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0"/>
  </p:notesMasterIdLst>
  <p:sldIdLst>
    <p:sldId id="256" r:id="rId2"/>
    <p:sldId id="311" r:id="rId3"/>
    <p:sldId id="312" r:id="rId4"/>
    <p:sldId id="277" r:id="rId5"/>
    <p:sldId id="313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3" r:id="rId16"/>
    <p:sldId id="325" r:id="rId17"/>
    <p:sldId id="326" r:id="rId18"/>
    <p:sldId id="327" r:id="rId19"/>
    <p:sldId id="328" r:id="rId20"/>
    <p:sldId id="316" r:id="rId21"/>
    <p:sldId id="278" r:id="rId22"/>
    <p:sldId id="279" r:id="rId23"/>
    <p:sldId id="280" r:id="rId24"/>
    <p:sldId id="281" r:id="rId25"/>
    <p:sldId id="288" r:id="rId26"/>
    <p:sldId id="259" r:id="rId27"/>
    <p:sldId id="310" r:id="rId28"/>
    <p:sldId id="30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12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522DA3-0615-4897-9714-D3FC82A8E249}" type="datetimeFigureOut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3F3341-058B-4BD5-9177-73E7C975F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F3341-058B-4BD5-9177-73E7C975F5D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0592-C09C-4260-AA89-072922149E8F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A9AE-14A9-4EB9-8630-6F90041E7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EF8C-75FB-4538-88C2-6EBADDB43904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3513-EB4A-4EEC-90F8-B61E54896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763C-EBC6-4E0D-A6D5-98A7D1FCEE60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9362-E81A-4D10-99CC-D580BE756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8697-39CD-4496-8BFC-5698553AAECD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E4B2-4FE7-4919-893E-3ECA163EA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A548-AADB-456F-8F28-60FEFA8B91F1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F12C-12A1-49AA-A093-9DF4B007B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4355-7CFD-40B6-A56A-81DECA1573BC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DD43-A584-4EE2-BB45-8B0A18350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6796-4E32-429A-9DCF-FF12FBDD7112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470B-298D-4B01-B77C-D68BE1B24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23E5-B015-45BB-BDCD-38512520DE4A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926E-E83A-4638-A723-045BD836A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833F-AED3-4A05-A0C9-BD23A9A367B3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A4AB-021E-4CDE-B953-669CA5D8E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FDBE-6798-4C43-AFAC-46DBC810454F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1011-5589-4150-B3AE-C88472F21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110E-B0D0-4A8D-B840-D0E2EC5FA281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456D-605C-45F1-AB47-C2DAEBE7A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B391AE-6B57-4237-99EC-F337912FADF8}" type="datetime1">
              <a:rPr lang="en-GB"/>
              <a:pPr>
                <a:defRPr/>
              </a:pPr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0377C4-7287-4D0B-A366-53614FA37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6" r:id="rId2"/>
    <p:sldLayoutId id="2147483802" r:id="rId3"/>
    <p:sldLayoutId id="2147483797" r:id="rId4"/>
    <p:sldLayoutId id="2147483798" r:id="rId5"/>
    <p:sldLayoutId id="2147483799" r:id="rId6"/>
    <p:sldLayoutId id="2147483803" r:id="rId7"/>
    <p:sldLayoutId id="2147483804" r:id="rId8"/>
    <p:sldLayoutId id="2147483805" r:id="rId9"/>
    <p:sldLayoutId id="2147483800" r:id="rId10"/>
    <p:sldLayoutId id="21474838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8077200" cy="10801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Signal Integrity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5832648" cy="851544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High-speed digital design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75656" y="4005064"/>
            <a:ext cx="8077200" cy="851544"/>
          </a:xfrm>
          <a:prstGeom prst="rect">
            <a:avLst/>
          </a:prstGeom>
        </p:spPr>
        <p:txBody>
          <a:bodyPr lIns="118872" tIns="0" rIns="4572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GB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Weiming Qian	04/2026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D7CD-03C1-21C0-FF5F-9C851745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Line (</a:t>
            </a:r>
            <a:r>
              <a:rPr lang="en-GB" dirty="0" err="1"/>
              <a:t>tline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56E9-521F-40EB-F652-80A1595C7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Lossy transmission line model</a:t>
            </a:r>
          </a:p>
          <a:p>
            <a:pPr lvl="1"/>
            <a:r>
              <a:rPr lang="en-GB" dirty="0"/>
              <a:t>Much more complicated</a:t>
            </a:r>
          </a:p>
          <a:p>
            <a:pPr lvl="1"/>
            <a:r>
              <a:rPr lang="en-GB" dirty="0"/>
              <a:t>Impedance changes over signal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C5144-8245-D748-F248-0BBA81DC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8DBBA-C54B-B90D-5581-9B896A5E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941168"/>
            <a:ext cx="5992061" cy="120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4834A-1FE1-D97E-37B3-841B21AD7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865974"/>
            <a:ext cx="2324143" cy="7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4194-6675-92E8-390C-D6545E61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Line (</a:t>
            </a:r>
            <a:r>
              <a:rPr lang="en-GB" dirty="0" err="1"/>
              <a:t>tline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2281-367D-D562-585E-ED6F13C6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Lossy transmission line </a:t>
            </a:r>
          </a:p>
          <a:p>
            <a:pPr lvl="1"/>
            <a:r>
              <a:rPr lang="en-GB" dirty="0"/>
              <a:t>Higher frequency has higher attenuation</a:t>
            </a:r>
          </a:p>
          <a:p>
            <a:pPr lvl="2"/>
            <a:r>
              <a:rPr lang="en-GB" dirty="0"/>
              <a:t>Slowing down signal edges</a:t>
            </a:r>
          </a:p>
          <a:p>
            <a:pPr lvl="3"/>
            <a:r>
              <a:rPr lang="en-GB" dirty="0"/>
              <a:t>Causing inter-symbol-interference</a:t>
            </a:r>
          </a:p>
          <a:p>
            <a:pPr lvl="4"/>
            <a:r>
              <a:rPr lang="en-GB" dirty="0"/>
              <a:t>Smaller eyer opening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52ECD-5686-F13D-2469-74D57667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 descr="Test Happens - Teledyne LeCroy Blog: Rise-Time Degradation and ISI Jitter">
            <a:extLst>
              <a:ext uri="{FF2B5EF4-FFF2-40B4-BE49-F238E27FC236}">
                <a16:creationId xmlns:a16="http://schemas.microsoft.com/office/drawing/2014/main" id="{3FBF6EBB-6880-B4D5-E37D-EBFD7E4C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1" y="4069519"/>
            <a:ext cx="46958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512AB-435F-7960-E86F-32DEDBAC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87" y="4221088"/>
            <a:ext cx="2120032" cy="16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66A5-0AAB-2038-4201-A3656997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Line (</a:t>
            </a:r>
            <a:r>
              <a:rPr lang="en-GB" dirty="0" err="1"/>
              <a:t>tline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85E6-93E0-512F-385C-0905C0874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Lossy transmission line</a:t>
            </a:r>
          </a:p>
          <a:p>
            <a:pPr lvl="1"/>
            <a:r>
              <a:rPr lang="en-GB" dirty="0"/>
              <a:t>Termination needed</a:t>
            </a:r>
          </a:p>
          <a:p>
            <a:pPr lvl="1"/>
            <a:r>
              <a:rPr lang="en-GB" dirty="0"/>
              <a:t>Encoding (8b/10b, 64b/66b, …)</a:t>
            </a:r>
          </a:p>
          <a:p>
            <a:pPr lvl="2"/>
            <a:r>
              <a:rPr lang="en-GB" dirty="0"/>
              <a:t>Limiting length of continuous ‘1’ and ‘0’</a:t>
            </a:r>
          </a:p>
          <a:p>
            <a:pPr lvl="1"/>
            <a:r>
              <a:rPr lang="en-GB" dirty="0"/>
              <a:t>Equalization</a:t>
            </a:r>
          </a:p>
          <a:p>
            <a:pPr lvl="2"/>
            <a:r>
              <a:rPr lang="en-GB" dirty="0"/>
              <a:t>Boost high-frequency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7CD7-5685-B053-F384-ECF01982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227D75-22AA-3595-258E-C849D5D0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4797152"/>
            <a:ext cx="2995651" cy="210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93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F1C-74FF-4E31-2F2C-C0D2A1A4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 10Gbps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AE43-F4EE-AA21-FB5A-D1B8A1C09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94" y="1851025"/>
            <a:ext cx="8229600" cy="4625975"/>
          </a:xfrm>
        </p:spPr>
        <p:txBody>
          <a:bodyPr/>
          <a:lstStyle/>
          <a:p>
            <a:r>
              <a:rPr lang="en-GB" dirty="0"/>
              <a:t>Tr ~ 30ps</a:t>
            </a:r>
          </a:p>
          <a:p>
            <a:pPr lvl="1"/>
            <a:r>
              <a:rPr lang="en-GB" dirty="0"/>
              <a:t>Length ~ 4.5mm</a:t>
            </a:r>
          </a:p>
          <a:p>
            <a:r>
              <a:rPr lang="en-GB" dirty="0"/>
              <a:t>PTH Via length ~2.5mm</a:t>
            </a:r>
          </a:p>
          <a:p>
            <a:pPr lvl="1"/>
            <a:r>
              <a:rPr lang="en-GB" dirty="0"/>
              <a:t>PCB thickness approaching signal Tr length</a:t>
            </a:r>
          </a:p>
          <a:p>
            <a:pPr lvl="1"/>
            <a:r>
              <a:rPr lang="en-GB" dirty="0"/>
              <a:t>Detailed modelling of vias and connectors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92E97-088A-31FF-0B76-1086DAEC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2E7F0B-5C8A-688D-8B4E-0A7F5AD4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24325" y="4594189"/>
            <a:ext cx="3165255" cy="21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1EF467-0E32-B6A7-5E20-7D74A53F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16" y="4594189"/>
            <a:ext cx="2592288" cy="21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6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90E3-BDB1-B56A-357D-19503993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Crosstalk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29F4E-1E24-DDBA-0F1F-A227237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9201-F45E-BC8E-5E4F-7702217B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480" y="1774825"/>
            <a:ext cx="7309039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25A57-70C6-1076-499B-6D8D0DDE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868118"/>
            <a:ext cx="4097634" cy="288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2CB69-6892-7E70-F67E-9F42C960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Crosstalk control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B0FCA1-B174-8105-26F4-8748187A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83568" y="4597233"/>
            <a:ext cx="3010320" cy="21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7310-1B9A-26D3-B5D5-11454E73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D8907-EA1F-C921-884D-AFA377EFA8C4}"/>
              </a:ext>
            </a:extLst>
          </p:cNvPr>
          <p:cNvSpPr txBox="1">
            <a:spLocks/>
          </p:cNvSpPr>
          <p:nvPr/>
        </p:nvSpPr>
        <p:spPr bwMode="auto">
          <a:xfrm>
            <a:off x="324786" y="1628800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/>
              <a:t>Continuous ground plane reference is essential</a:t>
            </a:r>
          </a:p>
          <a:p>
            <a:pPr lvl="1"/>
            <a:r>
              <a:rPr lang="en-GB" dirty="0"/>
              <a:t>Majority of return current on ground plane</a:t>
            </a:r>
          </a:p>
          <a:p>
            <a:pPr lvl="2"/>
            <a:r>
              <a:rPr lang="en-GB" dirty="0"/>
              <a:t>Crosstalk is proportional to (h/d)</a:t>
            </a:r>
            <a:r>
              <a:rPr lang="en-GB" baseline="30000" dirty="0"/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884BFC-AF51-7F33-BB4E-AE5FA1EA0E56}"/>
              </a:ext>
            </a:extLst>
          </p:cNvPr>
          <p:cNvCxnSpPr/>
          <p:nvPr/>
        </p:nvCxnSpPr>
        <p:spPr>
          <a:xfrm>
            <a:off x="2188728" y="4365104"/>
            <a:ext cx="0" cy="232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40C2A3-ACF2-DB34-AC29-19A7FC7FAFAD}"/>
              </a:ext>
            </a:extLst>
          </p:cNvPr>
          <p:cNvCxnSpPr/>
          <p:nvPr/>
        </p:nvCxnSpPr>
        <p:spPr>
          <a:xfrm>
            <a:off x="2915816" y="4365103"/>
            <a:ext cx="0" cy="232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B3FF34-A200-892A-7A87-9DD54C5D9289}"/>
              </a:ext>
            </a:extLst>
          </p:cNvPr>
          <p:cNvCxnSpPr/>
          <p:nvPr/>
        </p:nvCxnSpPr>
        <p:spPr>
          <a:xfrm>
            <a:off x="2699792" y="4481167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0FF918-6F95-03F5-38FE-2E21428A1A11}"/>
              </a:ext>
            </a:extLst>
          </p:cNvPr>
          <p:cNvCxnSpPr/>
          <p:nvPr/>
        </p:nvCxnSpPr>
        <p:spPr>
          <a:xfrm flipH="1">
            <a:off x="2188728" y="4481167"/>
            <a:ext cx="223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686DDC-7093-B307-8404-EDB464197938}"/>
              </a:ext>
            </a:extLst>
          </p:cNvPr>
          <p:cNvSpPr txBox="1"/>
          <p:nvPr/>
        </p:nvSpPr>
        <p:spPr>
          <a:xfrm>
            <a:off x="2401173" y="4291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0918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394C-E806-E5D4-C6DB-507CD8DC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Power distribution network (PDN)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1BCC4-E83B-3FC3-58C4-7A404ED2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PDN in high-power high-speed PCB is far more complicated than indicated in the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AAE1C-04A6-69D2-4C64-13D8F81D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D33E5-F66F-794F-B7FE-D95E6D83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3356093"/>
            <a:ext cx="6696744" cy="3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AB54-7BFC-3A17-571E-F2C173C0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PDN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8B452E-1551-EA6B-4022-1F7CF2592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883" y="3476333"/>
            <a:ext cx="6120680" cy="32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0814-7913-C96D-5E87-CBA56FBC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7CECE1-CF15-233E-F1F3-0D2780629AFE}"/>
              </a:ext>
            </a:extLst>
          </p:cNvPr>
          <p:cNvSpPr txBox="1">
            <a:spLocks/>
          </p:cNvSpPr>
          <p:nvPr/>
        </p:nvSpPr>
        <p:spPr bwMode="auto">
          <a:xfrm>
            <a:off x="324422" y="1629600"/>
            <a:ext cx="842404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/>
              <a:t>PDN needs to carry high DC current to devices</a:t>
            </a:r>
          </a:p>
          <a:p>
            <a:pPr lvl="1"/>
            <a:r>
              <a:rPr lang="en-GB" dirty="0"/>
              <a:t>100A is not uncommon</a:t>
            </a:r>
          </a:p>
          <a:p>
            <a:pPr lvl="2"/>
            <a:r>
              <a:rPr lang="en-GB" dirty="0"/>
              <a:t>DC simulation needed to ensure enough cooper</a:t>
            </a:r>
          </a:p>
        </p:txBody>
      </p:sp>
    </p:spTree>
    <p:extLst>
      <p:ext uri="{BB962C8B-B14F-4D97-AF65-F5344CB8AC3E}">
        <p14:creationId xmlns:p14="http://schemas.microsoft.com/office/powerpoint/2010/main" val="207261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0FBC4-0C6A-F12C-BD35-2FB73E3B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943E-5E95-736D-863C-73F4B845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PDN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FC9D-5E96-6080-95B7-C8B7944E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AF438C-7B64-EF26-150D-8D4469A9C726}"/>
              </a:ext>
            </a:extLst>
          </p:cNvPr>
          <p:cNvSpPr txBox="1">
            <a:spLocks/>
          </p:cNvSpPr>
          <p:nvPr/>
        </p:nvSpPr>
        <p:spPr bwMode="auto">
          <a:xfrm>
            <a:off x="324422" y="1629600"/>
            <a:ext cx="822960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/>
              <a:t>PDN also needs to have a low enough impedance via decoupling caps</a:t>
            </a:r>
          </a:p>
          <a:p>
            <a:pPr lvl="1"/>
            <a:r>
              <a:rPr lang="en-GB" dirty="0"/>
              <a:t>AC simulation</a:t>
            </a:r>
          </a:p>
          <a:p>
            <a:pPr lvl="1"/>
            <a:r>
              <a:rPr lang="en-GB" dirty="0"/>
              <a:t>Cap placement on PCB matters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1041D6-D1FE-29BA-0E37-C34AB920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013236"/>
            <a:ext cx="2734057" cy="847843"/>
          </a:xfrm>
          <a:prstGeom prst="rect">
            <a:avLst/>
          </a:prstGeom>
        </p:spPr>
      </p:pic>
      <p:pic>
        <p:nvPicPr>
          <p:cNvPr id="6146" name="Picture 2" descr="The Basics of Capacitor Values - Build Electronic Circuits">
            <a:extLst>
              <a:ext uri="{FF2B5EF4-FFF2-40B4-BE49-F238E27FC236}">
                <a16:creationId xmlns:a16="http://schemas.microsoft.com/office/drawing/2014/main" id="{C6C0D6DF-03CB-70EF-FF97-52EA9C6E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74" y="1731177"/>
            <a:ext cx="1797852" cy="10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7076A2B-218C-B19E-ACE0-C44634E8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2576"/>
            <a:ext cx="6762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5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47F4-2630-5846-3600-F0BAA29C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jitter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A6B3-7DFB-FC40-868A-00E50E41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jitter reference clock</a:t>
            </a:r>
          </a:p>
          <a:p>
            <a:pPr lvl="1"/>
            <a:r>
              <a:rPr lang="en-GB" dirty="0"/>
              <a:t>Jitter is a discrete-time random signal</a:t>
            </a:r>
          </a:p>
          <a:p>
            <a:pPr lvl="2"/>
            <a:r>
              <a:rPr lang="en-GB" dirty="0"/>
              <a:t>Jitter possesses a frequency spectrum</a:t>
            </a:r>
          </a:p>
          <a:p>
            <a:pPr lvl="3"/>
            <a:r>
              <a:rPr lang="en-GB" dirty="0"/>
              <a:t>Measurement requires special equipment and methods</a:t>
            </a:r>
          </a:p>
          <a:p>
            <a:pPr lvl="4"/>
            <a:r>
              <a:rPr lang="en-GB" dirty="0"/>
              <a:t>High-end real-time scope with jitter analysis software</a:t>
            </a:r>
          </a:p>
          <a:p>
            <a:pPr lvl="4"/>
            <a:r>
              <a:rPr lang="en-GB" dirty="0"/>
              <a:t>Real-time spectrum </a:t>
            </a:r>
            <a:r>
              <a:rPr lang="en-GB" dirty="0" err="1"/>
              <a:t>analyzer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A43FE-D069-5412-B2BF-C14E9A46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1F06B-8D61-0D5E-05C5-80D89906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7" y="4307468"/>
            <a:ext cx="4217987" cy="249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36F37-CDA4-0BB6-CE71-03C8DFB8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37" y="4487455"/>
            <a:ext cx="4037763" cy="19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AC97-4DC2-5AAC-1715-8D0CC5F2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Signal Integrity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C4B48-A27F-B306-A3B4-1FB4B720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1DA4-10FD-2747-26C2-DE3851372EFC}"/>
              </a:ext>
            </a:extLst>
          </p:cNvPr>
          <p:cNvSpPr txBox="1"/>
          <p:nvPr/>
        </p:nvSpPr>
        <p:spPr>
          <a:xfrm>
            <a:off x="3703012" y="3140968"/>
            <a:ext cx="173797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Transmission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Ground Planes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Terminations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Crosstalk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Power Supply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Via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…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04D9131-071F-174E-3CF6-DD4FD1A188E9}"/>
              </a:ext>
            </a:extLst>
          </p:cNvPr>
          <p:cNvSpPr/>
          <p:nvPr/>
        </p:nvSpPr>
        <p:spPr>
          <a:xfrm rot="1649926">
            <a:off x="1331640" y="2132856"/>
            <a:ext cx="2016224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Hardware Designer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D8E3358-6159-E1A0-10AF-13F365133CDB}"/>
              </a:ext>
            </a:extLst>
          </p:cNvPr>
          <p:cNvSpPr/>
          <p:nvPr/>
        </p:nvSpPr>
        <p:spPr>
          <a:xfrm rot="20099088">
            <a:off x="1334174" y="5110905"/>
            <a:ext cx="2016224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EMC specialist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A4E3022-1675-BFC5-0B2C-679D2B4F2889}"/>
              </a:ext>
            </a:extLst>
          </p:cNvPr>
          <p:cNvSpPr/>
          <p:nvPr/>
        </p:nvSpPr>
        <p:spPr>
          <a:xfrm rot="534359" flipH="1">
            <a:off x="6209705" y="4045943"/>
            <a:ext cx="2215816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PCB designer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1063C-8FEB-A932-BEC0-CC47FEAC7EE0}"/>
              </a:ext>
            </a:extLst>
          </p:cNvPr>
          <p:cNvSpPr txBox="1"/>
          <p:nvPr/>
        </p:nvSpPr>
        <p:spPr>
          <a:xfrm>
            <a:off x="757268" y="2696092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Circuit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Bus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68D9E-1396-E975-1013-375E6149BEBB}"/>
              </a:ext>
            </a:extLst>
          </p:cNvPr>
          <p:cNvSpPr txBox="1"/>
          <p:nvPr/>
        </p:nvSpPr>
        <p:spPr>
          <a:xfrm>
            <a:off x="981560" y="4871171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Grounding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44CB1-3029-E2C8-97D0-DFE7C9CDA84D}"/>
              </a:ext>
            </a:extLst>
          </p:cNvPr>
          <p:cNvSpPr txBox="1"/>
          <p:nvPr/>
        </p:nvSpPr>
        <p:spPr>
          <a:xfrm>
            <a:off x="6934397" y="3429000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Bypass Capacitors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Clock/bus skew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59A5AE5-B09B-CBFB-0E3C-3B58BADD3AF5}"/>
              </a:ext>
            </a:extLst>
          </p:cNvPr>
          <p:cNvSpPr/>
          <p:nvPr/>
        </p:nvSpPr>
        <p:spPr>
          <a:xfrm>
            <a:off x="3219880" y="2475476"/>
            <a:ext cx="2578702" cy="2808312"/>
          </a:xfrm>
          <a:prstGeom prst="cloudCallout">
            <a:avLst>
              <a:gd name="adj1" fmla="val 51759"/>
              <a:gd name="adj2" fmla="val 852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6704A-6628-00FA-4066-3C6D690F823D}"/>
              </a:ext>
            </a:extLst>
          </p:cNvPr>
          <p:cNvSpPr txBox="1"/>
          <p:nvPr/>
        </p:nvSpPr>
        <p:spPr>
          <a:xfrm>
            <a:off x="3521652" y="6292334"/>
            <a:ext cx="501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You don’t need it until your system breakdown?</a:t>
            </a:r>
          </a:p>
        </p:txBody>
      </p:sp>
    </p:spTree>
    <p:extLst>
      <p:ext uri="{BB962C8B-B14F-4D97-AF65-F5344CB8AC3E}">
        <p14:creationId xmlns:p14="http://schemas.microsoft.com/office/powerpoint/2010/main" val="61273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18DE-4E5A-31A3-57ED-B574BC14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for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4F8B-F3CC-D3A7-9574-2F9B41006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</a:t>
            </a:r>
            <a:r>
              <a:rPr lang="en-GB" dirty="0" err="1"/>
              <a:t>testpoints</a:t>
            </a:r>
            <a:endParaRPr lang="en-GB" dirty="0"/>
          </a:p>
          <a:p>
            <a:pPr lvl="1"/>
            <a:r>
              <a:rPr lang="en-GB" dirty="0" err="1"/>
              <a:t>Tp</a:t>
            </a:r>
            <a:r>
              <a:rPr lang="en-GB" dirty="0"/>
              <a:t> for powers</a:t>
            </a:r>
          </a:p>
          <a:p>
            <a:pPr lvl="1"/>
            <a:r>
              <a:rPr lang="en-GB" dirty="0" err="1"/>
              <a:t>Tp</a:t>
            </a:r>
            <a:r>
              <a:rPr lang="en-GB" dirty="0"/>
              <a:t> for clocks</a:t>
            </a:r>
          </a:p>
          <a:p>
            <a:pPr lvl="1"/>
            <a:r>
              <a:rPr lang="en-GB" dirty="0" err="1"/>
              <a:t>Tp</a:t>
            </a:r>
            <a:r>
              <a:rPr lang="en-GB" dirty="0"/>
              <a:t> for typical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96288-3C2F-BB4C-AF08-1A563C90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2B1DF-7292-8AB6-2463-00AD8896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91" y="1698733"/>
            <a:ext cx="3315163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Autofit/>
          </a:bodyPr>
          <a:lstStyle/>
          <a:p>
            <a:r>
              <a:rPr lang="en-GB" sz="4000" dirty="0"/>
              <a:t>Challenges in multi_Gbps PCB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23528" y="1915815"/>
            <a:ext cx="7775575" cy="46815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GB" dirty="0"/>
              <a:t>High-speed PCB design</a:t>
            </a:r>
          </a:p>
          <a:p>
            <a:pPr lvl="1"/>
            <a:r>
              <a:rPr lang="en-GB" dirty="0"/>
              <a:t>Impedance control</a:t>
            </a:r>
          </a:p>
          <a:p>
            <a:pPr lvl="2"/>
            <a:r>
              <a:rPr lang="en-GB" dirty="0"/>
              <a:t>PCB trace, via, connector</a:t>
            </a:r>
          </a:p>
          <a:p>
            <a:pPr lvl="1"/>
            <a:r>
              <a:rPr lang="en-GB" dirty="0"/>
              <a:t>High frequency attenuation</a:t>
            </a:r>
          </a:p>
          <a:p>
            <a:pPr lvl="2"/>
            <a:r>
              <a:rPr lang="en-GB" dirty="0"/>
              <a:t>Skin effect, dielectric loss</a:t>
            </a:r>
          </a:p>
          <a:p>
            <a:pPr lvl="1"/>
            <a:r>
              <a:rPr lang="en-GB" dirty="0"/>
              <a:t>Crosstalk</a:t>
            </a:r>
          </a:p>
          <a:p>
            <a:pPr lvl="2"/>
            <a:r>
              <a:rPr lang="en-GB" dirty="0"/>
              <a:t>Near-end crosstalk (NEXT)</a:t>
            </a:r>
          </a:p>
          <a:p>
            <a:pPr lvl="2"/>
            <a:r>
              <a:rPr lang="en-GB" dirty="0"/>
              <a:t>Far-end crosstalk (FEXT)</a:t>
            </a:r>
          </a:p>
          <a:p>
            <a:pPr lvl="1"/>
            <a:r>
              <a:rPr lang="en-GB" dirty="0"/>
              <a:t>Clock jitter</a:t>
            </a:r>
          </a:p>
          <a:p>
            <a:pPr lvl="2"/>
            <a:r>
              <a:rPr lang="en-GB" dirty="0"/>
              <a:t>Synchronous vs. asynchronous link</a:t>
            </a:r>
          </a:p>
          <a:p>
            <a:pPr lvl="1"/>
            <a:r>
              <a:rPr lang="en-GB" dirty="0"/>
              <a:t>PCB differential skew</a:t>
            </a:r>
          </a:p>
          <a:p>
            <a:pPr lvl="2"/>
            <a:r>
              <a:rPr lang="en-GB" dirty="0"/>
              <a:t>PCB material weave pattern</a:t>
            </a:r>
          </a:p>
          <a:p>
            <a:pPr lvl="1"/>
            <a:r>
              <a:rPr lang="en-GB" dirty="0"/>
              <a:t>Power distribution system</a:t>
            </a:r>
          </a:p>
          <a:p>
            <a:pPr lvl="2"/>
            <a:r>
              <a:rPr lang="en-GB" dirty="0"/>
              <a:t>Nominal voltage +/- 2.5% for Xilinx Virtex-7 GTH</a:t>
            </a:r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84784"/>
            <a:ext cx="2209304" cy="6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132856"/>
            <a:ext cx="1979712" cy="8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24944"/>
            <a:ext cx="2254107" cy="98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81128"/>
            <a:ext cx="23499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933056"/>
            <a:ext cx="2234605" cy="6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473" y="5229200"/>
            <a:ext cx="26005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15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1">
                    <a:satMod val="150000"/>
                  </a:schemeClr>
                </a:solidFill>
              </a:rPr>
              <a:t>Speed regimes of high-speed link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/>
              <a:t>Up to 1Gbps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Signal edge physical length on PCB &gt; 5cm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Signal loss over PCB tracks is relatively small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PCB via effect on signal integrity is negligible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GB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Tight impedance control and good termination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Channel simulation is optional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~1000 bit simulation will suffice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Link validation by direct EYE measurement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6E5B-073F-444B-886F-4BAB3B1118CD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4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1">
                    <a:satMod val="150000"/>
                  </a:schemeClr>
                </a:solidFill>
              </a:rPr>
              <a:t>Speed regimes of high-speed link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/>
              <a:t>2~5Gbps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Signal edge physical length on PCB ~ 1cm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Frequency dependent loss on PCB causes significant ISI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PCB via begins to distort signal integrity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GB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err="1">
                <a:solidFill>
                  <a:schemeClr val="accent4"/>
                </a:solidFill>
              </a:rPr>
              <a:t>Tx</a:t>
            </a:r>
            <a:r>
              <a:rPr lang="en-GB" dirty="0">
                <a:solidFill>
                  <a:schemeClr val="accent4"/>
                </a:solidFill>
              </a:rPr>
              <a:t> pre-emphasis (Rx equalization optional)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Linear Time Invariant (LTI)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Open EYE achievable at Rx input pin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Channel simulation is important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~1,000,000 bit simulation needed to qualify the link performance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Time domain simulation + statistical analysis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Validation by simulation/direct EYE measurement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AE798-E0B7-43A7-B5C3-D96098B3C19D}" type="slidenum">
              <a:rPr lang="en-GB"/>
              <a:pPr>
                <a:defRPr/>
              </a:pPr>
              <a:t>23</a:t>
            </a:fld>
            <a:endParaRPr lang="en-GB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97200"/>
            <a:ext cx="28114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3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1">
                    <a:satMod val="150000"/>
                  </a:schemeClr>
                </a:solidFill>
              </a:rPr>
              <a:t>Speed regimes of high-speed link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/>
              <a:t>Over 6Gbps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Signal edge physical length on PCB ~ mm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Signal frequency dependent loss on PCB causes huge ISI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/>
              <a:t>PCB via has big impact on signal integrity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GB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 err="1">
                <a:solidFill>
                  <a:schemeClr val="accent4"/>
                </a:solidFill>
              </a:rPr>
              <a:t>Tx</a:t>
            </a:r>
            <a:r>
              <a:rPr lang="en-GB" dirty="0">
                <a:solidFill>
                  <a:schemeClr val="accent4"/>
                </a:solidFill>
              </a:rPr>
              <a:t> multi-tap equalization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Close EYE at Rx input pin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Open EYE hidden inside the Rx after equalization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Rx adaptive equalization + Decision Feedback Equalization (DFE)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Non linear, time variant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Channel simulation is essential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~10,000,000 bit simulation needed to qualify the link performance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Time domain simulation + statistical analysis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GB" dirty="0">
                <a:solidFill>
                  <a:schemeClr val="accent4"/>
                </a:solidFill>
              </a:rPr>
              <a:t>Algorithmic Model Interface for Rx DFE and CDR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dirty="0">
                <a:solidFill>
                  <a:schemeClr val="accent4"/>
                </a:solidFill>
              </a:rPr>
              <a:t>Validation by simulation/BER measurement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89E7F-971C-456B-A237-4B6E48630681}" type="slidenum">
              <a:rPr lang="en-GB"/>
              <a:pPr>
                <a:defRPr/>
              </a:pPr>
              <a:t>24</a:t>
            </a:fld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708275"/>
            <a:ext cx="37115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09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Strategy for multi_Gbps PCB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3431"/>
            <a:ext cx="5554960" cy="5083175"/>
          </a:xfrm>
        </p:spPr>
        <p:txBody>
          <a:bodyPr/>
          <a:lstStyle/>
          <a:p>
            <a:r>
              <a:rPr lang="en-GB" sz="2800" dirty="0"/>
              <a:t>Pre-layout simulation</a:t>
            </a:r>
          </a:p>
          <a:p>
            <a:pPr lvl="1"/>
            <a:r>
              <a:rPr lang="en-GB" sz="2400" dirty="0"/>
              <a:t>Derive PCB layout rules</a:t>
            </a:r>
          </a:p>
          <a:p>
            <a:r>
              <a:rPr lang="en-GB" sz="2800" dirty="0"/>
              <a:t>Post-layout simulation</a:t>
            </a:r>
          </a:p>
          <a:p>
            <a:pPr lvl="1"/>
            <a:r>
              <a:rPr lang="en-GB" sz="2400" dirty="0"/>
              <a:t>Verify PCB layout quality</a:t>
            </a:r>
          </a:p>
          <a:p>
            <a:r>
              <a:rPr lang="en-GB" sz="2800" dirty="0"/>
              <a:t>Time Domain Reflectometry /Transmission (TDR/TDT) test</a:t>
            </a:r>
          </a:p>
          <a:p>
            <a:pPr lvl="1"/>
            <a:r>
              <a:rPr lang="en-GB" sz="2400" dirty="0"/>
              <a:t>Verify PCB manufacture quality</a:t>
            </a:r>
          </a:p>
          <a:p>
            <a:r>
              <a:rPr lang="en-GB" sz="2800" dirty="0"/>
              <a:t>Eye/BER (Bit Error Rate) test</a:t>
            </a:r>
          </a:p>
          <a:p>
            <a:pPr lvl="1"/>
            <a:r>
              <a:rPr lang="en-GB" sz="2400" dirty="0"/>
              <a:t>Correlate PCB channel simulation to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628800"/>
            <a:ext cx="3384376" cy="49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4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Hardware 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7" y="1556792"/>
            <a:ext cx="8964853" cy="4625975"/>
          </a:xfrm>
        </p:spPr>
        <p:txBody>
          <a:bodyPr/>
          <a:lstStyle/>
          <a:p>
            <a:r>
              <a:rPr lang="en-GB" sz="2400" dirty="0"/>
              <a:t>High-speed demonstrator GTX 5Gbps measurement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3074" name="Picture 2" descr="H:\ATLAS_upgrade\Documents\HSDPic\PICT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q64\AppData\Local\Microsoft\Windows\Temporary Internet Files\Content.Outlook\LFF9IVSB\eye1_tx1_114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2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and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" y="1556791"/>
            <a:ext cx="8943126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5055"/>
            <a:ext cx="2535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896544" cy="34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63093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Eye Simulation</a:t>
            </a:r>
          </a:p>
        </p:txBody>
      </p:sp>
    </p:spTree>
    <p:extLst>
      <p:ext uri="{BB962C8B-B14F-4D97-AF65-F5344CB8AC3E}">
        <p14:creationId xmlns:p14="http://schemas.microsoft.com/office/powerpoint/2010/main" val="4116593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3426712"/>
            <a:ext cx="6003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Questions or Comments?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765032-FD46-497C-22E0-DA47D7F7FB93}"/>
              </a:ext>
            </a:extLst>
          </p:cNvPr>
          <p:cNvSpPr txBox="1">
            <a:spLocks/>
          </p:cNvSpPr>
          <p:nvPr/>
        </p:nvSpPr>
        <p:spPr>
          <a:xfrm>
            <a:off x="539552" y="15892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r>
              <a:rPr lang="en-GB" dirty="0"/>
              <a:t>Signal Integrity 101</a:t>
            </a:r>
          </a:p>
        </p:txBody>
      </p:sp>
    </p:spTree>
    <p:extLst>
      <p:ext uri="{BB962C8B-B14F-4D97-AF65-F5344CB8AC3E}">
        <p14:creationId xmlns:p14="http://schemas.microsoft.com/office/powerpoint/2010/main" val="141308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5064-73EE-DD29-850B-6C2B855E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world vs Real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1E4EF-04C9-952A-9A1F-6486F6D68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21077"/>
            <a:ext cx="3144526" cy="40944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7448A-8BBA-6F9E-5398-068B1EBC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8B74B-8642-3BEA-9B7C-B356420A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8" y="2780928"/>
            <a:ext cx="4286250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BADC3-B537-9B5C-D009-BC4A10A38BDA}"/>
              </a:ext>
            </a:extLst>
          </p:cNvPr>
          <p:cNvSpPr txBox="1"/>
          <p:nvPr/>
        </p:nvSpPr>
        <p:spPr>
          <a:xfrm>
            <a:off x="899592" y="608327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Digital logic timing diagram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B4FEA-07D9-8FA7-C2FC-2DE455DF4128}"/>
              </a:ext>
            </a:extLst>
          </p:cNvPr>
          <p:cNvSpPr txBox="1"/>
          <p:nvPr/>
        </p:nvSpPr>
        <p:spPr>
          <a:xfrm>
            <a:off x="4404725" y="6083276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Real world high-speed signal after a channel</a:t>
            </a:r>
          </a:p>
        </p:txBody>
      </p:sp>
    </p:spTree>
    <p:extLst>
      <p:ext uri="{BB962C8B-B14F-4D97-AF65-F5344CB8AC3E}">
        <p14:creationId xmlns:p14="http://schemas.microsoft.com/office/powerpoint/2010/main" val="147724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 diagram view</a:t>
            </a:r>
          </a:p>
        </p:txBody>
      </p:sp>
      <p:pic>
        <p:nvPicPr>
          <p:cNvPr id="5" name="Content Placeholder 4" descr="ApproachingTheE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02239"/>
            <a:ext cx="2024354" cy="1512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484-37A6-40CD-86F2-EFCF0D32162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55780" y="4869160"/>
            <a:ext cx="4748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What is the margin?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/>
              <a:t>Speed, channel length, clock jitter…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9552" y="2204864"/>
            <a:ext cx="2592288" cy="214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592287" cy="214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04864"/>
            <a:ext cx="26157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5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5.6">
            <a:extLst>
              <a:ext uri="{FF2B5EF4-FFF2-40B4-BE49-F238E27FC236}">
                <a16:creationId xmlns:a16="http://schemas.microsoft.com/office/drawing/2014/main" id="{432E7A91-060E-F8CC-3033-6B929D38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26" y="2633626"/>
            <a:ext cx="5583486" cy="42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2B2A4-9C38-0CA1-E998-92A2F24D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Signal Spectral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BB2A-5F2A-1030-2431-1CBF9848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Bandwidth of digital signal depends on rise time (Tr), not the toggle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FBB3F-076C-F278-C5AF-C6EE7BA2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59BF6-E91C-E9E4-EF0B-E3806EF2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60263"/>
            <a:ext cx="2482778" cy="1055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133E0D-092C-E643-9B18-5F23588AEFE2}"/>
              </a:ext>
            </a:extLst>
          </p:cNvPr>
          <p:cNvSpPr txBox="1"/>
          <p:nvPr/>
        </p:nvSpPr>
        <p:spPr>
          <a:xfrm>
            <a:off x="107504" y="4961572"/>
            <a:ext cx="3439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3dB BW = 0.35/Tr</a:t>
            </a:r>
          </a:p>
          <a:p>
            <a:endParaRPr lang="en-GB" dirty="0"/>
          </a:p>
          <a:p>
            <a:r>
              <a:rPr lang="en-GB" dirty="0"/>
              <a:t>Digital Knee Frequency = 0.5/Tr</a:t>
            </a:r>
          </a:p>
          <a:p>
            <a:r>
              <a:rPr lang="en-GB" dirty="0"/>
              <a:t>1-nS </a:t>
            </a:r>
            <a:r>
              <a:rPr lang="en-GB" dirty="0">
                <a:sym typeface="Wingdings" panose="05000000000000000000" pitchFamily="2" charset="2"/>
              </a:rPr>
              <a:t> 500MHz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91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A105-9B15-A368-3452-F3C38569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signal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025E-3A51-5DD0-8E8D-EC8348569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Oscilloscope must have enough bandwidth</a:t>
            </a:r>
          </a:p>
          <a:p>
            <a:pPr lvl="1"/>
            <a:r>
              <a:rPr lang="en-GB" dirty="0"/>
              <a:t>&gt; 1/Tr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567F4-22EF-CF05-588C-D8C7593E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31214-6A75-EA0B-4187-811CB53F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62" y="3212976"/>
            <a:ext cx="4781550" cy="3038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90565-E3A2-87D5-7545-0A1434537824}"/>
              </a:ext>
            </a:extLst>
          </p:cNvPr>
          <p:cNvSpPr txBox="1"/>
          <p:nvPr/>
        </p:nvSpPr>
        <p:spPr>
          <a:xfrm>
            <a:off x="654571" y="4362881"/>
            <a:ext cx="301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Ttotal</a:t>
            </a:r>
            <a:r>
              <a:rPr lang="en-GB" dirty="0"/>
              <a:t> = sqrt(Tr</a:t>
            </a:r>
            <a:r>
              <a:rPr lang="en-GB" baseline="30000" dirty="0"/>
              <a:t>2</a:t>
            </a:r>
            <a:r>
              <a:rPr lang="en-GB" dirty="0"/>
              <a:t> + Tscope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426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0D52-B93D-9E5E-959A-F8A920A2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Probing effect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6F738D-6A88-5628-493F-0D44B7FF1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631" y="3754629"/>
            <a:ext cx="4381500" cy="2457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C5BFE-5A3B-DF38-AAD7-CBF78D21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6CE53-9698-7BC3-2BBF-0B9D6A0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780046"/>
            <a:ext cx="2632779" cy="1974583"/>
          </a:xfrm>
          <a:prstGeom prst="rect">
            <a:avLst/>
          </a:prstGeom>
        </p:spPr>
      </p:pic>
      <p:pic>
        <p:nvPicPr>
          <p:cNvPr id="2050" name="Picture 2" descr="Passive Oscilloscope Probes">
            <a:extLst>
              <a:ext uri="{FF2B5EF4-FFF2-40B4-BE49-F238E27FC236}">
                <a16:creationId xmlns:a16="http://schemas.microsoft.com/office/drawing/2014/main" id="{C5029BB6-814D-29A4-BE0F-171688B9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1" y="3822181"/>
            <a:ext cx="3568881" cy="26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7BD47B-CAB1-2099-8032-CEA1C6BC3AC8}"/>
              </a:ext>
            </a:extLst>
          </p:cNvPr>
          <p:cNvSpPr txBox="1">
            <a:spLocks/>
          </p:cNvSpPr>
          <p:nvPr/>
        </p:nvSpPr>
        <p:spPr bwMode="auto">
          <a:xfrm>
            <a:off x="457200" y="1780046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/>
              <a:t>Probe must have enough bandwidth as well</a:t>
            </a:r>
          </a:p>
        </p:txBody>
      </p:sp>
    </p:spTree>
    <p:extLst>
      <p:ext uri="{BB962C8B-B14F-4D97-AF65-F5344CB8AC3E}">
        <p14:creationId xmlns:p14="http://schemas.microsoft.com/office/powerpoint/2010/main" val="244673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946-393A-C990-102D-9615FAD0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SI problems most likely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D536-F292-0001-ADD2-F33BA316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Channel length is comparable or bigger than the signal rising edge</a:t>
            </a:r>
          </a:p>
          <a:p>
            <a:pPr lvl="1"/>
            <a:r>
              <a:rPr lang="en-GB" dirty="0"/>
              <a:t>Distributed model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560C-5903-D958-636C-232B360C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CA83B-D429-5684-7F8A-E4D364E1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40" y="3585856"/>
            <a:ext cx="6815919" cy="1329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372B5-234F-BC89-8979-4265FB213104}"/>
              </a:ext>
            </a:extLst>
          </p:cNvPr>
          <p:cNvSpPr txBox="1"/>
          <p:nvPr/>
        </p:nvSpPr>
        <p:spPr>
          <a:xfrm>
            <a:off x="2915816" y="5754469"/>
            <a:ext cx="286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Ltr</a:t>
            </a:r>
            <a:r>
              <a:rPr lang="en-GB" dirty="0"/>
              <a:t> ~ Tr * C</a:t>
            </a:r>
            <a:r>
              <a:rPr lang="en-GB" baseline="-25000" dirty="0"/>
              <a:t>0</a:t>
            </a:r>
            <a:r>
              <a:rPr lang="en-GB" dirty="0"/>
              <a:t>/2 in FR4 PCB</a:t>
            </a:r>
          </a:p>
          <a:p>
            <a:r>
              <a:rPr lang="en-GB" dirty="0"/>
              <a:t>1 ns </a:t>
            </a:r>
            <a:r>
              <a:rPr lang="en-GB" dirty="0">
                <a:sym typeface="Wingdings" panose="05000000000000000000" pitchFamily="2" charset="2"/>
              </a:rPr>
              <a:t> 6 inches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C065A-66D0-C603-82E6-40A31426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503073"/>
            <a:ext cx="4176464" cy="45587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7D20CC-B454-A0BF-A167-D5D06A10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667248"/>
            <a:ext cx="4249915" cy="8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1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5107-4DE1-E1C3-E014-50EF2E5C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Line (</a:t>
            </a:r>
            <a:r>
              <a:rPr lang="en-GB" dirty="0" err="1"/>
              <a:t>tline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6F81-A39E-6E3E-0D81-CCE02017D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Lossless transmission line model</a:t>
            </a:r>
          </a:p>
          <a:p>
            <a:pPr lvl="1"/>
            <a:r>
              <a:rPr lang="en-GB" dirty="0"/>
              <a:t>Only work at low to medium frequency</a:t>
            </a:r>
          </a:p>
          <a:p>
            <a:pPr lvl="1"/>
            <a:r>
              <a:rPr lang="en-GB" dirty="0"/>
              <a:t>Impedance is constant</a:t>
            </a:r>
          </a:p>
          <a:p>
            <a:pPr lvl="2"/>
            <a:r>
              <a:rPr lang="en-GB" dirty="0"/>
              <a:t>like a pure resistor </a:t>
            </a:r>
          </a:p>
          <a:p>
            <a:pPr lvl="1"/>
            <a:r>
              <a:rPr lang="en-GB" dirty="0"/>
              <a:t>Proper termination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09FEB-FA77-67CD-12C6-F0E8C86B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E4B2-4FE7-4919-893E-3ECA163EA3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80FD3B-31E9-9225-AC82-FA76B6D6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44" y="4457686"/>
            <a:ext cx="4762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8487202-3D2C-40F6-F133-128713E13089}"/>
              </a:ext>
            </a:extLst>
          </p:cNvPr>
          <p:cNvGrpSpPr/>
          <p:nvPr/>
        </p:nvGrpSpPr>
        <p:grpSpPr>
          <a:xfrm>
            <a:off x="2915816" y="5811113"/>
            <a:ext cx="3024336" cy="930255"/>
            <a:chOff x="2915816" y="5379065"/>
            <a:chExt cx="3024336" cy="930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CD8DF6-275D-A5C7-222A-2ED47530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816" y="5513856"/>
              <a:ext cx="3024336" cy="7954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274A7C-DCBA-68CD-0397-0D5B5A8004BD}"/>
                </a:ext>
              </a:extLst>
            </p:cNvPr>
            <p:cNvSpPr txBox="1"/>
            <p:nvPr/>
          </p:nvSpPr>
          <p:spPr>
            <a:xfrm>
              <a:off x="3275856" y="5379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2CE142-8C74-7B83-0FD8-B29D8B089CF1}"/>
                </a:ext>
              </a:extLst>
            </p:cNvPr>
            <p:cNvSpPr txBox="1"/>
            <p:nvPr/>
          </p:nvSpPr>
          <p:spPr>
            <a:xfrm>
              <a:off x="3399175" y="5786619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6850DE-6A67-427F-E6EA-AF7134132C05}"/>
                </a:ext>
              </a:extLst>
            </p:cNvPr>
            <p:cNvSpPr txBox="1"/>
            <p:nvPr/>
          </p:nvSpPr>
          <p:spPr>
            <a:xfrm>
              <a:off x="3851920" y="538381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C20D10-035F-09DA-CF2E-D00E2F762F2B}"/>
                </a:ext>
              </a:extLst>
            </p:cNvPr>
            <p:cNvSpPr txBox="1"/>
            <p:nvPr/>
          </p:nvSpPr>
          <p:spPr>
            <a:xfrm>
              <a:off x="3975239" y="579136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F02DA2-EC91-8C59-C759-B85003C02F7E}"/>
                </a:ext>
              </a:extLst>
            </p:cNvPr>
            <p:cNvSpPr txBox="1"/>
            <p:nvPr/>
          </p:nvSpPr>
          <p:spPr>
            <a:xfrm>
              <a:off x="4494211" y="5379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72D343-1EA0-D024-0679-32E7DBEE9954}"/>
                </a:ext>
              </a:extLst>
            </p:cNvPr>
            <p:cNvSpPr txBox="1"/>
            <p:nvPr/>
          </p:nvSpPr>
          <p:spPr>
            <a:xfrm>
              <a:off x="4617530" y="5786619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941C4D-287E-F1D6-8A75-EAAA53016BB7}"/>
                </a:ext>
              </a:extLst>
            </p:cNvPr>
            <p:cNvSpPr txBox="1"/>
            <p:nvPr/>
          </p:nvSpPr>
          <p:spPr>
            <a:xfrm>
              <a:off x="5142283" y="5379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317900A-92B2-BC87-980C-D1C236BF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09" y="2887409"/>
            <a:ext cx="1571844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7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7786</TotalTime>
  <Words>857</Words>
  <Application>Microsoft Office PowerPoint</Application>
  <PresentationFormat>On-screen Show (4:3)</PresentationFormat>
  <Paragraphs>210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Signal Integrity 101</vt:lpstr>
      <vt:lpstr>What is Signal Integrity</vt:lpstr>
      <vt:lpstr>Digital world vs Real world</vt:lpstr>
      <vt:lpstr>Eye diagram view</vt:lpstr>
      <vt:lpstr>Digital Signal Spectral</vt:lpstr>
      <vt:lpstr>Digital signal measurement</vt:lpstr>
      <vt:lpstr>Probing effect </vt:lpstr>
      <vt:lpstr>When SI problems most likely arise</vt:lpstr>
      <vt:lpstr>Transmission Line (tline)</vt:lpstr>
      <vt:lpstr>Transmission Line (tline)</vt:lpstr>
      <vt:lpstr>Transmission Line (tline)</vt:lpstr>
      <vt:lpstr>Transmission Line (tline)</vt:lpstr>
      <vt:lpstr>@ 10Gbps</vt:lpstr>
      <vt:lpstr>Crosstalk control</vt:lpstr>
      <vt:lpstr>Crosstalk control</vt:lpstr>
      <vt:lpstr>Power distribution network (PDN)</vt:lpstr>
      <vt:lpstr>PDN design</vt:lpstr>
      <vt:lpstr>PDN design</vt:lpstr>
      <vt:lpstr>Clock jitter</vt:lpstr>
      <vt:lpstr>Design for Test</vt:lpstr>
      <vt:lpstr>Challenges in multi_Gbps PCB design</vt:lpstr>
      <vt:lpstr>Speed regimes of high-speed link (1)</vt:lpstr>
      <vt:lpstr>Speed regimes of high-speed link (2)</vt:lpstr>
      <vt:lpstr>Speed regimes of high-speed link (3)</vt:lpstr>
      <vt:lpstr>Strategy for multi_Gbps PCB design</vt:lpstr>
      <vt:lpstr>Hardware test example</vt:lpstr>
      <vt:lpstr>Simulation and Correlation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wq64</dc:creator>
  <cp:lastModifiedBy>Qian, Weiming (STFC,RAL,TECH)</cp:lastModifiedBy>
  <cp:revision>521</cp:revision>
  <dcterms:created xsi:type="dcterms:W3CDTF">2010-11-23T16:33:05Z</dcterms:created>
  <dcterms:modified xsi:type="dcterms:W3CDTF">2026-04-01T20:08:45Z</dcterms:modified>
</cp:coreProperties>
</file>