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27" r:id="rId4"/>
    <p:sldMasterId id="2147483719" r:id="rId5"/>
    <p:sldMasterId id="2147483663" r:id="rId6"/>
    <p:sldMasterId id="2147483734" r:id="rId7"/>
  </p:sldMasterIdLst>
  <p:notesMasterIdLst>
    <p:notesMasterId r:id="rId26"/>
  </p:notesMasterIdLst>
  <p:handoutMasterIdLst>
    <p:handoutMasterId r:id="rId27"/>
  </p:handoutMasterIdLst>
  <p:sldIdLst>
    <p:sldId id="256" r:id="rId8"/>
    <p:sldId id="261" r:id="rId9"/>
    <p:sldId id="266" r:id="rId10"/>
    <p:sldId id="270" r:id="rId11"/>
    <p:sldId id="274" r:id="rId12"/>
    <p:sldId id="271" r:id="rId13"/>
    <p:sldId id="280" r:id="rId14"/>
    <p:sldId id="273" r:id="rId15"/>
    <p:sldId id="275" r:id="rId16"/>
    <p:sldId id="276" r:id="rId17"/>
    <p:sldId id="277" r:id="rId18"/>
    <p:sldId id="278" r:id="rId19"/>
    <p:sldId id="279" r:id="rId20"/>
    <p:sldId id="286" r:id="rId21"/>
    <p:sldId id="287" r:id="rId22"/>
    <p:sldId id="269" r:id="rId23"/>
    <p:sldId id="281" r:id="rId24"/>
    <p:sldId id="282" r:id="rId25"/>
  </p:sldIdLst>
  <p:sldSz cx="12192000" cy="6858000"/>
  <p:notesSz cx="7104063" cy="10234613"/>
  <p:embeddedFontLst>
    <p:embeddedFont>
      <p:font typeface="Moderat Medium" panose="00000600000000000000" pitchFamily="50" charset="0"/>
      <p:regular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8"/>
    <a:srgbClr val="FF9D1B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font" Target="fonts/font1.fntdata"/><Relationship Id="rId36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theme" Target="theme/theme1.xml"/><Relationship Id="rId8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A1BF2E-971D-42E3-9A7B-126591FC690D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D6F31F6-978D-4ACC-8D86-A8421650E956}">
      <dgm:prSet phldrT="[Text]" custT="1"/>
      <dgm:spPr/>
      <dgm:t>
        <a:bodyPr/>
        <a:lstStyle/>
        <a:p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Call closes</a:t>
          </a:r>
        </a:p>
      </dgm:t>
    </dgm:pt>
    <dgm:pt modelId="{F17300F4-5BAA-4218-BBFB-69C8449C4FA5}" type="parTrans" cxnId="{AF36270A-2C5E-4D3D-ACA0-96A988D0AF48}">
      <dgm:prSet/>
      <dgm:spPr/>
      <dgm:t>
        <a:bodyPr/>
        <a:lstStyle/>
        <a:p>
          <a:endParaRPr lang="en-GB" sz="1100"/>
        </a:p>
      </dgm:t>
    </dgm:pt>
    <dgm:pt modelId="{7A0E08BB-3024-4F23-B441-99CCF4F24701}" type="sibTrans" cxnId="{AF36270A-2C5E-4D3D-ACA0-96A988D0AF48}">
      <dgm:prSet custT="1"/>
      <dgm:spPr/>
      <dgm:t>
        <a:bodyPr/>
        <a:lstStyle/>
        <a:p>
          <a:endParaRPr lang="en-GB" sz="2000"/>
        </a:p>
      </dgm:t>
    </dgm:pt>
    <dgm:pt modelId="{C88A92AA-07A6-4CC2-8989-5E47D04F30BA}">
      <dgm:prSet phldrT="[Text]" custT="1"/>
      <dgm:spPr/>
      <dgm:t>
        <a:bodyPr/>
        <a:lstStyle/>
        <a:p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Technical feasibility</a:t>
          </a:r>
        </a:p>
      </dgm:t>
    </dgm:pt>
    <dgm:pt modelId="{BC3A7510-CA05-4F7C-8FB9-C3AE2CC58D32}" type="parTrans" cxnId="{D6C1772D-CD57-46AF-AEE8-C423CCA856CB}">
      <dgm:prSet/>
      <dgm:spPr/>
      <dgm:t>
        <a:bodyPr/>
        <a:lstStyle/>
        <a:p>
          <a:endParaRPr lang="en-GB" sz="1100"/>
        </a:p>
      </dgm:t>
    </dgm:pt>
    <dgm:pt modelId="{978E3A89-F32C-4258-87D5-FA6794F973A5}" type="sibTrans" cxnId="{D6C1772D-CD57-46AF-AEE8-C423CCA856CB}">
      <dgm:prSet custT="1"/>
      <dgm:spPr/>
      <dgm:t>
        <a:bodyPr/>
        <a:lstStyle/>
        <a:p>
          <a:endParaRPr lang="en-GB" sz="2000"/>
        </a:p>
      </dgm:t>
    </dgm:pt>
    <dgm:pt modelId="{9CCF4929-075B-47C8-826F-4AD2ECD624E0}">
      <dgm:prSet phldrT="[Text]" custT="1"/>
      <dgm:spPr/>
      <dgm:t>
        <a:bodyPr/>
        <a:lstStyle/>
        <a:p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Scientific review</a:t>
          </a:r>
        </a:p>
      </dgm:t>
    </dgm:pt>
    <dgm:pt modelId="{4CA6F295-C1B9-4FD1-B2E4-F8453A19ACC1}" type="parTrans" cxnId="{B045253B-E631-4D12-A909-5A397EA3F902}">
      <dgm:prSet/>
      <dgm:spPr/>
      <dgm:t>
        <a:bodyPr/>
        <a:lstStyle/>
        <a:p>
          <a:endParaRPr lang="en-GB" sz="1100"/>
        </a:p>
      </dgm:t>
    </dgm:pt>
    <dgm:pt modelId="{C07AE929-4F78-409F-BE5F-ED23FF4BA5E8}" type="sibTrans" cxnId="{B045253B-E631-4D12-A909-5A397EA3F902}">
      <dgm:prSet/>
      <dgm:spPr/>
      <dgm:t>
        <a:bodyPr/>
        <a:lstStyle/>
        <a:p>
          <a:endParaRPr lang="en-GB" sz="1100"/>
        </a:p>
      </dgm:t>
    </dgm:pt>
    <dgm:pt modelId="{F5BDC9CA-4673-4BB7-BDA2-10E29B91F78E}">
      <dgm:prSet phldrT="[Text]" custT="1"/>
      <dgm:spPr/>
      <dgm:t>
        <a:bodyPr/>
        <a:lstStyle/>
        <a:p>
          <a:r>
            <a:rPr lang="en-GB" sz="3600" dirty="0">
              <a:latin typeface="Arial" panose="020B0604020202020204" pitchFamily="34" charset="0"/>
              <a:cs typeface="Arial" panose="020B0604020202020204" pitchFamily="34" charset="0"/>
            </a:rPr>
            <a:t>Peer Review Access Panels</a:t>
          </a:r>
        </a:p>
      </dgm:t>
    </dgm:pt>
    <dgm:pt modelId="{D7AEB520-0346-4F81-BCEC-82BBA3C9989B}" type="parTrans" cxnId="{02A28C01-07F2-4CC5-8EFF-4C303C81E5B6}">
      <dgm:prSet/>
      <dgm:spPr/>
      <dgm:t>
        <a:bodyPr/>
        <a:lstStyle/>
        <a:p>
          <a:endParaRPr lang="en-GB"/>
        </a:p>
      </dgm:t>
    </dgm:pt>
    <dgm:pt modelId="{0E889BA6-132D-4F27-9779-6ED5989B49C7}" type="sibTrans" cxnId="{02A28C01-07F2-4CC5-8EFF-4C303C81E5B6}">
      <dgm:prSet/>
      <dgm:spPr/>
      <dgm:t>
        <a:bodyPr/>
        <a:lstStyle/>
        <a:p>
          <a:endParaRPr lang="en-GB"/>
        </a:p>
      </dgm:t>
    </dgm:pt>
    <dgm:pt modelId="{89F60FEA-9243-4D54-93B3-7067A0A798BE}">
      <dgm:prSet phldrT="[Text]" custT="1"/>
      <dgm:spPr/>
      <dgm:t>
        <a:bodyPr/>
        <a:lstStyle/>
        <a:p>
          <a:r>
            <a:rPr lang="en-GB" sz="3300" dirty="0">
              <a:latin typeface="Arial" panose="020B0604020202020204" pitchFamily="34" charset="0"/>
              <a:cs typeface="Arial" panose="020B0604020202020204" pitchFamily="34" charset="0"/>
            </a:rPr>
            <a:t>Decision notification to PIs</a:t>
          </a:r>
        </a:p>
      </dgm:t>
    </dgm:pt>
    <dgm:pt modelId="{9D533EC9-1F1E-43CA-BA79-AE4CECCF3DF1}" type="parTrans" cxnId="{3465E8A5-6F24-4D77-B738-92F132610E73}">
      <dgm:prSet/>
      <dgm:spPr/>
      <dgm:t>
        <a:bodyPr/>
        <a:lstStyle/>
        <a:p>
          <a:endParaRPr lang="en-GB"/>
        </a:p>
      </dgm:t>
    </dgm:pt>
    <dgm:pt modelId="{90D76F0B-CE5B-4A8D-8990-0548F79D3C70}" type="sibTrans" cxnId="{3465E8A5-6F24-4D77-B738-92F132610E73}">
      <dgm:prSet/>
      <dgm:spPr/>
      <dgm:t>
        <a:bodyPr/>
        <a:lstStyle/>
        <a:p>
          <a:endParaRPr lang="en-GB"/>
        </a:p>
      </dgm:t>
    </dgm:pt>
    <dgm:pt modelId="{90FA4C48-B2CA-4820-9ECF-4AD791BBD985}" type="pres">
      <dgm:prSet presAssocID="{B9A1BF2E-971D-42E3-9A7B-126591FC690D}" presName="outerComposite" presStyleCnt="0">
        <dgm:presLayoutVars>
          <dgm:chMax val="5"/>
          <dgm:dir/>
          <dgm:resizeHandles val="exact"/>
        </dgm:presLayoutVars>
      </dgm:prSet>
      <dgm:spPr/>
    </dgm:pt>
    <dgm:pt modelId="{93127A40-B0ED-4A41-B665-68B50E9339F1}" type="pres">
      <dgm:prSet presAssocID="{B9A1BF2E-971D-42E3-9A7B-126591FC690D}" presName="dummyMaxCanvas" presStyleCnt="0">
        <dgm:presLayoutVars/>
      </dgm:prSet>
      <dgm:spPr/>
    </dgm:pt>
    <dgm:pt modelId="{627FCF06-A6DF-4014-85E9-237733CD77AA}" type="pres">
      <dgm:prSet presAssocID="{B9A1BF2E-971D-42E3-9A7B-126591FC690D}" presName="FiveNodes_1" presStyleLbl="node1" presStyleIdx="0" presStyleCnt="5">
        <dgm:presLayoutVars>
          <dgm:bulletEnabled val="1"/>
        </dgm:presLayoutVars>
      </dgm:prSet>
      <dgm:spPr/>
    </dgm:pt>
    <dgm:pt modelId="{2C6D21D6-F47A-480C-B1DD-3A45947A3CB5}" type="pres">
      <dgm:prSet presAssocID="{B9A1BF2E-971D-42E3-9A7B-126591FC690D}" presName="FiveNodes_2" presStyleLbl="node1" presStyleIdx="1" presStyleCnt="5">
        <dgm:presLayoutVars>
          <dgm:bulletEnabled val="1"/>
        </dgm:presLayoutVars>
      </dgm:prSet>
      <dgm:spPr/>
    </dgm:pt>
    <dgm:pt modelId="{4CB7E733-0410-483B-99CD-489800130316}" type="pres">
      <dgm:prSet presAssocID="{B9A1BF2E-971D-42E3-9A7B-126591FC690D}" presName="FiveNodes_3" presStyleLbl="node1" presStyleIdx="2" presStyleCnt="5">
        <dgm:presLayoutVars>
          <dgm:bulletEnabled val="1"/>
        </dgm:presLayoutVars>
      </dgm:prSet>
      <dgm:spPr/>
    </dgm:pt>
    <dgm:pt modelId="{B64D064C-5E41-4406-A381-86A5E205F4DF}" type="pres">
      <dgm:prSet presAssocID="{B9A1BF2E-971D-42E3-9A7B-126591FC690D}" presName="FiveNodes_4" presStyleLbl="node1" presStyleIdx="3" presStyleCnt="5">
        <dgm:presLayoutVars>
          <dgm:bulletEnabled val="1"/>
        </dgm:presLayoutVars>
      </dgm:prSet>
      <dgm:spPr/>
    </dgm:pt>
    <dgm:pt modelId="{B7BEE49B-E134-4839-B0D5-D8E81C7CB69C}" type="pres">
      <dgm:prSet presAssocID="{B9A1BF2E-971D-42E3-9A7B-126591FC690D}" presName="FiveNodes_5" presStyleLbl="node1" presStyleIdx="4" presStyleCnt="5">
        <dgm:presLayoutVars>
          <dgm:bulletEnabled val="1"/>
        </dgm:presLayoutVars>
      </dgm:prSet>
      <dgm:spPr/>
    </dgm:pt>
    <dgm:pt modelId="{09624358-F19A-4286-BB4C-1505141A02F6}" type="pres">
      <dgm:prSet presAssocID="{B9A1BF2E-971D-42E3-9A7B-126591FC690D}" presName="FiveConn_1-2" presStyleLbl="fgAccFollowNode1" presStyleIdx="0" presStyleCnt="4">
        <dgm:presLayoutVars>
          <dgm:bulletEnabled val="1"/>
        </dgm:presLayoutVars>
      </dgm:prSet>
      <dgm:spPr/>
    </dgm:pt>
    <dgm:pt modelId="{77892102-638C-46BD-9A74-76D8648DE451}" type="pres">
      <dgm:prSet presAssocID="{B9A1BF2E-971D-42E3-9A7B-126591FC690D}" presName="FiveConn_2-3" presStyleLbl="fgAccFollowNode1" presStyleIdx="1" presStyleCnt="4">
        <dgm:presLayoutVars>
          <dgm:bulletEnabled val="1"/>
        </dgm:presLayoutVars>
      </dgm:prSet>
      <dgm:spPr/>
    </dgm:pt>
    <dgm:pt modelId="{60A35CA7-F931-4273-BE8A-FB299564E234}" type="pres">
      <dgm:prSet presAssocID="{B9A1BF2E-971D-42E3-9A7B-126591FC690D}" presName="FiveConn_3-4" presStyleLbl="fgAccFollowNode1" presStyleIdx="2" presStyleCnt="4">
        <dgm:presLayoutVars>
          <dgm:bulletEnabled val="1"/>
        </dgm:presLayoutVars>
      </dgm:prSet>
      <dgm:spPr/>
    </dgm:pt>
    <dgm:pt modelId="{945A424C-037C-4889-823C-0BF73FB1345B}" type="pres">
      <dgm:prSet presAssocID="{B9A1BF2E-971D-42E3-9A7B-126591FC690D}" presName="FiveConn_4-5" presStyleLbl="fgAccFollowNode1" presStyleIdx="3" presStyleCnt="4">
        <dgm:presLayoutVars>
          <dgm:bulletEnabled val="1"/>
        </dgm:presLayoutVars>
      </dgm:prSet>
      <dgm:spPr/>
    </dgm:pt>
    <dgm:pt modelId="{5D024116-F5CB-4217-872F-4FABC8E68A04}" type="pres">
      <dgm:prSet presAssocID="{B9A1BF2E-971D-42E3-9A7B-126591FC690D}" presName="FiveNodes_1_text" presStyleLbl="node1" presStyleIdx="4" presStyleCnt="5">
        <dgm:presLayoutVars>
          <dgm:bulletEnabled val="1"/>
        </dgm:presLayoutVars>
      </dgm:prSet>
      <dgm:spPr/>
    </dgm:pt>
    <dgm:pt modelId="{7EC72BCD-522A-45AB-846C-2D23054F73DA}" type="pres">
      <dgm:prSet presAssocID="{B9A1BF2E-971D-42E3-9A7B-126591FC690D}" presName="FiveNodes_2_text" presStyleLbl="node1" presStyleIdx="4" presStyleCnt="5">
        <dgm:presLayoutVars>
          <dgm:bulletEnabled val="1"/>
        </dgm:presLayoutVars>
      </dgm:prSet>
      <dgm:spPr/>
    </dgm:pt>
    <dgm:pt modelId="{C26F8E2A-9EB0-4194-90A1-7450F26905EF}" type="pres">
      <dgm:prSet presAssocID="{B9A1BF2E-971D-42E3-9A7B-126591FC690D}" presName="FiveNodes_3_text" presStyleLbl="node1" presStyleIdx="4" presStyleCnt="5">
        <dgm:presLayoutVars>
          <dgm:bulletEnabled val="1"/>
        </dgm:presLayoutVars>
      </dgm:prSet>
      <dgm:spPr/>
    </dgm:pt>
    <dgm:pt modelId="{3C8E87A0-7532-4BD7-AC2A-D3FDC0C88A3F}" type="pres">
      <dgm:prSet presAssocID="{B9A1BF2E-971D-42E3-9A7B-126591FC690D}" presName="FiveNodes_4_text" presStyleLbl="node1" presStyleIdx="4" presStyleCnt="5">
        <dgm:presLayoutVars>
          <dgm:bulletEnabled val="1"/>
        </dgm:presLayoutVars>
      </dgm:prSet>
      <dgm:spPr/>
    </dgm:pt>
    <dgm:pt modelId="{54F29100-95C2-41FF-ABB8-93C8A5676EB7}" type="pres">
      <dgm:prSet presAssocID="{B9A1BF2E-971D-42E3-9A7B-126591FC690D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2A28C01-07F2-4CC5-8EFF-4C303C81E5B6}" srcId="{B9A1BF2E-971D-42E3-9A7B-126591FC690D}" destId="{F5BDC9CA-4673-4BB7-BDA2-10E29B91F78E}" srcOrd="3" destOrd="0" parTransId="{D7AEB520-0346-4F81-BCEC-82BBA3C9989B}" sibTransId="{0E889BA6-132D-4F27-9779-6ED5989B49C7}"/>
    <dgm:cxn modelId="{AF36270A-2C5E-4D3D-ACA0-96A988D0AF48}" srcId="{B9A1BF2E-971D-42E3-9A7B-126591FC690D}" destId="{6D6F31F6-978D-4ACC-8D86-A8421650E956}" srcOrd="0" destOrd="0" parTransId="{F17300F4-5BAA-4218-BBFB-69C8449C4FA5}" sibTransId="{7A0E08BB-3024-4F23-B441-99CCF4F24701}"/>
    <dgm:cxn modelId="{5C26A81C-5630-43DB-A432-74B661A2F9FF}" type="presOf" srcId="{B9A1BF2E-971D-42E3-9A7B-126591FC690D}" destId="{90FA4C48-B2CA-4820-9ECF-4AD791BBD985}" srcOrd="0" destOrd="0" presId="urn:microsoft.com/office/officeart/2005/8/layout/vProcess5"/>
    <dgm:cxn modelId="{E9F0F620-4BB0-436F-BA8A-68CB27E5E486}" type="presOf" srcId="{89F60FEA-9243-4D54-93B3-7067A0A798BE}" destId="{54F29100-95C2-41FF-ABB8-93C8A5676EB7}" srcOrd="1" destOrd="0" presId="urn:microsoft.com/office/officeart/2005/8/layout/vProcess5"/>
    <dgm:cxn modelId="{D6C1772D-CD57-46AF-AEE8-C423CCA856CB}" srcId="{B9A1BF2E-971D-42E3-9A7B-126591FC690D}" destId="{C88A92AA-07A6-4CC2-8989-5E47D04F30BA}" srcOrd="1" destOrd="0" parTransId="{BC3A7510-CA05-4F7C-8FB9-C3AE2CC58D32}" sibTransId="{978E3A89-F32C-4258-87D5-FA6794F973A5}"/>
    <dgm:cxn modelId="{474F392E-8CBD-4E8A-8A05-76398DBFC2D3}" type="presOf" srcId="{6D6F31F6-978D-4ACC-8D86-A8421650E956}" destId="{5D024116-F5CB-4217-872F-4FABC8E68A04}" srcOrd="1" destOrd="0" presId="urn:microsoft.com/office/officeart/2005/8/layout/vProcess5"/>
    <dgm:cxn modelId="{B045253B-E631-4D12-A909-5A397EA3F902}" srcId="{B9A1BF2E-971D-42E3-9A7B-126591FC690D}" destId="{9CCF4929-075B-47C8-826F-4AD2ECD624E0}" srcOrd="2" destOrd="0" parTransId="{4CA6F295-C1B9-4FD1-B2E4-F8453A19ACC1}" sibTransId="{C07AE929-4F78-409F-BE5F-ED23FF4BA5E8}"/>
    <dgm:cxn modelId="{9E123960-AE21-4829-9F82-E4DBE82859A9}" type="presOf" srcId="{89F60FEA-9243-4D54-93B3-7067A0A798BE}" destId="{B7BEE49B-E134-4839-B0D5-D8E81C7CB69C}" srcOrd="0" destOrd="0" presId="urn:microsoft.com/office/officeart/2005/8/layout/vProcess5"/>
    <dgm:cxn modelId="{BB373D52-72F6-4A1A-831C-0009A36F234B}" type="presOf" srcId="{0E889BA6-132D-4F27-9779-6ED5989B49C7}" destId="{945A424C-037C-4889-823C-0BF73FB1345B}" srcOrd="0" destOrd="0" presId="urn:microsoft.com/office/officeart/2005/8/layout/vProcess5"/>
    <dgm:cxn modelId="{FE6E3B78-7554-4571-B981-7898504461DC}" type="presOf" srcId="{978E3A89-F32C-4258-87D5-FA6794F973A5}" destId="{77892102-638C-46BD-9A74-76D8648DE451}" srcOrd="0" destOrd="0" presId="urn:microsoft.com/office/officeart/2005/8/layout/vProcess5"/>
    <dgm:cxn modelId="{603C3C79-E7EE-456B-8FBD-8DA4702E077D}" type="presOf" srcId="{9CCF4929-075B-47C8-826F-4AD2ECD624E0}" destId="{C26F8E2A-9EB0-4194-90A1-7450F26905EF}" srcOrd="1" destOrd="0" presId="urn:microsoft.com/office/officeart/2005/8/layout/vProcess5"/>
    <dgm:cxn modelId="{79AF5A7B-599A-4A4C-B25C-32AA6F58C543}" type="presOf" srcId="{C07AE929-4F78-409F-BE5F-ED23FF4BA5E8}" destId="{60A35CA7-F931-4273-BE8A-FB299564E234}" srcOrd="0" destOrd="0" presId="urn:microsoft.com/office/officeart/2005/8/layout/vProcess5"/>
    <dgm:cxn modelId="{A422CE80-9A34-4472-B3A3-0D5ACF735C77}" type="presOf" srcId="{C88A92AA-07A6-4CC2-8989-5E47D04F30BA}" destId="{7EC72BCD-522A-45AB-846C-2D23054F73DA}" srcOrd="1" destOrd="0" presId="urn:microsoft.com/office/officeart/2005/8/layout/vProcess5"/>
    <dgm:cxn modelId="{0F5AA98E-584C-4CC1-AD38-924718893F5A}" type="presOf" srcId="{6D6F31F6-978D-4ACC-8D86-A8421650E956}" destId="{627FCF06-A6DF-4014-85E9-237733CD77AA}" srcOrd="0" destOrd="0" presId="urn:microsoft.com/office/officeart/2005/8/layout/vProcess5"/>
    <dgm:cxn modelId="{2615F091-06ED-432A-B8E7-089CD1F09D91}" type="presOf" srcId="{7A0E08BB-3024-4F23-B441-99CCF4F24701}" destId="{09624358-F19A-4286-BB4C-1505141A02F6}" srcOrd="0" destOrd="0" presId="urn:microsoft.com/office/officeart/2005/8/layout/vProcess5"/>
    <dgm:cxn modelId="{0638A29A-0F31-4EB1-B362-C1E358BF3302}" type="presOf" srcId="{C88A92AA-07A6-4CC2-8989-5E47D04F30BA}" destId="{2C6D21D6-F47A-480C-B1DD-3A45947A3CB5}" srcOrd="0" destOrd="0" presId="urn:microsoft.com/office/officeart/2005/8/layout/vProcess5"/>
    <dgm:cxn modelId="{818DA59F-B59C-4CE7-8E8B-310DF4A0C1B4}" type="presOf" srcId="{9CCF4929-075B-47C8-826F-4AD2ECD624E0}" destId="{4CB7E733-0410-483B-99CD-489800130316}" srcOrd="0" destOrd="0" presId="urn:microsoft.com/office/officeart/2005/8/layout/vProcess5"/>
    <dgm:cxn modelId="{3465E8A5-6F24-4D77-B738-92F132610E73}" srcId="{B9A1BF2E-971D-42E3-9A7B-126591FC690D}" destId="{89F60FEA-9243-4D54-93B3-7067A0A798BE}" srcOrd="4" destOrd="0" parTransId="{9D533EC9-1F1E-43CA-BA79-AE4CECCF3DF1}" sibTransId="{90D76F0B-CE5B-4A8D-8990-0548F79D3C70}"/>
    <dgm:cxn modelId="{D502CFA6-FFD2-4530-A2EE-BAB626DD7FE7}" type="presOf" srcId="{F5BDC9CA-4673-4BB7-BDA2-10E29B91F78E}" destId="{B64D064C-5E41-4406-A381-86A5E205F4DF}" srcOrd="0" destOrd="0" presId="urn:microsoft.com/office/officeart/2005/8/layout/vProcess5"/>
    <dgm:cxn modelId="{388D8BB6-08CE-4558-BCA2-9023FD4AE7A0}" type="presOf" srcId="{F5BDC9CA-4673-4BB7-BDA2-10E29B91F78E}" destId="{3C8E87A0-7532-4BD7-AC2A-D3FDC0C88A3F}" srcOrd="1" destOrd="0" presId="urn:microsoft.com/office/officeart/2005/8/layout/vProcess5"/>
    <dgm:cxn modelId="{089DCAA4-F650-40BF-B5DC-803B5189CF65}" type="presParOf" srcId="{90FA4C48-B2CA-4820-9ECF-4AD791BBD985}" destId="{93127A40-B0ED-4A41-B665-68B50E9339F1}" srcOrd="0" destOrd="0" presId="urn:microsoft.com/office/officeart/2005/8/layout/vProcess5"/>
    <dgm:cxn modelId="{D0AA2222-0EF6-4C8D-BBF3-008E85E49333}" type="presParOf" srcId="{90FA4C48-B2CA-4820-9ECF-4AD791BBD985}" destId="{627FCF06-A6DF-4014-85E9-237733CD77AA}" srcOrd="1" destOrd="0" presId="urn:microsoft.com/office/officeart/2005/8/layout/vProcess5"/>
    <dgm:cxn modelId="{23ED9DBA-1217-4781-88A9-E110AE1BE6CE}" type="presParOf" srcId="{90FA4C48-B2CA-4820-9ECF-4AD791BBD985}" destId="{2C6D21D6-F47A-480C-B1DD-3A45947A3CB5}" srcOrd="2" destOrd="0" presId="urn:microsoft.com/office/officeart/2005/8/layout/vProcess5"/>
    <dgm:cxn modelId="{49C42733-381D-452C-9BE0-59D6425138A6}" type="presParOf" srcId="{90FA4C48-B2CA-4820-9ECF-4AD791BBD985}" destId="{4CB7E733-0410-483B-99CD-489800130316}" srcOrd="3" destOrd="0" presId="urn:microsoft.com/office/officeart/2005/8/layout/vProcess5"/>
    <dgm:cxn modelId="{6A4D0CDE-C5DA-49C4-A2FB-0CE3B516A24D}" type="presParOf" srcId="{90FA4C48-B2CA-4820-9ECF-4AD791BBD985}" destId="{B64D064C-5E41-4406-A381-86A5E205F4DF}" srcOrd="4" destOrd="0" presId="urn:microsoft.com/office/officeart/2005/8/layout/vProcess5"/>
    <dgm:cxn modelId="{DB97772F-9D6C-41DF-BFED-0349630A9DEC}" type="presParOf" srcId="{90FA4C48-B2CA-4820-9ECF-4AD791BBD985}" destId="{B7BEE49B-E134-4839-B0D5-D8E81C7CB69C}" srcOrd="5" destOrd="0" presId="urn:microsoft.com/office/officeart/2005/8/layout/vProcess5"/>
    <dgm:cxn modelId="{F0720E94-6C83-4AA3-B7D7-794FD1640DB5}" type="presParOf" srcId="{90FA4C48-B2CA-4820-9ECF-4AD791BBD985}" destId="{09624358-F19A-4286-BB4C-1505141A02F6}" srcOrd="6" destOrd="0" presId="urn:microsoft.com/office/officeart/2005/8/layout/vProcess5"/>
    <dgm:cxn modelId="{E515F9A4-AEB9-49AE-9F28-28E57DE1A194}" type="presParOf" srcId="{90FA4C48-B2CA-4820-9ECF-4AD791BBD985}" destId="{77892102-638C-46BD-9A74-76D8648DE451}" srcOrd="7" destOrd="0" presId="urn:microsoft.com/office/officeart/2005/8/layout/vProcess5"/>
    <dgm:cxn modelId="{E4FCF35C-E241-4A57-8916-F6305A1C4EF0}" type="presParOf" srcId="{90FA4C48-B2CA-4820-9ECF-4AD791BBD985}" destId="{60A35CA7-F931-4273-BE8A-FB299564E234}" srcOrd="8" destOrd="0" presId="urn:microsoft.com/office/officeart/2005/8/layout/vProcess5"/>
    <dgm:cxn modelId="{5D3A1626-0A8A-437E-8E14-59F47A71508C}" type="presParOf" srcId="{90FA4C48-B2CA-4820-9ECF-4AD791BBD985}" destId="{945A424C-037C-4889-823C-0BF73FB1345B}" srcOrd="9" destOrd="0" presId="urn:microsoft.com/office/officeart/2005/8/layout/vProcess5"/>
    <dgm:cxn modelId="{1D972D79-A10B-4406-8702-41FCA8D4F5CF}" type="presParOf" srcId="{90FA4C48-B2CA-4820-9ECF-4AD791BBD985}" destId="{5D024116-F5CB-4217-872F-4FABC8E68A04}" srcOrd="10" destOrd="0" presId="urn:microsoft.com/office/officeart/2005/8/layout/vProcess5"/>
    <dgm:cxn modelId="{C7517360-BDB4-4EA4-9B70-104DB22C6220}" type="presParOf" srcId="{90FA4C48-B2CA-4820-9ECF-4AD791BBD985}" destId="{7EC72BCD-522A-45AB-846C-2D23054F73DA}" srcOrd="11" destOrd="0" presId="urn:microsoft.com/office/officeart/2005/8/layout/vProcess5"/>
    <dgm:cxn modelId="{ABF63AC8-5243-402C-8872-E2BF0C1C52EE}" type="presParOf" srcId="{90FA4C48-B2CA-4820-9ECF-4AD791BBD985}" destId="{C26F8E2A-9EB0-4194-90A1-7450F26905EF}" srcOrd="12" destOrd="0" presId="urn:microsoft.com/office/officeart/2005/8/layout/vProcess5"/>
    <dgm:cxn modelId="{4FAC9B4E-E45E-48FC-B3E0-7059F1CBA19E}" type="presParOf" srcId="{90FA4C48-B2CA-4820-9ECF-4AD791BBD985}" destId="{3C8E87A0-7532-4BD7-AC2A-D3FDC0C88A3F}" srcOrd="13" destOrd="0" presId="urn:microsoft.com/office/officeart/2005/8/layout/vProcess5"/>
    <dgm:cxn modelId="{71EDE227-D4E9-4E93-9E67-C4066BBCADAB}" type="presParOf" srcId="{90FA4C48-B2CA-4820-9ECF-4AD791BBD985}" destId="{54F29100-95C2-41FF-ABB8-93C8A5676EB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7FCF06-A6DF-4014-85E9-237733CD77AA}">
      <dsp:nvSpPr>
        <dsp:cNvPr id="0" name=""/>
        <dsp:cNvSpPr/>
      </dsp:nvSpPr>
      <dsp:spPr>
        <a:xfrm>
          <a:off x="0" y="0"/>
          <a:ext cx="8029229" cy="9218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Call closes</a:t>
          </a:r>
        </a:p>
      </dsp:txBody>
      <dsp:txXfrm>
        <a:off x="27000" y="27000"/>
        <a:ext cx="6926608" cy="867864"/>
      </dsp:txXfrm>
    </dsp:sp>
    <dsp:sp modelId="{2C6D21D6-F47A-480C-B1DD-3A45947A3CB5}">
      <dsp:nvSpPr>
        <dsp:cNvPr id="0" name=""/>
        <dsp:cNvSpPr/>
      </dsp:nvSpPr>
      <dsp:spPr>
        <a:xfrm>
          <a:off x="599585" y="1049901"/>
          <a:ext cx="8029229" cy="9218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Technical feasibility</a:t>
          </a:r>
        </a:p>
      </dsp:txBody>
      <dsp:txXfrm>
        <a:off x="626585" y="1076901"/>
        <a:ext cx="6776432" cy="867864"/>
      </dsp:txXfrm>
    </dsp:sp>
    <dsp:sp modelId="{4CB7E733-0410-483B-99CD-489800130316}">
      <dsp:nvSpPr>
        <dsp:cNvPr id="0" name=""/>
        <dsp:cNvSpPr/>
      </dsp:nvSpPr>
      <dsp:spPr>
        <a:xfrm>
          <a:off x="1199170" y="2099803"/>
          <a:ext cx="8029229" cy="9218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Scientific review</a:t>
          </a:r>
        </a:p>
      </dsp:txBody>
      <dsp:txXfrm>
        <a:off x="1226170" y="2126803"/>
        <a:ext cx="6776432" cy="867864"/>
      </dsp:txXfrm>
    </dsp:sp>
    <dsp:sp modelId="{B64D064C-5E41-4406-A381-86A5E205F4DF}">
      <dsp:nvSpPr>
        <dsp:cNvPr id="0" name=""/>
        <dsp:cNvSpPr/>
      </dsp:nvSpPr>
      <dsp:spPr>
        <a:xfrm>
          <a:off x="1798755" y="3149705"/>
          <a:ext cx="8029229" cy="9218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>
              <a:latin typeface="Arial" panose="020B0604020202020204" pitchFamily="34" charset="0"/>
              <a:cs typeface="Arial" panose="020B0604020202020204" pitchFamily="34" charset="0"/>
            </a:rPr>
            <a:t>Peer Review Access Panels</a:t>
          </a:r>
        </a:p>
      </dsp:txBody>
      <dsp:txXfrm>
        <a:off x="1825755" y="3176705"/>
        <a:ext cx="6776432" cy="867864"/>
      </dsp:txXfrm>
    </dsp:sp>
    <dsp:sp modelId="{B7BEE49B-E134-4839-B0D5-D8E81C7CB69C}">
      <dsp:nvSpPr>
        <dsp:cNvPr id="0" name=""/>
        <dsp:cNvSpPr/>
      </dsp:nvSpPr>
      <dsp:spPr>
        <a:xfrm>
          <a:off x="2398341" y="4199607"/>
          <a:ext cx="8029229" cy="9218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300" kern="1200" dirty="0">
              <a:latin typeface="Arial" panose="020B0604020202020204" pitchFamily="34" charset="0"/>
              <a:cs typeface="Arial" panose="020B0604020202020204" pitchFamily="34" charset="0"/>
            </a:rPr>
            <a:t>Decision notification to PIs</a:t>
          </a:r>
        </a:p>
      </dsp:txBody>
      <dsp:txXfrm>
        <a:off x="2425341" y="4226607"/>
        <a:ext cx="6776432" cy="867864"/>
      </dsp:txXfrm>
    </dsp:sp>
    <dsp:sp modelId="{09624358-F19A-4286-BB4C-1505141A02F6}">
      <dsp:nvSpPr>
        <dsp:cNvPr id="0" name=""/>
        <dsp:cNvSpPr/>
      </dsp:nvSpPr>
      <dsp:spPr>
        <a:xfrm>
          <a:off x="7430017" y="673473"/>
          <a:ext cx="599212" cy="599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7564840" y="673473"/>
        <a:ext cx="329566" cy="450907"/>
      </dsp:txXfrm>
    </dsp:sp>
    <dsp:sp modelId="{77892102-638C-46BD-9A74-76D8648DE451}">
      <dsp:nvSpPr>
        <dsp:cNvPr id="0" name=""/>
        <dsp:cNvSpPr/>
      </dsp:nvSpPr>
      <dsp:spPr>
        <a:xfrm>
          <a:off x="8029602" y="1723375"/>
          <a:ext cx="599212" cy="599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000" kern="1200"/>
        </a:p>
      </dsp:txBody>
      <dsp:txXfrm>
        <a:off x="8164425" y="1723375"/>
        <a:ext cx="329566" cy="450907"/>
      </dsp:txXfrm>
    </dsp:sp>
    <dsp:sp modelId="{60A35CA7-F931-4273-BE8A-FB299564E234}">
      <dsp:nvSpPr>
        <dsp:cNvPr id="0" name=""/>
        <dsp:cNvSpPr/>
      </dsp:nvSpPr>
      <dsp:spPr>
        <a:xfrm>
          <a:off x="8629188" y="2757912"/>
          <a:ext cx="599212" cy="599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8764011" y="2757912"/>
        <a:ext cx="329566" cy="450907"/>
      </dsp:txXfrm>
    </dsp:sp>
    <dsp:sp modelId="{945A424C-037C-4889-823C-0BF73FB1345B}">
      <dsp:nvSpPr>
        <dsp:cNvPr id="0" name=""/>
        <dsp:cNvSpPr/>
      </dsp:nvSpPr>
      <dsp:spPr>
        <a:xfrm>
          <a:off x="9228773" y="3818057"/>
          <a:ext cx="599212" cy="599212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700" kern="1200"/>
        </a:p>
      </dsp:txBody>
      <dsp:txXfrm>
        <a:off x="9363596" y="3818057"/>
        <a:ext cx="329566" cy="450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1C82ED0-7452-4354-A24E-35FB24BF9A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969E9-2182-2FF9-A02F-A1842CE2A4F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1D66A77-BC89-4E24-A414-B6543411FF58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E84D48-5E89-47EA-5EE7-5780CF041D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9F5C8-55D8-4294-92FA-96C28702B9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524A80C6-5E9B-493C-B5B8-6FAC8DE86E5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07835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2EC0DF6E-A4BC-4E88-9D8A-5071912E88FD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EF4CD193-C823-4532-AA2B-3312EEF8A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967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814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386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92414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9875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29553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60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5872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38328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8622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648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9613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2376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5472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771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4CD193-C823-4532-AA2B-3312EEF8AF5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937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1361455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0292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24501" y="1304925"/>
            <a:ext cx="4876800" cy="3852000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96B1B1A-8A60-7571-1DEF-DF9002566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0A238165-19F1-BC18-C20C-3CC3D2AFD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E1EE5152-9164-4EB5-EAF6-34C6622C3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897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4838699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62602" y="1304925"/>
            <a:ext cx="4838699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62603" y="2330075"/>
            <a:ext cx="4838698" cy="2846762"/>
          </a:xfrm>
          <a:prstGeom prst="rect">
            <a:avLst/>
          </a:prstGeom>
        </p:spPr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4603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3CDD2F5-1481-9908-2B81-B0CBF2B47D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E6B48C32-ECD3-49D3-C88A-0D6CD7761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9971ACE-673D-0FE6-8E00-6A36AFB9B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56729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8419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4305300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757201D5-8F5F-EFFC-D1C0-6AEE32BE39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678B8663-1CEA-8953-DFF8-3DC54CD04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B21BB798-7151-8F54-8B80-FAE592194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458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4549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89674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53054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932876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92225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27778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780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670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590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3134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49794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6315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01503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90711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619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6270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55372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283479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388100" y="1304922"/>
            <a:ext cx="40259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6D58FB62-6305-D775-94D1-00380F2AC3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58293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6759497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267701" y="2286000"/>
            <a:ext cx="3644900" cy="3213102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3526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265614" y="2286000"/>
            <a:ext cx="3644900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16459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155470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/>
              <a:t>Click to edit title</a:t>
            </a:r>
            <a:endParaRPr lang="en-GB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9163027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7843107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1654683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1654682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473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1654683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11ECD2-7228-FC6F-D057-E1D381721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01347-B148-1746-115D-B3672939A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4C7FE-56F7-317A-6A29-7F808D2B3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95047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1654682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699" y="4700187"/>
            <a:ext cx="11654683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61FB1F-7BDA-DC86-9EF3-DB36350C8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E4339-5CB2-7EDB-C9AA-C007FA14F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47BCC8-EC59-1A12-7C24-DEA423BC7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53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73409-495B-2752-6BF2-B1848FDE6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4D184-1DF7-03BD-F6A8-1290E291CF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6700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F207A8-6978-C1D1-B0D6-FDA0CC1F42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1383" y="1304925"/>
            <a:ext cx="5580000" cy="385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0EE24-2BFB-8E46-2E66-3BA36D59A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2556D-B5E1-EF44-908B-500C8837B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B4910F-1642-C042-4D26-BC4F3A55A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8183" y="5367135"/>
            <a:ext cx="2743200" cy="365125"/>
          </a:xfrm>
        </p:spPr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619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38E961-1532-85E1-EF19-CD6FD29F8D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1" y="1304925"/>
            <a:ext cx="5580000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2AB67-467B-B4C7-6EEB-C8D144E364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66700" y="2330075"/>
            <a:ext cx="5580000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F16626-4911-CA49-90C2-CE3262F728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1380" y="1304925"/>
            <a:ext cx="5580001" cy="7457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FF839-783C-36FF-2F59-B33FD00F2E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1379" y="2330075"/>
            <a:ext cx="5580003" cy="28467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70523E-13BC-6AF4-F44B-1E81F5078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CC21D-81ED-0C7F-2CF7-CFDE230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5BA4D1-1395-871F-083F-CCC3ADAA7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6479E40-CA8C-9DEB-E10E-9B0E9423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86241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A4210A-8AD6-DB76-6435-6F1565CF2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5DFFE2-973C-8808-2027-0A0826D067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27C7D8-7501-4918-C3A4-210FC2D1A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53C41D6-330E-7D22-3BA7-5AD129D23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087100" cy="4723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109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82BAE-96E7-8067-F384-6C81451D56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365125"/>
            <a:ext cx="5825382" cy="4814280"/>
          </a:xfrm>
          <a:prstGeom prst="rect">
            <a:avLst/>
          </a:prstGeom>
        </p:spPr>
        <p:txBody>
          <a:bodyPr/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1E5DF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Click to edit Master text styles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Fifth level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17ED95-2655-DA64-A0CC-0DB50CEC6D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5588000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F7D06-9178-0519-324E-D3FAE1553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ED0C21-14CC-0A4D-09D2-207115B3D4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D343D-82C5-3AAA-AADD-2197F991E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7006FAE-DBD1-BA77-7F74-11A8DCE9D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5588000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9774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,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8">
            <a:extLst>
              <a:ext uri="{FF2B5EF4-FFF2-40B4-BE49-F238E27FC236}">
                <a16:creationId xmlns:a16="http://schemas.microsoft.com/office/drawing/2014/main" id="{BCE196B2-446B-C638-E24B-42F7A659B1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58293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9E2D15B4-3C1F-6E32-114C-0E3C063437E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898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39A72C94-07DD-E2CA-345A-A35125CE44A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6670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1BFA7CDF-E186-FDDF-CF2E-0B3F10DB84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778251" y="2286000"/>
            <a:ext cx="3201066" cy="3213102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A93167B-5805-9EBB-6E54-360D545AFA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" y="1117600"/>
            <a:ext cx="10223500" cy="838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6236092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03EE30-E243-DD16-09E0-8B68AEC324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365125"/>
            <a:ext cx="6738195" cy="47881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7748DA-A10C-6B03-FEDA-D99AE6E85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E3D24-6BCE-48F4-B6DB-AB007E8B5F8E}" type="datetimeFigureOut">
              <a:rPr lang="en-GB" smtClean="0"/>
              <a:t>10/02/2026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9BA5F-3B12-9A62-2D70-80CF77B99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1A75CB-A493-E2D5-0C56-6C9F25C86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01B8E-4C5D-4D9E-8821-9696CA0E0E3F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DEF678-90EE-1594-AB80-39E97C15D7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66700" y="1418324"/>
            <a:ext cx="4638586" cy="37610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BA06E30-B013-E2B6-FBD1-5AB600612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4638586" cy="8654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9480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8">
            <a:extLst>
              <a:ext uri="{FF2B5EF4-FFF2-40B4-BE49-F238E27FC236}">
                <a16:creationId xmlns:a16="http://schemas.microsoft.com/office/drawing/2014/main" id="{3BF16C2F-A1C7-9D4A-331C-5D46DAAB20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D3A8A21F-2C7D-3EED-D3DE-935B34DCF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0" y="1304925"/>
            <a:ext cx="1026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1747815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5D46A-4F53-F706-E005-3B7F94B06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200" y="2557461"/>
            <a:ext cx="9144000" cy="1138240"/>
          </a:xfrm>
        </p:spPr>
        <p:txBody>
          <a:bodyPr anchor="t" anchorCtr="0">
            <a:normAutofit/>
          </a:bodyPr>
          <a:lstStyle>
            <a:lvl1pPr algn="l">
              <a:defRPr sz="3600" b="0">
                <a:latin typeface="+mj-lt"/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C7060A-4567-A74A-3AF0-E66CB6AC33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03200" y="3929062"/>
            <a:ext cx="9144000" cy="43134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speaker name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C9208F-2B17-BF13-15F3-C2942141E56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3200" y="4610100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location </a:t>
            </a:r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633D74CF-0634-649D-508B-5F74DC1A060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03200" y="4930325"/>
            <a:ext cx="8648700" cy="26397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n-lt"/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Click to edit date </a:t>
            </a:r>
          </a:p>
        </p:txBody>
      </p:sp>
    </p:spTree>
    <p:extLst>
      <p:ext uri="{BB962C8B-B14F-4D97-AF65-F5344CB8AC3E}">
        <p14:creationId xmlns:p14="http://schemas.microsoft.com/office/powerpoint/2010/main" val="391002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B4CB8-F44D-BEE4-6DCA-1B2662AB0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699" y="1122363"/>
            <a:ext cx="10134601" cy="2387600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BCF0F3-44B5-9EF2-3A88-E4424DDC89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" y="3602038"/>
            <a:ext cx="101346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783C9B-D14B-899C-B084-D233E5CF9D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C38EF-93AE-9214-FDFE-009AE71CD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81CBA-3EB3-43A7-D2FA-2410CF2BA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2645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4E776-F347-2357-03E5-35C58A736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0134600" cy="35877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FCD-286F-104A-BCF2-B9138BD0B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699" y="1304925"/>
            <a:ext cx="10134601" cy="386559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09D4965-8177-C8A9-33AC-754C0ED554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01BF125-5608-918B-79E5-BE6B8E111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51BFCBE-908C-8ECE-F8ED-964778AC7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121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41C41-E6F8-8CDB-15CB-AFE023C130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09738"/>
            <a:ext cx="10134600" cy="285273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9976CA-B5E0-87F5-9BB8-567EA6D050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4700187"/>
            <a:ext cx="10134600" cy="448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611373-ED99-15C4-4B72-2A9B821EAC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ED30078-44D0-E5C0-B24D-510F1391F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276600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2F11EA8-20E4-A501-59E7-89936990B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581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1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1"/>
            <a:ext cx="12190813" cy="6857998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165468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379682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5EE97D3-004E-241C-1F4D-DA2001CE042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9" name="Title Placeholder 8">
            <a:extLst>
              <a:ext uri="{FF2B5EF4-FFF2-40B4-BE49-F238E27FC236}">
                <a16:creationId xmlns:a16="http://schemas.microsoft.com/office/drawing/2014/main" id="{D0781EEC-C938-86FA-B882-0B112DC0D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7086600" cy="57467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6BCFD7A-BAD1-80E9-241B-1E0D4B057C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8659" y="1304925"/>
            <a:ext cx="100818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body text</a:t>
            </a:r>
          </a:p>
        </p:txBody>
      </p:sp>
    </p:spTree>
    <p:extLst>
      <p:ext uri="{BB962C8B-B14F-4D97-AF65-F5344CB8AC3E}">
        <p14:creationId xmlns:p14="http://schemas.microsoft.com/office/powerpoint/2010/main" val="2232557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6" r:id="rId3"/>
    <p:sldLayoutId id="2147483724" r:id="rId4"/>
    <p:sldLayoutId id="2147483725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3"/>
          </a:solidFill>
          <a:latin typeface="+mj-lt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n-lt"/>
          <a:ea typeface="Verdana" panose="020B0604030504040204" pitchFamily="34" charset="0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5" y="0"/>
            <a:ext cx="12189289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737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1" r:id="rId12"/>
    <p:sldLayoutId id="214748367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2AB5F44-508E-D5E3-9686-E5DB5331D65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" y="0"/>
            <a:ext cx="12190813" cy="6857999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592D61-4A60-6946-D1E3-5AC93DE86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365125"/>
            <a:ext cx="11654682" cy="4723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C4AB4-12A7-2444-B999-E190C2D007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6700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46E3D24-6BCE-48F4-B6DB-AB007E8B5F8E}" type="datetimeFigureOut">
              <a:rPr lang="en-GB" smtClean="0"/>
              <a:pPr/>
              <a:t>10/02/2026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C43241-55FA-000D-E911-88A86A203D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6642" y="536713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F6D9DA-6B18-0AEA-604C-ADB3F8C641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78183" y="536713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94601B8E-4C5D-4D9E-8821-9696CA0E0E3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71A0C6-6FDD-31C0-2DA4-598F59053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6700" y="1304925"/>
            <a:ext cx="11654683" cy="3865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238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2" r:id="rId12"/>
    <p:sldLayoutId id="214748374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003088"/>
          </a:solidFill>
          <a:latin typeface="+mj-lt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676767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8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6.png"/><Relationship Id="rId7" Type="http://schemas.openxmlformats.org/officeDocument/2006/relationships/hyperlink" Target="mailto:isisuo@stfc.ac.uk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isis.sis.stfc.ac.uk/instruments/" TargetMode="External"/><Relationship Id="rId5" Type="http://schemas.openxmlformats.org/officeDocument/2006/relationships/hyperlink" Target="https://users.facilities.rl.ac.uk/auth/Menu.aspx" TargetMode="External"/><Relationship Id="rId10" Type="http://schemas.openxmlformats.org/officeDocument/2006/relationships/image" Target="../media/image39.png"/><Relationship Id="rId4" Type="http://schemas.openxmlformats.org/officeDocument/2006/relationships/image" Target="../media/image37.png"/><Relationship Id="rId9" Type="http://schemas.openxmlformats.org/officeDocument/2006/relationships/hyperlink" Target="https://isis.sis.stfc.ac.uk/using-isi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13" Type="http://schemas.openxmlformats.org/officeDocument/2006/relationships/image" Target="../media/image14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hyperlink" Target="https://www.isis.stfc.ac.uk/Pages/Instruments.aspx" TargetMode="Externa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svg"/><Relationship Id="rId11" Type="http://schemas.openxmlformats.org/officeDocument/2006/relationships/hyperlink" Target="https://www.isis.stfc.ac.uk/Pages/Types-of-beamtime.aspx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6.svg"/><Relationship Id="rId10" Type="http://schemas.openxmlformats.org/officeDocument/2006/relationships/image" Target="../media/image12.sv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0.png"/><Relationship Id="rId5" Type="http://schemas.openxmlformats.org/officeDocument/2006/relationships/hyperlink" Target="https://users.facilities.rl.ac.uk/" TargetMode="Externa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hyperlink" Target="https://isis.sis.stfc.ac.uk/technique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isis.stfc.ac.uk/instruments/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6" Type="http://schemas.openxmlformats.org/officeDocument/2006/relationships/hyperlink" Target="https://isis.stfc.ac.uk/using-isis/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png"/><Relationship Id="rId4" Type="http://schemas.openxmlformats.org/officeDocument/2006/relationships/hyperlink" Target="https://isis.stfc.ac.uk/using-isis/academics/how-to-apply/direct-acces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Relationship Id="rId5" Type="http://schemas.openxmlformats.org/officeDocument/2006/relationships/hyperlink" Target="https://proposal.facilities.rl.ac.uk/" TargetMode="Externa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2174263"/>
            <a:ext cx="9144000" cy="673430"/>
          </a:xfrm>
        </p:spPr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Applying for access to ISIS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A80B9D-A009-468E-DD38-1C459E82E2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" y="3302019"/>
            <a:ext cx="9144000" cy="1566058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GB" dirty="0">
                <a:latin typeface="Arial" panose="020B0604020202020204" pitchFamily="34" charset="0"/>
              </a:rPr>
              <a:t>Emma Gozzard</a:t>
            </a:r>
          </a:p>
          <a:p>
            <a:r>
              <a:rPr lang="en-GB" sz="1800">
                <a:latin typeface="Arial" panose="020B0604020202020204" pitchFamily="34" charset="0"/>
              </a:rPr>
              <a:t>User </a:t>
            </a:r>
            <a:r>
              <a:rPr lang="en-GB" sz="1800" dirty="0">
                <a:latin typeface="Arial" panose="020B0604020202020204" pitchFamily="34" charset="0"/>
              </a:rPr>
              <a:t>Programme Manager &amp; User Office Group Leader</a:t>
            </a:r>
          </a:p>
          <a:p>
            <a:r>
              <a:rPr lang="en-GB" sz="1800" dirty="0">
                <a:latin typeface="Arial" panose="020B0604020202020204" pitchFamily="34" charset="0"/>
              </a:rPr>
              <a:t>UKRI-STFC ISIS Neutron and Muon Source</a:t>
            </a:r>
          </a:p>
        </p:txBody>
      </p:sp>
    </p:spTree>
    <p:extLst>
      <p:ext uri="{BB962C8B-B14F-4D97-AF65-F5344CB8AC3E}">
        <p14:creationId xmlns:p14="http://schemas.microsoft.com/office/powerpoint/2010/main" val="1481826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Dashboard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Call selection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Submitting a proposal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6CA30D4-33C3-7CB4-8AA5-8AD9089CFA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64131" y="939800"/>
            <a:ext cx="8873749" cy="5312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640362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Dashboard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Call selection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Questionnaire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Submitting a proposal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B20A6C-2001-60A8-6E18-558E75606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5778" y="211625"/>
            <a:ext cx="7871211" cy="63458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90382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Dashboard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Call selection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Questionnaire</a:t>
            </a:r>
          </a:p>
          <a:p>
            <a:pPr lvl="1">
              <a:spcBef>
                <a:spcPts val="1200"/>
              </a:spcBef>
              <a:buFont typeface="Courier New" panose="02070309020205020404" pitchFamily="49" charset="0"/>
              <a:buChar char="o"/>
            </a:pPr>
            <a:r>
              <a:rPr lang="en-GB" sz="2200" dirty="0">
                <a:latin typeface="Arial" panose="020B0604020202020204" pitchFamily="34" charset="0"/>
              </a:rPr>
              <a:t>Topics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Submitting a proposal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8ADE1E-BF79-7874-3433-FD217083EFB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9521"/>
          <a:stretch/>
        </p:blipFill>
        <p:spPr>
          <a:xfrm>
            <a:off x="155797" y="1206140"/>
            <a:ext cx="10764752" cy="822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BE725AB-FA25-A1C8-9347-54D01BDC07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6432" y="1952458"/>
            <a:ext cx="7908599" cy="47242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4393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0"/>
            <a:ext cx="10645538" cy="51744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400" dirty="0">
                <a:latin typeface="Arial" panose="020B0604020202020204" pitchFamily="34" charset="0"/>
              </a:rPr>
              <a:t>Questionnaire topics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Research Support</a:t>
            </a:r>
            <a:r>
              <a:rPr lang="en-GB" sz="2400" dirty="0">
                <a:latin typeface="Arial" panose="020B0604020202020204" pitchFamily="34" charset="0"/>
              </a:rPr>
              <a:t>: Grants, Industry links, PhD students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Publications</a:t>
            </a:r>
            <a:r>
              <a:rPr lang="en-GB" sz="2400" dirty="0">
                <a:latin typeface="Arial" panose="020B0604020202020204" pitchFamily="34" charset="0"/>
              </a:rPr>
              <a:t>: Your own, recent ISIS experiments, relevant to science case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Experiment</a:t>
            </a:r>
            <a:r>
              <a:rPr lang="en-GB" sz="2400" dirty="0">
                <a:latin typeface="Arial" panose="020B0604020202020204" pitchFamily="34" charset="0"/>
              </a:rPr>
              <a:t>: Instrument and time request, sample environment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Samples</a:t>
            </a:r>
            <a:r>
              <a:rPr lang="en-GB" sz="2400" dirty="0">
                <a:latin typeface="Arial" panose="020B0604020202020204" pitchFamily="34" charset="0"/>
              </a:rPr>
              <a:t>: Add sample information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Hazards</a:t>
            </a:r>
            <a:r>
              <a:rPr lang="en-GB" sz="2400" dirty="0">
                <a:latin typeface="Arial" panose="020B0604020202020204" pitchFamily="34" charset="0"/>
              </a:rPr>
              <a:t>: Basic hazard information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Other facilities</a:t>
            </a:r>
            <a:r>
              <a:rPr lang="en-GB" sz="2400" dirty="0">
                <a:latin typeface="Arial" panose="020B0604020202020204" pitchFamily="34" charset="0"/>
              </a:rPr>
              <a:t>: Deuterated materials, Diamond Light Source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Science case</a:t>
            </a:r>
            <a:r>
              <a:rPr lang="en-GB" sz="2400" dirty="0">
                <a:latin typeface="Arial" panose="020B0604020202020204" pitchFamily="34" charset="0"/>
              </a:rPr>
              <a:t>: 2 pages, Background and Context, Proposed Experiment, Summary of previous beamtime or characterisation, Justification of beamtime request, Experimental Plan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T&amp;Cs, Review and Submission </a:t>
            </a:r>
            <a:r>
              <a:rPr lang="en-GB" sz="2400" dirty="0">
                <a:latin typeface="Arial" panose="020B0604020202020204" pitchFamily="34" charset="0"/>
              </a:rPr>
              <a:t>(proposal can be edited until call closure)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Submitting a proposal</a:t>
            </a:r>
          </a:p>
        </p:txBody>
      </p:sp>
    </p:spTree>
    <p:extLst>
      <p:ext uri="{BB962C8B-B14F-4D97-AF65-F5344CB8AC3E}">
        <p14:creationId xmlns:p14="http://schemas.microsoft.com/office/powerpoint/2010/main" val="35070335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0"/>
            <a:ext cx="10645538" cy="510132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400" dirty="0">
                <a:latin typeface="Arial" panose="020B0604020202020204" pitchFamily="34" charset="0"/>
              </a:rPr>
              <a:t>Questionnaire topics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Research Support</a:t>
            </a:r>
            <a:r>
              <a:rPr lang="en-GB" sz="2400" dirty="0">
                <a:latin typeface="Arial" panose="020B0604020202020204" pitchFamily="34" charset="0"/>
              </a:rPr>
              <a:t>: Grants, Industry links, PhD students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Publications</a:t>
            </a:r>
            <a:r>
              <a:rPr lang="en-GB" sz="2400" dirty="0">
                <a:latin typeface="Arial" panose="020B0604020202020204" pitchFamily="34" charset="0"/>
              </a:rPr>
              <a:t>: Your own, recent ISIS experiments, relevant to science case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Experiment</a:t>
            </a:r>
            <a:r>
              <a:rPr lang="en-GB" sz="2400" dirty="0">
                <a:latin typeface="Arial" panose="020B0604020202020204" pitchFamily="34" charset="0"/>
              </a:rPr>
              <a:t>: Instrument and time request, sample environment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Samples</a:t>
            </a:r>
            <a:r>
              <a:rPr lang="en-GB" sz="2400" dirty="0">
                <a:latin typeface="Arial" panose="020B0604020202020204" pitchFamily="34" charset="0"/>
              </a:rPr>
              <a:t>: Add sample information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Hazards</a:t>
            </a:r>
            <a:r>
              <a:rPr lang="en-GB" sz="2400" dirty="0">
                <a:latin typeface="Arial" panose="020B0604020202020204" pitchFamily="34" charset="0"/>
              </a:rPr>
              <a:t>: Basic hazard information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Other facilities</a:t>
            </a:r>
            <a:r>
              <a:rPr lang="en-GB" sz="2400" dirty="0">
                <a:latin typeface="Arial" panose="020B0604020202020204" pitchFamily="34" charset="0"/>
              </a:rPr>
              <a:t>: Deuterated materials, Diamond Light Source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Science case</a:t>
            </a:r>
            <a:r>
              <a:rPr lang="en-GB" sz="2400" dirty="0">
                <a:latin typeface="Arial" panose="020B0604020202020204" pitchFamily="34" charset="0"/>
              </a:rPr>
              <a:t>: 2 pages, Background and Context, Proposed Experiment, Summary of previous beamtime or characterisation, Justification of beamtime request, Experimental Plan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T&amp;Cs, Review and Submission </a:t>
            </a:r>
            <a:r>
              <a:rPr lang="en-GB" sz="2400" dirty="0">
                <a:latin typeface="Arial" panose="020B0604020202020204" pitchFamily="34" charset="0"/>
              </a:rPr>
              <a:t>(proposal can be edited until call closure)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Submitting a proposal</a:t>
            </a:r>
          </a:p>
        </p:txBody>
      </p:sp>
      <p:pic>
        <p:nvPicPr>
          <p:cNvPr id="7" name="Picture 6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A4626C4C-0916-B9F2-8535-BBE0928F66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2403">
            <a:off x="272947" y="2156703"/>
            <a:ext cx="8100104" cy="4309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3342AA8-A467-F00D-C118-CBB1F5B08D55}"/>
              </a:ext>
            </a:extLst>
          </p:cNvPr>
          <p:cNvGrpSpPr/>
          <p:nvPr/>
        </p:nvGrpSpPr>
        <p:grpSpPr>
          <a:xfrm>
            <a:off x="6256949" y="854905"/>
            <a:ext cx="4466389" cy="3767963"/>
            <a:chOff x="1869331" y="257444"/>
            <a:chExt cx="4940554" cy="3716944"/>
          </a:xfrm>
        </p:grpSpPr>
        <p:pic>
          <p:nvPicPr>
            <p:cNvPr id="9" name="Picture 8" descr="A screen shot of a computer&#10;&#10;AI-generated content may be incorrect.">
              <a:extLst>
                <a:ext uri="{FF2B5EF4-FFF2-40B4-BE49-F238E27FC236}">
                  <a16:creationId xmlns:a16="http://schemas.microsoft.com/office/drawing/2014/main" id="{2892F2A5-C1AE-C814-DA12-497FDFD7379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869331" y="257444"/>
              <a:ext cx="4940554" cy="214006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1" name="Picture 10" descr="A white rectangular object with a black border&#10;&#10;AI-generated content may be incorrect.">
              <a:extLst>
                <a:ext uri="{FF2B5EF4-FFF2-40B4-BE49-F238E27FC236}">
                  <a16:creationId xmlns:a16="http://schemas.microsoft.com/office/drawing/2014/main" id="{1E8F5E55-3677-4B6C-D251-BF9DF9779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01082" y="2005787"/>
              <a:ext cx="4877051" cy="19686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379259CE-8B37-E091-B355-91BDFB8E8A3B}"/>
              </a:ext>
            </a:extLst>
          </p:cNvPr>
          <p:cNvSpPr/>
          <p:nvPr/>
        </p:nvSpPr>
        <p:spPr>
          <a:xfrm>
            <a:off x="2816352" y="1517904"/>
            <a:ext cx="2066544" cy="7863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163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0"/>
            <a:ext cx="10645538" cy="51744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buNone/>
            </a:pPr>
            <a:r>
              <a:rPr lang="en-GB" sz="2400" dirty="0">
                <a:latin typeface="Arial" panose="020B0604020202020204" pitchFamily="34" charset="0"/>
              </a:rPr>
              <a:t>Questionnaire topics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Research Support</a:t>
            </a:r>
            <a:r>
              <a:rPr lang="en-GB" sz="2400" dirty="0">
                <a:latin typeface="Arial" panose="020B0604020202020204" pitchFamily="34" charset="0"/>
              </a:rPr>
              <a:t>: Grants, Industry links, PhD students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Publications</a:t>
            </a:r>
            <a:r>
              <a:rPr lang="en-GB" sz="2400" dirty="0">
                <a:latin typeface="Arial" panose="020B0604020202020204" pitchFamily="34" charset="0"/>
              </a:rPr>
              <a:t>: Your own, recent ISIS experiments, relevant to science case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Experiment</a:t>
            </a:r>
            <a:r>
              <a:rPr lang="en-GB" sz="2400" dirty="0">
                <a:latin typeface="Arial" panose="020B0604020202020204" pitchFamily="34" charset="0"/>
              </a:rPr>
              <a:t>: Instrument and time request, sample environment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Samples</a:t>
            </a:r>
            <a:r>
              <a:rPr lang="en-GB" sz="2400" dirty="0">
                <a:latin typeface="Arial" panose="020B0604020202020204" pitchFamily="34" charset="0"/>
              </a:rPr>
              <a:t>: Add sample information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Hazards</a:t>
            </a:r>
            <a:r>
              <a:rPr lang="en-GB" sz="2400" dirty="0">
                <a:latin typeface="Arial" panose="020B0604020202020204" pitchFamily="34" charset="0"/>
              </a:rPr>
              <a:t>: Basic hazard information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Other facilities</a:t>
            </a:r>
            <a:r>
              <a:rPr lang="en-GB" sz="2400" dirty="0">
                <a:latin typeface="Arial" panose="020B0604020202020204" pitchFamily="34" charset="0"/>
              </a:rPr>
              <a:t>: Deuterated materials, Diamond Light Source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Science case</a:t>
            </a:r>
            <a:r>
              <a:rPr lang="en-GB" sz="2400" dirty="0">
                <a:latin typeface="Arial" panose="020B0604020202020204" pitchFamily="34" charset="0"/>
              </a:rPr>
              <a:t>: 2 pages, Background and Context, Proposed Experiment, Summary of previous beamtime or characterisation, Justification of beamtime request, Experimental Plan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b="1" dirty="0">
                <a:latin typeface="Arial" panose="020B0604020202020204" pitchFamily="34" charset="0"/>
              </a:rPr>
              <a:t>T&amp;Cs, Review and Submission </a:t>
            </a:r>
            <a:r>
              <a:rPr lang="en-GB" sz="2400" dirty="0">
                <a:latin typeface="Arial" panose="020B0604020202020204" pitchFamily="34" charset="0"/>
              </a:rPr>
              <a:t>(proposal can be edited until call closure)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Submitting a proposal</a:t>
            </a:r>
          </a:p>
        </p:txBody>
      </p:sp>
    </p:spTree>
    <p:extLst>
      <p:ext uri="{BB962C8B-B14F-4D97-AF65-F5344CB8AC3E}">
        <p14:creationId xmlns:p14="http://schemas.microsoft.com/office/powerpoint/2010/main" val="276649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9391106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Post submission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1F260CAE-2B1D-F0F1-0BE9-79B1D7F1F2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594765"/>
              </p:ext>
            </p:extLst>
          </p:nvPr>
        </p:nvGraphicFramePr>
        <p:xfrm>
          <a:off x="1450485" y="986607"/>
          <a:ext cx="10427571" cy="5121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Arrow: Down 5">
            <a:extLst>
              <a:ext uri="{FF2B5EF4-FFF2-40B4-BE49-F238E27FC236}">
                <a16:creationId xmlns:a16="http://schemas.microsoft.com/office/drawing/2014/main" id="{CAE7F711-EA41-D8F0-4A03-002D3FD02AE1}"/>
              </a:ext>
            </a:extLst>
          </p:cNvPr>
          <p:cNvSpPr/>
          <p:nvPr/>
        </p:nvSpPr>
        <p:spPr>
          <a:xfrm>
            <a:off x="171994" y="986607"/>
            <a:ext cx="1323703" cy="5121472"/>
          </a:xfrm>
          <a:prstGeom prst="downArrow">
            <a:avLst/>
          </a:prstGeom>
          <a:solidFill>
            <a:schemeClr val="tx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237F4-8639-9600-F58F-3F616508EA70}"/>
              </a:ext>
            </a:extLst>
          </p:cNvPr>
          <p:cNvSpPr txBox="1"/>
          <p:nvPr/>
        </p:nvSpPr>
        <p:spPr>
          <a:xfrm rot="16200000">
            <a:off x="-1294118" y="2971619"/>
            <a:ext cx="4203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8 weeks</a:t>
            </a:r>
          </a:p>
        </p:txBody>
      </p:sp>
    </p:spTree>
    <p:extLst>
      <p:ext uri="{BB962C8B-B14F-4D97-AF65-F5344CB8AC3E}">
        <p14:creationId xmlns:p14="http://schemas.microsoft.com/office/powerpoint/2010/main" val="151718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27FCF06-A6DF-4014-85E9-237733CD77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9624358-F19A-4286-BB4C-1505141A02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C6D21D6-F47A-480C-B1DD-3A45947A3C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892102-638C-46BD-9A74-76D8648DE4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B7E733-0410-483B-99CD-4898001303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A35CA7-F931-4273-BE8A-FB299564E2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4D064C-5E41-4406-A381-86A5E205F4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5A424C-037C-4889-823C-0BF73FB134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7BEE49B-E134-4839-B0D5-D8E81C7CB6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3800204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Help and queries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9CFC81-28DB-6FB7-A5B0-DFA1AFCD1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69470" y="0"/>
            <a:ext cx="1422530" cy="68580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838A478-0F57-787B-AAE0-70B181262E7F}"/>
              </a:ext>
            </a:extLst>
          </p:cNvPr>
          <p:cNvSpPr txBox="1">
            <a:spLocks/>
          </p:cNvSpPr>
          <p:nvPr/>
        </p:nvSpPr>
        <p:spPr>
          <a:xfrm>
            <a:off x="5692502" y="390635"/>
            <a:ext cx="4005185" cy="574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Arial" panose="020B0604020202020204" pitchFamily="34" charset="0"/>
              </a:rPr>
              <a:t>ISIS Staff &amp; User Office</a:t>
            </a:r>
          </a:p>
          <a:p>
            <a:endParaRPr lang="en-GB" sz="3200" dirty="0">
              <a:latin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12D4E7-A4B0-46DC-CB54-1D34170454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66" t="7621" r="7500" b="15762"/>
          <a:stretch/>
        </p:blipFill>
        <p:spPr>
          <a:xfrm>
            <a:off x="7830739" y="1363659"/>
            <a:ext cx="3322890" cy="145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CA26A55-7908-EF24-F239-7390579BA563}"/>
              </a:ext>
            </a:extLst>
          </p:cNvPr>
          <p:cNvSpPr txBox="1">
            <a:spLocks/>
          </p:cNvSpPr>
          <p:nvPr/>
        </p:nvSpPr>
        <p:spPr>
          <a:xfrm>
            <a:off x="266700" y="1021807"/>
            <a:ext cx="5425802" cy="84468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Arial" panose="020B0604020202020204" pitchFamily="34" charset="0"/>
              </a:rPr>
              <a:t>Your user account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1800" dirty="0">
                <a:latin typeface="Arial" panose="020B0604020202020204" pitchFamily="34" charset="0"/>
                <a:hlinkClick r:id="rId5"/>
              </a:rPr>
              <a:t>https://users.facilities.rl.ac.uk/auth/Menu.aspx</a:t>
            </a:r>
            <a:endParaRPr lang="en-GB" sz="1800" dirty="0">
              <a:latin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GB" sz="2400" dirty="0">
              <a:latin typeface="Arial" panose="020B0604020202020204" pitchFamily="34" charset="0"/>
            </a:endParaRPr>
          </a:p>
          <a:p>
            <a:endParaRPr lang="en-GB" sz="3200" dirty="0"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C8B1FE0-E86F-BEC6-5378-E4DFDEBFD815}"/>
              </a:ext>
            </a:extLst>
          </p:cNvPr>
          <p:cNvSpPr txBox="1"/>
          <p:nvPr/>
        </p:nvSpPr>
        <p:spPr>
          <a:xfrm>
            <a:off x="5715421" y="906683"/>
            <a:ext cx="502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https://isis.stfc.ac.uk/instruments/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9EC08F4-A484-D64C-02AA-DCA7C1BDB46D}"/>
              </a:ext>
            </a:extLst>
          </p:cNvPr>
          <p:cNvSpPr txBox="1"/>
          <p:nvPr/>
        </p:nvSpPr>
        <p:spPr>
          <a:xfrm>
            <a:off x="5715421" y="1350861"/>
            <a:ext cx="50235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isisuo@stfc.ac.uk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D3CE047-66BC-9932-6D51-45E8A6A5C3CE}"/>
              </a:ext>
            </a:extLst>
          </p:cNvPr>
          <p:cNvGrpSpPr/>
          <p:nvPr/>
        </p:nvGrpSpPr>
        <p:grpSpPr>
          <a:xfrm>
            <a:off x="345011" y="1892693"/>
            <a:ext cx="4848781" cy="4754995"/>
            <a:chOff x="5808188" y="1114365"/>
            <a:chExt cx="5672547" cy="547589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CE87792-DD72-A182-CE44-0E570C1EC0B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808188" y="1114365"/>
              <a:ext cx="5672547" cy="547589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AD34F27-C139-8CF4-A4C3-878CDE62D2EA}"/>
                </a:ext>
              </a:extLst>
            </p:cNvPr>
            <p:cNvSpPr/>
            <p:nvPr/>
          </p:nvSpPr>
          <p:spPr>
            <a:xfrm>
              <a:off x="9637823" y="5292651"/>
              <a:ext cx="1800447" cy="12333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0747403-6AF0-4553-50BF-901246117DEF}"/>
              </a:ext>
            </a:extLst>
          </p:cNvPr>
          <p:cNvSpPr txBox="1"/>
          <p:nvPr/>
        </p:nvSpPr>
        <p:spPr>
          <a:xfrm>
            <a:off x="5692502" y="3423561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https://isis.stfc.ac.uk/using-isis/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close-up of a person's face&#10;&#10;AI-generated content may be incorrect.">
            <a:extLst>
              <a:ext uri="{FF2B5EF4-FFF2-40B4-BE49-F238E27FC236}">
                <a16:creationId xmlns:a16="http://schemas.microsoft.com/office/drawing/2014/main" id="{DC483A87-3D2A-1B09-4832-6C3708613E5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4784" y="3859830"/>
            <a:ext cx="4818962" cy="2769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D5027FA-CCDF-60D0-407E-D4BDF3DF4A09}"/>
              </a:ext>
            </a:extLst>
          </p:cNvPr>
          <p:cNvSpPr txBox="1">
            <a:spLocks/>
          </p:cNvSpPr>
          <p:nvPr/>
        </p:nvSpPr>
        <p:spPr>
          <a:xfrm>
            <a:off x="5692502" y="3037352"/>
            <a:ext cx="4005185" cy="5746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GB" sz="2400" dirty="0">
                <a:latin typeface="Arial" panose="020B0604020202020204" pitchFamily="34" charset="0"/>
              </a:rPr>
              <a:t>ISIS website</a:t>
            </a:r>
          </a:p>
          <a:p>
            <a:endParaRPr lang="en-GB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98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B5CD0-94BB-02A9-D0D6-755513A291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6344" y="2183406"/>
            <a:ext cx="5532120" cy="1748514"/>
          </a:xfrm>
        </p:spPr>
        <p:txBody>
          <a:bodyPr>
            <a:normAutofit fontScale="90000"/>
          </a:bodyPr>
          <a:lstStyle/>
          <a:p>
            <a:r>
              <a:rPr lang="en-GB" sz="4400" dirty="0">
                <a:latin typeface="Arial" panose="020B0604020202020204" pitchFamily="34" charset="0"/>
              </a:rPr>
              <a:t>Thank you for listening!</a:t>
            </a:r>
            <a:br>
              <a:rPr lang="en-GB" sz="4400" dirty="0">
                <a:latin typeface="Arial" panose="020B0604020202020204" pitchFamily="34" charset="0"/>
              </a:rPr>
            </a:br>
            <a:br>
              <a:rPr lang="en-GB" sz="4400" dirty="0">
                <a:latin typeface="Arial" panose="020B0604020202020204" pitchFamily="34" charset="0"/>
              </a:rPr>
            </a:br>
            <a:r>
              <a:rPr lang="en-GB" sz="4400" dirty="0">
                <a:latin typeface="Arial" panose="020B0604020202020204" pitchFamily="34" charset="0"/>
              </a:rPr>
              <a:t>Time for questions</a:t>
            </a:r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4" name="Graphic 3" descr="Questions with solid fill">
            <a:extLst>
              <a:ext uri="{FF2B5EF4-FFF2-40B4-BE49-F238E27FC236}">
                <a16:creationId xmlns:a16="http://schemas.microsoft.com/office/drawing/2014/main" id="{887027AD-170C-FA83-6ABA-213F70328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27578" y="3291840"/>
            <a:ext cx="1965960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65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E29F5-F0B3-950C-EF84-480D5B7EE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</a:rPr>
              <a:t>User Programme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09966B55-2170-0848-E684-06D5811790F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5613" y="681864"/>
            <a:ext cx="3505200" cy="23526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0F8EE4-35B0-76A4-7FDA-75B479782C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0833"/>
          <a:stretch/>
        </p:blipFill>
        <p:spPr>
          <a:xfrm>
            <a:off x="3865419" y="717376"/>
            <a:ext cx="7370703" cy="2025491"/>
          </a:xfrm>
          <a:prstGeom prst="rect">
            <a:avLst/>
          </a:prstGeom>
        </p:spPr>
      </p:pic>
      <p:pic>
        <p:nvPicPr>
          <p:cNvPr id="4" name="Graphic 3" descr="Caret Right with solid fill">
            <a:extLst>
              <a:ext uri="{FF2B5EF4-FFF2-40B4-BE49-F238E27FC236}">
                <a16:creationId xmlns:a16="http://schemas.microsoft.com/office/drawing/2014/main" id="{633E22E6-411A-BC55-C84B-990CDEC4BD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r="24241"/>
          <a:stretch/>
        </p:blipFill>
        <p:spPr>
          <a:xfrm>
            <a:off x="477690" y="2885248"/>
            <a:ext cx="484946" cy="640120"/>
          </a:xfrm>
          <a:prstGeom prst="rect">
            <a:avLst/>
          </a:prstGeom>
        </p:spPr>
      </p:pic>
      <p:pic>
        <p:nvPicPr>
          <p:cNvPr id="7" name="Graphic 6" descr="Chevron arrows with solid fill">
            <a:extLst>
              <a:ext uri="{FF2B5EF4-FFF2-40B4-BE49-F238E27FC236}">
                <a16:creationId xmlns:a16="http://schemas.microsoft.com/office/drawing/2014/main" id="{205346CD-5C89-DAE8-3459-68E62557F7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08221" y="3499326"/>
            <a:ext cx="554415" cy="554415"/>
          </a:xfrm>
          <a:prstGeom prst="rect">
            <a:avLst/>
          </a:prstGeom>
        </p:spPr>
      </p:pic>
      <p:pic>
        <p:nvPicPr>
          <p:cNvPr id="10" name="Graphic 9" descr="Stopwatch 33% with solid fill">
            <a:extLst>
              <a:ext uri="{FF2B5EF4-FFF2-40B4-BE49-F238E27FC236}">
                <a16:creationId xmlns:a16="http://schemas.microsoft.com/office/drawing/2014/main" id="{5F59C507-8489-E696-85FB-080923B20B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2708" y="4055852"/>
            <a:ext cx="589928" cy="589928"/>
          </a:xfrm>
          <a:prstGeom prst="rect">
            <a:avLst/>
          </a:prstGeom>
        </p:spPr>
      </p:pic>
      <p:sp>
        <p:nvSpPr>
          <p:cNvPr id="11" name="Content Placeholder 2">
            <a:hlinkClick r:id="rId11"/>
            <a:extLst>
              <a:ext uri="{FF2B5EF4-FFF2-40B4-BE49-F238E27FC236}">
                <a16:creationId xmlns:a16="http://schemas.microsoft.com/office/drawing/2014/main" id="{059C29A1-9BDA-51A3-CE73-C62F9E9FCF61}"/>
              </a:ext>
            </a:extLst>
          </p:cNvPr>
          <p:cNvSpPr txBox="1">
            <a:spLocks/>
          </p:cNvSpPr>
          <p:nvPr/>
        </p:nvSpPr>
        <p:spPr>
          <a:xfrm>
            <a:off x="945659" y="3042022"/>
            <a:ext cx="2919759" cy="263842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40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</a:rPr>
              <a:t>Direct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</a:rPr>
              <a:t>Rapid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</a:rPr>
              <a:t>Xpress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</a:rPr>
              <a:t>Partnerships</a:t>
            </a:r>
          </a:p>
          <a:p>
            <a:pPr marL="0" indent="0">
              <a:spcAft>
                <a:spcPts val="1400"/>
              </a:spcAft>
              <a:buNone/>
            </a:pPr>
            <a:r>
              <a:rPr lang="en-GB" b="1" dirty="0">
                <a:solidFill>
                  <a:srgbClr val="0070C0"/>
                </a:solidFill>
                <a:latin typeface="Arial" panose="020B0604020202020204" pitchFamily="34" charset="0"/>
              </a:rPr>
              <a:t>Industrial/Commercial</a:t>
            </a:r>
            <a:endParaRPr lang="en-GB" sz="1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pic>
        <p:nvPicPr>
          <p:cNvPr id="27" name="Graphic 26" descr="Handshake with solid fill">
            <a:extLst>
              <a:ext uri="{FF2B5EF4-FFF2-40B4-BE49-F238E27FC236}">
                <a16:creationId xmlns:a16="http://schemas.microsoft.com/office/drawing/2014/main" id="{54A51188-883B-0736-1D1F-F7115A5A853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45093" y="4572865"/>
            <a:ext cx="717543" cy="730415"/>
          </a:xfrm>
          <a:prstGeom prst="rect">
            <a:avLst/>
          </a:prstGeom>
        </p:spPr>
      </p:pic>
      <p:pic>
        <p:nvPicPr>
          <p:cNvPr id="29" name="Graphic 28" descr="Loan with solid fill">
            <a:extLst>
              <a:ext uri="{FF2B5EF4-FFF2-40B4-BE49-F238E27FC236}">
                <a16:creationId xmlns:a16="http://schemas.microsoft.com/office/drawing/2014/main" id="{E649122B-A4E2-BB5F-C299-D4EB9CB9424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16781" y="5203245"/>
            <a:ext cx="645855" cy="64585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AE04C-0934-2705-F68E-D0BD0CB791DE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865418" y="3485605"/>
            <a:ext cx="7370703" cy="21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0729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ISIS Facility user account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Applying for beamtime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E7E243-3855-56DB-C2F4-8A80A5E760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11" y="1886712"/>
            <a:ext cx="9334118" cy="47250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8551F1E-AD8A-2FBB-CE25-CEF8EF3D627C}"/>
              </a:ext>
            </a:extLst>
          </p:cNvPr>
          <p:cNvSpPr txBox="1"/>
          <p:nvPr/>
        </p:nvSpPr>
        <p:spPr>
          <a:xfrm>
            <a:off x="6056376" y="682361"/>
            <a:ext cx="38383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https://users.facilities.rl.ac.uk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5D82E-1626-D274-48A5-4043E8E156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5527" y="1082471"/>
            <a:ext cx="4359018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0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ISIS Facility user account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Access call notifications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latin typeface="Arial" panose="020B0604020202020204" pitchFamily="34" charset="0"/>
              </a:rPr>
              <a:t>   and user communication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Applying for beamtime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04B56D-2F3E-F7F8-4122-95C221B9E8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1816" y="63135"/>
            <a:ext cx="5915851" cy="6563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5641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ISIS Facility user account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Access call notifications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and user communication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Engaging with the Facility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latin typeface="Arial" panose="020B0604020202020204" pitchFamily="34" charset="0"/>
              </a:rPr>
              <a:t>   prior to submission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Applying for beamtime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6E5E5A3-8B79-2778-970E-03A3FBB412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736"/>
          <a:stretch>
            <a:fillRect/>
          </a:stretch>
        </p:blipFill>
        <p:spPr>
          <a:xfrm>
            <a:off x="5675656" y="0"/>
            <a:ext cx="6241333" cy="3573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screenshot of a website&#10;&#10;AI-generated content may be incorrect.">
            <a:extLst>
              <a:ext uri="{FF2B5EF4-FFF2-40B4-BE49-F238E27FC236}">
                <a16:creationId xmlns:a16="http://schemas.microsoft.com/office/drawing/2014/main" id="{2513B6D0-482C-06F3-41BB-53B1921DDB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723" y="3112550"/>
            <a:ext cx="5678720" cy="36365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B802DD-44F0-9329-D6CC-6EBC74943B73}"/>
              </a:ext>
            </a:extLst>
          </p:cNvPr>
          <p:cNvSpPr txBox="1"/>
          <p:nvPr/>
        </p:nvSpPr>
        <p:spPr>
          <a:xfrm>
            <a:off x="169164" y="4268681"/>
            <a:ext cx="46215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https://isis.stfc.ac.uk/instruments/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https://isis.sis.stfc.ac.uk/techniques/</a:t>
            </a:r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54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ISIS Facility user account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Access call notifications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and user communication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Engaging with the Facility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prior to submission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Website information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Applying for beamtime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B481D74F-4CAB-BE12-7422-04392A070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575" y="3656890"/>
            <a:ext cx="5729517" cy="3133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group of people standing in a room&#10;&#10;AI-generated content may be incorrect.">
            <a:extLst>
              <a:ext uri="{FF2B5EF4-FFF2-40B4-BE49-F238E27FC236}">
                <a16:creationId xmlns:a16="http://schemas.microsoft.com/office/drawing/2014/main" id="{C6D2DB30-039F-DBBC-7483-3856AE16B4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763" y="67386"/>
            <a:ext cx="6286514" cy="5484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3DF0BBB-E126-4372-43A3-B3CFE03EB034}"/>
              </a:ext>
            </a:extLst>
          </p:cNvPr>
          <p:cNvSpPr txBox="1"/>
          <p:nvPr/>
        </p:nvSpPr>
        <p:spPr>
          <a:xfrm>
            <a:off x="281170" y="4668194"/>
            <a:ext cx="27660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GB" sz="2000" b="1" dirty="0">
                <a:hlinkClick r:id="rId6"/>
              </a:rPr>
              <a:t>https://isis.stfc.ac.uk/using-isis/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20892108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ISIS Facility user account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Access call notifications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and user communication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Engaging with the Facility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prior to submission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Website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Direct Access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Applying for beamtime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EE2C856-CEB9-8D10-FB4D-8361E0E2C87B}"/>
              </a:ext>
            </a:extLst>
          </p:cNvPr>
          <p:cNvSpPr txBox="1"/>
          <p:nvPr/>
        </p:nvSpPr>
        <p:spPr>
          <a:xfrm>
            <a:off x="141098" y="4994488"/>
            <a:ext cx="500585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https://isis.stfc.ac.uk/using-isis/academics/how-to-apply/direct-access/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screenshot of a web page&#10;&#10;AI-generated content may be incorrect.">
            <a:extLst>
              <a:ext uri="{FF2B5EF4-FFF2-40B4-BE49-F238E27FC236}">
                <a16:creationId xmlns:a16="http://schemas.microsoft.com/office/drawing/2014/main" id="{B77DBF2C-DE01-2F2E-9D91-6823F6068B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622" y="63135"/>
            <a:ext cx="6207309" cy="6665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253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ISIS Facility user account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Access call notifications 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and user communication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Engaging with the Facility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   prior to submission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Website information</a:t>
            </a:r>
          </a:p>
          <a:p>
            <a:pPr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Direct Access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Proposal submission system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Submitting a proposal</a:t>
            </a:r>
          </a:p>
        </p:txBody>
      </p:sp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E9878B4-2B11-709C-16A8-D6AF6BCC8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011" y="851810"/>
            <a:ext cx="10989347" cy="4148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46085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1229C1D-A5ED-91AE-CF6D-612425F071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3" t="395" r="6584" b="66470"/>
          <a:stretch/>
        </p:blipFill>
        <p:spPr>
          <a:xfrm rot="16200000">
            <a:off x="8098970" y="2701833"/>
            <a:ext cx="6731728" cy="1454333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C4AE63F-CE9D-59BF-615D-52E21073E211}"/>
              </a:ext>
            </a:extLst>
          </p:cNvPr>
          <p:cNvSpPr txBox="1">
            <a:spLocks/>
          </p:cNvSpPr>
          <p:nvPr/>
        </p:nvSpPr>
        <p:spPr>
          <a:xfrm>
            <a:off x="275011" y="1217181"/>
            <a:ext cx="10645538" cy="433473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676767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latin typeface="Arial" panose="020B0604020202020204" pitchFamily="34" charset="0"/>
              </a:rPr>
              <a:t>Dashboard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4577E52-DD38-A8BC-29FF-CA60AB40BF75}"/>
              </a:ext>
            </a:extLst>
          </p:cNvPr>
          <p:cNvSpPr txBox="1">
            <a:spLocks/>
          </p:cNvSpPr>
          <p:nvPr/>
        </p:nvSpPr>
        <p:spPr>
          <a:xfrm>
            <a:off x="266700" y="365125"/>
            <a:ext cx="6324600" cy="57467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003088"/>
                </a:solidFill>
                <a:latin typeface="+mj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dirty="0">
                <a:latin typeface="Arial" panose="020B0604020202020204" pitchFamily="34" charset="0"/>
              </a:rPr>
              <a:t>Submitting a proposal</a:t>
            </a:r>
          </a:p>
        </p:txBody>
      </p:sp>
      <p:pic>
        <p:nvPicPr>
          <p:cNvPr id="6" name="Picture 5" descr="A screenshot of a web page&#10;&#10;AI-generated content may be incorrect.">
            <a:extLst>
              <a:ext uri="{FF2B5EF4-FFF2-40B4-BE49-F238E27FC236}">
                <a16:creationId xmlns:a16="http://schemas.microsoft.com/office/drawing/2014/main" id="{4A7C8F6B-85D6-427D-2F73-2E9867197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8937" y="802640"/>
            <a:ext cx="8437338" cy="5918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1F4515-AD34-EEF5-5D46-0CF591FD74A5}"/>
              </a:ext>
            </a:extLst>
          </p:cNvPr>
          <p:cNvSpPr txBox="1"/>
          <p:nvPr/>
        </p:nvSpPr>
        <p:spPr>
          <a:xfrm>
            <a:off x="201859" y="4823591"/>
            <a:ext cx="3858077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https://proposal.facilities.rl.ac.uk/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6E1C3E0-10B5-0A69-3A87-E372E8E3EC63}"/>
              </a:ext>
            </a:extLst>
          </p:cNvPr>
          <p:cNvSpPr/>
          <p:nvPr/>
        </p:nvSpPr>
        <p:spPr>
          <a:xfrm>
            <a:off x="3054096" y="1481328"/>
            <a:ext cx="1691640" cy="50736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9934213"/>
      </p:ext>
    </p:extLst>
  </p:cSld>
  <p:clrMapOvr>
    <a:masterClrMapping/>
  </p:clrMapOvr>
</p:sld>
</file>

<file path=ppt/theme/theme1.xml><?xml version="1.0" encoding="utf-8"?>
<a:theme xmlns:a="http://schemas.openxmlformats.org/drawingml/2006/main" name="1_Title slide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riangle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Pattern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Blank Layouts">
  <a:themeElements>
    <a:clrScheme name="STFC Colour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E5DF8"/>
      </a:accent1>
      <a:accent2>
        <a:srgbClr val="FF9D1B"/>
      </a:accent2>
      <a:accent3>
        <a:srgbClr val="003088"/>
      </a:accent3>
      <a:accent4>
        <a:srgbClr val="D77900"/>
      </a:accent4>
      <a:accent5>
        <a:srgbClr val="008AAD"/>
      </a:accent5>
      <a:accent6>
        <a:srgbClr val="3E863E"/>
      </a:accent6>
      <a:hlink>
        <a:srgbClr val="1E5DF8"/>
      </a:hlink>
      <a:folHlink>
        <a:srgbClr val="923D96"/>
      </a:folHlink>
    </a:clrScheme>
    <a:fontScheme name="ISIS STFC">
      <a:majorFont>
        <a:latin typeface="Moderat Medium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367b676-3231-4229-b246-27e36f6a6ea0" xsi:nil="true"/>
    <lcf76f155ced4ddcb4097134ff3c332f xmlns="7a6c5452-7205-4e2c-a322-0d36e47a4095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2453390EE4BA43A5D6133E94472E90" ma:contentTypeVersion="15" ma:contentTypeDescription="Create a new document." ma:contentTypeScope="" ma:versionID="bf9a459e8024347ae04296c47f65ae2e">
  <xsd:schema xmlns:xsd="http://www.w3.org/2001/XMLSchema" xmlns:xs="http://www.w3.org/2001/XMLSchema" xmlns:p="http://schemas.microsoft.com/office/2006/metadata/properties" xmlns:ns2="7a6c5452-7205-4e2c-a322-0d36e47a4095" xmlns:ns3="4367b676-3231-4229-b246-27e36f6a6ea0" targetNamespace="http://schemas.microsoft.com/office/2006/metadata/properties" ma:root="true" ma:fieldsID="0f8ea69ac4388d4ebd7708f2aa0601ea" ns2:_="" ns3:_="">
    <xsd:import namespace="7a6c5452-7205-4e2c-a322-0d36e47a4095"/>
    <xsd:import namespace="4367b676-3231-4229-b246-27e36f6a6e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6c5452-7205-4e2c-a322-0d36e47a40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fe07c91c-676c-4292-ab42-0332d43006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67b676-3231-4229-b246-27e36f6a6ea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55bb8876-a7eb-42f8-850b-785a27f532ba}" ma:internalName="TaxCatchAll" ma:showField="CatchAllData" ma:web="4367b676-3231-4229-b246-27e36f6a6e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9157B2-A073-46C3-A92A-20EEC4FD5BD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74CCA6-19C4-48A7-A007-0BC87E26081B}">
  <ds:schemaRefs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7a6c5452-7205-4e2c-a322-0d36e47a4095"/>
    <ds:schemaRef ds:uri="http://schemas.microsoft.com/office/infopath/2007/PartnerControls"/>
    <ds:schemaRef ds:uri="http://purl.org/dc/elements/1.1/"/>
    <ds:schemaRef ds:uri="4367b676-3231-4229-b246-27e36f6a6ea0"/>
    <ds:schemaRef ds:uri="http://www.w3.org/XML/1998/namespace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870E731-CC3D-4EA5-9B66-46576D8DDA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a6c5452-7205-4e2c-a322-0d36e47a4095"/>
    <ds:schemaRef ds:uri="4367b676-3231-4229-b246-27e36f6a6e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5847</TotalTime>
  <Words>659</Words>
  <Application>Microsoft Office PowerPoint</Application>
  <PresentationFormat>Widescreen</PresentationFormat>
  <Paragraphs>127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Courier New</vt:lpstr>
      <vt:lpstr>Calibri</vt:lpstr>
      <vt:lpstr>Arial</vt:lpstr>
      <vt:lpstr>Roboto</vt:lpstr>
      <vt:lpstr>Moderat Medium</vt:lpstr>
      <vt:lpstr>Wingdings</vt:lpstr>
      <vt:lpstr>1_Title slide</vt:lpstr>
      <vt:lpstr>2_Triangles</vt:lpstr>
      <vt:lpstr>3_Pattern</vt:lpstr>
      <vt:lpstr>4_Blank Layouts</vt:lpstr>
      <vt:lpstr>Applying for access to ISIS</vt:lpstr>
      <vt:lpstr>User Programme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listening!  Time for questions</vt:lpstr>
    </vt:vector>
  </TitlesOfParts>
  <Company>Science and Technology Facilities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Richardson, Stephanie (STFC,RAL,ISIS)</dc:creator>
  <cp:lastModifiedBy>Gozzard, Emma (STFC,RAL,ISIS)</cp:lastModifiedBy>
  <cp:revision>104</cp:revision>
  <cp:lastPrinted>2025-03-12T08:50:33Z</cp:lastPrinted>
  <dcterms:created xsi:type="dcterms:W3CDTF">2023-01-10T12:41:06Z</dcterms:created>
  <dcterms:modified xsi:type="dcterms:W3CDTF">2026-02-10T15:27:14Z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0x010100FC2453390EE4BA43A5D6133E94472E90</vt:lpwstr>
  </property>
</Properties>
</file>