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6"/>
  </p:notesMasterIdLst>
  <p:sldIdLst>
    <p:sldId id="257" r:id="rId5"/>
    <p:sldId id="277" r:id="rId6"/>
    <p:sldId id="5076" r:id="rId7"/>
    <p:sldId id="5077" r:id="rId8"/>
    <p:sldId id="5078" r:id="rId9"/>
    <p:sldId id="5087" r:id="rId10"/>
    <p:sldId id="5079" r:id="rId11"/>
    <p:sldId id="539" r:id="rId12"/>
    <p:sldId id="5081" r:id="rId13"/>
    <p:sldId id="306" r:id="rId14"/>
    <p:sldId id="289" r:id="rId15"/>
    <p:sldId id="5080" r:id="rId16"/>
    <p:sldId id="5082" r:id="rId17"/>
    <p:sldId id="286" r:id="rId18"/>
    <p:sldId id="547" r:id="rId19"/>
    <p:sldId id="546" r:id="rId20"/>
    <p:sldId id="549" r:id="rId21"/>
    <p:sldId id="256" r:id="rId22"/>
    <p:sldId id="5086" r:id="rId23"/>
    <p:sldId id="5083" r:id="rId24"/>
    <p:sldId id="5084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954">
          <p15:clr>
            <a:srgbClr val="A4A3A4"/>
          </p15:clr>
        </p15:guide>
        <p15:guide id="2" pos="688">
          <p15:clr>
            <a:srgbClr val="A4A3A4"/>
          </p15:clr>
        </p15:guide>
        <p15:guide id="3" orient="horz" pos="3997">
          <p15:clr>
            <a:srgbClr val="A4A3A4"/>
          </p15:clr>
        </p15:guide>
        <p15:guide id="4" pos="7355">
          <p15:clr>
            <a:srgbClr val="A4A3A4"/>
          </p15:clr>
        </p15:guide>
        <p15:guide id="5" pos="3840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pos="1980">
          <p15:clr>
            <a:srgbClr val="A4A3A4"/>
          </p15:clr>
        </p15:guide>
        <p15:guide id="8" orient="horz" pos="686">
          <p15:clr>
            <a:srgbClr val="A4A3A4"/>
          </p15:clr>
        </p15:guide>
        <p15:guide id="9" orient="horz" pos="232">
          <p15:clr>
            <a:srgbClr val="A4A3A4"/>
          </p15:clr>
        </p15:guide>
        <p15:guide id="10" pos="2275">
          <p15:clr>
            <a:srgbClr val="A4A3A4"/>
          </p15:clr>
        </p15:guide>
        <p15:guide id="11" pos="5790">
          <p15:clr>
            <a:srgbClr val="A4A3A4"/>
          </p15:clr>
        </p15:guide>
        <p15:guide id="12" orient="horz" pos="4156">
          <p15:clr>
            <a:srgbClr val="A4A3A4"/>
          </p15:clr>
        </p15:guide>
        <p15:guide id="13" orient="horz" pos="3657">
          <p15:clr>
            <a:srgbClr val="A4A3A4"/>
          </p15:clr>
        </p15:guide>
        <p15:guide id="14" pos="23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FeZ9bPB5pZ+vMpCVUqb0ZtJqUj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D1FF5A-EB01-81CB-A4A9-2A8C1C728653}" name="Philip Millard" initials="PM" userId="S::philip@rathernicedesign.onmicrosoft.com::02e4e643-84c9-4f55-b388-32b0251670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5050"/>
    <a:srgbClr val="1E5CF8"/>
    <a:srgbClr val="F1F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87D6B8-125C-418F-9EEB-4B21B1C06FB0}" v="91" dt="2026-02-10T17:31:18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67"/>
    <p:restoredTop sz="94733"/>
  </p:normalViewPr>
  <p:slideViewPr>
    <p:cSldViewPr snapToGrid="0">
      <p:cViewPr varScale="1">
        <p:scale>
          <a:sx n="165" d="100"/>
          <a:sy n="165" d="100"/>
        </p:scale>
        <p:origin x="138" y="1224"/>
      </p:cViewPr>
      <p:guideLst>
        <p:guide orient="horz" pos="2954"/>
        <p:guide pos="688"/>
        <p:guide orient="horz" pos="3997"/>
        <p:guide pos="7355"/>
        <p:guide pos="3840"/>
        <p:guide orient="horz" pos="4065"/>
        <p:guide pos="1980"/>
        <p:guide orient="horz" pos="686"/>
        <p:guide orient="horz" pos="232"/>
        <p:guide pos="2275"/>
        <p:guide pos="5790"/>
        <p:guide orient="horz" pos="4156"/>
        <p:guide orient="horz" pos="3657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/>
              <a:t>The abstract pattern can be removed or repositioned if required. Be careful to ‘Send to Back’ so that it does not obscure any important information.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3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C66A-37AD-B442-AA1F-9FB43210F46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40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1F2F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58993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244722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36525"/>
            <a:ext cx="11087100" cy="4723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156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523A23-7722-9CF2-67F2-7944B822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843F5-91C3-4960-9331-BF8A4AA50249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0B6E1-F7F9-CAD9-25CA-1E19CD5ED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49C34-85C5-4B1D-0732-564D73E9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73D1-3E08-4BEB-B061-965A3D374E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85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26" name="Google Shape;2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C8C9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C8C9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C8C9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2F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7200" y="5558400"/>
            <a:ext cx="2352675" cy="121348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75" r:id="rId11"/>
    <p:sldLayoutId id="2147483676" r:id="rId12"/>
    <p:sldLayoutId id="2147483677" r:id="rId13"/>
    <p:sldLayoutId id="214748367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50505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57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4156">
          <p15:clr>
            <a:srgbClr val="F26B43"/>
          </p15:clr>
        </p15:guide>
        <p15:guide id="6" pos="166">
          <p15:clr>
            <a:srgbClr val="F26B43"/>
          </p15:clr>
        </p15:guide>
        <p15:guide id="7" pos="778">
          <p15:clr>
            <a:srgbClr val="F26B43"/>
          </p15:clr>
        </p15:guide>
        <p15:guide id="8" pos="1504">
          <p15:clr>
            <a:srgbClr val="F26B43"/>
          </p15:clr>
        </p15:guide>
        <p15:guide id="9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0.jpeg"/><Relationship Id="rId5" Type="http://schemas.openxmlformats.org/officeDocument/2006/relationships/image" Target="../media/image46.tiff"/><Relationship Id="rId10" Type="http://schemas.microsoft.com/office/2007/relationships/hdphoto" Target="../media/hdphoto2.wdp"/><Relationship Id="rId4" Type="http://schemas.openxmlformats.org/officeDocument/2006/relationships/image" Target="../media/image45.tiff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9/D2TA07235A" TargetMode="External"/><Relationship Id="rId2" Type="http://schemas.openxmlformats.org/officeDocument/2006/relationships/hyperlink" Target="https://doi.org/10.1146/annurev-matsci-110519-110507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isis_energy_cleangrowth@stfc.ac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"/>
          <p:cNvSpPr txBox="1"/>
          <p:nvPr/>
        </p:nvSpPr>
        <p:spPr>
          <a:xfrm>
            <a:off x="970992" y="3189600"/>
            <a:ext cx="6544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002060"/>
                </a:solidFill>
              </a:rPr>
              <a:t>M</a:t>
            </a:r>
            <a:r>
              <a:rPr lang="en-GB" sz="4800" b="1" dirty="0" err="1">
                <a:solidFill>
                  <a:srgbClr val="002060"/>
                </a:solidFill>
              </a:rPr>
              <a:t>uon</a:t>
            </a:r>
            <a:r>
              <a:rPr lang="en-GB" sz="4800" b="1" dirty="0">
                <a:solidFill>
                  <a:srgbClr val="002060"/>
                </a:solidFill>
              </a:rPr>
              <a:t> applications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"/>
          <p:cNvSpPr/>
          <p:nvPr/>
        </p:nvSpPr>
        <p:spPr>
          <a:xfrm>
            <a:off x="970992" y="5002119"/>
            <a:ext cx="574566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rPr>
              <a:t>Peter Baker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rgbClr val="505050"/>
                </a:solidFill>
              </a:rPr>
              <a:t>ISIS Muon Group scientist</a:t>
            </a:r>
            <a:endParaRPr sz="1400" b="0" i="0" u="none" strike="noStrike" cap="none" dirty="0">
              <a:solidFill>
                <a:srgbClr val="505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200" y="140400"/>
            <a:ext cx="361950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487F3EA-405E-9023-2D13-AE4E7E1A7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9807" y="433829"/>
            <a:ext cx="2448273" cy="163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5B8DA7-3B31-F781-0D5A-FC952CA229CA}"/>
              </a:ext>
            </a:extLst>
          </p:cNvPr>
          <p:cNvSpPr/>
          <p:nvPr/>
        </p:nvSpPr>
        <p:spPr>
          <a:xfrm>
            <a:off x="1026959" y="1306599"/>
            <a:ext cx="7632848" cy="1574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Positive muons can capture electrons to form a light hydrogen isotope: Muonium (Mu)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Mu can undergo the same reactions as a H-atom …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9CC34D-9A9B-FABA-6D38-BCDF6D814769}"/>
              </a:ext>
            </a:extLst>
          </p:cNvPr>
          <p:cNvSpPr txBox="1">
            <a:spLocks/>
          </p:cNvSpPr>
          <p:nvPr/>
        </p:nvSpPr>
        <p:spPr bwMode="auto">
          <a:xfrm>
            <a:off x="795306" y="350687"/>
            <a:ext cx="6539772" cy="67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4400" b="1" kern="0" dirty="0">
                <a:latin typeface="Arial" panose="020B0604020202020204" pitchFamily="34" charset="0"/>
                <a:cs typeface="Arial" panose="020B0604020202020204" pitchFamily="34" charset="0"/>
              </a:rPr>
              <a:t>Muonium Chemistry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C54152D-1B95-A4F3-9523-B43DC43CF589}"/>
              </a:ext>
            </a:extLst>
          </p:cNvPr>
          <p:cNvGrpSpPr/>
          <p:nvPr/>
        </p:nvGrpSpPr>
        <p:grpSpPr>
          <a:xfrm>
            <a:off x="3453244" y="3347707"/>
            <a:ext cx="5941050" cy="2031325"/>
            <a:chOff x="1167741" y="1791881"/>
            <a:chExt cx="5941050" cy="20313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1B1404-0E16-70EB-A534-6048B67B98D4}"/>
                </a:ext>
              </a:extLst>
            </p:cNvPr>
            <p:cNvSpPr txBox="1"/>
            <p:nvPr/>
          </p:nvSpPr>
          <p:spPr>
            <a:xfrm>
              <a:off x="1167741" y="1791881"/>
              <a:ext cx="5941050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>
                  <a:latin typeface="+mj-lt"/>
                </a:rPr>
                <a:t>Addition: Mu + R</a:t>
              </a:r>
              <a:r>
                <a:rPr lang="en-GB" sz="1800" baseline="-25000" dirty="0">
                  <a:latin typeface="+mj-lt"/>
                </a:rPr>
                <a:t>2</a:t>
              </a:r>
              <a:r>
                <a:rPr lang="en-GB" sz="1800" dirty="0">
                  <a:latin typeface="+mj-lt"/>
                </a:rPr>
                <a:t>C=CH</a:t>
              </a:r>
              <a:r>
                <a:rPr lang="en-GB" sz="1800" baseline="-25000" dirty="0">
                  <a:latin typeface="+mj-lt"/>
                </a:rPr>
                <a:t>2</a:t>
              </a:r>
              <a:r>
                <a:rPr lang="en-GB" sz="1800" dirty="0">
                  <a:latin typeface="+mj-lt"/>
                </a:rPr>
                <a:t>                  		R</a:t>
              </a:r>
              <a:r>
                <a:rPr lang="en-GB" sz="1800" baseline="-25000" dirty="0">
                  <a:latin typeface="+mj-lt"/>
                </a:rPr>
                <a:t>2</a:t>
              </a:r>
              <a:r>
                <a:rPr lang="en-GB" sz="1800" dirty="0">
                  <a:latin typeface="+mj-lt"/>
                </a:rPr>
                <a:t>ĊCH</a:t>
              </a:r>
              <a:r>
                <a:rPr lang="en-GB" sz="1800" baseline="-25000" dirty="0">
                  <a:latin typeface="+mj-lt"/>
                </a:rPr>
                <a:t>2</a:t>
              </a:r>
              <a:r>
                <a:rPr lang="en-GB" sz="1800" dirty="0">
                  <a:latin typeface="+mj-lt"/>
                </a:rPr>
                <a:t>Mu</a:t>
              </a:r>
            </a:p>
            <a:p>
              <a:endParaRPr lang="en-GB" sz="1800" dirty="0">
                <a:latin typeface="+mj-lt"/>
              </a:endParaRPr>
            </a:p>
            <a:p>
              <a:r>
                <a:rPr lang="en-GB" sz="1800" dirty="0">
                  <a:latin typeface="+mj-lt"/>
                </a:rPr>
                <a:t>Abstraction: Mu + RX                       		</a:t>
              </a:r>
              <a:r>
                <a:rPr lang="en-GB" sz="1800" dirty="0" err="1">
                  <a:latin typeface="+mj-lt"/>
                </a:rPr>
                <a:t>MuX</a:t>
              </a:r>
              <a:r>
                <a:rPr lang="en-GB" sz="1800" dirty="0">
                  <a:latin typeface="+mj-lt"/>
                </a:rPr>
                <a:t> + R·</a:t>
              </a:r>
            </a:p>
            <a:p>
              <a:endParaRPr lang="en-GB" sz="1800" dirty="0">
                <a:latin typeface="+mj-lt"/>
              </a:endParaRPr>
            </a:p>
            <a:p>
              <a:r>
                <a:rPr lang="en-GB" sz="1800" dirty="0">
                  <a:latin typeface="+mj-lt"/>
                </a:rPr>
                <a:t>Radical </a:t>
              </a:r>
              <a:r>
                <a:rPr lang="en-GB" sz="1800" dirty="0" err="1">
                  <a:latin typeface="+mj-lt"/>
                </a:rPr>
                <a:t>Combin</a:t>
              </a:r>
              <a:r>
                <a:rPr lang="en-GB" sz="1800" dirty="0">
                  <a:latin typeface="+mj-lt"/>
                </a:rPr>
                <a:t>.: Mu + ·OH             		</a:t>
              </a:r>
              <a:r>
                <a:rPr lang="en-GB" sz="1800" dirty="0" err="1">
                  <a:latin typeface="+mj-lt"/>
                </a:rPr>
                <a:t>MuOH</a:t>
              </a:r>
              <a:endParaRPr lang="en-GB" sz="1800" dirty="0">
                <a:latin typeface="+mj-lt"/>
              </a:endParaRPr>
            </a:p>
            <a:p>
              <a:endParaRPr lang="en-GB" sz="1800" dirty="0">
                <a:latin typeface="+mj-lt"/>
              </a:endParaRPr>
            </a:p>
            <a:p>
              <a:r>
                <a:rPr lang="en-GB" sz="1800" dirty="0">
                  <a:latin typeface="+mj-lt"/>
                </a:rPr>
                <a:t>E- transfer: Mu + </a:t>
              </a:r>
              <a:r>
                <a:rPr lang="en-GB" sz="1800" dirty="0" err="1">
                  <a:latin typeface="+mj-lt"/>
                </a:rPr>
                <a:t>X</a:t>
              </a:r>
              <a:r>
                <a:rPr lang="en-GB" sz="1800" baseline="30000" dirty="0" err="1">
                  <a:latin typeface="+mj-lt"/>
                </a:rPr>
                <a:t>n</a:t>
              </a:r>
              <a:r>
                <a:rPr lang="en-GB" sz="1800" baseline="30000" dirty="0">
                  <a:latin typeface="+mj-lt"/>
                </a:rPr>
                <a:t>+</a:t>
              </a:r>
              <a:r>
                <a:rPr lang="en-GB" sz="1800" dirty="0">
                  <a:latin typeface="+mj-lt"/>
                </a:rPr>
                <a:t>                        		µ</a:t>
              </a:r>
              <a:r>
                <a:rPr lang="en-GB" sz="1800" baseline="30000" dirty="0">
                  <a:latin typeface="+mj-lt"/>
                </a:rPr>
                <a:t>+</a:t>
              </a:r>
              <a:r>
                <a:rPr lang="en-GB" sz="1800" dirty="0">
                  <a:latin typeface="+mj-lt"/>
                </a:rPr>
                <a:t> + X</a:t>
              </a:r>
              <a:r>
                <a:rPr lang="en-GB" sz="1800" baseline="30000" dirty="0">
                  <a:latin typeface="+mj-lt"/>
                </a:rPr>
                <a:t>(n-1)+  </a:t>
              </a:r>
            </a:p>
          </p:txBody>
        </p:sp>
        <p:sp>
          <p:nvSpPr>
            <p:cNvPr id="17" name="Right Arrow 8">
              <a:extLst>
                <a:ext uri="{FF2B5EF4-FFF2-40B4-BE49-F238E27FC236}">
                  <a16:creationId xmlns:a16="http://schemas.microsoft.com/office/drawing/2014/main" id="{31AC7150-5ED6-CB38-BDED-2AD571D13C2F}"/>
                </a:ext>
              </a:extLst>
            </p:cNvPr>
            <p:cNvSpPr/>
            <p:nvPr/>
          </p:nvSpPr>
          <p:spPr bwMode="auto">
            <a:xfrm>
              <a:off x="4386610" y="1925663"/>
              <a:ext cx="504056" cy="14401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8" name="Right Arrow 9">
              <a:extLst>
                <a:ext uri="{FF2B5EF4-FFF2-40B4-BE49-F238E27FC236}">
                  <a16:creationId xmlns:a16="http://schemas.microsoft.com/office/drawing/2014/main" id="{822D093F-1639-D44D-1732-7E79F8D8D999}"/>
                </a:ext>
              </a:extLst>
            </p:cNvPr>
            <p:cNvSpPr/>
            <p:nvPr/>
          </p:nvSpPr>
          <p:spPr bwMode="auto">
            <a:xfrm>
              <a:off x="4386610" y="2431520"/>
              <a:ext cx="504056" cy="14401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19" name="Right Arrow 10">
              <a:extLst>
                <a:ext uri="{FF2B5EF4-FFF2-40B4-BE49-F238E27FC236}">
                  <a16:creationId xmlns:a16="http://schemas.microsoft.com/office/drawing/2014/main" id="{D26DCCE4-F7D5-C33F-4BB1-6F230C30FD8D}"/>
                </a:ext>
              </a:extLst>
            </p:cNvPr>
            <p:cNvSpPr/>
            <p:nvPr/>
          </p:nvSpPr>
          <p:spPr bwMode="auto">
            <a:xfrm>
              <a:off x="4386610" y="3007584"/>
              <a:ext cx="504056" cy="14401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20" name="Right Arrow 11">
              <a:extLst>
                <a:ext uri="{FF2B5EF4-FFF2-40B4-BE49-F238E27FC236}">
                  <a16:creationId xmlns:a16="http://schemas.microsoft.com/office/drawing/2014/main" id="{C28F8870-8BEA-E8D3-AC93-EB6050BA18D1}"/>
                </a:ext>
              </a:extLst>
            </p:cNvPr>
            <p:cNvSpPr/>
            <p:nvPr/>
          </p:nvSpPr>
          <p:spPr bwMode="auto">
            <a:xfrm>
              <a:off x="4406467" y="3583648"/>
              <a:ext cx="504056" cy="14401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CAA17B2-0154-61F1-6594-766A7649FF4C}"/>
              </a:ext>
            </a:extLst>
          </p:cNvPr>
          <p:cNvSpPr/>
          <p:nvPr/>
        </p:nvSpPr>
        <p:spPr>
          <a:xfrm>
            <a:off x="3507445" y="3253341"/>
            <a:ext cx="5832648" cy="600312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59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67627-6735-3BB1-2535-64895A5FB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95" y="1973179"/>
            <a:ext cx="3106126" cy="3362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205FED-E985-FC78-BC36-8DAF973E4A49}"/>
              </a:ext>
            </a:extLst>
          </p:cNvPr>
          <p:cNvSpPr txBox="1"/>
          <p:nvPr/>
        </p:nvSpPr>
        <p:spPr>
          <a:xfrm>
            <a:off x="988600" y="279152"/>
            <a:ext cx="896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tx1"/>
                </a:solidFill>
              </a:rPr>
              <a:t>Determine rate constants, </a:t>
            </a:r>
            <a:r>
              <a:rPr lang="en-GB" sz="4400" b="1" i="1" dirty="0" err="1">
                <a:solidFill>
                  <a:schemeClr val="tx1"/>
                </a:solidFill>
              </a:rPr>
              <a:t>k</a:t>
            </a:r>
            <a:r>
              <a:rPr lang="en-GB" sz="4400" b="1" i="1" baseline="-25000" dirty="0" err="1">
                <a:solidFill>
                  <a:schemeClr val="tx1"/>
                </a:solidFill>
              </a:rPr>
              <a:t>Mu</a:t>
            </a:r>
            <a:r>
              <a:rPr lang="en-GB" sz="4400" b="1" baseline="-25000" dirty="0">
                <a:solidFill>
                  <a:schemeClr val="tx1"/>
                </a:solidFill>
              </a:rPr>
              <a:t> </a:t>
            </a:r>
            <a:r>
              <a:rPr lang="en-GB" sz="44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ABB83-C104-7358-0384-B2876488C0C2}"/>
              </a:ext>
            </a:extLst>
          </p:cNvPr>
          <p:cNvSpPr txBox="1"/>
          <p:nvPr/>
        </p:nvSpPr>
        <p:spPr>
          <a:xfrm>
            <a:off x="551960" y="1480688"/>
            <a:ext cx="4811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Change Benzene conc. and measure </a:t>
            </a:r>
            <a:r>
              <a:rPr lang="el-GR" sz="1800" dirty="0"/>
              <a:t>λ</a:t>
            </a:r>
            <a:r>
              <a:rPr lang="en-GB" sz="1800" baseline="-25000" dirty="0"/>
              <a:t>Tot</a:t>
            </a:r>
            <a:endParaRPr lang="en-GB" baseline="-25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D35F04-5AC5-2391-485D-F1F3FDBF4A4E}"/>
              </a:ext>
            </a:extLst>
          </p:cNvPr>
          <p:cNvCxnSpPr>
            <a:cxnSpLocks/>
          </p:cNvCxnSpPr>
          <p:nvPr/>
        </p:nvCxnSpPr>
        <p:spPr>
          <a:xfrm>
            <a:off x="4650233" y="3036857"/>
            <a:ext cx="144576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9CAE16A-7824-FBF8-2248-3F00C9191A12}"/>
              </a:ext>
            </a:extLst>
          </p:cNvPr>
          <p:cNvSpPr txBox="1"/>
          <p:nvPr/>
        </p:nvSpPr>
        <p:spPr>
          <a:xfrm>
            <a:off x="4539574" y="2666575"/>
            <a:ext cx="182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Determine </a:t>
            </a:r>
            <a:r>
              <a:rPr lang="en-GB" sz="1800" dirty="0" err="1"/>
              <a:t>k</a:t>
            </a:r>
            <a:r>
              <a:rPr lang="en-GB" sz="1800" baseline="-25000" dirty="0" err="1"/>
              <a:t>Mu</a:t>
            </a:r>
            <a:endParaRPr lang="en-GB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7DEAA-8531-B7AB-8BBC-8949BAF39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969" y="1973179"/>
            <a:ext cx="3772346" cy="30020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B5D6FB-0B58-5688-96AF-262FD1E49139}"/>
              </a:ext>
            </a:extLst>
          </p:cNvPr>
          <p:cNvSpPr/>
          <p:nvPr/>
        </p:nvSpPr>
        <p:spPr>
          <a:xfrm>
            <a:off x="8775032" y="3035907"/>
            <a:ext cx="1709283" cy="20414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8A8CF3-E49E-B200-E449-BA663FA7BEAD}"/>
              </a:ext>
            </a:extLst>
          </p:cNvPr>
          <p:cNvSpPr txBox="1"/>
          <p:nvPr/>
        </p:nvSpPr>
        <p:spPr>
          <a:xfrm>
            <a:off x="3765710" y="5567126"/>
            <a:ext cx="10018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From </a:t>
            </a:r>
            <a:r>
              <a:rPr lang="en-GB" sz="2400" b="1" i="1" dirty="0" err="1"/>
              <a:t>k</a:t>
            </a:r>
            <a:r>
              <a:rPr lang="en-GB" sz="2400" b="1" i="1" baseline="-25000" dirty="0" err="1"/>
              <a:t>Mu</a:t>
            </a:r>
            <a:r>
              <a:rPr lang="en-GB" sz="2400" b="1" dirty="0"/>
              <a:t> …</a:t>
            </a:r>
          </a:p>
          <a:p>
            <a:r>
              <a:rPr lang="en-GB" sz="2400" b="1" dirty="0"/>
              <a:t>2 – 3-fold catalytic effect from benzene on metal surface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8F845D-3FA0-5C9F-7677-BE669E10E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198" y="162002"/>
            <a:ext cx="887119" cy="11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C7A4EFF-010F-8E89-5E6A-70D6473ED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0" t="28501" b="12478"/>
          <a:stretch>
            <a:fillRect/>
          </a:stretch>
        </p:blipFill>
        <p:spPr bwMode="auto">
          <a:xfrm>
            <a:off x="10170232" y="162002"/>
            <a:ext cx="817965" cy="11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62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4C25D-0817-FFDC-7CAF-6016235D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Semiconductors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B2B93-B9A8-600F-87C8-CA89F4D1F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Solar, power electronics, computing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63E92-EDE8-ED59-6193-A639A8E06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135" y="4589463"/>
            <a:ext cx="1886015" cy="17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91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A5FE-E446-CA60-BE01-E30B5BA8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8328660" cy="574675"/>
          </a:xfrm>
        </p:spPr>
        <p:txBody>
          <a:bodyPr>
            <a:noAutofit/>
          </a:bodyPr>
          <a:lstStyle/>
          <a:p>
            <a:r>
              <a:rPr lang="en-GB" sz="2800" dirty="0"/>
              <a:t>What muons can tell you about semiconductors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9BF90F0-C174-395E-12CE-FD59198BE0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F934E-B246-B3ED-42FA-4833DFDB2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Generally studying muonium in the semiconductor</a:t>
            </a:r>
          </a:p>
          <a:p>
            <a:r>
              <a:rPr lang="en-GB" sz="2400" dirty="0"/>
              <a:t>Hydrogen defect analogue</a:t>
            </a:r>
          </a:p>
          <a:p>
            <a:pPr lvl="1"/>
            <a:r>
              <a:rPr lang="en-GB" sz="2000" dirty="0"/>
              <a:t>Where it forms in the material</a:t>
            </a:r>
          </a:p>
          <a:p>
            <a:pPr lvl="1"/>
            <a:r>
              <a:rPr lang="en-GB" sz="2000" dirty="0"/>
              <a:t>What dynamics it experiences</a:t>
            </a:r>
          </a:p>
          <a:p>
            <a:r>
              <a:rPr lang="en-GB" sz="2400" dirty="0"/>
              <a:t>Investigating paramagnetic centres</a:t>
            </a:r>
          </a:p>
          <a:p>
            <a:pPr lvl="1"/>
            <a:r>
              <a:rPr lang="en-GB" sz="2000" dirty="0"/>
              <a:t>e.g. NV centres in diamond</a:t>
            </a:r>
          </a:p>
          <a:p>
            <a:r>
              <a:rPr lang="en-GB" sz="2400" dirty="0"/>
              <a:t>Charge carrier dynamics</a:t>
            </a:r>
          </a:p>
          <a:p>
            <a:pPr lvl="1"/>
            <a:r>
              <a:rPr lang="en-GB" sz="2000" dirty="0"/>
              <a:t>Thermal effects</a:t>
            </a:r>
          </a:p>
          <a:p>
            <a:pPr lvl="1"/>
            <a:r>
              <a:rPr lang="en-GB" sz="2000" dirty="0"/>
              <a:t>Light induced effects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7966685-EEC4-990D-5A53-BEB84E216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4000077"/>
            <a:ext cx="239877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166D363-658C-DD38-0996-FD0EBB733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103" y="4000077"/>
            <a:ext cx="225691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F45A9-92EA-D032-AB38-BF29A13E7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100" y="939800"/>
            <a:ext cx="5085754" cy="2936844"/>
          </a:xfrm>
          <a:prstGeom prst="rect">
            <a:avLst/>
          </a:prstGeom>
          <a:effectLst/>
        </p:spPr>
      </p:pic>
      <p:pic>
        <p:nvPicPr>
          <p:cNvPr id="10" name="Picture 9" descr="A triangle shaped object with small rocks inside&#10;&#10;AI-generated content may be incorrect.">
            <a:extLst>
              <a:ext uri="{FF2B5EF4-FFF2-40B4-BE49-F238E27FC236}">
                <a16:creationId xmlns:a16="http://schemas.microsoft.com/office/drawing/2014/main" id="{32255CBF-E974-42F7-8931-93EFF1688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2385889"/>
            <a:ext cx="1093578" cy="14907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55FAFFE-759E-72D2-ABA3-E7A15A73E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318" y="198723"/>
            <a:ext cx="889875" cy="11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477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B22F2B0-2C79-4888-7F2A-02ADD547E74D}"/>
              </a:ext>
            </a:extLst>
          </p:cNvPr>
          <p:cNvSpPr/>
          <p:nvPr/>
        </p:nvSpPr>
        <p:spPr>
          <a:xfrm>
            <a:off x="77003" y="807665"/>
            <a:ext cx="5983740" cy="5000055"/>
          </a:xfrm>
          <a:prstGeom prst="roundRect">
            <a:avLst>
              <a:gd name="adj" fmla="val 3761"/>
            </a:avLst>
          </a:prstGeom>
          <a:solidFill>
            <a:schemeClr val="bg1"/>
          </a:solidFill>
          <a:ln w="19050">
            <a:solidFill>
              <a:srgbClr val="002D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D49C4E6-9531-5802-A8CD-DDCA451778FD}"/>
              </a:ext>
            </a:extLst>
          </p:cNvPr>
          <p:cNvSpPr/>
          <p:nvPr/>
        </p:nvSpPr>
        <p:spPr>
          <a:xfrm>
            <a:off x="6117020" y="807664"/>
            <a:ext cx="5983740" cy="5000055"/>
          </a:xfrm>
          <a:prstGeom prst="roundRect">
            <a:avLst>
              <a:gd name="adj" fmla="val 3761"/>
            </a:avLst>
          </a:prstGeom>
          <a:solidFill>
            <a:schemeClr val="bg1"/>
          </a:solidFill>
          <a:ln w="19050">
            <a:solidFill>
              <a:srgbClr val="002D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146F5-8B99-F87A-84F7-985AD0B3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carrier kinetics in semiconductors</a:t>
            </a:r>
            <a:endParaRPr lang="en-GB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06FC969-8281-87EB-0AB0-42ED8273D0FD}"/>
              </a:ext>
            </a:extLst>
          </p:cNvPr>
          <p:cNvSpPr txBox="1">
            <a:spLocks/>
          </p:cNvSpPr>
          <p:nvPr/>
        </p:nvSpPr>
        <p:spPr bwMode="auto">
          <a:xfrm>
            <a:off x="77004" y="955690"/>
            <a:ext cx="3527576" cy="248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is-IS" sz="2000" kern="0" dirty="0">
                <a:solidFill>
                  <a:srgbClr val="1F3088"/>
                </a:solidFill>
              </a:rPr>
              <a:t>Carrier-Mu interaction depolarises muon signal</a:t>
            </a:r>
          </a:p>
          <a:p>
            <a:pPr lvl="1">
              <a:buFont typeface="System Font Regular"/>
              <a:buChar char="→"/>
            </a:pPr>
            <a:r>
              <a:rPr lang="is-IS" sz="2000" kern="0" dirty="0">
                <a:solidFill>
                  <a:srgbClr val="1F3088"/>
                </a:solidFill>
              </a:rPr>
              <a:t>Relaxation rate tells</a:t>
            </a:r>
            <a:br>
              <a:rPr lang="is-IS" sz="2000" kern="0" dirty="0">
                <a:solidFill>
                  <a:srgbClr val="1F3088"/>
                </a:solidFill>
              </a:rPr>
            </a:br>
            <a:r>
              <a:rPr lang="is-IS" sz="2000" kern="0" dirty="0">
                <a:solidFill>
                  <a:srgbClr val="1F3088"/>
                </a:solidFill>
              </a:rPr>
              <a:t>carrier density</a:t>
            </a:r>
          </a:p>
          <a:p>
            <a:pPr defTabSz="914400"/>
            <a:r>
              <a:rPr lang="is-IS" sz="2000" kern="0" dirty="0">
                <a:solidFill>
                  <a:srgbClr val="1F3088"/>
                </a:solidFill>
              </a:rPr>
              <a:t>HIFI Laser for optically generating carriers in semiconductors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BA6D79-B660-BF99-7AA6-151A7880B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579" y="1029695"/>
            <a:ext cx="2333064" cy="2395343"/>
          </a:xfrm>
          <a:prstGeom prst="rect">
            <a:avLst/>
          </a:prstGeom>
        </p:spPr>
      </p:pic>
      <p:pic>
        <p:nvPicPr>
          <p:cNvPr id="8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50AC183C-69B6-7934-8C9E-FC1EA5C2B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" y="3432963"/>
            <a:ext cx="3814279" cy="2251686"/>
          </a:xfrm>
          <a:prstGeom prst="rect">
            <a:avLst/>
          </a:prstGeom>
        </p:spPr>
      </p:pic>
      <p:pic>
        <p:nvPicPr>
          <p:cNvPr id="10" name="Picture 9" descr="A diagram of a measurement&#10;&#10;Description automatically generated">
            <a:extLst>
              <a:ext uri="{FF2B5EF4-FFF2-40B4-BE49-F238E27FC236}">
                <a16:creationId xmlns:a16="http://schemas.microsoft.com/office/drawing/2014/main" id="{0A57CAF6-643A-F605-74C5-6B4469436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03" y="3647068"/>
            <a:ext cx="2098720" cy="1064223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8F5FF57-A16C-7F75-D80F-5B619DA131D9}"/>
              </a:ext>
            </a:extLst>
          </p:cNvPr>
          <p:cNvSpPr txBox="1">
            <a:spLocks/>
          </p:cNvSpPr>
          <p:nvPr/>
        </p:nvSpPr>
        <p:spPr bwMode="auto">
          <a:xfrm>
            <a:off x="2392210" y="4983284"/>
            <a:ext cx="3739049" cy="77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is-IS" sz="1600" kern="0" dirty="0">
                <a:solidFill>
                  <a:srgbClr val="1F3088"/>
                </a:solidFill>
              </a:rPr>
              <a:t>General-purpose setup for</a:t>
            </a:r>
            <a:br>
              <a:rPr lang="is-IS" sz="1600" kern="0" dirty="0">
                <a:solidFill>
                  <a:srgbClr val="1F3088"/>
                </a:solidFill>
              </a:rPr>
            </a:br>
            <a:r>
              <a:rPr lang="is-IS" sz="1600" kern="0" dirty="0">
                <a:solidFill>
                  <a:srgbClr val="1F3088"/>
                </a:solidFill>
              </a:rPr>
              <a:t>light-pump muon-probe experiments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77E690F-7510-4698-2429-D1CF76464DC2}"/>
              </a:ext>
            </a:extLst>
          </p:cNvPr>
          <p:cNvSpPr txBox="1">
            <a:spLocks/>
          </p:cNvSpPr>
          <p:nvPr/>
        </p:nvSpPr>
        <p:spPr bwMode="auto">
          <a:xfrm>
            <a:off x="6138040" y="935619"/>
            <a:ext cx="3342290" cy="349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is-IS" sz="2000" kern="0" dirty="0">
                <a:solidFill>
                  <a:srgbClr val="1F3088"/>
                </a:solidFill>
              </a:rPr>
              <a:t>By changing the pulse delay, one can measure carrier lifetime spectrum</a:t>
            </a:r>
          </a:p>
          <a:p>
            <a:pPr lvl="1"/>
            <a:r>
              <a:rPr lang="is-IS" sz="2000" kern="0" dirty="0">
                <a:solidFill>
                  <a:srgbClr val="1F3088"/>
                </a:solidFill>
              </a:rPr>
              <a:t>Even in </a:t>
            </a:r>
            <a:br>
              <a:rPr lang="is-IS" sz="2000" kern="0" dirty="0">
                <a:solidFill>
                  <a:srgbClr val="1F3088"/>
                </a:solidFill>
              </a:rPr>
            </a:br>
            <a:r>
              <a:rPr lang="is-IS" sz="2000" kern="0" dirty="0">
                <a:solidFill>
                  <a:srgbClr val="1F3088"/>
                </a:solidFill>
              </a:rPr>
              <a:t>completed solar cells</a:t>
            </a:r>
          </a:p>
          <a:p>
            <a:pPr defTabSz="914400"/>
            <a:r>
              <a:rPr lang="is-IS" sz="2000" kern="0" dirty="0">
                <a:solidFill>
                  <a:srgbClr val="1F3088"/>
                </a:solidFill>
              </a:rPr>
              <a:t>Depth-dependent measurements enable carrier kinetics study</a:t>
            </a:r>
            <a:br>
              <a:rPr lang="is-IS" sz="2000" kern="0" dirty="0">
                <a:solidFill>
                  <a:srgbClr val="1F3088"/>
                </a:solidFill>
              </a:rPr>
            </a:br>
            <a:r>
              <a:rPr lang="is-IS" sz="2000" kern="0" dirty="0">
                <a:solidFill>
                  <a:srgbClr val="1F3088"/>
                </a:solidFill>
              </a:rPr>
              <a:t>within a wafer</a:t>
            </a:r>
          </a:p>
        </p:txBody>
      </p:sp>
      <p:pic>
        <p:nvPicPr>
          <p:cNvPr id="14" name="Picture 13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DDB8B8F7-D961-EF7A-C151-A1557EDF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47" y="861078"/>
            <a:ext cx="2607590" cy="3343064"/>
          </a:xfrm>
          <a:prstGeom prst="rect">
            <a:avLst/>
          </a:prstGeom>
        </p:spPr>
      </p:pic>
      <p:pic>
        <p:nvPicPr>
          <p:cNvPr id="16" name="Picture 15" descr="A diagram of a diagram of a block&#10;&#10;Description automatically generated with medium confidence">
            <a:extLst>
              <a:ext uri="{FF2B5EF4-FFF2-40B4-BE49-F238E27FC236}">
                <a16:creationId xmlns:a16="http://schemas.microsoft.com/office/drawing/2014/main" id="{11921544-6915-AF49-31EC-CC4A6EBF0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88" y="3991488"/>
            <a:ext cx="3545795" cy="1679937"/>
          </a:xfrm>
          <a:prstGeom prst="rect">
            <a:avLst/>
          </a:prstGeom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004B2C6-1AC6-2CDE-8E91-2DA9419D8E77}"/>
              </a:ext>
            </a:extLst>
          </p:cNvPr>
          <p:cNvSpPr txBox="1">
            <a:spLocks/>
          </p:cNvSpPr>
          <p:nvPr/>
        </p:nvSpPr>
        <p:spPr bwMode="auto">
          <a:xfrm>
            <a:off x="9857958" y="4565599"/>
            <a:ext cx="2299079" cy="95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is-IS" sz="1600" kern="0" dirty="0">
                <a:solidFill>
                  <a:srgbClr val="1F3088"/>
                </a:solidFill>
              </a:rPr>
              <a:t>Applicable to many semiconductors. So far:</a:t>
            </a:r>
            <a:br>
              <a:rPr lang="is-IS" sz="1600" kern="0" dirty="0">
                <a:solidFill>
                  <a:srgbClr val="1F3088"/>
                </a:solidFill>
              </a:rPr>
            </a:br>
            <a:r>
              <a:rPr lang="is-IS" sz="1600" kern="0" dirty="0">
                <a:solidFill>
                  <a:srgbClr val="1F3088"/>
                </a:solidFill>
              </a:rPr>
              <a:t>Si, Ge, SiC, GaAs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3AAA6EF-DA1D-021D-A4CE-0FF52BEEB3CA}"/>
              </a:ext>
            </a:extLst>
          </p:cNvPr>
          <p:cNvSpPr/>
          <p:nvPr/>
        </p:nvSpPr>
        <p:spPr>
          <a:xfrm>
            <a:off x="72743" y="5861133"/>
            <a:ext cx="10847506" cy="944422"/>
          </a:xfrm>
          <a:prstGeom prst="roundRect">
            <a:avLst>
              <a:gd name="adj" fmla="val 13777"/>
            </a:avLst>
          </a:prstGeom>
          <a:solidFill>
            <a:schemeClr val="bg1"/>
          </a:solidFill>
          <a:ln w="19050">
            <a:solidFill>
              <a:srgbClr val="002D5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egoe UI" panose="020B0502040204020203" pitchFamily="34" charset="0"/>
            </a:endParaRP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7B08DC6D-8332-1E57-BF18-4955BCB59DE5}"/>
              </a:ext>
            </a:extLst>
          </p:cNvPr>
          <p:cNvSpPr txBox="1">
            <a:spLocks/>
          </p:cNvSpPr>
          <p:nvPr/>
        </p:nvSpPr>
        <p:spPr bwMode="auto">
          <a:xfrm>
            <a:off x="418247" y="5861134"/>
            <a:ext cx="4815903" cy="94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is-IS" sz="1600" kern="0" dirty="0">
                <a:solidFill>
                  <a:srgbClr val="1F3088"/>
                </a:solidFill>
              </a:rPr>
              <a:t>Review of Scientific Instruments 87, 125111 (2016).</a:t>
            </a:r>
          </a:p>
          <a:p>
            <a:pPr marL="0" indent="0" defTabSz="914400">
              <a:buNone/>
            </a:pPr>
            <a:r>
              <a:rPr lang="is-IS" sz="1600" kern="0" dirty="0">
                <a:solidFill>
                  <a:srgbClr val="1F3088"/>
                </a:solidFill>
              </a:rPr>
              <a:t>Phys. Rev. Lett. 119, 226601 (2017).</a:t>
            </a:r>
          </a:p>
          <a:p>
            <a:pPr marL="0" indent="0" defTabSz="914400">
              <a:buNone/>
            </a:pPr>
            <a:r>
              <a:rPr lang="is-IS" sz="1600" kern="0" dirty="0">
                <a:solidFill>
                  <a:srgbClr val="1F3088"/>
                </a:solidFill>
              </a:rPr>
              <a:t>Appl. Phys. Lett. 115, 112101 (2019).</a:t>
            </a:r>
          </a:p>
          <a:p>
            <a:pPr marL="0" indent="0" defTabSz="914400">
              <a:buNone/>
            </a:pPr>
            <a:endParaRPr lang="is-IS" sz="1600" kern="0" dirty="0">
              <a:solidFill>
                <a:srgbClr val="1F3088"/>
              </a:solidFill>
            </a:endParaRP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CE5ABF9-9272-84F4-BD8E-842F51CE8C87}"/>
              </a:ext>
            </a:extLst>
          </p:cNvPr>
          <p:cNvSpPr txBox="1">
            <a:spLocks/>
          </p:cNvSpPr>
          <p:nvPr/>
        </p:nvSpPr>
        <p:spPr bwMode="auto">
          <a:xfrm>
            <a:off x="5543387" y="5861133"/>
            <a:ext cx="5355836" cy="94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is-IS" sz="1600" kern="0" dirty="0">
                <a:solidFill>
                  <a:srgbClr val="1F3088"/>
                </a:solidFill>
              </a:rPr>
              <a:t>Appl. Phys. Lett. 118, 252105 (2021).</a:t>
            </a:r>
          </a:p>
          <a:p>
            <a:pPr marL="0" indent="0" defTabSz="914400">
              <a:buNone/>
            </a:pPr>
            <a:r>
              <a:rPr lang="is-IS" sz="1600" kern="0" dirty="0">
                <a:solidFill>
                  <a:srgbClr val="1F3088"/>
                </a:solidFill>
              </a:rPr>
              <a:t>Journal of Applied Physics 132, 065704 (2022).</a:t>
            </a:r>
          </a:p>
          <a:p>
            <a:pPr marL="0" indent="0" defTabSz="914400">
              <a:buNone/>
            </a:pPr>
            <a:r>
              <a:rPr lang="is-IS" sz="1600" kern="0" dirty="0">
                <a:solidFill>
                  <a:srgbClr val="1F3088"/>
                </a:solidFill>
              </a:rPr>
              <a:t>Journal of Applied Physics 136, 055707 (2024).</a:t>
            </a:r>
          </a:p>
        </p:txBody>
      </p:sp>
    </p:spTree>
    <p:extLst>
      <p:ext uri="{BB962C8B-B14F-4D97-AF65-F5344CB8AC3E}">
        <p14:creationId xmlns:p14="http://schemas.microsoft.com/office/powerpoint/2010/main" val="3114808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8F5C0F-29F1-E0C2-8CB1-89E16086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Elemental composition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CC28B9-ABAF-7B5E-E3B2-10497F9D4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Batteries, fertilizers, cultural heritage</a:t>
            </a:r>
            <a:endParaRPr lang="en-GB" dirty="0"/>
          </a:p>
        </p:txBody>
      </p:sp>
      <p:pic>
        <p:nvPicPr>
          <p:cNvPr id="8" name="Picture 7" descr="A green and black object&#10;&#10;Description automatically generated with medium confidence">
            <a:extLst>
              <a:ext uri="{FF2B5EF4-FFF2-40B4-BE49-F238E27FC236}">
                <a16:creationId xmlns:a16="http://schemas.microsoft.com/office/drawing/2014/main" id="{FEB41E84-9882-B2ED-5469-AF307EF89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5794" y="167183"/>
            <a:ext cx="1743312" cy="273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10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C3AC4-957B-DA44-4452-17C15C177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9802091" cy="574675"/>
          </a:xfrm>
        </p:spPr>
        <p:txBody>
          <a:bodyPr>
            <a:noAutofit/>
          </a:bodyPr>
          <a:lstStyle/>
          <a:p>
            <a:r>
              <a:rPr lang="en-GB" sz="2800" dirty="0"/>
              <a:t>How negative muons determine elemental composition</a:t>
            </a:r>
          </a:p>
        </p:txBody>
      </p:sp>
      <p:pic>
        <p:nvPicPr>
          <p:cNvPr id="5" name="Picture 9" descr="DSCF0199">
            <a:extLst>
              <a:ext uri="{FF2B5EF4-FFF2-40B4-BE49-F238E27FC236}">
                <a16:creationId xmlns:a16="http://schemas.microsoft.com/office/drawing/2014/main" id="{3B6A6710-DAA7-9DCD-E341-02C82A70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3" r="30670" b="64855"/>
          <a:stretch/>
        </p:blipFill>
        <p:spPr bwMode="auto">
          <a:xfrm>
            <a:off x="11078308" y="8734"/>
            <a:ext cx="1113692" cy="108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31B821F-6C84-FBE5-9C68-94B67CC2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58" y="1201737"/>
            <a:ext cx="4219584" cy="289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ECC03-25E5-B4E7-A500-E9E9B2550C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9871" r="13014" b="15555"/>
          <a:stretch/>
        </p:blipFill>
        <p:spPr>
          <a:xfrm>
            <a:off x="7010076" y="1201737"/>
            <a:ext cx="4068232" cy="5114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5AA553-8E85-7CFB-EEE7-DE5C1C482FB5}"/>
              </a:ext>
            </a:extLst>
          </p:cNvPr>
          <p:cNvSpPr txBox="1"/>
          <p:nvPr/>
        </p:nvSpPr>
        <p:spPr>
          <a:xfrm>
            <a:off x="135082" y="4468354"/>
            <a:ext cx="66709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High Energy X-rays emitted – XRF turbocharged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Energy depends on the atom which captures the muon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0.1-10MeV – mass of the muon is 200x that of the electron so higher energy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Can measure as a function of depth up to ~ 1cm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Proof of concept imaging studies in progress</a:t>
            </a:r>
          </a:p>
        </p:txBody>
      </p:sp>
      <p:pic>
        <p:nvPicPr>
          <p:cNvPr id="4" name="Picture 3" descr="A person with dark hair&#10;&#10;Description automatically generated">
            <a:extLst>
              <a:ext uri="{FF2B5EF4-FFF2-40B4-BE49-F238E27FC236}">
                <a16:creationId xmlns:a16="http://schemas.microsoft.com/office/drawing/2014/main" id="{3C30058F-5178-09ED-0D59-AE6042C6A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365" y="9324"/>
            <a:ext cx="1226150" cy="10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45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D3958E-53E4-6640-2755-2E58FB1B5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Li plating on graphite anodes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102942-A8AF-578A-2483-073E7B87E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458690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Negative muon study of a pouch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Can use muon beam energy to tune the layer that the muons stop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Atomic Coulomb capture from metallic Li ~50x more than for atomic 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Very sensitive to Li plating</a:t>
            </a:r>
          </a:p>
        </p:txBody>
      </p:sp>
      <p:pic>
        <p:nvPicPr>
          <p:cNvPr id="9" name="Main graphic">
            <a:extLst>
              <a:ext uri="{FF2B5EF4-FFF2-40B4-BE49-F238E27FC236}">
                <a16:creationId xmlns:a16="http://schemas.microsoft.com/office/drawing/2014/main" id="{BD7F49E7-FC0D-EDC9-4D91-45A0AD188E1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25390" y="1201737"/>
            <a:ext cx="6199909" cy="3536518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9A7010-B954-2BA6-9F47-51A353DC3E04}"/>
              </a:ext>
            </a:extLst>
          </p:cNvPr>
          <p:cNvSpPr txBox="1"/>
          <p:nvPr/>
        </p:nvSpPr>
        <p:spPr>
          <a:xfrm>
            <a:off x="5353916" y="6021383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I. </a:t>
            </a:r>
            <a:r>
              <a:rPr lang="en-GB" dirty="0" err="1"/>
              <a:t>Umegaki</a:t>
            </a:r>
            <a:r>
              <a:rPr lang="en-GB" dirty="0"/>
              <a:t> </a:t>
            </a:r>
            <a:r>
              <a:rPr lang="en-GB" i="1" dirty="0"/>
              <a:t>et al.</a:t>
            </a:r>
            <a:r>
              <a:rPr lang="en-GB" dirty="0"/>
              <a:t>, Anal. Chem. </a:t>
            </a:r>
            <a:r>
              <a:rPr lang="en-GB" b="1" dirty="0"/>
              <a:t>2020</a:t>
            </a:r>
            <a:r>
              <a:rPr lang="en-GB" dirty="0"/>
              <a:t>, 92, 8194</a:t>
            </a:r>
          </a:p>
        </p:txBody>
      </p:sp>
      <p:pic>
        <p:nvPicPr>
          <p:cNvPr id="2" name="Picture 1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4AD76711-984B-267F-9575-1FA93D5DF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3"/>
          <a:stretch/>
        </p:blipFill>
        <p:spPr>
          <a:xfrm>
            <a:off x="10096499" y="4915785"/>
            <a:ext cx="1828800" cy="14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10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A814AA-A438-4264-9C50-94A4A74E4C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9457" y="1798700"/>
            <a:ext cx="8223205" cy="5049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514EBE-3275-E808-AB65-082E06B57D17}"/>
              </a:ext>
            </a:extLst>
          </p:cNvPr>
          <p:cNvSpPr txBox="1"/>
          <p:nvPr/>
        </p:nvSpPr>
        <p:spPr>
          <a:xfrm>
            <a:off x="8153715" y="6539959"/>
            <a:ext cx="4038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E. Querel et al., J. Mater. Chem. A, 2025, 13, 2275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99C0E2-6AB6-2ADA-6CAD-F912D95900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6801" y="2162781"/>
            <a:ext cx="4392418" cy="4013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2006D-D15C-BF2A-4D3E-5C8C79B48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365125"/>
            <a:ext cx="5829301" cy="1150096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F3729E62-60F1-FC99-4136-4261AF42E3B7}"/>
              </a:ext>
            </a:extLst>
          </p:cNvPr>
          <p:cNvSpPr txBox="1">
            <a:spLocks/>
          </p:cNvSpPr>
          <p:nvPr/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dirty="0">
                <a:solidFill>
                  <a:schemeClr val="tx1"/>
                </a:solidFill>
              </a:rPr>
              <a:t>Composition within pouch cells</a:t>
            </a:r>
          </a:p>
        </p:txBody>
      </p:sp>
    </p:spTree>
    <p:extLst>
      <p:ext uri="{BB962C8B-B14F-4D97-AF65-F5344CB8AC3E}">
        <p14:creationId xmlns:p14="http://schemas.microsoft.com/office/powerpoint/2010/main" val="466048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58793-51AA-1486-52A7-D1077D1B8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6925555" cy="574675"/>
          </a:xfrm>
        </p:spPr>
        <p:txBody>
          <a:bodyPr>
            <a:noAutofit/>
          </a:bodyPr>
          <a:lstStyle/>
          <a:p>
            <a:r>
              <a:rPr lang="en-GB" sz="2800" dirty="0"/>
              <a:t>Elemental analysis of ‘kryptonite’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95164-191C-61A8-94E9-706F6945E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826034"/>
            <a:ext cx="5829300" cy="2613021"/>
          </a:xfrm>
        </p:spPr>
        <p:txBody>
          <a:bodyPr>
            <a:normAutofit/>
          </a:bodyPr>
          <a:lstStyle/>
          <a:p>
            <a:r>
              <a:rPr lang="en-GB" sz="1600" dirty="0" err="1">
                <a:solidFill>
                  <a:schemeClr val="tx1"/>
                </a:solidFill>
                <a:latin typeface="+mn-lt"/>
              </a:rPr>
              <a:t>Jadarite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LiNaSiB</a:t>
            </a:r>
            <a:r>
              <a:rPr lang="en-GB" sz="1600" b="1" baseline="-25000" dirty="0">
                <a:solidFill>
                  <a:schemeClr val="tx1"/>
                </a:solidFill>
                <a:latin typeface="+mn-lt"/>
              </a:rPr>
              <a:t>3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O</a:t>
            </a:r>
            <a:r>
              <a:rPr lang="en-GB" sz="1600" b="1" baseline="-25000" dirty="0">
                <a:solidFill>
                  <a:schemeClr val="tx1"/>
                </a:solidFill>
                <a:latin typeface="+mn-lt"/>
              </a:rPr>
              <a:t>7</a:t>
            </a:r>
            <a:r>
              <a:rPr lang="en-GB" sz="1600" b="1" dirty="0">
                <a:solidFill>
                  <a:schemeClr val="tx1"/>
                </a:solidFill>
                <a:latin typeface="+mn-lt"/>
              </a:rPr>
              <a:t>(OH)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) – (Fluorine deficient) Kryptonite!</a:t>
            </a:r>
            <a:endParaRPr lang="en-GB" sz="16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Potential Li and B ore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Only 1 known reserve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Formation and structure </a:t>
            </a:r>
            <a:br>
              <a:rPr lang="en-GB" sz="1600" dirty="0">
                <a:solidFill>
                  <a:schemeClr val="tx1"/>
                </a:solidFill>
                <a:latin typeface="+mn-lt"/>
              </a:rPr>
            </a:br>
            <a:r>
              <a:rPr lang="en-GB" sz="1600" dirty="0">
                <a:solidFill>
                  <a:schemeClr val="tx1"/>
                </a:solidFill>
                <a:latin typeface="+mn-lt"/>
              </a:rPr>
              <a:t>poorly understood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3F6708-2FB7-EF9A-AE8B-85E130C762FF}"/>
              </a:ext>
            </a:extLst>
          </p:cNvPr>
          <p:cNvGrpSpPr/>
          <p:nvPr/>
        </p:nvGrpSpPr>
        <p:grpSpPr>
          <a:xfrm>
            <a:off x="87553" y="3441618"/>
            <a:ext cx="7910861" cy="3297279"/>
            <a:chOff x="168235" y="2078474"/>
            <a:chExt cx="11467081" cy="4779526"/>
          </a:xfrm>
        </p:grpSpPr>
        <p:pic>
          <p:nvPicPr>
            <p:cNvPr id="11" name="Picture 10" descr="A graph of energy and energy&#10;&#10;Description automatically generated with medium confidence">
              <a:extLst>
                <a:ext uri="{FF2B5EF4-FFF2-40B4-BE49-F238E27FC236}">
                  <a16:creationId xmlns:a16="http://schemas.microsoft.com/office/drawing/2014/main" id="{013009F4-CDD1-F6B2-AAF6-114BAD69A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3" t="8400" r="12023" b="4823"/>
            <a:stretch/>
          </p:blipFill>
          <p:spPr>
            <a:xfrm>
              <a:off x="6019160" y="2078474"/>
              <a:ext cx="5616156" cy="4779526"/>
            </a:xfrm>
            <a:prstGeom prst="rect">
              <a:avLst/>
            </a:prstGeom>
          </p:spPr>
        </p:pic>
        <p:pic>
          <p:nvPicPr>
            <p:cNvPr id="12" name="Picture 11" descr="A graph of energy and a number of objects&#10;&#10;Description automatically generated with medium confidence">
              <a:extLst>
                <a:ext uri="{FF2B5EF4-FFF2-40B4-BE49-F238E27FC236}">
                  <a16:creationId xmlns:a16="http://schemas.microsoft.com/office/drawing/2014/main" id="{E93FFDC3-8632-4FCD-7F31-BB22570F6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2" t="9903" r="11531" b="4823"/>
            <a:stretch/>
          </p:blipFill>
          <p:spPr>
            <a:xfrm>
              <a:off x="168235" y="2161262"/>
              <a:ext cx="5666775" cy="469673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EF86EBB-48E5-A8F3-CCA4-2E8B86823CB9}"/>
                </a:ext>
              </a:extLst>
            </p:cNvPr>
            <p:cNvSpPr/>
            <p:nvPr/>
          </p:nvSpPr>
          <p:spPr>
            <a:xfrm>
              <a:off x="2673577" y="5847192"/>
              <a:ext cx="374073" cy="519545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4AF4B3-6241-840F-1F62-407AB28BA883}"/>
                </a:ext>
              </a:extLst>
            </p:cNvPr>
            <p:cNvGrpSpPr/>
            <p:nvPr/>
          </p:nvGrpSpPr>
          <p:grpSpPr>
            <a:xfrm>
              <a:off x="1024597" y="5618591"/>
              <a:ext cx="4528395" cy="644237"/>
              <a:chOff x="1101437" y="4364181"/>
              <a:chExt cx="4528395" cy="64423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7555087-A328-F91B-A5BB-42C248E5B70A}"/>
                  </a:ext>
                </a:extLst>
              </p:cNvPr>
              <p:cNvSpPr/>
              <p:nvPr/>
            </p:nvSpPr>
            <p:spPr>
              <a:xfrm>
                <a:off x="1101437" y="4488873"/>
                <a:ext cx="374073" cy="519545"/>
              </a:xfrm>
              <a:prstGeom prst="ellipse">
                <a:avLst/>
              </a:prstGeom>
              <a:noFill/>
              <a:ln w="28575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AF85480-1ABE-2163-15B2-354ABCBAEDF5}"/>
                  </a:ext>
                </a:extLst>
              </p:cNvPr>
              <p:cNvSpPr/>
              <p:nvPr/>
            </p:nvSpPr>
            <p:spPr>
              <a:xfrm>
                <a:off x="5255759" y="4364181"/>
                <a:ext cx="374073" cy="519545"/>
              </a:xfrm>
              <a:prstGeom prst="ellipse">
                <a:avLst/>
              </a:prstGeom>
              <a:noFill/>
              <a:ln w="28575">
                <a:solidFill>
                  <a:srgbClr val="00B0F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E9E6F3F-6950-442A-FF20-CBA413832868}"/>
              </a:ext>
            </a:extLst>
          </p:cNvPr>
          <p:cNvSpPr txBox="1">
            <a:spLocks/>
          </p:cNvSpPr>
          <p:nvPr/>
        </p:nvSpPr>
        <p:spPr>
          <a:xfrm>
            <a:off x="6096000" y="828596"/>
            <a:ext cx="5278083" cy="2613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/>
                </a:solidFill>
              </a:rPr>
              <a:t>Measurements use energy-sensitive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Ge detectors </a:t>
            </a:r>
          </a:p>
          <a:p>
            <a:r>
              <a:rPr lang="en-GB" sz="1600" dirty="0">
                <a:solidFill>
                  <a:schemeClr val="tx1"/>
                </a:solidFill>
              </a:rPr>
              <a:t>Fit peaks to determine amplitudes and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positions to give the Measured </a:t>
            </a:r>
            <a:r>
              <a:rPr lang="en-GB" sz="1600" dirty="0" err="1">
                <a:solidFill>
                  <a:schemeClr val="tx1"/>
                </a:solidFill>
              </a:rPr>
              <a:t>wt</a:t>
            </a:r>
            <a:r>
              <a:rPr lang="en-GB" sz="1600" dirty="0">
                <a:solidFill>
                  <a:schemeClr val="tx1"/>
                </a:solidFill>
              </a:rPr>
              <a:t>%</a:t>
            </a:r>
          </a:p>
          <a:p>
            <a:r>
              <a:rPr lang="en-GB" sz="1600" dirty="0">
                <a:solidFill>
                  <a:schemeClr val="tx1"/>
                </a:solidFill>
              </a:rPr>
              <a:t>Correct for muon capture probably for different elements determined using standards to give the Actual </a:t>
            </a:r>
            <a:r>
              <a:rPr lang="en-GB" sz="1600" dirty="0" err="1">
                <a:solidFill>
                  <a:schemeClr val="tx1"/>
                </a:solidFill>
              </a:rPr>
              <a:t>wt</a:t>
            </a:r>
            <a:r>
              <a:rPr lang="en-GB" sz="1600" dirty="0">
                <a:solidFill>
                  <a:schemeClr val="tx1"/>
                </a:solidFill>
              </a:rPr>
              <a:t>%</a:t>
            </a:r>
          </a:p>
          <a:p>
            <a:r>
              <a:rPr lang="en-GB" sz="1600" dirty="0">
                <a:solidFill>
                  <a:schemeClr val="tx1"/>
                </a:solidFill>
              </a:rPr>
              <a:t>Technique is effective in determining the composition of Li-containing ores</a:t>
            </a: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81A53F-DC4B-6954-62E1-DFD02F2E64CB}"/>
              </a:ext>
            </a:extLst>
          </p:cNvPr>
          <p:cNvGrpSpPr/>
          <p:nvPr/>
        </p:nvGrpSpPr>
        <p:grpSpPr>
          <a:xfrm>
            <a:off x="7910713" y="3444180"/>
            <a:ext cx="4091428" cy="3369121"/>
            <a:chOff x="0" y="819501"/>
            <a:chExt cx="7211291" cy="5938198"/>
          </a:xfrm>
        </p:grpSpPr>
        <p:pic>
          <p:nvPicPr>
            <p:cNvPr id="20" name="Content Placeholder 5" descr="A graph with different colored bars&#10;&#10;Description automatically generated">
              <a:extLst>
                <a:ext uri="{FF2B5EF4-FFF2-40B4-BE49-F238E27FC236}">
                  <a16:creationId xmlns:a16="http://schemas.microsoft.com/office/drawing/2014/main" id="{08A7DD1A-9644-BC49-2301-9A69E5EED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19501"/>
              <a:ext cx="7211291" cy="5938198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2748453-D1D6-27B1-970A-962C216C2408}"/>
                </a:ext>
              </a:extLst>
            </p:cNvPr>
            <p:cNvCxnSpPr/>
            <p:nvPr/>
          </p:nvCxnSpPr>
          <p:spPr>
            <a:xfrm flipH="1">
              <a:off x="4436917" y="1797627"/>
              <a:ext cx="633846" cy="0"/>
            </a:xfrm>
            <a:prstGeom prst="straightConnector1">
              <a:avLst/>
            </a:prstGeom>
            <a:ln w="76200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884C362-BFD5-38E6-2564-A40464770EC0}"/>
                </a:ext>
              </a:extLst>
            </p:cNvPr>
            <p:cNvCxnSpPr/>
            <p:nvPr/>
          </p:nvCxnSpPr>
          <p:spPr>
            <a:xfrm flipH="1">
              <a:off x="4436917" y="2178627"/>
              <a:ext cx="633846" cy="0"/>
            </a:xfrm>
            <a:prstGeom prst="straightConnector1">
              <a:avLst/>
            </a:prstGeom>
            <a:ln w="76200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59642D2-370B-70E9-91C1-EF52E8FDAAE6}"/>
                </a:ext>
              </a:extLst>
            </p:cNvPr>
            <p:cNvSpPr/>
            <p:nvPr/>
          </p:nvSpPr>
          <p:spPr>
            <a:xfrm>
              <a:off x="1026882" y="5458442"/>
              <a:ext cx="1129177" cy="49959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49C252E-068A-E3DD-B05B-AAB8127E80E8}"/>
                </a:ext>
              </a:extLst>
            </p:cNvPr>
            <p:cNvSpPr/>
            <p:nvPr/>
          </p:nvSpPr>
          <p:spPr>
            <a:xfrm>
              <a:off x="4436917" y="4206247"/>
              <a:ext cx="1521121" cy="1145398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8C013D-D20F-C818-ACE6-66F51EAF9BF2}"/>
              </a:ext>
            </a:extLst>
          </p:cNvPr>
          <p:cNvGrpSpPr/>
          <p:nvPr/>
        </p:nvGrpSpPr>
        <p:grpSpPr>
          <a:xfrm>
            <a:off x="3092003" y="2233940"/>
            <a:ext cx="2981101" cy="1195060"/>
            <a:chOff x="956966" y="2525401"/>
            <a:chExt cx="4262660" cy="17088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2A787EB-A3DC-4BCE-5F23-1691F675E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6" t="26799" r="9392" b="25443"/>
            <a:stretch/>
          </p:blipFill>
          <p:spPr>
            <a:xfrm rot="10800000">
              <a:off x="3212346" y="2525401"/>
              <a:ext cx="2007280" cy="1679125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4997AC2-2FB1-EFBD-D0AF-E90F613FD9CC}"/>
                </a:ext>
              </a:extLst>
            </p:cNvPr>
            <p:cNvGrpSpPr/>
            <p:nvPr/>
          </p:nvGrpSpPr>
          <p:grpSpPr>
            <a:xfrm>
              <a:off x="956966" y="2527882"/>
              <a:ext cx="2516864" cy="1706329"/>
              <a:chOff x="1827189" y="3159300"/>
              <a:chExt cx="1887648" cy="1279747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8F12BAF-9B21-D556-DC32-9849256775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12" t="36975" r="28145" b="37570"/>
              <a:stretch/>
            </p:blipFill>
            <p:spPr>
              <a:xfrm rot="10800000">
                <a:off x="1827189" y="3159300"/>
                <a:ext cx="1517032" cy="1259196"/>
              </a:xfrm>
              <a:prstGeom prst="rect">
                <a:avLst/>
              </a:prstGeom>
            </p:spPr>
          </p:pic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DF4ABB4-64DF-047A-0667-D59DB5020D2B}"/>
                  </a:ext>
                </a:extLst>
              </p:cNvPr>
              <p:cNvCxnSpPr/>
              <p:nvPr/>
            </p:nvCxnSpPr>
            <p:spPr>
              <a:xfrm>
                <a:off x="2123728" y="3410211"/>
                <a:ext cx="0" cy="757374"/>
              </a:xfrm>
              <a:prstGeom prst="straightConnector1">
                <a:avLst/>
              </a:prstGeom>
              <a:ln w="38100" cap="flat" cmpd="sng" algn="ctr">
                <a:solidFill>
                  <a:schemeClr val="bg1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298CB721-514B-CCDD-EAB3-51CEFFD3BC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5379" y="4161948"/>
                <a:ext cx="1829458" cy="27709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57175" indent="-257175" algn="l" defTabSz="3429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rgbClr val="002060"/>
                    </a:solidFill>
                    <a:latin typeface="+mn-lt"/>
                    <a:ea typeface="ＭＳ Ｐゴシック" charset="0"/>
                    <a:cs typeface="Arial"/>
                  </a:defRPr>
                </a:lvl1pPr>
                <a:lvl2pPr marL="557213" indent="-214313" algn="l" defTabSz="3429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1800" b="0" i="0" kern="1200">
                    <a:solidFill>
                      <a:srgbClr val="002060"/>
                    </a:solidFill>
                    <a:latin typeface="+mn-lt"/>
                    <a:ea typeface="ＭＳ Ｐゴシック" charset="0"/>
                    <a:cs typeface="Arial"/>
                  </a:defRPr>
                </a:lvl2pPr>
                <a:lvl3pPr marL="857250" indent="-171450" algn="l" defTabSz="3429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800" b="0" i="0" kern="1200">
                    <a:solidFill>
                      <a:srgbClr val="002060"/>
                    </a:solidFill>
                    <a:latin typeface="+mn-lt"/>
                    <a:ea typeface="ＭＳ Ｐゴシック" charset="0"/>
                    <a:cs typeface="Arial"/>
                  </a:defRPr>
                </a:lvl3pPr>
                <a:lvl4pPr marL="1200150" indent="-171450" algn="l" defTabSz="3429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1800" b="0" i="0" kern="1200">
                    <a:solidFill>
                      <a:srgbClr val="002060"/>
                    </a:solidFill>
                    <a:latin typeface="+mn-lt"/>
                    <a:ea typeface="ＭＳ Ｐゴシック" charset="0"/>
                    <a:cs typeface="Arial"/>
                  </a:defRPr>
                </a:lvl4pPr>
                <a:lvl5pPr marL="1543050" indent="-171450" algn="l" defTabSz="3429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800" b="0" i="0" kern="1200">
                    <a:solidFill>
                      <a:srgbClr val="002060"/>
                    </a:solidFill>
                    <a:latin typeface="+mn-lt"/>
                    <a:ea typeface="ＭＳ Ｐゴシック" charset="0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867" dirty="0">
                    <a:solidFill>
                      <a:schemeClr val="bg1"/>
                    </a:solidFill>
                  </a:rPr>
                  <a:t>20 mm</a:t>
                </a:r>
              </a:p>
            </p:txBody>
          </p:sp>
        </p:grp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FF52F28-BEDE-F33C-790A-355F6B155F48}"/>
              </a:ext>
            </a:extLst>
          </p:cNvPr>
          <p:cNvSpPr txBox="1">
            <a:spLocks/>
          </p:cNvSpPr>
          <p:nvPr/>
        </p:nvSpPr>
        <p:spPr>
          <a:xfrm>
            <a:off x="3146262" y="2231377"/>
            <a:ext cx="1074981" cy="258386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+mn-lt"/>
                <a:ea typeface="ＭＳ Ｐゴシック" charset="0"/>
                <a:cs typeface="Arial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rgbClr val="002060"/>
                </a:solidFill>
                <a:latin typeface="+mn-lt"/>
                <a:ea typeface="ＭＳ Ｐゴシック" charset="0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+mn-lt"/>
                <a:ea typeface="ＭＳ Ｐゴシック" charset="0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rgbClr val="002060"/>
                </a:solidFill>
                <a:latin typeface="+mn-lt"/>
                <a:ea typeface="ＭＳ Ｐゴシック" charset="0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b="0" i="0" kern="1200">
                <a:solidFill>
                  <a:srgbClr val="002060"/>
                </a:solidFill>
                <a:latin typeface="+mn-lt"/>
                <a:ea typeface="ＭＳ Ｐゴシック" charset="0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67">
                <a:solidFill>
                  <a:schemeClr val="bg1"/>
                </a:solidFill>
              </a:rPr>
              <a:t>Synthetic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61BAA7-9E57-C2F2-6689-EECED74E9A1B}"/>
              </a:ext>
            </a:extLst>
          </p:cNvPr>
          <p:cNvSpPr txBox="1"/>
          <p:nvPr/>
        </p:nvSpPr>
        <p:spPr>
          <a:xfrm>
            <a:off x="4626186" y="2175904"/>
            <a:ext cx="1019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Natural</a:t>
            </a:r>
          </a:p>
        </p:txBody>
      </p:sp>
      <p:pic>
        <p:nvPicPr>
          <p:cNvPr id="41" name="Picture Placeholder 4">
            <a:extLst>
              <a:ext uri="{FF2B5EF4-FFF2-40B4-BE49-F238E27FC236}">
                <a16:creationId xmlns:a16="http://schemas.microsoft.com/office/drawing/2014/main" id="{2BC4E561-1050-1DC9-44E0-053E3762273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3749" b="16971"/>
          <a:stretch/>
        </p:blipFill>
        <p:spPr>
          <a:xfrm>
            <a:off x="10428060" y="0"/>
            <a:ext cx="1763939" cy="170518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BB5CA226-7384-925B-8750-03030A9A83A9}"/>
              </a:ext>
            </a:extLst>
          </p:cNvPr>
          <p:cNvSpPr txBox="1"/>
          <p:nvPr/>
        </p:nvSpPr>
        <p:spPr>
          <a:xfrm>
            <a:off x="7192254" y="179178"/>
            <a:ext cx="3164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M. Rhodes </a:t>
            </a:r>
            <a:r>
              <a:rPr lang="en-GB" i="1"/>
              <a:t>et al.</a:t>
            </a:r>
            <a:r>
              <a:rPr lang="en-GB"/>
              <a:t>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146273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C78B0-A440-D19A-C93C-482D8BD3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23913"/>
          </a:xfrm>
        </p:spPr>
        <p:txBody>
          <a:bodyPr/>
          <a:lstStyle/>
          <a:p>
            <a:r>
              <a:rPr lang="en-US" dirty="0"/>
              <a:t>Two ways to use muons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90ED4-F0EE-BD5B-B3E6-2B7064119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00719"/>
            <a:ext cx="5157787" cy="82391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Positive muons to study magnetic fields inside materials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D37A0-D334-A692-9D23-B5F0B8B638C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88398" y="3697357"/>
            <a:ext cx="5409178" cy="2492305"/>
          </a:xfrm>
        </p:spPr>
        <p:txBody>
          <a:bodyPr>
            <a:normAutofit/>
          </a:bodyPr>
          <a:lstStyle/>
          <a:p>
            <a:r>
              <a:rPr lang="en-US" sz="2000" dirty="0"/>
              <a:t>Positive muons implanted into the sample</a:t>
            </a:r>
          </a:p>
          <a:p>
            <a:r>
              <a:rPr lang="en-US" sz="2000" dirty="0"/>
              <a:t>Spin polarization changes in response to static and dynamic magnetic fields</a:t>
            </a:r>
          </a:p>
          <a:p>
            <a:r>
              <a:rPr lang="en-US" sz="2000" dirty="0"/>
              <a:t>A bit like Nuclear Magnetic Resonance</a:t>
            </a:r>
            <a:endParaRPr lang="en-GB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E0EB3-8427-1914-FC14-3008B5DE9AC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172200" y="1100719"/>
            <a:ext cx="5183188" cy="82391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Negative muons to study the elemental composition of materials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8054CD-C3D9-A5FB-90C6-3F115FE67E6A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096001" y="3697357"/>
            <a:ext cx="5485376" cy="2492305"/>
          </a:xfrm>
        </p:spPr>
        <p:txBody>
          <a:bodyPr>
            <a:normAutofit/>
          </a:bodyPr>
          <a:lstStyle/>
          <a:p>
            <a:r>
              <a:rPr lang="en-US" sz="2000" dirty="0"/>
              <a:t>Negative muons implanted into the sample</a:t>
            </a:r>
          </a:p>
          <a:p>
            <a:r>
              <a:rPr lang="en-US" sz="2000" dirty="0"/>
              <a:t>X-rays emitted specific to the nucleus capturing each muon</a:t>
            </a:r>
          </a:p>
          <a:p>
            <a:r>
              <a:rPr lang="en-US" sz="2000" dirty="0"/>
              <a:t>A bit like X-Ray Fluorescence</a:t>
            </a:r>
            <a:endParaRPr lang="en-GB" sz="2000" dirty="0"/>
          </a:p>
        </p:txBody>
      </p:sp>
      <p:pic>
        <p:nvPicPr>
          <p:cNvPr id="7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F1BADFCE-5B92-48A3-B019-4A72070D0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18020" r="68884" b="33003"/>
          <a:stretch/>
        </p:blipFill>
        <p:spPr>
          <a:xfrm>
            <a:off x="2609393" y="1924631"/>
            <a:ext cx="1618576" cy="1772726"/>
          </a:xfrm>
          <a:prstGeom prst="rect">
            <a:avLst/>
          </a:prstGeom>
        </p:spPr>
      </p:pic>
      <p:pic>
        <p:nvPicPr>
          <p:cNvPr id="8" name="Content Placeholder 16" descr="A circular object with a number of objects in it&#10;&#10;Description automatically generated with medium confidence">
            <a:extLst>
              <a:ext uri="{FF2B5EF4-FFF2-40B4-BE49-F238E27FC236}">
                <a16:creationId xmlns:a16="http://schemas.microsoft.com/office/drawing/2014/main" id="{42086B30-5628-207A-452D-165ABA7A2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4" y="1924631"/>
            <a:ext cx="2566720" cy="172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79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6851-5F7F-9A8C-8641-A6BE3E280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Green fertilizer composition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C646E-141E-D77A-6410-7576058CD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Compare batches of fertilizer derived from waste materials to commercial reference materials</a:t>
            </a:r>
          </a:p>
          <a:p>
            <a:r>
              <a:rPr lang="en-GB" sz="2400" dirty="0"/>
              <a:t>Understand consequences of variable feedstock on composition as a function of depth within pellets at different moisture contents</a:t>
            </a:r>
          </a:p>
          <a:p>
            <a:r>
              <a:rPr lang="en-GB" sz="2400" dirty="0"/>
              <a:t>Non-destructive depth-dependence capability allows pellets to be studied in a representative form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404FEEF-0373-ABFF-D084-4B6AF5484B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3" y="2728605"/>
            <a:ext cx="4940524" cy="3133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A5ADC7-5CB8-700C-4837-91A5F4DE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729" y="244994"/>
            <a:ext cx="3220384" cy="2119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4C7DA6-9DDA-F6A3-93CF-427F44F7E7A9}"/>
              </a:ext>
            </a:extLst>
          </p:cNvPr>
          <p:cNvSpPr txBox="1"/>
          <p:nvPr/>
        </p:nvSpPr>
        <p:spPr>
          <a:xfrm>
            <a:off x="9962113" y="1972373"/>
            <a:ext cx="1034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Dry pellet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8611BB-B539-F8B4-41C6-51271964CE8F}"/>
              </a:ext>
            </a:extLst>
          </p:cNvPr>
          <p:cNvCxnSpPr/>
          <p:nvPr/>
        </p:nvCxnSpPr>
        <p:spPr>
          <a:xfrm>
            <a:off x="8700180" y="1542734"/>
            <a:ext cx="1342239" cy="5914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DD15BB1-4E87-AE84-FC33-C7DB3ED747E3}"/>
              </a:ext>
            </a:extLst>
          </p:cNvPr>
          <p:cNvSpPr txBox="1"/>
          <p:nvPr/>
        </p:nvSpPr>
        <p:spPr>
          <a:xfrm>
            <a:off x="10126309" y="130416"/>
            <a:ext cx="2520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Swollen pellet -&gt; Dry pellet exposed to moisture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904A90-C919-1E23-E0B7-AED0A96F4A9C}"/>
              </a:ext>
            </a:extLst>
          </p:cNvPr>
          <p:cNvCxnSpPr/>
          <p:nvPr/>
        </p:nvCxnSpPr>
        <p:spPr>
          <a:xfrm flipV="1">
            <a:off x="8574345" y="422804"/>
            <a:ext cx="1551964" cy="713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166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12336F-516E-3B6D-1BBA-8B4A84F0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8BC6BB-A350-332A-3546-98D443C29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098549"/>
            <a:ext cx="11591563" cy="4764090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Muons are used across a wide range of clean energy materials</a:t>
            </a:r>
          </a:p>
          <a:p>
            <a:pPr lvl="1"/>
            <a:r>
              <a:rPr lang="en-GB" sz="2000" dirty="0"/>
              <a:t>Ionic motion in battery and fuel cell materials from ex-situ to in-operando</a:t>
            </a:r>
          </a:p>
          <a:p>
            <a:pPr lvl="1"/>
            <a:r>
              <a:rPr lang="en-GB" sz="2000" dirty="0"/>
              <a:t>Reaction kinetics in catalysts </a:t>
            </a:r>
          </a:p>
          <a:p>
            <a:pPr lvl="1"/>
            <a:r>
              <a:rPr lang="en-GB" sz="2000" dirty="0"/>
              <a:t>Charge carrier dynamics and defects in semiconductors</a:t>
            </a:r>
          </a:p>
          <a:p>
            <a:pPr lvl="1"/>
            <a:r>
              <a:rPr lang="en-GB" sz="2000" dirty="0"/>
              <a:t>Non-destructive elemental composition beneath the surface </a:t>
            </a:r>
          </a:p>
          <a:p>
            <a:r>
              <a:rPr lang="en-GB" sz="2400" dirty="0"/>
              <a:t>Muons also used extensively in magnetism and superconductivity</a:t>
            </a:r>
          </a:p>
          <a:p>
            <a:pPr lvl="1"/>
            <a:r>
              <a:rPr lang="en-GB" sz="2000" dirty="0"/>
              <a:t>Materials for quantum technologies</a:t>
            </a:r>
          </a:p>
          <a:p>
            <a:pPr lvl="1"/>
            <a:r>
              <a:rPr lang="en-GB" sz="2000" dirty="0"/>
              <a:t>Superconductors for quantum technologies and fusion applications</a:t>
            </a:r>
          </a:p>
          <a:p>
            <a:r>
              <a:rPr lang="en-GB" sz="2400" dirty="0"/>
              <a:t>Please get in touch if you think muons might be helpful for understanding materials you’re working on</a:t>
            </a:r>
          </a:p>
          <a:p>
            <a:r>
              <a:rPr lang="en-GB" sz="2400" dirty="0"/>
              <a:t>Review articles – </a:t>
            </a:r>
          </a:p>
          <a:p>
            <a:pPr lvl="1"/>
            <a:r>
              <a:rPr lang="en-GB" sz="1800" dirty="0">
                <a:cs typeface="Arial" panose="020B0604020202020204" pitchFamily="34" charset="0"/>
              </a:rPr>
              <a:t>I. McClelland </a:t>
            </a:r>
            <a:r>
              <a:rPr lang="en-GB" sz="1800" i="1" dirty="0">
                <a:cs typeface="Arial" panose="020B0604020202020204" pitchFamily="34" charset="0"/>
              </a:rPr>
              <a:t>et al.</a:t>
            </a:r>
            <a:r>
              <a:rPr lang="en-GB" sz="1800" dirty="0">
                <a:cs typeface="Arial" panose="020B0604020202020204" pitchFamily="34" charset="0"/>
              </a:rPr>
              <a:t>, Annu. Rev. Mater. Res: </a:t>
            </a:r>
            <a:r>
              <a:rPr lang="en-GB" sz="1800" dirty="0">
                <a:cs typeface="Arial" panose="020B0604020202020204" pitchFamily="34" charset="0"/>
                <a:hlinkClick r:id="rId2"/>
              </a:rPr>
              <a:t>https://doi.org/10.1146/annurev-matsci-110519-110507</a:t>
            </a:r>
            <a:endParaRPr lang="en-GB" sz="1800" dirty="0">
              <a:cs typeface="Arial" panose="020B0604020202020204" pitchFamily="34" charset="0"/>
            </a:endParaRPr>
          </a:p>
          <a:p>
            <a:pPr lvl="1"/>
            <a:r>
              <a:rPr lang="en-GB" sz="1800" dirty="0">
                <a:cs typeface="Arial" panose="020B0604020202020204" pitchFamily="34" charset="0"/>
              </a:rPr>
              <a:t>G.E. Pérez </a:t>
            </a:r>
            <a:r>
              <a:rPr lang="en-GB" sz="1800" i="1" dirty="0">
                <a:cs typeface="Arial" panose="020B0604020202020204" pitchFamily="34" charset="0"/>
              </a:rPr>
              <a:t>et al.</a:t>
            </a:r>
            <a:r>
              <a:rPr lang="en-GB" sz="1800" dirty="0">
                <a:cs typeface="Arial" panose="020B0604020202020204" pitchFamily="34" charset="0"/>
              </a:rPr>
              <a:t>, J. Mater. Chem. A: </a:t>
            </a:r>
            <a:r>
              <a:rPr lang="en-GB" sz="1800" dirty="0">
                <a:cs typeface="Arial" panose="020B0604020202020204" pitchFamily="34" charset="0"/>
                <a:hlinkClick r:id="rId3"/>
              </a:rPr>
              <a:t>https://doi.org/10.1039/D2TA07235A</a:t>
            </a:r>
            <a:r>
              <a:rPr lang="en-GB" sz="18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8F72A-4BF3-B728-1165-65BE2DBF8804}"/>
              </a:ext>
            </a:extLst>
          </p:cNvPr>
          <p:cNvSpPr txBox="1"/>
          <p:nvPr/>
        </p:nvSpPr>
        <p:spPr>
          <a:xfrm>
            <a:off x="5642657" y="6021388"/>
            <a:ext cx="6215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hlinkClick r:id="rId4"/>
              </a:rPr>
              <a:t>isis_energy_cleangrowth@stfc.ac.uk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5510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86E75-0A0F-4274-ECC0-B9FEF964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239934"/>
            <a:ext cx="11654682" cy="2852737"/>
          </a:xfrm>
        </p:spPr>
        <p:txBody>
          <a:bodyPr/>
          <a:lstStyle/>
          <a:p>
            <a:r>
              <a:rPr lang="en-GB" dirty="0"/>
              <a:t>Ionic motion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C58E9-DDD1-541A-2BB3-4B993702F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5230383"/>
            <a:ext cx="11654683" cy="4480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Batteries, supercapacitors, hydrogen fuel cells and storage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B125AF-737E-BADE-1712-BBB41778816E}"/>
              </a:ext>
            </a:extLst>
          </p:cNvPr>
          <p:cNvGrpSpPr/>
          <p:nvPr/>
        </p:nvGrpSpPr>
        <p:grpSpPr>
          <a:xfrm>
            <a:off x="3885773" y="272237"/>
            <a:ext cx="6419118" cy="4335404"/>
            <a:chOff x="3009900" y="7938"/>
            <a:chExt cx="8170863" cy="5834062"/>
          </a:xfrm>
        </p:grpSpPr>
        <p:pic>
          <p:nvPicPr>
            <p:cNvPr id="6" name="Picture 5" descr="C:\Documents and Settings\dmg32629\Local Settings\Temporary Internet Files\Content.IE5\T99UJTET\MP900439446[1].jpg">
              <a:extLst>
                <a:ext uri="{FF2B5EF4-FFF2-40B4-BE49-F238E27FC236}">
                  <a16:creationId xmlns:a16="http://schemas.microsoft.com/office/drawing/2014/main" id="{77E6DD79-7D7D-0130-5683-E7F6413E6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9427"/>
            <a:stretch/>
          </p:blipFill>
          <p:spPr bwMode="auto">
            <a:xfrm>
              <a:off x="4090070" y="44624"/>
              <a:ext cx="4803648" cy="5797376"/>
            </a:xfrm>
            <a:prstGeom prst="rect">
              <a:avLst/>
            </a:prstGeom>
            <a:noFill/>
            <a:scene3d>
              <a:camera prst="isometricOffAxis1Top"/>
              <a:lightRig rig="threePt" dir="t"/>
            </a:scene3d>
          </p:spPr>
        </p:pic>
        <p:pic>
          <p:nvPicPr>
            <p:cNvPr id="7" name="Picture 8" descr="counter.png">
              <a:extLst>
                <a:ext uri="{FF2B5EF4-FFF2-40B4-BE49-F238E27FC236}">
                  <a16:creationId xmlns:a16="http://schemas.microsoft.com/office/drawing/2014/main" id="{1D3B7103-6B00-D3FB-7695-F5CA591AE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825500"/>
              <a:ext cx="901700" cy="185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 descr="liion.png">
              <a:extLst>
                <a:ext uri="{FF2B5EF4-FFF2-40B4-BE49-F238E27FC236}">
                  <a16:creationId xmlns:a16="http://schemas.microsoft.com/office/drawing/2014/main" id="{5FBC5E96-1958-BBF7-AE7B-F455F9083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688" y="7938"/>
              <a:ext cx="2886075" cy="342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937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01529B-CF57-B65B-6089-BF93651C3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7412183" cy="574675"/>
          </a:xfrm>
        </p:spPr>
        <p:txBody>
          <a:bodyPr>
            <a:noAutofit/>
          </a:bodyPr>
          <a:lstStyle/>
          <a:p>
            <a:r>
              <a:rPr lang="en-GB" sz="2800" dirty="0"/>
              <a:t>What information do you get from muons?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DAF1C4-9065-4FC1-4604-241B96231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788" y="1304925"/>
            <a:ext cx="10261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34A6F55-FA69-9CAC-CC8E-596809B72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7"/>
          <a:stretch/>
        </p:blipFill>
        <p:spPr>
          <a:xfrm>
            <a:off x="7854037" y="822061"/>
            <a:ext cx="3449766" cy="4856938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4FFB649-7426-2E02-70C5-4730E95F4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3" r="33160"/>
          <a:stretch/>
        </p:blipFill>
        <p:spPr>
          <a:xfrm>
            <a:off x="4346554" y="822061"/>
            <a:ext cx="3507483" cy="4856938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788888C-465C-F678-B06D-BEB3AC79F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57"/>
          <a:stretch/>
        </p:blipFill>
        <p:spPr>
          <a:xfrm>
            <a:off x="896788" y="822061"/>
            <a:ext cx="3449766" cy="4856938"/>
          </a:xfrm>
          <a:prstGeom prst="rect">
            <a:avLst/>
          </a:prstGeom>
        </p:spPr>
      </p:pic>
      <p:pic>
        <p:nvPicPr>
          <p:cNvPr id="11" name="Picture 8" descr="counter.png">
            <a:extLst>
              <a:ext uri="{FF2B5EF4-FFF2-40B4-BE49-F238E27FC236}">
                <a16:creationId xmlns:a16="http://schemas.microsoft.com/office/drawing/2014/main" id="{E7512E58-C3B3-2D68-AD15-FBA5ABDF8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695" y="5830073"/>
            <a:ext cx="45085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22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C691-BC2F-3F64-A57E-89CA0CAB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Which ions can you study?</a:t>
            </a:r>
          </a:p>
        </p:txBody>
      </p:sp>
      <p:pic>
        <p:nvPicPr>
          <p:cNvPr id="4" name="Picture 2" descr="C:\Users\dmg32629\AppData\Local\Microsoft\Windows\Temporary Internet Files\Content.IE5\5UGRLWQL\traffic_signal_2[1].gif">
            <a:extLst>
              <a:ext uri="{FF2B5EF4-FFF2-40B4-BE49-F238E27FC236}">
                <a16:creationId xmlns:a16="http://schemas.microsoft.com/office/drawing/2014/main" id="{857EB536-BADA-A089-16CC-6F50F0F26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633" y="149714"/>
            <a:ext cx="960711" cy="115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B2424E7-C241-9D37-C405-458D8881B7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6700" y="1304925"/>
          <a:ext cx="11167841" cy="4079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85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21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7608">
                  <a:extLst>
                    <a:ext uri="{9D8B030D-6E8A-4147-A177-3AD203B41FA5}">
                      <a16:colId xmlns:a16="http://schemas.microsoft.com/office/drawing/2014/main" val="3066188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Abundance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Chance</a:t>
                      </a:r>
                      <a:r>
                        <a:rPr lang="en-GB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success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Ionic</a:t>
                      </a:r>
                      <a:r>
                        <a:rPr lang="en-GB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radius (pm)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+4.84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99.9885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to separate µ</a:t>
                      </a:r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µ</a:t>
                      </a:r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H</a:t>
                      </a:r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motion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0.0008 or 110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Excellent and well-studied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+2.63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promising due to F-</a:t>
                      </a:r>
                      <a:r>
                        <a:rPr lang="el-G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bonds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+2.86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Excellent and some existing 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Works but with a small signal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+3.64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Promising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Terrible unless enriched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Promising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68-93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+0.875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promising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+2.81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Excellent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FF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BD8CA14-009F-9C4B-526E-7B4568B2E8A7}"/>
              </a:ext>
            </a:extLst>
          </p:cNvPr>
          <p:cNvSpPr txBox="1"/>
          <p:nvPr/>
        </p:nvSpPr>
        <p:spPr>
          <a:xfrm>
            <a:off x="4502988" y="5534561"/>
            <a:ext cx="9067539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2000" dirty="0">
                <a:latin typeface="+mn-lt"/>
              </a:rPr>
              <a:t>Also consider: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Do nuclei move faster than muons?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Is the environment magnetic too?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Does NMR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If not, why not?</a:t>
            </a:r>
          </a:p>
        </p:txBody>
      </p:sp>
    </p:spTree>
    <p:extLst>
      <p:ext uri="{BB962C8B-B14F-4D97-AF65-F5344CB8AC3E}">
        <p14:creationId xmlns:p14="http://schemas.microsoft.com/office/powerpoint/2010/main" val="174139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39689-724D-2D30-4FF3-395DB999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7598297" cy="574675"/>
          </a:xfrm>
        </p:spPr>
        <p:txBody>
          <a:bodyPr>
            <a:noAutofit/>
          </a:bodyPr>
          <a:lstStyle/>
          <a:p>
            <a:r>
              <a:rPr lang="en-GB" sz="2800" dirty="0"/>
              <a:t>What information do you get from muons?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8C05D-B5FA-FE0E-CCF3-78E633A17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How often ions with a magnetic moment move past</a:t>
            </a:r>
          </a:p>
          <a:p>
            <a:pPr lvl="1"/>
            <a:r>
              <a:rPr lang="en-GB" dirty="0"/>
              <a:t>Measures the atomic-level ionic self diffusion rate</a:t>
            </a:r>
          </a:p>
          <a:p>
            <a:pPr lvl="1"/>
            <a:r>
              <a:rPr lang="en-GB" dirty="0"/>
              <a:t>Knowing pathways allows comparison with bulk diffusion</a:t>
            </a:r>
          </a:p>
          <a:p>
            <a:pPr lvl="1"/>
            <a:r>
              <a:rPr lang="en-GB" dirty="0"/>
              <a:t>Change with temperature is governed by energy barriers </a:t>
            </a:r>
            <a:r>
              <a:rPr lang="en-GB"/>
              <a:t>to motion</a:t>
            </a:r>
          </a:p>
          <a:p>
            <a:pPr marL="533400" lvl="1" indent="0">
              <a:buNone/>
            </a:pPr>
            <a:endParaRPr lang="en-GB" dirty="0"/>
          </a:p>
          <a:p>
            <a:r>
              <a:rPr lang="en-GB" b="1" dirty="0"/>
              <a:t>Field distributions inside the sample</a:t>
            </a:r>
          </a:p>
          <a:p>
            <a:pPr lvl="1"/>
            <a:r>
              <a:rPr lang="en-GB" dirty="0"/>
              <a:t>Probe of local structural changes – as distances between atoms change, so does the field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95561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F0BA-7ACC-D9BF-CE67-853C1698A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9542318" cy="574675"/>
          </a:xfrm>
        </p:spPr>
        <p:txBody>
          <a:bodyPr>
            <a:noAutofit/>
          </a:bodyPr>
          <a:lstStyle/>
          <a:p>
            <a:r>
              <a:rPr lang="en-GB" sz="2800" dirty="0"/>
              <a:t>Ex-situ ion diffusion measurements – Li deficient NCA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CC64C1-2DF0-7FDA-C731-0D21524EC7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0CF16-ED08-6E3C-17EB-DFFD5E930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425740" cy="4351338"/>
          </a:xfrm>
        </p:spPr>
        <p:txBody>
          <a:bodyPr>
            <a:normAutofit/>
          </a:bodyPr>
          <a:lstStyle/>
          <a:p>
            <a:r>
              <a:rPr lang="en-GB" sz="2400" dirty="0"/>
              <a:t>Primary use of muons is to measure local ionic motion</a:t>
            </a:r>
          </a:p>
          <a:p>
            <a:pPr lvl="1"/>
            <a:r>
              <a:rPr lang="en-GB" sz="2000" dirty="0"/>
              <a:t>Works in paramagnetic materials </a:t>
            </a:r>
          </a:p>
          <a:p>
            <a:pPr lvl="1"/>
            <a:r>
              <a:rPr lang="en-GB" sz="2000" dirty="0"/>
              <a:t>Material doesn’t have to be in a cell</a:t>
            </a:r>
          </a:p>
          <a:p>
            <a:pPr lvl="1"/>
            <a:r>
              <a:rPr lang="en-GB" sz="2000" dirty="0"/>
              <a:t>Ion must have a nuclear magnetic moment, e.g. Li, Na, K, Mg, I</a:t>
            </a:r>
          </a:p>
          <a:p>
            <a:r>
              <a:rPr lang="en-GB" sz="2400" dirty="0"/>
              <a:t>Measure the hopping rate as a function of temperature</a:t>
            </a:r>
            <a:endParaRPr lang="en-GB" sz="2400" baseline="30000" dirty="0"/>
          </a:p>
          <a:p>
            <a:pPr lvl="1"/>
            <a:r>
              <a:rPr lang="en-GB" sz="2000" dirty="0"/>
              <a:t>Extract energy barrier(s)</a:t>
            </a:r>
          </a:p>
          <a:p>
            <a:pPr lvl="1"/>
            <a:r>
              <a:rPr lang="en-GB" sz="2000" dirty="0"/>
              <a:t>Find hopping rate ~MHz and derive local diffusivity for available pathways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65A7E2-FCC7-3374-9663-A8B0F7C0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438" y="2982459"/>
            <a:ext cx="6386989" cy="2935741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2FDD148C-852A-0070-3404-CA1359F8A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439" y="939800"/>
            <a:ext cx="6386989" cy="1951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1229A6-EAA9-CF17-4EA1-57D0321965C0}"/>
              </a:ext>
            </a:extLst>
          </p:cNvPr>
          <p:cNvSpPr txBox="1"/>
          <p:nvPr/>
        </p:nvSpPr>
        <p:spPr>
          <a:xfrm>
            <a:off x="5353916" y="6021383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T.E. Ashton </a:t>
            </a:r>
            <a:r>
              <a:rPr lang="en-GB" i="1" dirty="0"/>
              <a:t>et al.</a:t>
            </a:r>
            <a:r>
              <a:rPr lang="en-GB" dirty="0"/>
              <a:t>, J. Mater. Chem. A </a:t>
            </a:r>
            <a:r>
              <a:rPr lang="en-GB" b="1" dirty="0"/>
              <a:t>2020</a:t>
            </a:r>
            <a:r>
              <a:rPr lang="en-GB" dirty="0"/>
              <a:t>, 8, 11545</a:t>
            </a:r>
          </a:p>
        </p:txBody>
      </p:sp>
    </p:spTree>
    <p:extLst>
      <p:ext uri="{BB962C8B-B14F-4D97-AF65-F5344CB8AC3E}">
        <p14:creationId xmlns:p14="http://schemas.microsoft.com/office/powerpoint/2010/main" val="1158371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978881-6709-4F5A-8E5D-2B576999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Li</a:t>
            </a:r>
            <a:r>
              <a:rPr lang="en-GB" sz="2800" baseline="30000" dirty="0"/>
              <a:t>+</a:t>
            </a:r>
            <a:r>
              <a:rPr lang="en-GB" sz="2800" dirty="0"/>
              <a:t> Diffusion in NMC811 during cycling</a:t>
            </a:r>
            <a:endParaRPr lang="en-GB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927ECF-4413-43DF-B451-9F6F1B71D4DF}"/>
              </a:ext>
            </a:extLst>
          </p:cNvPr>
          <p:cNvSpPr txBox="1"/>
          <p:nvPr/>
        </p:nvSpPr>
        <p:spPr>
          <a:xfrm>
            <a:off x="7021011" y="1302405"/>
            <a:ext cx="469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 in local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7EE15-D6BC-4B10-9860-453874FAA332}"/>
              </a:ext>
            </a:extLst>
          </p:cNvPr>
          <p:cNvSpPr txBox="1"/>
          <p:nvPr/>
        </p:nvSpPr>
        <p:spPr>
          <a:xfrm>
            <a:off x="1122478" y="1342109"/>
            <a:ext cx="469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</a:t>
            </a:r>
            <a:r>
              <a:rPr kumimoji="0" lang="en-GB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hopping rate</a:t>
            </a:r>
            <a:endParaRPr kumimoji="0" lang="en-GB" sz="28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E13D8A-2042-4894-ABE0-6EF7D7D8C64D}"/>
              </a:ext>
            </a:extLst>
          </p:cNvPr>
          <p:cNvSpPr txBox="1"/>
          <p:nvPr/>
        </p:nvSpPr>
        <p:spPr>
          <a:xfrm>
            <a:off x="1055852" y="4227771"/>
            <a:ext cx="469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</a:t>
            </a:r>
            <a:r>
              <a:rPr kumimoji="0" lang="en-GB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diffusion coefficient</a:t>
            </a:r>
            <a:endParaRPr kumimoji="0" lang="en-GB" sz="28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384775B6-9CAB-4F2B-AE0F-D535949EC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r="37299" b="49783"/>
          <a:stretch/>
        </p:blipFill>
        <p:spPr>
          <a:xfrm>
            <a:off x="887961" y="1782508"/>
            <a:ext cx="5034690" cy="1910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A6FFEE-87CC-4C3B-9CAD-AE423DC36096}"/>
                  </a:ext>
                </a:extLst>
              </p:cNvPr>
              <p:cNvSpPr txBox="1"/>
              <p:nvPr/>
            </p:nvSpPr>
            <p:spPr>
              <a:xfrm>
                <a:off x="358963" y="3722522"/>
                <a:ext cx="6092686" cy="56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  <m:r>
                      <a:rPr kumimoji="0" lang="en-GB" sz="2000" b="0" i="1" u="none" strike="noStrike" kern="1200" cap="none" spc="0" normalizeH="0" baseline="-2500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𝐿𝑖</m:t>
                    </m:r>
                    <m:r>
                      <a:rPr kumimoji="0" lang="en-GB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kumimoji="0" lang="en-GB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44546A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GB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44546A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kumimoji="0" lang="en-GB" sz="20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44546A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20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44546A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0" lang="en-GB" sz="20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44546A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sSub>
                      <m:sSubPr>
                        <m:ctrlP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l-GR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ν</m:t>
                        </m:r>
                        <m: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>
                        <m: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ν</m:t>
                        </m:r>
                      </m:e>
                      <m:sub>
                        <m:r>
                          <a:rPr kumimoji="0" lang="en-GB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𝐿𝑖</m:t>
                        </m:r>
                      </m:sub>
                    </m:sSub>
                  </m:oMath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A6FFEE-87CC-4C3B-9CAD-AE423DC36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63" y="3722522"/>
                <a:ext cx="6092686" cy="568554"/>
              </a:xfrm>
              <a:prstGeom prst="rect">
                <a:avLst/>
              </a:prstGeom>
              <a:blipFill>
                <a:blip r:embed="rId3"/>
                <a:stretch>
                  <a:fillRect t="-75269" b="-1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C834D25-58AB-4B5A-9D3A-F6FAE9C2F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49783" r="37300"/>
          <a:stretch/>
        </p:blipFill>
        <p:spPr>
          <a:xfrm>
            <a:off x="833259" y="4717522"/>
            <a:ext cx="5144096" cy="1943996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5E82E0A-F653-A166-84D6-9C5C48DBB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8" y="1782508"/>
            <a:ext cx="5142233" cy="4796189"/>
          </a:xfrm>
          <a:prstGeom prst="rect">
            <a:avLst/>
          </a:prstGeom>
        </p:spPr>
      </p:pic>
      <p:pic>
        <p:nvPicPr>
          <p:cNvPr id="2" name="Picture Placeholder 14" descr="A person sitting on a machine&#10;&#10;Description automatically generated">
            <a:extLst>
              <a:ext uri="{FF2B5EF4-FFF2-40B4-BE49-F238E27FC236}">
                <a16:creationId xmlns:a16="http://schemas.microsoft.com/office/drawing/2014/main" id="{7430BB1F-EBDC-C934-8CC9-9E0EF9FDE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5" t="28519" r="31682" b="53285"/>
          <a:stretch>
            <a:fillRect/>
          </a:stretch>
        </p:blipFill>
        <p:spPr>
          <a:xfrm>
            <a:off x="11115709" y="121689"/>
            <a:ext cx="94521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7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2964-96D8-5EEE-7130-15831AB32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reactions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69142-AC9B-92FC-CA76-428E0AC95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Catalysis, kinetics, supercritical water</a:t>
            </a:r>
            <a:endParaRPr lang="en-GB" dirty="0"/>
          </a:p>
        </p:txBody>
      </p:sp>
      <p:pic>
        <p:nvPicPr>
          <p:cNvPr id="4" name="Picture 3" descr="A cartoon of a green drop&#10;&#10;Description automatically generated">
            <a:extLst>
              <a:ext uri="{FF2B5EF4-FFF2-40B4-BE49-F238E27FC236}">
                <a16:creationId xmlns:a16="http://schemas.microsoft.com/office/drawing/2014/main" id="{63A3790F-1267-4005-F05D-5D01ECC858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44270"/>
            <a:ext cx="1796800" cy="20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5087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67b676-3231-4229-b246-27e36f6a6ea0" xsi:nil="true"/>
    <lcf76f155ced4ddcb4097134ff3c332f xmlns="cb4806c4-811e-47f3-aeda-595e266efd3a">
      <Terms xmlns="http://schemas.microsoft.com/office/infopath/2007/PartnerControls"/>
    </lcf76f155ced4ddcb4097134ff3c332f>
    <ImageMetadataListItemId xmlns="cb4806c4-811e-47f3-aeda-595e266efd3a" xsi:nil="true"/>
    <ImageMetadataListFieldId xmlns="cb4806c4-811e-47f3-aeda-595e266efd3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FD302C62CE8A43A7EBF32F67D2D476" ma:contentTypeVersion="20" ma:contentTypeDescription="Create a new document." ma:contentTypeScope="" ma:versionID="442313f894f1b6e1ec180085d265f9e1">
  <xsd:schema xmlns:xsd="http://www.w3.org/2001/XMLSchema" xmlns:xs="http://www.w3.org/2001/XMLSchema" xmlns:p="http://schemas.microsoft.com/office/2006/metadata/properties" xmlns:ns2="cb4806c4-811e-47f3-aeda-595e266efd3a" xmlns:ns3="4367b676-3231-4229-b246-27e36f6a6ea0" targetNamespace="http://schemas.microsoft.com/office/2006/metadata/properties" ma:root="true" ma:fieldsID="1a49b4cfb5736f44949a12fd4acec7b8" ns2:_="" ns3:_="">
    <xsd:import namespace="cb4806c4-811e-47f3-aeda-595e266efd3a"/>
    <xsd:import namespace="4367b676-3231-4229-b246-27e36f6a6e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ImageMetadataListItemId" minOccurs="0"/>
                <xsd:element ref="ns2:ImageMetadataListField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4806c4-811e-47f3-aeda-595e266efd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MetadataListItemId" ma:index="26" nillable="true" ma:displayName="ImageMetadataListItemId" ma:hidden="true" ma:indexed="true" ma:internalName="ImageMetadataListItemId">
      <xsd:simpleType>
        <xsd:restriction base="dms:Unknown"/>
      </xsd:simpleType>
    </xsd:element>
    <xsd:element name="ImageMetadataListFieldId" ma:index="27" nillable="true" ma:displayName="ImageMetadataListFieldId" ma:hidden="true" ma:indexed="true" ma:internalName="ImageMetadataListField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7b676-3231-4229-b246-27e36f6a6e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5bb8876-a7eb-42f8-850b-785a27f532ba}" ma:internalName="TaxCatchAll" ma:showField="CatchAllData" ma:web="4367b676-3231-4229-b246-27e36f6a6e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40F081-B534-46A2-819D-E57C6B0793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4A9CD3-1715-40A4-A7ED-40D8563902F1}">
  <ds:schemaRefs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4367b676-3231-4229-b246-27e36f6a6ea0"/>
    <ds:schemaRef ds:uri="cb4806c4-811e-47f3-aeda-595e266efd3a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E10D0DA-7C7D-488A-89B9-3EA527BDBB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4806c4-811e-47f3-aeda-595e266efd3a"/>
    <ds:schemaRef ds:uri="4367b676-3231-4229-b246-27e36f6a6e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1185</Words>
  <Application>Microsoft Office PowerPoint</Application>
  <PresentationFormat>Widescreen</PresentationFormat>
  <Paragraphs>197</Paragraphs>
  <Slides>21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Font and logo master</vt:lpstr>
      <vt:lpstr>PowerPoint Presentation</vt:lpstr>
      <vt:lpstr>Two ways to use muons</vt:lpstr>
      <vt:lpstr>Ionic motion</vt:lpstr>
      <vt:lpstr>What information do you get from muons?</vt:lpstr>
      <vt:lpstr>Which ions can you study?</vt:lpstr>
      <vt:lpstr>What information do you get from muons?</vt:lpstr>
      <vt:lpstr>Ex-situ ion diffusion measurements – Li deficient NCA</vt:lpstr>
      <vt:lpstr>Li+ Diffusion in NMC811 during cycling</vt:lpstr>
      <vt:lpstr>Chemical reactions</vt:lpstr>
      <vt:lpstr>PowerPoint Presentation</vt:lpstr>
      <vt:lpstr>PowerPoint Presentation</vt:lpstr>
      <vt:lpstr>Semiconductors</vt:lpstr>
      <vt:lpstr>What muons can tell you about semiconductors</vt:lpstr>
      <vt:lpstr>Charge carrier kinetics in semiconductors</vt:lpstr>
      <vt:lpstr>Elemental composition</vt:lpstr>
      <vt:lpstr>How negative muons determine elemental composition</vt:lpstr>
      <vt:lpstr>Li plating on graphite anodes</vt:lpstr>
      <vt:lpstr>PowerPoint Presentation</vt:lpstr>
      <vt:lpstr>Elemental analysis of ‘kryptonite’</vt:lpstr>
      <vt:lpstr>Green fertilizer composition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Baker, Peter (STFC,RAL,ISIS)</cp:lastModifiedBy>
  <cp:revision>31</cp:revision>
  <dcterms:created xsi:type="dcterms:W3CDTF">2019-09-17T08:04:08Z</dcterms:created>
  <dcterms:modified xsi:type="dcterms:W3CDTF">2026-02-12T11:29:30Z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0x010100E2FD302C62CE8A43A7EBF32F67D2D476</vt:lpwstr>
  </property>
  <property fmtid="{D5CDD505-2E9C-101B-9397-08002B2CF9AE}" pid="3" name="_dlc_DocIdItemGuid">
    <vt:lpwstr>7d6dd9f8-2757-4d2f-b6c5-c8fdb553a0d1</vt:lpwstr>
  </property>
</Properties>
</file>