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  <p:sldMasterId id="2147483665" r:id="rId5"/>
    <p:sldMasterId id="2147483675" r:id="rId6"/>
  </p:sldMasterIdLst>
  <p:notesMasterIdLst>
    <p:notesMasterId r:id="rId25"/>
  </p:notesMasterIdLst>
  <p:handoutMasterIdLst>
    <p:handoutMasterId r:id="rId26"/>
  </p:handoutMasterIdLst>
  <p:sldIdLst>
    <p:sldId id="257" r:id="rId7"/>
    <p:sldId id="284" r:id="rId8"/>
    <p:sldId id="280" r:id="rId9"/>
    <p:sldId id="290" r:id="rId10"/>
    <p:sldId id="281" r:id="rId11"/>
    <p:sldId id="295" r:id="rId12"/>
    <p:sldId id="312" r:id="rId13"/>
    <p:sldId id="293" r:id="rId14"/>
    <p:sldId id="309" r:id="rId15"/>
    <p:sldId id="310" r:id="rId16"/>
    <p:sldId id="299" r:id="rId17"/>
    <p:sldId id="301" r:id="rId18"/>
    <p:sldId id="313" r:id="rId19"/>
    <p:sldId id="262" r:id="rId20"/>
    <p:sldId id="289" r:id="rId21"/>
    <p:sldId id="426" r:id="rId22"/>
    <p:sldId id="425" r:id="rId23"/>
    <p:sldId id="302" r:id="rId24"/>
  </p:sldIdLst>
  <p:sldSz cx="12192000" cy="6858000"/>
  <p:notesSz cx="6794500" cy="9906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954">
          <p15:clr>
            <a:srgbClr val="A4A3A4"/>
          </p15:clr>
        </p15:guide>
        <p15:guide id="2" pos="688">
          <p15:clr>
            <a:srgbClr val="A4A3A4"/>
          </p15:clr>
        </p15:guide>
        <p15:guide id="3" orient="horz" pos="3997">
          <p15:clr>
            <a:srgbClr val="A4A3A4"/>
          </p15:clr>
        </p15:guide>
        <p15:guide id="4" pos="7355">
          <p15:clr>
            <a:srgbClr val="A4A3A4"/>
          </p15:clr>
        </p15:guide>
        <p15:guide id="5" pos="3840">
          <p15:clr>
            <a:srgbClr val="A4A3A4"/>
          </p15:clr>
        </p15:guide>
        <p15:guide id="6" orient="horz" pos="4065">
          <p15:clr>
            <a:srgbClr val="A4A3A4"/>
          </p15:clr>
        </p15:guide>
        <p15:guide id="7" pos="1980">
          <p15:clr>
            <a:srgbClr val="A4A3A4"/>
          </p15:clr>
        </p15:guide>
        <p15:guide id="8" orient="horz" pos="686">
          <p15:clr>
            <a:srgbClr val="A4A3A4"/>
          </p15:clr>
        </p15:guide>
        <p15:guide id="9" orient="horz" pos="232">
          <p15:clr>
            <a:srgbClr val="A4A3A4"/>
          </p15:clr>
        </p15:guide>
        <p15:guide id="10" pos="2275">
          <p15:clr>
            <a:srgbClr val="A4A3A4"/>
          </p15:clr>
        </p15:guide>
        <p15:guide id="11" pos="5790">
          <p15:clr>
            <a:srgbClr val="A4A3A4"/>
          </p15:clr>
        </p15:guide>
        <p15:guide id="12" orient="horz" pos="4156">
          <p15:clr>
            <a:srgbClr val="A4A3A4"/>
          </p15:clr>
        </p15:guide>
        <p15:guide id="13" orient="horz" pos="3657">
          <p15:clr>
            <a:srgbClr val="A4A3A4"/>
          </p15:clr>
        </p15:guide>
        <p15:guide id="14" pos="234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9" roundtripDataSignature="AMtx7mhFeZ9bPB5pZ+vMpCVUqb0ZtJqUj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54"/>
    <p:restoredTop sz="83256" autoAdjust="0"/>
  </p:normalViewPr>
  <p:slideViewPr>
    <p:cSldViewPr snapToGrid="0">
      <p:cViewPr varScale="1">
        <p:scale>
          <a:sx n="93" d="100"/>
          <a:sy n="93" d="100"/>
        </p:scale>
        <p:origin x="1482" y="78"/>
      </p:cViewPr>
      <p:guideLst>
        <p:guide orient="horz" pos="2954"/>
        <p:guide pos="688"/>
        <p:guide orient="horz" pos="3997"/>
        <p:guide pos="7355"/>
        <p:guide pos="3840"/>
        <p:guide orient="horz" pos="4065"/>
        <p:guide pos="1980"/>
        <p:guide orient="horz" pos="686"/>
        <p:guide orient="horz" pos="232"/>
        <p:guide pos="2275"/>
        <p:guide pos="5790"/>
        <p:guide orient="horz" pos="4156"/>
        <p:guide orient="horz" pos="3657"/>
        <p:guide pos="23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handoutMaster" Target="handoutMasters/handoutMaster1.xml"/><Relationship Id="rId51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50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49" Type="http://customschemas.google.com/relationships/presentationmetadata" Target="metadata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A0FC25-41D1-4765-8E81-7D07FE3D7D8F}" type="datetimeFigureOut">
              <a:rPr lang="en-GB" smtClean="0"/>
              <a:t>12/02/2026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5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8C54C8-5C1A-437A-ACA8-04215D29E5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36788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4283" cy="497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48645" y="0"/>
            <a:ext cx="2944283" cy="497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25450" y="1238250"/>
            <a:ext cx="5943600" cy="3343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450" y="4767262"/>
            <a:ext cx="5435600" cy="3900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08981"/>
            <a:ext cx="2944283" cy="497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48645" y="9408981"/>
            <a:ext cx="2944283" cy="497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1" name="Google Shape;25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52" name="Google Shape;252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B37043-6F82-468C-9084-073BCC8E2CF6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1828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B37043-6F82-468C-9084-073BCC8E2CF6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0995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B37043-6F82-468C-9084-073BCC8E2CF6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4872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lang="en-GB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350995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B37043-6F82-468C-9084-073BCC8E2CF6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9844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B37043-6F82-468C-9084-073BCC8E2CF6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6417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B37043-6F82-468C-9084-073BCC8E2CF6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4338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B37043-6F82-468C-9084-073BCC8E2CF6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3742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C4C702-9316-44C4-A6F0-1234C6FBD723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55475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C4C702-9316-44C4-A6F0-1234C6FBD723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3090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8C9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8C9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8C9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8C9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8C9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8C9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8C9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8C9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8C9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37911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BCE196B2-446B-C638-E24B-42F7A659B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" y="365125"/>
            <a:ext cx="63246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/>
            </a:lvl1pPr>
          </a:lstStyle>
          <a:p>
            <a:r>
              <a:rPr lang="en-US"/>
              <a:t>Click to edit title</a:t>
            </a:r>
            <a:endParaRPr lang="en-GB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9E2D15B4-3C1F-6E32-114C-0E3C063437E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72300" y="1304923"/>
            <a:ext cx="4953000" cy="4351339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6D58FB62-6305-D775-94D1-00380F2AC3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304925"/>
            <a:ext cx="6324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721003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8">
            <a:extLst>
              <a:ext uri="{FF2B5EF4-FFF2-40B4-BE49-F238E27FC236}">
                <a16:creationId xmlns:a16="http://schemas.microsoft.com/office/drawing/2014/main" id="{3BF16C2F-A1C7-9D4A-331C-5D46DAAB20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" y="365125"/>
            <a:ext cx="63246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/>
            </a:lvl1pPr>
          </a:lstStyle>
          <a:p>
            <a:r>
              <a:rPr lang="en-US"/>
              <a:t>Click to edit title</a:t>
            </a:r>
            <a:endParaRPr lang="en-GB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B997599-2A9C-5AA0-31EE-2F7D816D383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72300" y="1304923"/>
            <a:ext cx="4953000" cy="4351339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D7392BA-D8EC-9D4B-0AA1-69CB6051FB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304925"/>
            <a:ext cx="6324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body text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CC001088-2808-7E1E-B08D-B61ED5BA3B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5796" t="62321" r="121"/>
          <a:stretch/>
        </p:blipFill>
        <p:spPr>
          <a:xfrm rot="5400000">
            <a:off x="7966078" y="1635124"/>
            <a:ext cx="5861043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1155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8">
            <a:extLst>
              <a:ext uri="{FF2B5EF4-FFF2-40B4-BE49-F238E27FC236}">
                <a16:creationId xmlns:a16="http://schemas.microsoft.com/office/drawing/2014/main" id="{3BF16C2F-A1C7-9D4A-331C-5D46DAAB20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" y="365125"/>
            <a:ext cx="63246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/>
            </a:lvl1pPr>
          </a:lstStyle>
          <a:p>
            <a:r>
              <a:rPr lang="en-US"/>
              <a:t>Click to edit title</a:t>
            </a:r>
            <a:endParaRPr lang="en-GB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B997599-2A9C-5AA0-31EE-2F7D816D383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72300" y="1304924"/>
            <a:ext cx="4953000" cy="4351338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6EE95479-118E-DBCE-93E7-E339ECCCE8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V="1">
            <a:off x="5867400" y="-2"/>
            <a:ext cx="6324600" cy="1091613"/>
          </a:xfrm>
          <a:prstGeom prst="rect">
            <a:avLst/>
          </a:prstGeom>
        </p:spPr>
      </p:pic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6E2FDCEF-C9D2-66D0-BD32-C46658AAC7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304925"/>
            <a:ext cx="6324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12062038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>
            <a:extLst>
              <a:ext uri="{FF2B5EF4-FFF2-40B4-BE49-F238E27FC236}">
                <a16:creationId xmlns:a16="http://schemas.microsoft.com/office/drawing/2014/main" id="{5F332DC3-2DBB-EEFF-F22D-63436AAAC87C}"/>
              </a:ext>
            </a:extLst>
          </p:cNvPr>
          <p:cNvSpPr/>
          <p:nvPr userDrawn="1"/>
        </p:nvSpPr>
        <p:spPr>
          <a:xfrm flipH="1" flipV="1">
            <a:off x="9601200" y="-9"/>
            <a:ext cx="2590800" cy="3429008"/>
          </a:xfrm>
          <a:prstGeom prst="rtTriangle">
            <a:avLst/>
          </a:prstGeom>
          <a:solidFill>
            <a:srgbClr val="FF9D1B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itle Placeholder 8">
            <a:extLst>
              <a:ext uri="{FF2B5EF4-FFF2-40B4-BE49-F238E27FC236}">
                <a16:creationId xmlns:a16="http://schemas.microsoft.com/office/drawing/2014/main" id="{3BF16C2F-A1C7-9D4A-331C-5D46DAAB20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" y="365125"/>
            <a:ext cx="63246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/>
            </a:lvl1pPr>
          </a:lstStyle>
          <a:p>
            <a:r>
              <a:rPr lang="en-US"/>
              <a:t>Click to edit title</a:t>
            </a:r>
            <a:endParaRPr lang="en-GB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D3A8A21F-2C7D-3EED-D3DE-935B34DCFB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304925"/>
            <a:ext cx="831309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body text</a:t>
            </a:r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6AA976A4-21D0-25CB-0A95-7E3C426C5B7A}"/>
              </a:ext>
            </a:extLst>
          </p:cNvPr>
          <p:cNvSpPr/>
          <p:nvPr userDrawn="1"/>
        </p:nvSpPr>
        <p:spPr>
          <a:xfrm rot="5400000" flipV="1">
            <a:off x="8325644" y="1789904"/>
            <a:ext cx="5656270" cy="2076451"/>
          </a:xfrm>
          <a:prstGeom prst="rtTriangle">
            <a:avLst/>
          </a:prstGeom>
          <a:solidFill>
            <a:srgbClr val="FF9D1B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08514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80226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16974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BCE196B2-446B-C638-E24B-42F7A659B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" y="365125"/>
            <a:ext cx="63246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/>
            </a:lvl1pPr>
          </a:lstStyle>
          <a:p>
            <a:r>
              <a:rPr lang="en-US"/>
              <a:t>Click to edit title</a:t>
            </a:r>
            <a:endParaRPr lang="en-GB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9E2D15B4-3C1F-6E32-114C-0E3C063437E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72300" y="1304923"/>
            <a:ext cx="4953000" cy="4351339"/>
          </a:xfrm>
        </p:spPr>
        <p:txBody>
          <a:bodyPr/>
          <a:lstStyle/>
          <a:p>
            <a:endParaRPr lang="en-GB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6D58FB62-6305-D775-94D1-00380F2AC3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304925"/>
            <a:ext cx="6324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31956144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8">
            <a:extLst>
              <a:ext uri="{FF2B5EF4-FFF2-40B4-BE49-F238E27FC236}">
                <a16:creationId xmlns:a16="http://schemas.microsoft.com/office/drawing/2014/main" id="{3BF16C2F-A1C7-9D4A-331C-5D46DAAB20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" y="365125"/>
            <a:ext cx="63246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/>
            </a:lvl1pPr>
          </a:lstStyle>
          <a:p>
            <a:r>
              <a:rPr lang="en-US"/>
              <a:t>Click to edit title</a:t>
            </a:r>
            <a:endParaRPr lang="en-GB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B997599-2A9C-5AA0-31EE-2F7D816D383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72300" y="1304923"/>
            <a:ext cx="4953000" cy="4351339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D7392BA-D8EC-9D4B-0AA1-69CB6051FB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304925"/>
            <a:ext cx="6324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body text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CC001088-2808-7E1E-B08D-B61ED5BA3B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5796" t="62321" r="121"/>
          <a:stretch/>
        </p:blipFill>
        <p:spPr>
          <a:xfrm rot="5400000">
            <a:off x="7966078" y="1635124"/>
            <a:ext cx="5861043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272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bg>
      <p:bgPr>
        <a:solidFill>
          <a:srgbClr val="FFFFFF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8">
            <a:extLst>
              <a:ext uri="{FF2B5EF4-FFF2-40B4-BE49-F238E27FC236}">
                <a16:creationId xmlns:a16="http://schemas.microsoft.com/office/drawing/2014/main" id="{3BF16C2F-A1C7-9D4A-331C-5D46DAAB20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" y="365125"/>
            <a:ext cx="63246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/>
            </a:lvl1pPr>
          </a:lstStyle>
          <a:p>
            <a:r>
              <a:rPr lang="en-US"/>
              <a:t>Click to edit title</a:t>
            </a:r>
            <a:endParaRPr lang="en-GB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B997599-2A9C-5AA0-31EE-2F7D816D383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72300" y="1304924"/>
            <a:ext cx="4953000" cy="4351338"/>
          </a:xfrm>
        </p:spPr>
        <p:txBody>
          <a:bodyPr/>
          <a:lstStyle/>
          <a:p>
            <a:endParaRPr lang="en-GB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6EE95479-118E-DBCE-93E7-E339ECCCE8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V="1">
            <a:off x="5867400" y="-2"/>
            <a:ext cx="6324600" cy="1091613"/>
          </a:xfrm>
          <a:prstGeom prst="rect">
            <a:avLst/>
          </a:prstGeom>
        </p:spPr>
      </p:pic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6E2FDCEF-C9D2-66D0-BD32-C46658AAC7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304925"/>
            <a:ext cx="6324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25016308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>
            <a:extLst>
              <a:ext uri="{FF2B5EF4-FFF2-40B4-BE49-F238E27FC236}">
                <a16:creationId xmlns:a16="http://schemas.microsoft.com/office/drawing/2014/main" id="{5F332DC3-2DBB-EEFF-F22D-63436AAAC87C}"/>
              </a:ext>
            </a:extLst>
          </p:cNvPr>
          <p:cNvSpPr/>
          <p:nvPr userDrawn="1"/>
        </p:nvSpPr>
        <p:spPr>
          <a:xfrm flipH="1" flipV="1">
            <a:off x="9601200" y="-9"/>
            <a:ext cx="2590800" cy="3429008"/>
          </a:xfrm>
          <a:prstGeom prst="rtTriangle">
            <a:avLst/>
          </a:prstGeom>
          <a:solidFill>
            <a:srgbClr val="FF9D1B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Placeholder 8">
            <a:extLst>
              <a:ext uri="{FF2B5EF4-FFF2-40B4-BE49-F238E27FC236}">
                <a16:creationId xmlns:a16="http://schemas.microsoft.com/office/drawing/2014/main" id="{3BF16C2F-A1C7-9D4A-331C-5D46DAAB20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" y="365125"/>
            <a:ext cx="63246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/>
            </a:lvl1pPr>
          </a:lstStyle>
          <a:p>
            <a:r>
              <a:rPr lang="en-US"/>
              <a:t>Click to edit title</a:t>
            </a:r>
            <a:endParaRPr lang="en-GB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D3A8A21F-2C7D-3EED-D3DE-935B34DCFB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304925"/>
            <a:ext cx="831309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body text</a:t>
            </a:r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6AA976A4-21D0-25CB-0A95-7E3C426C5B7A}"/>
              </a:ext>
            </a:extLst>
          </p:cNvPr>
          <p:cNvSpPr/>
          <p:nvPr userDrawn="1"/>
        </p:nvSpPr>
        <p:spPr>
          <a:xfrm rot="5400000" flipV="1">
            <a:off x="8325644" y="1789904"/>
            <a:ext cx="5656270" cy="2076451"/>
          </a:xfrm>
          <a:prstGeom prst="rtTriangle">
            <a:avLst/>
          </a:prstGeom>
          <a:solidFill>
            <a:srgbClr val="FF9D1B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9981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8C9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8C9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8C9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8C9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8C9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8C9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8C9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8C9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8C9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3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3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rgbClr val="8C8C9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C8C9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C8C9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C8C9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C8C9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C8C9C"/>
              </a:buClr>
              <a:buSzPts val="1600"/>
              <a:buNone/>
              <a:defRPr sz="1600">
                <a:solidFill>
                  <a:srgbClr val="8C8C9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C8C9C"/>
              </a:buClr>
              <a:buSzPts val="1600"/>
              <a:buNone/>
              <a:defRPr sz="1600">
                <a:solidFill>
                  <a:srgbClr val="8C8C9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C8C9C"/>
              </a:buClr>
              <a:buSzPts val="1600"/>
              <a:buNone/>
              <a:defRPr sz="1600">
                <a:solidFill>
                  <a:srgbClr val="8C8C9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C8C9C"/>
              </a:buClr>
              <a:buSzPts val="1600"/>
              <a:buNone/>
              <a:defRPr sz="1600">
                <a:solidFill>
                  <a:srgbClr val="8C8C9C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8C9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8C9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8C9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8C9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8C9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8C9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8C9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8C9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8C9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3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8C9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8C9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8C9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8C9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8C9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8C9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8C9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8C9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8C9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3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3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3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3" name="Google Shape;53;p3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8C9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8C9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8C9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8C9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8C9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8C9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8C9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8C9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8C9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Char char="▪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800"/>
              <a:buChar char="▪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▪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▪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5" name="Google Shape;65;p3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6" name="Google Shape;66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8C9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8C9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8C9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8C9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8C9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8C9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8C9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8C9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8C9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None/>
              <a:defRPr sz="32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  <a:defRPr sz="28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" name="Google Shape;72;p3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3" name="Google Shape;73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8C9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8C9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8C9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8C9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8C9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8C9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8C9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8C9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8C9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8C9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8C9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8C9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8C9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8C9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8C9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8C9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8C9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8C9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C8C9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C8C9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8C9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8C9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8C9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8C9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8C9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8C9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8C9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8C9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8C9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5" name="Google Shape;15;p22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97200" y="5558400"/>
            <a:ext cx="2352675" cy="121348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  <p:sldLayoutId id="2147483656" r:id="rId5"/>
    <p:sldLayoutId id="2147483657" r:id="rId6"/>
    <p:sldLayoutId id="2147483659" r:id="rId7"/>
    <p:sldLayoutId id="2147483660" r:id="rId8"/>
    <p:sldLayoutId id="2147483661" r:id="rId9"/>
    <p:sldLayoutId id="2147483662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3657">
          <p15:clr>
            <a:srgbClr val="F26B43"/>
          </p15:clr>
        </p15:guide>
        <p15:guide id="4" orient="horz" pos="3997">
          <p15:clr>
            <a:srgbClr val="F26B43"/>
          </p15:clr>
        </p15:guide>
        <p15:guide id="5" orient="horz" pos="4156">
          <p15:clr>
            <a:srgbClr val="F26B43"/>
          </p15:clr>
        </p15:guide>
        <p15:guide id="6" pos="166">
          <p15:clr>
            <a:srgbClr val="F26B43"/>
          </p15:clr>
        </p15:guide>
        <p15:guide id="7" pos="778">
          <p15:clr>
            <a:srgbClr val="F26B43"/>
          </p15:clr>
        </p15:guide>
        <p15:guide id="8" pos="1504">
          <p15:clr>
            <a:srgbClr val="F26B43"/>
          </p15:clr>
        </p15:guide>
        <p15:guide id="9" orient="horz" pos="4065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 with low confidence">
            <a:extLst>
              <a:ext uri="{FF2B5EF4-FFF2-40B4-BE49-F238E27FC236}">
                <a16:creationId xmlns:a16="http://schemas.microsoft.com/office/drawing/2014/main" id="{C5EE97D3-004E-241C-1F4D-DA2001CE0425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</p:spPr>
      </p:pic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D0781EEC-C938-86FA-B882-0B112DC0D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70866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6BCFD7A-BAD1-80E9-241B-1E0D4B057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700" y="1304925"/>
            <a:ext cx="7086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1356929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2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>
          <a:solidFill>
            <a:schemeClr val="accent3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chemeClr val="tx2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 with low confidence">
            <a:extLst>
              <a:ext uri="{FF2B5EF4-FFF2-40B4-BE49-F238E27FC236}">
                <a16:creationId xmlns:a16="http://schemas.microsoft.com/office/drawing/2014/main" id="{C5EE97D3-004E-241C-1F4D-DA2001CE042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</p:spPr>
      </p:pic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D0781EEC-C938-86FA-B882-0B112DC0D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70866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6BCFD7A-BAD1-80E9-241B-1E0D4B057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700" y="1304925"/>
            <a:ext cx="7086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body text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D93037F-C6D1-0138-0E89-E98D8EAC5BF1}"/>
              </a:ext>
            </a:extLst>
          </p:cNvPr>
          <p:cNvSpPr/>
          <p:nvPr userDrawn="1"/>
        </p:nvSpPr>
        <p:spPr>
          <a:xfrm>
            <a:off x="162962" y="5875700"/>
            <a:ext cx="1874068" cy="8872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 descr="Text&#10;&#10;Description automatically generated with low confidence">
            <a:extLst>
              <a:ext uri="{FF2B5EF4-FFF2-40B4-BE49-F238E27FC236}">
                <a16:creationId xmlns:a16="http://schemas.microsoft.com/office/drawing/2014/main" id="{766F713B-07EF-14CC-0BDC-EB7F1E42C7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98" t="24460"/>
          <a:stretch/>
        </p:blipFill>
        <p:spPr>
          <a:xfrm>
            <a:off x="208227" y="6087651"/>
            <a:ext cx="1442661" cy="727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856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>
          <a:solidFill>
            <a:schemeClr val="accent3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chemeClr val="tx2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0.jpg"/><Relationship Id="rId4" Type="http://schemas.openxmlformats.org/officeDocument/2006/relationships/image" Target="../media/image3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5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"/>
          <p:cNvSpPr txBox="1"/>
          <p:nvPr/>
        </p:nvSpPr>
        <p:spPr>
          <a:xfrm>
            <a:off x="970992" y="1699846"/>
            <a:ext cx="711477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 b="1" dirty="0">
                <a:solidFill>
                  <a:srgbClr val="002060"/>
                </a:solidFill>
              </a:rPr>
              <a:t>Neutron</a:t>
            </a:r>
            <a:r>
              <a:rPr lang="en-GB" sz="4800" b="1" dirty="0">
                <a:solidFill>
                  <a:srgbClr val="002060"/>
                </a:solidFill>
              </a:rPr>
              <a:t> spectroscopy</a:t>
            </a:r>
            <a:endParaRPr sz="1400" b="0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2"/>
          <p:cNvSpPr/>
          <p:nvPr/>
        </p:nvSpPr>
        <p:spPr>
          <a:xfrm>
            <a:off x="970992" y="3204141"/>
            <a:ext cx="67449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 dirty="0">
                <a:solidFill>
                  <a:srgbClr val="505050"/>
                </a:solidFill>
              </a:rPr>
              <a:t>Svemir Rudic</a:t>
            </a:r>
            <a:endParaRPr lang="en-GB" sz="2400" b="0" i="0" u="none" strike="noStrike" cap="none" dirty="0">
              <a:solidFill>
                <a:srgbClr val="50505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 dirty="0">
                <a:solidFill>
                  <a:srgbClr val="505050"/>
                </a:solidFill>
              </a:rPr>
              <a:t>ISIS Molecular Spectroscopy Group scientist</a:t>
            </a:r>
            <a:endParaRPr sz="1400" b="0" i="0" u="none" strike="noStrike" cap="none" dirty="0">
              <a:solidFill>
                <a:srgbClr val="505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6" name="Google Shape;256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05460" y="0"/>
            <a:ext cx="328653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itle 1"/>
          <p:cNvSpPr>
            <a:spLocks noGrp="1"/>
          </p:cNvSpPr>
          <p:nvPr>
            <p:ph type="title"/>
          </p:nvPr>
        </p:nvSpPr>
        <p:spPr>
          <a:xfrm>
            <a:off x="1524000" y="-1"/>
            <a:ext cx="9144000" cy="1508537"/>
          </a:xfrm>
        </p:spPr>
        <p:txBody>
          <a:bodyPr/>
          <a:lstStyle/>
          <a:p>
            <a:r>
              <a:rPr lang="en-GB" altLang="en-US" sz="2400" kern="1200" dirty="0">
                <a:solidFill>
                  <a:srgbClr val="92D050"/>
                </a:solidFill>
                <a:latin typeface="Rockwell" panose="02060603020205020403" pitchFamily="18" charset="0"/>
                <a:ea typeface="+mn-ea"/>
                <a:cs typeface="Times New Roman" panose="02020603050405020304" pitchFamily="18" charset="0"/>
              </a:rPr>
              <a:t>4 new techniques on VESUVIO and made them integral part of the user programme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200456" y="4069770"/>
            <a:ext cx="109919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84" t="19667" r="31100" b="6627"/>
          <a:stretch/>
        </p:blipFill>
        <p:spPr>
          <a:xfrm>
            <a:off x="4943872" y="2607212"/>
            <a:ext cx="4218626" cy="2742472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891072" y="1750077"/>
            <a:ext cx="2540376" cy="2234696"/>
            <a:chOff x="485895" y="1412776"/>
            <a:chExt cx="2385129" cy="2152938"/>
          </a:xfrm>
        </p:grpSpPr>
        <p:pic>
          <p:nvPicPr>
            <p:cNvPr id="9225" name="Picture 9" descr="C:\Users\ktc05071\Dropbox\submissions\presentations\MSGmeeting_May_2015\img\transmission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982" y="1687982"/>
              <a:ext cx="1778506" cy="17785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ounded Rectangle 5"/>
            <p:cNvSpPr/>
            <p:nvPr/>
          </p:nvSpPr>
          <p:spPr>
            <a:xfrm>
              <a:off x="485895" y="1412776"/>
              <a:ext cx="2287293" cy="2152938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79458" y="1462850"/>
              <a:ext cx="2291566" cy="2965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chemeClr val="accent1">
                      <a:lumMod val="75000"/>
                    </a:schemeClr>
                  </a:solidFill>
                  <a:latin typeface="Rockwell" panose="02060603020205020403" pitchFamily="18" charset="0"/>
                  <a:ea typeface="+mj-ea"/>
                  <a:cs typeface="Times New Roman" panose="02020603050405020304" pitchFamily="18" charset="0"/>
                </a:rPr>
                <a:t>3. Neutron transmission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6769049" y="4580337"/>
            <a:ext cx="11480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altLang="en-US" b="1" dirty="0">
                <a:solidFill>
                  <a:srgbClr val="C00000"/>
                </a:solidFill>
              </a:rPr>
              <a:t>VESUVIO+:</a:t>
            </a:r>
            <a:endParaRPr lang="en-GB" b="1" dirty="0"/>
          </a:p>
        </p:txBody>
      </p:sp>
      <p:grpSp>
        <p:nvGrpSpPr>
          <p:cNvPr id="14" name="Group 13"/>
          <p:cNvGrpSpPr/>
          <p:nvPr/>
        </p:nvGrpSpPr>
        <p:grpSpPr>
          <a:xfrm>
            <a:off x="1898575" y="4335845"/>
            <a:ext cx="3011863" cy="2333514"/>
            <a:chOff x="4211960" y="1496616"/>
            <a:chExt cx="2088232" cy="1266950"/>
          </a:xfrm>
        </p:grpSpPr>
        <p:pic>
          <p:nvPicPr>
            <p:cNvPr id="10" name="Picture 15" descr="C:\Users\ktc05071\Dropbox\tex_works\VESUVIO\img\resonances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5974" y="1765917"/>
              <a:ext cx="1362380" cy="9802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ounded Rectangle 10"/>
            <p:cNvSpPr/>
            <p:nvPr/>
          </p:nvSpPr>
          <p:spPr>
            <a:xfrm>
              <a:off x="4211960" y="1508537"/>
              <a:ext cx="2088232" cy="1255029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00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275852" y="1496616"/>
              <a:ext cx="2001158" cy="317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dirty="0">
                  <a:solidFill>
                    <a:srgbClr val="FF0000"/>
                  </a:solidFill>
                  <a:latin typeface="Rockwell" panose="02060603020205020403" pitchFamily="18" charset="0"/>
                  <a:ea typeface="+mj-ea"/>
                  <a:cs typeface="Times New Roman" panose="02020603050405020304" pitchFamily="18" charset="0"/>
                </a:rPr>
                <a:t>4. resonant neutron </a:t>
              </a:r>
            </a:p>
            <a:p>
              <a:r>
                <a:rPr lang="en-GB" sz="1600" b="1" dirty="0">
                  <a:solidFill>
                    <a:srgbClr val="FF0000"/>
                  </a:solidFill>
                  <a:latin typeface="Rockwell" panose="02060603020205020403" pitchFamily="18" charset="0"/>
                  <a:ea typeface="+mj-ea"/>
                  <a:cs typeface="Times New Roman" panose="02020603050405020304" pitchFamily="18" charset="0"/>
                </a:rPr>
                <a:t>absorption </a:t>
              </a:r>
              <a:r>
                <a:rPr lang="en-GB" sz="1600" b="1" dirty="0" err="1">
                  <a:solidFill>
                    <a:srgbClr val="FF0000"/>
                  </a:solidFill>
                  <a:latin typeface="Rockwell" panose="02060603020205020403" pitchFamily="18" charset="0"/>
                  <a:ea typeface="+mj-ea"/>
                  <a:cs typeface="Times New Roman" panose="02020603050405020304" pitchFamily="18" charset="0"/>
                </a:rPr>
                <a:t>Dopplerimetry</a:t>
              </a:r>
              <a:endParaRPr lang="en-GB" sz="1600" b="1" dirty="0">
                <a:solidFill>
                  <a:srgbClr val="FF0000"/>
                </a:solidFill>
                <a:latin typeface="Rockwell" panose="02060603020205020403" pitchFamily="18" charset="0"/>
                <a:ea typeface="+mj-ea"/>
                <a:cs typeface="Times New Roman" panose="02020603050405020304" pitchFamily="18" charset="0"/>
              </a:endParaRPr>
            </a:p>
          </p:txBody>
        </p:sp>
      </p:grpSp>
      <p:cxnSp>
        <p:nvCxnSpPr>
          <p:cNvPr id="21" name="Straight Arrow Connector 20"/>
          <p:cNvCxnSpPr>
            <a:stCxn id="11" idx="3"/>
          </p:cNvCxnSpPr>
          <p:nvPr/>
        </p:nvCxnSpPr>
        <p:spPr>
          <a:xfrm flipV="1">
            <a:off x="4910438" y="3373971"/>
            <a:ext cx="356155" cy="213961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4329198" y="2400564"/>
            <a:ext cx="614675" cy="9180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/>
          <p:cNvGrpSpPr/>
          <p:nvPr/>
        </p:nvGrpSpPr>
        <p:grpSpPr>
          <a:xfrm>
            <a:off x="5495580" y="1038224"/>
            <a:ext cx="3123425" cy="1845906"/>
            <a:chOff x="5278629" y="1259275"/>
            <a:chExt cx="2856997" cy="1730260"/>
          </a:xfrm>
        </p:grpSpPr>
        <p:pic>
          <p:nvPicPr>
            <p:cNvPr id="24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0112" y="1833791"/>
              <a:ext cx="1062364" cy="10325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Rounded Rectangle 24"/>
            <p:cNvSpPr/>
            <p:nvPr/>
          </p:nvSpPr>
          <p:spPr>
            <a:xfrm>
              <a:off x="5278629" y="1259275"/>
              <a:ext cx="2847305" cy="1730260"/>
            </a:xfrm>
            <a:prstGeom prst="round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364088" y="1360372"/>
              <a:ext cx="2771538" cy="4904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>
                  <a:solidFill>
                    <a:srgbClr val="00B050"/>
                  </a:solidFill>
                  <a:latin typeface="Rockwell" panose="02060603020205020403" pitchFamily="18" charset="0"/>
                  <a:ea typeface="+mj-ea"/>
                  <a:cs typeface="Times New Roman" panose="02020603050405020304" pitchFamily="18" charset="0"/>
                </a:rPr>
                <a:t>5. PGAA and multi-dimensional </a:t>
              </a:r>
            </a:p>
            <a:p>
              <a:r>
                <a:rPr lang="en-GB" b="1" dirty="0">
                  <a:solidFill>
                    <a:srgbClr val="00B050"/>
                  </a:solidFill>
                  <a:latin typeface="Rockwell" panose="02060603020205020403" pitchFamily="18" charset="0"/>
                  <a:ea typeface="+mj-ea"/>
                  <a:cs typeface="Times New Roman" panose="02020603050405020304" pitchFamily="18" charset="0"/>
                </a:rPr>
                <a:t>PGAA</a:t>
              </a:r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6372200" y="1883330"/>
              <a:ext cx="1469449" cy="1075426"/>
              <a:chOff x="6514490" y="1883330"/>
              <a:chExt cx="1469449" cy="1075426"/>
            </a:xfrm>
          </p:grpSpPr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97093" y="1883330"/>
                <a:ext cx="1086846" cy="10344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6" name="Isosceles Triangle 25"/>
              <p:cNvSpPr/>
              <p:nvPr/>
            </p:nvSpPr>
            <p:spPr>
              <a:xfrm>
                <a:off x="6514490" y="2763565"/>
                <a:ext cx="1009837" cy="195191"/>
              </a:xfrm>
              <a:prstGeom prst="triangle">
                <a:avLst>
                  <a:gd name="adj" fmla="val 49179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cxnSp>
        <p:nvCxnSpPr>
          <p:cNvPr id="31" name="Straight Arrow Connector 30"/>
          <p:cNvCxnSpPr/>
          <p:nvPr/>
        </p:nvCxnSpPr>
        <p:spPr>
          <a:xfrm>
            <a:off x="6744072" y="2958757"/>
            <a:ext cx="216024" cy="26161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224" name="Group 9223"/>
          <p:cNvGrpSpPr/>
          <p:nvPr/>
        </p:nvGrpSpPr>
        <p:grpSpPr>
          <a:xfrm>
            <a:off x="8695008" y="2035735"/>
            <a:ext cx="2253336" cy="2034035"/>
            <a:chOff x="7209809" y="2204401"/>
            <a:chExt cx="2122289" cy="1847521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4758" y="2832479"/>
              <a:ext cx="1753300" cy="1107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17" name="Rounded Rectangle 9216"/>
            <p:cNvSpPr/>
            <p:nvPr/>
          </p:nvSpPr>
          <p:spPr>
            <a:xfrm>
              <a:off x="7209809" y="2204401"/>
              <a:ext cx="2055612" cy="1847521"/>
            </a:xfrm>
            <a:prstGeom prst="round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218" name="TextBox 9217"/>
            <p:cNvSpPr txBox="1"/>
            <p:nvPr/>
          </p:nvSpPr>
          <p:spPr>
            <a:xfrm>
              <a:off x="7328322" y="2224908"/>
              <a:ext cx="2003776" cy="6709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>
                  <a:solidFill>
                    <a:srgbClr val="0070C0"/>
                  </a:solidFill>
                  <a:latin typeface="Rockwell" panose="02060603020205020403" pitchFamily="18" charset="0"/>
                  <a:ea typeface="+mj-ea"/>
                  <a:cs typeface="Times New Roman" panose="02020603050405020304" pitchFamily="18" charset="0"/>
                </a:rPr>
                <a:t>2. High-resolution</a:t>
              </a:r>
            </a:p>
            <a:p>
              <a:r>
                <a:rPr lang="en-GB" b="1" dirty="0">
                  <a:solidFill>
                    <a:srgbClr val="0070C0"/>
                  </a:solidFill>
                  <a:latin typeface="Rockwell" panose="02060603020205020403" pitchFamily="18" charset="0"/>
                  <a:ea typeface="+mj-ea"/>
                  <a:cs typeface="Times New Roman" panose="02020603050405020304" pitchFamily="18" charset="0"/>
                </a:rPr>
                <a:t>wide d-spacing range </a:t>
              </a:r>
            </a:p>
            <a:p>
              <a:r>
                <a:rPr lang="en-GB" b="1" dirty="0">
                  <a:solidFill>
                    <a:srgbClr val="0070C0"/>
                  </a:solidFill>
                  <a:latin typeface="Rockwell" panose="02060603020205020403" pitchFamily="18" charset="0"/>
                  <a:ea typeface="+mj-ea"/>
                  <a:cs typeface="Times New Roman" panose="02020603050405020304" pitchFamily="18" charset="0"/>
                </a:rPr>
                <a:t>neutron diffraction</a:t>
              </a:r>
            </a:p>
          </p:txBody>
        </p:sp>
      </p:grpSp>
      <p:cxnSp>
        <p:nvCxnSpPr>
          <p:cNvPr id="9222" name="Straight Arrow Connector 9221"/>
          <p:cNvCxnSpPr/>
          <p:nvPr/>
        </p:nvCxnSpPr>
        <p:spPr>
          <a:xfrm flipH="1">
            <a:off x="7473729" y="3479923"/>
            <a:ext cx="1221279" cy="54032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H="1">
            <a:off x="5788472" y="2989536"/>
            <a:ext cx="955600" cy="1050421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1" idx="3"/>
          </p:cNvCxnSpPr>
          <p:nvPr/>
        </p:nvCxnSpPr>
        <p:spPr>
          <a:xfrm flipV="1">
            <a:off x="4910437" y="4039957"/>
            <a:ext cx="585142" cy="147362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5385366" y="5232662"/>
            <a:ext cx="24176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b="1" dirty="0">
                <a:latin typeface="Rockwell" panose="02060603020205020403" pitchFamily="18" charset="0"/>
                <a:cs typeface="Times New Roman" panose="02020603050405020304" pitchFamily="18" charset="0"/>
              </a:rPr>
              <a:t>50 k£ budget and 4 years!</a:t>
            </a:r>
            <a:endParaRPr lang="en-GB" dirty="0"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6792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584"/>
    </mc:Choice>
    <mc:Fallback xmlns="">
      <p:transition spd="slow" advTm="64584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9078" y="135511"/>
            <a:ext cx="37353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Leelawadee UI" panose="020B0502040204020203" pitchFamily="34" charset="-34"/>
                <a:ea typeface="Cambria Math" panose="02040503050406030204" pitchFamily="18" charset="0"/>
                <a:cs typeface="Leelawadee UI" panose="020B0502040204020203" pitchFamily="34" charset="-34"/>
              </a:rPr>
              <a:t>sample environment</a:t>
            </a:r>
            <a:endParaRPr lang="en-GB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Leelawadee UI" panose="020B0502040204020203" pitchFamily="34" charset="-34"/>
              <a:cs typeface="Leelawadee UI" panose="020B0502040204020203" pitchFamily="34" charset="-34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592" y="1389264"/>
            <a:ext cx="2586362" cy="40820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0" t="22252" r="8652" b="11150"/>
          <a:stretch/>
        </p:blipFill>
        <p:spPr>
          <a:xfrm>
            <a:off x="5278200" y="1389264"/>
            <a:ext cx="3071509" cy="40820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ectangle 10"/>
          <p:cNvSpPr/>
          <p:nvPr/>
        </p:nvSpPr>
        <p:spPr>
          <a:xfrm>
            <a:off x="1932488" y="669184"/>
            <a:ext cx="258596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  <a:cs typeface="Leelawadee UI Semilight" panose="020B0402040204020203" pitchFamily="34" charset="-34"/>
              </a:rPr>
              <a:t>High pressure cells</a:t>
            </a:r>
          </a:p>
          <a:p>
            <a:r>
              <a:rPr lang="en-GB" sz="20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  <a:cs typeface="Leelawadee UI Semilight" panose="020B0402040204020203" pitchFamily="34" charset="-34"/>
              </a:rPr>
              <a:t> (</a:t>
            </a:r>
            <a:r>
              <a:rPr lang="en-GB" sz="2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  <a:cs typeface="Leelawadee UI Semilight" panose="020B0402040204020203" pitchFamily="34" charset="-34"/>
              </a:rPr>
              <a:t>Up to 7 </a:t>
            </a:r>
            <a:r>
              <a:rPr lang="en-GB" sz="20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  <a:cs typeface="Leelawadee UI Semilight" panose="020B0402040204020203" pitchFamily="34" charset="-34"/>
              </a:rPr>
              <a:t>Kbar</a:t>
            </a:r>
            <a:r>
              <a:rPr lang="en-GB" sz="20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  <a:cs typeface="Leelawadee UI Semilight" panose="020B0402040204020203" pitchFamily="34" charset="-34"/>
              </a:rPr>
              <a:t>)</a:t>
            </a:r>
            <a:endParaRPr lang="en-GB" sz="2000" dirty="0">
              <a:latin typeface="Arial Rounded MT Bold" panose="020F07040305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331432" y="381153"/>
            <a:ext cx="274607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  <a:cs typeface="Leelawadee UI Semilight" panose="020B0402040204020203" pitchFamily="34" charset="-34"/>
              </a:rPr>
              <a:t>Sample Changers</a:t>
            </a:r>
          </a:p>
          <a:p>
            <a:r>
              <a:rPr lang="en-GB" sz="20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  <a:cs typeface="Leelawadee UI Semilight" panose="020B0402040204020203" pitchFamily="34" charset="-34"/>
              </a:rPr>
              <a:t>TOSCA (</a:t>
            </a:r>
            <a:r>
              <a:rPr lang="en-GB" sz="2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  <a:cs typeface="Leelawadee UI Semilight" panose="020B0402040204020203" pitchFamily="34" charset="-34"/>
              </a:rPr>
              <a:t>36 samples</a:t>
            </a:r>
            <a:r>
              <a:rPr lang="en-GB" sz="20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  <a:cs typeface="Leelawadee UI Semilight" panose="020B0402040204020203" pitchFamily="34" charset="-34"/>
              </a:rPr>
              <a:t>)</a:t>
            </a:r>
          </a:p>
          <a:p>
            <a:r>
              <a:rPr lang="en-GB" sz="20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  <a:cs typeface="Leelawadee UI Semilight" panose="020B0402040204020203" pitchFamily="34" charset="-34"/>
              </a:rPr>
              <a:t>IRIS (</a:t>
            </a:r>
            <a:r>
              <a:rPr lang="en-GB" sz="2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  <a:cs typeface="Leelawadee UI Semilight" panose="020B0402040204020203" pitchFamily="34" charset="-34"/>
              </a:rPr>
              <a:t>3 samples</a:t>
            </a:r>
            <a:r>
              <a:rPr lang="en-GB" sz="20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  <a:cs typeface="Leelawadee UI Semilight" panose="020B0402040204020203" pitchFamily="34" charset="-34"/>
              </a:rPr>
              <a:t>)</a:t>
            </a:r>
            <a:endParaRPr lang="en-GB" sz="2000" dirty="0">
              <a:latin typeface="Arial Rounded MT Bold" panose="020F07040305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88872" y="681378"/>
            <a:ext cx="29925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  <a:cs typeface="Leelawadee UI Semilight" panose="020B0402040204020203" pitchFamily="34" charset="-34"/>
              </a:rPr>
              <a:t>Gas Panel </a:t>
            </a:r>
          </a:p>
          <a:p>
            <a:r>
              <a:rPr lang="en-GB" sz="20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  <a:cs typeface="Leelawadee UI Semilight" panose="020B0402040204020203" pitchFamily="34" charset="-34"/>
              </a:rPr>
              <a:t>(</a:t>
            </a:r>
            <a:r>
              <a:rPr lang="en-GB" sz="2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  <a:cs typeface="Leelawadee UI Semilight" panose="020B0402040204020203" pitchFamily="34" charset="-34"/>
              </a:rPr>
              <a:t>Many gases available</a:t>
            </a:r>
            <a:r>
              <a:rPr lang="en-GB" sz="20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  <a:cs typeface="Leelawadee UI Semilight" panose="020B0402040204020203" pitchFamily="34" charset="-34"/>
              </a:rPr>
              <a:t>)</a:t>
            </a:r>
            <a:endParaRPr lang="en-GB" dirty="0">
              <a:latin typeface="Arial Rounded MT Bold" panose="020F070403050403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13" t="19551" r="12050" b="15351"/>
          <a:stretch/>
        </p:blipFill>
        <p:spPr>
          <a:xfrm>
            <a:off x="1913438" y="1389264"/>
            <a:ext cx="3312368" cy="40820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2090221" y="5421713"/>
            <a:ext cx="47525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Arial Rounded MT Bold" panose="020F0704030504030204" pitchFamily="34" charset="0"/>
                <a:cs typeface="Leelawadee UI" panose="020B0502040204020203" pitchFamily="34" charset="-34"/>
              </a:rPr>
              <a:t>High P phase changes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Arial Rounded MT Bold" panose="020F0704030504030204" pitchFamily="34" charset="0"/>
                <a:cs typeface="Leelawadee UI" panose="020B0502040204020203" pitchFamily="34" charset="-34"/>
              </a:rPr>
              <a:t>Gas absorption vs pressure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Arial Rounded MT Bold" panose="020F0704030504030204" pitchFamily="34" charset="0"/>
                <a:cs typeface="Leelawadee UI" panose="020B0502040204020203" pitchFamily="34" charset="-34"/>
              </a:rPr>
              <a:t>Studies</a:t>
            </a:r>
            <a:r>
              <a:rPr lang="en-GB" sz="2000" dirty="0">
                <a:cs typeface="Leelawadee UI" panose="020B0502040204020203" pitchFamily="34" charset="-34"/>
              </a:rPr>
              <a:t> </a:t>
            </a:r>
            <a:r>
              <a:rPr lang="en-GB" sz="2000" dirty="0">
                <a:latin typeface="Arial Rounded MT Bold" panose="020F0704030504030204" pitchFamily="34" charset="0"/>
                <a:cs typeface="Leelawadee UI" panose="020B0502040204020203" pitchFamily="34" charset="-34"/>
              </a:rPr>
              <a:t>of entire class of</a:t>
            </a:r>
          </a:p>
          <a:p>
            <a:r>
              <a:rPr lang="en-GB" sz="2000" dirty="0">
                <a:latin typeface="Arial Rounded MT Bold" panose="020F0704030504030204" pitchFamily="34" charset="0"/>
                <a:cs typeface="Leelawadee UI" panose="020B0502040204020203" pitchFamily="34" charset="-34"/>
              </a:rPr>
              <a:t>     material </a:t>
            </a:r>
          </a:p>
        </p:txBody>
      </p:sp>
    </p:spTree>
    <p:extLst>
      <p:ext uri="{BB962C8B-B14F-4D97-AF65-F5344CB8AC3E}">
        <p14:creationId xmlns:p14="http://schemas.microsoft.com/office/powerpoint/2010/main" val="30591559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1494" y="203747"/>
            <a:ext cx="23823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Leelawadee UI" panose="020B0502040204020203" pitchFamily="34" charset="-34"/>
                <a:ea typeface="Cambria Math" panose="02040503050406030204" pitchFamily="18" charset="0"/>
                <a:cs typeface="Leelawadee UI" panose="020B0502040204020203" pitchFamily="34" charset="-34"/>
              </a:rPr>
              <a:t>Catalysis rig</a:t>
            </a:r>
            <a:endParaRPr lang="en-GB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Leelawadee UI" panose="020B0502040204020203" pitchFamily="34" charset="-34"/>
              <a:cs typeface="Leelawadee UI" panose="020B0502040204020203" pitchFamily="34" charset="-3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619" b="2580"/>
          <a:stretch/>
        </p:blipFill>
        <p:spPr>
          <a:xfrm>
            <a:off x="4710212" y="285077"/>
            <a:ext cx="6571486" cy="49838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292" y="4277461"/>
            <a:ext cx="2111501" cy="24966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4744517" y="1813934"/>
            <a:ext cx="12426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cap="all" dirty="0">
                <a:ln w="1905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Rounded MT Bold" panose="020F0704030504030204" pitchFamily="34" charset="0"/>
                <a:ea typeface="Cambria Math" panose="02040503050406030204" pitchFamily="18" charset="0"/>
                <a:cs typeface="Leelawadee UI" panose="020B0502040204020203" pitchFamily="34" charset="-34"/>
              </a:rPr>
              <a:t>Mass spec</a:t>
            </a:r>
            <a:endParaRPr lang="en-GB" dirty="0">
              <a:ln w="1905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605880" y="1479596"/>
            <a:ext cx="158729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cap="all" dirty="0">
                <a:ln w="1905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Rounded MT Bold" panose="020F0704030504030204" pitchFamily="34" charset="0"/>
                <a:ea typeface="Cambria Math" panose="02040503050406030204" pitchFamily="18" charset="0"/>
                <a:cs typeface="Leelawadee UI" panose="020B0502040204020203" pitchFamily="34" charset="-34"/>
              </a:rPr>
              <a:t>Gas manifold</a:t>
            </a:r>
            <a:endParaRPr lang="en-GB" dirty="0">
              <a:ln w="1905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093712" y="1077165"/>
            <a:ext cx="10791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cap="all" dirty="0">
                <a:ln w="1905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Rounded MT Bold" panose="020F0704030504030204" pitchFamily="34" charset="0"/>
                <a:ea typeface="Cambria Math" panose="02040503050406030204" pitchFamily="18" charset="0"/>
                <a:cs typeface="Leelawadee UI" panose="020B0502040204020203" pitchFamily="34" charset="-34"/>
              </a:rPr>
              <a:t>furnace</a:t>
            </a:r>
            <a:endParaRPr lang="en-GB" dirty="0">
              <a:ln w="1905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354684" y="3597445"/>
            <a:ext cx="22187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800" b="1" cap="all" dirty="0">
                <a:ln w="19050" cmpd="sng">
                  <a:noFill/>
                  <a:prstDash val="solid"/>
                </a:ln>
                <a:latin typeface="Arial Rounded MT Bold" panose="020F0704030504030204" pitchFamily="34" charset="0"/>
                <a:ea typeface="Cambria Math" panose="02040503050406030204" pitchFamily="18" charset="0"/>
                <a:cs typeface="Leelawadee UI" panose="020B0502040204020203" pitchFamily="34" charset="-34"/>
              </a:rPr>
              <a:t>Flow through</a:t>
            </a:r>
          </a:p>
          <a:p>
            <a:r>
              <a:rPr lang="en-GB" sz="1800" b="1" cap="all" dirty="0">
                <a:ln w="19050" cmpd="sng">
                  <a:noFill/>
                  <a:prstDash val="solid"/>
                </a:ln>
                <a:latin typeface="Arial Rounded MT Bold" panose="020F0704030504030204" pitchFamily="34" charset="0"/>
                <a:ea typeface="Cambria Math" panose="02040503050406030204" pitchFamily="18" charset="0"/>
                <a:cs typeface="Leelawadee UI" panose="020B0502040204020203" pitchFamily="34" charset="-34"/>
              </a:rPr>
              <a:t>Reaction cells</a:t>
            </a:r>
            <a:endParaRPr lang="en-GB" sz="1800" dirty="0">
              <a:ln w="19050" cmpd="sng">
                <a:noFill/>
                <a:prstDash val="solid"/>
              </a:ln>
              <a:latin typeface="Arial Rounded MT Bold" panose="020F070403050403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125161" y="735995"/>
            <a:ext cx="2582845" cy="163121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70C0"/>
                </a:solidFill>
                <a:latin typeface="Arial Rounded MT Bold" panose="020F0704030504030204" pitchFamily="34" charset="0"/>
                <a:cs typeface="Leelawadee UI" panose="020B0502040204020203" pitchFamily="34" charset="-34"/>
              </a:rPr>
              <a:t>Catalytic reactions at the target station, which can be put straight onto </a:t>
            </a:r>
            <a:r>
              <a:rPr lang="en-GB" sz="2000" dirty="0">
                <a:solidFill>
                  <a:srgbClr val="FF0000"/>
                </a:solidFill>
                <a:latin typeface="Arial Rounded MT Bold" panose="020F0704030504030204" pitchFamily="34" charset="0"/>
                <a:cs typeface="Leelawadee UI" panose="020B0502040204020203" pitchFamily="34" charset="-34"/>
              </a:rPr>
              <a:t>TOSCA</a:t>
            </a:r>
          </a:p>
        </p:txBody>
      </p:sp>
      <p:sp>
        <p:nvSpPr>
          <p:cNvPr id="21" name="Notched Right Arrow 20"/>
          <p:cNvSpPr/>
          <p:nvPr/>
        </p:nvSpPr>
        <p:spPr bwMode="auto">
          <a:xfrm rot="5400000">
            <a:off x="4962105" y="2543539"/>
            <a:ext cx="986325" cy="288032"/>
          </a:xfrm>
          <a:prstGeom prst="notchedRightArrow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GB" sz="2400">
              <a:solidFill>
                <a:schemeClr val="tx1"/>
              </a:solidFill>
              <a:latin typeface="Lucida Grande" pitchFamily="84" charset="0"/>
              <a:ea typeface="ヒラギノ角ゴ Pro W3" pitchFamily="84" charset="-128"/>
            </a:endParaRPr>
          </a:p>
        </p:txBody>
      </p:sp>
      <p:sp>
        <p:nvSpPr>
          <p:cNvPr id="22" name="Notched Right Arrow 21"/>
          <p:cNvSpPr/>
          <p:nvPr/>
        </p:nvSpPr>
        <p:spPr bwMode="auto">
          <a:xfrm rot="5400000">
            <a:off x="7502793" y="1819543"/>
            <a:ext cx="986325" cy="288032"/>
          </a:xfrm>
          <a:prstGeom prst="notchedRightArrow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GB" sz="2400">
              <a:solidFill>
                <a:schemeClr val="tx1"/>
              </a:solidFill>
              <a:latin typeface="Lucida Grande" pitchFamily="84" charset="0"/>
              <a:ea typeface="ヒラギノ角ゴ Pro W3" pitchFamily="84" charset="-128"/>
            </a:endParaRPr>
          </a:p>
        </p:txBody>
      </p:sp>
      <p:sp>
        <p:nvSpPr>
          <p:cNvPr id="23" name="Notched Right Arrow 22"/>
          <p:cNvSpPr/>
          <p:nvPr/>
        </p:nvSpPr>
        <p:spPr bwMode="auto">
          <a:xfrm rot="5400000">
            <a:off x="9371782" y="2223195"/>
            <a:ext cx="986325" cy="288032"/>
          </a:xfrm>
          <a:prstGeom prst="notchedRightArrow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GB" sz="2400">
              <a:solidFill>
                <a:schemeClr val="tx1"/>
              </a:solidFill>
              <a:latin typeface="Lucida Grande" pitchFamily="84" charset="0"/>
              <a:ea typeface="ヒラギノ角ゴ Pro W3" pitchFamily="84" charset="-128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147237" y="2537930"/>
            <a:ext cx="251020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Leelawadee UI" panose="020B0502040204020203" pitchFamily="34" charset="-34"/>
              </a:rPr>
              <a:t>Study reactions under different conditions</a:t>
            </a:r>
            <a:endParaRPr lang="en-GB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649099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60FC173-9F3E-B8D2-8850-86D0370E62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304" y="533057"/>
            <a:ext cx="4741730" cy="23944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BAB2C97-E6C3-FC49-4F00-65CA101A85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6039" y="533058"/>
            <a:ext cx="4773167" cy="27821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083CD22-4B42-039C-D46F-7760BCF07B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304" y="3096380"/>
            <a:ext cx="4678857" cy="255162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60AD368-1F7D-310D-E70C-A4E1F01418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6039" y="3475242"/>
            <a:ext cx="4773167" cy="302318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CADDFC5-ACBD-C936-02F4-46C9C25383C2}"/>
              </a:ext>
            </a:extLst>
          </p:cNvPr>
          <p:cNvSpPr txBox="1"/>
          <p:nvPr/>
        </p:nvSpPr>
        <p:spPr>
          <a:xfrm>
            <a:off x="4186180" y="-10269"/>
            <a:ext cx="34195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/>
              <a:t>Excitations Group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4ADFA5-B69C-EFC4-3B48-B25CCFD4A6F9}"/>
              </a:ext>
            </a:extLst>
          </p:cNvPr>
          <p:cNvSpPr txBox="1"/>
          <p:nvPr/>
        </p:nvSpPr>
        <p:spPr>
          <a:xfrm>
            <a:off x="7459030" y="6493270"/>
            <a:ext cx="4224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>
                <a:solidFill>
                  <a:srgbClr val="C00000"/>
                </a:solidFill>
              </a:rPr>
              <a:t>https://isis.sis.stfc.ac.uk/instruments/let/</a:t>
            </a:r>
          </a:p>
        </p:txBody>
      </p:sp>
    </p:spTree>
    <p:extLst>
      <p:ext uri="{BB962C8B-B14F-4D97-AF65-F5344CB8AC3E}">
        <p14:creationId xmlns:p14="http://schemas.microsoft.com/office/powerpoint/2010/main" val="12142760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bother?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pS</a:t>
            </a:r>
            <a:r>
              <a:rPr lang="en-US" dirty="0"/>
              <a:t> timescale is that of atomic or magnetic vibrations.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Information about the interatomic bonding or magnetic interactions.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bg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</a:rPr>
              <a:t>What is driving a phase transition?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bg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</a:rPr>
              <a:t>How does heat travel through this material?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What are the important magnetic excitations in this spintronic?</a:t>
            </a:r>
            <a:endParaRPr lang="en-GB" dirty="0"/>
          </a:p>
        </p:txBody>
      </p:sp>
      <p:pic>
        <p:nvPicPr>
          <p:cNvPr id="6" name="Picture 5" descr="Shape, polygon&#10;&#10;Description automatically generated">
            <a:extLst>
              <a:ext uri="{FF2B5EF4-FFF2-40B4-BE49-F238E27FC236}">
                <a16:creationId xmlns:a16="http://schemas.microsoft.com/office/drawing/2014/main" id="{051F095F-F1AA-7C42-8595-6EDC86A314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9646" y="279563"/>
            <a:ext cx="4276161" cy="453818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Picture 4" descr="Text, letter&#10;&#10;Description automatically generated">
            <a:extLst>
              <a:ext uri="{FF2B5EF4-FFF2-40B4-BE49-F238E27FC236}">
                <a16:creationId xmlns:a16="http://schemas.microsoft.com/office/drawing/2014/main" id="{DFC9CBB3-2EA3-314B-8343-2C65354267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3292" y="4817743"/>
            <a:ext cx="4708871" cy="1262901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3247949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13" y="304152"/>
            <a:ext cx="7421392" cy="37358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112" y="1921017"/>
            <a:ext cx="7412246" cy="30408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473" y="3007302"/>
            <a:ext cx="7421392" cy="353464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559208" y="574162"/>
            <a:ext cx="22204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Xpress Access</a:t>
            </a:r>
          </a:p>
        </p:txBody>
      </p:sp>
    </p:spTree>
    <p:extLst>
      <p:ext uri="{BB962C8B-B14F-4D97-AF65-F5344CB8AC3E}">
        <p14:creationId xmlns:p14="http://schemas.microsoft.com/office/powerpoint/2010/main" val="25974237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793469-763F-C8DB-1822-21C5FDB692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DDEF97-F40C-C99D-5322-AEF05B6480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624" y="414675"/>
            <a:ext cx="10791426" cy="584535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703FB36-E669-CD61-D32E-96D94397AD93}"/>
              </a:ext>
            </a:extLst>
          </p:cNvPr>
          <p:cNvSpPr txBox="1"/>
          <p:nvPr/>
        </p:nvSpPr>
        <p:spPr>
          <a:xfrm>
            <a:off x="10272" y="-82192"/>
            <a:ext cx="117759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rgbClr val="C00000"/>
                </a:solidFill>
              </a:rPr>
              <a:t>STFC </a:t>
            </a:r>
            <a:r>
              <a:rPr lang="en-GB" sz="3200" dirty="0" err="1">
                <a:solidFill>
                  <a:srgbClr val="C00000"/>
                </a:solidFill>
              </a:rPr>
              <a:t>ePubs</a:t>
            </a:r>
            <a:r>
              <a:rPr lang="en-GB" sz="3200" dirty="0">
                <a:solidFill>
                  <a:srgbClr val="C00000"/>
                </a:solidFill>
              </a:rPr>
              <a:t> – the open archive for STFC research publications</a:t>
            </a:r>
          </a:p>
        </p:txBody>
      </p:sp>
    </p:spTree>
    <p:extLst>
      <p:ext uri="{BB962C8B-B14F-4D97-AF65-F5344CB8AC3E}">
        <p14:creationId xmlns:p14="http://schemas.microsoft.com/office/powerpoint/2010/main" val="36154776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Landmead Solar Far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665" y="4211910"/>
            <a:ext cx="3554412" cy="21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Overall summary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Neutron spectroscopy provides a view of the atomic dynamics.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These dynamics are integral to the materials performance in a wide range of areas.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This means there are a lot of applications gaining fundamental understanding of technological materials i.e. solar cells.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If you wish to apply for time, do drop me an email</a:t>
            </a:r>
          </a:p>
          <a:p>
            <a:pPr lvl="1"/>
            <a:r>
              <a:rPr lang="en-US" dirty="0"/>
              <a:t>OR david.voneshen@stfc.ac.uk</a:t>
            </a:r>
          </a:p>
        </p:txBody>
      </p:sp>
      <p:pic>
        <p:nvPicPr>
          <p:cNvPr id="5" name="Picture Placeholder 4" descr="T:\TGP\MAPS\papers\appeared_in_print\High-Tc PR\maps_construction.jpg">
            <a:extLst>
              <a:ext uri="{FF2B5EF4-FFF2-40B4-BE49-F238E27FC236}">
                <a16:creationId xmlns:a16="http://schemas.microsoft.com/office/drawing/2014/main" id="{722D30BE-42A4-FF45-9CC8-F74520A36E56}"/>
              </a:ext>
            </a:extLst>
          </p:cNvPr>
          <p:cNvPicPr>
            <a:picLocks noGrp="1" noChangeAspect="1" noChangeArrowheads="1"/>
          </p:cNvPicPr>
          <p:nvPr>
            <p:ph type="pic" sz="quarter" idx="10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4" b="4884"/>
          <a:stretch/>
        </p:blipFill>
        <p:spPr bwMode="auto">
          <a:xfrm>
            <a:off x="6412290" y="838201"/>
            <a:ext cx="2903160" cy="2550501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Placeholder 5"/>
          <p:cNvPicPr>
            <a:picLocks noChangeAspect="1"/>
          </p:cNvPicPr>
          <p:nvPr/>
        </p:nvPicPr>
        <p:blipFill rotWithShape="1">
          <a:blip r:embed="rId4"/>
          <a:srcRect l="28452" t="28347" r="27098" b="18132"/>
          <a:stretch/>
        </p:blipFill>
        <p:spPr>
          <a:xfrm>
            <a:off x="8610600" y="2781300"/>
            <a:ext cx="3419474" cy="2315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9335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648" y="1327792"/>
            <a:ext cx="6336704" cy="464682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139902" y="646620"/>
            <a:ext cx="591219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Thanks for listening</a:t>
            </a:r>
            <a:endParaRPr lang="en-GB" sz="4000" dirty="0">
              <a:latin typeface="Malgun Gothic Semilight" panose="020B0502040204020203" pitchFamily="34" charset="-128"/>
              <a:ea typeface="Malgun Gothic Semilight" panose="020B0502040204020203" pitchFamily="34" charset="-128"/>
              <a:cs typeface="Malgun Gothic Semilight" panose="020B0502040204020203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423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2505068" y="4437058"/>
            <a:ext cx="9113425" cy="242088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GB" sz="2400">
              <a:solidFill>
                <a:schemeClr val="tx1"/>
              </a:solidFill>
              <a:latin typeface="Lucida Grande" pitchFamily="84" charset="0"/>
              <a:ea typeface="ヒラギノ角ゴ Pro W3" pitchFamily="84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335" y="4120510"/>
            <a:ext cx="2308302" cy="27528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759" y="4155050"/>
            <a:ext cx="3240360" cy="24302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501" y="-12031"/>
            <a:ext cx="5003418" cy="3889375"/>
          </a:xfrm>
          <a:prstGeom prst="rect">
            <a:avLst/>
          </a:prstGeom>
        </p:spPr>
      </p:pic>
      <p:pic>
        <p:nvPicPr>
          <p:cNvPr id="10" name="Picture 4" descr="C:\mydata\osiris\sili_sim\29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84"/>
          <a:stretch/>
        </p:blipFill>
        <p:spPr bwMode="auto">
          <a:xfrm>
            <a:off x="2532561" y="4569097"/>
            <a:ext cx="3361804" cy="21930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7" name="Rectangle 6"/>
          <p:cNvSpPr/>
          <p:nvPr/>
        </p:nvSpPr>
        <p:spPr>
          <a:xfrm>
            <a:off x="2870029" y="3984322"/>
            <a:ext cx="24256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cap="all" dirty="0">
                <a:ln w="1905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C00CC"/>
                </a:solidFill>
                <a:effectLst>
                  <a:reflection blurRad="12700" stA="28000" endPos="45000" dist="1000" dir="5400000" sy="-100000" algn="bl" rotWithShape="0"/>
                </a:effectLst>
                <a:latin typeface="Leelawadee UI" panose="020B0502040204020203" pitchFamily="34" charset="-34"/>
                <a:ea typeface="Cambria Math" panose="02040503050406030204" pitchFamily="18" charset="0"/>
                <a:cs typeface="Leelawadee UI" panose="020B0502040204020203" pitchFamily="34" charset="-34"/>
              </a:rPr>
              <a:t>OSIRIS</a:t>
            </a:r>
            <a:r>
              <a:rPr lang="en-GB" sz="3200" b="1" cap="all" dirty="0">
                <a:ln w="1905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Leelawadee UI" panose="020B0502040204020203" pitchFamily="34" charset="-34"/>
                <a:ea typeface="Cambria Math" panose="02040503050406030204" pitchFamily="18" charset="0"/>
                <a:cs typeface="Leelawadee UI" panose="020B0502040204020203" pitchFamily="34" charset="-34"/>
              </a:rPr>
              <a:t>/</a:t>
            </a:r>
            <a:r>
              <a:rPr lang="en-GB" sz="3200" b="1" cap="all" dirty="0">
                <a:ln w="1905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latin typeface="Leelawadee UI" panose="020B0502040204020203" pitchFamily="34" charset="-34"/>
                <a:ea typeface="Cambria Math" panose="02040503050406030204" pitchFamily="18" charset="0"/>
                <a:cs typeface="Leelawadee UI" panose="020B0502040204020203" pitchFamily="34" charset="-34"/>
              </a:rPr>
              <a:t>IRIS</a:t>
            </a:r>
            <a:endParaRPr lang="en-GB" sz="3200" dirty="0">
              <a:ln w="1905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F0"/>
              </a:solidFill>
            </a:endParaRPr>
          </a:p>
        </p:txBody>
      </p:sp>
      <p:sp>
        <p:nvSpPr>
          <p:cNvPr id="13" name="Bent Arrow 12"/>
          <p:cNvSpPr/>
          <p:nvPr/>
        </p:nvSpPr>
        <p:spPr bwMode="auto">
          <a:xfrm rot="16200000" flipH="1">
            <a:off x="4095294" y="3456712"/>
            <a:ext cx="510417" cy="804066"/>
          </a:xfrm>
          <a:prstGeom prst="bentArrow">
            <a:avLst>
              <a:gd name="adj1" fmla="val 25000"/>
              <a:gd name="adj2" fmla="val 24085"/>
              <a:gd name="adj3" fmla="val 25000"/>
              <a:gd name="adj4" fmla="val 43750"/>
            </a:avLst>
          </a:prstGeom>
          <a:solidFill>
            <a:srgbClr val="00B05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GB" sz="2400">
              <a:solidFill>
                <a:schemeClr val="tx1"/>
              </a:solidFill>
              <a:latin typeface="Lucida Grande" pitchFamily="84" charset="0"/>
              <a:ea typeface="ヒラギノ角ゴ Pro W3" pitchFamily="84" charset="-128"/>
            </a:endParaRPr>
          </a:p>
        </p:txBody>
      </p:sp>
      <p:sp>
        <p:nvSpPr>
          <p:cNvPr id="16" name="Bent Arrow 15"/>
          <p:cNvSpPr/>
          <p:nvPr/>
        </p:nvSpPr>
        <p:spPr bwMode="auto">
          <a:xfrm rot="16200000" flipH="1" flipV="1">
            <a:off x="9527590" y="3449793"/>
            <a:ext cx="510417" cy="864095"/>
          </a:xfrm>
          <a:prstGeom prst="bentArrow">
            <a:avLst>
              <a:gd name="adj1" fmla="val 25000"/>
              <a:gd name="adj2" fmla="val 24085"/>
              <a:gd name="adj3" fmla="val 25000"/>
              <a:gd name="adj4" fmla="val 43750"/>
            </a:avLst>
          </a:prstGeom>
          <a:solidFill>
            <a:srgbClr val="00B05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GB" sz="2400">
              <a:solidFill>
                <a:schemeClr val="tx1"/>
              </a:solidFill>
              <a:latin typeface="Lucida Grande" pitchFamily="84" charset="0"/>
              <a:ea typeface="ヒラギノ角ゴ Pro W3" pitchFamily="84" charset="-128"/>
            </a:endParaRPr>
          </a:p>
        </p:txBody>
      </p:sp>
      <p:sp>
        <p:nvSpPr>
          <p:cNvPr id="17" name="Right Arrow 16"/>
          <p:cNvSpPr/>
          <p:nvPr/>
        </p:nvSpPr>
        <p:spPr bwMode="auto">
          <a:xfrm rot="5400000">
            <a:off x="6921837" y="3739646"/>
            <a:ext cx="303318" cy="378042"/>
          </a:xfrm>
          <a:prstGeom prst="rightArrow">
            <a:avLst/>
          </a:prstGeom>
          <a:solidFill>
            <a:srgbClr val="00B05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GB" sz="2400">
              <a:solidFill>
                <a:schemeClr val="tx1"/>
              </a:solidFill>
              <a:latin typeface="Lucida Grande" pitchFamily="84" charset="0"/>
              <a:ea typeface="ヒラギノ角ゴ Pro W3" pitchFamily="84" charset="-128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498107" y="1635155"/>
            <a:ext cx="174836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200" b="1" cap="all" dirty="0">
                <a:ln w="9000" cmpd="sng">
                  <a:noFill/>
                  <a:prstDash val="solid"/>
                </a:ln>
                <a:solidFill>
                  <a:srgbClr val="FF0000"/>
                </a:solidFill>
                <a:latin typeface="Leelawadee UI" panose="020B0502040204020203" pitchFamily="34" charset="-34"/>
                <a:ea typeface="Cambria Math" panose="02040503050406030204" pitchFamily="18" charset="0"/>
                <a:cs typeface="Leelawadee UI" panose="020B0502040204020203" pitchFamily="34" charset="-34"/>
              </a:rPr>
              <a:t>LOW</a:t>
            </a:r>
          </a:p>
          <a:p>
            <a:pPr algn="ctr"/>
            <a:r>
              <a:rPr lang="en-GB" sz="3200" b="1" cap="all" dirty="0">
                <a:ln w="9000" cmpd="sng">
                  <a:noFill/>
                  <a:prstDash val="solid"/>
                </a:ln>
                <a:solidFill>
                  <a:srgbClr val="FF0000"/>
                </a:solidFill>
                <a:latin typeface="Leelawadee UI" panose="020B0502040204020203" pitchFamily="34" charset="-34"/>
                <a:ea typeface="Cambria Math" panose="02040503050406030204" pitchFamily="18" charset="0"/>
                <a:cs typeface="Leelawadee UI" panose="020B0502040204020203" pitchFamily="34" charset="-34"/>
              </a:rPr>
              <a:t>energy</a:t>
            </a:r>
            <a:endParaRPr lang="en-GB" sz="3200" dirty="0">
              <a:ln w="9000" cmpd="sng">
                <a:noFill/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638781" y="1635155"/>
            <a:ext cx="174836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200" b="1" cap="all" dirty="0">
                <a:ln w="9000" cmpd="sng">
                  <a:noFill/>
                  <a:prstDash val="solid"/>
                </a:ln>
                <a:solidFill>
                  <a:srgbClr val="00B050"/>
                </a:solidFill>
                <a:latin typeface="Leelawadee UI" panose="020B0502040204020203" pitchFamily="34" charset="-34"/>
                <a:ea typeface="Cambria Math" panose="02040503050406030204" pitchFamily="18" charset="0"/>
                <a:cs typeface="Leelawadee UI" panose="020B0502040204020203" pitchFamily="34" charset="-34"/>
              </a:rPr>
              <a:t>High</a:t>
            </a:r>
          </a:p>
          <a:p>
            <a:pPr algn="ctr"/>
            <a:r>
              <a:rPr lang="en-GB" sz="3200" b="1" cap="all" dirty="0">
                <a:ln w="9000" cmpd="sng">
                  <a:noFill/>
                  <a:prstDash val="solid"/>
                </a:ln>
                <a:solidFill>
                  <a:srgbClr val="00B050"/>
                </a:solidFill>
                <a:latin typeface="Leelawadee UI" panose="020B0502040204020203" pitchFamily="34" charset="-34"/>
                <a:ea typeface="Cambria Math" panose="02040503050406030204" pitchFamily="18" charset="0"/>
                <a:cs typeface="Leelawadee UI" panose="020B0502040204020203" pitchFamily="34" charset="-34"/>
              </a:rPr>
              <a:t>energy</a:t>
            </a:r>
            <a:endParaRPr lang="en-GB" sz="3200" dirty="0">
              <a:ln w="9000" cmpd="sng">
                <a:noFill/>
                <a:prstDash val="solid"/>
              </a:ln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858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3533"/>
          <a:stretch/>
        </p:blipFill>
        <p:spPr>
          <a:xfrm>
            <a:off x="8621241" y="503469"/>
            <a:ext cx="2574039" cy="26870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3" name="Oval 2"/>
          <p:cNvSpPr/>
          <p:nvPr/>
        </p:nvSpPr>
        <p:spPr bwMode="auto">
          <a:xfrm>
            <a:off x="2677376" y="1657744"/>
            <a:ext cx="72000" cy="72000"/>
          </a:xfrm>
          <a:prstGeom prst="ellipse">
            <a:avLst/>
          </a:prstGeom>
          <a:solidFill>
            <a:srgbClr val="00B05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Oval 3"/>
          <p:cNvSpPr/>
          <p:nvPr/>
        </p:nvSpPr>
        <p:spPr bwMode="auto">
          <a:xfrm>
            <a:off x="3814785" y="1654334"/>
            <a:ext cx="72000" cy="72000"/>
          </a:xfrm>
          <a:prstGeom prst="ellipse">
            <a:avLst/>
          </a:prstGeom>
          <a:solidFill>
            <a:srgbClr val="00B05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4588793" y="1654334"/>
            <a:ext cx="576000" cy="576000"/>
          </a:xfrm>
          <a:prstGeom prst="ellipse">
            <a:avLst/>
          </a:prstGeom>
          <a:solidFill>
            <a:srgbClr val="00B05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5668913" y="1635302"/>
            <a:ext cx="972000" cy="972000"/>
          </a:xfrm>
          <a:prstGeom prst="ellipse">
            <a:avLst/>
          </a:prstGeom>
          <a:solidFill>
            <a:srgbClr val="00B05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2263376" y="2319270"/>
            <a:ext cx="900000" cy="9000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3724697" y="2951381"/>
            <a:ext cx="252000" cy="2520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4786793" y="3023381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5974893" y="2859270"/>
            <a:ext cx="360040" cy="3600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157031" y="1504433"/>
            <a:ext cx="7649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800" dirty="0">
                <a:solidFill>
                  <a:srgbClr val="00B050"/>
                </a:solidFill>
                <a:latin typeface="Arial Rounded MT Bold" panose="020F0704030504030204" pitchFamily="34" charset="0"/>
              </a:rPr>
              <a:t>X-ray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991429" y="2872854"/>
            <a:ext cx="1223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8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Neutrons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537687" y="1124259"/>
            <a:ext cx="3593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800" dirty="0">
                <a:latin typeface="Arial Rounded MT Bold" panose="020F0704030504030204" pitchFamily="34" charset="0"/>
              </a:rPr>
              <a:t>H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675008" y="1124259"/>
            <a:ext cx="356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800" dirty="0">
                <a:latin typeface="Arial Rounded MT Bold" panose="020F0704030504030204" pitchFamily="34" charset="0"/>
              </a:rPr>
              <a:t>D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701104" y="1120736"/>
            <a:ext cx="367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800" dirty="0">
                <a:latin typeface="Arial Rounded MT Bold" panose="020F0704030504030204" pitchFamily="34" charset="0"/>
              </a:rPr>
              <a:t>O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979224" y="1124259"/>
            <a:ext cx="4619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800" dirty="0">
                <a:latin typeface="Arial Rounded MT Bold" panose="020F0704030504030204" pitchFamily="34" charset="0"/>
              </a:rPr>
              <a:t>Fe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105025" y="488071"/>
            <a:ext cx="51942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cap="all" dirty="0">
                <a:ln w="9000" cmpd="sng">
                  <a:noFill/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Leelawadee UI" panose="020B0502040204020203" pitchFamily="34" charset="-34"/>
                <a:ea typeface="Cambria Math" panose="02040503050406030204" pitchFamily="18" charset="0"/>
                <a:cs typeface="Leelawadee UI" panose="020B0502040204020203" pitchFamily="34" charset="-34"/>
              </a:rPr>
              <a:t>Why</a:t>
            </a:r>
            <a:r>
              <a:rPr lang="en-GB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Leelawadee UI" panose="020B0502040204020203" pitchFamily="34" charset="-34"/>
                <a:ea typeface="Cambria Math" panose="02040503050406030204" pitchFamily="18" charset="0"/>
                <a:cs typeface="Leelawadee UI" panose="020B0502040204020203" pitchFamily="34" charset="-34"/>
              </a:rPr>
              <a:t> neutrons for dynamics?</a:t>
            </a:r>
            <a:endParaRPr lang="en-GB" sz="24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"/>
          <a:stretch/>
        </p:blipFill>
        <p:spPr>
          <a:xfrm>
            <a:off x="2144701" y="3397107"/>
            <a:ext cx="3868653" cy="18132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9" name="Rectangle 18"/>
          <p:cNvSpPr/>
          <p:nvPr/>
        </p:nvSpPr>
        <p:spPr>
          <a:xfrm>
            <a:off x="2296736" y="5404132"/>
            <a:ext cx="1886838" cy="132343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GB" sz="2000" dirty="0">
                <a:solidFill>
                  <a:srgbClr val="0070C0"/>
                </a:solidFill>
                <a:latin typeface="Arial Rounded MT Bold" panose="020F0704030504030204" pitchFamily="34" charset="0"/>
                <a:cs typeface="Leelawadee UI" panose="020B0502040204020203" pitchFamily="34" charset="-34"/>
              </a:rPr>
              <a:t>The perfect tool for self correlation of Hydrogen!</a:t>
            </a:r>
            <a:endParaRPr lang="en-GB" sz="2000" dirty="0">
              <a:solidFill>
                <a:srgbClr val="0070C0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056600" y="2747032"/>
            <a:ext cx="2215462" cy="324642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5846845" y="4501292"/>
            <a:ext cx="34564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rgbClr val="FF0000"/>
                </a:solidFill>
                <a:latin typeface="Arial Rounded MT Bold" panose="020F0704030504030204" pitchFamily="34" charset="0"/>
                <a:cs typeface="Leelawadee UI" panose="020B0502040204020203" pitchFamily="34" charset="-34"/>
              </a:rPr>
              <a:t> </a:t>
            </a:r>
            <a:r>
              <a:rPr lang="en-GB" sz="1800" dirty="0">
                <a:solidFill>
                  <a:srgbClr val="FF0000"/>
                </a:solidFill>
                <a:latin typeface="Arial Rounded MT Bold" panose="020F0704030504030204" pitchFamily="34" charset="0"/>
                <a:cs typeface="Leelawadee UI" panose="020B0502040204020203" pitchFamily="34" charset="-34"/>
              </a:rPr>
              <a:t>distinguish different molecular groups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276112" y="5423275"/>
            <a:ext cx="31603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dirty="0">
                <a:solidFill>
                  <a:srgbClr val="FF0000"/>
                </a:solidFill>
                <a:latin typeface="Arial Rounded MT Bold" panose="020F0704030504030204" pitchFamily="34" charset="0"/>
                <a:cs typeface="Leelawadee UI" panose="020B0502040204020203" pitchFamily="34" charset="-34"/>
              </a:rPr>
              <a:t>All modes are active unlike IR/Raman</a:t>
            </a:r>
            <a:endParaRPr lang="en-GB" sz="1800" dirty="0"/>
          </a:p>
        </p:txBody>
      </p:sp>
      <p:sp>
        <p:nvSpPr>
          <p:cNvPr id="23" name="Rectangle 22"/>
          <p:cNvSpPr/>
          <p:nvPr/>
        </p:nvSpPr>
        <p:spPr>
          <a:xfrm>
            <a:off x="6370739" y="3547410"/>
            <a:ext cx="2640466" cy="369332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>
            <a:softEdge rad="381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en-GB" sz="1800" dirty="0">
                <a:solidFill>
                  <a:srgbClr val="0070C0"/>
                </a:solidFill>
                <a:latin typeface="Arial Rounded MT Bold" panose="020F0704030504030204" pitchFamily="34" charset="0"/>
                <a:cs typeface="Leelawadee UI" panose="020B0502040204020203" pitchFamily="34" charset="-34"/>
              </a:rPr>
              <a:t>Selective deuteration </a:t>
            </a:r>
          </a:p>
        </p:txBody>
      </p:sp>
    </p:spTree>
    <p:extLst>
      <p:ext uri="{BB962C8B-B14F-4D97-AF65-F5344CB8AC3E}">
        <p14:creationId xmlns:p14="http://schemas.microsoft.com/office/powerpoint/2010/main" val="117675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14"/>
          <a:stretch/>
        </p:blipFill>
        <p:spPr>
          <a:xfrm>
            <a:off x="5921698" y="703585"/>
            <a:ext cx="4746303" cy="53115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123" y="1210594"/>
            <a:ext cx="4374575" cy="159556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59496" y="2744242"/>
            <a:ext cx="4473288" cy="230832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>
            <a:softEdge rad="762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70C0"/>
                </a:solidFill>
                <a:latin typeface="Arial Rounded MT Bold" panose="020F0704030504030204" pitchFamily="34" charset="0"/>
                <a:cs typeface="Leelawadee UI" panose="020B0502040204020203" pitchFamily="34" charset="-34"/>
              </a:rPr>
              <a:t>Density functional theory can be used to calculate vibrational modes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70C0"/>
                </a:solidFill>
                <a:latin typeface="Arial Rounded MT Bold" panose="020F0704030504030204" pitchFamily="34" charset="0"/>
                <a:cs typeface="Leelawadee UI" panose="020B0502040204020203" pitchFamily="34" charset="-34"/>
              </a:rPr>
              <a:t>Data can then be weighted by neutron cross sections </a:t>
            </a:r>
          </a:p>
          <a:p>
            <a:r>
              <a:rPr lang="en-GB" sz="1800" dirty="0">
                <a:solidFill>
                  <a:srgbClr val="0070C0"/>
                </a:solidFill>
                <a:latin typeface="Arial Rounded MT Bold" panose="020F0704030504030204" pitchFamily="34" charset="0"/>
                <a:cs typeface="Leelawadee UI" panose="020B0502040204020203" pitchFamily="34" charset="-34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70C0"/>
                </a:solidFill>
                <a:latin typeface="Arial Rounded MT Bold" panose="020F0704030504030204" pitchFamily="34" charset="0"/>
                <a:cs typeface="Leelawadee UI" panose="020B0502040204020203" pitchFamily="34" charset="-34"/>
              </a:rPr>
              <a:t>Combinations and overtones can be added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70C0"/>
                </a:solidFill>
                <a:latin typeface="Arial Rounded MT Bold" panose="020F0704030504030204" pitchFamily="34" charset="0"/>
                <a:cs typeface="Leelawadee UI" panose="020B0502040204020203" pitchFamily="34" charset="-34"/>
              </a:rPr>
              <a:t>Gives atomic insight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709" y="4985494"/>
            <a:ext cx="2101737" cy="116966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375833" y="5275268"/>
            <a:ext cx="15760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cap="all" dirty="0">
                <a:ln w="1905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Leelawadee UI" panose="020B0502040204020203" pitchFamily="34" charset="-34"/>
                <a:ea typeface="Cambria Math" panose="02040503050406030204" pitchFamily="18" charset="0"/>
                <a:cs typeface="Leelawadee UI" panose="020B0502040204020203" pitchFamily="34" charset="-34"/>
              </a:rPr>
              <a:t>abins</a:t>
            </a:r>
            <a:endParaRPr lang="en-GB" sz="3600" dirty="0">
              <a:ln w="1905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24000" y="565324"/>
            <a:ext cx="47772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Leelawadee UI" panose="020B0502040204020203" pitchFamily="34" charset="-34"/>
                <a:ea typeface="Cambria Math" panose="02040503050406030204" pitchFamily="18" charset="0"/>
                <a:cs typeface="Leelawadee UI" panose="020B0502040204020203" pitchFamily="34" charset="-34"/>
              </a:rPr>
              <a:t>Identifying peaks on </a:t>
            </a:r>
            <a:r>
              <a:rPr lang="en-GB" sz="2400" b="1" cap="all" dirty="0">
                <a:ln w="9000" cmpd="sng">
                  <a:noFill/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Leelawadee UI" panose="020B0502040204020203" pitchFamily="34" charset="-34"/>
                <a:ea typeface="Cambria Math" panose="02040503050406030204" pitchFamily="18" charset="0"/>
                <a:cs typeface="Leelawadee UI" panose="020B0502040204020203" pitchFamily="34" charset="-34"/>
              </a:rPr>
              <a:t>Tosca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438958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2597" y="569734"/>
            <a:ext cx="5958840" cy="55135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017" y="495303"/>
            <a:ext cx="5486400" cy="45091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1522" y="5178049"/>
            <a:ext cx="46009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A. Michalchuk et al., Chem. </a:t>
            </a:r>
            <a:r>
              <a:rPr lang="en-GB" dirty="0" err="1"/>
              <a:t>Commun</a:t>
            </a:r>
            <a:r>
              <a:rPr lang="en-GB" dirty="0"/>
              <a:t>. </a:t>
            </a:r>
            <a:r>
              <a:rPr lang="en-GB" b="1" dirty="0"/>
              <a:t>57</a:t>
            </a:r>
            <a:r>
              <a:rPr lang="en-GB" dirty="0"/>
              <a:t>, 11213 (2021)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00835" y="6181058"/>
            <a:ext cx="53864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I. Vazquez-Fernandez et al., J. Phys. Chem. C </a:t>
            </a:r>
            <a:r>
              <a:rPr lang="en-GB" b="1" dirty="0"/>
              <a:t>125</a:t>
            </a:r>
            <a:r>
              <a:rPr lang="en-GB" dirty="0"/>
              <a:t>, 24463 (2021)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57603" y="63791"/>
            <a:ext cx="46826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Examples of TOSCA INS studies</a:t>
            </a:r>
          </a:p>
        </p:txBody>
      </p:sp>
    </p:spTree>
    <p:extLst>
      <p:ext uri="{BB962C8B-B14F-4D97-AF65-F5344CB8AC3E}">
        <p14:creationId xmlns:p14="http://schemas.microsoft.com/office/powerpoint/2010/main" val="1731785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011" y="705452"/>
            <a:ext cx="7569200" cy="347980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 bwMode="auto">
          <a:xfrm flipV="1">
            <a:off x="3313295" y="2716208"/>
            <a:ext cx="756084" cy="333497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" name="Rectangle 4"/>
          <p:cNvSpPr/>
          <p:nvPr/>
        </p:nvSpPr>
        <p:spPr>
          <a:xfrm>
            <a:off x="2164053" y="273404"/>
            <a:ext cx="75793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Leelawadee UI" panose="020B0502040204020203" pitchFamily="34" charset="-34"/>
                <a:ea typeface="Cambria Math" panose="02040503050406030204" pitchFamily="18" charset="0"/>
                <a:cs typeface="Leelawadee UI" panose="020B0502040204020203" pitchFamily="34" charset="-34"/>
              </a:rPr>
              <a:t>Basic principles of </a:t>
            </a:r>
            <a:r>
              <a:rPr lang="en-GB" sz="2400" b="1" cap="all" dirty="0">
                <a:ln w="9000" cmpd="sng">
                  <a:noFill/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Leelawadee UI" panose="020B0502040204020203" pitchFamily="34" charset="-34"/>
                <a:ea typeface="Cambria Math" panose="02040503050406030204" pitchFamily="18" charset="0"/>
                <a:cs typeface="Leelawadee UI" panose="020B0502040204020203" pitchFamily="34" charset="-34"/>
              </a:rPr>
              <a:t>quasi elastic scattering</a:t>
            </a:r>
            <a:endParaRPr lang="en-GB" sz="2400" dirty="0">
              <a:ln w="9000" cmpd="sng">
                <a:noFill/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2" name="Rounded Rectangle 1"/>
          <p:cNvSpPr/>
          <p:nvPr/>
        </p:nvSpPr>
        <p:spPr bwMode="auto">
          <a:xfrm>
            <a:off x="2557211" y="4809908"/>
            <a:ext cx="1512168" cy="360040"/>
          </a:xfrm>
          <a:prstGeom prst="roundRect">
            <a:avLst/>
          </a:prstGeom>
          <a:solidFill>
            <a:srgbClr val="CC00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GB" sz="2400">
              <a:solidFill>
                <a:schemeClr val="tx1"/>
              </a:solidFill>
              <a:latin typeface="Lucida Grande" pitchFamily="84" charset="0"/>
              <a:ea typeface="ヒラギノ角ゴ Pro W3" pitchFamily="84" charset="-128"/>
            </a:endParaRPr>
          </a:p>
        </p:txBody>
      </p:sp>
      <p:cxnSp>
        <p:nvCxnSpPr>
          <p:cNvPr id="4" name="Straight Arrow Connector 3"/>
          <p:cNvCxnSpPr/>
          <p:nvPr/>
        </p:nvCxnSpPr>
        <p:spPr bwMode="auto">
          <a:xfrm flipV="1">
            <a:off x="3205283" y="2865692"/>
            <a:ext cx="504056" cy="194421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C00CC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" name="Rounded Rectangle 7"/>
          <p:cNvSpPr/>
          <p:nvPr/>
        </p:nvSpPr>
        <p:spPr bwMode="auto">
          <a:xfrm>
            <a:off x="2566736" y="6034044"/>
            <a:ext cx="792088" cy="360040"/>
          </a:xfrm>
          <a:prstGeom prst="round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GB" sz="2400">
              <a:solidFill>
                <a:schemeClr val="tx1"/>
              </a:solidFill>
              <a:latin typeface="Lucida Grande" pitchFamily="84" charset="0"/>
              <a:ea typeface="ヒラギノ角ゴ Pro W3" pitchFamily="84" charset="-12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161676" y="4185253"/>
            <a:ext cx="892899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n w="0"/>
                <a:latin typeface="Arial Rounded MT Bold" panose="020F0704030504030204" pitchFamily="34" charset="0"/>
                <a:cs typeface="Leelawadee UI Semilight" panose="020B0402040204020203" pitchFamily="34" charset="-34"/>
              </a:rPr>
              <a:t>Similar to TOSCA, but lower energy and multiple detector angles (</a:t>
            </a:r>
            <a:r>
              <a:rPr lang="en-GB" sz="2000" dirty="0">
                <a:ln w="0"/>
                <a:solidFill>
                  <a:srgbClr val="0070C0"/>
                </a:solidFill>
                <a:latin typeface="Arial Rounded MT Bold" panose="020F0704030504030204" pitchFamily="34" charset="0"/>
                <a:cs typeface="Leelawadee UI Semilight" panose="020B0402040204020203" pitchFamily="34" charset="-34"/>
              </a:rPr>
              <a:t>Q</a:t>
            </a:r>
            <a:r>
              <a:rPr lang="en-GB" sz="2000" dirty="0">
                <a:ln w="0"/>
                <a:latin typeface="Arial Rounded MT Bold" panose="020F0704030504030204" pitchFamily="34" charset="0"/>
                <a:cs typeface="Leelawadee UI Semilight" panose="020B0402040204020203" pitchFamily="34" charset="-34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n w="0"/>
                <a:latin typeface="Arial Rounded MT Bold" panose="020F0704030504030204" pitchFamily="34" charset="0"/>
                <a:cs typeface="Leelawadee UI Semilight" panose="020B0402040204020203" pitchFamily="34" charset="-34"/>
              </a:rPr>
              <a:t>Uncertainty in </a:t>
            </a:r>
            <a:r>
              <a:rPr lang="en-GB" sz="2000" dirty="0" err="1">
                <a:ln w="0"/>
                <a:solidFill>
                  <a:srgbClr val="FF0000"/>
                </a:solidFill>
                <a:latin typeface="Arial Rounded MT Bold" panose="020F0704030504030204" pitchFamily="34" charset="0"/>
                <a:cs typeface="Leelawadee UI Semilight" panose="020B0402040204020203" pitchFamily="34" charset="-34"/>
              </a:rPr>
              <a:t>E</a:t>
            </a:r>
            <a:r>
              <a:rPr lang="en-GB" sz="2000" baseline="-25000" dirty="0" err="1">
                <a:ln w="0"/>
                <a:solidFill>
                  <a:srgbClr val="FF0000"/>
                </a:solidFill>
                <a:latin typeface="Arial Rounded MT Bold" panose="020F0704030504030204" pitchFamily="34" charset="0"/>
                <a:cs typeface="Leelawadee UI Semilight" panose="020B0402040204020203" pitchFamily="34" charset="-34"/>
              </a:rPr>
              <a:t>i</a:t>
            </a:r>
            <a:r>
              <a:rPr lang="en-GB" sz="2000" dirty="0">
                <a:ln w="0"/>
                <a:latin typeface="Arial Rounded MT Bold" panose="020F0704030504030204" pitchFamily="34" charset="0"/>
                <a:cs typeface="Leelawadee UI Semilight" panose="020B0402040204020203" pitchFamily="34" charset="-34"/>
              </a:rPr>
              <a:t> defines the lowest accessible timescale/energy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n w="0"/>
                <a:latin typeface="Arial Rounded MT Bold" panose="020F0704030504030204" pitchFamily="34" charset="0"/>
                <a:cs typeface="Leelawadee UI Semilight" panose="020B0402040204020203" pitchFamily="34" charset="-34"/>
              </a:rPr>
              <a:t>Broadening beyond instrumental resolution increasing motion (</a:t>
            </a:r>
            <a:r>
              <a:rPr lang="en-GB" sz="1800" dirty="0">
                <a:ln w="0"/>
                <a:solidFill>
                  <a:srgbClr val="FF0000"/>
                </a:solidFill>
                <a:latin typeface="Arial Rounded MT Bold" panose="020F0704030504030204" pitchFamily="34" charset="0"/>
                <a:cs typeface="Leelawadee UI Semilight" panose="020B0402040204020203" pitchFamily="34" charset="-34"/>
              </a:rPr>
              <a:t>diffusion, low frequency bending of polymers, local confined motion</a:t>
            </a:r>
            <a:r>
              <a:rPr lang="en-GB" sz="2000" dirty="0">
                <a:ln w="0"/>
                <a:latin typeface="Arial Rounded MT Bold" panose="020F0704030504030204" pitchFamily="34" charset="0"/>
                <a:cs typeface="Leelawadee UI Semilight" panose="020B0402040204020203" pitchFamily="34" charset="-34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err="1">
                <a:ln w="0"/>
                <a:latin typeface="Arial Rounded MT Bold" panose="020F0704030504030204" pitchFamily="34" charset="0"/>
                <a:cs typeface="Leelawadee UI Semilight" panose="020B0402040204020203" pitchFamily="34" charset="-34"/>
              </a:rPr>
              <a:t>Fickian</a:t>
            </a:r>
            <a:r>
              <a:rPr lang="en-GB" sz="2000" dirty="0">
                <a:ln w="0"/>
                <a:latin typeface="Arial Rounded MT Bold" panose="020F0704030504030204" pitchFamily="34" charset="0"/>
                <a:cs typeface="Leelawadee UI Semilight" panose="020B0402040204020203" pitchFamily="34" charset="-34"/>
              </a:rPr>
              <a:t> </a:t>
            </a:r>
            <a:r>
              <a:rPr lang="en-GB" sz="2000" b="1" dirty="0">
                <a:ln w="0"/>
                <a:solidFill>
                  <a:srgbClr val="0070C0"/>
                </a:solidFill>
                <a:latin typeface="Arial Rounded MT Bold" panose="020F0704030504030204" pitchFamily="34" charset="0"/>
                <a:cs typeface="Leelawadee UI Semilight" panose="020B0402040204020203" pitchFamily="34" charset="-34"/>
              </a:rPr>
              <a:t>diffusion</a:t>
            </a:r>
            <a:r>
              <a:rPr lang="en-GB" sz="2000" dirty="0">
                <a:ln w="0"/>
                <a:latin typeface="Arial Rounded MT Bold" panose="020F0704030504030204" pitchFamily="34" charset="0"/>
                <a:cs typeface="Leelawadee UI Semilight" panose="020B0402040204020203" pitchFamily="34" charset="-34"/>
              </a:rPr>
              <a:t> has a </a:t>
            </a:r>
            <a:r>
              <a:rPr lang="en-GB" sz="2000" b="1" dirty="0">
                <a:ln w="0"/>
                <a:solidFill>
                  <a:srgbClr val="0070C0"/>
                </a:solidFill>
                <a:latin typeface="Arial Rounded MT Bold" panose="020F0704030504030204" pitchFamily="34" charset="0"/>
                <a:cs typeface="Leelawadee UI Semilight" panose="020B0402040204020203" pitchFamily="34" charset="-34"/>
              </a:rPr>
              <a:t>linear</a:t>
            </a:r>
            <a:r>
              <a:rPr lang="en-GB" sz="2000" dirty="0">
                <a:ln w="0"/>
                <a:latin typeface="Arial Rounded MT Bold" panose="020F0704030504030204" pitchFamily="34" charset="0"/>
                <a:cs typeface="Leelawadee UI Semilight" panose="020B0402040204020203" pitchFamily="34" charset="-34"/>
              </a:rPr>
              <a:t> relation between </a:t>
            </a:r>
            <a:r>
              <a:rPr lang="en-GB" sz="2000" b="1" dirty="0">
                <a:ln w="0"/>
                <a:solidFill>
                  <a:srgbClr val="0070C0"/>
                </a:solidFill>
                <a:latin typeface="Arial Rounded MT Bold" panose="020F0704030504030204" pitchFamily="34" charset="0"/>
                <a:cs typeface="Leelawadee UI Semilight" panose="020B0402040204020203" pitchFamily="34" charset="-34"/>
              </a:rPr>
              <a:t>FWHM and Q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n w="0"/>
                <a:latin typeface="Arial Rounded MT Bold" panose="020F0704030504030204" pitchFamily="34" charset="0"/>
                <a:cs typeface="Leelawadee UI Semilight" panose="020B0402040204020203" pitchFamily="34" charset="-34"/>
              </a:rPr>
              <a:t>Many other models describe hopping etc.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n w="0"/>
                <a:latin typeface="Arial Rounded MT Bold" panose="020F0704030504030204" pitchFamily="34" charset="0"/>
                <a:cs typeface="Leelawadee UI Semilight" panose="020B0402040204020203" pitchFamily="34" charset="-34"/>
              </a:rPr>
              <a:t>Peaks indicate tunnelling</a:t>
            </a:r>
            <a:endParaRPr lang="en-GB" sz="20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8058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7290" y="260648"/>
            <a:ext cx="2510711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694" y="1697420"/>
            <a:ext cx="6581530" cy="3838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8607" y="2924944"/>
            <a:ext cx="2276111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"/>
            <a:ext cx="4355976" cy="195032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816284" y="141600"/>
            <a:ext cx="287200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0070C0"/>
                </a:solidFill>
                <a:latin typeface="Arial Rounded MT Bold" panose="020F0704030504030204" pitchFamily="34" charset="0"/>
                <a:cs typeface="Leelawadee UI" panose="020B0502040204020203" pitchFamily="34" charset="-34"/>
              </a:rPr>
              <a:t>The scarcity of Li, has sparked interest in Na</a:t>
            </a:r>
          </a:p>
          <a:p>
            <a:endParaRPr lang="en-GB" sz="2000" dirty="0">
              <a:latin typeface="Leelawadee UI" panose="020B0502040204020203" pitchFamily="34" charset="-34"/>
              <a:cs typeface="Leelawadee UI" panose="020B0502040204020203" pitchFamily="34" charset="-34"/>
            </a:endParaRPr>
          </a:p>
          <a:p>
            <a:r>
              <a:rPr lang="en-GB" sz="2000" dirty="0">
                <a:solidFill>
                  <a:srgbClr val="FF0000"/>
                </a:solidFill>
                <a:latin typeface="Arial Rounded MT Bold" panose="020F0704030504030204" pitchFamily="34" charset="0"/>
                <a:cs typeface="Leelawadee UI" panose="020B0502040204020203" pitchFamily="34" charset="-34"/>
              </a:rPr>
              <a:t>Replacing Li with Na!</a:t>
            </a:r>
          </a:p>
        </p:txBody>
      </p:sp>
      <p:sp>
        <p:nvSpPr>
          <p:cNvPr id="2" name="Rectangle 1"/>
          <p:cNvSpPr/>
          <p:nvPr/>
        </p:nvSpPr>
        <p:spPr>
          <a:xfrm>
            <a:off x="2063553" y="5229200"/>
            <a:ext cx="2298963" cy="40011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GB" sz="2000" dirty="0">
                <a:solidFill>
                  <a:srgbClr val="FF0000"/>
                </a:solidFill>
                <a:latin typeface="Arial Rounded MT Bold" panose="020F0704030504030204" pitchFamily="34" charset="0"/>
                <a:cs typeface="Leelawadee UI" panose="020B0502040204020203" pitchFamily="34" charset="-34"/>
              </a:rPr>
              <a:t>Lorentzian fitting</a:t>
            </a:r>
          </a:p>
        </p:txBody>
      </p:sp>
      <p:sp>
        <p:nvSpPr>
          <p:cNvPr id="10" name="Rectangle 9"/>
          <p:cNvSpPr/>
          <p:nvPr/>
        </p:nvSpPr>
        <p:spPr>
          <a:xfrm>
            <a:off x="4871865" y="5244837"/>
            <a:ext cx="371962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FF0000"/>
                </a:solidFill>
                <a:latin typeface="Arial Rounded MT Bold" panose="020F0704030504030204" pitchFamily="34" charset="0"/>
                <a:cs typeface="Leelawadee UI" panose="020B0502040204020203" pitchFamily="34" charset="-34"/>
              </a:rPr>
              <a:t>Jump diffusion model fitting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2240483" y="5653698"/>
            <a:ext cx="295762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solidFill>
                  <a:srgbClr val="0070C0"/>
                </a:solidFill>
                <a:latin typeface="Arial Rounded MT Bold" panose="020F0704030504030204" pitchFamily="34" charset="0"/>
                <a:cs typeface="Leelawadee UI" panose="020B0502040204020203" pitchFamily="34" charset="-34"/>
              </a:rPr>
              <a:t>Diffusion coefficients are extracted as a function of 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24354" y="5923049"/>
            <a:ext cx="41456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T.J. Willis et al., Scientific Reports </a:t>
            </a:r>
            <a:r>
              <a:rPr lang="en-GB" b="1" dirty="0"/>
              <a:t>8</a:t>
            </a:r>
            <a:r>
              <a:rPr lang="en-GB" dirty="0"/>
              <a:t>, 3210 (2018).</a:t>
            </a:r>
          </a:p>
        </p:txBody>
      </p:sp>
    </p:spTree>
    <p:extLst>
      <p:ext uri="{BB962C8B-B14F-4D97-AF65-F5344CB8AC3E}">
        <p14:creationId xmlns:p14="http://schemas.microsoft.com/office/powerpoint/2010/main" val="23192556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371" y="3729792"/>
            <a:ext cx="3384376" cy="28418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5707" y="4521881"/>
            <a:ext cx="1806624" cy="16250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527" y="752932"/>
            <a:ext cx="4069635" cy="295232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063616" y="243548"/>
            <a:ext cx="66041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Leelawadee UI" panose="020B0502040204020203" pitchFamily="34" charset="-34"/>
                <a:ea typeface="Cambria Math" panose="02040503050406030204" pitchFamily="18" charset="0"/>
                <a:cs typeface="Leelawadee UI" panose="020B0502040204020203" pitchFamily="34" charset="-34"/>
              </a:rPr>
              <a:t>Molecular dynamics (</a:t>
            </a:r>
            <a:r>
              <a:rPr lang="en-GB" sz="2400" b="1" cap="all" dirty="0">
                <a:ln w="9000" cmpd="sng">
                  <a:noFill/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Leelawadee UI" panose="020B0502040204020203" pitchFamily="34" charset="-34"/>
                <a:ea typeface="Cambria Math" panose="02040503050406030204" pitchFamily="18" charset="0"/>
                <a:cs typeface="Leelawadee UI" panose="020B0502040204020203" pitchFamily="34" charset="-34"/>
              </a:rPr>
              <a:t>MD</a:t>
            </a:r>
            <a:r>
              <a:rPr lang="en-GB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Leelawadee UI" panose="020B0502040204020203" pitchFamily="34" charset="-34"/>
                <a:ea typeface="Cambria Math" panose="02040503050406030204" pitchFamily="18" charset="0"/>
                <a:cs typeface="Leelawadee UI" panose="020B0502040204020203" pitchFamily="34" charset="-34"/>
              </a:rPr>
              <a:t>) with </a:t>
            </a:r>
            <a:r>
              <a:rPr lang="en-GB" sz="2400" b="1" cap="all" dirty="0">
                <a:ln w="9000" cmpd="sng">
                  <a:noFill/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Leelawadee UI" panose="020B0502040204020203" pitchFamily="34" charset="-34"/>
                <a:ea typeface="Cambria Math" panose="02040503050406030204" pitchFamily="18" charset="0"/>
                <a:cs typeface="Leelawadee UI" panose="020B0502040204020203" pitchFamily="34" charset="-34"/>
              </a:rPr>
              <a:t>qens</a:t>
            </a:r>
            <a:endParaRPr lang="en-GB" sz="2400" b="1" cap="all" dirty="0">
              <a:ln w="9000" cmpd="sng">
                <a:noFill/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Leelawadee UI" panose="020B0502040204020203" pitchFamily="34" charset="-34"/>
              <a:cs typeface="Leelawadee UI" panose="020B0502040204020203" pitchFamily="34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733859" y="834952"/>
            <a:ext cx="4572000" cy="224676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>
            <a:softEdge rad="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  <a:cs typeface="Leelawadee UI Semilight" panose="020B0402040204020203" pitchFamily="34" charset="-34"/>
              </a:rPr>
              <a:t>MD can probe diffusive/long time regimes as in QENS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  <a:cs typeface="Leelawadee UI Semilight" panose="020B0402040204020203" pitchFamily="34" charset="-34"/>
              </a:rPr>
              <a:t>Ab Initio and empirical force-fields may be compared directly to QENS via </a:t>
            </a:r>
            <a:r>
              <a:rPr lang="en-GB" sz="2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  <a:cs typeface="Leelawadee UI Semilight" panose="020B0402040204020203" pitchFamily="34" charset="-34"/>
              </a:rPr>
              <a:t>MDANSE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  <a:cs typeface="Leelawadee UI Semilight" panose="020B0402040204020203" pitchFamily="34" charset="-34"/>
              </a:rPr>
              <a:t>QENS can even be used to parameterise MD models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848" y="3225737"/>
            <a:ext cx="4037191" cy="23103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24354" y="6273922"/>
            <a:ext cx="52389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I. Silverwood and J. Armstrong, Surface Science </a:t>
            </a:r>
            <a:r>
              <a:rPr lang="en-GB" b="1" dirty="0"/>
              <a:t>674</a:t>
            </a:r>
            <a:r>
              <a:rPr lang="en-GB" dirty="0"/>
              <a:t>, 13 (2018).</a:t>
            </a:r>
          </a:p>
        </p:txBody>
      </p:sp>
    </p:spTree>
    <p:extLst>
      <p:ext uri="{BB962C8B-B14F-4D97-AF65-F5344CB8AC3E}">
        <p14:creationId xmlns:p14="http://schemas.microsoft.com/office/powerpoint/2010/main" val="36325849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886" y="778266"/>
            <a:ext cx="4536504" cy="255178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0200456" y="4069770"/>
            <a:ext cx="109919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TextBox 1"/>
          <p:cNvSpPr txBox="1">
            <a:spLocks noChangeArrowheads="1"/>
          </p:cNvSpPr>
          <p:nvPr/>
        </p:nvSpPr>
        <p:spPr bwMode="auto">
          <a:xfrm>
            <a:off x="1733978" y="260648"/>
            <a:ext cx="918655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pl-PL" sz="2800" b="1" dirty="0">
                <a:latin typeface="Rockwell" panose="02060603020205020403" pitchFamily="18" charset="0"/>
                <a:cs typeface="Times New Roman" panose="02020603050405020304" pitchFamily="18" charset="0"/>
              </a:rPr>
              <a:t>VESUVIO is a unique instrument in  the  world!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241" y="2594620"/>
            <a:ext cx="2980212" cy="2278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2324528" y="5592670"/>
            <a:ext cx="47220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800" b="1" dirty="0">
                <a:solidFill>
                  <a:srgbClr val="FF0000"/>
                </a:solidFill>
                <a:latin typeface="Rockwell" panose="02060603020205020403" pitchFamily="18" charset="0"/>
                <a:cs typeface="Times New Roman" panose="02020603050405020304" pitchFamily="18" charset="0"/>
              </a:rPr>
              <a:t>Can we do any better?</a:t>
            </a:r>
            <a:endParaRPr lang="en-GB" sz="2800" b="1" dirty="0">
              <a:solidFill>
                <a:srgbClr val="FF0000"/>
              </a:solidFill>
              <a:latin typeface="Rockwell" panose="02060603020205020403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631126" y="3527280"/>
            <a:ext cx="371031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GB" altLang="pl-PL" sz="2800" b="1" dirty="0">
                <a:latin typeface="Rockwell" panose="02060603020205020403" pitchFamily="18" charset="0"/>
                <a:cs typeface="Times New Roman" panose="02020603050405020304" pitchFamily="18" charset="0"/>
              </a:rPr>
              <a:t>Unlike other instruments, it looks at materials one atom at a time..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991544" y="1640819"/>
            <a:ext cx="5472608" cy="3286624"/>
            <a:chOff x="1169932" y="3861146"/>
            <a:chExt cx="3994949" cy="2664198"/>
          </a:xfrm>
        </p:grpSpPr>
        <p:grpSp>
          <p:nvGrpSpPr>
            <p:cNvPr id="9" name="Group 8"/>
            <p:cNvGrpSpPr/>
            <p:nvPr/>
          </p:nvGrpSpPr>
          <p:grpSpPr>
            <a:xfrm>
              <a:off x="1169932" y="4377576"/>
              <a:ext cx="2970020" cy="2147768"/>
              <a:chOff x="7236296" y="2204400"/>
              <a:chExt cx="1584176" cy="1670724"/>
            </a:xfrm>
          </p:grpSpPr>
          <p:sp>
            <p:nvSpPr>
              <p:cNvPr id="12" name="Rounded Rectangle 11"/>
              <p:cNvSpPr/>
              <p:nvPr/>
            </p:nvSpPr>
            <p:spPr>
              <a:xfrm>
                <a:off x="7236296" y="2204400"/>
                <a:ext cx="1584176" cy="1670724"/>
              </a:xfrm>
              <a:prstGeom prst="roundRect">
                <a:avLst/>
              </a:prstGeom>
              <a:no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7287900" y="2239766"/>
                <a:ext cx="1532572" cy="2328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800" b="1" dirty="0">
                    <a:solidFill>
                      <a:schemeClr val="accent6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1. Neutron Compton scattering (NCS)</a:t>
                </a:r>
              </a:p>
            </p:txBody>
          </p:sp>
        </p:grpSp>
        <p:cxnSp>
          <p:nvCxnSpPr>
            <p:cNvPr id="10" name="Straight Arrow Connector 9"/>
            <p:cNvCxnSpPr/>
            <p:nvPr/>
          </p:nvCxnSpPr>
          <p:spPr>
            <a:xfrm flipV="1">
              <a:off x="4139952" y="4634314"/>
              <a:ext cx="1024929" cy="450871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V="1">
              <a:off x="3599625" y="3861146"/>
              <a:ext cx="622594" cy="516430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12455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74"/>
    </mc:Choice>
    <mc:Fallback xmlns="">
      <p:transition spd="slow" advTm="9374"/>
    </mc:Fallback>
  </mc:AlternateContent>
</p:sld>
</file>

<file path=ppt/theme/theme1.xml><?xml version="1.0" encoding="utf-8"?>
<a:theme xmlns:a="http://schemas.openxmlformats.org/drawingml/2006/main" name="Font and logo master">
  <a:themeElements>
    <a:clrScheme name="STFC theme">
      <a:dk1>
        <a:srgbClr val="2E2C61"/>
      </a:dk1>
      <a:lt1>
        <a:srgbClr val="FFFFFF"/>
      </a:lt1>
      <a:dk2>
        <a:srgbClr val="2E2C61"/>
      </a:dk2>
      <a:lt2>
        <a:srgbClr val="FFFFFF"/>
      </a:lt2>
      <a:accent1>
        <a:srgbClr val="1E5DF8"/>
      </a:accent1>
      <a:accent2>
        <a:srgbClr val="003088"/>
      </a:accent2>
      <a:accent3>
        <a:srgbClr val="F08900"/>
      </a:accent3>
      <a:accent4>
        <a:srgbClr val="616161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tandard slid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E5DF8"/>
      </a:accent1>
      <a:accent2>
        <a:srgbClr val="FF9D1B"/>
      </a:accent2>
      <a:accent3>
        <a:srgbClr val="003088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ISIS STFC">
      <a:majorFont>
        <a:latin typeface="Moderat Medium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Standard slid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E5DF8"/>
      </a:accent1>
      <a:accent2>
        <a:srgbClr val="FF9D1B"/>
      </a:accent2>
      <a:accent3>
        <a:srgbClr val="003088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ISIS STFC">
      <a:majorFont>
        <a:latin typeface="Moderat Medium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038DED1542C1943A1290884108DB0E9" ma:contentTypeVersion="2" ma:contentTypeDescription="Create a new document." ma:contentTypeScope="" ma:versionID="75948dd912159fd788ffcd9de450d66e">
  <xsd:schema xmlns:xsd="http://www.w3.org/2001/XMLSchema" xmlns:xs="http://www.w3.org/2001/XMLSchema" xmlns:p="http://schemas.microsoft.com/office/2006/metadata/properties" xmlns:ns2="84978530-c7a6-42d8-babd-8b8d2b751aa6" targetNamespace="http://schemas.microsoft.com/office/2006/metadata/properties" ma:root="true" ma:fieldsID="c49709bdc75a7754cac99811eaeb298a" ns2:_="">
    <xsd:import namespace="84978530-c7a6-42d8-babd-8b8d2b751aa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978530-c7a6-42d8-babd-8b8d2b751aa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1BFA9FD-3FBA-4858-A828-8FC9E7876A5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4978530-c7a6-42d8-babd-8b8d2b751aa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640F081-B534-46A2-819D-E57C6B07937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14A9CD3-1715-40A4-A7ED-40D8563902F1}">
  <ds:schemaRefs>
    <ds:schemaRef ds:uri="http://schemas.microsoft.com/office/2006/documentManagement/types"/>
    <ds:schemaRef ds:uri="84978530-c7a6-42d8-babd-8b8d2b751aa6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1197</TotalTime>
  <Words>619</Words>
  <Application>Microsoft Office PowerPoint</Application>
  <PresentationFormat>Widescreen</PresentationFormat>
  <Paragraphs>118</Paragraphs>
  <Slides>18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Malgun Gothic Semilight</vt:lpstr>
      <vt:lpstr>Arial</vt:lpstr>
      <vt:lpstr>Arial Rounded MT Bold</vt:lpstr>
      <vt:lpstr>Leelawadee UI</vt:lpstr>
      <vt:lpstr>Lucida Grande</vt:lpstr>
      <vt:lpstr>Noto Sans Symbols</vt:lpstr>
      <vt:lpstr>Roboto</vt:lpstr>
      <vt:lpstr>Rockwell</vt:lpstr>
      <vt:lpstr>Times New Roman</vt:lpstr>
      <vt:lpstr>Font and logo master</vt:lpstr>
      <vt:lpstr>Standard slide</vt:lpstr>
      <vt:lpstr>1_Standard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4 new techniques on VESUVIO and made them integral part of the user programme</vt:lpstr>
      <vt:lpstr>PowerPoint Presentation</vt:lpstr>
      <vt:lpstr>PowerPoint Presentation</vt:lpstr>
      <vt:lpstr>PowerPoint Presentation</vt:lpstr>
      <vt:lpstr>Why bother?</vt:lpstr>
      <vt:lpstr>PowerPoint Presentation</vt:lpstr>
      <vt:lpstr>PowerPoint Presentation</vt:lpstr>
      <vt:lpstr>Overall summary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Philip Millard</dc:creator>
  <cp:lastModifiedBy>Rudic, Svemir (STFC,RAL,ISIS)</cp:lastModifiedBy>
  <cp:revision>92</cp:revision>
  <cp:lastPrinted>2022-04-22T16:25:08Z</cp:lastPrinted>
  <dcterms:created xsi:type="dcterms:W3CDTF">2019-09-17T08:04:08Z</dcterms:created>
  <dcterms:modified xsi:type="dcterms:W3CDTF">2026-02-12T15:45:26Z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0x0101005038DED1542C1943A1290884108DB0E9</vt:lpwstr>
  </property>
  <property fmtid="{D5CDD505-2E9C-101B-9397-08002B2CF9AE}" pid="3" name="_dlc_DocIdItemGuid">
    <vt:lpwstr>7d6dd9f8-2757-4d2f-b6c5-c8fdb553a0d1</vt:lpwstr>
  </property>
</Properties>
</file>