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1115" r:id="rId12"/>
    <p:sldId id="1116" r:id="rId13"/>
    <p:sldId id="1117" r:id="rId14"/>
    <p:sldId id="1118" r:id="rId15"/>
    <p:sldId id="1119" r:id="rId16"/>
    <p:sldId id="1100" r:id="rId17"/>
    <p:sldId id="1126" r:id="rId18"/>
    <p:sldId id="112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E5D3A-7B51-4886-A879-C34066177D64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9D03E-A2D1-42D6-BE85-36CBCF4B4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55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9D03E-A2D1-42D6-BE85-36CBCF4B49F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76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9D03E-A2D1-42D6-BE85-36CBCF4B49F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911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7F798D-010C-4A41-8A69-4E4162B1168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3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7F798D-010C-4A41-8A69-4E4162B1168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33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7F798D-010C-4A41-8A69-4E4162B1168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33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7F798D-010C-4A41-8A69-4E4162B1168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3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F45-0B01-4D13-B2E5-E3F1F2C49A5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B933-66AC-436E-B745-7C969B46D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22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F45-0B01-4D13-B2E5-E3F1F2C49A5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B933-66AC-436E-B745-7C969B46D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95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F45-0B01-4D13-B2E5-E3F1F2C49A5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B933-66AC-436E-B745-7C969B46D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03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F45-0B01-4D13-B2E5-E3F1F2C49A5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B933-66AC-436E-B745-7C969B46D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21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F45-0B01-4D13-B2E5-E3F1F2C49A5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B933-66AC-436E-B745-7C969B46D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86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F45-0B01-4D13-B2E5-E3F1F2C49A5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B933-66AC-436E-B745-7C969B46D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74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F45-0B01-4D13-B2E5-E3F1F2C49A5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B933-66AC-436E-B745-7C969B46D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47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F45-0B01-4D13-B2E5-E3F1F2C49A5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B933-66AC-436E-B745-7C969B46D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58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F45-0B01-4D13-B2E5-E3F1F2C49A5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B933-66AC-436E-B745-7C969B46D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38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F45-0B01-4D13-B2E5-E3F1F2C49A5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B933-66AC-436E-B745-7C969B46D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41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F45-0B01-4D13-B2E5-E3F1F2C49A5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B933-66AC-436E-B745-7C969B46D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72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917F45-0B01-4D13-B2E5-E3F1F2C49A56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CFB933-66AC-436E-B745-7C969B46D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61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wmv"/><Relationship Id="rId7" Type="http://schemas.openxmlformats.org/officeDocument/2006/relationships/image" Target="../media/image3.sv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wm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21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5.jpeg"/><Relationship Id="rId3" Type="http://schemas.openxmlformats.org/officeDocument/2006/relationships/image" Target="../media/image18.png"/><Relationship Id="rId21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20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1.png"/><Relationship Id="rId3" Type="http://schemas.openxmlformats.org/officeDocument/2006/relationships/image" Target="../media/image37.png"/><Relationship Id="rId21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4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8.jpeg"/><Relationship Id="rId4" Type="http://schemas.openxmlformats.org/officeDocument/2006/relationships/image" Target="../media/image30.png"/><Relationship Id="rId9" Type="http://schemas.openxmlformats.org/officeDocument/2006/relationships/image" Target="../media/image21.png"/><Relationship Id="rId14" Type="http://schemas.openxmlformats.org/officeDocument/2006/relationships/image" Target="../media/image32.jpeg"/><Relationship Id="rId22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1.png"/><Relationship Id="rId3" Type="http://schemas.openxmlformats.org/officeDocument/2006/relationships/image" Target="../media/image37.png"/><Relationship Id="rId21" Type="http://schemas.openxmlformats.org/officeDocument/2006/relationships/image" Target="../media/image3.sv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4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40.jpeg"/><Relationship Id="rId4" Type="http://schemas.openxmlformats.org/officeDocument/2006/relationships/image" Target="../media/image30.png"/><Relationship Id="rId9" Type="http://schemas.openxmlformats.org/officeDocument/2006/relationships/image" Target="../media/image21.png"/><Relationship Id="rId1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06EC3818 Campus aerial 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449" y="303576"/>
            <a:ext cx="9184897" cy="633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B86B8E-8313-F407-EC04-D31720937C8D}"/>
              </a:ext>
            </a:extLst>
          </p:cNvPr>
          <p:cNvSpPr txBox="1"/>
          <p:nvPr/>
        </p:nvSpPr>
        <p:spPr>
          <a:xfrm>
            <a:off x="1385646" y="2632629"/>
            <a:ext cx="6372708" cy="1615827"/>
          </a:xfrm>
          <a:prstGeom prst="rect">
            <a:avLst/>
          </a:prstGeom>
          <a:solidFill>
            <a:schemeClr val="tx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Neutrons and Muons</a:t>
            </a:r>
          </a:p>
          <a:p>
            <a:pPr algn="ctr"/>
            <a:r>
              <a:rPr lang="en-GB" sz="3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</a:p>
          <a:p>
            <a:pPr algn="ctr"/>
            <a:r>
              <a:rPr lang="en-GB" sz="3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Materials Research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89717E-52BF-6152-7804-91C19958DB9A}"/>
              </a:ext>
            </a:extLst>
          </p:cNvPr>
          <p:cNvGrpSpPr/>
          <p:nvPr/>
        </p:nvGrpSpPr>
        <p:grpSpPr>
          <a:xfrm>
            <a:off x="7541663" y="5916954"/>
            <a:ext cx="1671610" cy="863973"/>
            <a:chOff x="9855611" y="3852728"/>
            <a:chExt cx="2228813" cy="11519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F41E40-C9F5-CE36-1262-A1863FF9DB9B}"/>
                </a:ext>
              </a:extLst>
            </p:cNvPr>
            <p:cNvSpPr/>
            <p:nvPr/>
          </p:nvSpPr>
          <p:spPr>
            <a:xfrm>
              <a:off x="9880807" y="3852728"/>
              <a:ext cx="2178424" cy="1151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19F3749-EBAA-496E-2792-D839D7551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55611" y="3854289"/>
              <a:ext cx="2228813" cy="1148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327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3BB758-E380-699E-227B-A08CA3286176}"/>
              </a:ext>
            </a:extLst>
          </p:cNvPr>
          <p:cNvGrpSpPr/>
          <p:nvPr/>
        </p:nvGrpSpPr>
        <p:grpSpPr>
          <a:xfrm>
            <a:off x="6983769" y="5656986"/>
            <a:ext cx="2227330" cy="1167465"/>
            <a:chOff x="6983769" y="5656986"/>
            <a:chExt cx="2227330" cy="11674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53B9D52-3458-91A1-D671-5240AFE9F6BF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436BC420-378F-9106-EE8F-5EBBAD411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1E39BB1C-D32F-51C7-DA14-D5CD6BF47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7384"/>
            <a:ext cx="9180512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GB" sz="4000" b="1" kern="0" dirty="0">
                <a:solidFill>
                  <a:srgbClr val="3E5B9C"/>
                </a:solidFill>
                <a:latin typeface="Calibri" panose="020F0502020204030204" pitchFamily="34" charset="0"/>
                <a:ea typeface="+mj-ea"/>
                <a:cs typeface="Calibri" pitchFamily="34" charset="0"/>
              </a:rPr>
              <a:t>Neutrons</a:t>
            </a:r>
            <a:endParaRPr lang="en-GB" sz="3600" b="1" kern="0" dirty="0">
              <a:solidFill>
                <a:srgbClr val="3E5B9C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827FB2-477D-E8AE-DDF8-7692B4593FFA}"/>
              </a:ext>
            </a:extLst>
          </p:cNvPr>
          <p:cNvSpPr txBox="1">
            <a:spLocks/>
          </p:cNvSpPr>
          <p:nvPr/>
        </p:nvSpPr>
        <p:spPr>
          <a:xfrm>
            <a:off x="413792" y="1097642"/>
            <a:ext cx="8352928" cy="1512168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Neutrons are a neutral particle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F4578D-3AFB-A6E5-80B5-5A7A3A985BB8}"/>
              </a:ext>
            </a:extLst>
          </p:cNvPr>
          <p:cNvSpPr/>
          <p:nvPr/>
        </p:nvSpPr>
        <p:spPr>
          <a:xfrm>
            <a:off x="305837" y="1734766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are highly penetrating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can be used as non-destructive probes,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can be used to study samples in extreme environments</a:t>
            </a:r>
          </a:p>
        </p:txBody>
      </p:sp>
      <p:pic>
        <p:nvPicPr>
          <p:cNvPr id="8" name="nobleman cutdown_4.wmv">
            <a:hlinkClick r:id="" action="ppaction://media"/>
            <a:extLst>
              <a:ext uri="{FF2B5EF4-FFF2-40B4-BE49-F238E27FC236}">
                <a16:creationId xmlns:a16="http://schemas.microsoft.com/office/drawing/2014/main" id="{775B5025-1D20-2B31-6C99-94DA3D7667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05837" y="2938533"/>
            <a:ext cx="3433692" cy="3433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monkey-puzzle_01 semi tra 1 .mpg">
            <a:hlinkClick r:id="" action="ppaction://media"/>
            <a:extLst>
              <a:ext uri="{FF2B5EF4-FFF2-40B4-BE49-F238E27FC236}">
                <a16:creationId xmlns:a16="http://schemas.microsoft.com/office/drawing/2014/main" id="{C5C5E239-BCF2-C592-D766-58139804BA0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39529" y="2938533"/>
            <a:ext cx="263691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9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8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2"/>
          <p:cNvSpPr txBox="1">
            <a:spLocks noChangeArrowheads="1"/>
          </p:cNvSpPr>
          <p:nvPr/>
        </p:nvSpPr>
        <p:spPr bwMode="auto">
          <a:xfrm>
            <a:off x="0" y="-27384"/>
            <a:ext cx="9180512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GB" sz="4000" b="1" kern="0" dirty="0">
                <a:solidFill>
                  <a:srgbClr val="3E5B9C"/>
                </a:solidFill>
                <a:latin typeface="Calibri" panose="020F0502020204030204" pitchFamily="34" charset="0"/>
                <a:ea typeface="+mj-ea"/>
                <a:cs typeface="Calibri" pitchFamily="34" charset="0"/>
              </a:rPr>
              <a:t>Neutrons</a:t>
            </a:r>
            <a:endParaRPr lang="en-GB" sz="3600" b="1" kern="0" dirty="0">
              <a:solidFill>
                <a:srgbClr val="3E5B9C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80" name="Content Placeholder 2"/>
          <p:cNvSpPr txBox="1">
            <a:spLocks/>
          </p:cNvSpPr>
          <p:nvPr/>
        </p:nvSpPr>
        <p:spPr>
          <a:xfrm>
            <a:off x="413792" y="1097642"/>
            <a:ext cx="8352928" cy="1512168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Neutrons interact with Nuclei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-180528" y="116632"/>
            <a:ext cx="9288016" cy="792088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3600" b="1" kern="0" dirty="0">
              <a:solidFill>
                <a:srgbClr val="3E5B9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860" y="1775182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are sensitive to light atoms, particularly hydrogen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can exploit isotopic substitution, especially H/D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‘see‘ materials differently to X-rays, complementary </a:t>
            </a:r>
          </a:p>
        </p:txBody>
      </p:sp>
      <p:pic>
        <p:nvPicPr>
          <p:cNvPr id="7" name="Picture 2" descr="http://www.rtstudents.com/x-rays/jewelry-xray.jpg"/>
          <p:cNvPicPr>
            <a:picLocks noChangeAspect="1" noChangeArrowheads="1"/>
          </p:cNvPicPr>
          <p:nvPr/>
        </p:nvPicPr>
        <p:blipFill rotWithShape="1">
          <a:blip r:embed="rId3" cstate="print"/>
          <a:srcRect b="7505"/>
          <a:stretch/>
        </p:blipFill>
        <p:spPr bwMode="auto">
          <a:xfrm>
            <a:off x="611560" y="3190677"/>
            <a:ext cx="2474826" cy="3052118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81" name="Group 180"/>
          <p:cNvGrpSpPr/>
          <p:nvPr/>
        </p:nvGrpSpPr>
        <p:grpSpPr>
          <a:xfrm>
            <a:off x="3751801" y="3405480"/>
            <a:ext cx="4794615" cy="1787130"/>
            <a:chOff x="3751801" y="2583332"/>
            <a:chExt cx="4794615" cy="1787130"/>
          </a:xfrm>
        </p:grpSpPr>
        <p:sp>
          <p:nvSpPr>
            <p:cNvPr id="96" name="Rectangle 125"/>
            <p:cNvSpPr>
              <a:spLocks noChangeArrowheads="1"/>
            </p:cNvSpPr>
            <p:nvPr/>
          </p:nvSpPr>
          <p:spPr bwMode="auto">
            <a:xfrm>
              <a:off x="4000082" y="2583332"/>
              <a:ext cx="2402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r>
                <a:rPr lang="en-US" sz="1600" dirty="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en-US" dirty="0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Rectangle 40"/>
            <p:cNvSpPr>
              <a:spLocks noChangeArrowheads="1"/>
            </p:cNvSpPr>
            <p:nvPr/>
          </p:nvSpPr>
          <p:spPr bwMode="auto">
            <a:xfrm>
              <a:off x="6360378" y="340854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Rectangle 41"/>
            <p:cNvSpPr>
              <a:spLocks noChangeArrowheads="1"/>
            </p:cNvSpPr>
            <p:nvPr/>
          </p:nvSpPr>
          <p:spPr bwMode="auto">
            <a:xfrm>
              <a:off x="6453620" y="3408548"/>
              <a:ext cx="4648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Rectangle 42"/>
            <p:cNvSpPr>
              <a:spLocks noChangeArrowheads="1"/>
            </p:cNvSpPr>
            <p:nvPr/>
          </p:nvSpPr>
          <p:spPr bwMode="auto">
            <a:xfrm>
              <a:off x="6495062" y="3408548"/>
              <a:ext cx="25577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rays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Rectangle 43"/>
            <p:cNvSpPr>
              <a:spLocks noChangeArrowheads="1"/>
            </p:cNvSpPr>
            <p:nvPr/>
          </p:nvSpPr>
          <p:spPr bwMode="auto">
            <a:xfrm>
              <a:off x="6258255" y="4185796"/>
              <a:ext cx="57682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neutrons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1" name="Group 52"/>
            <p:cNvGrpSpPr>
              <a:grpSpLocks/>
            </p:cNvGrpSpPr>
            <p:nvPr/>
          </p:nvGrpSpPr>
          <p:grpSpPr bwMode="auto">
            <a:xfrm>
              <a:off x="4573977" y="3661264"/>
              <a:ext cx="3933967" cy="637920"/>
              <a:chOff x="2888" y="2075"/>
              <a:chExt cx="2658" cy="467"/>
            </a:xfrm>
          </p:grpSpPr>
          <p:pic>
            <p:nvPicPr>
              <p:cNvPr id="102" name="Picture 44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8" y="2246"/>
                <a:ext cx="121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45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" y="2214"/>
                <a:ext cx="185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46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8" y="2188"/>
                <a:ext cx="236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47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1" y="2133"/>
                <a:ext cx="345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48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5" y="2120"/>
                <a:ext cx="369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49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8" y="2091"/>
                <a:ext cx="428" cy="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50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7" y="2075"/>
                <a:ext cx="459" cy="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9" name="Group 62"/>
            <p:cNvGrpSpPr>
              <a:grpSpLocks/>
            </p:cNvGrpSpPr>
            <p:nvPr/>
          </p:nvGrpSpPr>
          <p:grpSpPr bwMode="auto">
            <a:xfrm>
              <a:off x="4058917" y="2867618"/>
              <a:ext cx="4487499" cy="678898"/>
              <a:chOff x="2540" y="1494"/>
              <a:chExt cx="3032" cy="497"/>
            </a:xfrm>
          </p:grpSpPr>
          <p:pic>
            <p:nvPicPr>
              <p:cNvPr id="110" name="Picture 53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8" y="1625"/>
                <a:ext cx="225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54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7" y="1562"/>
                <a:ext cx="377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55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2" y="1713"/>
                <a:ext cx="54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" name="Picture 56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9" y="1494"/>
                <a:ext cx="473" cy="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57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2" y="1668"/>
                <a:ext cx="143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5" name="Group 60"/>
              <p:cNvGrpSpPr>
                <a:grpSpLocks/>
              </p:cNvGrpSpPr>
              <p:nvPr/>
            </p:nvGrpSpPr>
            <p:grpSpPr bwMode="auto">
              <a:xfrm>
                <a:off x="2540" y="1730"/>
                <a:ext cx="418" cy="25"/>
                <a:chOff x="2540" y="1730"/>
                <a:chExt cx="418" cy="25"/>
              </a:xfrm>
            </p:grpSpPr>
            <p:pic>
              <p:nvPicPr>
                <p:cNvPr id="117" name="Picture 58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0" y="1737"/>
                  <a:ext cx="13" cy="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8" name="Picture 59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" y="1730"/>
                  <a:ext cx="26" cy="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6" name="Picture 61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3" y="1704"/>
                <a:ext cx="73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9" name="Picture 7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965" y="3895524"/>
              <a:ext cx="179086" cy="16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76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858" y="3851812"/>
              <a:ext cx="273809" cy="256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7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3816297"/>
              <a:ext cx="349290" cy="32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7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06" y="3740484"/>
              <a:ext cx="510616" cy="47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7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756" y="3723409"/>
              <a:ext cx="546137" cy="51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80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776" y="3683112"/>
              <a:ext cx="633458" cy="59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81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0566" y="3661257"/>
              <a:ext cx="679341" cy="637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8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965" y="3895524"/>
              <a:ext cx="179086" cy="16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8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858" y="3851812"/>
              <a:ext cx="273809" cy="256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8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3816297"/>
              <a:ext cx="349290" cy="32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86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06" y="3740484"/>
              <a:ext cx="510616" cy="47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87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756" y="3723409"/>
              <a:ext cx="546137" cy="51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88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776" y="3683112"/>
              <a:ext cx="633458" cy="59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89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0566" y="3661257"/>
              <a:ext cx="679341" cy="637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9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3046560"/>
              <a:ext cx="333010" cy="32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92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67" y="2960503"/>
              <a:ext cx="557977" cy="49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93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304" y="3166767"/>
              <a:ext cx="79922" cy="80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94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6342" y="2867615"/>
              <a:ext cx="700061" cy="67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95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938" y="3104614"/>
              <a:ext cx="211647" cy="204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9" name="Group 98"/>
            <p:cNvGrpSpPr>
              <a:grpSpLocks/>
            </p:cNvGrpSpPr>
            <p:nvPr/>
          </p:nvGrpSpPr>
          <p:grpSpPr bwMode="auto">
            <a:xfrm>
              <a:off x="4059002" y="3189989"/>
              <a:ext cx="618673" cy="34148"/>
              <a:chOff x="2540" y="1730"/>
              <a:chExt cx="418" cy="25"/>
            </a:xfrm>
          </p:grpSpPr>
          <p:pic>
            <p:nvPicPr>
              <p:cNvPr id="140" name="Picture 96"/>
              <p:cNvPicPr>
                <a:picLocks noChangeAspect="1" noChangeArrowheads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737"/>
                <a:ext cx="13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1" name="Picture 97"/>
              <p:cNvPicPr>
                <a:picLocks noChangeAspect="1" noChangeArrowheads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2" y="1730"/>
                <a:ext cx="26" cy="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2" name="Picture 99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802" y="3154473"/>
              <a:ext cx="108043" cy="105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100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3046560"/>
              <a:ext cx="333010" cy="32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101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67" y="2960503"/>
              <a:ext cx="557977" cy="49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102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304" y="3166767"/>
              <a:ext cx="79922" cy="80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10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6342" y="2867615"/>
              <a:ext cx="700061" cy="67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104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938" y="3104614"/>
              <a:ext cx="211647" cy="204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105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910" y="3199550"/>
              <a:ext cx="19241" cy="15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106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087" y="3189989"/>
              <a:ext cx="38481" cy="3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107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910" y="3199550"/>
              <a:ext cx="19241" cy="15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108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087" y="3189989"/>
              <a:ext cx="38481" cy="3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109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802" y="3154473"/>
              <a:ext cx="108043" cy="105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" name="Rectangle 110"/>
            <p:cNvSpPr>
              <a:spLocks noChangeArrowheads="1"/>
            </p:cNvSpPr>
            <p:nvPr/>
          </p:nvSpPr>
          <p:spPr bwMode="auto">
            <a:xfrm>
              <a:off x="8071308" y="2583332"/>
              <a:ext cx="18915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Rectangle 111"/>
            <p:cNvSpPr>
              <a:spLocks noChangeArrowheads="1"/>
            </p:cNvSpPr>
            <p:nvPr/>
          </p:nvSpPr>
          <p:spPr bwMode="auto">
            <a:xfrm>
              <a:off x="7491131" y="2583332"/>
              <a:ext cx="16831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Zr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5" name="Rectangle 112"/>
            <p:cNvSpPr>
              <a:spLocks noChangeArrowheads="1"/>
            </p:cNvSpPr>
            <p:nvPr/>
          </p:nvSpPr>
          <p:spPr bwMode="auto">
            <a:xfrm>
              <a:off x="6913914" y="2583332"/>
              <a:ext cx="28212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6" name="Rectangle 113"/>
            <p:cNvSpPr>
              <a:spLocks noChangeArrowheads="1"/>
            </p:cNvSpPr>
            <p:nvPr/>
          </p:nvSpPr>
          <p:spPr bwMode="auto">
            <a:xfrm>
              <a:off x="6415139" y="2583332"/>
              <a:ext cx="9457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Rectangle 114"/>
            <p:cNvSpPr>
              <a:spLocks noChangeArrowheads="1"/>
            </p:cNvSpPr>
            <p:nvPr/>
          </p:nvSpPr>
          <p:spPr bwMode="auto">
            <a:xfrm>
              <a:off x="5803882" y="2583332"/>
              <a:ext cx="136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8" name="Rectangle 115"/>
            <p:cNvSpPr>
              <a:spLocks noChangeArrowheads="1"/>
            </p:cNvSpPr>
            <p:nvPr/>
          </p:nvSpPr>
          <p:spPr bwMode="auto">
            <a:xfrm>
              <a:off x="5191144" y="2583332"/>
              <a:ext cx="1090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9" name="Rectangle 116"/>
            <p:cNvSpPr>
              <a:spLocks noChangeArrowheads="1"/>
            </p:cNvSpPr>
            <p:nvPr/>
          </p:nvSpPr>
          <p:spPr bwMode="auto">
            <a:xfrm>
              <a:off x="4588765" y="2583332"/>
              <a:ext cx="1330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" name="Rectangle 118"/>
            <p:cNvSpPr>
              <a:spLocks noChangeArrowheads="1"/>
            </p:cNvSpPr>
            <p:nvPr/>
          </p:nvSpPr>
          <p:spPr bwMode="auto">
            <a:xfrm>
              <a:off x="8071308" y="2583332"/>
              <a:ext cx="18915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1" name="Rectangle 119"/>
            <p:cNvSpPr>
              <a:spLocks noChangeArrowheads="1"/>
            </p:cNvSpPr>
            <p:nvPr/>
          </p:nvSpPr>
          <p:spPr bwMode="auto">
            <a:xfrm>
              <a:off x="7491131" y="2583332"/>
              <a:ext cx="16831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Zr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2" name="Rectangle 120"/>
            <p:cNvSpPr>
              <a:spLocks noChangeArrowheads="1"/>
            </p:cNvSpPr>
            <p:nvPr/>
          </p:nvSpPr>
          <p:spPr bwMode="auto">
            <a:xfrm>
              <a:off x="6913914" y="2583332"/>
              <a:ext cx="28212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" name="Rectangle 121"/>
            <p:cNvSpPr>
              <a:spLocks noChangeArrowheads="1"/>
            </p:cNvSpPr>
            <p:nvPr/>
          </p:nvSpPr>
          <p:spPr bwMode="auto">
            <a:xfrm>
              <a:off x="6415139" y="2583332"/>
              <a:ext cx="9457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" name="Rectangle 122"/>
            <p:cNvSpPr>
              <a:spLocks noChangeArrowheads="1"/>
            </p:cNvSpPr>
            <p:nvPr/>
          </p:nvSpPr>
          <p:spPr bwMode="auto">
            <a:xfrm>
              <a:off x="5803882" y="2583332"/>
              <a:ext cx="136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Rectangle 124"/>
            <p:cNvSpPr>
              <a:spLocks noChangeArrowheads="1"/>
            </p:cNvSpPr>
            <p:nvPr/>
          </p:nvSpPr>
          <p:spPr bwMode="auto">
            <a:xfrm>
              <a:off x="4588765" y="2583332"/>
              <a:ext cx="1330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6" name="Rectangle 129"/>
            <p:cNvSpPr>
              <a:spLocks noChangeArrowheads="1"/>
            </p:cNvSpPr>
            <p:nvPr/>
          </p:nvSpPr>
          <p:spPr bwMode="auto">
            <a:xfrm>
              <a:off x="6360378" y="340854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7" name="Rectangle 130"/>
            <p:cNvSpPr>
              <a:spLocks noChangeArrowheads="1"/>
            </p:cNvSpPr>
            <p:nvPr/>
          </p:nvSpPr>
          <p:spPr bwMode="auto">
            <a:xfrm>
              <a:off x="6453620" y="3408548"/>
              <a:ext cx="4648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8" name="Rectangle 131"/>
            <p:cNvSpPr>
              <a:spLocks noChangeArrowheads="1"/>
            </p:cNvSpPr>
            <p:nvPr/>
          </p:nvSpPr>
          <p:spPr bwMode="auto">
            <a:xfrm>
              <a:off x="6495062" y="3408548"/>
              <a:ext cx="25577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rays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9" name="Rectangle 132"/>
            <p:cNvSpPr>
              <a:spLocks noChangeArrowheads="1"/>
            </p:cNvSpPr>
            <p:nvPr/>
          </p:nvSpPr>
          <p:spPr bwMode="auto">
            <a:xfrm>
              <a:off x="6258255" y="4185796"/>
              <a:ext cx="57682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neutrons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3" name="Picture 90"/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801" y="3683112"/>
              <a:ext cx="633458" cy="55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771C90A-31D4-2235-FE4A-0621B1DA485F}"/>
              </a:ext>
            </a:extLst>
          </p:cNvPr>
          <p:cNvGrpSpPr/>
          <p:nvPr/>
        </p:nvGrpSpPr>
        <p:grpSpPr>
          <a:xfrm>
            <a:off x="6983769" y="5656986"/>
            <a:ext cx="2227330" cy="1167465"/>
            <a:chOff x="6983769" y="5656986"/>
            <a:chExt cx="2227330" cy="116746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24532F-D797-A20D-F32F-9065FF054B09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409F973-5406-D458-5CAF-7FE44E49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692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2"/>
          <p:cNvSpPr txBox="1">
            <a:spLocks noChangeArrowheads="1"/>
          </p:cNvSpPr>
          <p:nvPr/>
        </p:nvSpPr>
        <p:spPr bwMode="auto">
          <a:xfrm>
            <a:off x="0" y="-27384"/>
            <a:ext cx="9180512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GB" sz="4000" b="1" kern="0" dirty="0">
                <a:solidFill>
                  <a:srgbClr val="3E5B9C"/>
                </a:solidFill>
                <a:latin typeface="Calibri" panose="020F0502020204030204" pitchFamily="34" charset="0"/>
                <a:ea typeface="+mj-ea"/>
                <a:cs typeface="Calibri" pitchFamily="34" charset="0"/>
              </a:rPr>
              <a:t>Neutrons</a:t>
            </a:r>
            <a:endParaRPr lang="en-GB" sz="3600" b="1" kern="0" dirty="0">
              <a:solidFill>
                <a:srgbClr val="3E5B9C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80" name="Content Placeholder 2"/>
          <p:cNvSpPr txBox="1">
            <a:spLocks/>
          </p:cNvSpPr>
          <p:nvPr/>
        </p:nvSpPr>
        <p:spPr>
          <a:xfrm>
            <a:off x="413792" y="1097642"/>
            <a:ext cx="8352928" cy="1512168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Neutrons interact with Nuclei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-180528" y="116632"/>
            <a:ext cx="9288016" cy="792088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3600" b="1" kern="0" dirty="0">
              <a:solidFill>
                <a:srgbClr val="3E5B9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860" y="1775182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are sensitive to light atoms, particularly hydrogen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can exploit isotopic substitution, especially H/D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‘see‘ materials differently to X-rays, complementary </a:t>
            </a:r>
          </a:p>
        </p:txBody>
      </p:sp>
      <p:grpSp>
        <p:nvGrpSpPr>
          <p:cNvPr id="181" name="Group 180"/>
          <p:cNvGrpSpPr/>
          <p:nvPr/>
        </p:nvGrpSpPr>
        <p:grpSpPr>
          <a:xfrm>
            <a:off x="3751801" y="3405480"/>
            <a:ext cx="4794615" cy="1787130"/>
            <a:chOff x="3751801" y="2583332"/>
            <a:chExt cx="4794615" cy="1787130"/>
          </a:xfrm>
        </p:grpSpPr>
        <p:sp>
          <p:nvSpPr>
            <p:cNvPr id="96" name="Rectangle 125"/>
            <p:cNvSpPr>
              <a:spLocks noChangeArrowheads="1"/>
            </p:cNvSpPr>
            <p:nvPr/>
          </p:nvSpPr>
          <p:spPr bwMode="auto">
            <a:xfrm>
              <a:off x="4000082" y="2583332"/>
              <a:ext cx="2402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r>
                <a:rPr lang="en-US" sz="1600" dirty="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en-US" dirty="0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Rectangle 40"/>
            <p:cNvSpPr>
              <a:spLocks noChangeArrowheads="1"/>
            </p:cNvSpPr>
            <p:nvPr/>
          </p:nvSpPr>
          <p:spPr bwMode="auto">
            <a:xfrm>
              <a:off x="6360378" y="340854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Rectangle 41"/>
            <p:cNvSpPr>
              <a:spLocks noChangeArrowheads="1"/>
            </p:cNvSpPr>
            <p:nvPr/>
          </p:nvSpPr>
          <p:spPr bwMode="auto">
            <a:xfrm>
              <a:off x="6453620" y="3408548"/>
              <a:ext cx="4648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Rectangle 42"/>
            <p:cNvSpPr>
              <a:spLocks noChangeArrowheads="1"/>
            </p:cNvSpPr>
            <p:nvPr/>
          </p:nvSpPr>
          <p:spPr bwMode="auto">
            <a:xfrm>
              <a:off x="6495062" y="3408548"/>
              <a:ext cx="25577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rays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Rectangle 43"/>
            <p:cNvSpPr>
              <a:spLocks noChangeArrowheads="1"/>
            </p:cNvSpPr>
            <p:nvPr/>
          </p:nvSpPr>
          <p:spPr bwMode="auto">
            <a:xfrm>
              <a:off x="6258255" y="4185796"/>
              <a:ext cx="57682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neutrons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1" name="Group 52"/>
            <p:cNvGrpSpPr>
              <a:grpSpLocks/>
            </p:cNvGrpSpPr>
            <p:nvPr/>
          </p:nvGrpSpPr>
          <p:grpSpPr bwMode="auto">
            <a:xfrm>
              <a:off x="4573977" y="3661264"/>
              <a:ext cx="3933967" cy="637920"/>
              <a:chOff x="2888" y="2075"/>
              <a:chExt cx="2658" cy="467"/>
            </a:xfrm>
          </p:grpSpPr>
          <p:pic>
            <p:nvPicPr>
              <p:cNvPr id="102" name="Picture 4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8" y="2246"/>
                <a:ext cx="121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45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" y="2214"/>
                <a:ext cx="185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46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8" y="2188"/>
                <a:ext cx="236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47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1" y="2133"/>
                <a:ext cx="345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48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5" y="2120"/>
                <a:ext cx="369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49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8" y="2091"/>
                <a:ext cx="428" cy="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50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7" y="2075"/>
                <a:ext cx="459" cy="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9" name="Group 62"/>
            <p:cNvGrpSpPr>
              <a:grpSpLocks/>
            </p:cNvGrpSpPr>
            <p:nvPr/>
          </p:nvGrpSpPr>
          <p:grpSpPr bwMode="auto">
            <a:xfrm>
              <a:off x="4058917" y="2867618"/>
              <a:ext cx="4487499" cy="678898"/>
              <a:chOff x="2540" y="1494"/>
              <a:chExt cx="3032" cy="497"/>
            </a:xfrm>
          </p:grpSpPr>
          <p:pic>
            <p:nvPicPr>
              <p:cNvPr id="110" name="Picture 53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8" y="1625"/>
                <a:ext cx="225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54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7" y="1562"/>
                <a:ext cx="377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55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2" y="1713"/>
                <a:ext cx="54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" name="Picture 56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9" y="1494"/>
                <a:ext cx="473" cy="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57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2" y="1668"/>
                <a:ext cx="143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5" name="Group 60"/>
              <p:cNvGrpSpPr>
                <a:grpSpLocks/>
              </p:cNvGrpSpPr>
              <p:nvPr/>
            </p:nvGrpSpPr>
            <p:grpSpPr bwMode="auto">
              <a:xfrm>
                <a:off x="2540" y="1730"/>
                <a:ext cx="418" cy="25"/>
                <a:chOff x="2540" y="1730"/>
                <a:chExt cx="418" cy="25"/>
              </a:xfrm>
            </p:grpSpPr>
            <p:pic>
              <p:nvPicPr>
                <p:cNvPr id="117" name="Picture 58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0" y="1737"/>
                  <a:ext cx="13" cy="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8" name="Picture 59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" y="1730"/>
                  <a:ext cx="26" cy="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6" name="Picture 61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3" y="1704"/>
                <a:ext cx="73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9" name="Picture 7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965" y="3895524"/>
              <a:ext cx="179086" cy="16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7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858" y="3851812"/>
              <a:ext cx="273809" cy="256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7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3816297"/>
              <a:ext cx="349290" cy="32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7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06" y="3740484"/>
              <a:ext cx="510616" cy="47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7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756" y="3723409"/>
              <a:ext cx="546137" cy="51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80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776" y="3683112"/>
              <a:ext cx="633458" cy="59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8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0566" y="3661257"/>
              <a:ext cx="679341" cy="637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8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965" y="3895524"/>
              <a:ext cx="179086" cy="16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8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858" y="3851812"/>
              <a:ext cx="273809" cy="256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8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3816297"/>
              <a:ext cx="349290" cy="32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8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06" y="3740484"/>
              <a:ext cx="510616" cy="47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87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756" y="3723409"/>
              <a:ext cx="546137" cy="51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88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776" y="3683112"/>
              <a:ext cx="633458" cy="59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89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0566" y="3661257"/>
              <a:ext cx="679341" cy="637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91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3046560"/>
              <a:ext cx="333010" cy="32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92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67" y="2960503"/>
              <a:ext cx="557977" cy="49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93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304" y="3166767"/>
              <a:ext cx="79922" cy="80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94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6342" y="2867615"/>
              <a:ext cx="700061" cy="67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95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938" y="3104614"/>
              <a:ext cx="211647" cy="204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9" name="Group 98"/>
            <p:cNvGrpSpPr>
              <a:grpSpLocks/>
            </p:cNvGrpSpPr>
            <p:nvPr/>
          </p:nvGrpSpPr>
          <p:grpSpPr bwMode="auto">
            <a:xfrm>
              <a:off x="4059002" y="3189989"/>
              <a:ext cx="618673" cy="34148"/>
              <a:chOff x="2540" y="1730"/>
              <a:chExt cx="418" cy="25"/>
            </a:xfrm>
          </p:grpSpPr>
          <p:pic>
            <p:nvPicPr>
              <p:cNvPr id="140" name="Picture 96"/>
              <p:cNvPicPr>
                <a:picLocks noChangeAspect="1" noChangeArrowheads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737"/>
                <a:ext cx="13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1" name="Picture 97"/>
              <p:cNvPicPr>
                <a:picLocks noChangeAspect="1" noChangeArrowheads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2" y="1730"/>
                <a:ext cx="26" cy="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2" name="Picture 99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802" y="3154473"/>
              <a:ext cx="108043" cy="105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100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3046560"/>
              <a:ext cx="333010" cy="32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101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67" y="2960503"/>
              <a:ext cx="557977" cy="49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102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304" y="3166767"/>
              <a:ext cx="79922" cy="80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103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6342" y="2867615"/>
              <a:ext cx="700061" cy="67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104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938" y="3104614"/>
              <a:ext cx="211647" cy="204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105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910" y="3199550"/>
              <a:ext cx="19241" cy="15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106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087" y="3189989"/>
              <a:ext cx="38481" cy="3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107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910" y="3199550"/>
              <a:ext cx="19241" cy="15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108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087" y="3189989"/>
              <a:ext cx="38481" cy="3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109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802" y="3154473"/>
              <a:ext cx="108043" cy="105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" name="Rectangle 110"/>
            <p:cNvSpPr>
              <a:spLocks noChangeArrowheads="1"/>
            </p:cNvSpPr>
            <p:nvPr/>
          </p:nvSpPr>
          <p:spPr bwMode="auto">
            <a:xfrm>
              <a:off x="8071308" y="2583332"/>
              <a:ext cx="18915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Rectangle 111"/>
            <p:cNvSpPr>
              <a:spLocks noChangeArrowheads="1"/>
            </p:cNvSpPr>
            <p:nvPr/>
          </p:nvSpPr>
          <p:spPr bwMode="auto">
            <a:xfrm>
              <a:off x="7491131" y="2583332"/>
              <a:ext cx="16831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Zr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5" name="Rectangle 112"/>
            <p:cNvSpPr>
              <a:spLocks noChangeArrowheads="1"/>
            </p:cNvSpPr>
            <p:nvPr/>
          </p:nvSpPr>
          <p:spPr bwMode="auto">
            <a:xfrm>
              <a:off x="6913914" y="2583332"/>
              <a:ext cx="28212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6" name="Rectangle 113"/>
            <p:cNvSpPr>
              <a:spLocks noChangeArrowheads="1"/>
            </p:cNvSpPr>
            <p:nvPr/>
          </p:nvSpPr>
          <p:spPr bwMode="auto">
            <a:xfrm>
              <a:off x="6415139" y="2583332"/>
              <a:ext cx="9457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Rectangle 114"/>
            <p:cNvSpPr>
              <a:spLocks noChangeArrowheads="1"/>
            </p:cNvSpPr>
            <p:nvPr/>
          </p:nvSpPr>
          <p:spPr bwMode="auto">
            <a:xfrm>
              <a:off x="5803882" y="2583332"/>
              <a:ext cx="136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8" name="Rectangle 115"/>
            <p:cNvSpPr>
              <a:spLocks noChangeArrowheads="1"/>
            </p:cNvSpPr>
            <p:nvPr/>
          </p:nvSpPr>
          <p:spPr bwMode="auto">
            <a:xfrm>
              <a:off x="5191144" y="2583332"/>
              <a:ext cx="1090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9" name="Rectangle 116"/>
            <p:cNvSpPr>
              <a:spLocks noChangeArrowheads="1"/>
            </p:cNvSpPr>
            <p:nvPr/>
          </p:nvSpPr>
          <p:spPr bwMode="auto">
            <a:xfrm>
              <a:off x="4588765" y="2583332"/>
              <a:ext cx="1330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" name="Rectangle 118"/>
            <p:cNvSpPr>
              <a:spLocks noChangeArrowheads="1"/>
            </p:cNvSpPr>
            <p:nvPr/>
          </p:nvSpPr>
          <p:spPr bwMode="auto">
            <a:xfrm>
              <a:off x="8071308" y="2583332"/>
              <a:ext cx="18915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1" name="Rectangle 119"/>
            <p:cNvSpPr>
              <a:spLocks noChangeArrowheads="1"/>
            </p:cNvSpPr>
            <p:nvPr/>
          </p:nvSpPr>
          <p:spPr bwMode="auto">
            <a:xfrm>
              <a:off x="7491131" y="2583332"/>
              <a:ext cx="16831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Zr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2" name="Rectangle 120"/>
            <p:cNvSpPr>
              <a:spLocks noChangeArrowheads="1"/>
            </p:cNvSpPr>
            <p:nvPr/>
          </p:nvSpPr>
          <p:spPr bwMode="auto">
            <a:xfrm>
              <a:off x="6913914" y="2583332"/>
              <a:ext cx="28212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" name="Rectangle 121"/>
            <p:cNvSpPr>
              <a:spLocks noChangeArrowheads="1"/>
            </p:cNvSpPr>
            <p:nvPr/>
          </p:nvSpPr>
          <p:spPr bwMode="auto">
            <a:xfrm>
              <a:off x="6415139" y="2583332"/>
              <a:ext cx="9457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" name="Rectangle 122"/>
            <p:cNvSpPr>
              <a:spLocks noChangeArrowheads="1"/>
            </p:cNvSpPr>
            <p:nvPr/>
          </p:nvSpPr>
          <p:spPr bwMode="auto">
            <a:xfrm>
              <a:off x="5803882" y="2583332"/>
              <a:ext cx="136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Rectangle 124"/>
            <p:cNvSpPr>
              <a:spLocks noChangeArrowheads="1"/>
            </p:cNvSpPr>
            <p:nvPr/>
          </p:nvSpPr>
          <p:spPr bwMode="auto">
            <a:xfrm>
              <a:off x="4588765" y="2583332"/>
              <a:ext cx="1330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6" name="Rectangle 129"/>
            <p:cNvSpPr>
              <a:spLocks noChangeArrowheads="1"/>
            </p:cNvSpPr>
            <p:nvPr/>
          </p:nvSpPr>
          <p:spPr bwMode="auto">
            <a:xfrm>
              <a:off x="6360378" y="340854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7" name="Rectangle 130"/>
            <p:cNvSpPr>
              <a:spLocks noChangeArrowheads="1"/>
            </p:cNvSpPr>
            <p:nvPr/>
          </p:nvSpPr>
          <p:spPr bwMode="auto">
            <a:xfrm>
              <a:off x="6453620" y="3408548"/>
              <a:ext cx="4648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8" name="Rectangle 131"/>
            <p:cNvSpPr>
              <a:spLocks noChangeArrowheads="1"/>
            </p:cNvSpPr>
            <p:nvPr/>
          </p:nvSpPr>
          <p:spPr bwMode="auto">
            <a:xfrm>
              <a:off x="6495062" y="3408548"/>
              <a:ext cx="25577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rays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9" name="Rectangle 132"/>
            <p:cNvSpPr>
              <a:spLocks noChangeArrowheads="1"/>
            </p:cNvSpPr>
            <p:nvPr/>
          </p:nvSpPr>
          <p:spPr bwMode="auto">
            <a:xfrm>
              <a:off x="6258255" y="4185796"/>
              <a:ext cx="57682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neutrons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3" name="Picture 90"/>
            <p:cNvPicPr>
              <a:picLocks noChangeAspect="1" noChangeArrowheads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801" y="3683112"/>
              <a:ext cx="633458" cy="55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" name="Picture 2" descr="http://www.ati.ac.at/~neutropt/experiments/Radiography/fig5.gif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686" y="3596820"/>
            <a:ext cx="3118978" cy="193164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541EB2-CA83-76C3-7283-0FBFC6E11BD7}"/>
              </a:ext>
            </a:extLst>
          </p:cNvPr>
          <p:cNvGrpSpPr/>
          <p:nvPr/>
        </p:nvGrpSpPr>
        <p:grpSpPr>
          <a:xfrm>
            <a:off x="6983769" y="5656986"/>
            <a:ext cx="2227330" cy="1167465"/>
            <a:chOff x="6983769" y="5656986"/>
            <a:chExt cx="2227330" cy="116746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5E183D-73B1-C996-E942-15BB04D7FDC7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66B228B-F0DB-4609-64AC-78B4C8F44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50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2"/>
          <p:cNvSpPr txBox="1">
            <a:spLocks noChangeArrowheads="1"/>
          </p:cNvSpPr>
          <p:nvPr/>
        </p:nvSpPr>
        <p:spPr bwMode="auto">
          <a:xfrm>
            <a:off x="0" y="-27384"/>
            <a:ext cx="9180512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GB" sz="4000" b="1" kern="0" dirty="0">
                <a:solidFill>
                  <a:srgbClr val="3E5B9C"/>
                </a:solidFill>
                <a:latin typeface="Calibri" panose="020F0502020204030204" pitchFamily="34" charset="0"/>
                <a:ea typeface="+mj-ea"/>
                <a:cs typeface="Calibri" pitchFamily="34" charset="0"/>
              </a:rPr>
              <a:t>Neutrons</a:t>
            </a:r>
            <a:endParaRPr lang="en-GB" sz="3600" b="1" kern="0" dirty="0">
              <a:solidFill>
                <a:srgbClr val="3E5B9C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80" name="Content Placeholder 2"/>
          <p:cNvSpPr txBox="1">
            <a:spLocks/>
          </p:cNvSpPr>
          <p:nvPr/>
        </p:nvSpPr>
        <p:spPr>
          <a:xfrm>
            <a:off x="413792" y="1097642"/>
            <a:ext cx="8352928" cy="1512168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Neutrons interact with Nuclei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-180528" y="116632"/>
            <a:ext cx="9288016" cy="792088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3600" b="1" kern="0" dirty="0">
              <a:solidFill>
                <a:srgbClr val="3E5B9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860" y="1775182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are sensitive to light atoms, particularly hydrogen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can exploit isotopic substitution, especially H/D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‘see‘ materials differently to X-rays, complementary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0240" y="3405480"/>
            <a:ext cx="7386163" cy="1787130"/>
            <a:chOff x="1160240" y="3405480"/>
            <a:chExt cx="7386163" cy="1787130"/>
          </a:xfrm>
        </p:grpSpPr>
        <p:sp>
          <p:nvSpPr>
            <p:cNvPr id="83" name="Rectangle 125"/>
            <p:cNvSpPr>
              <a:spLocks noChangeArrowheads="1"/>
            </p:cNvSpPr>
            <p:nvPr/>
          </p:nvSpPr>
          <p:spPr bwMode="auto">
            <a:xfrm>
              <a:off x="3984668" y="3407182"/>
              <a:ext cx="240204" cy="246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en-US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4" name="Picture 9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7283" y="4781230"/>
              <a:ext cx="51850" cy="45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10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3496" y="4023430"/>
              <a:ext cx="19241" cy="15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Rounded Rectangle 86"/>
            <p:cNvSpPr/>
            <p:nvPr/>
          </p:nvSpPr>
          <p:spPr bwMode="auto">
            <a:xfrm>
              <a:off x="2813511" y="3691345"/>
              <a:ext cx="1629679" cy="144780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000</a:t>
              </a:r>
            </a:p>
          </p:txBody>
        </p:sp>
        <p:sp>
          <p:nvSpPr>
            <p:cNvPr id="88" name="TextBox 103"/>
            <p:cNvSpPr txBox="1">
              <a:spLocks noChangeArrowheads="1"/>
            </p:cNvSpPr>
            <p:nvPr/>
          </p:nvSpPr>
          <p:spPr bwMode="auto">
            <a:xfrm>
              <a:off x="1160240" y="3927268"/>
              <a:ext cx="1554191" cy="923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GB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Nuclear Interaction Changes</a:t>
              </a:r>
            </a:p>
          </p:txBody>
        </p:sp>
        <p:pic>
          <p:nvPicPr>
            <p:cNvPr id="89" name="Picture 8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039" y="4524750"/>
              <a:ext cx="633458" cy="55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90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039" y="4524750"/>
              <a:ext cx="633458" cy="55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10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968" y="4023430"/>
              <a:ext cx="19241" cy="15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10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968" y="4023430"/>
              <a:ext cx="19241" cy="15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Rectangle 117"/>
            <p:cNvSpPr>
              <a:spLocks noChangeArrowheads="1"/>
            </p:cNvSpPr>
            <p:nvPr/>
          </p:nvSpPr>
          <p:spPr bwMode="auto">
            <a:xfrm>
              <a:off x="3333607" y="3407212"/>
              <a:ext cx="12824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en-US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Rectangle 40"/>
            <p:cNvSpPr>
              <a:spLocks noChangeArrowheads="1"/>
            </p:cNvSpPr>
            <p:nvPr/>
          </p:nvSpPr>
          <p:spPr bwMode="auto">
            <a:xfrm>
              <a:off x="6360378" y="423069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Rectangle 41"/>
            <p:cNvSpPr>
              <a:spLocks noChangeArrowheads="1"/>
            </p:cNvSpPr>
            <p:nvPr/>
          </p:nvSpPr>
          <p:spPr bwMode="auto">
            <a:xfrm>
              <a:off x="6453620" y="4230696"/>
              <a:ext cx="4648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Rectangle 42"/>
            <p:cNvSpPr>
              <a:spLocks noChangeArrowheads="1"/>
            </p:cNvSpPr>
            <p:nvPr/>
          </p:nvSpPr>
          <p:spPr bwMode="auto">
            <a:xfrm>
              <a:off x="6495062" y="4230696"/>
              <a:ext cx="25577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rays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Rectangle 43"/>
            <p:cNvSpPr>
              <a:spLocks noChangeArrowheads="1"/>
            </p:cNvSpPr>
            <p:nvPr/>
          </p:nvSpPr>
          <p:spPr bwMode="auto">
            <a:xfrm>
              <a:off x="6258255" y="5007944"/>
              <a:ext cx="57682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neutrons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1" name="Group 52"/>
            <p:cNvGrpSpPr>
              <a:grpSpLocks/>
            </p:cNvGrpSpPr>
            <p:nvPr/>
          </p:nvGrpSpPr>
          <p:grpSpPr bwMode="auto">
            <a:xfrm>
              <a:off x="4573977" y="4483412"/>
              <a:ext cx="3933967" cy="637920"/>
              <a:chOff x="2888" y="2075"/>
              <a:chExt cx="2658" cy="467"/>
            </a:xfrm>
          </p:grpSpPr>
          <p:pic>
            <p:nvPicPr>
              <p:cNvPr id="102" name="Picture 44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8" y="2246"/>
                <a:ext cx="121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45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" y="2214"/>
                <a:ext cx="185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46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8" y="2188"/>
                <a:ext cx="236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47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1" y="2133"/>
                <a:ext cx="345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48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5" y="2120"/>
                <a:ext cx="369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4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8" y="2091"/>
                <a:ext cx="428" cy="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50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7" y="2075"/>
                <a:ext cx="459" cy="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9" name="Picture 7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965" y="4717672"/>
              <a:ext cx="179086" cy="16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76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858" y="4673960"/>
              <a:ext cx="273809" cy="256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77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4638445"/>
              <a:ext cx="349290" cy="32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78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06" y="4562632"/>
              <a:ext cx="510616" cy="47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79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756" y="4545557"/>
              <a:ext cx="546137" cy="51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80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776" y="4505260"/>
              <a:ext cx="633458" cy="59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81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0566" y="4483405"/>
              <a:ext cx="679341" cy="637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8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965" y="4717672"/>
              <a:ext cx="179086" cy="16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84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858" y="4673960"/>
              <a:ext cx="273809" cy="256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85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4638445"/>
              <a:ext cx="349290" cy="32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86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06" y="4562632"/>
              <a:ext cx="510616" cy="47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8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756" y="4545557"/>
              <a:ext cx="546137" cy="51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88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776" y="4505260"/>
              <a:ext cx="633458" cy="59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89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0566" y="4483405"/>
              <a:ext cx="679341" cy="637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91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3868708"/>
              <a:ext cx="333010" cy="32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92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67" y="3782651"/>
              <a:ext cx="557977" cy="49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93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304" y="3988915"/>
              <a:ext cx="79922" cy="80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94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6342" y="3689763"/>
              <a:ext cx="700061" cy="67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95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938" y="3926762"/>
              <a:ext cx="211647" cy="204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9" name="Group 98"/>
            <p:cNvGrpSpPr>
              <a:grpSpLocks/>
            </p:cNvGrpSpPr>
            <p:nvPr/>
          </p:nvGrpSpPr>
          <p:grpSpPr bwMode="auto">
            <a:xfrm>
              <a:off x="4059002" y="4012137"/>
              <a:ext cx="618673" cy="34148"/>
              <a:chOff x="2540" y="1730"/>
              <a:chExt cx="418" cy="25"/>
            </a:xfrm>
          </p:grpSpPr>
          <p:pic>
            <p:nvPicPr>
              <p:cNvPr id="140" name="Picture 96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737"/>
                <a:ext cx="13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1" name="Picture 9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2" y="1730"/>
                <a:ext cx="26" cy="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2" name="Picture 99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802" y="3976621"/>
              <a:ext cx="108043" cy="105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100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3868708"/>
              <a:ext cx="333010" cy="32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101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67" y="3782651"/>
              <a:ext cx="557977" cy="49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102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304" y="3988915"/>
              <a:ext cx="79922" cy="80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103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6342" y="3689763"/>
              <a:ext cx="700061" cy="67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104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938" y="3926762"/>
              <a:ext cx="211647" cy="204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10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087" y="4012137"/>
              <a:ext cx="38481" cy="3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10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087" y="4012137"/>
              <a:ext cx="38481" cy="3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109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802" y="3976621"/>
              <a:ext cx="108043" cy="105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" name="Rectangle 110"/>
            <p:cNvSpPr>
              <a:spLocks noChangeArrowheads="1"/>
            </p:cNvSpPr>
            <p:nvPr/>
          </p:nvSpPr>
          <p:spPr bwMode="auto">
            <a:xfrm>
              <a:off x="8071308" y="3405480"/>
              <a:ext cx="18915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Rectangle 111"/>
            <p:cNvSpPr>
              <a:spLocks noChangeArrowheads="1"/>
            </p:cNvSpPr>
            <p:nvPr/>
          </p:nvSpPr>
          <p:spPr bwMode="auto">
            <a:xfrm>
              <a:off x="7491131" y="3405480"/>
              <a:ext cx="16831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Zr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5" name="Rectangle 112"/>
            <p:cNvSpPr>
              <a:spLocks noChangeArrowheads="1"/>
            </p:cNvSpPr>
            <p:nvPr/>
          </p:nvSpPr>
          <p:spPr bwMode="auto">
            <a:xfrm>
              <a:off x="6913914" y="3405480"/>
              <a:ext cx="28212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6" name="Rectangle 113"/>
            <p:cNvSpPr>
              <a:spLocks noChangeArrowheads="1"/>
            </p:cNvSpPr>
            <p:nvPr/>
          </p:nvSpPr>
          <p:spPr bwMode="auto">
            <a:xfrm>
              <a:off x="6415139" y="3405480"/>
              <a:ext cx="9457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Rectangle 114"/>
            <p:cNvSpPr>
              <a:spLocks noChangeArrowheads="1"/>
            </p:cNvSpPr>
            <p:nvPr/>
          </p:nvSpPr>
          <p:spPr bwMode="auto">
            <a:xfrm>
              <a:off x="5803882" y="3405480"/>
              <a:ext cx="136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8" name="Rectangle 115"/>
            <p:cNvSpPr>
              <a:spLocks noChangeArrowheads="1"/>
            </p:cNvSpPr>
            <p:nvPr/>
          </p:nvSpPr>
          <p:spPr bwMode="auto">
            <a:xfrm>
              <a:off x="5191144" y="3405480"/>
              <a:ext cx="1090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9" name="Rectangle 116"/>
            <p:cNvSpPr>
              <a:spLocks noChangeArrowheads="1"/>
            </p:cNvSpPr>
            <p:nvPr/>
          </p:nvSpPr>
          <p:spPr bwMode="auto">
            <a:xfrm>
              <a:off x="4588765" y="3405480"/>
              <a:ext cx="1330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" name="Rectangle 118"/>
            <p:cNvSpPr>
              <a:spLocks noChangeArrowheads="1"/>
            </p:cNvSpPr>
            <p:nvPr/>
          </p:nvSpPr>
          <p:spPr bwMode="auto">
            <a:xfrm>
              <a:off x="8071308" y="3405480"/>
              <a:ext cx="18915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1" name="Rectangle 119"/>
            <p:cNvSpPr>
              <a:spLocks noChangeArrowheads="1"/>
            </p:cNvSpPr>
            <p:nvPr/>
          </p:nvSpPr>
          <p:spPr bwMode="auto">
            <a:xfrm>
              <a:off x="7491131" y="3405480"/>
              <a:ext cx="16831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Zr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2" name="Rectangle 120"/>
            <p:cNvSpPr>
              <a:spLocks noChangeArrowheads="1"/>
            </p:cNvSpPr>
            <p:nvPr/>
          </p:nvSpPr>
          <p:spPr bwMode="auto">
            <a:xfrm>
              <a:off x="6913914" y="3405480"/>
              <a:ext cx="28212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" name="Rectangle 121"/>
            <p:cNvSpPr>
              <a:spLocks noChangeArrowheads="1"/>
            </p:cNvSpPr>
            <p:nvPr/>
          </p:nvSpPr>
          <p:spPr bwMode="auto">
            <a:xfrm>
              <a:off x="6415139" y="3405480"/>
              <a:ext cx="9457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" name="Rectangle 122"/>
            <p:cNvSpPr>
              <a:spLocks noChangeArrowheads="1"/>
            </p:cNvSpPr>
            <p:nvPr/>
          </p:nvSpPr>
          <p:spPr bwMode="auto">
            <a:xfrm>
              <a:off x="5803882" y="3405480"/>
              <a:ext cx="136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Rectangle 124"/>
            <p:cNvSpPr>
              <a:spLocks noChangeArrowheads="1"/>
            </p:cNvSpPr>
            <p:nvPr/>
          </p:nvSpPr>
          <p:spPr bwMode="auto">
            <a:xfrm>
              <a:off x="4588765" y="3405480"/>
              <a:ext cx="1330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6" name="Rectangle 129"/>
            <p:cNvSpPr>
              <a:spLocks noChangeArrowheads="1"/>
            </p:cNvSpPr>
            <p:nvPr/>
          </p:nvSpPr>
          <p:spPr bwMode="auto">
            <a:xfrm>
              <a:off x="6360378" y="423069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7" name="Rectangle 130"/>
            <p:cNvSpPr>
              <a:spLocks noChangeArrowheads="1"/>
            </p:cNvSpPr>
            <p:nvPr/>
          </p:nvSpPr>
          <p:spPr bwMode="auto">
            <a:xfrm>
              <a:off x="6453620" y="4230696"/>
              <a:ext cx="4648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8" name="Rectangle 131"/>
            <p:cNvSpPr>
              <a:spLocks noChangeArrowheads="1"/>
            </p:cNvSpPr>
            <p:nvPr/>
          </p:nvSpPr>
          <p:spPr bwMode="auto">
            <a:xfrm>
              <a:off x="6495062" y="4230696"/>
              <a:ext cx="25577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rays</a:t>
              </a:r>
              <a:endParaRPr lang="en-US" dirty="0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9" name="Rectangle 132"/>
            <p:cNvSpPr>
              <a:spLocks noChangeArrowheads="1"/>
            </p:cNvSpPr>
            <p:nvPr/>
          </p:nvSpPr>
          <p:spPr bwMode="auto">
            <a:xfrm>
              <a:off x="6258255" y="5007944"/>
              <a:ext cx="57682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neutrons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4" name="Picture 101" descr="shutterstock_45072355.jpg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1" y="5023405"/>
            <a:ext cx="1222685" cy="183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Box 104"/>
          <p:cNvSpPr txBox="1">
            <a:spLocks noChangeArrowheads="1"/>
          </p:cNvSpPr>
          <p:nvPr/>
        </p:nvSpPr>
        <p:spPr bwMode="auto">
          <a:xfrm>
            <a:off x="1546241" y="5714047"/>
            <a:ext cx="184434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Chemistry Remains the Same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31968A-6010-9944-66EA-E14D183ADF5F}"/>
              </a:ext>
            </a:extLst>
          </p:cNvPr>
          <p:cNvGrpSpPr/>
          <p:nvPr/>
        </p:nvGrpSpPr>
        <p:grpSpPr>
          <a:xfrm>
            <a:off x="6983769" y="5656986"/>
            <a:ext cx="2227330" cy="1167465"/>
            <a:chOff x="6983769" y="5656986"/>
            <a:chExt cx="2227330" cy="11674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C12C40-3028-B6E4-3FAF-71932769F4FD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29D832E-B4B0-9ADE-286A-A9974570D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557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2"/>
          <p:cNvSpPr txBox="1">
            <a:spLocks noChangeArrowheads="1"/>
          </p:cNvSpPr>
          <p:nvPr/>
        </p:nvSpPr>
        <p:spPr bwMode="auto">
          <a:xfrm>
            <a:off x="0" y="-27384"/>
            <a:ext cx="9180512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GB" sz="4000" b="1" kern="0" dirty="0">
                <a:solidFill>
                  <a:srgbClr val="3E5B9C"/>
                </a:solidFill>
                <a:latin typeface="Calibri" panose="020F0502020204030204" pitchFamily="34" charset="0"/>
                <a:ea typeface="+mj-ea"/>
                <a:cs typeface="Calibri" pitchFamily="34" charset="0"/>
              </a:rPr>
              <a:t>Neutrons</a:t>
            </a:r>
            <a:endParaRPr lang="en-GB" sz="3600" b="1" kern="0" dirty="0">
              <a:solidFill>
                <a:srgbClr val="3E5B9C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80" name="Content Placeholder 2"/>
          <p:cNvSpPr txBox="1">
            <a:spLocks/>
          </p:cNvSpPr>
          <p:nvPr/>
        </p:nvSpPr>
        <p:spPr>
          <a:xfrm>
            <a:off x="413792" y="1097642"/>
            <a:ext cx="8352928" cy="1512168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Neutrons interact with Nuclei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-180528" y="116632"/>
            <a:ext cx="9288016" cy="792088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3600" b="1" kern="0" dirty="0">
              <a:solidFill>
                <a:srgbClr val="3E5B9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860" y="1775182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are sensitive to light atoms, particularly hydrogen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can exploit isotopic substitution, especially H/D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‘see‘ materials differently to X-rays, complementary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0240" y="3405480"/>
            <a:ext cx="7386163" cy="1787130"/>
            <a:chOff x="1160240" y="3405480"/>
            <a:chExt cx="7386163" cy="1787130"/>
          </a:xfrm>
        </p:grpSpPr>
        <p:sp>
          <p:nvSpPr>
            <p:cNvPr id="83" name="Rectangle 125"/>
            <p:cNvSpPr>
              <a:spLocks noChangeArrowheads="1"/>
            </p:cNvSpPr>
            <p:nvPr/>
          </p:nvSpPr>
          <p:spPr bwMode="auto">
            <a:xfrm>
              <a:off x="3984668" y="3407182"/>
              <a:ext cx="240204" cy="246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en-US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4" name="Picture 9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7283" y="4781230"/>
              <a:ext cx="51850" cy="45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10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3496" y="4023430"/>
              <a:ext cx="19241" cy="15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Rounded Rectangle 86"/>
            <p:cNvSpPr/>
            <p:nvPr/>
          </p:nvSpPr>
          <p:spPr bwMode="auto">
            <a:xfrm>
              <a:off x="2813511" y="3691345"/>
              <a:ext cx="1629679" cy="144780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000</a:t>
              </a:r>
            </a:p>
          </p:txBody>
        </p:sp>
        <p:sp>
          <p:nvSpPr>
            <p:cNvPr id="88" name="TextBox 103"/>
            <p:cNvSpPr txBox="1">
              <a:spLocks noChangeArrowheads="1"/>
            </p:cNvSpPr>
            <p:nvPr/>
          </p:nvSpPr>
          <p:spPr bwMode="auto">
            <a:xfrm>
              <a:off x="1160240" y="3927268"/>
              <a:ext cx="1554191" cy="923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GB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Nuclear Interaction Changes</a:t>
              </a:r>
            </a:p>
          </p:txBody>
        </p:sp>
        <p:pic>
          <p:nvPicPr>
            <p:cNvPr id="89" name="Picture 8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039" y="4524750"/>
              <a:ext cx="633458" cy="55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90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039" y="4524750"/>
              <a:ext cx="633458" cy="55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10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968" y="4023430"/>
              <a:ext cx="19241" cy="15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10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968" y="4023430"/>
              <a:ext cx="19241" cy="15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Rectangle 117"/>
            <p:cNvSpPr>
              <a:spLocks noChangeArrowheads="1"/>
            </p:cNvSpPr>
            <p:nvPr/>
          </p:nvSpPr>
          <p:spPr bwMode="auto">
            <a:xfrm>
              <a:off x="3333607" y="3407212"/>
              <a:ext cx="12824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en-US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Rectangle 40"/>
            <p:cNvSpPr>
              <a:spLocks noChangeArrowheads="1"/>
            </p:cNvSpPr>
            <p:nvPr/>
          </p:nvSpPr>
          <p:spPr bwMode="auto">
            <a:xfrm>
              <a:off x="6360378" y="423069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Rectangle 41"/>
            <p:cNvSpPr>
              <a:spLocks noChangeArrowheads="1"/>
            </p:cNvSpPr>
            <p:nvPr/>
          </p:nvSpPr>
          <p:spPr bwMode="auto">
            <a:xfrm>
              <a:off x="6453620" y="4230696"/>
              <a:ext cx="4648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Rectangle 42"/>
            <p:cNvSpPr>
              <a:spLocks noChangeArrowheads="1"/>
            </p:cNvSpPr>
            <p:nvPr/>
          </p:nvSpPr>
          <p:spPr bwMode="auto">
            <a:xfrm>
              <a:off x="6495062" y="4230696"/>
              <a:ext cx="25577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rays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Rectangle 43"/>
            <p:cNvSpPr>
              <a:spLocks noChangeArrowheads="1"/>
            </p:cNvSpPr>
            <p:nvPr/>
          </p:nvSpPr>
          <p:spPr bwMode="auto">
            <a:xfrm>
              <a:off x="6258255" y="5007944"/>
              <a:ext cx="57682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neutrons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1" name="Group 52"/>
            <p:cNvGrpSpPr>
              <a:grpSpLocks/>
            </p:cNvGrpSpPr>
            <p:nvPr/>
          </p:nvGrpSpPr>
          <p:grpSpPr bwMode="auto">
            <a:xfrm>
              <a:off x="4573977" y="4483412"/>
              <a:ext cx="3933967" cy="637920"/>
              <a:chOff x="2888" y="2075"/>
              <a:chExt cx="2658" cy="467"/>
            </a:xfrm>
          </p:grpSpPr>
          <p:pic>
            <p:nvPicPr>
              <p:cNvPr id="102" name="Picture 44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8" y="2246"/>
                <a:ext cx="121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45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" y="2214"/>
                <a:ext cx="185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46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8" y="2188"/>
                <a:ext cx="236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47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1" y="2133"/>
                <a:ext cx="345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48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5" y="2120"/>
                <a:ext cx="369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4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8" y="2091"/>
                <a:ext cx="428" cy="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50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7" y="2075"/>
                <a:ext cx="459" cy="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9" name="Picture 7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965" y="4717672"/>
              <a:ext cx="179086" cy="16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76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858" y="4673960"/>
              <a:ext cx="273809" cy="256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77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4638445"/>
              <a:ext cx="349290" cy="32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78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06" y="4562632"/>
              <a:ext cx="510616" cy="47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79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756" y="4545557"/>
              <a:ext cx="546137" cy="51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80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776" y="4505260"/>
              <a:ext cx="633458" cy="59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81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0566" y="4483405"/>
              <a:ext cx="679341" cy="637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8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965" y="4717672"/>
              <a:ext cx="179086" cy="16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84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858" y="4673960"/>
              <a:ext cx="273809" cy="256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85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4638445"/>
              <a:ext cx="349290" cy="32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86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06" y="4562632"/>
              <a:ext cx="510616" cy="47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8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0756" y="4545557"/>
              <a:ext cx="546137" cy="51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88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776" y="4505260"/>
              <a:ext cx="633458" cy="59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89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0566" y="4483405"/>
              <a:ext cx="679341" cy="637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91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3868708"/>
              <a:ext cx="333010" cy="32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92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67" y="3782651"/>
              <a:ext cx="557977" cy="49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93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304" y="3988915"/>
              <a:ext cx="79922" cy="80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94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6342" y="3689763"/>
              <a:ext cx="700061" cy="67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95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938" y="3926762"/>
              <a:ext cx="211647" cy="204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9" name="Group 98"/>
            <p:cNvGrpSpPr>
              <a:grpSpLocks/>
            </p:cNvGrpSpPr>
            <p:nvPr/>
          </p:nvGrpSpPr>
          <p:grpSpPr bwMode="auto">
            <a:xfrm>
              <a:off x="4059002" y="4012137"/>
              <a:ext cx="618673" cy="34148"/>
              <a:chOff x="2540" y="1730"/>
              <a:chExt cx="418" cy="25"/>
            </a:xfrm>
          </p:grpSpPr>
          <p:pic>
            <p:nvPicPr>
              <p:cNvPr id="140" name="Picture 96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737"/>
                <a:ext cx="13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1" name="Picture 9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2" y="1730"/>
                <a:ext cx="26" cy="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2" name="Picture 99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802" y="3976621"/>
              <a:ext cx="108043" cy="105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100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833" y="3868708"/>
              <a:ext cx="333010" cy="32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101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67" y="3782651"/>
              <a:ext cx="557977" cy="49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102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304" y="3988915"/>
              <a:ext cx="79922" cy="80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103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6342" y="3689763"/>
              <a:ext cx="700061" cy="67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104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938" y="3926762"/>
              <a:ext cx="211647" cy="204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10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087" y="4012137"/>
              <a:ext cx="38481" cy="3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10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087" y="4012137"/>
              <a:ext cx="38481" cy="3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109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802" y="3976621"/>
              <a:ext cx="108043" cy="105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" name="Rectangle 110"/>
            <p:cNvSpPr>
              <a:spLocks noChangeArrowheads="1"/>
            </p:cNvSpPr>
            <p:nvPr/>
          </p:nvSpPr>
          <p:spPr bwMode="auto">
            <a:xfrm>
              <a:off x="8071308" y="3405480"/>
              <a:ext cx="18915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Rectangle 111"/>
            <p:cNvSpPr>
              <a:spLocks noChangeArrowheads="1"/>
            </p:cNvSpPr>
            <p:nvPr/>
          </p:nvSpPr>
          <p:spPr bwMode="auto">
            <a:xfrm>
              <a:off x="7491131" y="3405480"/>
              <a:ext cx="16831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Zr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5" name="Rectangle 112"/>
            <p:cNvSpPr>
              <a:spLocks noChangeArrowheads="1"/>
            </p:cNvSpPr>
            <p:nvPr/>
          </p:nvSpPr>
          <p:spPr bwMode="auto">
            <a:xfrm>
              <a:off x="6913914" y="3405480"/>
              <a:ext cx="28212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6" name="Rectangle 113"/>
            <p:cNvSpPr>
              <a:spLocks noChangeArrowheads="1"/>
            </p:cNvSpPr>
            <p:nvPr/>
          </p:nvSpPr>
          <p:spPr bwMode="auto">
            <a:xfrm>
              <a:off x="6415139" y="3405480"/>
              <a:ext cx="9457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Rectangle 114"/>
            <p:cNvSpPr>
              <a:spLocks noChangeArrowheads="1"/>
            </p:cNvSpPr>
            <p:nvPr/>
          </p:nvSpPr>
          <p:spPr bwMode="auto">
            <a:xfrm>
              <a:off x="5803882" y="3405480"/>
              <a:ext cx="136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8" name="Rectangle 115"/>
            <p:cNvSpPr>
              <a:spLocks noChangeArrowheads="1"/>
            </p:cNvSpPr>
            <p:nvPr/>
          </p:nvSpPr>
          <p:spPr bwMode="auto">
            <a:xfrm>
              <a:off x="5191144" y="3405480"/>
              <a:ext cx="1090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9" name="Rectangle 116"/>
            <p:cNvSpPr>
              <a:spLocks noChangeArrowheads="1"/>
            </p:cNvSpPr>
            <p:nvPr/>
          </p:nvSpPr>
          <p:spPr bwMode="auto">
            <a:xfrm>
              <a:off x="4588765" y="3405480"/>
              <a:ext cx="1330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" name="Rectangle 118"/>
            <p:cNvSpPr>
              <a:spLocks noChangeArrowheads="1"/>
            </p:cNvSpPr>
            <p:nvPr/>
          </p:nvSpPr>
          <p:spPr bwMode="auto">
            <a:xfrm>
              <a:off x="8071308" y="3405480"/>
              <a:ext cx="18915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1" name="Rectangle 119"/>
            <p:cNvSpPr>
              <a:spLocks noChangeArrowheads="1"/>
            </p:cNvSpPr>
            <p:nvPr/>
          </p:nvSpPr>
          <p:spPr bwMode="auto">
            <a:xfrm>
              <a:off x="7491131" y="3405480"/>
              <a:ext cx="16831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Zr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2" name="Rectangle 120"/>
            <p:cNvSpPr>
              <a:spLocks noChangeArrowheads="1"/>
            </p:cNvSpPr>
            <p:nvPr/>
          </p:nvSpPr>
          <p:spPr bwMode="auto">
            <a:xfrm>
              <a:off x="6913914" y="3405480"/>
              <a:ext cx="28212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" name="Rectangle 121"/>
            <p:cNvSpPr>
              <a:spLocks noChangeArrowheads="1"/>
            </p:cNvSpPr>
            <p:nvPr/>
          </p:nvSpPr>
          <p:spPr bwMode="auto">
            <a:xfrm>
              <a:off x="6415139" y="3405480"/>
              <a:ext cx="9457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" name="Rectangle 122"/>
            <p:cNvSpPr>
              <a:spLocks noChangeArrowheads="1"/>
            </p:cNvSpPr>
            <p:nvPr/>
          </p:nvSpPr>
          <p:spPr bwMode="auto">
            <a:xfrm>
              <a:off x="5803882" y="3405480"/>
              <a:ext cx="136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Rectangle 124"/>
            <p:cNvSpPr>
              <a:spLocks noChangeArrowheads="1"/>
            </p:cNvSpPr>
            <p:nvPr/>
          </p:nvSpPr>
          <p:spPr bwMode="auto">
            <a:xfrm>
              <a:off x="4588765" y="3405480"/>
              <a:ext cx="1330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6" name="Rectangle 129"/>
            <p:cNvSpPr>
              <a:spLocks noChangeArrowheads="1"/>
            </p:cNvSpPr>
            <p:nvPr/>
          </p:nvSpPr>
          <p:spPr bwMode="auto">
            <a:xfrm>
              <a:off x="6360378" y="423069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7" name="Rectangle 130"/>
            <p:cNvSpPr>
              <a:spLocks noChangeArrowheads="1"/>
            </p:cNvSpPr>
            <p:nvPr/>
          </p:nvSpPr>
          <p:spPr bwMode="auto">
            <a:xfrm>
              <a:off x="6453620" y="4230696"/>
              <a:ext cx="4648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8" name="Rectangle 131"/>
            <p:cNvSpPr>
              <a:spLocks noChangeArrowheads="1"/>
            </p:cNvSpPr>
            <p:nvPr/>
          </p:nvSpPr>
          <p:spPr bwMode="auto">
            <a:xfrm>
              <a:off x="6495062" y="4230696"/>
              <a:ext cx="25577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rays</a:t>
              </a:r>
              <a:endParaRPr lang="en-US" dirty="0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9" name="Rectangle 132"/>
            <p:cNvSpPr>
              <a:spLocks noChangeArrowheads="1"/>
            </p:cNvSpPr>
            <p:nvPr/>
          </p:nvSpPr>
          <p:spPr bwMode="auto">
            <a:xfrm>
              <a:off x="6258255" y="5007944"/>
              <a:ext cx="57682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3E5B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neutrons</a:t>
              </a:r>
              <a:endParaRPr lang="en-US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9" name="Picture 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45860" y="5478360"/>
            <a:ext cx="3028742" cy="112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EDDCE38-CB4B-EA46-F1EB-0964DCE8E10D}"/>
              </a:ext>
            </a:extLst>
          </p:cNvPr>
          <p:cNvGrpSpPr/>
          <p:nvPr/>
        </p:nvGrpSpPr>
        <p:grpSpPr>
          <a:xfrm>
            <a:off x="6983769" y="5656986"/>
            <a:ext cx="2227330" cy="1167465"/>
            <a:chOff x="6983769" y="5656986"/>
            <a:chExt cx="2227330" cy="11674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EEA678-079B-559D-912D-F6F3718A8BBD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F86D470-3CB0-9F60-AE92-98D1C1699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596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578" y="1777139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study microscopic magnetic structures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study magnetic fluctuations , and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develop magnetic materials </a:t>
            </a: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 bwMode="auto">
          <a:xfrm>
            <a:off x="-36512" y="-27384"/>
            <a:ext cx="9180512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GB" sz="4000" b="1" kern="0" dirty="0">
                <a:solidFill>
                  <a:srgbClr val="3E5B9C"/>
                </a:solidFill>
                <a:latin typeface="Calibri" panose="020F0502020204030204" pitchFamily="34" charset="0"/>
                <a:ea typeface="+mj-ea"/>
                <a:cs typeface="Calibri" pitchFamily="34" charset="0"/>
              </a:rPr>
              <a:t>Neutrons</a:t>
            </a:r>
            <a:endParaRPr lang="en-GB" sz="3600" b="1" kern="0" dirty="0">
              <a:solidFill>
                <a:srgbClr val="3E5B9C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520651" y="1097642"/>
            <a:ext cx="8352928" cy="1512168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GB" sz="2000" kern="0" dirty="0">
                <a:solidFill>
                  <a:srgbClr val="FFFFFF">
                    <a:lumMod val="65000"/>
                  </a:srgbClr>
                </a:solidFill>
                <a:latin typeface="Calibri" pitchFamily="34" charset="0"/>
                <a:cs typeface="Calibri" pitchFamily="34" charset="0"/>
              </a:rPr>
              <a:t>Neutrons have magnetic moment and spin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-180528" y="116632"/>
            <a:ext cx="9288016" cy="792088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3600" b="1" kern="0" dirty="0">
              <a:solidFill>
                <a:srgbClr val="3E5B9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4905543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formed into polarised beams,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study nuclear (atomic) orientation, and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spc="-5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 separate coherent from incoherent scattering</a:t>
            </a:r>
          </a:p>
        </p:txBody>
      </p:sp>
      <p:grpSp>
        <p:nvGrpSpPr>
          <p:cNvPr id="57" name="Group 13"/>
          <p:cNvGrpSpPr/>
          <p:nvPr/>
        </p:nvGrpSpPr>
        <p:grpSpPr>
          <a:xfrm>
            <a:off x="1527845" y="2979889"/>
            <a:ext cx="2376264" cy="1872208"/>
            <a:chOff x="5301109" y="3212976"/>
            <a:chExt cx="3735387" cy="3168352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01109" y="3223790"/>
              <a:ext cx="3735387" cy="3157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58"/>
            <p:cNvSpPr/>
            <p:nvPr/>
          </p:nvSpPr>
          <p:spPr>
            <a:xfrm>
              <a:off x="5436096" y="4437112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436096" y="3212976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FF"/>
                </a:solidFill>
              </a:endParaRPr>
            </a:p>
          </p:txBody>
        </p:sp>
      </p:grpSp>
      <p:pic>
        <p:nvPicPr>
          <p:cNvPr id="61" name="Picture 2" descr="Copy (2) of magne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261963"/>
            <a:ext cx="3741305" cy="2590134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96F612-0AEE-2FE3-3038-9AB16562289F}"/>
              </a:ext>
            </a:extLst>
          </p:cNvPr>
          <p:cNvGrpSpPr/>
          <p:nvPr/>
        </p:nvGrpSpPr>
        <p:grpSpPr>
          <a:xfrm>
            <a:off x="6983769" y="5656986"/>
            <a:ext cx="2227330" cy="1167465"/>
            <a:chOff x="6983769" y="5656986"/>
            <a:chExt cx="2227330" cy="116746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53A6FA-A15C-49E5-BA42-3C496965C526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9325EA9-4459-5FD6-D649-48AC74956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313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t="1943" r="1933" b="28937"/>
          <a:stretch/>
        </p:blipFill>
        <p:spPr bwMode="auto">
          <a:xfrm>
            <a:off x="4499992" y="137518"/>
            <a:ext cx="458343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5313363" y="4140200"/>
            <a:ext cx="7659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FD302B"/>
              </a:solidFill>
              <a:latin typeface="Arial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179512" y="903288"/>
            <a:ext cx="446308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Lucida Sans" pitchFamily="34" charset="0"/>
                <a:ea typeface="ＭＳ Ｐゴシック" pitchFamily="34" charset="-128"/>
              </a:rPr>
              <a:t>Muons are fundamental,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Lucida Sans" pitchFamily="34" charset="0"/>
                <a:ea typeface="ＭＳ Ｐゴシック" pitchFamily="34" charset="-128"/>
              </a:rPr>
              <a:t>charged particles with: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dirty="0">
              <a:latin typeface="Lucida Sans" pitchFamily="34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Lucida Sans" pitchFamily="34" charset="0"/>
                <a:ea typeface="ＭＳ Ｐゴシック" pitchFamily="34" charset="-128"/>
              </a:rPr>
              <a:t> </a:t>
            </a:r>
            <a:r>
              <a:rPr lang="en-GB" altLang="en-US" sz="1800" dirty="0">
                <a:solidFill>
                  <a:srgbClr val="FD302B"/>
                </a:solidFill>
                <a:latin typeface="Lucida Sans" pitchFamily="34" charset="0"/>
                <a:ea typeface="ＭＳ Ｐゴシック" pitchFamily="34" charset="-128"/>
              </a:rPr>
              <a:t>spin 1/2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D302B"/>
                </a:solidFill>
                <a:latin typeface="Lucida Sans" pitchFamily="34" charset="0"/>
                <a:ea typeface="ＭＳ Ｐゴシック" pitchFamily="34" charset="-128"/>
              </a:rPr>
              <a:t> magnetic moment 3.2 x proton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D302B"/>
                </a:solidFill>
                <a:latin typeface="Lucida Sans" pitchFamily="34" charset="0"/>
                <a:ea typeface="ＭＳ Ｐゴシック" pitchFamily="34" charset="-128"/>
              </a:rPr>
              <a:t> mass 0.11 x proton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D302B"/>
                </a:solidFill>
                <a:latin typeface="Lucida Sans" pitchFamily="34" charset="0"/>
                <a:ea typeface="ＭＳ Ｐゴシック" pitchFamily="34" charset="-128"/>
              </a:rPr>
              <a:t> lifetime 2.2 µs: decay into a positron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D302B"/>
                </a:solidFill>
                <a:latin typeface="Lucida Sans" pitchFamily="34" charset="0"/>
                <a:ea typeface="ＭＳ Ｐゴシック" pitchFamily="34" charset="-128"/>
              </a:rPr>
              <a:t>(and a couple of neutrinos)</a:t>
            </a:r>
            <a:endParaRPr lang="en-GB" altLang="en-US" sz="4600" i="1" dirty="0"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40984" name="Text Box 24"/>
          <p:cNvSpPr txBox="1">
            <a:spLocks noChangeArrowheads="1"/>
          </p:cNvSpPr>
          <p:nvPr/>
        </p:nvSpPr>
        <p:spPr bwMode="auto">
          <a:xfrm>
            <a:off x="584200" y="3475038"/>
            <a:ext cx="8092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 err="1">
                <a:latin typeface="Lucida Sans" pitchFamily="34" charset="0"/>
                <a:ea typeface="ＭＳ Ｐゴシック" pitchFamily="34" charset="-128"/>
              </a:rPr>
              <a:t>Muonium</a:t>
            </a:r>
            <a:r>
              <a:rPr lang="en-GB" altLang="en-US" sz="1800" dirty="0">
                <a:latin typeface="Lucida Sans" pitchFamily="34" charset="0"/>
                <a:ea typeface="ＭＳ Ｐゴシック" pitchFamily="34" charset="-128"/>
              </a:rPr>
              <a:t>: positive muon + electron -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GB" altLang="en-US" sz="1800" dirty="0">
                <a:latin typeface="Lucida Sans" pitchFamily="34" charset="0"/>
                <a:ea typeface="ＭＳ Ｐゴシック" pitchFamily="34" charset="-128"/>
              </a:rPr>
              <a:t>	hydrogen atom analogue</a:t>
            </a:r>
            <a:endParaRPr lang="en-GB" altLang="en-US" sz="4600" i="1" dirty="0"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40985" name="Text Box 25"/>
          <p:cNvSpPr txBox="1">
            <a:spLocks noChangeArrowheads="1"/>
          </p:cNvSpPr>
          <p:nvPr/>
        </p:nvSpPr>
        <p:spPr bwMode="auto">
          <a:xfrm>
            <a:off x="531813" y="4618038"/>
            <a:ext cx="763111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Lucida Sans" pitchFamily="34" charset="0"/>
                <a:ea typeface="ＭＳ Ｐゴシック" pitchFamily="34" charset="-128"/>
              </a:rPr>
              <a:t>Muon and </a:t>
            </a:r>
            <a:r>
              <a:rPr lang="en-GB" altLang="en-US" sz="1800" dirty="0" err="1">
                <a:latin typeface="Lucida Sans" pitchFamily="34" charset="0"/>
                <a:ea typeface="ＭＳ Ｐゴシック" pitchFamily="34" charset="-128"/>
              </a:rPr>
              <a:t>muonium</a:t>
            </a:r>
            <a:r>
              <a:rPr lang="en-GB" altLang="en-US" sz="1800" dirty="0">
                <a:latin typeface="Lucida Sans" pitchFamily="34" charset="0"/>
                <a:ea typeface="ＭＳ Ｐゴシック" pitchFamily="34" charset="-128"/>
              </a:rPr>
              <a:t> behaviour can be observed via the technique of </a:t>
            </a:r>
            <a:r>
              <a:rPr lang="el-GR" altLang="en-US" sz="1800" i="1" dirty="0">
                <a:latin typeface="Lucida Sans" pitchFamily="34" charset="0"/>
                <a:ea typeface="ＭＳ Ｐゴシック" pitchFamily="34" charset="-128"/>
              </a:rPr>
              <a:t>µ</a:t>
            </a:r>
            <a:r>
              <a:rPr lang="en-GB" altLang="en-US" sz="1800" i="1" dirty="0">
                <a:latin typeface="Lucida Sans" pitchFamily="34" charset="0"/>
                <a:ea typeface="ＭＳ Ｐゴシック" pitchFamily="34" charset="-128"/>
              </a:rPr>
              <a:t>SR . . .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i="1" dirty="0">
              <a:latin typeface="Lucida Sans" pitchFamily="34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Lucida Sans" pitchFamily="34" charset="0"/>
                <a:ea typeface="ＭＳ Ｐゴシック" pitchFamily="34" charset="-128"/>
              </a:rPr>
              <a:t>muon spin rotation, relaxation and resonance</a:t>
            </a:r>
            <a:endParaRPr lang="en-US" altLang="en-US" sz="1800" dirty="0">
              <a:latin typeface="Lucida Sans" pitchFamily="34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4600" i="1" dirty="0">
              <a:latin typeface="Lucida Sans" pitchFamily="34" charset="0"/>
              <a:ea typeface="ＭＳ Ｐゴシック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3571D9-A970-D78F-94D8-70B83FBFAD6B}"/>
              </a:ext>
            </a:extLst>
          </p:cNvPr>
          <p:cNvGrpSpPr/>
          <p:nvPr/>
        </p:nvGrpSpPr>
        <p:grpSpPr>
          <a:xfrm>
            <a:off x="6983769" y="5656986"/>
            <a:ext cx="2227330" cy="1167465"/>
            <a:chOff x="6983769" y="5656986"/>
            <a:chExt cx="2227330" cy="11674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F6D8E5D-9805-BF55-E985-22D223A19DDF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5F6AF22-72E0-EE62-F88C-E676FD35B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0628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229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0"/>
              <a:ext cx="3072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3072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016"/>
              <a:ext cx="3072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54" cy="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2498921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9463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8350"/>
            <a:ext cx="473233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3308350"/>
            <a:ext cx="4732337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915718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B3D7E3C-D2C3-21AC-3234-6AE3D7507B36}"/>
              </a:ext>
            </a:extLst>
          </p:cNvPr>
          <p:cNvGrpSpPr/>
          <p:nvPr/>
        </p:nvGrpSpPr>
        <p:grpSpPr>
          <a:xfrm>
            <a:off x="0" y="-92279"/>
            <a:ext cx="9211101" cy="6950279"/>
            <a:chOff x="1143000" y="857250"/>
            <a:chExt cx="6912925" cy="5143500"/>
          </a:xfrm>
        </p:grpSpPr>
        <p:pic>
          <p:nvPicPr>
            <p:cNvPr id="2" name="Picture 9" descr="09EC2176 Campus aerial view.tif">
              <a:extLst>
                <a:ext uri="{FF2B5EF4-FFF2-40B4-BE49-F238E27FC236}">
                  <a16:creationId xmlns:a16="http://schemas.microsoft.com/office/drawing/2014/main" id="{A06AD914-55AB-D3C3-B15E-2AC7867EE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t="15829" r="6418" b="5466"/>
            <a:stretch>
              <a:fillRect/>
            </a:stretch>
          </p:blipFill>
          <p:spPr bwMode="auto">
            <a:xfrm>
              <a:off x="1143000" y="857250"/>
              <a:ext cx="6858000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6">
              <a:extLst>
                <a:ext uri="{FF2B5EF4-FFF2-40B4-BE49-F238E27FC236}">
                  <a16:creationId xmlns:a16="http://schemas.microsoft.com/office/drawing/2014/main" id="{CF2A02C1-B411-BC5E-007E-CD1D06C27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604" y="2895425"/>
              <a:ext cx="3940969" cy="1790700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 dirty="0">
                <a:latin typeface="Calibri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C8445-48A7-F9D9-C0D8-5116D10C5481}"/>
                </a:ext>
              </a:extLst>
            </p:cNvPr>
            <p:cNvGrpSpPr/>
            <p:nvPr/>
          </p:nvGrpSpPr>
          <p:grpSpPr>
            <a:xfrm>
              <a:off x="6384315" y="5103672"/>
              <a:ext cx="1671610" cy="880522"/>
              <a:chOff x="8436917" y="3808589"/>
              <a:chExt cx="2228813" cy="117403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1F48B84-E569-0617-214A-C4ADA9F2E49E}"/>
                  </a:ext>
                </a:extLst>
              </p:cNvPr>
              <p:cNvSpPr/>
              <p:nvPr/>
            </p:nvSpPr>
            <p:spPr>
              <a:xfrm>
                <a:off x="8487305" y="3830656"/>
                <a:ext cx="2178424" cy="11519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877E26C-77BC-467B-8455-FC79D88E0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436916" y="3808587"/>
                <a:ext cx="2228813" cy="11488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75144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6EC2711 Site aerial view, ISIS">
            <a:extLst>
              <a:ext uri="{FF2B5EF4-FFF2-40B4-BE49-F238E27FC236}">
                <a16:creationId xmlns:a16="http://schemas.microsoft.com/office/drawing/2014/main" id="{D8F92066-2607-DF30-248E-C5E1227C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401" b="11980"/>
          <a:stretch>
            <a:fillRect/>
          </a:stretch>
        </p:blipFill>
        <p:spPr bwMode="auto">
          <a:xfrm>
            <a:off x="0" y="837585"/>
            <a:ext cx="9146715" cy="485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TS1_and_TS2_out_of_date_layoutClean_smaller">
            <a:extLst>
              <a:ext uri="{FF2B5EF4-FFF2-40B4-BE49-F238E27FC236}">
                <a16:creationId xmlns:a16="http://schemas.microsoft.com/office/drawing/2014/main" id="{A2D725B0-6F10-7597-6311-8A21D38B4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51520">
            <a:off x="1196604" y="1127395"/>
            <a:ext cx="5534025" cy="160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624994FD-D0F0-CEC8-1E34-162AB77DA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4529" y="5826359"/>
            <a:ext cx="351591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500" b="1" dirty="0">
                <a:solidFill>
                  <a:srgbClr val="333399"/>
                </a:solidFill>
                <a:latin typeface="Trebuchet MS" pitchFamily="34" charset="0"/>
                <a:cs typeface="Arial" charset="0"/>
              </a:rPr>
              <a:t>A World Centre for Science with Neutrons and </a:t>
            </a:r>
            <a:r>
              <a:rPr lang="en-GB" sz="1500" b="1" dirty="0" err="1">
                <a:solidFill>
                  <a:srgbClr val="333399"/>
                </a:solidFill>
                <a:latin typeface="Trebuchet MS" pitchFamily="34" charset="0"/>
                <a:cs typeface="Arial" charset="0"/>
              </a:rPr>
              <a:t>Muons</a:t>
            </a:r>
            <a:endParaRPr lang="en-GB" sz="1500" b="1" dirty="0">
              <a:solidFill>
                <a:srgbClr val="333399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3F9CF7AC-9A9D-F37E-042E-42F52A775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788" y="163585"/>
            <a:ext cx="5832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The ISIS Pulsed Neutron and Muon Source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2F9937-C8FE-9F65-454C-72C2D204CA34}"/>
              </a:ext>
            </a:extLst>
          </p:cNvPr>
          <p:cNvGrpSpPr/>
          <p:nvPr/>
        </p:nvGrpSpPr>
        <p:grpSpPr>
          <a:xfrm>
            <a:off x="6983769" y="5656986"/>
            <a:ext cx="2227330" cy="1167465"/>
            <a:chOff x="6983769" y="5656986"/>
            <a:chExt cx="2227330" cy="11674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E3A631-DE69-3BD7-7D62-2D5E82C89596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9964DAE-C14A-4D63-9C1B-DC4BAF2A6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92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626C5C-0890-3D6A-CD77-76BCC193BB5C}"/>
              </a:ext>
            </a:extLst>
          </p:cNvPr>
          <p:cNvGrpSpPr/>
          <p:nvPr/>
        </p:nvGrpSpPr>
        <p:grpSpPr>
          <a:xfrm>
            <a:off x="6983769" y="5656986"/>
            <a:ext cx="2227330" cy="1167465"/>
            <a:chOff x="6983769" y="5656986"/>
            <a:chExt cx="2227330" cy="11674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B95FA3-67AA-78BE-FA40-7D37FD52FBEF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C50D541-BBC0-8976-0532-AD256CC5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id="{A89614B7-AF6C-19D0-D321-DA7FDB4BE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361" y="1344540"/>
            <a:ext cx="576063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  <a:t>~1200 individual users/year </a:t>
            </a:r>
            <a:b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</a:br>
            <a: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  <a:t>(70% UK, 40% students)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  <a:t>~3500 user visits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  <a:t>~1500 other visitors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  <a:t>&gt; 700 different experiments/year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  <a:t>~400 publications per year </a:t>
            </a:r>
            <a:b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</a:br>
            <a: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  <a:t>(~130 in high impact journals)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  <a:t>150 days accelerator operation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  <a:t>32 instruments</a:t>
            </a:r>
            <a:b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</a:br>
            <a: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  <a:t>(1 Italy, 3 Japan)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  <a:t>&gt;1000 different items of sample environment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GB" sz="2000">
                <a:solidFill>
                  <a:schemeClr val="bg1"/>
                </a:solidFill>
                <a:latin typeface="Candara" panose="020E0502030303020204" pitchFamily="34" charset="0"/>
                <a:cs typeface="Calibri" pitchFamily="34" charset="0"/>
              </a:rPr>
              <a:t>6 Tbytes data/year</a:t>
            </a:r>
          </a:p>
          <a:p>
            <a:pPr marL="800100" lvl="1" indent="-342900">
              <a:spcBef>
                <a:spcPts val="0"/>
              </a:spcBef>
              <a:spcAft>
                <a:spcPts val="1000"/>
              </a:spcAft>
              <a:buFontTx/>
              <a:buBlip>
                <a:blip r:embed="rId4"/>
              </a:buBlip>
            </a:pPr>
            <a:endParaRPr lang="en-GB" sz="2000" dirty="0">
              <a:solidFill>
                <a:schemeClr val="bg1"/>
              </a:solidFill>
              <a:latin typeface="Candara" panose="020E0502030303020204" pitchFamily="34" charset="0"/>
              <a:cs typeface="Calibri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210DC9E-A456-6249-65C5-59AFD6BA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84686"/>
            <a:ext cx="3240361" cy="46083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C11CB529-85C6-3FFF-35AE-1B92683C9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068" y="684631"/>
            <a:ext cx="12570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>
                <a:solidFill>
                  <a:srgbClr val="FFFF00"/>
                </a:solidFill>
                <a:latin typeface="Candara" panose="020E0502030303020204" pitchFamily="34" charset="0"/>
              </a:rPr>
              <a:t>ISIS Users</a:t>
            </a:r>
            <a:endParaRPr lang="en-GB" sz="20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74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855224-17AA-AF08-3991-37B0223807CB}"/>
              </a:ext>
            </a:extLst>
          </p:cNvPr>
          <p:cNvGrpSpPr/>
          <p:nvPr/>
        </p:nvGrpSpPr>
        <p:grpSpPr>
          <a:xfrm>
            <a:off x="7298421" y="5905850"/>
            <a:ext cx="1912677" cy="918601"/>
            <a:chOff x="6983769" y="5656986"/>
            <a:chExt cx="2227330" cy="11674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78F58D6-9363-ED6C-12D7-275CDD7C9600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472F055-C147-D96C-A32D-FA9E79717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  <p:sp>
        <p:nvSpPr>
          <p:cNvPr id="5" name="Text Box 3">
            <a:extLst>
              <a:ext uri="{FF2B5EF4-FFF2-40B4-BE49-F238E27FC236}">
                <a16:creationId xmlns:a16="http://schemas.microsoft.com/office/drawing/2014/main" id="{8700E378-93FC-701D-EBF3-086A2E4E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16632"/>
            <a:ext cx="439248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FFFF00"/>
                </a:solidFill>
                <a:cs typeface="Calibri" pitchFamily="34" charset="0"/>
              </a:rPr>
              <a:t>Structure (&amp; morphology)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cs typeface="Calibri" pitchFamily="34" charset="0"/>
              </a:rPr>
              <a:t>powder diffractometers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cs typeface="Calibri" pitchFamily="34" charset="0"/>
              </a:rPr>
              <a:t>liquid diffractometers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 pitchFamily="34" charset="0"/>
              </a:rPr>
              <a:t>small angle scattering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/>
                </a:solidFill>
                <a:cs typeface="Calibri" pitchFamily="34" charset="0"/>
              </a:rPr>
              <a:t>reflectometers</a:t>
            </a:r>
            <a:endParaRPr lang="en-GB" sz="2000" dirty="0">
              <a:solidFill>
                <a:schemeClr val="bg1"/>
              </a:solidFill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 pitchFamily="34" charset="0"/>
              </a:rPr>
              <a:t>imaging/tomography</a:t>
            </a:r>
          </a:p>
          <a:p>
            <a:endParaRPr lang="en-GB" sz="2000" dirty="0">
              <a:solidFill>
                <a:schemeClr val="bg1"/>
              </a:solidFill>
              <a:cs typeface="Calibri" pitchFamily="34" charset="0"/>
            </a:endParaRPr>
          </a:p>
          <a:p>
            <a:r>
              <a:rPr lang="en-GB" sz="2000" b="1" dirty="0">
                <a:solidFill>
                  <a:srgbClr val="FFFF00"/>
                </a:solidFill>
                <a:cs typeface="Calibri" pitchFamily="34" charset="0"/>
              </a:rPr>
              <a:t>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 pitchFamily="34" charset="0"/>
              </a:rPr>
              <a:t>neutron spectrometers (inelastic &amp; quasi-elastic)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/>
                </a:solidFill>
                <a:cs typeface="Calibri" pitchFamily="34" charset="0"/>
              </a:rPr>
              <a:t>muon</a:t>
            </a:r>
            <a:r>
              <a:rPr lang="en-GB" sz="2000" dirty="0">
                <a:solidFill>
                  <a:schemeClr val="bg1"/>
                </a:solidFill>
                <a:cs typeface="Calibri" pitchFamily="34" charset="0"/>
              </a:rPr>
              <a:t> spectrometers</a:t>
            </a:r>
          </a:p>
          <a:p>
            <a:endParaRPr lang="en-GB" sz="2000" dirty="0">
              <a:solidFill>
                <a:schemeClr val="bg1"/>
              </a:solidFill>
              <a:cs typeface="Calibri" pitchFamily="34" charset="0"/>
            </a:endParaRPr>
          </a:p>
          <a:p>
            <a:r>
              <a:rPr lang="en-GB" sz="2000" b="1" dirty="0">
                <a:solidFill>
                  <a:srgbClr val="FFFF00"/>
                </a:solidFill>
                <a:cs typeface="Calibri" pitchFamily="34" charset="0"/>
              </a:rPr>
              <a:t>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 pitchFamily="34" charset="0"/>
              </a:rPr>
              <a:t>support laboratories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 pitchFamily="34" charset="0"/>
              </a:rPr>
              <a:t>Bioscience dedicated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 pitchFamily="34" charset="0"/>
              </a:rPr>
              <a:t>Small molecule deuteration facility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 pitchFamily="34" charset="0"/>
              </a:rPr>
              <a:t>irradiation facility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 pitchFamily="34" charset="0"/>
              </a:rPr>
              <a:t>test facilities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CFF912-8469-D764-05E3-55C25D4E32B0}"/>
              </a:ext>
            </a:extLst>
          </p:cNvPr>
          <p:cNvGrpSpPr/>
          <p:nvPr/>
        </p:nvGrpSpPr>
        <p:grpSpPr>
          <a:xfrm>
            <a:off x="4609582" y="31949"/>
            <a:ext cx="4354906" cy="5716994"/>
            <a:chOff x="4572000" y="836712"/>
            <a:chExt cx="4354906" cy="571699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F75A44-E0EF-2F08-3F42-862C2DC44577}"/>
                </a:ext>
              </a:extLst>
            </p:cNvPr>
            <p:cNvSpPr/>
            <p:nvPr/>
          </p:nvSpPr>
          <p:spPr>
            <a:xfrm>
              <a:off x="4572000" y="836712"/>
              <a:ext cx="4354906" cy="571699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P:\animations &amp; models\models\foyer model\Site Drawings\schematics\ISIS Plan5 - with text.jpg">
              <a:extLst>
                <a:ext uri="{FF2B5EF4-FFF2-40B4-BE49-F238E27FC236}">
                  <a16:creationId xmlns:a16="http://schemas.microsoft.com/office/drawing/2014/main" id="{F075044D-7ECD-30FC-30BF-9441B103A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836712"/>
              <a:ext cx="4354906" cy="5716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4115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ISIS neutron production by spallation">
            <a:extLst>
              <a:ext uri="{FF2B5EF4-FFF2-40B4-BE49-F238E27FC236}">
                <a16:creationId xmlns:a16="http://schemas.microsoft.com/office/drawing/2014/main" id="{4BE18893-D83A-59D6-7B46-0CD68DFBC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4095"/>
            <a:ext cx="9159263" cy="646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86CCA1D-B94E-2A3D-0A14-2A914AEAE4FB}"/>
              </a:ext>
            </a:extLst>
          </p:cNvPr>
          <p:cNvGrpSpPr/>
          <p:nvPr/>
        </p:nvGrpSpPr>
        <p:grpSpPr>
          <a:xfrm>
            <a:off x="6983769" y="5656986"/>
            <a:ext cx="2227330" cy="1167465"/>
            <a:chOff x="6983769" y="5656986"/>
            <a:chExt cx="2227330" cy="11674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D19C9A-46E7-9C38-3950-90E7616BEC43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353DBE8-D998-B634-5C27-D1BA592F3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824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6BF601-4BE3-192A-8944-A226B7C8CB18}"/>
              </a:ext>
            </a:extLst>
          </p:cNvPr>
          <p:cNvGrpSpPr/>
          <p:nvPr/>
        </p:nvGrpSpPr>
        <p:grpSpPr>
          <a:xfrm>
            <a:off x="6983769" y="5656986"/>
            <a:ext cx="2227330" cy="1167465"/>
            <a:chOff x="6983769" y="5656986"/>
            <a:chExt cx="2227330" cy="11674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469DD1-5A35-CA98-CD03-E092C85C8B47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08DF6E02-9C33-0B03-5DAE-B8516944D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F180EC9-16DE-85E0-5E6D-DD9BB10C7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451" y="4049339"/>
            <a:ext cx="39260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800MeV accelerator driven source</a:t>
            </a:r>
          </a:p>
          <a:p>
            <a:pPr algn="ctr"/>
            <a:r>
              <a:rPr lang="en-GB" sz="160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16n/collision and 20Mev/n</a:t>
            </a:r>
          </a:p>
          <a:p>
            <a:pPr algn="ctr"/>
            <a:r>
              <a:rPr lang="en-GB" sz="1600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Pulsed and broad energy </a:t>
            </a:r>
            <a:endParaRPr lang="fr-FR" sz="1600" dirty="0">
              <a:solidFill>
                <a:srgbClr val="3E5B9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87C995-6689-AC11-2E12-185E4DDB1EDA}"/>
              </a:ext>
            </a:extLst>
          </p:cNvPr>
          <p:cNvSpPr txBox="1"/>
          <p:nvPr/>
        </p:nvSpPr>
        <p:spPr>
          <a:xfrm>
            <a:off x="6269675" y="3656570"/>
            <a:ext cx="1846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3E5B9C"/>
                </a:solidFill>
                <a:latin typeface="Calibri" pitchFamily="34" charset="0"/>
                <a:cs typeface="Calibri" pitchFamily="34" charset="0"/>
              </a:rPr>
              <a:t>Spallation (ISIS)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F353416-F8EB-1AC7-2B18-70B82A6B9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7384"/>
            <a:ext cx="9180512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GB" sz="4000" b="1" kern="0" dirty="0">
                <a:solidFill>
                  <a:srgbClr val="3E5B9C"/>
                </a:solidFill>
                <a:latin typeface="Calibri" panose="020F0502020204030204" pitchFamily="34" charset="0"/>
                <a:ea typeface="+mj-ea"/>
                <a:cs typeface="Calibri" pitchFamily="34" charset="0"/>
              </a:rPr>
              <a:t>Neutrons</a:t>
            </a:r>
            <a:endParaRPr lang="en-GB" sz="3600" b="1" kern="0" dirty="0">
              <a:solidFill>
                <a:srgbClr val="3E5B9C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ACC9A423-E9C1-58F8-C049-56E09D3FC5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1" y="3039857"/>
            <a:ext cx="4330510" cy="2849959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85933E-10FB-3399-DE86-34CA6CF459AC}"/>
              </a:ext>
            </a:extLst>
          </p:cNvPr>
          <p:cNvSpPr txBox="1">
            <a:spLocks/>
          </p:cNvSpPr>
          <p:nvPr/>
        </p:nvSpPr>
        <p:spPr>
          <a:xfrm>
            <a:off x="611560" y="1412776"/>
            <a:ext cx="8352928" cy="15121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kern="0" dirty="0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Uncharged, subatomic particles found in atomic nuclei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i="1" kern="0" dirty="0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GB" sz="2200" kern="0" dirty="0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=2.2 km/s at RT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kern="0" dirty="0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Wave-particle duality, </a:t>
            </a:r>
            <a:r>
              <a:rPr lang="en-GB" sz="2200" kern="0" dirty="0">
                <a:solidFill>
                  <a:srgbClr val="3E5B9C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GB" sz="2200" kern="0" dirty="0">
                <a:solidFill>
                  <a:srgbClr val="3E5B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0.18 nm at RT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kern="0" dirty="0">
              <a:solidFill>
                <a:srgbClr val="3E5B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857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81F67B0-D76B-3AAC-6A48-F852E859CB8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19449" y="5752343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GB"/>
              <a:t>MEXT visit</a:t>
            </a:r>
          </a:p>
          <a:p>
            <a:pPr>
              <a:defRPr/>
            </a:pPr>
            <a:r>
              <a:rPr lang="en-GB"/>
              <a:t>25</a:t>
            </a:r>
            <a:r>
              <a:rPr lang="en-GB" baseline="30000"/>
              <a:t>th</a:t>
            </a:r>
            <a:r>
              <a:rPr lang="en-GB"/>
              <a:t> June 2007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DE149C-4A47-2216-00E3-15E4E6FD0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24" y="4966531"/>
            <a:ext cx="8823325" cy="1287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8" tIns="45704" rIns="91408" bIns="45704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7692077-A7AC-7068-AE51-F3E931EBA53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7" y="723143"/>
            <a:ext cx="82994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rc 4">
            <a:extLst>
              <a:ext uri="{FF2B5EF4-FFF2-40B4-BE49-F238E27FC236}">
                <a16:creationId xmlns:a16="http://schemas.microsoft.com/office/drawing/2014/main" id="{93556E1F-9429-5A94-DDB0-C5FDCCA95615}"/>
              </a:ext>
            </a:extLst>
          </p:cNvPr>
          <p:cNvSpPr>
            <a:spLocks/>
          </p:cNvSpPr>
          <p:nvPr/>
        </p:nvSpPr>
        <p:spPr bwMode="auto">
          <a:xfrm>
            <a:off x="1054449" y="1143831"/>
            <a:ext cx="7064375" cy="4768850"/>
          </a:xfrm>
          <a:custGeom>
            <a:avLst/>
            <a:gdLst>
              <a:gd name="T0" fmla="*/ 0 w 31363"/>
              <a:gd name="T1" fmla="*/ 2147483647 h 21600"/>
              <a:gd name="T2" fmla="*/ 2147483647 w 31363"/>
              <a:gd name="T3" fmla="*/ 2147483647 h 21600"/>
              <a:gd name="T4" fmla="*/ 2147483647 w 31363"/>
              <a:gd name="T5" fmla="*/ 2147483647 h 21600"/>
              <a:gd name="T6" fmla="*/ 0 60000 65536"/>
              <a:gd name="T7" fmla="*/ 0 60000 65536"/>
              <a:gd name="T8" fmla="*/ 0 60000 65536"/>
              <a:gd name="T9" fmla="*/ 0 w 31363"/>
              <a:gd name="T10" fmla="*/ 0 h 21600"/>
              <a:gd name="T11" fmla="*/ 31363 w 3136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363" h="21600" fill="none" extrusionOk="0">
                <a:moveTo>
                  <a:pt x="-1" y="2332"/>
                </a:moveTo>
                <a:cubicBezTo>
                  <a:pt x="3026" y="799"/>
                  <a:pt x="6371" y="-1"/>
                  <a:pt x="9764" y="0"/>
                </a:cubicBezTo>
                <a:cubicBezTo>
                  <a:pt x="21599" y="0"/>
                  <a:pt x="31230" y="9524"/>
                  <a:pt x="31362" y="21359"/>
                </a:cubicBezTo>
              </a:path>
              <a:path w="31363" h="21600" stroke="0" extrusionOk="0">
                <a:moveTo>
                  <a:pt x="-1" y="2332"/>
                </a:moveTo>
                <a:cubicBezTo>
                  <a:pt x="3026" y="799"/>
                  <a:pt x="6371" y="-1"/>
                  <a:pt x="9764" y="0"/>
                </a:cubicBezTo>
                <a:cubicBezTo>
                  <a:pt x="21599" y="0"/>
                  <a:pt x="31230" y="9524"/>
                  <a:pt x="31362" y="21359"/>
                </a:cubicBezTo>
                <a:lnTo>
                  <a:pt x="9764" y="21600"/>
                </a:lnTo>
                <a:lnTo>
                  <a:pt x="-1" y="2332"/>
                </a:lnTo>
                <a:close/>
              </a:path>
            </a:pathLst>
          </a:custGeom>
          <a:noFill/>
          <a:ln w="50800" cap="rnd">
            <a:solidFill>
              <a:schemeClr val="accent2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8" tIns="45704" rIns="91408" bIns="45704" anchor="ctr"/>
          <a:lstStyle/>
          <a:p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DEFA458-5850-AAB1-1F9B-FCE870853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7087" y="5377693"/>
            <a:ext cx="741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43" tIns="46022" rIns="92043" bIns="46022">
            <a:spAutoFit/>
          </a:bodyPr>
          <a:lstStyle>
            <a:lvl1pPr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altLang="en-US" sz="2000" i="1">
                <a:solidFill>
                  <a:srgbClr val="FF00FF"/>
                </a:solidFill>
                <a:latin typeface="Calibri" pitchFamily="34" charset="0"/>
              </a:rPr>
              <a:t>Hard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AEDD8C7-4DAC-C82C-C832-5CF19B35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212" y="775531"/>
            <a:ext cx="641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43" tIns="46022" rIns="92043" bIns="46022">
            <a:spAutoFit/>
          </a:bodyPr>
          <a:lstStyle>
            <a:lvl1pPr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altLang="en-US" sz="2000" i="1">
                <a:solidFill>
                  <a:srgbClr val="FF00FF"/>
                </a:solidFill>
                <a:latin typeface="Calibri" pitchFamily="34" charset="0"/>
              </a:rPr>
              <a:t>Soft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4EDC0CE-4CA2-64EF-E181-3E0227C97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274" y="759656"/>
            <a:ext cx="3349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43" tIns="46022" rIns="92043" bIns="46022">
            <a:spAutoFit/>
          </a:bodyPr>
          <a:lstStyle>
            <a:lvl1pPr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altLang="en-US" sz="1600" i="1">
                <a:solidFill>
                  <a:srgbClr val="808080"/>
                </a:solidFill>
                <a:latin typeface="Calibri" pitchFamily="34" charset="0"/>
              </a:rPr>
              <a:t>multidisciplinary </a:t>
            </a:r>
          </a:p>
          <a:p>
            <a:r>
              <a:rPr lang="en-GB" altLang="en-US" sz="1600" i="1">
                <a:solidFill>
                  <a:srgbClr val="808080"/>
                </a:solidFill>
                <a:latin typeface="Calibri" pitchFamily="34" charset="0"/>
              </a:rPr>
              <a:t>	condensed matter science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4616C96-E065-1CB9-8C4D-3893993B0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462" y="5404681"/>
            <a:ext cx="801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43" tIns="46022" rIns="92043" bIns="46022">
            <a:spAutoFit/>
          </a:bodyPr>
          <a:lstStyle>
            <a:lvl1pPr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altLang="en-US" sz="2400">
                <a:solidFill>
                  <a:srgbClr val="FFFFFF"/>
                </a:solidFill>
                <a:latin typeface="Book Antiqua" pitchFamily="18" charset="0"/>
              </a:rPr>
              <a:t>1960</a:t>
            </a:r>
            <a:endParaRPr lang="en-GB" altLang="en-US" sz="24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111573B1-87EC-4CEE-029A-4A6AFC39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462" y="4414081"/>
            <a:ext cx="801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43" tIns="46022" rIns="92043" bIns="46022">
            <a:spAutoFit/>
          </a:bodyPr>
          <a:lstStyle>
            <a:lvl1pPr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altLang="en-US" sz="2400">
                <a:solidFill>
                  <a:srgbClr val="FFFFFF"/>
                </a:solidFill>
                <a:latin typeface="Book Antiqua" pitchFamily="18" charset="0"/>
              </a:rPr>
              <a:t>1970</a:t>
            </a:r>
            <a:endParaRPr lang="en-GB" altLang="en-US" sz="24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1267CE3E-3A7D-45A3-D2CE-1281043BF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62" y="2509081"/>
            <a:ext cx="801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43" tIns="46022" rIns="92043" bIns="46022">
            <a:spAutoFit/>
          </a:bodyPr>
          <a:lstStyle>
            <a:lvl1pPr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altLang="en-US" sz="2400">
                <a:solidFill>
                  <a:srgbClr val="FFFFFF"/>
                </a:solidFill>
                <a:latin typeface="Book Antiqua" pitchFamily="18" charset="0"/>
              </a:rPr>
              <a:t>1990</a:t>
            </a:r>
            <a:endParaRPr lang="en-GB" altLang="en-US" sz="24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0B721D24-DE43-6D0B-2A52-E47F440F6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062" y="3423481"/>
            <a:ext cx="801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43" tIns="46022" rIns="92043" bIns="46022">
            <a:spAutoFit/>
          </a:bodyPr>
          <a:lstStyle>
            <a:lvl1pPr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04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altLang="en-US" sz="2400">
                <a:solidFill>
                  <a:srgbClr val="FFFFFF"/>
                </a:solidFill>
                <a:latin typeface="Book Antiqua" pitchFamily="18" charset="0"/>
              </a:rPr>
              <a:t>1980</a:t>
            </a:r>
            <a:endParaRPr lang="en-GB" altLang="en-US" sz="2400">
              <a:solidFill>
                <a:srgbClr val="000000"/>
              </a:solidFill>
              <a:latin typeface="Book Antiqua" pitchFamily="18" charset="0"/>
            </a:endParaRP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0ACFF3A9-2301-BD6A-443C-47994261149D}"/>
              </a:ext>
            </a:extLst>
          </p:cNvPr>
          <p:cNvGrpSpPr>
            <a:grpSpLocks/>
          </p:cNvGrpSpPr>
          <p:nvPr/>
        </p:nvGrpSpPr>
        <p:grpSpPr bwMode="auto">
          <a:xfrm>
            <a:off x="403574" y="710443"/>
            <a:ext cx="8397875" cy="5532438"/>
            <a:chOff x="86" y="528"/>
            <a:chExt cx="5482" cy="3713"/>
          </a:xfrm>
        </p:grpSpPr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65FDAD26-03C4-AC4C-B7EB-5F9192BD4C4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528"/>
              <a:ext cx="5410" cy="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11E5B825-72E5-AFBE-4019-465A5AC5D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" y="998"/>
              <a:ext cx="49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GB" altLang="en-US" sz="2000">
                  <a:solidFill>
                    <a:srgbClr val="FF00FF"/>
                  </a:solidFill>
                  <a:latin typeface="Calibri" pitchFamily="34" charset="0"/>
                </a:rPr>
                <a:t>2000</a:t>
              </a: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690F3CB5-821A-EC39-6218-FAFE4FD16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" y="3494"/>
              <a:ext cx="49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GB" altLang="en-US" sz="2000">
                  <a:solidFill>
                    <a:srgbClr val="FF00FF"/>
                  </a:solidFill>
                  <a:latin typeface="Calibri" pitchFamily="34" charset="0"/>
                </a:rPr>
                <a:t>1960</a:t>
              </a: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6730143F-EDBD-13F2-3DDF-6356C4412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" y="2870"/>
              <a:ext cx="49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GB" altLang="en-US" sz="2000">
                  <a:solidFill>
                    <a:srgbClr val="FF00FF"/>
                  </a:solidFill>
                  <a:latin typeface="Calibri" pitchFamily="34" charset="0"/>
                </a:rPr>
                <a:t>1970</a:t>
              </a:r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BAFAFAC0-4D1D-0AD9-0814-8438E6315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" y="1670"/>
              <a:ext cx="49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GB" altLang="en-US" sz="2000">
                  <a:solidFill>
                    <a:srgbClr val="FF00FF"/>
                  </a:solidFill>
                  <a:latin typeface="Calibri" pitchFamily="34" charset="0"/>
                </a:rPr>
                <a:t>1990</a:t>
              </a: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D4B7A30E-37D3-2167-4F92-F907E3261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" y="2247"/>
              <a:ext cx="49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7604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760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GB" altLang="en-US" sz="2000">
                  <a:solidFill>
                    <a:srgbClr val="FF00FF"/>
                  </a:solidFill>
                  <a:latin typeface="Calibri" pitchFamily="34" charset="0"/>
                </a:rPr>
                <a:t>1980</a:t>
              </a:r>
            </a:p>
          </p:txBody>
        </p:sp>
      </p:grpSp>
      <p:sp>
        <p:nvSpPr>
          <p:cNvPr id="23" name="Text Box 19">
            <a:extLst>
              <a:ext uri="{FF2B5EF4-FFF2-40B4-BE49-F238E27FC236}">
                <a16:creationId xmlns:a16="http://schemas.microsoft.com/office/drawing/2014/main" id="{E8A3A556-3EA4-854A-55E3-1CFAA75B9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349" y="-76957"/>
            <a:ext cx="52578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800" b="1" dirty="0">
                <a:solidFill>
                  <a:srgbClr val="333399"/>
                </a:solidFill>
                <a:latin typeface="Calibri" pitchFamily="34" charset="0"/>
              </a:rPr>
              <a:t>No One Experiment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A0A12F-A5F0-D594-0E5C-427E65734664}"/>
              </a:ext>
            </a:extLst>
          </p:cNvPr>
          <p:cNvGrpSpPr/>
          <p:nvPr/>
        </p:nvGrpSpPr>
        <p:grpSpPr>
          <a:xfrm>
            <a:off x="7654953" y="6098344"/>
            <a:ext cx="1556145" cy="726107"/>
            <a:chOff x="6983769" y="5656986"/>
            <a:chExt cx="2227330" cy="11674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005157-7485-5CBD-0516-CD378D268179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09356BE-D77F-7E36-AE59-BE46872CC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971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3CEFCAF-DECD-79DC-2AAA-EA72D09820A0}"/>
              </a:ext>
            </a:extLst>
          </p:cNvPr>
          <p:cNvGrpSpPr/>
          <p:nvPr/>
        </p:nvGrpSpPr>
        <p:grpSpPr>
          <a:xfrm>
            <a:off x="7432646" y="5931017"/>
            <a:ext cx="1774258" cy="893434"/>
            <a:chOff x="6983769" y="5656986"/>
            <a:chExt cx="2227330" cy="11674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3DB63DD-580A-59CF-090D-6453AB9DE46D}"/>
                </a:ext>
              </a:extLst>
            </p:cNvPr>
            <p:cNvSpPr/>
            <p:nvPr/>
          </p:nvSpPr>
          <p:spPr>
            <a:xfrm>
              <a:off x="7008947" y="5656986"/>
              <a:ext cx="2176975" cy="1167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3089366-9214-2DEE-D6E6-BF8615B47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83769" y="5658569"/>
              <a:ext cx="2227330" cy="1164298"/>
            </a:xfrm>
            <a:prstGeom prst="rect">
              <a:avLst/>
            </a:prstGeom>
          </p:spPr>
        </p:pic>
      </p:grpSp>
      <p:pic>
        <p:nvPicPr>
          <p:cNvPr id="5" name="Picture 2" descr="Image result for neutron scattering process">
            <a:extLst>
              <a:ext uri="{FF2B5EF4-FFF2-40B4-BE49-F238E27FC236}">
                <a16:creationId xmlns:a16="http://schemas.microsoft.com/office/drawing/2014/main" id="{C288103C-14AC-95C5-A796-585D539C7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0" y="1352421"/>
            <a:ext cx="9156181" cy="43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BE141F-649B-C6EC-B040-B512E33B7917}"/>
              </a:ext>
            </a:extLst>
          </p:cNvPr>
          <p:cNvSpPr txBox="1"/>
          <p:nvPr/>
        </p:nvSpPr>
        <p:spPr>
          <a:xfrm>
            <a:off x="1115616" y="26064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Time and Length Scales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96427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593</Words>
  <Application>Microsoft Office PowerPoint</Application>
  <PresentationFormat>On-screen Show (4:3)</PresentationFormat>
  <Paragraphs>205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Aptos Display</vt:lpstr>
      <vt:lpstr>Arial</vt:lpstr>
      <vt:lpstr>Book Antiqua</vt:lpstr>
      <vt:lpstr>Calibri</vt:lpstr>
      <vt:lpstr>Candara</vt:lpstr>
      <vt:lpstr>Lucida Sans</vt:lpstr>
      <vt:lpstr>Symbol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Jones</dc:creator>
  <cp:lastModifiedBy>Martin Jones</cp:lastModifiedBy>
  <cp:revision>2</cp:revision>
  <dcterms:created xsi:type="dcterms:W3CDTF">2026-02-12T16:02:03Z</dcterms:created>
  <dcterms:modified xsi:type="dcterms:W3CDTF">2026-02-12T16:13:20Z</dcterms:modified>
</cp:coreProperties>
</file>