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1355" r:id="rId2"/>
    <p:sldId id="1229" r:id="rId3"/>
    <p:sldId id="1230" r:id="rId4"/>
    <p:sldId id="1346" r:id="rId5"/>
    <p:sldId id="1231" r:id="rId6"/>
    <p:sldId id="1274" r:id="rId7"/>
    <p:sldId id="899" r:id="rId8"/>
    <p:sldId id="1275" r:id="rId9"/>
    <p:sldId id="1193" r:id="rId10"/>
    <p:sldId id="1235" r:id="rId11"/>
    <p:sldId id="853" r:id="rId12"/>
    <p:sldId id="1114" r:id="rId13"/>
    <p:sldId id="1333" r:id="rId14"/>
    <p:sldId id="1236" r:id="rId15"/>
    <p:sldId id="832" r:id="rId16"/>
    <p:sldId id="1028" r:id="rId17"/>
    <p:sldId id="1277" r:id="rId18"/>
    <p:sldId id="1351" r:id="rId19"/>
    <p:sldId id="1246" r:id="rId20"/>
    <p:sldId id="1352" r:id="rId21"/>
    <p:sldId id="1283" r:id="rId22"/>
    <p:sldId id="1247" r:id="rId23"/>
    <p:sldId id="1198" r:id="rId24"/>
    <p:sldId id="1044" r:id="rId25"/>
    <p:sldId id="989" r:id="rId26"/>
    <p:sldId id="1348" r:id="rId27"/>
    <p:sldId id="1264" r:id="rId28"/>
    <p:sldId id="1329" r:id="rId29"/>
    <p:sldId id="1177" r:id="rId30"/>
    <p:sldId id="1180" r:id="rId31"/>
    <p:sldId id="1032" r:id="rId32"/>
    <p:sldId id="1182" r:id="rId33"/>
    <p:sldId id="1054" r:id="rId34"/>
    <p:sldId id="1067" r:id="rId35"/>
    <p:sldId id="1008" r:id="rId36"/>
    <p:sldId id="1009" r:id="rId37"/>
    <p:sldId id="1093" r:id="rId38"/>
    <p:sldId id="906" r:id="rId39"/>
    <p:sldId id="1211" r:id="rId40"/>
    <p:sldId id="1342" r:id="rId41"/>
    <p:sldId id="907" r:id="rId42"/>
    <p:sldId id="1271" r:id="rId43"/>
    <p:sldId id="1227"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99"/>
    <a:srgbClr val="002F8E"/>
    <a:srgbClr val="006600"/>
    <a:srgbClr val="004800"/>
    <a:srgbClr val="FFBE37"/>
    <a:srgbClr val="FFCF37"/>
    <a:srgbClr val="F8BA3E"/>
    <a:srgbClr val="00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1" autoAdjust="0"/>
  </p:normalViewPr>
  <p:slideViewPr>
    <p:cSldViewPr snapToGrid="0">
      <p:cViewPr varScale="1">
        <p:scale>
          <a:sx n="76" d="100"/>
          <a:sy n="76" d="100"/>
        </p:scale>
        <p:origin x="984"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093E4-AF06-4728-B34F-8AD48766905E}" type="datetimeFigureOut">
              <a:rPr lang="en-GB" smtClean="0"/>
              <a:t>04/05/2026</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CDDD7-D162-4808-8B2D-8F27CCE25AE6}" type="slidenum">
              <a:rPr lang="en-GB" smtClean="0"/>
              <a:t>‹#›</a:t>
            </a:fld>
            <a:endParaRPr lang="en-GB" dirty="0"/>
          </a:p>
        </p:txBody>
      </p:sp>
    </p:spTree>
    <p:extLst>
      <p:ext uri="{BB962C8B-B14F-4D97-AF65-F5344CB8AC3E}">
        <p14:creationId xmlns:p14="http://schemas.microsoft.com/office/powerpoint/2010/main" val="3242377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BCDDD7-D162-4808-8B2D-8F27CCE25AE6}" type="slidenum">
              <a:rPr lang="en-GB" smtClean="0"/>
              <a:t>11</a:t>
            </a:fld>
            <a:endParaRPr lang="en-GB" dirty="0"/>
          </a:p>
        </p:txBody>
      </p:sp>
    </p:spTree>
    <p:extLst>
      <p:ext uri="{BB962C8B-B14F-4D97-AF65-F5344CB8AC3E}">
        <p14:creationId xmlns:p14="http://schemas.microsoft.com/office/powerpoint/2010/main" val="2775494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F54403-9BC5-48E6-BA04-FE888463362E}" type="slidenum">
              <a:rPr lang="en-GB" smtClean="0"/>
              <a:t>31</a:t>
            </a:fld>
            <a:endParaRPr lang="en-GB" dirty="0"/>
          </a:p>
        </p:txBody>
      </p:sp>
    </p:spTree>
    <p:extLst>
      <p:ext uri="{BB962C8B-B14F-4D97-AF65-F5344CB8AC3E}">
        <p14:creationId xmlns:p14="http://schemas.microsoft.com/office/powerpoint/2010/main" val="1981276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F54403-9BC5-48E6-BA04-FE888463362E}" type="slidenum">
              <a:rPr lang="en-GB" smtClean="0"/>
              <a:t>32</a:t>
            </a:fld>
            <a:endParaRPr lang="en-GB" dirty="0"/>
          </a:p>
        </p:txBody>
      </p:sp>
    </p:spTree>
    <p:extLst>
      <p:ext uri="{BB962C8B-B14F-4D97-AF65-F5344CB8AC3E}">
        <p14:creationId xmlns:p14="http://schemas.microsoft.com/office/powerpoint/2010/main" val="667707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15D97E-2D80-4203-B2FA-7377FBEAE8F6}" type="datetime1">
              <a:rPr lang="en-GB" smtClean="0"/>
              <a:t>04/05/2026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458200" y="6492875"/>
            <a:ext cx="685800" cy="365125"/>
          </a:xfrm>
        </p:spPr>
        <p:txBody>
          <a:bodyPr/>
          <a:lstStyle/>
          <a:p>
            <a:fld id="{B3A4C2C2-BFA1-4A57-9138-455F0C50264D}" type="slidenum">
              <a:rPr lang="en-GB" smtClean="0"/>
              <a:t>‹#›</a:t>
            </a:fld>
            <a:endParaRPr lang="en-GB" dirty="0"/>
          </a:p>
        </p:txBody>
      </p:sp>
    </p:spTree>
    <p:extLst>
      <p:ext uri="{BB962C8B-B14F-4D97-AF65-F5344CB8AC3E}">
        <p14:creationId xmlns:p14="http://schemas.microsoft.com/office/powerpoint/2010/main" val="3873353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35EF45-476A-41CB-A492-F717EFB92284}" type="datetime1">
              <a:rPr lang="en-GB" smtClean="0"/>
              <a:t>04/05/2026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3A4C2C2-BFA1-4A57-9138-455F0C50264D}" type="slidenum">
              <a:rPr lang="en-GB" smtClean="0"/>
              <a:t>‹#›</a:t>
            </a:fld>
            <a:endParaRPr lang="en-GB" dirty="0"/>
          </a:p>
        </p:txBody>
      </p:sp>
    </p:spTree>
    <p:extLst>
      <p:ext uri="{BB962C8B-B14F-4D97-AF65-F5344CB8AC3E}">
        <p14:creationId xmlns:p14="http://schemas.microsoft.com/office/powerpoint/2010/main" val="228718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842B8-08FC-4DC2-9524-2CF315FCFDDD}" type="datetime1">
              <a:rPr lang="en-GB" smtClean="0"/>
              <a:t>04/05/2026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3A4C2C2-BFA1-4A57-9138-455F0C50264D}" type="slidenum">
              <a:rPr lang="en-GB" smtClean="0"/>
              <a:t>‹#›</a:t>
            </a:fld>
            <a:endParaRPr lang="en-GB" dirty="0"/>
          </a:p>
        </p:txBody>
      </p:sp>
    </p:spTree>
    <p:extLst>
      <p:ext uri="{BB962C8B-B14F-4D97-AF65-F5344CB8AC3E}">
        <p14:creationId xmlns:p14="http://schemas.microsoft.com/office/powerpoint/2010/main" val="4221132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BFE2F94-1B71-4F90-87E3-F3F9EE13D9BE}"/>
              </a:ext>
            </a:extLst>
          </p:cNvPr>
          <p:cNvSpPr>
            <a:spLocks noGrp="1"/>
          </p:cNvSpPr>
          <p:nvPr>
            <p:ph type="dt" sz="half" idx="10"/>
          </p:nvPr>
        </p:nvSpPr>
        <p:spPr/>
        <p:txBody>
          <a:bodyPr/>
          <a:lstStyle>
            <a:lvl1pPr>
              <a:defRPr/>
            </a:lvl1pPr>
          </a:lstStyle>
          <a:p>
            <a:fld id="{386DA175-14EA-4712-99BF-C28E789EAA33}" type="datetime1">
              <a:rPr lang="en-US" altLang="en-US" smtClean="0"/>
              <a:pPr/>
              <a:t>5/4/2026</a:t>
            </a:fld>
            <a:endParaRPr lang="en-US" altLang="en-US" dirty="0"/>
          </a:p>
        </p:txBody>
      </p:sp>
      <p:sp>
        <p:nvSpPr>
          <p:cNvPr id="6" name="Footer Placeholder 5">
            <a:extLst>
              <a:ext uri="{FF2B5EF4-FFF2-40B4-BE49-F238E27FC236}">
                <a16:creationId xmlns:a16="http://schemas.microsoft.com/office/drawing/2014/main" id="{B18A516A-F289-4654-82BB-A86AC2D3C478}"/>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0C82D481-3DF6-47A5-A62E-96FDD56F1D52}"/>
              </a:ext>
            </a:extLst>
          </p:cNvPr>
          <p:cNvSpPr>
            <a:spLocks noGrp="1"/>
          </p:cNvSpPr>
          <p:nvPr>
            <p:ph type="sldNum" sz="quarter" idx="12"/>
          </p:nvPr>
        </p:nvSpPr>
        <p:spPr>
          <a:xfrm>
            <a:off x="8675688" y="6524625"/>
            <a:ext cx="468312" cy="188913"/>
          </a:xfrm>
        </p:spPr>
        <p:txBody>
          <a:bodyPr/>
          <a:lstStyle>
            <a:lvl1pPr>
              <a:defRPr>
                <a:solidFill>
                  <a:schemeClr val="tx1"/>
                </a:solidFill>
              </a:defRPr>
            </a:lvl1pPr>
          </a:lstStyle>
          <a:p>
            <a:fld id="{3C421DC5-CE8E-4C24-B68F-06D00653A451}" type="slidenum">
              <a:rPr lang="en-US" altLang="en-US"/>
              <a:pPr/>
              <a:t>‹#›</a:t>
            </a:fld>
            <a:endParaRPr lang="en-US" altLang="en-US" dirty="0"/>
          </a:p>
        </p:txBody>
      </p:sp>
    </p:spTree>
    <p:extLst>
      <p:ext uri="{BB962C8B-B14F-4D97-AF65-F5344CB8AC3E}">
        <p14:creationId xmlns:p14="http://schemas.microsoft.com/office/powerpoint/2010/main" val="4109877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5B4E72-BD63-4822-8EFA-B440C6D94BC0}" type="datetime1">
              <a:rPr lang="en-GB" smtClean="0"/>
              <a:t>04/05/2026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405090" y="6485370"/>
            <a:ext cx="738909" cy="365125"/>
          </a:xfrm>
        </p:spPr>
        <p:txBody>
          <a:bodyPr/>
          <a:lstStyle/>
          <a:p>
            <a:fld id="{B3A4C2C2-BFA1-4A57-9138-455F0C50264D}" type="slidenum">
              <a:rPr lang="en-GB" smtClean="0"/>
              <a:t>‹#›</a:t>
            </a:fld>
            <a:endParaRPr lang="en-GB" dirty="0"/>
          </a:p>
        </p:txBody>
      </p:sp>
    </p:spTree>
    <p:extLst>
      <p:ext uri="{BB962C8B-B14F-4D97-AF65-F5344CB8AC3E}">
        <p14:creationId xmlns:p14="http://schemas.microsoft.com/office/powerpoint/2010/main" val="305991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192305-9503-4E2C-AB8A-86F43E7376D1}" type="datetime1">
              <a:rPr lang="en-GB" smtClean="0"/>
              <a:t>04/05/2026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3A4C2C2-BFA1-4A57-9138-455F0C50264D}" type="slidenum">
              <a:rPr lang="en-GB" smtClean="0"/>
              <a:t>‹#›</a:t>
            </a:fld>
            <a:endParaRPr lang="en-GB" dirty="0"/>
          </a:p>
        </p:txBody>
      </p:sp>
    </p:spTree>
    <p:extLst>
      <p:ext uri="{BB962C8B-B14F-4D97-AF65-F5344CB8AC3E}">
        <p14:creationId xmlns:p14="http://schemas.microsoft.com/office/powerpoint/2010/main" val="924368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B0CCC3-7114-496C-A94D-84B753A42668}" type="datetime1">
              <a:rPr lang="en-GB" smtClean="0"/>
              <a:t>04/05/2026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3A4C2C2-BFA1-4A57-9138-455F0C50264D}" type="slidenum">
              <a:rPr lang="en-GB" smtClean="0"/>
              <a:t>‹#›</a:t>
            </a:fld>
            <a:endParaRPr lang="en-GB" dirty="0"/>
          </a:p>
        </p:txBody>
      </p:sp>
    </p:spTree>
    <p:extLst>
      <p:ext uri="{BB962C8B-B14F-4D97-AF65-F5344CB8AC3E}">
        <p14:creationId xmlns:p14="http://schemas.microsoft.com/office/powerpoint/2010/main" val="3036919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B0D6-6934-45E7-9673-BE01336574CA}" type="datetime1">
              <a:rPr lang="en-GB" smtClean="0"/>
              <a:t>04/05/2026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3A4C2C2-BFA1-4A57-9138-455F0C50264D}" type="slidenum">
              <a:rPr lang="en-GB" smtClean="0"/>
              <a:t>‹#›</a:t>
            </a:fld>
            <a:endParaRPr lang="en-GB" dirty="0"/>
          </a:p>
        </p:txBody>
      </p:sp>
    </p:spTree>
    <p:extLst>
      <p:ext uri="{BB962C8B-B14F-4D97-AF65-F5344CB8AC3E}">
        <p14:creationId xmlns:p14="http://schemas.microsoft.com/office/powerpoint/2010/main" val="30459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B86DF3-F00E-4EE3-A9E7-C58D629A26EC}" type="datetime1">
              <a:rPr lang="en-GB" smtClean="0"/>
              <a:t>04/05/2026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3A4C2C2-BFA1-4A57-9138-455F0C50264D}" type="slidenum">
              <a:rPr lang="en-GB" smtClean="0"/>
              <a:t>‹#›</a:t>
            </a:fld>
            <a:endParaRPr lang="en-GB" dirty="0"/>
          </a:p>
        </p:txBody>
      </p:sp>
    </p:spTree>
    <p:extLst>
      <p:ext uri="{BB962C8B-B14F-4D97-AF65-F5344CB8AC3E}">
        <p14:creationId xmlns:p14="http://schemas.microsoft.com/office/powerpoint/2010/main" val="3490201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B1CE4B-7968-48EC-8597-90E3499F85C9}" type="datetime1">
              <a:rPr lang="en-GB" smtClean="0"/>
              <a:t>04/05/2026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3A4C2C2-BFA1-4A57-9138-455F0C50264D}" type="slidenum">
              <a:rPr lang="en-GB" smtClean="0"/>
              <a:t>‹#›</a:t>
            </a:fld>
            <a:endParaRPr lang="en-GB" dirty="0"/>
          </a:p>
        </p:txBody>
      </p:sp>
    </p:spTree>
    <p:extLst>
      <p:ext uri="{BB962C8B-B14F-4D97-AF65-F5344CB8AC3E}">
        <p14:creationId xmlns:p14="http://schemas.microsoft.com/office/powerpoint/2010/main" val="184325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CE0802-6C34-4EA5-A0F2-968367A06FA9}" type="datetime1">
              <a:rPr lang="en-GB" smtClean="0"/>
              <a:t>04/05/2026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3A4C2C2-BFA1-4A57-9138-455F0C50264D}" type="slidenum">
              <a:rPr lang="en-GB" smtClean="0"/>
              <a:t>‹#›</a:t>
            </a:fld>
            <a:endParaRPr lang="en-GB" dirty="0"/>
          </a:p>
        </p:txBody>
      </p:sp>
    </p:spTree>
    <p:extLst>
      <p:ext uri="{BB962C8B-B14F-4D97-AF65-F5344CB8AC3E}">
        <p14:creationId xmlns:p14="http://schemas.microsoft.com/office/powerpoint/2010/main" val="236609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18FCF2-EBBB-4570-9540-C1E30A643AF8}" type="datetime1">
              <a:rPr lang="en-GB" smtClean="0"/>
              <a:t>04/05/2026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3A4C2C2-BFA1-4A57-9138-455F0C50264D}" type="slidenum">
              <a:rPr lang="en-GB" smtClean="0"/>
              <a:t>‹#›</a:t>
            </a:fld>
            <a:endParaRPr lang="en-GB" dirty="0"/>
          </a:p>
        </p:txBody>
      </p:sp>
    </p:spTree>
    <p:extLst>
      <p:ext uri="{BB962C8B-B14F-4D97-AF65-F5344CB8AC3E}">
        <p14:creationId xmlns:p14="http://schemas.microsoft.com/office/powerpoint/2010/main" val="278062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64342B-77B0-4CE3-B3C2-7947010112B4}" type="datetime1">
              <a:rPr lang="en-GB" smtClean="0"/>
              <a:t>04/05/2026</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4C2C2-BFA1-4A57-9138-455F0C50264D}" type="slidenum">
              <a:rPr lang="en-GB" smtClean="0"/>
              <a:t>‹#›</a:t>
            </a:fld>
            <a:endParaRPr lang="en-GB" dirty="0"/>
          </a:p>
        </p:txBody>
      </p:sp>
    </p:spTree>
    <p:extLst>
      <p:ext uri="{BB962C8B-B14F-4D97-AF65-F5344CB8AC3E}">
        <p14:creationId xmlns:p14="http://schemas.microsoft.com/office/powerpoint/2010/main" val="18756921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240.png"/><Relationship Id="rId18" Type="http://schemas.openxmlformats.org/officeDocument/2006/relationships/image" Target="../media/image291.png"/><Relationship Id="rId3" Type="http://schemas.openxmlformats.org/officeDocument/2006/relationships/image" Target="../media/image272.png"/><Relationship Id="rId21" Type="http://schemas.openxmlformats.org/officeDocument/2006/relationships/image" Target="../media/image332.png"/><Relationship Id="rId7" Type="http://schemas.openxmlformats.org/officeDocument/2006/relationships/image" Target="../media/image310.png"/><Relationship Id="rId12" Type="http://schemas.openxmlformats.org/officeDocument/2006/relationships/image" Target="../media/image210.png"/><Relationship Id="rId17" Type="http://schemas.openxmlformats.org/officeDocument/2006/relationships/image" Target="../media/image281.png"/><Relationship Id="rId2" Type="http://schemas.openxmlformats.org/officeDocument/2006/relationships/image" Target="../media/image260.png"/><Relationship Id="rId16" Type="http://schemas.openxmlformats.org/officeDocument/2006/relationships/image" Target="../media/image270.png"/><Relationship Id="rId20"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2.png"/><Relationship Id="rId15" Type="http://schemas.openxmlformats.org/officeDocument/2006/relationships/image" Target="../media/image17.png"/><Relationship Id="rId19" Type="http://schemas.openxmlformats.org/officeDocument/2006/relationships/image" Target="../media/image380.png"/><Relationship Id="rId4" Type="http://schemas.openxmlformats.org/officeDocument/2006/relationships/image" Target="../media/image282.png"/><Relationship Id="rId14" Type="http://schemas.openxmlformats.org/officeDocument/2006/relationships/image" Target="../media/image250.png"/><Relationship Id="rId22" Type="http://schemas.openxmlformats.org/officeDocument/2006/relationships/image" Target="../media/image401.png"/></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11.png"/><Relationship Id="rId3" Type="http://schemas.openxmlformats.org/officeDocument/2006/relationships/image" Target="../media/image233.png"/><Relationship Id="rId7" Type="http://schemas.openxmlformats.org/officeDocument/2006/relationships/image" Target="NULL"/><Relationship Id="rId12" Type="http://schemas.openxmlformats.org/officeDocument/2006/relationships/image" Target="../media/image372.png"/><Relationship Id="rId2" Type="http://schemas.openxmlformats.org/officeDocument/2006/relationships/notesSlide" Target="../notesSlides/notesSlide1.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52.png"/><Relationship Id="rId5" Type="http://schemas.openxmlformats.org/officeDocument/2006/relationships/image" Target="../media/image241.png"/><Relationship Id="rId15" Type="http://schemas.openxmlformats.org/officeDocument/2006/relationships/image" Target="../media/image41.png"/><Relationship Id="rId10" Type="http://schemas.openxmlformats.org/officeDocument/2006/relationships/image" Target="../media/image353.png"/><Relationship Id="rId4" Type="http://schemas.openxmlformats.org/officeDocument/2006/relationships/image" Target="../media/image16.png"/><Relationship Id="rId9" Type="http://schemas.openxmlformats.org/officeDocument/2006/relationships/image" Target="../media/image52.png"/><Relationship Id="rId14" Type="http://schemas.openxmlformats.org/officeDocument/2006/relationships/image" Target="../media/image422.png"/></Relationships>
</file>

<file path=ppt/slides/_rels/slide12.xml.rels><?xml version="1.0" encoding="UTF-8" standalone="yes"?>
<Relationships xmlns="http://schemas.openxmlformats.org/package/2006/relationships"><Relationship Id="rId8" Type="http://schemas.openxmlformats.org/officeDocument/2006/relationships/image" Target="../media/image522.png"/><Relationship Id="rId13" Type="http://schemas.openxmlformats.org/officeDocument/2006/relationships/image" Target="../media/image241.png"/><Relationship Id="rId3" Type="http://schemas.openxmlformats.org/officeDocument/2006/relationships/image" Target="NULL"/><Relationship Id="rId12" Type="http://schemas.openxmlformats.org/officeDocument/2006/relationships/image" Target="../media/image233.png"/><Relationship Id="rId2" Type="http://schemas.openxmlformats.org/officeDocument/2006/relationships/image" Target="../media/image19.png"/><Relationship Id="rId1" Type="http://schemas.openxmlformats.org/officeDocument/2006/relationships/slideLayout" Target="../slideLayouts/slideLayout2.xml"/><Relationship Id="rId11" Type="http://schemas.openxmlformats.org/officeDocument/2006/relationships/image" Target="../media/image353.png"/><Relationship Id="rId5" Type="http://schemas.openxmlformats.org/officeDocument/2006/relationships/image" Target="NULL"/><Relationship Id="rId10" Type="http://schemas.openxmlformats.org/officeDocument/2006/relationships/image" Target="../media/image16.png"/><Relationship Id="rId4" Type="http://schemas.openxmlformats.org/officeDocument/2006/relationships/image" Target="../media/image51.png"/><Relationship Id="rId9" Type="http://schemas.openxmlformats.org/officeDocument/2006/relationships/image" Target="../media/image421.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7.png"/><Relationship Id="rId2" Type="http://schemas.openxmlformats.org/officeDocument/2006/relationships/image" Target="../media/image423.png"/><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56.png"/><Relationship Id="rId5" Type="http://schemas.openxmlformats.org/officeDocument/2006/relationships/image" Target="../media/image47.png"/><Relationship Id="rId10"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40.png"/><Relationship Id="rId16"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381.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80.png"/><Relationship Id="rId3" Type="http://schemas.openxmlformats.org/officeDocument/2006/relationships/image" Target="../media/image21.png"/><Relationship Id="rId7" Type="http://schemas.openxmlformats.org/officeDocument/2006/relationships/image" Target="../media/image273.png"/><Relationship Id="rId12"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61.png"/><Relationship Id="rId11" Type="http://schemas.openxmlformats.org/officeDocument/2006/relationships/image" Target="../media/image22.png"/><Relationship Id="rId5" Type="http://schemas.openxmlformats.org/officeDocument/2006/relationships/image" Target="../media/image252.png"/><Relationship Id="rId15" Type="http://schemas.openxmlformats.org/officeDocument/2006/relationships/image" Target="../media/image331.png"/><Relationship Id="rId10" Type="http://schemas.openxmlformats.org/officeDocument/2006/relationships/image" Target="../media/image302.png"/><Relationship Id="rId4" Type="http://schemas.openxmlformats.org/officeDocument/2006/relationships/image" Target="../media/image16.png"/><Relationship Id="rId9" Type="http://schemas.openxmlformats.org/officeDocument/2006/relationships/image" Target="../media/image293.png"/><Relationship Id="rId14" Type="http://schemas.openxmlformats.org/officeDocument/2006/relationships/image" Target="../media/image321.png"/></Relationships>
</file>

<file path=ppt/slides/_rels/slide16.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21.png"/><Relationship Id="rId21" Type="http://schemas.openxmlformats.org/officeDocument/2006/relationships/image" Target="../media/image733.png"/><Relationship Id="rId7" Type="http://schemas.openxmlformats.org/officeDocument/2006/relationships/image" Target="../media/image642.png"/><Relationship Id="rId17" Type="http://schemas.openxmlformats.org/officeDocument/2006/relationships/image" Target="../media/image331.png"/><Relationship Id="rId25" Type="http://schemas.openxmlformats.org/officeDocument/2006/relationships/image" Target="../media/image751.png"/><Relationship Id="rId2" Type="http://schemas.openxmlformats.org/officeDocument/2006/relationships/image" Target="../media/image20.png"/><Relationship Id="rId16" Type="http://schemas.openxmlformats.org/officeDocument/2006/relationships/image" Target="../media/image321.png"/><Relationship Id="rId20" Type="http://schemas.openxmlformats.org/officeDocument/2006/relationships/image" Target="../media/image680.png"/><Relationship Id="rId1" Type="http://schemas.openxmlformats.org/officeDocument/2006/relationships/slideLayout" Target="../slideLayouts/slideLayout2.xml"/><Relationship Id="rId6" Type="http://schemas.openxmlformats.org/officeDocument/2006/relationships/image" Target="../media/image631.png"/><Relationship Id="rId11" Type="http://schemas.openxmlformats.org/officeDocument/2006/relationships/image" Target="../media/image22.png"/><Relationship Id="rId24" Type="http://schemas.openxmlformats.org/officeDocument/2006/relationships/image" Target="../media/image732.png"/><Relationship Id="rId5" Type="http://schemas.openxmlformats.org/officeDocument/2006/relationships/image" Target="../media/image622.png"/><Relationship Id="rId23" Type="http://schemas.openxmlformats.org/officeDocument/2006/relationships/image" Target="../media/image720.png"/><Relationship Id="rId10" Type="http://schemas.openxmlformats.org/officeDocument/2006/relationships/image" Target="../media/image670.png"/><Relationship Id="rId4" Type="http://schemas.openxmlformats.org/officeDocument/2006/relationships/image" Target="../media/image16.png"/><Relationship Id="rId9" Type="http://schemas.openxmlformats.org/officeDocument/2006/relationships/image" Target="../media/image662.png"/><Relationship Id="rId22" Type="http://schemas.openxmlformats.org/officeDocument/2006/relationships/image" Target="../media/image741.png"/></Relationships>
</file>

<file path=ppt/slides/_rels/slide17.xml.rels><?xml version="1.0" encoding="UTF-8" standalone="yes"?>
<Relationships xmlns="http://schemas.openxmlformats.org/package/2006/relationships"><Relationship Id="rId8" Type="http://schemas.openxmlformats.org/officeDocument/2006/relationships/image" Target="../media/image650.png"/><Relationship Id="rId26" Type="http://schemas.openxmlformats.org/officeDocument/2006/relationships/image" Target="../media/image66.png"/><Relationship Id="rId3" Type="http://schemas.openxmlformats.org/officeDocument/2006/relationships/image" Target="../media/image21.png"/><Relationship Id="rId7" Type="http://schemas.openxmlformats.org/officeDocument/2006/relationships/image" Target="../media/image642.png"/><Relationship Id="rId17" Type="http://schemas.openxmlformats.org/officeDocument/2006/relationships/image" Target="../media/image331.png"/><Relationship Id="rId25" Type="http://schemas.openxmlformats.org/officeDocument/2006/relationships/image" Target="../media/image751.png"/><Relationship Id="rId2" Type="http://schemas.openxmlformats.org/officeDocument/2006/relationships/image" Target="../media/image20.png"/><Relationship Id="rId16" Type="http://schemas.openxmlformats.org/officeDocument/2006/relationships/image" Target="../media/image321.png"/><Relationship Id="rId20" Type="http://schemas.openxmlformats.org/officeDocument/2006/relationships/image" Target="../media/image680.png"/><Relationship Id="rId1" Type="http://schemas.openxmlformats.org/officeDocument/2006/relationships/slideLayout" Target="../slideLayouts/slideLayout2.xml"/><Relationship Id="rId6" Type="http://schemas.openxmlformats.org/officeDocument/2006/relationships/image" Target="../media/image631.png"/><Relationship Id="rId11" Type="http://schemas.openxmlformats.org/officeDocument/2006/relationships/image" Target="../media/image22.png"/><Relationship Id="rId24" Type="http://schemas.openxmlformats.org/officeDocument/2006/relationships/image" Target="../media/image732.png"/><Relationship Id="rId5" Type="http://schemas.openxmlformats.org/officeDocument/2006/relationships/image" Target="../media/image622.png"/><Relationship Id="rId23" Type="http://schemas.openxmlformats.org/officeDocument/2006/relationships/image" Target="../media/image720.png"/><Relationship Id="rId28" Type="http://schemas.openxmlformats.org/officeDocument/2006/relationships/image" Target="../media/image531.png"/><Relationship Id="rId10" Type="http://schemas.openxmlformats.org/officeDocument/2006/relationships/image" Target="../media/image670.png"/><Relationship Id="rId4" Type="http://schemas.openxmlformats.org/officeDocument/2006/relationships/image" Target="../media/image16.png"/><Relationship Id="rId9" Type="http://schemas.openxmlformats.org/officeDocument/2006/relationships/image" Target="../media/image662.png"/><Relationship Id="rId27"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440.png"/><Relationship Id="rId26" Type="http://schemas.openxmlformats.org/officeDocument/2006/relationships/image" Target="../media/image530.png"/><Relationship Id="rId17" Type="http://schemas.openxmlformats.org/officeDocument/2006/relationships/image" Target="../media/image110.png"/><Relationship Id="rId25" Type="http://schemas.openxmlformats.org/officeDocument/2006/relationships/image" Target="../media/image760.png"/><Relationship Id="rId16" Type="http://schemas.openxmlformats.org/officeDocument/2006/relationships/image" Target="../media/image1092.png"/><Relationship Id="rId29" Type="http://schemas.openxmlformats.org/officeDocument/2006/relationships/image" Target="../media/image104.png"/><Relationship Id="rId1" Type="http://schemas.openxmlformats.org/officeDocument/2006/relationships/slideLayout" Target="../slideLayouts/slideLayout1.xml"/><Relationship Id="rId24" Type="http://schemas.openxmlformats.org/officeDocument/2006/relationships/image" Target="../media/image97.png"/><Relationship Id="rId15" Type="http://schemas.openxmlformats.org/officeDocument/2006/relationships/image" Target="NULL"/><Relationship Id="rId23" Type="http://schemas.openxmlformats.org/officeDocument/2006/relationships/image" Target="../media/image76.png"/><Relationship Id="rId28" Type="http://schemas.openxmlformats.org/officeDocument/2006/relationships/image" Target="../media/image102.png"/><Relationship Id="rId10" Type="http://schemas.openxmlformats.org/officeDocument/2006/relationships/image" Target="../media/image113.png"/><Relationship Id="rId14" Type="http://schemas.openxmlformats.org/officeDocument/2006/relationships/image" Target="NULL"/><Relationship Id="rId22" Type="http://schemas.openxmlformats.org/officeDocument/2006/relationships/image" Target="../media/image75.png"/><Relationship Id="rId27" Type="http://schemas.openxmlformats.org/officeDocument/2006/relationships/image" Target="../media/image10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8" Type="http://schemas.openxmlformats.org/officeDocument/2006/relationships/image" Target="../media/image111.png"/><Relationship Id="rId26" Type="http://schemas.openxmlformats.org/officeDocument/2006/relationships/image" Target="../media/image107.png"/><Relationship Id="rId17" Type="http://schemas.openxmlformats.org/officeDocument/2006/relationships/image" Target="../media/image110.png"/><Relationship Id="rId25" Type="http://schemas.openxmlformats.org/officeDocument/2006/relationships/image" Target="../media/image760.png"/><Relationship Id="rId16" Type="http://schemas.openxmlformats.org/officeDocument/2006/relationships/image" Target="../media/image1092.png"/><Relationship Id="rId29" Type="http://schemas.openxmlformats.org/officeDocument/2006/relationships/image" Target="../media/image100.png"/><Relationship Id="rId1" Type="http://schemas.openxmlformats.org/officeDocument/2006/relationships/slideLayout" Target="../slideLayouts/slideLayout1.xml"/><Relationship Id="rId24" Type="http://schemas.openxmlformats.org/officeDocument/2006/relationships/image" Target="../media/image97.png"/><Relationship Id="rId23" Type="http://schemas.openxmlformats.org/officeDocument/2006/relationships/image" Target="../media/image76.png"/><Relationship Id="rId28" Type="http://schemas.openxmlformats.org/officeDocument/2006/relationships/image" Target="../media/image530.png"/><Relationship Id="rId10" Type="http://schemas.openxmlformats.org/officeDocument/2006/relationships/image" Target="../media/image113.png"/><Relationship Id="rId22" Type="http://schemas.openxmlformats.org/officeDocument/2006/relationships/image" Target="../media/image75.png"/><Relationship Id="rId27" Type="http://schemas.openxmlformats.org/officeDocument/2006/relationships/image" Target="../media/image77.png"/><Relationship Id="rId30" Type="http://schemas.openxmlformats.org/officeDocument/2006/relationships/image" Target="../media/image102.png"/></Relationships>
</file>

<file path=ppt/slides/_rels/slide21.xml.rels><?xml version="1.0" encoding="UTF-8" standalone="yes"?>
<Relationships xmlns="http://schemas.openxmlformats.org/package/2006/relationships"><Relationship Id="rId18" Type="http://schemas.openxmlformats.org/officeDocument/2006/relationships/image" Target="../media/image111.png"/><Relationship Id="rId26" Type="http://schemas.openxmlformats.org/officeDocument/2006/relationships/image" Target="../media/image760.png"/><Relationship Id="rId34" Type="http://schemas.openxmlformats.org/officeDocument/2006/relationships/image" Target="../media/image117.png"/><Relationship Id="rId17" Type="http://schemas.openxmlformats.org/officeDocument/2006/relationships/image" Target="../media/image110.png"/><Relationship Id="rId25" Type="http://schemas.openxmlformats.org/officeDocument/2006/relationships/image" Target="../media/image97.png"/><Relationship Id="rId33" Type="http://schemas.openxmlformats.org/officeDocument/2006/relationships/image" Target="../media/image116.png"/><Relationship Id="rId16" Type="http://schemas.openxmlformats.org/officeDocument/2006/relationships/image" Target="../media/image1092.png"/><Relationship Id="rId29" Type="http://schemas.openxmlformats.org/officeDocument/2006/relationships/image" Target="../media/image102.png"/><Relationship Id="rId1" Type="http://schemas.openxmlformats.org/officeDocument/2006/relationships/slideLayout" Target="../slideLayouts/slideLayout1.xml"/><Relationship Id="rId24" Type="http://schemas.openxmlformats.org/officeDocument/2006/relationships/image" Target="../media/image76.png"/><Relationship Id="rId32" Type="http://schemas.openxmlformats.org/officeDocument/2006/relationships/image" Target="../media/image115.png"/><Relationship Id="rId23" Type="http://schemas.openxmlformats.org/officeDocument/2006/relationships/image" Target="../media/image75.png"/><Relationship Id="rId28" Type="http://schemas.openxmlformats.org/officeDocument/2006/relationships/image" Target="../media/image100.png"/><Relationship Id="rId36" Type="http://schemas.openxmlformats.org/officeDocument/2006/relationships/image" Target="../media/image119.png"/><Relationship Id="rId19" Type="http://schemas.openxmlformats.org/officeDocument/2006/relationships/image" Target="../media/image1082.png"/><Relationship Id="rId31" Type="http://schemas.openxmlformats.org/officeDocument/2006/relationships/image" Target="../media/image114.png"/><Relationship Id="rId27" Type="http://schemas.openxmlformats.org/officeDocument/2006/relationships/image" Target="../media/image530.png"/><Relationship Id="rId30" Type="http://schemas.openxmlformats.org/officeDocument/2006/relationships/image" Target="../media/image112.png"/><Relationship Id="rId35" Type="http://schemas.openxmlformats.org/officeDocument/2006/relationships/image" Target="../media/image118.png"/></Relationships>
</file>

<file path=ppt/slides/_rels/slide22.xml.rels><?xml version="1.0" encoding="UTF-8" standalone="yes"?>
<Relationships xmlns="http://schemas.openxmlformats.org/package/2006/relationships"><Relationship Id="rId18" Type="http://schemas.openxmlformats.org/officeDocument/2006/relationships/image" Target="../media/image122.png"/><Relationship Id="rId26" Type="http://schemas.openxmlformats.org/officeDocument/2006/relationships/image" Target="../media/image76.png"/><Relationship Id="rId21" Type="http://schemas.openxmlformats.org/officeDocument/2006/relationships/image" Target="../media/image125.png"/><Relationship Id="rId7" Type="http://schemas.openxmlformats.org/officeDocument/2006/relationships/image" Target="../media/image1120.png"/><Relationship Id="rId17" Type="http://schemas.openxmlformats.org/officeDocument/2006/relationships/image" Target="../media/image121.png"/><Relationship Id="rId25" Type="http://schemas.openxmlformats.org/officeDocument/2006/relationships/image" Target="../media/image75.png"/><Relationship Id="rId2" Type="http://schemas.openxmlformats.org/officeDocument/2006/relationships/image" Target="../media/image1090.png"/><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78.png"/><Relationship Id="rId1" Type="http://schemas.openxmlformats.org/officeDocument/2006/relationships/slideLayout" Target="../slideLayouts/slideLayout1.xml"/><Relationship Id="rId24" Type="http://schemas.openxmlformats.org/officeDocument/2006/relationships/image" Target="../media/image128.png"/><Relationship Id="rId15" Type="http://schemas.openxmlformats.org/officeDocument/2006/relationships/image" Target="../media/image111.png"/><Relationship Id="rId23" Type="http://schemas.openxmlformats.org/officeDocument/2006/relationships/image" Target="../media/image127.png"/><Relationship Id="rId28" Type="http://schemas.openxmlformats.org/officeDocument/2006/relationships/image" Target="../media/image760.png"/><Relationship Id="rId19" Type="http://schemas.openxmlformats.org/officeDocument/2006/relationships/image" Target="../media/image123.png"/><Relationship Id="rId14" Type="http://schemas.openxmlformats.org/officeDocument/2006/relationships/image" Target="../media/image110.png"/><Relationship Id="rId22" Type="http://schemas.openxmlformats.org/officeDocument/2006/relationships/image" Target="../media/image126.png"/><Relationship Id="rId27"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6" Type="http://schemas.openxmlformats.org/officeDocument/2006/relationships/image" Target="../media/image1240.png"/><Relationship Id="rId13" Type="http://schemas.openxmlformats.org/officeDocument/2006/relationships/image" Target="../media/image1470.png"/><Relationship Id="rId7" Type="http://schemas.openxmlformats.org/officeDocument/2006/relationships/image" Target="../media/image813.png"/><Relationship Id="rId25" Type="http://schemas.openxmlformats.org/officeDocument/2006/relationships/image" Target="../media/image1230.png"/><Relationship Id="rId12" Type="http://schemas.openxmlformats.org/officeDocument/2006/relationships/image" Target="../media/image1311.png"/><Relationship Id="rId2" Type="http://schemas.openxmlformats.org/officeDocument/2006/relationships/image" Target="../media/image20.png"/><Relationship Id="rId29" Type="http://schemas.openxmlformats.org/officeDocument/2006/relationships/image" Target="../media/image841.png"/><Relationship Id="rId1" Type="http://schemas.openxmlformats.org/officeDocument/2006/relationships/slideLayout" Target="../slideLayouts/slideLayout2.xml"/><Relationship Id="rId24" Type="http://schemas.openxmlformats.org/officeDocument/2006/relationships/image" Target="../media/image16.png"/><Relationship Id="rId6" Type="http://schemas.openxmlformats.org/officeDocument/2006/relationships/image" Target="../media/image740.png"/><Relationship Id="rId11" Type="http://schemas.openxmlformats.org/officeDocument/2006/relationships/image" Target="../media/image1210.png"/><Relationship Id="rId23" Type="http://schemas.openxmlformats.org/officeDocument/2006/relationships/image" Target="../media/image1200.png"/><Relationship Id="rId5" Type="http://schemas.openxmlformats.org/officeDocument/2006/relationships/image" Target="../media/image630.png"/><Relationship Id="rId28" Type="http://schemas.openxmlformats.org/officeDocument/2006/relationships/image" Target="../media/image1260.png"/><Relationship Id="rId9" Type="http://schemas.openxmlformats.org/officeDocument/2006/relationships/image" Target="../media/image1021.png"/><Relationship Id="rId14" Type="http://schemas.openxmlformats.org/officeDocument/2006/relationships/image" Target="../media/image1500.png"/><Relationship Id="rId27" Type="http://schemas.openxmlformats.org/officeDocument/2006/relationships/image" Target="../media/image1211.png"/></Relationships>
</file>

<file path=ppt/slides/_rels/slide26.xml.rels><?xml version="1.0" encoding="UTF-8" standalone="yes"?>
<Relationships xmlns="http://schemas.openxmlformats.org/package/2006/relationships"><Relationship Id="rId13" Type="http://schemas.openxmlformats.org/officeDocument/2006/relationships/image" Target="../media/image1470.png"/><Relationship Id="rId3" Type="http://schemas.openxmlformats.org/officeDocument/2006/relationships/image" Target="../media/image1200.png"/><Relationship Id="rId7" Type="http://schemas.openxmlformats.org/officeDocument/2006/relationships/image" Target="../media/image813.png"/><Relationship Id="rId12" Type="http://schemas.openxmlformats.org/officeDocument/2006/relationships/image" Target="../media/image1311.png"/><Relationship Id="rId2" Type="http://schemas.openxmlformats.org/officeDocument/2006/relationships/image" Target="../media/image20.png"/><Relationship Id="rId16" Type="http://schemas.openxmlformats.org/officeDocument/2006/relationships/image" Target="../media/image762.png"/><Relationship Id="rId1" Type="http://schemas.openxmlformats.org/officeDocument/2006/relationships/slideLayout" Target="../slideLayouts/slideLayout2.xml"/><Relationship Id="rId6" Type="http://schemas.openxmlformats.org/officeDocument/2006/relationships/image" Target="../media/image740.png"/><Relationship Id="rId11" Type="http://schemas.openxmlformats.org/officeDocument/2006/relationships/image" Target="../media/image1210.png"/><Relationship Id="rId5" Type="http://schemas.openxmlformats.org/officeDocument/2006/relationships/image" Target="../media/image630.png"/><Relationship Id="rId15" Type="http://schemas.openxmlformats.org/officeDocument/2006/relationships/image" Target="../media/image1211.png"/><Relationship Id="rId4" Type="http://schemas.openxmlformats.org/officeDocument/2006/relationships/image" Target="../media/image16.png"/><Relationship Id="rId9" Type="http://schemas.openxmlformats.org/officeDocument/2006/relationships/image" Target="../media/image1021.png"/><Relationship Id="rId14" Type="http://schemas.openxmlformats.org/officeDocument/2006/relationships/image" Target="../media/image1500.png"/></Relationships>
</file>

<file path=ppt/slides/_rels/slide27.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1250.png"/><Relationship Id="rId21" Type="http://schemas.openxmlformats.org/officeDocument/2006/relationships/image" Target="../media/image194.png"/><Relationship Id="rId12" Type="http://schemas.openxmlformats.org/officeDocument/2006/relationships/image" Target="../media/image871.png"/><Relationship Id="rId17" Type="http://schemas.openxmlformats.org/officeDocument/2006/relationships/image" Target="../media/image930.png"/><Relationship Id="rId25" Type="http://schemas.openxmlformats.org/officeDocument/2006/relationships/image" Target="../media/image164.png"/><Relationship Id="rId2" Type="http://schemas.openxmlformats.org/officeDocument/2006/relationships/image" Target="../media/image20.png"/><Relationship Id="rId16" Type="http://schemas.openxmlformats.org/officeDocument/2006/relationships/image" Target="../media/image922.png"/><Relationship Id="rId20" Type="http://schemas.openxmlformats.org/officeDocument/2006/relationships/image" Target="../media/image193.png"/><Relationship Id="rId1" Type="http://schemas.openxmlformats.org/officeDocument/2006/relationships/slideLayout" Target="../slideLayouts/slideLayout2.xml"/><Relationship Id="rId11" Type="http://schemas.openxmlformats.org/officeDocument/2006/relationships/image" Target="../media/image1520.png"/><Relationship Id="rId24" Type="http://schemas.openxmlformats.org/officeDocument/2006/relationships/image" Target="../media/image1220.png"/><Relationship Id="rId15" Type="http://schemas.openxmlformats.org/officeDocument/2006/relationships/image" Target="../media/image912.png"/><Relationship Id="rId23" Type="http://schemas.openxmlformats.org/officeDocument/2006/relationships/image" Target="../media/image162.png"/><Relationship Id="rId10" Type="http://schemas.openxmlformats.org/officeDocument/2006/relationships/image" Target="../media/image36.png"/><Relationship Id="rId19" Type="http://schemas.openxmlformats.org/officeDocument/2006/relationships/image" Target="../media/image192.png"/><Relationship Id="rId9" Type="http://schemas.openxmlformats.org/officeDocument/2006/relationships/image" Target="../media/image840.png"/><Relationship Id="rId14" Type="http://schemas.openxmlformats.org/officeDocument/2006/relationships/image" Target="../media/image891.png"/><Relationship Id="rId22" Type="http://schemas.openxmlformats.org/officeDocument/2006/relationships/image" Target="../media/image195.png"/></Relationships>
</file>

<file path=ppt/slides/_rels/slide28.xml.rels><?xml version="1.0" encoding="UTF-8" standalone="yes"?>
<Relationships xmlns="http://schemas.openxmlformats.org/package/2006/relationships"><Relationship Id="rId26" Type="http://schemas.openxmlformats.org/officeDocument/2006/relationships/image" Target="../media/image1250.png"/><Relationship Id="rId21" Type="http://schemas.openxmlformats.org/officeDocument/2006/relationships/image" Target="../media/image194.png"/><Relationship Id="rId12" Type="http://schemas.openxmlformats.org/officeDocument/2006/relationships/image" Target="../media/image871.png"/><Relationship Id="rId25" Type="http://schemas.openxmlformats.org/officeDocument/2006/relationships/image" Target="../media/image164.png"/><Relationship Id="rId2" Type="http://schemas.openxmlformats.org/officeDocument/2006/relationships/image" Target="../media/image20.png"/><Relationship Id="rId20" Type="http://schemas.openxmlformats.org/officeDocument/2006/relationships/image" Target="../media/image193.png"/><Relationship Id="rId1" Type="http://schemas.openxmlformats.org/officeDocument/2006/relationships/slideLayout" Target="../slideLayouts/slideLayout2.xml"/><Relationship Id="rId11" Type="http://schemas.openxmlformats.org/officeDocument/2006/relationships/image" Target="../media/image1520.png"/><Relationship Id="rId24" Type="http://schemas.openxmlformats.org/officeDocument/2006/relationships/image" Target="../media/image136.png"/><Relationship Id="rId23" Type="http://schemas.openxmlformats.org/officeDocument/2006/relationships/image" Target="../media/image162.png"/><Relationship Id="rId10" Type="http://schemas.openxmlformats.org/officeDocument/2006/relationships/image" Target="../media/image36.png"/><Relationship Id="rId19" Type="http://schemas.openxmlformats.org/officeDocument/2006/relationships/image" Target="../media/image192.png"/><Relationship Id="rId9" Type="http://schemas.openxmlformats.org/officeDocument/2006/relationships/image" Target="../media/image840.png"/><Relationship Id="rId22" Type="http://schemas.openxmlformats.org/officeDocument/2006/relationships/image" Target="../media/image195.png"/></Relationships>
</file>

<file path=ppt/slides/_rels/slide29.xml.rels><?xml version="1.0" encoding="UTF-8" standalone="yes"?>
<Relationships xmlns="http://schemas.openxmlformats.org/package/2006/relationships"><Relationship Id="rId8" Type="http://schemas.openxmlformats.org/officeDocument/2006/relationships/image" Target="../media/image1650.png"/><Relationship Id="rId13" Type="http://schemas.openxmlformats.org/officeDocument/2006/relationships/image" Target="../media/image1580.png"/><Relationship Id="rId3" Type="http://schemas.openxmlformats.org/officeDocument/2006/relationships/image" Target="../media/image1540.png"/><Relationship Id="rId7" Type="http://schemas.openxmlformats.org/officeDocument/2006/relationships/image" Target="../media/image1640.png"/><Relationship Id="rId12" Type="http://schemas.openxmlformats.org/officeDocument/2006/relationships/image" Target="../media/image1680.png"/><Relationship Id="rId17" Type="http://schemas.openxmlformats.org/officeDocument/2006/relationships/image" Target="../media/image1600.png"/><Relationship Id="rId2" Type="http://schemas.openxmlformats.org/officeDocument/2006/relationships/image" Target="../media/image36.pn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630.png"/><Relationship Id="rId11" Type="http://schemas.openxmlformats.org/officeDocument/2006/relationships/image" Target="../media/image1670.png"/><Relationship Id="rId5" Type="http://schemas.openxmlformats.org/officeDocument/2006/relationships/image" Target="../media/image1620.png"/><Relationship Id="rId15" Type="http://schemas.openxmlformats.org/officeDocument/2006/relationships/image" Target="../media/image1700.png"/><Relationship Id="rId10" Type="http://schemas.openxmlformats.org/officeDocument/2006/relationships/image" Target="../media/image17.png"/><Relationship Id="rId4" Type="http://schemas.openxmlformats.org/officeDocument/2006/relationships/image" Target="../media/image1550.png"/><Relationship Id="rId9" Type="http://schemas.openxmlformats.org/officeDocument/2006/relationships/image" Target="../media/image1660.png"/><Relationship Id="rId14" Type="http://schemas.openxmlformats.org/officeDocument/2006/relationships/image" Target="../media/image169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690.png"/><Relationship Id="rId13" Type="http://schemas.openxmlformats.org/officeDocument/2006/relationships/image" Target="../media/image88.png"/><Relationship Id="rId18" Type="http://schemas.openxmlformats.org/officeDocument/2006/relationships/image" Target="../media/image44.png"/><Relationship Id="rId3" Type="http://schemas.openxmlformats.org/officeDocument/2006/relationships/image" Target="../media/image1540.png"/><Relationship Id="rId7" Type="http://schemas.openxmlformats.org/officeDocument/2006/relationships/image" Target="../media/image1580.png"/><Relationship Id="rId12" Type="http://schemas.openxmlformats.org/officeDocument/2006/relationships/image" Target="../media/image1720.png"/><Relationship Id="rId17" Type="http://schemas.openxmlformats.org/officeDocument/2006/relationships/image" Target="../media/image89.png"/><Relationship Id="rId2" Type="http://schemas.openxmlformats.org/officeDocument/2006/relationships/image" Target="../media/image36.png"/><Relationship Id="rId16" Type="http://schemas.openxmlformats.org/officeDocument/2006/relationships/image" Target="../media/image1760.png"/><Relationship Id="rId1" Type="http://schemas.openxmlformats.org/officeDocument/2006/relationships/slideLayout" Target="../slideLayouts/slideLayout2.xml"/><Relationship Id="rId6" Type="http://schemas.openxmlformats.org/officeDocument/2006/relationships/image" Target="../media/image1680.png"/><Relationship Id="rId11" Type="http://schemas.openxmlformats.org/officeDocument/2006/relationships/image" Target="../media/image1600.png"/><Relationship Id="rId5" Type="http://schemas.openxmlformats.org/officeDocument/2006/relationships/image" Target="../media/image1670.png"/><Relationship Id="rId15" Type="http://schemas.openxmlformats.org/officeDocument/2006/relationships/image" Target="../media/image1750.png"/><Relationship Id="rId10" Type="http://schemas.openxmlformats.org/officeDocument/2006/relationships/image" Target="../media/image43.png"/><Relationship Id="rId19" Type="http://schemas.openxmlformats.org/officeDocument/2006/relationships/image" Target="../media/image1790.png"/><Relationship Id="rId4" Type="http://schemas.openxmlformats.org/officeDocument/2006/relationships/image" Target="../media/image1550.png"/><Relationship Id="rId9" Type="http://schemas.openxmlformats.org/officeDocument/2006/relationships/image" Target="../media/image1700.png"/><Relationship Id="rId14" Type="http://schemas.openxmlformats.org/officeDocument/2006/relationships/image" Target="../media/image1740.png"/></Relationships>
</file>

<file path=ppt/slides/_rels/slide31.xml.rels><?xml version="1.0" encoding="UTF-8" standalone="yes"?>
<Relationships xmlns="http://schemas.openxmlformats.org/package/2006/relationships"><Relationship Id="rId8" Type="http://schemas.openxmlformats.org/officeDocument/2006/relationships/image" Target="../media/image1852.png"/><Relationship Id="rId3" Type="http://schemas.openxmlformats.org/officeDocument/2006/relationships/image" Target="../media/image1800.png"/><Relationship Id="rId7" Type="http://schemas.openxmlformats.org/officeDocument/2006/relationships/image" Target="../media/image184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53.png"/><Relationship Id="rId4" Type="http://schemas.openxmlformats.org/officeDocument/2006/relationships/image" Target="../media/image44.png"/><Relationship Id="rId9" Type="http://schemas.openxmlformats.org/officeDocument/2006/relationships/image" Target="../media/image1861.png"/></Relationships>
</file>

<file path=ppt/slides/_rels/slide32.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1962.png"/><Relationship Id="rId3" Type="http://schemas.openxmlformats.org/officeDocument/2006/relationships/image" Target="../media/image1800.png"/><Relationship Id="rId7" Type="http://schemas.openxmlformats.org/officeDocument/2006/relationships/image" Target="../media/image79.png"/><Relationship Id="rId12"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41.png"/><Relationship Id="rId11" Type="http://schemas.openxmlformats.org/officeDocument/2006/relationships/image" Target="../media/image224.png"/><Relationship Id="rId5" Type="http://schemas.openxmlformats.org/officeDocument/2006/relationships/image" Target="../media/image92.png"/><Relationship Id="rId10" Type="http://schemas.openxmlformats.org/officeDocument/2006/relationships/image" Target="../media/image223.png"/><Relationship Id="rId4" Type="http://schemas.openxmlformats.org/officeDocument/2006/relationships/image" Target="../media/image44.png"/><Relationship Id="rId9" Type="http://schemas.openxmlformats.org/officeDocument/2006/relationships/image" Target="../media/image222.png"/><Relationship Id="rId14" Type="http://schemas.openxmlformats.org/officeDocument/2006/relationships/image" Target="../media/image227.png"/></Relationships>
</file>

<file path=ppt/slides/_rels/slide33.xml.rels><?xml version="1.0" encoding="UTF-8" standalone="yes"?>
<Relationships xmlns="http://schemas.openxmlformats.org/package/2006/relationships"><Relationship Id="rId8" Type="http://schemas.openxmlformats.org/officeDocument/2006/relationships/image" Target="../media/image1851.png"/><Relationship Id="rId3" Type="http://schemas.openxmlformats.org/officeDocument/2006/relationships/image" Target="../media/image229.png"/><Relationship Id="rId7" Type="http://schemas.openxmlformats.org/officeDocument/2006/relationships/image" Target="../media/image232.png"/><Relationship Id="rId12" Type="http://schemas.openxmlformats.org/officeDocument/2006/relationships/image" Target="../media/image2301.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231.png"/><Relationship Id="rId10" Type="http://schemas.openxmlformats.org/officeDocument/2006/relationships/image" Target="NULL"/><Relationship Id="rId4" Type="http://schemas.openxmlformats.org/officeDocument/2006/relationships/image" Target="../media/image230.png"/></Relationships>
</file>

<file path=ppt/slides/_rels/slide3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9.png"/><Relationship Id="rId7" Type="http://schemas.openxmlformats.org/officeDocument/2006/relationships/image" Target="../media/image202.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image" Target="../media/image1.png"/><Relationship Id="rId4" Type="http://schemas.openxmlformats.org/officeDocument/2006/relationships/image" Target="../media/image85.gif"/><Relationship Id="rId9"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microsoft.com/office/2017/06/relationships/model3d" Target="../media/model3d1.glb"/><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microsoft.com/office/2017/06/relationships/model3d" Target="../media/model3d1.glb"/><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0.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56.png"/></Relationships>
</file>

<file path=ppt/slides/_rels/slide3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21" Type="http://schemas.openxmlformats.org/officeDocument/2006/relationships/image" Target="../media/image2122.png"/><Relationship Id="rId17" Type="http://schemas.openxmlformats.org/officeDocument/2006/relationships/image" Target="NULL"/><Relationship Id="rId2" Type="http://schemas.openxmlformats.org/officeDocument/2006/relationships/image" Target="NULL"/><Relationship Id="rId20" Type="http://schemas.openxmlformats.org/officeDocument/2006/relationships/image" Target="../media/image2113.png"/><Relationship Id="rId1" Type="http://schemas.openxmlformats.org/officeDocument/2006/relationships/slideLayout" Target="../slideLayouts/slideLayout1.xm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media/image2081.png"/><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media/image207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10.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11.png"/><Relationship Id="rId4" Type="http://schemas.openxmlformats.org/officeDocument/2006/relationships/image" Target="../media/image6.png"/><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214.png"/><Relationship Id="rId26" Type="http://schemas.openxmlformats.org/officeDocument/2006/relationships/image" Target="../media/image1320.png"/><Relationship Id="rId21" Type="http://schemas.openxmlformats.org/officeDocument/2006/relationships/image" Target="../media/image1270.pn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media/image213.png"/><Relationship Id="rId25" Type="http://schemas.openxmlformats.org/officeDocument/2006/relationships/image" Target="../media/image131.png"/><Relationship Id="rId16" Type="http://schemas.openxmlformats.org/officeDocument/2006/relationships/image" Target="../media/image371.png"/><Relationship Id="rId20" Type="http://schemas.openxmlformats.org/officeDocument/2006/relationships/image" Target="../media/image216.png"/><Relationship Id="rId1" Type="http://schemas.openxmlformats.org/officeDocument/2006/relationships/slideLayout" Target="../slideLayouts/slideLayout1.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media/image1300.png"/><Relationship Id="rId15" Type="http://schemas.openxmlformats.org/officeDocument/2006/relationships/image" Target="NULL"/><Relationship Id="rId23" Type="http://schemas.openxmlformats.org/officeDocument/2006/relationships/image" Target="../media/image1290.png"/><Relationship Id="rId10" Type="http://schemas.openxmlformats.org/officeDocument/2006/relationships/image" Target="NULL"/><Relationship Id="rId19" Type="http://schemas.openxmlformats.org/officeDocument/2006/relationships/image" Target="../media/image215.png"/><Relationship Id="rId9" Type="http://schemas.openxmlformats.org/officeDocument/2006/relationships/image" Target="../media/image731.png"/><Relationship Id="rId22" Type="http://schemas.openxmlformats.org/officeDocument/2006/relationships/image" Target="../media/image1280.png"/><Relationship Id="rId27" Type="http://schemas.openxmlformats.org/officeDocument/2006/relationships/image" Target="../media/image2071.png"/></Relationships>
</file>

<file path=ppt/slides/_rels/slide41.xml.rels><?xml version="1.0" encoding="UTF-8" standalone="yes"?>
<Relationships xmlns="http://schemas.openxmlformats.org/package/2006/relationships"><Relationship Id="rId8" Type="http://schemas.openxmlformats.org/officeDocument/2006/relationships/image" Target="../media/image750.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30.png"/></Relationships>
</file>

<file path=ppt/slides/_rels/slide42.xml.rels><?xml version="1.0" encoding="UTF-8" standalone="yes"?>
<Relationships xmlns="http://schemas.openxmlformats.org/package/2006/relationships"><Relationship Id="rId18" Type="http://schemas.openxmlformats.org/officeDocument/2006/relationships/image" Target="../media/image258.png"/><Relationship Id="rId3" Type="http://schemas.openxmlformats.org/officeDocument/2006/relationships/image" Target="../media/image23.png"/><Relationship Id="rId7" Type="http://schemas.openxmlformats.org/officeDocument/2006/relationships/image" Target="../media/image25.png"/><Relationship Id="rId17" Type="http://schemas.openxmlformats.org/officeDocument/2006/relationships/image" Target="../media/image257.png"/><Relationship Id="rId2" Type="http://schemas.openxmlformats.org/officeDocument/2006/relationships/image" Target="../media/image154.png"/><Relationship Id="rId16" Type="http://schemas.openxmlformats.org/officeDocument/2006/relationships/image" Target="../media/image254.png"/><Relationship Id="rId20" Type="http://schemas.openxmlformats.org/officeDocument/2006/relationships/image" Target="../media/image265.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253.png"/><Relationship Id="rId19" Type="http://schemas.openxmlformats.org/officeDocument/2006/relationships/image" Target="../media/image259.png"/><Relationship Id="rId4" Type="http://schemas.openxmlformats.org/officeDocument/2006/relationships/image" Target="NULL"/><Relationship Id="rId14" Type="http://schemas.openxmlformats.org/officeDocument/2006/relationships/image" Target="../media/image2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image" Target="../media/image510.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15.png"/><Relationship Id="rId4" Type="http://schemas.openxmlformats.org/officeDocument/2006/relationships/image" Target="../media/image7.png"/><Relationship Id="rId9" Type="http://schemas.openxmlformats.org/officeDocument/2006/relationships/image" Target="../media/image1213.png"/></Relationships>
</file>

<file path=ppt/slides/_rels/slide6.xml.rels><?xml version="1.0" encoding="UTF-8" standalone="yes"?>
<Relationships xmlns="http://schemas.openxmlformats.org/package/2006/relationships"><Relationship Id="rId3" Type="http://schemas.openxmlformats.org/officeDocument/2006/relationships/image" Target="../media/image171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240.png"/><Relationship Id="rId3" Type="http://schemas.openxmlformats.org/officeDocument/2006/relationships/image" Target="../media/image272.png"/><Relationship Id="rId7" Type="http://schemas.openxmlformats.org/officeDocument/2006/relationships/image" Target="../media/image310.png"/><Relationship Id="rId17" Type="http://schemas.openxmlformats.org/officeDocument/2006/relationships/image" Target="../media/image24.png"/><Relationship Id="rId2" Type="http://schemas.openxmlformats.org/officeDocument/2006/relationships/image" Target="../media/image260.png"/><Relationship Id="rId16"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2.png"/><Relationship Id="rId15" Type="http://schemas.openxmlformats.org/officeDocument/2006/relationships/image" Target="../media/image342.png"/><Relationship Id="rId4" Type="http://schemas.openxmlformats.org/officeDocument/2006/relationships/image" Target="../media/image282.png"/><Relationship Id="rId14" Type="http://schemas.openxmlformats.org/officeDocument/2006/relationships/image" Target="../media/image332.png"/></Relationships>
</file>

<file path=ppt/slides/_rels/slide8.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240.png"/><Relationship Id="rId18" Type="http://schemas.openxmlformats.org/officeDocument/2006/relationships/image" Target="../media/image2212.png"/><Relationship Id="rId26" Type="http://schemas.openxmlformats.org/officeDocument/2006/relationships/image" Target="../media/image30.png"/><Relationship Id="rId3" Type="http://schemas.openxmlformats.org/officeDocument/2006/relationships/image" Target="../media/image272.png"/><Relationship Id="rId21" Type="http://schemas.openxmlformats.org/officeDocument/2006/relationships/image" Target="../media/image2512.png"/><Relationship Id="rId7" Type="http://schemas.openxmlformats.org/officeDocument/2006/relationships/image" Target="../media/image310.png"/><Relationship Id="rId17" Type="http://schemas.openxmlformats.org/officeDocument/2006/relationships/image" Target="../media/image2112.png"/><Relationship Id="rId25" Type="http://schemas.openxmlformats.org/officeDocument/2006/relationships/image" Target="../media/image29.png"/><Relationship Id="rId2" Type="http://schemas.openxmlformats.org/officeDocument/2006/relationships/image" Target="../media/image260.png"/><Relationship Id="rId16" Type="http://schemas.openxmlformats.org/officeDocument/2006/relationships/image" Target="../media/image200.png"/><Relationship Id="rId20" Type="http://schemas.openxmlformats.org/officeDocument/2006/relationships/image" Target="../media/image243.png"/><Relationship Id="rId29" Type="http://schemas.openxmlformats.org/officeDocument/2006/relationships/image" Target="../media/image33.png"/><Relationship Id="rId1" Type="http://schemas.openxmlformats.org/officeDocument/2006/relationships/slideLayout" Target="../slideLayouts/slideLayout2.xml"/><Relationship Id="rId24" Type="http://schemas.openxmlformats.org/officeDocument/2006/relationships/image" Target="../media/image28.png"/><Relationship Id="rId5" Type="http://schemas.openxmlformats.org/officeDocument/2006/relationships/image" Target="../media/image1811.png"/><Relationship Id="rId15" Type="http://schemas.openxmlformats.org/officeDocument/2006/relationships/image" Target="../media/image16.png"/><Relationship Id="rId23" Type="http://schemas.openxmlformats.org/officeDocument/2006/relationships/image" Target="../media/image27.png"/><Relationship Id="rId28" Type="http://schemas.openxmlformats.org/officeDocument/2006/relationships/image" Target="../media/image32.png"/><Relationship Id="rId19" Type="http://schemas.openxmlformats.org/officeDocument/2006/relationships/image" Target="../media/image234.png"/><Relationship Id="rId4" Type="http://schemas.openxmlformats.org/officeDocument/2006/relationships/image" Target="../media/image282.png"/><Relationship Id="rId14" Type="http://schemas.openxmlformats.org/officeDocument/2006/relationships/image" Target="../media/image332.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240.png"/><Relationship Id="rId26" Type="http://schemas.openxmlformats.org/officeDocument/2006/relationships/image" Target="../media/image330.png"/><Relationship Id="rId3" Type="http://schemas.openxmlformats.org/officeDocument/2006/relationships/image" Target="../media/image272.png"/><Relationship Id="rId21" Type="http://schemas.openxmlformats.org/officeDocument/2006/relationships/image" Target="../media/image332.png"/><Relationship Id="rId7" Type="http://schemas.openxmlformats.org/officeDocument/2006/relationships/image" Target="../media/image310.png"/><Relationship Id="rId12" Type="http://schemas.openxmlformats.org/officeDocument/2006/relationships/image" Target="../media/image210.png"/><Relationship Id="rId25" Type="http://schemas.openxmlformats.org/officeDocument/2006/relationships/image" Target="../media/image242.png"/><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300.png"/><Relationship Id="rId24" Type="http://schemas.openxmlformats.org/officeDocument/2006/relationships/image" Target="../media/image39.png"/><Relationship Id="rId5" Type="http://schemas.openxmlformats.org/officeDocument/2006/relationships/image" Target="../media/image292.png"/><Relationship Id="rId15" Type="http://schemas.openxmlformats.org/officeDocument/2006/relationships/image" Target="../media/image17.png"/><Relationship Id="rId23" Type="http://schemas.openxmlformats.org/officeDocument/2006/relationships/image" Target="../media/image235.png"/><Relationship Id="rId4" Type="http://schemas.openxmlformats.org/officeDocument/2006/relationships/image" Target="../media/image282.png"/><Relationship Id="rId14" Type="http://schemas.openxmlformats.org/officeDocument/2006/relationships/image" Target="../media/image250.png"/><Relationship Id="rId22" Type="http://schemas.openxmlformats.org/officeDocument/2006/relationships/image" Target="../media/image37.png"/><Relationship Id="rId27"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21E2-D375-8D21-EB9E-BFD049B26E21}"/>
            </a:ext>
          </a:extLst>
        </p:cNvPr>
        <p:cNvGrpSpPr/>
        <p:nvPr/>
      </p:nvGrpSpPr>
      <p:grpSpPr>
        <a:xfrm>
          <a:off x="0" y="0"/>
          <a:ext cx="0" cy="0"/>
          <a:chOff x="0" y="0"/>
          <a:chExt cx="0" cy="0"/>
        </a:xfrm>
      </p:grpSpPr>
      <p:pic>
        <p:nvPicPr>
          <p:cNvPr id="4" name="Picture 3" descr="Chart, sunburst chart&#10;&#10;Description automatically generated">
            <a:extLst>
              <a:ext uri="{FF2B5EF4-FFF2-40B4-BE49-F238E27FC236}">
                <a16:creationId xmlns:a16="http://schemas.microsoft.com/office/drawing/2014/main" id="{58722D76-E52E-7B92-D57F-43F7A7F5B5A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628362" y="479372"/>
            <a:ext cx="7869594" cy="5899255"/>
          </a:xfrm>
          <a:prstGeom prst="rect">
            <a:avLst/>
          </a:prstGeom>
        </p:spPr>
      </p:pic>
      <p:sp>
        <p:nvSpPr>
          <p:cNvPr id="6" name="Rectangle 5">
            <a:extLst>
              <a:ext uri="{FF2B5EF4-FFF2-40B4-BE49-F238E27FC236}">
                <a16:creationId xmlns:a16="http://schemas.microsoft.com/office/drawing/2014/main" id="{33A2D4E4-CDCB-0DAD-C589-03E7E3337749}"/>
              </a:ext>
            </a:extLst>
          </p:cNvPr>
          <p:cNvSpPr/>
          <p:nvPr/>
        </p:nvSpPr>
        <p:spPr>
          <a:xfrm>
            <a:off x="141905" y="289497"/>
            <a:ext cx="2714625" cy="10772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lide Number Placeholder 1">
            <a:extLst>
              <a:ext uri="{FF2B5EF4-FFF2-40B4-BE49-F238E27FC236}">
                <a16:creationId xmlns:a16="http://schemas.microsoft.com/office/drawing/2014/main" id="{AFCBDCDE-EB0A-FC10-5222-6CD16534CE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A picture containing nature, outdoor object, night sky&#10;&#10;Description automatically generated">
            <a:extLst>
              <a:ext uri="{FF2B5EF4-FFF2-40B4-BE49-F238E27FC236}">
                <a16:creationId xmlns:a16="http://schemas.microsoft.com/office/drawing/2014/main" id="{CE49FF4E-E7CD-FF26-36BB-DE9E02A8E7FE}"/>
              </a:ext>
            </a:extLst>
          </p:cNvPr>
          <p:cNvPicPr>
            <a:picLocks noChangeAspect="1"/>
          </p:cNvPicPr>
          <p:nvPr/>
        </p:nvPicPr>
        <p:blipFill rotWithShape="1">
          <a:blip r:embed="rId3">
            <a:alphaModFix amt="28000"/>
            <a:extLst>
              <a:ext uri="{BEBA8EAE-BF5A-486C-A8C5-ECC9F3942E4B}">
                <a14:imgProps xmlns:a14="http://schemas.microsoft.com/office/drawing/2010/main">
                  <a14:imgLayer r:embed="rId4">
                    <a14:imgEffect>
                      <a14:colorTemperature colorTemp="6400"/>
                    </a14:imgEffect>
                  </a14:imgLayer>
                </a14:imgProps>
              </a:ext>
              <a:ext uri="{28A0092B-C50C-407E-A947-70E740481C1C}">
                <a14:useLocalDpi xmlns:a14="http://schemas.microsoft.com/office/drawing/2010/main" val="0"/>
              </a:ext>
            </a:extLst>
          </a:blip>
          <a:srcRect t="-1" b="312"/>
          <a:stretch/>
        </p:blipFill>
        <p:spPr>
          <a:xfrm>
            <a:off x="0" y="0"/>
            <a:ext cx="9144000" cy="6858000"/>
          </a:xfrm>
          <a:prstGeom prst="rect">
            <a:avLst/>
          </a:prstGeom>
        </p:spPr>
      </p:pic>
      <p:sp>
        <p:nvSpPr>
          <p:cNvPr id="10" name="TextBox 9">
            <a:extLst>
              <a:ext uri="{FF2B5EF4-FFF2-40B4-BE49-F238E27FC236}">
                <a16:creationId xmlns:a16="http://schemas.microsoft.com/office/drawing/2014/main" id="{3C342648-B836-1990-5077-52D345E82583}"/>
              </a:ext>
            </a:extLst>
          </p:cNvPr>
          <p:cNvSpPr txBox="1"/>
          <p:nvPr/>
        </p:nvSpPr>
        <p:spPr>
          <a:xfrm>
            <a:off x="1" y="150377"/>
            <a:ext cx="9144000" cy="615553"/>
          </a:xfrm>
          <a:prstGeom prst="rect">
            <a:avLst/>
          </a:prstGeom>
          <a:noFill/>
        </p:spPr>
        <p:txBody>
          <a:bodyPr wrap="square" rtlCol="0">
            <a:spAutoFit/>
          </a:bodyPr>
          <a:lstStyle/>
          <a:p>
            <a:pPr lvl="0" algn="ctr">
              <a:defRPr/>
            </a:pPr>
            <a:r>
              <a:rPr lang="en-GB" sz="3400" b="1" dirty="0">
                <a:solidFill>
                  <a:srgbClr val="C00000"/>
                </a:solidFill>
                <a:latin typeface="Bookman Old Style" panose="02050604050505020204" pitchFamily="18" charset="0"/>
                <a:ea typeface="Times New Roman" panose="02020603050405020304" pitchFamily="18" charset="0"/>
              </a:rPr>
              <a:t>Unification? It’s Only a Matter of Time </a:t>
            </a:r>
            <a:endParaRPr kumimoji="0" lang="en-GB" sz="3400" b="1" i="0" u="none" strike="noStrike" kern="1200" cap="none" spc="0" normalizeH="0" baseline="0" noProof="0" dirty="0">
              <a:ln>
                <a:noFill/>
              </a:ln>
              <a:solidFill>
                <a:srgbClr val="C00000"/>
              </a:solidFill>
              <a:effectLst/>
              <a:uLnTx/>
              <a:uFillTx/>
              <a:latin typeface="Bookman Old Style" panose="02050604050505020204" pitchFamily="18" charset="0"/>
            </a:endParaRPr>
          </a:p>
        </p:txBody>
      </p:sp>
      <p:sp>
        <p:nvSpPr>
          <p:cNvPr id="14" name="TextBox 13">
            <a:extLst>
              <a:ext uri="{FF2B5EF4-FFF2-40B4-BE49-F238E27FC236}">
                <a16:creationId xmlns:a16="http://schemas.microsoft.com/office/drawing/2014/main" id="{2149402A-BAB3-4B86-907E-B683112F3AD6}"/>
              </a:ext>
            </a:extLst>
          </p:cNvPr>
          <p:cNvSpPr txBox="1"/>
          <p:nvPr/>
        </p:nvSpPr>
        <p:spPr>
          <a:xfrm>
            <a:off x="2680138" y="2668094"/>
            <a:ext cx="374168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Arial" panose="020B0604020202020204"/>
                <a:ea typeface="+mn-ea"/>
                <a:cs typeface="+mn-cs"/>
              </a:rPr>
              <a:t>David Jackson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BC43CA8C-9D54-507C-9F03-A803CCC795CC}"/>
              </a:ext>
            </a:extLst>
          </p:cNvPr>
          <p:cNvSpPr txBox="1"/>
          <p:nvPr/>
        </p:nvSpPr>
        <p:spPr>
          <a:xfrm>
            <a:off x="321546" y="5992063"/>
            <a:ext cx="842051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3200" dirty="0">
                <a:solidFill>
                  <a:srgbClr val="003300"/>
                </a:solidFill>
                <a:latin typeface="Arial" panose="020B0604020202020204"/>
              </a:rPr>
              <a:t>Rutherford Appleton Lab, PPD Seminar</a:t>
            </a:r>
            <a:endParaRPr kumimoji="0" lang="en-GB" sz="3200" b="0" i="0" u="none" strike="noStrike" kern="1200" cap="none" spc="0" normalizeH="0" baseline="0" noProof="0" dirty="0">
              <a:ln>
                <a:noFill/>
              </a:ln>
              <a:solidFill>
                <a:srgbClr val="0033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52C3C42C-B5BD-5C65-7C0D-462D4BF4325B}"/>
              </a:ext>
            </a:extLst>
          </p:cNvPr>
          <p:cNvSpPr txBox="1"/>
          <p:nvPr/>
        </p:nvSpPr>
        <p:spPr>
          <a:xfrm>
            <a:off x="2764220" y="3496627"/>
            <a:ext cx="357351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panose="020B0604020202020204"/>
                <a:ea typeface="+mn-ea"/>
                <a:cs typeface="+mn-cs"/>
              </a:rPr>
              <a:t>May 6th, 2026</a:t>
            </a:r>
          </a:p>
        </p:txBody>
      </p:sp>
    </p:spTree>
    <p:extLst>
      <p:ext uri="{BB962C8B-B14F-4D97-AF65-F5344CB8AC3E}">
        <p14:creationId xmlns:p14="http://schemas.microsoft.com/office/powerpoint/2010/main" val="2162468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536EC-8126-E687-70A8-2B3C211DCB9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F095C6-D046-1F84-8221-683B3FECA7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8" name="Text Box 7">
            <a:extLst>
              <a:ext uri="{FF2B5EF4-FFF2-40B4-BE49-F238E27FC236}">
                <a16:creationId xmlns:a16="http://schemas.microsoft.com/office/drawing/2014/main" id="{1344C60F-8B77-7327-7A0D-51D9475203C7}"/>
              </a:ext>
            </a:extLst>
          </p:cNvPr>
          <p:cNvSpPr txBox="1">
            <a:spLocks noChangeArrowheads="1"/>
          </p:cNvSpPr>
          <p:nvPr/>
        </p:nvSpPr>
        <p:spPr bwMode="auto">
          <a:xfrm>
            <a:off x="381617" y="553518"/>
            <a:ext cx="82172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from: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3F94DA-942B-27C2-1738-7CBE5A6C575D}"/>
                  </a:ext>
                </a:extLst>
              </p:cNvPr>
              <p:cNvSpPr txBox="1"/>
              <p:nvPr/>
            </p:nvSpPr>
            <p:spPr>
              <a:xfrm>
                <a:off x="0" y="129299"/>
                <a:ext cx="3429000" cy="33214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9" name="TextBox 8">
                <a:extLst>
                  <a:ext uri="{FF2B5EF4-FFF2-40B4-BE49-F238E27FC236}">
                    <a16:creationId xmlns:a16="http://schemas.microsoft.com/office/drawing/2014/main" id="{22417454-389C-418C-9EBB-279C22BA3557}"/>
                  </a:ext>
                </a:extLst>
              </p:cNvPr>
              <p:cNvSpPr txBox="1">
                <a:spLocks noRot="1" noChangeAspect="1" noMove="1" noResize="1" noEditPoints="1" noAdjustHandles="1" noChangeArrowheads="1" noChangeShapeType="1" noTextEdit="1"/>
              </p:cNvSpPr>
              <p:nvPr/>
            </p:nvSpPr>
            <p:spPr>
              <a:xfrm>
                <a:off x="0" y="129299"/>
                <a:ext cx="3429000" cy="332142"/>
              </a:xfrm>
              <a:prstGeom prst="rect">
                <a:avLst/>
              </a:prstGeom>
              <a:blipFill>
                <a:blip r:embed="rId2"/>
                <a:stretch>
                  <a:fillRect l="-355" b="-3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FA7E221-5DCC-1E49-8C98-3CC17DBE0E09}"/>
                  </a:ext>
                </a:extLst>
              </p:cNvPr>
              <p:cNvSpPr txBox="1"/>
              <p:nvPr/>
            </p:nvSpPr>
            <p:spPr>
              <a:xfrm>
                <a:off x="43208" y="988859"/>
                <a:ext cx="451998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1800" b="0" i="1" u="none" strike="noStrike" kern="1200" cap="none" spc="0" normalizeH="0" baseline="4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1" name="TextBox 20">
                <a:extLst>
                  <a:ext uri="{FF2B5EF4-FFF2-40B4-BE49-F238E27FC236}">
                    <a16:creationId xmlns:a16="http://schemas.microsoft.com/office/drawing/2014/main" id="{2669DFB3-595A-455F-9D1C-EB1113984416}"/>
                  </a:ext>
                </a:extLst>
              </p:cNvPr>
              <p:cNvSpPr txBox="1">
                <a:spLocks noRot="1" noChangeAspect="1" noMove="1" noResize="1" noEditPoints="1" noAdjustHandles="1" noChangeArrowheads="1" noChangeShapeType="1" noTextEdit="1"/>
              </p:cNvSpPr>
              <p:nvPr/>
            </p:nvSpPr>
            <p:spPr>
              <a:xfrm>
                <a:off x="43208" y="988859"/>
                <a:ext cx="4519986" cy="369332"/>
              </a:xfrm>
              <a:prstGeom prst="rect">
                <a:avLst/>
              </a:prstGeom>
              <a:blipFill>
                <a:blip r:embed="rId3"/>
                <a:stretch>
                  <a:fillRect b="-147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042A83C-BD87-8831-0AF9-496E85B82D3D}"/>
                  </a:ext>
                </a:extLst>
              </p:cNvPr>
              <p:cNvSpPr txBox="1"/>
              <p:nvPr/>
            </p:nvSpPr>
            <p:spPr>
              <a:xfrm>
                <a:off x="4103665" y="-959"/>
                <a:ext cx="4216692"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Write as determinant of a complex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Hermitian matrix </a:t>
                </a:r>
                <a14:m>
                  <m:oMath xmlns:m="http://schemas.openxmlformats.org/officeDocument/2006/math">
                    <m:sSub>
                      <m:sSub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22" name="TextBox 21">
                <a:extLst>
                  <a:ext uri="{FF2B5EF4-FFF2-40B4-BE49-F238E27FC236}">
                    <a16:creationId xmlns:a16="http://schemas.microsoft.com/office/drawing/2014/main" id="{5457B0F8-9FE1-4A97-9DFB-8196B0689133}"/>
                  </a:ext>
                </a:extLst>
              </p:cNvPr>
              <p:cNvSpPr txBox="1">
                <a:spLocks noRot="1" noChangeAspect="1" noMove="1" noResize="1" noEditPoints="1" noAdjustHandles="1" noChangeArrowheads="1" noChangeShapeType="1" noTextEdit="1"/>
              </p:cNvSpPr>
              <p:nvPr/>
            </p:nvSpPr>
            <p:spPr>
              <a:xfrm>
                <a:off x="4103665" y="-959"/>
                <a:ext cx="4216692" cy="738664"/>
              </a:xfrm>
              <a:prstGeom prst="rect">
                <a:avLst/>
              </a:prstGeom>
              <a:blipFill>
                <a:blip r:embed="rId4"/>
                <a:stretch>
                  <a:fillRect l="-1879" t="-4132" b="-157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 Box 7">
                <a:extLst>
                  <a:ext uri="{FF2B5EF4-FFF2-40B4-BE49-F238E27FC236}">
                    <a16:creationId xmlns:a16="http://schemas.microsoft.com/office/drawing/2014/main" id="{CBD11CFD-96A6-7920-627E-01F497F3FC33}"/>
                  </a:ext>
                </a:extLst>
              </p:cNvPr>
              <p:cNvSpPr txBox="1">
                <a:spLocks noChangeArrowheads="1"/>
              </p:cNvSpPr>
              <p:nvPr/>
            </p:nvSpPr>
            <p:spPr bwMode="auto">
              <a:xfrm>
                <a:off x="292753" y="1509468"/>
                <a:ext cx="7142286" cy="4531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with Lorentz group </a:t>
                </a:r>
                <a14:m>
                  <m:oMath xmlns:m="http://schemas.openxmlformats.org/officeDocument/2006/math">
                    <m:sSup>
                      <m:sSup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SO</m:t>
                        </m:r>
                      </m:e>
                      <m: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(1,3)</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symmetry</a:t>
                </a:r>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3" name="Text Box 7">
                <a:extLst>
                  <a:ext uri="{FF2B5EF4-FFF2-40B4-BE49-F238E27FC236}">
                    <a16:creationId xmlns:a16="http://schemas.microsoft.com/office/drawing/2014/main" id="{17CA5E2A-16A4-454E-9C68-41AA93424D19}"/>
                  </a:ext>
                </a:extLst>
              </p:cNvPr>
              <p:cNvSpPr txBox="1">
                <a:spLocks noRot="1" noChangeAspect="1" noMove="1" noResize="1" noEditPoints="1" noAdjustHandles="1" noChangeArrowheads="1" noChangeShapeType="1" noTextEdit="1"/>
              </p:cNvSpPr>
              <p:nvPr/>
            </p:nvSpPr>
            <p:spPr bwMode="auto">
              <a:xfrm>
                <a:off x="292753" y="1509468"/>
                <a:ext cx="7142286" cy="453137"/>
              </a:xfrm>
              <a:prstGeom prst="rect">
                <a:avLst/>
              </a:prstGeom>
              <a:blipFill>
                <a:blip r:embed="rId5"/>
                <a:stretch>
                  <a:fillRect l="-1024" t="-2703" b="-243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25" name="Right Brace 24">
            <a:extLst>
              <a:ext uri="{FF2B5EF4-FFF2-40B4-BE49-F238E27FC236}">
                <a16:creationId xmlns:a16="http://schemas.microsoft.com/office/drawing/2014/main" id="{24AF8AD4-0130-1EEC-F203-F2AEBF8C960C}"/>
              </a:ext>
            </a:extLst>
          </p:cNvPr>
          <p:cNvSpPr/>
          <p:nvPr/>
        </p:nvSpPr>
        <p:spPr>
          <a:xfrm rot="16200000">
            <a:off x="6327056" y="-361511"/>
            <a:ext cx="262130" cy="2319516"/>
          </a:xfrm>
          <a:prstGeom prst="rightBrace">
            <a:avLst>
              <a:gd name="adj1" fmla="val 43270"/>
              <a:gd name="adj2" fmla="val 6852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8E2E10-08ED-EB61-E913-F71B5B55488E}"/>
                  </a:ext>
                </a:extLst>
              </p:cNvPr>
              <p:cNvSpPr txBox="1"/>
              <p:nvPr/>
            </p:nvSpPr>
            <p:spPr>
              <a:xfrm>
                <a:off x="276873" y="2062822"/>
                <a:ext cx="813154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Extend to determinant of a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matrix </a:t>
                </a:r>
                <a14:m>
                  <m:oMath xmlns:m="http://schemas.openxmlformats.org/officeDocument/2006/math">
                    <m:sSub>
                      <m:sSub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2" name="TextBox 1">
                <a:extLst>
                  <a:ext uri="{FF2B5EF4-FFF2-40B4-BE49-F238E27FC236}">
                    <a16:creationId xmlns:a16="http://schemas.microsoft.com/office/drawing/2014/main" id="{E0DB9684-A72D-483F-19E6-20130318B2AA}"/>
                  </a:ext>
                </a:extLst>
              </p:cNvPr>
              <p:cNvSpPr txBox="1">
                <a:spLocks noRot="1" noChangeAspect="1" noMove="1" noResize="1" noEditPoints="1" noAdjustHandles="1" noChangeArrowheads="1" noChangeShapeType="1" noTextEdit="1"/>
              </p:cNvSpPr>
              <p:nvPr/>
            </p:nvSpPr>
            <p:spPr>
              <a:xfrm>
                <a:off x="276873" y="2062822"/>
                <a:ext cx="8131543" cy="430887"/>
              </a:xfrm>
              <a:prstGeom prst="rect">
                <a:avLst/>
              </a:prstGeom>
              <a:blipFill>
                <a:blip r:embed="rId6"/>
                <a:stretch>
                  <a:fillRect l="-750" t="-8451" b="-281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CE776BD-3B38-6F0F-DEFB-131F0D00F375}"/>
                  </a:ext>
                </a:extLst>
              </p:cNvPr>
              <p:cNvSpPr txBox="1"/>
              <p:nvPr/>
            </p:nvSpPr>
            <p:spPr>
              <a:xfrm>
                <a:off x="92633" y="2536582"/>
                <a:ext cx="6654130" cy="9840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m>
                                <m:mPr>
                                  <m:mcs>
                                    <m:mc>
                                      <m:mcPr>
                                        <m:count m:val="3"/>
                                        <m:mcJc m:val="center"/>
                                      </m:mcPr>
                                    </m:mc>
                                  </m:mcs>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mP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6</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7</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5</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6</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7</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8</m:t>
                                        </m:r>
                                      </m:sup>
                                    </m:sSup>
                                  </m:e>
                                </m:mr>
                              </m:m>
                            </m:e>
                          </m:d>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9</m:t>
                                      </m:r>
                                    </m:sub>
                                  </m:sSub>
                                </m:e>
                              </m:d>
                            </m:e>
                          </m:func>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 name="TextBox 2">
                <a:extLst>
                  <a:ext uri="{FF2B5EF4-FFF2-40B4-BE49-F238E27FC236}">
                    <a16:creationId xmlns:a16="http://schemas.microsoft.com/office/drawing/2014/main" id="{EBC3CB78-8B70-B33C-9444-388E4DB646F9}"/>
                  </a:ext>
                </a:extLst>
              </p:cNvPr>
              <p:cNvSpPr txBox="1">
                <a:spLocks noRot="1" noChangeAspect="1" noMove="1" noResize="1" noEditPoints="1" noAdjustHandles="1" noChangeArrowheads="1" noChangeShapeType="1" noTextEdit="1"/>
              </p:cNvSpPr>
              <p:nvPr/>
            </p:nvSpPr>
            <p:spPr>
              <a:xfrm>
                <a:off x="92633" y="2536582"/>
                <a:ext cx="6654130" cy="98405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CF86D013-BCBC-17CD-E1D0-467AA858E9D7}"/>
                  </a:ext>
                </a:extLst>
              </p:cNvPr>
              <p:cNvSpPr txBox="1">
                <a:spLocks noChangeArrowheads="1"/>
              </p:cNvSpPr>
              <p:nvPr/>
            </p:nvSpPr>
            <p:spPr bwMode="auto">
              <a:xfrm>
                <a:off x="6663147" y="2590641"/>
                <a:ext cx="2009401" cy="7609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with symmetry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7" name="Text Box 7">
                <a:extLst>
                  <a:ext uri="{FF2B5EF4-FFF2-40B4-BE49-F238E27FC236}">
                    <a16:creationId xmlns:a16="http://schemas.microsoft.com/office/drawing/2014/main" id="{781E048B-1876-9890-D684-AF560F206089}"/>
                  </a:ext>
                </a:extLst>
              </p:cNvPr>
              <p:cNvSpPr txBox="1">
                <a:spLocks noRot="1" noChangeAspect="1" noMove="1" noResize="1" noEditPoints="1" noAdjustHandles="1" noChangeArrowheads="1" noChangeShapeType="1" noTextEdit="1"/>
              </p:cNvSpPr>
              <p:nvPr/>
            </p:nvSpPr>
            <p:spPr bwMode="auto">
              <a:xfrm>
                <a:off x="6663147" y="2590641"/>
                <a:ext cx="2009401" cy="760914"/>
              </a:xfrm>
              <a:prstGeom prst="rect">
                <a:avLst/>
              </a:prstGeom>
              <a:blipFill>
                <a:blip r:embed="rId8"/>
                <a:stretch>
                  <a:fillRect t="-4000" r="-909" b="-12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79476E74-D8DF-A232-31FF-FBCE938F84C5}"/>
              </a:ext>
            </a:extLst>
          </p:cNvPr>
          <p:cNvCxnSpPr>
            <a:cxnSpLocks/>
          </p:cNvCxnSpPr>
          <p:nvPr/>
        </p:nvCxnSpPr>
        <p:spPr>
          <a:xfrm>
            <a:off x="1520508" y="3171602"/>
            <a:ext cx="3826275"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252099-2469-E6B8-F00A-686E08923687}"/>
              </a:ext>
            </a:extLst>
          </p:cNvPr>
          <p:cNvCxnSpPr>
            <a:cxnSpLocks/>
          </p:cNvCxnSpPr>
          <p:nvPr/>
        </p:nvCxnSpPr>
        <p:spPr>
          <a:xfrm>
            <a:off x="4103665" y="2679408"/>
            <a:ext cx="0" cy="73906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CD44E491-F71C-1115-CD08-2E72D2AD4D1B}"/>
                  </a:ext>
                </a:extLst>
              </p:cNvPr>
              <p:cNvSpPr txBox="1">
                <a:spLocks noChangeArrowheads="1"/>
              </p:cNvSpPr>
              <p:nvPr/>
            </p:nvSpPr>
            <p:spPr bwMode="auto">
              <a:xfrm>
                <a:off x="2250142" y="3575116"/>
                <a:ext cx="5911584"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27D</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cubic</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with </a:t>
                </a:r>
                <a14:m>
                  <m:oMath xmlns:m="http://schemas.openxmlformats.org/officeDocument/2006/math">
                    <m:sSub>
                      <m:sSub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E</m:t>
                        </m:r>
                      </m:e>
                      <m: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6</m:t>
                        </m:r>
                      </m:sub>
                    </m:s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SL</m:t>
                    </m:r>
                    <m:d>
                      <m:d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O</m:t>
                        </m:r>
                      </m:e>
                    </m:d>
                    <m:r>
                      <a:rPr kumimoji="0" lang="en-GB"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on</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27</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O</m:t>
                    </m:r>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12" name="Text Box 7">
                <a:extLst>
                  <a:ext uri="{FF2B5EF4-FFF2-40B4-BE49-F238E27FC236}">
                    <a16:creationId xmlns:a16="http://schemas.microsoft.com/office/drawing/2014/main" id="{E0C8F026-8623-A863-220B-9F580B79B9AA}"/>
                  </a:ext>
                </a:extLst>
              </p:cNvPr>
              <p:cNvSpPr txBox="1">
                <a:spLocks noRot="1" noChangeAspect="1" noMove="1" noResize="1" noEditPoints="1" noAdjustHandles="1" noChangeArrowheads="1" noChangeShapeType="1" noTextEdit="1"/>
              </p:cNvSpPr>
              <p:nvPr/>
            </p:nvSpPr>
            <p:spPr bwMode="auto">
              <a:xfrm>
                <a:off x="2250142" y="3575116"/>
                <a:ext cx="5911584" cy="523220"/>
              </a:xfrm>
              <a:prstGeom prst="rect">
                <a:avLst/>
              </a:prstGeom>
              <a:blipFill>
                <a:blip r:embed="rId12"/>
                <a:stretch>
                  <a:fillRect l="-1546" b="-244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5B3BCFB-F6B9-BA34-B25A-35E3F1163010}"/>
                  </a:ext>
                </a:extLst>
              </p:cNvPr>
              <p:cNvSpPr txBox="1"/>
              <p:nvPr/>
            </p:nvSpPr>
            <p:spPr>
              <a:xfrm>
                <a:off x="7361468" y="1966172"/>
                <a:ext cx="1473159" cy="55399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×2→3×3</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matrix</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6" name="TextBox 15">
                <a:extLst>
                  <a:ext uri="{FF2B5EF4-FFF2-40B4-BE49-F238E27FC236}">
                    <a16:creationId xmlns:a16="http://schemas.microsoft.com/office/drawing/2014/main" id="{8780783F-9046-C5D8-FDF2-BCB93A690CB8}"/>
                  </a:ext>
                </a:extLst>
              </p:cNvPr>
              <p:cNvSpPr txBox="1">
                <a:spLocks noRot="1" noChangeAspect="1" noMove="1" noResize="1" noEditPoints="1" noAdjustHandles="1" noChangeArrowheads="1" noChangeShapeType="1" noTextEdit="1"/>
              </p:cNvSpPr>
              <p:nvPr/>
            </p:nvSpPr>
            <p:spPr>
              <a:xfrm>
                <a:off x="7361468" y="1966172"/>
                <a:ext cx="1473159" cy="553998"/>
              </a:xfrm>
              <a:prstGeom prst="rect">
                <a:avLst/>
              </a:prstGeom>
              <a:blipFill>
                <a:blip r:embed="rId13"/>
                <a:stretch>
                  <a:fillRect l="-3734" b="-44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EB448B3-AC96-4A72-E5BD-2AC33BA20650}"/>
                  </a:ext>
                </a:extLst>
              </p:cNvPr>
              <p:cNvSpPr txBox="1"/>
              <p:nvPr/>
            </p:nvSpPr>
            <p:spPr>
              <a:xfrm>
                <a:off x="8049417" y="3404724"/>
                <a:ext cx="844462" cy="70788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GB" sz="2800" b="0" i="0" u="none" strike="noStrike" kern="1200" cap="none" spc="0" normalizeH="0" baseline="0" noProof="0" dirty="0" smtClean="0">
                          <a:ln>
                            <a:noFill/>
                          </a:ln>
                          <a:solidFill>
                            <a:prstClr val="black"/>
                          </a:solidFill>
                          <a:effectLst/>
                          <a:uLnTx/>
                          <a:uFillTx/>
                          <a:latin typeface="Colonna MT" panose="04020805060202030203" pitchFamily="82" charset="0"/>
                          <a:ea typeface="+mn-ea"/>
                          <a:cs typeface="+mn-cs"/>
                        </a:rPr>
                        <m:t>O</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algebra</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7" name="TextBox 16">
                <a:extLst>
                  <a:ext uri="{FF2B5EF4-FFF2-40B4-BE49-F238E27FC236}">
                    <a16:creationId xmlns:a16="http://schemas.microsoft.com/office/drawing/2014/main" id="{799F24B6-C511-7EFF-84A5-9CCA851A4DCC}"/>
                  </a:ext>
                </a:extLst>
              </p:cNvPr>
              <p:cNvSpPr txBox="1">
                <a:spLocks noRot="1" noChangeAspect="1" noMove="1" noResize="1" noEditPoints="1" noAdjustHandles="1" noChangeArrowheads="1" noChangeShapeType="1" noTextEdit="1"/>
              </p:cNvSpPr>
              <p:nvPr/>
            </p:nvSpPr>
            <p:spPr>
              <a:xfrm>
                <a:off x="8049417" y="3404724"/>
                <a:ext cx="844462" cy="707886"/>
              </a:xfrm>
              <a:prstGeom prst="rect">
                <a:avLst/>
              </a:prstGeom>
              <a:blipFill>
                <a:blip r:embed="rId14"/>
                <a:stretch>
                  <a:fillRect l="-6475" r="-6475" b="-13793"/>
                </a:stretch>
              </a:blipFill>
            </p:spPr>
            <p:txBody>
              <a:bodyPr/>
              <a:lstStyle/>
              <a:p>
                <a:r>
                  <a:rPr lang="en-GB">
                    <a:noFill/>
                  </a:rPr>
                  <a:t> </a:t>
                </a:r>
              </a:p>
            </p:txBody>
          </p:sp>
        </mc:Fallback>
      </mc:AlternateContent>
      <p:pic>
        <p:nvPicPr>
          <p:cNvPr id="28" name="Picture 27">
            <a:extLst>
              <a:ext uri="{FF2B5EF4-FFF2-40B4-BE49-F238E27FC236}">
                <a16:creationId xmlns:a16="http://schemas.microsoft.com/office/drawing/2014/main" id="{F2CE1DD8-461C-280B-AB3D-AB7622F4B0B9}"/>
              </a:ext>
            </a:extLst>
          </p:cNvPr>
          <p:cNvPicPr>
            <a:picLocks noChangeAspect="1"/>
          </p:cNvPicPr>
          <p:nvPr/>
        </p:nvPicPr>
        <p:blipFill rotWithShape="1">
          <a:blip r:embed="rId15"/>
          <a:srcRect l="3501" t="3423"/>
          <a:stretch/>
        </p:blipFill>
        <p:spPr>
          <a:xfrm>
            <a:off x="86567" y="3686987"/>
            <a:ext cx="2100080" cy="441582"/>
          </a:xfrm>
          <a:prstGeom prst="rect">
            <a:avLst/>
          </a:prstGeom>
        </p:spPr>
      </p:pic>
      <mc:AlternateContent xmlns:mc="http://schemas.openxmlformats.org/markup-compatibility/2006" xmlns:a14="http://schemas.microsoft.com/office/drawing/2010/main">
        <mc:Choice Requires="a14">
          <p:sp>
            <p:nvSpPr>
              <p:cNvPr id="30" name="Text Box 7">
                <a:extLst>
                  <a:ext uri="{FF2B5EF4-FFF2-40B4-BE49-F238E27FC236}">
                    <a16:creationId xmlns:a16="http://schemas.microsoft.com/office/drawing/2014/main" id="{501FDDAB-2D1F-5DEE-15BC-F8E69D76A6D8}"/>
                  </a:ext>
                </a:extLst>
              </p:cNvPr>
              <p:cNvSpPr txBox="1">
                <a:spLocks noChangeArrowheads="1"/>
              </p:cNvSpPr>
              <p:nvPr/>
            </p:nvSpPr>
            <p:spPr bwMode="auto">
              <a:xfrm>
                <a:off x="2250142" y="4195398"/>
                <a:ext cx="563585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56D</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quartic</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form with</a:t>
                </a:r>
                <a14:m>
                  <m:oMath xmlns:m="http://schemas.openxmlformats.org/officeDocument/2006/math">
                    <m:r>
                      <a:rPr kumimoji="0" lang="en-GB"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E</m:t>
                        </m:r>
                      </m:e>
                      <m:sub>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7  </m:t>
                        </m:r>
                      </m:sub>
                    </m:sSub>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on </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56</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𝐹</m:t>
                    </m:r>
                    <m:d>
                      <m:d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O</m:t>
                        </m:r>
                      </m:e>
                    </m:d>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30" name="Text Box 7">
                <a:extLst>
                  <a:ext uri="{FF2B5EF4-FFF2-40B4-BE49-F238E27FC236}">
                    <a16:creationId xmlns:a16="http://schemas.microsoft.com/office/drawing/2014/main" id="{3DD4244B-8026-BE4C-CD10-335B93922FB4}"/>
                  </a:ext>
                </a:extLst>
              </p:cNvPr>
              <p:cNvSpPr txBox="1">
                <a:spLocks noRot="1" noChangeAspect="1" noMove="1" noResize="1" noEditPoints="1" noAdjustHandles="1" noChangeArrowheads="1" noChangeShapeType="1" noTextEdit="1"/>
              </p:cNvSpPr>
              <p:nvPr/>
            </p:nvSpPr>
            <p:spPr bwMode="auto">
              <a:xfrm>
                <a:off x="2250142" y="4195398"/>
                <a:ext cx="5635850" cy="523220"/>
              </a:xfrm>
              <a:prstGeom prst="rect">
                <a:avLst/>
              </a:prstGeom>
              <a:blipFill>
                <a:blip r:embed="rId16"/>
                <a:stretch>
                  <a:fillRect l="-1622" b="-244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C1EE814-2B24-AD50-C8A4-7B08FFE430DB}"/>
                  </a:ext>
                </a:extLst>
              </p:cNvPr>
              <p:cNvSpPr txBox="1"/>
              <p:nvPr/>
            </p:nvSpPr>
            <p:spPr>
              <a:xfrm>
                <a:off x="7779973" y="4247407"/>
                <a:ext cx="1344919" cy="55399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Freudenthal</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triple</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system</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1" name="TextBox 30">
                <a:extLst>
                  <a:ext uri="{FF2B5EF4-FFF2-40B4-BE49-F238E27FC236}">
                    <a16:creationId xmlns:a16="http://schemas.microsoft.com/office/drawing/2014/main" id="{99224B3F-74EB-1FCA-9C71-10840F6F062E}"/>
                  </a:ext>
                </a:extLst>
              </p:cNvPr>
              <p:cNvSpPr txBox="1">
                <a:spLocks noRot="1" noChangeAspect="1" noMove="1" noResize="1" noEditPoints="1" noAdjustHandles="1" noChangeArrowheads="1" noChangeShapeType="1" noTextEdit="1"/>
              </p:cNvSpPr>
              <p:nvPr/>
            </p:nvSpPr>
            <p:spPr>
              <a:xfrm>
                <a:off x="7779973" y="4247407"/>
                <a:ext cx="1344919" cy="553998"/>
              </a:xfrm>
              <a:prstGeom prst="rect">
                <a:avLst/>
              </a:prstGeom>
              <a:blipFill>
                <a:blip r:embed="rId17"/>
                <a:stretch>
                  <a:fillRect l="-8145" r="-3167" b="-17582"/>
                </a:stretch>
              </a:blipFill>
            </p:spPr>
            <p:txBody>
              <a:bodyPr/>
              <a:lstStyle/>
              <a:p>
                <a:r>
                  <a:rPr lang="en-GB">
                    <a:noFill/>
                  </a:rPr>
                  <a:t> </a:t>
                </a:r>
              </a:p>
            </p:txBody>
          </p:sp>
        </mc:Fallback>
      </mc:AlternateContent>
      <p:sp>
        <p:nvSpPr>
          <p:cNvPr id="32" name="Arrow: Down 31">
            <a:extLst>
              <a:ext uri="{FF2B5EF4-FFF2-40B4-BE49-F238E27FC236}">
                <a16:creationId xmlns:a16="http://schemas.microsoft.com/office/drawing/2014/main" id="{E2A5BE20-4831-9AB1-140B-FA41A5813C78}"/>
              </a:ext>
            </a:extLst>
          </p:cNvPr>
          <p:cNvSpPr/>
          <p:nvPr/>
        </p:nvSpPr>
        <p:spPr>
          <a:xfrm rot="4265318">
            <a:off x="6366021" y="2846616"/>
            <a:ext cx="201178" cy="1209001"/>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EFC5231-8455-FE80-5E6F-0D9ED26F04A1}"/>
                  </a:ext>
                </a:extLst>
              </p:cNvPr>
              <p:cNvSpPr txBox="1"/>
              <p:nvPr/>
            </p:nvSpPr>
            <p:spPr>
              <a:xfrm>
                <a:off x="50884" y="4273710"/>
                <a:ext cx="2249749" cy="3979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𝑞</m:t>
                      </m:r>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56</m:t>
                              </m:r>
                            </m:sub>
                          </m:sSub>
                        </m:e>
                      </m:d>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4" name="TextBox 33">
                <a:extLst>
                  <a:ext uri="{FF2B5EF4-FFF2-40B4-BE49-F238E27FC236}">
                    <a16:creationId xmlns:a16="http://schemas.microsoft.com/office/drawing/2014/main" id="{02B42603-B7B9-D7E5-1953-38C798C6F4CA}"/>
                  </a:ext>
                </a:extLst>
              </p:cNvPr>
              <p:cNvSpPr txBox="1">
                <a:spLocks noRot="1" noChangeAspect="1" noMove="1" noResize="1" noEditPoints="1" noAdjustHandles="1" noChangeArrowheads="1" noChangeShapeType="1" noTextEdit="1"/>
              </p:cNvSpPr>
              <p:nvPr/>
            </p:nvSpPr>
            <p:spPr>
              <a:xfrm>
                <a:off x="50884" y="4273710"/>
                <a:ext cx="2249749" cy="397929"/>
              </a:xfrm>
              <a:prstGeom prst="rect">
                <a:avLst/>
              </a:prstGeom>
              <a:blipFill>
                <a:blip r:embed="rId18"/>
                <a:stretch>
                  <a:fillRect l="-1355" b="-20000"/>
                </a:stretch>
              </a:blipFill>
            </p:spPr>
            <p:txBody>
              <a:bodyPr/>
              <a:lstStyle/>
              <a:p>
                <a:r>
                  <a:rPr lang="en-GB">
                    <a:noFill/>
                  </a:rPr>
                  <a:t> </a:t>
                </a:r>
              </a:p>
            </p:txBody>
          </p:sp>
        </mc:Fallback>
      </mc:AlternateContent>
      <p:sp>
        <p:nvSpPr>
          <p:cNvPr id="38" name="Text Box 18">
            <a:extLst>
              <a:ext uri="{FF2B5EF4-FFF2-40B4-BE49-F238E27FC236}">
                <a16:creationId xmlns:a16="http://schemas.microsoft.com/office/drawing/2014/main" id="{E8D32D26-19D1-2B2E-13A0-7A6AA11B026A}"/>
              </a:ext>
            </a:extLst>
          </p:cNvPr>
          <p:cNvSpPr txBox="1">
            <a:spLocks noChangeArrowheads="1"/>
          </p:cNvSpPr>
          <p:nvPr/>
        </p:nvSpPr>
        <p:spPr bwMode="auto">
          <a:xfrm>
            <a:off x="168112" y="5353173"/>
            <a:ext cx="8807776"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Since 1970s: ‘</a:t>
            </a:r>
            <a:r>
              <a:rPr kumimoji="0" lang="en-GB" altLang="en-US" sz="1900" b="0" i="0" u="sng"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Grand Unified Theory</a:t>
            </a:r>
            <a:r>
              <a:rPr kumimoji="0" lang="en-GB" altLang="en-US" sz="19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for </a:t>
            </a:r>
            <a:r>
              <a:rPr kumimoji="0" lang="en-GB" altLang="en-US" sz="1900" b="0" i="0" u="sng"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internal</a:t>
            </a:r>
            <a:r>
              <a:rPr kumimoji="0" lang="en-GB" altLang="en-US" sz="19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gauge symmetry only </a:t>
            </a:r>
            <a:endParaRPr kumimoji="0" lang="en-US" altLang="en-US" sz="19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1" name="Text Box 18">
            <a:extLst>
              <a:ext uri="{FF2B5EF4-FFF2-40B4-BE49-F238E27FC236}">
                <a16:creationId xmlns:a16="http://schemas.microsoft.com/office/drawing/2014/main" id="{AAB3AECB-21A0-49EE-F42B-ECC91C524A2D}"/>
              </a:ext>
            </a:extLst>
          </p:cNvPr>
          <p:cNvSpPr txBox="1">
            <a:spLocks noChangeArrowheads="1"/>
          </p:cNvSpPr>
          <p:nvPr/>
        </p:nvSpPr>
        <p:spPr bwMode="auto">
          <a:xfrm>
            <a:off x="0" y="6139330"/>
            <a:ext cx="4995275"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lang="en-GB" altLang="en-US" sz="1900" dirty="0">
                <a:solidFill>
                  <a:srgbClr val="C00000"/>
                </a:solidFill>
                <a:latin typeface="Arial" panose="020B0604020202020204" pitchFamily="34" charset="0"/>
                <a:cs typeface="Arial" panose="020B0604020202020204" pitchFamily="34" charset="0"/>
              </a:rPr>
              <a:t>  Well-known </a:t>
            </a:r>
            <a:r>
              <a:rPr lang="en-GB" altLang="en-US" sz="1900" dirty="0">
                <a:solidFill>
                  <a:srgbClr val="C00000"/>
                </a:solidFill>
                <a:latin typeface="Arial" panose="020B0604020202020204" pitchFamily="34" charset="0"/>
                <a:ea typeface="+mn-ea"/>
                <a:cs typeface="Arial" panose="020B0604020202020204" pitchFamily="34" charset="0"/>
              </a:rPr>
              <a:t>connections with SM structure</a:t>
            </a:r>
            <a:endParaRPr kumimoji="0" lang="en-US" altLang="en-US" sz="19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2" name="Text Box 18">
            <a:extLst>
              <a:ext uri="{FF2B5EF4-FFF2-40B4-BE49-F238E27FC236}">
                <a16:creationId xmlns:a16="http://schemas.microsoft.com/office/drawing/2014/main" id="{4D78BAF3-9E03-5818-E7A9-02B99D27A12B}"/>
              </a:ext>
            </a:extLst>
          </p:cNvPr>
          <p:cNvSpPr txBox="1">
            <a:spLocks noChangeArrowheads="1"/>
          </p:cNvSpPr>
          <p:nvPr/>
        </p:nvSpPr>
        <p:spPr bwMode="auto">
          <a:xfrm>
            <a:off x="5752141" y="6274886"/>
            <a:ext cx="33561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dirty="0">
                <a:solidFill>
                  <a:srgbClr val="C00000"/>
                </a:solidFill>
                <a:latin typeface="Arial" panose="020B0604020202020204" pitchFamily="34" charset="0"/>
                <a:cs typeface="Arial" panose="020B0604020202020204" pitchFamily="34" charset="0"/>
              </a:rPr>
              <a:t>(l</a:t>
            </a:r>
            <a:r>
              <a:rPr kumimoji="0" lang="en-GB" altLang="en-US"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argest exceptional Lie group)</a:t>
            </a:r>
            <a:endParaRPr kumimoji="0" lang="en-US" altLang="en-US"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3" name="Arrow: Down 42">
            <a:extLst>
              <a:ext uri="{FF2B5EF4-FFF2-40B4-BE49-F238E27FC236}">
                <a16:creationId xmlns:a16="http://schemas.microsoft.com/office/drawing/2014/main" id="{B7DDA201-FB30-6929-0ABD-615DC2C8FBCE}"/>
              </a:ext>
            </a:extLst>
          </p:cNvPr>
          <p:cNvSpPr/>
          <p:nvPr/>
        </p:nvSpPr>
        <p:spPr>
          <a:xfrm rot="2939651">
            <a:off x="7113440" y="1104883"/>
            <a:ext cx="187028" cy="2009403"/>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4" name="Arrow: Down 43">
            <a:extLst>
              <a:ext uri="{FF2B5EF4-FFF2-40B4-BE49-F238E27FC236}">
                <a16:creationId xmlns:a16="http://schemas.microsoft.com/office/drawing/2014/main" id="{562CA7A7-D5E0-D306-B9B3-E7646E2E9E02}"/>
              </a:ext>
            </a:extLst>
          </p:cNvPr>
          <p:cNvSpPr/>
          <p:nvPr/>
        </p:nvSpPr>
        <p:spPr>
          <a:xfrm rot="16200000">
            <a:off x="4547163" y="485406"/>
            <a:ext cx="193332" cy="810031"/>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6" name="Arrow: Down 45">
            <a:extLst>
              <a:ext uri="{FF2B5EF4-FFF2-40B4-BE49-F238E27FC236}">
                <a16:creationId xmlns:a16="http://schemas.microsoft.com/office/drawing/2014/main" id="{8826B879-5CF6-E764-AD91-01523F8264D8}"/>
              </a:ext>
            </a:extLst>
          </p:cNvPr>
          <p:cNvSpPr/>
          <p:nvPr/>
        </p:nvSpPr>
        <p:spPr>
          <a:xfrm rot="1377607">
            <a:off x="7135362" y="4065525"/>
            <a:ext cx="182770" cy="259305"/>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133D17C1-C563-4542-5B2E-94227C40C9AE}"/>
              </a:ext>
            </a:extLst>
          </p:cNvPr>
          <p:cNvSpPr txBox="1"/>
          <p:nvPr/>
        </p:nvSpPr>
        <p:spPr>
          <a:xfrm>
            <a:off x="290308" y="4866663"/>
            <a:ext cx="82836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Generalised proper time</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directly connects with </a:t>
            </a:r>
            <a:r>
              <a:rPr kumimoji="0" lang="en-GB" sz="20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Exceptional Lie Groups</a:t>
            </a:r>
          </a:p>
        </p:txBody>
      </p:sp>
      <p:sp>
        <p:nvSpPr>
          <p:cNvPr id="48" name="Arrow: Down 47">
            <a:extLst>
              <a:ext uri="{FF2B5EF4-FFF2-40B4-BE49-F238E27FC236}">
                <a16:creationId xmlns:a16="http://schemas.microsoft.com/office/drawing/2014/main" id="{E4DFD6D5-BB82-DCE8-A4D3-40BE531CA5EA}"/>
              </a:ext>
            </a:extLst>
          </p:cNvPr>
          <p:cNvSpPr/>
          <p:nvPr/>
        </p:nvSpPr>
        <p:spPr>
          <a:xfrm rot="12092283">
            <a:off x="7754981" y="6110379"/>
            <a:ext cx="213915" cy="179036"/>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9" name="Arrow: Down 48">
            <a:extLst>
              <a:ext uri="{FF2B5EF4-FFF2-40B4-BE49-F238E27FC236}">
                <a16:creationId xmlns:a16="http://schemas.microsoft.com/office/drawing/2014/main" id="{5438591B-965B-F103-E110-ED3EBBFDEA56}"/>
              </a:ext>
            </a:extLst>
          </p:cNvPr>
          <p:cNvSpPr/>
          <p:nvPr/>
        </p:nvSpPr>
        <p:spPr>
          <a:xfrm rot="10800000">
            <a:off x="4257034" y="4090228"/>
            <a:ext cx="193332" cy="810031"/>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 name="Arrow: Down 49">
            <a:extLst>
              <a:ext uri="{FF2B5EF4-FFF2-40B4-BE49-F238E27FC236}">
                <a16:creationId xmlns:a16="http://schemas.microsoft.com/office/drawing/2014/main" id="{877DB184-5732-DAFE-2DC5-11F6CDAD8EFF}"/>
              </a:ext>
            </a:extLst>
          </p:cNvPr>
          <p:cNvSpPr/>
          <p:nvPr/>
        </p:nvSpPr>
        <p:spPr>
          <a:xfrm rot="10800000">
            <a:off x="5046160" y="4657646"/>
            <a:ext cx="193332" cy="237834"/>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1" name="Arrow: Curved Right 50">
            <a:extLst>
              <a:ext uri="{FF2B5EF4-FFF2-40B4-BE49-F238E27FC236}">
                <a16:creationId xmlns:a16="http://schemas.microsoft.com/office/drawing/2014/main" id="{443CDCD0-E9F8-2152-BA6B-64CB68CE462F}"/>
              </a:ext>
            </a:extLst>
          </p:cNvPr>
          <p:cNvSpPr/>
          <p:nvPr/>
        </p:nvSpPr>
        <p:spPr>
          <a:xfrm>
            <a:off x="78271" y="498282"/>
            <a:ext cx="285622" cy="3873284"/>
          </a:xfrm>
          <a:prstGeom prst="curvedRightArrow">
            <a:avLst>
              <a:gd name="adj1" fmla="val 18613"/>
              <a:gd name="adj2" fmla="val 72071"/>
              <a:gd name="adj3" fmla="val 3122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5" name="Text Box 18">
            <a:extLst>
              <a:ext uri="{FF2B5EF4-FFF2-40B4-BE49-F238E27FC236}">
                <a16:creationId xmlns:a16="http://schemas.microsoft.com/office/drawing/2014/main" id="{D1D37B3A-75B8-31B8-8716-61E44F3E3279}"/>
              </a:ext>
            </a:extLst>
          </p:cNvPr>
          <p:cNvSpPr txBox="1">
            <a:spLocks noChangeArrowheads="1"/>
          </p:cNvSpPr>
          <p:nvPr/>
        </p:nvSpPr>
        <p:spPr bwMode="auto">
          <a:xfrm>
            <a:off x="219182" y="5741124"/>
            <a:ext cx="8807776"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Sequence of unifying groups:</a:t>
            </a:r>
            <a:endParaRPr kumimoji="0" lang="en-US" altLang="en-US" sz="19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C09CF0ED-A073-E261-00CB-E18F909BB73C}"/>
                  </a:ext>
                </a:extLst>
              </p:cNvPr>
              <p:cNvSpPr txBox="1"/>
              <p:nvPr/>
            </p:nvSpPr>
            <p:spPr>
              <a:xfrm>
                <a:off x="3927473" y="5738517"/>
                <a:ext cx="2170979" cy="369332"/>
              </a:xfrm>
              <a:prstGeom prst="rect">
                <a:avLst/>
              </a:prstGeom>
              <a:noFill/>
            </p:spPr>
            <p:txBody>
              <a:bodyPr wrap="none" lIns="0" tIns="0" rIns="0" bIns="0" rtlCol="0">
                <a:spAutoFit/>
              </a:bodyPr>
              <a:lstStyle/>
              <a:p>
                <a14:m>
                  <m:oMath xmlns:m="http://schemas.openxmlformats.org/officeDocument/2006/math">
                    <m:r>
                      <m:rPr>
                        <m:sty m:val="p"/>
                      </m:rPr>
                      <a:rPr lang="en-GB" sz="2400" b="0" i="0" smtClean="0">
                        <a:latin typeface="Cambria Math" panose="02040503050406030204" pitchFamily="18" charset="0"/>
                        <a:ea typeface="Cambria Math" panose="02040503050406030204" pitchFamily="18" charset="0"/>
                      </a:rPr>
                      <m:t>SU</m:t>
                    </m:r>
                  </m:oMath>
                </a14:m>
                <a:r>
                  <a:rPr lang="en-GB" sz="2400" dirty="0">
                    <a:latin typeface="Cambria Math" panose="02040503050406030204" pitchFamily="18" charset="0"/>
                    <a:ea typeface="Cambria Math" panose="02040503050406030204" pitchFamily="18" charset="0"/>
                  </a:rPr>
                  <a:t>(5) </a:t>
                </a:r>
                <a14:m>
                  <m:oMath xmlns:m="http://schemas.openxmlformats.org/officeDocument/2006/math">
                    <m:r>
                      <a:rPr lang="en-GB" sz="2400" i="1" smtClean="0">
                        <a:latin typeface="Cambria Math" panose="02040503050406030204" pitchFamily="18" charset="0"/>
                        <a:ea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rPr>
                      <m:t>SO</m:t>
                    </m:r>
                    <m:r>
                      <a:rPr lang="en-GB" sz="2400" b="0" i="1" smtClean="0">
                        <a:latin typeface="Cambria Math" panose="02040503050406030204" pitchFamily="18" charset="0"/>
                        <a:ea typeface="Cambria Math" panose="02040503050406030204" pitchFamily="18" charset="0"/>
                      </a:rPr>
                      <m:t>(10)</m:t>
                    </m:r>
                  </m:oMath>
                </a14:m>
                <a:r>
                  <a:rPr lang="en-GB" sz="2200" dirty="0">
                    <a:latin typeface="Cambria Math" panose="02040503050406030204" pitchFamily="18" charset="0"/>
                    <a:ea typeface="Cambria Math" panose="02040503050406030204" pitchFamily="18" charset="0"/>
                  </a:rPr>
                  <a:t> </a:t>
                </a:r>
              </a:p>
            </p:txBody>
          </p:sp>
        </mc:Choice>
        <mc:Fallback xmlns="">
          <p:sp>
            <p:nvSpPr>
              <p:cNvPr id="56" name="TextBox 55">
                <a:extLst>
                  <a:ext uri="{FF2B5EF4-FFF2-40B4-BE49-F238E27FC236}">
                    <a16:creationId xmlns:a16="http://schemas.microsoft.com/office/drawing/2014/main" id="{C9A24D03-F8CB-4242-8310-86F8718147C9}"/>
                  </a:ext>
                </a:extLst>
              </p:cNvPr>
              <p:cNvSpPr txBox="1">
                <a:spLocks noRot="1" noChangeAspect="1" noMove="1" noResize="1" noEditPoints="1" noAdjustHandles="1" noChangeArrowheads="1" noChangeShapeType="1" noTextEdit="1"/>
              </p:cNvSpPr>
              <p:nvPr/>
            </p:nvSpPr>
            <p:spPr>
              <a:xfrm>
                <a:off x="3927473" y="5738517"/>
                <a:ext cx="2170979" cy="369332"/>
              </a:xfrm>
              <a:prstGeom prst="rect">
                <a:avLst/>
              </a:prstGeom>
              <a:blipFill>
                <a:blip r:embed="rId19"/>
                <a:stretch>
                  <a:fillRect l="-4775" t="-24590" r="-3371" b="-4918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CA8F88E-1C56-24A2-6B71-E44D4581EA39}"/>
                  </a:ext>
                </a:extLst>
              </p:cNvPr>
              <p:cNvSpPr txBox="1"/>
              <p:nvPr/>
            </p:nvSpPr>
            <p:spPr>
              <a:xfrm>
                <a:off x="6085070" y="5737894"/>
                <a:ext cx="2321405" cy="369332"/>
              </a:xfrm>
              <a:prstGeom prst="rect">
                <a:avLst/>
              </a:prstGeom>
              <a:noFill/>
            </p:spPr>
            <p:txBody>
              <a:bodyPr wrap="none" lIns="0" tIns="0" rIns="0" bIns="0" rtlCol="0">
                <a:spAutoFit/>
              </a:bodyPr>
              <a:lstStyle/>
              <a:p>
                <a14:m>
                  <m:oMath xmlns:m="http://schemas.openxmlformats.org/officeDocument/2006/math">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rPr>
                          <m:t>E</m:t>
                        </m:r>
                      </m:e>
                      <m:sub>
                        <m:r>
                          <a:rPr lang="en-GB" sz="2400" b="0" i="1" smtClean="0">
                            <a:latin typeface="Cambria Math" panose="02040503050406030204" pitchFamily="18" charset="0"/>
                            <a:ea typeface="Cambria Math" panose="02040503050406030204" pitchFamily="18" charset="0"/>
                          </a:rPr>
                          <m:t>6</m:t>
                        </m:r>
                      </m:sub>
                    </m:sSub>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rPr>
                          <m:t>E</m:t>
                        </m:r>
                      </m:e>
                      <m:sub>
                        <m:r>
                          <a:rPr lang="en-GB" sz="2400" b="0" i="1" smtClean="0">
                            <a:latin typeface="Cambria Math" panose="02040503050406030204" pitchFamily="18" charset="0"/>
                            <a:ea typeface="Cambria Math" panose="02040503050406030204" pitchFamily="18" charset="0"/>
                          </a:rPr>
                          <m:t>7</m:t>
                        </m:r>
                      </m:sub>
                    </m:sSub>
                  </m:oMath>
                </a14:m>
                <a:r>
                  <a:rPr lang="en-GB" sz="2400" dirty="0">
                    <a:ea typeface="Cambria Math" panose="02040503050406030204" pitchFamily="18" charset="0"/>
                  </a:rPr>
                  <a:t> </a:t>
                </a:r>
                <a14:m>
                  <m:oMath xmlns:m="http://schemas.openxmlformats.org/officeDocument/2006/math">
                    <m:r>
                      <a:rPr lang="en-GB" sz="2400" i="0">
                        <a:latin typeface="Cambria Math" panose="02040503050406030204" pitchFamily="18" charset="0"/>
                        <a:ea typeface="Cambria Math" panose="02040503050406030204" pitchFamily="18" charset="0"/>
                      </a:rPr>
                      <m:t>⊂</m:t>
                    </m:r>
                    <m:sSub>
                      <m:sSubPr>
                        <m:ctrlPr>
                          <a:rPr lang="en-GB" sz="2400" i="1">
                            <a:latin typeface="Cambria Math" panose="02040503050406030204" pitchFamily="18" charset="0"/>
                            <a:ea typeface="Cambria Math" panose="02040503050406030204" pitchFamily="18" charset="0"/>
                          </a:rPr>
                        </m:ctrlPr>
                      </m:sSubPr>
                      <m:e>
                        <m:r>
                          <m:rPr>
                            <m:sty m:val="p"/>
                          </m:rPr>
                          <a:rPr lang="en-GB" sz="2400" i="0">
                            <a:latin typeface="Cambria Math" panose="02040503050406030204" pitchFamily="18" charset="0"/>
                            <a:ea typeface="Cambria Math" panose="02040503050406030204" pitchFamily="18" charset="0"/>
                          </a:rPr>
                          <m:t>E</m:t>
                        </m:r>
                      </m:e>
                      <m:sub>
                        <m:r>
                          <a:rPr lang="en-GB" sz="2400" b="0" i="1" smtClean="0">
                            <a:latin typeface="Cambria Math" panose="02040503050406030204" pitchFamily="18" charset="0"/>
                            <a:ea typeface="Cambria Math" panose="02040503050406030204" pitchFamily="18" charset="0"/>
                          </a:rPr>
                          <m:t>8</m:t>
                        </m:r>
                      </m:sub>
                    </m:sSub>
                  </m:oMath>
                </a14:m>
                <a:r>
                  <a:rPr lang="en-GB" sz="2200" dirty="0">
                    <a:latin typeface="Cambria Math" panose="02040503050406030204" pitchFamily="18" charset="0"/>
                    <a:ea typeface="Cambria Math" panose="02040503050406030204" pitchFamily="18" charset="0"/>
                  </a:rPr>
                  <a:t>    </a:t>
                </a:r>
              </a:p>
            </p:txBody>
          </p:sp>
        </mc:Choice>
        <mc:Fallback xmlns="">
          <p:sp>
            <p:nvSpPr>
              <p:cNvPr id="57" name="TextBox 56">
                <a:extLst>
                  <a:ext uri="{FF2B5EF4-FFF2-40B4-BE49-F238E27FC236}">
                    <a16:creationId xmlns:a16="http://schemas.microsoft.com/office/drawing/2014/main" id="{B647F12C-D97F-4DD3-5D81-92382340FF60}"/>
                  </a:ext>
                </a:extLst>
              </p:cNvPr>
              <p:cNvSpPr txBox="1">
                <a:spLocks noRot="1" noChangeAspect="1" noMove="1" noResize="1" noEditPoints="1" noAdjustHandles="1" noChangeArrowheads="1" noChangeShapeType="1" noTextEdit="1"/>
              </p:cNvSpPr>
              <p:nvPr/>
            </p:nvSpPr>
            <p:spPr>
              <a:xfrm>
                <a:off x="6085070" y="5737894"/>
                <a:ext cx="2321405" cy="369332"/>
              </a:xfrm>
              <a:prstGeom prst="rect">
                <a:avLst/>
              </a:prstGeom>
              <a:blipFill>
                <a:blip r:embed="rId20"/>
                <a:stretch>
                  <a:fillRect l="-3412" b="-16393"/>
                </a:stretch>
              </a:blipFill>
            </p:spPr>
            <p:txBody>
              <a:bodyPr/>
              <a:lstStyle/>
              <a:p>
                <a:r>
                  <a:rPr lang="en-GB">
                    <a:noFill/>
                  </a:rPr>
                  <a:t> </a:t>
                </a:r>
              </a:p>
            </p:txBody>
          </p:sp>
        </mc:Fallback>
      </mc:AlternateContent>
      <p:sp>
        <p:nvSpPr>
          <p:cNvPr id="5" name="Rectangle 4">
            <a:extLst>
              <a:ext uri="{FF2B5EF4-FFF2-40B4-BE49-F238E27FC236}">
                <a16:creationId xmlns:a16="http://schemas.microsoft.com/office/drawing/2014/main" id="{947D6FBB-943D-4557-9806-848D63233B4F}"/>
              </a:ext>
            </a:extLst>
          </p:cNvPr>
          <p:cNvSpPr/>
          <p:nvPr/>
        </p:nvSpPr>
        <p:spPr>
          <a:xfrm>
            <a:off x="872540" y="1574801"/>
            <a:ext cx="983177" cy="3698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525AB17B-385A-FFFE-8821-0F4F9314C7A5}"/>
              </a:ext>
            </a:extLst>
          </p:cNvPr>
          <p:cNvSpPr/>
          <p:nvPr/>
        </p:nvSpPr>
        <p:spPr>
          <a:xfrm>
            <a:off x="106870" y="60426"/>
            <a:ext cx="3224909" cy="473249"/>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061EB2C-0F33-15B0-100E-BDD8F8240146}"/>
                  </a:ext>
                </a:extLst>
              </p:cNvPr>
              <p:cNvSpPr txBox="1"/>
              <p:nvPr/>
            </p:nvSpPr>
            <p:spPr>
              <a:xfrm>
                <a:off x="4256537" y="877434"/>
                <a:ext cx="5067824" cy="5947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m>
                                <m:mPr>
                                  <m:mcs>
                                    <m:mc>
                                      <m:mcPr>
                                        <m:count m:val="2"/>
                                        <m:mcJc m:val="center"/>
                                      </m:mcPr>
                                    </m:mc>
                                  </m:mcs>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mP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mr>
                              </m:m>
                            </m:e>
                          </m:d>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4</m:t>
                                      </m:r>
                                    </m:sub>
                                  </m:sSub>
                                </m:e>
                              </m:d>
                            </m:e>
                          </m:func>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4" name="TextBox 13">
                <a:extLst>
                  <a:ext uri="{FF2B5EF4-FFF2-40B4-BE49-F238E27FC236}">
                    <a16:creationId xmlns:a16="http://schemas.microsoft.com/office/drawing/2014/main" id="{67450B5F-23F4-DDE6-F507-8205B1065B20}"/>
                  </a:ext>
                </a:extLst>
              </p:cNvPr>
              <p:cNvSpPr txBox="1">
                <a:spLocks noRot="1" noChangeAspect="1" noMove="1" noResize="1" noEditPoints="1" noAdjustHandles="1" noChangeArrowheads="1" noChangeShapeType="1" noTextEdit="1"/>
              </p:cNvSpPr>
              <p:nvPr/>
            </p:nvSpPr>
            <p:spPr>
              <a:xfrm>
                <a:off x="4256537" y="877434"/>
                <a:ext cx="5067824" cy="594715"/>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 Box 18">
                <a:extLst>
                  <a:ext uri="{FF2B5EF4-FFF2-40B4-BE49-F238E27FC236}">
                    <a16:creationId xmlns:a16="http://schemas.microsoft.com/office/drawing/2014/main" id="{1CFB00DB-1899-FD75-07B6-D5DB10286BF7}"/>
                  </a:ext>
                </a:extLst>
              </p:cNvPr>
              <p:cNvSpPr txBox="1">
                <a:spLocks noChangeArrowheads="1"/>
              </p:cNvSpPr>
              <p:nvPr/>
            </p:nvSpPr>
            <p:spPr bwMode="auto">
              <a:xfrm>
                <a:off x="228581" y="6326893"/>
                <a:ext cx="4424450" cy="5132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lgn="ctr">
                  <a:spcBef>
                    <a:spcPct val="50000"/>
                  </a:spcBef>
                  <a:defRPr/>
                </a:pPr>
                <a:r>
                  <a:rPr lang="en-GB" altLang="en-US" sz="1900" dirty="0">
                    <a:solidFill>
                      <a:srgbClr val="C00000"/>
                    </a:solidFill>
                    <a:latin typeface="Arial" panose="020B0604020202020204" pitchFamily="34" charset="0"/>
                    <a:cs typeface="Arial" panose="020B0604020202020204" pitchFamily="34" charset="0"/>
                  </a:rPr>
                  <a:t>  </a:t>
                </a:r>
                <a:r>
                  <a:rPr lang="en-GB" altLang="en-US" sz="1900" dirty="0">
                    <a:solidFill>
                      <a:srgbClr val="C00000"/>
                    </a:solidFill>
                    <a:latin typeface="Arial" panose="020B0604020202020204" pitchFamily="34" charset="0"/>
                    <a:ea typeface="+mn-ea"/>
                    <a:cs typeface="Arial" panose="020B0604020202020204" pitchFamily="34" charset="0"/>
                  </a:rPr>
                  <a:t>(as also for the Octonions </a:t>
                </a:r>
                <a14:m>
                  <m:oMath xmlns:m="http://schemas.openxmlformats.org/officeDocument/2006/math">
                    <m:r>
                      <m:rPr>
                        <m:nor/>
                      </m:rPr>
                      <a:rPr lang="en-GB" sz="2800" dirty="0">
                        <a:solidFill>
                          <a:prstClr val="black"/>
                        </a:solidFill>
                        <a:latin typeface="Colonna MT" panose="04020805060202030203" pitchFamily="82" charset="0"/>
                      </a:rPr>
                      <m:t>O</m:t>
                    </m:r>
                  </m:oMath>
                </a14:m>
                <a:r>
                  <a:rPr lang="en-GB" altLang="en-US" sz="1900" dirty="0">
                    <a:solidFill>
                      <a:srgbClr val="C00000"/>
                    </a:solidFill>
                    <a:latin typeface="Arial" panose="020B0604020202020204" pitchFamily="34" charset="0"/>
                    <a:ea typeface="+mn-ea"/>
                    <a:cs typeface="Arial" panose="020B0604020202020204" pitchFamily="34" charset="0"/>
                  </a:rPr>
                  <a:t>)</a:t>
                </a:r>
                <a:endParaRPr kumimoji="0" lang="en-US" altLang="en-US" sz="19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13" name="Text Box 18">
                <a:extLst>
                  <a:ext uri="{FF2B5EF4-FFF2-40B4-BE49-F238E27FC236}">
                    <a16:creationId xmlns:a16="http://schemas.microsoft.com/office/drawing/2014/main" id="{79597A33-BF67-21AA-46D0-661971A4AC04}"/>
                  </a:ext>
                </a:extLst>
              </p:cNvPr>
              <p:cNvSpPr txBox="1">
                <a:spLocks noRot="1" noChangeAspect="1" noMove="1" noResize="1" noEditPoints="1" noAdjustHandles="1" noChangeArrowheads="1" noChangeShapeType="1" noTextEdit="1"/>
              </p:cNvSpPr>
              <p:nvPr/>
            </p:nvSpPr>
            <p:spPr bwMode="auto">
              <a:xfrm>
                <a:off x="228581" y="6326893"/>
                <a:ext cx="4424450" cy="513282"/>
              </a:xfrm>
              <a:prstGeom prst="rect">
                <a:avLst/>
              </a:prstGeom>
              <a:blipFill>
                <a:blip r:embed="rId22"/>
                <a:stretch>
                  <a:fillRect b="-1428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15" name="Rectangle 14">
            <a:extLst>
              <a:ext uri="{FF2B5EF4-FFF2-40B4-BE49-F238E27FC236}">
                <a16:creationId xmlns:a16="http://schemas.microsoft.com/office/drawing/2014/main" id="{D07FF015-0E1C-AF6A-37DF-EC06CF6CB24C}"/>
              </a:ext>
            </a:extLst>
          </p:cNvPr>
          <p:cNvSpPr/>
          <p:nvPr/>
        </p:nvSpPr>
        <p:spPr>
          <a:xfrm>
            <a:off x="4607874" y="5360628"/>
            <a:ext cx="2685859" cy="3698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78375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329D51C-8DF3-F7B0-8295-BD952AB1159D}"/>
                  </a:ext>
                </a:extLst>
              </p:cNvPr>
              <p:cNvSpPr txBox="1"/>
              <p:nvPr/>
            </p:nvSpPr>
            <p:spPr>
              <a:xfrm>
                <a:off x="8285953" y="47447"/>
                <a:ext cx="612471" cy="40011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en-GB" sz="2000" i="1" dirty="0" smtClean="0">
                              <a:solidFill>
                                <a:prstClr val="black"/>
                              </a:solidFill>
                              <a:latin typeface="Cambria Math" panose="02040503050406030204" pitchFamily="18" charset="0"/>
                            </a:rPr>
                          </m:ctrlPr>
                        </m:sSubPr>
                        <m:e>
                          <m:r>
                            <a:rPr lang="en-GB" sz="2000" b="1" i="1">
                              <a:solidFill>
                                <a:prstClr val="black"/>
                              </a:solidFill>
                              <a:latin typeface="Cambria Math" panose="02040503050406030204" pitchFamily="18" charset="0"/>
                              <a:ea typeface="Cambria Math" panose="02040503050406030204" pitchFamily="18" charset="0"/>
                            </a:rPr>
                            <m:t>𝜹</m:t>
                          </m:r>
                          <m:r>
                            <a:rPr lang="en-GB" sz="2000" b="1" i="1">
                              <a:solidFill>
                                <a:prstClr val="black"/>
                              </a:solidFill>
                              <a:latin typeface="Cambria Math" panose="02040503050406030204" pitchFamily="18" charset="0"/>
                              <a:ea typeface="Cambria Math" panose="02040503050406030204" pitchFamily="18" charset="0"/>
                            </a:rPr>
                            <m:t>𝒙</m:t>
                          </m:r>
                        </m:e>
                        <m:sub>
                          <m:r>
                            <a:rPr lang="en-GB" sz="2000" b="0" i="1" smtClean="0">
                              <a:solidFill>
                                <a:prstClr val="black"/>
                              </a:solidFill>
                              <a:latin typeface="Cambria Math" panose="02040503050406030204" pitchFamily="18" charset="0"/>
                              <a:ea typeface="Cambria Math" panose="02040503050406030204" pitchFamily="18" charset="0"/>
                            </a:rPr>
                            <m:t>56</m:t>
                          </m:r>
                        </m:sub>
                      </m:sSub>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9" name="TextBox 8">
                <a:extLst>
                  <a:ext uri="{FF2B5EF4-FFF2-40B4-BE49-F238E27FC236}">
                    <a16:creationId xmlns:a16="http://schemas.microsoft.com/office/drawing/2014/main" id="{B329D51C-8DF3-F7B0-8295-BD952AB1159D}"/>
                  </a:ext>
                </a:extLst>
              </p:cNvPr>
              <p:cNvSpPr txBox="1">
                <a:spLocks noRot="1" noChangeAspect="1" noMove="1" noResize="1" noEditPoints="1" noAdjustHandles="1" noChangeArrowheads="1" noChangeShapeType="1" noTextEdit="1"/>
              </p:cNvSpPr>
              <p:nvPr/>
            </p:nvSpPr>
            <p:spPr>
              <a:xfrm>
                <a:off x="8285953" y="47447"/>
                <a:ext cx="612471" cy="400110"/>
              </a:xfrm>
              <a:prstGeom prst="rect">
                <a:avLst/>
              </a:prstGeom>
              <a:blipFill>
                <a:blip r:embed="rId3"/>
                <a:stretch>
                  <a:fillRect r="-7921" b="-4615"/>
                </a:stretch>
              </a:blipFill>
            </p:spPr>
            <p:txBody>
              <a:bodyPr/>
              <a:lstStyle/>
              <a:p>
                <a:r>
                  <a:rPr lang="en-GB">
                    <a:noFill/>
                  </a:rPr>
                  <a:t> </a:t>
                </a:r>
              </a:p>
            </p:txBody>
          </p:sp>
        </mc:Fallback>
      </mc:AlternateContent>
      <p:pic>
        <p:nvPicPr>
          <p:cNvPr id="23" name="Picture 5">
            <a:extLst>
              <a:ext uri="{FF2B5EF4-FFF2-40B4-BE49-F238E27FC236}">
                <a16:creationId xmlns:a16="http://schemas.microsoft.com/office/drawing/2014/main" id="{041F2D01-E796-341F-DD02-3B52884E15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121" t="42267" r="17009" b="47223"/>
          <a:stretch/>
        </p:blipFill>
        <p:spPr bwMode="auto">
          <a:xfrm>
            <a:off x="8041604" y="477231"/>
            <a:ext cx="738389" cy="7000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1C580BA-C853-29E0-F74A-0B0BC451C1C6}"/>
                  </a:ext>
                </a:extLst>
              </p:cNvPr>
              <p:cNvSpPr txBox="1"/>
              <p:nvPr/>
            </p:nvSpPr>
            <p:spPr>
              <a:xfrm>
                <a:off x="8309005" y="587736"/>
                <a:ext cx="612471" cy="40011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en-GB" sz="2000" i="1" dirty="0">
                              <a:solidFill>
                                <a:prstClr val="black"/>
                              </a:solidFill>
                              <a:latin typeface="Cambria Math" panose="02040503050406030204" pitchFamily="18" charset="0"/>
                            </a:rPr>
                          </m:ctrlPr>
                        </m:sSubPr>
                        <m:e>
                          <m:r>
                            <a:rPr lang="en-GB" sz="2000" b="1" i="1">
                              <a:solidFill>
                                <a:prstClr val="black"/>
                              </a:solidFill>
                              <a:latin typeface="Cambria Math" panose="02040503050406030204" pitchFamily="18" charset="0"/>
                              <a:ea typeface="Cambria Math" panose="02040503050406030204" pitchFamily="18" charset="0"/>
                            </a:rPr>
                            <m:t>𝜹</m:t>
                          </m:r>
                          <m:r>
                            <a:rPr lang="en-GB" sz="2000" b="1" i="1">
                              <a:solidFill>
                                <a:prstClr val="black"/>
                              </a:solidFill>
                              <a:latin typeface="Cambria Math" panose="02040503050406030204" pitchFamily="18" charset="0"/>
                              <a:ea typeface="Cambria Math" panose="02040503050406030204" pitchFamily="18" charset="0"/>
                            </a:rPr>
                            <m:t>𝒙</m:t>
                          </m:r>
                        </m:e>
                        <m:sub>
                          <m:r>
                            <a:rPr lang="en-GB" sz="2000" b="0" i="1" smtClean="0">
                              <a:solidFill>
                                <a:prstClr val="black"/>
                              </a:solidFill>
                              <a:latin typeface="Cambria Math" panose="02040503050406030204" pitchFamily="18" charset="0"/>
                              <a:ea typeface="Cambria Math" panose="02040503050406030204" pitchFamily="18" charset="0"/>
                            </a:rPr>
                            <m:t>4</m:t>
                          </m:r>
                        </m:sub>
                      </m:sSub>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4" name="TextBox 23">
                <a:extLst>
                  <a:ext uri="{FF2B5EF4-FFF2-40B4-BE49-F238E27FC236}">
                    <a16:creationId xmlns:a16="http://schemas.microsoft.com/office/drawing/2014/main" id="{11C580BA-C853-29E0-F74A-0B0BC451C1C6}"/>
                  </a:ext>
                </a:extLst>
              </p:cNvPr>
              <p:cNvSpPr txBox="1">
                <a:spLocks noRot="1" noChangeAspect="1" noMove="1" noResize="1" noEditPoints="1" noAdjustHandles="1" noChangeArrowheads="1" noChangeShapeType="1" noTextEdit="1"/>
              </p:cNvSpPr>
              <p:nvPr/>
            </p:nvSpPr>
            <p:spPr>
              <a:xfrm>
                <a:off x="8309005" y="587736"/>
                <a:ext cx="612471" cy="400110"/>
              </a:xfrm>
              <a:prstGeom prst="rect">
                <a:avLst/>
              </a:prstGeom>
              <a:blipFill>
                <a:blip r:embed="rId5"/>
                <a:stretch>
                  <a:fillRect b="-3030"/>
                </a:stretch>
              </a:blipFill>
            </p:spPr>
            <p:txBody>
              <a:bodyPr/>
              <a:lstStyle/>
              <a:p>
                <a:r>
                  <a:rPr lang="en-GB">
                    <a:noFill/>
                  </a:rPr>
                  <a:t> </a:t>
                </a:r>
              </a:p>
            </p:txBody>
          </p:sp>
        </mc:Fallback>
      </mc:AlternateContent>
      <p:grpSp>
        <p:nvGrpSpPr>
          <p:cNvPr id="52" name="Group 51">
            <a:extLst>
              <a:ext uri="{FF2B5EF4-FFF2-40B4-BE49-F238E27FC236}">
                <a16:creationId xmlns:a16="http://schemas.microsoft.com/office/drawing/2014/main" id="{75D39D59-9B2C-4088-B889-0505A0E48414}"/>
              </a:ext>
            </a:extLst>
          </p:cNvPr>
          <p:cNvGrpSpPr/>
          <p:nvPr/>
        </p:nvGrpSpPr>
        <p:grpSpPr>
          <a:xfrm>
            <a:off x="178364" y="860438"/>
            <a:ext cx="4102241" cy="638027"/>
            <a:chOff x="277745" y="3465448"/>
            <a:chExt cx="4102241" cy="638027"/>
          </a:xfrm>
        </p:grpSpPr>
        <p:pic>
          <p:nvPicPr>
            <p:cNvPr id="38" name="Picture 37">
              <a:extLst>
                <a:ext uri="{FF2B5EF4-FFF2-40B4-BE49-F238E27FC236}">
                  <a16:creationId xmlns:a16="http://schemas.microsoft.com/office/drawing/2014/main" id="{864B2723-9295-47D6-B9A0-1A4DD5F66A0F}"/>
                </a:ext>
              </a:extLst>
            </p:cNvPr>
            <p:cNvPicPr>
              <a:picLocks noChangeAspect="1"/>
            </p:cNvPicPr>
            <p:nvPr/>
          </p:nvPicPr>
          <p:blipFill rotWithShape="1">
            <a:blip r:embed="rId6"/>
            <a:srcRect r="26180" b="87209"/>
            <a:stretch/>
          </p:blipFill>
          <p:spPr>
            <a:xfrm>
              <a:off x="277745" y="3494442"/>
              <a:ext cx="3969648" cy="527102"/>
            </a:xfrm>
            <a:prstGeom prst="rect">
              <a:avLst/>
            </a:prstGeom>
          </p:spPr>
        </p:pic>
        <p:sp>
          <p:nvSpPr>
            <p:cNvPr id="26" name="Rectangle 25">
              <a:extLst>
                <a:ext uri="{FF2B5EF4-FFF2-40B4-BE49-F238E27FC236}">
                  <a16:creationId xmlns:a16="http://schemas.microsoft.com/office/drawing/2014/main" id="{F9B7A9E2-1768-47B1-9091-E08A10935892}"/>
                </a:ext>
              </a:extLst>
            </p:cNvPr>
            <p:cNvSpPr/>
            <p:nvPr/>
          </p:nvSpPr>
          <p:spPr>
            <a:xfrm>
              <a:off x="3047834" y="3717197"/>
              <a:ext cx="136645" cy="18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AD609009-5467-4519-BCE9-561698281B63}"/>
                </a:ext>
              </a:extLst>
            </p:cNvPr>
            <p:cNvSpPr/>
            <p:nvPr/>
          </p:nvSpPr>
          <p:spPr>
            <a:xfrm>
              <a:off x="3971037" y="3703985"/>
              <a:ext cx="227527" cy="20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AC0DCB6C-9FAD-4741-BAA4-9621353031CC}"/>
                </a:ext>
              </a:extLst>
            </p:cNvPr>
            <p:cNvSpPr/>
            <p:nvPr/>
          </p:nvSpPr>
          <p:spPr>
            <a:xfrm>
              <a:off x="277745" y="3494442"/>
              <a:ext cx="4050415" cy="58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C8D21BDD-2D66-40D2-8986-2AFC9E7EEAC6}"/>
                </a:ext>
              </a:extLst>
            </p:cNvPr>
            <p:cNvSpPr/>
            <p:nvPr/>
          </p:nvSpPr>
          <p:spPr>
            <a:xfrm>
              <a:off x="329571" y="3913397"/>
              <a:ext cx="4050415" cy="58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6E77FCC6-7C11-4ACB-AF54-BEE695538FCE}"/>
                </a:ext>
              </a:extLst>
            </p:cNvPr>
            <p:cNvSpPr/>
            <p:nvPr/>
          </p:nvSpPr>
          <p:spPr>
            <a:xfrm rot="5400000">
              <a:off x="3965152" y="3687477"/>
              <a:ext cx="556095" cy="112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7A1F98F4-A803-4452-B4DF-E28B688B68CC}"/>
                </a:ext>
              </a:extLst>
            </p:cNvPr>
            <p:cNvSpPr/>
            <p:nvPr/>
          </p:nvSpPr>
          <p:spPr>
            <a:xfrm rot="5400000">
              <a:off x="1011970" y="3762805"/>
              <a:ext cx="556095" cy="112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F46CA19C-ED01-4DCC-A284-AFEE52FC11E4}"/>
                </a:ext>
              </a:extLst>
            </p:cNvPr>
            <p:cNvSpPr/>
            <p:nvPr/>
          </p:nvSpPr>
          <p:spPr>
            <a:xfrm rot="5400000">
              <a:off x="78976" y="3769409"/>
              <a:ext cx="556095" cy="112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6D3FF2A6-0065-4E72-9D35-1E861A1FE96F}"/>
                </a:ext>
              </a:extLst>
            </p:cNvPr>
            <p:cNvSpPr/>
            <p:nvPr/>
          </p:nvSpPr>
          <p:spPr>
            <a:xfrm rot="2874889">
              <a:off x="327217" y="3635811"/>
              <a:ext cx="556095" cy="374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4" name="Slide Number Placeholder 3">
            <a:extLst>
              <a:ext uri="{FF2B5EF4-FFF2-40B4-BE49-F238E27FC236}">
                <a16:creationId xmlns:a16="http://schemas.microsoft.com/office/drawing/2014/main" id="{D08DB761-587E-47B3-A10E-AB51D785E8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20" name="Right Brace 19">
            <a:extLst>
              <a:ext uri="{FF2B5EF4-FFF2-40B4-BE49-F238E27FC236}">
                <a16:creationId xmlns:a16="http://schemas.microsoft.com/office/drawing/2014/main" id="{290F6191-5BD5-4F47-863D-2AB9220EBE48}"/>
              </a:ext>
            </a:extLst>
          </p:cNvPr>
          <p:cNvSpPr/>
          <p:nvPr/>
        </p:nvSpPr>
        <p:spPr>
          <a:xfrm rot="16200000">
            <a:off x="1564839" y="366653"/>
            <a:ext cx="162947" cy="824623"/>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Right Brace 20">
            <a:extLst>
              <a:ext uri="{FF2B5EF4-FFF2-40B4-BE49-F238E27FC236}">
                <a16:creationId xmlns:a16="http://schemas.microsoft.com/office/drawing/2014/main" id="{7F03396F-9CB8-4AB8-A0FC-D3D3ED43FB11}"/>
              </a:ext>
            </a:extLst>
          </p:cNvPr>
          <p:cNvSpPr/>
          <p:nvPr/>
        </p:nvSpPr>
        <p:spPr>
          <a:xfrm rot="16200000">
            <a:off x="3048898" y="37680"/>
            <a:ext cx="162948" cy="1482568"/>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6" name="Picture 35">
            <a:extLst>
              <a:ext uri="{FF2B5EF4-FFF2-40B4-BE49-F238E27FC236}">
                <a16:creationId xmlns:a16="http://schemas.microsoft.com/office/drawing/2014/main" id="{E745C85D-C30A-4C60-BB5E-97300169D0C8}"/>
              </a:ext>
            </a:extLst>
          </p:cNvPr>
          <p:cNvPicPr>
            <a:picLocks noChangeAspect="1"/>
          </p:cNvPicPr>
          <p:nvPr/>
        </p:nvPicPr>
        <p:blipFill rotWithShape="1">
          <a:blip r:embed="rId6"/>
          <a:srcRect r="26180"/>
          <a:stretch/>
        </p:blipFill>
        <p:spPr>
          <a:xfrm>
            <a:off x="179932" y="890080"/>
            <a:ext cx="3969648" cy="4120775"/>
          </a:xfrm>
          <a:prstGeom prst="rect">
            <a:avLst/>
          </a:prstGeom>
        </p:spPr>
      </p:pic>
      <p:sp>
        <p:nvSpPr>
          <p:cNvPr id="37" name="Rectangle 36">
            <a:extLst>
              <a:ext uri="{FF2B5EF4-FFF2-40B4-BE49-F238E27FC236}">
                <a16:creationId xmlns:a16="http://schemas.microsoft.com/office/drawing/2014/main" id="{15AAB2F6-ECA0-44B1-A868-8CAA0715B9FB}"/>
              </a:ext>
            </a:extLst>
          </p:cNvPr>
          <p:cNvSpPr/>
          <p:nvPr/>
        </p:nvSpPr>
        <p:spPr>
          <a:xfrm>
            <a:off x="1316997" y="1668255"/>
            <a:ext cx="693861" cy="21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91D53890-AAD2-4D09-9B27-1A7CBDC0C4DB}"/>
              </a:ext>
            </a:extLst>
          </p:cNvPr>
          <p:cNvSpPr/>
          <p:nvPr/>
        </p:nvSpPr>
        <p:spPr>
          <a:xfrm>
            <a:off x="1264428" y="2901399"/>
            <a:ext cx="693861" cy="21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436A07B0-4E75-4905-936B-2E320359DA7E}"/>
              </a:ext>
            </a:extLst>
          </p:cNvPr>
          <p:cNvSpPr/>
          <p:nvPr/>
        </p:nvSpPr>
        <p:spPr>
          <a:xfrm>
            <a:off x="1264428" y="4288663"/>
            <a:ext cx="693861" cy="21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67B62D54-F9DA-428D-84C8-177F4B18D0E3}"/>
              </a:ext>
            </a:extLst>
          </p:cNvPr>
          <p:cNvSpPr/>
          <p:nvPr/>
        </p:nvSpPr>
        <p:spPr>
          <a:xfrm>
            <a:off x="3891034" y="1098886"/>
            <a:ext cx="136645" cy="18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959CDEAE-A4EE-490D-91AA-38536200E546}"/>
              </a:ext>
            </a:extLst>
          </p:cNvPr>
          <p:cNvSpPr/>
          <p:nvPr/>
        </p:nvSpPr>
        <p:spPr>
          <a:xfrm>
            <a:off x="2946227" y="1125321"/>
            <a:ext cx="136645" cy="18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45" name="Picture 44">
            <a:extLst>
              <a:ext uri="{FF2B5EF4-FFF2-40B4-BE49-F238E27FC236}">
                <a16:creationId xmlns:a16="http://schemas.microsoft.com/office/drawing/2014/main" id="{07C7DD72-8333-4B47-B24C-E43A65E726F6}"/>
              </a:ext>
            </a:extLst>
          </p:cNvPr>
          <p:cNvPicPr>
            <a:picLocks noChangeAspect="1"/>
          </p:cNvPicPr>
          <p:nvPr/>
        </p:nvPicPr>
        <p:blipFill>
          <a:blip r:embed="rId6"/>
          <a:stretch>
            <a:fillRect/>
          </a:stretch>
        </p:blipFill>
        <p:spPr>
          <a:xfrm>
            <a:off x="178364" y="890080"/>
            <a:ext cx="5377429" cy="4120775"/>
          </a:xfrm>
          <a:prstGeom prst="rect">
            <a:avLst/>
          </a:prstGeom>
        </p:spPr>
      </p:pic>
      <p:sp>
        <p:nvSpPr>
          <p:cNvPr id="53" name="TextBox 52">
            <a:extLst>
              <a:ext uri="{FF2B5EF4-FFF2-40B4-BE49-F238E27FC236}">
                <a16:creationId xmlns:a16="http://schemas.microsoft.com/office/drawing/2014/main" id="{FC71BA2A-1AB3-47C9-A4A5-D95B4BBF5A8A}"/>
              </a:ext>
            </a:extLst>
          </p:cNvPr>
          <p:cNvSpPr txBox="1"/>
          <p:nvPr/>
        </p:nvSpPr>
        <p:spPr>
          <a:xfrm>
            <a:off x="4907052" y="4068671"/>
            <a:ext cx="47610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CAE836B-C830-4582-B8B6-0A8442374DD1}"/>
                  </a:ext>
                </a:extLst>
              </p:cNvPr>
              <p:cNvSpPr txBox="1"/>
              <p:nvPr/>
            </p:nvSpPr>
            <p:spPr>
              <a:xfrm>
                <a:off x="4817686" y="4017398"/>
                <a:ext cx="6379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54" name="TextBox 53">
                <a:extLst>
                  <a:ext uri="{FF2B5EF4-FFF2-40B4-BE49-F238E27FC236}">
                    <a16:creationId xmlns:a16="http://schemas.microsoft.com/office/drawing/2014/main" id="{6CAE836B-C830-4582-B8B6-0A8442374DD1}"/>
                  </a:ext>
                </a:extLst>
              </p:cNvPr>
              <p:cNvSpPr txBox="1">
                <a:spLocks noRot="1" noChangeAspect="1" noMove="1" noResize="1" noEditPoints="1" noAdjustHandles="1" noChangeArrowheads="1" noChangeShapeType="1" noTextEdit="1"/>
              </p:cNvSpPr>
              <p:nvPr/>
            </p:nvSpPr>
            <p:spPr>
              <a:xfrm>
                <a:off x="4817686" y="4017398"/>
                <a:ext cx="637918" cy="369332"/>
              </a:xfrm>
              <a:prstGeom prst="rect">
                <a:avLst/>
              </a:prstGeom>
              <a:blipFill>
                <a:blip r:embed="rId7"/>
                <a:stretch>
                  <a:fillRect/>
                </a:stretch>
              </a:blipFill>
            </p:spPr>
            <p:txBody>
              <a:bodyPr/>
              <a:lstStyle/>
              <a:p>
                <a:r>
                  <a:rPr lang="en-GB">
                    <a:noFill/>
                  </a:rPr>
                  <a:t> </a:t>
                </a:r>
              </a:p>
            </p:txBody>
          </p:sp>
        </mc:Fallback>
      </mc:AlternateContent>
      <p:sp>
        <p:nvSpPr>
          <p:cNvPr id="35" name="Text Box 7">
            <a:extLst>
              <a:ext uri="{FF2B5EF4-FFF2-40B4-BE49-F238E27FC236}">
                <a16:creationId xmlns:a16="http://schemas.microsoft.com/office/drawing/2014/main" id="{323E0AB1-2D78-4D17-8F8D-998796C8DB57}"/>
              </a:ext>
            </a:extLst>
          </p:cNvPr>
          <p:cNvSpPr txBox="1">
            <a:spLocks noChangeArrowheads="1"/>
          </p:cNvSpPr>
          <p:nvPr/>
        </p:nvSpPr>
        <p:spPr bwMode="auto">
          <a:xfrm>
            <a:off x="0" y="5056"/>
            <a:ext cx="626364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For all physics in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spacetime </a:t>
            </a:r>
            <a:endPar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1E3DA49-9C48-4307-BE65-1D4E04514B9D}"/>
                  </a:ext>
                </a:extLst>
              </p:cNvPr>
              <p:cNvSpPr txBox="1"/>
              <p:nvPr/>
            </p:nvSpPr>
            <p:spPr>
              <a:xfrm>
                <a:off x="6093013" y="35507"/>
                <a:ext cx="2249749" cy="3979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𝑞</m:t>
                      </m:r>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56</m:t>
                              </m:r>
                            </m:sub>
                          </m:sSub>
                        </m:e>
                      </m:d>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42" name="TextBox 41">
                <a:extLst>
                  <a:ext uri="{FF2B5EF4-FFF2-40B4-BE49-F238E27FC236}">
                    <a16:creationId xmlns:a16="http://schemas.microsoft.com/office/drawing/2014/main" id="{C1E3DA49-9C48-4307-BE65-1D4E04514B9D}"/>
                  </a:ext>
                </a:extLst>
              </p:cNvPr>
              <p:cNvSpPr txBox="1">
                <a:spLocks noRot="1" noChangeAspect="1" noMove="1" noResize="1" noEditPoints="1" noAdjustHandles="1" noChangeArrowheads="1" noChangeShapeType="1" noTextEdit="1"/>
              </p:cNvSpPr>
              <p:nvPr/>
            </p:nvSpPr>
            <p:spPr>
              <a:xfrm>
                <a:off x="6093013" y="35507"/>
                <a:ext cx="2249749" cy="397929"/>
              </a:xfrm>
              <a:prstGeom prst="rect">
                <a:avLst/>
              </a:prstGeom>
              <a:blipFill>
                <a:blip r:embed="rId8"/>
                <a:stretch>
                  <a:fillRect l="-1355" b="-15385"/>
                </a:stretch>
              </a:blipFill>
            </p:spPr>
            <p:txBody>
              <a:bodyPr/>
              <a:lstStyle/>
              <a:p>
                <a:r>
                  <a:rPr lang="en-GB">
                    <a:noFill/>
                  </a:rPr>
                  <a:t> </a:t>
                </a:r>
              </a:p>
            </p:txBody>
          </p:sp>
        </mc:Fallback>
      </mc:AlternateContent>
      <p:sp>
        <p:nvSpPr>
          <p:cNvPr id="43" name="TextBox 42">
            <a:extLst>
              <a:ext uri="{FF2B5EF4-FFF2-40B4-BE49-F238E27FC236}">
                <a16:creationId xmlns:a16="http://schemas.microsoft.com/office/drawing/2014/main" id="{10EAD1F9-03AC-4384-A831-87060A9C8698}"/>
              </a:ext>
            </a:extLst>
          </p:cNvPr>
          <p:cNvSpPr txBox="1"/>
          <p:nvPr/>
        </p:nvSpPr>
        <p:spPr>
          <a:xfrm>
            <a:off x="5439034" y="918876"/>
            <a:ext cx="3034016" cy="34547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Rich in SM properties: </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Lorentz spinor structures</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Colour </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SU(3)</a:t>
            </a:r>
            <a:r>
              <a:rPr kumimoji="0" lang="en-GB" sz="2000" b="0" i="1" u="none" strike="noStrike" kern="1200" cap="none" spc="0" normalizeH="0" baseline="-16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singlets and triplets</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Electromagnetic </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U(1)</a:t>
            </a:r>
            <a:r>
              <a:rPr kumimoji="0" lang="en-GB" sz="2000" b="0" i="1" u="none" strike="noStrike" kern="1200" cap="none" spc="0" normalizeH="0" baseline="-2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fractional charges</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elements of Electroweak theory (incl. L-R asym.)</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2100" b="0"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sp>
        <p:nvSpPr>
          <p:cNvPr id="55" name="Arrow: Right 54">
            <a:extLst>
              <a:ext uri="{FF2B5EF4-FFF2-40B4-BE49-F238E27FC236}">
                <a16:creationId xmlns:a16="http://schemas.microsoft.com/office/drawing/2014/main" id="{51BB8F41-D7A6-4690-86FD-D5883D33EF5A}"/>
              </a:ext>
            </a:extLst>
          </p:cNvPr>
          <p:cNvSpPr/>
          <p:nvPr/>
        </p:nvSpPr>
        <p:spPr>
          <a:xfrm>
            <a:off x="5345392" y="4105420"/>
            <a:ext cx="335037" cy="22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B5AD74E-D8F3-4945-89F8-C70D854F7F54}"/>
                  </a:ext>
                </a:extLst>
              </p:cNvPr>
              <p:cNvSpPr txBox="1"/>
              <p:nvPr/>
            </p:nvSpPr>
            <p:spPr>
              <a:xfrm>
                <a:off x="5435703" y="3844877"/>
                <a:ext cx="2821024" cy="70006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num>
                        <m:den>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en>
                      </m:f>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56" name="TextBox 55">
                <a:extLst>
                  <a:ext uri="{FF2B5EF4-FFF2-40B4-BE49-F238E27FC236}">
                    <a16:creationId xmlns:a16="http://schemas.microsoft.com/office/drawing/2014/main" id="{1B5AD74E-D8F3-4945-89F8-C70D854F7F54}"/>
                  </a:ext>
                </a:extLst>
              </p:cNvPr>
              <p:cNvSpPr txBox="1">
                <a:spLocks noRot="1" noChangeAspect="1" noMove="1" noResize="1" noEditPoints="1" noAdjustHandles="1" noChangeArrowheads="1" noChangeShapeType="1" noTextEdit="1"/>
              </p:cNvSpPr>
              <p:nvPr/>
            </p:nvSpPr>
            <p:spPr>
              <a:xfrm>
                <a:off x="5435703" y="3844877"/>
                <a:ext cx="2821024" cy="700063"/>
              </a:xfrm>
              <a:prstGeom prst="rect">
                <a:avLst/>
              </a:prstGeom>
              <a:blipFill>
                <a:blip r:embed="rId9"/>
                <a:stretch>
                  <a:fillRect/>
                </a:stretch>
              </a:blipFill>
            </p:spPr>
            <p:txBody>
              <a:bodyPr/>
              <a:lstStyle/>
              <a:p>
                <a:r>
                  <a:rPr lang="en-GB">
                    <a:noFill/>
                  </a:rPr>
                  <a:t> </a:t>
                </a:r>
              </a:p>
            </p:txBody>
          </p:sp>
        </mc:Fallback>
      </mc:AlternateContent>
      <p:sp>
        <p:nvSpPr>
          <p:cNvPr id="57" name="Text Box 7">
            <a:extLst>
              <a:ext uri="{FF2B5EF4-FFF2-40B4-BE49-F238E27FC236}">
                <a16:creationId xmlns:a16="http://schemas.microsoft.com/office/drawing/2014/main" id="{945DA91A-9FEE-4F0F-889F-CED7C93D2FBE}"/>
              </a:ext>
            </a:extLst>
          </p:cNvPr>
          <p:cNvSpPr txBox="1">
            <a:spLocks noChangeArrowheads="1"/>
          </p:cNvSpPr>
          <p:nvPr/>
        </p:nvSpPr>
        <p:spPr bwMode="auto">
          <a:xfrm>
            <a:off x="5307040" y="4502786"/>
            <a:ext cx="32559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Norm</a:t>
            </a:r>
            <a:r>
              <a:rPr kumimoji="0" lang="en-GB" altLang="en-US" sz="2000" b="0" i="0" u="none" strike="noStrike" kern="1200" cap="none" spc="0" normalizeH="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noProof="0" dirty="0">
                <a:ln>
                  <a:noFill/>
                </a:ln>
                <a:solidFill>
                  <a:srgbClr val="000099"/>
                </a:solidFill>
                <a:effectLst/>
                <a:uLnTx/>
                <a:uFillTx/>
                <a:latin typeface="Abadi" panose="020B0604020104020204" pitchFamily="34" charset="0"/>
                <a:cs typeface="Arial" panose="020B0604020202020204" pitchFamily="34" charset="0"/>
              </a:rPr>
              <a:t>~</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SM scalar Higgs </a:t>
            </a:r>
            <a:endPar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pic>
        <p:nvPicPr>
          <p:cNvPr id="34" name="Picture 5">
            <a:extLst>
              <a:ext uri="{FF2B5EF4-FFF2-40B4-BE49-F238E27FC236}">
                <a16:creationId xmlns:a16="http://schemas.microsoft.com/office/drawing/2014/main" id="{EF64C926-0E72-4276-9294-E538F014E7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121" t="42267" r="17009" b="47223"/>
          <a:stretch/>
        </p:blipFill>
        <p:spPr bwMode="auto">
          <a:xfrm>
            <a:off x="8136355" y="3814183"/>
            <a:ext cx="738389" cy="700064"/>
          </a:xfrm>
          <a:prstGeom prst="rect">
            <a:avLst/>
          </a:prstGeom>
          <a:noFill/>
          <a:extLst>
            <a:ext uri="{909E8E84-426E-40DD-AFC4-6F175D3DCCD1}">
              <a14:hiddenFill xmlns:a14="http://schemas.microsoft.com/office/drawing/2010/main">
                <a:solidFill>
                  <a:srgbClr val="FFFFFF"/>
                </a:solidFill>
              </a14:hiddenFill>
            </a:ext>
          </a:extLst>
        </p:spPr>
      </p:pic>
      <p:sp>
        <p:nvSpPr>
          <p:cNvPr id="58" name="Oval 57">
            <a:extLst>
              <a:ext uri="{FF2B5EF4-FFF2-40B4-BE49-F238E27FC236}">
                <a16:creationId xmlns:a16="http://schemas.microsoft.com/office/drawing/2014/main" id="{E6E93FA7-F9C9-409B-A5C5-C11828A18BFA}"/>
              </a:ext>
            </a:extLst>
          </p:cNvPr>
          <p:cNvSpPr/>
          <p:nvPr/>
        </p:nvSpPr>
        <p:spPr>
          <a:xfrm>
            <a:off x="7876315" y="13162"/>
            <a:ext cx="1256396" cy="12563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3" name="Straight Connector 2">
            <a:extLst>
              <a:ext uri="{FF2B5EF4-FFF2-40B4-BE49-F238E27FC236}">
                <a16:creationId xmlns:a16="http://schemas.microsoft.com/office/drawing/2014/main" id="{6ADD0F8C-E461-499B-95B7-B58BC11EBAD4}"/>
              </a:ext>
            </a:extLst>
          </p:cNvPr>
          <p:cNvCxnSpPr>
            <a:cxnSpLocks/>
            <a:endCxn id="42" idx="3"/>
          </p:cNvCxnSpPr>
          <p:nvPr/>
        </p:nvCxnSpPr>
        <p:spPr>
          <a:xfrm>
            <a:off x="7825601" y="224904"/>
            <a:ext cx="517161" cy="956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320A2D0-6105-4A96-90FB-6CE3FF1383BD}"/>
              </a:ext>
            </a:extLst>
          </p:cNvPr>
          <p:cNvCxnSpPr>
            <a:cxnSpLocks/>
          </p:cNvCxnSpPr>
          <p:nvPr/>
        </p:nvCxnSpPr>
        <p:spPr>
          <a:xfrm>
            <a:off x="7866362" y="4072662"/>
            <a:ext cx="466249" cy="8199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0" name="Arrow: Circular 59">
            <a:extLst>
              <a:ext uri="{FF2B5EF4-FFF2-40B4-BE49-F238E27FC236}">
                <a16:creationId xmlns:a16="http://schemas.microsoft.com/office/drawing/2014/main" id="{E9BBF6DB-A526-4DD8-9FFF-762B51E3C751}"/>
              </a:ext>
            </a:extLst>
          </p:cNvPr>
          <p:cNvSpPr/>
          <p:nvPr/>
        </p:nvSpPr>
        <p:spPr>
          <a:xfrm rot="4902145">
            <a:off x="4481024" y="195839"/>
            <a:ext cx="6560687" cy="2553584"/>
          </a:xfrm>
          <a:prstGeom prst="circularArrow">
            <a:avLst>
              <a:gd name="adj1" fmla="val 1890"/>
              <a:gd name="adj2" fmla="val 247499"/>
              <a:gd name="adj3" fmla="val 20465211"/>
              <a:gd name="adj4" fmla="val 15021249"/>
              <a:gd name="adj5" fmla="val 523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B922D6A-ACCA-D2CA-A656-677ACC1B0498}"/>
                  </a:ext>
                </a:extLst>
              </p:cNvPr>
              <p:cNvSpPr txBox="1"/>
              <p:nvPr/>
            </p:nvSpPr>
            <p:spPr>
              <a:xfrm>
                <a:off x="8505549" y="4322844"/>
                <a:ext cx="612471" cy="40011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en-GB" sz="2000" i="1" dirty="0">
                              <a:solidFill>
                                <a:prstClr val="black"/>
                              </a:solidFill>
                              <a:latin typeface="Cambria Math" panose="02040503050406030204" pitchFamily="18" charset="0"/>
                            </a:rPr>
                          </m:ctrlPr>
                        </m:sSubPr>
                        <m:e>
                          <m:r>
                            <a:rPr lang="en-GB" sz="2000" b="1" i="1">
                              <a:solidFill>
                                <a:prstClr val="black"/>
                              </a:solidFill>
                              <a:latin typeface="Cambria Math" panose="02040503050406030204" pitchFamily="18" charset="0"/>
                              <a:ea typeface="Cambria Math" panose="02040503050406030204" pitchFamily="18" charset="0"/>
                            </a:rPr>
                            <m:t>𝜹</m:t>
                          </m:r>
                          <m:r>
                            <a:rPr lang="en-GB" sz="2000" b="1" i="1">
                              <a:solidFill>
                                <a:prstClr val="black"/>
                              </a:solidFill>
                              <a:latin typeface="Cambria Math" panose="02040503050406030204" pitchFamily="18" charset="0"/>
                              <a:ea typeface="Cambria Math" panose="02040503050406030204" pitchFamily="18" charset="0"/>
                            </a:rPr>
                            <m:t>𝒙</m:t>
                          </m:r>
                        </m:e>
                        <m:sub>
                          <m:r>
                            <a:rPr lang="en-GB" sz="2000" b="0" i="1" smtClean="0">
                              <a:solidFill>
                                <a:prstClr val="black"/>
                              </a:solidFill>
                              <a:latin typeface="Cambria Math" panose="02040503050406030204" pitchFamily="18" charset="0"/>
                              <a:ea typeface="Cambria Math" panose="02040503050406030204" pitchFamily="18" charset="0"/>
                            </a:rPr>
                            <m:t>4</m:t>
                          </m:r>
                        </m:sub>
                      </m:sSub>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 name="TextBox 1">
                <a:extLst>
                  <a:ext uri="{FF2B5EF4-FFF2-40B4-BE49-F238E27FC236}">
                    <a16:creationId xmlns:a16="http://schemas.microsoft.com/office/drawing/2014/main" id="{EB922D6A-ACCA-D2CA-A656-677ACC1B0498}"/>
                  </a:ext>
                </a:extLst>
              </p:cNvPr>
              <p:cNvSpPr txBox="1">
                <a:spLocks noRot="1" noChangeAspect="1" noMove="1" noResize="1" noEditPoints="1" noAdjustHandles="1" noChangeArrowheads="1" noChangeShapeType="1" noTextEdit="1"/>
              </p:cNvSpPr>
              <p:nvPr/>
            </p:nvSpPr>
            <p:spPr>
              <a:xfrm>
                <a:off x="8505549" y="4322844"/>
                <a:ext cx="612471" cy="400110"/>
              </a:xfrm>
              <a:prstGeom prst="rect">
                <a:avLst/>
              </a:prstGeom>
              <a:blipFill>
                <a:blip r:embed="rId10"/>
                <a:stretch>
                  <a:fillRect b="-3030"/>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6775084F-841D-55FF-C2E5-A3D758B46841}"/>
              </a:ext>
            </a:extLst>
          </p:cNvPr>
          <p:cNvSpPr txBox="1"/>
          <p:nvPr/>
        </p:nvSpPr>
        <p:spPr>
          <a:xfrm>
            <a:off x="4474888" y="4946868"/>
            <a:ext cx="4489180" cy="400110"/>
          </a:xfrm>
          <a:prstGeom prst="rect">
            <a:avLst/>
          </a:prstGeom>
          <a:noFill/>
        </p:spPr>
        <p:txBody>
          <a:bodyPr wrap="square" rtlCol="0">
            <a:spAutoFit/>
          </a:bodyPr>
          <a:lstStyle/>
          <a:p>
            <a:pPr algn="ctr"/>
            <a:r>
              <a:rPr lang="en-GB" sz="2000" dirty="0">
                <a:solidFill>
                  <a:srgbClr val="006600"/>
                </a:solidFill>
              </a:rPr>
              <a:t>If treat as GUT (drop Lorentz factor):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230CACD-1840-A7E1-7027-620EED27382E}"/>
                  </a:ext>
                </a:extLst>
              </p:cNvPr>
              <p:cNvSpPr txBox="1"/>
              <p:nvPr/>
            </p:nvSpPr>
            <p:spPr>
              <a:xfrm>
                <a:off x="4461033" y="5236361"/>
                <a:ext cx="4516890" cy="463525"/>
              </a:xfrm>
              <a:prstGeom prst="rect">
                <a:avLst/>
              </a:prstGeom>
              <a:noFill/>
            </p:spPr>
            <p:txBody>
              <a:bodyPr wrap="square" rtlCol="0">
                <a:spAutoFit/>
              </a:bodyPr>
              <a:lstStyle/>
              <a:p>
                <a:pPr>
                  <a:lnSpc>
                    <a:spcPts val="3100"/>
                  </a:lnSpc>
                </a:pPr>
                <a14:m>
                  <m:oMath xmlns:m="http://schemas.openxmlformats.org/officeDocument/2006/math">
                    <m:sSub>
                      <m:sSubPr>
                        <m:ctrlPr>
                          <a:rPr lang="en-GB" sz="2200" i="1" smtClean="0">
                            <a:solidFill>
                              <a:prstClr val="black"/>
                            </a:solidFill>
                            <a:latin typeface="Cambria Math" panose="02040503050406030204" pitchFamily="18" charset="0"/>
                            <a:ea typeface="Cambria Math" panose="02040503050406030204" pitchFamily="18" charset="0"/>
                          </a:rPr>
                        </m:ctrlPr>
                      </m:sSubPr>
                      <m:e>
                        <m:r>
                          <a:rPr lang="en-GB" sz="2200" b="0" i="0" smtClean="0">
                            <a:solidFill>
                              <a:prstClr val="black"/>
                            </a:solidFill>
                            <a:latin typeface="Cambria Math" panose="02040503050406030204" pitchFamily="18" charset="0"/>
                            <a:ea typeface="Cambria Math" panose="02040503050406030204" pitchFamily="18" charset="0"/>
                          </a:rPr>
                          <m:t> </m:t>
                        </m:r>
                        <m:r>
                          <m:rPr>
                            <m:sty m:val="p"/>
                          </m:rPr>
                          <a:rPr lang="en-GB" sz="2200">
                            <a:solidFill>
                              <a:prstClr val="black"/>
                            </a:solidFill>
                            <a:latin typeface="Cambria Math" panose="02040503050406030204" pitchFamily="18" charset="0"/>
                            <a:ea typeface="Cambria Math" panose="02040503050406030204" pitchFamily="18" charset="0"/>
                          </a:rPr>
                          <m:t>E</m:t>
                        </m:r>
                      </m:e>
                      <m:sub>
                        <m:r>
                          <a:rPr lang="en-GB" sz="2200" b="0" i="1" smtClean="0">
                            <a:solidFill>
                              <a:prstClr val="black"/>
                            </a:solidFill>
                            <a:latin typeface="Cambria Math" panose="02040503050406030204" pitchFamily="18" charset="0"/>
                            <a:ea typeface="Cambria Math" panose="02040503050406030204" pitchFamily="18" charset="0"/>
                          </a:rPr>
                          <m:t>7  </m:t>
                        </m:r>
                      </m:sub>
                    </m:sSub>
                    <m:r>
                      <a:rPr lang="en-GB" sz="2200" i="1" smtClean="0">
                        <a:solidFill>
                          <a:prstClr val="black"/>
                        </a:solidFill>
                        <a:latin typeface="Cambria Math" panose="02040503050406030204" pitchFamily="18" charset="0"/>
                        <a:ea typeface="Cambria Math" panose="02040503050406030204" pitchFamily="18" charset="0"/>
                      </a:rPr>
                      <m:t>⊃</m:t>
                    </m:r>
                    <m:r>
                      <a:rPr lang="en-GB" sz="2200" b="0" i="1" smtClean="0">
                        <a:solidFill>
                          <a:prstClr val="black"/>
                        </a:solidFill>
                        <a:latin typeface="Cambria Math" panose="02040503050406030204" pitchFamily="18" charset="0"/>
                        <a:ea typeface="Cambria Math" panose="02040503050406030204" pitchFamily="18" charset="0"/>
                      </a:rPr>
                      <m:t> </m:t>
                    </m:r>
                    <m:sSub>
                      <m:sSubPr>
                        <m:ctrlPr>
                          <a:rPr lang="en-GB" sz="2200" b="0" i="1" smtClean="0">
                            <a:solidFill>
                              <a:prstClr val="black"/>
                            </a:solidFill>
                            <a:latin typeface="Cambria Math" panose="02040503050406030204" pitchFamily="18" charset="0"/>
                            <a:ea typeface="Cambria Math" panose="02040503050406030204" pitchFamily="18" charset="0"/>
                          </a:rPr>
                        </m:ctrlPr>
                      </m:sSubPr>
                      <m:e>
                        <m:r>
                          <m:rPr>
                            <m:sty m:val="p"/>
                          </m:rPr>
                          <a:rPr lang="en-GB" sz="2200" b="0" i="0" smtClean="0">
                            <a:solidFill>
                              <a:prstClr val="black"/>
                            </a:solidFill>
                            <a:latin typeface="Cambria Math" panose="02040503050406030204" pitchFamily="18" charset="0"/>
                            <a:ea typeface="Cambria Math" panose="02040503050406030204" pitchFamily="18" charset="0"/>
                          </a:rPr>
                          <m:t>SU</m:t>
                        </m:r>
                        <m:d>
                          <m:dPr>
                            <m:ctrlPr>
                              <a:rPr lang="en-GB" sz="2200" b="0" i="1" smtClean="0">
                                <a:solidFill>
                                  <a:prstClr val="black"/>
                                </a:solidFill>
                                <a:latin typeface="Cambria Math" panose="02040503050406030204" pitchFamily="18" charset="0"/>
                                <a:ea typeface="Cambria Math" panose="02040503050406030204" pitchFamily="18" charset="0"/>
                              </a:rPr>
                            </m:ctrlPr>
                          </m:dPr>
                          <m:e>
                            <m:r>
                              <a:rPr lang="en-GB" sz="2200" b="0" i="1" smtClean="0">
                                <a:solidFill>
                                  <a:prstClr val="black"/>
                                </a:solidFill>
                                <a:latin typeface="Cambria Math" panose="02040503050406030204" pitchFamily="18" charset="0"/>
                                <a:ea typeface="Cambria Math" panose="02040503050406030204" pitchFamily="18" charset="0"/>
                              </a:rPr>
                              <m:t>3</m:t>
                            </m:r>
                          </m:e>
                        </m:d>
                      </m:e>
                      <m:sub>
                        <m:r>
                          <a:rPr lang="en-GB" sz="2200" b="0" i="1" smtClean="0">
                            <a:solidFill>
                              <a:prstClr val="black"/>
                            </a:solidFill>
                            <a:latin typeface="Cambria Math" panose="02040503050406030204" pitchFamily="18" charset="0"/>
                            <a:ea typeface="Cambria Math" panose="02040503050406030204" pitchFamily="18" charset="0"/>
                          </a:rPr>
                          <m:t>𝑐</m:t>
                        </m:r>
                      </m:sub>
                    </m:sSub>
                    <m:r>
                      <a:rPr lang="en-GB" sz="2200" b="0" i="1" smtClean="0">
                        <a:solidFill>
                          <a:prstClr val="black"/>
                        </a:solidFill>
                        <a:latin typeface="Cambria Math" panose="02040503050406030204" pitchFamily="18" charset="0"/>
                        <a:ea typeface="Cambria Math" panose="02040503050406030204" pitchFamily="18" charset="0"/>
                      </a:rPr>
                      <m:t>×</m:t>
                    </m:r>
                    <m:sSub>
                      <m:sSubPr>
                        <m:ctrlPr>
                          <a:rPr lang="en-GB" sz="2200" i="1">
                            <a:solidFill>
                              <a:prstClr val="black"/>
                            </a:solidFill>
                            <a:latin typeface="Cambria Math" panose="02040503050406030204" pitchFamily="18" charset="0"/>
                            <a:ea typeface="Cambria Math" panose="02040503050406030204" pitchFamily="18" charset="0"/>
                          </a:rPr>
                        </m:ctrlPr>
                      </m:sSubPr>
                      <m:e>
                        <m:r>
                          <m:rPr>
                            <m:nor/>
                          </m:rPr>
                          <a:rPr lang="en-GB" sz="2500" dirty="0">
                            <a:solidFill>
                              <a:prstClr val="black"/>
                            </a:solidFill>
                          </a:rPr>
                          <m:t>‘</m:t>
                        </m:r>
                        <m:r>
                          <m:rPr>
                            <m:sty m:val="p"/>
                          </m:rPr>
                          <a:rPr lang="en-GB" sz="2200">
                            <a:solidFill>
                              <a:prstClr val="black"/>
                            </a:solidFill>
                            <a:latin typeface="Cambria Math" panose="02040503050406030204" pitchFamily="18" charset="0"/>
                            <a:ea typeface="Cambria Math" panose="02040503050406030204" pitchFamily="18" charset="0"/>
                          </a:rPr>
                          <m:t>SU</m:t>
                        </m:r>
                        <m:d>
                          <m:dPr>
                            <m:ctrlPr>
                              <a:rPr lang="en-GB" sz="2200" i="1">
                                <a:solidFill>
                                  <a:prstClr val="black"/>
                                </a:solidFill>
                                <a:latin typeface="Cambria Math" panose="02040503050406030204" pitchFamily="18" charset="0"/>
                                <a:ea typeface="Cambria Math" panose="02040503050406030204" pitchFamily="18" charset="0"/>
                              </a:rPr>
                            </m:ctrlPr>
                          </m:dPr>
                          <m:e>
                            <m:r>
                              <a:rPr lang="en-GB" sz="2200" b="0" i="1" smtClean="0">
                                <a:solidFill>
                                  <a:prstClr val="black"/>
                                </a:solidFill>
                                <a:latin typeface="Cambria Math" panose="02040503050406030204" pitchFamily="18" charset="0"/>
                                <a:ea typeface="Cambria Math" panose="02040503050406030204" pitchFamily="18" charset="0"/>
                              </a:rPr>
                              <m:t>2</m:t>
                            </m:r>
                          </m:e>
                        </m:d>
                      </m:e>
                      <m:sub>
                        <m:r>
                          <a:rPr lang="en-GB" sz="2200" b="0" i="1" smtClean="0">
                            <a:solidFill>
                              <a:prstClr val="black"/>
                            </a:solidFill>
                            <a:latin typeface="Cambria Math" panose="02040503050406030204" pitchFamily="18" charset="0"/>
                            <a:ea typeface="Cambria Math" panose="02040503050406030204" pitchFamily="18" charset="0"/>
                          </a:rPr>
                          <m:t>𝐿</m:t>
                        </m:r>
                      </m:sub>
                    </m:sSub>
                  </m:oMath>
                </a14:m>
                <a:r>
                  <a:rPr lang="en-GB" sz="2200" dirty="0">
                    <a:solidFill>
                      <a:prstClr val="black"/>
                    </a:solidFill>
                    <a:ea typeface="Cambria Math" panose="02040503050406030204" pitchFamily="18" charset="0"/>
                  </a:rPr>
                  <a:t> </a:t>
                </a:r>
                <a14:m>
                  <m:oMath xmlns:m="http://schemas.openxmlformats.org/officeDocument/2006/math">
                    <m:r>
                      <a:rPr lang="en-GB" sz="2200" i="1">
                        <a:solidFill>
                          <a:prstClr val="black"/>
                        </a:solidFill>
                        <a:latin typeface="Cambria Math" panose="02040503050406030204" pitchFamily="18" charset="0"/>
                        <a:ea typeface="Cambria Math" panose="02040503050406030204" pitchFamily="18" charset="0"/>
                      </a:rPr>
                      <m:t>×</m:t>
                    </m:r>
                    <m:sSub>
                      <m:sSubPr>
                        <m:ctrlPr>
                          <a:rPr lang="en-GB" sz="2200" i="1">
                            <a:solidFill>
                              <a:prstClr val="black"/>
                            </a:solidFill>
                            <a:latin typeface="Cambria Math" panose="02040503050406030204" pitchFamily="18" charset="0"/>
                            <a:ea typeface="Cambria Math" panose="02040503050406030204" pitchFamily="18" charset="0"/>
                          </a:rPr>
                        </m:ctrlPr>
                      </m:sSubPr>
                      <m:e>
                        <m:r>
                          <m:rPr>
                            <m:sty m:val="p"/>
                          </m:rPr>
                          <a:rPr lang="en-GB" sz="2200">
                            <a:solidFill>
                              <a:prstClr val="black"/>
                            </a:solidFill>
                            <a:latin typeface="Cambria Math" panose="02040503050406030204" pitchFamily="18" charset="0"/>
                            <a:ea typeface="Cambria Math" panose="02040503050406030204" pitchFamily="18" charset="0"/>
                          </a:rPr>
                          <m:t>U</m:t>
                        </m:r>
                        <m:d>
                          <m:dPr>
                            <m:ctrlPr>
                              <a:rPr lang="en-GB" sz="2200" i="1">
                                <a:solidFill>
                                  <a:prstClr val="black"/>
                                </a:solidFill>
                                <a:latin typeface="Cambria Math" panose="02040503050406030204" pitchFamily="18" charset="0"/>
                                <a:ea typeface="Cambria Math" panose="02040503050406030204" pitchFamily="18" charset="0"/>
                              </a:rPr>
                            </m:ctrlPr>
                          </m:dPr>
                          <m:e>
                            <m:r>
                              <a:rPr lang="en-GB" sz="2200" b="0" i="1" smtClean="0">
                                <a:solidFill>
                                  <a:prstClr val="black"/>
                                </a:solidFill>
                                <a:latin typeface="Cambria Math" panose="02040503050406030204" pitchFamily="18" charset="0"/>
                                <a:ea typeface="Cambria Math" panose="02040503050406030204" pitchFamily="18" charset="0"/>
                              </a:rPr>
                              <m:t>1</m:t>
                            </m:r>
                          </m:e>
                        </m:d>
                      </m:e>
                      <m:sub>
                        <m:r>
                          <a:rPr lang="en-GB" sz="2200" b="0" i="1" smtClean="0">
                            <a:solidFill>
                              <a:prstClr val="black"/>
                            </a:solidFill>
                            <a:latin typeface="Cambria Math" panose="02040503050406030204" pitchFamily="18" charset="0"/>
                            <a:ea typeface="Cambria Math" panose="02040503050406030204" pitchFamily="18" charset="0"/>
                          </a:rPr>
                          <m:t>𝑌</m:t>
                        </m:r>
                      </m:sub>
                    </m:sSub>
                    <m:r>
                      <m:rPr>
                        <m:nor/>
                      </m:rPr>
                      <a:rPr lang="en-GB" sz="2500" dirty="0">
                        <a:solidFill>
                          <a:prstClr val="black"/>
                        </a:solidFill>
                      </a:rPr>
                      <m:t>’</m:t>
                    </m:r>
                  </m:oMath>
                </a14:m>
                <a:endParaRPr lang="en-GB" sz="2200" dirty="0"/>
              </a:p>
            </p:txBody>
          </p:sp>
        </mc:Choice>
        <mc:Fallback xmlns="">
          <p:sp>
            <p:nvSpPr>
              <p:cNvPr id="6" name="TextBox 5">
                <a:extLst>
                  <a:ext uri="{FF2B5EF4-FFF2-40B4-BE49-F238E27FC236}">
                    <a16:creationId xmlns:a16="http://schemas.microsoft.com/office/drawing/2014/main" id="{E230CACD-1840-A7E1-7027-620EED27382E}"/>
                  </a:ext>
                </a:extLst>
              </p:cNvPr>
              <p:cNvSpPr txBox="1">
                <a:spLocks noRot="1" noChangeAspect="1" noMove="1" noResize="1" noEditPoints="1" noAdjustHandles="1" noChangeArrowheads="1" noChangeShapeType="1" noTextEdit="1"/>
              </p:cNvSpPr>
              <p:nvPr/>
            </p:nvSpPr>
            <p:spPr>
              <a:xfrm>
                <a:off x="4461033" y="5236361"/>
                <a:ext cx="4516890" cy="463525"/>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54EF054-3431-539E-598C-4B314375CC72}"/>
                  </a:ext>
                </a:extLst>
              </p:cNvPr>
              <p:cNvSpPr txBox="1"/>
              <p:nvPr/>
            </p:nvSpPr>
            <p:spPr>
              <a:xfrm>
                <a:off x="4487514" y="5966434"/>
                <a:ext cx="3798439" cy="489878"/>
              </a:xfrm>
              <a:prstGeom prst="rect">
                <a:avLst/>
              </a:prstGeom>
              <a:noFill/>
            </p:spPr>
            <p:txBody>
              <a:bodyPr wrap="square" rtlCol="0">
                <a:spAutoFit/>
              </a:bodyPr>
              <a:lstStyle/>
              <a:p>
                <a:pPr>
                  <a:lnSpc>
                    <a:spcPts val="3100"/>
                  </a:lnSpc>
                </a:pPr>
                <a14:m>
                  <m:oMath xmlns:m="http://schemas.openxmlformats.org/officeDocument/2006/math">
                    <m:sSub>
                      <m:sSubPr>
                        <m:ctrlPr>
                          <a:rPr lang="en-GB" sz="2200" i="1" smtClean="0">
                            <a:solidFill>
                              <a:prstClr val="black"/>
                            </a:solidFill>
                            <a:latin typeface="Cambria Math" panose="02040503050406030204" pitchFamily="18" charset="0"/>
                            <a:ea typeface="Cambria Math" panose="02040503050406030204" pitchFamily="18" charset="0"/>
                          </a:rPr>
                        </m:ctrlPr>
                      </m:sSubPr>
                      <m:e>
                        <m:r>
                          <a:rPr lang="en-GB" sz="2200" b="0" i="0" smtClean="0">
                            <a:solidFill>
                              <a:prstClr val="black"/>
                            </a:solidFill>
                            <a:latin typeface="Cambria Math" panose="02040503050406030204" pitchFamily="18" charset="0"/>
                            <a:ea typeface="Cambria Math" panose="02040503050406030204" pitchFamily="18" charset="0"/>
                          </a:rPr>
                          <m:t> </m:t>
                        </m:r>
                        <m:r>
                          <m:rPr>
                            <m:sty m:val="p"/>
                          </m:rPr>
                          <a:rPr lang="en-GB" sz="2200">
                            <a:solidFill>
                              <a:prstClr val="black"/>
                            </a:solidFill>
                            <a:latin typeface="Cambria Math" panose="02040503050406030204" pitchFamily="18" charset="0"/>
                            <a:ea typeface="Cambria Math" panose="02040503050406030204" pitchFamily="18" charset="0"/>
                          </a:rPr>
                          <m:t>E</m:t>
                        </m:r>
                      </m:e>
                      <m:sub>
                        <m:r>
                          <a:rPr lang="en-GB" sz="2200" b="0" i="1" smtClean="0">
                            <a:solidFill>
                              <a:prstClr val="black"/>
                            </a:solidFill>
                            <a:latin typeface="Cambria Math" panose="02040503050406030204" pitchFamily="18" charset="0"/>
                            <a:ea typeface="Cambria Math" panose="02040503050406030204" pitchFamily="18" charset="0"/>
                          </a:rPr>
                          <m:t>7  </m:t>
                        </m:r>
                      </m:sub>
                    </m:sSub>
                    <m:r>
                      <a:rPr lang="en-GB" sz="2200" i="1" smtClean="0">
                        <a:solidFill>
                          <a:prstClr val="black"/>
                        </a:solidFill>
                        <a:latin typeface="Cambria Math" panose="02040503050406030204" pitchFamily="18" charset="0"/>
                        <a:ea typeface="Cambria Math" panose="02040503050406030204" pitchFamily="18" charset="0"/>
                      </a:rPr>
                      <m:t>⊃</m:t>
                    </m:r>
                    <m:r>
                      <a:rPr lang="en-GB" sz="2200" b="0" i="1" smtClean="0">
                        <a:solidFill>
                          <a:prstClr val="black"/>
                        </a:solidFill>
                        <a:latin typeface="Cambria Math" panose="02040503050406030204" pitchFamily="18" charset="0"/>
                        <a:ea typeface="Cambria Math" panose="02040503050406030204" pitchFamily="18" charset="0"/>
                      </a:rPr>
                      <m:t> </m:t>
                    </m:r>
                    <m:sSub>
                      <m:sSubPr>
                        <m:ctrlPr>
                          <a:rPr lang="en-GB" sz="2200" b="0" i="1" smtClean="0">
                            <a:solidFill>
                              <a:prstClr val="black"/>
                            </a:solidFill>
                            <a:latin typeface="Cambria Math" panose="02040503050406030204" pitchFamily="18" charset="0"/>
                            <a:ea typeface="Cambria Math" panose="02040503050406030204" pitchFamily="18" charset="0"/>
                          </a:rPr>
                        </m:ctrlPr>
                      </m:sSubPr>
                      <m:e>
                        <m:r>
                          <m:rPr>
                            <m:sty m:val="p"/>
                          </m:rPr>
                          <a:rPr lang="en-GB" sz="2200" b="0" i="0" smtClean="0">
                            <a:solidFill>
                              <a:prstClr val="black"/>
                            </a:solidFill>
                            <a:latin typeface="Cambria Math" panose="02040503050406030204" pitchFamily="18" charset="0"/>
                            <a:ea typeface="Cambria Math" panose="02040503050406030204" pitchFamily="18" charset="0"/>
                          </a:rPr>
                          <m:t>SU</m:t>
                        </m:r>
                        <m:d>
                          <m:dPr>
                            <m:ctrlPr>
                              <a:rPr lang="en-GB" sz="2200" b="0" i="1" smtClean="0">
                                <a:solidFill>
                                  <a:prstClr val="black"/>
                                </a:solidFill>
                                <a:latin typeface="Cambria Math" panose="02040503050406030204" pitchFamily="18" charset="0"/>
                                <a:ea typeface="Cambria Math" panose="02040503050406030204" pitchFamily="18" charset="0"/>
                              </a:rPr>
                            </m:ctrlPr>
                          </m:dPr>
                          <m:e>
                            <m:r>
                              <a:rPr lang="en-GB" sz="2200" b="0" i="1" smtClean="0">
                                <a:solidFill>
                                  <a:prstClr val="black"/>
                                </a:solidFill>
                                <a:latin typeface="Cambria Math" panose="02040503050406030204" pitchFamily="18" charset="0"/>
                                <a:ea typeface="Cambria Math" panose="02040503050406030204" pitchFamily="18" charset="0"/>
                              </a:rPr>
                              <m:t>3</m:t>
                            </m:r>
                          </m:e>
                        </m:d>
                      </m:e>
                      <m:sub>
                        <m:r>
                          <a:rPr lang="en-GB" sz="2200" b="0" i="1" smtClean="0">
                            <a:solidFill>
                              <a:prstClr val="black"/>
                            </a:solidFill>
                            <a:latin typeface="Cambria Math" panose="02040503050406030204" pitchFamily="18" charset="0"/>
                            <a:ea typeface="Cambria Math" panose="02040503050406030204" pitchFamily="18" charset="0"/>
                          </a:rPr>
                          <m:t>𝑐</m:t>
                        </m:r>
                      </m:sub>
                    </m:sSub>
                  </m:oMath>
                </a14:m>
                <a:r>
                  <a:rPr lang="en-GB" sz="2200" dirty="0">
                    <a:solidFill>
                      <a:prstClr val="black"/>
                    </a:solidFill>
                    <a:ea typeface="Cambria Math" panose="02040503050406030204" pitchFamily="18" charset="0"/>
                  </a:rPr>
                  <a:t> </a:t>
                </a:r>
                <a14:m>
                  <m:oMath xmlns:m="http://schemas.openxmlformats.org/officeDocument/2006/math">
                    <m:r>
                      <a:rPr lang="en-GB" sz="2200" i="1">
                        <a:solidFill>
                          <a:prstClr val="black"/>
                        </a:solidFill>
                        <a:latin typeface="Cambria Math" panose="02040503050406030204" pitchFamily="18" charset="0"/>
                        <a:ea typeface="Cambria Math" panose="02040503050406030204" pitchFamily="18" charset="0"/>
                      </a:rPr>
                      <m:t>×</m:t>
                    </m:r>
                    <m:sSub>
                      <m:sSubPr>
                        <m:ctrlPr>
                          <a:rPr lang="en-GB" sz="2200" i="1">
                            <a:solidFill>
                              <a:prstClr val="black"/>
                            </a:solidFill>
                            <a:latin typeface="Cambria Math" panose="02040503050406030204" pitchFamily="18" charset="0"/>
                            <a:ea typeface="Cambria Math" panose="02040503050406030204" pitchFamily="18" charset="0"/>
                          </a:rPr>
                        </m:ctrlPr>
                      </m:sSubPr>
                      <m:e>
                        <m:r>
                          <m:rPr>
                            <m:sty m:val="p"/>
                          </m:rPr>
                          <a:rPr lang="en-GB" sz="2200">
                            <a:solidFill>
                              <a:prstClr val="black"/>
                            </a:solidFill>
                            <a:latin typeface="Cambria Math" panose="02040503050406030204" pitchFamily="18" charset="0"/>
                            <a:ea typeface="Cambria Math" panose="02040503050406030204" pitchFamily="18" charset="0"/>
                          </a:rPr>
                          <m:t>U</m:t>
                        </m:r>
                        <m:d>
                          <m:dPr>
                            <m:ctrlPr>
                              <a:rPr lang="en-GB" sz="2200" i="1">
                                <a:solidFill>
                                  <a:prstClr val="black"/>
                                </a:solidFill>
                                <a:latin typeface="Cambria Math" panose="02040503050406030204" pitchFamily="18" charset="0"/>
                                <a:ea typeface="Cambria Math" panose="02040503050406030204" pitchFamily="18" charset="0"/>
                              </a:rPr>
                            </m:ctrlPr>
                          </m:dPr>
                          <m:e>
                            <m:r>
                              <a:rPr lang="en-GB" sz="2200" b="0" i="1" smtClean="0">
                                <a:solidFill>
                                  <a:prstClr val="black"/>
                                </a:solidFill>
                                <a:latin typeface="Cambria Math" panose="02040503050406030204" pitchFamily="18" charset="0"/>
                                <a:ea typeface="Cambria Math" panose="02040503050406030204" pitchFamily="18" charset="0"/>
                              </a:rPr>
                              <m:t>1</m:t>
                            </m:r>
                          </m:e>
                        </m:d>
                      </m:e>
                      <m:sub>
                        <m:r>
                          <a:rPr lang="en-GB" sz="2200" b="0" i="1" smtClean="0">
                            <a:solidFill>
                              <a:prstClr val="black"/>
                            </a:solidFill>
                            <a:latin typeface="Cambria Math" panose="02040503050406030204" pitchFamily="18" charset="0"/>
                            <a:ea typeface="Cambria Math" panose="02040503050406030204" pitchFamily="18" charset="0"/>
                          </a:rPr>
                          <m:t>𝑄</m:t>
                        </m:r>
                      </m:sub>
                    </m:sSub>
                  </m:oMath>
                </a14:m>
                <a:endParaRPr lang="en-GB" sz="2200" dirty="0"/>
              </a:p>
            </p:txBody>
          </p:sp>
        </mc:Choice>
        <mc:Fallback xmlns="">
          <p:sp>
            <p:nvSpPr>
              <p:cNvPr id="11" name="TextBox 10">
                <a:extLst>
                  <a:ext uri="{FF2B5EF4-FFF2-40B4-BE49-F238E27FC236}">
                    <a16:creationId xmlns:a16="http://schemas.microsoft.com/office/drawing/2014/main" id="{054EF054-3431-539E-598C-4B314375CC72}"/>
                  </a:ext>
                </a:extLst>
              </p:cNvPr>
              <p:cNvSpPr txBox="1">
                <a:spLocks noRot="1" noChangeAspect="1" noMove="1" noResize="1" noEditPoints="1" noAdjustHandles="1" noChangeArrowheads="1" noChangeShapeType="1" noTextEdit="1"/>
              </p:cNvSpPr>
              <p:nvPr/>
            </p:nvSpPr>
            <p:spPr>
              <a:xfrm>
                <a:off x="4487514" y="5966434"/>
                <a:ext cx="3798439" cy="489878"/>
              </a:xfrm>
              <a:prstGeom prst="rect">
                <a:avLst/>
              </a:prstGeom>
              <a:blipFill>
                <a:blip r:embed="rId12"/>
                <a:stretch>
                  <a:fillRect b="-5000"/>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C01708E3-FFFA-ED8B-0EF1-B360BF0C4101}"/>
              </a:ext>
            </a:extLst>
          </p:cNvPr>
          <p:cNvSpPr txBox="1"/>
          <p:nvPr/>
        </p:nvSpPr>
        <p:spPr>
          <a:xfrm>
            <a:off x="3610306" y="5655788"/>
            <a:ext cx="4489180" cy="400110"/>
          </a:xfrm>
          <a:prstGeom prst="rect">
            <a:avLst/>
          </a:prstGeom>
          <a:noFill/>
        </p:spPr>
        <p:txBody>
          <a:bodyPr wrap="square" rtlCol="0">
            <a:spAutoFit/>
          </a:bodyPr>
          <a:lstStyle/>
          <a:p>
            <a:pPr algn="ctr"/>
            <a:r>
              <a:rPr lang="en-GB" sz="2000" dirty="0">
                <a:solidFill>
                  <a:srgbClr val="006600"/>
                </a:solidFill>
              </a:rPr>
              <a:t>  breaks to the above…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A309BC1-9590-9121-F6CA-6749B471B97B}"/>
                  </a:ext>
                </a:extLst>
              </p:cNvPr>
              <p:cNvSpPr txBox="1"/>
              <p:nvPr/>
            </p:nvSpPr>
            <p:spPr>
              <a:xfrm>
                <a:off x="5407554" y="6365467"/>
                <a:ext cx="3620665" cy="423065"/>
              </a:xfrm>
              <a:prstGeom prst="rect">
                <a:avLst/>
              </a:prstGeom>
              <a:noFill/>
            </p:spPr>
            <p:txBody>
              <a:bodyPr wrap="square" rtlCol="0">
                <a:spAutoFit/>
              </a:bodyPr>
              <a:lstStyle/>
              <a:p>
                <a:pPr algn="ctr"/>
                <a:r>
                  <a:rPr lang="en-GB" sz="2000" dirty="0">
                    <a:solidFill>
                      <a:srgbClr val="006600"/>
                    </a:solidFill>
                  </a:rPr>
                  <a:t>  …by action on </a:t>
                </a:r>
                <a14:m>
                  <m:oMath xmlns:m="http://schemas.openxmlformats.org/officeDocument/2006/math">
                    <m:sSub>
                      <m:sSubPr>
                        <m:ctrlPr>
                          <a:rPr kumimoji="0" lang="en-GB" sz="22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sSubPr>
                      <m:e>
                        <m:r>
                          <a:rPr kumimoji="0" lang="en-GB" sz="22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2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b>
                    </m:sSub>
                  </m:oMath>
                </a14:m>
                <a:r>
                  <a:rPr lang="en-GB" sz="2000" dirty="0">
                    <a:solidFill>
                      <a:srgbClr val="006600"/>
                    </a:solidFill>
                  </a:rPr>
                  <a:t> ‘Higgs’</a:t>
                </a:r>
              </a:p>
            </p:txBody>
          </p:sp>
        </mc:Choice>
        <mc:Fallback xmlns="">
          <p:sp>
            <p:nvSpPr>
              <p:cNvPr id="13" name="TextBox 12">
                <a:extLst>
                  <a:ext uri="{FF2B5EF4-FFF2-40B4-BE49-F238E27FC236}">
                    <a16:creationId xmlns:a16="http://schemas.microsoft.com/office/drawing/2014/main" id="{1A309BC1-9590-9121-F6CA-6749B471B97B}"/>
                  </a:ext>
                </a:extLst>
              </p:cNvPr>
              <p:cNvSpPr txBox="1">
                <a:spLocks noRot="1" noChangeAspect="1" noMove="1" noResize="1" noEditPoints="1" noAdjustHandles="1" noChangeArrowheads="1" noChangeShapeType="1" noTextEdit="1"/>
              </p:cNvSpPr>
              <p:nvPr/>
            </p:nvSpPr>
            <p:spPr>
              <a:xfrm>
                <a:off x="5407554" y="6365467"/>
                <a:ext cx="3620665" cy="423065"/>
              </a:xfrm>
              <a:prstGeom prst="rect">
                <a:avLst/>
              </a:prstGeom>
              <a:blipFill>
                <a:blip r:embed="rId13"/>
                <a:stretch>
                  <a:fillRect t="-1429" b="-24286"/>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7D7A1D70-678D-B1D9-2963-00437E976AAC}"/>
              </a:ext>
            </a:extLst>
          </p:cNvPr>
          <p:cNvSpPr txBox="1"/>
          <p:nvPr/>
        </p:nvSpPr>
        <p:spPr>
          <a:xfrm>
            <a:off x="41023" y="5088397"/>
            <a:ext cx="4428062" cy="1554272"/>
          </a:xfrm>
          <a:prstGeom prst="rect">
            <a:avLst/>
          </a:prstGeom>
          <a:noFill/>
        </p:spPr>
        <p:txBody>
          <a:bodyPr wrap="square" rtlCol="0">
            <a:spAutoFit/>
          </a:bodyPr>
          <a:lstStyle/>
          <a:p>
            <a:pPr lvl="0" algn="ctr">
              <a:spcAft>
                <a:spcPts val="1200"/>
              </a:spcAft>
              <a:defRPr/>
            </a:pP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While incomplete, and with discrepancies seen as </a:t>
            </a:r>
            <a:r>
              <a:rPr kumimoji="0" lang="en-GB" sz="19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underlined</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uncover significant structures of SM</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far </a:t>
            </a:r>
            <a:r>
              <a:rPr lang="en-GB" sz="1900" dirty="0">
                <a:solidFill>
                  <a:srgbClr val="C00000"/>
                </a:solidFill>
                <a:latin typeface="Arial" panose="020B0604020202020204" pitchFamily="34" charset="0"/>
                <a:cs typeface="Arial" panose="020B0604020202020204" pitchFamily="34" charset="0"/>
              </a:rPr>
              <a:t>more directly and closely to than with ESD,</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and little redundancy</a:t>
            </a:r>
            <a:r>
              <a:rPr lang="en-GB" sz="1900" dirty="0">
                <a:solidFill>
                  <a:srgbClr val="C00000"/>
                </a:solidFill>
                <a:latin typeface="Arial" panose="020B0604020202020204" pitchFamily="34" charset="0"/>
                <a:cs typeface="Arial" panose="020B0604020202020204" pitchFamily="34" charset="0"/>
              </a:rPr>
              <a:t>.</a:t>
            </a:r>
            <a:endParaRPr kumimoji="0" lang="en-GB" sz="19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22767A0E-9FFE-1A6E-E2C8-6B2CEC3677A7}"/>
              </a:ext>
            </a:extLst>
          </p:cNvPr>
          <p:cNvSpPr/>
          <p:nvPr/>
        </p:nvSpPr>
        <p:spPr>
          <a:xfrm>
            <a:off x="143938" y="5063145"/>
            <a:ext cx="4203224" cy="161751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1B3EFAA2-427A-4E24-C612-F7A5E508F9D4}"/>
                  </a:ext>
                </a:extLst>
              </p:cNvPr>
              <p:cNvSpPr txBox="1">
                <a:spLocks noChangeArrowheads="1"/>
              </p:cNvSpPr>
              <p:nvPr/>
            </p:nvSpPr>
            <p:spPr bwMode="auto">
              <a:xfrm>
                <a:off x="2807" y="349440"/>
                <a:ext cx="6263640" cy="41549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broken to external </a:t>
                </a:r>
                <a14:m>
                  <m:oMath xmlns:m="http://schemas.openxmlformats.org/officeDocument/2006/math">
                    <m:r>
                      <a:rPr kumimoji="0" lang="en-US" altLang="en-US" sz="21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internal form:  </a:t>
                </a:r>
                <a:endPar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7" name="Text Box 7">
                <a:extLst>
                  <a:ext uri="{FF2B5EF4-FFF2-40B4-BE49-F238E27FC236}">
                    <a16:creationId xmlns:a16="http://schemas.microsoft.com/office/drawing/2014/main" id="{1B3EFAA2-427A-4E24-C612-F7A5E508F9D4}"/>
                  </a:ext>
                </a:extLst>
              </p:cNvPr>
              <p:cNvSpPr txBox="1">
                <a:spLocks noRot="1" noChangeAspect="1" noMove="1" noResize="1" noEditPoints="1" noAdjustHandles="1" noChangeArrowheads="1" noChangeShapeType="1" noTextEdit="1"/>
              </p:cNvSpPr>
              <p:nvPr/>
            </p:nvSpPr>
            <p:spPr bwMode="auto">
              <a:xfrm>
                <a:off x="2807" y="349440"/>
                <a:ext cx="6263640" cy="415498"/>
              </a:xfrm>
              <a:prstGeom prst="rect">
                <a:avLst/>
              </a:prstGeom>
              <a:blipFill>
                <a:blip r:embed="rId14"/>
                <a:stretch>
                  <a:fillRect l="-1167" t="-8824" b="-2941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 Box 7">
                <a:extLst>
                  <a:ext uri="{FF2B5EF4-FFF2-40B4-BE49-F238E27FC236}">
                    <a16:creationId xmlns:a16="http://schemas.microsoft.com/office/drawing/2014/main" id="{7F7E9BB9-CC4C-EBCC-1386-85AD6807B42E}"/>
                  </a:ext>
                </a:extLst>
              </p:cNvPr>
              <p:cNvSpPr txBox="1">
                <a:spLocks noChangeArrowheads="1"/>
              </p:cNvSpPr>
              <p:nvPr/>
            </p:nvSpPr>
            <p:spPr bwMode="auto">
              <a:xfrm>
                <a:off x="3760669" y="-11260"/>
                <a:ext cx="4421423" cy="4531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full </a:t>
                </a:r>
                <a14:m>
                  <m:oMath xmlns:m="http://schemas.openxmlformats.org/officeDocument/2006/math">
                    <m:sSub>
                      <m:sSub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E</m:t>
                        </m:r>
                      </m:e>
                      <m: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7 </m:t>
                        </m:r>
                      </m:sub>
                    </m:sSub>
                  </m:oMath>
                </a14:m>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symmetry of </a:t>
                </a:r>
                <a:endPar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19" name="Text Box 7">
                <a:extLst>
                  <a:ext uri="{FF2B5EF4-FFF2-40B4-BE49-F238E27FC236}">
                    <a16:creationId xmlns:a16="http://schemas.microsoft.com/office/drawing/2014/main" id="{7F7E9BB9-CC4C-EBCC-1386-85AD6807B42E}"/>
                  </a:ext>
                </a:extLst>
              </p:cNvPr>
              <p:cNvSpPr txBox="1">
                <a:spLocks noRot="1" noChangeAspect="1" noMove="1" noResize="1" noEditPoints="1" noAdjustHandles="1" noChangeArrowheads="1" noChangeShapeType="1" noTextEdit="1"/>
              </p:cNvSpPr>
              <p:nvPr/>
            </p:nvSpPr>
            <p:spPr bwMode="auto">
              <a:xfrm>
                <a:off x="3760669" y="-11260"/>
                <a:ext cx="4421423" cy="453137"/>
              </a:xfrm>
              <a:prstGeom prst="rect">
                <a:avLst/>
              </a:prstGeom>
              <a:blipFill>
                <a:blip r:embed="rId15"/>
                <a:stretch>
                  <a:fillRect l="-1655" t="-1351" b="-256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37D74C55-9E54-B9A3-A57F-694AA013ED02}"/>
              </a:ext>
            </a:extLst>
          </p:cNvPr>
          <p:cNvCxnSpPr/>
          <p:nvPr/>
        </p:nvCxnSpPr>
        <p:spPr>
          <a:xfrm>
            <a:off x="1307853" y="1677399"/>
            <a:ext cx="64129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22C97C-F8FA-5B49-C163-8C80F1E5AD05}"/>
              </a:ext>
            </a:extLst>
          </p:cNvPr>
          <p:cNvCxnSpPr>
            <a:cxnSpLocks/>
          </p:cNvCxnSpPr>
          <p:nvPr/>
        </p:nvCxnSpPr>
        <p:spPr>
          <a:xfrm>
            <a:off x="1289565" y="2902398"/>
            <a:ext cx="64129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28F7D0-EE93-A285-FD48-BDA9B1C43D0D}"/>
              </a:ext>
            </a:extLst>
          </p:cNvPr>
          <p:cNvCxnSpPr/>
          <p:nvPr/>
        </p:nvCxnSpPr>
        <p:spPr>
          <a:xfrm>
            <a:off x="1316997" y="4299977"/>
            <a:ext cx="64129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0F46F9C-B3E9-EE83-C5FF-2600C0964C70}"/>
                  </a:ext>
                </a:extLst>
              </p:cNvPr>
              <p:cNvSpPr txBox="1"/>
              <p:nvPr/>
            </p:nvSpPr>
            <p:spPr>
              <a:xfrm>
                <a:off x="1160365" y="739351"/>
                <a:ext cx="8248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GB" altLang="en-US"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m:rPr>
                          <m:nor/>
                        </m:rPr>
                        <a:rPr kumimoji="0" lang="en-GB" sz="24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m:oMathPara>
                </a14:m>
                <a:endParaRPr kumimoji="0" lang="en-GB"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7" name="TextBox 26">
                <a:extLst>
                  <a:ext uri="{FF2B5EF4-FFF2-40B4-BE49-F238E27FC236}">
                    <a16:creationId xmlns:a16="http://schemas.microsoft.com/office/drawing/2014/main" id="{00F46F9C-B3E9-EE83-C5FF-2600C0964C70}"/>
                  </a:ext>
                </a:extLst>
              </p:cNvPr>
              <p:cNvSpPr txBox="1">
                <a:spLocks noRot="1" noChangeAspect="1" noMove="1" noResize="1" noEditPoints="1" noAdjustHandles="1" noChangeArrowheads="1" noChangeShapeType="1" noTextEdit="1"/>
              </p:cNvSpPr>
              <p:nvPr/>
            </p:nvSpPr>
            <p:spPr>
              <a:xfrm>
                <a:off x="1160365" y="739351"/>
                <a:ext cx="824828" cy="369332"/>
              </a:xfrm>
              <a:prstGeom prst="rect">
                <a:avLst/>
              </a:prstGeom>
              <a:blipFill>
                <a:blip r:embed="rId16"/>
                <a:stretch>
                  <a:fillRect r="-22794" b="-14754"/>
                </a:stretch>
              </a:blipFill>
            </p:spPr>
            <p:txBody>
              <a:bodyPr/>
              <a:lstStyle/>
              <a:p>
                <a:r>
                  <a:rPr lang="en-GB">
                    <a:noFill/>
                  </a:rPr>
                  <a:t> </a:t>
                </a:r>
              </a:p>
            </p:txBody>
          </p:sp>
        </mc:Fallback>
      </mc:AlternateContent>
    </p:spTree>
    <p:extLst>
      <p:ext uri="{BB962C8B-B14F-4D97-AF65-F5344CB8AC3E}">
        <p14:creationId xmlns:p14="http://schemas.microsoft.com/office/powerpoint/2010/main" val="2578634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75D39D59-9B2C-4088-B889-0505A0E48414}"/>
              </a:ext>
            </a:extLst>
          </p:cNvPr>
          <p:cNvGrpSpPr/>
          <p:nvPr/>
        </p:nvGrpSpPr>
        <p:grpSpPr>
          <a:xfrm>
            <a:off x="178364" y="860438"/>
            <a:ext cx="4102241" cy="638027"/>
            <a:chOff x="277745" y="3465448"/>
            <a:chExt cx="4102241" cy="638027"/>
          </a:xfrm>
        </p:grpSpPr>
        <p:pic>
          <p:nvPicPr>
            <p:cNvPr id="38" name="Picture 37">
              <a:extLst>
                <a:ext uri="{FF2B5EF4-FFF2-40B4-BE49-F238E27FC236}">
                  <a16:creationId xmlns:a16="http://schemas.microsoft.com/office/drawing/2014/main" id="{864B2723-9295-47D6-B9A0-1A4DD5F66A0F}"/>
                </a:ext>
              </a:extLst>
            </p:cNvPr>
            <p:cNvPicPr>
              <a:picLocks noChangeAspect="1"/>
            </p:cNvPicPr>
            <p:nvPr/>
          </p:nvPicPr>
          <p:blipFill rotWithShape="1">
            <a:blip r:embed="rId2"/>
            <a:srcRect r="26180" b="87209"/>
            <a:stretch/>
          </p:blipFill>
          <p:spPr>
            <a:xfrm>
              <a:off x="277745" y="3494442"/>
              <a:ext cx="3969648" cy="527102"/>
            </a:xfrm>
            <a:prstGeom prst="rect">
              <a:avLst/>
            </a:prstGeom>
          </p:spPr>
        </p:pic>
        <p:sp>
          <p:nvSpPr>
            <p:cNvPr id="26" name="Rectangle 25">
              <a:extLst>
                <a:ext uri="{FF2B5EF4-FFF2-40B4-BE49-F238E27FC236}">
                  <a16:creationId xmlns:a16="http://schemas.microsoft.com/office/drawing/2014/main" id="{F9B7A9E2-1768-47B1-9091-E08A10935892}"/>
                </a:ext>
              </a:extLst>
            </p:cNvPr>
            <p:cNvSpPr/>
            <p:nvPr/>
          </p:nvSpPr>
          <p:spPr>
            <a:xfrm>
              <a:off x="3047834" y="3717197"/>
              <a:ext cx="136645" cy="18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AD609009-5467-4519-BCE9-561698281B63}"/>
                </a:ext>
              </a:extLst>
            </p:cNvPr>
            <p:cNvSpPr/>
            <p:nvPr/>
          </p:nvSpPr>
          <p:spPr>
            <a:xfrm>
              <a:off x="3971037" y="3703985"/>
              <a:ext cx="227527" cy="20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AC0DCB6C-9FAD-4741-BAA4-9621353031CC}"/>
                </a:ext>
              </a:extLst>
            </p:cNvPr>
            <p:cNvSpPr/>
            <p:nvPr/>
          </p:nvSpPr>
          <p:spPr>
            <a:xfrm>
              <a:off x="277745" y="3494442"/>
              <a:ext cx="4050415" cy="58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C8D21BDD-2D66-40D2-8986-2AFC9E7EEAC6}"/>
                </a:ext>
              </a:extLst>
            </p:cNvPr>
            <p:cNvSpPr/>
            <p:nvPr/>
          </p:nvSpPr>
          <p:spPr>
            <a:xfrm>
              <a:off x="329571" y="3913397"/>
              <a:ext cx="4050415" cy="58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6E77FCC6-7C11-4ACB-AF54-BEE695538FCE}"/>
                </a:ext>
              </a:extLst>
            </p:cNvPr>
            <p:cNvSpPr/>
            <p:nvPr/>
          </p:nvSpPr>
          <p:spPr>
            <a:xfrm rot="5400000">
              <a:off x="3965152" y="3687477"/>
              <a:ext cx="556095" cy="112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7A1F98F4-A803-4452-B4DF-E28B688B68CC}"/>
                </a:ext>
              </a:extLst>
            </p:cNvPr>
            <p:cNvSpPr/>
            <p:nvPr/>
          </p:nvSpPr>
          <p:spPr>
            <a:xfrm rot="5400000">
              <a:off x="1011970" y="3762805"/>
              <a:ext cx="556095" cy="112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F46CA19C-ED01-4DCC-A284-AFEE52FC11E4}"/>
                </a:ext>
              </a:extLst>
            </p:cNvPr>
            <p:cNvSpPr/>
            <p:nvPr/>
          </p:nvSpPr>
          <p:spPr>
            <a:xfrm rot="5400000">
              <a:off x="78976" y="3769409"/>
              <a:ext cx="556095" cy="112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6D3FF2A6-0065-4E72-9D35-1E861A1FE96F}"/>
                </a:ext>
              </a:extLst>
            </p:cNvPr>
            <p:cNvSpPr/>
            <p:nvPr/>
          </p:nvSpPr>
          <p:spPr>
            <a:xfrm rot="2874889">
              <a:off x="327217" y="3635811"/>
              <a:ext cx="556095" cy="374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4" name="Slide Number Placeholder 3">
            <a:extLst>
              <a:ext uri="{FF2B5EF4-FFF2-40B4-BE49-F238E27FC236}">
                <a16:creationId xmlns:a16="http://schemas.microsoft.com/office/drawing/2014/main" id="{D08DB761-587E-47B3-A10E-AB51D785E8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20" name="Right Brace 19">
            <a:extLst>
              <a:ext uri="{FF2B5EF4-FFF2-40B4-BE49-F238E27FC236}">
                <a16:creationId xmlns:a16="http://schemas.microsoft.com/office/drawing/2014/main" id="{290F6191-5BD5-4F47-863D-2AB9220EBE48}"/>
              </a:ext>
            </a:extLst>
          </p:cNvPr>
          <p:cNvSpPr/>
          <p:nvPr/>
        </p:nvSpPr>
        <p:spPr>
          <a:xfrm rot="16200000">
            <a:off x="1564839" y="366653"/>
            <a:ext cx="162947" cy="824623"/>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Right Brace 20">
            <a:extLst>
              <a:ext uri="{FF2B5EF4-FFF2-40B4-BE49-F238E27FC236}">
                <a16:creationId xmlns:a16="http://schemas.microsoft.com/office/drawing/2014/main" id="{7F03396F-9CB8-4AB8-A0FC-D3D3ED43FB11}"/>
              </a:ext>
            </a:extLst>
          </p:cNvPr>
          <p:cNvSpPr/>
          <p:nvPr/>
        </p:nvSpPr>
        <p:spPr>
          <a:xfrm rot="16200000">
            <a:off x="3048898" y="37680"/>
            <a:ext cx="162948" cy="1482568"/>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6" name="Picture 35">
            <a:extLst>
              <a:ext uri="{FF2B5EF4-FFF2-40B4-BE49-F238E27FC236}">
                <a16:creationId xmlns:a16="http://schemas.microsoft.com/office/drawing/2014/main" id="{E745C85D-C30A-4C60-BB5E-97300169D0C8}"/>
              </a:ext>
            </a:extLst>
          </p:cNvPr>
          <p:cNvPicPr>
            <a:picLocks noChangeAspect="1"/>
          </p:cNvPicPr>
          <p:nvPr/>
        </p:nvPicPr>
        <p:blipFill rotWithShape="1">
          <a:blip r:embed="rId2"/>
          <a:srcRect r="26180"/>
          <a:stretch/>
        </p:blipFill>
        <p:spPr>
          <a:xfrm>
            <a:off x="179932" y="890080"/>
            <a:ext cx="3969648" cy="4120775"/>
          </a:xfrm>
          <a:prstGeom prst="rect">
            <a:avLst/>
          </a:prstGeom>
        </p:spPr>
      </p:pic>
      <p:sp>
        <p:nvSpPr>
          <p:cNvPr id="37" name="Rectangle 36">
            <a:extLst>
              <a:ext uri="{FF2B5EF4-FFF2-40B4-BE49-F238E27FC236}">
                <a16:creationId xmlns:a16="http://schemas.microsoft.com/office/drawing/2014/main" id="{15AAB2F6-ECA0-44B1-A868-8CAA0715B9FB}"/>
              </a:ext>
            </a:extLst>
          </p:cNvPr>
          <p:cNvSpPr/>
          <p:nvPr/>
        </p:nvSpPr>
        <p:spPr>
          <a:xfrm>
            <a:off x="1316997" y="1668255"/>
            <a:ext cx="693861" cy="21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91D53890-AAD2-4D09-9B27-1A7CBDC0C4DB}"/>
              </a:ext>
            </a:extLst>
          </p:cNvPr>
          <p:cNvSpPr/>
          <p:nvPr/>
        </p:nvSpPr>
        <p:spPr>
          <a:xfrm>
            <a:off x="1264428" y="2901399"/>
            <a:ext cx="693861" cy="21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436A07B0-4E75-4905-936B-2E320359DA7E}"/>
              </a:ext>
            </a:extLst>
          </p:cNvPr>
          <p:cNvSpPr/>
          <p:nvPr/>
        </p:nvSpPr>
        <p:spPr>
          <a:xfrm>
            <a:off x="1264428" y="4288663"/>
            <a:ext cx="693861" cy="21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67B62D54-F9DA-428D-84C8-177F4B18D0E3}"/>
              </a:ext>
            </a:extLst>
          </p:cNvPr>
          <p:cNvSpPr/>
          <p:nvPr/>
        </p:nvSpPr>
        <p:spPr>
          <a:xfrm>
            <a:off x="3891034" y="1098886"/>
            <a:ext cx="136645" cy="18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959CDEAE-A4EE-490D-91AA-38536200E546}"/>
              </a:ext>
            </a:extLst>
          </p:cNvPr>
          <p:cNvSpPr/>
          <p:nvPr/>
        </p:nvSpPr>
        <p:spPr>
          <a:xfrm>
            <a:off x="2946227" y="1125321"/>
            <a:ext cx="136645" cy="18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45" name="Picture 44">
            <a:extLst>
              <a:ext uri="{FF2B5EF4-FFF2-40B4-BE49-F238E27FC236}">
                <a16:creationId xmlns:a16="http://schemas.microsoft.com/office/drawing/2014/main" id="{07C7DD72-8333-4B47-B24C-E43A65E726F6}"/>
              </a:ext>
            </a:extLst>
          </p:cNvPr>
          <p:cNvPicPr>
            <a:picLocks noChangeAspect="1"/>
          </p:cNvPicPr>
          <p:nvPr/>
        </p:nvPicPr>
        <p:blipFill>
          <a:blip r:embed="rId2"/>
          <a:stretch>
            <a:fillRect/>
          </a:stretch>
        </p:blipFill>
        <p:spPr>
          <a:xfrm>
            <a:off x="178364" y="890080"/>
            <a:ext cx="5377429" cy="4120775"/>
          </a:xfrm>
          <a:prstGeom prst="rect">
            <a:avLst/>
          </a:prstGeom>
        </p:spPr>
      </p:pic>
      <p:sp>
        <p:nvSpPr>
          <p:cNvPr id="53" name="TextBox 52">
            <a:extLst>
              <a:ext uri="{FF2B5EF4-FFF2-40B4-BE49-F238E27FC236}">
                <a16:creationId xmlns:a16="http://schemas.microsoft.com/office/drawing/2014/main" id="{FC71BA2A-1AB3-47C9-A4A5-D95B4BBF5A8A}"/>
              </a:ext>
            </a:extLst>
          </p:cNvPr>
          <p:cNvSpPr txBox="1"/>
          <p:nvPr/>
        </p:nvSpPr>
        <p:spPr>
          <a:xfrm>
            <a:off x="4907052" y="4068671"/>
            <a:ext cx="47610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CAE836B-C830-4582-B8B6-0A8442374DD1}"/>
                  </a:ext>
                </a:extLst>
              </p:cNvPr>
              <p:cNvSpPr txBox="1"/>
              <p:nvPr/>
            </p:nvSpPr>
            <p:spPr>
              <a:xfrm>
                <a:off x="4817686" y="4017398"/>
                <a:ext cx="6379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54" name="TextBox 53">
                <a:extLst>
                  <a:ext uri="{FF2B5EF4-FFF2-40B4-BE49-F238E27FC236}">
                    <a16:creationId xmlns:a16="http://schemas.microsoft.com/office/drawing/2014/main" id="{6CAE836B-C830-4582-B8B6-0A8442374DD1}"/>
                  </a:ext>
                </a:extLst>
              </p:cNvPr>
              <p:cNvSpPr txBox="1">
                <a:spLocks noRot="1" noChangeAspect="1" noMove="1" noResize="1" noEditPoints="1" noAdjustHandles="1" noChangeArrowheads="1" noChangeShapeType="1" noTextEdit="1"/>
              </p:cNvSpPr>
              <p:nvPr/>
            </p:nvSpPr>
            <p:spPr>
              <a:xfrm>
                <a:off x="4817686" y="4017398"/>
                <a:ext cx="637918"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 Box 7">
                <a:extLst>
                  <a:ext uri="{FF2B5EF4-FFF2-40B4-BE49-F238E27FC236}">
                    <a16:creationId xmlns:a16="http://schemas.microsoft.com/office/drawing/2014/main" id="{323E0AB1-2D78-4D17-8F8D-998796C8DB57}"/>
                  </a:ext>
                </a:extLst>
              </p:cNvPr>
              <p:cNvSpPr txBox="1">
                <a:spLocks noChangeArrowheads="1"/>
              </p:cNvSpPr>
              <p:nvPr/>
            </p:nvSpPr>
            <p:spPr bwMode="auto">
              <a:xfrm>
                <a:off x="0" y="-16210"/>
                <a:ext cx="6263640" cy="78483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For all physics in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spacetime full </a:t>
                </a:r>
                <a14:m>
                  <m:oMath xmlns:m="http://schemas.openxmlformats.org/officeDocument/2006/math">
                    <m:sSub>
                      <m:sSub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E</m:t>
                        </m:r>
                      </m:e>
                      <m: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7 </m:t>
                        </m:r>
                      </m:sub>
                    </m:sSub>
                  </m:oMath>
                </a14:m>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symmetry of broken to external </a:t>
                </a:r>
                <a14:m>
                  <m:oMath xmlns:m="http://schemas.openxmlformats.org/officeDocument/2006/math">
                    <m:r>
                      <a:rPr kumimoji="0" lang="en-US" altLang="en-US" sz="21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internal form:  </a:t>
                </a:r>
                <a:endPar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35" name="Text Box 7">
                <a:extLst>
                  <a:ext uri="{FF2B5EF4-FFF2-40B4-BE49-F238E27FC236}">
                    <a16:creationId xmlns:a16="http://schemas.microsoft.com/office/drawing/2014/main" id="{323E0AB1-2D78-4D17-8F8D-998796C8DB57}"/>
                  </a:ext>
                </a:extLst>
              </p:cNvPr>
              <p:cNvSpPr txBox="1">
                <a:spLocks noRot="1" noChangeAspect="1" noMove="1" noResize="1" noEditPoints="1" noAdjustHandles="1" noChangeArrowheads="1" noChangeShapeType="1" noTextEdit="1"/>
              </p:cNvSpPr>
              <p:nvPr/>
            </p:nvSpPr>
            <p:spPr bwMode="auto">
              <a:xfrm>
                <a:off x="0" y="-16210"/>
                <a:ext cx="6263640" cy="784830"/>
              </a:xfrm>
              <a:prstGeom prst="rect">
                <a:avLst/>
              </a:prstGeom>
              <a:blipFill>
                <a:blip r:embed="rId4"/>
                <a:stretch>
                  <a:fillRect l="-1167" t="-1550" r="-875" b="-1317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1E3DA49-9C48-4307-BE65-1D4E04514B9D}"/>
                  </a:ext>
                </a:extLst>
              </p:cNvPr>
              <p:cNvSpPr txBox="1"/>
              <p:nvPr/>
            </p:nvSpPr>
            <p:spPr>
              <a:xfrm>
                <a:off x="6093013" y="35507"/>
                <a:ext cx="2249749" cy="3979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𝑞</m:t>
                      </m:r>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56</m:t>
                              </m:r>
                            </m:sub>
                          </m:sSub>
                        </m:e>
                      </m:d>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42" name="TextBox 41">
                <a:extLst>
                  <a:ext uri="{FF2B5EF4-FFF2-40B4-BE49-F238E27FC236}">
                    <a16:creationId xmlns:a16="http://schemas.microsoft.com/office/drawing/2014/main" id="{C1E3DA49-9C48-4307-BE65-1D4E04514B9D}"/>
                  </a:ext>
                </a:extLst>
              </p:cNvPr>
              <p:cNvSpPr txBox="1">
                <a:spLocks noRot="1" noChangeAspect="1" noMove="1" noResize="1" noEditPoints="1" noAdjustHandles="1" noChangeArrowheads="1" noChangeShapeType="1" noTextEdit="1"/>
              </p:cNvSpPr>
              <p:nvPr/>
            </p:nvSpPr>
            <p:spPr>
              <a:xfrm>
                <a:off x="6093013" y="35507"/>
                <a:ext cx="2249749" cy="397929"/>
              </a:xfrm>
              <a:prstGeom prst="rect">
                <a:avLst/>
              </a:prstGeom>
              <a:blipFill>
                <a:blip r:embed="rId5"/>
                <a:stretch>
                  <a:fillRect l="-1355" b="-15385"/>
                </a:stretch>
              </a:blipFill>
            </p:spPr>
            <p:txBody>
              <a:bodyPr/>
              <a:lstStyle/>
              <a:p>
                <a:r>
                  <a:rPr lang="en-GB">
                    <a:noFill/>
                  </a:rPr>
                  <a:t> </a:t>
                </a:r>
              </a:p>
            </p:txBody>
          </p:sp>
        </mc:Fallback>
      </mc:AlternateContent>
      <p:sp>
        <p:nvSpPr>
          <p:cNvPr id="93" name="TextBox 92">
            <a:extLst>
              <a:ext uri="{FF2B5EF4-FFF2-40B4-BE49-F238E27FC236}">
                <a16:creationId xmlns:a16="http://schemas.microsoft.com/office/drawing/2014/main" id="{E3DDD64F-3266-41AF-B5FE-23FB9523B99B}"/>
              </a:ext>
            </a:extLst>
          </p:cNvPr>
          <p:cNvSpPr txBox="1"/>
          <p:nvPr/>
        </p:nvSpPr>
        <p:spPr>
          <a:xfrm>
            <a:off x="41023" y="5088397"/>
            <a:ext cx="4428062" cy="1554272"/>
          </a:xfrm>
          <a:prstGeom prst="rect">
            <a:avLst/>
          </a:prstGeom>
          <a:noFill/>
        </p:spPr>
        <p:txBody>
          <a:bodyPr wrap="square" rtlCol="0">
            <a:spAutoFit/>
          </a:bodyPr>
          <a:lstStyle/>
          <a:p>
            <a:pPr lvl="0" algn="ctr">
              <a:spcAft>
                <a:spcPts val="1200"/>
              </a:spcAft>
              <a:defRPr/>
            </a:pP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While incomplete, and with discrepancies seen as </a:t>
            </a:r>
            <a:r>
              <a:rPr kumimoji="0" lang="en-GB" sz="19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underlined</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uncover significant structures of SM</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far </a:t>
            </a:r>
            <a:r>
              <a:rPr lang="en-GB" sz="1900" dirty="0">
                <a:solidFill>
                  <a:srgbClr val="C00000"/>
                </a:solidFill>
                <a:latin typeface="Arial" panose="020B0604020202020204" pitchFamily="34" charset="0"/>
                <a:cs typeface="Arial" panose="020B0604020202020204" pitchFamily="34" charset="0"/>
              </a:rPr>
              <a:t>more directly and closely to than with ESD,</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and little redundancy</a:t>
            </a:r>
            <a:r>
              <a:rPr lang="en-GB" sz="1900" dirty="0">
                <a:solidFill>
                  <a:srgbClr val="C00000"/>
                </a:solidFill>
                <a:latin typeface="Arial" panose="020B0604020202020204" pitchFamily="34" charset="0"/>
                <a:cs typeface="Arial" panose="020B0604020202020204" pitchFamily="34" charset="0"/>
              </a:rPr>
              <a:t>.</a:t>
            </a:r>
            <a:endParaRPr kumimoji="0" lang="en-GB" sz="19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810A9C22-708B-431E-AA54-9A18D897FFCC}"/>
              </a:ext>
            </a:extLst>
          </p:cNvPr>
          <p:cNvCxnSpPr/>
          <p:nvPr/>
        </p:nvCxnSpPr>
        <p:spPr>
          <a:xfrm>
            <a:off x="1307853" y="1677399"/>
            <a:ext cx="64129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26E103A-3BC9-4D83-A0F7-1E5DB7BDAE8C}"/>
              </a:ext>
            </a:extLst>
          </p:cNvPr>
          <p:cNvCxnSpPr>
            <a:cxnSpLocks/>
          </p:cNvCxnSpPr>
          <p:nvPr/>
        </p:nvCxnSpPr>
        <p:spPr>
          <a:xfrm>
            <a:off x="1289565" y="2902398"/>
            <a:ext cx="64129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6FF2490-A1FF-4879-8DE7-F15EF5A8A93A}"/>
              </a:ext>
            </a:extLst>
          </p:cNvPr>
          <p:cNvCxnSpPr/>
          <p:nvPr/>
        </p:nvCxnSpPr>
        <p:spPr>
          <a:xfrm>
            <a:off x="1316997" y="4299977"/>
            <a:ext cx="64129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910FFBF-F691-1290-2F2B-2B744F1DDAB6}"/>
              </a:ext>
            </a:extLst>
          </p:cNvPr>
          <p:cNvSpPr/>
          <p:nvPr/>
        </p:nvSpPr>
        <p:spPr>
          <a:xfrm>
            <a:off x="143938" y="5063145"/>
            <a:ext cx="4203224" cy="161751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5" name="Text Box 27">
                <a:extLst>
                  <a:ext uri="{FF2B5EF4-FFF2-40B4-BE49-F238E27FC236}">
                    <a16:creationId xmlns:a16="http://schemas.microsoft.com/office/drawing/2014/main" id="{541E217A-2337-440C-9E5F-31C19E897AFE}"/>
                  </a:ext>
                </a:extLst>
              </p:cNvPr>
              <p:cNvSpPr txBox="1">
                <a:spLocks noChangeArrowheads="1"/>
              </p:cNvSpPr>
              <p:nvPr/>
            </p:nvSpPr>
            <p:spPr bwMode="auto">
              <a:xfrm>
                <a:off x="5642350" y="5027531"/>
                <a:ext cx="3164602" cy="9663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defTabSz="457200" rtl="0" eaLnBrk="1" fontAlgn="auto" latinLnBrk="0" hangingPunct="1">
                  <a:lnSpc>
                    <a:spcPct val="55000"/>
                  </a:lnSpc>
                  <a:spcBef>
                    <a:spcPct val="50000"/>
                  </a:spcBef>
                  <a:spcAft>
                    <a:spcPts val="0"/>
                  </a:spcAft>
                  <a:buClrTx/>
                  <a:buSzPct val="75000"/>
                  <a:buFontTx/>
                  <a:buNone/>
                  <a:tabLst/>
                  <a:defRPr/>
                </a:pPr>
                <a:r>
                  <a:rPr kumimoji="0" lang="en-GB" altLang="en-US" sz="2400" b="0" i="0" u="none" strike="noStrike" kern="1200" cap="none" spc="0" normalizeH="0" baseline="0" noProof="0" dirty="0">
                    <a:ln>
                      <a:noFill/>
                    </a:ln>
                    <a:solidFill>
                      <a:srgbClr val="006600"/>
                    </a:solidFill>
                    <a:effectLst/>
                    <a:uLnTx/>
                    <a:uFillTx/>
                    <a:latin typeface="Arial" panose="020B0604020202020204"/>
                    <a:ea typeface="+mn-ea"/>
                    <a:cs typeface="+mn-cs"/>
                  </a:rPr>
                  <a:t> </a:t>
                </a:r>
                <a:r>
                  <a:rPr kumimoji="0" lang="en-GB" altLang="en-US" sz="25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Mathematica1" pitchFamily="2" charset="2"/>
                  </a:rPr>
                  <a:t>u</a:t>
                </a:r>
                <a:r>
                  <a:rPr kumimoji="0" lang="en-GB"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Mathematica1" pitchFamily="2" charset="2"/>
                  </a:rPr>
                  <a:t>,</a:t>
                </a:r>
                <a14:m>
                  <m:oMath xmlns:m="http://schemas.openxmlformats.org/officeDocument/2006/math">
                    <m:r>
                      <a:rPr kumimoji="0" lang="en-GB" alt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sym typeface="Euclid Symbol" pitchFamily="18" charset="2"/>
                      </a:rPr>
                      <m:t>𝜈</m:t>
                    </m:r>
                  </m:oMath>
                </a14:m>
                <a:r>
                  <a:rPr kumimoji="0" lang="en-GB" altLang="en-US" sz="2400" b="0" i="0" u="none" strike="noStrike" kern="1200" cap="none" spc="0" normalizeH="0" baseline="0" noProof="0" dirty="0">
                    <a:ln>
                      <a:noFill/>
                    </a:ln>
                    <a:solidFill>
                      <a:srgbClr val="CC0000"/>
                    </a:solidFill>
                    <a:effectLst/>
                    <a:uLnTx/>
                    <a:uFillTx/>
                    <a:latin typeface="Comic Sans MS" panose="030F0702030302020204" pitchFamily="66" charset="0"/>
                    <a:ea typeface="+mn-ea"/>
                    <a:cs typeface="+mn-cs"/>
                  </a:rPr>
                  <a:t> </a:t>
                </a: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as spinors</a:t>
                </a:r>
              </a:p>
              <a:p>
                <a:pPr marL="0" marR="0" lvl="0" indent="0" defTabSz="457200" rtl="0" eaLnBrk="1" fontAlgn="auto" latinLnBrk="0" hangingPunct="1">
                  <a:lnSpc>
                    <a:spcPct val="55000"/>
                  </a:lnSpc>
                  <a:spcBef>
                    <a:spcPct val="50000"/>
                  </a:spcBef>
                  <a:spcAft>
                    <a:spcPts val="0"/>
                  </a:spcAft>
                  <a:buClrTx/>
                  <a:buSzPct val="75000"/>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 full electroweak theory</a:t>
                </a:r>
              </a:p>
              <a:p>
                <a:pPr marL="0" marR="0" lvl="0" indent="0" defTabSz="457200" rtl="0" eaLnBrk="1" fontAlgn="auto" latinLnBrk="0" hangingPunct="1">
                  <a:lnSpc>
                    <a:spcPct val="55000"/>
                  </a:lnSpc>
                  <a:spcBef>
                    <a:spcPct val="50000"/>
                  </a:spcBef>
                  <a:spcAft>
                    <a:spcPts val="0"/>
                  </a:spcAft>
                  <a:buClrTx/>
                  <a:buSzPct val="75000"/>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 three generations</a:t>
                </a:r>
                <a:endParaRPr kumimoji="0" lang="en-US" altLang="en-US" sz="2000" b="0" i="0" u="none" strike="noStrike" kern="1200" cap="none" spc="0" normalizeH="0" baseline="0" noProof="0" dirty="0">
                  <a:ln>
                    <a:noFill/>
                  </a:ln>
                  <a:solidFill>
                    <a:srgbClr val="006600"/>
                  </a:solidFill>
                  <a:effectLst/>
                  <a:uLnTx/>
                  <a:uFillTx/>
                  <a:latin typeface="Arial" panose="020B0604020202020204"/>
                  <a:ea typeface="+mn-ea"/>
                  <a:cs typeface="+mn-cs"/>
                </a:endParaRPr>
              </a:p>
            </p:txBody>
          </p:sp>
        </mc:Choice>
        <mc:Fallback xmlns="">
          <p:sp>
            <p:nvSpPr>
              <p:cNvPr id="5" name="Text Box 27">
                <a:extLst>
                  <a:ext uri="{FF2B5EF4-FFF2-40B4-BE49-F238E27FC236}">
                    <a16:creationId xmlns:a16="http://schemas.microsoft.com/office/drawing/2014/main" id="{541E217A-2337-440C-9E5F-31C19E897AFE}"/>
                  </a:ext>
                </a:extLst>
              </p:cNvPr>
              <p:cNvSpPr txBox="1">
                <a:spLocks noRot="1" noChangeAspect="1" noMove="1" noResize="1" noEditPoints="1" noAdjustHandles="1" noChangeArrowheads="1" noChangeShapeType="1" noTextEdit="1"/>
              </p:cNvSpPr>
              <p:nvPr/>
            </p:nvSpPr>
            <p:spPr bwMode="auto">
              <a:xfrm>
                <a:off x="5642350" y="5027531"/>
                <a:ext cx="3164602" cy="966355"/>
              </a:xfrm>
              <a:prstGeom prst="rect">
                <a:avLst/>
              </a:prstGeom>
              <a:blipFill>
                <a:blip r:embed="rId8"/>
                <a:stretch>
                  <a:fillRect l="-578" t="-20886" b="-113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7" name="Right Brace 6">
            <a:extLst>
              <a:ext uri="{FF2B5EF4-FFF2-40B4-BE49-F238E27FC236}">
                <a16:creationId xmlns:a16="http://schemas.microsoft.com/office/drawing/2014/main" id="{5592D661-566C-65DF-C89B-EE5590501E8C}"/>
              </a:ext>
            </a:extLst>
          </p:cNvPr>
          <p:cNvSpPr/>
          <p:nvPr/>
        </p:nvSpPr>
        <p:spPr>
          <a:xfrm rot="10800000">
            <a:off x="5487533" y="5063145"/>
            <a:ext cx="216358" cy="851516"/>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356ECB66-B933-2F20-48F5-95A596066ABD}"/>
              </a:ext>
            </a:extLst>
          </p:cNvPr>
          <p:cNvSpPr txBox="1"/>
          <p:nvPr/>
        </p:nvSpPr>
        <p:spPr>
          <a:xfrm>
            <a:off x="4497925" y="5140915"/>
            <a:ext cx="1097787"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Still needed</a:t>
            </a:r>
            <a:endParaRPr kumimoji="0" lang="en-GB" sz="19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Text Box 5">
                <a:extLst>
                  <a:ext uri="{FF2B5EF4-FFF2-40B4-BE49-F238E27FC236}">
                    <a16:creationId xmlns:a16="http://schemas.microsoft.com/office/drawing/2014/main" id="{2A4DB05F-8BA3-8316-D0DB-4F13149458E4}"/>
                  </a:ext>
                </a:extLst>
              </p:cNvPr>
              <p:cNvSpPr txBox="1">
                <a:spLocks noChangeArrowheads="1"/>
              </p:cNvSpPr>
              <p:nvPr/>
            </p:nvSpPr>
            <p:spPr bwMode="auto">
              <a:xfrm>
                <a:off x="4450077" y="6020066"/>
                <a:ext cx="4549985" cy="7078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Propose:</a:t>
                </a:r>
                <a:r>
                  <a:rPr kumimoji="0" lang="en-GB" altLang="en-US" sz="2000" b="0" i="0" u="none" strike="noStrike" kern="1200" cap="none" spc="0" normalizeH="0" baseline="0" noProof="0" dirty="0">
                    <a:ln>
                      <a:noFill/>
                    </a:ln>
                    <a:solidFill>
                      <a:srgbClr val="CC0000"/>
                    </a:solidFill>
                    <a:effectLst/>
                    <a:uLnTx/>
                    <a:uFillTx/>
                    <a:latin typeface="Arial" panose="020B0604020202020204"/>
                    <a:ea typeface="+mn-ea"/>
                    <a:cs typeface="+mn-cs"/>
                  </a:rPr>
                  <a:t> </a:t>
                </a:r>
                <a:r>
                  <a:rPr kumimoji="0" lang="en-GB"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a:t>
                </a:r>
                <a:r>
                  <a:rPr kumimoji="0" lang="en-GB" altLang="en-US" sz="20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mn-cs"/>
                  </a:rPr>
                  <a:t>8</a:t>
                </a:r>
                <a:r>
                  <a:rPr kumimoji="0" lang="en-GB"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on </a:t>
                </a:r>
                <a14:m>
                  <m:oMath xmlns:m="http://schemas.openxmlformats.org/officeDocument/2006/math">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&gt;4</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𝑄</m:t>
                    </m:r>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248</m:t>
                            </m:r>
                          </m:sub>
                        </m:sSub>
                      </m:e>
                    </m:d>
                  </m:oMath>
                </a14:m>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 </a:t>
                </a:r>
                <a:r>
                  <a:rPr kumimoji="0" lang="en-GB" altLang="en-US" sz="2000" b="0" i="0" u="sng" strike="noStrike" kern="1200" cap="none" spc="0" normalizeH="0" baseline="0" noProof="0" dirty="0">
                    <a:ln>
                      <a:noFill/>
                    </a:ln>
                    <a:solidFill>
                      <a:srgbClr val="006600"/>
                    </a:solidFill>
                    <a:effectLst/>
                    <a:uLnTx/>
                    <a:uFillTx/>
                    <a:latin typeface="Arial" panose="020B0604020202020204"/>
                    <a:ea typeface="+mn-ea"/>
                    <a:cs typeface="+mn-cs"/>
                  </a:rPr>
                  <a:t>octonionic</a:t>
                </a: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 construction,</a:t>
                </a:r>
                <a:r>
                  <a:rPr kumimoji="0" lang="en-GB" altLang="en-US" sz="2000" b="0" i="0" u="none" strike="noStrike" kern="1200" cap="none" spc="0" normalizeH="0" noProof="0" dirty="0">
                    <a:ln>
                      <a:noFill/>
                    </a:ln>
                    <a:solidFill>
                      <a:srgbClr val="006600"/>
                    </a:solidFill>
                    <a:effectLst/>
                    <a:uLnTx/>
                    <a:uFillTx/>
                    <a:latin typeface="Arial" panose="020B0604020202020204"/>
                    <a:ea typeface="+mn-ea"/>
                    <a:cs typeface="+mn-cs"/>
                  </a:rPr>
                  <a:t> for full</a:t>
                </a: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 SM </a:t>
                </a:r>
                <a:endParaRPr kumimoji="0" lang="en-US" altLang="en-US" sz="2000" b="0" i="0" u="none" strike="noStrike" kern="1200" cap="none" spc="0" normalizeH="0" baseline="0" noProof="0" dirty="0">
                  <a:ln>
                    <a:noFill/>
                  </a:ln>
                  <a:solidFill>
                    <a:srgbClr val="006600"/>
                  </a:solidFill>
                  <a:effectLst/>
                  <a:uLnTx/>
                  <a:uFillTx/>
                  <a:latin typeface="Arial" panose="020B0604020202020204"/>
                  <a:ea typeface="+mn-ea"/>
                  <a:cs typeface="+mn-cs"/>
                </a:endParaRPr>
              </a:p>
            </p:txBody>
          </p:sp>
        </mc:Choice>
        <mc:Fallback xmlns="">
          <p:sp>
            <p:nvSpPr>
              <p:cNvPr id="9" name="Text Box 5">
                <a:extLst>
                  <a:ext uri="{FF2B5EF4-FFF2-40B4-BE49-F238E27FC236}">
                    <a16:creationId xmlns:a16="http://schemas.microsoft.com/office/drawing/2014/main" id="{2A4DB05F-8BA3-8316-D0DB-4F13149458E4}"/>
                  </a:ext>
                </a:extLst>
              </p:cNvPr>
              <p:cNvSpPr txBox="1">
                <a:spLocks noRot="1" noChangeAspect="1" noMove="1" noResize="1" noEditPoints="1" noAdjustHandles="1" noChangeArrowheads="1" noChangeShapeType="1" noTextEdit="1"/>
              </p:cNvSpPr>
              <p:nvPr/>
            </p:nvSpPr>
            <p:spPr bwMode="auto">
              <a:xfrm>
                <a:off x="4450077" y="6020066"/>
                <a:ext cx="4549985" cy="707886"/>
              </a:xfrm>
              <a:prstGeom prst="rect">
                <a:avLst/>
              </a:prstGeom>
              <a:blipFill>
                <a:blip r:embed="rId9"/>
                <a:stretch>
                  <a:fillRect t="-5172" b="-155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10" name="TextBox 9">
            <a:extLst>
              <a:ext uri="{FF2B5EF4-FFF2-40B4-BE49-F238E27FC236}">
                <a16:creationId xmlns:a16="http://schemas.microsoft.com/office/drawing/2014/main" id="{CC6945EB-23E4-DF3D-E84D-83DC5430EBA2}"/>
              </a:ext>
            </a:extLst>
          </p:cNvPr>
          <p:cNvSpPr txBox="1"/>
          <p:nvPr/>
        </p:nvSpPr>
        <p:spPr>
          <a:xfrm>
            <a:off x="5439034" y="918876"/>
            <a:ext cx="3034016" cy="34547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Rich in SM properties: </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Lorentz spinor structures</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Colour </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SU(3)</a:t>
            </a:r>
            <a:r>
              <a:rPr kumimoji="0" lang="en-GB" sz="2000" b="0" i="1" u="none" strike="noStrike" kern="1200" cap="none" spc="0" normalizeH="0" baseline="-16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singlets and triplets</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Electromagnetic </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U(1)</a:t>
            </a:r>
            <a:r>
              <a:rPr kumimoji="0" lang="en-GB" sz="2000" b="0" i="1" u="none" strike="noStrike" kern="1200" cap="none" spc="0" normalizeH="0" baseline="-2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fractional charges</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elements of Electroweak theory (incl. L-R asym.)</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2100" b="0"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sp>
        <p:nvSpPr>
          <p:cNvPr id="11" name="Arrow: Right 10">
            <a:extLst>
              <a:ext uri="{FF2B5EF4-FFF2-40B4-BE49-F238E27FC236}">
                <a16:creationId xmlns:a16="http://schemas.microsoft.com/office/drawing/2014/main" id="{35863443-381B-6688-EDAD-6C11BED1C261}"/>
              </a:ext>
            </a:extLst>
          </p:cNvPr>
          <p:cNvSpPr/>
          <p:nvPr/>
        </p:nvSpPr>
        <p:spPr>
          <a:xfrm>
            <a:off x="5345392" y="4105420"/>
            <a:ext cx="335037" cy="22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AFDCDB-C538-9F3B-D9CA-1BAF15EB33C1}"/>
                  </a:ext>
                </a:extLst>
              </p:cNvPr>
              <p:cNvSpPr txBox="1"/>
              <p:nvPr/>
            </p:nvSpPr>
            <p:spPr>
              <a:xfrm>
                <a:off x="5435703" y="3844877"/>
                <a:ext cx="2821024" cy="70006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num>
                        <m:den>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en>
                      </m:f>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2" name="TextBox 11">
                <a:extLst>
                  <a:ext uri="{FF2B5EF4-FFF2-40B4-BE49-F238E27FC236}">
                    <a16:creationId xmlns:a16="http://schemas.microsoft.com/office/drawing/2014/main" id="{5DAFDCDB-C538-9F3B-D9CA-1BAF15EB33C1}"/>
                  </a:ext>
                </a:extLst>
              </p:cNvPr>
              <p:cNvSpPr txBox="1">
                <a:spLocks noRot="1" noChangeAspect="1" noMove="1" noResize="1" noEditPoints="1" noAdjustHandles="1" noChangeArrowheads="1" noChangeShapeType="1" noTextEdit="1"/>
              </p:cNvSpPr>
              <p:nvPr/>
            </p:nvSpPr>
            <p:spPr>
              <a:xfrm>
                <a:off x="5435703" y="3844877"/>
                <a:ext cx="2821024" cy="700063"/>
              </a:xfrm>
              <a:prstGeom prst="rect">
                <a:avLst/>
              </a:prstGeom>
              <a:blipFill>
                <a:blip r:embed="rId8"/>
                <a:stretch>
                  <a:fillRect/>
                </a:stretch>
              </a:blipFill>
            </p:spPr>
            <p:txBody>
              <a:bodyPr/>
              <a:lstStyle/>
              <a:p>
                <a:r>
                  <a:rPr lang="en-GB">
                    <a:noFill/>
                  </a:rPr>
                  <a:t> </a:t>
                </a:r>
              </a:p>
            </p:txBody>
          </p:sp>
        </mc:Fallback>
      </mc:AlternateContent>
      <p:sp>
        <p:nvSpPr>
          <p:cNvPr id="14" name="Text Box 7">
            <a:extLst>
              <a:ext uri="{FF2B5EF4-FFF2-40B4-BE49-F238E27FC236}">
                <a16:creationId xmlns:a16="http://schemas.microsoft.com/office/drawing/2014/main" id="{16404E49-84A7-7AE3-0937-87A5DD48457B}"/>
              </a:ext>
            </a:extLst>
          </p:cNvPr>
          <p:cNvSpPr txBox="1">
            <a:spLocks noChangeArrowheads="1"/>
          </p:cNvSpPr>
          <p:nvPr/>
        </p:nvSpPr>
        <p:spPr bwMode="auto">
          <a:xfrm>
            <a:off x="5307040" y="4502786"/>
            <a:ext cx="32559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Norm</a:t>
            </a:r>
            <a:r>
              <a:rPr kumimoji="0" lang="en-GB" altLang="en-US" sz="2000" b="0" i="0" u="none" strike="noStrike" kern="1200" cap="none" spc="0" normalizeH="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noProof="0" dirty="0">
                <a:ln>
                  <a:noFill/>
                </a:ln>
                <a:solidFill>
                  <a:srgbClr val="000099"/>
                </a:solidFill>
                <a:effectLst/>
                <a:uLnTx/>
                <a:uFillTx/>
                <a:latin typeface="Abadi" panose="020B0604020104020204" pitchFamily="34" charset="0"/>
                <a:cs typeface="Arial" panose="020B0604020202020204" pitchFamily="34" charset="0"/>
              </a:rPr>
              <a:t>~</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SM scalar Higgs </a:t>
            </a:r>
            <a:endPar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pic>
        <p:nvPicPr>
          <p:cNvPr id="15" name="Picture 5">
            <a:extLst>
              <a:ext uri="{FF2B5EF4-FFF2-40B4-BE49-F238E27FC236}">
                <a16:creationId xmlns:a16="http://schemas.microsoft.com/office/drawing/2014/main" id="{5E8FA574-9BBB-8156-CD98-805D5542E09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8121" t="42267" r="17009" b="47223"/>
          <a:stretch/>
        </p:blipFill>
        <p:spPr bwMode="auto">
          <a:xfrm>
            <a:off x="8136355" y="3814183"/>
            <a:ext cx="738389" cy="70006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8DBAA761-2398-9D42-99EA-75A0EB2D4A65}"/>
              </a:ext>
            </a:extLst>
          </p:cNvPr>
          <p:cNvCxnSpPr>
            <a:cxnSpLocks/>
          </p:cNvCxnSpPr>
          <p:nvPr/>
        </p:nvCxnSpPr>
        <p:spPr>
          <a:xfrm>
            <a:off x="7866362" y="4072662"/>
            <a:ext cx="466249" cy="81994"/>
          </a:xfrm>
          <a:prstGeom prst="line">
            <a:avLst/>
          </a:prstGeom>
          <a:ln w="2857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DBD91C8-98B2-C7B7-0090-A3396A79DBF6}"/>
                  </a:ext>
                </a:extLst>
              </p:cNvPr>
              <p:cNvSpPr txBox="1"/>
              <p:nvPr/>
            </p:nvSpPr>
            <p:spPr>
              <a:xfrm>
                <a:off x="8505549" y="4322844"/>
                <a:ext cx="612471" cy="40011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en-GB" sz="2000" i="1" dirty="0">
                              <a:solidFill>
                                <a:prstClr val="black"/>
                              </a:solidFill>
                              <a:latin typeface="Cambria Math" panose="02040503050406030204" pitchFamily="18" charset="0"/>
                            </a:rPr>
                          </m:ctrlPr>
                        </m:sSubPr>
                        <m:e>
                          <m:r>
                            <a:rPr lang="en-GB" sz="2000" b="1" i="1">
                              <a:solidFill>
                                <a:prstClr val="black"/>
                              </a:solidFill>
                              <a:latin typeface="Cambria Math" panose="02040503050406030204" pitchFamily="18" charset="0"/>
                              <a:ea typeface="Cambria Math" panose="02040503050406030204" pitchFamily="18" charset="0"/>
                            </a:rPr>
                            <m:t>𝜹</m:t>
                          </m:r>
                          <m:r>
                            <a:rPr lang="en-GB" sz="2000" b="1" i="1">
                              <a:solidFill>
                                <a:prstClr val="black"/>
                              </a:solidFill>
                              <a:latin typeface="Cambria Math" panose="02040503050406030204" pitchFamily="18" charset="0"/>
                              <a:ea typeface="Cambria Math" panose="02040503050406030204" pitchFamily="18" charset="0"/>
                            </a:rPr>
                            <m:t>𝒙</m:t>
                          </m:r>
                        </m:e>
                        <m:sub>
                          <m:r>
                            <a:rPr lang="en-GB" sz="2000" b="0" i="1" smtClean="0">
                              <a:solidFill>
                                <a:prstClr val="black"/>
                              </a:solidFill>
                              <a:latin typeface="Cambria Math" panose="02040503050406030204" pitchFamily="18" charset="0"/>
                              <a:ea typeface="Cambria Math" panose="02040503050406030204" pitchFamily="18" charset="0"/>
                            </a:rPr>
                            <m:t>4</m:t>
                          </m:r>
                        </m:sub>
                      </m:sSub>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7" name="TextBox 16">
                <a:extLst>
                  <a:ext uri="{FF2B5EF4-FFF2-40B4-BE49-F238E27FC236}">
                    <a16:creationId xmlns:a16="http://schemas.microsoft.com/office/drawing/2014/main" id="{2DBD91C8-98B2-C7B7-0090-A3396A79DBF6}"/>
                  </a:ext>
                </a:extLst>
              </p:cNvPr>
              <p:cNvSpPr txBox="1">
                <a:spLocks noRot="1" noChangeAspect="1" noMove="1" noResize="1" noEditPoints="1" noAdjustHandles="1" noChangeArrowheads="1" noChangeShapeType="1" noTextEdit="1"/>
              </p:cNvSpPr>
              <p:nvPr/>
            </p:nvSpPr>
            <p:spPr>
              <a:xfrm>
                <a:off x="8505549" y="4322844"/>
                <a:ext cx="612471" cy="400110"/>
              </a:xfrm>
              <a:prstGeom prst="rect">
                <a:avLst/>
              </a:prstGeom>
              <a:blipFill>
                <a:blip r:embed="rId11"/>
                <a:stretch>
                  <a:fillRect b="-3030"/>
                </a:stretch>
              </a:blipFill>
            </p:spPr>
            <p:txBody>
              <a:bodyPr/>
              <a:lstStyle/>
              <a:p>
                <a:r>
                  <a:rPr lang="en-GB">
                    <a:noFill/>
                  </a:rPr>
                  <a:t> </a:t>
                </a:r>
              </a:p>
            </p:txBody>
          </p:sp>
        </mc:Fallback>
      </mc:AlternateContent>
      <p:pic>
        <p:nvPicPr>
          <p:cNvPr id="3" name="Picture 5">
            <a:extLst>
              <a:ext uri="{FF2B5EF4-FFF2-40B4-BE49-F238E27FC236}">
                <a16:creationId xmlns:a16="http://schemas.microsoft.com/office/drawing/2014/main" id="{9220FA2D-2DA8-769F-885A-B9EB850F8EC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8121" t="42267" r="17009" b="47223"/>
          <a:stretch/>
        </p:blipFill>
        <p:spPr bwMode="auto">
          <a:xfrm>
            <a:off x="8041604" y="477231"/>
            <a:ext cx="738389" cy="700064"/>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C4C8FF67-E2AA-85A1-16C5-C4362457C8E1}"/>
              </a:ext>
            </a:extLst>
          </p:cNvPr>
          <p:cNvSpPr/>
          <p:nvPr/>
        </p:nvSpPr>
        <p:spPr>
          <a:xfrm>
            <a:off x="7876315" y="13162"/>
            <a:ext cx="1256396" cy="12563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Arrow: Circular 21">
            <a:extLst>
              <a:ext uri="{FF2B5EF4-FFF2-40B4-BE49-F238E27FC236}">
                <a16:creationId xmlns:a16="http://schemas.microsoft.com/office/drawing/2014/main" id="{2249A878-31B6-A49B-B29E-9088182F0804}"/>
              </a:ext>
            </a:extLst>
          </p:cNvPr>
          <p:cNvSpPr/>
          <p:nvPr/>
        </p:nvSpPr>
        <p:spPr>
          <a:xfrm rot="4902145">
            <a:off x="4481024" y="195839"/>
            <a:ext cx="6560687" cy="2553584"/>
          </a:xfrm>
          <a:prstGeom prst="circularArrow">
            <a:avLst>
              <a:gd name="adj1" fmla="val 1890"/>
              <a:gd name="adj2" fmla="val 247499"/>
              <a:gd name="adj3" fmla="val 20465211"/>
              <a:gd name="adj4" fmla="val 15021249"/>
              <a:gd name="adj5" fmla="val 523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0A39F2D-D454-DEB5-72D2-8C643179EDA4}"/>
                  </a:ext>
                </a:extLst>
              </p:cNvPr>
              <p:cNvSpPr txBox="1"/>
              <p:nvPr/>
            </p:nvSpPr>
            <p:spPr>
              <a:xfrm>
                <a:off x="8285953" y="47447"/>
                <a:ext cx="612471" cy="40011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en-GB" sz="2000" i="1" dirty="0" smtClean="0">
                              <a:solidFill>
                                <a:prstClr val="black"/>
                              </a:solidFill>
                              <a:latin typeface="Cambria Math" panose="02040503050406030204" pitchFamily="18" charset="0"/>
                            </a:rPr>
                          </m:ctrlPr>
                        </m:sSubPr>
                        <m:e>
                          <m:r>
                            <a:rPr lang="en-GB" sz="2000" b="1" i="1">
                              <a:solidFill>
                                <a:prstClr val="black"/>
                              </a:solidFill>
                              <a:latin typeface="Cambria Math" panose="02040503050406030204" pitchFamily="18" charset="0"/>
                              <a:ea typeface="Cambria Math" panose="02040503050406030204" pitchFamily="18" charset="0"/>
                            </a:rPr>
                            <m:t>𝜹</m:t>
                          </m:r>
                          <m:r>
                            <a:rPr lang="en-GB" sz="2000" b="1" i="1">
                              <a:solidFill>
                                <a:prstClr val="black"/>
                              </a:solidFill>
                              <a:latin typeface="Cambria Math" panose="02040503050406030204" pitchFamily="18" charset="0"/>
                              <a:ea typeface="Cambria Math" panose="02040503050406030204" pitchFamily="18" charset="0"/>
                            </a:rPr>
                            <m:t>𝒙</m:t>
                          </m:r>
                        </m:e>
                        <m:sub>
                          <m:r>
                            <a:rPr lang="en-GB" sz="2000" b="0" i="1" smtClean="0">
                              <a:solidFill>
                                <a:prstClr val="black"/>
                              </a:solidFill>
                              <a:latin typeface="Cambria Math" panose="02040503050406030204" pitchFamily="18" charset="0"/>
                              <a:ea typeface="Cambria Math" panose="02040503050406030204" pitchFamily="18" charset="0"/>
                            </a:rPr>
                            <m:t>56</m:t>
                          </m:r>
                        </m:sub>
                      </m:sSub>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3" name="TextBox 22">
                <a:extLst>
                  <a:ext uri="{FF2B5EF4-FFF2-40B4-BE49-F238E27FC236}">
                    <a16:creationId xmlns:a16="http://schemas.microsoft.com/office/drawing/2014/main" id="{A0A39F2D-D454-DEB5-72D2-8C643179EDA4}"/>
                  </a:ext>
                </a:extLst>
              </p:cNvPr>
              <p:cNvSpPr txBox="1">
                <a:spLocks noRot="1" noChangeAspect="1" noMove="1" noResize="1" noEditPoints="1" noAdjustHandles="1" noChangeArrowheads="1" noChangeShapeType="1" noTextEdit="1"/>
              </p:cNvSpPr>
              <p:nvPr/>
            </p:nvSpPr>
            <p:spPr>
              <a:xfrm>
                <a:off x="8285953" y="47447"/>
                <a:ext cx="612471" cy="400110"/>
              </a:xfrm>
              <a:prstGeom prst="rect">
                <a:avLst/>
              </a:prstGeom>
              <a:blipFill>
                <a:blip r:embed="rId12"/>
                <a:stretch>
                  <a:fillRect r="-7921" b="-46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532B5B4-0565-1BBC-CC93-4C8AAA59B25B}"/>
                  </a:ext>
                </a:extLst>
              </p:cNvPr>
              <p:cNvSpPr txBox="1"/>
              <p:nvPr/>
            </p:nvSpPr>
            <p:spPr>
              <a:xfrm>
                <a:off x="8309005" y="587736"/>
                <a:ext cx="612471" cy="40011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en-GB" sz="2000" i="1" dirty="0">
                              <a:solidFill>
                                <a:prstClr val="black"/>
                              </a:solidFill>
                              <a:latin typeface="Cambria Math" panose="02040503050406030204" pitchFamily="18" charset="0"/>
                            </a:rPr>
                          </m:ctrlPr>
                        </m:sSubPr>
                        <m:e>
                          <m:r>
                            <a:rPr lang="en-GB" sz="2000" b="1" i="1">
                              <a:solidFill>
                                <a:prstClr val="black"/>
                              </a:solidFill>
                              <a:latin typeface="Cambria Math" panose="02040503050406030204" pitchFamily="18" charset="0"/>
                              <a:ea typeface="Cambria Math" panose="02040503050406030204" pitchFamily="18" charset="0"/>
                            </a:rPr>
                            <m:t>𝜹</m:t>
                          </m:r>
                          <m:r>
                            <a:rPr lang="en-GB" sz="2000" b="1" i="1">
                              <a:solidFill>
                                <a:prstClr val="black"/>
                              </a:solidFill>
                              <a:latin typeface="Cambria Math" panose="02040503050406030204" pitchFamily="18" charset="0"/>
                              <a:ea typeface="Cambria Math" panose="02040503050406030204" pitchFamily="18" charset="0"/>
                            </a:rPr>
                            <m:t>𝒙</m:t>
                          </m:r>
                        </m:e>
                        <m:sub>
                          <m:r>
                            <a:rPr lang="en-GB" sz="2000" b="0" i="1" smtClean="0">
                              <a:solidFill>
                                <a:prstClr val="black"/>
                              </a:solidFill>
                              <a:latin typeface="Cambria Math" panose="02040503050406030204" pitchFamily="18" charset="0"/>
                              <a:ea typeface="Cambria Math" panose="02040503050406030204" pitchFamily="18" charset="0"/>
                            </a:rPr>
                            <m:t>4</m:t>
                          </m:r>
                        </m:sub>
                      </m:sSub>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4" name="TextBox 23">
                <a:extLst>
                  <a:ext uri="{FF2B5EF4-FFF2-40B4-BE49-F238E27FC236}">
                    <a16:creationId xmlns:a16="http://schemas.microsoft.com/office/drawing/2014/main" id="{7532B5B4-0565-1BBC-CC93-4C8AAA59B25B}"/>
                  </a:ext>
                </a:extLst>
              </p:cNvPr>
              <p:cNvSpPr txBox="1">
                <a:spLocks noRot="1" noChangeAspect="1" noMove="1" noResize="1" noEditPoints="1" noAdjustHandles="1" noChangeArrowheads="1" noChangeShapeType="1" noTextEdit="1"/>
              </p:cNvSpPr>
              <p:nvPr/>
            </p:nvSpPr>
            <p:spPr>
              <a:xfrm>
                <a:off x="8309005" y="587736"/>
                <a:ext cx="612471" cy="400110"/>
              </a:xfrm>
              <a:prstGeom prst="rect">
                <a:avLst/>
              </a:prstGeom>
              <a:blipFill>
                <a:blip r:embed="rId13"/>
                <a:stretch>
                  <a:fillRect b="-3030"/>
                </a:stretch>
              </a:blipFill>
            </p:spPr>
            <p:txBody>
              <a:bodyPr/>
              <a:lstStyle/>
              <a:p>
                <a:r>
                  <a:rPr lang="en-GB">
                    <a:noFill/>
                  </a:rPr>
                  <a:t> </a:t>
                </a:r>
              </a:p>
            </p:txBody>
          </p:sp>
        </mc:Fallback>
      </mc:AlternateContent>
      <p:cxnSp>
        <p:nvCxnSpPr>
          <p:cNvPr id="27" name="Straight Connector 26">
            <a:extLst>
              <a:ext uri="{FF2B5EF4-FFF2-40B4-BE49-F238E27FC236}">
                <a16:creationId xmlns:a16="http://schemas.microsoft.com/office/drawing/2014/main" id="{EA84AE6F-0BED-B8D6-A38E-E6E3273B0182}"/>
              </a:ext>
            </a:extLst>
          </p:cNvPr>
          <p:cNvCxnSpPr>
            <a:cxnSpLocks/>
          </p:cNvCxnSpPr>
          <p:nvPr/>
        </p:nvCxnSpPr>
        <p:spPr>
          <a:xfrm>
            <a:off x="7825601" y="224904"/>
            <a:ext cx="517161" cy="956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466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DE5BC-6B51-5DA9-92F9-1BD0A950F66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C27907-A109-34A1-6BE6-A16B52F9FDEB}"/>
              </a:ext>
            </a:extLst>
          </p:cNvPr>
          <p:cNvSpPr>
            <a:spLocks noGrp="1"/>
          </p:cNvSpPr>
          <p:nvPr>
            <p:ph type="sldNum" sz="quarter" idx="12"/>
          </p:nvPr>
        </p:nvSpPr>
        <p:spPr>
          <a:xfrm>
            <a:off x="8675688" y="6646721"/>
            <a:ext cx="468312" cy="188913"/>
          </a:xfrm>
        </p:spPr>
        <p:txBody>
          <a:bodyPr/>
          <a:lstStyle/>
          <a:p>
            <a:fld id="{3C421DC5-CE8E-4C24-B68F-06D00653A451}" type="slidenum">
              <a:rPr lang="en-US" altLang="en-US" smtClean="0"/>
              <a:pPr/>
              <a:t>13</a:t>
            </a:fld>
            <a:endParaRPr lang="en-US" altLang="en-US" dirty="0"/>
          </a:p>
        </p:txBody>
      </p:sp>
      <p:sp>
        <p:nvSpPr>
          <p:cNvPr id="2" name="TextBox 1">
            <a:extLst>
              <a:ext uri="{FF2B5EF4-FFF2-40B4-BE49-F238E27FC236}">
                <a16:creationId xmlns:a16="http://schemas.microsoft.com/office/drawing/2014/main" id="{A31A6645-42A3-FA93-0166-8EFB78DC26A0}"/>
              </a:ext>
            </a:extLst>
          </p:cNvPr>
          <p:cNvSpPr txBox="1"/>
          <p:nvPr/>
        </p:nvSpPr>
        <p:spPr>
          <a:xfrm>
            <a:off x="47626" y="757968"/>
            <a:ext cx="9143999" cy="923330"/>
          </a:xfrm>
          <a:prstGeom prst="rect">
            <a:avLst/>
          </a:prstGeom>
          <a:noFill/>
        </p:spPr>
        <p:txBody>
          <a:bodyPr wrap="square" rtlCol="0">
            <a:spAutoFit/>
          </a:bodyPr>
          <a:lstStyle/>
          <a:p>
            <a:r>
              <a:rPr lang="en-GB" dirty="0"/>
              <a:t>No such thing as a single pristine isolated ‘generation of the Standard Model’ in nature.  Significant mismatch between weak / mass eigenstate, in both quark and lepton sectors, as associated with mixing between the three generations of the SM, which is ‘one thing’.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BA7AE17-55A3-6A2C-AE67-8E49C063880E}"/>
                  </a:ext>
                </a:extLst>
              </p:cNvPr>
              <p:cNvSpPr txBox="1"/>
              <p:nvPr/>
            </p:nvSpPr>
            <p:spPr>
              <a:xfrm>
                <a:off x="-45784" y="2380015"/>
                <a:ext cx="9307614" cy="453137"/>
              </a:xfrm>
              <a:prstGeom prst="rect">
                <a:avLst/>
              </a:prstGeom>
              <a:noFill/>
            </p:spPr>
            <p:txBody>
              <a:bodyPr wrap="square" rtlCol="0">
                <a:spAutoFit/>
              </a:bodyPr>
              <a:lstStyle/>
              <a:p>
                <a:r>
                  <a:rPr lang="en-GB" dirty="0"/>
                  <a:t>Standard breaking 248 rep. </a:t>
                </a:r>
                <a14:m>
                  <m:oMath xmlns:m="http://schemas.openxmlformats.org/officeDocument/2006/math">
                    <m:sSub>
                      <m:sSubPr>
                        <m:ctrlPr>
                          <a:rPr lang="en-GB" sz="2400" i="1" smtClean="0">
                            <a:solidFill>
                              <a:prstClr val="black"/>
                            </a:solidFill>
                            <a:latin typeface="Cambria Math" panose="02040503050406030204" pitchFamily="18" charset="0"/>
                            <a:ea typeface="Cambria Math" panose="02040503050406030204" pitchFamily="18" charset="0"/>
                          </a:rPr>
                        </m:ctrlPr>
                      </m:sSubPr>
                      <m:e>
                        <m:r>
                          <m:rPr>
                            <m:sty m:val="p"/>
                          </m:rPr>
                          <a:rPr lang="en-GB" sz="2400">
                            <a:solidFill>
                              <a:prstClr val="black"/>
                            </a:solidFill>
                            <a:latin typeface="Cambria Math" panose="02040503050406030204" pitchFamily="18" charset="0"/>
                            <a:ea typeface="Cambria Math" panose="02040503050406030204" pitchFamily="18" charset="0"/>
                          </a:rPr>
                          <m:t>E</m:t>
                        </m:r>
                      </m:e>
                      <m:sub>
                        <m:r>
                          <a:rPr lang="en-GB" sz="2400" i="1">
                            <a:solidFill>
                              <a:prstClr val="black"/>
                            </a:solidFill>
                            <a:latin typeface="Cambria Math" panose="02040503050406030204" pitchFamily="18" charset="0"/>
                            <a:ea typeface="Cambria Math" panose="02040503050406030204" pitchFamily="18" charset="0"/>
                          </a:rPr>
                          <m:t>8</m:t>
                        </m:r>
                      </m:sub>
                    </m:sSub>
                    <m:r>
                      <a:rPr lang="en-GB" sz="2400" i="1" smtClean="0">
                        <a:solidFill>
                          <a:prstClr val="black"/>
                        </a:solidFill>
                        <a:latin typeface="Cambria Math" panose="02040503050406030204" pitchFamily="18" charset="0"/>
                        <a:ea typeface="Cambria Math" panose="02040503050406030204" pitchFamily="18" charset="0"/>
                      </a:rPr>
                      <m:t>⊃</m:t>
                    </m:r>
                  </m:oMath>
                </a14:m>
                <a:r>
                  <a:rPr lang="en-GB" dirty="0"/>
                  <a:t> </a:t>
                </a:r>
                <a:r>
                  <a:rPr lang="en-GB" sz="2000" dirty="0"/>
                  <a:t>Lorentz x SU(3) x SU(2) x U(1) </a:t>
                </a:r>
                <a:r>
                  <a:rPr lang="en-GB" dirty="0"/>
                  <a:t>does </a:t>
                </a:r>
                <a:r>
                  <a:rPr lang="en-GB" u="sng" dirty="0"/>
                  <a:t>NOT</a:t>
                </a:r>
                <a:r>
                  <a:rPr lang="en-GB" dirty="0"/>
                  <a:t> give SM.</a:t>
                </a:r>
              </a:p>
            </p:txBody>
          </p:sp>
        </mc:Choice>
        <mc:Fallback xmlns="">
          <p:sp>
            <p:nvSpPr>
              <p:cNvPr id="3" name="TextBox 2">
                <a:extLst>
                  <a:ext uri="{FF2B5EF4-FFF2-40B4-BE49-F238E27FC236}">
                    <a16:creationId xmlns:a16="http://schemas.microsoft.com/office/drawing/2014/main" id="{BBA7AE17-55A3-6A2C-AE67-8E49C063880E}"/>
                  </a:ext>
                </a:extLst>
              </p:cNvPr>
              <p:cNvSpPr txBox="1">
                <a:spLocks noRot="1" noChangeAspect="1" noMove="1" noResize="1" noEditPoints="1" noAdjustHandles="1" noChangeArrowheads="1" noChangeShapeType="1" noTextEdit="1"/>
              </p:cNvSpPr>
              <p:nvPr/>
            </p:nvSpPr>
            <p:spPr>
              <a:xfrm>
                <a:off x="-45784" y="2380015"/>
                <a:ext cx="9307614" cy="453137"/>
              </a:xfrm>
              <a:prstGeom prst="rect">
                <a:avLst/>
              </a:prstGeom>
              <a:blipFill>
                <a:blip r:embed="rId2"/>
                <a:stretch>
                  <a:fillRect l="-524" b="-21333"/>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1C49CC87-5B55-1C86-017A-322897B44754}"/>
              </a:ext>
            </a:extLst>
          </p:cNvPr>
          <p:cNvSpPr txBox="1"/>
          <p:nvPr/>
        </p:nvSpPr>
        <p:spPr>
          <a:xfrm>
            <a:off x="0" y="-10662"/>
            <a:ext cx="9143999"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4800"/>
                </a:solidFill>
                <a:effectLst/>
                <a:uLnTx/>
                <a:uFillTx/>
                <a:latin typeface="Arial" panose="020B0604020202020204"/>
                <a:ea typeface="+mn-ea"/>
                <a:cs typeface="+mn-cs"/>
              </a:rPr>
              <a:t>Three comments on the status of Standard Model identification: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9855BCD-2E35-1996-87F5-A727320657D8}"/>
                  </a:ext>
                </a:extLst>
              </p:cNvPr>
              <p:cNvSpPr txBox="1"/>
              <p:nvPr/>
            </p:nvSpPr>
            <p:spPr>
              <a:xfrm>
                <a:off x="102701" y="322544"/>
                <a:ext cx="7669697" cy="45313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Arial" panose="020B0604020202020204"/>
                    <a:ea typeface="+mn-ea"/>
                    <a:cs typeface="+mn-cs"/>
                  </a:rPr>
                  <a:t>1)  </a:t>
                </a:r>
                <a:r>
                  <a:rPr kumimoji="0" lang="en-GB" sz="2200" b="0" i="0" u="none" strike="noStrike" kern="1200" cap="none" spc="0" normalizeH="0" baseline="0" noProof="0" dirty="0">
                    <a:ln>
                      <a:noFill/>
                    </a:ln>
                    <a:solidFill>
                      <a:srgbClr val="FF0000"/>
                    </a:solidFill>
                    <a:effectLst/>
                    <a:uLnTx/>
                    <a:uFillTx/>
                    <a:latin typeface="Arial" panose="020B0604020202020204"/>
                    <a:ea typeface="+mn-ea"/>
                    <a:cs typeface="+mn-cs"/>
                  </a:rPr>
                  <a:t>The</a:t>
                </a:r>
                <a:r>
                  <a:rPr kumimoji="0" lang="en-GB" sz="2200" b="0" i="0" u="none" strike="noStrike" kern="1200" cap="none" spc="0" normalizeH="0" baseline="0" noProof="0" dirty="0">
                    <a:ln>
                      <a:noFill/>
                    </a:ln>
                    <a:solidFill>
                      <a:srgbClr val="006600"/>
                    </a:solidFill>
                    <a:effectLst/>
                    <a:uLnTx/>
                    <a:uFillTx/>
                    <a:latin typeface="Arial" panose="020B0604020202020204"/>
                    <a:ea typeface="+mn-ea"/>
                    <a:cs typeface="+mn-cs"/>
                  </a:rPr>
                  <a:t> </a:t>
                </a:r>
                <a14:m>
                  <m:oMath xmlns:m="http://schemas.openxmlformats.org/officeDocument/2006/math">
                    <m:sSub>
                      <m:sSub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E</m:t>
                        </m:r>
                      </m:e>
                      <m: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7</m:t>
                        </m:r>
                      </m:sub>
                    </m:sSub>
                  </m:oMath>
                </a14:m>
                <a:r>
                  <a:rPr kumimoji="0" lang="en-GB" sz="2200" b="0" i="0" u="none" strike="noStrike" kern="1200" cap="none" spc="0" normalizeH="0" baseline="0" noProof="0" dirty="0">
                    <a:ln>
                      <a:noFill/>
                    </a:ln>
                    <a:solidFill>
                      <a:srgbClr val="006600"/>
                    </a:solidFill>
                    <a:effectLst/>
                    <a:uLnTx/>
                    <a:uFillTx/>
                    <a:latin typeface="Arial" panose="020B0604020202020204"/>
                    <a:ea typeface="+mn-ea"/>
                    <a:cs typeface="+mn-cs"/>
                  </a:rPr>
                  <a:t> </a:t>
                </a:r>
                <a:r>
                  <a:rPr kumimoji="0" lang="en-GB" sz="2200" b="0" i="0" u="none" strike="noStrike" kern="1200" cap="none" spc="0" normalizeH="0" baseline="0" noProof="0" dirty="0">
                    <a:ln>
                      <a:noFill/>
                    </a:ln>
                    <a:solidFill>
                      <a:srgbClr val="FF0000"/>
                    </a:solidFill>
                    <a:effectLst/>
                    <a:uLnTx/>
                    <a:uFillTx/>
                    <a:latin typeface="Arial" panose="020B0604020202020204"/>
                    <a:ea typeface="+mn-ea"/>
                    <a:cs typeface="+mn-cs"/>
                  </a:rPr>
                  <a:t>stage does not give </a:t>
                </a:r>
                <a:r>
                  <a:rPr kumimoji="0" lang="en-GB" sz="2200" b="0" i="0" u="sng" strike="noStrike" kern="1200" cap="none" spc="0" normalizeH="0" baseline="0" noProof="0" dirty="0">
                    <a:ln>
                      <a:noFill/>
                    </a:ln>
                    <a:solidFill>
                      <a:srgbClr val="FF0000"/>
                    </a:solidFill>
                    <a:effectLst/>
                    <a:uLnTx/>
                    <a:uFillTx/>
                    <a:latin typeface="Arial" panose="020B0604020202020204"/>
                    <a:ea typeface="+mn-ea"/>
                    <a:cs typeface="+mn-cs"/>
                  </a:rPr>
                  <a:t>exactly </a:t>
                </a:r>
                <a:r>
                  <a:rPr lang="en-GB" sz="2200" u="sng" dirty="0">
                    <a:solidFill>
                      <a:srgbClr val="FF0000"/>
                    </a:solidFill>
                    <a:latin typeface="Arial" panose="020B0604020202020204"/>
                  </a:rPr>
                  <a:t>one</a:t>
                </a:r>
                <a:r>
                  <a:rPr lang="en-GB" sz="2200" dirty="0">
                    <a:solidFill>
                      <a:srgbClr val="FF0000"/>
                    </a:solidFill>
                    <a:latin typeface="Arial" panose="020B0604020202020204"/>
                  </a:rPr>
                  <a:t> SM generation</a:t>
                </a:r>
                <a:endParaRPr kumimoji="0" lang="en-GB" sz="2200" b="0" i="0" u="none" strike="noStrike" kern="1200" cap="none" spc="0" normalizeH="0" baseline="0" noProof="0" dirty="0">
                  <a:ln>
                    <a:noFill/>
                  </a:ln>
                  <a:solidFill>
                    <a:srgbClr val="FF0000"/>
                  </a:solidFill>
                  <a:effectLst/>
                  <a:uLnTx/>
                  <a:uFillTx/>
                  <a:latin typeface="Arial" panose="020B0604020202020204"/>
                </a:endParaRPr>
              </a:p>
            </p:txBody>
          </p:sp>
        </mc:Choice>
        <mc:Fallback xmlns="">
          <p:sp>
            <p:nvSpPr>
              <p:cNvPr id="13" name="TextBox 12">
                <a:extLst>
                  <a:ext uri="{FF2B5EF4-FFF2-40B4-BE49-F238E27FC236}">
                    <a16:creationId xmlns:a16="http://schemas.microsoft.com/office/drawing/2014/main" id="{C9855BCD-2E35-1996-87F5-A727320657D8}"/>
                  </a:ext>
                </a:extLst>
              </p:cNvPr>
              <p:cNvSpPr txBox="1">
                <a:spLocks noRot="1" noChangeAspect="1" noMove="1" noResize="1" noEditPoints="1" noAdjustHandles="1" noChangeArrowheads="1" noChangeShapeType="1" noTextEdit="1"/>
              </p:cNvSpPr>
              <p:nvPr/>
            </p:nvSpPr>
            <p:spPr>
              <a:xfrm>
                <a:off x="102701" y="322544"/>
                <a:ext cx="7669697" cy="453137"/>
              </a:xfrm>
              <a:prstGeom prst="rect">
                <a:avLst/>
              </a:prstGeom>
              <a:blipFill>
                <a:blip r:embed="rId3"/>
                <a:stretch>
                  <a:fillRect l="-1033" t="-4054" b="-270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25CB42A-4C20-60E2-FF48-6495E7FA5ED0}"/>
                  </a:ext>
                </a:extLst>
              </p:cNvPr>
              <p:cNvSpPr txBox="1"/>
              <p:nvPr/>
            </p:nvSpPr>
            <p:spPr>
              <a:xfrm>
                <a:off x="102700" y="1983823"/>
                <a:ext cx="5955199" cy="453137"/>
              </a:xfrm>
              <a:prstGeom prst="rect">
                <a:avLst/>
              </a:prstGeom>
              <a:noFill/>
            </p:spPr>
            <p:txBody>
              <a:bodyPr wrap="square" rtlCol="0">
                <a:spAutoFit/>
              </a:bodyPr>
              <a:lstStyle/>
              <a:p>
                <a:pPr lvl="0">
                  <a:defRPr/>
                </a:pPr>
                <a:r>
                  <a:rPr lang="en-GB" sz="2200" dirty="0">
                    <a:latin typeface="Arial" panose="020B0604020202020204"/>
                  </a:rPr>
                  <a:t>2</a:t>
                </a:r>
                <a:r>
                  <a:rPr kumimoji="0" lang="en-GB" sz="2200" b="0" i="0" u="none" strike="noStrike" kern="1200" cap="none" spc="0" normalizeH="0" baseline="0" noProof="0" dirty="0">
                    <a:ln>
                      <a:noFill/>
                    </a:ln>
                    <a:effectLst/>
                    <a:uLnTx/>
                    <a:uFillTx/>
                    <a:latin typeface="Arial" panose="020B0604020202020204"/>
                    <a:ea typeface="+mn-ea"/>
                    <a:cs typeface="+mn-cs"/>
                  </a:rPr>
                  <a:t>)  </a:t>
                </a:r>
                <a:r>
                  <a:rPr lang="en-GB" sz="2200" dirty="0">
                    <a:solidFill>
                      <a:srgbClr val="FF0000"/>
                    </a:solidFill>
                    <a:latin typeface="Arial" panose="020B0604020202020204"/>
                  </a:rPr>
                  <a:t>Known that </a:t>
                </a:r>
                <a14:m>
                  <m:oMath xmlns:m="http://schemas.openxmlformats.org/officeDocument/2006/math">
                    <m:sSub>
                      <m:sSubPr>
                        <m:ctrlPr>
                          <a:rPr lang="en-GB" sz="2400" i="1" smtClean="0">
                            <a:solidFill>
                              <a:prstClr val="black"/>
                            </a:solidFill>
                            <a:latin typeface="Cambria Math" panose="02040503050406030204" pitchFamily="18" charset="0"/>
                            <a:ea typeface="Cambria Math" panose="02040503050406030204" pitchFamily="18" charset="0"/>
                          </a:rPr>
                        </m:ctrlPr>
                      </m:sSubPr>
                      <m:e>
                        <m:r>
                          <m:rPr>
                            <m:sty m:val="p"/>
                          </m:rPr>
                          <a:rPr lang="en-GB" sz="2400">
                            <a:solidFill>
                              <a:prstClr val="black"/>
                            </a:solidFill>
                            <a:latin typeface="Cambria Math" panose="02040503050406030204" pitchFamily="18" charset="0"/>
                            <a:ea typeface="Cambria Math" panose="02040503050406030204" pitchFamily="18" charset="0"/>
                          </a:rPr>
                          <m:t>E</m:t>
                        </m:r>
                      </m:e>
                      <m:sub>
                        <m:r>
                          <a:rPr lang="en-GB" sz="2400" b="0" i="1" smtClean="0">
                            <a:solidFill>
                              <a:prstClr val="black"/>
                            </a:solidFill>
                            <a:latin typeface="Cambria Math" panose="02040503050406030204" pitchFamily="18" charset="0"/>
                            <a:ea typeface="Cambria Math" panose="02040503050406030204" pitchFamily="18" charset="0"/>
                          </a:rPr>
                          <m:t>8</m:t>
                        </m:r>
                      </m:sub>
                    </m:sSub>
                  </m:oMath>
                </a14:m>
                <a:r>
                  <a:rPr lang="en-GB" sz="2200" dirty="0">
                    <a:solidFill>
                      <a:srgbClr val="006600"/>
                    </a:solidFill>
                    <a:latin typeface="Arial" panose="020B0604020202020204"/>
                  </a:rPr>
                  <a:t> </a:t>
                </a:r>
                <a:r>
                  <a:rPr lang="en-GB" sz="2200" dirty="0">
                    <a:solidFill>
                      <a:srgbClr val="FF0000"/>
                    </a:solidFill>
                    <a:latin typeface="Arial" panose="020B0604020202020204"/>
                  </a:rPr>
                  <a:t>does </a:t>
                </a:r>
                <a:r>
                  <a:rPr lang="en-GB" sz="2200" u="sng" dirty="0">
                    <a:solidFill>
                      <a:srgbClr val="FF0000"/>
                    </a:solidFill>
                    <a:latin typeface="Arial" panose="020B0604020202020204"/>
                  </a:rPr>
                  <a:t>not quite</a:t>
                </a:r>
                <a:r>
                  <a:rPr lang="en-GB" sz="2200" dirty="0">
                    <a:solidFill>
                      <a:srgbClr val="FF0000"/>
                    </a:solidFill>
                    <a:latin typeface="Arial" panose="020B0604020202020204"/>
                  </a:rPr>
                  <a:t> work for SM</a:t>
                </a:r>
                <a:endParaRPr kumimoji="0" lang="en-GB" sz="2200" b="0" i="0" u="none" strike="noStrike" kern="1200" cap="none" spc="0" normalizeH="0" baseline="0" noProof="0" dirty="0">
                  <a:ln>
                    <a:noFill/>
                  </a:ln>
                  <a:solidFill>
                    <a:srgbClr val="FF0000"/>
                  </a:solidFill>
                  <a:effectLst/>
                  <a:uLnTx/>
                  <a:uFillTx/>
                  <a:latin typeface="Arial" panose="020B0604020202020204"/>
                </a:endParaRPr>
              </a:p>
            </p:txBody>
          </p:sp>
        </mc:Choice>
        <mc:Fallback xmlns="">
          <p:sp>
            <p:nvSpPr>
              <p:cNvPr id="14" name="TextBox 13">
                <a:extLst>
                  <a:ext uri="{FF2B5EF4-FFF2-40B4-BE49-F238E27FC236}">
                    <a16:creationId xmlns:a16="http://schemas.microsoft.com/office/drawing/2014/main" id="{425CB42A-4C20-60E2-FF48-6495E7FA5ED0}"/>
                  </a:ext>
                </a:extLst>
              </p:cNvPr>
              <p:cNvSpPr txBox="1">
                <a:spLocks noRot="1" noChangeAspect="1" noMove="1" noResize="1" noEditPoints="1" noAdjustHandles="1" noChangeArrowheads="1" noChangeShapeType="1" noTextEdit="1"/>
              </p:cNvSpPr>
              <p:nvPr/>
            </p:nvSpPr>
            <p:spPr>
              <a:xfrm>
                <a:off x="102700" y="1983823"/>
                <a:ext cx="5955199" cy="453137"/>
              </a:xfrm>
              <a:prstGeom prst="rect">
                <a:avLst/>
              </a:prstGeom>
              <a:blipFill>
                <a:blip r:embed="rId4"/>
                <a:stretch>
                  <a:fillRect l="-1331" t="-2667"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6990240-7601-D5E0-9E4C-230765E9E193}"/>
                  </a:ext>
                </a:extLst>
              </p:cNvPr>
              <p:cNvSpPr txBox="1"/>
              <p:nvPr/>
            </p:nvSpPr>
            <p:spPr>
              <a:xfrm>
                <a:off x="36024" y="1561497"/>
                <a:ext cx="9143999" cy="453137"/>
              </a:xfrm>
              <a:prstGeom prst="rect">
                <a:avLst/>
              </a:prstGeom>
              <a:noFill/>
            </p:spPr>
            <p:txBody>
              <a:bodyPr wrap="square" rtlCol="0">
                <a:spAutoFit/>
              </a:bodyPr>
              <a:lstStyle/>
              <a:p>
                <a:r>
                  <a:rPr lang="en-GB" dirty="0"/>
                  <a:t>Extracting something from full </a:t>
                </a:r>
                <a14:m>
                  <m:oMath xmlns:m="http://schemas.openxmlformats.org/officeDocument/2006/math">
                    <m:sSub>
                      <m:sSub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E</m:t>
                        </m:r>
                      </m:e>
                      <m:sub>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8</m:t>
                        </m:r>
                      </m:sub>
                    </m:sSub>
                  </m:oMath>
                </a14:m>
                <a:r>
                  <a:rPr lang="en-GB" dirty="0"/>
                  <a:t>, expect a bit ragged at the edges (as for </a:t>
                </a:r>
                <a14:m>
                  <m:oMath xmlns:m="http://schemas.openxmlformats.org/officeDocument/2006/math">
                    <m:sSub>
                      <m:sSubPr>
                        <m:ctrlPr>
                          <a:rPr lang="en-GB" sz="2400" i="1">
                            <a:solidFill>
                              <a:prstClr val="black"/>
                            </a:solidFill>
                            <a:latin typeface="Cambria Math" panose="02040503050406030204" pitchFamily="18" charset="0"/>
                            <a:ea typeface="Cambria Math" panose="02040503050406030204" pitchFamily="18" charset="0"/>
                          </a:rPr>
                        </m:ctrlPr>
                      </m:sSubPr>
                      <m:e>
                        <m:r>
                          <m:rPr>
                            <m:sty m:val="p"/>
                          </m:rPr>
                          <a:rPr lang="en-GB" sz="2400">
                            <a:solidFill>
                              <a:prstClr val="black"/>
                            </a:solidFill>
                            <a:latin typeface="Cambria Math" panose="02040503050406030204" pitchFamily="18" charset="0"/>
                            <a:ea typeface="Cambria Math" panose="02040503050406030204" pitchFamily="18" charset="0"/>
                          </a:rPr>
                          <m:t>E</m:t>
                        </m:r>
                      </m:e>
                      <m:sub>
                        <m:r>
                          <a:rPr lang="en-GB" sz="2400" b="0" i="1" smtClean="0">
                            <a:solidFill>
                              <a:prstClr val="black"/>
                            </a:solidFill>
                            <a:latin typeface="Cambria Math" panose="02040503050406030204" pitchFamily="18" charset="0"/>
                            <a:ea typeface="Cambria Math" panose="02040503050406030204" pitchFamily="18" charset="0"/>
                          </a:rPr>
                          <m:t>6</m:t>
                        </m:r>
                      </m:sub>
                    </m:sSub>
                  </m:oMath>
                </a14:m>
                <a:r>
                  <a:rPr lang="en-GB" sz="2200" dirty="0">
                    <a:solidFill>
                      <a:srgbClr val="006600"/>
                    </a:solidFill>
                  </a:rPr>
                  <a:t> </a:t>
                </a:r>
                <a:r>
                  <a:rPr lang="en-GB" dirty="0"/>
                  <a:t>and </a:t>
                </a:r>
                <a14:m>
                  <m:oMath xmlns:m="http://schemas.openxmlformats.org/officeDocument/2006/math">
                    <m:sSub>
                      <m:sSubPr>
                        <m:ctrlPr>
                          <a:rPr lang="en-GB" sz="2400" i="1">
                            <a:solidFill>
                              <a:prstClr val="black"/>
                            </a:solidFill>
                            <a:latin typeface="Cambria Math" panose="02040503050406030204" pitchFamily="18" charset="0"/>
                            <a:ea typeface="Cambria Math" panose="02040503050406030204" pitchFamily="18" charset="0"/>
                          </a:rPr>
                        </m:ctrlPr>
                      </m:sSubPr>
                      <m:e>
                        <m:r>
                          <m:rPr>
                            <m:sty m:val="p"/>
                          </m:rPr>
                          <a:rPr lang="en-GB" sz="2400">
                            <a:solidFill>
                              <a:prstClr val="black"/>
                            </a:solidFill>
                            <a:latin typeface="Cambria Math" panose="02040503050406030204" pitchFamily="18" charset="0"/>
                            <a:ea typeface="Cambria Math" panose="02040503050406030204" pitchFamily="18" charset="0"/>
                          </a:rPr>
                          <m:t>E</m:t>
                        </m:r>
                      </m:e>
                      <m:sub>
                        <m:r>
                          <a:rPr lang="en-GB" sz="2400" b="0" i="1" smtClean="0">
                            <a:solidFill>
                              <a:prstClr val="black"/>
                            </a:solidFill>
                            <a:latin typeface="Cambria Math" panose="02040503050406030204" pitchFamily="18" charset="0"/>
                            <a:ea typeface="Cambria Math" panose="02040503050406030204" pitchFamily="18" charset="0"/>
                          </a:rPr>
                          <m:t>7</m:t>
                        </m:r>
                      </m:sub>
                    </m:sSub>
                  </m:oMath>
                </a14:m>
                <a:r>
                  <a:rPr lang="en-GB" dirty="0"/>
                  <a:t>)</a:t>
                </a:r>
              </a:p>
            </p:txBody>
          </p:sp>
        </mc:Choice>
        <mc:Fallback xmlns="">
          <p:sp>
            <p:nvSpPr>
              <p:cNvPr id="6" name="TextBox 5">
                <a:extLst>
                  <a:ext uri="{FF2B5EF4-FFF2-40B4-BE49-F238E27FC236}">
                    <a16:creationId xmlns:a16="http://schemas.microsoft.com/office/drawing/2014/main" id="{36990240-7601-D5E0-9E4C-230765E9E193}"/>
                  </a:ext>
                </a:extLst>
              </p:cNvPr>
              <p:cNvSpPr txBox="1">
                <a:spLocks noRot="1" noChangeAspect="1" noMove="1" noResize="1" noEditPoints="1" noAdjustHandles="1" noChangeArrowheads="1" noChangeShapeType="1" noTextEdit="1"/>
              </p:cNvSpPr>
              <p:nvPr/>
            </p:nvSpPr>
            <p:spPr>
              <a:xfrm>
                <a:off x="36024" y="1561497"/>
                <a:ext cx="9143999" cy="453137"/>
              </a:xfrm>
              <a:prstGeom prst="rect">
                <a:avLst/>
              </a:prstGeom>
              <a:blipFill>
                <a:blip r:embed="rId5"/>
                <a:stretch>
                  <a:fillRect l="-600" b="-18919"/>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62F7C44E-E117-4457-A046-2F02D7B742CA}"/>
              </a:ext>
            </a:extLst>
          </p:cNvPr>
          <p:cNvSpPr txBox="1"/>
          <p:nvPr/>
        </p:nvSpPr>
        <p:spPr>
          <a:xfrm>
            <a:off x="36024" y="4805388"/>
            <a:ext cx="9143998" cy="646331"/>
          </a:xfrm>
          <a:prstGeom prst="rect">
            <a:avLst/>
          </a:prstGeom>
          <a:noFill/>
        </p:spPr>
        <p:txBody>
          <a:bodyPr wrap="square" rtlCol="0">
            <a:spAutoFit/>
          </a:bodyPr>
          <a:lstStyle/>
          <a:p>
            <a:r>
              <a:rPr lang="en-GB" dirty="0"/>
              <a:t>Here </a:t>
            </a:r>
            <a:r>
              <a:rPr lang="en-GB" u="sng" dirty="0"/>
              <a:t>symmetry</a:t>
            </a:r>
            <a:r>
              <a:rPr lang="en-GB" dirty="0"/>
              <a:t>, for GPT, more fundamental than standard </a:t>
            </a:r>
            <a:r>
              <a:rPr lang="en-GB" u="sng" dirty="0"/>
              <a:t>group</a:t>
            </a:r>
            <a:r>
              <a:rPr lang="en-GB" dirty="0"/>
              <a:t> structure and axioms</a:t>
            </a:r>
          </a:p>
          <a:p>
            <a:r>
              <a:rPr lang="en-GB" dirty="0"/>
              <a:t>In particular can describe symmetries based on octonions which are </a:t>
            </a:r>
            <a:r>
              <a:rPr lang="en-GB" u="sng" dirty="0"/>
              <a:t>non-associative</a:t>
            </a:r>
            <a:r>
              <a:rPr lang="en-GB" dirty="0"/>
              <a:t>.</a:t>
            </a:r>
          </a:p>
        </p:txBody>
      </p:sp>
      <mc:AlternateContent xmlns:mc="http://schemas.openxmlformats.org/markup-compatibility/2006" xmlns:a14="http://schemas.microsoft.com/office/drawing/2010/main">
        <mc:Choice Requires="a14">
          <p:sp>
            <p:nvSpPr>
              <p:cNvPr id="11" name="Text Box 2">
                <a:extLst>
                  <a:ext uri="{FF2B5EF4-FFF2-40B4-BE49-F238E27FC236}">
                    <a16:creationId xmlns:a16="http://schemas.microsoft.com/office/drawing/2014/main" id="{0B4BC32A-F6D6-0757-1B53-D302481F7CD1}"/>
                  </a:ext>
                </a:extLst>
              </p:cNvPr>
              <p:cNvSpPr txBox="1">
                <a:spLocks noChangeArrowheads="1"/>
              </p:cNvSpPr>
              <p:nvPr/>
            </p:nvSpPr>
            <p:spPr bwMode="auto">
              <a:xfrm>
                <a:off x="245632" y="5434933"/>
                <a:ext cx="8862344"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0099"/>
                    </a:solidFill>
                    <a:effectLst/>
                    <a:uLnTx/>
                    <a:uFillTx/>
                    <a:latin typeface="Arial" panose="020B0604020202020204"/>
                    <a:ea typeface="+mn-ea"/>
                    <a:cs typeface="+mn-cs"/>
                  </a:rPr>
                  <a:t>  </a:t>
                </a:r>
                <a:r>
                  <a:rPr lang="en-GB" altLang="en-US" dirty="0">
                    <a:solidFill>
                      <a:srgbClr val="000099"/>
                    </a:solidFill>
                    <a:latin typeface="Arial" panose="020B0604020202020204" pitchFamily="34" charset="0"/>
                    <a:cs typeface="Arial" panose="020B0604020202020204" pitchFamily="34" charset="0"/>
                  </a:rPr>
                  <a:t>that is</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d>
                      <m:d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𝑎𝑏</m:t>
                        </m:r>
                      </m:e>
                    </m:d>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𝑎</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𝑏𝑐</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for many</a:t>
                </a:r>
                <a14:m>
                  <m:oMath xmlns:m="http://schemas.openxmlformats.org/officeDocument/2006/math">
                    <m:r>
                      <a:rPr kumimoji="0" lang="en-GB" alt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𝕆</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r>
                      <a:rPr kumimoji="0" lang="en-GB" altLang="en-US" sz="2000" b="0" i="1" u="none" strike="noStrike" kern="1200" cap="none" spc="0" normalizeH="0" baseline="0" noProof="0">
                        <a:ln>
                          <a:noFill/>
                        </a:ln>
                        <a:solidFill>
                          <a:srgbClr val="000066"/>
                        </a:solidFill>
                        <a:effectLst/>
                        <a:uLnTx/>
                        <a:uFillTx/>
                        <a:latin typeface="Cambria Math" panose="02040503050406030204" pitchFamily="18" charset="0"/>
                        <a:ea typeface="Cambria Math" panose="02040503050406030204" pitchFamily="18" charset="0"/>
                        <a:cs typeface="Arial" panose="020B0604020202020204" pitchFamily="34" charset="0"/>
                      </a:rPr>
                      <m:t>⇒</m:t>
                    </m:r>
                    <m:r>
                      <m:rPr>
                        <m:nor/>
                      </m:rPr>
                      <a:rPr kumimoji="0" lang="en-GB" altLang="en-US" sz="2000" b="0" i="0"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cs typeface="Arial" panose="020B0604020202020204" pitchFamily="34" charset="0"/>
                      </a:rPr>
                      <m:t>   </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non</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associative</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 </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algebra</m:t>
                    </m:r>
                  </m:oMath>
                </a14:m>
                <a:r>
                  <a:rPr kumimoji="0" lang="en-GB" altLang="en-US" sz="16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sym typeface="Mathematica7" pitchFamily="2" charset="2"/>
                  </a:rPr>
                  <a:t> </a:t>
                </a:r>
                <a:endParaRPr kumimoji="0" lang="en-GB" altLang="en-US" sz="2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sym typeface="Mathematica7" pitchFamily="2" charset="2"/>
                </a:endParaRPr>
              </a:p>
            </p:txBody>
          </p:sp>
        </mc:Choice>
        <mc:Fallback xmlns="">
          <p:sp>
            <p:nvSpPr>
              <p:cNvPr id="11" name="Text Box 2">
                <a:extLst>
                  <a:ext uri="{FF2B5EF4-FFF2-40B4-BE49-F238E27FC236}">
                    <a16:creationId xmlns:a16="http://schemas.microsoft.com/office/drawing/2014/main" id="{0B4BC32A-F6D6-0757-1B53-D302481F7CD1}"/>
                  </a:ext>
                </a:extLst>
              </p:cNvPr>
              <p:cNvSpPr txBox="1">
                <a:spLocks noRot="1" noChangeAspect="1" noMove="1" noResize="1" noEditPoints="1" noAdjustHandles="1" noChangeArrowheads="1" noChangeShapeType="1" noTextEdit="1"/>
              </p:cNvSpPr>
              <p:nvPr/>
            </p:nvSpPr>
            <p:spPr bwMode="auto">
              <a:xfrm>
                <a:off x="245632" y="5434933"/>
                <a:ext cx="8862344" cy="400110"/>
              </a:xfrm>
              <a:prstGeom prst="rect">
                <a:avLst/>
              </a:prstGeom>
              <a:blipFill>
                <a:blip r:embed="rId6"/>
                <a:stretch>
                  <a:fillRect t="-1538" b="-2461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DE1C045-BB08-F229-87C2-4A8DFF5FF678}"/>
                  </a:ext>
                </a:extLst>
              </p:cNvPr>
              <p:cNvSpPr txBox="1"/>
              <p:nvPr/>
            </p:nvSpPr>
            <p:spPr>
              <a:xfrm>
                <a:off x="-45784" y="2752650"/>
                <a:ext cx="9143998" cy="453137"/>
              </a:xfrm>
              <a:prstGeom prst="rect">
                <a:avLst/>
              </a:prstGeom>
              <a:noFill/>
            </p:spPr>
            <p:txBody>
              <a:bodyPr wrap="square" rtlCol="0">
                <a:spAutoFit/>
              </a:bodyPr>
              <a:lstStyle/>
              <a:p>
                <a:r>
                  <a:rPr lang="en-GB" dirty="0"/>
                  <a:t>Standard analysis of Lie Groups</a:t>
                </a:r>
                <a14:m>
                  <m:oMath xmlns:m="http://schemas.openxmlformats.org/officeDocument/2006/math">
                    <m:sSub>
                      <m:sSubPr>
                        <m:ctrlPr>
                          <a:rPr lang="en-GB" sz="2400" i="1" smtClean="0">
                            <a:solidFill>
                              <a:prstClr val="black"/>
                            </a:solidFill>
                            <a:latin typeface="Cambria Math" panose="02040503050406030204" pitchFamily="18" charset="0"/>
                            <a:ea typeface="Cambria Math" panose="02040503050406030204" pitchFamily="18" charset="0"/>
                          </a:rPr>
                        </m:ctrlPr>
                      </m:sSubPr>
                      <m:e>
                        <m:sSub>
                          <m:sSubPr>
                            <m:ctrlPr>
                              <a:rPr lang="en-GB" sz="2400" i="1">
                                <a:solidFill>
                                  <a:prstClr val="black"/>
                                </a:solidFill>
                                <a:latin typeface="Cambria Math" panose="02040503050406030204" pitchFamily="18" charset="0"/>
                                <a:ea typeface="Cambria Math" panose="02040503050406030204" pitchFamily="18" charset="0"/>
                              </a:rPr>
                            </m:ctrlPr>
                          </m:sSubPr>
                          <m:e>
                            <m:sSub>
                              <m:sSubPr>
                                <m:ctrlPr>
                                  <a:rPr lang="en-GB" sz="2400" i="1">
                                    <a:solidFill>
                                      <a:prstClr val="black"/>
                                    </a:solidFill>
                                    <a:latin typeface="Cambria Math" panose="02040503050406030204" pitchFamily="18" charset="0"/>
                                    <a:ea typeface="Cambria Math" panose="02040503050406030204" pitchFamily="18" charset="0"/>
                                  </a:rPr>
                                </m:ctrlPr>
                              </m:sSubPr>
                              <m:e>
                                <m:r>
                                  <a:rPr lang="en-GB" sz="2400">
                                    <a:solidFill>
                                      <a:prstClr val="black"/>
                                    </a:solidFill>
                                    <a:latin typeface="Cambria Math" panose="02040503050406030204" pitchFamily="18" charset="0"/>
                                    <a:ea typeface="Cambria Math" panose="02040503050406030204" pitchFamily="18" charset="0"/>
                                  </a:rPr>
                                  <m:t> </m:t>
                                </m:r>
                                <m:r>
                                  <a:rPr lang="en-GB" sz="2400" b="0" i="0" smtClean="0">
                                    <a:solidFill>
                                      <a:prstClr val="black"/>
                                    </a:solidFill>
                                    <a:latin typeface="Cambria Math" panose="02040503050406030204" pitchFamily="18" charset="0"/>
                                    <a:ea typeface="Cambria Math" panose="02040503050406030204" pitchFamily="18" charset="0"/>
                                  </a:rPr>
                                  <m:t> </m:t>
                                </m:r>
                                <m:r>
                                  <m:rPr>
                                    <m:sty m:val="p"/>
                                  </m:rPr>
                                  <a:rPr lang="en-GB" sz="2400">
                                    <a:solidFill>
                                      <a:prstClr val="black"/>
                                    </a:solidFill>
                                    <a:latin typeface="Cambria Math" panose="02040503050406030204" pitchFamily="18" charset="0"/>
                                    <a:ea typeface="Cambria Math" panose="02040503050406030204" pitchFamily="18" charset="0"/>
                                  </a:rPr>
                                  <m:t>E</m:t>
                                </m:r>
                              </m:e>
                              <m:sub>
                                <m:r>
                                  <a:rPr lang="en-GB" sz="2400" b="0" i="1" smtClean="0">
                                    <a:solidFill>
                                      <a:prstClr val="black"/>
                                    </a:solidFill>
                                    <a:latin typeface="Cambria Math" panose="02040503050406030204" pitchFamily="18" charset="0"/>
                                    <a:ea typeface="Cambria Math" panose="02040503050406030204" pitchFamily="18" charset="0"/>
                                  </a:rPr>
                                  <m:t>6</m:t>
                                </m:r>
                              </m:sub>
                            </m:sSub>
                            <m:r>
                              <m:rPr>
                                <m:nor/>
                              </m:rPr>
                              <a:rPr lang="en-GB" sz="2400" dirty="0">
                                <a:solidFill>
                                  <a:prstClr val="black"/>
                                </a:solidFill>
                              </a:rPr>
                              <m:t>,</m:t>
                            </m:r>
                            <m:r>
                              <m:rPr>
                                <m:sty m:val="p"/>
                              </m:rPr>
                              <a:rPr lang="en-GB" sz="2400">
                                <a:solidFill>
                                  <a:prstClr val="black"/>
                                </a:solidFill>
                                <a:latin typeface="Cambria Math" panose="02040503050406030204" pitchFamily="18" charset="0"/>
                                <a:ea typeface="Cambria Math" panose="02040503050406030204" pitchFamily="18" charset="0"/>
                              </a:rPr>
                              <m:t>E</m:t>
                            </m:r>
                          </m:e>
                          <m:sub>
                            <m:r>
                              <a:rPr lang="en-GB" sz="2400" b="0" i="1" smtClean="0">
                                <a:solidFill>
                                  <a:prstClr val="black"/>
                                </a:solidFill>
                                <a:latin typeface="Cambria Math" panose="02040503050406030204" pitchFamily="18" charset="0"/>
                                <a:ea typeface="Cambria Math" panose="02040503050406030204" pitchFamily="18" charset="0"/>
                              </a:rPr>
                              <m:t>7</m:t>
                            </m:r>
                          </m:sub>
                        </m:sSub>
                        <m:r>
                          <m:rPr>
                            <m:nor/>
                          </m:rPr>
                          <a:rPr lang="en-GB" sz="2400" dirty="0">
                            <a:solidFill>
                              <a:prstClr val="black"/>
                            </a:solidFill>
                          </a:rPr>
                          <m:t>,</m:t>
                        </m:r>
                        <m:r>
                          <a:rPr lang="en-GB" sz="2400" b="0" i="0" dirty="0" smtClean="0">
                            <a:solidFill>
                              <a:prstClr val="black"/>
                            </a:solidFill>
                            <a:latin typeface="Cambria Math" panose="02040503050406030204" pitchFamily="18" charset="0"/>
                          </a:rPr>
                          <m:t>  </m:t>
                        </m:r>
                        <m:r>
                          <m:rPr>
                            <m:sty m:val="p"/>
                          </m:rPr>
                          <a:rPr lang="en-GB" sz="2400">
                            <a:solidFill>
                              <a:prstClr val="black"/>
                            </a:solidFill>
                            <a:latin typeface="Cambria Math" panose="02040503050406030204" pitchFamily="18" charset="0"/>
                            <a:ea typeface="Cambria Math" panose="02040503050406030204" pitchFamily="18" charset="0"/>
                          </a:rPr>
                          <m:t>E</m:t>
                        </m:r>
                      </m:e>
                      <m:sub>
                        <m:r>
                          <a:rPr lang="en-GB" sz="2400" i="1">
                            <a:solidFill>
                              <a:prstClr val="black"/>
                            </a:solidFill>
                            <a:latin typeface="Cambria Math" panose="02040503050406030204" pitchFamily="18" charset="0"/>
                            <a:ea typeface="Cambria Math" panose="02040503050406030204" pitchFamily="18" charset="0"/>
                          </a:rPr>
                          <m:t>8</m:t>
                        </m:r>
                        <m:r>
                          <a:rPr lang="en-GB" sz="2400" b="0" i="1" smtClean="0">
                            <a:solidFill>
                              <a:prstClr val="black"/>
                            </a:solidFill>
                            <a:latin typeface="Cambria Math" panose="02040503050406030204" pitchFamily="18" charset="0"/>
                            <a:ea typeface="Cambria Math" panose="02040503050406030204" pitchFamily="18" charset="0"/>
                          </a:rPr>
                          <m:t> </m:t>
                        </m:r>
                      </m:sub>
                    </m:sSub>
                  </m:oMath>
                </a14:m>
                <a:r>
                  <a:rPr lang="en-GB" dirty="0"/>
                  <a:t> built upon 4 group theory axioms:</a:t>
                </a:r>
              </a:p>
            </p:txBody>
          </p:sp>
        </mc:Choice>
        <mc:Fallback xmlns="">
          <p:sp>
            <p:nvSpPr>
              <p:cNvPr id="15" name="TextBox 14">
                <a:extLst>
                  <a:ext uri="{FF2B5EF4-FFF2-40B4-BE49-F238E27FC236}">
                    <a16:creationId xmlns:a16="http://schemas.microsoft.com/office/drawing/2014/main" id="{1DE1C045-BB08-F229-87C2-4A8DFF5FF678}"/>
                  </a:ext>
                </a:extLst>
              </p:cNvPr>
              <p:cNvSpPr txBox="1">
                <a:spLocks noRot="1" noChangeAspect="1" noMove="1" noResize="1" noEditPoints="1" noAdjustHandles="1" noChangeArrowheads="1" noChangeShapeType="1" noTextEdit="1"/>
              </p:cNvSpPr>
              <p:nvPr/>
            </p:nvSpPr>
            <p:spPr>
              <a:xfrm>
                <a:off x="-45784" y="2752650"/>
                <a:ext cx="9143998" cy="453137"/>
              </a:xfrm>
              <a:prstGeom prst="rect">
                <a:avLst/>
              </a:prstGeom>
              <a:blipFill>
                <a:blip r:embed="rId7"/>
                <a:stretch>
                  <a:fillRect l="-533" b="-18919"/>
                </a:stretch>
              </a:blipFill>
            </p:spPr>
            <p:txBody>
              <a:bodyPr/>
              <a:lstStyle/>
              <a:p>
                <a:r>
                  <a:rPr lang="en-GB">
                    <a:noFill/>
                  </a:rPr>
                  <a:t> </a:t>
                </a:r>
              </a:p>
            </p:txBody>
          </p:sp>
        </mc:Fallback>
      </mc:AlternateContent>
      <p:sp>
        <p:nvSpPr>
          <p:cNvPr id="19" name="Oval 18">
            <a:extLst>
              <a:ext uri="{FF2B5EF4-FFF2-40B4-BE49-F238E27FC236}">
                <a16:creationId xmlns:a16="http://schemas.microsoft.com/office/drawing/2014/main" id="{855CB273-29E7-9F33-6B10-E961EF10231C}"/>
              </a:ext>
            </a:extLst>
          </p:cNvPr>
          <p:cNvSpPr/>
          <p:nvPr/>
        </p:nvSpPr>
        <p:spPr>
          <a:xfrm>
            <a:off x="680480" y="3378008"/>
            <a:ext cx="147573" cy="14757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0D6EB81-3BFE-5660-04F6-23378DF5536B}"/>
                  </a:ext>
                </a:extLst>
              </p:cNvPr>
              <p:cNvSpPr txBox="1"/>
              <p:nvPr/>
            </p:nvSpPr>
            <p:spPr>
              <a:xfrm>
                <a:off x="1041987" y="3290692"/>
                <a:ext cx="506632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rPr>
                        <m:t>Closure</m:t>
                      </m:r>
                      <m:r>
                        <a:rPr lang="en-GB" sz="2000" b="0" i="0" smtClean="0">
                          <a:latin typeface="Cambria Math" panose="02040503050406030204" pitchFamily="18" charset="0"/>
                        </a:rPr>
                        <m:t>:</m:t>
                      </m:r>
                      <m:r>
                        <a:rPr lang="en-GB" sz="2000" b="0" i="1" smtClean="0">
                          <a:latin typeface="Cambria Math" panose="02040503050406030204" pitchFamily="18" charset="0"/>
                        </a:rPr>
                        <m:t>              </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𝑔</m:t>
                          </m:r>
                        </m:e>
                        <m:sub>
                          <m:r>
                            <a:rPr lang="en-GB" sz="2000" b="0" i="1" smtClean="0">
                              <a:latin typeface="Cambria Math" panose="02040503050406030204" pitchFamily="18" charset="0"/>
                            </a:rPr>
                            <m:t>1</m:t>
                          </m:r>
                        </m:sub>
                      </m:sSub>
                      <m:r>
                        <a:rPr lang="en-GB" sz="200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𝑔</m:t>
                          </m:r>
                        </m:e>
                        <m:sub>
                          <m:r>
                            <a:rPr lang="en-GB" sz="2000" b="0" i="1" smtClean="0">
                              <a:latin typeface="Cambria Math" panose="02040503050406030204" pitchFamily="18" charset="0"/>
                              <a:ea typeface="Cambria Math" panose="02040503050406030204" pitchFamily="18" charset="0"/>
                            </a:rPr>
                            <m:t>2</m:t>
                          </m:r>
                        </m:sub>
                      </m:sSub>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𝐺</m:t>
                      </m:r>
                      <m:r>
                        <a:rPr lang="en-GB" sz="2000" b="0" i="1" smtClean="0">
                          <a:latin typeface="Cambria Math" panose="02040503050406030204" pitchFamily="18" charset="0"/>
                          <a:ea typeface="Cambria Math" panose="02040503050406030204" pitchFamily="18" charset="0"/>
                        </a:rPr>
                        <m:t>   </m:t>
                      </m:r>
                      <m:r>
                        <m:rPr>
                          <m:sty m:val="p"/>
                        </m:rPr>
                        <a:rPr lang="en-GB" sz="2000" b="0" i="0" smtClean="0">
                          <a:latin typeface="Cambria Math" panose="02040503050406030204" pitchFamily="18" charset="0"/>
                          <a:ea typeface="Cambria Math" panose="02040503050406030204" pitchFamily="18" charset="0"/>
                        </a:rPr>
                        <m:t>for</m:t>
                      </m:r>
                      <m:r>
                        <a:rPr lang="en-GB" sz="2000" b="0" i="0" smtClean="0">
                          <a:latin typeface="Cambria Math" panose="02040503050406030204" pitchFamily="18" charset="0"/>
                          <a:ea typeface="Cambria Math" panose="02040503050406030204" pitchFamily="18" charset="0"/>
                        </a:rPr>
                        <m:t> </m:t>
                      </m:r>
                      <m:r>
                        <m:rPr>
                          <m:sty m:val="p"/>
                        </m:rPr>
                        <a:rPr lang="en-GB" sz="2000" b="0" i="0" smtClean="0">
                          <a:latin typeface="Cambria Math" panose="02040503050406030204" pitchFamily="18" charset="0"/>
                          <a:ea typeface="Cambria Math" panose="02040503050406030204" pitchFamily="18" charset="0"/>
                        </a:rPr>
                        <m:t>all</m:t>
                      </m:r>
                      <m:r>
                        <a:rPr lang="en-GB" sz="2000" b="0" i="0" smtClean="0">
                          <a:latin typeface="Cambria Math" panose="02040503050406030204" pitchFamily="18" charset="0"/>
                          <a:ea typeface="Cambria Math" panose="02040503050406030204" pitchFamily="18" charset="0"/>
                        </a:rPr>
                        <m:t>   </m:t>
                      </m:r>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rPr>
                            <m:t>𝑔</m:t>
                          </m:r>
                        </m:e>
                        <m:sub>
                          <m:r>
                            <a:rPr lang="en-GB" sz="2000" i="1">
                              <a:solidFill>
                                <a:prstClr val="black"/>
                              </a:solidFill>
                              <a:latin typeface="Cambria Math" panose="02040503050406030204" pitchFamily="18" charset="0"/>
                            </a:rPr>
                            <m:t>1</m:t>
                          </m:r>
                        </m:sub>
                      </m:sSub>
                      <m:r>
                        <a:rPr lang="en-GB" sz="2000" b="0" i="1" smtClean="0">
                          <a:solidFill>
                            <a:prstClr val="black"/>
                          </a:solidFill>
                          <a:latin typeface="Cambria Math" panose="02040503050406030204" pitchFamily="18" charset="0"/>
                        </a:rPr>
                        <m:t>,</m:t>
                      </m:r>
                      <m:sSub>
                        <m:sSubPr>
                          <m:ctrlPr>
                            <a:rPr lang="en-GB" sz="2000" i="1">
                              <a:solidFill>
                                <a:prstClr val="black"/>
                              </a:solidFill>
                              <a:latin typeface="Cambria Math" panose="02040503050406030204" pitchFamily="18" charset="0"/>
                              <a:ea typeface="Cambria Math" panose="02040503050406030204" pitchFamily="18" charset="0"/>
                            </a:rPr>
                          </m:ctrlPr>
                        </m:sSubPr>
                        <m:e>
                          <m:r>
                            <a:rPr lang="en-GB" sz="2000" i="1">
                              <a:solidFill>
                                <a:prstClr val="black"/>
                              </a:solidFill>
                              <a:latin typeface="Cambria Math" panose="02040503050406030204" pitchFamily="18" charset="0"/>
                              <a:ea typeface="Cambria Math" panose="02040503050406030204" pitchFamily="18" charset="0"/>
                            </a:rPr>
                            <m:t>𝑔</m:t>
                          </m:r>
                        </m:e>
                        <m:sub>
                          <m:r>
                            <a:rPr lang="en-GB" sz="2000" i="1">
                              <a:solidFill>
                                <a:prstClr val="black"/>
                              </a:solidFill>
                              <a:latin typeface="Cambria Math" panose="02040503050406030204" pitchFamily="18" charset="0"/>
                              <a:ea typeface="Cambria Math" panose="02040503050406030204" pitchFamily="18" charset="0"/>
                            </a:rPr>
                            <m:t>2</m:t>
                          </m:r>
                        </m:sub>
                      </m:sSub>
                      <m:r>
                        <a:rPr lang="en-GB" sz="2000" i="1">
                          <a:solidFill>
                            <a:prstClr val="black"/>
                          </a:solidFill>
                          <a:latin typeface="Cambria Math" panose="02040503050406030204" pitchFamily="18" charset="0"/>
                          <a:ea typeface="Cambria Math" panose="02040503050406030204" pitchFamily="18" charset="0"/>
                        </a:rPr>
                        <m:t>∈</m:t>
                      </m:r>
                      <m:r>
                        <a:rPr lang="en-GB" sz="2000" i="1">
                          <a:solidFill>
                            <a:prstClr val="black"/>
                          </a:solidFill>
                          <a:latin typeface="Cambria Math" panose="02040503050406030204" pitchFamily="18" charset="0"/>
                          <a:ea typeface="Cambria Math" panose="02040503050406030204" pitchFamily="18" charset="0"/>
                        </a:rPr>
                        <m:t>𝐺</m:t>
                      </m:r>
                    </m:oMath>
                  </m:oMathPara>
                </a14:m>
                <a:endParaRPr lang="en-GB" sz="2000" dirty="0"/>
              </a:p>
            </p:txBody>
          </p:sp>
        </mc:Choice>
        <mc:Fallback xmlns="">
          <p:sp>
            <p:nvSpPr>
              <p:cNvPr id="20" name="TextBox 19">
                <a:extLst>
                  <a:ext uri="{FF2B5EF4-FFF2-40B4-BE49-F238E27FC236}">
                    <a16:creationId xmlns:a16="http://schemas.microsoft.com/office/drawing/2014/main" id="{D0D6EB81-3BFE-5660-04F6-23378DF5536B}"/>
                  </a:ext>
                </a:extLst>
              </p:cNvPr>
              <p:cNvSpPr txBox="1">
                <a:spLocks noRot="1" noChangeAspect="1" noMove="1" noResize="1" noEditPoints="1" noAdjustHandles="1" noChangeArrowheads="1" noChangeShapeType="1" noTextEdit="1"/>
              </p:cNvSpPr>
              <p:nvPr/>
            </p:nvSpPr>
            <p:spPr>
              <a:xfrm>
                <a:off x="1041987" y="3290692"/>
                <a:ext cx="5066322" cy="307777"/>
              </a:xfrm>
              <a:prstGeom prst="rect">
                <a:avLst/>
              </a:prstGeom>
              <a:blipFill>
                <a:blip r:embed="rId8"/>
                <a:stretch>
                  <a:fillRect l="-602" r="-241" b="-30000"/>
                </a:stretch>
              </a:blipFill>
            </p:spPr>
            <p:txBody>
              <a:bodyPr/>
              <a:lstStyle/>
              <a:p>
                <a:r>
                  <a:rPr lang="en-GB">
                    <a:noFill/>
                  </a:rPr>
                  <a:t> </a:t>
                </a:r>
              </a:p>
            </p:txBody>
          </p:sp>
        </mc:Fallback>
      </mc:AlternateContent>
      <p:sp>
        <p:nvSpPr>
          <p:cNvPr id="21" name="Oval 20">
            <a:extLst>
              <a:ext uri="{FF2B5EF4-FFF2-40B4-BE49-F238E27FC236}">
                <a16:creationId xmlns:a16="http://schemas.microsoft.com/office/drawing/2014/main" id="{DF2F316F-B93A-AE38-EFBF-CE7FEFBE4037}"/>
              </a:ext>
            </a:extLst>
          </p:cNvPr>
          <p:cNvSpPr/>
          <p:nvPr/>
        </p:nvSpPr>
        <p:spPr>
          <a:xfrm>
            <a:off x="680480" y="3735989"/>
            <a:ext cx="147573" cy="14757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627CCE5-76CC-7AC2-B041-253BD395E823}"/>
                  </a:ext>
                </a:extLst>
              </p:cNvPr>
              <p:cNvSpPr txBox="1"/>
              <p:nvPr/>
            </p:nvSpPr>
            <p:spPr>
              <a:xfrm>
                <a:off x="1041987" y="3648673"/>
                <a:ext cx="477925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rPr>
                        <m:t>Identity</m:t>
                      </m:r>
                      <m:r>
                        <a:rPr lang="en-GB" sz="2000" b="0" i="0" smtClean="0">
                          <a:latin typeface="Cambria Math" panose="02040503050406030204" pitchFamily="18" charset="0"/>
                        </a:rPr>
                        <m:t>:</m:t>
                      </m:r>
                      <m:r>
                        <a:rPr lang="en-GB" sz="2000" b="0" i="1" smtClean="0">
                          <a:latin typeface="Cambria Math" panose="02040503050406030204" pitchFamily="18" charset="0"/>
                        </a:rPr>
                        <m:t>                </m:t>
                      </m:r>
                      <m:r>
                        <a:rPr lang="en-GB" sz="2000" b="0" i="1" smtClean="0">
                          <a:latin typeface="Cambria Math" panose="02040503050406030204" pitchFamily="18" charset="0"/>
                        </a:rPr>
                        <m:t>𝑒</m:t>
                      </m:r>
                      <m:r>
                        <a:rPr lang="en-GB" sz="200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𝑔</m:t>
                          </m:r>
                        </m:e>
                        <m:sub>
                          <m:r>
                            <a:rPr lang="en-GB" sz="2000" b="0" i="1" smtClean="0">
                              <a:latin typeface="Cambria Math" panose="02040503050406030204" pitchFamily="18" charset="0"/>
                              <a:ea typeface="Cambria Math" panose="02040503050406030204" pitchFamily="18" charset="0"/>
                            </a:rPr>
                            <m:t>1</m:t>
                          </m:r>
                        </m:sub>
                      </m:sSub>
                      <m:r>
                        <a:rPr lang="en-GB" sz="2000" b="0" i="1" smtClean="0">
                          <a:latin typeface="Cambria Math" panose="02040503050406030204" pitchFamily="18" charset="0"/>
                          <a:ea typeface="Cambria Math" panose="02040503050406030204" pitchFamily="18" charset="0"/>
                        </a:rPr>
                        <m:t>=</m:t>
                      </m:r>
                      <m:sSub>
                        <m:sSubPr>
                          <m:ctrlPr>
                            <a:rPr lang="en-GB" sz="2000" i="1">
                              <a:solidFill>
                                <a:prstClr val="black"/>
                              </a:solidFill>
                              <a:latin typeface="Cambria Math" panose="02040503050406030204" pitchFamily="18" charset="0"/>
                              <a:ea typeface="Cambria Math" panose="02040503050406030204" pitchFamily="18" charset="0"/>
                            </a:rPr>
                          </m:ctrlPr>
                        </m:sSubPr>
                        <m:e>
                          <m:r>
                            <a:rPr lang="en-GB" sz="2000" i="1">
                              <a:solidFill>
                                <a:prstClr val="black"/>
                              </a:solidFill>
                              <a:latin typeface="Cambria Math" panose="02040503050406030204" pitchFamily="18" charset="0"/>
                              <a:ea typeface="Cambria Math" panose="02040503050406030204" pitchFamily="18" charset="0"/>
                            </a:rPr>
                            <m:t>𝑔</m:t>
                          </m:r>
                        </m:e>
                        <m:sub>
                          <m:r>
                            <a:rPr lang="en-GB" sz="2000" i="1">
                              <a:solidFill>
                                <a:prstClr val="black"/>
                              </a:solidFill>
                              <a:latin typeface="Cambria Math" panose="02040503050406030204" pitchFamily="18" charset="0"/>
                              <a:ea typeface="Cambria Math" panose="02040503050406030204" pitchFamily="18" charset="0"/>
                            </a:rPr>
                            <m:t>1</m:t>
                          </m:r>
                        </m:sub>
                      </m:sSub>
                      <m:r>
                        <a:rPr lang="en-GB" sz="2000" b="0" i="1" smtClean="0">
                          <a:solidFill>
                            <a:prstClr val="black"/>
                          </a:solidFill>
                          <a:latin typeface="Cambria Math" panose="02040503050406030204" pitchFamily="18" charset="0"/>
                          <a:ea typeface="Cambria Math" panose="02040503050406030204" pitchFamily="18" charset="0"/>
                        </a:rPr>
                        <m:t>  </m:t>
                      </m:r>
                      <m:r>
                        <m:rPr>
                          <m:sty m:val="p"/>
                        </m:rPr>
                        <a:rPr lang="en-GB" sz="2000" b="0" i="0" smtClean="0">
                          <a:latin typeface="Cambria Math" panose="02040503050406030204" pitchFamily="18" charset="0"/>
                          <a:ea typeface="Cambria Math" panose="02040503050406030204" pitchFamily="18" charset="0"/>
                        </a:rPr>
                        <m:t>for</m:t>
                      </m:r>
                      <m:r>
                        <a:rPr lang="en-GB" sz="2000" b="0" i="0" smtClean="0">
                          <a:latin typeface="Cambria Math" panose="02040503050406030204" pitchFamily="18" charset="0"/>
                          <a:ea typeface="Cambria Math" panose="02040503050406030204" pitchFamily="18" charset="0"/>
                        </a:rPr>
                        <m:t> </m:t>
                      </m:r>
                      <m:r>
                        <m:rPr>
                          <m:sty m:val="p"/>
                        </m:rPr>
                        <a:rPr lang="en-GB" sz="2000" b="0" i="0" smtClean="0">
                          <a:latin typeface="Cambria Math" panose="02040503050406030204" pitchFamily="18" charset="0"/>
                          <a:ea typeface="Cambria Math" panose="02040503050406030204" pitchFamily="18" charset="0"/>
                        </a:rPr>
                        <m:t>all</m:t>
                      </m:r>
                      <m:r>
                        <a:rPr lang="en-GB" sz="2000" b="0" i="0" smtClean="0">
                          <a:latin typeface="Cambria Math" panose="02040503050406030204" pitchFamily="18" charset="0"/>
                          <a:ea typeface="Cambria Math" panose="02040503050406030204" pitchFamily="18" charset="0"/>
                        </a:rPr>
                        <m:t>   </m:t>
                      </m:r>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rPr>
                            <m:t>𝑔</m:t>
                          </m:r>
                        </m:e>
                        <m:sub>
                          <m:r>
                            <a:rPr lang="en-GB" sz="2000" i="1">
                              <a:solidFill>
                                <a:prstClr val="black"/>
                              </a:solidFill>
                              <a:latin typeface="Cambria Math" panose="02040503050406030204" pitchFamily="18" charset="0"/>
                            </a:rPr>
                            <m:t>1</m:t>
                          </m:r>
                        </m:sub>
                      </m:sSub>
                      <m:r>
                        <a:rPr lang="en-GB" sz="2000" i="1">
                          <a:solidFill>
                            <a:prstClr val="black"/>
                          </a:solidFill>
                          <a:latin typeface="Cambria Math" panose="02040503050406030204" pitchFamily="18" charset="0"/>
                          <a:ea typeface="Cambria Math" panose="02040503050406030204" pitchFamily="18" charset="0"/>
                        </a:rPr>
                        <m:t>∈</m:t>
                      </m:r>
                      <m:r>
                        <a:rPr lang="en-GB" sz="2000" i="1">
                          <a:solidFill>
                            <a:prstClr val="black"/>
                          </a:solidFill>
                          <a:latin typeface="Cambria Math" panose="02040503050406030204" pitchFamily="18" charset="0"/>
                          <a:ea typeface="Cambria Math" panose="02040503050406030204" pitchFamily="18" charset="0"/>
                        </a:rPr>
                        <m:t>𝐺</m:t>
                      </m:r>
                    </m:oMath>
                  </m:oMathPara>
                </a14:m>
                <a:endParaRPr lang="en-GB" sz="2000" dirty="0"/>
              </a:p>
            </p:txBody>
          </p:sp>
        </mc:Choice>
        <mc:Fallback xmlns="">
          <p:sp>
            <p:nvSpPr>
              <p:cNvPr id="22" name="TextBox 21">
                <a:extLst>
                  <a:ext uri="{FF2B5EF4-FFF2-40B4-BE49-F238E27FC236}">
                    <a16:creationId xmlns:a16="http://schemas.microsoft.com/office/drawing/2014/main" id="{F627CCE5-76CC-7AC2-B041-253BD395E823}"/>
                  </a:ext>
                </a:extLst>
              </p:cNvPr>
              <p:cNvSpPr txBox="1">
                <a:spLocks noRot="1" noChangeAspect="1" noMove="1" noResize="1" noEditPoints="1" noAdjustHandles="1" noChangeArrowheads="1" noChangeShapeType="1" noTextEdit="1"/>
              </p:cNvSpPr>
              <p:nvPr/>
            </p:nvSpPr>
            <p:spPr>
              <a:xfrm>
                <a:off x="1041987" y="3648673"/>
                <a:ext cx="4779257" cy="307777"/>
              </a:xfrm>
              <a:prstGeom prst="rect">
                <a:avLst/>
              </a:prstGeom>
              <a:blipFill>
                <a:blip r:embed="rId9"/>
                <a:stretch>
                  <a:fillRect l="-1403" r="-255" b="-38000"/>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094DB4B3-442E-0D60-AE69-D19CCAE3F725}"/>
              </a:ext>
            </a:extLst>
          </p:cNvPr>
          <p:cNvSpPr/>
          <p:nvPr/>
        </p:nvSpPr>
        <p:spPr>
          <a:xfrm>
            <a:off x="680480" y="4114863"/>
            <a:ext cx="147573" cy="14757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12ACDBA-5643-91A1-8300-C4F411708234}"/>
                  </a:ext>
                </a:extLst>
              </p:cNvPr>
              <p:cNvSpPr txBox="1"/>
              <p:nvPr/>
            </p:nvSpPr>
            <p:spPr>
              <a:xfrm>
                <a:off x="1041987" y="4027547"/>
                <a:ext cx="4833631" cy="3107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rPr>
                        <m:t>Inverse</m:t>
                      </m:r>
                      <m:r>
                        <a:rPr lang="en-GB" sz="2000" b="0" i="0" smtClean="0">
                          <a:latin typeface="Cambria Math" panose="02040503050406030204" pitchFamily="18" charset="0"/>
                        </a:rPr>
                        <m:t>:</m:t>
                      </m:r>
                      <m:r>
                        <a:rPr lang="en-GB" sz="2000" b="0" i="1" smtClean="0">
                          <a:latin typeface="Cambria Math" panose="02040503050406030204" pitchFamily="18" charset="0"/>
                        </a:rPr>
                        <m:t>              </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𝑔</m:t>
                          </m:r>
                        </m:e>
                        <m:sub>
                          <m:r>
                            <a:rPr lang="en-GB" sz="2000" b="0" i="1" smtClean="0">
                              <a:latin typeface="Cambria Math" panose="02040503050406030204" pitchFamily="18" charset="0"/>
                            </a:rPr>
                            <m:t>1</m:t>
                          </m:r>
                        </m:sub>
                        <m:sup>
                          <m:r>
                            <a:rPr lang="en-GB" sz="2000" b="0" i="1" smtClean="0">
                              <a:latin typeface="Cambria Math" panose="02040503050406030204" pitchFamily="18" charset="0"/>
                            </a:rPr>
                            <m:t>−1</m:t>
                          </m:r>
                        </m:sup>
                      </m:sSubSup>
                      <m:r>
                        <a:rPr lang="en-GB" sz="200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𝑔</m:t>
                          </m:r>
                        </m:e>
                        <m:sub>
                          <m:r>
                            <a:rPr lang="en-GB" sz="2000" b="0" i="1" smtClean="0">
                              <a:latin typeface="Cambria Math" panose="02040503050406030204" pitchFamily="18" charset="0"/>
                              <a:ea typeface="Cambria Math" panose="02040503050406030204" pitchFamily="18" charset="0"/>
                            </a:rPr>
                            <m:t>1</m:t>
                          </m:r>
                        </m:sub>
                      </m:sSub>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𝑒</m:t>
                      </m:r>
                      <m:r>
                        <a:rPr lang="en-GB" sz="2000" b="0" i="1" smtClean="0">
                          <a:latin typeface="Cambria Math" panose="02040503050406030204" pitchFamily="18" charset="0"/>
                          <a:ea typeface="Cambria Math" panose="02040503050406030204" pitchFamily="18" charset="0"/>
                        </a:rPr>
                        <m:t>   </m:t>
                      </m:r>
                      <m:r>
                        <m:rPr>
                          <m:sty m:val="p"/>
                        </m:rPr>
                        <a:rPr lang="en-GB" sz="2000" b="0" i="0" smtClean="0">
                          <a:latin typeface="Cambria Math" panose="02040503050406030204" pitchFamily="18" charset="0"/>
                          <a:ea typeface="Cambria Math" panose="02040503050406030204" pitchFamily="18" charset="0"/>
                        </a:rPr>
                        <m:t>for</m:t>
                      </m:r>
                      <m:r>
                        <a:rPr lang="en-GB" sz="2000" b="0" i="0" smtClean="0">
                          <a:latin typeface="Cambria Math" panose="02040503050406030204" pitchFamily="18" charset="0"/>
                          <a:ea typeface="Cambria Math" panose="02040503050406030204" pitchFamily="18" charset="0"/>
                        </a:rPr>
                        <m:t> </m:t>
                      </m:r>
                      <m:r>
                        <m:rPr>
                          <m:sty m:val="p"/>
                        </m:rPr>
                        <a:rPr lang="en-GB" sz="2000" b="0" i="0" smtClean="0">
                          <a:latin typeface="Cambria Math" panose="02040503050406030204" pitchFamily="18" charset="0"/>
                          <a:ea typeface="Cambria Math" panose="02040503050406030204" pitchFamily="18" charset="0"/>
                        </a:rPr>
                        <m:t>all</m:t>
                      </m:r>
                      <m:r>
                        <a:rPr lang="en-GB" sz="2000" b="0" i="0" smtClean="0">
                          <a:latin typeface="Cambria Math" panose="02040503050406030204" pitchFamily="18" charset="0"/>
                          <a:ea typeface="Cambria Math" panose="02040503050406030204" pitchFamily="18" charset="0"/>
                        </a:rPr>
                        <m:t>   </m:t>
                      </m:r>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rPr>
                            <m:t>𝑔</m:t>
                          </m:r>
                        </m:e>
                        <m:sub>
                          <m:r>
                            <a:rPr lang="en-GB" sz="2000" i="1">
                              <a:solidFill>
                                <a:prstClr val="black"/>
                              </a:solidFill>
                              <a:latin typeface="Cambria Math" panose="02040503050406030204" pitchFamily="18" charset="0"/>
                            </a:rPr>
                            <m:t>1</m:t>
                          </m:r>
                        </m:sub>
                      </m:sSub>
                      <m:r>
                        <a:rPr lang="en-GB" sz="2000" i="1">
                          <a:solidFill>
                            <a:prstClr val="black"/>
                          </a:solidFill>
                          <a:latin typeface="Cambria Math" panose="02040503050406030204" pitchFamily="18" charset="0"/>
                          <a:ea typeface="Cambria Math" panose="02040503050406030204" pitchFamily="18" charset="0"/>
                        </a:rPr>
                        <m:t>∈</m:t>
                      </m:r>
                      <m:r>
                        <a:rPr lang="en-GB" sz="2000" i="1">
                          <a:solidFill>
                            <a:prstClr val="black"/>
                          </a:solidFill>
                          <a:latin typeface="Cambria Math" panose="02040503050406030204" pitchFamily="18" charset="0"/>
                          <a:ea typeface="Cambria Math" panose="02040503050406030204" pitchFamily="18" charset="0"/>
                        </a:rPr>
                        <m:t>𝐺</m:t>
                      </m:r>
                    </m:oMath>
                  </m:oMathPara>
                </a14:m>
                <a:endParaRPr lang="en-GB" sz="2000" dirty="0"/>
              </a:p>
            </p:txBody>
          </p:sp>
        </mc:Choice>
        <mc:Fallback xmlns="">
          <p:sp>
            <p:nvSpPr>
              <p:cNvPr id="24" name="TextBox 23">
                <a:extLst>
                  <a:ext uri="{FF2B5EF4-FFF2-40B4-BE49-F238E27FC236}">
                    <a16:creationId xmlns:a16="http://schemas.microsoft.com/office/drawing/2014/main" id="{D12ACDBA-5643-91A1-8300-C4F411708234}"/>
                  </a:ext>
                </a:extLst>
              </p:cNvPr>
              <p:cNvSpPr txBox="1">
                <a:spLocks noRot="1" noChangeAspect="1" noMove="1" noResize="1" noEditPoints="1" noAdjustHandles="1" noChangeArrowheads="1" noChangeShapeType="1" noTextEdit="1"/>
              </p:cNvSpPr>
              <p:nvPr/>
            </p:nvSpPr>
            <p:spPr>
              <a:xfrm>
                <a:off x="1041987" y="4027547"/>
                <a:ext cx="4833631" cy="310726"/>
              </a:xfrm>
              <a:prstGeom prst="rect">
                <a:avLst/>
              </a:prstGeom>
              <a:blipFill>
                <a:blip r:embed="rId10"/>
                <a:stretch>
                  <a:fillRect l="-757" r="-252" b="-27451"/>
                </a:stretch>
              </a:blipFill>
            </p:spPr>
            <p:txBody>
              <a:bodyPr/>
              <a:lstStyle/>
              <a:p>
                <a:r>
                  <a:rPr lang="en-GB">
                    <a:noFill/>
                  </a:rPr>
                  <a:t> </a:t>
                </a:r>
              </a:p>
            </p:txBody>
          </p:sp>
        </mc:Fallback>
      </mc:AlternateContent>
      <p:sp>
        <p:nvSpPr>
          <p:cNvPr id="25" name="Oval 24">
            <a:extLst>
              <a:ext uri="{FF2B5EF4-FFF2-40B4-BE49-F238E27FC236}">
                <a16:creationId xmlns:a16="http://schemas.microsoft.com/office/drawing/2014/main" id="{0BE8A1B6-0CD0-FDFB-2FE8-800F9F8B7FDC}"/>
              </a:ext>
            </a:extLst>
          </p:cNvPr>
          <p:cNvSpPr/>
          <p:nvPr/>
        </p:nvSpPr>
        <p:spPr>
          <a:xfrm>
            <a:off x="680480" y="4497380"/>
            <a:ext cx="147573" cy="14757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B7B9511-D7C3-2952-A5CB-EBCC2DE024DC}"/>
                  </a:ext>
                </a:extLst>
              </p:cNvPr>
              <p:cNvSpPr txBox="1"/>
              <p:nvPr/>
            </p:nvSpPr>
            <p:spPr>
              <a:xfrm>
                <a:off x="1041987" y="4417277"/>
                <a:ext cx="7198242" cy="307777"/>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m:rPr>
                          <m:sty m:val="p"/>
                        </m:rPr>
                        <a:rPr lang="en-GB" sz="2000" b="0" i="0" smtClean="0">
                          <a:latin typeface="Cambria Math" panose="02040503050406030204" pitchFamily="18" charset="0"/>
                        </a:rPr>
                        <m:t>Associativity</m:t>
                      </m:r>
                      <m:r>
                        <a:rPr lang="en-GB" sz="2000" b="0" i="0" smtClean="0">
                          <a:latin typeface="Cambria Math" panose="02040503050406030204" pitchFamily="18" charset="0"/>
                        </a:rPr>
                        <m:t>:</m:t>
                      </m:r>
                      <m:r>
                        <a:rPr lang="en-GB" sz="2000" b="0" i="1" smtClean="0">
                          <a:latin typeface="Cambria Math" panose="02040503050406030204" pitchFamily="18" charset="0"/>
                        </a:rPr>
                        <m:t>   </m:t>
                      </m:r>
                      <m:sSub>
                        <m:sSubPr>
                          <m:ctrlPr>
                            <a:rPr lang="en-GB" sz="2000" b="0" i="1" smtClean="0">
                              <a:latin typeface="Cambria Math" panose="02040503050406030204" pitchFamily="18" charset="0"/>
                            </a:rPr>
                          </m:ctrlPr>
                        </m:sSubPr>
                        <m:e>
                          <m:d>
                            <m:dPr>
                              <m:ctrlPr>
                                <a:rPr lang="en-GB" sz="2000" i="1">
                                  <a:solidFill>
                                    <a:prstClr val="black"/>
                                  </a:solidFill>
                                  <a:latin typeface="Cambria Math" panose="02040503050406030204" pitchFamily="18" charset="0"/>
                                  <a:ea typeface="Cambria Math" panose="02040503050406030204" pitchFamily="18" charset="0"/>
                                </a:rPr>
                              </m:ctrlPr>
                            </m:dPr>
                            <m:e>
                              <m:sSub>
                                <m:sSubPr>
                                  <m:ctrlPr>
                                    <a:rPr lang="en-GB" sz="2000" i="1">
                                      <a:solidFill>
                                        <a:prstClr val="black"/>
                                      </a:solidFill>
                                      <a:latin typeface="Cambria Math" panose="02040503050406030204" pitchFamily="18" charset="0"/>
                                      <a:ea typeface="Cambria Math" panose="02040503050406030204" pitchFamily="18" charset="0"/>
                                    </a:rPr>
                                  </m:ctrlPr>
                                </m:sSubPr>
                                <m:e>
                                  <m:r>
                                    <a:rPr lang="en-GB" sz="2000" i="1">
                                      <a:solidFill>
                                        <a:prstClr val="black"/>
                                      </a:solidFill>
                                      <a:latin typeface="Cambria Math" panose="02040503050406030204" pitchFamily="18" charset="0"/>
                                      <a:ea typeface="Cambria Math" panose="02040503050406030204" pitchFamily="18" charset="0"/>
                                    </a:rPr>
                                    <m:t>𝑔</m:t>
                                  </m:r>
                                </m:e>
                                <m:sub>
                                  <m:r>
                                    <a:rPr lang="en-GB" sz="2000" i="1">
                                      <a:solidFill>
                                        <a:prstClr val="black"/>
                                      </a:solidFill>
                                      <a:latin typeface="Cambria Math" panose="02040503050406030204" pitchFamily="18" charset="0"/>
                                      <a:ea typeface="Cambria Math" panose="02040503050406030204" pitchFamily="18" charset="0"/>
                                    </a:rPr>
                                    <m:t>1</m:t>
                                  </m:r>
                                </m:sub>
                              </m:sSub>
                              <m:r>
                                <a:rPr lang="en-GB" sz="2000" i="1">
                                  <a:solidFill>
                                    <a:prstClr val="black"/>
                                  </a:solidFill>
                                  <a:latin typeface="Cambria Math" panose="02040503050406030204" pitchFamily="18" charset="0"/>
                                  <a:ea typeface="Cambria Math" panose="02040503050406030204" pitchFamily="18" charset="0"/>
                                </a:rPr>
                                <m:t>∙</m:t>
                              </m:r>
                              <m:sSub>
                                <m:sSubPr>
                                  <m:ctrlPr>
                                    <a:rPr lang="en-GB" sz="2000" i="1">
                                      <a:solidFill>
                                        <a:prstClr val="black"/>
                                      </a:solidFill>
                                      <a:latin typeface="Cambria Math" panose="02040503050406030204" pitchFamily="18" charset="0"/>
                                      <a:ea typeface="Cambria Math" panose="02040503050406030204" pitchFamily="18" charset="0"/>
                                    </a:rPr>
                                  </m:ctrlPr>
                                </m:sSubPr>
                                <m:e>
                                  <m:r>
                                    <a:rPr lang="en-GB" sz="2000" i="1">
                                      <a:solidFill>
                                        <a:prstClr val="black"/>
                                      </a:solidFill>
                                      <a:latin typeface="Cambria Math" panose="02040503050406030204" pitchFamily="18" charset="0"/>
                                      <a:ea typeface="Cambria Math" panose="02040503050406030204" pitchFamily="18" charset="0"/>
                                    </a:rPr>
                                    <m:t>𝑔</m:t>
                                  </m:r>
                                </m:e>
                                <m:sub>
                                  <m:r>
                                    <a:rPr lang="en-GB" sz="2000" i="1">
                                      <a:solidFill>
                                        <a:prstClr val="black"/>
                                      </a:solidFill>
                                      <a:latin typeface="Cambria Math" panose="02040503050406030204" pitchFamily="18" charset="0"/>
                                      <a:ea typeface="Cambria Math" panose="02040503050406030204" pitchFamily="18" charset="0"/>
                                    </a:rPr>
                                    <m:t>2</m:t>
                                  </m:r>
                                </m:sub>
                              </m:sSub>
                            </m:e>
                          </m:d>
                          <m:r>
                            <a:rPr lang="en-GB" sz="2000" i="1">
                              <a:solidFill>
                                <a:prstClr val="black"/>
                              </a:solidFill>
                              <a:latin typeface="Cambria Math" panose="02040503050406030204" pitchFamily="18" charset="0"/>
                              <a:ea typeface="Cambria Math" panose="02040503050406030204" pitchFamily="18" charset="0"/>
                            </a:rPr>
                            <m:t>∙</m:t>
                          </m:r>
                          <m:sSub>
                            <m:sSubPr>
                              <m:ctrlPr>
                                <a:rPr lang="en-GB" sz="2000" i="1">
                                  <a:solidFill>
                                    <a:prstClr val="black"/>
                                  </a:solidFill>
                                  <a:latin typeface="Cambria Math" panose="02040503050406030204" pitchFamily="18" charset="0"/>
                                  <a:ea typeface="Cambria Math" panose="02040503050406030204" pitchFamily="18" charset="0"/>
                                </a:rPr>
                              </m:ctrlPr>
                            </m:sSubPr>
                            <m:e>
                              <m:r>
                                <a:rPr lang="en-GB" sz="2000" i="1">
                                  <a:solidFill>
                                    <a:prstClr val="black"/>
                                  </a:solidFill>
                                  <a:latin typeface="Cambria Math" panose="02040503050406030204" pitchFamily="18" charset="0"/>
                                  <a:ea typeface="Cambria Math" panose="02040503050406030204" pitchFamily="18" charset="0"/>
                                </a:rPr>
                                <m:t>𝑔</m:t>
                              </m:r>
                            </m:e>
                            <m:sub>
                              <m:r>
                                <a:rPr lang="en-GB" sz="2000" i="1">
                                  <a:solidFill>
                                    <a:prstClr val="black"/>
                                  </a:solidFill>
                                  <a:latin typeface="Cambria Math" panose="02040503050406030204" pitchFamily="18" charset="0"/>
                                  <a:ea typeface="Cambria Math" panose="02040503050406030204" pitchFamily="18" charset="0"/>
                                </a:rPr>
                                <m:t>3</m:t>
                              </m:r>
                            </m:sub>
                          </m:sSub>
                          <m:r>
                            <a:rPr lang="en-GB" sz="2000" b="0" i="1" smtClean="0">
                              <a:solidFill>
                                <a:prstClr val="black"/>
                              </a:solidFill>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rPr>
                            <m:t>𝑔</m:t>
                          </m:r>
                        </m:e>
                        <m:sub>
                          <m:r>
                            <a:rPr lang="en-GB" sz="2000" b="0" i="1" smtClean="0">
                              <a:latin typeface="Cambria Math" panose="02040503050406030204" pitchFamily="18" charset="0"/>
                            </a:rPr>
                            <m:t>1</m:t>
                          </m:r>
                        </m:sub>
                      </m:sSub>
                      <m:r>
                        <a:rPr lang="en-GB" sz="2000" i="1" smtClean="0">
                          <a:latin typeface="Cambria Math" panose="02040503050406030204" pitchFamily="18" charset="0"/>
                          <a:ea typeface="Cambria Math" panose="02040503050406030204" pitchFamily="18" charset="0"/>
                        </a:rPr>
                        <m:t>∙</m:t>
                      </m:r>
                      <m:d>
                        <m:dPr>
                          <m:ctrlPr>
                            <a:rPr lang="en-GB" sz="2000" i="1" smtClean="0">
                              <a:latin typeface="Cambria Math" panose="02040503050406030204" pitchFamily="18" charset="0"/>
                              <a:ea typeface="Cambria Math" panose="02040503050406030204" pitchFamily="18" charset="0"/>
                            </a:rPr>
                          </m:ctrlPr>
                        </m:dPr>
                        <m:e>
                          <m:sSub>
                            <m:sSubPr>
                              <m:ctrlPr>
                                <a:rPr lang="en-GB" sz="200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𝑔</m:t>
                              </m:r>
                            </m:e>
                            <m:sub>
                              <m:r>
                                <a:rPr lang="en-GB" sz="2000" b="0" i="1" smtClean="0">
                                  <a:latin typeface="Cambria Math" panose="02040503050406030204" pitchFamily="18" charset="0"/>
                                  <a:ea typeface="Cambria Math" panose="02040503050406030204" pitchFamily="18" charset="0"/>
                                </a:rPr>
                                <m:t>2</m:t>
                              </m:r>
                            </m:sub>
                          </m:sSub>
                          <m:r>
                            <a:rPr lang="en-GB" sz="2000" i="1" smtClean="0">
                              <a:latin typeface="Cambria Math" panose="02040503050406030204" pitchFamily="18" charset="0"/>
                              <a:ea typeface="Cambria Math" panose="02040503050406030204" pitchFamily="18" charset="0"/>
                            </a:rPr>
                            <m:t>∙</m:t>
                          </m:r>
                          <m:sSub>
                            <m:sSubPr>
                              <m:ctrlPr>
                                <a:rPr lang="en-GB" sz="200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𝑔</m:t>
                              </m:r>
                            </m:e>
                            <m:sub>
                              <m:r>
                                <a:rPr lang="en-GB" sz="2000" b="0" i="1" smtClean="0">
                                  <a:latin typeface="Cambria Math" panose="02040503050406030204" pitchFamily="18" charset="0"/>
                                  <a:ea typeface="Cambria Math" panose="02040503050406030204" pitchFamily="18" charset="0"/>
                                </a:rPr>
                                <m:t>3</m:t>
                              </m:r>
                            </m:sub>
                          </m:sSub>
                        </m:e>
                      </m:d>
                      <m:r>
                        <a:rPr lang="en-GB" sz="2000" b="0" i="1" smtClean="0">
                          <a:latin typeface="Cambria Math" panose="02040503050406030204" pitchFamily="18" charset="0"/>
                          <a:ea typeface="Cambria Math" panose="02040503050406030204" pitchFamily="18" charset="0"/>
                        </a:rPr>
                        <m:t> </m:t>
                      </m:r>
                      <m:r>
                        <a:rPr lang="en-GB" sz="2000" b="0" i="0" smtClean="0">
                          <a:latin typeface="Cambria Math" panose="02040503050406030204" pitchFamily="18" charset="0"/>
                          <a:ea typeface="Cambria Math" panose="02040503050406030204" pitchFamily="18" charset="0"/>
                        </a:rPr>
                        <m:t> </m:t>
                      </m:r>
                      <m:r>
                        <m:rPr>
                          <m:sty m:val="p"/>
                        </m:rPr>
                        <a:rPr lang="en-GB" sz="2000" b="0" i="0" smtClean="0">
                          <a:latin typeface="Cambria Math" panose="02040503050406030204" pitchFamily="18" charset="0"/>
                          <a:ea typeface="Cambria Math" panose="02040503050406030204" pitchFamily="18" charset="0"/>
                        </a:rPr>
                        <m:t>for</m:t>
                      </m:r>
                      <m:r>
                        <a:rPr lang="en-GB" sz="2000" b="0" i="0" smtClean="0">
                          <a:latin typeface="Cambria Math" panose="02040503050406030204" pitchFamily="18" charset="0"/>
                          <a:ea typeface="Cambria Math" panose="02040503050406030204" pitchFamily="18" charset="0"/>
                        </a:rPr>
                        <m:t> </m:t>
                      </m:r>
                      <m:r>
                        <m:rPr>
                          <m:sty m:val="p"/>
                        </m:rPr>
                        <a:rPr lang="en-GB" sz="2000" b="0" i="0" smtClean="0">
                          <a:latin typeface="Cambria Math" panose="02040503050406030204" pitchFamily="18" charset="0"/>
                          <a:ea typeface="Cambria Math" panose="02040503050406030204" pitchFamily="18" charset="0"/>
                        </a:rPr>
                        <m:t>all</m:t>
                      </m:r>
                      <m:r>
                        <a:rPr lang="en-GB" sz="2000" b="0" i="0" smtClean="0">
                          <a:latin typeface="Cambria Math" panose="02040503050406030204" pitchFamily="18" charset="0"/>
                          <a:ea typeface="Cambria Math" panose="02040503050406030204" pitchFamily="18" charset="0"/>
                        </a:rPr>
                        <m:t>   </m:t>
                      </m:r>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rPr>
                            <m:t>𝑔</m:t>
                          </m:r>
                        </m:e>
                        <m:sub>
                          <m:r>
                            <a:rPr lang="en-GB" sz="2000" i="1">
                              <a:solidFill>
                                <a:prstClr val="black"/>
                              </a:solidFill>
                              <a:latin typeface="Cambria Math" panose="02040503050406030204" pitchFamily="18" charset="0"/>
                            </a:rPr>
                            <m:t>1</m:t>
                          </m:r>
                        </m:sub>
                      </m:sSub>
                      <m:r>
                        <a:rPr lang="en-GB" sz="2000" b="0" i="1" smtClean="0">
                          <a:solidFill>
                            <a:prstClr val="black"/>
                          </a:solidFill>
                          <a:latin typeface="Cambria Math" panose="02040503050406030204" pitchFamily="18" charset="0"/>
                        </a:rPr>
                        <m:t>,</m:t>
                      </m:r>
                      <m:sSub>
                        <m:sSubPr>
                          <m:ctrlPr>
                            <a:rPr lang="en-GB" sz="2000" i="1">
                              <a:solidFill>
                                <a:prstClr val="black"/>
                              </a:solidFill>
                              <a:latin typeface="Cambria Math" panose="02040503050406030204" pitchFamily="18" charset="0"/>
                              <a:ea typeface="Cambria Math" panose="02040503050406030204" pitchFamily="18" charset="0"/>
                            </a:rPr>
                          </m:ctrlPr>
                        </m:sSubPr>
                        <m:e>
                          <m:r>
                            <a:rPr lang="en-GB" sz="2000" i="1">
                              <a:solidFill>
                                <a:prstClr val="black"/>
                              </a:solidFill>
                              <a:latin typeface="Cambria Math" panose="02040503050406030204" pitchFamily="18" charset="0"/>
                              <a:ea typeface="Cambria Math" panose="02040503050406030204" pitchFamily="18" charset="0"/>
                            </a:rPr>
                            <m:t>𝑔</m:t>
                          </m:r>
                        </m:e>
                        <m:sub>
                          <m:r>
                            <a:rPr lang="en-GB" sz="2000" i="1">
                              <a:solidFill>
                                <a:prstClr val="black"/>
                              </a:solidFill>
                              <a:latin typeface="Cambria Math" panose="02040503050406030204" pitchFamily="18" charset="0"/>
                              <a:ea typeface="Cambria Math" panose="02040503050406030204" pitchFamily="18" charset="0"/>
                            </a:rPr>
                            <m:t>2</m:t>
                          </m:r>
                        </m:sub>
                      </m:sSub>
                      <m:r>
                        <a:rPr lang="en-GB" sz="2000" i="1">
                          <a:solidFill>
                            <a:prstClr val="black"/>
                          </a:solidFill>
                          <a:latin typeface="Cambria Math" panose="02040503050406030204" pitchFamily="18" charset="0"/>
                        </a:rPr>
                        <m:t>,</m:t>
                      </m:r>
                      <m:sSub>
                        <m:sSubPr>
                          <m:ctrlPr>
                            <a:rPr lang="en-GB" sz="2000" i="1">
                              <a:solidFill>
                                <a:prstClr val="black"/>
                              </a:solidFill>
                              <a:latin typeface="Cambria Math" panose="02040503050406030204" pitchFamily="18" charset="0"/>
                              <a:ea typeface="Cambria Math" panose="02040503050406030204" pitchFamily="18" charset="0"/>
                            </a:rPr>
                          </m:ctrlPr>
                        </m:sSubPr>
                        <m:e>
                          <m:r>
                            <a:rPr lang="en-GB" sz="2000" i="1">
                              <a:solidFill>
                                <a:prstClr val="black"/>
                              </a:solidFill>
                              <a:latin typeface="Cambria Math" panose="02040503050406030204" pitchFamily="18" charset="0"/>
                              <a:ea typeface="Cambria Math" panose="02040503050406030204" pitchFamily="18" charset="0"/>
                            </a:rPr>
                            <m:t>𝑔</m:t>
                          </m:r>
                        </m:e>
                        <m:sub>
                          <m:r>
                            <a:rPr lang="en-GB" sz="2000" b="0" i="1" smtClean="0">
                              <a:solidFill>
                                <a:prstClr val="black"/>
                              </a:solidFill>
                              <a:latin typeface="Cambria Math" panose="02040503050406030204" pitchFamily="18" charset="0"/>
                              <a:ea typeface="Cambria Math" panose="02040503050406030204" pitchFamily="18" charset="0"/>
                            </a:rPr>
                            <m:t>3</m:t>
                          </m:r>
                        </m:sub>
                      </m:sSub>
                      <m:r>
                        <a:rPr lang="en-GB" sz="2000" i="1">
                          <a:solidFill>
                            <a:prstClr val="black"/>
                          </a:solidFill>
                          <a:latin typeface="Cambria Math" panose="02040503050406030204" pitchFamily="18" charset="0"/>
                          <a:ea typeface="Cambria Math" panose="02040503050406030204" pitchFamily="18" charset="0"/>
                        </a:rPr>
                        <m:t>∈</m:t>
                      </m:r>
                      <m:r>
                        <a:rPr lang="en-GB" sz="2000" i="1">
                          <a:solidFill>
                            <a:prstClr val="black"/>
                          </a:solidFill>
                          <a:latin typeface="Cambria Math" panose="02040503050406030204" pitchFamily="18" charset="0"/>
                          <a:ea typeface="Cambria Math" panose="02040503050406030204" pitchFamily="18" charset="0"/>
                        </a:rPr>
                        <m:t>𝐺</m:t>
                      </m:r>
                    </m:oMath>
                  </m:oMathPara>
                </a14:m>
                <a:endParaRPr lang="en-GB" sz="2000" dirty="0"/>
              </a:p>
            </p:txBody>
          </p:sp>
        </mc:Choice>
        <mc:Fallback xmlns="">
          <p:sp>
            <p:nvSpPr>
              <p:cNvPr id="26" name="TextBox 25">
                <a:extLst>
                  <a:ext uri="{FF2B5EF4-FFF2-40B4-BE49-F238E27FC236}">
                    <a16:creationId xmlns:a16="http://schemas.microsoft.com/office/drawing/2014/main" id="{BB7B9511-D7C3-2952-A5CB-EBCC2DE024DC}"/>
                  </a:ext>
                </a:extLst>
              </p:cNvPr>
              <p:cNvSpPr txBox="1">
                <a:spLocks noRot="1" noChangeAspect="1" noMove="1" noResize="1" noEditPoints="1" noAdjustHandles="1" noChangeArrowheads="1" noChangeShapeType="1" noTextEdit="1"/>
              </p:cNvSpPr>
              <p:nvPr/>
            </p:nvSpPr>
            <p:spPr>
              <a:xfrm>
                <a:off x="1041987" y="4417277"/>
                <a:ext cx="7198242" cy="307777"/>
              </a:xfrm>
              <a:prstGeom prst="rect">
                <a:avLst/>
              </a:prstGeom>
              <a:blipFill>
                <a:blip r:embed="rId11"/>
                <a:stretch>
                  <a:fillRect l="-931" r="-254" b="-38000"/>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EE3DF5A2-5879-3400-E98C-FB48799F3547}"/>
              </a:ext>
            </a:extLst>
          </p:cNvPr>
          <p:cNvSpPr txBox="1"/>
          <p:nvPr/>
        </p:nvSpPr>
        <p:spPr>
          <a:xfrm>
            <a:off x="4296524" y="6289306"/>
            <a:ext cx="4811452" cy="369332"/>
          </a:xfrm>
          <a:prstGeom prst="rect">
            <a:avLst/>
          </a:prstGeom>
          <a:noFill/>
        </p:spPr>
        <p:txBody>
          <a:bodyPr wrap="square" rtlCol="0">
            <a:spAutoFit/>
          </a:bodyPr>
          <a:lstStyle/>
          <a:p>
            <a:pPr algn="ctr"/>
            <a:r>
              <a:rPr lang="en-GB" dirty="0"/>
              <a:t>Symmetry for All Physics is Lorentz x Gauge</a:t>
            </a:r>
          </a:p>
        </p:txBody>
      </p:sp>
      <p:sp>
        <p:nvSpPr>
          <p:cNvPr id="9" name="Rectangle 8">
            <a:extLst>
              <a:ext uri="{FF2B5EF4-FFF2-40B4-BE49-F238E27FC236}">
                <a16:creationId xmlns:a16="http://schemas.microsoft.com/office/drawing/2014/main" id="{DFB2C862-8FF8-8C72-CA2F-8C0E5729EC9A}"/>
              </a:ext>
            </a:extLst>
          </p:cNvPr>
          <p:cNvSpPr/>
          <p:nvPr/>
        </p:nvSpPr>
        <p:spPr>
          <a:xfrm>
            <a:off x="3501334" y="2412668"/>
            <a:ext cx="3590584" cy="420484"/>
          </a:xfrm>
          <a:prstGeom prst="rect">
            <a:avLst/>
          </a:prstGeom>
          <a:noFill/>
          <a:ln w="28575">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F72F3B-62AB-F3E0-8D63-97475534258E}"/>
                  </a:ext>
                </a:extLst>
              </p:cNvPr>
              <p:cNvSpPr txBox="1"/>
              <p:nvPr/>
            </p:nvSpPr>
            <p:spPr>
              <a:xfrm>
                <a:off x="69109" y="5810005"/>
                <a:ext cx="9143998" cy="369332"/>
              </a:xfrm>
              <a:prstGeom prst="rect">
                <a:avLst/>
              </a:prstGeom>
              <a:noFill/>
            </p:spPr>
            <p:txBody>
              <a:bodyPr wrap="square" rtlCol="0">
                <a:spAutoFit/>
              </a:bodyPr>
              <a:lstStyle/>
              <a:p>
                <a:r>
                  <a:rPr lang="en-GB" dirty="0"/>
                  <a:t>Lie groups and representations based on </a:t>
                </a:r>
                <a14:m>
                  <m:oMath xmlns:m="http://schemas.openxmlformats.org/officeDocument/2006/math">
                    <m:r>
                      <a:rPr lang="en-GB" i="1" smtClean="0">
                        <a:latin typeface="Cambria Math" panose="02040503050406030204" pitchFamily="18" charset="0"/>
                        <a:ea typeface="Cambria Math" panose="02040503050406030204" pitchFamily="18" charset="0"/>
                      </a:rPr>
                      <m:t>ℂ</m:t>
                    </m:r>
                  </m:oMath>
                </a14:m>
                <a:r>
                  <a:rPr lang="en-GB" dirty="0"/>
                  <a:t> maths.    </a:t>
                </a:r>
                <a14:m>
                  <m:oMath xmlns:m="http://schemas.openxmlformats.org/officeDocument/2006/math">
                    <m:r>
                      <a:rPr lang="en-GB" i="1" smtClean="0">
                        <a:latin typeface="Cambria Math" panose="02040503050406030204" pitchFamily="18" charset="0"/>
                        <a:ea typeface="Cambria Math" panose="02040503050406030204" pitchFamily="18" charset="0"/>
                      </a:rPr>
                      <m:t>𝕆</m:t>
                    </m:r>
                  </m:oMath>
                </a14:m>
                <a:r>
                  <a:rPr lang="en-GB" dirty="0"/>
                  <a:t> can give non-standard reps.</a:t>
                </a:r>
              </a:p>
            </p:txBody>
          </p:sp>
        </mc:Choice>
        <mc:Fallback xmlns="">
          <p:sp>
            <p:nvSpPr>
              <p:cNvPr id="8" name="TextBox 7">
                <a:extLst>
                  <a:ext uri="{FF2B5EF4-FFF2-40B4-BE49-F238E27FC236}">
                    <a16:creationId xmlns:a16="http://schemas.microsoft.com/office/drawing/2014/main" id="{87F72F3B-62AB-F3E0-8D63-97475534258E}"/>
                  </a:ext>
                </a:extLst>
              </p:cNvPr>
              <p:cNvSpPr txBox="1">
                <a:spLocks noRot="1" noChangeAspect="1" noMove="1" noResize="1" noEditPoints="1" noAdjustHandles="1" noChangeArrowheads="1" noChangeShapeType="1" noTextEdit="1"/>
              </p:cNvSpPr>
              <p:nvPr/>
            </p:nvSpPr>
            <p:spPr>
              <a:xfrm>
                <a:off x="69109" y="5810005"/>
                <a:ext cx="9143998" cy="369332"/>
              </a:xfrm>
              <a:prstGeom prst="rect">
                <a:avLst/>
              </a:prstGeom>
              <a:blipFill>
                <a:blip r:embed="rId12"/>
                <a:stretch>
                  <a:fillRect l="-533" t="-8197" b="-24590"/>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01B6F207-951E-B6D3-14BB-631A36DE16BD}"/>
              </a:ext>
            </a:extLst>
          </p:cNvPr>
          <p:cNvSpPr txBox="1"/>
          <p:nvPr/>
        </p:nvSpPr>
        <p:spPr>
          <a:xfrm>
            <a:off x="79521" y="6238019"/>
            <a:ext cx="4492480" cy="43088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GB" sz="2200" dirty="0">
                <a:latin typeface="Arial" panose="020B0604020202020204"/>
              </a:rPr>
              <a:t>3</a:t>
            </a:r>
            <a:r>
              <a:rPr kumimoji="0" lang="en-GB" sz="2200" b="0" i="0" u="none" strike="noStrike" kern="1200" cap="none" spc="0" normalizeH="0" baseline="0" noProof="0" dirty="0">
                <a:ln>
                  <a:noFill/>
                </a:ln>
                <a:effectLst/>
                <a:uLnTx/>
                <a:uFillTx/>
                <a:latin typeface="Arial" panose="020B0604020202020204"/>
                <a:ea typeface="+mn-ea"/>
                <a:cs typeface="+mn-cs"/>
              </a:rPr>
              <a:t>)  </a:t>
            </a:r>
            <a:r>
              <a:rPr lang="en-GB" sz="2200" dirty="0">
                <a:solidFill>
                  <a:srgbClr val="FF0000"/>
                </a:solidFill>
                <a:latin typeface="Arial" panose="020B0604020202020204"/>
              </a:rPr>
              <a:t>Coleman-Mandula Theorem? </a:t>
            </a:r>
            <a:endParaRPr kumimoji="0" lang="en-GB" sz="2200" b="0" i="0" u="none" strike="noStrike" kern="1200" cap="none" spc="0" normalizeH="0" baseline="0" noProof="0" dirty="0">
              <a:ln>
                <a:noFill/>
              </a:ln>
              <a:solidFill>
                <a:srgbClr val="FF0000"/>
              </a:solidFill>
              <a:effectLst/>
              <a:uLnTx/>
              <a:uFillTx/>
              <a:latin typeface="Arial" panose="020B0604020202020204"/>
            </a:endParaRPr>
          </a:p>
        </p:txBody>
      </p:sp>
      <p:cxnSp>
        <p:nvCxnSpPr>
          <p:cNvPr id="27" name="Straight Connector 26">
            <a:extLst>
              <a:ext uri="{FF2B5EF4-FFF2-40B4-BE49-F238E27FC236}">
                <a16:creationId xmlns:a16="http://schemas.microsoft.com/office/drawing/2014/main" id="{B72913E6-6EE1-BFF7-7F6B-0042FEA87768}"/>
              </a:ext>
            </a:extLst>
          </p:cNvPr>
          <p:cNvCxnSpPr>
            <a:cxnSpLocks/>
          </p:cNvCxnSpPr>
          <p:nvPr/>
        </p:nvCxnSpPr>
        <p:spPr>
          <a:xfrm>
            <a:off x="7254173" y="6625455"/>
            <a:ext cx="1722476" cy="0"/>
          </a:xfrm>
          <a:prstGeom prst="line">
            <a:avLst/>
          </a:prstGeom>
          <a:ln w="25400">
            <a:solidFill>
              <a:srgbClr val="000099"/>
            </a:solidFill>
          </a:ln>
        </p:spPr>
        <p:style>
          <a:lnRef idx="1">
            <a:schemeClr val="accent1"/>
          </a:lnRef>
          <a:fillRef idx="0">
            <a:schemeClr val="accent1"/>
          </a:fillRef>
          <a:effectRef idx="0">
            <a:schemeClr val="accent1"/>
          </a:effectRef>
          <a:fontRef idx="minor">
            <a:schemeClr val="tx1"/>
          </a:fontRef>
        </p:style>
      </p:cxnSp>
      <p:sp>
        <p:nvSpPr>
          <p:cNvPr id="38" name="Arrow: Bent 37">
            <a:extLst>
              <a:ext uri="{FF2B5EF4-FFF2-40B4-BE49-F238E27FC236}">
                <a16:creationId xmlns:a16="http://schemas.microsoft.com/office/drawing/2014/main" id="{14870D18-599D-FBDE-78A6-0B17C9251C9E}"/>
              </a:ext>
            </a:extLst>
          </p:cNvPr>
          <p:cNvSpPr/>
          <p:nvPr/>
        </p:nvSpPr>
        <p:spPr>
          <a:xfrm flipH="1">
            <a:off x="7091917" y="2730565"/>
            <a:ext cx="1884732" cy="3717885"/>
          </a:xfrm>
          <a:prstGeom prst="bentArrow">
            <a:avLst>
              <a:gd name="adj1" fmla="val 1953"/>
              <a:gd name="adj2" fmla="val 3838"/>
              <a:gd name="adj3" fmla="val 25000"/>
              <a:gd name="adj4" fmla="val 69476"/>
            </a:avLst>
          </a:prstGeom>
          <a:solidFill>
            <a:srgbClr val="00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580844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8AD28-9C12-AF51-E269-A2BF2ABDAEFD}"/>
            </a:ext>
          </a:extLst>
        </p:cNvPr>
        <p:cNvGrpSpPr/>
        <p:nvPr/>
      </p:nvGrpSpPr>
      <p:grpSpPr>
        <a:xfrm>
          <a:off x="0" y="0"/>
          <a:ext cx="0" cy="0"/>
          <a:chOff x="0" y="0"/>
          <a:chExt cx="0" cy="0"/>
        </a:xfrm>
      </p:grpSpPr>
      <p:sp>
        <p:nvSpPr>
          <p:cNvPr id="58" name="Text Box 6">
            <a:extLst>
              <a:ext uri="{FF2B5EF4-FFF2-40B4-BE49-F238E27FC236}">
                <a16:creationId xmlns:a16="http://schemas.microsoft.com/office/drawing/2014/main" id="{C2E443B6-DD96-4053-A20E-65823B77EFCB}"/>
              </a:ext>
            </a:extLst>
          </p:cNvPr>
          <p:cNvSpPr txBox="1">
            <a:spLocks noChangeArrowheads="1"/>
          </p:cNvSpPr>
          <p:nvPr/>
        </p:nvSpPr>
        <p:spPr bwMode="auto">
          <a:xfrm>
            <a:off x="3138795" y="3260971"/>
            <a:ext cx="762000" cy="415925"/>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46800" rIns="18000" bIns="75600">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a:ln>
                  <a:noFill/>
                </a:ln>
                <a:solidFill>
                  <a:srgbClr val="CC0000"/>
                </a:solidFill>
                <a:effectLst/>
                <a:uLnTx/>
                <a:uFillTx/>
                <a:latin typeface="Comic Sans MS" panose="030F0702030302020204" pitchFamily="66" charset="0"/>
                <a:ea typeface="+mn-ea"/>
                <a:cs typeface="+mn-cs"/>
              </a:rPr>
              <a:t> </a:t>
            </a:r>
            <a:endParaRPr kumimoji="0" lang="en-US" altLang="en-US" sz="20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26FB26-16E9-EAFB-6939-D2BDB9E5CFB6}"/>
                  </a:ext>
                </a:extLst>
              </p:cNvPr>
              <p:cNvSpPr txBox="1"/>
              <p:nvPr/>
            </p:nvSpPr>
            <p:spPr>
              <a:xfrm>
                <a:off x="250129" y="491442"/>
                <a:ext cx="8681837" cy="750847"/>
              </a:xfrm>
              <a:prstGeom prst="rect">
                <a:avLst/>
              </a:prstGeom>
              <a:noFill/>
            </p:spPr>
            <p:txBody>
              <a:bodyPr wrap="square" rtlCol="0">
                <a:spAutoFit/>
              </a:bodyPr>
              <a:lstStyle/>
              <a:p>
                <a:pPr>
                  <a:lnSpc>
                    <a:spcPts val="2600"/>
                  </a:lnSpc>
                </a:pPr>
                <a:r>
                  <a:rPr lang="en-GB" u="sng" dirty="0"/>
                  <a:t>First prediction</a:t>
                </a:r>
                <a:r>
                  <a:rPr lang="en-GB" dirty="0"/>
                  <a:t> of the theory is that an ‘</a:t>
                </a:r>
                <a14:m>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𝕆</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r>
                  <a:rPr lang="en-GB" dirty="0"/>
                  <a:t>-based </a:t>
                </a:r>
                <a14:m>
                  <m:oMath xmlns:m="http://schemas.openxmlformats.org/officeDocument/2006/math">
                    <m:sSub>
                      <m:sSubPr>
                        <m:ctrlPr>
                          <a:rPr lang="en-GB" sz="2000" i="1">
                            <a:solidFill>
                              <a:prstClr val="black"/>
                            </a:solidFill>
                            <a:latin typeface="Cambria Math" panose="02040503050406030204" pitchFamily="18" charset="0"/>
                          </a:rPr>
                        </m:ctrlPr>
                      </m:sSubPr>
                      <m:e>
                        <m:r>
                          <m:rPr>
                            <m:sty m:val="p"/>
                          </m:rPr>
                          <a:rPr lang="en-GB" sz="2000">
                            <a:solidFill>
                              <a:prstClr val="black"/>
                            </a:solidFill>
                            <a:latin typeface="Cambria Math" panose="02040503050406030204" pitchFamily="18" charset="0"/>
                          </a:rPr>
                          <m:t>E</m:t>
                        </m:r>
                      </m:e>
                      <m:sub>
                        <m:r>
                          <a:rPr lang="en-GB" sz="2000" i="1">
                            <a:solidFill>
                              <a:prstClr val="black"/>
                            </a:solidFill>
                            <a:latin typeface="Cambria Math" panose="02040503050406030204" pitchFamily="18" charset="0"/>
                          </a:rPr>
                          <m:t>8</m:t>
                        </m:r>
                      </m:sub>
                    </m:sSub>
                  </m:oMath>
                </a14:m>
                <a:r>
                  <a:rPr lang="en-GB" dirty="0"/>
                  <a:t>’ symmetry of GPT should exist, a ‘mathematical puzzle’ to complete the three generation SM multiplet structure</a:t>
                </a:r>
              </a:p>
            </p:txBody>
          </p:sp>
        </mc:Choice>
        <mc:Fallback xmlns="">
          <p:sp>
            <p:nvSpPr>
              <p:cNvPr id="9" name="TextBox 8">
                <a:extLst>
                  <a:ext uri="{FF2B5EF4-FFF2-40B4-BE49-F238E27FC236}">
                    <a16:creationId xmlns:a16="http://schemas.microsoft.com/office/drawing/2014/main" id="{7F26FB26-16E9-EAFB-6939-D2BDB9E5CFB6}"/>
                  </a:ext>
                </a:extLst>
              </p:cNvPr>
              <p:cNvSpPr txBox="1">
                <a:spLocks noRot="1" noChangeAspect="1" noMove="1" noResize="1" noEditPoints="1" noAdjustHandles="1" noChangeArrowheads="1" noChangeShapeType="1" noTextEdit="1"/>
              </p:cNvSpPr>
              <p:nvPr/>
            </p:nvSpPr>
            <p:spPr>
              <a:xfrm>
                <a:off x="250129" y="491442"/>
                <a:ext cx="8681837" cy="750847"/>
              </a:xfrm>
              <a:prstGeom prst="rect">
                <a:avLst/>
              </a:prstGeom>
              <a:blipFill>
                <a:blip r:embed="rId2"/>
                <a:stretch>
                  <a:fillRect l="-562" t="-813" r="-211" b="-9756"/>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DF2553E9-1D20-FDFD-BBF0-9AD51CFB721B}"/>
              </a:ext>
            </a:extLst>
          </p:cNvPr>
          <p:cNvSpPr txBox="1"/>
          <p:nvPr/>
        </p:nvSpPr>
        <p:spPr>
          <a:xfrm>
            <a:off x="70399" y="69339"/>
            <a:ext cx="8733186" cy="43088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GB" sz="2200" dirty="0">
                <a:latin typeface="Arial" panose="020B0604020202020204"/>
              </a:rPr>
              <a:t>    </a:t>
            </a:r>
            <a:r>
              <a:rPr kumimoji="0" lang="en-GB" sz="2200" b="0" i="0" u="none" strike="noStrike" kern="1200" cap="none" spc="0" normalizeH="0" noProof="0" dirty="0">
                <a:ln>
                  <a:noFill/>
                </a:ln>
                <a:effectLst/>
                <a:uLnTx/>
                <a:uFillTx/>
                <a:latin typeface="Arial" panose="020B0604020202020204"/>
                <a:ea typeface="+mn-ea"/>
                <a:cs typeface="+mn-cs"/>
              </a:rPr>
              <a:t> </a:t>
            </a:r>
            <a:r>
              <a:rPr kumimoji="0" lang="en-GB" sz="2200" b="0" i="0" u="none" strike="noStrike" kern="1200" cap="none" spc="0" normalizeH="0" baseline="0" noProof="0" dirty="0">
                <a:ln>
                  <a:noFill/>
                </a:ln>
                <a:solidFill>
                  <a:srgbClr val="FF0000"/>
                </a:solidFill>
                <a:effectLst/>
                <a:uLnTx/>
                <a:uFillTx/>
                <a:latin typeface="Arial" panose="020B0604020202020204"/>
                <a:ea typeface="+mn-ea"/>
                <a:cs typeface="+mn-cs"/>
              </a:rPr>
              <a:t>Is</a:t>
            </a:r>
            <a:r>
              <a:rPr kumimoji="0" lang="en-GB" sz="2200" b="0" i="0" u="none" strike="noStrike" kern="1200" cap="none" spc="0" normalizeH="0" noProof="0" dirty="0">
                <a:ln>
                  <a:noFill/>
                </a:ln>
                <a:solidFill>
                  <a:srgbClr val="FF0000"/>
                </a:solidFill>
                <a:effectLst/>
                <a:uLnTx/>
                <a:uFillTx/>
                <a:latin typeface="Arial" panose="020B0604020202020204"/>
                <a:ea typeface="+mn-ea"/>
                <a:cs typeface="+mn-cs"/>
              </a:rPr>
              <a:t> the theory predictive?</a:t>
            </a:r>
            <a:endParaRPr kumimoji="0" lang="en-GB" sz="22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F1F6D1CF-2A18-68EF-44C6-E469543D3A0F}"/>
              </a:ext>
            </a:extLst>
          </p:cNvPr>
          <p:cNvSpPr>
            <a:spLocks noGrp="1"/>
          </p:cNvSpPr>
          <p:nvPr>
            <p:ph type="sldNum" sz="quarter" idx="12"/>
          </p:nvPr>
        </p:nvSpPr>
        <p:spPr>
          <a:xfrm>
            <a:off x="8685655" y="6621920"/>
            <a:ext cx="468312" cy="188913"/>
          </a:xfrm>
        </p:spPr>
        <p:txBody>
          <a:bodyPr/>
          <a:lstStyle/>
          <a:p>
            <a:fld id="{3C421DC5-CE8E-4C24-B68F-06D00653A451}" type="slidenum">
              <a:rPr lang="en-US" altLang="en-US" smtClean="0"/>
              <a:pPr/>
              <a:t>14</a:t>
            </a:fld>
            <a:endParaRPr lang="en-US" altLang="en-US" dirty="0"/>
          </a:p>
        </p:txBody>
      </p:sp>
      <p:sp>
        <p:nvSpPr>
          <p:cNvPr id="4" name="TextBox 3">
            <a:extLst>
              <a:ext uri="{FF2B5EF4-FFF2-40B4-BE49-F238E27FC236}">
                <a16:creationId xmlns:a16="http://schemas.microsoft.com/office/drawing/2014/main" id="{8FBE38A4-5698-ECD7-76F7-AD4E8B4C59B3}"/>
              </a:ext>
            </a:extLst>
          </p:cNvPr>
          <p:cNvSpPr txBox="1"/>
          <p:nvPr/>
        </p:nvSpPr>
        <p:spPr>
          <a:xfrm>
            <a:off x="459685" y="2181756"/>
            <a:ext cx="8329583" cy="394980"/>
          </a:xfrm>
          <a:prstGeom prst="rect">
            <a:avLst/>
          </a:prstGeom>
          <a:noFill/>
        </p:spPr>
        <p:txBody>
          <a:bodyPr wrap="square" rtlCol="0">
            <a:spAutoFit/>
          </a:bodyPr>
          <a:lstStyle/>
          <a:p>
            <a:pPr>
              <a:lnSpc>
                <a:spcPts val="2600"/>
              </a:lnSpc>
            </a:pPr>
            <a:r>
              <a:rPr lang="en-GB" dirty="0">
                <a:solidFill>
                  <a:srgbClr val="000099"/>
                </a:solidFill>
              </a:rPr>
              <a:t>Possibility of new gauge symmetry or states identified in full symmetry breaking.</a:t>
            </a:r>
          </a:p>
        </p:txBody>
      </p:sp>
      <p:sp>
        <p:nvSpPr>
          <p:cNvPr id="7" name="TextBox 6">
            <a:extLst>
              <a:ext uri="{FF2B5EF4-FFF2-40B4-BE49-F238E27FC236}">
                <a16:creationId xmlns:a16="http://schemas.microsoft.com/office/drawing/2014/main" id="{60032A0B-ED15-6F76-679E-EFD19FCA17C5}"/>
              </a:ext>
            </a:extLst>
          </p:cNvPr>
          <p:cNvSpPr txBox="1"/>
          <p:nvPr/>
        </p:nvSpPr>
        <p:spPr>
          <a:xfrm>
            <a:off x="-58012" y="5931280"/>
            <a:ext cx="9298119" cy="353943"/>
          </a:xfrm>
          <a:prstGeom prst="rect">
            <a:avLst/>
          </a:prstGeom>
          <a:noFill/>
        </p:spPr>
        <p:txBody>
          <a:bodyPr wrap="square">
            <a:spAutoFit/>
          </a:bodyPr>
          <a:lstStyle/>
          <a:p>
            <a:pPr lvl="0">
              <a:defRPr/>
            </a:pPr>
            <a:r>
              <a:rPr kumimoji="0" lang="en-GB" sz="1700" b="0" i="0" u="none" strike="noStrike" kern="1200" cap="none" spc="0" normalizeH="0" baseline="0" noProof="0" dirty="0">
                <a:ln>
                  <a:noFill/>
                </a:ln>
                <a:solidFill>
                  <a:prstClr val="black"/>
                </a:solidFill>
                <a:effectLst/>
                <a:uLnTx/>
                <a:uFillTx/>
                <a:latin typeface="Palatino Linotype" panose="02040502050505030304" pitchFamily="18" charset="0"/>
              </a:rPr>
              <a:t>DJJ, ‘</a:t>
            </a:r>
            <a:r>
              <a:rPr lang="en-GB" sz="1700" dirty="0">
                <a:latin typeface="Palatino Linotype" panose="02040502050505030304" pitchFamily="18" charset="0"/>
              </a:rPr>
              <a:t>GPT as a Unifying Basis for Models with Two Right-Handed Neutrinos’,</a:t>
            </a:r>
            <a:r>
              <a:rPr lang="en-GB" sz="1700" dirty="0">
                <a:solidFill>
                  <a:prstClr val="black"/>
                </a:solidFill>
                <a:latin typeface="Palatino Linotype" panose="02040502050505030304" pitchFamily="18" charset="0"/>
              </a:rPr>
              <a:t> </a:t>
            </a:r>
            <a:r>
              <a:rPr kumimoji="0" lang="en-GB" sz="1700" b="0" i="0" u="none" strike="noStrike" kern="1200" cap="none" spc="0" normalizeH="0" baseline="0" noProof="0" dirty="0">
                <a:ln>
                  <a:noFill/>
                </a:ln>
                <a:solidFill>
                  <a:prstClr val="black"/>
                </a:solidFill>
                <a:effectLst/>
                <a:uLnTx/>
                <a:uFillTx/>
                <a:latin typeface="Palatino Linotype" panose="02040502050505030304" pitchFamily="18" charset="0"/>
              </a:rPr>
              <a:t>arXiv:1905.12419</a:t>
            </a:r>
            <a:endParaRPr kumimoji="0" lang="en-GB" sz="1700" b="0" i="0" u="none" strike="noStrike" kern="1200" cap="none" spc="0" normalizeH="0" baseline="0" noProof="0" dirty="0">
              <a:ln>
                <a:noFill/>
              </a:ln>
              <a:solidFill>
                <a:prstClr val="black"/>
              </a:solidFill>
              <a:effectLst/>
              <a:uLnTx/>
              <a:uFillTx/>
              <a:latin typeface="Arial" panose="020B0604020202020204"/>
            </a:endParaRPr>
          </a:p>
        </p:txBody>
      </p:sp>
      <p:sp>
        <p:nvSpPr>
          <p:cNvPr id="8" name="TextBox 7">
            <a:extLst>
              <a:ext uri="{FF2B5EF4-FFF2-40B4-BE49-F238E27FC236}">
                <a16:creationId xmlns:a16="http://schemas.microsoft.com/office/drawing/2014/main" id="{4813BA92-67EC-AE79-389B-DA2C933EAE26}"/>
              </a:ext>
            </a:extLst>
          </p:cNvPr>
          <p:cNvSpPr txBox="1"/>
          <p:nvPr/>
        </p:nvSpPr>
        <p:spPr>
          <a:xfrm>
            <a:off x="2246024" y="1214357"/>
            <a:ext cx="686567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DJJ, `Time, </a:t>
            </a:r>
            <a:r>
              <a:rPr kumimoji="0" lang="en-GB"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a:t>
            </a:r>
            <a:r>
              <a:rPr kumimoji="0" lang="en-GB" altLang="en-US"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mn-cs"/>
              </a:rPr>
              <a:t>8</a:t>
            </a:r>
            <a:r>
              <a:rPr kumimoji="0" lang="en-GB"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and the Standard Model’, arXiv:1709.03877</a:t>
            </a:r>
            <a:endParaRPr kumimoji="0" lang="en-GB"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8B9F5B8-AA58-E2D9-8859-F3687C7E4D89}"/>
                  </a:ext>
                </a:extLst>
              </p:cNvPr>
              <p:cNvSpPr txBox="1"/>
              <p:nvPr/>
            </p:nvSpPr>
            <p:spPr>
              <a:xfrm>
                <a:off x="70399" y="2771931"/>
                <a:ext cx="9041299" cy="399405"/>
              </a:xfrm>
              <a:prstGeom prst="rect">
                <a:avLst/>
              </a:prstGeom>
              <a:noFill/>
            </p:spPr>
            <p:txBody>
              <a:bodyPr wrap="square" rtlCol="0">
                <a:spAutoFit/>
              </a:bodyPr>
              <a:lstStyle/>
              <a:p>
                <a:pPr>
                  <a:lnSpc>
                    <a:spcPts val="2600"/>
                  </a:lnSpc>
                </a:pPr>
                <a:r>
                  <a:rPr lang="en-GB" dirty="0">
                    <a:solidFill>
                      <a:srgbClr val="000099"/>
                    </a:solidFill>
                  </a:rPr>
                  <a:t>Already for</a:t>
                </a:r>
                <a:r>
                  <a:rPr lang="en-GB" dirty="0"/>
                  <a:t> </a:t>
                </a:r>
                <a14:m>
                  <m:oMath xmlns:m="http://schemas.openxmlformats.org/officeDocument/2006/math">
                    <m:sSub>
                      <m:sSubPr>
                        <m:ctrlPr>
                          <a:rPr lang="en-GB" sz="2000" i="1">
                            <a:solidFill>
                              <a:prstClr val="black"/>
                            </a:solidFill>
                            <a:latin typeface="Cambria Math" panose="02040503050406030204" pitchFamily="18" charset="0"/>
                          </a:rPr>
                        </m:ctrlPr>
                      </m:sSubPr>
                      <m:e>
                        <m:r>
                          <m:rPr>
                            <m:sty m:val="p"/>
                          </m:rPr>
                          <a:rPr lang="en-GB" sz="2000">
                            <a:solidFill>
                              <a:prstClr val="black"/>
                            </a:solidFill>
                            <a:latin typeface="Cambria Math" panose="02040503050406030204" pitchFamily="18" charset="0"/>
                          </a:rPr>
                          <m:t>E</m:t>
                        </m:r>
                      </m:e>
                      <m:sub>
                        <m:r>
                          <a:rPr lang="en-GB" sz="2000" i="1">
                            <a:solidFill>
                              <a:prstClr val="black"/>
                            </a:solidFill>
                            <a:latin typeface="Cambria Math" panose="02040503050406030204" pitchFamily="18" charset="0"/>
                          </a:rPr>
                          <m:t>7</m:t>
                        </m:r>
                      </m:sub>
                    </m:sSub>
                  </m:oMath>
                </a14:m>
                <a:r>
                  <a:rPr lang="en-GB" dirty="0"/>
                  <a:t> </a:t>
                </a:r>
                <a:r>
                  <a:rPr lang="en-GB" dirty="0">
                    <a:solidFill>
                      <a:srgbClr val="000099"/>
                    </a:solidFill>
                  </a:rPr>
                  <a:t>have basis for </a:t>
                </a:r>
                <a:r>
                  <a:rPr lang="en-GB" dirty="0"/>
                  <a:t>L-R asymmetry</a:t>
                </a:r>
                <a:r>
                  <a:rPr lang="en-GB" dirty="0">
                    <a:solidFill>
                      <a:srgbClr val="000099"/>
                    </a:solidFill>
                  </a:rPr>
                  <a:t>, as particularly marked in neutrino sector:</a:t>
                </a:r>
              </a:p>
            </p:txBody>
          </p:sp>
        </mc:Choice>
        <mc:Fallback xmlns="">
          <p:sp>
            <p:nvSpPr>
              <p:cNvPr id="15" name="TextBox 14">
                <a:extLst>
                  <a:ext uri="{FF2B5EF4-FFF2-40B4-BE49-F238E27FC236}">
                    <a16:creationId xmlns:a16="http://schemas.microsoft.com/office/drawing/2014/main" id="{88B9F5B8-AA58-E2D9-8859-F3687C7E4D89}"/>
                  </a:ext>
                </a:extLst>
              </p:cNvPr>
              <p:cNvSpPr txBox="1">
                <a:spLocks noRot="1" noChangeAspect="1" noMove="1" noResize="1" noEditPoints="1" noAdjustHandles="1" noChangeArrowheads="1" noChangeShapeType="1" noTextEdit="1"/>
              </p:cNvSpPr>
              <p:nvPr/>
            </p:nvSpPr>
            <p:spPr>
              <a:xfrm>
                <a:off x="70399" y="2771931"/>
                <a:ext cx="9041299" cy="399405"/>
              </a:xfrm>
              <a:prstGeom prst="rect">
                <a:avLst/>
              </a:prstGeom>
              <a:blipFill>
                <a:blip r:embed="rId3"/>
                <a:stretch>
                  <a:fillRect l="-607" t="-1538" b="-24615"/>
                </a:stretch>
              </a:blipFill>
            </p:spPr>
            <p:txBody>
              <a:bodyPr/>
              <a:lstStyle/>
              <a:p>
                <a:r>
                  <a:rPr lang="en-GB">
                    <a:noFill/>
                  </a:rPr>
                  <a:t> </a:t>
                </a:r>
              </a:p>
            </p:txBody>
          </p:sp>
        </mc:Fallback>
      </mc:AlternateContent>
      <p:sp>
        <p:nvSpPr>
          <p:cNvPr id="18" name="TextBox 17">
            <a:extLst>
              <a:ext uri="{FF2B5EF4-FFF2-40B4-BE49-F238E27FC236}">
                <a16:creationId xmlns:a16="http://schemas.microsoft.com/office/drawing/2014/main" id="{416D7CCB-BABB-15C4-1615-F5EA75E31095}"/>
              </a:ext>
            </a:extLst>
          </p:cNvPr>
          <p:cNvSpPr txBox="1"/>
          <p:nvPr/>
        </p:nvSpPr>
        <p:spPr>
          <a:xfrm>
            <a:off x="0" y="6302896"/>
            <a:ext cx="915396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noProof="0" dirty="0">
                <a:ln>
                  <a:noFill/>
                </a:ln>
                <a:solidFill>
                  <a:srgbClr val="006600"/>
                </a:solidFill>
                <a:effectLst/>
                <a:uLnTx/>
                <a:uFillTx/>
                <a:latin typeface="Arial" panose="020B0604020202020204"/>
                <a:ea typeface="+mn-ea"/>
                <a:cs typeface="+mn-cs"/>
              </a:rPr>
              <a:t>…all of above is for local Standard Model</a:t>
            </a:r>
            <a:r>
              <a:rPr kumimoji="0" lang="en-GB" sz="2800" b="0" i="0" u="none" strike="noStrike" kern="1200" cap="none" spc="0" normalizeH="0" baseline="22000" noProof="0" dirty="0">
                <a:ln>
                  <a:noFill/>
                </a:ln>
                <a:solidFill>
                  <a:srgbClr val="006600"/>
                </a:solidFill>
                <a:effectLst/>
                <a:uLnTx/>
                <a:uFillTx/>
                <a:latin typeface="Arial" panose="020B0604020202020204"/>
                <a:ea typeface="+mn-ea"/>
                <a:cs typeface="+mn-cs"/>
              </a:rPr>
              <a:t>+ </a:t>
            </a:r>
            <a:r>
              <a:rPr kumimoji="0" lang="en-GB" sz="2000" b="0" i="0" u="none" strike="noStrike" kern="1200" cap="none" spc="0" normalizeH="0" noProof="0" dirty="0">
                <a:ln>
                  <a:noFill/>
                </a:ln>
                <a:solidFill>
                  <a:srgbClr val="006600"/>
                </a:solidFill>
                <a:effectLst/>
                <a:uLnTx/>
                <a:uFillTx/>
                <a:latin typeface="Arial" panose="020B0604020202020204"/>
                <a:ea typeface="+mn-ea"/>
                <a:cs typeface="+mn-cs"/>
              </a:rPr>
              <a:t>properties, what about Gravity?</a:t>
            </a:r>
            <a:endParaRPr kumimoji="0" lang="en-GB" sz="2000" b="0" i="0" u="none" strike="noStrike" kern="1200" cap="none" spc="0" normalizeH="0" baseline="0" noProof="0" dirty="0">
              <a:ln>
                <a:noFill/>
              </a:ln>
              <a:solidFill>
                <a:srgbClr val="006600"/>
              </a:solidFill>
              <a:effectLst/>
              <a:uLnTx/>
              <a:uFillTx/>
              <a:latin typeface="Arial" panose="020B0604020202020204"/>
              <a:ea typeface="+mn-ea"/>
              <a:cs typeface="+mn-cs"/>
            </a:endParaRPr>
          </a:p>
        </p:txBody>
      </p:sp>
      <p:sp>
        <p:nvSpPr>
          <p:cNvPr id="31" name="Text Box 6">
            <a:extLst>
              <a:ext uri="{FF2B5EF4-FFF2-40B4-BE49-F238E27FC236}">
                <a16:creationId xmlns:a16="http://schemas.microsoft.com/office/drawing/2014/main" id="{D4E08674-5878-499B-B546-D9F9A9837A9A}"/>
              </a:ext>
            </a:extLst>
          </p:cNvPr>
          <p:cNvSpPr txBox="1">
            <a:spLocks noChangeArrowheads="1"/>
          </p:cNvSpPr>
          <p:nvPr/>
        </p:nvSpPr>
        <p:spPr bwMode="auto">
          <a:xfrm>
            <a:off x="3138796" y="3852231"/>
            <a:ext cx="762000" cy="415925"/>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46800" rIns="18000" bIns="75600">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a:ln>
                  <a:noFill/>
                </a:ln>
                <a:solidFill>
                  <a:srgbClr val="CC0000"/>
                </a:solidFill>
                <a:effectLst/>
                <a:uLnTx/>
                <a:uFillTx/>
                <a:latin typeface="Comic Sans MS" panose="030F0702030302020204" pitchFamily="66" charset="0"/>
                <a:ea typeface="+mn-ea"/>
                <a:cs typeface="+mn-cs"/>
              </a:rPr>
              <a:t> </a:t>
            </a:r>
            <a:endParaRPr kumimoji="0" lang="en-US" altLang="en-US" sz="20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endParaRPr>
          </a:p>
        </p:txBody>
      </p:sp>
      <p:sp>
        <p:nvSpPr>
          <p:cNvPr id="33" name="Text Box 8">
            <a:extLst>
              <a:ext uri="{FF2B5EF4-FFF2-40B4-BE49-F238E27FC236}">
                <a16:creationId xmlns:a16="http://schemas.microsoft.com/office/drawing/2014/main" id="{FC54588D-8D73-4C7C-B061-73B68EAF9A96}"/>
              </a:ext>
            </a:extLst>
          </p:cNvPr>
          <p:cNvSpPr txBox="1">
            <a:spLocks noChangeArrowheads="1"/>
          </p:cNvSpPr>
          <p:nvPr/>
        </p:nvSpPr>
        <p:spPr bwMode="auto">
          <a:xfrm>
            <a:off x="3138796" y="4431701"/>
            <a:ext cx="1447800" cy="43137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46800" rIns="18000" bIns="75600">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20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34" name="Text Box 9">
                <a:extLst>
                  <a:ext uri="{FF2B5EF4-FFF2-40B4-BE49-F238E27FC236}">
                    <a16:creationId xmlns:a16="http://schemas.microsoft.com/office/drawing/2014/main" id="{BFEB2A2E-B93D-49A9-8CF5-BCA29AAAA167}"/>
                  </a:ext>
                </a:extLst>
              </p:cNvPr>
              <p:cNvSpPr txBox="1">
                <a:spLocks noChangeArrowheads="1"/>
              </p:cNvSpPr>
              <p:nvPr/>
            </p:nvSpPr>
            <p:spPr bwMode="auto">
              <a:xfrm>
                <a:off x="58534" y="3272761"/>
                <a:ext cx="2958725"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a:t>
                </a:r>
                <a:r>
                  <a:rPr kumimoji="0" lang="en-GB" altLang="en-US" sz="20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mn-cs"/>
                  </a:rPr>
                  <a:t>6</a:t>
                </a:r>
                <a:r>
                  <a:rPr kumimoji="0" lang="en-GB" altLang="en-US" sz="1800" b="0" i="0" u="none" strike="noStrike" kern="1200" cap="none" spc="0" normalizeH="0" baseline="0" noProof="0" dirty="0">
                    <a:ln>
                      <a:noFill/>
                    </a:ln>
                    <a:solidFill>
                      <a:srgbClr val="006600"/>
                    </a:solidFill>
                    <a:effectLst/>
                    <a:uLnTx/>
                    <a:uFillTx/>
                    <a:latin typeface="Arial" panose="020B0604020202020204"/>
                    <a:ea typeface="+mn-ea"/>
                    <a:cs typeface="+mn-cs"/>
                  </a:rPr>
                  <a:t> on </a:t>
                </a:r>
                <a14:m>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GB"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det</m:t>
                    </m:r>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27</m:t>
                            </m:r>
                          </m:sub>
                        </m:sSub>
                      </m:e>
                    </m:d>
                  </m:oMath>
                </a14:m>
                <a:endParaRPr kumimoji="0" lang="en-GB" altLang="en-US" sz="1800" b="0" i="0" u="none" strike="noStrike" kern="1200" cap="none" spc="0" normalizeH="0" baseline="0" noProof="0" dirty="0">
                  <a:ln>
                    <a:noFill/>
                  </a:ln>
                  <a:solidFill>
                    <a:srgbClr val="006600"/>
                  </a:solidFill>
                  <a:effectLst/>
                  <a:uLnTx/>
                  <a:uFillTx/>
                  <a:latin typeface="Arial" panose="020B0604020202020204"/>
                  <a:ea typeface="+mn-ea"/>
                  <a:cs typeface="+mn-cs"/>
                  <a:sym typeface="Euclid Math Two" pitchFamily="18" charset="2"/>
                </a:endParaRPr>
              </a:p>
            </p:txBody>
          </p:sp>
        </mc:Choice>
        <mc:Fallback xmlns="">
          <p:sp>
            <p:nvSpPr>
              <p:cNvPr id="34" name="Text Box 9">
                <a:extLst>
                  <a:ext uri="{FF2B5EF4-FFF2-40B4-BE49-F238E27FC236}">
                    <a16:creationId xmlns:a16="http://schemas.microsoft.com/office/drawing/2014/main" id="{BFEB2A2E-B93D-49A9-8CF5-BCA29AAAA167}"/>
                  </a:ext>
                </a:extLst>
              </p:cNvPr>
              <p:cNvSpPr txBox="1">
                <a:spLocks noRot="1" noChangeAspect="1" noMove="1" noResize="1" noEditPoints="1" noAdjustHandles="1" noChangeArrowheads="1" noChangeShapeType="1" noTextEdit="1"/>
              </p:cNvSpPr>
              <p:nvPr/>
            </p:nvSpPr>
            <p:spPr bwMode="auto">
              <a:xfrm>
                <a:off x="58534" y="3272761"/>
                <a:ext cx="2958725" cy="400110"/>
              </a:xfrm>
              <a:prstGeom prst="rect">
                <a:avLst/>
              </a:prstGeom>
              <a:blipFill>
                <a:blip r:embed="rId4"/>
                <a:stretch>
                  <a:fillRect l="-2268" t="-9091" b="-257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 Box 10">
                <a:extLst>
                  <a:ext uri="{FF2B5EF4-FFF2-40B4-BE49-F238E27FC236}">
                    <a16:creationId xmlns:a16="http://schemas.microsoft.com/office/drawing/2014/main" id="{5F38F14F-EDA7-4EE5-93D4-52FAC313D147}"/>
                  </a:ext>
                </a:extLst>
              </p:cNvPr>
              <p:cNvSpPr txBox="1">
                <a:spLocks noChangeArrowheads="1"/>
              </p:cNvSpPr>
              <p:nvPr/>
            </p:nvSpPr>
            <p:spPr bwMode="auto">
              <a:xfrm>
                <a:off x="86954" y="3851421"/>
                <a:ext cx="2801884"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a:t>
                </a:r>
                <a:r>
                  <a:rPr kumimoji="0" lang="en-GB" altLang="en-US" sz="20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mn-cs"/>
                  </a:rPr>
                  <a:t>7</a:t>
                </a:r>
                <a:r>
                  <a:rPr kumimoji="0" lang="en-GB" altLang="en-US" sz="1800" b="0" i="0" u="none" strike="noStrike" kern="1200" cap="none" spc="0" normalizeH="0" baseline="0" noProof="0" dirty="0">
                    <a:ln>
                      <a:noFill/>
                    </a:ln>
                    <a:solidFill>
                      <a:srgbClr val="006600"/>
                    </a:solidFill>
                    <a:effectLst/>
                    <a:uLnTx/>
                    <a:uFillTx/>
                    <a:latin typeface="Arial" panose="020B0604020202020204"/>
                    <a:ea typeface="+mn-ea"/>
                    <a:cs typeface="+mn-cs"/>
                  </a:rPr>
                  <a:t> on </a:t>
                </a:r>
                <a14:m>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𝑞</m:t>
                    </m:r>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56</m:t>
                            </m:r>
                          </m:sub>
                        </m:sSub>
                      </m:e>
                    </m:d>
                  </m:oMath>
                </a14:m>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5" name="Text Box 10">
                <a:extLst>
                  <a:ext uri="{FF2B5EF4-FFF2-40B4-BE49-F238E27FC236}">
                    <a16:creationId xmlns:a16="http://schemas.microsoft.com/office/drawing/2014/main" id="{5F38F14F-EDA7-4EE5-93D4-52FAC313D147}"/>
                  </a:ext>
                </a:extLst>
              </p:cNvPr>
              <p:cNvSpPr txBox="1">
                <a:spLocks noRot="1" noChangeAspect="1" noMove="1" noResize="1" noEditPoints="1" noAdjustHandles="1" noChangeArrowheads="1" noChangeShapeType="1" noTextEdit="1"/>
              </p:cNvSpPr>
              <p:nvPr/>
            </p:nvSpPr>
            <p:spPr bwMode="auto">
              <a:xfrm>
                <a:off x="86954" y="3851421"/>
                <a:ext cx="2801884" cy="400110"/>
              </a:xfrm>
              <a:prstGeom prst="rect">
                <a:avLst/>
              </a:prstGeom>
              <a:blipFill>
                <a:blip r:embed="rId5"/>
                <a:stretch>
                  <a:fillRect l="-2174" t="-10769" b="-2615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 Box 11">
                <a:extLst>
                  <a:ext uri="{FF2B5EF4-FFF2-40B4-BE49-F238E27FC236}">
                    <a16:creationId xmlns:a16="http://schemas.microsoft.com/office/drawing/2014/main" id="{BCB76C18-1044-4C2C-9143-51670EF2B728}"/>
                  </a:ext>
                </a:extLst>
              </p:cNvPr>
              <p:cNvSpPr txBox="1">
                <a:spLocks noChangeArrowheads="1"/>
              </p:cNvSpPr>
              <p:nvPr/>
            </p:nvSpPr>
            <p:spPr bwMode="auto">
              <a:xfrm>
                <a:off x="72119" y="4431701"/>
                <a:ext cx="284213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a:t>
                </a:r>
                <a:r>
                  <a:rPr kumimoji="0" lang="en-GB" altLang="en-US" sz="20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mn-cs"/>
                  </a:rPr>
                  <a:t>8</a:t>
                </a:r>
                <a:r>
                  <a:rPr kumimoji="0" lang="en-GB" altLang="en-US" sz="1800" b="0" i="0" u="none" strike="noStrike" kern="1200" cap="none" spc="0" normalizeH="0" baseline="0" noProof="0" dirty="0">
                    <a:ln>
                      <a:noFill/>
                    </a:ln>
                    <a:solidFill>
                      <a:srgbClr val="006600"/>
                    </a:solidFill>
                    <a:effectLst/>
                    <a:uLnTx/>
                    <a:uFillTx/>
                    <a:latin typeface="Arial" panose="020B0604020202020204"/>
                    <a:ea typeface="+mn-ea"/>
                    <a:cs typeface="+mn-cs"/>
                  </a:rPr>
                  <a:t> on </a:t>
                </a:r>
                <a14:m>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8</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𝑄</m:t>
                    </m:r>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248</m:t>
                            </m:r>
                          </m:sub>
                        </m:sSub>
                      </m:e>
                    </m:d>
                  </m:oMath>
                </a14:m>
                <a:endParaRPr kumimoji="0" lang="en-GB"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Choice>
        <mc:Fallback xmlns="">
          <p:sp>
            <p:nvSpPr>
              <p:cNvPr id="36" name="Text Box 11">
                <a:extLst>
                  <a:ext uri="{FF2B5EF4-FFF2-40B4-BE49-F238E27FC236}">
                    <a16:creationId xmlns:a16="http://schemas.microsoft.com/office/drawing/2014/main" id="{BCB76C18-1044-4C2C-9143-51670EF2B728}"/>
                  </a:ext>
                </a:extLst>
              </p:cNvPr>
              <p:cNvSpPr txBox="1">
                <a:spLocks noRot="1" noChangeAspect="1" noMove="1" noResize="1" noEditPoints="1" noAdjustHandles="1" noChangeArrowheads="1" noChangeShapeType="1" noTextEdit="1"/>
              </p:cNvSpPr>
              <p:nvPr/>
            </p:nvSpPr>
            <p:spPr bwMode="auto">
              <a:xfrm>
                <a:off x="72119" y="4431701"/>
                <a:ext cx="2842130" cy="400110"/>
              </a:xfrm>
              <a:prstGeom prst="rect">
                <a:avLst/>
              </a:prstGeom>
              <a:blipFill>
                <a:blip r:embed="rId6"/>
                <a:stretch>
                  <a:fillRect l="-2361" t="-9091" b="-257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 Box 12">
                <a:extLst>
                  <a:ext uri="{FF2B5EF4-FFF2-40B4-BE49-F238E27FC236}">
                    <a16:creationId xmlns:a16="http://schemas.microsoft.com/office/drawing/2014/main" id="{7CCE0691-396E-41DA-B446-DD850E1CED06}"/>
                  </a:ext>
                </a:extLst>
              </p:cNvPr>
              <p:cNvSpPr txBox="1">
                <a:spLocks noChangeArrowheads="1"/>
              </p:cNvSpPr>
              <p:nvPr/>
            </p:nvSpPr>
            <p:spPr bwMode="auto">
              <a:xfrm>
                <a:off x="6827408" y="3271246"/>
                <a:ext cx="2286000" cy="3968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 xmlns:m="http://schemas.openxmlformats.org/officeDocument/2006/math">
                    <m:r>
                      <a:rPr kumimoji="0" lang="en-GB"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27</m:t>
                    </m:r>
                  </m:oMath>
                </a14:m>
                <a:r>
                  <a:rPr kumimoji="0" lang="en-GB"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GB" altLang="en-US" sz="1800" b="0" i="0" u="none" strike="noStrike" kern="1200" cap="none" spc="0" normalizeH="0" baseline="0" noProof="0" dirty="0">
                    <a:ln>
                      <a:noFill/>
                    </a:ln>
                    <a:solidFill>
                      <a:srgbClr val="006600"/>
                    </a:solidFill>
                    <a:effectLst/>
                    <a:uLnTx/>
                    <a:uFillTx/>
                    <a:latin typeface="Arial" panose="020B0604020202020204"/>
                    <a:ea typeface="+mn-ea"/>
                    <a:cs typeface="+mn-cs"/>
                  </a:rPr>
                  <a:t>representation</a:t>
                </a:r>
                <a:endParaRPr kumimoji="0" lang="en-US" altLang="en-US" sz="1800" b="0" i="0" u="none" strike="noStrike" kern="1200" cap="none" spc="0" normalizeH="0" baseline="0" noProof="0" dirty="0">
                  <a:ln>
                    <a:noFill/>
                  </a:ln>
                  <a:solidFill>
                    <a:srgbClr val="006600"/>
                  </a:solidFill>
                  <a:effectLst/>
                  <a:uLnTx/>
                  <a:uFillTx/>
                  <a:latin typeface="Arial" panose="020B0604020202020204"/>
                  <a:ea typeface="+mn-ea"/>
                  <a:cs typeface="+mn-cs"/>
                </a:endParaRPr>
              </a:p>
            </p:txBody>
          </p:sp>
        </mc:Choice>
        <mc:Fallback xmlns="">
          <p:sp>
            <p:nvSpPr>
              <p:cNvPr id="37" name="Text Box 12">
                <a:extLst>
                  <a:ext uri="{FF2B5EF4-FFF2-40B4-BE49-F238E27FC236}">
                    <a16:creationId xmlns:a16="http://schemas.microsoft.com/office/drawing/2014/main" id="{7CCE0691-396E-41DA-B446-DD850E1CED06}"/>
                  </a:ext>
                </a:extLst>
              </p:cNvPr>
              <p:cNvSpPr txBox="1">
                <a:spLocks noRot="1" noChangeAspect="1" noMove="1" noResize="1" noEditPoints="1" noAdjustHandles="1" noChangeArrowheads="1" noChangeShapeType="1" noTextEdit="1"/>
              </p:cNvSpPr>
              <p:nvPr/>
            </p:nvSpPr>
            <p:spPr bwMode="auto">
              <a:xfrm>
                <a:off x="6827408" y="3271246"/>
                <a:ext cx="2286000" cy="396875"/>
              </a:xfrm>
              <a:prstGeom prst="rect">
                <a:avLst/>
              </a:prstGeom>
              <a:blipFill>
                <a:blip r:embed="rId7"/>
                <a:stretch>
                  <a:fillRect t="-3077" b="-2307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 Box 13">
                <a:extLst>
                  <a:ext uri="{FF2B5EF4-FFF2-40B4-BE49-F238E27FC236}">
                    <a16:creationId xmlns:a16="http://schemas.microsoft.com/office/drawing/2014/main" id="{177A7176-7D81-41A2-AE80-9CF54F9F45C9}"/>
                  </a:ext>
                </a:extLst>
              </p:cNvPr>
              <p:cNvSpPr txBox="1">
                <a:spLocks noChangeArrowheads="1"/>
              </p:cNvSpPr>
              <p:nvPr/>
            </p:nvSpPr>
            <p:spPr bwMode="auto">
              <a:xfrm>
                <a:off x="6827408" y="3850716"/>
                <a:ext cx="1394261" cy="4008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 xmlns:m="http://schemas.openxmlformats.org/officeDocument/2006/math">
                    <m:r>
                      <a:rPr kumimoji="0" lang="en-GB"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27</m:t>
                    </m:r>
                  </m:oMath>
                </a14:m>
                <a:r>
                  <a:rPr kumimoji="0" lang="en-GB"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GB" altLang="en-US" sz="1800" b="0" i="0" u="none" strike="noStrike" kern="1200" cap="none" spc="0" normalizeH="0" baseline="0" noProof="0" dirty="0">
                    <a:ln>
                      <a:noFill/>
                    </a:ln>
                    <a:solidFill>
                      <a:srgbClr val="006600"/>
                    </a:solidFill>
                    <a:effectLst/>
                    <a:uLnTx/>
                    <a:uFillTx/>
                    <a:latin typeface="Arial" panose="020B0604020202020204"/>
                    <a:ea typeface="+mn-ea"/>
                    <a:cs typeface="+mn-cs"/>
                  </a:rPr>
                  <a:t>and </a:t>
                </a:r>
                <a14:m>
                  <m:oMath xmlns:m="http://schemas.openxmlformats.org/officeDocument/2006/math">
                    <m:acc>
                      <m:accPr>
                        <m:chr m:val="̅"/>
                        <m:ctrlPr>
                          <a:rPr kumimoji="0" lang="en-GB"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accPr>
                      <m:e>
                        <m:r>
                          <a:rPr kumimoji="0" lang="en-GB"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27</m:t>
                        </m:r>
                      </m:e>
                    </m:acc>
                  </m:oMath>
                </a14:m>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Choice>
        <mc:Fallback xmlns="">
          <p:sp>
            <p:nvSpPr>
              <p:cNvPr id="38" name="Text Box 13">
                <a:extLst>
                  <a:ext uri="{FF2B5EF4-FFF2-40B4-BE49-F238E27FC236}">
                    <a16:creationId xmlns:a16="http://schemas.microsoft.com/office/drawing/2014/main" id="{177A7176-7D81-41A2-AE80-9CF54F9F45C9}"/>
                  </a:ext>
                </a:extLst>
              </p:cNvPr>
              <p:cNvSpPr txBox="1">
                <a:spLocks noRot="1" noChangeAspect="1" noMove="1" noResize="1" noEditPoints="1" noAdjustHandles="1" noChangeArrowheads="1" noChangeShapeType="1" noTextEdit="1"/>
              </p:cNvSpPr>
              <p:nvPr/>
            </p:nvSpPr>
            <p:spPr bwMode="auto">
              <a:xfrm>
                <a:off x="6827408" y="3850716"/>
                <a:ext cx="1394261" cy="400815"/>
              </a:xfrm>
              <a:prstGeom prst="rect">
                <a:avLst/>
              </a:prstGeom>
              <a:blipFill>
                <a:blip r:embed="rId8"/>
                <a:stretch>
                  <a:fillRect t="-3077" b="-2307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 Box 14">
                <a:extLst>
                  <a:ext uri="{FF2B5EF4-FFF2-40B4-BE49-F238E27FC236}">
                    <a16:creationId xmlns:a16="http://schemas.microsoft.com/office/drawing/2014/main" id="{0F113BB0-5D1A-4085-B437-870460084263}"/>
                  </a:ext>
                </a:extLst>
              </p:cNvPr>
              <p:cNvSpPr txBox="1">
                <a:spLocks noChangeArrowheads="1"/>
              </p:cNvSpPr>
              <p:nvPr/>
            </p:nvSpPr>
            <p:spPr bwMode="auto">
              <a:xfrm>
                <a:off x="6460606" y="4431701"/>
                <a:ext cx="2286000" cy="4531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 xmlns:m="http://schemas.openxmlformats.org/officeDocument/2006/math">
                    <m:r>
                      <a:rPr kumimoji="0" lang="en-GB" altLang="en-US" sz="2400" b="0" i="1" u="none" strike="noStrike" kern="1200" cap="none" spc="0" normalizeH="0" baseline="0" noProof="0" smtClean="0">
                        <a:ln>
                          <a:noFill/>
                        </a:ln>
                        <a:solidFill>
                          <a:srgbClr val="006600"/>
                        </a:solidFill>
                        <a:effectLst/>
                        <a:uLnTx/>
                        <a:uFillTx/>
                        <a:latin typeface="Cambria Math" panose="02040503050406030204" pitchFamily="18" charset="0"/>
                        <a:ea typeface="Cambria Math" panose="02040503050406030204" pitchFamily="18" charset="0"/>
                        <a:cs typeface="+mn-cs"/>
                      </a:rPr>
                      <m:t>~ </m:t>
                    </m:r>
                  </m:oMath>
                </a14:m>
                <a:r>
                  <a:rPr kumimoji="0" lang="en-GB" altLang="en-US" sz="1800" b="0" i="0" u="none" strike="noStrike" kern="1200" cap="none" spc="0" normalizeH="0" baseline="0" noProof="0" dirty="0">
                    <a:ln>
                      <a:noFill/>
                    </a:ln>
                    <a:solidFill>
                      <a:srgbClr val="006600"/>
                    </a:solidFill>
                    <a:effectLst/>
                    <a:uLnTx/>
                    <a:uFillTx/>
                    <a:latin typeface="Arial" panose="020B0604020202020204"/>
                    <a:ea typeface="+mn-ea"/>
                    <a:cs typeface="+mn-cs"/>
                  </a:rPr>
                  <a:t> (</a:t>
                </a:r>
                <a14:m>
                  <m:oMath xmlns:m="http://schemas.openxmlformats.org/officeDocument/2006/math">
                    <m:r>
                      <a:rPr kumimoji="0" lang="en-GB"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27</m:t>
                    </m:r>
                  </m:oMath>
                </a14:m>
                <a:r>
                  <a:rPr kumimoji="0" lang="en-GB"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GB" altLang="en-US" sz="1800" b="0" i="0" u="none" strike="noStrike" kern="1200" cap="none" spc="0" normalizeH="0" baseline="0" noProof="0" dirty="0">
                    <a:ln>
                      <a:noFill/>
                    </a:ln>
                    <a:solidFill>
                      <a:srgbClr val="006600"/>
                    </a:solidFill>
                    <a:effectLst/>
                    <a:uLnTx/>
                    <a:uFillTx/>
                    <a:latin typeface="Arial" panose="020B0604020202020204"/>
                    <a:ea typeface="+mn-ea"/>
                    <a:cs typeface="+mn-cs"/>
                  </a:rPr>
                  <a:t>and </a:t>
                </a:r>
                <a14:m>
                  <m:oMath xmlns:m="http://schemas.openxmlformats.org/officeDocument/2006/math">
                    <m:acc>
                      <m:accPr>
                        <m:chr m:val="̅"/>
                        <m:ctrlPr>
                          <a:rPr kumimoji="0" lang="en-GB" altLang="en-US"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accPr>
                      <m:e>
                        <m:r>
                          <a:rPr kumimoji="0" lang="en-GB" altLang="en-US"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27</m:t>
                        </m:r>
                      </m:e>
                    </m:acc>
                  </m:oMath>
                </a14:m>
                <a:r>
                  <a:rPr kumimoji="0" lang="en-GB" altLang="en-US" sz="1800" b="0" i="0" u="none" strike="noStrike" kern="1200" cap="none" spc="0" normalizeH="0" baseline="0" noProof="0" dirty="0">
                    <a:ln>
                      <a:noFill/>
                    </a:ln>
                    <a:solidFill>
                      <a:srgbClr val="006600"/>
                    </a:solidFill>
                    <a:effectLst/>
                    <a:uLnTx/>
                    <a:uFillTx/>
                    <a:latin typeface="Arial" panose="020B0604020202020204"/>
                    <a:ea typeface="+mn-ea"/>
                    <a:cs typeface="+mn-cs"/>
                  </a:rPr>
                  <a:t>)</a:t>
                </a:r>
                <a:r>
                  <a:rPr kumimoji="0" lang="en-GB"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14:m>
                  <m:oMath xmlns:m="http://schemas.openxmlformats.org/officeDocument/2006/math">
                    <m:r>
                      <a:rPr kumimoji="0" lang="en-GB"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sym typeface="Euclid Symbol" pitchFamily="18" charset="2"/>
                      </a:rPr>
                      <m:t>×3</m:t>
                    </m:r>
                  </m:oMath>
                </a14:m>
                <a:endParaRPr kumimoji="0" lang="en-US" altLang="en-US" sz="20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endParaRPr>
              </a:p>
            </p:txBody>
          </p:sp>
        </mc:Choice>
        <mc:Fallback xmlns="">
          <p:sp>
            <p:nvSpPr>
              <p:cNvPr id="39" name="Text Box 14">
                <a:extLst>
                  <a:ext uri="{FF2B5EF4-FFF2-40B4-BE49-F238E27FC236}">
                    <a16:creationId xmlns:a16="http://schemas.microsoft.com/office/drawing/2014/main" id="{0F113BB0-5D1A-4085-B437-870460084263}"/>
                  </a:ext>
                </a:extLst>
              </p:cNvPr>
              <p:cNvSpPr txBox="1">
                <a:spLocks noRot="1" noChangeAspect="1" noMove="1" noResize="1" noEditPoints="1" noAdjustHandles="1" noChangeArrowheads="1" noChangeShapeType="1" noTextEdit="1"/>
              </p:cNvSpPr>
              <p:nvPr/>
            </p:nvSpPr>
            <p:spPr bwMode="auto">
              <a:xfrm>
                <a:off x="6460606" y="4431701"/>
                <a:ext cx="2286000" cy="453137"/>
              </a:xfrm>
              <a:prstGeom prst="rect">
                <a:avLst/>
              </a:prstGeom>
              <a:blipFill>
                <a:blip r:embed="rId9"/>
                <a:stretch>
                  <a:fillRect b="-189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41" name="Text Box 16">
            <a:extLst>
              <a:ext uri="{FF2B5EF4-FFF2-40B4-BE49-F238E27FC236}">
                <a16:creationId xmlns:a16="http://schemas.microsoft.com/office/drawing/2014/main" id="{58992738-BCEB-484A-8FA4-A691ED1B9EB0}"/>
              </a:ext>
            </a:extLst>
          </p:cNvPr>
          <p:cNvSpPr txBox="1">
            <a:spLocks noChangeArrowheads="1"/>
          </p:cNvSpPr>
          <p:nvPr/>
        </p:nvSpPr>
        <p:spPr bwMode="auto">
          <a:xfrm>
            <a:off x="8625196" y="4294612"/>
            <a:ext cx="38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6600"/>
                </a:solidFill>
                <a:effectLst/>
                <a:uLnTx/>
                <a:uFillTx/>
                <a:latin typeface="Arial" panose="020B0604020202020204"/>
                <a:ea typeface="+mn-ea"/>
                <a:cs typeface="+mn-cs"/>
              </a:rPr>
              <a:t>?</a:t>
            </a:r>
            <a:endParaRPr kumimoji="0" lang="en-US" altLang="en-US" sz="3600" b="0" i="0" u="none" strike="noStrike" kern="1200" cap="none" spc="0" normalizeH="0" baseline="0" noProof="0" dirty="0">
              <a:ln>
                <a:noFill/>
              </a:ln>
              <a:solidFill>
                <a:srgbClr val="006600"/>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8EA430D-8AED-4498-8D41-4DC82228AE14}"/>
                  </a:ext>
                </a:extLst>
              </p:cNvPr>
              <p:cNvSpPr txBox="1"/>
              <p:nvPr/>
            </p:nvSpPr>
            <p:spPr>
              <a:xfrm>
                <a:off x="3188090" y="3330757"/>
                <a:ext cx="635109"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𝜈</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𝒉</m:t>
                      </m:r>
                    </m:oMath>
                  </m:oMathPara>
                </a14:m>
                <a:endPar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 name="TextBox 1">
                <a:extLst>
                  <a:ext uri="{FF2B5EF4-FFF2-40B4-BE49-F238E27FC236}">
                    <a16:creationId xmlns:a16="http://schemas.microsoft.com/office/drawing/2014/main" id="{B8EA430D-8AED-4498-8D41-4DC82228AE14}"/>
                  </a:ext>
                </a:extLst>
              </p:cNvPr>
              <p:cNvSpPr txBox="1">
                <a:spLocks noRot="1" noChangeAspect="1" noMove="1" noResize="1" noEditPoints="1" noAdjustHandles="1" noChangeArrowheads="1" noChangeShapeType="1" noTextEdit="1"/>
              </p:cNvSpPr>
              <p:nvPr/>
            </p:nvSpPr>
            <p:spPr>
              <a:xfrm>
                <a:off x="3188090" y="3330757"/>
                <a:ext cx="635109" cy="276999"/>
              </a:xfrm>
              <a:prstGeom prst="rect">
                <a:avLst/>
              </a:prstGeom>
              <a:blipFill>
                <a:blip r:embed="rId10"/>
                <a:stretch>
                  <a:fillRect l="-3846" r="-8654" b="-108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47C5349-7D6E-447A-BEA9-28C57EAC73DB}"/>
                  </a:ext>
                </a:extLst>
              </p:cNvPr>
              <p:cNvSpPr txBox="1"/>
              <p:nvPr/>
            </p:nvSpPr>
            <p:spPr>
              <a:xfrm>
                <a:off x="5173010" y="3909018"/>
                <a:ext cx="198772"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𝒉</m:t>
                      </m:r>
                    </m:oMath>
                  </m:oMathPara>
                </a14:m>
                <a:endPar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49" name="TextBox 48">
                <a:extLst>
                  <a:ext uri="{FF2B5EF4-FFF2-40B4-BE49-F238E27FC236}">
                    <a16:creationId xmlns:a16="http://schemas.microsoft.com/office/drawing/2014/main" id="{647C5349-7D6E-447A-BEA9-28C57EAC73DB}"/>
                  </a:ext>
                </a:extLst>
              </p:cNvPr>
              <p:cNvSpPr txBox="1">
                <a:spLocks noRot="1" noChangeAspect="1" noMove="1" noResize="1" noEditPoints="1" noAdjustHandles="1" noChangeArrowheads="1" noChangeShapeType="1" noTextEdit="1"/>
              </p:cNvSpPr>
              <p:nvPr/>
            </p:nvSpPr>
            <p:spPr>
              <a:xfrm>
                <a:off x="5173010" y="3909018"/>
                <a:ext cx="198772" cy="276999"/>
              </a:xfrm>
              <a:prstGeom prst="rect">
                <a:avLst/>
              </a:prstGeom>
              <a:blipFill>
                <a:blip r:embed="rId11"/>
                <a:stretch>
                  <a:fillRect l="-34375" r="-31250" b="-108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262F995-8909-480D-9A8D-4B3106EFA725}"/>
                  </a:ext>
                </a:extLst>
              </p:cNvPr>
              <p:cNvSpPr txBox="1"/>
              <p:nvPr/>
            </p:nvSpPr>
            <p:spPr>
              <a:xfrm>
                <a:off x="3399442" y="3900323"/>
                <a:ext cx="270843"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sub>
                      </m:sSub>
                    </m:oMath>
                  </m:oMathPara>
                </a14:m>
                <a:endPar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50" name="TextBox 49">
                <a:extLst>
                  <a:ext uri="{FF2B5EF4-FFF2-40B4-BE49-F238E27FC236}">
                    <a16:creationId xmlns:a16="http://schemas.microsoft.com/office/drawing/2014/main" id="{A262F995-8909-480D-9A8D-4B3106EFA725}"/>
                  </a:ext>
                </a:extLst>
              </p:cNvPr>
              <p:cNvSpPr txBox="1">
                <a:spLocks noRot="1" noChangeAspect="1" noMove="1" noResize="1" noEditPoints="1" noAdjustHandles="1" noChangeArrowheads="1" noChangeShapeType="1" noTextEdit="1"/>
              </p:cNvSpPr>
              <p:nvPr/>
            </p:nvSpPr>
            <p:spPr>
              <a:xfrm>
                <a:off x="3399442" y="3900323"/>
                <a:ext cx="270843" cy="276999"/>
              </a:xfrm>
              <a:prstGeom prst="rect">
                <a:avLst/>
              </a:prstGeom>
              <a:blipFill>
                <a:blip r:embed="rId12"/>
                <a:stretch>
                  <a:fillRect l="-13636" r="-4545"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2975B8A3-F529-4D29-9C3B-7373CF14587F}"/>
                  </a:ext>
                </a:extLst>
              </p:cNvPr>
              <p:cNvSpPr txBox="1"/>
              <p:nvPr/>
            </p:nvSpPr>
            <p:spPr>
              <a:xfrm>
                <a:off x="3268368" y="4486227"/>
                <a:ext cx="1331813"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oMath>
                </a14:m>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oMath>
                </a14:m>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oMath>
                </a14:m>
                <a:endPar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51" name="TextBox 50">
                <a:extLst>
                  <a:ext uri="{FF2B5EF4-FFF2-40B4-BE49-F238E27FC236}">
                    <a16:creationId xmlns:a16="http://schemas.microsoft.com/office/drawing/2014/main" id="{2975B8A3-F529-4D29-9C3B-7373CF14587F}"/>
                  </a:ext>
                </a:extLst>
              </p:cNvPr>
              <p:cNvSpPr txBox="1">
                <a:spLocks noRot="1" noChangeAspect="1" noMove="1" noResize="1" noEditPoints="1" noAdjustHandles="1" noChangeArrowheads="1" noChangeShapeType="1" noTextEdit="1"/>
              </p:cNvSpPr>
              <p:nvPr/>
            </p:nvSpPr>
            <p:spPr>
              <a:xfrm>
                <a:off x="3268368" y="4486227"/>
                <a:ext cx="1331813" cy="276999"/>
              </a:xfrm>
              <a:prstGeom prst="rect">
                <a:avLst/>
              </a:prstGeom>
              <a:blipFill>
                <a:blip r:embed="rId13"/>
                <a:stretch>
                  <a:fillRect l="-4566" b="-17778"/>
                </a:stretch>
              </a:blipFill>
            </p:spPr>
            <p:txBody>
              <a:bodyPr/>
              <a:lstStyle/>
              <a:p>
                <a:r>
                  <a:rPr lang="en-GB">
                    <a:noFill/>
                  </a:rPr>
                  <a:t> </a:t>
                </a:r>
              </a:p>
            </p:txBody>
          </p:sp>
        </mc:Fallback>
      </mc:AlternateContent>
      <p:sp>
        <p:nvSpPr>
          <p:cNvPr id="53" name="Text Box 8">
            <a:extLst>
              <a:ext uri="{FF2B5EF4-FFF2-40B4-BE49-F238E27FC236}">
                <a16:creationId xmlns:a16="http://schemas.microsoft.com/office/drawing/2014/main" id="{D823A960-7162-4AE9-B956-37F0509DA48C}"/>
              </a:ext>
            </a:extLst>
          </p:cNvPr>
          <p:cNvSpPr txBox="1">
            <a:spLocks noChangeArrowheads="1"/>
          </p:cNvSpPr>
          <p:nvPr/>
        </p:nvSpPr>
        <p:spPr bwMode="auto">
          <a:xfrm>
            <a:off x="4883234" y="4437169"/>
            <a:ext cx="1447800" cy="43137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46800" rIns="18000" bIns="75600">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20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6493ED6-9834-43DC-BEEE-3646E798793A}"/>
                  </a:ext>
                </a:extLst>
              </p:cNvPr>
              <p:cNvSpPr txBox="1"/>
              <p:nvPr/>
            </p:nvSpPr>
            <p:spPr>
              <a:xfrm>
                <a:off x="5012806" y="4500324"/>
                <a:ext cx="1318228"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𝒉</m:t>
                        </m:r>
                        <m:r>
                          <m:rPr>
                            <m:nor/>
                          </m:rP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m:t> </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oMath>
                </a14:m>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oMath>
                </a14:m>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oMath>
                </a14:m>
                <a:endPar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54" name="TextBox 53">
                <a:extLst>
                  <a:ext uri="{FF2B5EF4-FFF2-40B4-BE49-F238E27FC236}">
                    <a16:creationId xmlns:a16="http://schemas.microsoft.com/office/drawing/2014/main" id="{86493ED6-9834-43DC-BEEE-3646E798793A}"/>
                  </a:ext>
                </a:extLst>
              </p:cNvPr>
              <p:cNvSpPr txBox="1">
                <a:spLocks noRot="1" noChangeAspect="1" noMove="1" noResize="1" noEditPoints="1" noAdjustHandles="1" noChangeArrowheads="1" noChangeShapeType="1" noTextEdit="1"/>
              </p:cNvSpPr>
              <p:nvPr/>
            </p:nvSpPr>
            <p:spPr>
              <a:xfrm>
                <a:off x="5012806" y="4500324"/>
                <a:ext cx="1318228" cy="276999"/>
              </a:xfrm>
              <a:prstGeom prst="rect">
                <a:avLst/>
              </a:prstGeom>
              <a:blipFill>
                <a:blip r:embed="rId14"/>
                <a:stretch>
                  <a:fillRect l="-6452" b="-15217"/>
                </a:stretch>
              </a:blipFill>
            </p:spPr>
            <p:txBody>
              <a:bodyPr/>
              <a:lstStyle/>
              <a:p>
                <a:r>
                  <a:rPr lang="en-GB">
                    <a:noFill/>
                  </a:rPr>
                  <a:t> </a:t>
                </a:r>
              </a:p>
            </p:txBody>
          </p:sp>
        </mc:Fallback>
      </mc:AlternateContent>
      <p:sp>
        <p:nvSpPr>
          <p:cNvPr id="56" name="Text Box 6">
            <a:extLst>
              <a:ext uri="{FF2B5EF4-FFF2-40B4-BE49-F238E27FC236}">
                <a16:creationId xmlns:a16="http://schemas.microsoft.com/office/drawing/2014/main" id="{A06908BB-F270-4934-B981-A74F9FF8F925}"/>
              </a:ext>
            </a:extLst>
          </p:cNvPr>
          <p:cNvSpPr txBox="1">
            <a:spLocks noChangeArrowheads="1"/>
          </p:cNvSpPr>
          <p:nvPr/>
        </p:nvSpPr>
        <p:spPr bwMode="auto">
          <a:xfrm>
            <a:off x="4883234" y="3851421"/>
            <a:ext cx="762000" cy="415925"/>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46800" rIns="18000" bIns="75600">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a:ln>
                  <a:noFill/>
                </a:ln>
                <a:solidFill>
                  <a:srgbClr val="CC0000"/>
                </a:solidFill>
                <a:effectLst/>
                <a:uLnTx/>
                <a:uFillTx/>
                <a:latin typeface="Comic Sans MS" panose="030F0702030302020204" pitchFamily="66" charset="0"/>
                <a:ea typeface="+mn-ea"/>
                <a:cs typeface="+mn-cs"/>
              </a:rPr>
              <a:t> </a:t>
            </a:r>
            <a:endParaRPr kumimoji="0" lang="en-US" altLang="en-US" sz="20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endParaRPr>
          </a:p>
        </p:txBody>
      </p:sp>
      <p:sp>
        <p:nvSpPr>
          <p:cNvPr id="3" name="TextBox 2">
            <a:extLst>
              <a:ext uri="{FF2B5EF4-FFF2-40B4-BE49-F238E27FC236}">
                <a16:creationId xmlns:a16="http://schemas.microsoft.com/office/drawing/2014/main" id="{2624A1F9-4B33-4737-8BED-4BC0025E926B}"/>
              </a:ext>
            </a:extLst>
          </p:cNvPr>
          <p:cNvSpPr txBox="1"/>
          <p:nvPr/>
        </p:nvSpPr>
        <p:spPr>
          <a:xfrm>
            <a:off x="4297150" y="4906184"/>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Text Box 12">
            <a:extLst>
              <a:ext uri="{FF2B5EF4-FFF2-40B4-BE49-F238E27FC236}">
                <a16:creationId xmlns:a16="http://schemas.microsoft.com/office/drawing/2014/main" id="{AF2CA5AD-07B0-41C7-9380-C30196D0C21E}"/>
              </a:ext>
            </a:extLst>
          </p:cNvPr>
          <p:cNvSpPr txBox="1">
            <a:spLocks noChangeArrowheads="1"/>
          </p:cNvSpPr>
          <p:nvPr/>
        </p:nvSpPr>
        <p:spPr bwMode="auto">
          <a:xfrm>
            <a:off x="6627672" y="4383629"/>
            <a:ext cx="24935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GB"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GB" altLang="en-US" sz="2800" b="0" i="0" u="none" strike="noStrike" kern="1200" cap="none" spc="0" normalizeH="0" baseline="0" noProof="0" dirty="0">
                <a:ln>
                  <a:noFill/>
                </a:ln>
                <a:solidFill>
                  <a:srgbClr val="006600"/>
                </a:solidFill>
                <a:effectLst/>
                <a:uLnTx/>
                <a:uFillTx/>
                <a:latin typeface="Arial" panose="020B0604020202020204"/>
                <a:ea typeface="+mn-ea"/>
                <a:cs typeface="+mn-cs"/>
              </a:rPr>
              <a:t> </a:t>
            </a:r>
            <a:endParaRPr kumimoji="0" lang="en-US" altLang="en-US" sz="1800" b="0" i="0" u="none" strike="noStrike" kern="1200" cap="none" spc="0" normalizeH="0" baseline="0" noProof="0" dirty="0">
              <a:ln>
                <a:noFill/>
              </a:ln>
              <a:solidFill>
                <a:srgbClr val="006600"/>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689E9DD-5AF7-ABB7-D9EB-D7963C3C2976}"/>
                  </a:ext>
                </a:extLst>
              </p:cNvPr>
              <p:cNvSpPr txBox="1"/>
              <p:nvPr/>
            </p:nvSpPr>
            <p:spPr>
              <a:xfrm>
                <a:off x="59766" y="5095873"/>
                <a:ext cx="9041299" cy="728405"/>
              </a:xfrm>
              <a:prstGeom prst="rect">
                <a:avLst/>
              </a:prstGeom>
              <a:noFill/>
            </p:spPr>
            <p:txBody>
              <a:bodyPr wrap="square" rtlCol="0">
                <a:spAutoFit/>
              </a:bodyPr>
              <a:lstStyle/>
              <a:p>
                <a:pPr algn="ctr">
                  <a:lnSpc>
                    <a:spcPts val="2600"/>
                  </a:lnSpc>
                </a:pPr>
                <a:r>
                  <a:rPr lang="en-GB" dirty="0">
                    <a:solidFill>
                      <a:srgbClr val="000099"/>
                    </a:solidFill>
                  </a:rPr>
                  <a:t>Strong hint that ‘Higgs’ </a:t>
                </a:r>
                <a14:m>
                  <m:oMath xmlns:m="http://schemas.openxmlformats.org/officeDocument/2006/math">
                    <m:sSub>
                      <m:sSubPr>
                        <m:ctrlPr>
                          <a:rPr lang="en-GB" sz="2000" i="1" dirty="0">
                            <a:solidFill>
                              <a:prstClr val="black"/>
                            </a:solidFill>
                            <a:latin typeface="Cambria Math" panose="02040503050406030204" pitchFamily="18" charset="0"/>
                          </a:rPr>
                        </m:ctrlPr>
                      </m:sSubPr>
                      <m:e>
                        <m:r>
                          <a:rPr lang="en-GB" sz="2000" b="1" i="1">
                            <a:solidFill>
                              <a:prstClr val="black"/>
                            </a:solidFill>
                            <a:latin typeface="Cambria Math" panose="02040503050406030204" pitchFamily="18" charset="0"/>
                            <a:ea typeface="Cambria Math" panose="02040503050406030204" pitchFamily="18" charset="0"/>
                          </a:rPr>
                          <m:t>𝜹</m:t>
                        </m:r>
                        <m:r>
                          <a:rPr lang="en-GB" sz="2000" b="1" i="1">
                            <a:solidFill>
                              <a:prstClr val="black"/>
                            </a:solidFill>
                            <a:latin typeface="Cambria Math" panose="02040503050406030204" pitchFamily="18" charset="0"/>
                            <a:ea typeface="Cambria Math" panose="02040503050406030204" pitchFamily="18" charset="0"/>
                          </a:rPr>
                          <m:t>𝒙</m:t>
                        </m:r>
                      </m:e>
                      <m:sub>
                        <m:r>
                          <a:rPr lang="en-GB" sz="2000" i="1">
                            <a:solidFill>
                              <a:prstClr val="black"/>
                            </a:solidFill>
                            <a:latin typeface="Cambria Math" panose="02040503050406030204" pitchFamily="18" charset="0"/>
                            <a:ea typeface="Cambria Math" panose="02040503050406030204" pitchFamily="18" charset="0"/>
                          </a:rPr>
                          <m:t>4</m:t>
                        </m:r>
                      </m:sub>
                    </m:sSub>
                  </m:oMath>
                </a14:m>
                <a:r>
                  <a:rPr lang="en-GB" dirty="0"/>
                  <a:t> </a:t>
                </a:r>
                <a:r>
                  <a:rPr lang="en-GB" dirty="0">
                    <a:solidFill>
                      <a:srgbClr val="000099"/>
                    </a:solidFill>
                  </a:rPr>
                  <a:t>may be a composite of ‘right-handed neutrino’ components.</a:t>
                </a:r>
              </a:p>
              <a:p>
                <a:pPr algn="ctr">
                  <a:lnSpc>
                    <a:spcPts val="2600"/>
                  </a:lnSpc>
                </a:pPr>
                <a:r>
                  <a:rPr lang="en-GB" dirty="0">
                    <a:solidFill>
                      <a:srgbClr val="000099"/>
                    </a:solidFill>
                  </a:rPr>
                  <a:t>Accounting for the very different empirical properties of left and right-handed neutrinos</a:t>
                </a:r>
              </a:p>
            </p:txBody>
          </p:sp>
        </mc:Choice>
        <mc:Fallback xmlns="">
          <p:sp>
            <p:nvSpPr>
              <p:cNvPr id="6" name="TextBox 5">
                <a:extLst>
                  <a:ext uri="{FF2B5EF4-FFF2-40B4-BE49-F238E27FC236}">
                    <a16:creationId xmlns:a16="http://schemas.microsoft.com/office/drawing/2014/main" id="{C689E9DD-5AF7-ABB7-D9EB-D7963C3C2976}"/>
                  </a:ext>
                </a:extLst>
              </p:cNvPr>
              <p:cNvSpPr txBox="1">
                <a:spLocks noRot="1" noChangeAspect="1" noMove="1" noResize="1" noEditPoints="1" noAdjustHandles="1" noChangeArrowheads="1" noChangeShapeType="1" noTextEdit="1"/>
              </p:cNvSpPr>
              <p:nvPr/>
            </p:nvSpPr>
            <p:spPr>
              <a:xfrm>
                <a:off x="59766" y="5095873"/>
                <a:ext cx="9041299" cy="728405"/>
              </a:xfrm>
              <a:prstGeom prst="rect">
                <a:avLst/>
              </a:prstGeom>
              <a:blipFill>
                <a:blip r:embed="rId15"/>
                <a:stretch>
                  <a:fillRect l="-607" t="-840" r="-472" b="-134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D6770C0-4FCB-D104-C915-A7DA3D30E964}"/>
                  </a:ext>
                </a:extLst>
              </p:cNvPr>
              <p:cNvSpPr txBox="1"/>
              <p:nvPr/>
            </p:nvSpPr>
            <p:spPr>
              <a:xfrm>
                <a:off x="112668" y="1821223"/>
                <a:ext cx="9041299" cy="400815"/>
              </a:xfrm>
              <a:prstGeom prst="rect">
                <a:avLst/>
              </a:prstGeom>
              <a:noFill/>
            </p:spPr>
            <p:txBody>
              <a:bodyPr wrap="square" rtlCol="0">
                <a:spAutoFit/>
              </a:bodyPr>
              <a:lstStyle/>
              <a:p>
                <a:pPr>
                  <a:lnSpc>
                    <a:spcPts val="2600"/>
                  </a:lnSpc>
                </a:pPr>
                <a:r>
                  <a:rPr lang="en-GB" dirty="0">
                    <a:solidFill>
                      <a:srgbClr val="000099"/>
                    </a:solidFill>
                  </a:rPr>
                  <a:t>For </a:t>
                </a:r>
                <a:r>
                  <a:rPr lang="en-GB" u="sng" dirty="0">
                    <a:solidFill>
                      <a:srgbClr val="000099"/>
                    </a:solidFill>
                  </a:rPr>
                  <a:t>Beyond-SM</a:t>
                </a:r>
                <a:r>
                  <a:rPr lang="en-GB" dirty="0">
                    <a:solidFill>
                      <a:srgbClr val="000099"/>
                    </a:solidFill>
                  </a:rPr>
                  <a:t> physics will likely need  </a:t>
                </a:r>
                <a14:m>
                  <m:oMath xmlns:m="http://schemas.openxmlformats.org/officeDocument/2006/math">
                    <m:sSub>
                      <m:sSubPr>
                        <m:ctrlPr>
                          <a:rPr lang="en-GB" sz="2000" i="1" smtClean="0">
                            <a:latin typeface="Cambria Math" panose="02040503050406030204" pitchFamily="18" charset="0"/>
                          </a:rPr>
                        </m:ctrlPr>
                      </m:sSubPr>
                      <m:e>
                        <m:r>
                          <m:rPr>
                            <m:sty m:val="p"/>
                          </m:rPr>
                          <a:rPr lang="en-GB" sz="2000" b="0" i="0" smtClean="0">
                            <a:latin typeface="Cambria Math" panose="02040503050406030204" pitchFamily="18" charset="0"/>
                          </a:rPr>
                          <m:t>E</m:t>
                        </m:r>
                      </m:e>
                      <m:sub>
                        <m:r>
                          <a:rPr lang="en-GB" sz="2000" b="0" i="1" smtClean="0">
                            <a:latin typeface="Cambria Math" panose="02040503050406030204" pitchFamily="18" charset="0"/>
                          </a:rPr>
                          <m:t>6</m:t>
                        </m:r>
                      </m:sub>
                    </m:sSub>
                  </m:oMath>
                </a14:m>
                <a:r>
                  <a:rPr lang="en-GB" sz="2000" dirty="0"/>
                  <a:t> </a:t>
                </a:r>
                <a14:m>
                  <m:oMath xmlns:m="http://schemas.openxmlformats.org/officeDocument/2006/math">
                    <m:r>
                      <a:rPr lang="en-GB" sz="2000" i="1" dirty="0" smtClean="0">
                        <a:latin typeface="Cambria Math" panose="02040503050406030204" pitchFamily="18" charset="0"/>
                        <a:ea typeface="Cambria Math" panose="02040503050406030204" pitchFamily="18" charset="0"/>
                      </a:rPr>
                      <m:t>→</m:t>
                    </m:r>
                    <m:sSub>
                      <m:sSubPr>
                        <m:ctrlPr>
                          <a:rPr lang="en-GB" sz="2000" i="1">
                            <a:solidFill>
                              <a:prstClr val="black"/>
                            </a:solidFill>
                            <a:latin typeface="Cambria Math" panose="02040503050406030204" pitchFamily="18" charset="0"/>
                          </a:rPr>
                        </m:ctrlPr>
                      </m:sSubPr>
                      <m:e>
                        <m:r>
                          <m:rPr>
                            <m:sty m:val="p"/>
                          </m:rPr>
                          <a:rPr lang="en-GB" sz="2000">
                            <a:solidFill>
                              <a:prstClr val="black"/>
                            </a:solidFill>
                            <a:latin typeface="Cambria Math" panose="02040503050406030204" pitchFamily="18" charset="0"/>
                          </a:rPr>
                          <m:t>E</m:t>
                        </m:r>
                      </m:e>
                      <m:sub>
                        <m:r>
                          <a:rPr lang="en-GB" sz="2000" b="0" i="1" smtClean="0">
                            <a:solidFill>
                              <a:prstClr val="black"/>
                            </a:solidFill>
                            <a:latin typeface="Cambria Math" panose="02040503050406030204" pitchFamily="18" charset="0"/>
                          </a:rPr>
                          <m:t>7</m:t>
                        </m:r>
                      </m:sub>
                    </m:sSub>
                    <m:r>
                      <a:rPr lang="en-GB" sz="2000" i="1" dirty="0">
                        <a:solidFill>
                          <a:prstClr val="black"/>
                        </a:solidFill>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sSub>
                      <m:sSubPr>
                        <m:ctrlPr>
                          <a:rPr lang="en-GB" sz="2000" i="1">
                            <a:solidFill>
                              <a:prstClr val="black"/>
                            </a:solidFill>
                            <a:latin typeface="Cambria Math" panose="02040503050406030204" pitchFamily="18" charset="0"/>
                          </a:rPr>
                        </m:ctrlPr>
                      </m:sSubPr>
                      <m:e>
                        <m:r>
                          <m:rPr>
                            <m:sty m:val="p"/>
                          </m:rPr>
                          <a:rPr lang="en-GB" sz="2000">
                            <a:solidFill>
                              <a:prstClr val="black"/>
                            </a:solidFill>
                            <a:latin typeface="Cambria Math" panose="02040503050406030204" pitchFamily="18" charset="0"/>
                          </a:rPr>
                          <m:t>E</m:t>
                        </m:r>
                      </m:e>
                      <m:sub>
                        <m:r>
                          <a:rPr lang="en-GB" sz="2000" b="0" i="1" smtClean="0">
                            <a:solidFill>
                              <a:prstClr val="black"/>
                            </a:solidFill>
                            <a:latin typeface="Cambria Math" panose="02040503050406030204" pitchFamily="18" charset="0"/>
                          </a:rPr>
                          <m:t>8</m:t>
                        </m:r>
                      </m:sub>
                    </m:sSub>
                  </m:oMath>
                </a14:m>
                <a:r>
                  <a:rPr lang="en-GB" sz="2000" dirty="0">
                    <a:solidFill>
                      <a:prstClr val="black"/>
                    </a:solidFill>
                  </a:rPr>
                  <a:t> </a:t>
                </a:r>
                <a14:m>
                  <m:oMath xmlns:m="http://schemas.openxmlformats.org/officeDocument/2006/math">
                    <m:r>
                      <a:rPr lang="en-GB" sz="2000" i="1" dirty="0">
                        <a:solidFill>
                          <a:prstClr val="black"/>
                        </a:solidFill>
                        <a:latin typeface="Cambria Math" panose="02040503050406030204" pitchFamily="18" charset="0"/>
                        <a:ea typeface="Cambria Math" panose="02040503050406030204" pitchFamily="18" charset="0"/>
                      </a:rPr>
                      <m:t> </m:t>
                    </m:r>
                  </m:oMath>
                </a14:m>
                <a:r>
                  <a:rPr lang="en-GB" dirty="0">
                    <a:solidFill>
                      <a:srgbClr val="000099"/>
                    </a:solidFill>
                  </a:rPr>
                  <a:t>symmetry on full form of GPT</a:t>
                </a:r>
              </a:p>
            </p:txBody>
          </p:sp>
        </mc:Choice>
        <mc:Fallback xmlns="">
          <p:sp>
            <p:nvSpPr>
              <p:cNvPr id="10" name="TextBox 9">
                <a:extLst>
                  <a:ext uri="{FF2B5EF4-FFF2-40B4-BE49-F238E27FC236}">
                    <a16:creationId xmlns:a16="http://schemas.microsoft.com/office/drawing/2014/main" id="{FD6770C0-4FCB-D104-C915-A7DA3D30E964}"/>
                  </a:ext>
                </a:extLst>
              </p:cNvPr>
              <p:cNvSpPr txBox="1">
                <a:spLocks noRot="1" noChangeAspect="1" noMove="1" noResize="1" noEditPoints="1" noAdjustHandles="1" noChangeArrowheads="1" noChangeShapeType="1" noTextEdit="1"/>
              </p:cNvSpPr>
              <p:nvPr/>
            </p:nvSpPr>
            <p:spPr>
              <a:xfrm>
                <a:off x="112668" y="1821223"/>
                <a:ext cx="9041299" cy="400815"/>
              </a:xfrm>
              <a:prstGeom prst="rect">
                <a:avLst/>
              </a:prstGeom>
              <a:blipFill>
                <a:blip r:embed="rId16"/>
                <a:stretch>
                  <a:fillRect l="-539" t="-1515" b="-22727"/>
                </a:stretch>
              </a:blipFill>
            </p:spPr>
            <p:txBody>
              <a:bodyPr/>
              <a:lstStyle/>
              <a:p>
                <a:r>
                  <a:rPr lang="en-GB">
                    <a:noFill/>
                  </a:rPr>
                  <a:t> </a:t>
                </a:r>
              </a:p>
            </p:txBody>
          </p:sp>
        </mc:Fallback>
      </mc:AlternateContent>
      <p:sp>
        <p:nvSpPr>
          <p:cNvPr id="11" name="Right Brace 10">
            <a:extLst>
              <a:ext uri="{FF2B5EF4-FFF2-40B4-BE49-F238E27FC236}">
                <a16:creationId xmlns:a16="http://schemas.microsoft.com/office/drawing/2014/main" id="{0B524F77-4A11-FD8E-DADA-884E6FB97C4C}"/>
              </a:ext>
            </a:extLst>
          </p:cNvPr>
          <p:cNvSpPr/>
          <p:nvPr/>
        </p:nvSpPr>
        <p:spPr>
          <a:xfrm rot="5400000">
            <a:off x="5772670" y="4533958"/>
            <a:ext cx="197034" cy="748938"/>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Right Brace 12">
            <a:extLst>
              <a:ext uri="{FF2B5EF4-FFF2-40B4-BE49-F238E27FC236}">
                <a16:creationId xmlns:a16="http://schemas.microsoft.com/office/drawing/2014/main" id="{F1E754AF-F925-9CDE-FC31-3E5E66EAC92C}"/>
              </a:ext>
            </a:extLst>
          </p:cNvPr>
          <p:cNvSpPr/>
          <p:nvPr/>
        </p:nvSpPr>
        <p:spPr>
          <a:xfrm rot="16200000">
            <a:off x="5783595" y="4482303"/>
            <a:ext cx="197035" cy="2866173"/>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18797A0C-4530-2C47-B2DD-4EB81C7FF1DC}"/>
              </a:ext>
            </a:extLst>
          </p:cNvPr>
          <p:cNvCxnSpPr>
            <a:cxnSpLocks/>
            <a:stCxn id="13" idx="1"/>
            <a:endCxn id="11" idx="1"/>
          </p:cNvCxnSpPr>
          <p:nvPr/>
        </p:nvCxnSpPr>
        <p:spPr>
          <a:xfrm flipH="1" flipV="1">
            <a:off x="5871187" y="5006944"/>
            <a:ext cx="10926" cy="809928"/>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07967A6-1459-5111-A64F-4297ACC305F5}"/>
              </a:ext>
            </a:extLst>
          </p:cNvPr>
          <p:cNvCxnSpPr>
            <a:cxnSpLocks/>
          </p:cNvCxnSpPr>
          <p:nvPr/>
        </p:nvCxnSpPr>
        <p:spPr>
          <a:xfrm flipH="1">
            <a:off x="3900795" y="3107911"/>
            <a:ext cx="396355" cy="742805"/>
          </a:xfrm>
          <a:prstGeom prst="straightConnector1">
            <a:avLst/>
          </a:prstGeom>
          <a:ln w="25400">
            <a:solidFill>
              <a:srgbClr val="C0000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554E74F-451D-8938-CFC6-D7B1CB890D0D}"/>
              </a:ext>
            </a:extLst>
          </p:cNvPr>
          <p:cNvCxnSpPr>
            <a:cxnSpLocks/>
          </p:cNvCxnSpPr>
          <p:nvPr/>
        </p:nvCxnSpPr>
        <p:spPr>
          <a:xfrm>
            <a:off x="4492871" y="3106014"/>
            <a:ext cx="396355" cy="742805"/>
          </a:xfrm>
          <a:prstGeom prst="straightConnector1">
            <a:avLst/>
          </a:prstGeom>
          <a:ln w="25400">
            <a:solidFill>
              <a:srgbClr val="C00000"/>
            </a:solidFill>
            <a:tailEnd type="arrow"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4916D48-2435-D7AD-844B-BD8656A573A0}"/>
                  </a:ext>
                </a:extLst>
              </p:cNvPr>
              <p:cNvSpPr txBox="1"/>
              <p:nvPr/>
            </p:nvSpPr>
            <p:spPr>
              <a:xfrm>
                <a:off x="4784331" y="3167041"/>
                <a:ext cx="1531655" cy="579646"/>
              </a:xfrm>
              <a:prstGeom prst="rect">
                <a:avLst/>
              </a:prstGeom>
              <a:noFill/>
            </p:spPr>
            <p:txBody>
              <a:bodyPr wrap="square" rtlCol="0">
                <a:spAutoFit/>
              </a:bodyPr>
              <a:lstStyle/>
              <a:p>
                <a:pPr algn="ctr">
                  <a:lnSpc>
                    <a:spcPts val="1900"/>
                  </a:lnSpc>
                </a:pPr>
                <a:r>
                  <a:rPr lang="en-GB" sz="1600" dirty="0"/>
                  <a:t>4D spacetime external </a:t>
                </a:r>
                <a14:m>
                  <m:oMath xmlns:m="http://schemas.openxmlformats.org/officeDocument/2006/math">
                    <m:sSub>
                      <m:sSubPr>
                        <m:ctrlPr>
                          <a:rPr lang="en-GB" sz="1600" i="1" dirty="0">
                            <a:solidFill>
                              <a:prstClr val="black"/>
                            </a:solidFill>
                            <a:latin typeface="Cambria Math" panose="02040503050406030204" pitchFamily="18" charset="0"/>
                          </a:rPr>
                        </m:ctrlPr>
                      </m:sSubPr>
                      <m:e>
                        <m:r>
                          <a:rPr lang="en-GB" sz="1600" b="1" i="1">
                            <a:solidFill>
                              <a:prstClr val="black"/>
                            </a:solidFill>
                            <a:latin typeface="Cambria Math" panose="02040503050406030204" pitchFamily="18" charset="0"/>
                            <a:ea typeface="Cambria Math" panose="02040503050406030204" pitchFamily="18" charset="0"/>
                          </a:rPr>
                          <m:t>𝜹</m:t>
                        </m:r>
                        <m:r>
                          <a:rPr lang="en-GB" sz="1600" b="1" i="1">
                            <a:solidFill>
                              <a:prstClr val="black"/>
                            </a:solidFill>
                            <a:latin typeface="Cambria Math" panose="02040503050406030204" pitchFamily="18" charset="0"/>
                            <a:ea typeface="Cambria Math" panose="02040503050406030204" pitchFamily="18" charset="0"/>
                          </a:rPr>
                          <m:t>𝒙</m:t>
                        </m:r>
                      </m:e>
                      <m:sub>
                        <m:r>
                          <a:rPr lang="en-GB" sz="1600" i="1">
                            <a:solidFill>
                              <a:prstClr val="black"/>
                            </a:solidFill>
                            <a:latin typeface="Cambria Math" panose="02040503050406030204" pitchFamily="18" charset="0"/>
                            <a:ea typeface="Cambria Math" panose="02040503050406030204" pitchFamily="18" charset="0"/>
                          </a:rPr>
                          <m:t>4</m:t>
                        </m:r>
                      </m:sub>
                    </m:sSub>
                  </m:oMath>
                </a14:m>
                <a:endParaRPr lang="en-GB" sz="1600" dirty="0"/>
              </a:p>
            </p:txBody>
          </p:sp>
        </mc:Choice>
        <mc:Fallback xmlns="">
          <p:sp>
            <p:nvSpPr>
              <p:cNvPr id="24" name="TextBox 23">
                <a:extLst>
                  <a:ext uri="{FF2B5EF4-FFF2-40B4-BE49-F238E27FC236}">
                    <a16:creationId xmlns:a16="http://schemas.microsoft.com/office/drawing/2014/main" id="{C4916D48-2435-D7AD-844B-BD8656A573A0}"/>
                  </a:ext>
                </a:extLst>
              </p:cNvPr>
              <p:cNvSpPr txBox="1">
                <a:spLocks noRot="1" noChangeAspect="1" noMove="1" noResize="1" noEditPoints="1" noAdjustHandles="1" noChangeArrowheads="1" noChangeShapeType="1" noTextEdit="1"/>
              </p:cNvSpPr>
              <p:nvPr/>
            </p:nvSpPr>
            <p:spPr>
              <a:xfrm>
                <a:off x="4784331" y="3167041"/>
                <a:ext cx="1531655" cy="579646"/>
              </a:xfrm>
              <a:prstGeom prst="rect">
                <a:avLst/>
              </a:prstGeom>
              <a:blipFill>
                <a:blip r:embed="rId17"/>
                <a:stretch>
                  <a:fillRect t="-3158" r="-3187" b="-13684"/>
                </a:stretch>
              </a:blipFill>
            </p:spPr>
            <p:txBody>
              <a:bodyPr/>
              <a:lstStyle/>
              <a:p>
                <a:r>
                  <a:rPr lang="en-GB">
                    <a:noFill/>
                  </a:rPr>
                  <a:t> </a:t>
                </a:r>
              </a:p>
            </p:txBody>
          </p:sp>
        </mc:Fallback>
      </mc:AlternateContent>
      <p:cxnSp>
        <p:nvCxnSpPr>
          <p:cNvPr id="26" name="Straight Connector 25">
            <a:extLst>
              <a:ext uri="{FF2B5EF4-FFF2-40B4-BE49-F238E27FC236}">
                <a16:creationId xmlns:a16="http://schemas.microsoft.com/office/drawing/2014/main" id="{1A88ABDF-FD99-F1E6-1AAC-A499EAB45AD6}"/>
              </a:ext>
            </a:extLst>
          </p:cNvPr>
          <p:cNvCxnSpPr/>
          <p:nvPr/>
        </p:nvCxnSpPr>
        <p:spPr>
          <a:xfrm flipH="1">
            <a:off x="5339202" y="3700062"/>
            <a:ext cx="101600" cy="232122"/>
          </a:xfrm>
          <a:prstGeom prst="line">
            <a:avLst/>
          </a:prstGeom>
          <a:ln w="22225">
            <a:solidFill>
              <a:srgbClr val="0048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4EFFECD-FB7C-C246-DE51-E590B117B179}"/>
              </a:ext>
            </a:extLst>
          </p:cNvPr>
          <p:cNvSpPr txBox="1"/>
          <p:nvPr/>
        </p:nvSpPr>
        <p:spPr>
          <a:xfrm>
            <a:off x="8042190" y="3852126"/>
            <a:ext cx="1197917" cy="394980"/>
          </a:xfrm>
          <a:prstGeom prst="rect">
            <a:avLst/>
          </a:prstGeom>
          <a:noFill/>
        </p:spPr>
        <p:txBody>
          <a:bodyPr wrap="square" rtlCol="0">
            <a:spAutoFit/>
          </a:bodyPr>
          <a:lstStyle/>
          <a:p>
            <a:pPr>
              <a:lnSpc>
                <a:spcPts val="2600"/>
              </a:lnSpc>
            </a:pPr>
            <a:r>
              <a:rPr lang="en-GB" dirty="0"/>
              <a:t>(L</a:t>
            </a:r>
            <a:r>
              <a:rPr lang="en-GB" altLang="en-US" dirty="0">
                <a:solidFill>
                  <a:srgbClr val="006600"/>
                </a:solidFill>
              </a:rPr>
              <a:t> and </a:t>
            </a:r>
            <a:r>
              <a:rPr lang="en-GB" dirty="0"/>
              <a:t>R)</a:t>
            </a:r>
            <a:endParaRPr lang="en-GB" dirty="0">
              <a:solidFill>
                <a:srgbClr val="000099"/>
              </a:solidFill>
            </a:endParaRPr>
          </a:p>
        </p:txBody>
      </p:sp>
      <p:sp>
        <p:nvSpPr>
          <p:cNvPr id="12" name="Rectangle 11">
            <a:extLst>
              <a:ext uri="{FF2B5EF4-FFF2-40B4-BE49-F238E27FC236}">
                <a16:creationId xmlns:a16="http://schemas.microsoft.com/office/drawing/2014/main" id="{DA6A0623-8294-53EE-F20F-4C6C4827797F}"/>
              </a:ext>
            </a:extLst>
          </p:cNvPr>
          <p:cNvSpPr/>
          <p:nvPr/>
        </p:nvSpPr>
        <p:spPr>
          <a:xfrm rot="16751139">
            <a:off x="3518912" y="4056121"/>
            <a:ext cx="175835" cy="1261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69414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4579816A-9BAA-4790-BBBB-2B2C154AD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26" y="495743"/>
            <a:ext cx="8089725" cy="35532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43A2389E-A9E9-4BF8-8C9E-F1BA4ABAB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27" y="495743"/>
            <a:ext cx="8089724" cy="355189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C054C5A-E1C4-4227-92B4-C6A82F016A96}"/>
              </a:ext>
            </a:extLst>
          </p:cNvPr>
          <p:cNvGrpSpPr/>
          <p:nvPr/>
        </p:nvGrpSpPr>
        <p:grpSpPr>
          <a:xfrm>
            <a:off x="397326" y="495743"/>
            <a:ext cx="8607036" cy="3757111"/>
            <a:chOff x="397326" y="87404"/>
            <a:chExt cx="8607036" cy="3757111"/>
          </a:xfrm>
        </p:grpSpPr>
        <p:grpSp>
          <p:nvGrpSpPr>
            <p:cNvPr id="12" name="Group 11">
              <a:extLst>
                <a:ext uri="{FF2B5EF4-FFF2-40B4-BE49-F238E27FC236}">
                  <a16:creationId xmlns:a16="http://schemas.microsoft.com/office/drawing/2014/main" id="{1947BEEB-7E8A-4BC9-87FB-69A3798FF6B6}"/>
                </a:ext>
              </a:extLst>
            </p:cNvPr>
            <p:cNvGrpSpPr/>
            <p:nvPr/>
          </p:nvGrpSpPr>
          <p:grpSpPr>
            <a:xfrm>
              <a:off x="397326" y="87404"/>
              <a:ext cx="8089725" cy="3553299"/>
              <a:chOff x="374375" y="272976"/>
              <a:chExt cx="8174820" cy="3590676"/>
            </a:xfrm>
          </p:grpSpPr>
          <p:pic>
            <p:nvPicPr>
              <p:cNvPr id="8" name="Picture 5">
                <a:extLst>
                  <a:ext uri="{FF2B5EF4-FFF2-40B4-BE49-F238E27FC236}">
                    <a16:creationId xmlns:a16="http://schemas.microsoft.com/office/drawing/2014/main" id="{8178EF9F-93AD-43BB-A617-4F793C20B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75" y="272976"/>
                <a:ext cx="8174820" cy="35906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14EE477-7928-4EF9-9E8E-2B31174841EC}"/>
                  </a:ext>
                </a:extLst>
              </p:cNvPr>
              <p:cNvSpPr/>
              <p:nvPr/>
            </p:nvSpPr>
            <p:spPr>
              <a:xfrm>
                <a:off x="5826757" y="1782176"/>
                <a:ext cx="1324320" cy="406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a16="http://schemas.microsoft.com/office/drawing/2014/main" id="{83A388E3-0EF0-4895-8EDC-4D80A3E424CE}"/>
                  </a:ext>
                </a:extLst>
              </p:cNvPr>
              <p:cNvGrpSpPr/>
              <p:nvPr/>
            </p:nvGrpSpPr>
            <p:grpSpPr>
              <a:xfrm>
                <a:off x="5752351" y="1909179"/>
                <a:ext cx="86288" cy="160204"/>
                <a:chOff x="5299084" y="4144547"/>
                <a:chExt cx="86288" cy="160204"/>
              </a:xfrm>
            </p:grpSpPr>
            <p:cxnSp>
              <p:nvCxnSpPr>
                <p:cNvPr id="22" name="Straight Connector 21">
                  <a:extLst>
                    <a:ext uri="{FF2B5EF4-FFF2-40B4-BE49-F238E27FC236}">
                      <a16:creationId xmlns:a16="http://schemas.microsoft.com/office/drawing/2014/main" id="{516F8E7A-84BF-4373-B579-856626494EF6}"/>
                    </a:ext>
                  </a:extLst>
                </p:cNvPr>
                <p:cNvCxnSpPr>
                  <a:cxnSpLocks/>
                </p:cNvCxnSpPr>
                <p:nvPr/>
              </p:nvCxnSpPr>
              <p:spPr>
                <a:xfrm>
                  <a:off x="5299084" y="4144547"/>
                  <a:ext cx="86288" cy="7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B0975A-73F3-4807-B3B4-A07D59598671}"/>
                    </a:ext>
                  </a:extLst>
                </p:cNvPr>
                <p:cNvCxnSpPr>
                  <a:cxnSpLocks/>
                </p:cNvCxnSpPr>
                <p:nvPr/>
              </p:nvCxnSpPr>
              <p:spPr>
                <a:xfrm flipV="1">
                  <a:off x="5299084" y="4224953"/>
                  <a:ext cx="86288" cy="797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818F5A-0DDE-463F-BA27-124904D016ED}"/>
                    </a:ext>
                  </a:extLst>
                </p:cNvPr>
                <p:cNvSpPr txBox="1"/>
                <p:nvPr/>
              </p:nvSpPr>
              <p:spPr>
                <a:xfrm>
                  <a:off x="8057618" y="2536736"/>
                  <a:ext cx="694944" cy="4739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GB" sz="2400" i="1" smtClean="0">
                                <a:solidFill>
                                  <a:schemeClr val="tx1"/>
                                </a:solidFill>
                                <a:latin typeface="Cambria Math" panose="02040503050406030204" pitchFamily="18" charset="0"/>
                                <a:cs typeface="Arial" panose="020B0604020202020204" pitchFamily="34" charset="0"/>
                              </a:rPr>
                            </m:ctrlPr>
                          </m:accPr>
                          <m:e>
                            <m:r>
                              <a:rPr lang="en-GB" sz="2400" b="0" i="1" smtClean="0">
                                <a:solidFill>
                                  <a:schemeClr val="tx1"/>
                                </a:solidFill>
                                <a:latin typeface="Cambria Math" panose="02040503050406030204" pitchFamily="18" charset="0"/>
                                <a:cs typeface="Arial" panose="020B0604020202020204" pitchFamily="34" charset="0"/>
                              </a:rPr>
                              <m:t>𝐺</m:t>
                            </m:r>
                          </m:e>
                        </m:acc>
                      </m:oMath>
                    </m:oMathPara>
                  </a14:m>
                  <a:endParaRPr lang="en-GB" sz="20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01818F5A-0DDE-463F-BA27-124904D016ED}"/>
                    </a:ext>
                  </a:extLst>
                </p:cNvPr>
                <p:cNvSpPr txBox="1">
                  <a:spLocks noRot="1" noChangeAspect="1" noMove="1" noResize="1" noEditPoints="1" noAdjustHandles="1" noChangeArrowheads="1" noChangeShapeType="1" noTextEdit="1"/>
                </p:cNvSpPr>
                <p:nvPr/>
              </p:nvSpPr>
              <p:spPr>
                <a:xfrm>
                  <a:off x="8057618" y="2536736"/>
                  <a:ext cx="694944" cy="473976"/>
                </a:xfrm>
                <a:prstGeom prst="rect">
                  <a:avLst/>
                </a:prstGeom>
                <a:blipFill>
                  <a:blip r:embed="rId5"/>
                  <a:stretch>
                    <a:fillRect/>
                  </a:stretch>
                </a:blipFill>
              </p:spPr>
              <p:txBody>
                <a:bodyPr/>
                <a:lstStyle/>
                <a:p>
                  <a:r>
                    <a:rPr lang="en-GB">
                      <a:noFill/>
                    </a:rPr>
                    <a:t> </a:t>
                  </a:r>
                </a:p>
              </p:txBody>
            </p:sp>
          </mc:Fallback>
        </mc:AlternateContent>
        <p:sp>
          <p:nvSpPr>
            <p:cNvPr id="16" name="Arrow: Curved Left 15">
              <a:extLst>
                <a:ext uri="{FF2B5EF4-FFF2-40B4-BE49-F238E27FC236}">
                  <a16:creationId xmlns:a16="http://schemas.microsoft.com/office/drawing/2014/main" id="{98016223-7758-498C-AA49-584F50E67AB2}"/>
                </a:ext>
              </a:extLst>
            </p:cNvPr>
            <p:cNvSpPr/>
            <p:nvPr/>
          </p:nvSpPr>
          <p:spPr>
            <a:xfrm rot="2889763">
              <a:off x="7946429" y="2105573"/>
              <a:ext cx="266342" cy="1045657"/>
            </a:xfrm>
            <a:prstGeom prst="curvedLeftArrow">
              <a:avLst>
                <a:gd name="adj1" fmla="val 50000"/>
                <a:gd name="adj2" fmla="val 11615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EA0B865-993C-472F-B107-26F9429DED37}"/>
                    </a:ext>
                  </a:extLst>
                </p:cNvPr>
                <p:cNvSpPr txBox="1"/>
                <p:nvPr/>
              </p:nvSpPr>
              <p:spPr>
                <a:xfrm rot="16200000">
                  <a:off x="7352000" y="3510654"/>
                  <a:ext cx="20999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17" name="TextBox 16">
                  <a:extLst>
                    <a:ext uri="{FF2B5EF4-FFF2-40B4-BE49-F238E27FC236}">
                      <a16:creationId xmlns:a16="http://schemas.microsoft.com/office/drawing/2014/main" id="{AEA0B865-993C-472F-B107-26F9429DED37}"/>
                    </a:ext>
                  </a:extLst>
                </p:cNvPr>
                <p:cNvSpPr txBox="1">
                  <a:spLocks noRot="1" noChangeAspect="1" noMove="1" noResize="1" noEditPoints="1" noAdjustHandles="1" noChangeArrowheads="1" noChangeShapeType="1" noTextEdit="1"/>
                </p:cNvSpPr>
                <p:nvPr/>
              </p:nvSpPr>
              <p:spPr>
                <a:xfrm rot="16200000">
                  <a:off x="7352000" y="3510654"/>
                  <a:ext cx="209994" cy="307777"/>
                </a:xfrm>
                <a:prstGeom prst="rect">
                  <a:avLst/>
                </a:prstGeom>
                <a:blipFill>
                  <a:blip r:embed="rId6"/>
                  <a:stretch>
                    <a:fillRect t="-29412" r="-5882" b="-294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EBDEBEE-A3CF-4BDD-AB63-C75328A5570F}"/>
                    </a:ext>
                  </a:extLst>
                </p:cNvPr>
                <p:cNvSpPr txBox="1"/>
                <p:nvPr/>
              </p:nvSpPr>
              <p:spPr>
                <a:xfrm>
                  <a:off x="5202611" y="3434082"/>
                  <a:ext cx="3801751" cy="410433"/>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with symmetry </a:t>
                  </a:r>
                  <a14:m>
                    <m:oMath xmlns:m="http://schemas.openxmlformats.org/officeDocument/2006/math">
                      <m:acc>
                        <m:accPr>
                          <m:chr m:val="̂"/>
                          <m:ctrlPr>
                            <a:rPr lang="en-GB" sz="2000" i="1" smtClean="0">
                              <a:solidFill>
                                <a:schemeClr val="tx1"/>
                              </a:solidFill>
                              <a:latin typeface="Cambria Math" panose="02040503050406030204" pitchFamily="18" charset="0"/>
                              <a:cs typeface="Arial" panose="020B0604020202020204" pitchFamily="34" charset="0"/>
                            </a:rPr>
                          </m:ctrlPr>
                        </m:accPr>
                        <m:e>
                          <m:r>
                            <a:rPr lang="en-GB" sz="2000" b="0" i="1" smtClean="0">
                              <a:solidFill>
                                <a:schemeClr val="tx1"/>
                              </a:solidFill>
                              <a:latin typeface="Cambria Math" panose="02040503050406030204" pitchFamily="18" charset="0"/>
                              <a:cs typeface="Arial" panose="020B0604020202020204" pitchFamily="34" charset="0"/>
                            </a:rPr>
                            <m:t>𝐺</m:t>
                          </m:r>
                        </m:e>
                      </m:acc>
                      <m:sSup>
                        <m:sSupPr>
                          <m:ctrlPr>
                            <a:rPr lang="en-GB" sz="2000" i="1">
                              <a:solidFill>
                                <a:prstClr val="black"/>
                              </a:solidFill>
                              <a:latin typeface="Cambria Math" panose="02040503050406030204" pitchFamily="18" charset="0"/>
                            </a:rPr>
                          </m:ctrlPr>
                        </m:sSupPr>
                        <m:e>
                          <m:r>
                            <a:rPr lang="en-GB" sz="2000" b="0" i="0" smtClean="0">
                              <a:solidFill>
                                <a:prstClr val="black"/>
                              </a:solidFill>
                              <a:latin typeface="Cambria Math" panose="02040503050406030204" pitchFamily="18" charset="0"/>
                            </a:rPr>
                            <m:t>      </m:t>
                          </m:r>
                          <m:r>
                            <m:rPr>
                              <m:sty m:val="p"/>
                            </m:rPr>
                            <a:rPr lang="en-GB" sz="2000">
                              <a:solidFill>
                                <a:prstClr val="black"/>
                              </a:solidFill>
                              <a:latin typeface="Cambria Math" panose="02040503050406030204" pitchFamily="18" charset="0"/>
                            </a:rPr>
                            <m:t>SO</m:t>
                          </m:r>
                        </m:e>
                        <m:sup>
                          <m:r>
                            <a:rPr lang="en-GB" sz="2000" i="1">
                              <a:solidFill>
                                <a:prstClr val="black"/>
                              </a:solidFill>
                              <a:latin typeface="Cambria Math" panose="02040503050406030204" pitchFamily="18" charset="0"/>
                            </a:rPr>
                            <m:t>+</m:t>
                          </m:r>
                        </m:sup>
                      </m:sSup>
                      <m:r>
                        <a:rPr lang="en-GB" sz="2000" i="1">
                          <a:solidFill>
                            <a:prstClr val="black"/>
                          </a:solidFill>
                          <a:latin typeface="Cambria Math" panose="02040503050406030204" pitchFamily="18" charset="0"/>
                        </a:rPr>
                        <m:t>(1,3)</m:t>
                      </m:r>
                    </m:oMath>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1EBDEBEE-A3CF-4BDD-AB63-C75328A5570F}"/>
                    </a:ext>
                  </a:extLst>
                </p:cNvPr>
                <p:cNvSpPr txBox="1">
                  <a:spLocks noRot="1" noChangeAspect="1" noMove="1" noResize="1" noEditPoints="1" noAdjustHandles="1" noChangeArrowheads="1" noChangeShapeType="1" noTextEdit="1"/>
                </p:cNvSpPr>
                <p:nvPr/>
              </p:nvSpPr>
              <p:spPr>
                <a:xfrm>
                  <a:off x="5202611" y="3434082"/>
                  <a:ext cx="3801751" cy="410433"/>
                </a:xfrm>
                <a:prstGeom prst="rect">
                  <a:avLst/>
                </a:prstGeom>
                <a:blipFill>
                  <a:blip r:embed="rId7"/>
                  <a:stretch>
                    <a:fillRect t="-7353" b="-20588"/>
                  </a:stretch>
                </a:blipFill>
              </p:spPr>
              <p:txBody>
                <a:bodyPr/>
                <a:lstStyle/>
                <a:p>
                  <a:r>
                    <a:rPr lang="en-GB">
                      <a:noFill/>
                    </a:rPr>
                    <a:t> </a:t>
                  </a:r>
                </a:p>
              </p:txBody>
            </p:sp>
          </mc:Fallback>
        </mc:AlternateContent>
      </p:grpSp>
      <p:grpSp>
        <p:nvGrpSpPr>
          <p:cNvPr id="10" name="Group 9">
            <a:extLst>
              <a:ext uri="{FF2B5EF4-FFF2-40B4-BE49-F238E27FC236}">
                <a16:creationId xmlns:a16="http://schemas.microsoft.com/office/drawing/2014/main" id="{F71DD3C9-1197-4467-8FCF-79DF0A3BD673}"/>
              </a:ext>
            </a:extLst>
          </p:cNvPr>
          <p:cNvGrpSpPr/>
          <p:nvPr/>
        </p:nvGrpSpPr>
        <p:grpSpPr>
          <a:xfrm>
            <a:off x="397326" y="496800"/>
            <a:ext cx="8607036" cy="3757111"/>
            <a:chOff x="397326" y="88461"/>
            <a:chExt cx="8607036" cy="3757111"/>
          </a:xfrm>
        </p:grpSpPr>
        <p:grpSp>
          <p:nvGrpSpPr>
            <p:cNvPr id="35" name="Group 34">
              <a:extLst>
                <a:ext uri="{FF2B5EF4-FFF2-40B4-BE49-F238E27FC236}">
                  <a16:creationId xmlns:a16="http://schemas.microsoft.com/office/drawing/2014/main" id="{BF8EB955-54FF-4787-9530-A9EB02C81605}"/>
                </a:ext>
              </a:extLst>
            </p:cNvPr>
            <p:cNvGrpSpPr/>
            <p:nvPr/>
          </p:nvGrpSpPr>
          <p:grpSpPr>
            <a:xfrm>
              <a:off x="397326" y="88461"/>
              <a:ext cx="8089725" cy="3553299"/>
              <a:chOff x="374375" y="272976"/>
              <a:chExt cx="8174820" cy="3590676"/>
            </a:xfrm>
          </p:grpSpPr>
          <p:pic>
            <p:nvPicPr>
              <p:cNvPr id="36" name="Picture 5">
                <a:extLst>
                  <a:ext uri="{FF2B5EF4-FFF2-40B4-BE49-F238E27FC236}">
                    <a16:creationId xmlns:a16="http://schemas.microsoft.com/office/drawing/2014/main" id="{26B48B54-0203-4A75-98D9-8F34DFC47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75" y="272976"/>
                <a:ext cx="8174820" cy="359067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172AACA-8812-4E02-A937-16238009CA5C}"/>
                  </a:ext>
                </a:extLst>
              </p:cNvPr>
              <p:cNvGrpSpPr/>
              <p:nvPr/>
            </p:nvGrpSpPr>
            <p:grpSpPr>
              <a:xfrm>
                <a:off x="5752350" y="1909179"/>
                <a:ext cx="86289" cy="160204"/>
                <a:chOff x="5299083" y="4144547"/>
                <a:chExt cx="86289" cy="160204"/>
              </a:xfrm>
            </p:grpSpPr>
            <p:cxnSp>
              <p:nvCxnSpPr>
                <p:cNvPr id="38" name="Straight Connector 37">
                  <a:extLst>
                    <a:ext uri="{FF2B5EF4-FFF2-40B4-BE49-F238E27FC236}">
                      <a16:creationId xmlns:a16="http://schemas.microsoft.com/office/drawing/2014/main" id="{E36C8627-A44F-4608-967A-E1B3266A0EA3}"/>
                    </a:ext>
                  </a:extLst>
                </p:cNvPr>
                <p:cNvCxnSpPr>
                  <a:cxnSpLocks/>
                </p:cNvCxnSpPr>
                <p:nvPr/>
              </p:nvCxnSpPr>
              <p:spPr>
                <a:xfrm>
                  <a:off x="5299084" y="4144547"/>
                  <a:ext cx="86288" cy="7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F2E3663-275B-46AB-ABFF-0E633A8B1FB9}"/>
                    </a:ext>
                  </a:extLst>
                </p:cNvPr>
                <p:cNvCxnSpPr>
                  <a:cxnSpLocks/>
                </p:cNvCxnSpPr>
                <p:nvPr/>
              </p:nvCxnSpPr>
              <p:spPr>
                <a:xfrm flipV="1">
                  <a:off x="5299084" y="4224953"/>
                  <a:ext cx="86288" cy="797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4099B0A-B31F-4166-B985-D2B95647D728}"/>
                    </a:ext>
                  </a:extLst>
                </p:cNvPr>
                <p:cNvSpPr txBox="1"/>
                <p:nvPr/>
              </p:nvSpPr>
              <p:spPr>
                <a:xfrm>
                  <a:off x="8057618" y="2537793"/>
                  <a:ext cx="694944" cy="4739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GB" sz="2400" i="1" smtClean="0">
                                <a:solidFill>
                                  <a:schemeClr val="tx1"/>
                                </a:solidFill>
                                <a:latin typeface="Cambria Math" panose="02040503050406030204" pitchFamily="18" charset="0"/>
                                <a:cs typeface="Arial" panose="020B0604020202020204" pitchFamily="34" charset="0"/>
                              </a:rPr>
                            </m:ctrlPr>
                          </m:accPr>
                          <m:e>
                            <m:r>
                              <a:rPr lang="en-GB" sz="2400" b="0" i="1" smtClean="0">
                                <a:solidFill>
                                  <a:schemeClr val="tx1"/>
                                </a:solidFill>
                                <a:latin typeface="Cambria Math" panose="02040503050406030204" pitchFamily="18" charset="0"/>
                                <a:cs typeface="Arial" panose="020B0604020202020204" pitchFamily="34" charset="0"/>
                              </a:rPr>
                              <m:t>𝐺</m:t>
                            </m:r>
                          </m:e>
                        </m:acc>
                      </m:oMath>
                    </m:oMathPara>
                  </a14:m>
                  <a:endParaRPr lang="en-GB" sz="20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40" name="TextBox 39">
                  <a:extLst>
                    <a:ext uri="{FF2B5EF4-FFF2-40B4-BE49-F238E27FC236}">
                      <a16:creationId xmlns:a16="http://schemas.microsoft.com/office/drawing/2014/main" id="{F4099B0A-B31F-4166-B985-D2B95647D728}"/>
                    </a:ext>
                  </a:extLst>
                </p:cNvPr>
                <p:cNvSpPr txBox="1">
                  <a:spLocks noRot="1" noChangeAspect="1" noMove="1" noResize="1" noEditPoints="1" noAdjustHandles="1" noChangeArrowheads="1" noChangeShapeType="1" noTextEdit="1"/>
                </p:cNvSpPr>
                <p:nvPr/>
              </p:nvSpPr>
              <p:spPr>
                <a:xfrm>
                  <a:off x="8057618" y="2537793"/>
                  <a:ext cx="694944" cy="473976"/>
                </a:xfrm>
                <a:prstGeom prst="rect">
                  <a:avLst/>
                </a:prstGeom>
                <a:blipFill>
                  <a:blip r:embed="rId8"/>
                  <a:stretch>
                    <a:fillRect/>
                  </a:stretch>
                </a:blipFill>
              </p:spPr>
              <p:txBody>
                <a:bodyPr/>
                <a:lstStyle/>
                <a:p>
                  <a:r>
                    <a:rPr lang="en-GB">
                      <a:noFill/>
                    </a:rPr>
                    <a:t> </a:t>
                  </a:r>
                </a:p>
              </p:txBody>
            </p:sp>
          </mc:Fallback>
        </mc:AlternateContent>
        <p:sp>
          <p:nvSpPr>
            <p:cNvPr id="41" name="Arrow: Curved Left 40">
              <a:extLst>
                <a:ext uri="{FF2B5EF4-FFF2-40B4-BE49-F238E27FC236}">
                  <a16:creationId xmlns:a16="http://schemas.microsoft.com/office/drawing/2014/main" id="{C3FAD7A3-ED98-4C78-B5D8-390DED9F3FD4}"/>
                </a:ext>
              </a:extLst>
            </p:cNvPr>
            <p:cNvSpPr/>
            <p:nvPr/>
          </p:nvSpPr>
          <p:spPr>
            <a:xfrm rot="2889763">
              <a:off x="7946429" y="2106630"/>
              <a:ext cx="266342" cy="1045657"/>
            </a:xfrm>
            <a:prstGeom prst="curvedLeftArrow">
              <a:avLst>
                <a:gd name="adj1" fmla="val 50000"/>
                <a:gd name="adj2" fmla="val 11615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B3BD858-2982-4BF5-94A7-EC75E3D05341}"/>
                    </a:ext>
                  </a:extLst>
                </p:cNvPr>
                <p:cNvSpPr txBox="1"/>
                <p:nvPr/>
              </p:nvSpPr>
              <p:spPr>
                <a:xfrm rot="16200000">
                  <a:off x="7352000" y="3511711"/>
                  <a:ext cx="20999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42" name="TextBox 41">
                  <a:extLst>
                    <a:ext uri="{FF2B5EF4-FFF2-40B4-BE49-F238E27FC236}">
                      <a16:creationId xmlns:a16="http://schemas.microsoft.com/office/drawing/2014/main" id="{4B3BD858-2982-4BF5-94A7-EC75E3D05341}"/>
                    </a:ext>
                  </a:extLst>
                </p:cNvPr>
                <p:cNvSpPr txBox="1">
                  <a:spLocks noRot="1" noChangeAspect="1" noMove="1" noResize="1" noEditPoints="1" noAdjustHandles="1" noChangeArrowheads="1" noChangeShapeType="1" noTextEdit="1"/>
                </p:cNvSpPr>
                <p:nvPr/>
              </p:nvSpPr>
              <p:spPr>
                <a:xfrm rot="16200000">
                  <a:off x="7352000" y="3511711"/>
                  <a:ext cx="209994" cy="307777"/>
                </a:xfrm>
                <a:prstGeom prst="rect">
                  <a:avLst/>
                </a:prstGeom>
                <a:blipFill>
                  <a:blip r:embed="rId9"/>
                  <a:stretch>
                    <a:fillRect t="-28571" r="-5882" b="-25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A105342-EE8B-4E51-B058-301B1B344E32}"/>
                    </a:ext>
                  </a:extLst>
                </p:cNvPr>
                <p:cNvSpPr txBox="1"/>
                <p:nvPr/>
              </p:nvSpPr>
              <p:spPr>
                <a:xfrm>
                  <a:off x="5202611" y="3435139"/>
                  <a:ext cx="3801751" cy="410433"/>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with symmetry </a:t>
                  </a:r>
                  <a14:m>
                    <m:oMath xmlns:m="http://schemas.openxmlformats.org/officeDocument/2006/math">
                      <m:acc>
                        <m:accPr>
                          <m:chr m:val="̂"/>
                          <m:ctrlPr>
                            <a:rPr lang="en-GB" sz="2000" i="1" smtClean="0">
                              <a:solidFill>
                                <a:schemeClr val="tx1"/>
                              </a:solidFill>
                              <a:latin typeface="Cambria Math" panose="02040503050406030204" pitchFamily="18" charset="0"/>
                              <a:cs typeface="Arial" panose="020B0604020202020204" pitchFamily="34" charset="0"/>
                            </a:rPr>
                          </m:ctrlPr>
                        </m:accPr>
                        <m:e>
                          <m:r>
                            <a:rPr lang="en-GB" sz="2000" b="0" i="1" smtClean="0">
                              <a:solidFill>
                                <a:schemeClr val="tx1"/>
                              </a:solidFill>
                              <a:latin typeface="Cambria Math" panose="02040503050406030204" pitchFamily="18" charset="0"/>
                              <a:cs typeface="Arial" panose="020B0604020202020204" pitchFamily="34" charset="0"/>
                            </a:rPr>
                            <m:t>𝐺</m:t>
                          </m:r>
                        </m:e>
                      </m:acc>
                      <m:sSup>
                        <m:sSupPr>
                          <m:ctrlPr>
                            <a:rPr lang="en-GB" sz="2000" i="1">
                              <a:solidFill>
                                <a:prstClr val="black"/>
                              </a:solidFill>
                              <a:latin typeface="Cambria Math" panose="02040503050406030204" pitchFamily="18" charset="0"/>
                            </a:rPr>
                          </m:ctrlPr>
                        </m:sSupPr>
                        <m:e>
                          <m:r>
                            <a:rPr lang="en-GB" sz="2000" b="0" i="0" smtClean="0">
                              <a:solidFill>
                                <a:prstClr val="black"/>
                              </a:solidFill>
                              <a:latin typeface="Cambria Math" panose="02040503050406030204" pitchFamily="18" charset="0"/>
                            </a:rPr>
                            <m:t>      </m:t>
                          </m:r>
                          <m:r>
                            <m:rPr>
                              <m:sty m:val="p"/>
                            </m:rPr>
                            <a:rPr lang="en-GB" sz="2000">
                              <a:solidFill>
                                <a:prstClr val="black"/>
                              </a:solidFill>
                              <a:latin typeface="Cambria Math" panose="02040503050406030204" pitchFamily="18" charset="0"/>
                            </a:rPr>
                            <m:t>SO</m:t>
                          </m:r>
                        </m:e>
                        <m:sup>
                          <m:r>
                            <a:rPr lang="en-GB" sz="2000" i="1">
                              <a:solidFill>
                                <a:prstClr val="black"/>
                              </a:solidFill>
                              <a:latin typeface="Cambria Math" panose="02040503050406030204" pitchFamily="18" charset="0"/>
                            </a:rPr>
                            <m:t>+</m:t>
                          </m:r>
                        </m:sup>
                      </m:sSup>
                      <m:r>
                        <a:rPr lang="en-GB" sz="2000" i="1">
                          <a:solidFill>
                            <a:prstClr val="black"/>
                          </a:solidFill>
                          <a:latin typeface="Cambria Math" panose="02040503050406030204" pitchFamily="18" charset="0"/>
                        </a:rPr>
                        <m:t>(1,3)</m:t>
                      </m:r>
                    </m:oMath>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43" name="TextBox 42">
                  <a:extLst>
                    <a:ext uri="{FF2B5EF4-FFF2-40B4-BE49-F238E27FC236}">
                      <a16:creationId xmlns:a16="http://schemas.microsoft.com/office/drawing/2014/main" id="{8A105342-EE8B-4E51-B058-301B1B344E32}"/>
                    </a:ext>
                  </a:extLst>
                </p:cNvPr>
                <p:cNvSpPr txBox="1">
                  <a:spLocks noRot="1" noChangeAspect="1" noMove="1" noResize="1" noEditPoints="1" noAdjustHandles="1" noChangeArrowheads="1" noChangeShapeType="1" noTextEdit="1"/>
                </p:cNvSpPr>
                <p:nvPr/>
              </p:nvSpPr>
              <p:spPr>
                <a:xfrm>
                  <a:off x="5202611" y="3435139"/>
                  <a:ext cx="3801751" cy="410433"/>
                </a:xfrm>
                <a:prstGeom prst="rect">
                  <a:avLst/>
                </a:prstGeom>
                <a:blipFill>
                  <a:blip r:embed="rId10"/>
                  <a:stretch>
                    <a:fillRect t="-7353" b="-20588"/>
                  </a:stretch>
                </a:blipFill>
              </p:spPr>
              <p:txBody>
                <a:bodyPr/>
                <a:lstStyle/>
                <a:p>
                  <a:r>
                    <a:rPr lang="en-GB">
                      <a:noFill/>
                    </a:rPr>
                    <a:t> </a:t>
                  </a:r>
                </a:p>
              </p:txBody>
            </p:sp>
          </mc:Fallback>
        </mc:AlternateContent>
        <p:cxnSp>
          <p:nvCxnSpPr>
            <p:cNvPr id="44" name="Straight Connector 43">
              <a:extLst>
                <a:ext uri="{FF2B5EF4-FFF2-40B4-BE49-F238E27FC236}">
                  <a16:creationId xmlns:a16="http://schemas.microsoft.com/office/drawing/2014/main" id="{75DAF870-7C67-45CF-88AA-7F531052C63F}"/>
                </a:ext>
              </a:extLst>
            </p:cNvPr>
            <p:cNvCxnSpPr>
              <a:cxnSpLocks/>
            </p:cNvCxnSpPr>
            <p:nvPr/>
          </p:nvCxnSpPr>
          <p:spPr>
            <a:xfrm flipV="1">
              <a:off x="8253773" y="2651114"/>
              <a:ext cx="320040" cy="2651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D08DB761-587E-47B3-A10E-AB51D785E862}"/>
              </a:ext>
            </a:extLst>
          </p:cNvPr>
          <p:cNvSpPr>
            <a:spLocks noGrp="1"/>
          </p:cNvSpPr>
          <p:nvPr>
            <p:ph type="sldNum" sz="quarter" idx="12"/>
          </p:nvPr>
        </p:nvSpPr>
        <p:spPr/>
        <p:txBody>
          <a:bodyPr/>
          <a:lstStyle/>
          <a:p>
            <a:fld id="{B3A4C2C2-BFA1-4A57-9138-455F0C50264D}" type="slidenum">
              <a:rPr lang="en-GB" smtClean="0"/>
              <a:t>15</a:t>
            </a:fld>
            <a:endParaRPr lang="en-GB" dirty="0"/>
          </a:p>
        </p:txBody>
      </p:sp>
      <p:grpSp>
        <p:nvGrpSpPr>
          <p:cNvPr id="11" name="Group 10">
            <a:extLst>
              <a:ext uri="{FF2B5EF4-FFF2-40B4-BE49-F238E27FC236}">
                <a16:creationId xmlns:a16="http://schemas.microsoft.com/office/drawing/2014/main" id="{18893E28-D1C4-42CC-9D46-0C4B1296CC00}"/>
              </a:ext>
            </a:extLst>
          </p:cNvPr>
          <p:cNvGrpSpPr/>
          <p:nvPr/>
        </p:nvGrpSpPr>
        <p:grpSpPr>
          <a:xfrm>
            <a:off x="397326" y="495743"/>
            <a:ext cx="8607036" cy="3757111"/>
            <a:chOff x="397326" y="87404"/>
            <a:chExt cx="8607036" cy="3757111"/>
          </a:xfrm>
        </p:grpSpPr>
        <p:pic>
          <p:nvPicPr>
            <p:cNvPr id="9" name="Picture 5">
              <a:extLst>
                <a:ext uri="{FF2B5EF4-FFF2-40B4-BE49-F238E27FC236}">
                  <a16:creationId xmlns:a16="http://schemas.microsoft.com/office/drawing/2014/main" id="{14F0EA00-3AFB-4209-81C7-12E08F2B3F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326" y="87404"/>
              <a:ext cx="8089725" cy="3553299"/>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Curved Left 19">
              <a:extLst>
                <a:ext uri="{FF2B5EF4-FFF2-40B4-BE49-F238E27FC236}">
                  <a16:creationId xmlns:a16="http://schemas.microsoft.com/office/drawing/2014/main" id="{0C90319E-6689-4BAC-B529-0E64B6E04584}"/>
                </a:ext>
              </a:extLst>
            </p:cNvPr>
            <p:cNvSpPr/>
            <p:nvPr/>
          </p:nvSpPr>
          <p:spPr>
            <a:xfrm rot="2889763">
              <a:off x="7946098" y="2107313"/>
              <a:ext cx="266342" cy="1045657"/>
            </a:xfrm>
            <a:prstGeom prst="curvedLeftArrow">
              <a:avLst>
                <a:gd name="adj1" fmla="val 50000"/>
                <a:gd name="adj2" fmla="val 11615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E5EB676-A811-48AE-A035-EA471A75B7DB}"/>
                    </a:ext>
                  </a:extLst>
                </p:cNvPr>
                <p:cNvSpPr txBox="1"/>
                <p:nvPr/>
              </p:nvSpPr>
              <p:spPr>
                <a:xfrm rot="16200000">
                  <a:off x="7352000" y="3510654"/>
                  <a:ext cx="20999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21" name="TextBox 20">
                  <a:extLst>
                    <a:ext uri="{FF2B5EF4-FFF2-40B4-BE49-F238E27FC236}">
                      <a16:creationId xmlns:a16="http://schemas.microsoft.com/office/drawing/2014/main" id="{AE5EB676-A811-48AE-A035-EA471A75B7DB}"/>
                    </a:ext>
                  </a:extLst>
                </p:cNvPr>
                <p:cNvSpPr txBox="1">
                  <a:spLocks noRot="1" noChangeAspect="1" noMove="1" noResize="1" noEditPoints="1" noAdjustHandles="1" noChangeArrowheads="1" noChangeShapeType="1" noTextEdit="1"/>
                </p:cNvSpPr>
                <p:nvPr/>
              </p:nvSpPr>
              <p:spPr>
                <a:xfrm rot="16200000">
                  <a:off x="7352000" y="3510654"/>
                  <a:ext cx="209994" cy="307777"/>
                </a:xfrm>
                <a:prstGeom prst="rect">
                  <a:avLst/>
                </a:prstGeom>
                <a:blipFill>
                  <a:blip r:embed="rId6"/>
                  <a:stretch>
                    <a:fillRect t="-29412" r="-5882" b="-294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F498E5E-01F5-4840-951F-521F238CCF7C}"/>
                    </a:ext>
                  </a:extLst>
                </p:cNvPr>
                <p:cNvSpPr txBox="1"/>
                <p:nvPr/>
              </p:nvSpPr>
              <p:spPr>
                <a:xfrm>
                  <a:off x="5202611" y="3434082"/>
                  <a:ext cx="3801751" cy="410433"/>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with symmetry </a:t>
                  </a:r>
                  <a14:m>
                    <m:oMath xmlns:m="http://schemas.openxmlformats.org/officeDocument/2006/math">
                      <m:acc>
                        <m:accPr>
                          <m:chr m:val="̂"/>
                          <m:ctrlPr>
                            <a:rPr lang="en-GB" sz="2000" i="1" smtClean="0">
                              <a:solidFill>
                                <a:schemeClr val="tx1"/>
                              </a:solidFill>
                              <a:latin typeface="Cambria Math" panose="02040503050406030204" pitchFamily="18" charset="0"/>
                              <a:cs typeface="Arial" panose="020B0604020202020204" pitchFamily="34" charset="0"/>
                            </a:rPr>
                          </m:ctrlPr>
                        </m:accPr>
                        <m:e>
                          <m:r>
                            <a:rPr lang="en-GB" sz="2000" b="0" i="1" smtClean="0">
                              <a:solidFill>
                                <a:schemeClr val="tx1"/>
                              </a:solidFill>
                              <a:latin typeface="Cambria Math" panose="02040503050406030204" pitchFamily="18" charset="0"/>
                              <a:cs typeface="Arial" panose="020B0604020202020204" pitchFamily="34" charset="0"/>
                            </a:rPr>
                            <m:t>𝐺</m:t>
                          </m:r>
                        </m:e>
                      </m:acc>
                      <m:sSup>
                        <m:sSupPr>
                          <m:ctrlPr>
                            <a:rPr lang="en-GB" sz="2000" i="1">
                              <a:solidFill>
                                <a:prstClr val="black"/>
                              </a:solidFill>
                              <a:latin typeface="Cambria Math" panose="02040503050406030204" pitchFamily="18" charset="0"/>
                            </a:rPr>
                          </m:ctrlPr>
                        </m:sSupPr>
                        <m:e>
                          <m:r>
                            <a:rPr lang="en-GB" sz="2000" b="0" i="0" smtClean="0">
                              <a:solidFill>
                                <a:prstClr val="black"/>
                              </a:solidFill>
                              <a:latin typeface="Cambria Math" panose="02040503050406030204" pitchFamily="18" charset="0"/>
                            </a:rPr>
                            <m:t>      </m:t>
                          </m:r>
                          <m:r>
                            <m:rPr>
                              <m:sty m:val="p"/>
                            </m:rPr>
                            <a:rPr lang="en-GB" sz="2000">
                              <a:solidFill>
                                <a:prstClr val="black"/>
                              </a:solidFill>
                              <a:latin typeface="Cambria Math" panose="02040503050406030204" pitchFamily="18" charset="0"/>
                            </a:rPr>
                            <m:t>SO</m:t>
                          </m:r>
                        </m:e>
                        <m:sup>
                          <m:r>
                            <a:rPr lang="en-GB" sz="2000" i="1">
                              <a:solidFill>
                                <a:prstClr val="black"/>
                              </a:solidFill>
                              <a:latin typeface="Cambria Math" panose="02040503050406030204" pitchFamily="18" charset="0"/>
                            </a:rPr>
                            <m:t>+</m:t>
                          </m:r>
                        </m:sup>
                      </m:sSup>
                      <m:r>
                        <a:rPr lang="en-GB" sz="2000" i="1">
                          <a:solidFill>
                            <a:prstClr val="black"/>
                          </a:solidFill>
                          <a:latin typeface="Cambria Math" panose="02040503050406030204" pitchFamily="18" charset="0"/>
                        </a:rPr>
                        <m:t>(1,3)</m:t>
                      </m:r>
                    </m:oMath>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AF498E5E-01F5-4840-951F-521F238CCF7C}"/>
                    </a:ext>
                  </a:extLst>
                </p:cNvPr>
                <p:cNvSpPr txBox="1">
                  <a:spLocks noRot="1" noChangeAspect="1" noMove="1" noResize="1" noEditPoints="1" noAdjustHandles="1" noChangeArrowheads="1" noChangeShapeType="1" noTextEdit="1"/>
                </p:cNvSpPr>
                <p:nvPr/>
              </p:nvSpPr>
              <p:spPr>
                <a:xfrm>
                  <a:off x="5202611" y="3434082"/>
                  <a:ext cx="3801751" cy="410433"/>
                </a:xfrm>
                <a:prstGeom prst="rect">
                  <a:avLst/>
                </a:prstGeom>
                <a:blipFill>
                  <a:blip r:embed="rId7"/>
                  <a:stretch>
                    <a:fillRect t="-7353" b="-20588"/>
                  </a:stretch>
                </a:blipFill>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E457868E-DA2A-40D2-A161-334CB42B9C82}"/>
                </a:ext>
              </a:extLst>
            </p:cNvPr>
            <p:cNvCxnSpPr/>
            <p:nvPr/>
          </p:nvCxnSpPr>
          <p:spPr>
            <a:xfrm flipV="1">
              <a:off x="7650966" y="2957569"/>
              <a:ext cx="320040" cy="2651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Text Box 6">
            <a:extLst>
              <a:ext uri="{FF2B5EF4-FFF2-40B4-BE49-F238E27FC236}">
                <a16:creationId xmlns:a16="http://schemas.microsoft.com/office/drawing/2014/main" id="{D34C24BC-90CA-494F-B1E9-C184F6DB6F75}"/>
              </a:ext>
            </a:extLst>
          </p:cNvPr>
          <p:cNvSpPr txBox="1">
            <a:spLocks noChangeArrowheads="1"/>
          </p:cNvSpPr>
          <p:nvPr/>
        </p:nvSpPr>
        <p:spPr bwMode="auto">
          <a:xfrm>
            <a:off x="44257" y="29725"/>
            <a:ext cx="912201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000" dirty="0">
                <a:solidFill>
                  <a:srgbClr val="C00000"/>
                </a:solidFill>
                <a:latin typeface="Arial" panose="020B0604020202020204" pitchFamily="34" charset="0"/>
                <a:cs typeface="Arial" panose="020B0604020202020204" pitchFamily="34" charset="0"/>
              </a:rPr>
              <a:t>C</a:t>
            </a:r>
            <a:r>
              <a:rPr lang="en-GB" altLang="en-US" sz="2000" b="0" dirty="0">
                <a:solidFill>
                  <a:srgbClr val="C00000"/>
                </a:solidFill>
                <a:latin typeface="Arial" panose="020B0604020202020204" pitchFamily="34" charset="0"/>
                <a:cs typeface="Arial" panose="020B0604020202020204" pitchFamily="34" charset="0"/>
              </a:rPr>
              <a:t>omplementary metric generalisations, but invariance of proper time central</a:t>
            </a:r>
            <a:endParaRPr lang="en-US" altLang="en-US" sz="2000" b="0" dirty="0">
              <a:solidFill>
                <a:srgbClr val="C00000"/>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488AAF7C-D7C6-4D08-999C-552ECDC24162}"/>
              </a:ext>
            </a:extLst>
          </p:cNvPr>
          <p:cNvSpPr/>
          <p:nvPr/>
        </p:nvSpPr>
        <p:spPr>
          <a:xfrm>
            <a:off x="5992890" y="478881"/>
            <a:ext cx="2265553" cy="401962"/>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578F8E2E-D8CD-4387-8D17-482A3A81B97F}"/>
              </a:ext>
            </a:extLst>
          </p:cNvPr>
          <p:cNvSpPr/>
          <p:nvPr/>
        </p:nvSpPr>
        <p:spPr>
          <a:xfrm>
            <a:off x="3255264" y="3672747"/>
            <a:ext cx="448056" cy="391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49" name="Text Box 6">
                <a:extLst>
                  <a:ext uri="{FF2B5EF4-FFF2-40B4-BE49-F238E27FC236}">
                    <a16:creationId xmlns:a16="http://schemas.microsoft.com/office/drawing/2014/main" id="{EC29D147-376C-4C38-94BC-7D258B255166}"/>
                  </a:ext>
                </a:extLst>
              </p:cNvPr>
              <p:cNvSpPr txBox="1">
                <a:spLocks noChangeArrowheads="1"/>
              </p:cNvSpPr>
              <p:nvPr/>
            </p:nvSpPr>
            <p:spPr bwMode="auto">
              <a:xfrm>
                <a:off x="0" y="5528042"/>
                <a:ext cx="9122016"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b="0" dirty="0">
                    <a:solidFill>
                      <a:srgbClr val="C00000"/>
                    </a:solidFill>
                    <a:latin typeface="Arial" panose="020B0604020202020204" pitchFamily="34" charset="0"/>
                    <a:cs typeface="Arial" panose="020B0604020202020204" pitchFamily="34" charset="0"/>
                  </a:rPr>
                  <a:t>Progression from </a:t>
                </a:r>
                <a:r>
                  <a:rPr lang="en-GB" sz="2000" dirty="0">
                    <a:solidFill>
                      <a:prstClr val="black"/>
                    </a:solidFill>
                    <a:latin typeface="Times New Roman" panose="02020603050405020304" pitchFamily="18" charset="0"/>
                    <a:cs typeface="Times New Roman" panose="02020603050405020304" pitchFamily="18" charset="0"/>
                  </a:rPr>
                  <a:t>1D</a:t>
                </a:r>
                <a:r>
                  <a:rPr lang="en-GB" altLang="en-US" b="0" dirty="0">
                    <a:solidFill>
                      <a:srgbClr val="C00000"/>
                    </a:solidFill>
                    <a:latin typeface="Arial" panose="020B0604020202020204" pitchFamily="34" charset="0"/>
                    <a:cs typeface="Arial" panose="020B0604020202020204" pitchFamily="34" charset="0"/>
                  </a:rPr>
                  <a:t> </a:t>
                </a:r>
                <a:r>
                  <a:rPr lang="en-GB" altLang="en-US" b="0" u="sng" dirty="0">
                    <a:solidFill>
                      <a:srgbClr val="C00000"/>
                    </a:solidFill>
                    <a:latin typeface="Arial" panose="020B0604020202020204" pitchFamily="34" charset="0"/>
                    <a:cs typeface="Arial" panose="020B0604020202020204" pitchFamily="34" charset="0"/>
                  </a:rPr>
                  <a:t>time</a:t>
                </a:r>
                <a:r>
                  <a:rPr lang="en-GB" altLang="en-US" b="0"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GB" sz="2000" b="0" i="1" smtClean="0">
                        <a:latin typeface="Cambria Math" panose="02040503050406030204" pitchFamily="18" charset="0"/>
                        <a:ea typeface="Cambria Math" panose="02040503050406030204" pitchFamily="18" charset="0"/>
                      </a:rPr>
                      <m:t>𝑠</m:t>
                    </m:r>
                  </m:oMath>
                </a14:m>
                <a:r>
                  <a:rPr lang="en-GB" altLang="en-US" b="0" dirty="0">
                    <a:solidFill>
                      <a:srgbClr val="C00000"/>
                    </a:solidFill>
                    <a:latin typeface="Arial" panose="020B0604020202020204" pitchFamily="34" charset="0"/>
                    <a:cs typeface="Arial" panose="020B0604020202020204" pitchFamily="34" charset="0"/>
                  </a:rPr>
                  <a:t> to </a:t>
                </a:r>
                <a:r>
                  <a:rPr lang="en-GB" sz="2000" dirty="0">
                    <a:solidFill>
                      <a:prstClr val="black"/>
                    </a:solidFill>
                    <a:latin typeface="Times New Roman" panose="02020603050405020304" pitchFamily="18" charset="0"/>
                    <a:cs typeface="Times New Roman" panose="02020603050405020304" pitchFamily="18" charset="0"/>
                  </a:rPr>
                  <a:t>4D</a:t>
                </a:r>
                <a:r>
                  <a:rPr lang="en-GB" altLang="en-US" b="0" dirty="0">
                    <a:solidFill>
                      <a:srgbClr val="C00000"/>
                    </a:solidFill>
                    <a:latin typeface="Arial" panose="020B0604020202020204" pitchFamily="34" charset="0"/>
                    <a:cs typeface="Arial" panose="020B0604020202020204" pitchFamily="34" charset="0"/>
                  </a:rPr>
                  <a:t> </a:t>
                </a:r>
                <a:r>
                  <a:rPr lang="en-GB" altLang="en-US" b="0" u="sng" dirty="0">
                    <a:solidFill>
                      <a:srgbClr val="C00000"/>
                    </a:solidFill>
                    <a:latin typeface="Arial" panose="020B0604020202020204" pitchFamily="34" charset="0"/>
                    <a:cs typeface="Arial" panose="020B0604020202020204" pitchFamily="34" charset="0"/>
                  </a:rPr>
                  <a:t>spacetime</a:t>
                </a:r>
                <a:r>
                  <a:rPr lang="en-GB" altLang="en-US" b="0"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𝛿</m:t>
                    </m:r>
                    <m:r>
                      <a:rPr lang="en-GB" i="1">
                        <a:latin typeface="Cambria Math" panose="02040503050406030204" pitchFamily="18" charset="0"/>
                        <a:ea typeface="Cambria Math" panose="02040503050406030204" pitchFamily="18" charset="0"/>
                      </a:rPr>
                      <m:t>𝑠</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e>
                      <m:sup>
                        <m:r>
                          <a:rPr lang="en-GB" b="0" i="1" smtClean="0">
                            <a:latin typeface="Cambria Math" panose="02040503050406030204" pitchFamily="18" charset="0"/>
                            <a:ea typeface="Cambria Math" panose="02040503050406030204" pitchFamily="18" charset="0"/>
                          </a:rPr>
                          <m:t>2</m:t>
                        </m:r>
                      </m:sup>
                    </m:sSup>
                  </m:oMath>
                </a14:m>
                <a:r>
                  <a:rPr lang="en-GB" altLang="en-US" b="0" dirty="0">
                    <a:solidFill>
                      <a:srgbClr val="C00000"/>
                    </a:solidFill>
                    <a:latin typeface="Arial" panose="020B0604020202020204" pitchFamily="34" charset="0"/>
                    <a:cs typeface="Arial" panose="020B0604020202020204" pitchFamily="34" charset="0"/>
                  </a:rPr>
                  <a:t> to </a:t>
                </a:r>
                <a:r>
                  <a:rPr lang="en-GB" sz="2000" i="1" dirty="0">
                    <a:solidFill>
                      <a:prstClr val="black"/>
                    </a:solidFill>
                    <a:latin typeface="Times New Roman" panose="02020603050405020304" pitchFamily="18" charset="0"/>
                    <a:cs typeface="Times New Roman" panose="02020603050405020304" pitchFamily="18" charset="0"/>
                  </a:rPr>
                  <a:t>n</a:t>
                </a:r>
                <a:r>
                  <a:rPr lang="en-GB" sz="2000" dirty="0">
                    <a:solidFill>
                      <a:prstClr val="black"/>
                    </a:solidFill>
                    <a:latin typeface="Times New Roman" panose="02020603050405020304" pitchFamily="18" charset="0"/>
                    <a:cs typeface="Times New Roman" panose="02020603050405020304" pitchFamily="18" charset="0"/>
                  </a:rPr>
                  <a:t>D</a:t>
                </a:r>
                <a:r>
                  <a:rPr lang="en-GB" altLang="en-US" b="0" dirty="0">
                    <a:solidFill>
                      <a:srgbClr val="C00000"/>
                    </a:solidFill>
                    <a:latin typeface="Arial" panose="020B0604020202020204" pitchFamily="34" charset="0"/>
                    <a:cs typeface="Arial" panose="020B0604020202020204" pitchFamily="34" charset="0"/>
                  </a:rPr>
                  <a:t> </a:t>
                </a:r>
                <a:r>
                  <a:rPr lang="en-GB" altLang="en-US" b="0" u="sng" dirty="0">
                    <a:solidFill>
                      <a:srgbClr val="C00000"/>
                    </a:solidFill>
                    <a:latin typeface="Arial" panose="020B0604020202020204" pitchFamily="34" charset="0"/>
                    <a:cs typeface="Arial" panose="020B0604020202020204" pitchFamily="34" charset="0"/>
                  </a:rPr>
                  <a:t>space-time-matter</a:t>
                </a:r>
                <a:r>
                  <a:rPr lang="en-GB" altLang="en-US" b="0"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𝛿</m:t>
                    </m:r>
                    <m:r>
                      <a:rPr lang="en-GB" i="1">
                        <a:latin typeface="Cambria Math" panose="02040503050406030204" pitchFamily="18" charset="0"/>
                        <a:ea typeface="Cambria Math" panose="02040503050406030204" pitchFamily="18" charset="0"/>
                      </a:rPr>
                      <m:t>𝑠</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e>
                      <m:sup>
                        <m:r>
                          <a:rPr lang="en-GB" i="1">
                            <a:latin typeface="Cambria Math" panose="02040503050406030204" pitchFamily="18" charset="0"/>
                            <a:ea typeface="Cambria Math" panose="02040503050406030204" pitchFamily="18" charset="0"/>
                          </a:rPr>
                          <m:t>𝑝</m:t>
                        </m:r>
                      </m:sup>
                    </m:sSup>
                  </m:oMath>
                </a14:m>
                <a:r>
                  <a:rPr lang="en-GB" altLang="en-US" b="0" dirty="0">
                    <a:solidFill>
                      <a:srgbClr val="C00000"/>
                    </a:solidFill>
                    <a:latin typeface="Arial" panose="020B0604020202020204" pitchFamily="34" charset="0"/>
                    <a:cs typeface="Arial" panose="020B0604020202020204" pitchFamily="34" charset="0"/>
                  </a:rPr>
                  <a:t> form</a:t>
                </a:r>
                <a:endParaRPr lang="en-US" altLang="en-US" b="0" dirty="0">
                  <a:solidFill>
                    <a:srgbClr val="C00000"/>
                  </a:solidFill>
                  <a:latin typeface="Arial" panose="020B0604020202020204" pitchFamily="34" charset="0"/>
                  <a:cs typeface="Arial" panose="020B0604020202020204" pitchFamily="34" charset="0"/>
                </a:endParaRPr>
              </a:p>
            </p:txBody>
          </p:sp>
        </mc:Choice>
        <mc:Fallback xmlns="">
          <p:sp>
            <p:nvSpPr>
              <p:cNvPr id="49" name="Text Box 6">
                <a:extLst>
                  <a:ext uri="{FF2B5EF4-FFF2-40B4-BE49-F238E27FC236}">
                    <a16:creationId xmlns:a16="http://schemas.microsoft.com/office/drawing/2014/main" id="{EC29D147-376C-4C38-94BC-7D258B255166}"/>
                  </a:ext>
                </a:extLst>
              </p:cNvPr>
              <p:cNvSpPr txBox="1">
                <a:spLocks noRot="1" noChangeAspect="1" noMove="1" noResize="1" noEditPoints="1" noAdjustHandles="1" noChangeArrowheads="1" noChangeShapeType="1" noTextEdit="1"/>
              </p:cNvSpPr>
              <p:nvPr/>
            </p:nvSpPr>
            <p:spPr bwMode="auto">
              <a:xfrm>
                <a:off x="0" y="5528042"/>
                <a:ext cx="9122016" cy="400110"/>
              </a:xfrm>
              <a:prstGeom prst="rect">
                <a:avLst/>
              </a:prstGeom>
              <a:blipFill>
                <a:blip r:embed="rId12"/>
                <a:stretch>
                  <a:fillRect t="-9231" b="-276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51" name="Rectangle 50">
            <a:extLst>
              <a:ext uri="{FF2B5EF4-FFF2-40B4-BE49-F238E27FC236}">
                <a16:creationId xmlns:a16="http://schemas.microsoft.com/office/drawing/2014/main" id="{47320F64-DD10-433C-A32F-D64BFAF59E26}"/>
              </a:ext>
            </a:extLst>
          </p:cNvPr>
          <p:cNvSpPr/>
          <p:nvPr/>
        </p:nvSpPr>
        <p:spPr>
          <a:xfrm>
            <a:off x="3950563" y="1652085"/>
            <a:ext cx="1589104" cy="401962"/>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A45BF47D-E2B9-4EBE-AA36-0F3FC60ECD9B}"/>
              </a:ext>
            </a:extLst>
          </p:cNvPr>
          <p:cNvSpPr/>
          <p:nvPr/>
        </p:nvSpPr>
        <p:spPr>
          <a:xfrm>
            <a:off x="2547890" y="2474533"/>
            <a:ext cx="707373" cy="401962"/>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313D0A43-45A0-93B5-F4A4-FC95381996F8}"/>
              </a:ext>
            </a:extLst>
          </p:cNvPr>
          <p:cNvSpPr/>
          <p:nvPr/>
        </p:nvSpPr>
        <p:spPr>
          <a:xfrm>
            <a:off x="3229837" y="4078880"/>
            <a:ext cx="448056" cy="391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26" name="Text Box 7">
                <a:extLst>
                  <a:ext uri="{FF2B5EF4-FFF2-40B4-BE49-F238E27FC236}">
                    <a16:creationId xmlns:a16="http://schemas.microsoft.com/office/drawing/2014/main" id="{26A4787E-B638-8789-89F3-6C788E9780C1}"/>
                  </a:ext>
                </a:extLst>
              </p:cNvPr>
              <p:cNvSpPr txBox="1">
                <a:spLocks noChangeArrowheads="1"/>
              </p:cNvSpPr>
              <p:nvPr/>
            </p:nvSpPr>
            <p:spPr bwMode="auto">
              <a:xfrm>
                <a:off x="2997480" y="4394433"/>
                <a:ext cx="3614731" cy="646331"/>
              </a:xfrm>
              <a:prstGeom prst="rect">
                <a:avLst/>
              </a:prstGeom>
              <a:solidFill>
                <a:schemeClr val="bg1"/>
              </a:solidFill>
              <a:ln>
                <a:noFill/>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p>
                      <m:sSupPr>
                        <m:ctrlPr>
                          <a:rPr kumimoji="0" lang="en-GB" alt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pPr>
                      <m:e>
                        <m:r>
                          <a:rPr kumimoji="0" lang="en-GB" alt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𝐺</m:t>
                        </m:r>
                      </m:e>
                      <m:sup>
                        <m:r>
                          <a:rPr kumimoji="0" lang="en-GB" alt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r>
                      <a:rPr kumimoji="0" lang="en-GB" altLang="en-US" sz="36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GB" alt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GB" altLang="en-US" sz="3600" b="0" i="1" u="none" strike="noStrike" kern="1200" cap="none" spc="0" normalizeH="0" baseline="0" noProof="0" dirty="0">
                        <a:ln>
                          <a:noFill/>
                        </a:ln>
                        <a:solidFill>
                          <a:prstClr val="black"/>
                        </a:solidFill>
                        <a:effectLst/>
                        <a:uLnTx/>
                        <a:uFillTx/>
                        <a:latin typeface="Cambria Math" panose="02040503050406030204" pitchFamily="18" charset="0"/>
                      </a:rPr>
                      <m:t>𝜅</m:t>
                    </m:r>
                    <m:sSup>
                      <m:sSupPr>
                        <m:ctrlPr>
                          <a:rPr kumimoji="0" lang="en-GB" altLang="en-US" sz="36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ctrlPr>
                      </m:sSupPr>
                      <m:e>
                        <m:r>
                          <a:rPr kumimoji="0" lang="en-GB" alt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𝑇</m:t>
                        </m:r>
                      </m:e>
                      <m:sup>
                        <m:r>
                          <a:rPr kumimoji="0" lang="en-GB" alt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oMath>
                </a14:m>
                <a:endParaRPr kumimoji="0" lang="en-US" altLang="en-US" sz="24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6" name="Text Box 7">
                <a:extLst>
                  <a:ext uri="{FF2B5EF4-FFF2-40B4-BE49-F238E27FC236}">
                    <a16:creationId xmlns:a16="http://schemas.microsoft.com/office/drawing/2014/main" id="{26A4787E-B638-8789-89F3-6C788E9780C1}"/>
                  </a:ext>
                </a:extLst>
              </p:cNvPr>
              <p:cNvSpPr txBox="1">
                <a:spLocks noRot="1" noChangeAspect="1" noMove="1" noResize="1" noEditPoints="1" noAdjustHandles="1" noChangeArrowheads="1" noChangeShapeType="1" noTextEdit="1"/>
              </p:cNvSpPr>
              <p:nvPr/>
            </p:nvSpPr>
            <p:spPr bwMode="auto">
              <a:xfrm>
                <a:off x="2997480" y="4394433"/>
                <a:ext cx="3614731" cy="646331"/>
              </a:xfrm>
              <a:prstGeom prst="rect">
                <a:avLst/>
              </a:prstGeom>
              <a:blipFill>
                <a:blip r:embed="rId13"/>
                <a:stretch>
                  <a:fillRect/>
                </a:stretch>
              </a:blipFill>
              <a:ln>
                <a:noFill/>
              </a:ln>
              <a:effectLst/>
            </p:spPr>
            <p:txBody>
              <a:bodyPr/>
              <a:lstStyle/>
              <a:p>
                <a:r>
                  <a:rPr lang="en-GB">
                    <a:noFill/>
                  </a:rPr>
                  <a:t> </a:t>
                </a:r>
              </a:p>
            </p:txBody>
          </p:sp>
        </mc:Fallback>
      </mc:AlternateContent>
      <p:sp>
        <p:nvSpPr>
          <p:cNvPr id="27" name="Rectangle 26">
            <a:extLst>
              <a:ext uri="{FF2B5EF4-FFF2-40B4-BE49-F238E27FC236}">
                <a16:creationId xmlns:a16="http://schemas.microsoft.com/office/drawing/2014/main" id="{B76284F4-17A1-627B-6AC9-BB40062CE9AD}"/>
              </a:ext>
            </a:extLst>
          </p:cNvPr>
          <p:cNvSpPr/>
          <p:nvPr/>
        </p:nvSpPr>
        <p:spPr>
          <a:xfrm>
            <a:off x="1162521" y="4394432"/>
            <a:ext cx="2198038" cy="646331"/>
          </a:xfrm>
          <a:prstGeom prst="rect">
            <a:avLst/>
          </a:prstGeom>
          <a:solidFill>
            <a:schemeClr val="bg1">
              <a:lumMod val="75000"/>
            </a:schemeClr>
          </a:solidFill>
        </p:spPr>
        <p:txBody>
          <a:bodyPr wrap="none" lIns="91440" tIns="45720" rIns="91440" bIns="45720">
            <a:spAutoFit/>
          </a:bodyPr>
          <a:lstStyle/>
          <a:p>
            <a:pPr algn="ctr"/>
            <a:r>
              <a:rPr lang="en-US" sz="3600" b="1" cap="none" spc="50" dirty="0">
                <a:ln w="0"/>
                <a:solidFill>
                  <a:schemeClr val="bg1">
                    <a:lumMod val="50000"/>
                  </a:schemeClr>
                </a:solidFill>
                <a:effectLst>
                  <a:innerShdw blurRad="63500" dist="50800" dir="13500000">
                    <a:srgbClr val="000000">
                      <a:alpha val="50000"/>
                    </a:srgbClr>
                  </a:innerShdw>
                </a:effectLst>
              </a:rPr>
              <a:t>MARBLE</a:t>
            </a:r>
          </a:p>
        </p:txBody>
      </p:sp>
      <p:sp>
        <p:nvSpPr>
          <p:cNvPr id="28" name="Rectangle 27">
            <a:extLst>
              <a:ext uri="{FF2B5EF4-FFF2-40B4-BE49-F238E27FC236}">
                <a16:creationId xmlns:a16="http://schemas.microsoft.com/office/drawing/2014/main" id="{7ABD866E-C3C2-AECE-AF05-236FAD5E2857}"/>
              </a:ext>
            </a:extLst>
          </p:cNvPr>
          <p:cNvSpPr/>
          <p:nvPr/>
        </p:nvSpPr>
        <p:spPr>
          <a:xfrm>
            <a:off x="6349076" y="4358521"/>
            <a:ext cx="1712328" cy="707886"/>
          </a:xfrm>
          <a:prstGeom prst="rect">
            <a:avLst/>
          </a:prstGeom>
          <a:pattFill prst="lgConfetti">
            <a:fgClr>
              <a:schemeClr val="accent4">
                <a:lumMod val="50000"/>
              </a:schemeClr>
            </a:fgClr>
            <a:bgClr>
              <a:schemeClr val="accent4">
                <a:lumMod val="75000"/>
              </a:schemeClr>
            </a:bgClr>
          </a:pattFill>
        </p:spPr>
        <p:txBody>
          <a:bodyPr wrap="none" lIns="91440" tIns="45720" rIns="91440" bIns="45720">
            <a:spAutoFit/>
            <a:scene3d>
              <a:camera prst="orthographicFront"/>
              <a:lightRig rig="threePt" dir="t"/>
            </a:scene3d>
            <a:sp3d extrusionH="57150">
              <a:bevelT w="38100" h="38100" prst="relaxedInset"/>
            </a:sp3d>
          </a:bodyPr>
          <a:lstStyle/>
          <a:p>
            <a:pPr algn="ctr"/>
            <a:r>
              <a:rPr lang="en-US" sz="3600" b="1" cap="none" spc="0" dirty="0">
                <a:ln w="12700" cmpd="sng">
                  <a:solidFill>
                    <a:schemeClr val="accent4"/>
                  </a:solidFill>
                  <a:prstDash val="solid"/>
                </a:ln>
                <a:solidFill>
                  <a:schemeClr val="accent4">
                    <a:lumMod val="50000"/>
                  </a:schemeClr>
                </a:solidFill>
                <a:effectLst/>
              </a:rPr>
              <a:t>W</a:t>
            </a:r>
            <a:r>
              <a:rPr lang="en-US" sz="6000" b="1" cap="none" spc="0" baseline="-10000" dirty="0">
                <a:ln w="12700" cmpd="sng">
                  <a:solidFill>
                    <a:schemeClr val="accent4"/>
                  </a:solidFill>
                  <a:prstDash val="solid"/>
                </a:ln>
                <a:solidFill>
                  <a:schemeClr val="accent4">
                    <a:lumMod val="50000"/>
                  </a:schemeClr>
                </a:solidFill>
                <a:effectLst/>
              </a:rPr>
              <a:t>O</a:t>
            </a:r>
            <a:r>
              <a:rPr lang="en-US" sz="5500" b="1" cap="none" spc="0" baseline="10000" dirty="0">
                <a:ln w="12700" cmpd="sng">
                  <a:solidFill>
                    <a:schemeClr val="accent4"/>
                  </a:solidFill>
                  <a:prstDash val="solid"/>
                </a:ln>
                <a:solidFill>
                  <a:schemeClr val="accent4">
                    <a:lumMod val="50000"/>
                  </a:schemeClr>
                </a:solidFill>
                <a:effectLst/>
              </a:rPr>
              <a:t>O</a:t>
            </a:r>
            <a:r>
              <a:rPr lang="en-US" sz="3600" b="1" cap="none" spc="0" dirty="0">
                <a:ln w="12700" cmpd="sng">
                  <a:solidFill>
                    <a:schemeClr val="accent4"/>
                  </a:solidFill>
                  <a:prstDash val="solid"/>
                </a:ln>
                <a:solidFill>
                  <a:schemeClr val="accent4">
                    <a:lumMod val="50000"/>
                  </a:schemeClr>
                </a:solidFill>
                <a:effectLst/>
              </a:rPr>
              <a:t>D</a:t>
            </a:r>
          </a:p>
        </p:txBody>
      </p:sp>
      <p:sp>
        <p:nvSpPr>
          <p:cNvPr id="31" name="TextBox 30">
            <a:extLst>
              <a:ext uri="{FF2B5EF4-FFF2-40B4-BE49-F238E27FC236}">
                <a16:creationId xmlns:a16="http://schemas.microsoft.com/office/drawing/2014/main" id="{103A38D6-3F17-E893-BBE1-67078F6ABB1B}"/>
              </a:ext>
            </a:extLst>
          </p:cNvPr>
          <p:cNvSpPr txBox="1"/>
          <p:nvPr/>
        </p:nvSpPr>
        <p:spPr>
          <a:xfrm>
            <a:off x="10991" y="5094008"/>
            <a:ext cx="9144000" cy="415498"/>
          </a:xfrm>
          <a:prstGeom prst="rect">
            <a:avLst/>
          </a:prstGeom>
          <a:noFill/>
        </p:spPr>
        <p:txBody>
          <a:bodyPr wrap="square" rtlCol="0">
            <a:spAutoFit/>
          </a:bodyPr>
          <a:lstStyle/>
          <a:p>
            <a:r>
              <a:rPr lang="en-GB" sz="2100" dirty="0">
                <a:solidFill>
                  <a:srgbClr val="000099"/>
                </a:solidFill>
              </a:rPr>
              <a:t>Aim of Unified Field Theory to incorporate the ‘wood’ into an augmented GR </a:t>
            </a:r>
          </a:p>
        </p:txBody>
      </p:sp>
      <p:sp>
        <p:nvSpPr>
          <p:cNvPr id="14" name="Text Box 6">
            <a:extLst>
              <a:ext uri="{FF2B5EF4-FFF2-40B4-BE49-F238E27FC236}">
                <a16:creationId xmlns:a16="http://schemas.microsoft.com/office/drawing/2014/main" id="{E19B835F-2DE9-0A28-4BBC-7A9945E9454C}"/>
              </a:ext>
            </a:extLst>
          </p:cNvPr>
          <p:cNvSpPr txBox="1">
            <a:spLocks noChangeArrowheads="1"/>
          </p:cNvSpPr>
          <p:nvPr/>
        </p:nvSpPr>
        <p:spPr bwMode="auto">
          <a:xfrm>
            <a:off x="139638" y="3935865"/>
            <a:ext cx="418680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000" b="0" dirty="0">
                <a:solidFill>
                  <a:srgbClr val="000099"/>
                </a:solidFill>
                <a:latin typeface="Arial" panose="020B0604020202020204" pitchFamily="34" charset="0"/>
                <a:cs typeface="Arial" panose="020B0604020202020204" pitchFamily="34" charset="0"/>
              </a:rPr>
              <a:t>General Relativity</a:t>
            </a:r>
            <a:endParaRPr lang="en-US" altLang="en-US" sz="2000" b="0" dirty="0">
              <a:solidFill>
                <a:srgbClr val="000099"/>
              </a:solidFill>
              <a:latin typeface="Arial" panose="020B0604020202020204" pitchFamily="34" charset="0"/>
              <a:cs typeface="Arial" panose="020B0604020202020204" pitchFamily="34" charset="0"/>
            </a:endParaRPr>
          </a:p>
        </p:txBody>
      </p:sp>
      <p:sp>
        <p:nvSpPr>
          <p:cNvPr id="30" name="Arrow: Down 29">
            <a:extLst>
              <a:ext uri="{FF2B5EF4-FFF2-40B4-BE49-F238E27FC236}">
                <a16:creationId xmlns:a16="http://schemas.microsoft.com/office/drawing/2014/main" id="{AB822C24-5D9D-4B6C-9E82-D1C35621492B}"/>
              </a:ext>
            </a:extLst>
          </p:cNvPr>
          <p:cNvSpPr/>
          <p:nvPr/>
        </p:nvSpPr>
        <p:spPr>
          <a:xfrm rot="20718785">
            <a:off x="3504857" y="2930752"/>
            <a:ext cx="186097" cy="157801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76605F94-57CD-3B25-5D44-1E0A38068F4A}"/>
              </a:ext>
            </a:extLst>
          </p:cNvPr>
          <p:cNvSpPr txBox="1"/>
          <p:nvPr/>
        </p:nvSpPr>
        <p:spPr>
          <a:xfrm>
            <a:off x="588727" y="5913274"/>
            <a:ext cx="8185817"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Extend from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spacetime</a:t>
            </a: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to incorporate </a:t>
            </a:r>
            <a:r>
              <a:rPr kumimoji="0" lang="en-GB"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matter</a:t>
            </a: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GB"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not</a:t>
            </a: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more </a:t>
            </a:r>
            <a:r>
              <a:rPr kumimoji="0" lang="en-GB"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space</a:t>
            </a: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A42176B0-0512-CD40-E383-59E8E88F583E}"/>
              </a:ext>
            </a:extLst>
          </p:cNvPr>
          <p:cNvSpPr txBox="1"/>
          <p:nvPr/>
        </p:nvSpPr>
        <p:spPr>
          <a:xfrm>
            <a:off x="397326" y="6286985"/>
            <a:ext cx="8185817"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hence can </a:t>
            </a:r>
            <a:r>
              <a:rPr kumimoji="0" lang="en-GB"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drop quadratic assumption</a:t>
            </a: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and generalise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4</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and</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2</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B9668E27-B3F1-6919-E96E-2888EE734303}"/>
              </a:ext>
            </a:extLst>
          </p:cNvPr>
          <p:cNvSpPr/>
          <p:nvPr/>
        </p:nvSpPr>
        <p:spPr>
          <a:xfrm>
            <a:off x="5382491" y="3915083"/>
            <a:ext cx="3522518" cy="316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Arrow: Down 33">
            <a:extLst>
              <a:ext uri="{FF2B5EF4-FFF2-40B4-BE49-F238E27FC236}">
                <a16:creationId xmlns:a16="http://schemas.microsoft.com/office/drawing/2014/main" id="{61190EEB-5735-FAE9-C6FC-1E9AACB48145}"/>
              </a:ext>
            </a:extLst>
          </p:cNvPr>
          <p:cNvSpPr/>
          <p:nvPr/>
        </p:nvSpPr>
        <p:spPr>
          <a:xfrm rot="881215" flipH="1">
            <a:off x="5822146" y="2930752"/>
            <a:ext cx="186097" cy="157801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50F4981-00A0-1727-89FF-60B8C9258D52}"/>
                  </a:ext>
                </a:extLst>
              </p:cNvPr>
              <p:cNvSpPr txBox="1"/>
              <p:nvPr/>
            </p:nvSpPr>
            <p:spPr>
              <a:xfrm>
                <a:off x="7816445" y="3317828"/>
                <a:ext cx="398111" cy="369332"/>
              </a:xfrm>
              <a:prstGeom prst="rect">
                <a:avLst/>
              </a:prstGeom>
              <a:noFill/>
            </p:spPr>
            <p:txBody>
              <a:bodyPr wrap="square" rtlCol="0">
                <a:spAutoFit/>
              </a:bodyPr>
              <a:lstStyle/>
              <a:p>
                <a:pPr algn="ctr"/>
                <a14:m>
                  <m:oMathPara xmlns:m="http://schemas.openxmlformats.org/officeDocument/2006/math">
                    <m:oMathParaPr>
                      <m:jc m:val="right"/>
                    </m:oMathParaPr>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GB" dirty="0">
                  <a:solidFill>
                    <a:schemeClr val="tx1"/>
                  </a:solidFill>
                  <a:latin typeface="Arial" panose="020B0604020202020204" pitchFamily="34" charset="0"/>
                  <a:cs typeface="Arial" panose="020B0604020202020204" pitchFamily="34" charset="0"/>
                </a:endParaRPr>
              </a:p>
            </p:txBody>
          </p:sp>
        </mc:Choice>
        <mc:Fallback xmlns="">
          <p:sp>
            <p:nvSpPr>
              <p:cNvPr id="47" name="TextBox 46">
                <a:extLst>
                  <a:ext uri="{FF2B5EF4-FFF2-40B4-BE49-F238E27FC236}">
                    <a16:creationId xmlns:a16="http://schemas.microsoft.com/office/drawing/2014/main" id="{150F4981-00A0-1727-89FF-60B8C9258D52}"/>
                  </a:ext>
                </a:extLst>
              </p:cNvPr>
              <p:cNvSpPr txBox="1">
                <a:spLocks noRot="1" noChangeAspect="1" noMove="1" noResize="1" noEditPoints="1" noAdjustHandles="1" noChangeArrowheads="1" noChangeShapeType="1" noTextEdit="1"/>
              </p:cNvSpPr>
              <p:nvPr/>
            </p:nvSpPr>
            <p:spPr>
              <a:xfrm>
                <a:off x="7816445" y="3317828"/>
                <a:ext cx="398111" cy="369332"/>
              </a:xfrm>
              <a:prstGeom prst="rect">
                <a:avLst/>
              </a:prstGeom>
              <a:blipFill>
                <a:blip r:embed="rId14"/>
                <a:stretch>
                  <a:fillRect/>
                </a:stretch>
              </a:blipFill>
            </p:spPr>
            <p:txBody>
              <a:bodyPr/>
              <a:lstStyle/>
              <a:p>
                <a:r>
                  <a:rPr lang="en-GB">
                    <a:noFill/>
                  </a:rPr>
                  <a:t> </a:t>
                </a:r>
              </a:p>
            </p:txBody>
          </p:sp>
        </mc:Fallback>
      </mc:AlternateContent>
      <p:sp>
        <p:nvSpPr>
          <p:cNvPr id="50" name="Text Box 6">
            <a:extLst>
              <a:ext uri="{FF2B5EF4-FFF2-40B4-BE49-F238E27FC236}">
                <a16:creationId xmlns:a16="http://schemas.microsoft.com/office/drawing/2014/main" id="{661C9629-46E0-48BB-C130-5A534C040522}"/>
              </a:ext>
            </a:extLst>
          </p:cNvPr>
          <p:cNvSpPr txBox="1">
            <a:spLocks noChangeArrowheads="1"/>
          </p:cNvSpPr>
          <p:nvPr/>
        </p:nvSpPr>
        <p:spPr bwMode="auto">
          <a:xfrm>
            <a:off x="5002925" y="3941253"/>
            <a:ext cx="400143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000" b="0" dirty="0">
                <a:solidFill>
                  <a:srgbClr val="000099"/>
                </a:solidFill>
                <a:latin typeface="Arial" panose="020B0604020202020204" pitchFamily="34" charset="0"/>
                <a:cs typeface="Arial" panose="020B0604020202020204" pitchFamily="34" charset="0"/>
              </a:rPr>
              <a:t>  Generalised Proper Time</a:t>
            </a:r>
            <a:endParaRPr lang="en-US" altLang="en-US" sz="2000" b="0" dirty="0">
              <a:solidFill>
                <a:srgbClr val="000099"/>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1AEFAFF7-017B-5D41-D905-BA5ED53B235D}"/>
                  </a:ext>
                </a:extLst>
              </p:cNvPr>
              <p:cNvSpPr txBox="1"/>
              <p:nvPr/>
            </p:nvSpPr>
            <p:spPr>
              <a:xfrm>
                <a:off x="7399402" y="3259155"/>
                <a:ext cx="921795" cy="47397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acc>
                        <m:accPr>
                          <m:chr m:val="̂"/>
                          <m:ctrlPr>
                            <a:rPr lang="en-GB" sz="2400" i="1" smtClean="0">
                              <a:solidFill>
                                <a:schemeClr val="tx1"/>
                              </a:solidFill>
                              <a:latin typeface="Cambria Math" panose="02040503050406030204" pitchFamily="18" charset="0"/>
                              <a:cs typeface="Arial" panose="020B0604020202020204" pitchFamily="34" charset="0"/>
                            </a:rPr>
                          </m:ctrlPr>
                        </m:accPr>
                        <m:e>
                          <m:r>
                            <a:rPr lang="en-GB" sz="2400" b="0" i="1" smtClean="0">
                              <a:solidFill>
                                <a:schemeClr val="tx1"/>
                              </a:solidFill>
                              <a:latin typeface="Cambria Math" panose="02040503050406030204" pitchFamily="18" charset="0"/>
                              <a:cs typeface="Arial" panose="020B0604020202020204" pitchFamily="34" charset="0"/>
                            </a:rPr>
                            <m:t>𝐺</m:t>
                          </m:r>
                        </m:e>
                      </m:acc>
                    </m:oMath>
                  </m:oMathPara>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54" name="TextBox 53">
                <a:extLst>
                  <a:ext uri="{FF2B5EF4-FFF2-40B4-BE49-F238E27FC236}">
                    <a16:creationId xmlns:a16="http://schemas.microsoft.com/office/drawing/2014/main" id="{1AEFAFF7-017B-5D41-D905-BA5ED53B235D}"/>
                  </a:ext>
                </a:extLst>
              </p:cNvPr>
              <p:cNvSpPr txBox="1">
                <a:spLocks noRot="1" noChangeAspect="1" noMove="1" noResize="1" noEditPoints="1" noAdjustHandles="1" noChangeArrowheads="1" noChangeShapeType="1" noTextEdit="1"/>
              </p:cNvSpPr>
              <p:nvPr/>
            </p:nvSpPr>
            <p:spPr>
              <a:xfrm>
                <a:off x="7399402" y="3259155"/>
                <a:ext cx="921795" cy="473976"/>
              </a:xfrm>
              <a:prstGeom prst="rect">
                <a:avLst/>
              </a:prstGeom>
              <a:blipFill>
                <a:blip r:embed="rId15"/>
                <a:stretch>
                  <a:fillRect/>
                </a:stretch>
              </a:blipFill>
            </p:spPr>
            <p:txBody>
              <a:bodyPr/>
              <a:lstStyle/>
              <a:p>
                <a:r>
                  <a:rPr lang="en-GB">
                    <a:noFill/>
                  </a:rPr>
                  <a:t> </a:t>
                </a:r>
              </a:p>
            </p:txBody>
          </p:sp>
        </mc:Fallback>
      </mc:AlternateContent>
      <p:sp>
        <p:nvSpPr>
          <p:cNvPr id="56" name="Rectangle 55">
            <a:extLst>
              <a:ext uri="{FF2B5EF4-FFF2-40B4-BE49-F238E27FC236}">
                <a16:creationId xmlns:a16="http://schemas.microsoft.com/office/drawing/2014/main" id="{8A1ABF87-12AF-DA44-A439-B86B31F9B78C}"/>
              </a:ext>
            </a:extLst>
          </p:cNvPr>
          <p:cNvSpPr/>
          <p:nvPr/>
        </p:nvSpPr>
        <p:spPr>
          <a:xfrm>
            <a:off x="8326267" y="3033016"/>
            <a:ext cx="512908" cy="316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a:extLst>
              <a:ext uri="{FF2B5EF4-FFF2-40B4-BE49-F238E27FC236}">
                <a16:creationId xmlns:a16="http://schemas.microsoft.com/office/drawing/2014/main" id="{977AB3DD-BE2E-D2C5-614F-5A5F36C0A8A6}"/>
              </a:ext>
            </a:extLst>
          </p:cNvPr>
          <p:cNvSpPr txBox="1"/>
          <p:nvPr/>
        </p:nvSpPr>
        <p:spPr>
          <a:xfrm>
            <a:off x="7726718" y="3318656"/>
            <a:ext cx="1733271" cy="400110"/>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Lorentz</a:t>
            </a:r>
          </a:p>
        </p:txBody>
      </p:sp>
      <p:sp>
        <p:nvSpPr>
          <p:cNvPr id="59" name="TextBox 58">
            <a:extLst>
              <a:ext uri="{FF2B5EF4-FFF2-40B4-BE49-F238E27FC236}">
                <a16:creationId xmlns:a16="http://schemas.microsoft.com/office/drawing/2014/main" id="{12354520-B04C-A298-E0D9-AC86B1FB6743}"/>
              </a:ext>
            </a:extLst>
          </p:cNvPr>
          <p:cNvSpPr txBox="1"/>
          <p:nvPr/>
        </p:nvSpPr>
        <p:spPr>
          <a:xfrm>
            <a:off x="4140777" y="2971800"/>
            <a:ext cx="914400" cy="914400"/>
          </a:xfrm>
          <a:prstGeom prst="rect">
            <a:avLst/>
          </a:prstGeom>
          <a:noFill/>
        </p:spPr>
        <p:txBody>
          <a:bodyPr wrap="square" rtlCol="0">
            <a:spAutoFit/>
          </a:bodyPr>
          <a:lstStyle/>
          <a:p>
            <a:endParaRPr lang="en-GB" dirty="0"/>
          </a:p>
        </p:txBody>
      </p:sp>
      <p:sp>
        <p:nvSpPr>
          <p:cNvPr id="60" name="Rectangle 59">
            <a:extLst>
              <a:ext uri="{FF2B5EF4-FFF2-40B4-BE49-F238E27FC236}">
                <a16:creationId xmlns:a16="http://schemas.microsoft.com/office/drawing/2014/main" id="{3F30E7DB-E715-F1E0-82A7-83FC722C5180}"/>
              </a:ext>
            </a:extLst>
          </p:cNvPr>
          <p:cNvSpPr/>
          <p:nvPr/>
        </p:nvSpPr>
        <p:spPr>
          <a:xfrm>
            <a:off x="8190348" y="3135855"/>
            <a:ext cx="177404" cy="230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97705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4579816A-9BAA-4790-BBBB-2B2C154AD9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67"/>
          <a:stretch>
            <a:fillRect/>
          </a:stretch>
        </p:blipFill>
        <p:spPr bwMode="auto">
          <a:xfrm>
            <a:off x="397326" y="495743"/>
            <a:ext cx="8089725" cy="3295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43A2389E-A9E9-4BF8-8C9E-F1BA4ABAB8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30"/>
          <a:stretch>
            <a:fillRect/>
          </a:stretch>
        </p:blipFill>
        <p:spPr bwMode="auto">
          <a:xfrm>
            <a:off x="397327" y="495743"/>
            <a:ext cx="8089724" cy="32951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8178EF9F-93AD-43BB-A617-4F793C20B4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049"/>
          <a:stretch>
            <a:fillRect/>
          </a:stretch>
        </p:blipFill>
        <p:spPr bwMode="auto">
          <a:xfrm>
            <a:off x="397326" y="495744"/>
            <a:ext cx="8089725" cy="32672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14EE477-7928-4EF9-9E8E-2B31174841EC}"/>
              </a:ext>
            </a:extLst>
          </p:cNvPr>
          <p:cNvSpPr/>
          <p:nvPr/>
        </p:nvSpPr>
        <p:spPr>
          <a:xfrm>
            <a:off x="5792952" y="1989233"/>
            <a:ext cx="1310535" cy="40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516F8E7A-84BF-4373-B579-856626494EF6}"/>
              </a:ext>
            </a:extLst>
          </p:cNvPr>
          <p:cNvCxnSpPr>
            <a:cxnSpLocks/>
          </p:cNvCxnSpPr>
          <p:nvPr/>
        </p:nvCxnSpPr>
        <p:spPr>
          <a:xfrm>
            <a:off x="5719320" y="2114914"/>
            <a:ext cx="85390" cy="777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B0975A-73F3-4807-B3B4-A07D59598671}"/>
              </a:ext>
            </a:extLst>
          </p:cNvPr>
          <p:cNvCxnSpPr>
            <a:cxnSpLocks/>
          </p:cNvCxnSpPr>
          <p:nvPr/>
        </p:nvCxnSpPr>
        <p:spPr>
          <a:xfrm flipV="1">
            <a:off x="5719320" y="2194483"/>
            <a:ext cx="85390" cy="78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818F5A-0DDE-463F-BA27-124904D016ED}"/>
                  </a:ext>
                </a:extLst>
              </p:cNvPr>
              <p:cNvSpPr txBox="1"/>
              <p:nvPr/>
            </p:nvSpPr>
            <p:spPr>
              <a:xfrm>
                <a:off x="8057618" y="2945075"/>
                <a:ext cx="694944" cy="4739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GB" sz="2400" i="1" smtClean="0">
                              <a:solidFill>
                                <a:schemeClr val="tx1"/>
                              </a:solidFill>
                              <a:latin typeface="Cambria Math" panose="02040503050406030204" pitchFamily="18" charset="0"/>
                              <a:cs typeface="Arial" panose="020B0604020202020204" pitchFamily="34" charset="0"/>
                            </a:rPr>
                          </m:ctrlPr>
                        </m:accPr>
                        <m:e>
                          <m:r>
                            <a:rPr lang="en-GB" sz="2400" b="0" i="1" smtClean="0">
                              <a:solidFill>
                                <a:schemeClr val="tx1"/>
                              </a:solidFill>
                              <a:latin typeface="Cambria Math" panose="02040503050406030204" pitchFamily="18" charset="0"/>
                              <a:cs typeface="Arial" panose="020B0604020202020204" pitchFamily="34" charset="0"/>
                            </a:rPr>
                            <m:t>𝐺</m:t>
                          </m:r>
                        </m:e>
                      </m:acc>
                    </m:oMath>
                  </m:oMathPara>
                </a14:m>
                <a:endParaRPr lang="en-GB" sz="20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01818F5A-0DDE-463F-BA27-124904D016ED}"/>
                  </a:ext>
                </a:extLst>
              </p:cNvPr>
              <p:cNvSpPr txBox="1">
                <a:spLocks noRot="1" noChangeAspect="1" noMove="1" noResize="1" noEditPoints="1" noAdjustHandles="1" noChangeArrowheads="1" noChangeShapeType="1" noTextEdit="1"/>
              </p:cNvSpPr>
              <p:nvPr/>
            </p:nvSpPr>
            <p:spPr>
              <a:xfrm>
                <a:off x="8057618" y="2945075"/>
                <a:ext cx="694944" cy="473976"/>
              </a:xfrm>
              <a:prstGeom prst="rect">
                <a:avLst/>
              </a:prstGeom>
              <a:blipFill>
                <a:blip r:embed="rId5"/>
                <a:stretch>
                  <a:fillRect/>
                </a:stretch>
              </a:blipFill>
            </p:spPr>
            <p:txBody>
              <a:bodyPr/>
              <a:lstStyle/>
              <a:p>
                <a:r>
                  <a:rPr lang="en-GB">
                    <a:noFill/>
                  </a:rPr>
                  <a:t> </a:t>
                </a:r>
              </a:p>
            </p:txBody>
          </p:sp>
        </mc:Fallback>
      </mc:AlternateContent>
      <p:sp>
        <p:nvSpPr>
          <p:cNvPr id="16" name="Arrow: Curved Left 15">
            <a:extLst>
              <a:ext uri="{FF2B5EF4-FFF2-40B4-BE49-F238E27FC236}">
                <a16:creationId xmlns:a16="http://schemas.microsoft.com/office/drawing/2014/main" id="{98016223-7758-498C-AA49-584F50E67AB2}"/>
              </a:ext>
            </a:extLst>
          </p:cNvPr>
          <p:cNvSpPr/>
          <p:nvPr/>
        </p:nvSpPr>
        <p:spPr>
          <a:xfrm rot="2889763">
            <a:off x="7946429" y="2513912"/>
            <a:ext cx="266342" cy="1045657"/>
          </a:xfrm>
          <a:prstGeom prst="curvedLeftArrow">
            <a:avLst>
              <a:gd name="adj1" fmla="val 50000"/>
              <a:gd name="adj2" fmla="val 11615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EA0B865-993C-472F-B107-26F9429DED37}"/>
                  </a:ext>
                </a:extLst>
              </p:cNvPr>
              <p:cNvSpPr txBox="1"/>
              <p:nvPr/>
            </p:nvSpPr>
            <p:spPr>
              <a:xfrm rot="16200000">
                <a:off x="7352000" y="3918993"/>
                <a:ext cx="20999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17" name="TextBox 16">
                <a:extLst>
                  <a:ext uri="{FF2B5EF4-FFF2-40B4-BE49-F238E27FC236}">
                    <a16:creationId xmlns:a16="http://schemas.microsoft.com/office/drawing/2014/main" id="{AEA0B865-993C-472F-B107-26F9429DED37}"/>
                  </a:ext>
                </a:extLst>
              </p:cNvPr>
              <p:cNvSpPr txBox="1">
                <a:spLocks noRot="1" noChangeAspect="1" noMove="1" noResize="1" noEditPoints="1" noAdjustHandles="1" noChangeArrowheads="1" noChangeShapeType="1" noTextEdit="1"/>
              </p:cNvSpPr>
              <p:nvPr/>
            </p:nvSpPr>
            <p:spPr>
              <a:xfrm rot="16200000">
                <a:off x="7352000" y="3918993"/>
                <a:ext cx="209994" cy="307777"/>
              </a:xfrm>
              <a:prstGeom prst="rect">
                <a:avLst/>
              </a:prstGeom>
              <a:blipFill>
                <a:blip r:embed="rId6"/>
                <a:stretch>
                  <a:fillRect t="-29412" r="-5882" b="-294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EBDEBEE-A3CF-4BDD-AB63-C75328A5570F}"/>
                  </a:ext>
                </a:extLst>
              </p:cNvPr>
              <p:cNvSpPr txBox="1"/>
              <p:nvPr/>
            </p:nvSpPr>
            <p:spPr>
              <a:xfrm>
                <a:off x="5202611" y="3842421"/>
                <a:ext cx="3801751" cy="410433"/>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with symmetry </a:t>
                </a:r>
                <a14:m>
                  <m:oMath xmlns:m="http://schemas.openxmlformats.org/officeDocument/2006/math">
                    <m:acc>
                      <m:accPr>
                        <m:chr m:val="̂"/>
                        <m:ctrlPr>
                          <a:rPr lang="en-GB" sz="2000" i="1" smtClean="0">
                            <a:solidFill>
                              <a:schemeClr val="tx1"/>
                            </a:solidFill>
                            <a:latin typeface="Cambria Math" panose="02040503050406030204" pitchFamily="18" charset="0"/>
                            <a:cs typeface="Arial" panose="020B0604020202020204" pitchFamily="34" charset="0"/>
                          </a:rPr>
                        </m:ctrlPr>
                      </m:accPr>
                      <m:e>
                        <m:r>
                          <a:rPr lang="en-GB" sz="2000" b="0" i="1" smtClean="0">
                            <a:solidFill>
                              <a:schemeClr val="tx1"/>
                            </a:solidFill>
                            <a:latin typeface="Cambria Math" panose="02040503050406030204" pitchFamily="18" charset="0"/>
                            <a:cs typeface="Arial" panose="020B0604020202020204" pitchFamily="34" charset="0"/>
                          </a:rPr>
                          <m:t>𝐺</m:t>
                        </m:r>
                      </m:e>
                    </m:acc>
                    <m:sSup>
                      <m:sSupPr>
                        <m:ctrlPr>
                          <a:rPr lang="en-GB" sz="2000" i="1">
                            <a:solidFill>
                              <a:prstClr val="black"/>
                            </a:solidFill>
                            <a:latin typeface="Cambria Math" panose="02040503050406030204" pitchFamily="18" charset="0"/>
                          </a:rPr>
                        </m:ctrlPr>
                      </m:sSupPr>
                      <m:e>
                        <m:r>
                          <a:rPr lang="en-GB" sz="2000" b="0" i="0" smtClean="0">
                            <a:solidFill>
                              <a:prstClr val="black"/>
                            </a:solidFill>
                            <a:latin typeface="Cambria Math" panose="02040503050406030204" pitchFamily="18" charset="0"/>
                          </a:rPr>
                          <m:t>      </m:t>
                        </m:r>
                        <m:r>
                          <m:rPr>
                            <m:sty m:val="p"/>
                          </m:rPr>
                          <a:rPr lang="en-GB" sz="2000">
                            <a:solidFill>
                              <a:prstClr val="black"/>
                            </a:solidFill>
                            <a:latin typeface="Cambria Math" panose="02040503050406030204" pitchFamily="18" charset="0"/>
                          </a:rPr>
                          <m:t>SO</m:t>
                        </m:r>
                      </m:e>
                      <m:sup>
                        <m:r>
                          <a:rPr lang="en-GB" sz="2000" i="1">
                            <a:solidFill>
                              <a:prstClr val="black"/>
                            </a:solidFill>
                            <a:latin typeface="Cambria Math" panose="02040503050406030204" pitchFamily="18" charset="0"/>
                          </a:rPr>
                          <m:t>+</m:t>
                        </m:r>
                      </m:sup>
                    </m:sSup>
                    <m:r>
                      <a:rPr lang="en-GB" sz="2000" i="1">
                        <a:solidFill>
                          <a:prstClr val="black"/>
                        </a:solidFill>
                        <a:latin typeface="Cambria Math" panose="02040503050406030204" pitchFamily="18" charset="0"/>
                      </a:rPr>
                      <m:t>(1,3)</m:t>
                    </m:r>
                  </m:oMath>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1EBDEBEE-A3CF-4BDD-AB63-C75328A5570F}"/>
                  </a:ext>
                </a:extLst>
              </p:cNvPr>
              <p:cNvSpPr txBox="1">
                <a:spLocks noRot="1" noChangeAspect="1" noMove="1" noResize="1" noEditPoints="1" noAdjustHandles="1" noChangeArrowheads="1" noChangeShapeType="1" noTextEdit="1"/>
              </p:cNvSpPr>
              <p:nvPr/>
            </p:nvSpPr>
            <p:spPr>
              <a:xfrm>
                <a:off x="5202611" y="3842421"/>
                <a:ext cx="3801751" cy="410433"/>
              </a:xfrm>
              <a:prstGeom prst="rect">
                <a:avLst/>
              </a:prstGeom>
              <a:blipFill>
                <a:blip r:embed="rId7"/>
                <a:stretch>
                  <a:fillRect t="-7353" b="-20588"/>
                </a:stretch>
              </a:blipFill>
            </p:spPr>
            <p:txBody>
              <a:bodyPr/>
              <a:lstStyle/>
              <a:p>
                <a:r>
                  <a:rPr lang="en-GB">
                    <a:noFill/>
                  </a:rPr>
                  <a:t> </a:t>
                </a:r>
              </a:p>
            </p:txBody>
          </p:sp>
        </mc:Fallback>
      </mc:AlternateContent>
      <p:pic>
        <p:nvPicPr>
          <p:cNvPr id="36" name="Picture 5">
            <a:extLst>
              <a:ext uri="{FF2B5EF4-FFF2-40B4-BE49-F238E27FC236}">
                <a16:creationId xmlns:a16="http://schemas.microsoft.com/office/drawing/2014/main" id="{26B48B54-0203-4A75-98D9-8F34DFC47E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895"/>
          <a:stretch>
            <a:fillRect/>
          </a:stretch>
        </p:blipFill>
        <p:spPr bwMode="auto">
          <a:xfrm>
            <a:off x="397326" y="496801"/>
            <a:ext cx="8089725" cy="327276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172AACA-8812-4E02-A937-16238009CA5C}"/>
              </a:ext>
            </a:extLst>
          </p:cNvPr>
          <p:cNvGrpSpPr/>
          <p:nvPr/>
        </p:nvGrpSpPr>
        <p:grpSpPr>
          <a:xfrm>
            <a:off x="5719319" y="2115971"/>
            <a:ext cx="85391" cy="158536"/>
            <a:chOff x="5299083" y="4144547"/>
            <a:chExt cx="86289" cy="160204"/>
          </a:xfrm>
        </p:grpSpPr>
        <p:cxnSp>
          <p:nvCxnSpPr>
            <p:cNvPr id="38" name="Straight Connector 37">
              <a:extLst>
                <a:ext uri="{FF2B5EF4-FFF2-40B4-BE49-F238E27FC236}">
                  <a16:creationId xmlns:a16="http://schemas.microsoft.com/office/drawing/2014/main" id="{E36C8627-A44F-4608-967A-E1B3266A0EA3}"/>
                </a:ext>
              </a:extLst>
            </p:cNvPr>
            <p:cNvCxnSpPr>
              <a:cxnSpLocks/>
            </p:cNvCxnSpPr>
            <p:nvPr/>
          </p:nvCxnSpPr>
          <p:spPr>
            <a:xfrm>
              <a:off x="5299084" y="4144547"/>
              <a:ext cx="86288" cy="7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F2E3663-275B-46AB-ABFF-0E633A8B1FB9}"/>
                </a:ext>
              </a:extLst>
            </p:cNvPr>
            <p:cNvCxnSpPr>
              <a:cxnSpLocks/>
            </p:cNvCxnSpPr>
            <p:nvPr/>
          </p:nvCxnSpPr>
          <p:spPr>
            <a:xfrm flipV="1">
              <a:off x="5299084" y="4224953"/>
              <a:ext cx="86288" cy="797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4099B0A-B31F-4166-B985-D2B95647D728}"/>
                  </a:ext>
                </a:extLst>
              </p:cNvPr>
              <p:cNvSpPr txBox="1"/>
              <p:nvPr/>
            </p:nvSpPr>
            <p:spPr>
              <a:xfrm>
                <a:off x="8057618" y="2946132"/>
                <a:ext cx="694944" cy="4739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GB" sz="2400" i="1" smtClean="0">
                              <a:solidFill>
                                <a:schemeClr val="tx1"/>
                              </a:solidFill>
                              <a:latin typeface="Cambria Math" panose="02040503050406030204" pitchFamily="18" charset="0"/>
                              <a:cs typeface="Arial" panose="020B0604020202020204" pitchFamily="34" charset="0"/>
                            </a:rPr>
                          </m:ctrlPr>
                        </m:accPr>
                        <m:e>
                          <m:r>
                            <a:rPr lang="en-GB" sz="2400" b="0" i="1" smtClean="0">
                              <a:solidFill>
                                <a:schemeClr val="tx1"/>
                              </a:solidFill>
                              <a:latin typeface="Cambria Math" panose="02040503050406030204" pitchFamily="18" charset="0"/>
                              <a:cs typeface="Arial" panose="020B0604020202020204" pitchFamily="34" charset="0"/>
                            </a:rPr>
                            <m:t>𝐺</m:t>
                          </m:r>
                        </m:e>
                      </m:acc>
                    </m:oMath>
                  </m:oMathPara>
                </a14:m>
                <a:endParaRPr lang="en-GB" sz="20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40" name="TextBox 39">
                <a:extLst>
                  <a:ext uri="{FF2B5EF4-FFF2-40B4-BE49-F238E27FC236}">
                    <a16:creationId xmlns:a16="http://schemas.microsoft.com/office/drawing/2014/main" id="{F4099B0A-B31F-4166-B985-D2B95647D728}"/>
                  </a:ext>
                </a:extLst>
              </p:cNvPr>
              <p:cNvSpPr txBox="1">
                <a:spLocks noRot="1" noChangeAspect="1" noMove="1" noResize="1" noEditPoints="1" noAdjustHandles="1" noChangeArrowheads="1" noChangeShapeType="1" noTextEdit="1"/>
              </p:cNvSpPr>
              <p:nvPr/>
            </p:nvSpPr>
            <p:spPr>
              <a:xfrm>
                <a:off x="8057618" y="2946132"/>
                <a:ext cx="694944" cy="473976"/>
              </a:xfrm>
              <a:prstGeom prst="rect">
                <a:avLst/>
              </a:prstGeom>
              <a:blipFill>
                <a:blip r:embed="rId8"/>
                <a:stretch>
                  <a:fillRect/>
                </a:stretch>
              </a:blipFill>
            </p:spPr>
            <p:txBody>
              <a:bodyPr/>
              <a:lstStyle/>
              <a:p>
                <a:r>
                  <a:rPr lang="en-GB">
                    <a:noFill/>
                  </a:rPr>
                  <a:t> </a:t>
                </a:r>
              </a:p>
            </p:txBody>
          </p:sp>
        </mc:Fallback>
      </mc:AlternateContent>
      <p:sp>
        <p:nvSpPr>
          <p:cNvPr id="41" name="Arrow: Curved Left 40">
            <a:extLst>
              <a:ext uri="{FF2B5EF4-FFF2-40B4-BE49-F238E27FC236}">
                <a16:creationId xmlns:a16="http://schemas.microsoft.com/office/drawing/2014/main" id="{C3FAD7A3-ED98-4C78-B5D8-390DED9F3FD4}"/>
              </a:ext>
            </a:extLst>
          </p:cNvPr>
          <p:cNvSpPr/>
          <p:nvPr/>
        </p:nvSpPr>
        <p:spPr>
          <a:xfrm rot="2889763">
            <a:off x="7946429" y="2514969"/>
            <a:ext cx="266342" cy="1045657"/>
          </a:xfrm>
          <a:prstGeom prst="curvedLeftArrow">
            <a:avLst>
              <a:gd name="adj1" fmla="val 50000"/>
              <a:gd name="adj2" fmla="val 11615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B3BD858-2982-4BF5-94A7-EC75E3D05341}"/>
                  </a:ext>
                </a:extLst>
              </p:cNvPr>
              <p:cNvSpPr txBox="1"/>
              <p:nvPr/>
            </p:nvSpPr>
            <p:spPr>
              <a:xfrm rot="16200000">
                <a:off x="7352000" y="3920050"/>
                <a:ext cx="20999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42" name="TextBox 41">
                <a:extLst>
                  <a:ext uri="{FF2B5EF4-FFF2-40B4-BE49-F238E27FC236}">
                    <a16:creationId xmlns:a16="http://schemas.microsoft.com/office/drawing/2014/main" id="{4B3BD858-2982-4BF5-94A7-EC75E3D05341}"/>
                  </a:ext>
                </a:extLst>
              </p:cNvPr>
              <p:cNvSpPr txBox="1">
                <a:spLocks noRot="1" noChangeAspect="1" noMove="1" noResize="1" noEditPoints="1" noAdjustHandles="1" noChangeArrowheads="1" noChangeShapeType="1" noTextEdit="1"/>
              </p:cNvSpPr>
              <p:nvPr/>
            </p:nvSpPr>
            <p:spPr>
              <a:xfrm rot="16200000">
                <a:off x="7352000" y="3920050"/>
                <a:ext cx="209994" cy="307777"/>
              </a:xfrm>
              <a:prstGeom prst="rect">
                <a:avLst/>
              </a:prstGeom>
              <a:blipFill>
                <a:blip r:embed="rId9"/>
                <a:stretch>
                  <a:fillRect t="-28571" r="-5882" b="-25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A105342-EE8B-4E51-B058-301B1B344E32}"/>
                  </a:ext>
                </a:extLst>
              </p:cNvPr>
              <p:cNvSpPr txBox="1"/>
              <p:nvPr/>
            </p:nvSpPr>
            <p:spPr>
              <a:xfrm>
                <a:off x="5202611" y="3843478"/>
                <a:ext cx="3801751" cy="410433"/>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with symmetry </a:t>
                </a:r>
                <a14:m>
                  <m:oMath xmlns:m="http://schemas.openxmlformats.org/officeDocument/2006/math">
                    <m:acc>
                      <m:accPr>
                        <m:chr m:val="̂"/>
                        <m:ctrlPr>
                          <a:rPr lang="en-GB" sz="2000" i="1" smtClean="0">
                            <a:solidFill>
                              <a:schemeClr val="tx1"/>
                            </a:solidFill>
                            <a:latin typeface="Cambria Math" panose="02040503050406030204" pitchFamily="18" charset="0"/>
                            <a:cs typeface="Arial" panose="020B0604020202020204" pitchFamily="34" charset="0"/>
                          </a:rPr>
                        </m:ctrlPr>
                      </m:accPr>
                      <m:e>
                        <m:r>
                          <a:rPr lang="en-GB" sz="2000" b="0" i="1" smtClean="0">
                            <a:solidFill>
                              <a:schemeClr val="tx1"/>
                            </a:solidFill>
                            <a:latin typeface="Cambria Math" panose="02040503050406030204" pitchFamily="18" charset="0"/>
                            <a:cs typeface="Arial" panose="020B0604020202020204" pitchFamily="34" charset="0"/>
                          </a:rPr>
                          <m:t>𝐺</m:t>
                        </m:r>
                      </m:e>
                    </m:acc>
                    <m:sSup>
                      <m:sSupPr>
                        <m:ctrlPr>
                          <a:rPr lang="en-GB" sz="2000" i="1">
                            <a:solidFill>
                              <a:prstClr val="black"/>
                            </a:solidFill>
                            <a:latin typeface="Cambria Math" panose="02040503050406030204" pitchFamily="18" charset="0"/>
                          </a:rPr>
                        </m:ctrlPr>
                      </m:sSupPr>
                      <m:e>
                        <m:r>
                          <a:rPr lang="en-GB" sz="2000" b="0" i="0" smtClean="0">
                            <a:solidFill>
                              <a:prstClr val="black"/>
                            </a:solidFill>
                            <a:latin typeface="Cambria Math" panose="02040503050406030204" pitchFamily="18" charset="0"/>
                          </a:rPr>
                          <m:t>      </m:t>
                        </m:r>
                        <m:r>
                          <m:rPr>
                            <m:sty m:val="p"/>
                          </m:rPr>
                          <a:rPr lang="en-GB" sz="2000">
                            <a:solidFill>
                              <a:prstClr val="black"/>
                            </a:solidFill>
                            <a:latin typeface="Cambria Math" panose="02040503050406030204" pitchFamily="18" charset="0"/>
                          </a:rPr>
                          <m:t>SO</m:t>
                        </m:r>
                      </m:e>
                      <m:sup>
                        <m:r>
                          <a:rPr lang="en-GB" sz="2000" i="1">
                            <a:solidFill>
                              <a:prstClr val="black"/>
                            </a:solidFill>
                            <a:latin typeface="Cambria Math" panose="02040503050406030204" pitchFamily="18" charset="0"/>
                          </a:rPr>
                          <m:t>+</m:t>
                        </m:r>
                      </m:sup>
                    </m:sSup>
                    <m:r>
                      <a:rPr lang="en-GB" sz="2000" i="1">
                        <a:solidFill>
                          <a:prstClr val="black"/>
                        </a:solidFill>
                        <a:latin typeface="Cambria Math" panose="02040503050406030204" pitchFamily="18" charset="0"/>
                      </a:rPr>
                      <m:t>(1,3)</m:t>
                    </m:r>
                  </m:oMath>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43" name="TextBox 42">
                <a:extLst>
                  <a:ext uri="{FF2B5EF4-FFF2-40B4-BE49-F238E27FC236}">
                    <a16:creationId xmlns:a16="http://schemas.microsoft.com/office/drawing/2014/main" id="{8A105342-EE8B-4E51-B058-301B1B344E32}"/>
                  </a:ext>
                </a:extLst>
              </p:cNvPr>
              <p:cNvSpPr txBox="1">
                <a:spLocks noRot="1" noChangeAspect="1" noMove="1" noResize="1" noEditPoints="1" noAdjustHandles="1" noChangeArrowheads="1" noChangeShapeType="1" noTextEdit="1"/>
              </p:cNvSpPr>
              <p:nvPr/>
            </p:nvSpPr>
            <p:spPr>
              <a:xfrm>
                <a:off x="5202611" y="3843478"/>
                <a:ext cx="3801751" cy="410433"/>
              </a:xfrm>
              <a:prstGeom prst="rect">
                <a:avLst/>
              </a:prstGeom>
              <a:blipFill>
                <a:blip r:embed="rId10"/>
                <a:stretch>
                  <a:fillRect t="-7353" b="-20588"/>
                </a:stretch>
              </a:blipFill>
            </p:spPr>
            <p:txBody>
              <a:bodyPr/>
              <a:lstStyle/>
              <a:p>
                <a:r>
                  <a:rPr lang="en-GB">
                    <a:noFill/>
                  </a:rPr>
                  <a:t> </a:t>
                </a:r>
              </a:p>
            </p:txBody>
          </p:sp>
        </mc:Fallback>
      </mc:AlternateContent>
      <p:cxnSp>
        <p:nvCxnSpPr>
          <p:cNvPr id="44" name="Straight Connector 43">
            <a:extLst>
              <a:ext uri="{FF2B5EF4-FFF2-40B4-BE49-F238E27FC236}">
                <a16:creationId xmlns:a16="http://schemas.microsoft.com/office/drawing/2014/main" id="{75DAF870-7C67-45CF-88AA-7F531052C63F}"/>
              </a:ext>
            </a:extLst>
          </p:cNvPr>
          <p:cNvCxnSpPr/>
          <p:nvPr/>
        </p:nvCxnSpPr>
        <p:spPr>
          <a:xfrm flipV="1">
            <a:off x="8253773" y="3059453"/>
            <a:ext cx="320040" cy="2651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08DB761-587E-47B3-A10E-AB51D785E862}"/>
              </a:ext>
            </a:extLst>
          </p:cNvPr>
          <p:cNvSpPr>
            <a:spLocks noGrp="1"/>
          </p:cNvSpPr>
          <p:nvPr>
            <p:ph type="sldNum" sz="quarter" idx="12"/>
          </p:nvPr>
        </p:nvSpPr>
        <p:spPr/>
        <p:txBody>
          <a:bodyPr/>
          <a:lstStyle/>
          <a:p>
            <a:fld id="{B3A4C2C2-BFA1-4A57-9138-455F0C50264D}" type="slidenum">
              <a:rPr lang="en-GB" smtClean="0"/>
              <a:t>16</a:t>
            </a:fld>
            <a:endParaRPr lang="en-GB" dirty="0"/>
          </a:p>
        </p:txBody>
      </p:sp>
      <p:pic>
        <p:nvPicPr>
          <p:cNvPr id="9" name="Picture 5">
            <a:extLst>
              <a:ext uri="{FF2B5EF4-FFF2-40B4-BE49-F238E27FC236}">
                <a16:creationId xmlns:a16="http://schemas.microsoft.com/office/drawing/2014/main" id="{14F0EA00-3AFB-4209-81C7-12E08F2B3F2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7267"/>
          <a:stretch>
            <a:fillRect/>
          </a:stretch>
        </p:blipFill>
        <p:spPr bwMode="auto">
          <a:xfrm>
            <a:off x="397326" y="495743"/>
            <a:ext cx="8089725" cy="32951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F895374-E57B-4756-AD7A-8DAA95E0AD07}"/>
                  </a:ext>
                </a:extLst>
              </p:cNvPr>
              <p:cNvSpPr txBox="1"/>
              <p:nvPr/>
            </p:nvSpPr>
            <p:spPr>
              <a:xfrm>
                <a:off x="8057618" y="2945075"/>
                <a:ext cx="694944" cy="4739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GB" sz="2400" i="1" smtClean="0">
                              <a:solidFill>
                                <a:schemeClr val="tx1"/>
                              </a:solidFill>
                              <a:latin typeface="Cambria Math" panose="02040503050406030204" pitchFamily="18" charset="0"/>
                              <a:cs typeface="Arial" panose="020B0604020202020204" pitchFamily="34" charset="0"/>
                            </a:rPr>
                          </m:ctrlPr>
                        </m:accPr>
                        <m:e>
                          <m:r>
                            <a:rPr lang="en-GB" sz="2400" b="0" i="1" smtClean="0">
                              <a:solidFill>
                                <a:schemeClr val="tx1"/>
                              </a:solidFill>
                              <a:latin typeface="Cambria Math" panose="02040503050406030204" pitchFamily="18" charset="0"/>
                              <a:cs typeface="Arial" panose="020B0604020202020204" pitchFamily="34" charset="0"/>
                            </a:rPr>
                            <m:t>𝐺</m:t>
                          </m:r>
                        </m:e>
                      </m:acc>
                    </m:oMath>
                  </m:oMathPara>
                </a14:m>
                <a:endParaRPr lang="en-GB" sz="20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DF895374-E57B-4756-AD7A-8DAA95E0AD07}"/>
                  </a:ext>
                </a:extLst>
              </p:cNvPr>
              <p:cNvSpPr txBox="1">
                <a:spLocks noRot="1" noChangeAspect="1" noMove="1" noResize="1" noEditPoints="1" noAdjustHandles="1" noChangeArrowheads="1" noChangeShapeType="1" noTextEdit="1"/>
              </p:cNvSpPr>
              <p:nvPr/>
            </p:nvSpPr>
            <p:spPr>
              <a:xfrm>
                <a:off x="8057618" y="2945075"/>
                <a:ext cx="694944" cy="473976"/>
              </a:xfrm>
              <a:prstGeom prst="rect">
                <a:avLst/>
              </a:prstGeom>
              <a:blipFill>
                <a:blip r:embed="rId5"/>
                <a:stretch>
                  <a:fillRect/>
                </a:stretch>
              </a:blipFill>
            </p:spPr>
            <p:txBody>
              <a:bodyPr/>
              <a:lstStyle/>
              <a:p>
                <a:r>
                  <a:rPr lang="en-GB">
                    <a:noFill/>
                  </a:rPr>
                  <a:t> </a:t>
                </a:r>
              </a:p>
            </p:txBody>
          </p:sp>
        </mc:Fallback>
      </mc:AlternateContent>
      <p:sp>
        <p:nvSpPr>
          <p:cNvPr id="20" name="Arrow: Curved Left 19">
            <a:extLst>
              <a:ext uri="{FF2B5EF4-FFF2-40B4-BE49-F238E27FC236}">
                <a16:creationId xmlns:a16="http://schemas.microsoft.com/office/drawing/2014/main" id="{0C90319E-6689-4BAC-B529-0E64B6E04584}"/>
              </a:ext>
            </a:extLst>
          </p:cNvPr>
          <p:cNvSpPr/>
          <p:nvPr/>
        </p:nvSpPr>
        <p:spPr>
          <a:xfrm rot="2889763">
            <a:off x="7946429" y="2513912"/>
            <a:ext cx="266342" cy="1045657"/>
          </a:xfrm>
          <a:prstGeom prst="curvedLeftArrow">
            <a:avLst>
              <a:gd name="adj1" fmla="val 50000"/>
              <a:gd name="adj2" fmla="val 11615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E5EB676-A811-48AE-A035-EA471A75B7DB}"/>
                  </a:ext>
                </a:extLst>
              </p:cNvPr>
              <p:cNvSpPr txBox="1"/>
              <p:nvPr/>
            </p:nvSpPr>
            <p:spPr>
              <a:xfrm rot="16200000">
                <a:off x="7352000" y="3918993"/>
                <a:ext cx="20999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21" name="TextBox 20">
                <a:extLst>
                  <a:ext uri="{FF2B5EF4-FFF2-40B4-BE49-F238E27FC236}">
                    <a16:creationId xmlns:a16="http://schemas.microsoft.com/office/drawing/2014/main" id="{AE5EB676-A811-48AE-A035-EA471A75B7DB}"/>
                  </a:ext>
                </a:extLst>
              </p:cNvPr>
              <p:cNvSpPr txBox="1">
                <a:spLocks noRot="1" noChangeAspect="1" noMove="1" noResize="1" noEditPoints="1" noAdjustHandles="1" noChangeArrowheads="1" noChangeShapeType="1" noTextEdit="1"/>
              </p:cNvSpPr>
              <p:nvPr/>
            </p:nvSpPr>
            <p:spPr>
              <a:xfrm rot="16200000">
                <a:off x="7352000" y="3918993"/>
                <a:ext cx="209994" cy="307777"/>
              </a:xfrm>
              <a:prstGeom prst="rect">
                <a:avLst/>
              </a:prstGeom>
              <a:blipFill>
                <a:blip r:embed="rId6"/>
                <a:stretch>
                  <a:fillRect t="-29412" r="-5882" b="-294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F498E5E-01F5-4840-951F-521F238CCF7C}"/>
                  </a:ext>
                </a:extLst>
              </p:cNvPr>
              <p:cNvSpPr txBox="1"/>
              <p:nvPr/>
            </p:nvSpPr>
            <p:spPr>
              <a:xfrm>
                <a:off x="5202611" y="3842421"/>
                <a:ext cx="3801751" cy="410433"/>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with symmetry </a:t>
                </a:r>
                <a14:m>
                  <m:oMath xmlns:m="http://schemas.openxmlformats.org/officeDocument/2006/math">
                    <m:acc>
                      <m:accPr>
                        <m:chr m:val="̂"/>
                        <m:ctrlPr>
                          <a:rPr lang="en-GB" sz="2000" i="1" smtClean="0">
                            <a:solidFill>
                              <a:schemeClr val="tx1"/>
                            </a:solidFill>
                            <a:latin typeface="Cambria Math" panose="02040503050406030204" pitchFamily="18" charset="0"/>
                            <a:cs typeface="Arial" panose="020B0604020202020204" pitchFamily="34" charset="0"/>
                          </a:rPr>
                        </m:ctrlPr>
                      </m:accPr>
                      <m:e>
                        <m:r>
                          <a:rPr lang="en-GB" sz="2000" b="0" i="1" smtClean="0">
                            <a:solidFill>
                              <a:schemeClr val="tx1"/>
                            </a:solidFill>
                            <a:latin typeface="Cambria Math" panose="02040503050406030204" pitchFamily="18" charset="0"/>
                            <a:cs typeface="Arial" panose="020B0604020202020204" pitchFamily="34" charset="0"/>
                          </a:rPr>
                          <m:t>𝐺</m:t>
                        </m:r>
                      </m:e>
                    </m:acc>
                    <m:sSup>
                      <m:sSupPr>
                        <m:ctrlPr>
                          <a:rPr lang="en-GB" sz="2000" i="1">
                            <a:solidFill>
                              <a:prstClr val="black"/>
                            </a:solidFill>
                            <a:latin typeface="Cambria Math" panose="02040503050406030204" pitchFamily="18" charset="0"/>
                          </a:rPr>
                        </m:ctrlPr>
                      </m:sSupPr>
                      <m:e>
                        <m:r>
                          <a:rPr lang="en-GB" sz="2000" b="0" i="0" smtClean="0">
                            <a:solidFill>
                              <a:prstClr val="black"/>
                            </a:solidFill>
                            <a:latin typeface="Cambria Math" panose="02040503050406030204" pitchFamily="18" charset="0"/>
                          </a:rPr>
                          <m:t>      </m:t>
                        </m:r>
                        <m:r>
                          <m:rPr>
                            <m:sty m:val="p"/>
                          </m:rPr>
                          <a:rPr lang="en-GB" sz="2000">
                            <a:solidFill>
                              <a:prstClr val="black"/>
                            </a:solidFill>
                            <a:latin typeface="Cambria Math" panose="02040503050406030204" pitchFamily="18" charset="0"/>
                          </a:rPr>
                          <m:t>SO</m:t>
                        </m:r>
                      </m:e>
                      <m:sup>
                        <m:r>
                          <a:rPr lang="en-GB" sz="2000" i="1">
                            <a:solidFill>
                              <a:prstClr val="black"/>
                            </a:solidFill>
                            <a:latin typeface="Cambria Math" panose="02040503050406030204" pitchFamily="18" charset="0"/>
                          </a:rPr>
                          <m:t>+</m:t>
                        </m:r>
                      </m:sup>
                    </m:sSup>
                    <m:r>
                      <a:rPr lang="en-GB" sz="2000" i="1">
                        <a:solidFill>
                          <a:prstClr val="black"/>
                        </a:solidFill>
                        <a:latin typeface="Cambria Math" panose="02040503050406030204" pitchFamily="18" charset="0"/>
                      </a:rPr>
                      <m:t>(1,3)</m:t>
                    </m:r>
                  </m:oMath>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AF498E5E-01F5-4840-951F-521F238CCF7C}"/>
                  </a:ext>
                </a:extLst>
              </p:cNvPr>
              <p:cNvSpPr txBox="1">
                <a:spLocks noRot="1" noChangeAspect="1" noMove="1" noResize="1" noEditPoints="1" noAdjustHandles="1" noChangeArrowheads="1" noChangeShapeType="1" noTextEdit="1"/>
              </p:cNvSpPr>
              <p:nvPr/>
            </p:nvSpPr>
            <p:spPr>
              <a:xfrm>
                <a:off x="5202611" y="3842421"/>
                <a:ext cx="3801751" cy="410433"/>
              </a:xfrm>
              <a:prstGeom prst="rect">
                <a:avLst/>
              </a:prstGeom>
              <a:blipFill>
                <a:blip r:embed="rId7"/>
                <a:stretch>
                  <a:fillRect t="-7353" b="-20588"/>
                </a:stretch>
              </a:blipFill>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E457868E-DA2A-40D2-A161-334CB42B9C82}"/>
              </a:ext>
            </a:extLst>
          </p:cNvPr>
          <p:cNvCxnSpPr/>
          <p:nvPr/>
        </p:nvCxnSpPr>
        <p:spPr>
          <a:xfrm flipV="1">
            <a:off x="8253773" y="3059453"/>
            <a:ext cx="320040" cy="2651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 Box 6">
            <a:extLst>
              <a:ext uri="{FF2B5EF4-FFF2-40B4-BE49-F238E27FC236}">
                <a16:creationId xmlns:a16="http://schemas.microsoft.com/office/drawing/2014/main" id="{D34C24BC-90CA-494F-B1E9-C184F6DB6F75}"/>
              </a:ext>
            </a:extLst>
          </p:cNvPr>
          <p:cNvSpPr txBox="1">
            <a:spLocks noChangeArrowheads="1"/>
          </p:cNvSpPr>
          <p:nvPr/>
        </p:nvSpPr>
        <p:spPr bwMode="auto">
          <a:xfrm>
            <a:off x="44257" y="29725"/>
            <a:ext cx="912201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000" dirty="0">
                <a:solidFill>
                  <a:srgbClr val="C00000"/>
                </a:solidFill>
                <a:latin typeface="Arial" panose="020B0604020202020204" pitchFamily="34" charset="0"/>
                <a:cs typeface="Arial" panose="020B0604020202020204" pitchFamily="34" charset="0"/>
              </a:rPr>
              <a:t>C</a:t>
            </a:r>
            <a:r>
              <a:rPr lang="en-GB" altLang="en-US" sz="2000" b="0" dirty="0">
                <a:solidFill>
                  <a:srgbClr val="C00000"/>
                </a:solidFill>
                <a:latin typeface="Arial" panose="020B0604020202020204" pitchFamily="34" charset="0"/>
                <a:cs typeface="Arial" panose="020B0604020202020204" pitchFamily="34" charset="0"/>
              </a:rPr>
              <a:t>omplementary metric generalisations, but invariance of proper time central</a:t>
            </a:r>
            <a:endParaRPr lang="en-US" altLang="en-US" sz="2000" b="0" dirty="0">
              <a:solidFill>
                <a:srgbClr val="C00000"/>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488AAF7C-D7C6-4D08-999C-552ECDC24162}"/>
              </a:ext>
            </a:extLst>
          </p:cNvPr>
          <p:cNvSpPr/>
          <p:nvPr/>
        </p:nvSpPr>
        <p:spPr>
          <a:xfrm>
            <a:off x="5992890" y="478881"/>
            <a:ext cx="2265553" cy="401962"/>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578F8E2E-D8CD-4387-8D17-482A3A81B97F}"/>
              </a:ext>
            </a:extLst>
          </p:cNvPr>
          <p:cNvSpPr/>
          <p:nvPr/>
        </p:nvSpPr>
        <p:spPr>
          <a:xfrm>
            <a:off x="3364510" y="4135037"/>
            <a:ext cx="448056" cy="391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a:extLst>
              <a:ext uri="{FF2B5EF4-FFF2-40B4-BE49-F238E27FC236}">
                <a16:creationId xmlns:a16="http://schemas.microsoft.com/office/drawing/2014/main" id="{47320F64-DD10-433C-A32F-D64BFAF59E26}"/>
              </a:ext>
            </a:extLst>
          </p:cNvPr>
          <p:cNvSpPr/>
          <p:nvPr/>
        </p:nvSpPr>
        <p:spPr>
          <a:xfrm>
            <a:off x="3950563" y="1652085"/>
            <a:ext cx="1589104" cy="401962"/>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A45BF47D-E2B9-4EBE-AA36-0F3FC60ECD9B}"/>
              </a:ext>
            </a:extLst>
          </p:cNvPr>
          <p:cNvSpPr/>
          <p:nvPr/>
        </p:nvSpPr>
        <p:spPr>
          <a:xfrm>
            <a:off x="2547890" y="2474533"/>
            <a:ext cx="707373" cy="401962"/>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AF5C08BC-4715-B14B-C722-A143EB5F3A96}"/>
              </a:ext>
            </a:extLst>
          </p:cNvPr>
          <p:cNvSpPr/>
          <p:nvPr/>
        </p:nvSpPr>
        <p:spPr>
          <a:xfrm>
            <a:off x="3364510" y="3811187"/>
            <a:ext cx="448056" cy="391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7D0B2193-B9B3-5351-08F0-7E2035A03606}"/>
              </a:ext>
            </a:extLst>
          </p:cNvPr>
          <p:cNvSpPr/>
          <p:nvPr/>
        </p:nvSpPr>
        <p:spPr>
          <a:xfrm>
            <a:off x="5252026" y="3707386"/>
            <a:ext cx="3522518" cy="628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D962F69-A5DA-15CC-8951-56AB35584377}"/>
                  </a:ext>
                </a:extLst>
              </p:cNvPr>
              <p:cNvSpPr txBox="1"/>
              <p:nvPr/>
            </p:nvSpPr>
            <p:spPr>
              <a:xfrm>
                <a:off x="7816445" y="3317828"/>
                <a:ext cx="398111" cy="369332"/>
              </a:xfrm>
              <a:prstGeom prst="rect">
                <a:avLst/>
              </a:prstGeom>
              <a:noFill/>
            </p:spPr>
            <p:txBody>
              <a:bodyPr wrap="square" rtlCol="0">
                <a:spAutoFit/>
              </a:bodyPr>
              <a:lstStyle/>
              <a:p>
                <a:pPr algn="ctr"/>
                <a14:m>
                  <m:oMathPara xmlns:m="http://schemas.openxmlformats.org/officeDocument/2006/math">
                    <m:oMathParaPr>
                      <m:jc m:val="right"/>
                    </m:oMathParaPr>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GB" dirty="0">
                  <a:solidFill>
                    <a:schemeClr val="tx1"/>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7D962F69-A5DA-15CC-8951-56AB35584377}"/>
                  </a:ext>
                </a:extLst>
              </p:cNvPr>
              <p:cNvSpPr txBox="1">
                <a:spLocks noRot="1" noChangeAspect="1" noMove="1" noResize="1" noEditPoints="1" noAdjustHandles="1" noChangeArrowheads="1" noChangeShapeType="1" noTextEdit="1"/>
              </p:cNvSpPr>
              <p:nvPr/>
            </p:nvSpPr>
            <p:spPr>
              <a:xfrm>
                <a:off x="7816445" y="3317828"/>
                <a:ext cx="398111" cy="369332"/>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5AADE11-6C96-9E7E-DB50-3B52E75EB877}"/>
                  </a:ext>
                </a:extLst>
              </p:cNvPr>
              <p:cNvSpPr txBox="1"/>
              <p:nvPr/>
            </p:nvSpPr>
            <p:spPr>
              <a:xfrm>
                <a:off x="7399402" y="3259155"/>
                <a:ext cx="921795" cy="47397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acc>
                        <m:accPr>
                          <m:chr m:val="̂"/>
                          <m:ctrlPr>
                            <a:rPr lang="en-GB" sz="2400" i="1" smtClean="0">
                              <a:solidFill>
                                <a:schemeClr val="tx1"/>
                              </a:solidFill>
                              <a:latin typeface="Cambria Math" panose="02040503050406030204" pitchFamily="18" charset="0"/>
                              <a:cs typeface="Arial" panose="020B0604020202020204" pitchFamily="34" charset="0"/>
                            </a:rPr>
                          </m:ctrlPr>
                        </m:accPr>
                        <m:e>
                          <m:r>
                            <a:rPr lang="en-GB" sz="2400" b="0" i="1" smtClean="0">
                              <a:solidFill>
                                <a:schemeClr val="tx1"/>
                              </a:solidFill>
                              <a:latin typeface="Cambria Math" panose="02040503050406030204" pitchFamily="18" charset="0"/>
                              <a:cs typeface="Arial" panose="020B0604020202020204" pitchFamily="34" charset="0"/>
                            </a:rPr>
                            <m:t>𝐺</m:t>
                          </m:r>
                        </m:e>
                      </m:acc>
                    </m:oMath>
                  </m:oMathPara>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45AADE11-6C96-9E7E-DB50-3B52E75EB877}"/>
                  </a:ext>
                </a:extLst>
              </p:cNvPr>
              <p:cNvSpPr txBox="1">
                <a:spLocks noRot="1" noChangeAspect="1" noMove="1" noResize="1" noEditPoints="1" noAdjustHandles="1" noChangeArrowheads="1" noChangeShapeType="1" noTextEdit="1"/>
              </p:cNvSpPr>
              <p:nvPr/>
            </p:nvSpPr>
            <p:spPr>
              <a:xfrm>
                <a:off x="7399402" y="3259155"/>
                <a:ext cx="921795" cy="473976"/>
              </a:xfrm>
              <a:prstGeom prst="rect">
                <a:avLst/>
              </a:prstGeom>
              <a:blipFill>
                <a:blip r:embed="rId17"/>
                <a:stretch>
                  <a:fillRect/>
                </a:stretch>
              </a:blipFill>
            </p:spPr>
            <p:txBody>
              <a:bodyPr/>
              <a:lstStyle/>
              <a:p>
                <a:r>
                  <a:rPr lang="en-GB">
                    <a:noFill/>
                  </a:rPr>
                  <a:t> </a:t>
                </a:r>
              </a:p>
            </p:txBody>
          </p:sp>
        </mc:Fallback>
      </mc:AlternateContent>
      <p:sp>
        <p:nvSpPr>
          <p:cNvPr id="31" name="Rectangle 30">
            <a:extLst>
              <a:ext uri="{FF2B5EF4-FFF2-40B4-BE49-F238E27FC236}">
                <a16:creationId xmlns:a16="http://schemas.microsoft.com/office/drawing/2014/main" id="{CCBCAA4B-43BC-B1B4-36E3-6EED0D0C684A}"/>
              </a:ext>
            </a:extLst>
          </p:cNvPr>
          <p:cNvSpPr/>
          <p:nvPr/>
        </p:nvSpPr>
        <p:spPr>
          <a:xfrm>
            <a:off x="8326267" y="3033016"/>
            <a:ext cx="512908" cy="316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D1CB61E9-3A9E-065A-EF91-BDA7CE52D22D}"/>
              </a:ext>
            </a:extLst>
          </p:cNvPr>
          <p:cNvSpPr/>
          <p:nvPr/>
        </p:nvSpPr>
        <p:spPr>
          <a:xfrm>
            <a:off x="8190348" y="3135855"/>
            <a:ext cx="177404" cy="230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9" name="Straight Connector 48">
            <a:extLst>
              <a:ext uri="{FF2B5EF4-FFF2-40B4-BE49-F238E27FC236}">
                <a16:creationId xmlns:a16="http://schemas.microsoft.com/office/drawing/2014/main" id="{1EFEA5F8-F9AE-426E-0909-503FB1AED99A}"/>
              </a:ext>
            </a:extLst>
          </p:cNvPr>
          <p:cNvCxnSpPr/>
          <p:nvPr/>
        </p:nvCxnSpPr>
        <p:spPr>
          <a:xfrm flipV="1">
            <a:off x="7650966" y="3365908"/>
            <a:ext cx="320040" cy="2651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 Box 7">
                <a:extLst>
                  <a:ext uri="{FF2B5EF4-FFF2-40B4-BE49-F238E27FC236}">
                    <a16:creationId xmlns:a16="http://schemas.microsoft.com/office/drawing/2014/main" id="{98D1A583-AEF6-22D2-F8C5-653982AC447D}"/>
                  </a:ext>
                </a:extLst>
              </p:cNvPr>
              <p:cNvSpPr txBox="1">
                <a:spLocks noChangeArrowheads="1"/>
              </p:cNvSpPr>
              <p:nvPr/>
            </p:nvSpPr>
            <p:spPr bwMode="auto">
              <a:xfrm>
                <a:off x="5202611" y="3820186"/>
                <a:ext cx="3926120" cy="6771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14:m>
                  <m:oMath xmlns:m="http://schemas.openxmlformats.org/officeDocument/2006/math">
                    <m:sSub>
                      <m:sSubPr>
                        <m:ctrlPr>
                          <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rPr>
                        </m:ctrlPr>
                      </m:sSubPr>
                      <m:e>
                        <m:r>
                          <a:rPr kumimoji="0" lang="en-GB" sz="19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𝜹</m:t>
                        </m:r>
                        <m:r>
                          <a:rPr kumimoji="0" lang="en-GB" sz="19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𝒙</m:t>
                        </m:r>
                      </m:e>
                      <m:sub>
                        <m:r>
                          <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rPr>
                          <m:t>4</m:t>
                        </m:r>
                      </m:sub>
                    </m:sSub>
                    <m:r>
                      <a:rPr kumimoji="0" lang="en-GB" sz="1900" b="0" i="0" u="none" strike="noStrike" kern="1200" cap="none" spc="0" normalizeH="0" baseline="0" noProof="0" dirty="0" smtClean="0">
                        <a:ln>
                          <a:noFill/>
                        </a:ln>
                        <a:solidFill>
                          <a:prstClr val="black"/>
                        </a:solidFill>
                        <a:effectLst/>
                        <a:uLnTx/>
                        <a:uFillTx/>
                        <a:latin typeface="Cambria Math" panose="02040503050406030204" pitchFamily="18" charset="0"/>
                      </a:rPr>
                      <m:t> </m:t>
                    </m:r>
                  </m:oMath>
                </a14:m>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closely connected with the Higgs in the Standard Model</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mc:Choice>
        <mc:Fallback xmlns="">
          <p:sp>
            <p:nvSpPr>
              <p:cNvPr id="29" name="Text Box 7">
                <a:extLst>
                  <a:ext uri="{FF2B5EF4-FFF2-40B4-BE49-F238E27FC236}">
                    <a16:creationId xmlns:a16="http://schemas.microsoft.com/office/drawing/2014/main" id="{98D1A583-AEF6-22D2-F8C5-653982AC447D}"/>
                  </a:ext>
                </a:extLst>
              </p:cNvPr>
              <p:cNvSpPr txBox="1">
                <a:spLocks noRot="1" noChangeAspect="1" noMove="1" noResize="1" noEditPoints="1" noAdjustHandles="1" noChangeArrowheads="1" noChangeShapeType="1" noTextEdit="1"/>
              </p:cNvSpPr>
              <p:nvPr/>
            </p:nvSpPr>
            <p:spPr bwMode="auto">
              <a:xfrm>
                <a:off x="5202611" y="3820186"/>
                <a:ext cx="3926120" cy="677108"/>
              </a:xfrm>
              <a:prstGeom prst="rect">
                <a:avLst/>
              </a:prstGeom>
              <a:blipFill>
                <a:blip r:embed="rId20"/>
                <a:stretch>
                  <a:fillRect t="-5405" b="-144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C1FE648-B72F-8362-B66D-BC7034D17520}"/>
                  </a:ext>
                </a:extLst>
              </p:cNvPr>
              <p:cNvSpPr txBox="1"/>
              <p:nvPr/>
            </p:nvSpPr>
            <p:spPr>
              <a:xfrm>
                <a:off x="5584066" y="4959271"/>
                <a:ext cx="2821024" cy="70006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num>
                        <m:den>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en>
                      </m:f>
                    </m:oMath>
                  </m:oMathPara>
                </a14:m>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6" name="TextBox 45">
                <a:extLst>
                  <a:ext uri="{FF2B5EF4-FFF2-40B4-BE49-F238E27FC236}">
                    <a16:creationId xmlns:a16="http://schemas.microsoft.com/office/drawing/2014/main" id="{EC1FE648-B72F-8362-B66D-BC7034D17520}"/>
                  </a:ext>
                </a:extLst>
              </p:cNvPr>
              <p:cNvSpPr txBox="1">
                <a:spLocks noRot="1" noChangeAspect="1" noMove="1" noResize="1" noEditPoints="1" noAdjustHandles="1" noChangeArrowheads="1" noChangeShapeType="1" noTextEdit="1"/>
              </p:cNvSpPr>
              <p:nvPr/>
            </p:nvSpPr>
            <p:spPr>
              <a:xfrm>
                <a:off x="5584066" y="4959271"/>
                <a:ext cx="2821024" cy="700063"/>
              </a:xfrm>
              <a:prstGeom prst="rect">
                <a:avLst/>
              </a:prstGeom>
              <a:blipFill>
                <a:blip r:embed="rId21"/>
                <a:stretch>
                  <a:fillRect/>
                </a:stretch>
              </a:blipFill>
            </p:spPr>
            <p:txBody>
              <a:bodyPr/>
              <a:lstStyle/>
              <a:p>
                <a:r>
                  <a:rPr lang="en-GB">
                    <a:noFill/>
                  </a:rPr>
                  <a:t> </a:t>
                </a:r>
              </a:p>
            </p:txBody>
          </p:sp>
        </mc:Fallback>
      </mc:AlternateContent>
      <p:sp>
        <p:nvSpPr>
          <p:cNvPr id="47" name="Text Box 7">
            <a:extLst>
              <a:ext uri="{FF2B5EF4-FFF2-40B4-BE49-F238E27FC236}">
                <a16:creationId xmlns:a16="http://schemas.microsoft.com/office/drawing/2014/main" id="{B2038F9B-096A-6452-F820-1A5040F5B94F}"/>
              </a:ext>
            </a:extLst>
          </p:cNvPr>
          <p:cNvSpPr txBox="1">
            <a:spLocks noChangeArrowheads="1"/>
          </p:cNvSpPr>
          <p:nvPr/>
        </p:nvSpPr>
        <p:spPr bwMode="auto">
          <a:xfrm>
            <a:off x="5912599" y="4513860"/>
            <a:ext cx="220137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with scalar field:</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51AAB0B-DA05-F3B7-69B5-59C5EFA093AE}"/>
                  </a:ext>
                </a:extLst>
              </p:cNvPr>
              <p:cNvSpPr txBox="1"/>
              <p:nvPr/>
            </p:nvSpPr>
            <p:spPr>
              <a:xfrm>
                <a:off x="5539667" y="5771279"/>
                <a:ext cx="2821024" cy="70006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num>
                        <m:den>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h</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en>
                      </m:f>
                    </m:oMath>
                  </m:oMathPara>
                </a14:m>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0" name="TextBox 49">
                <a:extLst>
                  <a:ext uri="{FF2B5EF4-FFF2-40B4-BE49-F238E27FC236}">
                    <a16:creationId xmlns:a16="http://schemas.microsoft.com/office/drawing/2014/main" id="{351AAB0B-DA05-F3B7-69B5-59C5EFA093AE}"/>
                  </a:ext>
                </a:extLst>
              </p:cNvPr>
              <p:cNvSpPr txBox="1">
                <a:spLocks noRot="1" noChangeAspect="1" noMove="1" noResize="1" noEditPoints="1" noAdjustHandles="1" noChangeArrowheads="1" noChangeShapeType="1" noTextEdit="1"/>
              </p:cNvSpPr>
              <p:nvPr/>
            </p:nvSpPr>
            <p:spPr>
              <a:xfrm>
                <a:off x="5539667" y="5771279"/>
                <a:ext cx="2821024" cy="700063"/>
              </a:xfrm>
              <a:prstGeom prst="rect">
                <a:avLst/>
              </a:prstGeom>
              <a:blipFill>
                <a:blip r:embed="rId22"/>
                <a:stretch>
                  <a:fillRect/>
                </a:stretch>
              </a:blipFill>
            </p:spPr>
            <p:txBody>
              <a:bodyPr/>
              <a:lstStyle/>
              <a:p>
                <a:r>
                  <a:rPr lang="en-GB">
                    <a:noFill/>
                  </a:rPr>
                  <a:t> </a:t>
                </a:r>
              </a:p>
            </p:txBody>
          </p:sp>
        </mc:Fallback>
      </mc:AlternateContent>
      <p:sp>
        <p:nvSpPr>
          <p:cNvPr id="89" name="Rectangle 88">
            <a:extLst>
              <a:ext uri="{FF2B5EF4-FFF2-40B4-BE49-F238E27FC236}">
                <a16:creationId xmlns:a16="http://schemas.microsoft.com/office/drawing/2014/main" id="{FFD93891-2C34-35BF-06C0-A02D025B2550}"/>
              </a:ext>
            </a:extLst>
          </p:cNvPr>
          <p:cNvSpPr/>
          <p:nvPr/>
        </p:nvSpPr>
        <p:spPr>
          <a:xfrm>
            <a:off x="483341" y="3911625"/>
            <a:ext cx="3522518" cy="628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7059EC9-254B-0A4B-9825-AAFD9A995CA6}"/>
                  </a:ext>
                </a:extLst>
              </p:cNvPr>
              <p:cNvSpPr txBox="1"/>
              <p:nvPr/>
            </p:nvSpPr>
            <p:spPr>
              <a:xfrm>
                <a:off x="340373" y="4284679"/>
                <a:ext cx="3472193" cy="3132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GB" sz="2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smtClean="0">
                            <a:ln>
                              <a:noFill/>
                            </a:ln>
                            <a:solidFill>
                              <a:prstClr val="black"/>
                            </a:solidFill>
                            <a:effectLst/>
                            <a:uLnTx/>
                            <a:uFillTx/>
                            <a:latin typeface="Arial Narrow" panose="020B0606020202030204" pitchFamily="34" charset="0"/>
                            <a:ea typeface="Cambria Math" panose="02040503050406030204" pitchFamily="18" charset="0"/>
                            <a:cs typeface="+mn-cs"/>
                          </a:rPr>
                          <m:t>g</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oMath>
                </a14:m>
                <a:endParaRPr kumimoji="0" lang="en-GB" sz="2000" b="0" i="0" u="none" strike="noStrike" kern="1200" cap="none" spc="0" normalizeH="0" baseline="0" noProof="0" dirty="0">
                  <a:ln>
                    <a:noFill/>
                  </a:ln>
                  <a:solidFill>
                    <a:prstClr val="black"/>
                  </a:solidFill>
                  <a:effectLst/>
                  <a:uLnTx/>
                  <a:uFillTx/>
                  <a:latin typeface="Calibri" panose="020F0502020204030204"/>
                  <a:cs typeface="+mn-cs"/>
                </a:endParaRPr>
              </a:p>
            </p:txBody>
          </p:sp>
        </mc:Choice>
        <mc:Fallback xmlns="">
          <p:sp>
            <p:nvSpPr>
              <p:cNvPr id="52" name="TextBox 51">
                <a:extLst>
                  <a:ext uri="{FF2B5EF4-FFF2-40B4-BE49-F238E27FC236}">
                    <a16:creationId xmlns:a16="http://schemas.microsoft.com/office/drawing/2014/main" id="{17059EC9-254B-0A4B-9825-AAFD9A995CA6}"/>
                  </a:ext>
                </a:extLst>
              </p:cNvPr>
              <p:cNvSpPr txBox="1">
                <a:spLocks noRot="1" noChangeAspect="1" noMove="1" noResize="1" noEditPoints="1" noAdjustHandles="1" noChangeArrowheads="1" noChangeShapeType="1" noTextEdit="1"/>
              </p:cNvSpPr>
              <p:nvPr/>
            </p:nvSpPr>
            <p:spPr>
              <a:xfrm>
                <a:off x="340373" y="4284679"/>
                <a:ext cx="3472193" cy="313291"/>
              </a:xfrm>
              <a:prstGeom prst="rect">
                <a:avLst/>
              </a:prstGeom>
              <a:blipFill>
                <a:blip r:embed="rId23"/>
                <a:stretch>
                  <a:fillRect l="-3515" t="-1961" b="-35294"/>
                </a:stretch>
              </a:blipFill>
            </p:spPr>
            <p:txBody>
              <a:bodyPr/>
              <a:lstStyle/>
              <a:p>
                <a:r>
                  <a:rPr lang="en-GB">
                    <a:noFill/>
                  </a:rPr>
                  <a:t> </a:t>
                </a:r>
              </a:p>
            </p:txBody>
          </p:sp>
        </mc:Fallback>
      </mc:AlternateContent>
      <p:sp>
        <p:nvSpPr>
          <p:cNvPr id="56" name="Text Box 7">
            <a:extLst>
              <a:ext uri="{FF2B5EF4-FFF2-40B4-BE49-F238E27FC236}">
                <a16:creationId xmlns:a16="http://schemas.microsoft.com/office/drawing/2014/main" id="{ED5167FD-F9CA-FF76-E44E-51916646D14B}"/>
              </a:ext>
            </a:extLst>
          </p:cNvPr>
          <p:cNvSpPr txBox="1">
            <a:spLocks noChangeArrowheads="1"/>
          </p:cNvSpPr>
          <p:nvPr/>
        </p:nvSpPr>
        <p:spPr bwMode="auto">
          <a:xfrm>
            <a:off x="55695" y="3881191"/>
            <a:ext cx="317801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effective metric function:</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96085B6-1207-43E0-3D8C-06E5F8081127}"/>
                  </a:ext>
                </a:extLst>
              </p:cNvPr>
              <p:cNvSpPr txBox="1"/>
              <p:nvPr/>
            </p:nvSpPr>
            <p:spPr>
              <a:xfrm>
                <a:off x="3277309" y="4216689"/>
                <a:ext cx="2223158" cy="47968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smtClean="0">
                            <a:ln>
                              <a:noFill/>
                            </a:ln>
                            <a:solidFill>
                              <a:prstClr val="black"/>
                            </a:solidFill>
                            <a:effectLst/>
                            <a:uLnTx/>
                            <a:uFillTx/>
                            <a:latin typeface="Arial Narrow" panose="020B0606020202030204" pitchFamily="34" charset="0"/>
                            <a:ea typeface="Cambria Math" panose="02040503050406030204" pitchFamily="18" charset="0"/>
                            <a:cs typeface="+mn-cs"/>
                          </a:rPr>
                          <m:t>g</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d>
                      <m:d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GB" sz="2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f>
                      <m:f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num>
                      <m:den>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en>
                    </m:f>
                  </m:oMath>
                </a14:m>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4" name="TextBox 53">
                <a:extLst>
                  <a:ext uri="{FF2B5EF4-FFF2-40B4-BE49-F238E27FC236}">
                    <a16:creationId xmlns:a16="http://schemas.microsoft.com/office/drawing/2014/main" id="{E96085B6-1207-43E0-3D8C-06E5F8081127}"/>
                  </a:ext>
                </a:extLst>
              </p:cNvPr>
              <p:cNvSpPr txBox="1">
                <a:spLocks noRot="1" noChangeAspect="1" noMove="1" noResize="1" noEditPoints="1" noAdjustHandles="1" noChangeArrowheads="1" noChangeShapeType="1" noTextEdit="1"/>
              </p:cNvSpPr>
              <p:nvPr/>
            </p:nvSpPr>
            <p:spPr>
              <a:xfrm>
                <a:off x="3277309" y="4216689"/>
                <a:ext cx="2223158" cy="479683"/>
              </a:xfrm>
              <a:prstGeom prst="rect">
                <a:avLst/>
              </a:prstGeom>
              <a:blipFill>
                <a:blip r:embed="rId24"/>
                <a:stretch>
                  <a:fillRect l="-4396" t="-3846" b="-17949"/>
                </a:stretch>
              </a:blipFill>
            </p:spPr>
            <p:txBody>
              <a:bodyPr/>
              <a:lstStyle/>
              <a:p>
                <a:r>
                  <a:rPr lang="en-GB">
                    <a:noFill/>
                  </a:rPr>
                  <a:t> </a:t>
                </a:r>
              </a:p>
            </p:txBody>
          </p:sp>
        </mc:Fallback>
      </mc:AlternateContent>
      <p:sp>
        <p:nvSpPr>
          <p:cNvPr id="90" name="Arrow: Down 89">
            <a:extLst>
              <a:ext uri="{FF2B5EF4-FFF2-40B4-BE49-F238E27FC236}">
                <a16:creationId xmlns:a16="http://schemas.microsoft.com/office/drawing/2014/main" id="{5D77A256-981B-8CD2-27E3-1B917D63399E}"/>
              </a:ext>
            </a:extLst>
          </p:cNvPr>
          <p:cNvSpPr/>
          <p:nvPr/>
        </p:nvSpPr>
        <p:spPr>
          <a:xfrm rot="2011302" flipH="1">
            <a:off x="6213978" y="2238833"/>
            <a:ext cx="99653" cy="1821430"/>
          </a:xfrm>
          <a:prstGeom prst="downArrow">
            <a:avLst>
              <a:gd name="adj1" fmla="val 50000"/>
              <a:gd name="adj2" fmla="val 9305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B7479196-C0D8-70D5-36C4-AF85413306C4}"/>
              </a:ext>
            </a:extLst>
          </p:cNvPr>
          <p:cNvSpPr txBox="1"/>
          <p:nvPr/>
        </p:nvSpPr>
        <p:spPr>
          <a:xfrm>
            <a:off x="7726718" y="3318656"/>
            <a:ext cx="1733271" cy="400110"/>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Lorentz</a:t>
            </a:r>
          </a:p>
        </p:txBody>
      </p:sp>
      <p:sp>
        <p:nvSpPr>
          <p:cNvPr id="6" name="Oval 5">
            <a:extLst>
              <a:ext uri="{FF2B5EF4-FFF2-40B4-BE49-F238E27FC236}">
                <a16:creationId xmlns:a16="http://schemas.microsoft.com/office/drawing/2014/main" id="{A2B98477-531D-CF7C-69AB-9A5F25F08BB6}"/>
              </a:ext>
            </a:extLst>
          </p:cNvPr>
          <p:cNvSpPr/>
          <p:nvPr/>
        </p:nvSpPr>
        <p:spPr>
          <a:xfrm>
            <a:off x="6705256" y="5698758"/>
            <a:ext cx="672059" cy="87608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Arrow Connector 10">
            <a:extLst>
              <a:ext uri="{FF2B5EF4-FFF2-40B4-BE49-F238E27FC236}">
                <a16:creationId xmlns:a16="http://schemas.microsoft.com/office/drawing/2014/main" id="{8BBE7D1E-D58C-FC96-51F7-7E7FDF3125C3}"/>
              </a:ext>
            </a:extLst>
          </p:cNvPr>
          <p:cNvCxnSpPr>
            <a:stCxn id="6" idx="1"/>
          </p:cNvCxnSpPr>
          <p:nvPr/>
        </p:nvCxnSpPr>
        <p:spPr>
          <a:xfrm flipH="1" flipV="1">
            <a:off x="4869712" y="4597970"/>
            <a:ext cx="1933965" cy="122908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 Box 7">
                <a:extLst>
                  <a:ext uri="{FF2B5EF4-FFF2-40B4-BE49-F238E27FC236}">
                    <a16:creationId xmlns:a16="http://schemas.microsoft.com/office/drawing/2014/main" id="{10131D4B-9CB5-32C6-92D5-7630023BB790}"/>
                  </a:ext>
                </a:extLst>
              </p:cNvPr>
              <p:cNvSpPr txBox="1">
                <a:spLocks noChangeArrowheads="1"/>
              </p:cNvSpPr>
              <p:nvPr/>
            </p:nvSpPr>
            <p:spPr bwMode="auto">
              <a:xfrm>
                <a:off x="160132" y="4680970"/>
                <a:ext cx="4357622" cy="6771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lgn="ctr">
                  <a:spcBef>
                    <a:spcPct val="50000"/>
                  </a:spcBef>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Variations in</a:t>
                </a:r>
                <a14:m>
                  <m:oMath xmlns:m="http://schemas.openxmlformats.org/officeDocument/2006/math">
                    <m:sSup>
                      <m:sSupPr>
                        <m:ctrlPr>
                          <a:rPr lang="en-GB" sz="1900" i="1">
                            <a:solidFill>
                              <a:prstClr val="black"/>
                            </a:solidFill>
                            <a:latin typeface="Cambria Math" panose="02040503050406030204" pitchFamily="18" charset="0"/>
                            <a:ea typeface="Cambria Math" panose="02040503050406030204" pitchFamily="18" charset="0"/>
                          </a:rPr>
                        </m:ctrlPr>
                      </m:sSupPr>
                      <m:e>
                        <m:r>
                          <a:rPr lang="en-GB" sz="1900" b="0" i="1" smtClean="0">
                            <a:solidFill>
                              <a:prstClr val="black"/>
                            </a:solidFill>
                            <a:latin typeface="Cambria Math" panose="02040503050406030204" pitchFamily="18" charset="0"/>
                            <a:ea typeface="Cambria Math" panose="02040503050406030204" pitchFamily="18" charset="0"/>
                          </a:rPr>
                          <m:t> </m:t>
                        </m:r>
                        <m:r>
                          <a:rPr lang="en-GB" sz="1900" i="1">
                            <a:solidFill>
                              <a:prstClr val="black"/>
                            </a:solidFill>
                            <a:latin typeface="Cambria Math" panose="02040503050406030204" pitchFamily="18" charset="0"/>
                            <a:ea typeface="Cambria Math" panose="02040503050406030204" pitchFamily="18" charset="0"/>
                          </a:rPr>
                          <m:t>h</m:t>
                        </m:r>
                      </m:e>
                      <m:sup>
                        <m:r>
                          <a:rPr lang="en-GB" sz="1900" i="1">
                            <a:solidFill>
                              <a:prstClr val="black"/>
                            </a:solidFill>
                            <a:latin typeface="Cambria Math" panose="02040503050406030204" pitchFamily="18" charset="0"/>
                            <a:ea typeface="Cambria Math" panose="02040503050406030204" pitchFamily="18" charset="0"/>
                          </a:rPr>
                          <m:t>2</m:t>
                        </m:r>
                      </m:sup>
                    </m:sSup>
                    <m:r>
                      <a:rPr lang="en-GB" sz="1900" i="1">
                        <a:solidFill>
                          <a:prstClr val="black"/>
                        </a:solidFill>
                        <a:latin typeface="Cambria Math" panose="02040503050406030204" pitchFamily="18" charset="0"/>
                        <a:ea typeface="Cambria Math" panose="02040503050406030204" pitchFamily="18" charset="0"/>
                      </a:rPr>
                      <m:t>(</m:t>
                    </m:r>
                    <m:r>
                      <a:rPr lang="en-GB" sz="1900" i="1">
                        <a:solidFill>
                          <a:prstClr val="black"/>
                        </a:solidFill>
                        <a:latin typeface="Cambria Math" panose="02040503050406030204" pitchFamily="18" charset="0"/>
                        <a:ea typeface="Cambria Math" panose="02040503050406030204" pitchFamily="18" charset="0"/>
                      </a:rPr>
                      <m:t>𝑥</m:t>
                    </m:r>
                    <m:r>
                      <a:rPr lang="en-GB" sz="1900" i="1">
                        <a:solidFill>
                          <a:prstClr val="black"/>
                        </a:solidFill>
                        <a:latin typeface="Cambria Math" panose="02040503050406030204" pitchFamily="18" charset="0"/>
                        <a:ea typeface="Cambria Math" panose="02040503050406030204" pitchFamily="18" charset="0"/>
                      </a:rPr>
                      <m:t>)</m:t>
                    </m:r>
                  </m:oMath>
                </a14:m>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local time dilations </a:t>
                </a:r>
                <a14:m>
                  <m:oMath xmlns:m="http://schemas.openxmlformats.org/officeDocument/2006/math">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oMath>
                </a14:m>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warping 4D spacetime geometry</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mc:Choice>
        <mc:Fallback xmlns="">
          <p:sp>
            <p:nvSpPr>
              <p:cNvPr id="26" name="Text Box 7">
                <a:extLst>
                  <a:ext uri="{FF2B5EF4-FFF2-40B4-BE49-F238E27FC236}">
                    <a16:creationId xmlns:a16="http://schemas.microsoft.com/office/drawing/2014/main" id="{10131D4B-9CB5-32C6-92D5-7630023BB790}"/>
                  </a:ext>
                </a:extLst>
              </p:cNvPr>
              <p:cNvSpPr txBox="1">
                <a:spLocks noRot="1" noChangeAspect="1" noMove="1" noResize="1" noEditPoints="1" noAdjustHandles="1" noChangeArrowheads="1" noChangeShapeType="1" noTextEdit="1"/>
              </p:cNvSpPr>
              <p:nvPr/>
            </p:nvSpPr>
            <p:spPr bwMode="auto">
              <a:xfrm>
                <a:off x="160132" y="4680970"/>
                <a:ext cx="4357622" cy="677108"/>
              </a:xfrm>
              <a:prstGeom prst="rect">
                <a:avLst/>
              </a:prstGeom>
              <a:blipFill>
                <a:blip r:embed="rId25"/>
                <a:stretch>
                  <a:fillRect t="-4505" r="-1958" b="-144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27" name="Text Box 7">
            <a:extLst>
              <a:ext uri="{FF2B5EF4-FFF2-40B4-BE49-F238E27FC236}">
                <a16:creationId xmlns:a16="http://schemas.microsoft.com/office/drawing/2014/main" id="{F27131DA-A5B1-AE67-9201-98BD259918C1}"/>
              </a:ext>
            </a:extLst>
          </p:cNvPr>
          <p:cNvSpPr txBox="1">
            <a:spLocks noChangeArrowheads="1"/>
          </p:cNvSpPr>
          <p:nvPr/>
        </p:nvSpPr>
        <p:spPr bwMode="auto">
          <a:xfrm>
            <a:off x="961047" y="6455239"/>
            <a:ext cx="31736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project </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spacetime part</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grpSp>
        <p:nvGrpSpPr>
          <p:cNvPr id="35" name="Group 34">
            <a:extLst>
              <a:ext uri="{FF2B5EF4-FFF2-40B4-BE49-F238E27FC236}">
                <a16:creationId xmlns:a16="http://schemas.microsoft.com/office/drawing/2014/main" id="{11F61380-89A0-BE07-B8AF-DE1DA5BA0363}"/>
              </a:ext>
            </a:extLst>
          </p:cNvPr>
          <p:cNvGrpSpPr/>
          <p:nvPr/>
        </p:nvGrpSpPr>
        <p:grpSpPr>
          <a:xfrm>
            <a:off x="447393" y="5382295"/>
            <a:ext cx="3719513" cy="1048727"/>
            <a:chOff x="5371854" y="3298291"/>
            <a:chExt cx="3719513" cy="1600200"/>
          </a:xfrm>
        </p:grpSpPr>
        <p:grpSp>
          <p:nvGrpSpPr>
            <p:cNvPr id="58" name="Group 3">
              <a:extLst>
                <a:ext uri="{FF2B5EF4-FFF2-40B4-BE49-F238E27FC236}">
                  <a16:creationId xmlns:a16="http://schemas.microsoft.com/office/drawing/2014/main" id="{2E0A4C62-B299-43E8-2C8A-598E0C351B01}"/>
                </a:ext>
              </a:extLst>
            </p:cNvPr>
            <p:cNvGrpSpPr>
              <a:grpSpLocks/>
            </p:cNvGrpSpPr>
            <p:nvPr/>
          </p:nvGrpSpPr>
          <p:grpSpPr bwMode="auto">
            <a:xfrm>
              <a:off x="7183933" y="3477172"/>
              <a:ext cx="865188" cy="215900"/>
              <a:chOff x="3969" y="935"/>
              <a:chExt cx="635" cy="227"/>
            </a:xfrm>
          </p:grpSpPr>
          <p:sp>
            <p:nvSpPr>
              <p:cNvPr id="109" name="AutoShape 4">
                <a:extLst>
                  <a:ext uri="{FF2B5EF4-FFF2-40B4-BE49-F238E27FC236}">
                    <a16:creationId xmlns:a16="http://schemas.microsoft.com/office/drawing/2014/main" id="{7F93C779-698D-E69F-9F28-F92595AEA739}"/>
                  </a:ext>
                </a:extLst>
              </p:cNvPr>
              <p:cNvSpPr>
                <a:spLocks/>
              </p:cNvSpPr>
              <p:nvPr/>
            </p:nvSpPr>
            <p:spPr bwMode="auto">
              <a:xfrm rot="16200000">
                <a:off x="4241" y="935"/>
                <a:ext cx="91" cy="363"/>
              </a:xfrm>
              <a:prstGeom prst="leftBracket">
                <a:avLst>
                  <a:gd name="adj" fmla="val 19945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Arc 5">
                <a:extLst>
                  <a:ext uri="{FF2B5EF4-FFF2-40B4-BE49-F238E27FC236}">
                    <a16:creationId xmlns:a16="http://schemas.microsoft.com/office/drawing/2014/main" id="{01A4B040-C6C5-032C-239B-51C599F5C6CE}"/>
                  </a:ext>
                </a:extLst>
              </p:cNvPr>
              <p:cNvSpPr>
                <a:spLocks/>
              </p:cNvSpPr>
              <p:nvPr/>
            </p:nvSpPr>
            <p:spPr bwMode="auto">
              <a:xfrm>
                <a:off x="3969" y="1026"/>
                <a:ext cx="226"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Arc 6">
                <a:extLst>
                  <a:ext uri="{FF2B5EF4-FFF2-40B4-BE49-F238E27FC236}">
                    <a16:creationId xmlns:a16="http://schemas.microsoft.com/office/drawing/2014/main" id="{42EA245D-E2D4-0D67-3D33-B74D0C0708BF}"/>
                  </a:ext>
                </a:extLst>
              </p:cNvPr>
              <p:cNvSpPr>
                <a:spLocks/>
              </p:cNvSpPr>
              <p:nvPr/>
            </p:nvSpPr>
            <p:spPr bwMode="auto">
              <a:xfrm flipH="1">
                <a:off x="4377" y="1026"/>
                <a:ext cx="227"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Arc 7">
                <a:extLst>
                  <a:ext uri="{FF2B5EF4-FFF2-40B4-BE49-F238E27FC236}">
                    <a16:creationId xmlns:a16="http://schemas.microsoft.com/office/drawing/2014/main" id="{D7E5F7EA-33FC-4289-F00E-C8BDAA813A8D}"/>
                  </a:ext>
                </a:extLst>
              </p:cNvPr>
              <p:cNvSpPr>
                <a:spLocks/>
              </p:cNvSpPr>
              <p:nvPr/>
            </p:nvSpPr>
            <p:spPr bwMode="auto">
              <a:xfrm flipH="1">
                <a:off x="4332"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Arc 8">
                <a:extLst>
                  <a:ext uri="{FF2B5EF4-FFF2-40B4-BE49-F238E27FC236}">
                    <a16:creationId xmlns:a16="http://schemas.microsoft.com/office/drawing/2014/main" id="{2B756DDD-EE3A-020A-D47F-F73342FB9C24}"/>
                  </a:ext>
                </a:extLst>
              </p:cNvPr>
              <p:cNvSpPr>
                <a:spLocks/>
              </p:cNvSpPr>
              <p:nvPr/>
            </p:nvSpPr>
            <p:spPr bwMode="auto">
              <a:xfrm>
                <a:off x="4105"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Arc 9">
                <a:extLst>
                  <a:ext uri="{FF2B5EF4-FFF2-40B4-BE49-F238E27FC236}">
                    <a16:creationId xmlns:a16="http://schemas.microsoft.com/office/drawing/2014/main" id="{113BF828-6FF9-046D-D389-36FC14450A1D}"/>
                  </a:ext>
                </a:extLst>
              </p:cNvPr>
              <p:cNvSpPr>
                <a:spLocks/>
              </p:cNvSpPr>
              <p:nvPr/>
            </p:nvSpPr>
            <p:spPr bwMode="auto">
              <a:xfrm flipH="1">
                <a:off x="4332"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Arc 10">
                <a:extLst>
                  <a:ext uri="{FF2B5EF4-FFF2-40B4-BE49-F238E27FC236}">
                    <a16:creationId xmlns:a16="http://schemas.microsoft.com/office/drawing/2014/main" id="{303CC01C-6051-2EF5-C729-2CA521A3C5EA}"/>
                  </a:ext>
                </a:extLst>
              </p:cNvPr>
              <p:cNvSpPr>
                <a:spLocks/>
              </p:cNvSpPr>
              <p:nvPr/>
            </p:nvSpPr>
            <p:spPr bwMode="auto">
              <a:xfrm>
                <a:off x="4150"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AutoShape 11">
                <a:extLst>
                  <a:ext uri="{FF2B5EF4-FFF2-40B4-BE49-F238E27FC236}">
                    <a16:creationId xmlns:a16="http://schemas.microsoft.com/office/drawing/2014/main" id="{7DAE685A-9CB7-153B-03FC-CAD0CE21A0A7}"/>
                  </a:ext>
                </a:extLst>
              </p:cNvPr>
              <p:cNvSpPr>
                <a:spLocks/>
              </p:cNvSpPr>
              <p:nvPr/>
            </p:nvSpPr>
            <p:spPr bwMode="auto">
              <a:xfrm rot="16200000">
                <a:off x="4263" y="1049"/>
                <a:ext cx="45" cy="182"/>
              </a:xfrm>
              <a:prstGeom prst="leftBracket">
                <a:avLst>
                  <a:gd name="adj" fmla="val 20222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3" name="Group 12">
              <a:extLst>
                <a:ext uri="{FF2B5EF4-FFF2-40B4-BE49-F238E27FC236}">
                  <a16:creationId xmlns:a16="http://schemas.microsoft.com/office/drawing/2014/main" id="{47F59C75-312D-2F5B-A85B-4914FAACFD76}"/>
                </a:ext>
              </a:extLst>
            </p:cNvPr>
            <p:cNvGrpSpPr>
              <a:grpSpLocks/>
            </p:cNvGrpSpPr>
            <p:nvPr/>
          </p:nvGrpSpPr>
          <p:grpSpPr bwMode="auto">
            <a:xfrm>
              <a:off x="6041778" y="3961867"/>
              <a:ext cx="1008063" cy="288925"/>
              <a:chOff x="3969" y="935"/>
              <a:chExt cx="635" cy="227"/>
            </a:xfrm>
          </p:grpSpPr>
          <p:sp>
            <p:nvSpPr>
              <p:cNvPr id="101" name="AutoShape 13">
                <a:extLst>
                  <a:ext uri="{FF2B5EF4-FFF2-40B4-BE49-F238E27FC236}">
                    <a16:creationId xmlns:a16="http://schemas.microsoft.com/office/drawing/2014/main" id="{536D8992-619C-344E-8857-D34A3C863D9F}"/>
                  </a:ext>
                </a:extLst>
              </p:cNvPr>
              <p:cNvSpPr>
                <a:spLocks/>
              </p:cNvSpPr>
              <p:nvPr/>
            </p:nvSpPr>
            <p:spPr bwMode="auto">
              <a:xfrm rot="16200000">
                <a:off x="4241" y="935"/>
                <a:ext cx="91" cy="363"/>
              </a:xfrm>
              <a:prstGeom prst="leftBracket">
                <a:avLst>
                  <a:gd name="adj" fmla="val 19945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Arc 14">
                <a:extLst>
                  <a:ext uri="{FF2B5EF4-FFF2-40B4-BE49-F238E27FC236}">
                    <a16:creationId xmlns:a16="http://schemas.microsoft.com/office/drawing/2014/main" id="{6BDE7F47-17FB-E6C3-5120-F5D1C6D8AEDD}"/>
                  </a:ext>
                </a:extLst>
              </p:cNvPr>
              <p:cNvSpPr>
                <a:spLocks/>
              </p:cNvSpPr>
              <p:nvPr/>
            </p:nvSpPr>
            <p:spPr bwMode="auto">
              <a:xfrm>
                <a:off x="3969" y="1026"/>
                <a:ext cx="226"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Arc 15">
                <a:extLst>
                  <a:ext uri="{FF2B5EF4-FFF2-40B4-BE49-F238E27FC236}">
                    <a16:creationId xmlns:a16="http://schemas.microsoft.com/office/drawing/2014/main" id="{6FE0D264-1834-984E-79C4-B20051148D61}"/>
                  </a:ext>
                </a:extLst>
              </p:cNvPr>
              <p:cNvSpPr>
                <a:spLocks/>
              </p:cNvSpPr>
              <p:nvPr/>
            </p:nvSpPr>
            <p:spPr bwMode="auto">
              <a:xfrm flipH="1">
                <a:off x="4377" y="1026"/>
                <a:ext cx="227"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Arc 16">
                <a:extLst>
                  <a:ext uri="{FF2B5EF4-FFF2-40B4-BE49-F238E27FC236}">
                    <a16:creationId xmlns:a16="http://schemas.microsoft.com/office/drawing/2014/main" id="{830824D6-D4ED-DC5E-DF18-2FACA168102A}"/>
                  </a:ext>
                </a:extLst>
              </p:cNvPr>
              <p:cNvSpPr>
                <a:spLocks/>
              </p:cNvSpPr>
              <p:nvPr/>
            </p:nvSpPr>
            <p:spPr bwMode="auto">
              <a:xfrm flipH="1">
                <a:off x="4332"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Arc 17">
                <a:extLst>
                  <a:ext uri="{FF2B5EF4-FFF2-40B4-BE49-F238E27FC236}">
                    <a16:creationId xmlns:a16="http://schemas.microsoft.com/office/drawing/2014/main" id="{2A8E3FAB-7F0D-4865-7B6D-87489CDCB6DD}"/>
                  </a:ext>
                </a:extLst>
              </p:cNvPr>
              <p:cNvSpPr>
                <a:spLocks/>
              </p:cNvSpPr>
              <p:nvPr/>
            </p:nvSpPr>
            <p:spPr bwMode="auto">
              <a:xfrm>
                <a:off x="4105"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Arc 18">
                <a:extLst>
                  <a:ext uri="{FF2B5EF4-FFF2-40B4-BE49-F238E27FC236}">
                    <a16:creationId xmlns:a16="http://schemas.microsoft.com/office/drawing/2014/main" id="{42ED3101-5A84-281E-B02A-AF6E190C8A35}"/>
                  </a:ext>
                </a:extLst>
              </p:cNvPr>
              <p:cNvSpPr>
                <a:spLocks/>
              </p:cNvSpPr>
              <p:nvPr/>
            </p:nvSpPr>
            <p:spPr bwMode="auto">
              <a:xfrm flipH="1">
                <a:off x="4332"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Arc 19">
                <a:extLst>
                  <a:ext uri="{FF2B5EF4-FFF2-40B4-BE49-F238E27FC236}">
                    <a16:creationId xmlns:a16="http://schemas.microsoft.com/office/drawing/2014/main" id="{DF6FA39D-7FED-E9B4-2999-D86B356562D4}"/>
                  </a:ext>
                </a:extLst>
              </p:cNvPr>
              <p:cNvSpPr>
                <a:spLocks/>
              </p:cNvSpPr>
              <p:nvPr/>
            </p:nvSpPr>
            <p:spPr bwMode="auto">
              <a:xfrm>
                <a:off x="4150"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AutoShape 20">
                <a:extLst>
                  <a:ext uri="{FF2B5EF4-FFF2-40B4-BE49-F238E27FC236}">
                    <a16:creationId xmlns:a16="http://schemas.microsoft.com/office/drawing/2014/main" id="{AB4A39BE-FCC5-1E8B-5A0D-9A988C738BA0}"/>
                  </a:ext>
                </a:extLst>
              </p:cNvPr>
              <p:cNvSpPr>
                <a:spLocks/>
              </p:cNvSpPr>
              <p:nvPr/>
            </p:nvSpPr>
            <p:spPr bwMode="auto">
              <a:xfrm rot="16200000">
                <a:off x="4263" y="1049"/>
                <a:ext cx="45" cy="182"/>
              </a:xfrm>
              <a:prstGeom prst="leftBracket">
                <a:avLst>
                  <a:gd name="adj" fmla="val 20222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1" name="AutoShape 21">
              <a:extLst>
                <a:ext uri="{FF2B5EF4-FFF2-40B4-BE49-F238E27FC236}">
                  <a16:creationId xmlns:a16="http://schemas.microsoft.com/office/drawing/2014/main" id="{CB9127B2-26DA-A393-378C-05AA49162278}"/>
                </a:ext>
              </a:extLst>
            </p:cNvPr>
            <p:cNvSpPr>
              <a:spLocks noChangeArrowheads="1"/>
            </p:cNvSpPr>
            <p:nvPr/>
          </p:nvSpPr>
          <p:spPr bwMode="auto">
            <a:xfrm flipV="1">
              <a:off x="5371854" y="3298291"/>
              <a:ext cx="3719513" cy="16002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2" name="Group 12">
              <a:extLst>
                <a:ext uri="{FF2B5EF4-FFF2-40B4-BE49-F238E27FC236}">
                  <a16:creationId xmlns:a16="http://schemas.microsoft.com/office/drawing/2014/main" id="{771DB190-4A97-0327-DD0E-056A2FEB765B}"/>
                </a:ext>
              </a:extLst>
            </p:cNvPr>
            <p:cNvGrpSpPr>
              <a:grpSpLocks/>
            </p:cNvGrpSpPr>
            <p:nvPr/>
          </p:nvGrpSpPr>
          <p:grpSpPr bwMode="auto">
            <a:xfrm>
              <a:off x="7315295" y="4240886"/>
              <a:ext cx="1158363" cy="327724"/>
              <a:chOff x="3969" y="935"/>
              <a:chExt cx="635" cy="227"/>
            </a:xfrm>
          </p:grpSpPr>
          <p:sp>
            <p:nvSpPr>
              <p:cNvPr id="93" name="AutoShape 13">
                <a:extLst>
                  <a:ext uri="{FF2B5EF4-FFF2-40B4-BE49-F238E27FC236}">
                    <a16:creationId xmlns:a16="http://schemas.microsoft.com/office/drawing/2014/main" id="{CA74C933-130C-24A9-9FEF-B6A9B590762D}"/>
                  </a:ext>
                </a:extLst>
              </p:cNvPr>
              <p:cNvSpPr>
                <a:spLocks/>
              </p:cNvSpPr>
              <p:nvPr/>
            </p:nvSpPr>
            <p:spPr bwMode="auto">
              <a:xfrm rot="16200000">
                <a:off x="4241" y="935"/>
                <a:ext cx="91" cy="363"/>
              </a:xfrm>
              <a:prstGeom prst="leftBracket">
                <a:avLst>
                  <a:gd name="adj" fmla="val 19945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Arc 14">
                <a:extLst>
                  <a:ext uri="{FF2B5EF4-FFF2-40B4-BE49-F238E27FC236}">
                    <a16:creationId xmlns:a16="http://schemas.microsoft.com/office/drawing/2014/main" id="{92CF8F97-BCB7-3422-50CF-C99FA2C3F96A}"/>
                  </a:ext>
                </a:extLst>
              </p:cNvPr>
              <p:cNvSpPr>
                <a:spLocks/>
              </p:cNvSpPr>
              <p:nvPr/>
            </p:nvSpPr>
            <p:spPr bwMode="auto">
              <a:xfrm>
                <a:off x="3969" y="1026"/>
                <a:ext cx="226"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Arc 15">
                <a:extLst>
                  <a:ext uri="{FF2B5EF4-FFF2-40B4-BE49-F238E27FC236}">
                    <a16:creationId xmlns:a16="http://schemas.microsoft.com/office/drawing/2014/main" id="{4AFB5703-45B0-A44D-4244-37B7BCCC47E8}"/>
                  </a:ext>
                </a:extLst>
              </p:cNvPr>
              <p:cNvSpPr>
                <a:spLocks/>
              </p:cNvSpPr>
              <p:nvPr/>
            </p:nvSpPr>
            <p:spPr bwMode="auto">
              <a:xfrm flipH="1">
                <a:off x="4377" y="1026"/>
                <a:ext cx="227"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Arc 16">
                <a:extLst>
                  <a:ext uri="{FF2B5EF4-FFF2-40B4-BE49-F238E27FC236}">
                    <a16:creationId xmlns:a16="http://schemas.microsoft.com/office/drawing/2014/main" id="{1949438F-9FD2-A863-CEE2-9931BEA88899}"/>
                  </a:ext>
                </a:extLst>
              </p:cNvPr>
              <p:cNvSpPr>
                <a:spLocks/>
              </p:cNvSpPr>
              <p:nvPr/>
            </p:nvSpPr>
            <p:spPr bwMode="auto">
              <a:xfrm flipH="1">
                <a:off x="4332"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Arc 17">
                <a:extLst>
                  <a:ext uri="{FF2B5EF4-FFF2-40B4-BE49-F238E27FC236}">
                    <a16:creationId xmlns:a16="http://schemas.microsoft.com/office/drawing/2014/main" id="{6A584870-446A-9049-C539-B1B65DE2DD80}"/>
                  </a:ext>
                </a:extLst>
              </p:cNvPr>
              <p:cNvSpPr>
                <a:spLocks/>
              </p:cNvSpPr>
              <p:nvPr/>
            </p:nvSpPr>
            <p:spPr bwMode="auto">
              <a:xfrm>
                <a:off x="4105"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Arc 18">
                <a:extLst>
                  <a:ext uri="{FF2B5EF4-FFF2-40B4-BE49-F238E27FC236}">
                    <a16:creationId xmlns:a16="http://schemas.microsoft.com/office/drawing/2014/main" id="{5096C634-74B9-B5A6-81F5-1833A1A7CDA0}"/>
                  </a:ext>
                </a:extLst>
              </p:cNvPr>
              <p:cNvSpPr>
                <a:spLocks/>
              </p:cNvSpPr>
              <p:nvPr/>
            </p:nvSpPr>
            <p:spPr bwMode="auto">
              <a:xfrm flipH="1">
                <a:off x="4332"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Arc 19">
                <a:extLst>
                  <a:ext uri="{FF2B5EF4-FFF2-40B4-BE49-F238E27FC236}">
                    <a16:creationId xmlns:a16="http://schemas.microsoft.com/office/drawing/2014/main" id="{84080EAC-E489-789C-8C25-3BD1A6AAEBBB}"/>
                  </a:ext>
                </a:extLst>
              </p:cNvPr>
              <p:cNvSpPr>
                <a:spLocks/>
              </p:cNvSpPr>
              <p:nvPr/>
            </p:nvSpPr>
            <p:spPr bwMode="auto">
              <a:xfrm>
                <a:off x="4150"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AutoShape 20">
                <a:extLst>
                  <a:ext uri="{FF2B5EF4-FFF2-40B4-BE49-F238E27FC236}">
                    <a16:creationId xmlns:a16="http://schemas.microsoft.com/office/drawing/2014/main" id="{61BDDA50-D2C1-FC31-6B0E-8394626A418B}"/>
                  </a:ext>
                </a:extLst>
              </p:cNvPr>
              <p:cNvSpPr>
                <a:spLocks/>
              </p:cNvSpPr>
              <p:nvPr/>
            </p:nvSpPr>
            <p:spPr bwMode="auto">
              <a:xfrm rot="16200000">
                <a:off x="4263" y="1049"/>
                <a:ext cx="45" cy="182"/>
              </a:xfrm>
              <a:prstGeom prst="leftBracket">
                <a:avLst>
                  <a:gd name="adj" fmla="val 20222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10" name="Text Box 7">
            <a:extLst>
              <a:ext uri="{FF2B5EF4-FFF2-40B4-BE49-F238E27FC236}">
                <a16:creationId xmlns:a16="http://schemas.microsoft.com/office/drawing/2014/main" id="{276CC72E-854E-7D0D-3012-1CF26F7A1217}"/>
              </a:ext>
            </a:extLst>
          </p:cNvPr>
          <p:cNvSpPr txBox="1">
            <a:spLocks noChangeArrowheads="1"/>
          </p:cNvSpPr>
          <p:nvPr/>
        </p:nvSpPr>
        <p:spPr bwMode="auto">
          <a:xfrm>
            <a:off x="2820242" y="3866223"/>
            <a:ext cx="317801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000099"/>
                </a:solidFill>
                <a:latin typeface="Arial" panose="020B0604020202020204" pitchFamily="34" charset="0"/>
                <a:cs typeface="Arial" panose="020B0604020202020204" pitchFamily="34" charset="0"/>
              </a:rPr>
              <a:t>   perturb from flat:</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8626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4A9FE-E06E-39C0-EEB8-91B16CB99019}"/>
            </a:ext>
          </a:extLst>
        </p:cNvPr>
        <p:cNvGrpSpPr/>
        <p:nvPr/>
      </p:nvGrpSpPr>
      <p:grpSpPr>
        <a:xfrm>
          <a:off x="0" y="0"/>
          <a:ext cx="0" cy="0"/>
          <a:chOff x="0" y="0"/>
          <a:chExt cx="0" cy="0"/>
        </a:xfrm>
      </p:grpSpPr>
      <p:pic>
        <p:nvPicPr>
          <p:cNvPr id="3" name="Picture 5">
            <a:extLst>
              <a:ext uri="{FF2B5EF4-FFF2-40B4-BE49-F238E27FC236}">
                <a16:creationId xmlns:a16="http://schemas.microsoft.com/office/drawing/2014/main" id="{85E8AB53-FBE3-725A-612C-8DEA02377D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67"/>
          <a:stretch>
            <a:fillRect/>
          </a:stretch>
        </p:blipFill>
        <p:spPr bwMode="auto">
          <a:xfrm>
            <a:off x="397326" y="495743"/>
            <a:ext cx="8089725" cy="3295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A8F8B301-D188-EF2E-F1DE-835C2150EE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30"/>
          <a:stretch>
            <a:fillRect/>
          </a:stretch>
        </p:blipFill>
        <p:spPr bwMode="auto">
          <a:xfrm>
            <a:off x="397327" y="495743"/>
            <a:ext cx="8089724" cy="32951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D9EFC401-A123-C3E8-54F2-6120950629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049"/>
          <a:stretch>
            <a:fillRect/>
          </a:stretch>
        </p:blipFill>
        <p:spPr bwMode="auto">
          <a:xfrm>
            <a:off x="397326" y="495744"/>
            <a:ext cx="8089725" cy="32672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08F9375-203F-59C2-6679-3F7E02ABA081}"/>
              </a:ext>
            </a:extLst>
          </p:cNvPr>
          <p:cNvSpPr/>
          <p:nvPr/>
        </p:nvSpPr>
        <p:spPr>
          <a:xfrm>
            <a:off x="5792952" y="1989233"/>
            <a:ext cx="1310535" cy="40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9F8D3592-33B8-F25D-674E-94BAAF341653}"/>
              </a:ext>
            </a:extLst>
          </p:cNvPr>
          <p:cNvCxnSpPr>
            <a:cxnSpLocks/>
          </p:cNvCxnSpPr>
          <p:nvPr/>
        </p:nvCxnSpPr>
        <p:spPr>
          <a:xfrm>
            <a:off x="5719320" y="2114914"/>
            <a:ext cx="85390" cy="777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CBF2B10-A67F-10AD-7D4B-EE5F0BCE9FBD}"/>
              </a:ext>
            </a:extLst>
          </p:cNvPr>
          <p:cNvCxnSpPr>
            <a:cxnSpLocks/>
          </p:cNvCxnSpPr>
          <p:nvPr/>
        </p:nvCxnSpPr>
        <p:spPr>
          <a:xfrm flipV="1">
            <a:off x="5719320" y="2194483"/>
            <a:ext cx="85390" cy="78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DBB9097-506F-769C-0AAE-18CB8B4D2840}"/>
                  </a:ext>
                </a:extLst>
              </p:cNvPr>
              <p:cNvSpPr txBox="1"/>
              <p:nvPr/>
            </p:nvSpPr>
            <p:spPr>
              <a:xfrm>
                <a:off x="8057618" y="2945075"/>
                <a:ext cx="694944" cy="4739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GB" sz="2400" i="1" smtClean="0">
                              <a:solidFill>
                                <a:schemeClr val="tx1"/>
                              </a:solidFill>
                              <a:latin typeface="Cambria Math" panose="02040503050406030204" pitchFamily="18" charset="0"/>
                              <a:cs typeface="Arial" panose="020B0604020202020204" pitchFamily="34" charset="0"/>
                            </a:rPr>
                          </m:ctrlPr>
                        </m:accPr>
                        <m:e>
                          <m:r>
                            <a:rPr lang="en-GB" sz="2400" b="0" i="1" smtClean="0">
                              <a:solidFill>
                                <a:schemeClr val="tx1"/>
                              </a:solidFill>
                              <a:latin typeface="Cambria Math" panose="02040503050406030204" pitchFamily="18" charset="0"/>
                              <a:cs typeface="Arial" panose="020B0604020202020204" pitchFamily="34" charset="0"/>
                            </a:rPr>
                            <m:t>𝐺</m:t>
                          </m:r>
                        </m:e>
                      </m:acc>
                    </m:oMath>
                  </m:oMathPara>
                </a14:m>
                <a:endParaRPr lang="en-GB" sz="20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01818F5A-0DDE-463F-BA27-124904D016ED}"/>
                  </a:ext>
                </a:extLst>
              </p:cNvPr>
              <p:cNvSpPr txBox="1">
                <a:spLocks noRot="1" noChangeAspect="1" noMove="1" noResize="1" noEditPoints="1" noAdjustHandles="1" noChangeArrowheads="1" noChangeShapeType="1" noTextEdit="1"/>
              </p:cNvSpPr>
              <p:nvPr/>
            </p:nvSpPr>
            <p:spPr>
              <a:xfrm>
                <a:off x="8057618" y="2945075"/>
                <a:ext cx="694944" cy="473976"/>
              </a:xfrm>
              <a:prstGeom prst="rect">
                <a:avLst/>
              </a:prstGeom>
              <a:blipFill>
                <a:blip r:embed="rId5"/>
                <a:stretch>
                  <a:fillRect/>
                </a:stretch>
              </a:blipFill>
            </p:spPr>
            <p:txBody>
              <a:bodyPr/>
              <a:lstStyle/>
              <a:p>
                <a:r>
                  <a:rPr lang="en-GB">
                    <a:noFill/>
                  </a:rPr>
                  <a:t> </a:t>
                </a:r>
              </a:p>
            </p:txBody>
          </p:sp>
        </mc:Fallback>
      </mc:AlternateContent>
      <p:sp>
        <p:nvSpPr>
          <p:cNvPr id="16" name="Arrow: Curved Left 15">
            <a:extLst>
              <a:ext uri="{FF2B5EF4-FFF2-40B4-BE49-F238E27FC236}">
                <a16:creationId xmlns:a16="http://schemas.microsoft.com/office/drawing/2014/main" id="{E522325E-2BA5-F252-9883-47378F7C24F9}"/>
              </a:ext>
            </a:extLst>
          </p:cNvPr>
          <p:cNvSpPr/>
          <p:nvPr/>
        </p:nvSpPr>
        <p:spPr>
          <a:xfrm rot="2889763">
            <a:off x="7946429" y="2513912"/>
            <a:ext cx="266342" cy="1045657"/>
          </a:xfrm>
          <a:prstGeom prst="curvedLeftArrow">
            <a:avLst>
              <a:gd name="adj1" fmla="val 50000"/>
              <a:gd name="adj2" fmla="val 11615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E4EDF7F-E690-A56E-9B46-F5DFFC0A45DC}"/>
                  </a:ext>
                </a:extLst>
              </p:cNvPr>
              <p:cNvSpPr txBox="1"/>
              <p:nvPr/>
            </p:nvSpPr>
            <p:spPr>
              <a:xfrm rot="16200000">
                <a:off x="7352000" y="3918993"/>
                <a:ext cx="20999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17" name="TextBox 16">
                <a:extLst>
                  <a:ext uri="{FF2B5EF4-FFF2-40B4-BE49-F238E27FC236}">
                    <a16:creationId xmlns:a16="http://schemas.microsoft.com/office/drawing/2014/main" id="{AEA0B865-993C-472F-B107-26F9429DED37}"/>
                  </a:ext>
                </a:extLst>
              </p:cNvPr>
              <p:cNvSpPr txBox="1">
                <a:spLocks noRot="1" noChangeAspect="1" noMove="1" noResize="1" noEditPoints="1" noAdjustHandles="1" noChangeArrowheads="1" noChangeShapeType="1" noTextEdit="1"/>
              </p:cNvSpPr>
              <p:nvPr/>
            </p:nvSpPr>
            <p:spPr>
              <a:xfrm rot="16200000">
                <a:off x="7352000" y="3918993"/>
                <a:ext cx="209994" cy="307777"/>
              </a:xfrm>
              <a:prstGeom prst="rect">
                <a:avLst/>
              </a:prstGeom>
              <a:blipFill>
                <a:blip r:embed="rId6"/>
                <a:stretch>
                  <a:fillRect t="-29412" r="-5882" b="-294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23E706E-DB5A-B5EA-D470-09A7D50EDCA6}"/>
                  </a:ext>
                </a:extLst>
              </p:cNvPr>
              <p:cNvSpPr txBox="1"/>
              <p:nvPr/>
            </p:nvSpPr>
            <p:spPr>
              <a:xfrm>
                <a:off x="5202611" y="3842421"/>
                <a:ext cx="3801751" cy="410433"/>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with symmetry </a:t>
                </a:r>
                <a14:m>
                  <m:oMath xmlns:m="http://schemas.openxmlformats.org/officeDocument/2006/math">
                    <m:acc>
                      <m:accPr>
                        <m:chr m:val="̂"/>
                        <m:ctrlPr>
                          <a:rPr lang="en-GB" sz="2000" i="1" smtClean="0">
                            <a:solidFill>
                              <a:schemeClr val="tx1"/>
                            </a:solidFill>
                            <a:latin typeface="Cambria Math" panose="02040503050406030204" pitchFamily="18" charset="0"/>
                            <a:cs typeface="Arial" panose="020B0604020202020204" pitchFamily="34" charset="0"/>
                          </a:rPr>
                        </m:ctrlPr>
                      </m:accPr>
                      <m:e>
                        <m:r>
                          <a:rPr lang="en-GB" sz="2000" b="0" i="1" smtClean="0">
                            <a:solidFill>
                              <a:schemeClr val="tx1"/>
                            </a:solidFill>
                            <a:latin typeface="Cambria Math" panose="02040503050406030204" pitchFamily="18" charset="0"/>
                            <a:cs typeface="Arial" panose="020B0604020202020204" pitchFamily="34" charset="0"/>
                          </a:rPr>
                          <m:t>𝐺</m:t>
                        </m:r>
                      </m:e>
                    </m:acc>
                    <m:sSup>
                      <m:sSupPr>
                        <m:ctrlPr>
                          <a:rPr lang="en-GB" sz="2000" i="1">
                            <a:solidFill>
                              <a:prstClr val="black"/>
                            </a:solidFill>
                            <a:latin typeface="Cambria Math" panose="02040503050406030204" pitchFamily="18" charset="0"/>
                          </a:rPr>
                        </m:ctrlPr>
                      </m:sSupPr>
                      <m:e>
                        <m:r>
                          <a:rPr lang="en-GB" sz="2000" b="0" i="0" smtClean="0">
                            <a:solidFill>
                              <a:prstClr val="black"/>
                            </a:solidFill>
                            <a:latin typeface="Cambria Math" panose="02040503050406030204" pitchFamily="18" charset="0"/>
                          </a:rPr>
                          <m:t>      </m:t>
                        </m:r>
                        <m:r>
                          <m:rPr>
                            <m:sty m:val="p"/>
                          </m:rPr>
                          <a:rPr lang="en-GB" sz="2000">
                            <a:solidFill>
                              <a:prstClr val="black"/>
                            </a:solidFill>
                            <a:latin typeface="Cambria Math" panose="02040503050406030204" pitchFamily="18" charset="0"/>
                          </a:rPr>
                          <m:t>SO</m:t>
                        </m:r>
                      </m:e>
                      <m:sup>
                        <m:r>
                          <a:rPr lang="en-GB" sz="2000" i="1">
                            <a:solidFill>
                              <a:prstClr val="black"/>
                            </a:solidFill>
                            <a:latin typeface="Cambria Math" panose="02040503050406030204" pitchFamily="18" charset="0"/>
                          </a:rPr>
                          <m:t>+</m:t>
                        </m:r>
                      </m:sup>
                    </m:sSup>
                    <m:r>
                      <a:rPr lang="en-GB" sz="2000" i="1">
                        <a:solidFill>
                          <a:prstClr val="black"/>
                        </a:solidFill>
                        <a:latin typeface="Cambria Math" panose="02040503050406030204" pitchFamily="18" charset="0"/>
                      </a:rPr>
                      <m:t>(1,3)</m:t>
                    </m:r>
                  </m:oMath>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1EBDEBEE-A3CF-4BDD-AB63-C75328A5570F}"/>
                  </a:ext>
                </a:extLst>
              </p:cNvPr>
              <p:cNvSpPr txBox="1">
                <a:spLocks noRot="1" noChangeAspect="1" noMove="1" noResize="1" noEditPoints="1" noAdjustHandles="1" noChangeArrowheads="1" noChangeShapeType="1" noTextEdit="1"/>
              </p:cNvSpPr>
              <p:nvPr/>
            </p:nvSpPr>
            <p:spPr>
              <a:xfrm>
                <a:off x="5202611" y="3842421"/>
                <a:ext cx="3801751" cy="410433"/>
              </a:xfrm>
              <a:prstGeom prst="rect">
                <a:avLst/>
              </a:prstGeom>
              <a:blipFill>
                <a:blip r:embed="rId7"/>
                <a:stretch>
                  <a:fillRect t="-7353" b="-20588"/>
                </a:stretch>
              </a:blipFill>
            </p:spPr>
            <p:txBody>
              <a:bodyPr/>
              <a:lstStyle/>
              <a:p>
                <a:r>
                  <a:rPr lang="en-GB">
                    <a:noFill/>
                  </a:rPr>
                  <a:t> </a:t>
                </a:r>
              </a:p>
            </p:txBody>
          </p:sp>
        </mc:Fallback>
      </mc:AlternateContent>
      <p:pic>
        <p:nvPicPr>
          <p:cNvPr id="36" name="Picture 5">
            <a:extLst>
              <a:ext uri="{FF2B5EF4-FFF2-40B4-BE49-F238E27FC236}">
                <a16:creationId xmlns:a16="http://schemas.microsoft.com/office/drawing/2014/main" id="{E59F7E20-AB83-A89B-3565-FDFD73A42C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895"/>
          <a:stretch>
            <a:fillRect/>
          </a:stretch>
        </p:blipFill>
        <p:spPr bwMode="auto">
          <a:xfrm>
            <a:off x="397326" y="496801"/>
            <a:ext cx="8089725" cy="327276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E5B9EE2C-C94F-6FAC-AA2E-D342A345D451}"/>
              </a:ext>
            </a:extLst>
          </p:cNvPr>
          <p:cNvGrpSpPr/>
          <p:nvPr/>
        </p:nvGrpSpPr>
        <p:grpSpPr>
          <a:xfrm>
            <a:off x="5719319" y="2115971"/>
            <a:ext cx="85391" cy="158536"/>
            <a:chOff x="5299083" y="4144547"/>
            <a:chExt cx="86289" cy="160204"/>
          </a:xfrm>
        </p:grpSpPr>
        <p:cxnSp>
          <p:nvCxnSpPr>
            <p:cNvPr id="38" name="Straight Connector 37">
              <a:extLst>
                <a:ext uri="{FF2B5EF4-FFF2-40B4-BE49-F238E27FC236}">
                  <a16:creationId xmlns:a16="http://schemas.microsoft.com/office/drawing/2014/main" id="{87FFD21C-BE41-D223-11C2-AEFC0A068F63}"/>
                </a:ext>
              </a:extLst>
            </p:cNvPr>
            <p:cNvCxnSpPr>
              <a:cxnSpLocks/>
            </p:cNvCxnSpPr>
            <p:nvPr/>
          </p:nvCxnSpPr>
          <p:spPr>
            <a:xfrm>
              <a:off x="5299084" y="4144547"/>
              <a:ext cx="86288" cy="7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4DDE5F1-D001-659A-EEF3-68B23B41B733}"/>
                </a:ext>
              </a:extLst>
            </p:cNvPr>
            <p:cNvCxnSpPr>
              <a:cxnSpLocks/>
            </p:cNvCxnSpPr>
            <p:nvPr/>
          </p:nvCxnSpPr>
          <p:spPr>
            <a:xfrm flipV="1">
              <a:off x="5299084" y="4224953"/>
              <a:ext cx="86288" cy="797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7A71584-5874-71A9-B95A-1368F04A4107}"/>
                  </a:ext>
                </a:extLst>
              </p:cNvPr>
              <p:cNvSpPr txBox="1"/>
              <p:nvPr/>
            </p:nvSpPr>
            <p:spPr>
              <a:xfrm>
                <a:off x="8057618" y="2946132"/>
                <a:ext cx="694944" cy="4739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GB" sz="2400" i="1" smtClean="0">
                              <a:solidFill>
                                <a:schemeClr val="tx1"/>
                              </a:solidFill>
                              <a:latin typeface="Cambria Math" panose="02040503050406030204" pitchFamily="18" charset="0"/>
                              <a:cs typeface="Arial" panose="020B0604020202020204" pitchFamily="34" charset="0"/>
                            </a:rPr>
                          </m:ctrlPr>
                        </m:accPr>
                        <m:e>
                          <m:r>
                            <a:rPr lang="en-GB" sz="2400" b="0" i="1" smtClean="0">
                              <a:solidFill>
                                <a:schemeClr val="tx1"/>
                              </a:solidFill>
                              <a:latin typeface="Cambria Math" panose="02040503050406030204" pitchFamily="18" charset="0"/>
                              <a:cs typeface="Arial" panose="020B0604020202020204" pitchFamily="34" charset="0"/>
                            </a:rPr>
                            <m:t>𝐺</m:t>
                          </m:r>
                        </m:e>
                      </m:acc>
                    </m:oMath>
                  </m:oMathPara>
                </a14:m>
                <a:endParaRPr lang="en-GB" sz="20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40" name="TextBox 39">
                <a:extLst>
                  <a:ext uri="{FF2B5EF4-FFF2-40B4-BE49-F238E27FC236}">
                    <a16:creationId xmlns:a16="http://schemas.microsoft.com/office/drawing/2014/main" id="{F4099B0A-B31F-4166-B985-D2B95647D728}"/>
                  </a:ext>
                </a:extLst>
              </p:cNvPr>
              <p:cNvSpPr txBox="1">
                <a:spLocks noRot="1" noChangeAspect="1" noMove="1" noResize="1" noEditPoints="1" noAdjustHandles="1" noChangeArrowheads="1" noChangeShapeType="1" noTextEdit="1"/>
              </p:cNvSpPr>
              <p:nvPr/>
            </p:nvSpPr>
            <p:spPr>
              <a:xfrm>
                <a:off x="8057618" y="2946132"/>
                <a:ext cx="694944" cy="473976"/>
              </a:xfrm>
              <a:prstGeom prst="rect">
                <a:avLst/>
              </a:prstGeom>
              <a:blipFill>
                <a:blip r:embed="rId8"/>
                <a:stretch>
                  <a:fillRect/>
                </a:stretch>
              </a:blipFill>
            </p:spPr>
            <p:txBody>
              <a:bodyPr/>
              <a:lstStyle/>
              <a:p>
                <a:r>
                  <a:rPr lang="en-GB">
                    <a:noFill/>
                  </a:rPr>
                  <a:t> </a:t>
                </a:r>
              </a:p>
            </p:txBody>
          </p:sp>
        </mc:Fallback>
      </mc:AlternateContent>
      <p:sp>
        <p:nvSpPr>
          <p:cNvPr id="41" name="Arrow: Curved Left 40">
            <a:extLst>
              <a:ext uri="{FF2B5EF4-FFF2-40B4-BE49-F238E27FC236}">
                <a16:creationId xmlns:a16="http://schemas.microsoft.com/office/drawing/2014/main" id="{4EEC7992-855C-D45B-B7FA-0FD9FA0EB447}"/>
              </a:ext>
            </a:extLst>
          </p:cNvPr>
          <p:cNvSpPr/>
          <p:nvPr/>
        </p:nvSpPr>
        <p:spPr>
          <a:xfrm rot="2889763">
            <a:off x="7946429" y="2514969"/>
            <a:ext cx="266342" cy="1045657"/>
          </a:xfrm>
          <a:prstGeom prst="curvedLeftArrow">
            <a:avLst>
              <a:gd name="adj1" fmla="val 50000"/>
              <a:gd name="adj2" fmla="val 11615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D909F13-925B-4CFB-A4C5-81B1058A92C6}"/>
                  </a:ext>
                </a:extLst>
              </p:cNvPr>
              <p:cNvSpPr txBox="1"/>
              <p:nvPr/>
            </p:nvSpPr>
            <p:spPr>
              <a:xfrm rot="16200000">
                <a:off x="7352000" y="3920050"/>
                <a:ext cx="20999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42" name="TextBox 41">
                <a:extLst>
                  <a:ext uri="{FF2B5EF4-FFF2-40B4-BE49-F238E27FC236}">
                    <a16:creationId xmlns:a16="http://schemas.microsoft.com/office/drawing/2014/main" id="{4B3BD858-2982-4BF5-94A7-EC75E3D05341}"/>
                  </a:ext>
                </a:extLst>
              </p:cNvPr>
              <p:cNvSpPr txBox="1">
                <a:spLocks noRot="1" noChangeAspect="1" noMove="1" noResize="1" noEditPoints="1" noAdjustHandles="1" noChangeArrowheads="1" noChangeShapeType="1" noTextEdit="1"/>
              </p:cNvSpPr>
              <p:nvPr/>
            </p:nvSpPr>
            <p:spPr>
              <a:xfrm rot="16200000">
                <a:off x="7352000" y="3920050"/>
                <a:ext cx="209994" cy="307777"/>
              </a:xfrm>
              <a:prstGeom prst="rect">
                <a:avLst/>
              </a:prstGeom>
              <a:blipFill>
                <a:blip r:embed="rId9"/>
                <a:stretch>
                  <a:fillRect t="-28571" r="-5882" b="-25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E59FDB2-2311-0970-6DDD-57B6CF9BF363}"/>
                  </a:ext>
                </a:extLst>
              </p:cNvPr>
              <p:cNvSpPr txBox="1"/>
              <p:nvPr/>
            </p:nvSpPr>
            <p:spPr>
              <a:xfrm>
                <a:off x="5202611" y="3843478"/>
                <a:ext cx="3801751" cy="410433"/>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with symmetry </a:t>
                </a:r>
                <a14:m>
                  <m:oMath xmlns:m="http://schemas.openxmlformats.org/officeDocument/2006/math">
                    <m:acc>
                      <m:accPr>
                        <m:chr m:val="̂"/>
                        <m:ctrlPr>
                          <a:rPr lang="en-GB" sz="2000" i="1" smtClean="0">
                            <a:solidFill>
                              <a:schemeClr val="tx1"/>
                            </a:solidFill>
                            <a:latin typeface="Cambria Math" panose="02040503050406030204" pitchFamily="18" charset="0"/>
                            <a:cs typeface="Arial" panose="020B0604020202020204" pitchFamily="34" charset="0"/>
                          </a:rPr>
                        </m:ctrlPr>
                      </m:accPr>
                      <m:e>
                        <m:r>
                          <a:rPr lang="en-GB" sz="2000" b="0" i="1" smtClean="0">
                            <a:solidFill>
                              <a:schemeClr val="tx1"/>
                            </a:solidFill>
                            <a:latin typeface="Cambria Math" panose="02040503050406030204" pitchFamily="18" charset="0"/>
                            <a:cs typeface="Arial" panose="020B0604020202020204" pitchFamily="34" charset="0"/>
                          </a:rPr>
                          <m:t>𝐺</m:t>
                        </m:r>
                      </m:e>
                    </m:acc>
                    <m:sSup>
                      <m:sSupPr>
                        <m:ctrlPr>
                          <a:rPr lang="en-GB" sz="2000" i="1">
                            <a:solidFill>
                              <a:prstClr val="black"/>
                            </a:solidFill>
                            <a:latin typeface="Cambria Math" panose="02040503050406030204" pitchFamily="18" charset="0"/>
                          </a:rPr>
                        </m:ctrlPr>
                      </m:sSupPr>
                      <m:e>
                        <m:r>
                          <a:rPr lang="en-GB" sz="2000" b="0" i="0" smtClean="0">
                            <a:solidFill>
                              <a:prstClr val="black"/>
                            </a:solidFill>
                            <a:latin typeface="Cambria Math" panose="02040503050406030204" pitchFamily="18" charset="0"/>
                          </a:rPr>
                          <m:t>      </m:t>
                        </m:r>
                        <m:r>
                          <m:rPr>
                            <m:sty m:val="p"/>
                          </m:rPr>
                          <a:rPr lang="en-GB" sz="2000">
                            <a:solidFill>
                              <a:prstClr val="black"/>
                            </a:solidFill>
                            <a:latin typeface="Cambria Math" panose="02040503050406030204" pitchFamily="18" charset="0"/>
                          </a:rPr>
                          <m:t>SO</m:t>
                        </m:r>
                      </m:e>
                      <m:sup>
                        <m:r>
                          <a:rPr lang="en-GB" sz="2000" i="1">
                            <a:solidFill>
                              <a:prstClr val="black"/>
                            </a:solidFill>
                            <a:latin typeface="Cambria Math" panose="02040503050406030204" pitchFamily="18" charset="0"/>
                          </a:rPr>
                          <m:t>+</m:t>
                        </m:r>
                      </m:sup>
                    </m:sSup>
                    <m:r>
                      <a:rPr lang="en-GB" sz="2000" i="1">
                        <a:solidFill>
                          <a:prstClr val="black"/>
                        </a:solidFill>
                        <a:latin typeface="Cambria Math" panose="02040503050406030204" pitchFamily="18" charset="0"/>
                      </a:rPr>
                      <m:t>(1,3)</m:t>
                    </m:r>
                  </m:oMath>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43" name="TextBox 42">
                <a:extLst>
                  <a:ext uri="{FF2B5EF4-FFF2-40B4-BE49-F238E27FC236}">
                    <a16:creationId xmlns:a16="http://schemas.microsoft.com/office/drawing/2014/main" id="{8A105342-EE8B-4E51-B058-301B1B344E32}"/>
                  </a:ext>
                </a:extLst>
              </p:cNvPr>
              <p:cNvSpPr txBox="1">
                <a:spLocks noRot="1" noChangeAspect="1" noMove="1" noResize="1" noEditPoints="1" noAdjustHandles="1" noChangeArrowheads="1" noChangeShapeType="1" noTextEdit="1"/>
              </p:cNvSpPr>
              <p:nvPr/>
            </p:nvSpPr>
            <p:spPr>
              <a:xfrm>
                <a:off x="5202611" y="3843478"/>
                <a:ext cx="3801751" cy="410433"/>
              </a:xfrm>
              <a:prstGeom prst="rect">
                <a:avLst/>
              </a:prstGeom>
              <a:blipFill>
                <a:blip r:embed="rId10"/>
                <a:stretch>
                  <a:fillRect t="-7353" b="-20588"/>
                </a:stretch>
              </a:blipFill>
            </p:spPr>
            <p:txBody>
              <a:bodyPr/>
              <a:lstStyle/>
              <a:p>
                <a:r>
                  <a:rPr lang="en-GB">
                    <a:noFill/>
                  </a:rPr>
                  <a:t> </a:t>
                </a:r>
              </a:p>
            </p:txBody>
          </p:sp>
        </mc:Fallback>
      </mc:AlternateContent>
      <p:cxnSp>
        <p:nvCxnSpPr>
          <p:cNvPr id="44" name="Straight Connector 43">
            <a:extLst>
              <a:ext uri="{FF2B5EF4-FFF2-40B4-BE49-F238E27FC236}">
                <a16:creationId xmlns:a16="http://schemas.microsoft.com/office/drawing/2014/main" id="{B8CD7BEA-EBA6-3615-35B6-70585A3B86A6}"/>
              </a:ext>
            </a:extLst>
          </p:cNvPr>
          <p:cNvCxnSpPr/>
          <p:nvPr/>
        </p:nvCxnSpPr>
        <p:spPr>
          <a:xfrm flipV="1">
            <a:off x="8253773" y="3059453"/>
            <a:ext cx="320040" cy="2651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CD76223-4C74-53E0-7993-C1BF01BB9E0D}"/>
              </a:ext>
            </a:extLst>
          </p:cNvPr>
          <p:cNvSpPr>
            <a:spLocks noGrp="1"/>
          </p:cNvSpPr>
          <p:nvPr>
            <p:ph type="sldNum" sz="quarter" idx="12"/>
          </p:nvPr>
        </p:nvSpPr>
        <p:spPr/>
        <p:txBody>
          <a:bodyPr/>
          <a:lstStyle/>
          <a:p>
            <a:fld id="{B3A4C2C2-BFA1-4A57-9138-455F0C50264D}" type="slidenum">
              <a:rPr lang="en-GB" smtClean="0"/>
              <a:t>17</a:t>
            </a:fld>
            <a:endParaRPr lang="en-GB" dirty="0"/>
          </a:p>
        </p:txBody>
      </p:sp>
      <p:pic>
        <p:nvPicPr>
          <p:cNvPr id="9" name="Picture 5">
            <a:extLst>
              <a:ext uri="{FF2B5EF4-FFF2-40B4-BE49-F238E27FC236}">
                <a16:creationId xmlns:a16="http://schemas.microsoft.com/office/drawing/2014/main" id="{C01F46B7-6CB0-38E2-E062-8EC3BF2EA91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7267"/>
          <a:stretch>
            <a:fillRect/>
          </a:stretch>
        </p:blipFill>
        <p:spPr bwMode="auto">
          <a:xfrm>
            <a:off x="397326" y="495743"/>
            <a:ext cx="8089725" cy="32951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044892D-6A8E-F388-2522-53DDB5D22A17}"/>
                  </a:ext>
                </a:extLst>
              </p:cNvPr>
              <p:cNvSpPr txBox="1"/>
              <p:nvPr/>
            </p:nvSpPr>
            <p:spPr>
              <a:xfrm>
                <a:off x="8057618" y="2945075"/>
                <a:ext cx="694944" cy="4739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GB" sz="2400" i="1" smtClean="0">
                              <a:solidFill>
                                <a:schemeClr val="tx1"/>
                              </a:solidFill>
                              <a:latin typeface="Cambria Math" panose="02040503050406030204" pitchFamily="18" charset="0"/>
                              <a:cs typeface="Arial" panose="020B0604020202020204" pitchFamily="34" charset="0"/>
                            </a:rPr>
                          </m:ctrlPr>
                        </m:accPr>
                        <m:e>
                          <m:r>
                            <a:rPr lang="en-GB" sz="2400" b="0" i="1" smtClean="0">
                              <a:solidFill>
                                <a:schemeClr val="tx1"/>
                              </a:solidFill>
                              <a:latin typeface="Cambria Math" panose="02040503050406030204" pitchFamily="18" charset="0"/>
                              <a:cs typeface="Arial" panose="020B0604020202020204" pitchFamily="34" charset="0"/>
                            </a:rPr>
                            <m:t>𝐺</m:t>
                          </m:r>
                        </m:e>
                      </m:acc>
                    </m:oMath>
                  </m:oMathPara>
                </a14:m>
                <a:endParaRPr lang="en-GB" sz="20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DF895374-E57B-4756-AD7A-8DAA95E0AD07}"/>
                  </a:ext>
                </a:extLst>
              </p:cNvPr>
              <p:cNvSpPr txBox="1">
                <a:spLocks noRot="1" noChangeAspect="1" noMove="1" noResize="1" noEditPoints="1" noAdjustHandles="1" noChangeArrowheads="1" noChangeShapeType="1" noTextEdit="1"/>
              </p:cNvSpPr>
              <p:nvPr/>
            </p:nvSpPr>
            <p:spPr>
              <a:xfrm>
                <a:off x="8057618" y="2945075"/>
                <a:ext cx="694944" cy="473976"/>
              </a:xfrm>
              <a:prstGeom prst="rect">
                <a:avLst/>
              </a:prstGeom>
              <a:blipFill>
                <a:blip r:embed="rId5"/>
                <a:stretch>
                  <a:fillRect/>
                </a:stretch>
              </a:blipFill>
            </p:spPr>
            <p:txBody>
              <a:bodyPr/>
              <a:lstStyle/>
              <a:p>
                <a:r>
                  <a:rPr lang="en-GB">
                    <a:noFill/>
                  </a:rPr>
                  <a:t> </a:t>
                </a:r>
              </a:p>
            </p:txBody>
          </p:sp>
        </mc:Fallback>
      </mc:AlternateContent>
      <p:sp>
        <p:nvSpPr>
          <p:cNvPr id="20" name="Arrow: Curved Left 19">
            <a:extLst>
              <a:ext uri="{FF2B5EF4-FFF2-40B4-BE49-F238E27FC236}">
                <a16:creationId xmlns:a16="http://schemas.microsoft.com/office/drawing/2014/main" id="{B77C9B95-AAD3-54C4-9373-A9FB6A6A72F8}"/>
              </a:ext>
            </a:extLst>
          </p:cNvPr>
          <p:cNvSpPr/>
          <p:nvPr/>
        </p:nvSpPr>
        <p:spPr>
          <a:xfrm rot="2889763">
            <a:off x="7946429" y="2513912"/>
            <a:ext cx="266342" cy="1045657"/>
          </a:xfrm>
          <a:prstGeom prst="curvedLeftArrow">
            <a:avLst>
              <a:gd name="adj1" fmla="val 50000"/>
              <a:gd name="adj2" fmla="val 11615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8C6961F-0CB1-AE90-C95B-3FB2E19EDE81}"/>
                  </a:ext>
                </a:extLst>
              </p:cNvPr>
              <p:cNvSpPr txBox="1"/>
              <p:nvPr/>
            </p:nvSpPr>
            <p:spPr>
              <a:xfrm rot="16200000">
                <a:off x="7352000" y="3918993"/>
                <a:ext cx="20999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21" name="TextBox 20">
                <a:extLst>
                  <a:ext uri="{FF2B5EF4-FFF2-40B4-BE49-F238E27FC236}">
                    <a16:creationId xmlns:a16="http://schemas.microsoft.com/office/drawing/2014/main" id="{AE5EB676-A811-48AE-A035-EA471A75B7DB}"/>
                  </a:ext>
                </a:extLst>
              </p:cNvPr>
              <p:cNvSpPr txBox="1">
                <a:spLocks noRot="1" noChangeAspect="1" noMove="1" noResize="1" noEditPoints="1" noAdjustHandles="1" noChangeArrowheads="1" noChangeShapeType="1" noTextEdit="1"/>
              </p:cNvSpPr>
              <p:nvPr/>
            </p:nvSpPr>
            <p:spPr>
              <a:xfrm rot="16200000">
                <a:off x="7352000" y="3918993"/>
                <a:ext cx="209994" cy="307777"/>
              </a:xfrm>
              <a:prstGeom prst="rect">
                <a:avLst/>
              </a:prstGeom>
              <a:blipFill>
                <a:blip r:embed="rId6"/>
                <a:stretch>
                  <a:fillRect t="-29412" r="-5882" b="-294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D63000F-00EA-2DF8-AB36-758A2CB331D4}"/>
                  </a:ext>
                </a:extLst>
              </p:cNvPr>
              <p:cNvSpPr txBox="1"/>
              <p:nvPr/>
            </p:nvSpPr>
            <p:spPr>
              <a:xfrm>
                <a:off x="5202611" y="3842421"/>
                <a:ext cx="3801751" cy="410433"/>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with symmetry </a:t>
                </a:r>
                <a14:m>
                  <m:oMath xmlns:m="http://schemas.openxmlformats.org/officeDocument/2006/math">
                    <m:acc>
                      <m:accPr>
                        <m:chr m:val="̂"/>
                        <m:ctrlPr>
                          <a:rPr lang="en-GB" sz="2000" i="1" smtClean="0">
                            <a:solidFill>
                              <a:schemeClr val="tx1"/>
                            </a:solidFill>
                            <a:latin typeface="Cambria Math" panose="02040503050406030204" pitchFamily="18" charset="0"/>
                            <a:cs typeface="Arial" panose="020B0604020202020204" pitchFamily="34" charset="0"/>
                          </a:rPr>
                        </m:ctrlPr>
                      </m:accPr>
                      <m:e>
                        <m:r>
                          <a:rPr lang="en-GB" sz="2000" b="0" i="1" smtClean="0">
                            <a:solidFill>
                              <a:schemeClr val="tx1"/>
                            </a:solidFill>
                            <a:latin typeface="Cambria Math" panose="02040503050406030204" pitchFamily="18" charset="0"/>
                            <a:cs typeface="Arial" panose="020B0604020202020204" pitchFamily="34" charset="0"/>
                          </a:rPr>
                          <m:t>𝐺</m:t>
                        </m:r>
                      </m:e>
                    </m:acc>
                    <m:sSup>
                      <m:sSupPr>
                        <m:ctrlPr>
                          <a:rPr lang="en-GB" sz="2000" i="1">
                            <a:solidFill>
                              <a:prstClr val="black"/>
                            </a:solidFill>
                            <a:latin typeface="Cambria Math" panose="02040503050406030204" pitchFamily="18" charset="0"/>
                          </a:rPr>
                        </m:ctrlPr>
                      </m:sSupPr>
                      <m:e>
                        <m:r>
                          <a:rPr lang="en-GB" sz="2000" b="0" i="0" smtClean="0">
                            <a:solidFill>
                              <a:prstClr val="black"/>
                            </a:solidFill>
                            <a:latin typeface="Cambria Math" panose="02040503050406030204" pitchFamily="18" charset="0"/>
                          </a:rPr>
                          <m:t>      </m:t>
                        </m:r>
                        <m:r>
                          <m:rPr>
                            <m:sty m:val="p"/>
                          </m:rPr>
                          <a:rPr lang="en-GB" sz="2000">
                            <a:solidFill>
                              <a:prstClr val="black"/>
                            </a:solidFill>
                            <a:latin typeface="Cambria Math" panose="02040503050406030204" pitchFamily="18" charset="0"/>
                          </a:rPr>
                          <m:t>SO</m:t>
                        </m:r>
                      </m:e>
                      <m:sup>
                        <m:r>
                          <a:rPr lang="en-GB" sz="2000" i="1">
                            <a:solidFill>
                              <a:prstClr val="black"/>
                            </a:solidFill>
                            <a:latin typeface="Cambria Math" panose="02040503050406030204" pitchFamily="18" charset="0"/>
                          </a:rPr>
                          <m:t>+</m:t>
                        </m:r>
                      </m:sup>
                    </m:sSup>
                    <m:r>
                      <a:rPr lang="en-GB" sz="2000" i="1">
                        <a:solidFill>
                          <a:prstClr val="black"/>
                        </a:solidFill>
                        <a:latin typeface="Cambria Math" panose="02040503050406030204" pitchFamily="18" charset="0"/>
                      </a:rPr>
                      <m:t>(1,3)</m:t>
                    </m:r>
                  </m:oMath>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AF498E5E-01F5-4840-951F-521F238CCF7C}"/>
                  </a:ext>
                </a:extLst>
              </p:cNvPr>
              <p:cNvSpPr txBox="1">
                <a:spLocks noRot="1" noChangeAspect="1" noMove="1" noResize="1" noEditPoints="1" noAdjustHandles="1" noChangeArrowheads="1" noChangeShapeType="1" noTextEdit="1"/>
              </p:cNvSpPr>
              <p:nvPr/>
            </p:nvSpPr>
            <p:spPr>
              <a:xfrm>
                <a:off x="5202611" y="3842421"/>
                <a:ext cx="3801751" cy="410433"/>
              </a:xfrm>
              <a:prstGeom prst="rect">
                <a:avLst/>
              </a:prstGeom>
              <a:blipFill>
                <a:blip r:embed="rId7"/>
                <a:stretch>
                  <a:fillRect t="-7353" b="-20588"/>
                </a:stretch>
              </a:blipFill>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06C73FC8-08F3-18A0-F9DF-71FF3CB4DA38}"/>
              </a:ext>
            </a:extLst>
          </p:cNvPr>
          <p:cNvCxnSpPr/>
          <p:nvPr/>
        </p:nvCxnSpPr>
        <p:spPr>
          <a:xfrm flipV="1">
            <a:off x="8253773" y="3059453"/>
            <a:ext cx="320040" cy="2651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 Box 6">
            <a:extLst>
              <a:ext uri="{FF2B5EF4-FFF2-40B4-BE49-F238E27FC236}">
                <a16:creationId xmlns:a16="http://schemas.microsoft.com/office/drawing/2014/main" id="{D1951B77-596E-C427-1E55-0EC1F52D0E66}"/>
              </a:ext>
            </a:extLst>
          </p:cNvPr>
          <p:cNvSpPr txBox="1">
            <a:spLocks noChangeArrowheads="1"/>
          </p:cNvSpPr>
          <p:nvPr/>
        </p:nvSpPr>
        <p:spPr bwMode="auto">
          <a:xfrm>
            <a:off x="44257" y="29725"/>
            <a:ext cx="912201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000" dirty="0">
                <a:solidFill>
                  <a:srgbClr val="C00000"/>
                </a:solidFill>
                <a:latin typeface="Arial" panose="020B0604020202020204" pitchFamily="34" charset="0"/>
                <a:cs typeface="Arial" panose="020B0604020202020204" pitchFamily="34" charset="0"/>
              </a:rPr>
              <a:t>C</a:t>
            </a:r>
            <a:r>
              <a:rPr lang="en-GB" altLang="en-US" sz="2000" b="0" dirty="0">
                <a:solidFill>
                  <a:srgbClr val="C00000"/>
                </a:solidFill>
                <a:latin typeface="Arial" panose="020B0604020202020204" pitchFamily="34" charset="0"/>
                <a:cs typeface="Arial" panose="020B0604020202020204" pitchFamily="34" charset="0"/>
              </a:rPr>
              <a:t>omplementary metric generalisations, but invariance of proper time central</a:t>
            </a:r>
            <a:endParaRPr lang="en-US" altLang="en-US" sz="2000" b="0" dirty="0">
              <a:solidFill>
                <a:srgbClr val="C00000"/>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9F4663FB-EBB2-9FBE-286F-CA5B9918CFED}"/>
              </a:ext>
            </a:extLst>
          </p:cNvPr>
          <p:cNvSpPr/>
          <p:nvPr/>
        </p:nvSpPr>
        <p:spPr>
          <a:xfrm>
            <a:off x="5992890" y="478881"/>
            <a:ext cx="2265553" cy="401962"/>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279628EB-6BE7-7B60-4417-E270AA6747A9}"/>
              </a:ext>
            </a:extLst>
          </p:cNvPr>
          <p:cNvSpPr/>
          <p:nvPr/>
        </p:nvSpPr>
        <p:spPr>
          <a:xfrm>
            <a:off x="3364510" y="4135037"/>
            <a:ext cx="448056" cy="391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a:extLst>
              <a:ext uri="{FF2B5EF4-FFF2-40B4-BE49-F238E27FC236}">
                <a16:creationId xmlns:a16="http://schemas.microsoft.com/office/drawing/2014/main" id="{00B5C583-EFBA-3445-BECF-FB3C13D72DAF}"/>
              </a:ext>
            </a:extLst>
          </p:cNvPr>
          <p:cNvSpPr/>
          <p:nvPr/>
        </p:nvSpPr>
        <p:spPr>
          <a:xfrm>
            <a:off x="3950563" y="1652085"/>
            <a:ext cx="1589104" cy="401962"/>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C8608B86-2050-13FA-B152-248FF14129DE}"/>
              </a:ext>
            </a:extLst>
          </p:cNvPr>
          <p:cNvSpPr/>
          <p:nvPr/>
        </p:nvSpPr>
        <p:spPr>
          <a:xfrm>
            <a:off x="2547890" y="2474533"/>
            <a:ext cx="707373" cy="401962"/>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49457F24-7737-1E3C-B113-DB677315B324}"/>
              </a:ext>
            </a:extLst>
          </p:cNvPr>
          <p:cNvSpPr/>
          <p:nvPr/>
        </p:nvSpPr>
        <p:spPr>
          <a:xfrm>
            <a:off x="3364510" y="3811187"/>
            <a:ext cx="448056" cy="391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51F2D447-43DA-4FC2-B6AE-12C78EEEFAC2}"/>
              </a:ext>
            </a:extLst>
          </p:cNvPr>
          <p:cNvSpPr/>
          <p:nvPr/>
        </p:nvSpPr>
        <p:spPr>
          <a:xfrm>
            <a:off x="5252026" y="3707386"/>
            <a:ext cx="3522518" cy="628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4F6C807-2228-98C9-22CA-E44EB12C22C2}"/>
                  </a:ext>
                </a:extLst>
              </p:cNvPr>
              <p:cNvSpPr txBox="1"/>
              <p:nvPr/>
            </p:nvSpPr>
            <p:spPr>
              <a:xfrm>
                <a:off x="7816445" y="3317828"/>
                <a:ext cx="398111" cy="369332"/>
              </a:xfrm>
              <a:prstGeom prst="rect">
                <a:avLst/>
              </a:prstGeom>
              <a:noFill/>
            </p:spPr>
            <p:txBody>
              <a:bodyPr wrap="square" rtlCol="0">
                <a:spAutoFit/>
              </a:bodyPr>
              <a:lstStyle/>
              <a:p>
                <a:pPr algn="ctr"/>
                <a14:m>
                  <m:oMathPara xmlns:m="http://schemas.openxmlformats.org/officeDocument/2006/math">
                    <m:oMathParaPr>
                      <m:jc m:val="right"/>
                    </m:oMathParaPr>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GB" dirty="0">
                  <a:solidFill>
                    <a:schemeClr val="tx1"/>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7D962F69-A5DA-15CC-8951-56AB35584377}"/>
                  </a:ext>
                </a:extLst>
              </p:cNvPr>
              <p:cNvSpPr txBox="1">
                <a:spLocks noRot="1" noChangeAspect="1" noMove="1" noResize="1" noEditPoints="1" noAdjustHandles="1" noChangeArrowheads="1" noChangeShapeType="1" noTextEdit="1"/>
              </p:cNvSpPr>
              <p:nvPr/>
            </p:nvSpPr>
            <p:spPr>
              <a:xfrm>
                <a:off x="7816445" y="3317828"/>
                <a:ext cx="398111" cy="369332"/>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E2565DD-C74C-250D-9A3C-97F25D42392F}"/>
                  </a:ext>
                </a:extLst>
              </p:cNvPr>
              <p:cNvSpPr txBox="1"/>
              <p:nvPr/>
            </p:nvSpPr>
            <p:spPr>
              <a:xfrm>
                <a:off x="7399402" y="3259155"/>
                <a:ext cx="921795" cy="47397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acc>
                        <m:accPr>
                          <m:chr m:val="̂"/>
                          <m:ctrlPr>
                            <a:rPr lang="en-GB" sz="2400" i="1" smtClean="0">
                              <a:solidFill>
                                <a:schemeClr val="tx1"/>
                              </a:solidFill>
                              <a:latin typeface="Cambria Math" panose="02040503050406030204" pitchFamily="18" charset="0"/>
                              <a:cs typeface="Arial" panose="020B0604020202020204" pitchFamily="34" charset="0"/>
                            </a:rPr>
                          </m:ctrlPr>
                        </m:accPr>
                        <m:e>
                          <m:r>
                            <a:rPr lang="en-GB" sz="2400" b="0" i="1" smtClean="0">
                              <a:solidFill>
                                <a:schemeClr val="tx1"/>
                              </a:solidFill>
                              <a:latin typeface="Cambria Math" panose="02040503050406030204" pitchFamily="18" charset="0"/>
                              <a:cs typeface="Arial" panose="020B0604020202020204" pitchFamily="34" charset="0"/>
                            </a:rPr>
                            <m:t>𝐺</m:t>
                          </m:r>
                        </m:e>
                      </m:acc>
                    </m:oMath>
                  </m:oMathPara>
                </a14:m>
                <a:endParaRPr lang="en-GB"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45AADE11-6C96-9E7E-DB50-3B52E75EB877}"/>
                  </a:ext>
                </a:extLst>
              </p:cNvPr>
              <p:cNvSpPr txBox="1">
                <a:spLocks noRot="1" noChangeAspect="1" noMove="1" noResize="1" noEditPoints="1" noAdjustHandles="1" noChangeArrowheads="1" noChangeShapeType="1" noTextEdit="1"/>
              </p:cNvSpPr>
              <p:nvPr/>
            </p:nvSpPr>
            <p:spPr>
              <a:xfrm>
                <a:off x="7399402" y="3259155"/>
                <a:ext cx="921795" cy="473976"/>
              </a:xfrm>
              <a:prstGeom prst="rect">
                <a:avLst/>
              </a:prstGeom>
              <a:blipFill>
                <a:blip r:embed="rId17"/>
                <a:stretch>
                  <a:fillRect/>
                </a:stretch>
              </a:blipFill>
            </p:spPr>
            <p:txBody>
              <a:bodyPr/>
              <a:lstStyle/>
              <a:p>
                <a:r>
                  <a:rPr lang="en-GB">
                    <a:noFill/>
                  </a:rPr>
                  <a:t> </a:t>
                </a:r>
              </a:p>
            </p:txBody>
          </p:sp>
        </mc:Fallback>
      </mc:AlternateContent>
      <p:sp>
        <p:nvSpPr>
          <p:cNvPr id="31" name="Rectangle 30">
            <a:extLst>
              <a:ext uri="{FF2B5EF4-FFF2-40B4-BE49-F238E27FC236}">
                <a16:creationId xmlns:a16="http://schemas.microsoft.com/office/drawing/2014/main" id="{11C6F3F2-44DF-2978-5938-099C15FE0C78}"/>
              </a:ext>
            </a:extLst>
          </p:cNvPr>
          <p:cNvSpPr/>
          <p:nvPr/>
        </p:nvSpPr>
        <p:spPr>
          <a:xfrm>
            <a:off x="8326267" y="3033016"/>
            <a:ext cx="512908" cy="316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A767EC83-8E80-7CA9-9A19-4FF1CEAB240E}"/>
              </a:ext>
            </a:extLst>
          </p:cNvPr>
          <p:cNvSpPr/>
          <p:nvPr/>
        </p:nvSpPr>
        <p:spPr>
          <a:xfrm>
            <a:off x="8190348" y="3135855"/>
            <a:ext cx="177404" cy="230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9" name="Straight Connector 48">
            <a:extLst>
              <a:ext uri="{FF2B5EF4-FFF2-40B4-BE49-F238E27FC236}">
                <a16:creationId xmlns:a16="http://schemas.microsoft.com/office/drawing/2014/main" id="{8E36C244-D6F6-0253-B008-5E291F9F744D}"/>
              </a:ext>
            </a:extLst>
          </p:cNvPr>
          <p:cNvCxnSpPr/>
          <p:nvPr/>
        </p:nvCxnSpPr>
        <p:spPr>
          <a:xfrm flipV="1">
            <a:off x="7650966" y="3365908"/>
            <a:ext cx="320040" cy="2651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 Box 7">
                <a:extLst>
                  <a:ext uri="{FF2B5EF4-FFF2-40B4-BE49-F238E27FC236}">
                    <a16:creationId xmlns:a16="http://schemas.microsoft.com/office/drawing/2014/main" id="{BED36344-BE22-0DBD-1125-E2AE122E9ECA}"/>
                  </a:ext>
                </a:extLst>
              </p:cNvPr>
              <p:cNvSpPr txBox="1">
                <a:spLocks noChangeArrowheads="1"/>
              </p:cNvSpPr>
              <p:nvPr/>
            </p:nvSpPr>
            <p:spPr bwMode="auto">
              <a:xfrm>
                <a:off x="5202611" y="3820186"/>
                <a:ext cx="3926120" cy="6771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14:m>
                  <m:oMath xmlns:m="http://schemas.openxmlformats.org/officeDocument/2006/math">
                    <m:sSub>
                      <m:sSubPr>
                        <m:ctrlPr>
                          <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rPr>
                        </m:ctrlPr>
                      </m:sSubPr>
                      <m:e>
                        <m:r>
                          <a:rPr kumimoji="0" lang="en-GB" sz="19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𝜹</m:t>
                        </m:r>
                        <m:r>
                          <a:rPr kumimoji="0" lang="en-GB" sz="19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𝒙</m:t>
                        </m:r>
                      </m:e>
                      <m:sub>
                        <m:r>
                          <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rPr>
                          <m:t>4</m:t>
                        </m:r>
                      </m:sub>
                    </m:sSub>
                    <m:r>
                      <a:rPr kumimoji="0" lang="en-GB" sz="1900" b="0" i="0" u="none" strike="noStrike" kern="1200" cap="none" spc="0" normalizeH="0" baseline="0" noProof="0" dirty="0" smtClean="0">
                        <a:ln>
                          <a:noFill/>
                        </a:ln>
                        <a:solidFill>
                          <a:prstClr val="black"/>
                        </a:solidFill>
                        <a:effectLst/>
                        <a:uLnTx/>
                        <a:uFillTx/>
                        <a:latin typeface="Cambria Math" panose="02040503050406030204" pitchFamily="18" charset="0"/>
                      </a:rPr>
                      <m:t> </m:t>
                    </m:r>
                  </m:oMath>
                </a14:m>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closely connected with the Higgs in the Standard Model</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mc:Choice>
        <mc:Fallback xmlns="">
          <p:sp>
            <p:nvSpPr>
              <p:cNvPr id="29" name="Text Box 7">
                <a:extLst>
                  <a:ext uri="{FF2B5EF4-FFF2-40B4-BE49-F238E27FC236}">
                    <a16:creationId xmlns:a16="http://schemas.microsoft.com/office/drawing/2014/main" id="{98D1A583-AEF6-22D2-F8C5-653982AC447D}"/>
                  </a:ext>
                </a:extLst>
              </p:cNvPr>
              <p:cNvSpPr txBox="1">
                <a:spLocks noRot="1" noChangeAspect="1" noMove="1" noResize="1" noEditPoints="1" noAdjustHandles="1" noChangeArrowheads="1" noChangeShapeType="1" noTextEdit="1"/>
              </p:cNvSpPr>
              <p:nvPr/>
            </p:nvSpPr>
            <p:spPr bwMode="auto">
              <a:xfrm>
                <a:off x="5202611" y="3820186"/>
                <a:ext cx="3926120" cy="677108"/>
              </a:xfrm>
              <a:prstGeom prst="rect">
                <a:avLst/>
              </a:prstGeom>
              <a:blipFill>
                <a:blip r:embed="rId20"/>
                <a:stretch>
                  <a:fillRect t="-5405" b="-144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89" name="Rectangle 88">
            <a:extLst>
              <a:ext uri="{FF2B5EF4-FFF2-40B4-BE49-F238E27FC236}">
                <a16:creationId xmlns:a16="http://schemas.microsoft.com/office/drawing/2014/main" id="{71170B28-DCB7-4045-06C3-399249D9FF01}"/>
              </a:ext>
            </a:extLst>
          </p:cNvPr>
          <p:cNvSpPr/>
          <p:nvPr/>
        </p:nvSpPr>
        <p:spPr>
          <a:xfrm>
            <a:off x="483341" y="3911625"/>
            <a:ext cx="3522518" cy="628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47D4528-8F1C-6DE5-1A00-0598E289854A}"/>
                  </a:ext>
                </a:extLst>
              </p:cNvPr>
              <p:cNvSpPr txBox="1"/>
              <p:nvPr/>
            </p:nvSpPr>
            <p:spPr>
              <a:xfrm>
                <a:off x="340373" y="4284679"/>
                <a:ext cx="3472193" cy="3132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GB" sz="2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smtClean="0">
                            <a:ln>
                              <a:noFill/>
                            </a:ln>
                            <a:solidFill>
                              <a:prstClr val="black"/>
                            </a:solidFill>
                            <a:effectLst/>
                            <a:uLnTx/>
                            <a:uFillTx/>
                            <a:latin typeface="Arial Narrow" panose="020B0606020202030204" pitchFamily="34" charset="0"/>
                            <a:ea typeface="Cambria Math" panose="02040503050406030204" pitchFamily="18" charset="0"/>
                            <a:cs typeface="+mn-cs"/>
                          </a:rPr>
                          <m:t>g</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oMath>
                </a14:m>
                <a:endParaRPr kumimoji="0" lang="en-GB" sz="2000" b="0" i="0" u="none" strike="noStrike" kern="1200" cap="none" spc="0" normalizeH="0" baseline="0" noProof="0" dirty="0">
                  <a:ln>
                    <a:noFill/>
                  </a:ln>
                  <a:solidFill>
                    <a:prstClr val="black"/>
                  </a:solidFill>
                  <a:effectLst/>
                  <a:uLnTx/>
                  <a:uFillTx/>
                  <a:latin typeface="Calibri" panose="020F0502020204030204"/>
                  <a:cs typeface="+mn-cs"/>
                </a:endParaRPr>
              </a:p>
            </p:txBody>
          </p:sp>
        </mc:Choice>
        <mc:Fallback xmlns="">
          <p:sp>
            <p:nvSpPr>
              <p:cNvPr id="52" name="TextBox 51">
                <a:extLst>
                  <a:ext uri="{FF2B5EF4-FFF2-40B4-BE49-F238E27FC236}">
                    <a16:creationId xmlns:a16="http://schemas.microsoft.com/office/drawing/2014/main" id="{17059EC9-254B-0A4B-9825-AAFD9A995CA6}"/>
                  </a:ext>
                </a:extLst>
              </p:cNvPr>
              <p:cNvSpPr txBox="1">
                <a:spLocks noRot="1" noChangeAspect="1" noMove="1" noResize="1" noEditPoints="1" noAdjustHandles="1" noChangeArrowheads="1" noChangeShapeType="1" noTextEdit="1"/>
              </p:cNvSpPr>
              <p:nvPr/>
            </p:nvSpPr>
            <p:spPr>
              <a:xfrm>
                <a:off x="340373" y="4284679"/>
                <a:ext cx="3472193" cy="313291"/>
              </a:xfrm>
              <a:prstGeom prst="rect">
                <a:avLst/>
              </a:prstGeom>
              <a:blipFill>
                <a:blip r:embed="rId23"/>
                <a:stretch>
                  <a:fillRect l="-3515" t="-1961"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5D0C9CC-3CEF-919F-614C-A93B7749222A}"/>
                  </a:ext>
                </a:extLst>
              </p:cNvPr>
              <p:cNvSpPr txBox="1"/>
              <p:nvPr/>
            </p:nvSpPr>
            <p:spPr>
              <a:xfrm>
                <a:off x="3277309" y="4216689"/>
                <a:ext cx="2223158" cy="47968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smtClean="0">
                            <a:ln>
                              <a:noFill/>
                            </a:ln>
                            <a:solidFill>
                              <a:prstClr val="black"/>
                            </a:solidFill>
                            <a:effectLst/>
                            <a:uLnTx/>
                            <a:uFillTx/>
                            <a:latin typeface="Arial Narrow" panose="020B0606020202030204" pitchFamily="34" charset="0"/>
                            <a:ea typeface="Cambria Math" panose="02040503050406030204" pitchFamily="18" charset="0"/>
                            <a:cs typeface="+mn-cs"/>
                          </a:rPr>
                          <m:t>g</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d>
                      <m:d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GB" sz="2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f>
                      <m:f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num>
                      <m:den>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en>
                    </m:f>
                  </m:oMath>
                </a14:m>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4" name="TextBox 53">
                <a:extLst>
                  <a:ext uri="{FF2B5EF4-FFF2-40B4-BE49-F238E27FC236}">
                    <a16:creationId xmlns:a16="http://schemas.microsoft.com/office/drawing/2014/main" id="{E96085B6-1207-43E0-3D8C-06E5F8081127}"/>
                  </a:ext>
                </a:extLst>
              </p:cNvPr>
              <p:cNvSpPr txBox="1">
                <a:spLocks noRot="1" noChangeAspect="1" noMove="1" noResize="1" noEditPoints="1" noAdjustHandles="1" noChangeArrowheads="1" noChangeShapeType="1" noTextEdit="1"/>
              </p:cNvSpPr>
              <p:nvPr/>
            </p:nvSpPr>
            <p:spPr>
              <a:xfrm>
                <a:off x="3277309" y="4216689"/>
                <a:ext cx="2223158" cy="479683"/>
              </a:xfrm>
              <a:prstGeom prst="rect">
                <a:avLst/>
              </a:prstGeom>
              <a:blipFill>
                <a:blip r:embed="rId24"/>
                <a:stretch>
                  <a:fillRect l="-4396" t="-3846" b="-17949"/>
                </a:stretch>
              </a:blipFill>
            </p:spPr>
            <p:txBody>
              <a:bodyPr/>
              <a:lstStyle/>
              <a:p>
                <a:r>
                  <a:rPr lang="en-GB">
                    <a:noFill/>
                  </a:rPr>
                  <a:t> </a:t>
                </a:r>
              </a:p>
            </p:txBody>
          </p:sp>
        </mc:Fallback>
      </mc:AlternateContent>
      <p:sp>
        <p:nvSpPr>
          <p:cNvPr id="90" name="Arrow: Down 89">
            <a:extLst>
              <a:ext uri="{FF2B5EF4-FFF2-40B4-BE49-F238E27FC236}">
                <a16:creationId xmlns:a16="http://schemas.microsoft.com/office/drawing/2014/main" id="{66FE68FF-315E-1D25-63DF-CF60D4F87F9E}"/>
              </a:ext>
            </a:extLst>
          </p:cNvPr>
          <p:cNvSpPr/>
          <p:nvPr/>
        </p:nvSpPr>
        <p:spPr>
          <a:xfrm rot="2011302" flipH="1">
            <a:off x="6213978" y="2238833"/>
            <a:ext cx="99653" cy="1821430"/>
          </a:xfrm>
          <a:prstGeom prst="downArrow">
            <a:avLst>
              <a:gd name="adj1" fmla="val 50000"/>
              <a:gd name="adj2" fmla="val 9305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F60ABBA-940E-16D6-6114-BE88E9E6CBFC}"/>
              </a:ext>
            </a:extLst>
          </p:cNvPr>
          <p:cNvSpPr txBox="1"/>
          <p:nvPr/>
        </p:nvSpPr>
        <p:spPr>
          <a:xfrm>
            <a:off x="7726718" y="3318656"/>
            <a:ext cx="1733271" cy="400110"/>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Lorentz</a:t>
            </a:r>
          </a:p>
        </p:txBody>
      </p:sp>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5E7025A1-39EE-53F4-D5B2-65F462AF4152}"/>
                  </a:ext>
                </a:extLst>
              </p:cNvPr>
              <p:cNvSpPr txBox="1">
                <a:spLocks noChangeArrowheads="1"/>
              </p:cNvSpPr>
              <p:nvPr/>
            </p:nvSpPr>
            <p:spPr bwMode="auto">
              <a:xfrm>
                <a:off x="160132" y="4680970"/>
                <a:ext cx="4357622" cy="6771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lgn="ctr">
                  <a:spcBef>
                    <a:spcPct val="50000"/>
                  </a:spcBef>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Variations in</a:t>
                </a:r>
                <a14:m>
                  <m:oMath xmlns:m="http://schemas.openxmlformats.org/officeDocument/2006/math">
                    <m:sSup>
                      <m:sSupPr>
                        <m:ctrlPr>
                          <a:rPr lang="en-GB" sz="1900" i="1">
                            <a:solidFill>
                              <a:prstClr val="black"/>
                            </a:solidFill>
                            <a:latin typeface="Cambria Math" panose="02040503050406030204" pitchFamily="18" charset="0"/>
                            <a:ea typeface="Cambria Math" panose="02040503050406030204" pitchFamily="18" charset="0"/>
                          </a:rPr>
                        </m:ctrlPr>
                      </m:sSupPr>
                      <m:e>
                        <m:r>
                          <a:rPr lang="en-GB" sz="1900" b="0" i="1" smtClean="0">
                            <a:solidFill>
                              <a:prstClr val="black"/>
                            </a:solidFill>
                            <a:latin typeface="Cambria Math" panose="02040503050406030204" pitchFamily="18" charset="0"/>
                            <a:ea typeface="Cambria Math" panose="02040503050406030204" pitchFamily="18" charset="0"/>
                          </a:rPr>
                          <m:t> </m:t>
                        </m:r>
                        <m:r>
                          <a:rPr lang="en-GB" sz="1900" i="1">
                            <a:solidFill>
                              <a:prstClr val="black"/>
                            </a:solidFill>
                            <a:latin typeface="Cambria Math" panose="02040503050406030204" pitchFamily="18" charset="0"/>
                            <a:ea typeface="Cambria Math" panose="02040503050406030204" pitchFamily="18" charset="0"/>
                          </a:rPr>
                          <m:t>h</m:t>
                        </m:r>
                      </m:e>
                      <m:sup>
                        <m:r>
                          <a:rPr lang="en-GB" sz="1900" i="1">
                            <a:solidFill>
                              <a:prstClr val="black"/>
                            </a:solidFill>
                            <a:latin typeface="Cambria Math" panose="02040503050406030204" pitchFamily="18" charset="0"/>
                            <a:ea typeface="Cambria Math" panose="02040503050406030204" pitchFamily="18" charset="0"/>
                          </a:rPr>
                          <m:t>2</m:t>
                        </m:r>
                      </m:sup>
                    </m:sSup>
                    <m:r>
                      <a:rPr lang="en-GB" sz="1900" i="1">
                        <a:solidFill>
                          <a:prstClr val="black"/>
                        </a:solidFill>
                        <a:latin typeface="Cambria Math" panose="02040503050406030204" pitchFamily="18" charset="0"/>
                        <a:ea typeface="Cambria Math" panose="02040503050406030204" pitchFamily="18" charset="0"/>
                      </a:rPr>
                      <m:t>(</m:t>
                    </m:r>
                    <m:r>
                      <a:rPr lang="en-GB" sz="1900" i="1">
                        <a:solidFill>
                          <a:prstClr val="black"/>
                        </a:solidFill>
                        <a:latin typeface="Cambria Math" panose="02040503050406030204" pitchFamily="18" charset="0"/>
                        <a:ea typeface="Cambria Math" panose="02040503050406030204" pitchFamily="18" charset="0"/>
                      </a:rPr>
                      <m:t>𝑥</m:t>
                    </m:r>
                    <m:r>
                      <a:rPr lang="en-GB" sz="1900" i="1">
                        <a:solidFill>
                          <a:prstClr val="black"/>
                        </a:solidFill>
                        <a:latin typeface="Cambria Math" panose="02040503050406030204" pitchFamily="18" charset="0"/>
                        <a:ea typeface="Cambria Math" panose="02040503050406030204" pitchFamily="18" charset="0"/>
                      </a:rPr>
                      <m:t>)</m:t>
                    </m:r>
                  </m:oMath>
                </a14:m>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local time dilations </a:t>
                </a:r>
                <a14:m>
                  <m:oMath xmlns:m="http://schemas.openxmlformats.org/officeDocument/2006/math">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oMath>
                </a14:m>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warping 4D spacetime geometry</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mc:Choice>
        <mc:Fallback xmlns="">
          <p:sp>
            <p:nvSpPr>
              <p:cNvPr id="12" name="Text Box 7">
                <a:extLst>
                  <a:ext uri="{FF2B5EF4-FFF2-40B4-BE49-F238E27FC236}">
                    <a16:creationId xmlns:a16="http://schemas.microsoft.com/office/drawing/2014/main" id="{5E7025A1-39EE-53F4-D5B2-65F462AF4152}"/>
                  </a:ext>
                </a:extLst>
              </p:cNvPr>
              <p:cNvSpPr txBox="1">
                <a:spLocks noRot="1" noChangeAspect="1" noMove="1" noResize="1" noEditPoints="1" noAdjustHandles="1" noChangeArrowheads="1" noChangeShapeType="1" noTextEdit="1"/>
              </p:cNvSpPr>
              <p:nvPr/>
            </p:nvSpPr>
            <p:spPr bwMode="auto">
              <a:xfrm>
                <a:off x="160132" y="4680970"/>
                <a:ext cx="4357622" cy="677108"/>
              </a:xfrm>
              <a:prstGeom prst="rect">
                <a:avLst/>
              </a:prstGeom>
              <a:blipFill>
                <a:blip r:embed="rId25"/>
                <a:stretch>
                  <a:fillRect t="-4505" r="-1958" b="-144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grpSp>
        <p:nvGrpSpPr>
          <p:cNvPr id="59" name="Group 58">
            <a:extLst>
              <a:ext uri="{FF2B5EF4-FFF2-40B4-BE49-F238E27FC236}">
                <a16:creationId xmlns:a16="http://schemas.microsoft.com/office/drawing/2014/main" id="{D1548D97-3230-A207-C48B-193FD48AE67D}"/>
              </a:ext>
            </a:extLst>
          </p:cNvPr>
          <p:cNvGrpSpPr/>
          <p:nvPr/>
        </p:nvGrpSpPr>
        <p:grpSpPr>
          <a:xfrm>
            <a:off x="447393" y="5382295"/>
            <a:ext cx="3719513" cy="1048727"/>
            <a:chOff x="5371854" y="3298291"/>
            <a:chExt cx="3719513" cy="1600200"/>
          </a:xfrm>
        </p:grpSpPr>
        <p:grpSp>
          <p:nvGrpSpPr>
            <p:cNvPr id="60" name="Group 3">
              <a:extLst>
                <a:ext uri="{FF2B5EF4-FFF2-40B4-BE49-F238E27FC236}">
                  <a16:creationId xmlns:a16="http://schemas.microsoft.com/office/drawing/2014/main" id="{B116FB7A-ED0B-E420-3332-AAD5CE7A2433}"/>
                </a:ext>
              </a:extLst>
            </p:cNvPr>
            <p:cNvGrpSpPr>
              <a:grpSpLocks/>
            </p:cNvGrpSpPr>
            <p:nvPr/>
          </p:nvGrpSpPr>
          <p:grpSpPr bwMode="auto">
            <a:xfrm>
              <a:off x="7183933" y="3477172"/>
              <a:ext cx="865188" cy="215900"/>
              <a:chOff x="3969" y="935"/>
              <a:chExt cx="635" cy="227"/>
            </a:xfrm>
          </p:grpSpPr>
          <p:sp>
            <p:nvSpPr>
              <p:cNvPr id="81" name="AutoShape 4">
                <a:extLst>
                  <a:ext uri="{FF2B5EF4-FFF2-40B4-BE49-F238E27FC236}">
                    <a16:creationId xmlns:a16="http://schemas.microsoft.com/office/drawing/2014/main" id="{BE30AA97-28DF-26CF-7F9B-74A3843204A7}"/>
                  </a:ext>
                </a:extLst>
              </p:cNvPr>
              <p:cNvSpPr>
                <a:spLocks/>
              </p:cNvSpPr>
              <p:nvPr/>
            </p:nvSpPr>
            <p:spPr bwMode="auto">
              <a:xfrm rot="16200000">
                <a:off x="4241" y="935"/>
                <a:ext cx="91" cy="363"/>
              </a:xfrm>
              <a:prstGeom prst="leftBracket">
                <a:avLst>
                  <a:gd name="adj" fmla="val 19945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Arc 5">
                <a:extLst>
                  <a:ext uri="{FF2B5EF4-FFF2-40B4-BE49-F238E27FC236}">
                    <a16:creationId xmlns:a16="http://schemas.microsoft.com/office/drawing/2014/main" id="{C1BA2FF5-E820-7370-0582-241FF690F969}"/>
                  </a:ext>
                </a:extLst>
              </p:cNvPr>
              <p:cNvSpPr>
                <a:spLocks/>
              </p:cNvSpPr>
              <p:nvPr/>
            </p:nvSpPr>
            <p:spPr bwMode="auto">
              <a:xfrm>
                <a:off x="3969" y="1026"/>
                <a:ext cx="226"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Arc 6">
                <a:extLst>
                  <a:ext uri="{FF2B5EF4-FFF2-40B4-BE49-F238E27FC236}">
                    <a16:creationId xmlns:a16="http://schemas.microsoft.com/office/drawing/2014/main" id="{291D8B51-1EA3-614D-CC4F-A043DF1959FF}"/>
                  </a:ext>
                </a:extLst>
              </p:cNvPr>
              <p:cNvSpPr>
                <a:spLocks/>
              </p:cNvSpPr>
              <p:nvPr/>
            </p:nvSpPr>
            <p:spPr bwMode="auto">
              <a:xfrm flipH="1">
                <a:off x="4377" y="1026"/>
                <a:ext cx="227"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Arc 7">
                <a:extLst>
                  <a:ext uri="{FF2B5EF4-FFF2-40B4-BE49-F238E27FC236}">
                    <a16:creationId xmlns:a16="http://schemas.microsoft.com/office/drawing/2014/main" id="{FCAD7B72-E1CA-7889-04F1-76E6967A4935}"/>
                  </a:ext>
                </a:extLst>
              </p:cNvPr>
              <p:cNvSpPr>
                <a:spLocks/>
              </p:cNvSpPr>
              <p:nvPr/>
            </p:nvSpPr>
            <p:spPr bwMode="auto">
              <a:xfrm flipH="1">
                <a:off x="4332"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Arc 8">
                <a:extLst>
                  <a:ext uri="{FF2B5EF4-FFF2-40B4-BE49-F238E27FC236}">
                    <a16:creationId xmlns:a16="http://schemas.microsoft.com/office/drawing/2014/main" id="{626FD171-70B7-9D12-A938-7CBE3E9ADED0}"/>
                  </a:ext>
                </a:extLst>
              </p:cNvPr>
              <p:cNvSpPr>
                <a:spLocks/>
              </p:cNvSpPr>
              <p:nvPr/>
            </p:nvSpPr>
            <p:spPr bwMode="auto">
              <a:xfrm>
                <a:off x="4105"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Arc 9">
                <a:extLst>
                  <a:ext uri="{FF2B5EF4-FFF2-40B4-BE49-F238E27FC236}">
                    <a16:creationId xmlns:a16="http://schemas.microsoft.com/office/drawing/2014/main" id="{D8E63A30-1DE2-41FF-6067-13A49FC02223}"/>
                  </a:ext>
                </a:extLst>
              </p:cNvPr>
              <p:cNvSpPr>
                <a:spLocks/>
              </p:cNvSpPr>
              <p:nvPr/>
            </p:nvSpPr>
            <p:spPr bwMode="auto">
              <a:xfrm flipH="1">
                <a:off x="4332"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Arc 10">
                <a:extLst>
                  <a:ext uri="{FF2B5EF4-FFF2-40B4-BE49-F238E27FC236}">
                    <a16:creationId xmlns:a16="http://schemas.microsoft.com/office/drawing/2014/main" id="{A6A9E0C5-8B31-396C-0201-6341EDA50F61}"/>
                  </a:ext>
                </a:extLst>
              </p:cNvPr>
              <p:cNvSpPr>
                <a:spLocks/>
              </p:cNvSpPr>
              <p:nvPr/>
            </p:nvSpPr>
            <p:spPr bwMode="auto">
              <a:xfrm>
                <a:off x="4150"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utoShape 11">
                <a:extLst>
                  <a:ext uri="{FF2B5EF4-FFF2-40B4-BE49-F238E27FC236}">
                    <a16:creationId xmlns:a16="http://schemas.microsoft.com/office/drawing/2014/main" id="{9255E153-B38F-B4B5-8B7C-A3EBFB1005D9}"/>
                  </a:ext>
                </a:extLst>
              </p:cNvPr>
              <p:cNvSpPr>
                <a:spLocks/>
              </p:cNvSpPr>
              <p:nvPr/>
            </p:nvSpPr>
            <p:spPr bwMode="auto">
              <a:xfrm rot="16200000">
                <a:off x="4263" y="1049"/>
                <a:ext cx="45" cy="182"/>
              </a:xfrm>
              <a:prstGeom prst="leftBracket">
                <a:avLst>
                  <a:gd name="adj" fmla="val 20222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1" name="Group 12">
              <a:extLst>
                <a:ext uri="{FF2B5EF4-FFF2-40B4-BE49-F238E27FC236}">
                  <a16:creationId xmlns:a16="http://schemas.microsoft.com/office/drawing/2014/main" id="{77317528-3D07-8BF2-B8B5-55F6E721A0B3}"/>
                </a:ext>
              </a:extLst>
            </p:cNvPr>
            <p:cNvGrpSpPr>
              <a:grpSpLocks/>
            </p:cNvGrpSpPr>
            <p:nvPr/>
          </p:nvGrpSpPr>
          <p:grpSpPr bwMode="auto">
            <a:xfrm>
              <a:off x="6041778" y="3961867"/>
              <a:ext cx="1008063" cy="288925"/>
              <a:chOff x="3969" y="935"/>
              <a:chExt cx="635" cy="227"/>
            </a:xfrm>
          </p:grpSpPr>
          <p:sp>
            <p:nvSpPr>
              <p:cNvPr id="73" name="AutoShape 13">
                <a:extLst>
                  <a:ext uri="{FF2B5EF4-FFF2-40B4-BE49-F238E27FC236}">
                    <a16:creationId xmlns:a16="http://schemas.microsoft.com/office/drawing/2014/main" id="{AD7C46E2-2A83-B4E0-4271-B2F06DAC293D}"/>
                  </a:ext>
                </a:extLst>
              </p:cNvPr>
              <p:cNvSpPr>
                <a:spLocks/>
              </p:cNvSpPr>
              <p:nvPr/>
            </p:nvSpPr>
            <p:spPr bwMode="auto">
              <a:xfrm rot="16200000">
                <a:off x="4241" y="935"/>
                <a:ext cx="91" cy="363"/>
              </a:xfrm>
              <a:prstGeom prst="leftBracket">
                <a:avLst>
                  <a:gd name="adj" fmla="val 19945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Arc 14">
                <a:extLst>
                  <a:ext uri="{FF2B5EF4-FFF2-40B4-BE49-F238E27FC236}">
                    <a16:creationId xmlns:a16="http://schemas.microsoft.com/office/drawing/2014/main" id="{9096692E-EFC8-F31C-58E4-FAA201260144}"/>
                  </a:ext>
                </a:extLst>
              </p:cNvPr>
              <p:cNvSpPr>
                <a:spLocks/>
              </p:cNvSpPr>
              <p:nvPr/>
            </p:nvSpPr>
            <p:spPr bwMode="auto">
              <a:xfrm>
                <a:off x="3969" y="1026"/>
                <a:ext cx="226"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Arc 15">
                <a:extLst>
                  <a:ext uri="{FF2B5EF4-FFF2-40B4-BE49-F238E27FC236}">
                    <a16:creationId xmlns:a16="http://schemas.microsoft.com/office/drawing/2014/main" id="{D7AA3F78-9897-439A-0059-82B7BCAD65A1}"/>
                  </a:ext>
                </a:extLst>
              </p:cNvPr>
              <p:cNvSpPr>
                <a:spLocks/>
              </p:cNvSpPr>
              <p:nvPr/>
            </p:nvSpPr>
            <p:spPr bwMode="auto">
              <a:xfrm flipH="1">
                <a:off x="4377" y="1026"/>
                <a:ext cx="227"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Arc 16">
                <a:extLst>
                  <a:ext uri="{FF2B5EF4-FFF2-40B4-BE49-F238E27FC236}">
                    <a16:creationId xmlns:a16="http://schemas.microsoft.com/office/drawing/2014/main" id="{C691786F-84AD-FF6C-C0A7-1A193C77EE3C}"/>
                  </a:ext>
                </a:extLst>
              </p:cNvPr>
              <p:cNvSpPr>
                <a:spLocks/>
              </p:cNvSpPr>
              <p:nvPr/>
            </p:nvSpPr>
            <p:spPr bwMode="auto">
              <a:xfrm flipH="1">
                <a:off x="4332"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Arc 17">
                <a:extLst>
                  <a:ext uri="{FF2B5EF4-FFF2-40B4-BE49-F238E27FC236}">
                    <a16:creationId xmlns:a16="http://schemas.microsoft.com/office/drawing/2014/main" id="{13750756-46AE-D55B-5A01-EA77D4C51AC1}"/>
                  </a:ext>
                </a:extLst>
              </p:cNvPr>
              <p:cNvSpPr>
                <a:spLocks/>
              </p:cNvSpPr>
              <p:nvPr/>
            </p:nvSpPr>
            <p:spPr bwMode="auto">
              <a:xfrm>
                <a:off x="4105"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Arc 18">
                <a:extLst>
                  <a:ext uri="{FF2B5EF4-FFF2-40B4-BE49-F238E27FC236}">
                    <a16:creationId xmlns:a16="http://schemas.microsoft.com/office/drawing/2014/main" id="{56F39B82-CA98-154F-B62F-B33F0E85C78A}"/>
                  </a:ext>
                </a:extLst>
              </p:cNvPr>
              <p:cNvSpPr>
                <a:spLocks/>
              </p:cNvSpPr>
              <p:nvPr/>
            </p:nvSpPr>
            <p:spPr bwMode="auto">
              <a:xfrm flipH="1">
                <a:off x="4332"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Arc 19">
                <a:extLst>
                  <a:ext uri="{FF2B5EF4-FFF2-40B4-BE49-F238E27FC236}">
                    <a16:creationId xmlns:a16="http://schemas.microsoft.com/office/drawing/2014/main" id="{4A52D595-1DDF-269A-49CA-2E508E58AACE}"/>
                  </a:ext>
                </a:extLst>
              </p:cNvPr>
              <p:cNvSpPr>
                <a:spLocks/>
              </p:cNvSpPr>
              <p:nvPr/>
            </p:nvSpPr>
            <p:spPr bwMode="auto">
              <a:xfrm>
                <a:off x="4150"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AutoShape 20">
                <a:extLst>
                  <a:ext uri="{FF2B5EF4-FFF2-40B4-BE49-F238E27FC236}">
                    <a16:creationId xmlns:a16="http://schemas.microsoft.com/office/drawing/2014/main" id="{F08DA4B6-D253-E394-E603-06519059BA96}"/>
                  </a:ext>
                </a:extLst>
              </p:cNvPr>
              <p:cNvSpPr>
                <a:spLocks/>
              </p:cNvSpPr>
              <p:nvPr/>
            </p:nvSpPr>
            <p:spPr bwMode="auto">
              <a:xfrm rot="16200000">
                <a:off x="4263" y="1049"/>
                <a:ext cx="45" cy="182"/>
              </a:xfrm>
              <a:prstGeom prst="leftBracket">
                <a:avLst>
                  <a:gd name="adj" fmla="val 20222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2" name="AutoShape 21">
              <a:extLst>
                <a:ext uri="{FF2B5EF4-FFF2-40B4-BE49-F238E27FC236}">
                  <a16:creationId xmlns:a16="http://schemas.microsoft.com/office/drawing/2014/main" id="{72CEFD36-3345-3F7D-F7B8-28AC8075D561}"/>
                </a:ext>
              </a:extLst>
            </p:cNvPr>
            <p:cNvSpPr>
              <a:spLocks noChangeArrowheads="1"/>
            </p:cNvSpPr>
            <p:nvPr/>
          </p:nvSpPr>
          <p:spPr bwMode="auto">
            <a:xfrm flipV="1">
              <a:off x="5371854" y="3298291"/>
              <a:ext cx="3719513" cy="16002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4" name="Group 12">
              <a:extLst>
                <a:ext uri="{FF2B5EF4-FFF2-40B4-BE49-F238E27FC236}">
                  <a16:creationId xmlns:a16="http://schemas.microsoft.com/office/drawing/2014/main" id="{7CD56F7D-B816-C3D1-41FB-D73F0F6E15A0}"/>
                </a:ext>
              </a:extLst>
            </p:cNvPr>
            <p:cNvGrpSpPr>
              <a:grpSpLocks/>
            </p:cNvGrpSpPr>
            <p:nvPr/>
          </p:nvGrpSpPr>
          <p:grpSpPr bwMode="auto">
            <a:xfrm>
              <a:off x="7315295" y="4240886"/>
              <a:ext cx="1158363" cy="327724"/>
              <a:chOff x="3969" y="935"/>
              <a:chExt cx="635" cy="227"/>
            </a:xfrm>
          </p:grpSpPr>
          <p:sp>
            <p:nvSpPr>
              <p:cNvPr id="65" name="AutoShape 13">
                <a:extLst>
                  <a:ext uri="{FF2B5EF4-FFF2-40B4-BE49-F238E27FC236}">
                    <a16:creationId xmlns:a16="http://schemas.microsoft.com/office/drawing/2014/main" id="{E5E4BB7F-9215-4006-9B94-202870DC9F96}"/>
                  </a:ext>
                </a:extLst>
              </p:cNvPr>
              <p:cNvSpPr>
                <a:spLocks/>
              </p:cNvSpPr>
              <p:nvPr/>
            </p:nvSpPr>
            <p:spPr bwMode="auto">
              <a:xfrm rot="16200000">
                <a:off x="4241" y="935"/>
                <a:ext cx="91" cy="363"/>
              </a:xfrm>
              <a:prstGeom prst="leftBracket">
                <a:avLst>
                  <a:gd name="adj" fmla="val 19945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Arc 14">
                <a:extLst>
                  <a:ext uri="{FF2B5EF4-FFF2-40B4-BE49-F238E27FC236}">
                    <a16:creationId xmlns:a16="http://schemas.microsoft.com/office/drawing/2014/main" id="{55B15958-02E9-DE43-4F7B-562D565500E0}"/>
                  </a:ext>
                </a:extLst>
              </p:cNvPr>
              <p:cNvSpPr>
                <a:spLocks/>
              </p:cNvSpPr>
              <p:nvPr/>
            </p:nvSpPr>
            <p:spPr bwMode="auto">
              <a:xfrm>
                <a:off x="3969" y="1026"/>
                <a:ext cx="226"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Arc 15">
                <a:extLst>
                  <a:ext uri="{FF2B5EF4-FFF2-40B4-BE49-F238E27FC236}">
                    <a16:creationId xmlns:a16="http://schemas.microsoft.com/office/drawing/2014/main" id="{F1086F51-8FAE-B07E-CE2D-B0E303F85C8A}"/>
                  </a:ext>
                </a:extLst>
              </p:cNvPr>
              <p:cNvSpPr>
                <a:spLocks/>
              </p:cNvSpPr>
              <p:nvPr/>
            </p:nvSpPr>
            <p:spPr bwMode="auto">
              <a:xfrm flipH="1">
                <a:off x="4377" y="1026"/>
                <a:ext cx="227"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Arc 16">
                <a:extLst>
                  <a:ext uri="{FF2B5EF4-FFF2-40B4-BE49-F238E27FC236}">
                    <a16:creationId xmlns:a16="http://schemas.microsoft.com/office/drawing/2014/main" id="{89CE43C1-C766-E2F2-5A7D-E240AE326B10}"/>
                  </a:ext>
                </a:extLst>
              </p:cNvPr>
              <p:cNvSpPr>
                <a:spLocks/>
              </p:cNvSpPr>
              <p:nvPr/>
            </p:nvSpPr>
            <p:spPr bwMode="auto">
              <a:xfrm flipH="1">
                <a:off x="4332"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Arc 17">
                <a:extLst>
                  <a:ext uri="{FF2B5EF4-FFF2-40B4-BE49-F238E27FC236}">
                    <a16:creationId xmlns:a16="http://schemas.microsoft.com/office/drawing/2014/main" id="{DE1BB862-B9DC-5276-9E7A-DD33FFD0F9A5}"/>
                  </a:ext>
                </a:extLst>
              </p:cNvPr>
              <p:cNvSpPr>
                <a:spLocks/>
              </p:cNvSpPr>
              <p:nvPr/>
            </p:nvSpPr>
            <p:spPr bwMode="auto">
              <a:xfrm>
                <a:off x="4105"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Arc 18">
                <a:extLst>
                  <a:ext uri="{FF2B5EF4-FFF2-40B4-BE49-F238E27FC236}">
                    <a16:creationId xmlns:a16="http://schemas.microsoft.com/office/drawing/2014/main" id="{BF3CCEC9-1C07-A698-6450-05959C8C624C}"/>
                  </a:ext>
                </a:extLst>
              </p:cNvPr>
              <p:cNvSpPr>
                <a:spLocks/>
              </p:cNvSpPr>
              <p:nvPr/>
            </p:nvSpPr>
            <p:spPr bwMode="auto">
              <a:xfrm flipH="1">
                <a:off x="4332"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Arc 19">
                <a:extLst>
                  <a:ext uri="{FF2B5EF4-FFF2-40B4-BE49-F238E27FC236}">
                    <a16:creationId xmlns:a16="http://schemas.microsoft.com/office/drawing/2014/main" id="{82DB7A7F-F213-3A6A-9C47-35B14CBC15BE}"/>
                  </a:ext>
                </a:extLst>
              </p:cNvPr>
              <p:cNvSpPr>
                <a:spLocks/>
              </p:cNvSpPr>
              <p:nvPr/>
            </p:nvSpPr>
            <p:spPr bwMode="auto">
              <a:xfrm>
                <a:off x="4150"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AutoShape 20">
                <a:extLst>
                  <a:ext uri="{FF2B5EF4-FFF2-40B4-BE49-F238E27FC236}">
                    <a16:creationId xmlns:a16="http://schemas.microsoft.com/office/drawing/2014/main" id="{AA36373A-23F8-4C2F-58A6-CE9FACDC5669}"/>
                  </a:ext>
                </a:extLst>
              </p:cNvPr>
              <p:cNvSpPr>
                <a:spLocks/>
              </p:cNvSpPr>
              <p:nvPr/>
            </p:nvSpPr>
            <p:spPr bwMode="auto">
              <a:xfrm rot="16200000">
                <a:off x="4263" y="1049"/>
                <a:ext cx="45" cy="182"/>
              </a:xfrm>
              <a:prstGeom prst="leftBracket">
                <a:avLst>
                  <a:gd name="adj" fmla="val 20222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id="{DDBF3995-37C9-3931-5D1C-BF0D42185272}"/>
                  </a:ext>
                </a:extLst>
              </p:cNvPr>
              <p:cNvSpPr txBox="1">
                <a:spLocks noChangeArrowheads="1"/>
              </p:cNvSpPr>
              <p:nvPr/>
            </p:nvSpPr>
            <p:spPr bwMode="auto">
              <a:xfrm>
                <a:off x="4977096" y="4529154"/>
                <a:ext cx="3521084" cy="101566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lgn="ctr">
                  <a:spcBef>
                    <a:spcPct val="50000"/>
                  </a:spcBef>
                  <a:defRPr/>
                </a:pPr>
                <a:r>
                  <a:rPr lang="en-GB" altLang="en-US" sz="2000" dirty="0">
                    <a:solidFill>
                      <a:srgbClr val="000099"/>
                    </a:solidFill>
                    <a:latin typeface="Arial" panose="020B0604020202020204" pitchFamily="34" charset="0"/>
                    <a:cs typeface="Arial" panose="020B0604020202020204" pitchFamily="34" charset="0"/>
                  </a:rPr>
                  <a:t>Here </a:t>
                </a:r>
                <a:r>
                  <a:rPr lang="en-GB" altLang="en-US" sz="2000" u="sng" dirty="0">
                    <a:solidFill>
                      <a:srgbClr val="000099"/>
                    </a:solidFill>
                    <a:latin typeface="Arial" panose="020B0604020202020204" pitchFamily="34" charset="0"/>
                    <a:cs typeface="Arial" panose="020B0604020202020204" pitchFamily="34" charset="0"/>
                  </a:rPr>
                  <a:t>Source</a:t>
                </a:r>
                <a:r>
                  <a:rPr lang="en-GB" altLang="en-US" sz="2000" dirty="0">
                    <a:solidFill>
                      <a:srgbClr val="000099"/>
                    </a:solidFill>
                    <a:latin typeface="Arial" panose="020B0604020202020204" pitchFamily="34" charset="0"/>
                    <a:cs typeface="Arial" panose="020B0604020202020204" pitchFamily="34" charset="0"/>
                  </a:rPr>
                  <a:t> of mass          v</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ia Einstein field equation:      </a:t>
                </a:r>
                <a14:m>
                  <m:oMath xmlns:m="http://schemas.openxmlformats.org/officeDocument/2006/math">
                    <m:sSup>
                      <m:sSup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p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𝐺</m:t>
                        </m:r>
                      </m:e>
                      <m:sup>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p>
                      <m:sSupPr>
                        <m:ctrlPr>
                          <a:rPr lang="en-GB" altLang="en-US" sz="2000" i="1">
                            <a:solidFill>
                              <a:prstClr val="black"/>
                            </a:solidFill>
                            <a:latin typeface="Cambria Math" panose="02040503050406030204" pitchFamily="18" charset="0"/>
                            <a:cs typeface="Arial" panose="020B0604020202020204" pitchFamily="34" charset="0"/>
                          </a:rPr>
                        </m:ctrlPr>
                      </m:sSupPr>
                      <m:e>
                        <m:r>
                          <a:rPr lang="en-GB" altLang="en-US" sz="2000" b="0" i="1" smtClean="0">
                            <a:solidFill>
                              <a:prstClr val="black"/>
                            </a:solidFill>
                            <a:latin typeface="Cambria Math" panose="02040503050406030204" pitchFamily="18" charset="0"/>
                            <a:cs typeface="Arial" panose="020B0604020202020204" pitchFamily="34" charset="0"/>
                          </a:rPr>
                          <m:t>𝑓</m:t>
                        </m:r>
                      </m:e>
                      <m:sup>
                        <m:r>
                          <a:rPr lang="en-GB" altLang="en-US" sz="2000" i="1">
                            <a:solidFill>
                              <a:prstClr val="black"/>
                            </a:solidFill>
                            <a:latin typeface="Cambria Math" panose="02040503050406030204" pitchFamily="18" charset="0"/>
                            <a:ea typeface="Cambria Math" panose="02040503050406030204" pitchFamily="18" charset="0"/>
                            <a:cs typeface="Arial" panose="020B0604020202020204" pitchFamily="34" charset="0"/>
                          </a:rPr>
                          <m:t>𝜇𝜈</m:t>
                        </m:r>
                      </m:sup>
                    </m:sSup>
                    <m:d>
                      <m:d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 </m:t>
                            </m:r>
                            <m:r>
                              <a:rPr lang="en-GB" sz="2000" i="1">
                                <a:solidFill>
                                  <a:prstClr val="black"/>
                                </a:solidFill>
                                <a:latin typeface="Cambria Math" panose="02040503050406030204" pitchFamily="18" charset="0"/>
                                <a:ea typeface="Cambria Math" panose="02040503050406030204" pitchFamily="18" charset="0"/>
                              </a:rPr>
                              <m:t>h</m:t>
                            </m:r>
                          </m:e>
                          <m:sup>
                            <m:r>
                              <a:rPr lang="en-GB" sz="2000" i="1">
                                <a:solidFill>
                                  <a:prstClr val="black"/>
                                </a:solidFill>
                                <a:latin typeface="Cambria Math" panose="02040503050406030204" pitchFamily="18" charset="0"/>
                                <a:ea typeface="Cambria Math" panose="02040503050406030204" pitchFamily="18" charset="0"/>
                              </a:rPr>
                              <m:t>2</m:t>
                            </m:r>
                          </m:sup>
                        </m:sSup>
                      </m:e>
                    </m:d>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GB" alt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GB" altLang="en-US" sz="2000" b="0" i="1" u="none" strike="noStrike" kern="1200" cap="none" spc="0" normalizeH="0" baseline="0" noProof="0" dirty="0">
                        <a:ln>
                          <a:noFill/>
                        </a:ln>
                        <a:solidFill>
                          <a:prstClr val="black"/>
                        </a:solidFill>
                        <a:effectLst/>
                        <a:uLnTx/>
                        <a:uFillTx/>
                        <a:latin typeface="Cambria Math" panose="02040503050406030204" pitchFamily="18" charset="0"/>
                      </a:rPr>
                      <m:t>𝜅</m:t>
                    </m:r>
                    <m:sSup>
                      <m:sSupPr>
                        <m:ctrlP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ctrlPr>
                      </m:sSup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𝑇</m:t>
                        </m:r>
                      </m:e>
                      <m:sup>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oMath>
                </a14:m>
                <a:endPar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mc:Choice>
        <mc:Fallback xmlns="">
          <p:sp>
            <p:nvSpPr>
              <p:cNvPr id="10" name="Text Box 7">
                <a:extLst>
                  <a:ext uri="{FF2B5EF4-FFF2-40B4-BE49-F238E27FC236}">
                    <a16:creationId xmlns:a16="http://schemas.microsoft.com/office/drawing/2014/main" id="{DDBF3995-37C9-3931-5D1C-BF0D42185272}"/>
                  </a:ext>
                </a:extLst>
              </p:cNvPr>
              <p:cNvSpPr txBox="1">
                <a:spLocks noRot="1" noChangeAspect="1" noMove="1" noResize="1" noEditPoints="1" noAdjustHandles="1" noChangeArrowheads="1" noChangeShapeType="1" noTextEdit="1"/>
              </p:cNvSpPr>
              <p:nvPr/>
            </p:nvSpPr>
            <p:spPr bwMode="auto">
              <a:xfrm>
                <a:off x="4977096" y="4529154"/>
                <a:ext cx="3521084" cy="1015663"/>
              </a:xfrm>
              <a:prstGeom prst="rect">
                <a:avLst/>
              </a:prstGeom>
              <a:blipFill>
                <a:blip r:embed="rId26"/>
                <a:stretch>
                  <a:fillRect t="-2994" r="-8131" b="-598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 Box 7">
                <a:extLst>
                  <a:ext uri="{FF2B5EF4-FFF2-40B4-BE49-F238E27FC236}">
                    <a16:creationId xmlns:a16="http://schemas.microsoft.com/office/drawing/2014/main" id="{CA4B44B6-A113-FAC5-6647-19396D76F1C3}"/>
                  </a:ext>
                </a:extLst>
              </p:cNvPr>
              <p:cNvSpPr txBox="1">
                <a:spLocks noChangeArrowheads="1"/>
              </p:cNvSpPr>
              <p:nvPr/>
            </p:nvSpPr>
            <p:spPr bwMode="auto">
              <a:xfrm>
                <a:off x="4480014" y="5612663"/>
                <a:ext cx="4761597" cy="7078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lgn="ctr">
                  <a:spcBef>
                    <a:spcPct val="50000"/>
                  </a:spcBef>
                  <a:defRPr/>
                </a:pP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In turn fields that interact with</a:t>
                </a:r>
                <a:r>
                  <a:rPr kumimoji="0" lang="en-GB" altLang="en-US" sz="2000" b="0" i="0" u="none" strike="noStrike" kern="1200" cap="none" spc="0" normalizeH="0" noProof="0" dirty="0">
                    <a:ln>
                      <a:noFill/>
                    </a:ln>
                    <a:solidFill>
                      <a:srgbClr val="000099"/>
                    </a:solidFill>
                    <a:effectLst/>
                    <a:uLnTx/>
                    <a:uFillTx/>
                    <a:latin typeface="Arial" panose="020B0604020202020204" pitchFamily="34" charset="0"/>
                    <a:cs typeface="Arial" panose="020B0604020202020204" pitchFamily="34" charset="0"/>
                  </a:rPr>
                  <a:t> </a:t>
                </a:r>
                <a14:m>
                  <m:oMath xmlns:m="http://schemas.openxmlformats.org/officeDocument/2006/math">
                    <m:sSub>
                      <m:sSubPr>
                        <m:ctrlPr>
                          <a:rPr lang="en-GB" sz="2000" i="1" dirty="0">
                            <a:solidFill>
                              <a:prstClr val="black"/>
                            </a:solidFill>
                            <a:latin typeface="Cambria Math" panose="02040503050406030204" pitchFamily="18" charset="0"/>
                          </a:rPr>
                        </m:ctrlPr>
                      </m:sSubPr>
                      <m:e>
                        <m:r>
                          <a:rPr lang="en-GB" sz="2000" b="1" i="1">
                            <a:solidFill>
                              <a:prstClr val="black"/>
                            </a:solidFill>
                            <a:latin typeface="Cambria Math" panose="02040503050406030204" pitchFamily="18" charset="0"/>
                            <a:ea typeface="Cambria Math" panose="02040503050406030204" pitchFamily="18" charset="0"/>
                          </a:rPr>
                          <m:t>𝜹</m:t>
                        </m:r>
                        <m:r>
                          <a:rPr lang="en-GB" sz="2000" b="1" i="1">
                            <a:solidFill>
                              <a:prstClr val="black"/>
                            </a:solidFill>
                            <a:latin typeface="Cambria Math" panose="02040503050406030204" pitchFamily="18" charset="0"/>
                            <a:ea typeface="Cambria Math" panose="02040503050406030204" pitchFamily="18" charset="0"/>
                          </a:rPr>
                          <m:t>𝒙</m:t>
                        </m:r>
                      </m:e>
                      <m:sub>
                        <m:r>
                          <a:rPr lang="en-GB" sz="2000" i="1" dirty="0">
                            <a:solidFill>
                              <a:prstClr val="black"/>
                            </a:solidFill>
                            <a:latin typeface="Cambria Math" panose="02040503050406030204" pitchFamily="18" charset="0"/>
                          </a:rPr>
                          <m:t>4</m:t>
                        </m:r>
                      </m:sub>
                    </m:sSub>
                  </m:oMath>
                </a14:m>
                <a:r>
                  <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will perturb geometry and gain mass</a:t>
                </a:r>
              </a:p>
            </p:txBody>
          </p:sp>
        </mc:Choice>
        <mc:Fallback xmlns="">
          <p:sp>
            <p:nvSpPr>
              <p:cNvPr id="26" name="Text Box 7">
                <a:extLst>
                  <a:ext uri="{FF2B5EF4-FFF2-40B4-BE49-F238E27FC236}">
                    <a16:creationId xmlns:a16="http://schemas.microsoft.com/office/drawing/2014/main" id="{CA4B44B6-A113-FAC5-6647-19396D76F1C3}"/>
                  </a:ext>
                </a:extLst>
              </p:cNvPr>
              <p:cNvSpPr txBox="1">
                <a:spLocks noRot="1" noChangeAspect="1" noMove="1" noResize="1" noEditPoints="1" noAdjustHandles="1" noChangeArrowheads="1" noChangeShapeType="1" noTextEdit="1"/>
              </p:cNvSpPr>
              <p:nvPr/>
            </p:nvSpPr>
            <p:spPr bwMode="auto">
              <a:xfrm>
                <a:off x="4480014" y="5612663"/>
                <a:ext cx="4761597" cy="707886"/>
              </a:xfrm>
              <a:prstGeom prst="rect">
                <a:avLst/>
              </a:prstGeom>
              <a:blipFill>
                <a:blip r:embed="rId27"/>
                <a:stretch>
                  <a:fillRect t="-4310" b="-155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27" name="Text Box 7">
            <a:extLst>
              <a:ext uri="{FF2B5EF4-FFF2-40B4-BE49-F238E27FC236}">
                <a16:creationId xmlns:a16="http://schemas.microsoft.com/office/drawing/2014/main" id="{3D566CFE-3844-0DF4-8236-6C66144DDDB8}"/>
              </a:ext>
            </a:extLst>
          </p:cNvPr>
          <p:cNvSpPr txBox="1">
            <a:spLocks noChangeArrowheads="1"/>
          </p:cNvSpPr>
          <p:nvPr/>
        </p:nvSpPr>
        <p:spPr bwMode="auto">
          <a:xfrm>
            <a:off x="180454" y="6447203"/>
            <a:ext cx="867459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kumimoji="0" lang="en-GB" altLang="en-US" sz="21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Connects mass in </a:t>
            </a:r>
            <a:r>
              <a:rPr lang="en-GB" altLang="en-US" sz="2100" dirty="0">
                <a:solidFill>
                  <a:srgbClr val="C00000"/>
                </a:solidFill>
                <a:latin typeface="Arial" panose="020B0604020202020204" pitchFamily="34" charset="0"/>
                <a:cs typeface="Arial" panose="020B0604020202020204" pitchFamily="34" charset="0"/>
              </a:rPr>
              <a:t>General Relativity </a:t>
            </a:r>
            <a:r>
              <a:rPr kumimoji="0" lang="en-GB" altLang="en-US" sz="21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with that in</a:t>
            </a:r>
            <a:r>
              <a:rPr lang="en-GB" altLang="en-US" sz="2100" dirty="0">
                <a:solidFill>
                  <a:srgbClr val="C00000"/>
                </a:solidFill>
                <a:latin typeface="Arial" panose="020B0604020202020204" pitchFamily="34" charset="0"/>
                <a:cs typeface="Arial" panose="020B0604020202020204" pitchFamily="34" charset="0"/>
              </a:rPr>
              <a:t> the Standard Model </a:t>
            </a:r>
            <a:endParaRPr kumimoji="0" lang="en-US" altLang="en-US" sz="2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83DB4F0E-8B69-91BE-9ECA-FB8CE8FDD164}"/>
              </a:ext>
            </a:extLst>
          </p:cNvPr>
          <p:cNvSpPr txBox="1">
            <a:spLocks noChangeArrowheads="1"/>
          </p:cNvSpPr>
          <p:nvPr/>
        </p:nvSpPr>
        <p:spPr bwMode="auto">
          <a:xfrm>
            <a:off x="55695" y="3881191"/>
            <a:ext cx="317801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effective metric function:</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1" name="Text Box 7">
            <a:extLst>
              <a:ext uri="{FF2B5EF4-FFF2-40B4-BE49-F238E27FC236}">
                <a16:creationId xmlns:a16="http://schemas.microsoft.com/office/drawing/2014/main" id="{24E8BC7C-D6DA-B7B6-DC1D-A6D5DFC7069B}"/>
              </a:ext>
            </a:extLst>
          </p:cNvPr>
          <p:cNvSpPr txBox="1">
            <a:spLocks noChangeArrowheads="1"/>
          </p:cNvSpPr>
          <p:nvPr/>
        </p:nvSpPr>
        <p:spPr bwMode="auto">
          <a:xfrm>
            <a:off x="2820242" y="3866223"/>
            <a:ext cx="317801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000099"/>
                </a:solidFill>
                <a:latin typeface="Arial" panose="020B0604020202020204" pitchFamily="34" charset="0"/>
                <a:cs typeface="Arial" panose="020B0604020202020204" pitchFamily="34" charset="0"/>
              </a:rPr>
              <a:t>   perturb from flat:</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E1F66136-8EB7-3A38-6111-C2539549B0E6}"/>
              </a:ext>
            </a:extLst>
          </p:cNvPr>
          <p:cNvSpPr txBox="1"/>
          <p:nvPr/>
        </p:nvSpPr>
        <p:spPr>
          <a:xfrm>
            <a:off x="6910072" y="5289018"/>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E867453C-D501-97D1-A655-19A45AF0C28A}"/>
              </a:ext>
            </a:extLst>
          </p:cNvPr>
          <p:cNvSpPr/>
          <p:nvPr/>
        </p:nvSpPr>
        <p:spPr>
          <a:xfrm>
            <a:off x="7019030" y="5160517"/>
            <a:ext cx="368943" cy="30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4BA308C-FFC3-DE6D-5D42-7202F4883639}"/>
                  </a:ext>
                </a:extLst>
              </p:cNvPr>
              <p:cNvSpPr txBox="1"/>
              <p:nvPr/>
            </p:nvSpPr>
            <p:spPr>
              <a:xfrm>
                <a:off x="6839650" y="5135866"/>
                <a:ext cx="8012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50" name="TextBox 49">
                <a:extLst>
                  <a:ext uri="{FF2B5EF4-FFF2-40B4-BE49-F238E27FC236}">
                    <a16:creationId xmlns:a16="http://schemas.microsoft.com/office/drawing/2014/main" id="{F4BA308C-FFC3-DE6D-5D42-7202F4883639}"/>
                  </a:ext>
                </a:extLst>
              </p:cNvPr>
              <p:cNvSpPr txBox="1">
                <a:spLocks noRot="1" noChangeAspect="1" noMove="1" noResize="1" noEditPoints="1" noAdjustHandles="1" noChangeArrowheads="1" noChangeShapeType="1" noTextEdit="1"/>
              </p:cNvSpPr>
              <p:nvPr/>
            </p:nvSpPr>
            <p:spPr>
              <a:xfrm>
                <a:off x="6839650" y="5135866"/>
                <a:ext cx="801268" cy="369332"/>
              </a:xfrm>
              <a:prstGeom prst="rect">
                <a:avLst/>
              </a:prstGeom>
              <a:blipFill>
                <a:blip r:embed="rId28"/>
                <a:stretch>
                  <a:fillRect b="-1639"/>
                </a:stretch>
              </a:blipFill>
            </p:spPr>
            <p:txBody>
              <a:bodyPr/>
              <a:lstStyle/>
              <a:p>
                <a:r>
                  <a:rPr lang="en-GB">
                    <a:noFill/>
                  </a:rPr>
                  <a:t> </a:t>
                </a:r>
              </a:p>
            </p:txBody>
          </p:sp>
        </mc:Fallback>
      </mc:AlternateContent>
      <p:sp>
        <p:nvSpPr>
          <p:cNvPr id="56" name="Oval 55">
            <a:extLst>
              <a:ext uri="{FF2B5EF4-FFF2-40B4-BE49-F238E27FC236}">
                <a16:creationId xmlns:a16="http://schemas.microsoft.com/office/drawing/2014/main" id="{2299E1D1-5834-4346-11D9-4C1A943891D8}"/>
              </a:ext>
            </a:extLst>
          </p:cNvPr>
          <p:cNvSpPr/>
          <p:nvPr/>
        </p:nvSpPr>
        <p:spPr>
          <a:xfrm>
            <a:off x="7019030" y="5160517"/>
            <a:ext cx="369333" cy="36933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52806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7B42C-4D6D-65AF-9901-691817AD532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E6A94A-674D-0345-0D38-2E7837BDEDF8}"/>
              </a:ext>
            </a:extLst>
          </p:cNvPr>
          <p:cNvSpPr>
            <a:spLocks noGrp="1"/>
          </p:cNvSpPr>
          <p:nvPr>
            <p:ph type="sldNum" sz="quarter" idx="12"/>
          </p:nvPr>
        </p:nvSpPr>
        <p:spPr/>
        <p:txBody>
          <a:bodyPr/>
          <a:lstStyle/>
          <a:p>
            <a:fld id="{3C421DC5-CE8E-4C24-B68F-06D00653A451}" type="slidenum">
              <a:rPr lang="en-US" altLang="en-US" smtClean="0"/>
              <a:pPr/>
              <a:t>18</a:t>
            </a:fld>
            <a:endParaRPr lang="en-US" altLang="en-US" dirty="0"/>
          </a:p>
        </p:txBody>
      </p:sp>
      <p:sp>
        <p:nvSpPr>
          <p:cNvPr id="6" name="TextBox 5">
            <a:extLst>
              <a:ext uri="{FF2B5EF4-FFF2-40B4-BE49-F238E27FC236}">
                <a16:creationId xmlns:a16="http://schemas.microsoft.com/office/drawing/2014/main" id="{707C549D-4C77-1D3A-5F2C-DF906923DBC5}"/>
              </a:ext>
            </a:extLst>
          </p:cNvPr>
          <p:cNvSpPr txBox="1"/>
          <p:nvPr/>
        </p:nvSpPr>
        <p:spPr>
          <a:xfrm>
            <a:off x="-152400" y="969033"/>
            <a:ext cx="9296400" cy="369332"/>
          </a:xfrm>
          <a:prstGeom prst="rect">
            <a:avLst/>
          </a:prstGeom>
          <a:noFill/>
        </p:spPr>
        <p:txBody>
          <a:bodyPr wrap="square" rtlCol="0">
            <a:spAutoFit/>
          </a:bodyPr>
          <a:lstStyle/>
          <a:p>
            <a:pPr algn="ctr"/>
            <a:r>
              <a:rPr lang="en-GB" dirty="0"/>
              <a:t>The theory based on Generalised Proper Time fits very well with General Relativity</a:t>
            </a:r>
          </a:p>
        </p:txBody>
      </p:sp>
      <p:sp>
        <p:nvSpPr>
          <p:cNvPr id="3" name="TextBox 2">
            <a:extLst>
              <a:ext uri="{FF2B5EF4-FFF2-40B4-BE49-F238E27FC236}">
                <a16:creationId xmlns:a16="http://schemas.microsoft.com/office/drawing/2014/main" id="{6490152C-5128-D3A9-99D7-2FBA007590DC}"/>
              </a:ext>
            </a:extLst>
          </p:cNvPr>
          <p:cNvSpPr txBox="1"/>
          <p:nvPr/>
        </p:nvSpPr>
        <p:spPr>
          <a:xfrm>
            <a:off x="-19755" y="1897755"/>
            <a:ext cx="9144000" cy="369332"/>
          </a:xfrm>
          <a:prstGeom prst="rect">
            <a:avLst/>
          </a:prstGeom>
          <a:noFill/>
        </p:spPr>
        <p:txBody>
          <a:bodyPr wrap="square" rtlCol="0">
            <a:spAutoFit/>
          </a:bodyPr>
          <a:lstStyle/>
          <a:p>
            <a:pPr algn="ctr"/>
            <a:r>
              <a:rPr lang="en-GB" dirty="0"/>
              <a:t>However, in </a:t>
            </a:r>
            <a:r>
              <a:rPr lang="en-GB" u="sng" dirty="0"/>
              <a:t>starting</a:t>
            </a:r>
            <a:r>
              <a:rPr lang="en-GB" dirty="0"/>
              <a:t> with GPT, with </a:t>
            </a:r>
            <a:r>
              <a:rPr lang="en-GB" u="sng" dirty="0"/>
              <a:t>time</a:t>
            </a:r>
            <a:r>
              <a:rPr lang="en-GB" dirty="0"/>
              <a:t> the basic entity, how to </a:t>
            </a:r>
            <a:r>
              <a:rPr lang="en-GB" u="sng" dirty="0"/>
              <a:t>build</a:t>
            </a:r>
            <a:r>
              <a:rPr lang="en-GB" dirty="0"/>
              <a:t> GR framework?</a:t>
            </a:r>
          </a:p>
        </p:txBody>
      </p:sp>
    </p:spTree>
    <p:extLst>
      <p:ext uri="{BB962C8B-B14F-4D97-AF65-F5344CB8AC3E}">
        <p14:creationId xmlns:p14="http://schemas.microsoft.com/office/powerpoint/2010/main" val="2624325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A42F7-AC46-EB77-00A4-820926D88B8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CCB84C-C585-3C61-D360-935E26726CFF}"/>
              </a:ext>
            </a:extLst>
          </p:cNvPr>
          <p:cNvSpPr>
            <a:spLocks noGrp="1"/>
          </p:cNvSpPr>
          <p:nvPr>
            <p:ph type="sldNum" sz="quarter" idx="12"/>
          </p:nvPr>
        </p:nvSpPr>
        <p:spPr>
          <a:xfrm>
            <a:off x="8458200" y="6532044"/>
            <a:ext cx="685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F48B340-1C30-00EF-3F61-7BED4880AF3E}"/>
                  </a:ext>
                </a:extLst>
              </p:cNvPr>
              <p:cNvSpPr txBox="1"/>
              <p:nvPr/>
            </p:nvSpPr>
            <p:spPr>
              <a:xfrm>
                <a:off x="1171497" y="2349751"/>
                <a:ext cx="3576813"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d>
                      <m:dPr>
                        <m:begChr m:val="{"/>
                        <m:endChr m:val="}"/>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oMath>
                </a14:m>
                <a:r>
                  <a:rPr kumimoji="0" lang="en-GB" sz="20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e>
                      <m:sup>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oMath>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4" name="TextBox 13">
                <a:extLst>
                  <a:ext uri="{FF2B5EF4-FFF2-40B4-BE49-F238E27FC236}">
                    <a16:creationId xmlns:a16="http://schemas.microsoft.com/office/drawing/2014/main" id="{6F48B340-1C30-00EF-3F61-7BED4880AF3E}"/>
                  </a:ext>
                </a:extLst>
              </p:cNvPr>
              <p:cNvSpPr txBox="1">
                <a:spLocks noRot="1" noChangeAspect="1" noMove="1" noResize="1" noEditPoints="1" noAdjustHandles="1" noChangeArrowheads="1" noChangeShapeType="1" noTextEdit="1"/>
              </p:cNvSpPr>
              <p:nvPr/>
            </p:nvSpPr>
            <p:spPr>
              <a:xfrm>
                <a:off x="1171497" y="2349751"/>
                <a:ext cx="3576813" cy="430887"/>
              </a:xfrm>
              <a:prstGeom prst="rect">
                <a:avLst/>
              </a:prstGeom>
              <a:blipFill>
                <a:blip r:embed="rId10"/>
                <a:stretch>
                  <a:fillRect/>
                </a:stretch>
              </a:blipFill>
            </p:spPr>
            <p:txBody>
              <a:bodyPr/>
              <a:lstStyle/>
              <a:p>
                <a:r>
                  <a:rPr lang="en-GB">
                    <a:noFill/>
                  </a:rPr>
                  <a:t> </a:t>
                </a:r>
              </a:p>
            </p:txBody>
          </p:sp>
        </mc:Fallback>
      </mc:AlternateContent>
      <p:sp>
        <p:nvSpPr>
          <p:cNvPr id="16" name="Text Box 7">
            <a:extLst>
              <a:ext uri="{FF2B5EF4-FFF2-40B4-BE49-F238E27FC236}">
                <a16:creationId xmlns:a16="http://schemas.microsoft.com/office/drawing/2014/main" id="{4E1C6C09-5488-3714-B4D4-85AB8B43E1BB}"/>
              </a:ext>
            </a:extLst>
          </p:cNvPr>
          <p:cNvSpPr txBox="1">
            <a:spLocks noChangeArrowheads="1"/>
          </p:cNvSpPr>
          <p:nvPr/>
        </p:nvSpPr>
        <p:spPr bwMode="auto">
          <a:xfrm>
            <a:off x="564384" y="2394319"/>
            <a:ext cx="338328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with:</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grpSp>
        <p:nvGrpSpPr>
          <p:cNvPr id="78" name="Group 77">
            <a:extLst>
              <a:ext uri="{FF2B5EF4-FFF2-40B4-BE49-F238E27FC236}">
                <a16:creationId xmlns:a16="http://schemas.microsoft.com/office/drawing/2014/main" id="{D572F428-97CF-4149-FD7F-9058B03CA121}"/>
              </a:ext>
            </a:extLst>
          </p:cNvPr>
          <p:cNvGrpSpPr/>
          <p:nvPr/>
        </p:nvGrpSpPr>
        <p:grpSpPr>
          <a:xfrm>
            <a:off x="5949141" y="3576048"/>
            <a:ext cx="2087030" cy="1418628"/>
            <a:chOff x="6875809" y="3885299"/>
            <a:chExt cx="2087030" cy="1418628"/>
          </a:xfrm>
        </p:grpSpPr>
        <p:cxnSp>
          <p:nvCxnSpPr>
            <p:cNvPr id="17" name="Straight Arrow Connector 16">
              <a:extLst>
                <a:ext uri="{FF2B5EF4-FFF2-40B4-BE49-F238E27FC236}">
                  <a16:creationId xmlns:a16="http://schemas.microsoft.com/office/drawing/2014/main" id="{35AF296E-271C-BEAD-ACFF-F0FC20DCA974}"/>
                </a:ext>
              </a:extLst>
            </p:cNvPr>
            <p:cNvCxnSpPr>
              <a:cxnSpLocks/>
            </p:cNvCxnSpPr>
            <p:nvPr/>
          </p:nvCxnSpPr>
          <p:spPr>
            <a:xfrm>
              <a:off x="7642558" y="4805127"/>
              <a:ext cx="994008" cy="0"/>
            </a:xfrm>
            <a:prstGeom prst="straightConnector1">
              <a:avLst/>
            </a:prstGeom>
            <a:ln w="4762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8FF1A9D-5C3D-857C-BC11-A040E23EB92C}"/>
                </a:ext>
              </a:extLst>
            </p:cNvPr>
            <p:cNvCxnSpPr>
              <a:cxnSpLocks/>
            </p:cNvCxnSpPr>
            <p:nvPr/>
          </p:nvCxnSpPr>
          <p:spPr>
            <a:xfrm flipV="1">
              <a:off x="7642558" y="3941852"/>
              <a:ext cx="0" cy="863275"/>
            </a:xfrm>
            <a:prstGeom prst="straightConnector1">
              <a:avLst/>
            </a:prstGeom>
            <a:ln w="4762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3C9DE0C-46AF-5485-9FF1-A1A9E4444FCD}"/>
                </a:ext>
              </a:extLst>
            </p:cNvPr>
            <p:cNvCxnSpPr>
              <a:cxnSpLocks/>
            </p:cNvCxnSpPr>
            <p:nvPr/>
          </p:nvCxnSpPr>
          <p:spPr>
            <a:xfrm flipH="1">
              <a:off x="7309638" y="4805127"/>
              <a:ext cx="332920" cy="498800"/>
            </a:xfrm>
            <a:prstGeom prst="straightConnector1">
              <a:avLst/>
            </a:prstGeom>
            <a:ln w="4762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E51C938-5078-13ED-3502-64EFEFD5CDEB}"/>
                </a:ext>
              </a:extLst>
            </p:cNvPr>
            <p:cNvCxnSpPr>
              <a:cxnSpLocks/>
            </p:cNvCxnSpPr>
            <p:nvPr/>
          </p:nvCxnSpPr>
          <p:spPr>
            <a:xfrm>
              <a:off x="7667625" y="4517464"/>
              <a:ext cx="2857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AD42C85-6E72-F5D0-BD0F-39C6C77CC239}"/>
                </a:ext>
              </a:extLst>
            </p:cNvPr>
            <p:cNvCxnSpPr>
              <a:cxnSpLocks/>
            </p:cNvCxnSpPr>
            <p:nvPr/>
          </p:nvCxnSpPr>
          <p:spPr>
            <a:xfrm>
              <a:off x="7953375" y="4517464"/>
              <a:ext cx="0" cy="2876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5DA125-968A-0BFD-0702-99B5D8E3394A}"/>
                </a:ext>
              </a:extLst>
            </p:cNvPr>
            <p:cNvCxnSpPr>
              <a:cxnSpLocks/>
            </p:cNvCxnSpPr>
            <p:nvPr/>
          </p:nvCxnSpPr>
          <p:spPr>
            <a:xfrm flipV="1">
              <a:off x="7501165" y="4498414"/>
              <a:ext cx="141393" cy="1794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C0878CD-68DB-D2A2-8DEA-4E1A75FADF97}"/>
                </a:ext>
              </a:extLst>
            </p:cNvPr>
            <p:cNvCxnSpPr>
              <a:cxnSpLocks/>
            </p:cNvCxnSpPr>
            <p:nvPr/>
          </p:nvCxnSpPr>
          <p:spPr>
            <a:xfrm flipV="1">
              <a:off x="7510690" y="4677847"/>
              <a:ext cx="0" cy="314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CE6F9A5-924A-6579-9D07-BA5E2EFA2154}"/>
                </a:ext>
              </a:extLst>
            </p:cNvPr>
            <p:cNvCxnSpPr>
              <a:cxnSpLocks/>
            </p:cNvCxnSpPr>
            <p:nvPr/>
          </p:nvCxnSpPr>
          <p:spPr>
            <a:xfrm flipH="1">
              <a:off x="7857670" y="4817266"/>
              <a:ext cx="95705" cy="1727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D05872A-5FA0-F814-43B3-F69E26AF26EF}"/>
                </a:ext>
              </a:extLst>
            </p:cNvPr>
            <p:cNvCxnSpPr>
              <a:cxnSpLocks/>
            </p:cNvCxnSpPr>
            <p:nvPr/>
          </p:nvCxnSpPr>
          <p:spPr>
            <a:xfrm>
              <a:off x="7524750" y="4982647"/>
              <a:ext cx="33292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86C7B464-5D75-BA6D-C6C1-361798CDD134}"/>
                    </a:ext>
                  </a:extLst>
                </p:cNvPr>
                <p:cNvSpPr txBox="1"/>
                <p:nvPr/>
              </p:nvSpPr>
              <p:spPr>
                <a:xfrm>
                  <a:off x="8310292" y="4817731"/>
                  <a:ext cx="652547" cy="344646"/>
                </a:xfrm>
                <a:prstGeom prst="rect">
                  <a:avLst/>
                </a:prstGeom>
                <a:no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r>
                          <a:rPr lang="en-GB" sz="2200" i="1">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i="1">
                                <a:solidFill>
                                  <a:prstClr val="black"/>
                                </a:solidFill>
                                <a:latin typeface="Cambria Math" panose="02040503050406030204" pitchFamily="18" charset="0"/>
                                <a:ea typeface="Cambria Math" panose="02040503050406030204" pitchFamily="18" charset="0"/>
                              </a:rPr>
                              <m:t>1</m:t>
                            </m:r>
                          </m:sup>
                        </m:sSup>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63" name="TextBox 62">
                  <a:extLst>
                    <a:ext uri="{FF2B5EF4-FFF2-40B4-BE49-F238E27FC236}">
                      <a16:creationId xmlns:a16="http://schemas.microsoft.com/office/drawing/2014/main" id="{F1EA0E00-FB0B-3E8F-5AEF-B81AA4EAE41C}"/>
                    </a:ext>
                  </a:extLst>
                </p:cNvPr>
                <p:cNvSpPr txBox="1">
                  <a:spLocks noRot="1" noChangeAspect="1" noMove="1" noResize="1" noEditPoints="1" noAdjustHandles="1" noChangeArrowheads="1" noChangeShapeType="1" noTextEdit="1"/>
                </p:cNvSpPr>
                <p:nvPr/>
              </p:nvSpPr>
              <p:spPr>
                <a:xfrm>
                  <a:off x="8310292" y="4817731"/>
                  <a:ext cx="652547" cy="344646"/>
                </a:xfrm>
                <a:prstGeom prst="rect">
                  <a:avLst/>
                </a:prstGeom>
                <a:blipFill>
                  <a:blip r:embed="rId13"/>
                  <a:stretch>
                    <a:fillRect l="-14953" b="-877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3D268B46-FD4C-F79A-1AB6-F628B6D7FC14}"/>
                    </a:ext>
                  </a:extLst>
                </p:cNvPr>
                <p:cNvSpPr txBox="1"/>
                <p:nvPr/>
              </p:nvSpPr>
              <p:spPr>
                <a:xfrm>
                  <a:off x="7102589" y="3885299"/>
                  <a:ext cx="652547" cy="338554"/>
                </a:xfrm>
                <a:prstGeom prst="rect">
                  <a:avLst/>
                </a:prstGeom>
                <a:no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r>
                          <a:rPr lang="en-GB" sz="2200" i="1" smtClean="0">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b="0" i="1" smtClean="0">
                                <a:solidFill>
                                  <a:prstClr val="black"/>
                                </a:solidFill>
                                <a:latin typeface="Cambria Math" panose="02040503050406030204" pitchFamily="18" charset="0"/>
                                <a:ea typeface="Cambria Math" panose="02040503050406030204" pitchFamily="18" charset="0"/>
                              </a:rPr>
                              <m:t>2</m:t>
                            </m:r>
                          </m:sup>
                        </m:sSup>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64" name="TextBox 63">
                  <a:extLst>
                    <a:ext uri="{FF2B5EF4-FFF2-40B4-BE49-F238E27FC236}">
                      <a16:creationId xmlns:a16="http://schemas.microsoft.com/office/drawing/2014/main" id="{33DB52A1-CC8D-86EE-3C55-BC087F9A6B3B}"/>
                    </a:ext>
                  </a:extLst>
                </p:cNvPr>
                <p:cNvSpPr txBox="1">
                  <a:spLocks noRot="1" noChangeAspect="1" noMove="1" noResize="1" noEditPoints="1" noAdjustHandles="1" noChangeArrowheads="1" noChangeShapeType="1" noTextEdit="1"/>
                </p:cNvSpPr>
                <p:nvPr/>
              </p:nvSpPr>
              <p:spPr>
                <a:xfrm>
                  <a:off x="7102589" y="3885299"/>
                  <a:ext cx="652547" cy="338554"/>
                </a:xfrm>
                <a:prstGeom prst="rect">
                  <a:avLst/>
                </a:prstGeom>
                <a:blipFill>
                  <a:blip r:embed="rId14"/>
                  <a:stretch>
                    <a:fillRect l="-14953" b="-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661A00B4-6307-85B0-8FC7-71EB7485B873}"/>
                    </a:ext>
                  </a:extLst>
                </p:cNvPr>
                <p:cNvSpPr txBox="1"/>
                <p:nvPr/>
              </p:nvSpPr>
              <p:spPr>
                <a:xfrm>
                  <a:off x="6875809" y="4963107"/>
                  <a:ext cx="652547" cy="338554"/>
                </a:xfrm>
                <a:prstGeom prst="rect">
                  <a:avLst/>
                </a:prstGeom>
                <a:no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r>
                          <a:rPr lang="en-GB" sz="2200" i="1" smtClean="0">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b="0" i="1" smtClean="0">
                                <a:solidFill>
                                  <a:prstClr val="black"/>
                                </a:solidFill>
                                <a:latin typeface="Cambria Math" panose="02040503050406030204" pitchFamily="18" charset="0"/>
                                <a:ea typeface="Cambria Math" panose="02040503050406030204" pitchFamily="18" charset="0"/>
                              </a:rPr>
                              <m:t>3</m:t>
                            </m:r>
                          </m:sup>
                        </m:sSup>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65" name="TextBox 64">
                  <a:extLst>
                    <a:ext uri="{FF2B5EF4-FFF2-40B4-BE49-F238E27FC236}">
                      <a16:creationId xmlns:a16="http://schemas.microsoft.com/office/drawing/2014/main" id="{FA8C49AF-4036-1C8D-76D3-2608F8B44ABF}"/>
                    </a:ext>
                  </a:extLst>
                </p:cNvPr>
                <p:cNvSpPr txBox="1">
                  <a:spLocks noRot="1" noChangeAspect="1" noMove="1" noResize="1" noEditPoints="1" noAdjustHandles="1" noChangeArrowheads="1" noChangeShapeType="1" noTextEdit="1"/>
                </p:cNvSpPr>
                <p:nvPr/>
              </p:nvSpPr>
              <p:spPr>
                <a:xfrm>
                  <a:off x="6875809" y="4963107"/>
                  <a:ext cx="652547" cy="338554"/>
                </a:xfrm>
                <a:prstGeom prst="rect">
                  <a:avLst/>
                </a:prstGeom>
                <a:blipFill>
                  <a:blip r:embed="rId15"/>
                  <a:stretch>
                    <a:fillRect l="-15888" b="-10714"/>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CB733EA-B6C9-D3F3-4C7D-041F262CA240}"/>
                  </a:ext>
                </a:extLst>
              </p:cNvPr>
              <p:cNvSpPr txBox="1"/>
              <p:nvPr/>
            </p:nvSpPr>
            <p:spPr>
              <a:xfrm>
                <a:off x="3395233" y="1861680"/>
                <a:ext cx="5291504" cy="344646"/>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44" name="TextBox 43">
                <a:extLst>
                  <a:ext uri="{FF2B5EF4-FFF2-40B4-BE49-F238E27FC236}">
                    <a16:creationId xmlns:a16="http://schemas.microsoft.com/office/drawing/2014/main" id="{4CB733EA-B6C9-D3F3-4C7D-041F262CA240}"/>
                  </a:ext>
                </a:extLst>
              </p:cNvPr>
              <p:cNvSpPr txBox="1">
                <a:spLocks noRot="1" noChangeAspect="1" noMove="1" noResize="1" noEditPoints="1" noAdjustHandles="1" noChangeArrowheads="1" noChangeShapeType="1" noTextEdit="1"/>
              </p:cNvSpPr>
              <p:nvPr/>
            </p:nvSpPr>
            <p:spPr>
              <a:xfrm>
                <a:off x="3395233" y="1861680"/>
                <a:ext cx="5291504" cy="344646"/>
              </a:xfrm>
              <a:prstGeom prst="rect">
                <a:avLst/>
              </a:prstGeom>
              <a:blipFill>
                <a:blip r:embed="rId16"/>
                <a:stretch>
                  <a:fillRect l="-2535" b="-350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 Box 7">
                <a:extLst>
                  <a:ext uri="{FF2B5EF4-FFF2-40B4-BE49-F238E27FC236}">
                    <a16:creationId xmlns:a16="http://schemas.microsoft.com/office/drawing/2014/main" id="{968CCFD1-A2A0-6952-F243-32A3396389F7}"/>
                  </a:ext>
                </a:extLst>
              </p:cNvPr>
              <p:cNvSpPr txBox="1">
                <a:spLocks noChangeArrowheads="1"/>
              </p:cNvSpPr>
              <p:nvPr/>
            </p:nvSpPr>
            <p:spPr bwMode="auto">
              <a:xfrm>
                <a:off x="340839" y="1849153"/>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8" name="Text Box 7">
                <a:extLst>
                  <a:ext uri="{FF2B5EF4-FFF2-40B4-BE49-F238E27FC236}">
                    <a16:creationId xmlns:a16="http://schemas.microsoft.com/office/drawing/2014/main" id="{968CCFD1-A2A0-6952-F243-32A3396389F7}"/>
                  </a:ext>
                </a:extLst>
              </p:cNvPr>
              <p:cNvSpPr txBox="1">
                <a:spLocks noRot="1" noChangeAspect="1" noMove="1" noResize="1" noEditPoints="1" noAdjustHandles="1" noChangeArrowheads="1" noChangeShapeType="1" noTextEdit="1"/>
              </p:cNvSpPr>
              <p:nvPr/>
            </p:nvSpPr>
            <p:spPr bwMode="auto">
              <a:xfrm>
                <a:off x="340839" y="1849153"/>
                <a:ext cx="3383280" cy="400110"/>
              </a:xfrm>
              <a:prstGeom prst="rect">
                <a:avLst/>
              </a:prstGeom>
              <a:blipFill>
                <a:blip r:embed="rId17"/>
                <a:stretch>
                  <a:fillRect l="-1802" t="-6061" b="-227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6C871F37-516C-B444-001D-5BF84FB1C68F}"/>
              </a:ext>
            </a:extLst>
          </p:cNvPr>
          <p:cNvCxnSpPr>
            <a:cxnSpLocks/>
          </p:cNvCxnSpPr>
          <p:nvPr/>
        </p:nvCxnSpPr>
        <p:spPr>
          <a:xfrm>
            <a:off x="442390" y="2189336"/>
            <a:ext cx="425241" cy="0"/>
          </a:xfrm>
          <a:prstGeom prst="line">
            <a:avLst/>
          </a:prstGeom>
          <a:ln w="57150">
            <a:solidFill>
              <a:srgbClr val="006600"/>
            </a:solidFill>
          </a:ln>
        </p:spPr>
        <p:style>
          <a:lnRef idx="1">
            <a:schemeClr val="accent1"/>
          </a:lnRef>
          <a:fillRef idx="0">
            <a:schemeClr val="accent1"/>
          </a:fillRef>
          <a:effectRef idx="0">
            <a:schemeClr val="accent1"/>
          </a:effectRef>
          <a:fontRef idx="minor">
            <a:schemeClr val="tx1"/>
          </a:fontRef>
        </p:style>
      </p:cxnSp>
      <p:sp>
        <p:nvSpPr>
          <p:cNvPr id="67" name="Left Brace 66">
            <a:extLst>
              <a:ext uri="{FF2B5EF4-FFF2-40B4-BE49-F238E27FC236}">
                <a16:creationId xmlns:a16="http://schemas.microsoft.com/office/drawing/2014/main" id="{84F970C1-9455-49BE-0CC8-72A5169EA4B0}"/>
              </a:ext>
            </a:extLst>
          </p:cNvPr>
          <p:cNvSpPr/>
          <p:nvPr/>
        </p:nvSpPr>
        <p:spPr>
          <a:xfrm rot="16200000">
            <a:off x="6952912" y="623521"/>
            <a:ext cx="187060" cy="3352669"/>
          </a:xfrm>
          <a:prstGeom prst="leftBrace">
            <a:avLst>
              <a:gd name="adj1" fmla="val 84797"/>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68" name="Straight Connector 67">
            <a:extLst>
              <a:ext uri="{FF2B5EF4-FFF2-40B4-BE49-F238E27FC236}">
                <a16:creationId xmlns:a16="http://schemas.microsoft.com/office/drawing/2014/main" id="{7513F194-0DD1-ABD0-8A19-621CFF968F67}"/>
              </a:ext>
            </a:extLst>
          </p:cNvPr>
          <p:cNvCxnSpPr>
            <a:cxnSpLocks/>
          </p:cNvCxnSpPr>
          <p:nvPr/>
        </p:nvCxnSpPr>
        <p:spPr>
          <a:xfrm>
            <a:off x="1927323" y="2173622"/>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BD5649F-FD75-1B6B-BE9C-58380D5A74B8}"/>
                  </a:ext>
                </a:extLst>
              </p:cNvPr>
              <p:cNvSpPr txBox="1"/>
              <p:nvPr/>
            </p:nvSpPr>
            <p:spPr>
              <a:xfrm>
                <a:off x="5378010" y="1694953"/>
                <a:ext cx="3300071" cy="553998"/>
              </a:xfrm>
              <a:prstGeom prst="rect">
                <a:avLst/>
              </a:prstGeom>
              <a:noFill/>
            </p:spPr>
            <p:txBody>
              <a:bodyPr wrap="none" lIns="0" tIns="0" rIns="0" bIns="0" rtlCol="0">
                <a:spAutoFit/>
              </a:bodyPr>
              <a:lstStyle/>
              <a:p>
                <a:r>
                  <a:rPr lang="en-GB" dirty="0"/>
                  <a:t> </a:t>
                </a:r>
                <a:r>
                  <a:rPr lang="en-GB" sz="3600" dirty="0"/>
                  <a:t>[</a:t>
                </a:r>
                <a14:m>
                  <m:oMath xmlns:m="http://schemas.openxmlformats.org/officeDocument/2006/math">
                    <m:r>
                      <a:rPr lang="en-GB" sz="2400" b="0" i="0"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m:t>
                    </m:r>
                    <m:r>
                      <a:rPr lang="en-GB" sz="2400" b="0" i="1"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          </m:t>
                    </m:r>
                    <m:r>
                      <a:rPr lang="en-GB" sz="2400" b="0" i="1"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m:t>
                    </m:r>
                    <m:r>
                      <a:rPr lang="en-GB" sz="2400" b="0" i="1" smtClean="0">
                        <a:solidFill>
                          <a:prstClr val="black"/>
                        </a:solidFill>
                        <a:latin typeface="Cambria Math" panose="02040503050406030204" pitchFamily="18" charset="0"/>
                      </a:rPr>
                      <m:t> </m:t>
                    </m:r>
                  </m:oMath>
                </a14:m>
                <a:r>
                  <a:rPr lang="en-GB" sz="3600" dirty="0"/>
                  <a:t>      ]</a:t>
                </a:r>
                <a:endParaRPr lang="en-GB" dirty="0"/>
              </a:p>
            </p:txBody>
          </p:sp>
        </mc:Choice>
        <mc:Fallback xmlns="">
          <p:sp>
            <p:nvSpPr>
              <p:cNvPr id="70" name="TextBox 69">
                <a:extLst>
                  <a:ext uri="{FF2B5EF4-FFF2-40B4-BE49-F238E27FC236}">
                    <a16:creationId xmlns:a16="http://schemas.microsoft.com/office/drawing/2014/main" id="{9BD5649F-FD75-1B6B-BE9C-58380D5A74B8}"/>
                  </a:ext>
                </a:extLst>
              </p:cNvPr>
              <p:cNvSpPr txBox="1">
                <a:spLocks noRot="1" noChangeAspect="1" noMove="1" noResize="1" noEditPoints="1" noAdjustHandles="1" noChangeArrowheads="1" noChangeShapeType="1" noTextEdit="1"/>
              </p:cNvSpPr>
              <p:nvPr/>
            </p:nvSpPr>
            <p:spPr>
              <a:xfrm>
                <a:off x="5378010" y="1694953"/>
                <a:ext cx="3300071" cy="553998"/>
              </a:xfrm>
              <a:prstGeom prst="rect">
                <a:avLst/>
              </a:prstGeom>
              <a:blipFill>
                <a:blip r:embed="rId18"/>
                <a:stretch>
                  <a:fillRect l="-6458" t="-25275" r="-7380" b="-49451"/>
                </a:stretch>
              </a:blipFill>
            </p:spPr>
            <p:txBody>
              <a:bodyPr/>
              <a:lstStyle/>
              <a:p>
                <a:r>
                  <a:rPr lang="en-GB">
                    <a:noFill/>
                  </a:rPr>
                  <a:t> </a:t>
                </a:r>
              </a:p>
            </p:txBody>
          </p:sp>
        </mc:Fallback>
      </mc:AlternateContent>
      <p:cxnSp>
        <p:nvCxnSpPr>
          <p:cNvPr id="21" name="Straight Connector 20">
            <a:extLst>
              <a:ext uri="{FF2B5EF4-FFF2-40B4-BE49-F238E27FC236}">
                <a16:creationId xmlns:a16="http://schemas.microsoft.com/office/drawing/2014/main" id="{90A45296-5DD9-4A57-B37E-BC16576C5ADC}"/>
              </a:ext>
            </a:extLst>
          </p:cNvPr>
          <p:cNvCxnSpPr>
            <a:cxnSpLocks/>
          </p:cNvCxnSpPr>
          <p:nvPr/>
        </p:nvCxnSpPr>
        <p:spPr>
          <a:xfrm>
            <a:off x="1873265" y="1512299"/>
            <a:ext cx="4855140" cy="3619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 Box 7">
                <a:extLst>
                  <a:ext uri="{FF2B5EF4-FFF2-40B4-BE49-F238E27FC236}">
                    <a16:creationId xmlns:a16="http://schemas.microsoft.com/office/drawing/2014/main" id="{3814A44F-7578-3DAF-0D41-CBE869E11C44}"/>
                  </a:ext>
                </a:extLst>
              </p:cNvPr>
              <p:cNvSpPr txBox="1">
                <a:spLocks noChangeArrowheads="1"/>
              </p:cNvSpPr>
              <p:nvPr/>
            </p:nvSpPr>
            <p:spPr bwMode="auto">
              <a:xfrm>
                <a:off x="227817" y="247995"/>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22" name="Text Box 7">
                <a:extLst>
                  <a:ext uri="{FF2B5EF4-FFF2-40B4-BE49-F238E27FC236}">
                    <a16:creationId xmlns:a16="http://schemas.microsoft.com/office/drawing/2014/main" id="{3814A44F-7578-3DAF-0D41-CBE869E11C44}"/>
                  </a:ext>
                </a:extLst>
              </p:cNvPr>
              <p:cNvSpPr txBox="1">
                <a:spLocks noRot="1" noChangeAspect="1" noMove="1" noResize="1" noEditPoints="1" noAdjustHandles="1" noChangeArrowheads="1" noChangeShapeType="1" noTextEdit="1"/>
              </p:cNvSpPr>
              <p:nvPr/>
            </p:nvSpPr>
            <p:spPr bwMode="auto">
              <a:xfrm>
                <a:off x="227817" y="247995"/>
                <a:ext cx="3383280" cy="400110"/>
              </a:xfrm>
              <a:prstGeom prst="rect">
                <a:avLst/>
              </a:prstGeom>
              <a:blipFill>
                <a:blip r:embed="rId22"/>
                <a:stretch>
                  <a:fillRect l="-1622" t="-6154" b="-2461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23" name="Straight Connector 22">
            <a:extLst>
              <a:ext uri="{FF2B5EF4-FFF2-40B4-BE49-F238E27FC236}">
                <a16:creationId xmlns:a16="http://schemas.microsoft.com/office/drawing/2014/main" id="{99A8AA49-41A1-F9FA-F17E-20BAA61F735B}"/>
              </a:ext>
            </a:extLst>
          </p:cNvPr>
          <p:cNvCxnSpPr>
            <a:cxnSpLocks/>
          </p:cNvCxnSpPr>
          <p:nvPr/>
        </p:nvCxnSpPr>
        <p:spPr>
          <a:xfrm>
            <a:off x="1804776" y="572464"/>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 Box 7">
                <a:extLst>
                  <a:ext uri="{FF2B5EF4-FFF2-40B4-BE49-F238E27FC236}">
                    <a16:creationId xmlns:a16="http://schemas.microsoft.com/office/drawing/2014/main" id="{7813F9E4-1529-DB74-0749-8BF1A1C9031B}"/>
                  </a:ext>
                </a:extLst>
              </p:cNvPr>
              <p:cNvSpPr txBox="1">
                <a:spLocks noChangeArrowheads="1"/>
              </p:cNvSpPr>
              <p:nvPr/>
            </p:nvSpPr>
            <p:spPr bwMode="auto">
              <a:xfrm>
                <a:off x="1008259" y="648105"/>
                <a:ext cx="813574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C00000"/>
                    </a:solidFill>
                    <a:latin typeface="Arial" panose="020B0604020202020204" pitchFamily="34" charset="0"/>
                    <a:cs typeface="Arial" panose="020B0604020202020204" pitchFamily="34" charset="0"/>
                  </a:rPr>
                  <a:t>T</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hese intervals ‘fit together’ composing the ‘real line’</a:t>
                </a:r>
                <a:r>
                  <a:rPr kumimoji="0" lang="en-GB" altLang="en-US" sz="20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4" name="Text Box 7">
                <a:extLst>
                  <a:ext uri="{FF2B5EF4-FFF2-40B4-BE49-F238E27FC236}">
                    <a16:creationId xmlns:a16="http://schemas.microsoft.com/office/drawing/2014/main" id="{7813F9E4-1529-DB74-0749-8BF1A1C9031B}"/>
                  </a:ext>
                </a:extLst>
              </p:cNvPr>
              <p:cNvSpPr txBox="1">
                <a:spLocks noRot="1" noChangeAspect="1" noMove="1" noResize="1" noEditPoints="1" noAdjustHandles="1" noChangeArrowheads="1" noChangeShapeType="1" noTextEdit="1"/>
              </p:cNvSpPr>
              <p:nvPr/>
            </p:nvSpPr>
            <p:spPr bwMode="auto">
              <a:xfrm>
                <a:off x="1008259" y="648105"/>
                <a:ext cx="8135741" cy="523220"/>
              </a:xfrm>
              <a:prstGeom prst="rect">
                <a:avLst/>
              </a:prstGeom>
              <a:blipFill>
                <a:blip r:embed="rId23"/>
                <a:stretch>
                  <a:fillRect l="-749" b="-162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84F1489-5810-B869-4D5A-E986844E06D6}"/>
                  </a:ext>
                </a:extLst>
              </p:cNvPr>
              <p:cNvSpPr txBox="1"/>
              <p:nvPr/>
            </p:nvSpPr>
            <p:spPr>
              <a:xfrm>
                <a:off x="6849396" y="1257086"/>
                <a:ext cx="1261853" cy="523220"/>
              </a:xfrm>
              <a:prstGeom prst="rect">
                <a:avLst/>
              </a:prstGeom>
              <a:noFill/>
            </p:spPr>
            <p:txBody>
              <a:bodyPr wrap="square" rtlCol="0">
                <a:spAutoFit/>
              </a:bodyPr>
              <a:lstStyle/>
              <a:p>
                <a:pPr lvl="0">
                  <a:defRPr/>
                </a:pPr>
                <a:r>
                  <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lang="en-GB" sz="2400" dirty="0">
                    <a:solidFill>
                      <a:prstClr val="black"/>
                    </a:solidFill>
                    <a:ea typeface="Cambria Math" panose="02040503050406030204" pitchFamily="18" charset="0"/>
                  </a:rPr>
                  <a:t> </a:t>
                </a:r>
                <a14:m>
                  <m:oMath xmlns:m="http://schemas.openxmlformats.org/officeDocument/2006/math">
                    <m:r>
                      <a:rPr lang="en-GB" sz="2000" i="1" dirty="0">
                        <a:solidFill>
                          <a:prstClr val="black"/>
                        </a:solidFill>
                        <a:latin typeface="Cambria Math" panose="02040503050406030204" pitchFamily="18" charset="0"/>
                        <a:ea typeface="Cambria Math" panose="02040503050406030204" pitchFamily="18" charset="0"/>
                      </a:rPr>
                      <m:t>∈</m:t>
                    </m:r>
                    <m:r>
                      <a:rPr lang="en-GB" sz="2800" i="1" dirty="0">
                        <a:solidFill>
                          <a:prstClr val="black"/>
                        </a:solidFill>
                        <a:latin typeface="Cambria Math" panose="02040503050406030204" pitchFamily="18" charset="0"/>
                        <a:ea typeface="Cambria Math" panose="02040503050406030204" pitchFamily="18" charset="0"/>
                      </a:rPr>
                      <m:t>ℝ</m:t>
                    </m:r>
                  </m:oMath>
                </a14:m>
                <a:endPar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184F1489-5810-B869-4D5A-E986844E06D6}"/>
                  </a:ext>
                </a:extLst>
              </p:cNvPr>
              <p:cNvSpPr txBox="1">
                <a:spLocks noRot="1" noChangeAspect="1" noMove="1" noResize="1" noEditPoints="1" noAdjustHandles="1" noChangeArrowheads="1" noChangeShapeType="1" noTextEdit="1"/>
              </p:cNvSpPr>
              <p:nvPr/>
            </p:nvSpPr>
            <p:spPr>
              <a:xfrm>
                <a:off x="6849396" y="1257086"/>
                <a:ext cx="1261853" cy="523220"/>
              </a:xfrm>
              <a:prstGeom prst="rect">
                <a:avLst/>
              </a:prstGeom>
              <a:blipFill>
                <a:blip r:embed="rId24"/>
                <a:stretch>
                  <a:fillRect l="-10145" t="-11628" b="-31395"/>
                </a:stretch>
              </a:blipFill>
            </p:spPr>
            <p:txBody>
              <a:bodyPr/>
              <a:lstStyle/>
              <a:p>
                <a:r>
                  <a:rPr lang="en-GB">
                    <a:noFill/>
                  </a:rPr>
                  <a:t> </a:t>
                </a:r>
              </a:p>
            </p:txBody>
          </p:sp>
        </mc:Fallback>
      </mc:AlternateContent>
      <p:cxnSp>
        <p:nvCxnSpPr>
          <p:cNvPr id="27" name="Straight Connector 26">
            <a:extLst>
              <a:ext uri="{FF2B5EF4-FFF2-40B4-BE49-F238E27FC236}">
                <a16:creationId xmlns:a16="http://schemas.microsoft.com/office/drawing/2014/main" id="{80FF36AC-7DEE-F6BD-3010-9B2E8105DF05}"/>
              </a:ext>
            </a:extLst>
          </p:cNvPr>
          <p:cNvCxnSpPr>
            <a:cxnSpLocks/>
          </p:cNvCxnSpPr>
          <p:nvPr/>
        </p:nvCxnSpPr>
        <p:spPr>
          <a:xfrm flipH="1">
            <a:off x="3421818" y="616593"/>
            <a:ext cx="740820" cy="821563"/>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B4FB9731-BA67-11EF-014C-42979E74AFD3}"/>
              </a:ext>
            </a:extLst>
          </p:cNvPr>
          <p:cNvCxnSpPr>
            <a:cxnSpLocks/>
          </p:cNvCxnSpPr>
          <p:nvPr/>
        </p:nvCxnSpPr>
        <p:spPr>
          <a:xfrm flipH="1">
            <a:off x="4278039" y="589050"/>
            <a:ext cx="703325" cy="850139"/>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46FC3E9-091C-2BE2-033C-031D49473407}"/>
                  </a:ext>
                </a:extLst>
              </p:cNvPr>
              <p:cNvSpPr txBox="1"/>
              <p:nvPr/>
            </p:nvSpPr>
            <p:spPr>
              <a:xfrm>
                <a:off x="3314129" y="260544"/>
                <a:ext cx="2403625" cy="338554"/>
              </a:xfrm>
              <a:prstGeom prst="rect">
                <a:avLst/>
              </a:prstGeom>
              <a:solidFill>
                <a:schemeClr val="bg1"/>
              </a:solid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lang="en-GB" sz="2200" i="1">
                          <a:solidFill>
                            <a:prstClr val="black"/>
                          </a:solidFill>
                          <a:latin typeface="Cambria Math" panose="02040503050406030204" pitchFamily="18" charset="0"/>
                          <a:ea typeface="Cambria Math" panose="02040503050406030204" pitchFamily="18" charset="0"/>
                        </a:rPr>
                        <m:t>+</m:t>
                      </m:r>
                      <m:r>
                        <a:rPr lang="en-GB" sz="2200" i="1">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b="0" i="1" smtClean="0">
                              <a:solidFill>
                                <a:prstClr val="black"/>
                              </a:solidFill>
                              <a:latin typeface="Cambria Math" panose="02040503050406030204" pitchFamily="18" charset="0"/>
                              <a:ea typeface="Cambria Math" panose="02040503050406030204" pitchFamily="18" charset="0"/>
                            </a:rPr>
                            <m:t>2</m:t>
                          </m:r>
                        </m:sup>
                      </m:sSup>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1" name="TextBox 30">
                <a:extLst>
                  <a:ext uri="{FF2B5EF4-FFF2-40B4-BE49-F238E27FC236}">
                    <a16:creationId xmlns:a16="http://schemas.microsoft.com/office/drawing/2014/main" id="{646FC3E9-091C-2BE2-033C-031D49473407}"/>
                  </a:ext>
                </a:extLst>
              </p:cNvPr>
              <p:cNvSpPr txBox="1">
                <a:spLocks noRot="1" noChangeAspect="1" noMove="1" noResize="1" noEditPoints="1" noAdjustHandles="1" noChangeArrowheads="1" noChangeShapeType="1" noTextEdit="1"/>
              </p:cNvSpPr>
              <p:nvPr/>
            </p:nvSpPr>
            <p:spPr>
              <a:xfrm>
                <a:off x="3314129" y="260544"/>
                <a:ext cx="2403625" cy="338554"/>
              </a:xfrm>
              <a:prstGeom prst="rect">
                <a:avLst/>
              </a:prstGeom>
              <a:blipFill>
                <a:blip r:embed="rId25"/>
                <a:stretch>
                  <a:fillRect l="-4315" b="-10909"/>
                </a:stretch>
              </a:blipFill>
            </p:spPr>
            <p:txBody>
              <a:bodyPr/>
              <a:lstStyle/>
              <a:p>
                <a:r>
                  <a:rPr lang="en-GB">
                    <a:noFill/>
                  </a:rPr>
                  <a:t> </a:t>
                </a:r>
              </a:p>
            </p:txBody>
          </p:sp>
        </mc:Fallback>
      </mc:AlternateContent>
      <p:cxnSp>
        <p:nvCxnSpPr>
          <p:cNvPr id="32" name="Straight Arrow Connector 31">
            <a:extLst>
              <a:ext uri="{FF2B5EF4-FFF2-40B4-BE49-F238E27FC236}">
                <a16:creationId xmlns:a16="http://schemas.microsoft.com/office/drawing/2014/main" id="{0BCC49F4-A80E-4CEB-3C60-EC9C43059AAB}"/>
              </a:ext>
            </a:extLst>
          </p:cNvPr>
          <p:cNvCxnSpPr>
            <a:cxnSpLocks/>
          </p:cNvCxnSpPr>
          <p:nvPr/>
        </p:nvCxnSpPr>
        <p:spPr>
          <a:xfrm>
            <a:off x="4636508" y="1533791"/>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60428D5-26AC-9AA5-4B18-6A3774645F2C}"/>
              </a:ext>
            </a:extLst>
          </p:cNvPr>
          <p:cNvCxnSpPr>
            <a:cxnSpLocks/>
          </p:cNvCxnSpPr>
          <p:nvPr/>
        </p:nvCxnSpPr>
        <p:spPr>
          <a:xfrm>
            <a:off x="3139221" y="1522617"/>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9152190-B84C-3248-BFE9-C88EAA3B1EEE}"/>
              </a:ext>
            </a:extLst>
          </p:cNvPr>
          <p:cNvCxnSpPr>
            <a:cxnSpLocks/>
          </p:cNvCxnSpPr>
          <p:nvPr/>
        </p:nvCxnSpPr>
        <p:spPr>
          <a:xfrm>
            <a:off x="3887200" y="1529794"/>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CD5D18A-F851-7C26-DEF1-B69668D7B7A5}"/>
              </a:ext>
            </a:extLst>
          </p:cNvPr>
          <p:cNvCxnSpPr>
            <a:cxnSpLocks/>
          </p:cNvCxnSpPr>
          <p:nvPr/>
        </p:nvCxnSpPr>
        <p:spPr>
          <a:xfrm>
            <a:off x="5359453" y="1534840"/>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 name="Text Box 7">
            <a:extLst>
              <a:ext uri="{FF2B5EF4-FFF2-40B4-BE49-F238E27FC236}">
                <a16:creationId xmlns:a16="http://schemas.microsoft.com/office/drawing/2014/main" id="{5D7692EA-C229-8D20-CF85-9D6D041A6CB0}"/>
              </a:ext>
            </a:extLst>
          </p:cNvPr>
          <p:cNvSpPr txBox="1">
            <a:spLocks noChangeArrowheads="1"/>
          </p:cNvSpPr>
          <p:nvPr/>
        </p:nvSpPr>
        <p:spPr bwMode="auto">
          <a:xfrm>
            <a:off x="5083845" y="2440431"/>
            <a:ext cx="3925194"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This arithmetic </a:t>
            </a:r>
            <a:r>
              <a:rPr lang="en-GB" altLang="en-US" sz="1900" noProof="0" dirty="0">
                <a:solidFill>
                  <a:srgbClr val="006600"/>
                </a:solidFill>
                <a:latin typeface="Arial" panose="020B0604020202020204" pitchFamily="34" charset="0"/>
                <a:cs typeface="Arial" panose="020B0604020202020204" pitchFamily="34" charset="0"/>
              </a:rPr>
              <a:t>substructure</a:t>
            </a:r>
            <a:r>
              <a:rPr lang="en-GB" altLang="en-US" sz="1900" dirty="0">
                <a:solidFill>
                  <a:srgbClr val="006600"/>
                </a:solidFill>
                <a:latin typeface="Arial" panose="020B0604020202020204" pitchFamily="34" charset="0"/>
                <a:cs typeface="Arial" panose="020B0604020202020204" pitchFamily="34" charset="0"/>
              </a:rPr>
              <a:t> has an implicit </a:t>
            </a:r>
            <a:r>
              <a:rPr lang="en-GB" altLang="en-US" sz="1900" u="sng" dirty="0">
                <a:solidFill>
                  <a:srgbClr val="006600"/>
                </a:solidFill>
                <a:latin typeface="Arial" panose="020B0604020202020204" pitchFamily="34" charset="0"/>
                <a:cs typeface="Arial" panose="020B0604020202020204" pitchFamily="34" charset="0"/>
              </a:rPr>
              <a:t>geometric</a:t>
            </a:r>
            <a:r>
              <a:rPr lang="en-GB" altLang="en-US" sz="1900" dirty="0">
                <a:solidFill>
                  <a:srgbClr val="006600"/>
                </a:solidFill>
                <a:latin typeface="Arial" panose="020B0604020202020204" pitchFamily="34" charset="0"/>
                <a:cs typeface="Arial" panose="020B0604020202020204" pitchFamily="34" charset="0"/>
              </a:rPr>
              <a:t> interpretation as form of </a:t>
            </a:r>
            <a:r>
              <a:rPr lang="en-GB" altLang="en-US" sz="1900" u="sng" dirty="0">
                <a:solidFill>
                  <a:srgbClr val="006600"/>
                </a:solidFill>
                <a:latin typeface="Arial" panose="020B0604020202020204" pitchFamily="34" charset="0"/>
                <a:cs typeface="Arial" panose="020B0604020202020204" pitchFamily="34" charset="0"/>
              </a:rPr>
              <a:t>3D space itself</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42" name="Text Box 7">
            <a:extLst>
              <a:ext uri="{FF2B5EF4-FFF2-40B4-BE49-F238E27FC236}">
                <a16:creationId xmlns:a16="http://schemas.microsoft.com/office/drawing/2014/main" id="{B1AEE4F0-318C-636A-7CDE-86222F0B73C9}"/>
              </a:ext>
            </a:extLst>
          </p:cNvPr>
          <p:cNvSpPr txBox="1">
            <a:spLocks noChangeArrowheads="1"/>
          </p:cNvSpPr>
          <p:nvPr/>
        </p:nvSpPr>
        <p:spPr bwMode="auto">
          <a:xfrm>
            <a:off x="470091" y="5824158"/>
            <a:ext cx="39251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006600"/>
                </a:solidFill>
                <a:latin typeface="Arial" panose="020B0604020202020204" pitchFamily="34" charset="0"/>
                <a:cs typeface="Arial" panose="020B0604020202020204" pitchFamily="34" charset="0"/>
              </a:rPr>
              <a:t>f</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ull quadratic form </a:t>
            </a:r>
            <a:r>
              <a:rPr kumimoji="0" lang="en-GB" altLang="en-US"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describes</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a local </a:t>
            </a:r>
            <a:r>
              <a:rPr kumimoji="0" lang="en-GB" altLang="en-US"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4D spacetime element</a:t>
            </a:r>
            <a:endParaRPr kumimoji="0" lang="en-US" altLang="en-US" sz="20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4" name="Text Box 7">
                <a:extLst>
                  <a:ext uri="{FF2B5EF4-FFF2-40B4-BE49-F238E27FC236}">
                    <a16:creationId xmlns:a16="http://schemas.microsoft.com/office/drawing/2014/main" id="{2ED81700-EC69-F604-0E1B-51F8C633E08D}"/>
                  </a:ext>
                </a:extLst>
              </p:cNvPr>
              <p:cNvSpPr txBox="1">
                <a:spLocks noChangeArrowheads="1"/>
              </p:cNvSpPr>
              <p:nvPr/>
            </p:nvSpPr>
            <p:spPr bwMode="auto">
              <a:xfrm>
                <a:off x="1794445" y="3906325"/>
                <a:ext cx="990787"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4" name="Text Box 7">
                <a:extLst>
                  <a:ext uri="{FF2B5EF4-FFF2-40B4-BE49-F238E27FC236}">
                    <a16:creationId xmlns:a16="http://schemas.microsoft.com/office/drawing/2014/main" id="{2ED81700-EC69-F604-0E1B-51F8C633E08D}"/>
                  </a:ext>
                </a:extLst>
              </p:cNvPr>
              <p:cNvSpPr txBox="1">
                <a:spLocks noRot="1" noChangeAspect="1" noMove="1" noResize="1" noEditPoints="1" noAdjustHandles="1" noChangeArrowheads="1" noChangeShapeType="1" noTextEdit="1"/>
              </p:cNvSpPr>
              <p:nvPr/>
            </p:nvSpPr>
            <p:spPr bwMode="auto">
              <a:xfrm>
                <a:off x="1794445" y="3906325"/>
                <a:ext cx="990787" cy="400110"/>
              </a:xfrm>
              <a:prstGeom prst="rect">
                <a:avLst/>
              </a:prstGeom>
              <a:blipFill>
                <a:blip r:embed="rId2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 Box 7">
                <a:extLst>
                  <a:ext uri="{FF2B5EF4-FFF2-40B4-BE49-F238E27FC236}">
                    <a16:creationId xmlns:a16="http://schemas.microsoft.com/office/drawing/2014/main" id="{88A9EE55-DFAF-165A-26E5-464B0CC9603E}"/>
                  </a:ext>
                </a:extLst>
              </p:cNvPr>
              <p:cNvSpPr txBox="1">
                <a:spLocks noChangeArrowheads="1"/>
              </p:cNvSpPr>
              <p:nvPr/>
            </p:nvSpPr>
            <p:spPr bwMode="auto">
              <a:xfrm>
                <a:off x="3165703" y="4564422"/>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5" name="Text Box 7">
                <a:extLst>
                  <a:ext uri="{FF2B5EF4-FFF2-40B4-BE49-F238E27FC236}">
                    <a16:creationId xmlns:a16="http://schemas.microsoft.com/office/drawing/2014/main" id="{88A9EE55-DFAF-165A-26E5-464B0CC9603E}"/>
                  </a:ext>
                </a:extLst>
              </p:cNvPr>
              <p:cNvSpPr txBox="1">
                <a:spLocks noRot="1" noChangeAspect="1" noMove="1" noResize="1" noEditPoints="1" noAdjustHandles="1" noChangeArrowheads="1" noChangeShapeType="1" noTextEdit="1"/>
              </p:cNvSpPr>
              <p:nvPr/>
            </p:nvSpPr>
            <p:spPr bwMode="auto">
              <a:xfrm>
                <a:off x="3165703" y="4564422"/>
                <a:ext cx="583872" cy="400110"/>
              </a:xfrm>
              <a:prstGeom prst="rect">
                <a:avLst/>
              </a:prstGeom>
              <a:blipFill>
                <a:blip r:embed="rId2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56" name="Straight Arrow Connector 55">
            <a:extLst>
              <a:ext uri="{FF2B5EF4-FFF2-40B4-BE49-F238E27FC236}">
                <a16:creationId xmlns:a16="http://schemas.microsoft.com/office/drawing/2014/main" id="{1ECAD421-AFD4-A254-297E-64729A25BB3E}"/>
              </a:ext>
            </a:extLst>
          </p:cNvPr>
          <p:cNvCxnSpPr>
            <a:cxnSpLocks/>
          </p:cNvCxnSpPr>
          <p:nvPr/>
        </p:nvCxnSpPr>
        <p:spPr>
          <a:xfrm>
            <a:off x="2289839" y="4601555"/>
            <a:ext cx="1309437"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49D9659-850D-1ED5-CEC0-1666FE791DED}"/>
              </a:ext>
            </a:extLst>
          </p:cNvPr>
          <p:cNvCxnSpPr>
            <a:cxnSpLocks/>
          </p:cNvCxnSpPr>
          <p:nvPr/>
        </p:nvCxnSpPr>
        <p:spPr>
          <a:xfrm flipV="1">
            <a:off x="2289839" y="4192958"/>
            <a:ext cx="0" cy="408597"/>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6E6E603-1624-980F-40CB-970BCD5453FA}"/>
              </a:ext>
            </a:extLst>
          </p:cNvPr>
          <p:cNvCxnSpPr>
            <a:cxnSpLocks/>
          </p:cNvCxnSpPr>
          <p:nvPr/>
        </p:nvCxnSpPr>
        <p:spPr>
          <a:xfrm flipV="1">
            <a:off x="2279326" y="4219594"/>
            <a:ext cx="1309437" cy="376605"/>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 Box 7">
                <a:extLst>
                  <a:ext uri="{FF2B5EF4-FFF2-40B4-BE49-F238E27FC236}">
                    <a16:creationId xmlns:a16="http://schemas.microsoft.com/office/drawing/2014/main" id="{1A336D63-32F8-6624-AE42-A1E2386126A0}"/>
                  </a:ext>
                </a:extLst>
              </p:cNvPr>
              <p:cNvSpPr txBox="1">
                <a:spLocks noChangeArrowheads="1"/>
              </p:cNvSpPr>
              <p:nvPr/>
            </p:nvSpPr>
            <p:spPr bwMode="auto">
              <a:xfrm>
                <a:off x="3442822" y="4001391"/>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61" name="Text Box 7">
                <a:extLst>
                  <a:ext uri="{FF2B5EF4-FFF2-40B4-BE49-F238E27FC236}">
                    <a16:creationId xmlns:a16="http://schemas.microsoft.com/office/drawing/2014/main" id="{1A336D63-32F8-6624-AE42-A1E2386126A0}"/>
                  </a:ext>
                </a:extLst>
              </p:cNvPr>
              <p:cNvSpPr txBox="1">
                <a:spLocks noRot="1" noChangeAspect="1" noMove="1" noResize="1" noEditPoints="1" noAdjustHandles="1" noChangeArrowheads="1" noChangeShapeType="1" noTextEdit="1"/>
              </p:cNvSpPr>
              <p:nvPr/>
            </p:nvSpPr>
            <p:spPr bwMode="auto">
              <a:xfrm>
                <a:off x="3442822" y="4001391"/>
                <a:ext cx="583872" cy="400110"/>
              </a:xfrm>
              <a:prstGeom prst="rect">
                <a:avLst/>
              </a:prstGeom>
              <a:blipFill>
                <a:blip r:embed="rId2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79" name="TextBox 78">
            <a:extLst>
              <a:ext uri="{FF2B5EF4-FFF2-40B4-BE49-F238E27FC236}">
                <a16:creationId xmlns:a16="http://schemas.microsoft.com/office/drawing/2014/main" id="{1A2812A6-2D6C-FDD5-E1D1-C230A4FDC16C}"/>
              </a:ext>
            </a:extLst>
          </p:cNvPr>
          <p:cNvSpPr txBox="1"/>
          <p:nvPr/>
        </p:nvSpPr>
        <p:spPr>
          <a:xfrm>
            <a:off x="4070473" y="2054726"/>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Rectangle 79">
            <a:extLst>
              <a:ext uri="{FF2B5EF4-FFF2-40B4-BE49-F238E27FC236}">
                <a16:creationId xmlns:a16="http://schemas.microsoft.com/office/drawing/2014/main" id="{0031B101-597F-40F9-B31E-8054A5E71770}"/>
              </a:ext>
            </a:extLst>
          </p:cNvPr>
          <p:cNvSpPr/>
          <p:nvPr/>
        </p:nvSpPr>
        <p:spPr>
          <a:xfrm>
            <a:off x="4100921" y="1935769"/>
            <a:ext cx="219456" cy="299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01B61F47-2DA9-626A-9679-A7F57B727A9A}"/>
                  </a:ext>
                </a:extLst>
              </p:cNvPr>
              <p:cNvSpPr txBox="1"/>
              <p:nvPr/>
            </p:nvSpPr>
            <p:spPr>
              <a:xfrm>
                <a:off x="3836649" y="1838266"/>
                <a:ext cx="8012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81" name="TextBox 80">
                <a:extLst>
                  <a:ext uri="{FF2B5EF4-FFF2-40B4-BE49-F238E27FC236}">
                    <a16:creationId xmlns:a16="http://schemas.microsoft.com/office/drawing/2014/main" id="{01B61F47-2DA9-626A-9679-A7F57B727A9A}"/>
                  </a:ext>
                </a:extLst>
              </p:cNvPr>
              <p:cNvSpPr txBox="1">
                <a:spLocks noRot="1" noChangeAspect="1" noMove="1" noResize="1" noEditPoints="1" noAdjustHandles="1" noChangeArrowheads="1" noChangeShapeType="1" noTextEdit="1"/>
              </p:cNvSpPr>
              <p:nvPr/>
            </p:nvSpPr>
            <p:spPr>
              <a:xfrm>
                <a:off x="3836649" y="1838266"/>
                <a:ext cx="801268" cy="369332"/>
              </a:xfrm>
              <a:prstGeom prst="rect">
                <a:avLst/>
              </a:prstGeom>
              <a:blipFill>
                <a:blip r:embed="rId29"/>
                <a:stretch>
                  <a:fillRect b="-1667"/>
                </a:stretch>
              </a:blipFill>
            </p:spPr>
            <p:txBody>
              <a:bodyPr/>
              <a:lstStyle/>
              <a:p>
                <a:r>
                  <a:rPr lang="en-GB">
                    <a:noFill/>
                  </a:rPr>
                  <a:t> </a:t>
                </a:r>
              </a:p>
            </p:txBody>
          </p:sp>
        </mc:Fallback>
      </mc:AlternateContent>
      <p:sp>
        <p:nvSpPr>
          <p:cNvPr id="82" name="Oval 81">
            <a:extLst>
              <a:ext uri="{FF2B5EF4-FFF2-40B4-BE49-F238E27FC236}">
                <a16:creationId xmlns:a16="http://schemas.microsoft.com/office/drawing/2014/main" id="{273E3428-C7F1-FB10-B40C-F6A2E2AB5966}"/>
              </a:ext>
            </a:extLst>
          </p:cNvPr>
          <p:cNvSpPr/>
          <p:nvPr/>
        </p:nvSpPr>
        <p:spPr>
          <a:xfrm>
            <a:off x="4025953" y="1870026"/>
            <a:ext cx="369333" cy="36933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8850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CC5FC-83CA-1067-CEC2-20BFBEF8AC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AB9A8C-B357-403A-DCFB-622D52FC4EC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10" name="Text Box 14">
            <a:extLst>
              <a:ext uri="{FF2B5EF4-FFF2-40B4-BE49-F238E27FC236}">
                <a16:creationId xmlns:a16="http://schemas.microsoft.com/office/drawing/2014/main" id="{B50EF6BA-4724-20DE-D30B-DCDE8B869590}"/>
              </a:ext>
            </a:extLst>
          </p:cNvPr>
          <p:cNvSpPr txBox="1">
            <a:spLocks noChangeArrowheads="1"/>
          </p:cNvSpPr>
          <p:nvPr/>
        </p:nvSpPr>
        <p:spPr bwMode="auto">
          <a:xfrm>
            <a:off x="920040" y="5777487"/>
            <a:ext cx="67798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effectLst/>
                <a:uLnTx/>
                <a:uFillTx/>
                <a:latin typeface="Arial" panose="020B0604020202020204"/>
                <a:sym typeface="Euclid Symbol" pitchFamily="18" charset="2"/>
              </a:rPr>
              <a:t>Big </a:t>
            </a:r>
            <a:r>
              <a:rPr lang="en-GB" altLang="en-US" sz="2000" dirty="0">
                <a:latin typeface="Arial" panose="020B0604020202020204"/>
                <a:sym typeface="Euclid Symbol" pitchFamily="18" charset="2"/>
              </a:rPr>
              <a:t>p</a:t>
            </a:r>
            <a:r>
              <a:rPr kumimoji="0" lang="en-GB" altLang="en-US" sz="2000" b="0" i="0" u="none" strike="noStrike" kern="1200" cap="none" spc="0" normalizeH="0" baseline="0" noProof="0" dirty="0">
                <a:ln>
                  <a:noFill/>
                </a:ln>
                <a:effectLst/>
                <a:uLnTx/>
                <a:uFillTx/>
                <a:latin typeface="Arial" panose="020B0604020202020204"/>
                <a:sym typeface="Euclid Symbol" pitchFamily="18" charset="2"/>
              </a:rPr>
              <a:t>icture, ‘Before the Big Bang’,</a:t>
            </a:r>
            <a:r>
              <a:rPr kumimoji="0" lang="en-GB" altLang="en-US" sz="2000" b="0" i="0" u="none" strike="noStrike" kern="1200" cap="none" spc="0" normalizeH="0" noProof="0" dirty="0">
                <a:ln>
                  <a:noFill/>
                </a:ln>
                <a:effectLst/>
                <a:uLnTx/>
                <a:uFillTx/>
                <a:latin typeface="Arial" panose="020B0604020202020204"/>
                <a:sym typeface="Euclid Symbol" pitchFamily="18" charset="2"/>
              </a:rPr>
              <a:t> </a:t>
            </a:r>
            <a:r>
              <a:rPr kumimoji="0" lang="en-GB" altLang="en-US" sz="2000" b="0" i="0" u="none" strike="noStrike" kern="1200" cap="none" spc="0" normalizeH="0" baseline="0" noProof="0" dirty="0">
                <a:ln>
                  <a:noFill/>
                </a:ln>
                <a:effectLst/>
                <a:uLnTx/>
                <a:uFillTx/>
                <a:latin typeface="Arial" panose="020B0604020202020204"/>
                <a:sym typeface="Euclid Symbol" pitchFamily="18" charset="2"/>
              </a:rPr>
              <a:t>Origins</a:t>
            </a:r>
            <a:r>
              <a:rPr lang="en-GB" altLang="en-US" sz="2000" dirty="0">
                <a:latin typeface="Arial" panose="020B0604020202020204"/>
                <a:sym typeface="Euclid Symbol" pitchFamily="18" charset="2"/>
              </a:rPr>
              <a:t> in General</a:t>
            </a:r>
            <a:endParaRPr kumimoji="0" lang="en-GB" altLang="en-US" sz="2000" b="0" i="0" u="none" strike="noStrike" kern="1200" cap="none" spc="0" normalizeH="0" baseline="0" noProof="0" dirty="0">
              <a:ln>
                <a:noFill/>
              </a:ln>
              <a:effectLst/>
              <a:uLnTx/>
              <a:uFillTx/>
              <a:latin typeface="Arial" panose="020B0604020202020204"/>
              <a:sym typeface="Euclid Symbol" pitchFamily="18" charset="2"/>
            </a:endParaRPr>
          </a:p>
        </p:txBody>
      </p:sp>
      <p:sp>
        <p:nvSpPr>
          <p:cNvPr id="12" name="Text Box 14">
            <a:extLst>
              <a:ext uri="{FF2B5EF4-FFF2-40B4-BE49-F238E27FC236}">
                <a16:creationId xmlns:a16="http://schemas.microsoft.com/office/drawing/2014/main" id="{C24C6F0D-F467-7011-6C93-7F9D1C95151B}"/>
              </a:ext>
            </a:extLst>
          </p:cNvPr>
          <p:cNvSpPr txBox="1">
            <a:spLocks noChangeArrowheads="1"/>
          </p:cNvSpPr>
          <p:nvPr/>
        </p:nvSpPr>
        <p:spPr bwMode="auto">
          <a:xfrm>
            <a:off x="920040" y="822991"/>
            <a:ext cx="7149957" cy="1022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ts val="1600"/>
              </a:lnSpc>
              <a:spcBef>
                <a:spcPct val="50000"/>
              </a:spcBef>
              <a:spcAft>
                <a:spcPts val="0"/>
              </a:spcAft>
              <a:buClrTx/>
              <a:buSzTx/>
              <a:buFontTx/>
              <a:buNone/>
              <a:tabLst/>
              <a:defRPr/>
            </a:pPr>
            <a:r>
              <a:rPr lang="en-GB" altLang="en-US" sz="2000" noProof="0" dirty="0">
                <a:latin typeface="Arial" panose="020B0604020202020204"/>
              </a:rPr>
              <a:t>Simple, Unique, Minimal Assumptions for some</a:t>
            </a:r>
          </a:p>
          <a:p>
            <a:pPr marL="0" marR="0" lvl="0" indent="0" algn="l" defTabSz="457200" rtl="0" eaLnBrk="1" fontAlgn="auto" latinLnBrk="0" hangingPunct="1">
              <a:lnSpc>
                <a:spcPts val="1600"/>
              </a:lnSpc>
              <a:spcBef>
                <a:spcPct val="50000"/>
              </a:spcBef>
              <a:spcAft>
                <a:spcPts val="0"/>
              </a:spcAft>
              <a:buClrTx/>
              <a:buSzTx/>
              <a:buFontTx/>
              <a:buNone/>
              <a:tabLst/>
              <a:defRPr/>
            </a:pPr>
            <a:r>
              <a:rPr kumimoji="0" lang="en-GB" altLang="en-US" sz="2000" b="0" i="0" u="none" strike="noStrike" kern="1200" cap="none" spc="0" normalizeH="0" baseline="0" dirty="0">
                <a:ln>
                  <a:noFill/>
                </a:ln>
                <a:effectLst/>
                <a:uLnTx/>
                <a:uFillTx/>
                <a:latin typeface="Arial" panose="020B0604020202020204"/>
              </a:rPr>
              <a:t>      basic</a:t>
            </a:r>
            <a:r>
              <a:rPr kumimoji="0" lang="en-GB" altLang="en-US" sz="2000" b="0" i="0" u="none" strike="noStrike" kern="1200" cap="none" spc="0" normalizeH="0" dirty="0">
                <a:ln>
                  <a:noFill/>
                </a:ln>
                <a:effectLst/>
                <a:uLnTx/>
                <a:uFillTx/>
                <a:latin typeface="Arial" panose="020B0604020202020204"/>
              </a:rPr>
              <a:t> Entity, Concept and/or Maths Structure</a:t>
            </a:r>
          </a:p>
          <a:p>
            <a:pPr marL="0" marR="0" lvl="0" indent="0" algn="l" defTabSz="457200" rtl="0" eaLnBrk="1" fontAlgn="auto" latinLnBrk="0" hangingPunct="1">
              <a:lnSpc>
                <a:spcPts val="1600"/>
              </a:lnSpc>
              <a:spcBef>
                <a:spcPct val="50000"/>
              </a:spcBef>
              <a:spcAft>
                <a:spcPts val="0"/>
              </a:spcAft>
              <a:buClrTx/>
              <a:buSzTx/>
              <a:buFontTx/>
              <a:buNone/>
              <a:tabLst/>
              <a:defRPr/>
            </a:pPr>
            <a:r>
              <a:rPr lang="en-GB" altLang="en-US" sz="2000" baseline="0" noProof="0" dirty="0">
                <a:latin typeface="Arial" panose="020B0604020202020204"/>
              </a:rPr>
              <a:t>   </a:t>
            </a:r>
            <a:r>
              <a:rPr lang="en-GB" altLang="en-US" sz="2000" noProof="0" dirty="0">
                <a:latin typeface="Arial" panose="020B0604020202020204"/>
              </a:rPr>
              <a:t>         as Foundation for…</a:t>
            </a:r>
            <a:endParaRPr kumimoji="0" lang="en-GB" altLang="en-US" sz="2000" b="0" i="0" u="none" strike="noStrike" kern="1200" cap="none" spc="0" normalizeH="0" baseline="0" noProof="0" dirty="0">
              <a:ln>
                <a:noFill/>
              </a:ln>
              <a:effectLst/>
              <a:uLnTx/>
              <a:uFillTx/>
              <a:latin typeface="Arial" panose="020B0604020202020204"/>
            </a:endParaRPr>
          </a:p>
        </p:txBody>
      </p:sp>
      <p:sp>
        <p:nvSpPr>
          <p:cNvPr id="5" name="TextBox 4">
            <a:extLst>
              <a:ext uri="{FF2B5EF4-FFF2-40B4-BE49-F238E27FC236}">
                <a16:creationId xmlns:a16="http://schemas.microsoft.com/office/drawing/2014/main" id="{C5D1EC2E-910C-9E0C-4242-9C4F90B9E51D}"/>
              </a:ext>
            </a:extLst>
          </p:cNvPr>
          <p:cNvSpPr txBox="1"/>
          <p:nvPr/>
        </p:nvSpPr>
        <p:spPr>
          <a:xfrm>
            <a:off x="93306" y="116505"/>
            <a:ext cx="895738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3200" b="1" dirty="0">
                <a:solidFill>
                  <a:srgbClr val="C00000"/>
                </a:solidFill>
                <a:latin typeface="Bookman Old Style" panose="02050604050505020204" pitchFamily="18" charset="0"/>
              </a:rPr>
              <a:t>The Nature of Unification</a:t>
            </a:r>
            <a:endParaRPr kumimoji="0" lang="en-GB" sz="3200" b="1"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endParaRPr>
          </a:p>
        </p:txBody>
      </p:sp>
      <p:sp>
        <p:nvSpPr>
          <p:cNvPr id="6" name="Text Box 14">
            <a:extLst>
              <a:ext uri="{FF2B5EF4-FFF2-40B4-BE49-F238E27FC236}">
                <a16:creationId xmlns:a16="http://schemas.microsoft.com/office/drawing/2014/main" id="{EF1CD841-E20B-53A4-3E68-96A84DD98804}"/>
              </a:ext>
            </a:extLst>
          </p:cNvPr>
          <p:cNvSpPr txBox="1">
            <a:spLocks noChangeArrowheads="1"/>
          </p:cNvSpPr>
          <p:nvPr/>
        </p:nvSpPr>
        <p:spPr bwMode="auto">
          <a:xfrm>
            <a:off x="905308" y="1996431"/>
            <a:ext cx="7552892" cy="66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nSpc>
                <a:spcPts val="1600"/>
              </a:lnSpc>
              <a:spcBef>
                <a:spcPct val="50000"/>
              </a:spcBef>
              <a:defRPr/>
            </a:pPr>
            <a:r>
              <a:rPr lang="en-GB" altLang="en-US" sz="2000" dirty="0">
                <a:solidFill>
                  <a:srgbClr val="000000"/>
                </a:solidFill>
                <a:latin typeface="Arial" panose="020B0604020202020204"/>
              </a:rPr>
              <a:t>Standard Mode</a:t>
            </a:r>
            <a:r>
              <a:rPr lang="en-GB" altLang="en-US" sz="2000" dirty="0">
                <a:solidFill>
                  <a:srgbClr val="000000"/>
                </a:solidFill>
              </a:rPr>
              <a:t>l: Multiplet Structure of Leptons and Quarks under</a:t>
            </a:r>
          </a:p>
          <a:p>
            <a:pPr lvl="0">
              <a:lnSpc>
                <a:spcPts val="1600"/>
              </a:lnSpc>
              <a:spcBef>
                <a:spcPct val="50000"/>
              </a:spcBef>
              <a:defRPr/>
            </a:pPr>
            <a:r>
              <a:rPr lang="en-GB" altLang="en-US" sz="2000" dirty="0">
                <a:solidFill>
                  <a:srgbClr val="000000"/>
                </a:solidFill>
              </a:rPr>
              <a:t>      Lorentz x Gauge symmetries, with masses and couplings</a:t>
            </a:r>
          </a:p>
        </p:txBody>
      </p:sp>
      <p:sp>
        <p:nvSpPr>
          <p:cNvPr id="3" name="TextBox 2">
            <a:extLst>
              <a:ext uri="{FF2B5EF4-FFF2-40B4-BE49-F238E27FC236}">
                <a16:creationId xmlns:a16="http://schemas.microsoft.com/office/drawing/2014/main" id="{2DCB5623-F55B-62C5-D3B9-C667CD2F21D9}"/>
              </a:ext>
            </a:extLst>
          </p:cNvPr>
          <p:cNvSpPr txBox="1"/>
          <p:nvPr/>
        </p:nvSpPr>
        <p:spPr>
          <a:xfrm>
            <a:off x="349951" y="920411"/>
            <a:ext cx="1140178" cy="584775"/>
          </a:xfrm>
          <a:prstGeom prst="rect">
            <a:avLst/>
          </a:prstGeom>
          <a:noFill/>
        </p:spPr>
        <p:txBody>
          <a:bodyPr wrap="square" rtlCol="0">
            <a:spAutoFit/>
          </a:bodyPr>
          <a:lstStyle/>
          <a:p>
            <a:r>
              <a:rPr lang="en-GB" sz="3200" b="1" dirty="0">
                <a:solidFill>
                  <a:srgbClr val="FF0000"/>
                </a:solidFill>
                <a:latin typeface="Bookman Old Style" panose="02050604050505020204" pitchFamily="18" charset="0"/>
              </a:rPr>
              <a:t>1</a:t>
            </a:r>
          </a:p>
        </p:txBody>
      </p:sp>
      <p:sp>
        <p:nvSpPr>
          <p:cNvPr id="4" name="TextBox 3">
            <a:extLst>
              <a:ext uri="{FF2B5EF4-FFF2-40B4-BE49-F238E27FC236}">
                <a16:creationId xmlns:a16="http://schemas.microsoft.com/office/drawing/2014/main" id="{A6AD03C2-0459-903B-5CE8-9B592021534B}"/>
              </a:ext>
            </a:extLst>
          </p:cNvPr>
          <p:cNvSpPr txBox="1"/>
          <p:nvPr/>
        </p:nvSpPr>
        <p:spPr>
          <a:xfrm>
            <a:off x="349951" y="2098430"/>
            <a:ext cx="1140178" cy="584775"/>
          </a:xfrm>
          <a:prstGeom prst="rect">
            <a:avLst/>
          </a:prstGeom>
          <a:noFill/>
        </p:spPr>
        <p:txBody>
          <a:bodyPr wrap="square" rtlCol="0">
            <a:spAutoFit/>
          </a:bodyPr>
          <a:lstStyle/>
          <a:p>
            <a:r>
              <a:rPr lang="en-GB" sz="3200" b="1" dirty="0">
                <a:solidFill>
                  <a:srgbClr val="FF0000"/>
                </a:solidFill>
                <a:latin typeface="Bookman Old Style" panose="02050604050505020204" pitchFamily="18" charset="0"/>
              </a:rPr>
              <a:t>2</a:t>
            </a:r>
          </a:p>
        </p:txBody>
      </p:sp>
      <p:sp>
        <p:nvSpPr>
          <p:cNvPr id="8" name="TextBox 7">
            <a:extLst>
              <a:ext uri="{FF2B5EF4-FFF2-40B4-BE49-F238E27FC236}">
                <a16:creationId xmlns:a16="http://schemas.microsoft.com/office/drawing/2014/main" id="{CABC8232-24C2-3A5D-BBE7-055EE2E41C37}"/>
              </a:ext>
            </a:extLst>
          </p:cNvPr>
          <p:cNvSpPr txBox="1"/>
          <p:nvPr/>
        </p:nvSpPr>
        <p:spPr>
          <a:xfrm>
            <a:off x="349951" y="3256346"/>
            <a:ext cx="1140178" cy="584775"/>
          </a:xfrm>
          <a:prstGeom prst="rect">
            <a:avLst/>
          </a:prstGeom>
          <a:noFill/>
        </p:spPr>
        <p:txBody>
          <a:bodyPr wrap="square" rtlCol="0">
            <a:spAutoFit/>
          </a:bodyPr>
          <a:lstStyle/>
          <a:p>
            <a:r>
              <a:rPr lang="en-GB" sz="3200" b="1" dirty="0">
                <a:solidFill>
                  <a:srgbClr val="FF0000"/>
                </a:solidFill>
                <a:latin typeface="Bookman Old Style" panose="02050604050505020204" pitchFamily="18" charset="0"/>
              </a:rPr>
              <a:t>3</a:t>
            </a:r>
          </a:p>
        </p:txBody>
      </p:sp>
      <p:sp>
        <p:nvSpPr>
          <p:cNvPr id="13" name="TextBox 12">
            <a:extLst>
              <a:ext uri="{FF2B5EF4-FFF2-40B4-BE49-F238E27FC236}">
                <a16:creationId xmlns:a16="http://schemas.microsoft.com/office/drawing/2014/main" id="{F74D9245-B061-4CAA-EFD7-D703B73C3314}"/>
              </a:ext>
            </a:extLst>
          </p:cNvPr>
          <p:cNvSpPr txBox="1"/>
          <p:nvPr/>
        </p:nvSpPr>
        <p:spPr>
          <a:xfrm>
            <a:off x="335219" y="4546017"/>
            <a:ext cx="1140178" cy="584775"/>
          </a:xfrm>
          <a:prstGeom prst="rect">
            <a:avLst/>
          </a:prstGeom>
          <a:noFill/>
        </p:spPr>
        <p:txBody>
          <a:bodyPr wrap="square" rtlCol="0">
            <a:spAutoFit/>
          </a:bodyPr>
          <a:lstStyle/>
          <a:p>
            <a:r>
              <a:rPr lang="en-GB" sz="3200" b="1" dirty="0">
                <a:solidFill>
                  <a:srgbClr val="FF0000"/>
                </a:solidFill>
                <a:latin typeface="Bookman Old Style" panose="02050604050505020204" pitchFamily="18" charset="0"/>
              </a:rPr>
              <a:t>4</a:t>
            </a:r>
          </a:p>
        </p:txBody>
      </p:sp>
      <p:sp>
        <p:nvSpPr>
          <p:cNvPr id="14" name="TextBox 13">
            <a:extLst>
              <a:ext uri="{FF2B5EF4-FFF2-40B4-BE49-F238E27FC236}">
                <a16:creationId xmlns:a16="http://schemas.microsoft.com/office/drawing/2014/main" id="{777E5ADB-1E85-7B08-694A-E2B21C57AC68}"/>
              </a:ext>
            </a:extLst>
          </p:cNvPr>
          <p:cNvSpPr txBox="1"/>
          <p:nvPr/>
        </p:nvSpPr>
        <p:spPr>
          <a:xfrm>
            <a:off x="349951" y="5685155"/>
            <a:ext cx="1140178" cy="584775"/>
          </a:xfrm>
          <a:prstGeom prst="rect">
            <a:avLst/>
          </a:prstGeom>
          <a:noFill/>
        </p:spPr>
        <p:txBody>
          <a:bodyPr wrap="square" rtlCol="0">
            <a:spAutoFit/>
          </a:bodyPr>
          <a:lstStyle/>
          <a:p>
            <a:r>
              <a:rPr lang="en-GB" sz="3200" b="1" dirty="0">
                <a:solidFill>
                  <a:srgbClr val="FF0000"/>
                </a:solidFill>
                <a:latin typeface="Bookman Old Style" panose="02050604050505020204" pitchFamily="18" charset="0"/>
              </a:rPr>
              <a:t>5</a:t>
            </a:r>
          </a:p>
        </p:txBody>
      </p:sp>
      <p:sp>
        <p:nvSpPr>
          <p:cNvPr id="16" name="Text Box 14">
            <a:extLst>
              <a:ext uri="{FF2B5EF4-FFF2-40B4-BE49-F238E27FC236}">
                <a16:creationId xmlns:a16="http://schemas.microsoft.com/office/drawing/2014/main" id="{E1356402-9A6D-E967-9E64-9933CDD5F8FE}"/>
              </a:ext>
            </a:extLst>
          </p:cNvPr>
          <p:cNvSpPr txBox="1">
            <a:spLocks noChangeArrowheads="1"/>
          </p:cNvSpPr>
          <p:nvPr/>
        </p:nvSpPr>
        <p:spPr bwMode="auto">
          <a:xfrm>
            <a:off x="905308" y="3273975"/>
            <a:ext cx="7552892" cy="66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nSpc>
                <a:spcPts val="1600"/>
              </a:lnSpc>
              <a:spcBef>
                <a:spcPct val="50000"/>
              </a:spcBef>
              <a:defRPr/>
            </a:pPr>
            <a:r>
              <a:rPr lang="en-GB" altLang="en-US" sz="2000" dirty="0">
                <a:solidFill>
                  <a:srgbClr val="000000"/>
                </a:solidFill>
                <a:latin typeface="Arial" panose="020B0604020202020204"/>
              </a:rPr>
              <a:t>Quantum + Gravity: Framework uniformly valid on ALL scales </a:t>
            </a:r>
          </a:p>
          <a:p>
            <a:pPr lvl="0">
              <a:lnSpc>
                <a:spcPts val="1600"/>
              </a:lnSpc>
              <a:spcBef>
                <a:spcPct val="50000"/>
              </a:spcBef>
              <a:defRPr/>
            </a:pPr>
            <a:r>
              <a:rPr lang="en-GB" altLang="en-US" sz="2000" dirty="0">
                <a:solidFill>
                  <a:srgbClr val="000000"/>
                </a:solidFill>
                <a:latin typeface="Arial" panose="020B0604020202020204"/>
              </a:rPr>
              <a:t>       Amalgamating Quantum Theory with General Relativity</a:t>
            </a:r>
            <a:endParaRPr lang="en-GB" altLang="en-US" sz="2000" dirty="0">
              <a:solidFill>
                <a:srgbClr val="000000"/>
              </a:solidFill>
            </a:endParaRPr>
          </a:p>
        </p:txBody>
      </p:sp>
      <p:sp>
        <p:nvSpPr>
          <p:cNvPr id="17" name="Text Box 14">
            <a:extLst>
              <a:ext uri="{FF2B5EF4-FFF2-40B4-BE49-F238E27FC236}">
                <a16:creationId xmlns:a16="http://schemas.microsoft.com/office/drawing/2014/main" id="{941B54D5-BE16-D49E-3DA8-3D5486823892}"/>
              </a:ext>
            </a:extLst>
          </p:cNvPr>
          <p:cNvSpPr txBox="1">
            <a:spLocks noChangeArrowheads="1"/>
          </p:cNvSpPr>
          <p:nvPr/>
        </p:nvSpPr>
        <p:spPr bwMode="auto">
          <a:xfrm>
            <a:off x="920040" y="4477132"/>
            <a:ext cx="7552892" cy="66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nSpc>
                <a:spcPts val="1600"/>
              </a:lnSpc>
              <a:spcBef>
                <a:spcPct val="50000"/>
              </a:spcBef>
              <a:defRPr/>
            </a:pPr>
            <a:r>
              <a:rPr lang="en-GB" altLang="en-US" sz="2000" dirty="0">
                <a:solidFill>
                  <a:srgbClr val="000000"/>
                </a:solidFill>
                <a:latin typeface="Arial" panose="020B0604020202020204"/>
              </a:rPr>
              <a:t>Cosmology: Large Scale Observations associated with</a:t>
            </a:r>
          </a:p>
          <a:p>
            <a:pPr lvl="0">
              <a:lnSpc>
                <a:spcPts val="1600"/>
              </a:lnSpc>
              <a:spcBef>
                <a:spcPct val="50000"/>
              </a:spcBef>
              <a:defRPr/>
            </a:pPr>
            <a:r>
              <a:rPr lang="en-GB" altLang="en-US" sz="2000" dirty="0">
                <a:solidFill>
                  <a:srgbClr val="000000"/>
                </a:solidFill>
                <a:latin typeface="Arial" panose="020B0604020202020204"/>
              </a:rPr>
              <a:t>       Dark Matter, Dark Energy and Early Universe</a:t>
            </a:r>
            <a:endParaRPr lang="en-GB" altLang="en-US" sz="2000" dirty="0">
              <a:solidFill>
                <a:srgbClr val="000000"/>
              </a:solidFill>
            </a:endParaRPr>
          </a:p>
        </p:txBody>
      </p:sp>
      <p:sp>
        <p:nvSpPr>
          <p:cNvPr id="7" name="TextBox 6">
            <a:extLst>
              <a:ext uri="{FF2B5EF4-FFF2-40B4-BE49-F238E27FC236}">
                <a16:creationId xmlns:a16="http://schemas.microsoft.com/office/drawing/2014/main" id="{C56DA13D-DEB3-B7BE-0E56-86810DEFA0E2}"/>
              </a:ext>
            </a:extLst>
          </p:cNvPr>
          <p:cNvSpPr txBox="1"/>
          <p:nvPr/>
        </p:nvSpPr>
        <p:spPr>
          <a:xfrm>
            <a:off x="1699367" y="2600111"/>
            <a:ext cx="5591302" cy="400110"/>
          </a:xfrm>
          <a:prstGeom prst="rect">
            <a:avLst/>
          </a:prstGeom>
          <a:noFill/>
        </p:spPr>
        <p:txBody>
          <a:bodyPr wrap="square" rtlCol="0">
            <a:spAutoFit/>
          </a:bodyPr>
          <a:lstStyle/>
          <a:p>
            <a:r>
              <a:rPr lang="en-GB" sz="2000" dirty="0">
                <a:solidFill>
                  <a:srgbClr val="008000"/>
                </a:solidFill>
              </a:rPr>
              <a:t>[Understand Higgs and Neutrino Sectors]</a:t>
            </a:r>
          </a:p>
        </p:txBody>
      </p:sp>
      <p:sp>
        <p:nvSpPr>
          <p:cNvPr id="9" name="TextBox 8">
            <a:extLst>
              <a:ext uri="{FF2B5EF4-FFF2-40B4-BE49-F238E27FC236}">
                <a16:creationId xmlns:a16="http://schemas.microsoft.com/office/drawing/2014/main" id="{2A44062A-4742-4C68-8DA1-842F54B290FA}"/>
              </a:ext>
            </a:extLst>
          </p:cNvPr>
          <p:cNvSpPr txBox="1"/>
          <p:nvPr/>
        </p:nvSpPr>
        <p:spPr>
          <a:xfrm>
            <a:off x="1699367" y="3873587"/>
            <a:ext cx="6539325" cy="400110"/>
          </a:xfrm>
          <a:prstGeom prst="rect">
            <a:avLst/>
          </a:prstGeom>
          <a:noFill/>
        </p:spPr>
        <p:txBody>
          <a:bodyPr wrap="square" rtlCol="0">
            <a:spAutoFit/>
          </a:bodyPr>
          <a:lstStyle/>
          <a:p>
            <a:r>
              <a:rPr lang="en-GB" sz="2000" dirty="0">
                <a:solidFill>
                  <a:srgbClr val="008000"/>
                </a:solidFill>
              </a:rPr>
              <a:t>[Measurement Problem…, Black Hole Singularities]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0211099-7E45-06E7-6A7E-5B3B7AF5C3B5}"/>
                  </a:ext>
                </a:extLst>
              </p:cNvPr>
              <p:cNvSpPr txBox="1"/>
              <p:nvPr/>
            </p:nvSpPr>
            <p:spPr>
              <a:xfrm>
                <a:off x="1699367" y="5098807"/>
                <a:ext cx="5591302" cy="453137"/>
              </a:xfrm>
              <a:prstGeom prst="rect">
                <a:avLst/>
              </a:prstGeom>
              <a:noFill/>
            </p:spPr>
            <p:txBody>
              <a:bodyPr wrap="square" rtlCol="0">
                <a:spAutoFit/>
              </a:bodyPr>
              <a:lstStyle/>
              <a:p>
                <a:r>
                  <a:rPr lang="en-GB" sz="2000" dirty="0">
                    <a:solidFill>
                      <a:srgbClr val="008000"/>
                    </a:solidFill>
                  </a:rPr>
                  <a:t>[Modifications to </a:t>
                </a:r>
                <a14:m>
                  <m:oMath xmlns:m="http://schemas.openxmlformats.org/officeDocument/2006/math">
                    <m:r>
                      <m:rPr>
                        <m:sty m:val="p"/>
                      </m:rPr>
                      <a:rPr lang="el-GR" sz="2400" i="1" smtClean="0">
                        <a:solidFill>
                          <a:srgbClr val="008000"/>
                        </a:solidFill>
                        <a:latin typeface="Cambria Math" panose="02040503050406030204" pitchFamily="18" charset="0"/>
                        <a:ea typeface="Cambria Math" panose="02040503050406030204" pitchFamily="18" charset="0"/>
                      </a:rPr>
                      <m:t>Λ</m:t>
                    </m:r>
                  </m:oMath>
                </a14:m>
                <a:r>
                  <a:rPr lang="en-GB" sz="2000" dirty="0">
                    <a:solidFill>
                      <a:srgbClr val="008000"/>
                    </a:solidFill>
                  </a:rPr>
                  <a:t>CDM to address tensions]</a:t>
                </a:r>
              </a:p>
            </p:txBody>
          </p:sp>
        </mc:Choice>
        <mc:Fallback xmlns="">
          <p:sp>
            <p:nvSpPr>
              <p:cNvPr id="11" name="TextBox 10">
                <a:extLst>
                  <a:ext uri="{FF2B5EF4-FFF2-40B4-BE49-F238E27FC236}">
                    <a16:creationId xmlns:a16="http://schemas.microsoft.com/office/drawing/2014/main" id="{60211099-7E45-06E7-6A7E-5B3B7AF5C3B5}"/>
                  </a:ext>
                </a:extLst>
              </p:cNvPr>
              <p:cNvSpPr txBox="1">
                <a:spLocks noRot="1" noChangeAspect="1" noMove="1" noResize="1" noEditPoints="1" noAdjustHandles="1" noChangeArrowheads="1" noChangeShapeType="1" noTextEdit="1"/>
              </p:cNvSpPr>
              <p:nvPr/>
            </p:nvSpPr>
            <p:spPr>
              <a:xfrm>
                <a:off x="1699367" y="5098807"/>
                <a:ext cx="5591302" cy="453137"/>
              </a:xfrm>
              <a:prstGeom prst="rect">
                <a:avLst/>
              </a:prstGeom>
              <a:blipFill>
                <a:blip r:embed="rId2"/>
                <a:stretch>
                  <a:fillRect l="-1200" b="-21333"/>
                </a:stretch>
              </a:blipFill>
            </p:spPr>
            <p:txBody>
              <a:bodyPr/>
              <a:lstStyle/>
              <a:p>
                <a:r>
                  <a:rPr lang="en-GB">
                    <a:noFill/>
                  </a:rPr>
                  <a:t> </a:t>
                </a:r>
              </a:p>
            </p:txBody>
          </p:sp>
        </mc:Fallback>
      </mc:AlternateContent>
    </p:spTree>
    <p:extLst>
      <p:ext uri="{BB962C8B-B14F-4D97-AF65-F5344CB8AC3E}">
        <p14:creationId xmlns:p14="http://schemas.microsoft.com/office/powerpoint/2010/main" val="2144797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40CDD-C066-DD7D-0F8B-CDD92667D50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B98B43-CDD8-73FB-946E-AFEC6DC256DF}"/>
              </a:ext>
            </a:extLst>
          </p:cNvPr>
          <p:cNvSpPr>
            <a:spLocks noGrp="1"/>
          </p:cNvSpPr>
          <p:nvPr>
            <p:ph type="sldNum" sz="quarter" idx="12"/>
          </p:nvPr>
        </p:nvSpPr>
        <p:spPr>
          <a:xfrm>
            <a:off x="8306671" y="6318045"/>
            <a:ext cx="685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034B7FC-94E4-E3F5-BE44-C66A350EC221}"/>
                  </a:ext>
                </a:extLst>
              </p:cNvPr>
              <p:cNvSpPr txBox="1"/>
              <p:nvPr/>
            </p:nvSpPr>
            <p:spPr>
              <a:xfrm>
                <a:off x="1171497" y="2349751"/>
                <a:ext cx="3576813"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d>
                      <m:dPr>
                        <m:begChr m:val="{"/>
                        <m:endChr m:val="}"/>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oMath>
                </a14:m>
                <a:r>
                  <a:rPr kumimoji="0" lang="en-GB" sz="20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e>
                      <m:sup>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oMath>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4" name="TextBox 13">
                <a:extLst>
                  <a:ext uri="{FF2B5EF4-FFF2-40B4-BE49-F238E27FC236}">
                    <a16:creationId xmlns:a16="http://schemas.microsoft.com/office/drawing/2014/main" id="{6F48B340-1C30-00EF-3F61-7BED4880AF3E}"/>
                  </a:ext>
                </a:extLst>
              </p:cNvPr>
              <p:cNvSpPr txBox="1">
                <a:spLocks noRot="1" noChangeAspect="1" noMove="1" noResize="1" noEditPoints="1" noAdjustHandles="1" noChangeArrowheads="1" noChangeShapeType="1" noTextEdit="1"/>
              </p:cNvSpPr>
              <p:nvPr/>
            </p:nvSpPr>
            <p:spPr>
              <a:xfrm>
                <a:off x="1171497" y="2349751"/>
                <a:ext cx="3576813" cy="430887"/>
              </a:xfrm>
              <a:prstGeom prst="rect">
                <a:avLst/>
              </a:prstGeom>
              <a:blipFill>
                <a:blip r:embed="rId10"/>
                <a:stretch>
                  <a:fillRect/>
                </a:stretch>
              </a:blipFill>
            </p:spPr>
            <p:txBody>
              <a:bodyPr/>
              <a:lstStyle/>
              <a:p>
                <a:r>
                  <a:rPr lang="en-GB">
                    <a:noFill/>
                  </a:rPr>
                  <a:t> </a:t>
                </a:r>
              </a:p>
            </p:txBody>
          </p:sp>
        </mc:Fallback>
      </mc:AlternateContent>
      <p:sp>
        <p:nvSpPr>
          <p:cNvPr id="16" name="Text Box 7">
            <a:extLst>
              <a:ext uri="{FF2B5EF4-FFF2-40B4-BE49-F238E27FC236}">
                <a16:creationId xmlns:a16="http://schemas.microsoft.com/office/drawing/2014/main" id="{13A2FCB5-52CA-2888-ADF2-0CDCBE654A69}"/>
              </a:ext>
            </a:extLst>
          </p:cNvPr>
          <p:cNvSpPr txBox="1">
            <a:spLocks noChangeArrowheads="1"/>
          </p:cNvSpPr>
          <p:nvPr/>
        </p:nvSpPr>
        <p:spPr bwMode="auto">
          <a:xfrm>
            <a:off x="564384" y="2394319"/>
            <a:ext cx="338328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with:</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710FD90-48F2-75A5-2345-1E6CD37A8B2C}"/>
                  </a:ext>
                </a:extLst>
              </p:cNvPr>
              <p:cNvSpPr txBox="1"/>
              <p:nvPr/>
            </p:nvSpPr>
            <p:spPr>
              <a:xfrm>
                <a:off x="3395233" y="1861680"/>
                <a:ext cx="5291504" cy="344646"/>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44" name="TextBox 43">
                <a:extLst>
                  <a:ext uri="{FF2B5EF4-FFF2-40B4-BE49-F238E27FC236}">
                    <a16:creationId xmlns:a16="http://schemas.microsoft.com/office/drawing/2014/main" id="{4CB733EA-B6C9-D3F3-4C7D-041F262CA240}"/>
                  </a:ext>
                </a:extLst>
              </p:cNvPr>
              <p:cNvSpPr txBox="1">
                <a:spLocks noRot="1" noChangeAspect="1" noMove="1" noResize="1" noEditPoints="1" noAdjustHandles="1" noChangeArrowheads="1" noChangeShapeType="1" noTextEdit="1"/>
              </p:cNvSpPr>
              <p:nvPr/>
            </p:nvSpPr>
            <p:spPr>
              <a:xfrm>
                <a:off x="3395233" y="1861680"/>
                <a:ext cx="5291504" cy="344646"/>
              </a:xfrm>
              <a:prstGeom prst="rect">
                <a:avLst/>
              </a:prstGeom>
              <a:blipFill>
                <a:blip r:embed="rId16"/>
                <a:stretch>
                  <a:fillRect l="-2535" b="-350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 Box 7">
                <a:extLst>
                  <a:ext uri="{FF2B5EF4-FFF2-40B4-BE49-F238E27FC236}">
                    <a16:creationId xmlns:a16="http://schemas.microsoft.com/office/drawing/2014/main" id="{FDE45429-4AFC-E428-622F-C94BCCD6E170}"/>
                  </a:ext>
                </a:extLst>
              </p:cNvPr>
              <p:cNvSpPr txBox="1">
                <a:spLocks noChangeArrowheads="1"/>
              </p:cNvSpPr>
              <p:nvPr/>
            </p:nvSpPr>
            <p:spPr bwMode="auto">
              <a:xfrm>
                <a:off x="340839" y="1849153"/>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8" name="Text Box 7">
                <a:extLst>
                  <a:ext uri="{FF2B5EF4-FFF2-40B4-BE49-F238E27FC236}">
                    <a16:creationId xmlns:a16="http://schemas.microsoft.com/office/drawing/2014/main" id="{968CCFD1-A2A0-6952-F243-32A3396389F7}"/>
                  </a:ext>
                </a:extLst>
              </p:cNvPr>
              <p:cNvSpPr txBox="1">
                <a:spLocks noRot="1" noChangeAspect="1" noMove="1" noResize="1" noEditPoints="1" noAdjustHandles="1" noChangeArrowheads="1" noChangeShapeType="1" noTextEdit="1"/>
              </p:cNvSpPr>
              <p:nvPr/>
            </p:nvSpPr>
            <p:spPr bwMode="auto">
              <a:xfrm>
                <a:off x="340839" y="1849153"/>
                <a:ext cx="3383280" cy="400110"/>
              </a:xfrm>
              <a:prstGeom prst="rect">
                <a:avLst/>
              </a:prstGeom>
              <a:blipFill>
                <a:blip r:embed="rId17"/>
                <a:stretch>
                  <a:fillRect l="-1802" t="-6061" b="-227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A310B180-0F9D-7E14-472E-74C7F768A5A9}"/>
              </a:ext>
            </a:extLst>
          </p:cNvPr>
          <p:cNvCxnSpPr>
            <a:cxnSpLocks/>
          </p:cNvCxnSpPr>
          <p:nvPr/>
        </p:nvCxnSpPr>
        <p:spPr>
          <a:xfrm>
            <a:off x="442390" y="2189336"/>
            <a:ext cx="425241" cy="0"/>
          </a:xfrm>
          <a:prstGeom prst="line">
            <a:avLst/>
          </a:prstGeom>
          <a:ln w="571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4C86963-404D-7338-DE34-87609BC17782}"/>
              </a:ext>
            </a:extLst>
          </p:cNvPr>
          <p:cNvCxnSpPr>
            <a:cxnSpLocks/>
          </p:cNvCxnSpPr>
          <p:nvPr/>
        </p:nvCxnSpPr>
        <p:spPr>
          <a:xfrm>
            <a:off x="1927323" y="2173622"/>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AE30D293-DD6A-34DC-8817-37FC28374026}"/>
                  </a:ext>
                </a:extLst>
              </p:cNvPr>
              <p:cNvSpPr txBox="1"/>
              <p:nvPr/>
            </p:nvSpPr>
            <p:spPr>
              <a:xfrm>
                <a:off x="5378010" y="1694953"/>
                <a:ext cx="3300071" cy="553998"/>
              </a:xfrm>
              <a:prstGeom prst="rect">
                <a:avLst/>
              </a:prstGeom>
              <a:noFill/>
            </p:spPr>
            <p:txBody>
              <a:bodyPr wrap="none" lIns="0" tIns="0" rIns="0" bIns="0" rtlCol="0">
                <a:spAutoFit/>
              </a:bodyPr>
              <a:lstStyle/>
              <a:p>
                <a:r>
                  <a:rPr lang="en-GB" dirty="0"/>
                  <a:t> </a:t>
                </a:r>
                <a:r>
                  <a:rPr lang="en-GB" sz="3600" dirty="0"/>
                  <a:t>[</a:t>
                </a:r>
                <a14:m>
                  <m:oMath xmlns:m="http://schemas.openxmlformats.org/officeDocument/2006/math">
                    <m:r>
                      <a:rPr lang="en-GB" sz="2400" b="0" i="0"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m:t>
                    </m:r>
                    <m:r>
                      <a:rPr lang="en-GB" sz="2400" b="0" i="1"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          </m:t>
                    </m:r>
                    <m:r>
                      <a:rPr lang="en-GB" sz="2400" b="0" i="1"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m:t>
                    </m:r>
                    <m:r>
                      <a:rPr lang="en-GB" sz="2400" b="0" i="1" smtClean="0">
                        <a:solidFill>
                          <a:prstClr val="black"/>
                        </a:solidFill>
                        <a:latin typeface="Cambria Math" panose="02040503050406030204" pitchFamily="18" charset="0"/>
                      </a:rPr>
                      <m:t> </m:t>
                    </m:r>
                  </m:oMath>
                </a14:m>
                <a:r>
                  <a:rPr lang="en-GB" sz="3600" dirty="0"/>
                  <a:t>      ]</a:t>
                </a:r>
                <a:endParaRPr lang="en-GB" dirty="0"/>
              </a:p>
            </p:txBody>
          </p:sp>
        </mc:Choice>
        <mc:Fallback xmlns="">
          <p:sp>
            <p:nvSpPr>
              <p:cNvPr id="70" name="TextBox 69">
                <a:extLst>
                  <a:ext uri="{FF2B5EF4-FFF2-40B4-BE49-F238E27FC236}">
                    <a16:creationId xmlns:a16="http://schemas.microsoft.com/office/drawing/2014/main" id="{9BD5649F-FD75-1B6B-BE9C-58380D5A74B8}"/>
                  </a:ext>
                </a:extLst>
              </p:cNvPr>
              <p:cNvSpPr txBox="1">
                <a:spLocks noRot="1" noChangeAspect="1" noMove="1" noResize="1" noEditPoints="1" noAdjustHandles="1" noChangeArrowheads="1" noChangeShapeType="1" noTextEdit="1"/>
              </p:cNvSpPr>
              <p:nvPr/>
            </p:nvSpPr>
            <p:spPr>
              <a:xfrm>
                <a:off x="5378010" y="1694953"/>
                <a:ext cx="3300071" cy="553998"/>
              </a:xfrm>
              <a:prstGeom prst="rect">
                <a:avLst/>
              </a:prstGeom>
              <a:blipFill>
                <a:blip r:embed="rId18"/>
                <a:stretch>
                  <a:fillRect l="-6458" t="-25275" r="-7380" b="-49451"/>
                </a:stretch>
              </a:blipFill>
            </p:spPr>
            <p:txBody>
              <a:bodyPr/>
              <a:lstStyle/>
              <a:p>
                <a:r>
                  <a:rPr lang="en-GB">
                    <a:noFill/>
                  </a:rPr>
                  <a:t> </a:t>
                </a:r>
              </a:p>
            </p:txBody>
          </p:sp>
        </mc:Fallback>
      </mc:AlternateContent>
      <p:cxnSp>
        <p:nvCxnSpPr>
          <p:cNvPr id="21" name="Straight Connector 20">
            <a:extLst>
              <a:ext uri="{FF2B5EF4-FFF2-40B4-BE49-F238E27FC236}">
                <a16:creationId xmlns:a16="http://schemas.microsoft.com/office/drawing/2014/main" id="{7F52C4AD-CA3F-ABCA-20DB-D9CD0B694328}"/>
              </a:ext>
            </a:extLst>
          </p:cNvPr>
          <p:cNvCxnSpPr>
            <a:cxnSpLocks/>
          </p:cNvCxnSpPr>
          <p:nvPr/>
        </p:nvCxnSpPr>
        <p:spPr>
          <a:xfrm>
            <a:off x="1873265" y="1512299"/>
            <a:ext cx="4855140" cy="3619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 Box 7">
                <a:extLst>
                  <a:ext uri="{FF2B5EF4-FFF2-40B4-BE49-F238E27FC236}">
                    <a16:creationId xmlns:a16="http://schemas.microsoft.com/office/drawing/2014/main" id="{C92BA3AF-6561-1792-E349-D6A12C212B32}"/>
                  </a:ext>
                </a:extLst>
              </p:cNvPr>
              <p:cNvSpPr txBox="1">
                <a:spLocks noChangeArrowheads="1"/>
              </p:cNvSpPr>
              <p:nvPr/>
            </p:nvSpPr>
            <p:spPr bwMode="auto">
              <a:xfrm>
                <a:off x="227817" y="247995"/>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22" name="Text Box 7">
                <a:extLst>
                  <a:ext uri="{FF2B5EF4-FFF2-40B4-BE49-F238E27FC236}">
                    <a16:creationId xmlns:a16="http://schemas.microsoft.com/office/drawing/2014/main" id="{3814A44F-7578-3DAF-0D41-CBE869E11C44}"/>
                  </a:ext>
                </a:extLst>
              </p:cNvPr>
              <p:cNvSpPr txBox="1">
                <a:spLocks noRot="1" noChangeAspect="1" noMove="1" noResize="1" noEditPoints="1" noAdjustHandles="1" noChangeArrowheads="1" noChangeShapeType="1" noTextEdit="1"/>
              </p:cNvSpPr>
              <p:nvPr/>
            </p:nvSpPr>
            <p:spPr bwMode="auto">
              <a:xfrm>
                <a:off x="227817" y="247995"/>
                <a:ext cx="3383280" cy="400110"/>
              </a:xfrm>
              <a:prstGeom prst="rect">
                <a:avLst/>
              </a:prstGeom>
              <a:blipFill>
                <a:blip r:embed="rId22"/>
                <a:stretch>
                  <a:fillRect l="-1622" t="-6154" b="-2461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23" name="Straight Connector 22">
            <a:extLst>
              <a:ext uri="{FF2B5EF4-FFF2-40B4-BE49-F238E27FC236}">
                <a16:creationId xmlns:a16="http://schemas.microsoft.com/office/drawing/2014/main" id="{B8732678-3245-1885-9023-29D3950A4D32}"/>
              </a:ext>
            </a:extLst>
          </p:cNvPr>
          <p:cNvCxnSpPr>
            <a:cxnSpLocks/>
          </p:cNvCxnSpPr>
          <p:nvPr/>
        </p:nvCxnSpPr>
        <p:spPr>
          <a:xfrm>
            <a:off x="1804776" y="572464"/>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 Box 7">
                <a:extLst>
                  <a:ext uri="{FF2B5EF4-FFF2-40B4-BE49-F238E27FC236}">
                    <a16:creationId xmlns:a16="http://schemas.microsoft.com/office/drawing/2014/main" id="{F2411E8B-08DA-341C-931D-77337A0022F4}"/>
                  </a:ext>
                </a:extLst>
              </p:cNvPr>
              <p:cNvSpPr txBox="1">
                <a:spLocks noChangeArrowheads="1"/>
              </p:cNvSpPr>
              <p:nvPr/>
            </p:nvSpPr>
            <p:spPr bwMode="auto">
              <a:xfrm>
                <a:off x="1008259" y="648105"/>
                <a:ext cx="813574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C00000"/>
                    </a:solidFill>
                    <a:latin typeface="Arial" panose="020B0604020202020204" pitchFamily="34" charset="0"/>
                    <a:cs typeface="Arial" panose="020B0604020202020204" pitchFamily="34" charset="0"/>
                  </a:rPr>
                  <a:t>T</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hese intervals ‘fit together’ composing the ‘real line’</a:t>
                </a:r>
                <a:r>
                  <a:rPr kumimoji="0" lang="en-GB" altLang="en-US" sz="20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4" name="Text Box 7">
                <a:extLst>
                  <a:ext uri="{FF2B5EF4-FFF2-40B4-BE49-F238E27FC236}">
                    <a16:creationId xmlns:a16="http://schemas.microsoft.com/office/drawing/2014/main" id="{F2411E8B-08DA-341C-931D-77337A0022F4}"/>
                  </a:ext>
                </a:extLst>
              </p:cNvPr>
              <p:cNvSpPr txBox="1">
                <a:spLocks noRot="1" noChangeAspect="1" noMove="1" noResize="1" noEditPoints="1" noAdjustHandles="1" noChangeArrowheads="1" noChangeShapeType="1" noTextEdit="1"/>
              </p:cNvSpPr>
              <p:nvPr/>
            </p:nvSpPr>
            <p:spPr bwMode="auto">
              <a:xfrm>
                <a:off x="1008259" y="648105"/>
                <a:ext cx="8135741" cy="523220"/>
              </a:xfrm>
              <a:prstGeom prst="rect">
                <a:avLst/>
              </a:prstGeom>
              <a:blipFill>
                <a:blip r:embed="rId23"/>
                <a:stretch>
                  <a:fillRect l="-749" b="-162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E8F50D0-D840-4C0F-B2BD-740D0D535B19}"/>
                  </a:ext>
                </a:extLst>
              </p:cNvPr>
              <p:cNvSpPr txBox="1"/>
              <p:nvPr/>
            </p:nvSpPr>
            <p:spPr>
              <a:xfrm>
                <a:off x="6849396" y="1257086"/>
                <a:ext cx="1261853" cy="523220"/>
              </a:xfrm>
              <a:prstGeom prst="rect">
                <a:avLst/>
              </a:prstGeom>
              <a:noFill/>
            </p:spPr>
            <p:txBody>
              <a:bodyPr wrap="square" rtlCol="0">
                <a:spAutoFit/>
              </a:bodyPr>
              <a:lstStyle/>
              <a:p>
                <a:pPr lvl="0">
                  <a:defRPr/>
                </a:pPr>
                <a:r>
                  <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lang="en-GB" sz="2400" dirty="0">
                    <a:solidFill>
                      <a:prstClr val="black"/>
                    </a:solidFill>
                    <a:ea typeface="Cambria Math" panose="02040503050406030204" pitchFamily="18" charset="0"/>
                  </a:rPr>
                  <a:t> </a:t>
                </a:r>
                <a14:m>
                  <m:oMath xmlns:m="http://schemas.openxmlformats.org/officeDocument/2006/math">
                    <m:r>
                      <a:rPr lang="en-GB" sz="2000" i="1" dirty="0">
                        <a:solidFill>
                          <a:prstClr val="black"/>
                        </a:solidFill>
                        <a:latin typeface="Cambria Math" panose="02040503050406030204" pitchFamily="18" charset="0"/>
                        <a:ea typeface="Cambria Math" panose="02040503050406030204" pitchFamily="18" charset="0"/>
                      </a:rPr>
                      <m:t>∈</m:t>
                    </m:r>
                    <m:r>
                      <a:rPr lang="en-GB" sz="2800" i="1" dirty="0">
                        <a:solidFill>
                          <a:prstClr val="black"/>
                        </a:solidFill>
                        <a:latin typeface="Cambria Math" panose="02040503050406030204" pitchFamily="18" charset="0"/>
                        <a:ea typeface="Cambria Math" panose="02040503050406030204" pitchFamily="18" charset="0"/>
                      </a:rPr>
                      <m:t>ℝ</m:t>
                    </m:r>
                  </m:oMath>
                </a14:m>
                <a:endPar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184F1489-5810-B869-4D5A-E986844E06D6}"/>
                  </a:ext>
                </a:extLst>
              </p:cNvPr>
              <p:cNvSpPr txBox="1">
                <a:spLocks noRot="1" noChangeAspect="1" noMove="1" noResize="1" noEditPoints="1" noAdjustHandles="1" noChangeArrowheads="1" noChangeShapeType="1" noTextEdit="1"/>
              </p:cNvSpPr>
              <p:nvPr/>
            </p:nvSpPr>
            <p:spPr>
              <a:xfrm>
                <a:off x="6849396" y="1257086"/>
                <a:ext cx="1261853" cy="523220"/>
              </a:xfrm>
              <a:prstGeom prst="rect">
                <a:avLst/>
              </a:prstGeom>
              <a:blipFill>
                <a:blip r:embed="rId24"/>
                <a:stretch>
                  <a:fillRect l="-10145" t="-11628" b="-31395"/>
                </a:stretch>
              </a:blipFill>
            </p:spPr>
            <p:txBody>
              <a:bodyPr/>
              <a:lstStyle/>
              <a:p>
                <a:r>
                  <a:rPr lang="en-GB">
                    <a:noFill/>
                  </a:rPr>
                  <a:t> </a:t>
                </a:r>
              </a:p>
            </p:txBody>
          </p:sp>
        </mc:Fallback>
      </mc:AlternateContent>
      <p:cxnSp>
        <p:nvCxnSpPr>
          <p:cNvPr id="27" name="Straight Connector 26">
            <a:extLst>
              <a:ext uri="{FF2B5EF4-FFF2-40B4-BE49-F238E27FC236}">
                <a16:creationId xmlns:a16="http://schemas.microsoft.com/office/drawing/2014/main" id="{A8772572-818D-F585-BAFB-6E22866BB539}"/>
              </a:ext>
            </a:extLst>
          </p:cNvPr>
          <p:cNvCxnSpPr>
            <a:cxnSpLocks/>
          </p:cNvCxnSpPr>
          <p:nvPr/>
        </p:nvCxnSpPr>
        <p:spPr>
          <a:xfrm flipH="1">
            <a:off x="3421818" y="616593"/>
            <a:ext cx="740820" cy="821563"/>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ECBA1BB6-98BB-E376-6B59-51D7CFC94F38}"/>
              </a:ext>
            </a:extLst>
          </p:cNvPr>
          <p:cNvCxnSpPr>
            <a:cxnSpLocks/>
          </p:cNvCxnSpPr>
          <p:nvPr/>
        </p:nvCxnSpPr>
        <p:spPr>
          <a:xfrm flipH="1">
            <a:off x="4278039" y="589050"/>
            <a:ext cx="703325" cy="850139"/>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20DFB32-0124-3C39-B886-501954FE55BF}"/>
                  </a:ext>
                </a:extLst>
              </p:cNvPr>
              <p:cNvSpPr txBox="1"/>
              <p:nvPr/>
            </p:nvSpPr>
            <p:spPr>
              <a:xfrm>
                <a:off x="3314129" y="260544"/>
                <a:ext cx="2403625" cy="338554"/>
              </a:xfrm>
              <a:prstGeom prst="rect">
                <a:avLst/>
              </a:prstGeom>
              <a:solidFill>
                <a:schemeClr val="bg1"/>
              </a:solid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lang="en-GB" sz="2200" i="1">
                          <a:solidFill>
                            <a:prstClr val="black"/>
                          </a:solidFill>
                          <a:latin typeface="Cambria Math" panose="02040503050406030204" pitchFamily="18" charset="0"/>
                          <a:ea typeface="Cambria Math" panose="02040503050406030204" pitchFamily="18" charset="0"/>
                        </a:rPr>
                        <m:t>+</m:t>
                      </m:r>
                      <m:r>
                        <a:rPr lang="en-GB" sz="2200" i="1">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b="0" i="1" smtClean="0">
                              <a:solidFill>
                                <a:prstClr val="black"/>
                              </a:solidFill>
                              <a:latin typeface="Cambria Math" panose="02040503050406030204" pitchFamily="18" charset="0"/>
                              <a:ea typeface="Cambria Math" panose="02040503050406030204" pitchFamily="18" charset="0"/>
                            </a:rPr>
                            <m:t>2</m:t>
                          </m:r>
                        </m:sup>
                      </m:sSup>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1" name="TextBox 30">
                <a:extLst>
                  <a:ext uri="{FF2B5EF4-FFF2-40B4-BE49-F238E27FC236}">
                    <a16:creationId xmlns:a16="http://schemas.microsoft.com/office/drawing/2014/main" id="{646FC3E9-091C-2BE2-033C-031D49473407}"/>
                  </a:ext>
                </a:extLst>
              </p:cNvPr>
              <p:cNvSpPr txBox="1">
                <a:spLocks noRot="1" noChangeAspect="1" noMove="1" noResize="1" noEditPoints="1" noAdjustHandles="1" noChangeArrowheads="1" noChangeShapeType="1" noTextEdit="1"/>
              </p:cNvSpPr>
              <p:nvPr/>
            </p:nvSpPr>
            <p:spPr>
              <a:xfrm>
                <a:off x="3314129" y="260544"/>
                <a:ext cx="2403625" cy="338554"/>
              </a:xfrm>
              <a:prstGeom prst="rect">
                <a:avLst/>
              </a:prstGeom>
              <a:blipFill>
                <a:blip r:embed="rId25"/>
                <a:stretch>
                  <a:fillRect l="-4315" b="-10909"/>
                </a:stretch>
              </a:blipFill>
            </p:spPr>
            <p:txBody>
              <a:bodyPr/>
              <a:lstStyle/>
              <a:p>
                <a:r>
                  <a:rPr lang="en-GB">
                    <a:noFill/>
                  </a:rPr>
                  <a:t> </a:t>
                </a:r>
              </a:p>
            </p:txBody>
          </p:sp>
        </mc:Fallback>
      </mc:AlternateContent>
      <p:cxnSp>
        <p:nvCxnSpPr>
          <p:cNvPr id="32" name="Straight Arrow Connector 31">
            <a:extLst>
              <a:ext uri="{FF2B5EF4-FFF2-40B4-BE49-F238E27FC236}">
                <a16:creationId xmlns:a16="http://schemas.microsoft.com/office/drawing/2014/main" id="{D2A0957E-CF5C-CC58-FA66-6BA1DB6A998E}"/>
              </a:ext>
            </a:extLst>
          </p:cNvPr>
          <p:cNvCxnSpPr>
            <a:cxnSpLocks/>
          </p:cNvCxnSpPr>
          <p:nvPr/>
        </p:nvCxnSpPr>
        <p:spPr>
          <a:xfrm>
            <a:off x="4636508" y="1533791"/>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1C734F9-FA2C-455E-07FB-950C29F17DED}"/>
              </a:ext>
            </a:extLst>
          </p:cNvPr>
          <p:cNvCxnSpPr>
            <a:cxnSpLocks/>
          </p:cNvCxnSpPr>
          <p:nvPr/>
        </p:nvCxnSpPr>
        <p:spPr>
          <a:xfrm>
            <a:off x="3139221" y="1522617"/>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1406644-C665-3E63-523C-FC8C7519650B}"/>
              </a:ext>
            </a:extLst>
          </p:cNvPr>
          <p:cNvCxnSpPr>
            <a:cxnSpLocks/>
          </p:cNvCxnSpPr>
          <p:nvPr/>
        </p:nvCxnSpPr>
        <p:spPr>
          <a:xfrm>
            <a:off x="3887200" y="1529794"/>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3D41371-84B9-39A3-A30A-6FAE7A01971D}"/>
              </a:ext>
            </a:extLst>
          </p:cNvPr>
          <p:cNvCxnSpPr>
            <a:cxnSpLocks/>
          </p:cNvCxnSpPr>
          <p:nvPr/>
        </p:nvCxnSpPr>
        <p:spPr>
          <a:xfrm>
            <a:off x="5359453" y="1534840"/>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0A68CAD4-6EA6-5BB0-285E-98AE45BC1FC1}"/>
              </a:ext>
            </a:extLst>
          </p:cNvPr>
          <p:cNvSpPr txBox="1">
            <a:spLocks/>
          </p:cNvSpPr>
          <p:nvPr/>
        </p:nvSpPr>
        <p:spPr>
          <a:xfrm>
            <a:off x="8306671" y="6318045"/>
            <a:ext cx="685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3A4C2C2-BFA1-4A57-9138-455F0C50264D}" type="slidenum">
              <a:rPr lang="en-GB" smtClean="0">
                <a:solidFill>
                  <a:prstClr val="black">
                    <a:tint val="75000"/>
                  </a:prstClr>
                </a:solidFill>
                <a:latin typeface="Arial" panose="020B0604020202020204"/>
              </a:rPr>
              <a:pPr>
                <a:defRPr/>
              </a:pPr>
              <a:t>20</a:t>
            </a:fld>
            <a:endParaRPr lang="en-GB" dirty="0">
              <a:solidFill>
                <a:prstClr val="black">
                  <a:tint val="75000"/>
                </a:prstClr>
              </a:solidFill>
              <a:latin typeface="Arial" panose="020B0604020202020204"/>
            </a:endParaRPr>
          </a:p>
        </p:txBody>
      </p:sp>
      <mc:AlternateContent xmlns:mc="http://schemas.openxmlformats.org/markup-compatibility/2006" xmlns:a14="http://schemas.microsoft.com/office/drawing/2010/main">
        <mc:Choice Requires="a14">
          <p:sp>
            <p:nvSpPr>
              <p:cNvPr id="37" name="Text Box 7">
                <a:extLst>
                  <a:ext uri="{FF2B5EF4-FFF2-40B4-BE49-F238E27FC236}">
                    <a16:creationId xmlns:a16="http://schemas.microsoft.com/office/drawing/2014/main" id="{62F182AA-FFFC-2201-F077-3CB22888477E}"/>
                  </a:ext>
                </a:extLst>
              </p:cNvPr>
              <p:cNvSpPr txBox="1">
                <a:spLocks noChangeArrowheads="1"/>
              </p:cNvSpPr>
              <p:nvPr/>
            </p:nvSpPr>
            <p:spPr bwMode="auto">
              <a:xfrm>
                <a:off x="5095923" y="2881126"/>
                <a:ext cx="3714167" cy="110883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lgn="ctr">
                  <a:spcBef>
                    <a:spcPct val="50000"/>
                  </a:spcBef>
                  <a:defRPr/>
                </a:pPr>
                <a:r>
                  <a:rPr lang="en-GB" altLang="en-US" sz="2000" dirty="0">
                    <a:solidFill>
                      <a:srgbClr val="C00000"/>
                    </a:solidFill>
                    <a:latin typeface="Arial" panose="020B0604020202020204" pitchFamily="34" charset="0"/>
                    <a:cs typeface="Arial" panose="020B0604020202020204" pitchFamily="34" charset="0"/>
                  </a:rPr>
                  <a:t>With the </a:t>
                </a:r>
                <a14:m>
                  <m:oMath xmlns:m="http://schemas.openxmlformats.org/officeDocument/2006/math">
                    <m:sSup>
                      <m:sSupPr>
                        <m:ctrlPr>
                          <a:rPr lang="en-GB" altLang="en-US" sz="2400" b="0" i="1" smtClean="0">
                            <a:solidFill>
                              <a:schemeClr val="tx1"/>
                            </a:solidFill>
                            <a:latin typeface="Cambria Math" panose="02040503050406030204" pitchFamily="18" charset="0"/>
                            <a:cs typeface="Arial" panose="020B0604020202020204" pitchFamily="34" charset="0"/>
                          </a:rPr>
                        </m:ctrlPr>
                      </m:sSupPr>
                      <m:e>
                        <m:r>
                          <m:rPr>
                            <m:sty m:val="p"/>
                          </m:rPr>
                          <a:rPr lang="en-GB" altLang="en-US" sz="2400">
                            <a:latin typeface="Cambria Math" panose="02040503050406030204" pitchFamily="18" charset="0"/>
                            <a:cs typeface="Arial" panose="020B0604020202020204" pitchFamily="34" charset="0"/>
                          </a:rPr>
                          <m:t>SO</m:t>
                        </m:r>
                      </m:e>
                      <m:sup>
                        <m:r>
                          <a:rPr lang="en-GB" altLang="en-US" sz="2400" b="0" i="1" smtClean="0">
                            <a:solidFill>
                              <a:schemeClr val="tx1"/>
                            </a:solidFill>
                            <a:latin typeface="Cambria Math" panose="02040503050406030204" pitchFamily="18" charset="0"/>
                            <a:cs typeface="Arial" panose="020B0604020202020204" pitchFamily="34" charset="0"/>
                          </a:rPr>
                          <m:t>+</m:t>
                        </m:r>
                      </m:sup>
                    </m:sSup>
                    <m:r>
                      <a:rPr lang="en-GB" altLang="en-US" sz="2400" b="0" i="1" smtClean="0">
                        <a:solidFill>
                          <a:schemeClr val="tx1"/>
                        </a:solidFill>
                        <a:latin typeface="Cambria Math" panose="02040503050406030204" pitchFamily="18" charset="0"/>
                        <a:cs typeface="Arial" panose="020B0604020202020204" pitchFamily="34" charset="0"/>
                      </a:rPr>
                      <m:t>(1,3)</m:t>
                    </m:r>
                  </m:oMath>
                </a14:m>
                <a:r>
                  <a:rPr lang="en-GB" altLang="en-US" sz="2000" dirty="0">
                    <a:solidFill>
                      <a:srgbClr val="C00000"/>
                    </a:solidFill>
                    <a:latin typeface="Arial" panose="020B0604020202020204" pitchFamily="34" charset="0"/>
                    <a:cs typeface="Arial" panose="020B0604020202020204" pitchFamily="34" charset="0"/>
                  </a:rPr>
                  <a:t> symmetry mapping out light cone geometry of </a:t>
                </a:r>
                <a:r>
                  <a:rPr lang="en-GB" altLang="en-US" sz="2000" dirty="0">
                    <a:latin typeface="Arial" panose="020B0604020202020204" pitchFamily="34" charset="0"/>
                    <a:cs typeface="Arial" panose="020B0604020202020204" pitchFamily="34" charset="0"/>
                  </a:rPr>
                  <a:t>4D</a:t>
                </a:r>
                <a:r>
                  <a:rPr lang="en-GB" altLang="en-US" sz="2000" dirty="0">
                    <a:solidFill>
                      <a:srgbClr val="C00000"/>
                    </a:solidFill>
                    <a:latin typeface="Arial" panose="020B0604020202020204" pitchFamily="34" charset="0"/>
                    <a:cs typeface="Arial" panose="020B0604020202020204" pitchFamily="34" charset="0"/>
                  </a:rPr>
                  <a:t> spacetime</a:t>
                </a:r>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37" name="Text Box 7">
                <a:extLst>
                  <a:ext uri="{FF2B5EF4-FFF2-40B4-BE49-F238E27FC236}">
                    <a16:creationId xmlns:a16="http://schemas.microsoft.com/office/drawing/2014/main" id="{62F182AA-FFFC-2201-F077-3CB22888477E}"/>
                  </a:ext>
                </a:extLst>
              </p:cNvPr>
              <p:cNvSpPr txBox="1">
                <a:spLocks noRot="1" noChangeAspect="1" noMove="1" noResize="1" noEditPoints="1" noAdjustHandles="1" noChangeArrowheads="1" noChangeShapeType="1" noTextEdit="1"/>
              </p:cNvSpPr>
              <p:nvPr/>
            </p:nvSpPr>
            <p:spPr bwMode="auto">
              <a:xfrm>
                <a:off x="5095923" y="2881126"/>
                <a:ext cx="3714167" cy="1108830"/>
              </a:xfrm>
              <a:prstGeom prst="rect">
                <a:avLst/>
              </a:prstGeom>
              <a:blipFill>
                <a:blip r:embed="rId26"/>
                <a:stretch>
                  <a:fillRect r="-821" b="-54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995A55D3-8C81-A8F3-849D-9731F48B7FD2}"/>
              </a:ext>
            </a:extLst>
          </p:cNvPr>
          <p:cNvCxnSpPr>
            <a:cxnSpLocks/>
          </p:cNvCxnSpPr>
          <p:nvPr/>
        </p:nvCxnSpPr>
        <p:spPr>
          <a:xfrm flipH="1">
            <a:off x="3481247" y="3435343"/>
            <a:ext cx="1972051" cy="461817"/>
          </a:xfrm>
          <a:prstGeom prst="line">
            <a:avLst/>
          </a:prstGeom>
          <a:ln w="12700">
            <a:solidFill>
              <a:srgbClr val="C0000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7" name="Text Box 7">
                <a:extLst>
                  <a:ext uri="{FF2B5EF4-FFF2-40B4-BE49-F238E27FC236}">
                    <a16:creationId xmlns:a16="http://schemas.microsoft.com/office/drawing/2014/main" id="{61272A7A-2FBA-21B5-5397-1F3066507089}"/>
                  </a:ext>
                </a:extLst>
              </p:cNvPr>
              <p:cNvSpPr txBox="1">
                <a:spLocks noChangeArrowheads="1"/>
              </p:cNvSpPr>
              <p:nvPr/>
            </p:nvSpPr>
            <p:spPr bwMode="auto">
              <a:xfrm>
                <a:off x="5570778" y="4358621"/>
                <a:ext cx="2472620" cy="101566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lgn="ctr">
                  <a:spcBef>
                    <a:spcPct val="50000"/>
                  </a:spcBef>
                  <a:defRPr/>
                </a:pPr>
                <a:r>
                  <a:rPr lang="en-GB" altLang="en-US" sz="2000" dirty="0">
                    <a:solidFill>
                      <a:srgbClr val="C00000"/>
                    </a:solidFill>
                    <a:latin typeface="Arial" panose="020B0604020202020204" pitchFamily="34" charset="0"/>
                    <a:cs typeface="Arial" panose="020B0604020202020204" pitchFamily="34" charset="0"/>
                  </a:rPr>
                  <a:t>And flow of time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a14:m>
                <a:r>
                  <a:rPr lang="en-GB" altLang="en-US" sz="2000" dirty="0">
                    <a:solidFill>
                      <a:srgbClr val="C00000"/>
                    </a:solidFill>
                    <a:latin typeface="Arial" panose="020B0604020202020204" pitchFamily="34" charset="0"/>
                    <a:cs typeface="Arial" panose="020B0604020202020204" pitchFamily="34" charset="0"/>
                  </a:rPr>
                  <a:t> represented by forward light cone</a:t>
                </a:r>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47" name="Text Box 7">
                <a:extLst>
                  <a:ext uri="{FF2B5EF4-FFF2-40B4-BE49-F238E27FC236}">
                    <a16:creationId xmlns:a16="http://schemas.microsoft.com/office/drawing/2014/main" id="{61272A7A-2FBA-21B5-5397-1F3066507089}"/>
                  </a:ext>
                </a:extLst>
              </p:cNvPr>
              <p:cNvSpPr txBox="1">
                <a:spLocks noRot="1" noChangeAspect="1" noMove="1" noResize="1" noEditPoints="1" noAdjustHandles="1" noChangeArrowheads="1" noChangeShapeType="1" noTextEdit="1"/>
              </p:cNvSpPr>
              <p:nvPr/>
            </p:nvSpPr>
            <p:spPr bwMode="auto">
              <a:xfrm>
                <a:off x="5570778" y="4358621"/>
                <a:ext cx="2472620" cy="1015663"/>
              </a:xfrm>
              <a:prstGeom prst="rect">
                <a:avLst/>
              </a:prstGeom>
              <a:blipFill>
                <a:blip r:embed="rId27"/>
                <a:stretch>
                  <a:fillRect t="-2994" b="-101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56" name="Text Box 7">
            <a:extLst>
              <a:ext uri="{FF2B5EF4-FFF2-40B4-BE49-F238E27FC236}">
                <a16:creationId xmlns:a16="http://schemas.microsoft.com/office/drawing/2014/main" id="{12E68E8D-7957-8C30-58BB-A4134D0DF669}"/>
              </a:ext>
            </a:extLst>
          </p:cNvPr>
          <p:cNvSpPr txBox="1">
            <a:spLocks noChangeArrowheads="1"/>
          </p:cNvSpPr>
          <p:nvPr/>
        </p:nvSpPr>
        <p:spPr bwMode="auto">
          <a:xfrm>
            <a:off x="4878762" y="5298911"/>
            <a:ext cx="38309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lang="en-GB" altLang="en-US" sz="2000" dirty="0">
                <a:solidFill>
                  <a:srgbClr val="C00000"/>
                </a:solidFill>
                <a:latin typeface="Arial" panose="020B0604020202020204" pitchFamily="34" charset="0"/>
                <a:cs typeface="Arial" panose="020B0604020202020204" pitchFamily="34" charset="0"/>
              </a:rPr>
              <a:t>(active hyperbolic rotations)</a:t>
            </a:r>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cxnSp>
        <p:nvCxnSpPr>
          <p:cNvPr id="57" name="Straight Connector 56">
            <a:extLst>
              <a:ext uri="{FF2B5EF4-FFF2-40B4-BE49-F238E27FC236}">
                <a16:creationId xmlns:a16="http://schemas.microsoft.com/office/drawing/2014/main" id="{347F6240-778F-265D-A1DC-7C80E10CA743}"/>
              </a:ext>
            </a:extLst>
          </p:cNvPr>
          <p:cNvCxnSpPr>
            <a:cxnSpLocks/>
          </p:cNvCxnSpPr>
          <p:nvPr/>
        </p:nvCxnSpPr>
        <p:spPr>
          <a:xfrm>
            <a:off x="3750859" y="5227447"/>
            <a:ext cx="1681929" cy="16961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Text Box 7">
            <a:extLst>
              <a:ext uri="{FF2B5EF4-FFF2-40B4-BE49-F238E27FC236}">
                <a16:creationId xmlns:a16="http://schemas.microsoft.com/office/drawing/2014/main" id="{68508746-C2B9-8719-C189-1D1A6D3DA4EF}"/>
              </a:ext>
            </a:extLst>
          </p:cNvPr>
          <p:cNvSpPr txBox="1">
            <a:spLocks noChangeArrowheads="1"/>
          </p:cNvSpPr>
          <p:nvPr/>
        </p:nvSpPr>
        <p:spPr bwMode="auto">
          <a:xfrm>
            <a:off x="4564053" y="5961272"/>
            <a:ext cx="44081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lang="en-GB" altLang="en-US" sz="2000" u="sng" noProof="0" dirty="0">
                <a:solidFill>
                  <a:srgbClr val="C00000"/>
                </a:solidFill>
                <a:latin typeface="Arial" panose="020B0604020202020204" pitchFamily="34" charset="0"/>
                <a:cs typeface="Arial" panose="020B0604020202020204" pitchFamily="34" charset="0"/>
              </a:rPr>
              <a:t>Causal order of time represented</a:t>
            </a:r>
            <a:endParaRPr kumimoji="0" lang="en-US" altLang="en-US" sz="2000" b="0" i="1" u="sng"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61" name="Text Box 7">
            <a:extLst>
              <a:ext uri="{FF2B5EF4-FFF2-40B4-BE49-F238E27FC236}">
                <a16:creationId xmlns:a16="http://schemas.microsoft.com/office/drawing/2014/main" id="{1B75C88B-2E08-2820-FFEA-F2EDB2F549AC}"/>
              </a:ext>
            </a:extLst>
          </p:cNvPr>
          <p:cNvSpPr txBox="1">
            <a:spLocks noChangeArrowheads="1"/>
          </p:cNvSpPr>
          <p:nvPr/>
        </p:nvSpPr>
        <p:spPr bwMode="auto">
          <a:xfrm>
            <a:off x="5054839" y="3839747"/>
            <a:ext cx="38309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lang="en-GB" altLang="en-US" sz="2000" dirty="0">
                <a:solidFill>
                  <a:srgbClr val="C00000"/>
                </a:solidFill>
                <a:latin typeface="Arial" panose="020B0604020202020204" pitchFamily="34" charset="0"/>
                <a:cs typeface="Arial" panose="020B0604020202020204" pitchFamily="34" charset="0"/>
              </a:rPr>
              <a:t>(passive coord. transformations)</a:t>
            </a:r>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7" name="Text Box 7">
                <a:extLst>
                  <a:ext uri="{FF2B5EF4-FFF2-40B4-BE49-F238E27FC236}">
                    <a16:creationId xmlns:a16="http://schemas.microsoft.com/office/drawing/2014/main" id="{D01D56A1-4172-D595-6A5F-42862BB69AE8}"/>
                  </a:ext>
                </a:extLst>
              </p:cNvPr>
              <p:cNvSpPr txBox="1">
                <a:spLocks noChangeArrowheads="1"/>
              </p:cNvSpPr>
              <p:nvPr/>
            </p:nvSpPr>
            <p:spPr bwMode="auto">
              <a:xfrm>
                <a:off x="1794445" y="3906325"/>
                <a:ext cx="990787"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77" name="Text Box 7">
                <a:extLst>
                  <a:ext uri="{FF2B5EF4-FFF2-40B4-BE49-F238E27FC236}">
                    <a16:creationId xmlns:a16="http://schemas.microsoft.com/office/drawing/2014/main" id="{D01D56A1-4172-D595-6A5F-42862BB69AE8}"/>
                  </a:ext>
                </a:extLst>
              </p:cNvPr>
              <p:cNvSpPr txBox="1">
                <a:spLocks noRot="1" noChangeAspect="1" noMove="1" noResize="1" noEditPoints="1" noAdjustHandles="1" noChangeArrowheads="1" noChangeShapeType="1" noTextEdit="1"/>
              </p:cNvSpPr>
              <p:nvPr/>
            </p:nvSpPr>
            <p:spPr bwMode="auto">
              <a:xfrm>
                <a:off x="1794445" y="3906325"/>
                <a:ext cx="990787" cy="400110"/>
              </a:xfrm>
              <a:prstGeom prst="rect">
                <a:avLst/>
              </a:prstGeom>
              <a:blipFill>
                <a:blip r:embed="rId2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 Box 7">
                <a:extLst>
                  <a:ext uri="{FF2B5EF4-FFF2-40B4-BE49-F238E27FC236}">
                    <a16:creationId xmlns:a16="http://schemas.microsoft.com/office/drawing/2014/main" id="{48B0991A-EC8F-B38F-984E-BFECD5BF20C6}"/>
                  </a:ext>
                </a:extLst>
              </p:cNvPr>
              <p:cNvSpPr txBox="1">
                <a:spLocks noChangeArrowheads="1"/>
              </p:cNvSpPr>
              <p:nvPr/>
            </p:nvSpPr>
            <p:spPr bwMode="auto">
              <a:xfrm>
                <a:off x="3165703" y="4564422"/>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79" name="Text Box 7">
                <a:extLst>
                  <a:ext uri="{FF2B5EF4-FFF2-40B4-BE49-F238E27FC236}">
                    <a16:creationId xmlns:a16="http://schemas.microsoft.com/office/drawing/2014/main" id="{48B0991A-EC8F-B38F-984E-BFECD5BF20C6}"/>
                  </a:ext>
                </a:extLst>
              </p:cNvPr>
              <p:cNvSpPr txBox="1">
                <a:spLocks noRot="1" noChangeAspect="1" noMove="1" noResize="1" noEditPoints="1" noAdjustHandles="1" noChangeArrowheads="1" noChangeShapeType="1" noTextEdit="1"/>
              </p:cNvSpPr>
              <p:nvPr/>
            </p:nvSpPr>
            <p:spPr bwMode="auto">
              <a:xfrm>
                <a:off x="3165703" y="4564422"/>
                <a:ext cx="583872" cy="400110"/>
              </a:xfrm>
              <a:prstGeom prst="rect">
                <a:avLst/>
              </a:prstGeom>
              <a:blipFill>
                <a:blip r:embed="rId2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80" name="Straight Arrow Connector 79">
            <a:extLst>
              <a:ext uri="{FF2B5EF4-FFF2-40B4-BE49-F238E27FC236}">
                <a16:creationId xmlns:a16="http://schemas.microsoft.com/office/drawing/2014/main" id="{F8CCEFB5-8FC8-D270-148D-81C021A1098E}"/>
              </a:ext>
            </a:extLst>
          </p:cNvPr>
          <p:cNvCxnSpPr>
            <a:cxnSpLocks/>
          </p:cNvCxnSpPr>
          <p:nvPr/>
        </p:nvCxnSpPr>
        <p:spPr>
          <a:xfrm>
            <a:off x="2289839" y="4601555"/>
            <a:ext cx="1309437"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E50E59F5-31A2-4864-DC2B-3D12F1D1A40E}"/>
              </a:ext>
            </a:extLst>
          </p:cNvPr>
          <p:cNvCxnSpPr>
            <a:cxnSpLocks/>
          </p:cNvCxnSpPr>
          <p:nvPr/>
        </p:nvCxnSpPr>
        <p:spPr>
          <a:xfrm flipV="1">
            <a:off x="2289839" y="4192958"/>
            <a:ext cx="0" cy="408597"/>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9A15712E-3987-F965-6D29-945D9D0EF5C2}"/>
              </a:ext>
            </a:extLst>
          </p:cNvPr>
          <p:cNvCxnSpPr>
            <a:cxnSpLocks/>
          </p:cNvCxnSpPr>
          <p:nvPr/>
        </p:nvCxnSpPr>
        <p:spPr>
          <a:xfrm flipV="1">
            <a:off x="2279326" y="4219594"/>
            <a:ext cx="1309437" cy="376605"/>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 Box 7">
                <a:extLst>
                  <a:ext uri="{FF2B5EF4-FFF2-40B4-BE49-F238E27FC236}">
                    <a16:creationId xmlns:a16="http://schemas.microsoft.com/office/drawing/2014/main" id="{9EB6DEC5-B49A-363B-309A-13D55494384A}"/>
                  </a:ext>
                </a:extLst>
              </p:cNvPr>
              <p:cNvSpPr txBox="1">
                <a:spLocks noChangeArrowheads="1"/>
              </p:cNvSpPr>
              <p:nvPr/>
            </p:nvSpPr>
            <p:spPr bwMode="auto">
              <a:xfrm>
                <a:off x="3442822" y="4001391"/>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83" name="Text Box 7">
                <a:extLst>
                  <a:ext uri="{FF2B5EF4-FFF2-40B4-BE49-F238E27FC236}">
                    <a16:creationId xmlns:a16="http://schemas.microsoft.com/office/drawing/2014/main" id="{9EB6DEC5-B49A-363B-309A-13D55494384A}"/>
                  </a:ext>
                </a:extLst>
              </p:cNvPr>
              <p:cNvSpPr txBox="1">
                <a:spLocks noRot="1" noChangeAspect="1" noMove="1" noResize="1" noEditPoints="1" noAdjustHandles="1" noChangeArrowheads="1" noChangeShapeType="1" noTextEdit="1"/>
              </p:cNvSpPr>
              <p:nvPr/>
            </p:nvSpPr>
            <p:spPr bwMode="auto">
              <a:xfrm>
                <a:off x="3442822" y="4001391"/>
                <a:ext cx="583872" cy="400110"/>
              </a:xfrm>
              <a:prstGeom prst="rect">
                <a:avLst/>
              </a:prstGeom>
              <a:blipFill>
                <a:blip r:embed="rId30"/>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27985EDB-5BAF-54EC-8A0F-7312F30D86C2}"/>
              </a:ext>
            </a:extLst>
          </p:cNvPr>
          <p:cNvCxnSpPr>
            <a:cxnSpLocks/>
          </p:cNvCxnSpPr>
          <p:nvPr/>
        </p:nvCxnSpPr>
        <p:spPr>
          <a:xfrm flipV="1">
            <a:off x="719075" y="3639788"/>
            <a:ext cx="3141525" cy="19130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E7595B6-703F-59DA-10FF-42A19D437F1C}"/>
              </a:ext>
            </a:extLst>
          </p:cNvPr>
          <p:cNvCxnSpPr>
            <a:cxnSpLocks/>
          </p:cNvCxnSpPr>
          <p:nvPr/>
        </p:nvCxnSpPr>
        <p:spPr>
          <a:xfrm>
            <a:off x="719075" y="3639788"/>
            <a:ext cx="3141525" cy="19130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66AA4CCD-869B-900E-FC3D-0DC821956E9B}"/>
              </a:ext>
            </a:extLst>
          </p:cNvPr>
          <p:cNvSpPr txBox="1"/>
          <p:nvPr/>
        </p:nvSpPr>
        <p:spPr>
          <a:xfrm>
            <a:off x="550674" y="4148694"/>
            <a:ext cx="1094542" cy="369332"/>
          </a:xfrm>
          <a:prstGeom prst="rect">
            <a:avLst/>
          </a:prstGeom>
          <a:noFill/>
        </p:spPr>
        <p:txBody>
          <a:bodyPr wrap="square" rtlCol="0">
            <a:spAutoFit/>
          </a:bodyPr>
          <a:lstStyle/>
          <a:p>
            <a:r>
              <a:rPr lang="en-GB" dirty="0"/>
              <a:t>past</a:t>
            </a:r>
          </a:p>
        </p:txBody>
      </p:sp>
      <p:sp>
        <p:nvSpPr>
          <p:cNvPr id="87" name="TextBox 86">
            <a:extLst>
              <a:ext uri="{FF2B5EF4-FFF2-40B4-BE49-F238E27FC236}">
                <a16:creationId xmlns:a16="http://schemas.microsoft.com/office/drawing/2014/main" id="{87AF9556-BFFD-F067-77B6-31102DCFE8D3}"/>
              </a:ext>
            </a:extLst>
          </p:cNvPr>
          <p:cNvSpPr txBox="1"/>
          <p:nvPr/>
        </p:nvSpPr>
        <p:spPr>
          <a:xfrm>
            <a:off x="972955" y="5306757"/>
            <a:ext cx="1324970" cy="369332"/>
          </a:xfrm>
          <a:prstGeom prst="rect">
            <a:avLst/>
          </a:prstGeom>
          <a:noFill/>
        </p:spPr>
        <p:txBody>
          <a:bodyPr wrap="square" rtlCol="0">
            <a:spAutoFit/>
          </a:bodyPr>
          <a:lstStyle/>
          <a:p>
            <a:r>
              <a:rPr lang="en-GB" dirty="0"/>
              <a:t>light cone</a:t>
            </a:r>
          </a:p>
        </p:txBody>
      </p:sp>
      <p:sp>
        <p:nvSpPr>
          <p:cNvPr id="88" name="TextBox 87">
            <a:extLst>
              <a:ext uri="{FF2B5EF4-FFF2-40B4-BE49-F238E27FC236}">
                <a16:creationId xmlns:a16="http://schemas.microsoft.com/office/drawing/2014/main" id="{DFD43BA9-4546-BA42-4F6B-6B1011F8A28D}"/>
              </a:ext>
            </a:extLst>
          </p:cNvPr>
          <p:cNvSpPr txBox="1"/>
          <p:nvPr/>
        </p:nvSpPr>
        <p:spPr>
          <a:xfrm>
            <a:off x="3713031" y="4776422"/>
            <a:ext cx="1094542" cy="369332"/>
          </a:xfrm>
          <a:prstGeom prst="rect">
            <a:avLst/>
          </a:prstGeom>
          <a:noFill/>
        </p:spPr>
        <p:txBody>
          <a:bodyPr wrap="square" rtlCol="0">
            <a:spAutoFit/>
          </a:bodyPr>
          <a:lstStyle/>
          <a:p>
            <a:r>
              <a:rPr lang="en-GB" dirty="0"/>
              <a:t>future</a:t>
            </a:r>
          </a:p>
        </p:txBody>
      </p:sp>
      <p:sp>
        <p:nvSpPr>
          <p:cNvPr id="89" name="Arc 88">
            <a:extLst>
              <a:ext uri="{FF2B5EF4-FFF2-40B4-BE49-F238E27FC236}">
                <a16:creationId xmlns:a16="http://schemas.microsoft.com/office/drawing/2014/main" id="{AE610BE9-280C-F5D8-97AE-DD590E851BDC}"/>
              </a:ext>
            </a:extLst>
          </p:cNvPr>
          <p:cNvSpPr/>
          <p:nvPr/>
        </p:nvSpPr>
        <p:spPr>
          <a:xfrm rot="8094039" flipV="1">
            <a:off x="3576618" y="3343419"/>
            <a:ext cx="2448211" cy="2622786"/>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1" name="Oval 90">
            <a:extLst>
              <a:ext uri="{FF2B5EF4-FFF2-40B4-BE49-F238E27FC236}">
                <a16:creationId xmlns:a16="http://schemas.microsoft.com/office/drawing/2014/main" id="{55BF7B68-90F3-C880-EF51-66164E166139}"/>
              </a:ext>
            </a:extLst>
          </p:cNvPr>
          <p:cNvSpPr/>
          <p:nvPr/>
        </p:nvSpPr>
        <p:spPr>
          <a:xfrm>
            <a:off x="5217299" y="1904706"/>
            <a:ext cx="277728" cy="277728"/>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Arrow Connector 2">
            <a:extLst>
              <a:ext uri="{FF2B5EF4-FFF2-40B4-BE49-F238E27FC236}">
                <a16:creationId xmlns:a16="http://schemas.microsoft.com/office/drawing/2014/main" id="{91732303-CC54-669C-5E47-72638FB2E00A}"/>
              </a:ext>
            </a:extLst>
          </p:cNvPr>
          <p:cNvCxnSpPr>
            <a:cxnSpLocks/>
          </p:cNvCxnSpPr>
          <p:nvPr/>
        </p:nvCxnSpPr>
        <p:spPr>
          <a:xfrm flipV="1">
            <a:off x="2282762" y="4219027"/>
            <a:ext cx="1309437" cy="376605"/>
          </a:xfrm>
          <a:prstGeom prst="straightConnector1">
            <a:avLst/>
          </a:prstGeom>
          <a:ln w="2540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
        <p:nvSpPr>
          <p:cNvPr id="6" name="Text Box 7">
            <a:extLst>
              <a:ext uri="{FF2B5EF4-FFF2-40B4-BE49-F238E27FC236}">
                <a16:creationId xmlns:a16="http://schemas.microsoft.com/office/drawing/2014/main" id="{F1B658E9-8254-47F7-DF1D-D2ACEE8C0FC7}"/>
              </a:ext>
            </a:extLst>
          </p:cNvPr>
          <p:cNvSpPr txBox="1">
            <a:spLocks noChangeArrowheads="1"/>
          </p:cNvSpPr>
          <p:nvPr/>
        </p:nvSpPr>
        <p:spPr bwMode="auto">
          <a:xfrm>
            <a:off x="470091" y="5824158"/>
            <a:ext cx="39251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006600"/>
                </a:solidFill>
                <a:latin typeface="Arial" panose="020B0604020202020204" pitchFamily="34" charset="0"/>
                <a:cs typeface="Arial" panose="020B0604020202020204" pitchFamily="34" charset="0"/>
              </a:rPr>
              <a:t>f</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ull quadratic form </a:t>
            </a:r>
            <a:r>
              <a:rPr kumimoji="0" lang="en-GB" altLang="en-US"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describes</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a local </a:t>
            </a:r>
            <a:r>
              <a:rPr kumimoji="0" lang="en-GB" altLang="en-US"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4D spacetime element</a:t>
            </a:r>
            <a:endParaRPr kumimoji="0" lang="en-US" altLang="en-US" sz="20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7648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040BF-3258-5FAF-4200-E4169C05D1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F920FF-371E-03B9-8FE5-1B68B2026B29}"/>
              </a:ext>
            </a:extLst>
          </p:cNvPr>
          <p:cNvSpPr>
            <a:spLocks noGrp="1"/>
          </p:cNvSpPr>
          <p:nvPr>
            <p:ph type="sldNum" sz="quarter" idx="12"/>
          </p:nvPr>
        </p:nvSpPr>
        <p:spPr>
          <a:xfrm>
            <a:off x="8458200" y="6532044"/>
            <a:ext cx="685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DDFF537-5E59-73BD-B6C2-525D293AE0D1}"/>
                  </a:ext>
                </a:extLst>
              </p:cNvPr>
              <p:cNvSpPr txBox="1"/>
              <p:nvPr/>
            </p:nvSpPr>
            <p:spPr>
              <a:xfrm>
                <a:off x="3395233" y="1861680"/>
                <a:ext cx="5291504" cy="344646"/>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44" name="TextBox 43">
                <a:extLst>
                  <a:ext uri="{FF2B5EF4-FFF2-40B4-BE49-F238E27FC236}">
                    <a16:creationId xmlns:a16="http://schemas.microsoft.com/office/drawing/2014/main" id="{4CB733EA-B6C9-D3F3-4C7D-041F262CA240}"/>
                  </a:ext>
                </a:extLst>
              </p:cNvPr>
              <p:cNvSpPr txBox="1">
                <a:spLocks noRot="1" noChangeAspect="1" noMove="1" noResize="1" noEditPoints="1" noAdjustHandles="1" noChangeArrowheads="1" noChangeShapeType="1" noTextEdit="1"/>
              </p:cNvSpPr>
              <p:nvPr/>
            </p:nvSpPr>
            <p:spPr>
              <a:xfrm>
                <a:off x="3395233" y="1861680"/>
                <a:ext cx="5291504" cy="344646"/>
              </a:xfrm>
              <a:prstGeom prst="rect">
                <a:avLst/>
              </a:prstGeom>
              <a:blipFill>
                <a:blip r:embed="rId16"/>
                <a:stretch>
                  <a:fillRect l="-2535" b="-350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 Box 7">
                <a:extLst>
                  <a:ext uri="{FF2B5EF4-FFF2-40B4-BE49-F238E27FC236}">
                    <a16:creationId xmlns:a16="http://schemas.microsoft.com/office/drawing/2014/main" id="{4E83C418-38CC-D7E7-755A-5D4DB399794B}"/>
                  </a:ext>
                </a:extLst>
              </p:cNvPr>
              <p:cNvSpPr txBox="1">
                <a:spLocks noChangeArrowheads="1"/>
              </p:cNvSpPr>
              <p:nvPr/>
            </p:nvSpPr>
            <p:spPr bwMode="auto">
              <a:xfrm>
                <a:off x="340839" y="1849153"/>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8" name="Text Box 7">
                <a:extLst>
                  <a:ext uri="{FF2B5EF4-FFF2-40B4-BE49-F238E27FC236}">
                    <a16:creationId xmlns:a16="http://schemas.microsoft.com/office/drawing/2014/main" id="{968CCFD1-A2A0-6952-F243-32A3396389F7}"/>
                  </a:ext>
                </a:extLst>
              </p:cNvPr>
              <p:cNvSpPr txBox="1">
                <a:spLocks noRot="1" noChangeAspect="1" noMove="1" noResize="1" noEditPoints="1" noAdjustHandles="1" noChangeArrowheads="1" noChangeShapeType="1" noTextEdit="1"/>
              </p:cNvSpPr>
              <p:nvPr/>
            </p:nvSpPr>
            <p:spPr bwMode="auto">
              <a:xfrm>
                <a:off x="340839" y="1849153"/>
                <a:ext cx="3383280" cy="400110"/>
              </a:xfrm>
              <a:prstGeom prst="rect">
                <a:avLst/>
              </a:prstGeom>
              <a:blipFill>
                <a:blip r:embed="rId17"/>
                <a:stretch>
                  <a:fillRect l="-1802" t="-6061" b="-227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D0AF128B-CB3A-3310-E6E3-780D746843C4}"/>
              </a:ext>
            </a:extLst>
          </p:cNvPr>
          <p:cNvCxnSpPr>
            <a:cxnSpLocks/>
          </p:cNvCxnSpPr>
          <p:nvPr/>
        </p:nvCxnSpPr>
        <p:spPr>
          <a:xfrm>
            <a:off x="442390" y="2189336"/>
            <a:ext cx="425241" cy="0"/>
          </a:xfrm>
          <a:prstGeom prst="line">
            <a:avLst/>
          </a:prstGeom>
          <a:ln w="57150">
            <a:solidFill>
              <a:srgbClr val="0066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9D507D0-B56B-E2EE-D588-BC8E4C2A49F4}"/>
              </a:ext>
            </a:extLst>
          </p:cNvPr>
          <p:cNvSpPr txBox="1"/>
          <p:nvPr/>
        </p:nvSpPr>
        <p:spPr>
          <a:xfrm>
            <a:off x="4080755" y="2061597"/>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68" name="Straight Connector 67">
            <a:extLst>
              <a:ext uri="{FF2B5EF4-FFF2-40B4-BE49-F238E27FC236}">
                <a16:creationId xmlns:a16="http://schemas.microsoft.com/office/drawing/2014/main" id="{95B3901F-E6C1-3A5D-6BE1-2F5D95BC253C}"/>
              </a:ext>
            </a:extLst>
          </p:cNvPr>
          <p:cNvCxnSpPr>
            <a:cxnSpLocks/>
          </p:cNvCxnSpPr>
          <p:nvPr/>
        </p:nvCxnSpPr>
        <p:spPr>
          <a:xfrm>
            <a:off x="1927323" y="2173622"/>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8E53AF9E-042F-7D82-05D8-42015CCC337E}"/>
                  </a:ext>
                </a:extLst>
              </p:cNvPr>
              <p:cNvSpPr txBox="1"/>
              <p:nvPr/>
            </p:nvSpPr>
            <p:spPr>
              <a:xfrm>
                <a:off x="5378010" y="1694953"/>
                <a:ext cx="3300071" cy="553998"/>
              </a:xfrm>
              <a:prstGeom prst="rect">
                <a:avLst/>
              </a:prstGeom>
              <a:noFill/>
            </p:spPr>
            <p:txBody>
              <a:bodyPr wrap="none" lIns="0" tIns="0" rIns="0" bIns="0" rtlCol="0">
                <a:spAutoFit/>
              </a:bodyPr>
              <a:lstStyle/>
              <a:p>
                <a:r>
                  <a:rPr lang="en-GB" dirty="0"/>
                  <a:t> </a:t>
                </a:r>
                <a:r>
                  <a:rPr lang="en-GB" sz="3600" dirty="0"/>
                  <a:t>[</a:t>
                </a:r>
                <a14:m>
                  <m:oMath xmlns:m="http://schemas.openxmlformats.org/officeDocument/2006/math">
                    <m:r>
                      <a:rPr lang="en-GB" sz="2400" b="0" i="0"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m:t>
                    </m:r>
                    <m:r>
                      <a:rPr lang="en-GB" sz="2400" b="0" i="1"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          </m:t>
                    </m:r>
                    <m:r>
                      <a:rPr lang="en-GB" sz="2400" b="0" i="1"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m:t>
                    </m:r>
                    <m:r>
                      <a:rPr lang="en-GB" sz="2400" b="0" i="1" smtClean="0">
                        <a:solidFill>
                          <a:prstClr val="black"/>
                        </a:solidFill>
                        <a:latin typeface="Cambria Math" panose="02040503050406030204" pitchFamily="18" charset="0"/>
                      </a:rPr>
                      <m:t> </m:t>
                    </m:r>
                  </m:oMath>
                </a14:m>
                <a:r>
                  <a:rPr lang="en-GB" sz="3600" dirty="0"/>
                  <a:t>      ]</a:t>
                </a:r>
                <a:endParaRPr lang="en-GB" dirty="0"/>
              </a:p>
            </p:txBody>
          </p:sp>
        </mc:Choice>
        <mc:Fallback xmlns="">
          <p:sp>
            <p:nvSpPr>
              <p:cNvPr id="70" name="TextBox 69">
                <a:extLst>
                  <a:ext uri="{FF2B5EF4-FFF2-40B4-BE49-F238E27FC236}">
                    <a16:creationId xmlns:a16="http://schemas.microsoft.com/office/drawing/2014/main" id="{9BD5649F-FD75-1B6B-BE9C-58380D5A74B8}"/>
                  </a:ext>
                </a:extLst>
              </p:cNvPr>
              <p:cNvSpPr txBox="1">
                <a:spLocks noRot="1" noChangeAspect="1" noMove="1" noResize="1" noEditPoints="1" noAdjustHandles="1" noChangeArrowheads="1" noChangeShapeType="1" noTextEdit="1"/>
              </p:cNvSpPr>
              <p:nvPr/>
            </p:nvSpPr>
            <p:spPr>
              <a:xfrm>
                <a:off x="5378010" y="1694953"/>
                <a:ext cx="3300071" cy="553998"/>
              </a:xfrm>
              <a:prstGeom prst="rect">
                <a:avLst/>
              </a:prstGeom>
              <a:blipFill>
                <a:blip r:embed="rId18"/>
                <a:stretch>
                  <a:fillRect l="-6458" t="-25275" r="-7380" b="-494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0ED36E9A-E5C0-39EB-163D-16042D408FCC}"/>
                  </a:ext>
                </a:extLst>
              </p:cNvPr>
              <p:cNvSpPr txBox="1">
                <a:spLocks noChangeArrowheads="1"/>
              </p:cNvSpPr>
              <p:nvPr/>
            </p:nvSpPr>
            <p:spPr bwMode="auto">
              <a:xfrm>
                <a:off x="288344" y="2289029"/>
                <a:ext cx="8867775" cy="520142"/>
              </a:xfrm>
              <a:prstGeom prst="rect">
                <a:avLst/>
              </a:prstGeom>
              <a:solidFill>
                <a:schemeClr val="bg1"/>
              </a:solidFill>
              <a:ln>
                <a:noFill/>
              </a:ln>
              <a:effectLst/>
            </p:spPr>
            <p:txBody>
              <a:bodyPr wrap="square">
                <a:spAutoFit/>
              </a:bodyPr>
              <a:lstStyle/>
              <a:p>
                <a:pPr lvl="0">
                  <a:spcBef>
                    <a:spcPct val="50000"/>
                  </a:spcBef>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These quadratic elements ‘fit together’ composing</a:t>
                </a:r>
                <a:r>
                  <a:rPr kumimoji="0" lang="en-GB" altLang="en-US" sz="20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extended patch of</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p>
                      <m:sSupPr>
                        <m:ctrlP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e>
                      <m:sup>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4</m:t>
                        </m:r>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up>
                    </m:sSup>
                    <m:r>
                      <m:rPr>
                        <m:nor/>
                      </m:rPr>
                      <a:rPr lang="en-GB" altLang="en-US" sz="2000" dirty="0">
                        <a:solidFill>
                          <a:srgbClr val="C00000"/>
                        </a:solidFill>
                        <a:latin typeface="Arial" panose="020B0604020202020204" pitchFamily="34" charset="0"/>
                        <a:cs typeface="Arial" panose="020B0604020202020204" pitchFamily="34" charset="0"/>
                      </a:rPr>
                      <m:t>:</m:t>
                    </m:r>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3" name="Text Box 7">
                <a:extLst>
                  <a:ext uri="{FF2B5EF4-FFF2-40B4-BE49-F238E27FC236}">
                    <a16:creationId xmlns:a16="http://schemas.microsoft.com/office/drawing/2014/main" id="{0ED36E9A-E5C0-39EB-163D-16042D408FCC}"/>
                  </a:ext>
                </a:extLst>
              </p:cNvPr>
              <p:cNvSpPr txBox="1">
                <a:spLocks noRot="1" noChangeAspect="1" noMove="1" noResize="1" noEditPoints="1" noAdjustHandles="1" noChangeArrowheads="1" noChangeShapeType="1" noTextEdit="1"/>
              </p:cNvSpPr>
              <p:nvPr/>
            </p:nvSpPr>
            <p:spPr bwMode="auto">
              <a:xfrm>
                <a:off x="288344" y="2289029"/>
                <a:ext cx="8867775" cy="520142"/>
              </a:xfrm>
              <a:prstGeom prst="rect">
                <a:avLst/>
              </a:prstGeom>
              <a:blipFill>
                <a:blip r:embed="rId19"/>
                <a:stretch>
                  <a:fillRect l="-687" b="-16279"/>
                </a:stretch>
              </a:blipFill>
              <a:ln>
                <a:noFill/>
              </a:ln>
              <a:effectLst/>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2F71ED4E-7562-60BF-8FDF-08A8FE29C85E}"/>
              </a:ext>
            </a:extLst>
          </p:cNvPr>
          <p:cNvCxnSpPr>
            <a:cxnSpLocks/>
          </p:cNvCxnSpPr>
          <p:nvPr/>
        </p:nvCxnSpPr>
        <p:spPr>
          <a:xfrm>
            <a:off x="1873265" y="1512299"/>
            <a:ext cx="4855140" cy="3619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id="{219944F3-CBF1-9F66-7ADD-003BF3EB014E}"/>
                  </a:ext>
                </a:extLst>
              </p:cNvPr>
              <p:cNvSpPr txBox="1">
                <a:spLocks noChangeArrowheads="1"/>
              </p:cNvSpPr>
              <p:nvPr/>
            </p:nvSpPr>
            <p:spPr bwMode="auto">
              <a:xfrm>
                <a:off x="227817" y="247995"/>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16" name="Text Box 7">
                <a:extLst>
                  <a:ext uri="{FF2B5EF4-FFF2-40B4-BE49-F238E27FC236}">
                    <a16:creationId xmlns:a16="http://schemas.microsoft.com/office/drawing/2014/main" id="{219944F3-CBF1-9F66-7ADD-003BF3EB014E}"/>
                  </a:ext>
                </a:extLst>
              </p:cNvPr>
              <p:cNvSpPr txBox="1">
                <a:spLocks noRot="1" noChangeAspect="1" noMove="1" noResize="1" noEditPoints="1" noAdjustHandles="1" noChangeArrowheads="1" noChangeShapeType="1" noTextEdit="1"/>
              </p:cNvSpPr>
              <p:nvPr/>
            </p:nvSpPr>
            <p:spPr bwMode="auto">
              <a:xfrm>
                <a:off x="227817" y="247995"/>
                <a:ext cx="3383280" cy="400110"/>
              </a:xfrm>
              <a:prstGeom prst="rect">
                <a:avLst/>
              </a:prstGeom>
              <a:blipFill>
                <a:blip r:embed="rId23"/>
                <a:stretch>
                  <a:fillRect l="-1622" t="-6154" b="-2461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17" name="Straight Connector 16">
            <a:extLst>
              <a:ext uri="{FF2B5EF4-FFF2-40B4-BE49-F238E27FC236}">
                <a16:creationId xmlns:a16="http://schemas.microsoft.com/office/drawing/2014/main" id="{53B23A83-3C55-DB43-3538-6E613BEA5BF5}"/>
              </a:ext>
            </a:extLst>
          </p:cNvPr>
          <p:cNvCxnSpPr>
            <a:cxnSpLocks/>
          </p:cNvCxnSpPr>
          <p:nvPr/>
        </p:nvCxnSpPr>
        <p:spPr>
          <a:xfrm>
            <a:off x="1804776" y="572464"/>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 Box 7">
                <a:extLst>
                  <a:ext uri="{FF2B5EF4-FFF2-40B4-BE49-F238E27FC236}">
                    <a16:creationId xmlns:a16="http://schemas.microsoft.com/office/drawing/2014/main" id="{13760D7E-D5DD-B3C4-B5E8-1E09A1BD3C12}"/>
                  </a:ext>
                </a:extLst>
              </p:cNvPr>
              <p:cNvSpPr txBox="1">
                <a:spLocks noChangeArrowheads="1"/>
              </p:cNvSpPr>
              <p:nvPr/>
            </p:nvSpPr>
            <p:spPr bwMode="auto">
              <a:xfrm>
                <a:off x="1008259" y="648105"/>
                <a:ext cx="813574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C00000"/>
                    </a:solidFill>
                    <a:latin typeface="Arial" panose="020B0604020202020204" pitchFamily="34" charset="0"/>
                    <a:cs typeface="Arial" panose="020B0604020202020204" pitchFamily="34" charset="0"/>
                  </a:rPr>
                  <a:t>T</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hese intervals ‘fit together’ composing the ‘real line’</a:t>
                </a:r>
                <a:r>
                  <a:rPr kumimoji="0" lang="en-GB" altLang="en-US" sz="20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18" name="Text Box 7">
                <a:extLst>
                  <a:ext uri="{FF2B5EF4-FFF2-40B4-BE49-F238E27FC236}">
                    <a16:creationId xmlns:a16="http://schemas.microsoft.com/office/drawing/2014/main" id="{13760D7E-D5DD-B3C4-B5E8-1E09A1BD3C12}"/>
                  </a:ext>
                </a:extLst>
              </p:cNvPr>
              <p:cNvSpPr txBox="1">
                <a:spLocks noRot="1" noChangeAspect="1" noMove="1" noResize="1" noEditPoints="1" noAdjustHandles="1" noChangeArrowheads="1" noChangeShapeType="1" noTextEdit="1"/>
              </p:cNvSpPr>
              <p:nvPr/>
            </p:nvSpPr>
            <p:spPr bwMode="auto">
              <a:xfrm>
                <a:off x="1008259" y="648105"/>
                <a:ext cx="8135741" cy="523220"/>
              </a:xfrm>
              <a:prstGeom prst="rect">
                <a:avLst/>
              </a:prstGeom>
              <a:blipFill>
                <a:blip r:embed="rId24"/>
                <a:stretch>
                  <a:fillRect l="-749" b="-162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CC29F19-93CC-7F2C-DA79-E94F7AE8AD5F}"/>
                  </a:ext>
                </a:extLst>
              </p:cNvPr>
              <p:cNvSpPr txBox="1"/>
              <p:nvPr/>
            </p:nvSpPr>
            <p:spPr>
              <a:xfrm>
                <a:off x="6849396" y="1257086"/>
                <a:ext cx="1261853" cy="523220"/>
              </a:xfrm>
              <a:prstGeom prst="rect">
                <a:avLst/>
              </a:prstGeom>
              <a:noFill/>
            </p:spPr>
            <p:txBody>
              <a:bodyPr wrap="square" rtlCol="0">
                <a:spAutoFit/>
              </a:bodyPr>
              <a:lstStyle/>
              <a:p>
                <a:pPr lvl="0">
                  <a:defRPr/>
                </a:pPr>
                <a:r>
                  <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lang="en-GB" sz="2400" dirty="0">
                    <a:solidFill>
                      <a:prstClr val="black"/>
                    </a:solidFill>
                    <a:ea typeface="Cambria Math" panose="02040503050406030204" pitchFamily="18" charset="0"/>
                  </a:rPr>
                  <a:t> </a:t>
                </a:r>
                <a14:m>
                  <m:oMath xmlns:m="http://schemas.openxmlformats.org/officeDocument/2006/math">
                    <m:r>
                      <a:rPr lang="en-GB" sz="2000" i="1" dirty="0">
                        <a:solidFill>
                          <a:prstClr val="black"/>
                        </a:solidFill>
                        <a:latin typeface="Cambria Math" panose="02040503050406030204" pitchFamily="18" charset="0"/>
                        <a:ea typeface="Cambria Math" panose="02040503050406030204" pitchFamily="18" charset="0"/>
                      </a:rPr>
                      <m:t>∈</m:t>
                    </m:r>
                    <m:r>
                      <a:rPr lang="en-GB" sz="2800" i="1" dirty="0">
                        <a:solidFill>
                          <a:prstClr val="black"/>
                        </a:solidFill>
                        <a:latin typeface="Cambria Math" panose="02040503050406030204" pitchFamily="18" charset="0"/>
                        <a:ea typeface="Cambria Math" panose="02040503050406030204" pitchFamily="18" charset="0"/>
                      </a:rPr>
                      <m:t>ℝ</m:t>
                    </m:r>
                  </m:oMath>
                </a14:m>
                <a:endPar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CCC29F19-93CC-7F2C-DA79-E94F7AE8AD5F}"/>
                  </a:ext>
                </a:extLst>
              </p:cNvPr>
              <p:cNvSpPr txBox="1">
                <a:spLocks noRot="1" noChangeAspect="1" noMove="1" noResize="1" noEditPoints="1" noAdjustHandles="1" noChangeArrowheads="1" noChangeShapeType="1" noTextEdit="1"/>
              </p:cNvSpPr>
              <p:nvPr/>
            </p:nvSpPr>
            <p:spPr>
              <a:xfrm>
                <a:off x="6849396" y="1257086"/>
                <a:ext cx="1261853" cy="523220"/>
              </a:xfrm>
              <a:prstGeom prst="rect">
                <a:avLst/>
              </a:prstGeom>
              <a:blipFill>
                <a:blip r:embed="rId25"/>
                <a:stretch>
                  <a:fillRect l="-10145" t="-11628" b="-31395"/>
                </a:stretch>
              </a:blipFill>
            </p:spPr>
            <p:txBody>
              <a:bodyPr/>
              <a:lstStyle/>
              <a:p>
                <a:r>
                  <a:rPr lang="en-GB">
                    <a:noFill/>
                  </a:rPr>
                  <a:t> </a:t>
                </a:r>
              </a:p>
            </p:txBody>
          </p:sp>
        </mc:Fallback>
      </mc:AlternateContent>
      <p:cxnSp>
        <p:nvCxnSpPr>
          <p:cNvPr id="20" name="Straight Connector 19">
            <a:extLst>
              <a:ext uri="{FF2B5EF4-FFF2-40B4-BE49-F238E27FC236}">
                <a16:creationId xmlns:a16="http://schemas.microsoft.com/office/drawing/2014/main" id="{343487C6-B5D8-5480-F750-D3E760B57040}"/>
              </a:ext>
            </a:extLst>
          </p:cNvPr>
          <p:cNvCxnSpPr>
            <a:cxnSpLocks/>
          </p:cNvCxnSpPr>
          <p:nvPr/>
        </p:nvCxnSpPr>
        <p:spPr>
          <a:xfrm flipH="1">
            <a:off x="3421818" y="616593"/>
            <a:ext cx="740820" cy="821563"/>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FB682D91-B563-D32C-6192-31FAF91F323D}"/>
              </a:ext>
            </a:extLst>
          </p:cNvPr>
          <p:cNvCxnSpPr>
            <a:cxnSpLocks/>
          </p:cNvCxnSpPr>
          <p:nvPr/>
        </p:nvCxnSpPr>
        <p:spPr>
          <a:xfrm flipH="1">
            <a:off x="4278039" y="589050"/>
            <a:ext cx="703325" cy="850139"/>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2185FB6-F9E3-F6C5-37D6-A3A0AB77288A}"/>
                  </a:ext>
                </a:extLst>
              </p:cNvPr>
              <p:cNvSpPr txBox="1"/>
              <p:nvPr/>
            </p:nvSpPr>
            <p:spPr>
              <a:xfrm>
                <a:off x="3314129" y="260544"/>
                <a:ext cx="2403625" cy="338554"/>
              </a:xfrm>
              <a:prstGeom prst="rect">
                <a:avLst/>
              </a:prstGeom>
              <a:solidFill>
                <a:schemeClr val="bg1"/>
              </a:solid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lang="en-GB" sz="2200" i="1">
                          <a:solidFill>
                            <a:prstClr val="black"/>
                          </a:solidFill>
                          <a:latin typeface="Cambria Math" panose="02040503050406030204" pitchFamily="18" charset="0"/>
                          <a:ea typeface="Cambria Math" panose="02040503050406030204" pitchFamily="18" charset="0"/>
                        </a:rPr>
                        <m:t>+</m:t>
                      </m:r>
                      <m:r>
                        <a:rPr lang="en-GB" sz="2200" i="1">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b="0" i="1" smtClean="0">
                              <a:solidFill>
                                <a:prstClr val="black"/>
                              </a:solidFill>
                              <a:latin typeface="Cambria Math" panose="02040503050406030204" pitchFamily="18" charset="0"/>
                              <a:ea typeface="Cambria Math" panose="02040503050406030204" pitchFamily="18" charset="0"/>
                            </a:rPr>
                            <m:t>2</m:t>
                          </m:r>
                        </m:sup>
                      </m:sSup>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2" name="TextBox 21">
                <a:extLst>
                  <a:ext uri="{FF2B5EF4-FFF2-40B4-BE49-F238E27FC236}">
                    <a16:creationId xmlns:a16="http://schemas.microsoft.com/office/drawing/2014/main" id="{52185FB6-F9E3-F6C5-37D6-A3A0AB77288A}"/>
                  </a:ext>
                </a:extLst>
              </p:cNvPr>
              <p:cNvSpPr txBox="1">
                <a:spLocks noRot="1" noChangeAspect="1" noMove="1" noResize="1" noEditPoints="1" noAdjustHandles="1" noChangeArrowheads="1" noChangeShapeType="1" noTextEdit="1"/>
              </p:cNvSpPr>
              <p:nvPr/>
            </p:nvSpPr>
            <p:spPr>
              <a:xfrm>
                <a:off x="3314129" y="260544"/>
                <a:ext cx="2403625" cy="338554"/>
              </a:xfrm>
              <a:prstGeom prst="rect">
                <a:avLst/>
              </a:prstGeom>
              <a:blipFill>
                <a:blip r:embed="rId26"/>
                <a:stretch>
                  <a:fillRect l="-4315" b="-10909"/>
                </a:stretch>
              </a:blipFill>
            </p:spPr>
            <p:txBody>
              <a:bodyPr/>
              <a:lstStyle/>
              <a:p>
                <a:r>
                  <a:rPr lang="en-GB">
                    <a:noFill/>
                  </a:rPr>
                  <a:t> </a:t>
                </a:r>
              </a:p>
            </p:txBody>
          </p:sp>
        </mc:Fallback>
      </mc:AlternateContent>
      <p:cxnSp>
        <p:nvCxnSpPr>
          <p:cNvPr id="23" name="Straight Arrow Connector 22">
            <a:extLst>
              <a:ext uri="{FF2B5EF4-FFF2-40B4-BE49-F238E27FC236}">
                <a16:creationId xmlns:a16="http://schemas.microsoft.com/office/drawing/2014/main" id="{A424F92C-6530-D168-EE01-B10441EB2D2E}"/>
              </a:ext>
            </a:extLst>
          </p:cNvPr>
          <p:cNvCxnSpPr>
            <a:cxnSpLocks/>
          </p:cNvCxnSpPr>
          <p:nvPr/>
        </p:nvCxnSpPr>
        <p:spPr>
          <a:xfrm>
            <a:off x="4636508" y="1533791"/>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6DA190F-4F49-3DAF-43F4-C9731614F029}"/>
              </a:ext>
            </a:extLst>
          </p:cNvPr>
          <p:cNvCxnSpPr>
            <a:cxnSpLocks/>
          </p:cNvCxnSpPr>
          <p:nvPr/>
        </p:nvCxnSpPr>
        <p:spPr>
          <a:xfrm>
            <a:off x="3139221" y="1522617"/>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67E8C88-D635-C8B5-A7F6-5BEA5A113331}"/>
              </a:ext>
            </a:extLst>
          </p:cNvPr>
          <p:cNvCxnSpPr>
            <a:cxnSpLocks/>
          </p:cNvCxnSpPr>
          <p:nvPr/>
        </p:nvCxnSpPr>
        <p:spPr>
          <a:xfrm>
            <a:off x="3887200" y="1529794"/>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757F736-7A1B-EBC8-5ECE-6BA51FFEE621}"/>
              </a:ext>
            </a:extLst>
          </p:cNvPr>
          <p:cNvCxnSpPr>
            <a:cxnSpLocks/>
          </p:cNvCxnSpPr>
          <p:nvPr/>
        </p:nvCxnSpPr>
        <p:spPr>
          <a:xfrm>
            <a:off x="5359453" y="1534840"/>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C6789D14-C58D-7CE8-FDFD-05F65E0390DF}"/>
                  </a:ext>
                </a:extLst>
              </p:cNvPr>
              <p:cNvSpPr txBox="1">
                <a:spLocks noChangeArrowheads="1"/>
              </p:cNvSpPr>
              <p:nvPr/>
            </p:nvSpPr>
            <p:spPr bwMode="auto">
              <a:xfrm>
                <a:off x="1794445" y="3906325"/>
                <a:ext cx="990787"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7" name="Text Box 7">
                <a:extLst>
                  <a:ext uri="{FF2B5EF4-FFF2-40B4-BE49-F238E27FC236}">
                    <a16:creationId xmlns:a16="http://schemas.microsoft.com/office/drawing/2014/main" id="{C6789D14-C58D-7CE8-FDFD-05F65E0390DF}"/>
                  </a:ext>
                </a:extLst>
              </p:cNvPr>
              <p:cNvSpPr txBox="1">
                <a:spLocks noRot="1" noChangeAspect="1" noMove="1" noResize="1" noEditPoints="1" noAdjustHandles="1" noChangeArrowheads="1" noChangeShapeType="1" noTextEdit="1"/>
              </p:cNvSpPr>
              <p:nvPr/>
            </p:nvSpPr>
            <p:spPr bwMode="auto">
              <a:xfrm>
                <a:off x="1794445" y="3906325"/>
                <a:ext cx="990787" cy="400110"/>
              </a:xfrm>
              <a:prstGeom prst="rect">
                <a:avLst/>
              </a:prstGeom>
              <a:blipFill>
                <a:blip r:embed="rId2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89E04CB2-BE94-7526-5CBA-377385D2021E}"/>
                  </a:ext>
                </a:extLst>
              </p:cNvPr>
              <p:cNvSpPr txBox="1">
                <a:spLocks noChangeArrowheads="1"/>
              </p:cNvSpPr>
              <p:nvPr/>
            </p:nvSpPr>
            <p:spPr bwMode="auto">
              <a:xfrm>
                <a:off x="3165703" y="4564422"/>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13" name="Text Box 7">
                <a:extLst>
                  <a:ext uri="{FF2B5EF4-FFF2-40B4-BE49-F238E27FC236}">
                    <a16:creationId xmlns:a16="http://schemas.microsoft.com/office/drawing/2014/main" id="{89E04CB2-BE94-7526-5CBA-377385D2021E}"/>
                  </a:ext>
                </a:extLst>
              </p:cNvPr>
              <p:cNvSpPr txBox="1">
                <a:spLocks noRot="1" noChangeAspect="1" noMove="1" noResize="1" noEditPoints="1" noAdjustHandles="1" noChangeArrowheads="1" noChangeShapeType="1" noTextEdit="1"/>
              </p:cNvSpPr>
              <p:nvPr/>
            </p:nvSpPr>
            <p:spPr bwMode="auto">
              <a:xfrm>
                <a:off x="3165703" y="4564422"/>
                <a:ext cx="583872" cy="400110"/>
              </a:xfrm>
              <a:prstGeom prst="rect">
                <a:avLst/>
              </a:prstGeom>
              <a:blipFill>
                <a:blip r:embed="rId2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18236773-566B-C52D-8AA9-BA11F5E774E8}"/>
              </a:ext>
            </a:extLst>
          </p:cNvPr>
          <p:cNvCxnSpPr>
            <a:cxnSpLocks/>
          </p:cNvCxnSpPr>
          <p:nvPr/>
        </p:nvCxnSpPr>
        <p:spPr>
          <a:xfrm>
            <a:off x="2289839" y="4601555"/>
            <a:ext cx="1309437"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E08CE9B-EAF9-6501-3E55-3319482EE937}"/>
              </a:ext>
            </a:extLst>
          </p:cNvPr>
          <p:cNvCxnSpPr>
            <a:cxnSpLocks/>
          </p:cNvCxnSpPr>
          <p:nvPr/>
        </p:nvCxnSpPr>
        <p:spPr>
          <a:xfrm flipV="1">
            <a:off x="2289839" y="4192958"/>
            <a:ext cx="0" cy="408597"/>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0F4FC84-0033-7ED3-948F-E6885E99FE35}"/>
              </a:ext>
            </a:extLst>
          </p:cNvPr>
          <p:cNvCxnSpPr>
            <a:cxnSpLocks/>
          </p:cNvCxnSpPr>
          <p:nvPr/>
        </p:nvCxnSpPr>
        <p:spPr>
          <a:xfrm flipV="1">
            <a:off x="2279326" y="4219594"/>
            <a:ext cx="1309437" cy="376605"/>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 Box 7">
                <a:extLst>
                  <a:ext uri="{FF2B5EF4-FFF2-40B4-BE49-F238E27FC236}">
                    <a16:creationId xmlns:a16="http://schemas.microsoft.com/office/drawing/2014/main" id="{67012FC1-638A-E539-AB99-26AFE364BB79}"/>
                  </a:ext>
                </a:extLst>
              </p:cNvPr>
              <p:cNvSpPr txBox="1">
                <a:spLocks noChangeArrowheads="1"/>
              </p:cNvSpPr>
              <p:nvPr/>
            </p:nvSpPr>
            <p:spPr bwMode="auto">
              <a:xfrm>
                <a:off x="3442822" y="4001391"/>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29" name="Text Box 7">
                <a:extLst>
                  <a:ext uri="{FF2B5EF4-FFF2-40B4-BE49-F238E27FC236}">
                    <a16:creationId xmlns:a16="http://schemas.microsoft.com/office/drawing/2014/main" id="{67012FC1-638A-E539-AB99-26AFE364BB79}"/>
                  </a:ext>
                </a:extLst>
              </p:cNvPr>
              <p:cNvSpPr txBox="1">
                <a:spLocks noRot="1" noChangeAspect="1" noMove="1" noResize="1" noEditPoints="1" noAdjustHandles="1" noChangeArrowheads="1" noChangeShapeType="1" noTextEdit="1"/>
              </p:cNvSpPr>
              <p:nvPr/>
            </p:nvSpPr>
            <p:spPr bwMode="auto">
              <a:xfrm>
                <a:off x="3442822" y="4001391"/>
                <a:ext cx="583872" cy="400110"/>
              </a:xfrm>
              <a:prstGeom prst="rect">
                <a:avLst/>
              </a:prstGeom>
              <a:blipFill>
                <a:blip r:embed="rId2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30" name="Straight Connector 29">
            <a:extLst>
              <a:ext uri="{FF2B5EF4-FFF2-40B4-BE49-F238E27FC236}">
                <a16:creationId xmlns:a16="http://schemas.microsoft.com/office/drawing/2014/main" id="{EB0508E3-D50F-1448-8EDA-EE1C772F8D35}"/>
              </a:ext>
            </a:extLst>
          </p:cNvPr>
          <p:cNvCxnSpPr>
            <a:cxnSpLocks/>
          </p:cNvCxnSpPr>
          <p:nvPr/>
        </p:nvCxnSpPr>
        <p:spPr>
          <a:xfrm flipV="1">
            <a:off x="719075" y="3639788"/>
            <a:ext cx="3141525" cy="19130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DAA1E3B-09FA-FD18-D40C-EDCD28E71618}"/>
              </a:ext>
            </a:extLst>
          </p:cNvPr>
          <p:cNvCxnSpPr>
            <a:cxnSpLocks/>
          </p:cNvCxnSpPr>
          <p:nvPr/>
        </p:nvCxnSpPr>
        <p:spPr>
          <a:xfrm>
            <a:off x="719075" y="3639788"/>
            <a:ext cx="3141525" cy="19130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BE3008E-2AFD-2FD7-5C6E-48D21B2F4B8D}"/>
              </a:ext>
            </a:extLst>
          </p:cNvPr>
          <p:cNvCxnSpPr>
            <a:cxnSpLocks/>
          </p:cNvCxnSpPr>
          <p:nvPr/>
        </p:nvCxnSpPr>
        <p:spPr>
          <a:xfrm flipV="1">
            <a:off x="2278079" y="2723101"/>
            <a:ext cx="11760" cy="331757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718330-4D80-4CEB-C088-D57F982FAE0D}"/>
              </a:ext>
            </a:extLst>
          </p:cNvPr>
          <p:cNvCxnSpPr>
            <a:cxnSpLocks/>
          </p:cNvCxnSpPr>
          <p:nvPr/>
        </p:nvCxnSpPr>
        <p:spPr>
          <a:xfrm flipH="1">
            <a:off x="288344" y="4596199"/>
            <a:ext cx="602317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 Box 7">
                <a:extLst>
                  <a:ext uri="{FF2B5EF4-FFF2-40B4-BE49-F238E27FC236}">
                    <a16:creationId xmlns:a16="http://schemas.microsoft.com/office/drawing/2014/main" id="{F173E648-3FCF-7294-C834-0917093FC667}"/>
                  </a:ext>
                </a:extLst>
              </p:cNvPr>
              <p:cNvSpPr txBox="1">
                <a:spLocks noChangeArrowheads="1"/>
              </p:cNvSpPr>
              <p:nvPr/>
            </p:nvSpPr>
            <p:spPr bwMode="auto">
              <a:xfrm>
                <a:off x="1794445" y="2816450"/>
                <a:ext cx="990787"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46" name="Text Box 7">
                <a:extLst>
                  <a:ext uri="{FF2B5EF4-FFF2-40B4-BE49-F238E27FC236}">
                    <a16:creationId xmlns:a16="http://schemas.microsoft.com/office/drawing/2014/main" id="{F173E648-3FCF-7294-C834-0917093FC667}"/>
                  </a:ext>
                </a:extLst>
              </p:cNvPr>
              <p:cNvSpPr txBox="1">
                <a:spLocks noRot="1" noChangeAspect="1" noMove="1" noResize="1" noEditPoints="1" noAdjustHandles="1" noChangeArrowheads="1" noChangeShapeType="1" noTextEdit="1"/>
              </p:cNvSpPr>
              <p:nvPr/>
            </p:nvSpPr>
            <p:spPr bwMode="auto">
              <a:xfrm>
                <a:off x="1794445" y="2816450"/>
                <a:ext cx="990787" cy="400110"/>
              </a:xfrm>
              <a:prstGeom prst="rect">
                <a:avLst/>
              </a:prstGeom>
              <a:blipFill>
                <a:blip r:embed="rId30"/>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 Box 7">
                <a:extLst>
                  <a:ext uri="{FF2B5EF4-FFF2-40B4-BE49-F238E27FC236}">
                    <a16:creationId xmlns:a16="http://schemas.microsoft.com/office/drawing/2014/main" id="{0CFF9F84-4CA4-5D7F-71FC-35D3BD0604FD}"/>
                  </a:ext>
                </a:extLst>
              </p:cNvPr>
              <p:cNvSpPr txBox="1">
                <a:spLocks noChangeArrowheads="1"/>
              </p:cNvSpPr>
              <p:nvPr/>
            </p:nvSpPr>
            <p:spPr bwMode="auto">
              <a:xfrm>
                <a:off x="3165703" y="3474547"/>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47" name="Text Box 7">
                <a:extLst>
                  <a:ext uri="{FF2B5EF4-FFF2-40B4-BE49-F238E27FC236}">
                    <a16:creationId xmlns:a16="http://schemas.microsoft.com/office/drawing/2014/main" id="{0CFF9F84-4CA4-5D7F-71FC-35D3BD0604FD}"/>
                  </a:ext>
                </a:extLst>
              </p:cNvPr>
              <p:cNvSpPr txBox="1">
                <a:spLocks noRot="1" noChangeAspect="1" noMove="1" noResize="1" noEditPoints="1" noAdjustHandles="1" noChangeArrowheads="1" noChangeShapeType="1" noTextEdit="1"/>
              </p:cNvSpPr>
              <p:nvPr/>
            </p:nvSpPr>
            <p:spPr bwMode="auto">
              <a:xfrm>
                <a:off x="3165703" y="3474547"/>
                <a:ext cx="583872" cy="400110"/>
              </a:xfrm>
              <a:prstGeom prst="rect">
                <a:avLst/>
              </a:prstGeom>
              <a:blipFill>
                <a:blip r:embed="rId31"/>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48" name="Straight Arrow Connector 47">
            <a:extLst>
              <a:ext uri="{FF2B5EF4-FFF2-40B4-BE49-F238E27FC236}">
                <a16:creationId xmlns:a16="http://schemas.microsoft.com/office/drawing/2014/main" id="{42311967-7C21-3F9B-F40E-6182F0B8F1B6}"/>
              </a:ext>
            </a:extLst>
          </p:cNvPr>
          <p:cNvCxnSpPr>
            <a:cxnSpLocks/>
          </p:cNvCxnSpPr>
          <p:nvPr/>
        </p:nvCxnSpPr>
        <p:spPr>
          <a:xfrm>
            <a:off x="2289839" y="3511680"/>
            <a:ext cx="1309437"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20B9E13-750C-D2D3-FFBE-51C5308C7B0E}"/>
              </a:ext>
            </a:extLst>
          </p:cNvPr>
          <p:cNvCxnSpPr>
            <a:cxnSpLocks/>
          </p:cNvCxnSpPr>
          <p:nvPr/>
        </p:nvCxnSpPr>
        <p:spPr>
          <a:xfrm flipV="1">
            <a:off x="2289839" y="3103083"/>
            <a:ext cx="0" cy="408597"/>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F4C9ABB-1A47-9497-28CF-E0A0D1E6758A}"/>
              </a:ext>
            </a:extLst>
          </p:cNvPr>
          <p:cNvCxnSpPr>
            <a:cxnSpLocks/>
          </p:cNvCxnSpPr>
          <p:nvPr/>
        </p:nvCxnSpPr>
        <p:spPr>
          <a:xfrm flipV="1">
            <a:off x="2279326" y="3129719"/>
            <a:ext cx="1309437" cy="376605"/>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 Box 7">
                <a:extLst>
                  <a:ext uri="{FF2B5EF4-FFF2-40B4-BE49-F238E27FC236}">
                    <a16:creationId xmlns:a16="http://schemas.microsoft.com/office/drawing/2014/main" id="{9B925DD5-51F7-C340-F75F-EAAC0F925AE5}"/>
                  </a:ext>
                </a:extLst>
              </p:cNvPr>
              <p:cNvSpPr txBox="1">
                <a:spLocks noChangeArrowheads="1"/>
              </p:cNvSpPr>
              <p:nvPr/>
            </p:nvSpPr>
            <p:spPr bwMode="auto">
              <a:xfrm>
                <a:off x="3442822" y="2911516"/>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1" name="Text Box 7">
                <a:extLst>
                  <a:ext uri="{FF2B5EF4-FFF2-40B4-BE49-F238E27FC236}">
                    <a16:creationId xmlns:a16="http://schemas.microsoft.com/office/drawing/2014/main" id="{9B925DD5-51F7-C340-F75F-EAAC0F925AE5}"/>
                  </a:ext>
                </a:extLst>
              </p:cNvPr>
              <p:cNvSpPr txBox="1">
                <a:spLocks noRot="1" noChangeAspect="1" noMove="1" noResize="1" noEditPoints="1" noAdjustHandles="1" noChangeArrowheads="1" noChangeShapeType="1" noTextEdit="1"/>
              </p:cNvSpPr>
              <p:nvPr/>
            </p:nvSpPr>
            <p:spPr bwMode="auto">
              <a:xfrm>
                <a:off x="3442822" y="2911516"/>
                <a:ext cx="583872" cy="400110"/>
              </a:xfrm>
              <a:prstGeom prst="rect">
                <a:avLst/>
              </a:prstGeom>
              <a:blipFill>
                <a:blip r:embed="rId3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 Box 7">
                <a:extLst>
                  <a:ext uri="{FF2B5EF4-FFF2-40B4-BE49-F238E27FC236}">
                    <a16:creationId xmlns:a16="http://schemas.microsoft.com/office/drawing/2014/main" id="{CBAB4EAA-C177-8DE3-4607-7817142A66EC}"/>
                  </a:ext>
                </a:extLst>
              </p:cNvPr>
              <p:cNvSpPr txBox="1">
                <a:spLocks noChangeArrowheads="1"/>
              </p:cNvSpPr>
              <p:nvPr/>
            </p:nvSpPr>
            <p:spPr bwMode="auto">
              <a:xfrm>
                <a:off x="3898588" y="3906325"/>
                <a:ext cx="990787"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2" name="Text Box 7">
                <a:extLst>
                  <a:ext uri="{FF2B5EF4-FFF2-40B4-BE49-F238E27FC236}">
                    <a16:creationId xmlns:a16="http://schemas.microsoft.com/office/drawing/2014/main" id="{CBAB4EAA-C177-8DE3-4607-7817142A66EC}"/>
                  </a:ext>
                </a:extLst>
              </p:cNvPr>
              <p:cNvSpPr txBox="1">
                <a:spLocks noRot="1" noChangeAspect="1" noMove="1" noResize="1" noEditPoints="1" noAdjustHandles="1" noChangeArrowheads="1" noChangeShapeType="1" noTextEdit="1"/>
              </p:cNvSpPr>
              <p:nvPr/>
            </p:nvSpPr>
            <p:spPr bwMode="auto">
              <a:xfrm>
                <a:off x="3898588" y="3906325"/>
                <a:ext cx="990787" cy="400110"/>
              </a:xfrm>
              <a:prstGeom prst="rect">
                <a:avLst/>
              </a:prstGeom>
              <a:blipFill>
                <a:blip r:embed="rId3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 Box 7">
                <a:extLst>
                  <a:ext uri="{FF2B5EF4-FFF2-40B4-BE49-F238E27FC236}">
                    <a16:creationId xmlns:a16="http://schemas.microsoft.com/office/drawing/2014/main" id="{0D7A9EB7-6AFF-E482-26C8-30BC23CBEF1D}"/>
                  </a:ext>
                </a:extLst>
              </p:cNvPr>
              <p:cNvSpPr txBox="1">
                <a:spLocks noChangeArrowheads="1"/>
              </p:cNvSpPr>
              <p:nvPr/>
            </p:nvSpPr>
            <p:spPr bwMode="auto">
              <a:xfrm>
                <a:off x="5269846" y="4564422"/>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3" name="Text Box 7">
                <a:extLst>
                  <a:ext uri="{FF2B5EF4-FFF2-40B4-BE49-F238E27FC236}">
                    <a16:creationId xmlns:a16="http://schemas.microsoft.com/office/drawing/2014/main" id="{0D7A9EB7-6AFF-E482-26C8-30BC23CBEF1D}"/>
                  </a:ext>
                </a:extLst>
              </p:cNvPr>
              <p:cNvSpPr txBox="1">
                <a:spLocks noRot="1" noChangeAspect="1" noMove="1" noResize="1" noEditPoints="1" noAdjustHandles="1" noChangeArrowheads="1" noChangeShapeType="1" noTextEdit="1"/>
              </p:cNvSpPr>
              <p:nvPr/>
            </p:nvSpPr>
            <p:spPr bwMode="auto">
              <a:xfrm>
                <a:off x="5269846" y="4564422"/>
                <a:ext cx="583872" cy="400110"/>
              </a:xfrm>
              <a:prstGeom prst="rect">
                <a:avLst/>
              </a:prstGeom>
              <a:blipFill>
                <a:blip r:embed="rId3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54" name="Straight Arrow Connector 53">
            <a:extLst>
              <a:ext uri="{FF2B5EF4-FFF2-40B4-BE49-F238E27FC236}">
                <a16:creationId xmlns:a16="http://schemas.microsoft.com/office/drawing/2014/main" id="{37E9BB90-766C-9F54-2E1C-47EE25874E3E}"/>
              </a:ext>
            </a:extLst>
          </p:cNvPr>
          <p:cNvCxnSpPr>
            <a:cxnSpLocks/>
          </p:cNvCxnSpPr>
          <p:nvPr/>
        </p:nvCxnSpPr>
        <p:spPr>
          <a:xfrm>
            <a:off x="4393982" y="4601555"/>
            <a:ext cx="1309437"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B293501-8D6B-31DA-4FAC-4EA6BAE8FFAD}"/>
              </a:ext>
            </a:extLst>
          </p:cNvPr>
          <p:cNvCxnSpPr>
            <a:cxnSpLocks/>
          </p:cNvCxnSpPr>
          <p:nvPr/>
        </p:nvCxnSpPr>
        <p:spPr>
          <a:xfrm flipV="1">
            <a:off x="4393982" y="4192958"/>
            <a:ext cx="0" cy="408597"/>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F23FF77-2856-5F35-8120-E440FA982979}"/>
              </a:ext>
            </a:extLst>
          </p:cNvPr>
          <p:cNvCxnSpPr>
            <a:cxnSpLocks/>
          </p:cNvCxnSpPr>
          <p:nvPr/>
        </p:nvCxnSpPr>
        <p:spPr>
          <a:xfrm flipV="1">
            <a:off x="4383469" y="4219594"/>
            <a:ext cx="1309437" cy="376605"/>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 Box 7">
                <a:extLst>
                  <a:ext uri="{FF2B5EF4-FFF2-40B4-BE49-F238E27FC236}">
                    <a16:creationId xmlns:a16="http://schemas.microsoft.com/office/drawing/2014/main" id="{89A66EF3-0116-60DF-E733-9237A7BBAA19}"/>
                  </a:ext>
                </a:extLst>
              </p:cNvPr>
              <p:cNvSpPr txBox="1">
                <a:spLocks noChangeArrowheads="1"/>
              </p:cNvSpPr>
              <p:nvPr/>
            </p:nvSpPr>
            <p:spPr bwMode="auto">
              <a:xfrm>
                <a:off x="5546965" y="4001391"/>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7" name="Text Box 7">
                <a:extLst>
                  <a:ext uri="{FF2B5EF4-FFF2-40B4-BE49-F238E27FC236}">
                    <a16:creationId xmlns:a16="http://schemas.microsoft.com/office/drawing/2014/main" id="{89A66EF3-0116-60DF-E733-9237A7BBAA19}"/>
                  </a:ext>
                </a:extLst>
              </p:cNvPr>
              <p:cNvSpPr txBox="1">
                <a:spLocks noRot="1" noChangeAspect="1" noMove="1" noResize="1" noEditPoints="1" noAdjustHandles="1" noChangeArrowheads="1" noChangeShapeType="1" noTextEdit="1"/>
              </p:cNvSpPr>
              <p:nvPr/>
            </p:nvSpPr>
            <p:spPr bwMode="auto">
              <a:xfrm>
                <a:off x="5546965" y="4001391"/>
                <a:ext cx="583872" cy="400110"/>
              </a:xfrm>
              <a:prstGeom prst="rect">
                <a:avLst/>
              </a:prstGeom>
              <a:blipFill>
                <a:blip r:embed="rId3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61" name="Straight Arrow Connector 60">
            <a:extLst>
              <a:ext uri="{FF2B5EF4-FFF2-40B4-BE49-F238E27FC236}">
                <a16:creationId xmlns:a16="http://schemas.microsoft.com/office/drawing/2014/main" id="{E2AF8A76-6F70-1DA5-7916-1740EF1167CA}"/>
              </a:ext>
            </a:extLst>
          </p:cNvPr>
          <p:cNvCxnSpPr>
            <a:cxnSpLocks/>
          </p:cNvCxnSpPr>
          <p:nvPr/>
        </p:nvCxnSpPr>
        <p:spPr>
          <a:xfrm flipV="1">
            <a:off x="262826" y="3027481"/>
            <a:ext cx="13026" cy="3006847"/>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636BD343-17C6-7ABA-BAAC-FC01E69CA196}"/>
              </a:ext>
            </a:extLst>
          </p:cNvPr>
          <p:cNvCxnSpPr>
            <a:cxnSpLocks/>
          </p:cNvCxnSpPr>
          <p:nvPr/>
        </p:nvCxnSpPr>
        <p:spPr>
          <a:xfrm flipV="1">
            <a:off x="290714" y="6010637"/>
            <a:ext cx="4362969" cy="3813"/>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 Box 7">
                <a:extLst>
                  <a:ext uri="{FF2B5EF4-FFF2-40B4-BE49-F238E27FC236}">
                    <a16:creationId xmlns:a16="http://schemas.microsoft.com/office/drawing/2014/main" id="{3578DC35-827A-C5D3-B08A-1CE877E8F993}"/>
                  </a:ext>
                </a:extLst>
              </p:cNvPr>
              <p:cNvSpPr txBox="1">
                <a:spLocks noChangeArrowheads="1"/>
              </p:cNvSpPr>
              <p:nvPr/>
            </p:nvSpPr>
            <p:spPr bwMode="auto">
              <a:xfrm>
                <a:off x="3846163" y="5970869"/>
                <a:ext cx="1059692"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r>
                  <a:rPr kumimoji="0" lang="en-GB" altLang="en-US" sz="20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 </a:t>
                </a:r>
                <a14:m>
                  <m:oMath xmlns:m="http://schemas.openxmlformats.org/officeDocument/2006/math">
                    <m:sSup>
                      <m:sSupPr>
                        <m:ctrlP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lang="en-GB" sz="2800" i="1" dirty="0">
                            <a:solidFill>
                              <a:prstClr val="black"/>
                            </a:solidFill>
                            <a:latin typeface="Cambria Math" panose="02040503050406030204" pitchFamily="18" charset="0"/>
                            <a:ea typeface="Cambria Math" panose="02040503050406030204" pitchFamily="18" charset="0"/>
                          </a:rPr>
                          <m:t>ℝ</m:t>
                        </m:r>
                      </m:e>
                      <m:sup>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63" name="Text Box 7">
                <a:extLst>
                  <a:ext uri="{FF2B5EF4-FFF2-40B4-BE49-F238E27FC236}">
                    <a16:creationId xmlns:a16="http://schemas.microsoft.com/office/drawing/2014/main" id="{3578DC35-827A-C5D3-B08A-1CE877E8F993}"/>
                  </a:ext>
                </a:extLst>
              </p:cNvPr>
              <p:cNvSpPr txBox="1">
                <a:spLocks noRot="1" noChangeAspect="1" noMove="1" noResize="1" noEditPoints="1" noAdjustHandles="1" noChangeArrowheads="1" noChangeShapeType="1" noTextEdit="1"/>
              </p:cNvSpPr>
              <p:nvPr/>
            </p:nvSpPr>
            <p:spPr bwMode="auto">
              <a:xfrm>
                <a:off x="3846163" y="5970869"/>
                <a:ext cx="1059692" cy="523220"/>
              </a:xfrm>
              <a:prstGeom prst="rect">
                <a:avLst/>
              </a:prstGeom>
              <a:blipFill>
                <a:blip r:embed="rId3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Tree>
    <p:extLst>
      <p:ext uri="{BB962C8B-B14F-4D97-AF65-F5344CB8AC3E}">
        <p14:creationId xmlns:p14="http://schemas.microsoft.com/office/powerpoint/2010/main" val="588626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2B5E0-F26D-F805-1F57-070CA5182418}"/>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74600DDA-23ED-9A8D-A342-F8A8407AB337}"/>
              </a:ext>
            </a:extLst>
          </p:cNvPr>
          <p:cNvCxnSpPr>
            <a:cxnSpLocks/>
            <a:endCxn id="64" idx="2"/>
          </p:cNvCxnSpPr>
          <p:nvPr/>
        </p:nvCxnSpPr>
        <p:spPr>
          <a:xfrm flipV="1">
            <a:off x="1430088" y="4033989"/>
            <a:ext cx="2571404" cy="4472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 Box 7">
                <a:extLst>
                  <a:ext uri="{FF2B5EF4-FFF2-40B4-BE49-F238E27FC236}">
                    <a16:creationId xmlns:a16="http://schemas.microsoft.com/office/drawing/2014/main" id="{2AAB8C16-6137-93B9-4A13-2406C462922E}"/>
                  </a:ext>
                </a:extLst>
              </p:cNvPr>
              <p:cNvSpPr txBox="1">
                <a:spLocks noChangeArrowheads="1"/>
              </p:cNvSpPr>
              <p:nvPr/>
            </p:nvSpPr>
            <p:spPr bwMode="auto">
              <a:xfrm>
                <a:off x="288344" y="2289029"/>
                <a:ext cx="8867775" cy="520142"/>
              </a:xfrm>
              <a:prstGeom prst="rect">
                <a:avLst/>
              </a:prstGeom>
              <a:solidFill>
                <a:schemeClr val="bg1"/>
              </a:solidFill>
              <a:ln>
                <a:noFill/>
              </a:ln>
              <a:effectLst/>
            </p:spPr>
            <p:txBody>
              <a:bodyPr wrap="square">
                <a:spAutoFit/>
              </a:bodyPr>
              <a:lstStyle/>
              <a:p>
                <a:pPr lvl="0">
                  <a:spcBef>
                    <a:spcPct val="50000"/>
                  </a:spcBef>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These quadratic elements ‘fit together’ composing</a:t>
                </a:r>
                <a:r>
                  <a:rPr kumimoji="0" lang="en-GB" altLang="en-US" sz="20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extended patch of</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p>
                      <m:sSupPr>
                        <m:ctrlP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e>
                      <m:sup>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4</m:t>
                        </m:r>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up>
                    </m:sSup>
                    <m:r>
                      <m:rPr>
                        <m:nor/>
                      </m:rPr>
                      <a:rPr lang="en-GB" altLang="en-US" sz="2000" dirty="0">
                        <a:solidFill>
                          <a:srgbClr val="C00000"/>
                        </a:solidFill>
                        <a:latin typeface="Arial" panose="020B0604020202020204" pitchFamily="34" charset="0"/>
                        <a:cs typeface="Arial" panose="020B0604020202020204" pitchFamily="34" charset="0"/>
                      </a:rPr>
                      <m:t>:</m:t>
                    </m:r>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54" name="Text Box 7">
                <a:extLst>
                  <a:ext uri="{FF2B5EF4-FFF2-40B4-BE49-F238E27FC236}">
                    <a16:creationId xmlns:a16="http://schemas.microsoft.com/office/drawing/2014/main" id="{2AAB8C16-6137-93B9-4A13-2406C462922E}"/>
                  </a:ext>
                </a:extLst>
              </p:cNvPr>
              <p:cNvSpPr txBox="1">
                <a:spLocks noRot="1" noChangeAspect="1" noMove="1" noResize="1" noEditPoints="1" noAdjustHandles="1" noChangeArrowheads="1" noChangeShapeType="1" noTextEdit="1"/>
              </p:cNvSpPr>
              <p:nvPr/>
            </p:nvSpPr>
            <p:spPr bwMode="auto">
              <a:xfrm>
                <a:off x="288344" y="2289029"/>
                <a:ext cx="8867775" cy="520142"/>
              </a:xfrm>
              <a:prstGeom prst="rect">
                <a:avLst/>
              </a:prstGeom>
              <a:blipFill>
                <a:blip r:embed="rId2"/>
                <a:stretch>
                  <a:fillRect l="-687" b="-16279"/>
                </a:stretch>
              </a:blipFill>
              <a:ln>
                <a:noFill/>
              </a:ln>
              <a:effectLst/>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D0B3CFF1-23E1-31EE-9260-A5FB05443FD2}"/>
              </a:ext>
            </a:extLst>
          </p:cNvPr>
          <p:cNvSpPr>
            <a:spLocks noGrp="1"/>
          </p:cNvSpPr>
          <p:nvPr>
            <p:ph type="sldNum" sz="quarter" idx="12"/>
          </p:nvPr>
        </p:nvSpPr>
        <p:spPr>
          <a:xfrm>
            <a:off x="8458200" y="6532044"/>
            <a:ext cx="685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cxnSp>
        <p:nvCxnSpPr>
          <p:cNvPr id="122" name="Straight Arrow Connector 121">
            <a:extLst>
              <a:ext uri="{FF2B5EF4-FFF2-40B4-BE49-F238E27FC236}">
                <a16:creationId xmlns:a16="http://schemas.microsoft.com/office/drawing/2014/main" id="{A6912EB0-F15C-73DE-54D8-939563B58879}"/>
              </a:ext>
            </a:extLst>
          </p:cNvPr>
          <p:cNvCxnSpPr>
            <a:cxnSpLocks/>
          </p:cNvCxnSpPr>
          <p:nvPr/>
        </p:nvCxnSpPr>
        <p:spPr>
          <a:xfrm flipV="1">
            <a:off x="262826" y="3027481"/>
            <a:ext cx="13026" cy="3006847"/>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1C6CB0D9-7B26-E2B0-A06B-97C03DA62470}"/>
              </a:ext>
            </a:extLst>
          </p:cNvPr>
          <p:cNvCxnSpPr>
            <a:cxnSpLocks/>
          </p:cNvCxnSpPr>
          <p:nvPr/>
        </p:nvCxnSpPr>
        <p:spPr>
          <a:xfrm flipV="1">
            <a:off x="290714" y="6010637"/>
            <a:ext cx="4362969" cy="3813"/>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 Box 7">
                <a:extLst>
                  <a:ext uri="{FF2B5EF4-FFF2-40B4-BE49-F238E27FC236}">
                    <a16:creationId xmlns:a16="http://schemas.microsoft.com/office/drawing/2014/main" id="{7B8316BC-3562-225B-618F-9B23C63A2A4D}"/>
                  </a:ext>
                </a:extLst>
              </p:cNvPr>
              <p:cNvSpPr txBox="1">
                <a:spLocks noChangeArrowheads="1"/>
              </p:cNvSpPr>
              <p:nvPr/>
            </p:nvSpPr>
            <p:spPr bwMode="auto">
              <a:xfrm>
                <a:off x="3846163" y="5970869"/>
                <a:ext cx="1059692"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r>
                  <a:rPr kumimoji="0" lang="en-GB" altLang="en-US" sz="20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 </a:t>
                </a:r>
                <a14:m>
                  <m:oMath xmlns:m="http://schemas.openxmlformats.org/officeDocument/2006/math">
                    <m:sSup>
                      <m:sSupPr>
                        <m:ctrlP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lang="en-GB" sz="2800" i="1" dirty="0">
                            <a:solidFill>
                              <a:prstClr val="black"/>
                            </a:solidFill>
                            <a:latin typeface="Cambria Math" panose="02040503050406030204" pitchFamily="18" charset="0"/>
                            <a:ea typeface="Cambria Math" panose="02040503050406030204" pitchFamily="18" charset="0"/>
                          </a:rPr>
                          <m:t>ℝ</m:t>
                        </m:r>
                      </m:e>
                      <m:sup>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126" name="Text Box 7">
                <a:extLst>
                  <a:ext uri="{FF2B5EF4-FFF2-40B4-BE49-F238E27FC236}">
                    <a16:creationId xmlns:a16="http://schemas.microsoft.com/office/drawing/2014/main" id="{7B8316BC-3562-225B-618F-9B23C63A2A4D}"/>
                  </a:ext>
                </a:extLst>
              </p:cNvPr>
              <p:cNvSpPr txBox="1">
                <a:spLocks noRot="1" noChangeAspect="1" noMove="1" noResize="1" noEditPoints="1" noAdjustHandles="1" noChangeArrowheads="1" noChangeShapeType="1" noTextEdit="1"/>
              </p:cNvSpPr>
              <p:nvPr/>
            </p:nvSpPr>
            <p:spPr bwMode="auto">
              <a:xfrm>
                <a:off x="3846163" y="5970869"/>
                <a:ext cx="1059692" cy="523220"/>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BE15FD35-7820-F845-34BD-F96FF1409596}"/>
              </a:ext>
            </a:extLst>
          </p:cNvPr>
          <p:cNvCxnSpPr>
            <a:cxnSpLocks/>
          </p:cNvCxnSpPr>
          <p:nvPr/>
        </p:nvCxnSpPr>
        <p:spPr>
          <a:xfrm>
            <a:off x="1706951" y="4561037"/>
            <a:ext cx="1699202" cy="51505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 Box 7">
            <a:extLst>
              <a:ext uri="{FF2B5EF4-FFF2-40B4-BE49-F238E27FC236}">
                <a16:creationId xmlns:a16="http://schemas.microsoft.com/office/drawing/2014/main" id="{DC396FC4-E79A-BCD5-A3D8-E2EA22ED305E}"/>
              </a:ext>
            </a:extLst>
          </p:cNvPr>
          <p:cNvSpPr txBox="1">
            <a:spLocks noChangeArrowheads="1"/>
          </p:cNvSpPr>
          <p:nvPr/>
        </p:nvSpPr>
        <p:spPr bwMode="auto">
          <a:xfrm>
            <a:off x="481767" y="3050904"/>
            <a:ext cx="2437494" cy="46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causal relations</a:t>
            </a:r>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40" name="Rectangle 39">
            <a:extLst>
              <a:ext uri="{FF2B5EF4-FFF2-40B4-BE49-F238E27FC236}">
                <a16:creationId xmlns:a16="http://schemas.microsoft.com/office/drawing/2014/main" id="{3BA32FA5-EB9A-5AF0-3E70-816F81649D1B}"/>
              </a:ext>
            </a:extLst>
          </p:cNvPr>
          <p:cNvSpPr/>
          <p:nvPr/>
        </p:nvSpPr>
        <p:spPr>
          <a:xfrm>
            <a:off x="2413182" y="4705097"/>
            <a:ext cx="171253" cy="181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41" name="Straight Connector 40">
            <a:extLst>
              <a:ext uri="{FF2B5EF4-FFF2-40B4-BE49-F238E27FC236}">
                <a16:creationId xmlns:a16="http://schemas.microsoft.com/office/drawing/2014/main" id="{33635BDA-A243-D088-9F06-A835477A5BC2}"/>
              </a:ext>
            </a:extLst>
          </p:cNvPr>
          <p:cNvCxnSpPr>
            <a:cxnSpLocks/>
            <a:endCxn id="51" idx="2"/>
          </p:cNvCxnSpPr>
          <p:nvPr/>
        </p:nvCxnSpPr>
        <p:spPr>
          <a:xfrm>
            <a:off x="1463775" y="4472588"/>
            <a:ext cx="1902843" cy="6789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0AA0C55-CB19-5CE6-CE24-E301797EC180}"/>
              </a:ext>
            </a:extLst>
          </p:cNvPr>
          <p:cNvCxnSpPr>
            <a:cxnSpLocks/>
          </p:cNvCxnSpPr>
          <p:nvPr/>
        </p:nvCxnSpPr>
        <p:spPr>
          <a:xfrm>
            <a:off x="2402549" y="4807871"/>
            <a:ext cx="239035" cy="8471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6D29912-32F1-0AEC-680A-0B1772022D72}"/>
              </a:ext>
            </a:extLst>
          </p:cNvPr>
          <p:cNvCxnSpPr>
            <a:cxnSpLocks/>
          </p:cNvCxnSpPr>
          <p:nvPr/>
        </p:nvCxnSpPr>
        <p:spPr>
          <a:xfrm>
            <a:off x="1899823" y="3443481"/>
            <a:ext cx="598986" cy="1389801"/>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CDAB6FE-915C-CB57-B8B3-89930D0192A5}"/>
              </a:ext>
            </a:extLst>
          </p:cNvPr>
          <p:cNvCxnSpPr>
            <a:cxnSpLocks/>
          </p:cNvCxnSpPr>
          <p:nvPr/>
        </p:nvCxnSpPr>
        <p:spPr>
          <a:xfrm>
            <a:off x="2150462" y="3397677"/>
            <a:ext cx="803835" cy="79289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68" name="Text Box 7">
            <a:extLst>
              <a:ext uri="{FF2B5EF4-FFF2-40B4-BE49-F238E27FC236}">
                <a16:creationId xmlns:a16="http://schemas.microsoft.com/office/drawing/2014/main" id="{2539DAF9-CB8E-CDC6-77A6-61AB8FEAF5B0}"/>
              </a:ext>
            </a:extLst>
          </p:cNvPr>
          <p:cNvSpPr txBox="1">
            <a:spLocks noChangeArrowheads="1"/>
          </p:cNvSpPr>
          <p:nvPr/>
        </p:nvSpPr>
        <p:spPr bwMode="auto">
          <a:xfrm>
            <a:off x="5378010" y="4087240"/>
            <a:ext cx="36541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2000" u="sng" dirty="0">
                <a:solidFill>
                  <a:srgbClr val="C00000"/>
                </a:solidFill>
                <a:latin typeface="Arial" panose="020B0604020202020204" pitchFamily="34" charset="0"/>
                <a:cs typeface="Arial" panose="020B0604020202020204" pitchFamily="34" charset="0"/>
              </a:rPr>
              <a:t>A</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rithmetic substructure</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of time </a:t>
            </a:r>
            <a:r>
              <a:rPr lang="en-GB" altLang="en-US" sz="2000" dirty="0">
                <a:solidFill>
                  <a:srgbClr val="C00000"/>
                </a:solidFill>
                <a:latin typeface="Arial" panose="020B0604020202020204" pitchFamily="34" charset="0"/>
                <a:cs typeface="Arial" panose="020B0604020202020204" pitchFamily="34" charset="0"/>
              </a:rPr>
              <a:t>accommodates</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the</a:t>
            </a:r>
            <a:r>
              <a:rPr kumimoji="0" lang="en-GB" altLang="en-US" sz="20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Geometric form</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through which it </a:t>
            </a:r>
            <a:r>
              <a:rPr lang="en-GB" altLang="en-US" sz="2000" dirty="0">
                <a:solidFill>
                  <a:srgbClr val="C00000"/>
                </a:solidFill>
                <a:latin typeface="Arial" panose="020B0604020202020204" pitchFamily="34" charset="0"/>
                <a:cs typeface="Arial" panose="020B0604020202020204" pitchFamily="34" charset="0"/>
              </a:rPr>
              <a:t>propagates</a:t>
            </a:r>
            <a:endParaRPr kumimoji="0" lang="en-US" altLang="en-US" sz="2000" b="0"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69" name="Text Box 7">
            <a:extLst>
              <a:ext uri="{FF2B5EF4-FFF2-40B4-BE49-F238E27FC236}">
                <a16:creationId xmlns:a16="http://schemas.microsoft.com/office/drawing/2014/main" id="{F8A29514-2CF0-EBDB-0009-728D3F6EF9D1}"/>
              </a:ext>
            </a:extLst>
          </p:cNvPr>
          <p:cNvSpPr txBox="1">
            <a:spLocks noChangeArrowheads="1"/>
          </p:cNvSpPr>
          <p:nvPr/>
        </p:nvSpPr>
        <p:spPr bwMode="auto">
          <a:xfrm>
            <a:off x="5105947" y="3138427"/>
            <a:ext cx="38835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C00000"/>
                </a:solidFill>
                <a:latin typeface="Arial" panose="020B0604020202020204" pitchFamily="34" charset="0"/>
                <a:cs typeface="Arial" panose="020B0604020202020204" pitchFamily="34" charset="0"/>
              </a:rPr>
              <a:t>C</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onstruction taken to the spacetime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continuum</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limit</a:t>
            </a:r>
            <a:endParaRPr kumimoji="0" lang="en-US" altLang="en-US" sz="20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776A5D5C-EB0D-4873-2CCE-40EAF74B007D}"/>
              </a:ext>
            </a:extLst>
          </p:cNvPr>
          <p:cNvCxnSpPr>
            <a:cxnSpLocks/>
          </p:cNvCxnSpPr>
          <p:nvPr/>
        </p:nvCxnSpPr>
        <p:spPr>
          <a:xfrm flipV="1">
            <a:off x="2772553" y="4192918"/>
            <a:ext cx="361122" cy="5942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C1EA29D-BCD0-0849-4752-44943BA69DCA}"/>
                  </a:ext>
                </a:extLst>
              </p:cNvPr>
              <p:cNvSpPr txBox="1"/>
              <p:nvPr/>
            </p:nvSpPr>
            <p:spPr>
              <a:xfrm>
                <a:off x="3395233" y="1861680"/>
                <a:ext cx="5291504" cy="344646"/>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7" name="TextBox 16">
                <a:extLst>
                  <a:ext uri="{FF2B5EF4-FFF2-40B4-BE49-F238E27FC236}">
                    <a16:creationId xmlns:a16="http://schemas.microsoft.com/office/drawing/2014/main" id="{2C1EA29D-BCD0-0849-4752-44943BA69DCA}"/>
                  </a:ext>
                </a:extLst>
              </p:cNvPr>
              <p:cNvSpPr txBox="1">
                <a:spLocks noRot="1" noChangeAspect="1" noMove="1" noResize="1" noEditPoints="1" noAdjustHandles="1" noChangeArrowheads="1" noChangeShapeType="1" noTextEdit="1"/>
              </p:cNvSpPr>
              <p:nvPr/>
            </p:nvSpPr>
            <p:spPr>
              <a:xfrm>
                <a:off x="3395233" y="1861680"/>
                <a:ext cx="5291504" cy="344646"/>
              </a:xfrm>
              <a:prstGeom prst="rect">
                <a:avLst/>
              </a:prstGeom>
              <a:blipFill>
                <a:blip r:embed="rId2"/>
                <a:stretch>
                  <a:fillRect l="-2535" b="-350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 Box 7">
                <a:extLst>
                  <a:ext uri="{FF2B5EF4-FFF2-40B4-BE49-F238E27FC236}">
                    <a16:creationId xmlns:a16="http://schemas.microsoft.com/office/drawing/2014/main" id="{860A528E-8D6A-2712-2E3A-1C43EFE9C501}"/>
                  </a:ext>
                </a:extLst>
              </p:cNvPr>
              <p:cNvSpPr txBox="1">
                <a:spLocks noChangeArrowheads="1"/>
              </p:cNvSpPr>
              <p:nvPr/>
            </p:nvSpPr>
            <p:spPr bwMode="auto">
              <a:xfrm>
                <a:off x="340839" y="1849153"/>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20" name="Text Box 7">
                <a:extLst>
                  <a:ext uri="{FF2B5EF4-FFF2-40B4-BE49-F238E27FC236}">
                    <a16:creationId xmlns:a16="http://schemas.microsoft.com/office/drawing/2014/main" id="{860A528E-8D6A-2712-2E3A-1C43EFE9C501}"/>
                  </a:ext>
                </a:extLst>
              </p:cNvPr>
              <p:cNvSpPr txBox="1">
                <a:spLocks noRot="1" noChangeAspect="1" noMove="1" noResize="1" noEditPoints="1" noAdjustHandles="1" noChangeArrowheads="1" noChangeShapeType="1" noTextEdit="1"/>
              </p:cNvSpPr>
              <p:nvPr/>
            </p:nvSpPr>
            <p:spPr bwMode="auto">
              <a:xfrm>
                <a:off x="340839" y="1849153"/>
                <a:ext cx="3383280" cy="400110"/>
              </a:xfrm>
              <a:prstGeom prst="rect">
                <a:avLst/>
              </a:prstGeom>
              <a:blipFill>
                <a:blip r:embed="rId14"/>
                <a:stretch>
                  <a:fillRect l="-1802" t="-6061" b="-227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21" name="Straight Connector 20">
            <a:extLst>
              <a:ext uri="{FF2B5EF4-FFF2-40B4-BE49-F238E27FC236}">
                <a16:creationId xmlns:a16="http://schemas.microsoft.com/office/drawing/2014/main" id="{161C740F-C9FA-B288-978E-7D6B2EE777EE}"/>
              </a:ext>
            </a:extLst>
          </p:cNvPr>
          <p:cNvCxnSpPr>
            <a:cxnSpLocks/>
          </p:cNvCxnSpPr>
          <p:nvPr/>
        </p:nvCxnSpPr>
        <p:spPr>
          <a:xfrm>
            <a:off x="442390" y="2189336"/>
            <a:ext cx="425241" cy="0"/>
          </a:xfrm>
          <a:prstGeom prst="line">
            <a:avLst/>
          </a:prstGeom>
          <a:ln w="57150">
            <a:solidFill>
              <a:srgbClr val="0066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449F30C-7153-8FE6-7A19-E60D219E0646}"/>
              </a:ext>
            </a:extLst>
          </p:cNvPr>
          <p:cNvSpPr txBox="1"/>
          <p:nvPr/>
        </p:nvSpPr>
        <p:spPr>
          <a:xfrm>
            <a:off x="4080755" y="2061597"/>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23" name="Straight Connector 22">
            <a:extLst>
              <a:ext uri="{FF2B5EF4-FFF2-40B4-BE49-F238E27FC236}">
                <a16:creationId xmlns:a16="http://schemas.microsoft.com/office/drawing/2014/main" id="{7064FDB0-D4A6-2473-D691-48086A6299ED}"/>
              </a:ext>
            </a:extLst>
          </p:cNvPr>
          <p:cNvCxnSpPr>
            <a:cxnSpLocks/>
          </p:cNvCxnSpPr>
          <p:nvPr/>
        </p:nvCxnSpPr>
        <p:spPr>
          <a:xfrm>
            <a:off x="1927323" y="2173622"/>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CF8F467-A211-8CF5-3C6F-3505A8FB73BC}"/>
                  </a:ext>
                </a:extLst>
              </p:cNvPr>
              <p:cNvSpPr txBox="1"/>
              <p:nvPr/>
            </p:nvSpPr>
            <p:spPr>
              <a:xfrm>
                <a:off x="5378010" y="1694953"/>
                <a:ext cx="3300071" cy="553998"/>
              </a:xfrm>
              <a:prstGeom prst="rect">
                <a:avLst/>
              </a:prstGeom>
              <a:noFill/>
            </p:spPr>
            <p:txBody>
              <a:bodyPr wrap="none" lIns="0" tIns="0" rIns="0" bIns="0" rtlCol="0">
                <a:spAutoFit/>
              </a:bodyPr>
              <a:lstStyle/>
              <a:p>
                <a:r>
                  <a:rPr lang="en-GB" dirty="0"/>
                  <a:t> </a:t>
                </a:r>
                <a:r>
                  <a:rPr lang="en-GB" sz="3600" dirty="0"/>
                  <a:t>[</a:t>
                </a:r>
                <a14:m>
                  <m:oMath xmlns:m="http://schemas.openxmlformats.org/officeDocument/2006/math">
                    <m:r>
                      <a:rPr lang="en-GB" sz="2400" b="0" i="0"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m:t>
                    </m:r>
                    <m:r>
                      <a:rPr lang="en-GB" sz="2400" b="0" i="1"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          </m:t>
                    </m:r>
                    <m:r>
                      <a:rPr lang="en-GB" sz="2400" b="0" i="1"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m:t>
                    </m:r>
                    <m:r>
                      <a:rPr lang="en-GB" sz="2400" b="0" i="1" smtClean="0">
                        <a:solidFill>
                          <a:prstClr val="black"/>
                        </a:solidFill>
                        <a:latin typeface="Cambria Math" panose="02040503050406030204" pitchFamily="18" charset="0"/>
                      </a:rPr>
                      <m:t> </m:t>
                    </m:r>
                  </m:oMath>
                </a14:m>
                <a:r>
                  <a:rPr lang="en-GB" sz="3600" dirty="0"/>
                  <a:t>      ]</a:t>
                </a:r>
                <a:endParaRPr lang="en-GB" dirty="0"/>
              </a:p>
            </p:txBody>
          </p:sp>
        </mc:Choice>
        <mc:Fallback xmlns="">
          <p:sp>
            <p:nvSpPr>
              <p:cNvPr id="24" name="TextBox 23">
                <a:extLst>
                  <a:ext uri="{FF2B5EF4-FFF2-40B4-BE49-F238E27FC236}">
                    <a16:creationId xmlns:a16="http://schemas.microsoft.com/office/drawing/2014/main" id="{ECF8F467-A211-8CF5-3C6F-3505A8FB73BC}"/>
                  </a:ext>
                </a:extLst>
              </p:cNvPr>
              <p:cNvSpPr txBox="1">
                <a:spLocks noRot="1" noChangeAspect="1" noMove="1" noResize="1" noEditPoints="1" noAdjustHandles="1" noChangeArrowheads="1" noChangeShapeType="1" noTextEdit="1"/>
              </p:cNvSpPr>
              <p:nvPr/>
            </p:nvSpPr>
            <p:spPr>
              <a:xfrm>
                <a:off x="5378010" y="1694953"/>
                <a:ext cx="3300071" cy="553998"/>
              </a:xfrm>
              <a:prstGeom prst="rect">
                <a:avLst/>
              </a:prstGeom>
              <a:blipFill>
                <a:blip r:embed="rId15"/>
                <a:stretch>
                  <a:fillRect l="-6458" t="-25275" r="-7380" b="-494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 Box 7">
                <a:extLst>
                  <a:ext uri="{FF2B5EF4-FFF2-40B4-BE49-F238E27FC236}">
                    <a16:creationId xmlns:a16="http://schemas.microsoft.com/office/drawing/2014/main" id="{4B7C57BE-1AC6-DCD1-3703-B70B2C9CA715}"/>
                  </a:ext>
                </a:extLst>
              </p:cNvPr>
              <p:cNvSpPr txBox="1">
                <a:spLocks noChangeArrowheads="1"/>
              </p:cNvSpPr>
              <p:nvPr/>
            </p:nvSpPr>
            <p:spPr bwMode="auto">
              <a:xfrm>
                <a:off x="3028981" y="4671625"/>
                <a:ext cx="614592"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700" b="0" i="1" u="sng"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mc:Choice>
        <mc:Fallback xmlns="">
          <p:sp>
            <p:nvSpPr>
              <p:cNvPr id="33" name="Text Box 7">
                <a:extLst>
                  <a:ext uri="{FF2B5EF4-FFF2-40B4-BE49-F238E27FC236}">
                    <a16:creationId xmlns:a16="http://schemas.microsoft.com/office/drawing/2014/main" id="{4B7C57BE-1AC6-DCD1-3703-B70B2C9CA715}"/>
                  </a:ext>
                </a:extLst>
              </p:cNvPr>
              <p:cNvSpPr txBox="1">
                <a:spLocks noRot="1" noChangeAspect="1" noMove="1" noResize="1" noEditPoints="1" noAdjustHandles="1" noChangeArrowheads="1" noChangeShapeType="1" noTextEdit="1"/>
              </p:cNvSpPr>
              <p:nvPr/>
            </p:nvSpPr>
            <p:spPr bwMode="auto">
              <a:xfrm>
                <a:off x="3028981" y="4671625"/>
                <a:ext cx="614592" cy="369332"/>
              </a:xfrm>
              <a:prstGeom prst="rect">
                <a:avLst/>
              </a:prstGeom>
              <a:blipFill>
                <a:blip r:embed="rId16"/>
                <a:stretch>
                  <a:fillRect r="-2574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 Box 7">
                <a:extLst>
                  <a:ext uri="{FF2B5EF4-FFF2-40B4-BE49-F238E27FC236}">
                    <a16:creationId xmlns:a16="http://schemas.microsoft.com/office/drawing/2014/main" id="{BD8B8452-8824-3E90-3B93-8FF2392FFD0B}"/>
                  </a:ext>
                </a:extLst>
              </p:cNvPr>
              <p:cNvSpPr txBox="1">
                <a:spLocks noChangeArrowheads="1"/>
              </p:cNvSpPr>
              <p:nvPr/>
            </p:nvSpPr>
            <p:spPr bwMode="auto">
              <a:xfrm>
                <a:off x="3849817" y="5115035"/>
                <a:ext cx="534079"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34" name="Text Box 7">
                <a:extLst>
                  <a:ext uri="{FF2B5EF4-FFF2-40B4-BE49-F238E27FC236}">
                    <a16:creationId xmlns:a16="http://schemas.microsoft.com/office/drawing/2014/main" id="{BD8B8452-8824-3E90-3B93-8FF2392FFD0B}"/>
                  </a:ext>
                </a:extLst>
              </p:cNvPr>
              <p:cNvSpPr txBox="1">
                <a:spLocks noRot="1" noChangeAspect="1" noMove="1" noResize="1" noEditPoints="1" noAdjustHandles="1" noChangeArrowheads="1" noChangeShapeType="1" noTextEdit="1"/>
              </p:cNvSpPr>
              <p:nvPr/>
            </p:nvSpPr>
            <p:spPr bwMode="auto">
              <a:xfrm>
                <a:off x="3849817" y="5115035"/>
                <a:ext cx="534079" cy="369332"/>
              </a:xfrm>
              <a:prstGeom prst="rect">
                <a:avLst/>
              </a:prstGeom>
              <a:blipFill>
                <a:blip r:embed="rId1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39" name="Straight Arrow Connector 38">
            <a:extLst>
              <a:ext uri="{FF2B5EF4-FFF2-40B4-BE49-F238E27FC236}">
                <a16:creationId xmlns:a16="http://schemas.microsoft.com/office/drawing/2014/main" id="{6B8C1B65-F2D1-AB63-64DB-CDC40AD168F9}"/>
              </a:ext>
            </a:extLst>
          </p:cNvPr>
          <p:cNvCxnSpPr>
            <a:cxnSpLocks/>
          </p:cNvCxnSpPr>
          <p:nvPr/>
        </p:nvCxnSpPr>
        <p:spPr>
          <a:xfrm>
            <a:off x="3401654" y="5157628"/>
            <a:ext cx="81225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64B29BF-D825-5861-9E89-1F243AACE620}"/>
              </a:ext>
            </a:extLst>
          </p:cNvPr>
          <p:cNvCxnSpPr>
            <a:cxnSpLocks/>
          </p:cNvCxnSpPr>
          <p:nvPr/>
        </p:nvCxnSpPr>
        <p:spPr>
          <a:xfrm flipV="1">
            <a:off x="3401654" y="4904172"/>
            <a:ext cx="0" cy="25345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AA8DEDD-7468-59DB-42DB-5F368A10847C}"/>
              </a:ext>
            </a:extLst>
          </p:cNvPr>
          <p:cNvCxnSpPr>
            <a:cxnSpLocks/>
          </p:cNvCxnSpPr>
          <p:nvPr/>
        </p:nvCxnSpPr>
        <p:spPr>
          <a:xfrm flipV="1">
            <a:off x="3395133" y="4920695"/>
            <a:ext cx="812253" cy="233611"/>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 Box 7">
                <a:extLst>
                  <a:ext uri="{FF2B5EF4-FFF2-40B4-BE49-F238E27FC236}">
                    <a16:creationId xmlns:a16="http://schemas.microsoft.com/office/drawing/2014/main" id="{F1390ADE-FA41-F714-E1A2-943AA72A1D22}"/>
                  </a:ext>
                </a:extLst>
              </p:cNvPr>
              <p:cNvSpPr txBox="1">
                <a:spLocks noChangeArrowheads="1"/>
              </p:cNvSpPr>
              <p:nvPr/>
            </p:nvSpPr>
            <p:spPr bwMode="auto">
              <a:xfrm>
                <a:off x="4116857" y="4677341"/>
                <a:ext cx="362180"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48" name="Text Box 7">
                <a:extLst>
                  <a:ext uri="{FF2B5EF4-FFF2-40B4-BE49-F238E27FC236}">
                    <a16:creationId xmlns:a16="http://schemas.microsoft.com/office/drawing/2014/main" id="{F1390ADE-FA41-F714-E1A2-943AA72A1D22}"/>
                  </a:ext>
                </a:extLst>
              </p:cNvPr>
              <p:cNvSpPr txBox="1">
                <a:spLocks noRot="1" noChangeAspect="1" noMove="1" noResize="1" noEditPoints="1" noAdjustHandles="1" noChangeArrowheads="1" noChangeShapeType="1" noTextEdit="1"/>
              </p:cNvSpPr>
              <p:nvPr/>
            </p:nvSpPr>
            <p:spPr bwMode="auto">
              <a:xfrm>
                <a:off x="4116857" y="4677341"/>
                <a:ext cx="362180" cy="369332"/>
              </a:xfrm>
              <a:prstGeom prst="rect">
                <a:avLst/>
              </a:prstGeom>
              <a:blipFill>
                <a:blip r:embed="rId18"/>
                <a:stretch>
                  <a:fillRect r="-11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49" name="Straight Connector 48">
            <a:extLst>
              <a:ext uri="{FF2B5EF4-FFF2-40B4-BE49-F238E27FC236}">
                <a16:creationId xmlns:a16="http://schemas.microsoft.com/office/drawing/2014/main" id="{CA4D63ED-34C5-A539-32BB-D9FF96DDBFD7}"/>
              </a:ext>
            </a:extLst>
          </p:cNvPr>
          <p:cNvCxnSpPr>
            <a:cxnSpLocks/>
          </p:cNvCxnSpPr>
          <p:nvPr/>
        </p:nvCxnSpPr>
        <p:spPr>
          <a:xfrm flipV="1">
            <a:off x="2427298" y="4561037"/>
            <a:ext cx="1948711" cy="1186689"/>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C1D0863-DD3E-8E3E-D924-D95C5029CC38}"/>
              </a:ext>
            </a:extLst>
          </p:cNvPr>
          <p:cNvCxnSpPr>
            <a:cxnSpLocks/>
          </p:cNvCxnSpPr>
          <p:nvPr/>
        </p:nvCxnSpPr>
        <p:spPr>
          <a:xfrm>
            <a:off x="2427298" y="4561037"/>
            <a:ext cx="1948711" cy="1186689"/>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60D27078-FCF7-E054-8C9E-61DC7665650C}"/>
              </a:ext>
            </a:extLst>
          </p:cNvPr>
          <p:cNvSpPr/>
          <p:nvPr/>
        </p:nvSpPr>
        <p:spPr>
          <a:xfrm>
            <a:off x="3366618" y="5109249"/>
            <a:ext cx="84817" cy="8459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81FD106F-DB6D-1443-C1E5-509802AF3DCD}"/>
                  </a:ext>
                </a:extLst>
              </p:cNvPr>
              <p:cNvSpPr txBox="1">
                <a:spLocks noChangeArrowheads="1"/>
              </p:cNvSpPr>
              <p:nvPr/>
            </p:nvSpPr>
            <p:spPr bwMode="auto">
              <a:xfrm>
                <a:off x="1062587" y="3992668"/>
                <a:ext cx="614592"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700" b="0" i="1" u="sng"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mc:Choice>
        <mc:Fallback xmlns="">
          <p:sp>
            <p:nvSpPr>
              <p:cNvPr id="9" name="Text Box 7">
                <a:extLst>
                  <a:ext uri="{FF2B5EF4-FFF2-40B4-BE49-F238E27FC236}">
                    <a16:creationId xmlns:a16="http://schemas.microsoft.com/office/drawing/2014/main" id="{81FD106F-DB6D-1443-C1E5-509802AF3DCD}"/>
                  </a:ext>
                </a:extLst>
              </p:cNvPr>
              <p:cNvSpPr txBox="1">
                <a:spLocks noRot="1" noChangeAspect="1" noMove="1" noResize="1" noEditPoints="1" noAdjustHandles="1" noChangeArrowheads="1" noChangeShapeType="1" noTextEdit="1"/>
              </p:cNvSpPr>
              <p:nvPr/>
            </p:nvSpPr>
            <p:spPr bwMode="auto">
              <a:xfrm>
                <a:off x="1062587" y="3992668"/>
                <a:ext cx="614592" cy="369332"/>
              </a:xfrm>
              <a:prstGeom prst="rect">
                <a:avLst/>
              </a:prstGeom>
              <a:blipFill>
                <a:blip r:embed="rId19"/>
                <a:stretch>
                  <a:fillRect r="-2574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02E0B9E8-A192-7C0D-82AF-3C951C358C05}"/>
                  </a:ext>
                </a:extLst>
              </p:cNvPr>
              <p:cNvSpPr txBox="1">
                <a:spLocks noChangeArrowheads="1"/>
              </p:cNvSpPr>
              <p:nvPr/>
            </p:nvSpPr>
            <p:spPr bwMode="auto">
              <a:xfrm>
                <a:off x="1883423" y="4436078"/>
                <a:ext cx="534079"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11" name="Text Box 7">
                <a:extLst>
                  <a:ext uri="{FF2B5EF4-FFF2-40B4-BE49-F238E27FC236}">
                    <a16:creationId xmlns:a16="http://schemas.microsoft.com/office/drawing/2014/main" id="{02E0B9E8-A192-7C0D-82AF-3C951C358C05}"/>
                  </a:ext>
                </a:extLst>
              </p:cNvPr>
              <p:cNvSpPr txBox="1">
                <a:spLocks noRot="1" noChangeAspect="1" noMove="1" noResize="1" noEditPoints="1" noAdjustHandles="1" noChangeArrowheads="1" noChangeShapeType="1" noTextEdit="1"/>
              </p:cNvSpPr>
              <p:nvPr/>
            </p:nvSpPr>
            <p:spPr bwMode="auto">
              <a:xfrm>
                <a:off x="1883423" y="4436078"/>
                <a:ext cx="534079" cy="369332"/>
              </a:xfrm>
              <a:prstGeom prst="rect">
                <a:avLst/>
              </a:prstGeom>
              <a:blipFill>
                <a:blip r:embed="rId20"/>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12" name="Straight Arrow Connector 11">
            <a:extLst>
              <a:ext uri="{FF2B5EF4-FFF2-40B4-BE49-F238E27FC236}">
                <a16:creationId xmlns:a16="http://schemas.microsoft.com/office/drawing/2014/main" id="{FAA2FE83-7DBD-78F1-B70A-DCECF3BA8B58}"/>
              </a:ext>
            </a:extLst>
          </p:cNvPr>
          <p:cNvCxnSpPr>
            <a:cxnSpLocks/>
          </p:cNvCxnSpPr>
          <p:nvPr/>
        </p:nvCxnSpPr>
        <p:spPr>
          <a:xfrm>
            <a:off x="1435260" y="4478671"/>
            <a:ext cx="81225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33EF07E-AE4B-80F9-8F3A-3BDA6F9CF561}"/>
              </a:ext>
            </a:extLst>
          </p:cNvPr>
          <p:cNvCxnSpPr>
            <a:cxnSpLocks/>
          </p:cNvCxnSpPr>
          <p:nvPr/>
        </p:nvCxnSpPr>
        <p:spPr>
          <a:xfrm flipV="1">
            <a:off x="1435260" y="4225215"/>
            <a:ext cx="0" cy="25345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0CF7010-3443-F306-D999-1165EE038BAA}"/>
              </a:ext>
            </a:extLst>
          </p:cNvPr>
          <p:cNvCxnSpPr>
            <a:cxnSpLocks/>
          </p:cNvCxnSpPr>
          <p:nvPr/>
        </p:nvCxnSpPr>
        <p:spPr>
          <a:xfrm flipV="1">
            <a:off x="1428739" y="4241738"/>
            <a:ext cx="812253" cy="233611"/>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 Box 7">
                <a:extLst>
                  <a:ext uri="{FF2B5EF4-FFF2-40B4-BE49-F238E27FC236}">
                    <a16:creationId xmlns:a16="http://schemas.microsoft.com/office/drawing/2014/main" id="{06A6EFA8-CFB9-A297-97A6-4D26A77F5B3F}"/>
                  </a:ext>
                </a:extLst>
              </p:cNvPr>
              <p:cNvSpPr txBox="1">
                <a:spLocks noChangeArrowheads="1"/>
              </p:cNvSpPr>
              <p:nvPr/>
            </p:nvSpPr>
            <p:spPr bwMode="auto">
              <a:xfrm>
                <a:off x="2150463" y="3998384"/>
                <a:ext cx="362180"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28" name="Text Box 7">
                <a:extLst>
                  <a:ext uri="{FF2B5EF4-FFF2-40B4-BE49-F238E27FC236}">
                    <a16:creationId xmlns:a16="http://schemas.microsoft.com/office/drawing/2014/main" id="{06A6EFA8-CFB9-A297-97A6-4D26A77F5B3F}"/>
                  </a:ext>
                </a:extLst>
              </p:cNvPr>
              <p:cNvSpPr txBox="1">
                <a:spLocks noRot="1" noChangeAspect="1" noMove="1" noResize="1" noEditPoints="1" noAdjustHandles="1" noChangeArrowheads="1" noChangeShapeType="1" noTextEdit="1"/>
              </p:cNvSpPr>
              <p:nvPr/>
            </p:nvSpPr>
            <p:spPr bwMode="auto">
              <a:xfrm>
                <a:off x="2150463" y="3998384"/>
                <a:ext cx="362180" cy="369332"/>
              </a:xfrm>
              <a:prstGeom prst="rect">
                <a:avLst/>
              </a:prstGeom>
              <a:blipFill>
                <a:blip r:embed="rId21"/>
                <a:stretch>
                  <a:fillRect r="-135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29" name="Straight Connector 28">
            <a:extLst>
              <a:ext uri="{FF2B5EF4-FFF2-40B4-BE49-F238E27FC236}">
                <a16:creationId xmlns:a16="http://schemas.microsoft.com/office/drawing/2014/main" id="{ECBA687D-482A-8F1D-4528-848A9F260B66}"/>
              </a:ext>
            </a:extLst>
          </p:cNvPr>
          <p:cNvCxnSpPr>
            <a:cxnSpLocks/>
          </p:cNvCxnSpPr>
          <p:nvPr/>
        </p:nvCxnSpPr>
        <p:spPr>
          <a:xfrm flipV="1">
            <a:off x="460904" y="3882080"/>
            <a:ext cx="1948711" cy="1186689"/>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920A4D9-CB01-E487-066C-F70B0B33800F}"/>
              </a:ext>
            </a:extLst>
          </p:cNvPr>
          <p:cNvCxnSpPr>
            <a:cxnSpLocks/>
          </p:cNvCxnSpPr>
          <p:nvPr/>
        </p:nvCxnSpPr>
        <p:spPr>
          <a:xfrm>
            <a:off x="460904" y="3882080"/>
            <a:ext cx="1948711" cy="1186689"/>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29A624CA-8AE9-7557-C6DD-3868FC265EFD}"/>
              </a:ext>
            </a:extLst>
          </p:cNvPr>
          <p:cNvSpPr/>
          <p:nvPr/>
        </p:nvSpPr>
        <p:spPr>
          <a:xfrm>
            <a:off x="1400224" y="4430292"/>
            <a:ext cx="84817" cy="8459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56" name="Text Box 7">
                <a:extLst>
                  <a:ext uri="{FF2B5EF4-FFF2-40B4-BE49-F238E27FC236}">
                    <a16:creationId xmlns:a16="http://schemas.microsoft.com/office/drawing/2014/main" id="{7EBF7C34-8AA6-A78E-D0AA-8A920E7BFBB4}"/>
                  </a:ext>
                </a:extLst>
              </p:cNvPr>
              <p:cNvSpPr txBox="1">
                <a:spLocks noChangeArrowheads="1"/>
              </p:cNvSpPr>
              <p:nvPr/>
            </p:nvSpPr>
            <p:spPr bwMode="auto">
              <a:xfrm>
                <a:off x="3663855" y="3554069"/>
                <a:ext cx="614592"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700" b="0" i="1" u="sng"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mc:Choice>
        <mc:Fallback xmlns="">
          <p:sp>
            <p:nvSpPr>
              <p:cNvPr id="56" name="Text Box 7">
                <a:extLst>
                  <a:ext uri="{FF2B5EF4-FFF2-40B4-BE49-F238E27FC236}">
                    <a16:creationId xmlns:a16="http://schemas.microsoft.com/office/drawing/2014/main" id="{7EBF7C34-8AA6-A78E-D0AA-8A920E7BFBB4}"/>
                  </a:ext>
                </a:extLst>
              </p:cNvPr>
              <p:cNvSpPr txBox="1">
                <a:spLocks noRot="1" noChangeAspect="1" noMove="1" noResize="1" noEditPoints="1" noAdjustHandles="1" noChangeArrowheads="1" noChangeShapeType="1" noTextEdit="1"/>
              </p:cNvSpPr>
              <p:nvPr/>
            </p:nvSpPr>
            <p:spPr bwMode="auto">
              <a:xfrm>
                <a:off x="3663855" y="3554069"/>
                <a:ext cx="614592" cy="369332"/>
              </a:xfrm>
              <a:prstGeom prst="rect">
                <a:avLst/>
              </a:prstGeom>
              <a:blipFill>
                <a:blip r:embed="rId22"/>
                <a:stretch>
                  <a:fillRect r="-2574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 Box 7">
                <a:extLst>
                  <a:ext uri="{FF2B5EF4-FFF2-40B4-BE49-F238E27FC236}">
                    <a16:creationId xmlns:a16="http://schemas.microsoft.com/office/drawing/2014/main" id="{27081CE5-7F2A-896D-11CC-5D91F68E123F}"/>
                  </a:ext>
                </a:extLst>
              </p:cNvPr>
              <p:cNvSpPr txBox="1">
                <a:spLocks noChangeArrowheads="1"/>
              </p:cNvSpPr>
              <p:nvPr/>
            </p:nvSpPr>
            <p:spPr bwMode="auto">
              <a:xfrm>
                <a:off x="4484691" y="3997479"/>
                <a:ext cx="534079"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7" name="Text Box 7">
                <a:extLst>
                  <a:ext uri="{FF2B5EF4-FFF2-40B4-BE49-F238E27FC236}">
                    <a16:creationId xmlns:a16="http://schemas.microsoft.com/office/drawing/2014/main" id="{27081CE5-7F2A-896D-11CC-5D91F68E123F}"/>
                  </a:ext>
                </a:extLst>
              </p:cNvPr>
              <p:cNvSpPr txBox="1">
                <a:spLocks noRot="1" noChangeAspect="1" noMove="1" noResize="1" noEditPoints="1" noAdjustHandles="1" noChangeArrowheads="1" noChangeShapeType="1" noTextEdit="1"/>
              </p:cNvSpPr>
              <p:nvPr/>
            </p:nvSpPr>
            <p:spPr bwMode="auto">
              <a:xfrm>
                <a:off x="4484691" y="3997479"/>
                <a:ext cx="534079" cy="369332"/>
              </a:xfrm>
              <a:prstGeom prst="rect">
                <a:avLst/>
              </a:prstGeom>
              <a:blipFill>
                <a:blip r:embed="rId2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58" name="Straight Arrow Connector 57">
            <a:extLst>
              <a:ext uri="{FF2B5EF4-FFF2-40B4-BE49-F238E27FC236}">
                <a16:creationId xmlns:a16="http://schemas.microsoft.com/office/drawing/2014/main" id="{C953991A-5C53-33A8-DAF9-516824AAD03F}"/>
              </a:ext>
            </a:extLst>
          </p:cNvPr>
          <p:cNvCxnSpPr>
            <a:cxnSpLocks/>
          </p:cNvCxnSpPr>
          <p:nvPr/>
        </p:nvCxnSpPr>
        <p:spPr>
          <a:xfrm>
            <a:off x="4036528" y="4040072"/>
            <a:ext cx="81225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6DA96A0-8894-244F-C360-BAED6C2F63EF}"/>
              </a:ext>
            </a:extLst>
          </p:cNvPr>
          <p:cNvCxnSpPr>
            <a:cxnSpLocks/>
          </p:cNvCxnSpPr>
          <p:nvPr/>
        </p:nvCxnSpPr>
        <p:spPr>
          <a:xfrm flipV="1">
            <a:off x="4036528" y="3786616"/>
            <a:ext cx="0" cy="25345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1DF94F0-2C22-31BB-77C0-7F1E7BB7F6E4}"/>
              </a:ext>
            </a:extLst>
          </p:cNvPr>
          <p:cNvCxnSpPr>
            <a:cxnSpLocks/>
          </p:cNvCxnSpPr>
          <p:nvPr/>
        </p:nvCxnSpPr>
        <p:spPr>
          <a:xfrm flipV="1">
            <a:off x="4030007" y="3803139"/>
            <a:ext cx="812253" cy="233611"/>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 Box 7">
                <a:extLst>
                  <a:ext uri="{FF2B5EF4-FFF2-40B4-BE49-F238E27FC236}">
                    <a16:creationId xmlns:a16="http://schemas.microsoft.com/office/drawing/2014/main" id="{6862A0C7-957F-25CD-4B2D-26482D7A20D3}"/>
                  </a:ext>
                </a:extLst>
              </p:cNvPr>
              <p:cNvSpPr txBox="1">
                <a:spLocks noChangeArrowheads="1"/>
              </p:cNvSpPr>
              <p:nvPr/>
            </p:nvSpPr>
            <p:spPr bwMode="auto">
              <a:xfrm>
                <a:off x="4751731" y="3559785"/>
                <a:ext cx="362180"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61" name="Text Box 7">
                <a:extLst>
                  <a:ext uri="{FF2B5EF4-FFF2-40B4-BE49-F238E27FC236}">
                    <a16:creationId xmlns:a16="http://schemas.microsoft.com/office/drawing/2014/main" id="{6862A0C7-957F-25CD-4B2D-26482D7A20D3}"/>
                  </a:ext>
                </a:extLst>
              </p:cNvPr>
              <p:cNvSpPr txBox="1">
                <a:spLocks noRot="1" noChangeAspect="1" noMove="1" noResize="1" noEditPoints="1" noAdjustHandles="1" noChangeArrowheads="1" noChangeShapeType="1" noTextEdit="1"/>
              </p:cNvSpPr>
              <p:nvPr/>
            </p:nvSpPr>
            <p:spPr bwMode="auto">
              <a:xfrm>
                <a:off x="4751731" y="3559785"/>
                <a:ext cx="362180" cy="369332"/>
              </a:xfrm>
              <a:prstGeom prst="rect">
                <a:avLst/>
              </a:prstGeom>
              <a:blipFill>
                <a:blip r:embed="rId24"/>
                <a:stretch>
                  <a:fillRect r="-11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62" name="Straight Connector 61">
            <a:extLst>
              <a:ext uri="{FF2B5EF4-FFF2-40B4-BE49-F238E27FC236}">
                <a16:creationId xmlns:a16="http://schemas.microsoft.com/office/drawing/2014/main" id="{EB6143B1-FF50-305B-B96F-68C8E5F2841F}"/>
              </a:ext>
            </a:extLst>
          </p:cNvPr>
          <p:cNvCxnSpPr>
            <a:cxnSpLocks/>
          </p:cNvCxnSpPr>
          <p:nvPr/>
        </p:nvCxnSpPr>
        <p:spPr>
          <a:xfrm flipV="1">
            <a:off x="3062172" y="3443481"/>
            <a:ext cx="1948711" cy="1186689"/>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9039733-DBFE-2B44-A9C2-5814EC3863C8}"/>
              </a:ext>
            </a:extLst>
          </p:cNvPr>
          <p:cNvCxnSpPr>
            <a:cxnSpLocks/>
          </p:cNvCxnSpPr>
          <p:nvPr/>
        </p:nvCxnSpPr>
        <p:spPr>
          <a:xfrm>
            <a:off x="3062172" y="3443481"/>
            <a:ext cx="1948711" cy="1186689"/>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EA4F33B-E033-5D8B-71F8-454CF9DB9291}"/>
              </a:ext>
            </a:extLst>
          </p:cNvPr>
          <p:cNvSpPr/>
          <p:nvPr/>
        </p:nvSpPr>
        <p:spPr>
          <a:xfrm>
            <a:off x="4001492" y="3991693"/>
            <a:ext cx="84817" cy="8459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3" name="Straight Connector 2">
            <a:extLst>
              <a:ext uri="{FF2B5EF4-FFF2-40B4-BE49-F238E27FC236}">
                <a16:creationId xmlns:a16="http://schemas.microsoft.com/office/drawing/2014/main" id="{D06FDDD0-5819-934D-259D-76DD872058A2}"/>
              </a:ext>
            </a:extLst>
          </p:cNvPr>
          <p:cNvCxnSpPr>
            <a:cxnSpLocks/>
          </p:cNvCxnSpPr>
          <p:nvPr/>
        </p:nvCxnSpPr>
        <p:spPr>
          <a:xfrm flipH="1">
            <a:off x="1200724" y="4513909"/>
            <a:ext cx="218806" cy="55486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 Box 7">
            <a:extLst>
              <a:ext uri="{FF2B5EF4-FFF2-40B4-BE49-F238E27FC236}">
                <a16:creationId xmlns:a16="http://schemas.microsoft.com/office/drawing/2014/main" id="{A193A61E-98FC-62BC-E701-0397430E82AF}"/>
              </a:ext>
            </a:extLst>
          </p:cNvPr>
          <p:cNvSpPr txBox="1">
            <a:spLocks noChangeArrowheads="1"/>
          </p:cNvSpPr>
          <p:nvPr/>
        </p:nvSpPr>
        <p:spPr bwMode="auto">
          <a:xfrm>
            <a:off x="682825" y="4989088"/>
            <a:ext cx="24374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‘events’</a:t>
            </a:r>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36" name="Arc 35">
            <a:extLst>
              <a:ext uri="{FF2B5EF4-FFF2-40B4-BE49-F238E27FC236}">
                <a16:creationId xmlns:a16="http://schemas.microsoft.com/office/drawing/2014/main" id="{55609792-0EB7-7FEC-E200-CF74A79491BB}"/>
              </a:ext>
            </a:extLst>
          </p:cNvPr>
          <p:cNvSpPr/>
          <p:nvPr/>
        </p:nvSpPr>
        <p:spPr>
          <a:xfrm rot="8094039" flipV="1">
            <a:off x="4142903" y="4439479"/>
            <a:ext cx="1442210" cy="1426997"/>
          </a:xfrm>
          <a:prstGeom prst="arc">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37" name="Straight Arrow Connector 36">
            <a:extLst>
              <a:ext uri="{FF2B5EF4-FFF2-40B4-BE49-F238E27FC236}">
                <a16:creationId xmlns:a16="http://schemas.microsoft.com/office/drawing/2014/main" id="{6F5F9E42-1978-7228-D083-FE0BB3BC4DBE}"/>
              </a:ext>
            </a:extLst>
          </p:cNvPr>
          <p:cNvCxnSpPr>
            <a:cxnSpLocks/>
          </p:cNvCxnSpPr>
          <p:nvPr/>
        </p:nvCxnSpPr>
        <p:spPr>
          <a:xfrm flipV="1">
            <a:off x="3397058" y="4920896"/>
            <a:ext cx="812253" cy="233611"/>
          </a:xfrm>
          <a:prstGeom prst="straightConnector1">
            <a:avLst/>
          </a:prstGeom>
          <a:ln w="2540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2B6E8AA-AA25-E347-FA7E-05A7233C9773}"/>
              </a:ext>
            </a:extLst>
          </p:cNvPr>
          <p:cNvCxnSpPr>
            <a:cxnSpLocks/>
          </p:cNvCxnSpPr>
          <p:nvPr/>
        </p:nvCxnSpPr>
        <p:spPr>
          <a:xfrm>
            <a:off x="1873265" y="1512299"/>
            <a:ext cx="4855140" cy="3619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 Box 7">
                <a:extLst>
                  <a:ext uri="{FF2B5EF4-FFF2-40B4-BE49-F238E27FC236}">
                    <a16:creationId xmlns:a16="http://schemas.microsoft.com/office/drawing/2014/main" id="{BFE3AA93-056F-76BF-70A3-1EAFBCD5A594}"/>
                  </a:ext>
                </a:extLst>
              </p:cNvPr>
              <p:cNvSpPr txBox="1">
                <a:spLocks noChangeArrowheads="1"/>
              </p:cNvSpPr>
              <p:nvPr/>
            </p:nvSpPr>
            <p:spPr bwMode="auto">
              <a:xfrm>
                <a:off x="227817" y="247995"/>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45" name="Text Box 7">
                <a:extLst>
                  <a:ext uri="{FF2B5EF4-FFF2-40B4-BE49-F238E27FC236}">
                    <a16:creationId xmlns:a16="http://schemas.microsoft.com/office/drawing/2014/main" id="{BFE3AA93-056F-76BF-70A3-1EAFBCD5A594}"/>
                  </a:ext>
                </a:extLst>
              </p:cNvPr>
              <p:cNvSpPr txBox="1">
                <a:spLocks noRot="1" noChangeAspect="1" noMove="1" noResize="1" noEditPoints="1" noAdjustHandles="1" noChangeArrowheads="1" noChangeShapeType="1" noTextEdit="1"/>
              </p:cNvSpPr>
              <p:nvPr/>
            </p:nvSpPr>
            <p:spPr bwMode="auto">
              <a:xfrm>
                <a:off x="227817" y="247995"/>
                <a:ext cx="3383280" cy="400110"/>
              </a:xfrm>
              <a:prstGeom prst="rect">
                <a:avLst/>
              </a:prstGeom>
              <a:blipFill>
                <a:blip r:embed="rId25"/>
                <a:stretch>
                  <a:fillRect l="-1622" t="-6154" b="-2461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66" name="Straight Connector 65">
            <a:extLst>
              <a:ext uri="{FF2B5EF4-FFF2-40B4-BE49-F238E27FC236}">
                <a16:creationId xmlns:a16="http://schemas.microsoft.com/office/drawing/2014/main" id="{152E615B-B3D9-0862-A33B-5B42D05ECA9E}"/>
              </a:ext>
            </a:extLst>
          </p:cNvPr>
          <p:cNvCxnSpPr>
            <a:cxnSpLocks/>
          </p:cNvCxnSpPr>
          <p:nvPr/>
        </p:nvCxnSpPr>
        <p:spPr>
          <a:xfrm>
            <a:off x="1804776" y="572464"/>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 Box 7">
                <a:extLst>
                  <a:ext uri="{FF2B5EF4-FFF2-40B4-BE49-F238E27FC236}">
                    <a16:creationId xmlns:a16="http://schemas.microsoft.com/office/drawing/2014/main" id="{C6534EBC-3E06-3648-512E-3AB112553445}"/>
                  </a:ext>
                </a:extLst>
              </p:cNvPr>
              <p:cNvSpPr txBox="1">
                <a:spLocks noChangeArrowheads="1"/>
              </p:cNvSpPr>
              <p:nvPr/>
            </p:nvSpPr>
            <p:spPr bwMode="auto">
              <a:xfrm>
                <a:off x="1008259" y="648105"/>
                <a:ext cx="813574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C00000"/>
                    </a:solidFill>
                    <a:latin typeface="Arial" panose="020B0604020202020204" pitchFamily="34" charset="0"/>
                    <a:cs typeface="Arial" panose="020B0604020202020204" pitchFamily="34" charset="0"/>
                  </a:rPr>
                  <a:t>T</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hese intervals ‘fit together’ composing the ‘real line’</a:t>
                </a:r>
                <a:r>
                  <a:rPr kumimoji="0" lang="en-GB" altLang="en-US" sz="20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67" name="Text Box 7">
                <a:extLst>
                  <a:ext uri="{FF2B5EF4-FFF2-40B4-BE49-F238E27FC236}">
                    <a16:creationId xmlns:a16="http://schemas.microsoft.com/office/drawing/2014/main" id="{C6534EBC-3E06-3648-512E-3AB112553445}"/>
                  </a:ext>
                </a:extLst>
              </p:cNvPr>
              <p:cNvSpPr txBox="1">
                <a:spLocks noRot="1" noChangeAspect="1" noMove="1" noResize="1" noEditPoints="1" noAdjustHandles="1" noChangeArrowheads="1" noChangeShapeType="1" noTextEdit="1"/>
              </p:cNvSpPr>
              <p:nvPr/>
            </p:nvSpPr>
            <p:spPr bwMode="auto">
              <a:xfrm>
                <a:off x="1008259" y="648105"/>
                <a:ext cx="8135741" cy="523220"/>
              </a:xfrm>
              <a:prstGeom prst="rect">
                <a:avLst/>
              </a:prstGeom>
              <a:blipFill>
                <a:blip r:embed="rId26"/>
                <a:stretch>
                  <a:fillRect l="-749" b="-162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AF6083C-43E5-E79F-E2D4-E854855A20CA}"/>
                  </a:ext>
                </a:extLst>
              </p:cNvPr>
              <p:cNvSpPr txBox="1"/>
              <p:nvPr/>
            </p:nvSpPr>
            <p:spPr>
              <a:xfrm>
                <a:off x="6849396" y="1257086"/>
                <a:ext cx="1261853" cy="523220"/>
              </a:xfrm>
              <a:prstGeom prst="rect">
                <a:avLst/>
              </a:prstGeom>
              <a:noFill/>
            </p:spPr>
            <p:txBody>
              <a:bodyPr wrap="square" rtlCol="0">
                <a:spAutoFit/>
              </a:bodyPr>
              <a:lstStyle/>
              <a:p>
                <a:pPr lvl="0">
                  <a:defRPr/>
                </a:pPr>
                <a:r>
                  <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lang="en-GB" sz="2400" dirty="0">
                    <a:solidFill>
                      <a:prstClr val="black"/>
                    </a:solidFill>
                    <a:ea typeface="Cambria Math" panose="02040503050406030204" pitchFamily="18" charset="0"/>
                  </a:rPr>
                  <a:t> </a:t>
                </a:r>
                <a14:m>
                  <m:oMath xmlns:m="http://schemas.openxmlformats.org/officeDocument/2006/math">
                    <m:r>
                      <a:rPr lang="en-GB" sz="2000" i="1" dirty="0">
                        <a:solidFill>
                          <a:prstClr val="black"/>
                        </a:solidFill>
                        <a:latin typeface="Cambria Math" panose="02040503050406030204" pitchFamily="18" charset="0"/>
                        <a:ea typeface="Cambria Math" panose="02040503050406030204" pitchFamily="18" charset="0"/>
                      </a:rPr>
                      <m:t>∈</m:t>
                    </m:r>
                    <m:r>
                      <a:rPr lang="en-GB" sz="2800" i="1" dirty="0">
                        <a:solidFill>
                          <a:prstClr val="black"/>
                        </a:solidFill>
                        <a:latin typeface="Cambria Math" panose="02040503050406030204" pitchFamily="18" charset="0"/>
                        <a:ea typeface="Cambria Math" panose="02040503050406030204" pitchFamily="18" charset="0"/>
                      </a:rPr>
                      <m:t>ℝ</m:t>
                    </m:r>
                  </m:oMath>
                </a14:m>
                <a:endPar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70" name="TextBox 69">
                <a:extLst>
                  <a:ext uri="{FF2B5EF4-FFF2-40B4-BE49-F238E27FC236}">
                    <a16:creationId xmlns:a16="http://schemas.microsoft.com/office/drawing/2014/main" id="{0AF6083C-43E5-E79F-E2D4-E854855A20CA}"/>
                  </a:ext>
                </a:extLst>
              </p:cNvPr>
              <p:cNvSpPr txBox="1">
                <a:spLocks noRot="1" noChangeAspect="1" noMove="1" noResize="1" noEditPoints="1" noAdjustHandles="1" noChangeArrowheads="1" noChangeShapeType="1" noTextEdit="1"/>
              </p:cNvSpPr>
              <p:nvPr/>
            </p:nvSpPr>
            <p:spPr>
              <a:xfrm>
                <a:off x="6849396" y="1257086"/>
                <a:ext cx="1261853" cy="523220"/>
              </a:xfrm>
              <a:prstGeom prst="rect">
                <a:avLst/>
              </a:prstGeom>
              <a:blipFill>
                <a:blip r:embed="rId27"/>
                <a:stretch>
                  <a:fillRect l="-10145" t="-11628" b="-31395"/>
                </a:stretch>
              </a:blipFill>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9EBD4E45-AF14-65E7-1A0A-87AE885131DB}"/>
              </a:ext>
            </a:extLst>
          </p:cNvPr>
          <p:cNvCxnSpPr>
            <a:cxnSpLocks/>
          </p:cNvCxnSpPr>
          <p:nvPr/>
        </p:nvCxnSpPr>
        <p:spPr>
          <a:xfrm flipH="1">
            <a:off x="3421818" y="616593"/>
            <a:ext cx="740820" cy="821563"/>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2" name="Straight Connector 71">
            <a:extLst>
              <a:ext uri="{FF2B5EF4-FFF2-40B4-BE49-F238E27FC236}">
                <a16:creationId xmlns:a16="http://schemas.microsoft.com/office/drawing/2014/main" id="{2534D12A-9E3E-6347-7C19-42F2B18AD374}"/>
              </a:ext>
            </a:extLst>
          </p:cNvPr>
          <p:cNvCxnSpPr>
            <a:cxnSpLocks/>
          </p:cNvCxnSpPr>
          <p:nvPr/>
        </p:nvCxnSpPr>
        <p:spPr>
          <a:xfrm flipH="1">
            <a:off x="4278039" y="589050"/>
            <a:ext cx="703325" cy="850139"/>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161D3F0C-CF77-44CC-5358-95ACCF5CAB76}"/>
                  </a:ext>
                </a:extLst>
              </p:cNvPr>
              <p:cNvSpPr txBox="1"/>
              <p:nvPr/>
            </p:nvSpPr>
            <p:spPr>
              <a:xfrm>
                <a:off x="3314129" y="260544"/>
                <a:ext cx="2403625" cy="338554"/>
              </a:xfrm>
              <a:prstGeom prst="rect">
                <a:avLst/>
              </a:prstGeom>
              <a:solidFill>
                <a:schemeClr val="bg1"/>
              </a:solid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lang="en-GB" sz="2200" i="1">
                          <a:solidFill>
                            <a:prstClr val="black"/>
                          </a:solidFill>
                          <a:latin typeface="Cambria Math" panose="02040503050406030204" pitchFamily="18" charset="0"/>
                          <a:ea typeface="Cambria Math" panose="02040503050406030204" pitchFamily="18" charset="0"/>
                        </a:rPr>
                        <m:t>+</m:t>
                      </m:r>
                      <m:r>
                        <a:rPr lang="en-GB" sz="2200" i="1">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b="0" i="1" smtClean="0">
                              <a:solidFill>
                                <a:prstClr val="black"/>
                              </a:solidFill>
                              <a:latin typeface="Cambria Math" panose="02040503050406030204" pitchFamily="18" charset="0"/>
                              <a:ea typeface="Cambria Math" panose="02040503050406030204" pitchFamily="18" charset="0"/>
                            </a:rPr>
                            <m:t>2</m:t>
                          </m:r>
                        </m:sup>
                      </m:sSup>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73" name="TextBox 72">
                <a:extLst>
                  <a:ext uri="{FF2B5EF4-FFF2-40B4-BE49-F238E27FC236}">
                    <a16:creationId xmlns:a16="http://schemas.microsoft.com/office/drawing/2014/main" id="{161D3F0C-CF77-44CC-5358-95ACCF5CAB76}"/>
                  </a:ext>
                </a:extLst>
              </p:cNvPr>
              <p:cNvSpPr txBox="1">
                <a:spLocks noRot="1" noChangeAspect="1" noMove="1" noResize="1" noEditPoints="1" noAdjustHandles="1" noChangeArrowheads="1" noChangeShapeType="1" noTextEdit="1"/>
              </p:cNvSpPr>
              <p:nvPr/>
            </p:nvSpPr>
            <p:spPr>
              <a:xfrm>
                <a:off x="3314129" y="260544"/>
                <a:ext cx="2403625" cy="338554"/>
              </a:xfrm>
              <a:prstGeom prst="rect">
                <a:avLst/>
              </a:prstGeom>
              <a:blipFill>
                <a:blip r:embed="rId28"/>
                <a:stretch>
                  <a:fillRect l="-4315" b="-10909"/>
                </a:stretch>
              </a:blipFill>
            </p:spPr>
            <p:txBody>
              <a:bodyPr/>
              <a:lstStyle/>
              <a:p>
                <a:r>
                  <a:rPr lang="en-GB">
                    <a:noFill/>
                  </a:rPr>
                  <a:t> </a:t>
                </a:r>
              </a:p>
            </p:txBody>
          </p:sp>
        </mc:Fallback>
      </mc:AlternateContent>
      <p:cxnSp>
        <p:nvCxnSpPr>
          <p:cNvPr id="74" name="Straight Arrow Connector 73">
            <a:extLst>
              <a:ext uri="{FF2B5EF4-FFF2-40B4-BE49-F238E27FC236}">
                <a16:creationId xmlns:a16="http://schemas.microsoft.com/office/drawing/2014/main" id="{C143C7E8-4D35-E135-4A92-FF440DF5EBC4}"/>
              </a:ext>
            </a:extLst>
          </p:cNvPr>
          <p:cNvCxnSpPr>
            <a:cxnSpLocks/>
          </p:cNvCxnSpPr>
          <p:nvPr/>
        </p:nvCxnSpPr>
        <p:spPr>
          <a:xfrm>
            <a:off x="4636508" y="1533791"/>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C0B1ECB-F636-73F6-31EF-EB514B0C7BC8}"/>
              </a:ext>
            </a:extLst>
          </p:cNvPr>
          <p:cNvCxnSpPr>
            <a:cxnSpLocks/>
          </p:cNvCxnSpPr>
          <p:nvPr/>
        </p:nvCxnSpPr>
        <p:spPr>
          <a:xfrm>
            <a:off x="3139221" y="1522617"/>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459ADB4-6ADD-1B1D-5661-5B721D7498E6}"/>
              </a:ext>
            </a:extLst>
          </p:cNvPr>
          <p:cNvCxnSpPr>
            <a:cxnSpLocks/>
          </p:cNvCxnSpPr>
          <p:nvPr/>
        </p:nvCxnSpPr>
        <p:spPr>
          <a:xfrm>
            <a:off x="3887200" y="1529794"/>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4BCCCCC-7F34-4B4B-2DD4-26A11A6FA6AB}"/>
              </a:ext>
            </a:extLst>
          </p:cNvPr>
          <p:cNvCxnSpPr>
            <a:cxnSpLocks/>
          </p:cNvCxnSpPr>
          <p:nvPr/>
        </p:nvCxnSpPr>
        <p:spPr>
          <a:xfrm>
            <a:off x="5359453" y="1534840"/>
            <a:ext cx="642784"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72E284AD-050E-2C35-FEC7-FD6A259FF84A}"/>
                  </a:ext>
                </a:extLst>
              </p:cNvPr>
              <p:cNvSpPr txBox="1">
                <a:spLocks noChangeArrowheads="1"/>
              </p:cNvSpPr>
              <p:nvPr/>
            </p:nvSpPr>
            <p:spPr bwMode="auto">
              <a:xfrm>
                <a:off x="5441111" y="5497860"/>
                <a:ext cx="3111660"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ctr">
                  <a:spcBef>
                    <a:spcPct val="50000"/>
                  </a:spcBef>
                  <a:defRPr/>
                </a:pPr>
                <a:r>
                  <a:rPr lang="en-GB" altLang="en-US" sz="2000" dirty="0">
                    <a:solidFill>
                      <a:srgbClr val="C00000"/>
                    </a:solidFill>
                    <a:latin typeface="Arial" panose="020B0604020202020204" pitchFamily="34" charset="0"/>
                    <a:cs typeface="Arial" panose="020B0604020202020204" pitchFamily="34" charset="0"/>
                  </a:rPr>
                  <a:t>Any trajectory with </a:t>
                </a:r>
                <a:r>
                  <a:rPr lang="en-GB" sz="2400" i="1" dirty="0">
                    <a:solidFill>
                      <a:prstClr val="black"/>
                    </a:solidFill>
                    <a:latin typeface="Times New Roman" panose="02020603050405020304" pitchFamily="18" charset="0"/>
                    <a:cs typeface="Times New Roman" panose="02020603050405020304" pitchFamily="18" charset="0"/>
                  </a:rPr>
                  <a:t>s</a:t>
                </a:r>
                <a:r>
                  <a:rPr lang="en-GB" sz="2000" dirty="0">
                    <a:solidFill>
                      <a:prstClr val="black"/>
                    </a:solidFill>
                    <a:ea typeface="Cambria Math" panose="02040503050406030204" pitchFamily="18" charset="0"/>
                  </a:rPr>
                  <a:t> </a:t>
                </a:r>
                <a14:m>
                  <m:oMath xmlns:m="http://schemas.openxmlformats.org/officeDocument/2006/math">
                    <m:r>
                      <a:rPr lang="en-GB" i="1" dirty="0">
                        <a:solidFill>
                          <a:prstClr val="black"/>
                        </a:solidFill>
                        <a:latin typeface="Cambria Math" panose="02040503050406030204" pitchFamily="18" charset="0"/>
                        <a:ea typeface="Cambria Math" panose="02040503050406030204" pitchFamily="18" charset="0"/>
                      </a:rPr>
                      <m:t>∈</m:t>
                    </m:r>
                    <m:r>
                      <a:rPr lang="en-GB" sz="2400" i="1" dirty="0">
                        <a:solidFill>
                          <a:prstClr val="black"/>
                        </a:solidFill>
                        <a:latin typeface="Cambria Math" panose="02040503050406030204" pitchFamily="18" charset="0"/>
                        <a:ea typeface="Cambria Math" panose="02040503050406030204" pitchFamily="18" charset="0"/>
                      </a:rPr>
                      <m:t>ℝ</m:t>
                    </m:r>
                  </m:oMath>
                </a14:m>
                <a:endParaRPr lang="en-GB" sz="2000" i="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72E284AD-050E-2C35-FEC7-FD6A259FF84A}"/>
                  </a:ext>
                </a:extLst>
              </p:cNvPr>
              <p:cNvSpPr txBox="1">
                <a:spLocks noRot="1" noChangeAspect="1" noMove="1" noResize="1" noEditPoints="1" noAdjustHandles="1" noChangeArrowheads="1" noChangeShapeType="1" noTextEdit="1"/>
              </p:cNvSpPr>
              <p:nvPr/>
            </p:nvSpPr>
            <p:spPr bwMode="auto">
              <a:xfrm>
                <a:off x="5441111" y="5497860"/>
                <a:ext cx="3111660" cy="461665"/>
              </a:xfrm>
              <a:prstGeom prst="rect">
                <a:avLst/>
              </a:prstGeom>
              <a:blipFill>
                <a:blip r:embed="rId29"/>
                <a:stretch>
                  <a:fillRect t="-10526"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5" name="Text Box 7">
            <a:extLst>
              <a:ext uri="{FF2B5EF4-FFF2-40B4-BE49-F238E27FC236}">
                <a16:creationId xmlns:a16="http://schemas.microsoft.com/office/drawing/2014/main" id="{D009301F-6371-9F8D-5239-28C593ABA898}"/>
              </a:ext>
            </a:extLst>
          </p:cNvPr>
          <p:cNvSpPr txBox="1">
            <a:spLocks noChangeArrowheads="1"/>
          </p:cNvSpPr>
          <p:nvPr/>
        </p:nvSpPr>
        <p:spPr bwMode="auto">
          <a:xfrm>
            <a:off x="5127828" y="5870144"/>
            <a:ext cx="37382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lang="en-GB" altLang="en-US" sz="2000" dirty="0">
                <a:solidFill>
                  <a:srgbClr val="C00000"/>
                </a:solidFill>
                <a:latin typeface="Arial" panose="020B0604020202020204" pitchFamily="34" charset="0"/>
                <a:cs typeface="Arial" panose="020B0604020202020204" pitchFamily="34" charset="0"/>
              </a:rPr>
              <a:t>has above local quadratic form</a:t>
            </a:r>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947B4C9D-D8B0-CABF-A1FE-C959CA04C7FC}"/>
              </a:ext>
            </a:extLst>
          </p:cNvPr>
          <p:cNvCxnSpPr>
            <a:cxnSpLocks/>
          </p:cNvCxnSpPr>
          <p:nvPr/>
        </p:nvCxnSpPr>
        <p:spPr>
          <a:xfrm>
            <a:off x="4264147" y="5499303"/>
            <a:ext cx="1320602" cy="24518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441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7">
            <a:extLst>
              <a:ext uri="{FF2B5EF4-FFF2-40B4-BE49-F238E27FC236}">
                <a16:creationId xmlns:a16="http://schemas.microsoft.com/office/drawing/2014/main" id="{A41CCBB5-17A3-4613-B82E-1D1694C6CAC1}"/>
              </a:ext>
            </a:extLst>
          </p:cNvPr>
          <p:cNvSpPr txBox="1">
            <a:spLocks noChangeArrowheads="1"/>
          </p:cNvSpPr>
          <p:nvPr/>
        </p:nvSpPr>
        <p:spPr bwMode="auto">
          <a:xfrm>
            <a:off x="209587" y="3268827"/>
            <a:ext cx="9284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Via</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4" name="Text Box 7">
            <a:extLst>
              <a:ext uri="{FF2B5EF4-FFF2-40B4-BE49-F238E27FC236}">
                <a16:creationId xmlns:a16="http://schemas.microsoft.com/office/drawing/2014/main" id="{F5AB4BBC-1C49-4507-BA37-319478E2C284}"/>
              </a:ext>
            </a:extLst>
          </p:cNvPr>
          <p:cNvSpPr txBox="1">
            <a:spLocks noChangeArrowheads="1"/>
          </p:cNvSpPr>
          <p:nvPr/>
        </p:nvSpPr>
        <p:spPr bwMode="auto">
          <a:xfrm>
            <a:off x="5973581" y="3691272"/>
            <a:ext cx="30399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fill out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matter</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content</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99E070E0-D9D8-4AD4-98AA-ACA73B6DF6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13" name="Picture 12" descr="Diagram&#10;&#10;Description automatically generated">
            <a:extLst>
              <a:ext uri="{FF2B5EF4-FFF2-40B4-BE49-F238E27FC236}">
                <a16:creationId xmlns:a16="http://schemas.microsoft.com/office/drawing/2014/main" id="{8387C19B-1007-4ABE-A317-FF7848848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82" y="853732"/>
            <a:ext cx="5103005" cy="2324599"/>
          </a:xfrm>
          <a:prstGeom prst="rect">
            <a:avLst/>
          </a:prstGeom>
        </p:spPr>
      </p:pic>
      <p:pic>
        <p:nvPicPr>
          <p:cNvPr id="15" name="Picture 14" descr="Diagram&#10;&#10;Description automatically generated">
            <a:extLst>
              <a:ext uri="{FF2B5EF4-FFF2-40B4-BE49-F238E27FC236}">
                <a16:creationId xmlns:a16="http://schemas.microsoft.com/office/drawing/2014/main" id="{B6F8C99F-A7BF-4D8E-B1A4-ABFEC5BC6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06" y="4123267"/>
            <a:ext cx="4562712" cy="2245896"/>
          </a:xfrm>
          <a:prstGeom prst="rect">
            <a:avLst/>
          </a:prstGeom>
        </p:spPr>
      </p:pic>
      <p:sp>
        <p:nvSpPr>
          <p:cNvPr id="14" name="Text Box 7">
            <a:extLst>
              <a:ext uri="{FF2B5EF4-FFF2-40B4-BE49-F238E27FC236}">
                <a16:creationId xmlns:a16="http://schemas.microsoft.com/office/drawing/2014/main" id="{A6701569-724D-40AF-B795-2253F2867107}"/>
              </a:ext>
            </a:extLst>
          </p:cNvPr>
          <p:cNvSpPr txBox="1">
            <a:spLocks noChangeArrowheads="1"/>
          </p:cNvSpPr>
          <p:nvPr/>
        </p:nvSpPr>
        <p:spPr bwMode="auto">
          <a:xfrm>
            <a:off x="214859" y="125606"/>
            <a:ext cx="89291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Via</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elements</a:t>
            </a:r>
            <a:endParaRPr kumimoji="0" lang="en-US" altLang="en-US" sz="19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F084CE4-55BE-4EBE-96C8-70EBB5905189}"/>
                  </a:ext>
                </a:extLst>
              </p:cNvPr>
              <p:cNvSpPr txBox="1"/>
              <p:nvPr/>
            </p:nvSpPr>
            <p:spPr>
              <a:xfrm>
                <a:off x="870576" y="164562"/>
                <a:ext cx="6494555" cy="3132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2" name="TextBox 11">
                <a:extLst>
                  <a:ext uri="{FF2B5EF4-FFF2-40B4-BE49-F238E27FC236}">
                    <a16:creationId xmlns:a16="http://schemas.microsoft.com/office/drawing/2014/main" id="{CF084CE4-55BE-4EBE-96C8-70EBB5905189}"/>
                  </a:ext>
                </a:extLst>
              </p:cNvPr>
              <p:cNvSpPr txBox="1">
                <a:spLocks noRot="1" noChangeAspect="1" noMove="1" noResize="1" noEditPoints="1" noAdjustHandles="1" noChangeArrowheads="1" noChangeShapeType="1" noTextEdit="1"/>
              </p:cNvSpPr>
              <p:nvPr/>
            </p:nvSpPr>
            <p:spPr>
              <a:xfrm>
                <a:off x="870576" y="164562"/>
                <a:ext cx="6494555" cy="313291"/>
              </a:xfrm>
              <a:prstGeom prst="rect">
                <a:avLst/>
              </a:prstGeom>
              <a:blipFill>
                <a:blip r:embed="rId4"/>
                <a:stretch>
                  <a:fillRect l="-1878" t="-1961" b="-37255"/>
                </a:stretch>
              </a:blipFill>
            </p:spPr>
            <p:txBody>
              <a:bodyPr/>
              <a:lstStyle/>
              <a:p>
                <a:r>
                  <a:rPr lang="en-GB">
                    <a:noFill/>
                  </a:rPr>
                  <a:t> </a:t>
                </a:r>
              </a:p>
            </p:txBody>
          </p:sp>
        </mc:Fallback>
      </mc:AlternateContent>
      <p:sp>
        <p:nvSpPr>
          <p:cNvPr id="16" name="Text Box 7">
            <a:extLst>
              <a:ext uri="{FF2B5EF4-FFF2-40B4-BE49-F238E27FC236}">
                <a16:creationId xmlns:a16="http://schemas.microsoft.com/office/drawing/2014/main" id="{14BFAE05-E405-4846-9CFA-6E37ADEF41E7}"/>
              </a:ext>
            </a:extLst>
          </p:cNvPr>
          <p:cNvSpPr txBox="1">
            <a:spLocks noChangeArrowheads="1"/>
          </p:cNvSpPr>
          <p:nvPr/>
        </p:nvSpPr>
        <p:spPr bwMode="auto">
          <a:xfrm>
            <a:off x="278868" y="481840"/>
            <a:ext cx="886513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can construct a continuous extended 4-dimensional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spacetime</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manifold:</a:t>
            </a:r>
            <a:endParaRPr kumimoji="0" lang="en-US" altLang="en-US" sz="19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21F1A10-C810-47E2-9F03-D835BAED3E54}"/>
                  </a:ext>
                </a:extLst>
              </p:cNvPr>
              <p:cNvSpPr txBox="1"/>
              <p:nvPr/>
            </p:nvSpPr>
            <p:spPr>
              <a:xfrm>
                <a:off x="852821" y="3317081"/>
                <a:ext cx="3310806" cy="313291"/>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8" name="TextBox 17">
                <a:extLst>
                  <a:ext uri="{FF2B5EF4-FFF2-40B4-BE49-F238E27FC236}">
                    <a16:creationId xmlns:a16="http://schemas.microsoft.com/office/drawing/2014/main" id="{821F1A10-C810-47E2-9F03-D835BAED3E54}"/>
                  </a:ext>
                </a:extLst>
              </p:cNvPr>
              <p:cNvSpPr txBox="1">
                <a:spLocks noRot="1" noChangeAspect="1" noMove="1" noResize="1" noEditPoints="1" noAdjustHandles="1" noChangeArrowheads="1" noChangeShapeType="1" noTextEdit="1"/>
              </p:cNvSpPr>
              <p:nvPr/>
            </p:nvSpPr>
            <p:spPr>
              <a:xfrm>
                <a:off x="852821" y="3317081"/>
                <a:ext cx="3310806" cy="313291"/>
              </a:xfrm>
              <a:prstGeom prst="rect">
                <a:avLst/>
              </a:prstGeom>
              <a:blipFill>
                <a:blip r:embed="rId5"/>
                <a:stretch>
                  <a:fillRect l="-3683" t="-1923" b="-34615"/>
                </a:stretch>
              </a:blipFill>
            </p:spPr>
            <p:txBody>
              <a:bodyPr/>
              <a:lstStyle/>
              <a:p>
                <a:r>
                  <a:rPr lang="en-GB">
                    <a:noFill/>
                  </a:rPr>
                  <a:t> </a:t>
                </a:r>
              </a:p>
            </p:txBody>
          </p:sp>
        </mc:Fallback>
      </mc:AlternateContent>
      <p:sp>
        <p:nvSpPr>
          <p:cNvPr id="20" name="Text Box 7">
            <a:extLst>
              <a:ext uri="{FF2B5EF4-FFF2-40B4-BE49-F238E27FC236}">
                <a16:creationId xmlns:a16="http://schemas.microsoft.com/office/drawing/2014/main" id="{8E9E88DC-767B-494F-A231-9AB4AB2AC1BB}"/>
              </a:ext>
            </a:extLst>
          </p:cNvPr>
          <p:cNvSpPr txBox="1">
            <a:spLocks noChangeArrowheads="1"/>
          </p:cNvSpPr>
          <p:nvPr/>
        </p:nvSpPr>
        <p:spPr bwMode="auto">
          <a:xfrm>
            <a:off x="278868" y="3685472"/>
            <a:ext cx="685878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direct arithmetic generalisation of proper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time</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2" name="Right Brace 21">
            <a:extLst>
              <a:ext uri="{FF2B5EF4-FFF2-40B4-BE49-F238E27FC236}">
                <a16:creationId xmlns:a16="http://schemas.microsoft.com/office/drawing/2014/main" id="{B393ACDE-648C-40D6-A8AD-EFFA73E581F5}"/>
              </a:ext>
            </a:extLst>
          </p:cNvPr>
          <p:cNvSpPr/>
          <p:nvPr/>
        </p:nvSpPr>
        <p:spPr>
          <a:xfrm rot="5400000">
            <a:off x="7346055" y="2580068"/>
            <a:ext cx="120907" cy="2258568"/>
          </a:xfrm>
          <a:prstGeom prst="rightBrace">
            <a:avLst>
              <a:gd name="adj1" fmla="val 43270"/>
              <a:gd name="adj2" fmla="val 51121"/>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BB74C74-5D66-45B9-A872-09A38A52D80A}"/>
                  </a:ext>
                </a:extLst>
              </p:cNvPr>
              <p:cNvSpPr txBox="1"/>
              <p:nvPr/>
            </p:nvSpPr>
            <p:spPr>
              <a:xfrm>
                <a:off x="4174560" y="3301495"/>
                <a:ext cx="4774605" cy="347403"/>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e>
                      </m:d>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GB" sz="20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m:t> </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3" name="TextBox 22">
                <a:extLst>
                  <a:ext uri="{FF2B5EF4-FFF2-40B4-BE49-F238E27FC236}">
                    <a16:creationId xmlns:a16="http://schemas.microsoft.com/office/drawing/2014/main" id="{8BB74C74-5D66-45B9-A872-09A38A52D80A}"/>
                  </a:ext>
                </a:extLst>
              </p:cNvPr>
              <p:cNvSpPr txBox="1">
                <a:spLocks noRot="1" noChangeAspect="1" noMove="1" noResize="1" noEditPoints="1" noAdjustHandles="1" noChangeArrowheads="1" noChangeShapeType="1" noTextEdit="1"/>
              </p:cNvSpPr>
              <p:nvPr/>
            </p:nvSpPr>
            <p:spPr>
              <a:xfrm>
                <a:off x="4174560" y="3301495"/>
                <a:ext cx="4774605" cy="347403"/>
              </a:xfrm>
              <a:prstGeom prst="rect">
                <a:avLst/>
              </a:prstGeom>
              <a:blipFill>
                <a:blip r:embed="rId6"/>
                <a:stretch>
                  <a:fillRect l="-1277" b="-15789"/>
                </a:stretch>
              </a:blipFill>
            </p:spPr>
            <p:txBody>
              <a:bodyPr/>
              <a:lstStyle/>
              <a:p>
                <a:r>
                  <a:rPr lang="en-GB">
                    <a:noFill/>
                  </a:rPr>
                  <a:t> </a:t>
                </a:r>
              </a:p>
            </p:txBody>
          </p:sp>
        </mc:Fallback>
      </mc:AlternateContent>
      <p:sp>
        <p:nvSpPr>
          <p:cNvPr id="3" name="Rectangle 2">
            <a:extLst>
              <a:ext uri="{FF2B5EF4-FFF2-40B4-BE49-F238E27FC236}">
                <a16:creationId xmlns:a16="http://schemas.microsoft.com/office/drawing/2014/main" id="{0ADFBD0D-1DF3-47BE-BA4A-0CBC69E8608A}"/>
              </a:ext>
            </a:extLst>
          </p:cNvPr>
          <p:cNvSpPr/>
          <p:nvPr/>
        </p:nvSpPr>
        <p:spPr>
          <a:xfrm>
            <a:off x="798990" y="125606"/>
            <a:ext cx="2272684" cy="4001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795726D5-EE4F-431C-9AB3-F3CCB4EAD870}"/>
              </a:ext>
            </a:extLst>
          </p:cNvPr>
          <p:cNvSpPr/>
          <p:nvPr/>
        </p:nvSpPr>
        <p:spPr>
          <a:xfrm>
            <a:off x="798991" y="3279562"/>
            <a:ext cx="3210580" cy="4001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Arrow: Down 3">
            <a:extLst>
              <a:ext uri="{FF2B5EF4-FFF2-40B4-BE49-F238E27FC236}">
                <a16:creationId xmlns:a16="http://schemas.microsoft.com/office/drawing/2014/main" id="{328A93FE-F8FB-4E25-A0F4-359900D56FB4}"/>
              </a:ext>
            </a:extLst>
          </p:cNvPr>
          <p:cNvSpPr/>
          <p:nvPr/>
        </p:nvSpPr>
        <p:spPr>
          <a:xfrm>
            <a:off x="1541380" y="476041"/>
            <a:ext cx="116825" cy="2791740"/>
          </a:xfrm>
          <a:prstGeom prst="downArrow">
            <a:avLst>
              <a:gd name="adj1" fmla="val 31665"/>
              <a:gd name="adj2" fmla="val 370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6" name="Right Brace 25">
            <a:extLst>
              <a:ext uri="{FF2B5EF4-FFF2-40B4-BE49-F238E27FC236}">
                <a16:creationId xmlns:a16="http://schemas.microsoft.com/office/drawing/2014/main" id="{BECD9980-D628-4D2B-8CCE-4C89E4643470}"/>
              </a:ext>
            </a:extLst>
          </p:cNvPr>
          <p:cNvSpPr/>
          <p:nvPr/>
        </p:nvSpPr>
        <p:spPr>
          <a:xfrm rot="16200000">
            <a:off x="5107954" y="2528743"/>
            <a:ext cx="121402" cy="1455274"/>
          </a:xfrm>
          <a:prstGeom prst="rightBrace">
            <a:avLst>
              <a:gd name="adj1" fmla="val 43270"/>
              <a:gd name="adj2" fmla="val 51121"/>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Arrow: Down 26">
            <a:extLst>
              <a:ext uri="{FF2B5EF4-FFF2-40B4-BE49-F238E27FC236}">
                <a16:creationId xmlns:a16="http://schemas.microsoft.com/office/drawing/2014/main" id="{339A02DA-1DEA-4B3C-A713-0496AB19F73C}"/>
              </a:ext>
            </a:extLst>
          </p:cNvPr>
          <p:cNvSpPr/>
          <p:nvPr/>
        </p:nvSpPr>
        <p:spPr>
          <a:xfrm rot="18981063">
            <a:off x="3779565" y="-12179"/>
            <a:ext cx="189691" cy="3723027"/>
          </a:xfrm>
          <a:prstGeom prst="downArrow">
            <a:avLst>
              <a:gd name="adj1" fmla="val 18376"/>
              <a:gd name="adj2" fmla="val 3867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6" name="Text Box 7">
                <a:extLst>
                  <a:ext uri="{FF2B5EF4-FFF2-40B4-BE49-F238E27FC236}">
                    <a16:creationId xmlns:a16="http://schemas.microsoft.com/office/drawing/2014/main" id="{AB14FFE8-9341-5D72-B3FB-7594D7285594}"/>
                  </a:ext>
                </a:extLst>
              </p:cNvPr>
              <p:cNvSpPr txBox="1">
                <a:spLocks noChangeArrowheads="1"/>
              </p:cNvSpPr>
              <p:nvPr/>
            </p:nvSpPr>
            <p:spPr bwMode="auto">
              <a:xfrm>
                <a:off x="6168016" y="980660"/>
                <a:ext cx="2702052" cy="100027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With timelike worldlines </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m:t>
                        </m:r>
                      </m:e>
                      <m:sub>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sub>
                    </m:sSub>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m:t>
                        </m:r>
                      </m:e>
                      <m:sub>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sub>
                    </m:sSub>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m:t>
                        </m:r>
                      </m:e>
                      <m:sub>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𝐶</m:t>
                        </m:r>
                      </m:sub>
                    </m:sSub>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passing through any location</a:t>
                </a:r>
                <a:endParaRPr kumimoji="0" lang="en-US" altLang="en-US" sz="19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Choice>
        <mc:Fallback xmlns="">
          <p:sp>
            <p:nvSpPr>
              <p:cNvPr id="6" name="Text Box 7">
                <a:extLst>
                  <a:ext uri="{FF2B5EF4-FFF2-40B4-BE49-F238E27FC236}">
                    <a16:creationId xmlns:a16="http://schemas.microsoft.com/office/drawing/2014/main" id="{AB14FFE8-9341-5D72-B3FB-7594D7285594}"/>
                  </a:ext>
                </a:extLst>
              </p:cNvPr>
              <p:cNvSpPr txBox="1">
                <a:spLocks noRot="1" noChangeAspect="1" noMove="1" noResize="1" noEditPoints="1" noAdjustHandles="1" noChangeArrowheads="1" noChangeShapeType="1" noTextEdit="1"/>
              </p:cNvSpPr>
              <p:nvPr/>
            </p:nvSpPr>
            <p:spPr bwMode="auto">
              <a:xfrm>
                <a:off x="6168016" y="980660"/>
                <a:ext cx="2702052" cy="1000274"/>
              </a:xfrm>
              <a:prstGeom prst="rect">
                <a:avLst/>
              </a:prstGeom>
              <a:blipFill>
                <a:blip r:embed="rId7"/>
                <a:stretch>
                  <a:fillRect l="-1806" t="-3659" r="-4740" b="-73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7" name="Text Box 7">
            <a:extLst>
              <a:ext uri="{FF2B5EF4-FFF2-40B4-BE49-F238E27FC236}">
                <a16:creationId xmlns:a16="http://schemas.microsoft.com/office/drawing/2014/main" id="{F391A61E-88E9-120A-A144-3A221153511A}"/>
              </a:ext>
            </a:extLst>
          </p:cNvPr>
          <p:cNvSpPr txBox="1">
            <a:spLocks noChangeArrowheads="1"/>
          </p:cNvSpPr>
          <p:nvPr/>
        </p:nvSpPr>
        <p:spPr bwMode="auto">
          <a:xfrm>
            <a:off x="6222620" y="2036034"/>
            <a:ext cx="259284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(as elements </a:t>
            </a:r>
            <a:r>
              <a:rPr kumimoji="0" lang="en-GB" altLang="en-US" sz="19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within</a:t>
            </a:r>
            <a:r>
              <a:rPr kumimoji="0" lang="en-GB" altLang="en-US" sz="19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full temporal structure)</a:t>
            </a:r>
            <a:endParaRPr kumimoji="0" lang="en-US" altLang="en-US" sz="19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Text Box 7">
            <a:extLst>
              <a:ext uri="{FF2B5EF4-FFF2-40B4-BE49-F238E27FC236}">
                <a16:creationId xmlns:a16="http://schemas.microsoft.com/office/drawing/2014/main" id="{DF469240-1040-2DE0-6E85-CED62B71431E}"/>
              </a:ext>
            </a:extLst>
          </p:cNvPr>
          <p:cNvSpPr txBox="1">
            <a:spLocks noChangeArrowheads="1"/>
          </p:cNvSpPr>
          <p:nvPr/>
        </p:nvSpPr>
        <p:spPr bwMode="auto">
          <a:xfrm>
            <a:off x="354770" y="6409013"/>
            <a:ext cx="8181023"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000099"/>
                </a:solidFill>
                <a:latin typeface="Arial" panose="020B0604020202020204" pitchFamily="34" charset="0"/>
                <a:cs typeface="Arial" panose="020B0604020202020204" pitchFamily="34" charset="0"/>
              </a:rPr>
              <a:t>G</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eneralised proper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time</a:t>
            </a:r>
            <a:r>
              <a:rPr lang="en-GB" altLang="en-US" sz="1900" dirty="0">
                <a:solidFill>
                  <a:srgbClr val="000099"/>
                </a:solidFill>
                <a:latin typeface="Arial" panose="020B0604020202020204" pitchFamily="34" charset="0"/>
                <a:cs typeface="Arial" panose="020B0604020202020204" pitchFamily="34" charset="0"/>
              </a:rPr>
              <a:t> as basis for 4D </a:t>
            </a:r>
            <a:r>
              <a:rPr lang="en-GB" altLang="en-US" sz="1900" u="sng" dirty="0">
                <a:solidFill>
                  <a:srgbClr val="000099"/>
                </a:solidFill>
                <a:latin typeface="Arial" panose="020B0604020202020204" pitchFamily="34" charset="0"/>
                <a:cs typeface="Arial" panose="020B0604020202020204" pitchFamily="34" charset="0"/>
              </a:rPr>
              <a:t>space</a:t>
            </a:r>
            <a:r>
              <a:rPr lang="en-GB" altLang="en-US" sz="1900" dirty="0">
                <a:solidFill>
                  <a:srgbClr val="000099"/>
                </a:solidFill>
                <a:latin typeface="Arial" panose="020B0604020202020204" pitchFamily="34" charset="0"/>
                <a:cs typeface="Arial" panose="020B0604020202020204" pitchFamily="34" charset="0"/>
              </a:rPr>
              <a:t>time and its</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matter</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content  </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9" name="Text Box 7">
            <a:extLst>
              <a:ext uri="{FF2B5EF4-FFF2-40B4-BE49-F238E27FC236}">
                <a16:creationId xmlns:a16="http://schemas.microsoft.com/office/drawing/2014/main" id="{C668B321-279E-A7B6-A1E8-86C65F407754}"/>
              </a:ext>
            </a:extLst>
          </p:cNvPr>
          <p:cNvSpPr txBox="1">
            <a:spLocks noChangeArrowheads="1"/>
          </p:cNvSpPr>
          <p:nvPr/>
        </p:nvSpPr>
        <p:spPr bwMode="auto">
          <a:xfrm>
            <a:off x="5530149" y="5645887"/>
            <a:ext cx="348333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C00000"/>
                </a:solidFill>
                <a:latin typeface="Arial" panose="020B0604020202020204" pitchFamily="34" charset="0"/>
                <a:cs typeface="Arial" panose="020B0604020202020204" pitchFamily="34" charset="0"/>
              </a:rPr>
              <a:t>With direct connection to Standard Model of PP</a:t>
            </a:r>
            <a:endParaRPr kumimoji="0" lang="en-US" altLang="en-US" sz="19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8" name="Text Box 7">
            <a:extLst>
              <a:ext uri="{FF2B5EF4-FFF2-40B4-BE49-F238E27FC236}">
                <a16:creationId xmlns:a16="http://schemas.microsoft.com/office/drawing/2014/main" id="{83538570-FD5F-E929-69B6-068A0DD7B695}"/>
              </a:ext>
            </a:extLst>
          </p:cNvPr>
          <p:cNvSpPr txBox="1">
            <a:spLocks noChangeArrowheads="1"/>
          </p:cNvSpPr>
          <p:nvPr/>
        </p:nvSpPr>
        <p:spPr bwMode="auto">
          <a:xfrm>
            <a:off x="5310764" y="4406390"/>
            <a:ext cx="383323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700" dirty="0">
                <a:solidFill>
                  <a:srgbClr val="C00000"/>
                </a:solidFill>
                <a:latin typeface="Arial" panose="020B0604020202020204" pitchFamily="34" charset="0"/>
                <a:cs typeface="Arial" panose="020B0604020202020204" pitchFamily="34" charset="0"/>
              </a:rPr>
              <a:t>Construct full </a:t>
            </a:r>
            <a:r>
              <a:rPr lang="en-GB" altLang="en-US" sz="1700" dirty="0">
                <a:latin typeface="Arial" panose="020B0604020202020204" pitchFamily="34" charset="0"/>
                <a:cs typeface="Arial" panose="020B0604020202020204" pitchFamily="34" charset="0"/>
              </a:rPr>
              <a:t>4D</a:t>
            </a:r>
            <a:r>
              <a:rPr lang="en-GB" altLang="en-US" sz="1700" dirty="0">
                <a:solidFill>
                  <a:srgbClr val="C00000"/>
                </a:solidFill>
                <a:latin typeface="Arial" panose="020B0604020202020204" pitchFamily="34" charset="0"/>
                <a:cs typeface="Arial" panose="020B0604020202020204" pitchFamily="34" charset="0"/>
              </a:rPr>
              <a:t> spacetime</a:t>
            </a:r>
            <a:r>
              <a:rPr kumimoji="0" lang="en-GB" altLang="en-US" sz="17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lang="en-GB" altLang="en-US" sz="1700" u="sng" dirty="0">
                <a:solidFill>
                  <a:srgbClr val="C00000"/>
                </a:solidFill>
                <a:latin typeface="Arial" panose="020B0604020202020204" pitchFamily="34" charset="0"/>
                <a:cs typeface="Arial" panose="020B0604020202020204" pitchFamily="34" charset="0"/>
              </a:rPr>
              <a:t>block</a:t>
            </a:r>
            <a:r>
              <a:rPr kumimoji="0" lang="en-GB" altLang="en-US" sz="17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containing</a:t>
            </a:r>
            <a:r>
              <a:rPr lang="en-GB" altLang="en-US" sz="1700" dirty="0">
                <a:solidFill>
                  <a:srgbClr val="C00000"/>
                </a:solidFill>
                <a:latin typeface="Arial" panose="020B0604020202020204" pitchFamily="34" charset="0"/>
                <a:cs typeface="Arial" panose="020B0604020202020204" pitchFamily="34" charset="0"/>
              </a:rPr>
              <a:t> </a:t>
            </a:r>
            <a:r>
              <a:rPr kumimoji="0" lang="en-GB" altLang="en-US" sz="17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everywhere a </a:t>
            </a:r>
            <a:r>
              <a:rPr kumimoji="0" lang="en-GB" altLang="en-US" sz="1700" b="0" i="0" u="sng"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flow of time</a:t>
            </a:r>
            <a:r>
              <a:rPr kumimoji="0" lang="en-GB" altLang="en-US" sz="17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underlying matter evolution </a:t>
            </a:r>
            <a:r>
              <a:rPr kumimoji="0" lang="en-GB" altLang="en-US" sz="1700" b="0" i="0" u="sng"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dynamic</a:t>
            </a:r>
            <a:r>
              <a:rPr lang="en-GB" altLang="en-US" sz="1700" u="sng" dirty="0">
                <a:solidFill>
                  <a:srgbClr val="C00000"/>
                </a:solidFill>
                <a:latin typeface="Arial" panose="020B0604020202020204" pitchFamily="34" charset="0"/>
                <a:cs typeface="Arial" panose="020B0604020202020204" pitchFamily="34" charset="0"/>
              </a:rPr>
              <a:t>s</a:t>
            </a:r>
            <a:endParaRPr kumimoji="0" lang="en-US" altLang="en-US" sz="17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703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E070E0-D9D8-4AD4-98AA-ACA73B6DF6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9" name="Picture 8" descr="Stream flowing through the grassland">
            <a:extLst>
              <a:ext uri="{FF2B5EF4-FFF2-40B4-BE49-F238E27FC236}">
                <a16:creationId xmlns:a16="http://schemas.microsoft.com/office/drawing/2014/main" id="{FE1BD444-D98F-FB56-13B3-2CFF66CB5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197" y="257175"/>
            <a:ext cx="5037129" cy="2715328"/>
          </a:xfrm>
          <a:prstGeom prst="rect">
            <a:avLst/>
          </a:prstGeom>
        </p:spPr>
      </p:pic>
      <p:sp>
        <p:nvSpPr>
          <p:cNvPr id="10" name="Text Box 7">
            <a:extLst>
              <a:ext uri="{FF2B5EF4-FFF2-40B4-BE49-F238E27FC236}">
                <a16:creationId xmlns:a16="http://schemas.microsoft.com/office/drawing/2014/main" id="{F23BD089-B71D-2A3D-F390-238D7C26DB76}"/>
              </a:ext>
            </a:extLst>
          </p:cNvPr>
          <p:cNvSpPr txBox="1">
            <a:spLocks noChangeArrowheads="1"/>
          </p:cNvSpPr>
          <p:nvPr/>
        </p:nvSpPr>
        <p:spPr bwMode="auto">
          <a:xfrm>
            <a:off x="5747657" y="923134"/>
            <a:ext cx="3303163"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002060"/>
                </a:solidFill>
                <a:latin typeface="Arial" panose="020B0604020202020204" pitchFamily="34" charset="0"/>
                <a:cs typeface="Arial" panose="020B0604020202020204" pitchFamily="34" charset="0"/>
              </a:rPr>
              <a:t>Analogy with river: fixed geological </a:t>
            </a:r>
            <a:r>
              <a:rPr lang="en-GB" altLang="en-US" sz="1900" u="sng" dirty="0">
                <a:solidFill>
                  <a:srgbClr val="002060"/>
                </a:solidFill>
                <a:latin typeface="Arial" panose="020B0604020202020204" pitchFamily="34" charset="0"/>
                <a:cs typeface="Arial" panose="020B0604020202020204" pitchFamily="34" charset="0"/>
              </a:rPr>
              <a:t>bed and banks </a:t>
            </a:r>
            <a:r>
              <a:rPr lang="en-GB" altLang="en-US" sz="1900" dirty="0">
                <a:solidFill>
                  <a:srgbClr val="002060"/>
                </a:solidFill>
                <a:latin typeface="Arial" panose="020B0604020202020204" pitchFamily="34" charset="0"/>
                <a:cs typeface="Arial" panose="020B0604020202020204" pitchFamily="34" charset="0"/>
              </a:rPr>
              <a:t>containing everywhere a </a:t>
            </a:r>
            <a:r>
              <a:rPr lang="en-GB" altLang="en-US" sz="1900" u="sng" dirty="0">
                <a:solidFill>
                  <a:srgbClr val="002060"/>
                </a:solidFill>
                <a:latin typeface="Arial" panose="020B0604020202020204" pitchFamily="34" charset="0"/>
                <a:cs typeface="Arial" panose="020B0604020202020204" pitchFamily="34" charset="0"/>
              </a:rPr>
              <a:t>flow of water</a:t>
            </a:r>
            <a:endParaRPr kumimoji="0" lang="en-US" altLang="en-US" sz="1900" b="0" i="1"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ext Box 7">
            <a:extLst>
              <a:ext uri="{FF2B5EF4-FFF2-40B4-BE49-F238E27FC236}">
                <a16:creationId xmlns:a16="http://schemas.microsoft.com/office/drawing/2014/main" id="{E372C9A2-AEB5-0BA8-7709-22D8180BAB0F}"/>
              </a:ext>
            </a:extLst>
          </p:cNvPr>
          <p:cNvSpPr txBox="1">
            <a:spLocks noChangeArrowheads="1"/>
          </p:cNvSpPr>
          <p:nvPr/>
        </p:nvSpPr>
        <p:spPr bwMode="auto">
          <a:xfrm>
            <a:off x="6526774" y="3071514"/>
            <a:ext cx="227432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C00000"/>
                </a:solidFill>
                <a:latin typeface="Arial" panose="020B0604020202020204" pitchFamily="34" charset="0"/>
                <a:cs typeface="Arial" panose="020B0604020202020204" pitchFamily="34" charset="0"/>
              </a:rPr>
              <a:t>Basis for unifying GR+QM framework</a:t>
            </a:r>
          </a:p>
        </p:txBody>
      </p:sp>
      <p:sp>
        <p:nvSpPr>
          <p:cNvPr id="4" name="Text Box 7">
            <a:extLst>
              <a:ext uri="{FF2B5EF4-FFF2-40B4-BE49-F238E27FC236}">
                <a16:creationId xmlns:a16="http://schemas.microsoft.com/office/drawing/2014/main" id="{88D0FA91-17CF-AAE8-A992-1F2EB4843036}"/>
              </a:ext>
            </a:extLst>
          </p:cNvPr>
          <p:cNvSpPr txBox="1">
            <a:spLocks noChangeArrowheads="1"/>
          </p:cNvSpPr>
          <p:nvPr/>
        </p:nvSpPr>
        <p:spPr bwMode="auto">
          <a:xfrm>
            <a:off x="-121854" y="3146788"/>
            <a:ext cx="321557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900" u="sng" dirty="0">
                <a:solidFill>
                  <a:srgbClr val="C00000"/>
                </a:solidFill>
                <a:latin typeface="Arial" panose="020B0604020202020204" pitchFamily="34" charset="0"/>
                <a:cs typeface="Arial" panose="020B0604020202020204" pitchFamily="34" charset="0"/>
              </a:rPr>
              <a:t>4D block</a:t>
            </a:r>
            <a:r>
              <a:rPr lang="en-GB" altLang="en-US" sz="1900" dirty="0">
                <a:solidFill>
                  <a:srgbClr val="C00000"/>
                </a:solidFill>
                <a:latin typeface="Arial" panose="020B0604020202020204" pitchFamily="34" charset="0"/>
                <a:cs typeface="Arial" panose="020B0604020202020204" pitchFamily="34" charset="0"/>
              </a:rPr>
              <a:t> - as associated with general relativity</a:t>
            </a:r>
            <a:endParaRPr kumimoji="0" lang="en-US" altLang="en-US" sz="19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93858A78-F698-E943-EBDC-6E4B12EACE34}"/>
              </a:ext>
            </a:extLst>
          </p:cNvPr>
          <p:cNvSpPr txBox="1">
            <a:spLocks noChangeArrowheads="1"/>
          </p:cNvSpPr>
          <p:nvPr/>
        </p:nvSpPr>
        <p:spPr bwMode="auto">
          <a:xfrm>
            <a:off x="2776475" y="3136486"/>
            <a:ext cx="324600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900" u="sng" dirty="0">
                <a:solidFill>
                  <a:srgbClr val="C00000"/>
                </a:solidFill>
                <a:latin typeface="Arial" panose="020B0604020202020204" pitchFamily="34" charset="0"/>
                <a:cs typeface="Arial" panose="020B0604020202020204" pitchFamily="34" charset="0"/>
              </a:rPr>
              <a:t>dynamic</a:t>
            </a:r>
            <a:r>
              <a:rPr lang="en-GB" altLang="en-US" sz="1900" dirty="0">
                <a:solidFill>
                  <a:srgbClr val="C00000"/>
                </a:solidFill>
                <a:latin typeface="Arial" panose="020B0604020202020204" pitchFamily="34" charset="0"/>
                <a:cs typeface="Arial" panose="020B0604020202020204" pitchFamily="34" charset="0"/>
              </a:rPr>
              <a:t> - as associated with quantum theory</a:t>
            </a:r>
            <a:endParaRPr kumimoji="0" lang="en-US" altLang="en-US" sz="19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7" name="Arrow: Up 6">
            <a:extLst>
              <a:ext uri="{FF2B5EF4-FFF2-40B4-BE49-F238E27FC236}">
                <a16:creationId xmlns:a16="http://schemas.microsoft.com/office/drawing/2014/main" id="{9F1AFBB5-8C76-3D63-2FB4-36C9752EFCA7}"/>
              </a:ext>
            </a:extLst>
          </p:cNvPr>
          <p:cNvSpPr/>
          <p:nvPr/>
        </p:nvSpPr>
        <p:spPr>
          <a:xfrm>
            <a:off x="7489671" y="3802961"/>
            <a:ext cx="348531" cy="546830"/>
          </a:xfrm>
          <a:prstGeom prst="upArrow">
            <a:avLst>
              <a:gd name="adj1" fmla="val 41488"/>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Arrow: Up 10">
            <a:extLst>
              <a:ext uri="{FF2B5EF4-FFF2-40B4-BE49-F238E27FC236}">
                <a16:creationId xmlns:a16="http://schemas.microsoft.com/office/drawing/2014/main" id="{31986369-8EF0-5009-BD81-80A11746FDF6}"/>
              </a:ext>
            </a:extLst>
          </p:cNvPr>
          <p:cNvSpPr/>
          <p:nvPr/>
        </p:nvSpPr>
        <p:spPr>
          <a:xfrm rot="5400000" flipH="1">
            <a:off x="6050800" y="3156308"/>
            <a:ext cx="319781" cy="545383"/>
          </a:xfrm>
          <a:prstGeom prst="upArrow">
            <a:avLst>
              <a:gd name="adj1" fmla="val 41488"/>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Diagram&#10;&#10;Description automatically generated">
            <a:extLst>
              <a:ext uri="{FF2B5EF4-FFF2-40B4-BE49-F238E27FC236}">
                <a16:creationId xmlns:a16="http://schemas.microsoft.com/office/drawing/2014/main" id="{5E2DCEE2-B891-EDA5-1D02-4E3376E6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06" y="4123267"/>
            <a:ext cx="4562712" cy="2245896"/>
          </a:xfrm>
          <a:prstGeom prst="rect">
            <a:avLst/>
          </a:prstGeom>
        </p:spPr>
      </p:pic>
      <p:sp>
        <p:nvSpPr>
          <p:cNvPr id="13" name="Text Box 7">
            <a:extLst>
              <a:ext uri="{FF2B5EF4-FFF2-40B4-BE49-F238E27FC236}">
                <a16:creationId xmlns:a16="http://schemas.microsoft.com/office/drawing/2014/main" id="{7400903F-55C1-B254-7EEA-1B515F576502}"/>
              </a:ext>
            </a:extLst>
          </p:cNvPr>
          <p:cNvSpPr txBox="1">
            <a:spLocks noChangeArrowheads="1"/>
          </p:cNvSpPr>
          <p:nvPr/>
        </p:nvSpPr>
        <p:spPr bwMode="auto">
          <a:xfrm>
            <a:off x="354770" y="6409013"/>
            <a:ext cx="8181023"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000099"/>
                </a:solidFill>
                <a:latin typeface="Arial" panose="020B0604020202020204" pitchFamily="34" charset="0"/>
                <a:cs typeface="Arial" panose="020B0604020202020204" pitchFamily="34" charset="0"/>
              </a:rPr>
              <a:t>G</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eneralised proper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time</a:t>
            </a:r>
            <a:r>
              <a:rPr lang="en-GB" altLang="en-US" sz="1900" dirty="0">
                <a:solidFill>
                  <a:srgbClr val="000099"/>
                </a:solidFill>
                <a:latin typeface="Arial" panose="020B0604020202020204" pitchFamily="34" charset="0"/>
                <a:cs typeface="Arial" panose="020B0604020202020204" pitchFamily="34" charset="0"/>
              </a:rPr>
              <a:t> as basis for 4D </a:t>
            </a:r>
            <a:r>
              <a:rPr lang="en-GB" altLang="en-US" sz="1900" u="sng" dirty="0">
                <a:solidFill>
                  <a:srgbClr val="000099"/>
                </a:solidFill>
                <a:latin typeface="Arial" panose="020B0604020202020204" pitchFamily="34" charset="0"/>
                <a:cs typeface="Arial" panose="020B0604020202020204" pitchFamily="34" charset="0"/>
              </a:rPr>
              <a:t>space</a:t>
            </a:r>
            <a:r>
              <a:rPr lang="en-GB" altLang="en-US" sz="1900" dirty="0">
                <a:solidFill>
                  <a:srgbClr val="000099"/>
                </a:solidFill>
                <a:latin typeface="Arial" panose="020B0604020202020204" pitchFamily="34" charset="0"/>
                <a:cs typeface="Arial" panose="020B0604020202020204" pitchFamily="34" charset="0"/>
              </a:rPr>
              <a:t>time and its</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matter</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content  </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20DE37F-9B77-D4E2-8169-C7CA0EF07C22}"/>
              </a:ext>
            </a:extLst>
          </p:cNvPr>
          <p:cNvPicPr>
            <a:picLocks noChangeAspect="1"/>
          </p:cNvPicPr>
          <p:nvPr/>
        </p:nvPicPr>
        <p:blipFill>
          <a:blip r:embed="rId4"/>
          <a:srcRect l="17617" t="11025" r="17701" b="13965"/>
          <a:stretch/>
        </p:blipFill>
        <p:spPr>
          <a:xfrm>
            <a:off x="493021" y="267910"/>
            <a:ext cx="5017214" cy="2704594"/>
          </a:xfrm>
          <a:prstGeom prst="rect">
            <a:avLst/>
          </a:prstGeom>
        </p:spPr>
      </p:pic>
      <p:sp>
        <p:nvSpPr>
          <p:cNvPr id="14" name="Text Box 7">
            <a:extLst>
              <a:ext uri="{FF2B5EF4-FFF2-40B4-BE49-F238E27FC236}">
                <a16:creationId xmlns:a16="http://schemas.microsoft.com/office/drawing/2014/main" id="{980D8382-A1A0-F359-C2B5-EACF50E85811}"/>
              </a:ext>
            </a:extLst>
          </p:cNvPr>
          <p:cNvSpPr txBox="1">
            <a:spLocks noChangeArrowheads="1"/>
          </p:cNvSpPr>
          <p:nvPr/>
        </p:nvSpPr>
        <p:spPr bwMode="auto">
          <a:xfrm>
            <a:off x="5310764" y="4406390"/>
            <a:ext cx="383323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700" dirty="0">
                <a:solidFill>
                  <a:srgbClr val="C00000"/>
                </a:solidFill>
                <a:latin typeface="Arial" panose="020B0604020202020204" pitchFamily="34" charset="0"/>
                <a:cs typeface="Arial" panose="020B0604020202020204" pitchFamily="34" charset="0"/>
              </a:rPr>
              <a:t>Construct full </a:t>
            </a:r>
            <a:r>
              <a:rPr lang="en-GB" altLang="en-US" sz="1700" dirty="0">
                <a:latin typeface="Arial" panose="020B0604020202020204" pitchFamily="34" charset="0"/>
                <a:cs typeface="Arial" panose="020B0604020202020204" pitchFamily="34" charset="0"/>
              </a:rPr>
              <a:t>4D</a:t>
            </a:r>
            <a:r>
              <a:rPr lang="en-GB" altLang="en-US" sz="1700" dirty="0">
                <a:solidFill>
                  <a:srgbClr val="C00000"/>
                </a:solidFill>
                <a:latin typeface="Arial" panose="020B0604020202020204" pitchFamily="34" charset="0"/>
                <a:cs typeface="Arial" panose="020B0604020202020204" pitchFamily="34" charset="0"/>
              </a:rPr>
              <a:t> spacetime</a:t>
            </a:r>
            <a:r>
              <a:rPr kumimoji="0" lang="en-GB" altLang="en-US" sz="17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lang="en-GB" altLang="en-US" sz="1700" u="sng" dirty="0">
                <a:solidFill>
                  <a:srgbClr val="C00000"/>
                </a:solidFill>
                <a:latin typeface="Arial" panose="020B0604020202020204" pitchFamily="34" charset="0"/>
                <a:cs typeface="Arial" panose="020B0604020202020204" pitchFamily="34" charset="0"/>
              </a:rPr>
              <a:t>block</a:t>
            </a:r>
            <a:r>
              <a:rPr kumimoji="0" lang="en-GB" altLang="en-US" sz="17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containing</a:t>
            </a:r>
            <a:r>
              <a:rPr lang="en-GB" altLang="en-US" sz="1700" dirty="0">
                <a:solidFill>
                  <a:srgbClr val="C00000"/>
                </a:solidFill>
                <a:latin typeface="Arial" panose="020B0604020202020204" pitchFamily="34" charset="0"/>
                <a:cs typeface="Arial" panose="020B0604020202020204" pitchFamily="34" charset="0"/>
              </a:rPr>
              <a:t> </a:t>
            </a:r>
            <a:r>
              <a:rPr kumimoji="0" lang="en-GB" altLang="en-US" sz="17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everywhere a </a:t>
            </a:r>
            <a:r>
              <a:rPr kumimoji="0" lang="en-GB" altLang="en-US" sz="1700" b="0" i="0" u="sng"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flow of time</a:t>
            </a:r>
            <a:r>
              <a:rPr kumimoji="0" lang="en-GB" altLang="en-US" sz="17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underlying matter evolution </a:t>
            </a:r>
            <a:r>
              <a:rPr kumimoji="0" lang="en-GB" altLang="en-US" sz="1700" b="0" i="0" u="sng"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dynamic</a:t>
            </a:r>
            <a:r>
              <a:rPr lang="en-GB" altLang="en-US" sz="1700" u="sng" dirty="0">
                <a:solidFill>
                  <a:srgbClr val="C00000"/>
                </a:solidFill>
                <a:latin typeface="Arial" panose="020B0604020202020204" pitchFamily="34" charset="0"/>
                <a:cs typeface="Arial" panose="020B0604020202020204" pitchFamily="34" charset="0"/>
              </a:rPr>
              <a:t>s</a:t>
            </a:r>
            <a:endParaRPr kumimoji="0" lang="en-US" altLang="en-US" sz="17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8" name="Text Box 7">
            <a:extLst>
              <a:ext uri="{FF2B5EF4-FFF2-40B4-BE49-F238E27FC236}">
                <a16:creationId xmlns:a16="http://schemas.microsoft.com/office/drawing/2014/main" id="{0D179D74-5925-CB32-BAA7-5084F3EB95A8}"/>
              </a:ext>
            </a:extLst>
          </p:cNvPr>
          <p:cNvSpPr txBox="1">
            <a:spLocks noChangeArrowheads="1"/>
          </p:cNvSpPr>
          <p:nvPr/>
        </p:nvSpPr>
        <p:spPr bwMode="auto">
          <a:xfrm>
            <a:off x="5530149" y="5645887"/>
            <a:ext cx="348333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C00000"/>
                </a:solidFill>
                <a:latin typeface="Arial" panose="020B0604020202020204" pitchFamily="34" charset="0"/>
                <a:cs typeface="Arial" panose="020B0604020202020204" pitchFamily="34" charset="0"/>
              </a:rPr>
              <a:t>With direct connection to Standard Model of PP</a:t>
            </a:r>
            <a:endParaRPr kumimoji="0" lang="en-US" altLang="en-US" sz="19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598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3C229A-6282-494B-9D71-16E236AD6AAA}"/>
              </a:ext>
            </a:extLst>
          </p:cNvPr>
          <p:cNvSpPr/>
          <p:nvPr/>
        </p:nvSpPr>
        <p:spPr>
          <a:xfrm>
            <a:off x="6244132" y="1657827"/>
            <a:ext cx="2634069" cy="263406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6" name="Rectangle 95">
            <a:extLst>
              <a:ext uri="{FF2B5EF4-FFF2-40B4-BE49-F238E27FC236}">
                <a16:creationId xmlns:a16="http://schemas.microsoft.com/office/drawing/2014/main" id="{4A9ECA48-4A9A-4B2E-AFB5-0B72758C6252}"/>
              </a:ext>
            </a:extLst>
          </p:cNvPr>
          <p:cNvSpPr/>
          <p:nvPr/>
        </p:nvSpPr>
        <p:spPr>
          <a:xfrm>
            <a:off x="6058939" y="1818733"/>
            <a:ext cx="3002198" cy="445220"/>
          </a:xfrm>
          <a:prstGeom prst="rect">
            <a:avLst/>
          </a:prstGeom>
          <a:solidFill>
            <a:schemeClr val="bg1"/>
          </a:solid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89" name="Picture 5">
            <a:extLst>
              <a:ext uri="{FF2B5EF4-FFF2-40B4-BE49-F238E27FC236}">
                <a16:creationId xmlns:a16="http://schemas.microsoft.com/office/drawing/2014/main" id="{ADA83D8E-60E4-43BF-9F72-EAF72B479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71" r="54729" b="7584"/>
          <a:stretch/>
        </p:blipFill>
        <p:spPr bwMode="auto">
          <a:xfrm>
            <a:off x="3319165" y="838632"/>
            <a:ext cx="2531105" cy="203448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08DB761-587E-47B3-A10E-AB51D785E8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9D1A35F2-9E31-4CDF-8E5C-F3F7BF3A3EC6}"/>
              </a:ext>
            </a:extLst>
          </p:cNvPr>
          <p:cNvSpPr txBox="1"/>
          <p:nvPr/>
        </p:nvSpPr>
        <p:spPr>
          <a:xfrm>
            <a:off x="51701" y="988201"/>
            <a:ext cx="2437509" cy="757130"/>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Construct          Higher-dimensional </a:t>
            </a:r>
            <a:r>
              <a:rPr kumimoji="0" lang="en-GB"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global</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spacetime</a:t>
            </a:r>
          </a:p>
        </p:txBody>
      </p:sp>
      <p:cxnSp>
        <p:nvCxnSpPr>
          <p:cNvPr id="8" name="Straight Connector 7">
            <a:extLst>
              <a:ext uri="{FF2B5EF4-FFF2-40B4-BE49-F238E27FC236}">
                <a16:creationId xmlns:a16="http://schemas.microsoft.com/office/drawing/2014/main" id="{412D7BEF-DD52-494E-825B-09CAE55457E1}"/>
              </a:ext>
            </a:extLst>
          </p:cNvPr>
          <p:cNvCxnSpPr>
            <a:cxnSpLocks/>
          </p:cNvCxnSpPr>
          <p:nvPr/>
        </p:nvCxnSpPr>
        <p:spPr>
          <a:xfrm>
            <a:off x="3449617" y="5223628"/>
            <a:ext cx="0" cy="860172"/>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5E93E5F-F01C-4017-AAEB-ABE9DC94BD53}"/>
              </a:ext>
            </a:extLst>
          </p:cNvPr>
          <p:cNvSpPr txBox="1"/>
          <p:nvPr/>
        </p:nvSpPr>
        <p:spPr>
          <a:xfrm>
            <a:off x="98190" y="350349"/>
            <a:ext cx="2454066" cy="605294"/>
          </a:xfrm>
          <a:prstGeom prst="rect">
            <a:avLst/>
          </a:prstGeom>
          <a:noFill/>
        </p:spPr>
        <p:txBody>
          <a:bodyPr wrap="square" rtlCol="0">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Theories with extra dimensions of </a:t>
            </a:r>
            <a:r>
              <a:rPr kumimoji="0" lang="en-GB"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space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nvGrpSpPr>
          <p:cNvPr id="43" name="Group 42">
            <a:extLst>
              <a:ext uri="{FF2B5EF4-FFF2-40B4-BE49-F238E27FC236}">
                <a16:creationId xmlns:a16="http://schemas.microsoft.com/office/drawing/2014/main" id="{13ACF82B-1AD4-45D3-A759-68864180FE9D}"/>
              </a:ext>
            </a:extLst>
          </p:cNvPr>
          <p:cNvGrpSpPr/>
          <p:nvPr/>
        </p:nvGrpSpPr>
        <p:grpSpPr>
          <a:xfrm>
            <a:off x="338390" y="1951132"/>
            <a:ext cx="2644604" cy="2253750"/>
            <a:chOff x="4257273" y="3922236"/>
            <a:chExt cx="2810257" cy="2502123"/>
          </a:xfrm>
        </p:grpSpPr>
        <p:sp>
          <p:nvSpPr>
            <p:cNvPr id="44" name="Cube 43">
              <a:extLst>
                <a:ext uri="{FF2B5EF4-FFF2-40B4-BE49-F238E27FC236}">
                  <a16:creationId xmlns:a16="http://schemas.microsoft.com/office/drawing/2014/main" id="{F7564E00-AC8A-42FD-86A2-292B139BA782}"/>
                </a:ext>
              </a:extLst>
            </p:cNvPr>
            <p:cNvSpPr/>
            <p:nvPr/>
          </p:nvSpPr>
          <p:spPr>
            <a:xfrm rot="21157231" flipH="1">
              <a:off x="4257273" y="3960335"/>
              <a:ext cx="2272557" cy="2116212"/>
            </a:xfrm>
            <a:prstGeom prst="cube">
              <a:avLst>
                <a:gd name="adj" fmla="val 31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5" name="Cube 44">
              <a:extLst>
                <a:ext uri="{FF2B5EF4-FFF2-40B4-BE49-F238E27FC236}">
                  <a16:creationId xmlns:a16="http://schemas.microsoft.com/office/drawing/2014/main" id="{A8F6CDBB-AE22-41A8-A8EC-D5E4D300D3F2}"/>
                </a:ext>
              </a:extLst>
            </p:cNvPr>
            <p:cNvSpPr/>
            <p:nvPr/>
          </p:nvSpPr>
          <p:spPr>
            <a:xfrm rot="20658448" flipH="1">
              <a:off x="4336590" y="4231979"/>
              <a:ext cx="2272557" cy="2116212"/>
            </a:xfrm>
            <a:prstGeom prst="cube">
              <a:avLst>
                <a:gd name="adj" fmla="val 31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6" name="Cube 45">
              <a:extLst>
                <a:ext uri="{FF2B5EF4-FFF2-40B4-BE49-F238E27FC236}">
                  <a16:creationId xmlns:a16="http://schemas.microsoft.com/office/drawing/2014/main" id="{61AE2C45-4267-43B7-8655-2D823C8454D0}"/>
                </a:ext>
              </a:extLst>
            </p:cNvPr>
            <p:cNvSpPr/>
            <p:nvPr/>
          </p:nvSpPr>
          <p:spPr>
            <a:xfrm rot="20985130" flipH="1">
              <a:off x="4565781" y="3922236"/>
              <a:ext cx="2272557" cy="2116212"/>
            </a:xfrm>
            <a:prstGeom prst="cube">
              <a:avLst>
                <a:gd name="adj" fmla="val 31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7" name="Cube 46">
              <a:extLst>
                <a:ext uri="{FF2B5EF4-FFF2-40B4-BE49-F238E27FC236}">
                  <a16:creationId xmlns:a16="http://schemas.microsoft.com/office/drawing/2014/main" id="{5F0879E4-88B5-431D-BC14-A6104614D2E1}"/>
                </a:ext>
              </a:extLst>
            </p:cNvPr>
            <p:cNvSpPr/>
            <p:nvPr/>
          </p:nvSpPr>
          <p:spPr>
            <a:xfrm flipH="1">
              <a:off x="4794973" y="4058058"/>
              <a:ext cx="2272557" cy="2116212"/>
            </a:xfrm>
            <a:prstGeom prst="cube">
              <a:avLst>
                <a:gd name="adj" fmla="val 31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8" name="Cube 47">
              <a:extLst>
                <a:ext uri="{FF2B5EF4-FFF2-40B4-BE49-F238E27FC236}">
                  <a16:creationId xmlns:a16="http://schemas.microsoft.com/office/drawing/2014/main" id="{CE3A88FF-EE8C-47FB-82A5-FA30C58026EF}"/>
                </a:ext>
              </a:extLst>
            </p:cNvPr>
            <p:cNvSpPr/>
            <p:nvPr/>
          </p:nvSpPr>
          <p:spPr>
            <a:xfrm rot="21409894" flipH="1">
              <a:off x="4699749" y="4308147"/>
              <a:ext cx="2272557" cy="2116212"/>
            </a:xfrm>
            <a:prstGeom prst="cube">
              <a:avLst>
                <a:gd name="adj" fmla="val 31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90" name="Group 89">
            <a:extLst>
              <a:ext uri="{FF2B5EF4-FFF2-40B4-BE49-F238E27FC236}">
                <a16:creationId xmlns:a16="http://schemas.microsoft.com/office/drawing/2014/main" id="{18DE6E38-09AD-47EE-8350-105C24196605}"/>
              </a:ext>
            </a:extLst>
          </p:cNvPr>
          <p:cNvGrpSpPr/>
          <p:nvPr/>
        </p:nvGrpSpPr>
        <p:grpSpPr>
          <a:xfrm>
            <a:off x="698127" y="5396625"/>
            <a:ext cx="3439022" cy="1117113"/>
            <a:chOff x="4150498" y="4608576"/>
            <a:chExt cx="3439022" cy="1463040"/>
          </a:xfrm>
        </p:grpSpPr>
        <p:sp>
          <p:nvSpPr>
            <p:cNvPr id="91" name="Freeform: Shape 90">
              <a:extLst>
                <a:ext uri="{FF2B5EF4-FFF2-40B4-BE49-F238E27FC236}">
                  <a16:creationId xmlns:a16="http://schemas.microsoft.com/office/drawing/2014/main" id="{D24D62E3-597C-44A0-9860-6A5771C2BDFC}"/>
                </a:ext>
              </a:extLst>
            </p:cNvPr>
            <p:cNvSpPr/>
            <p:nvPr/>
          </p:nvSpPr>
          <p:spPr>
            <a:xfrm rot="518517">
              <a:off x="4150498" y="5447499"/>
              <a:ext cx="2315190" cy="445317"/>
            </a:xfrm>
            <a:custGeom>
              <a:avLst/>
              <a:gdLst>
                <a:gd name="connsiteX0" fmla="*/ 0 w 2221992"/>
                <a:gd name="connsiteY0" fmla="*/ 0 h 804672"/>
                <a:gd name="connsiteX1" fmla="*/ 768096 w 2221992"/>
                <a:gd name="connsiteY1" fmla="*/ 192024 h 804672"/>
                <a:gd name="connsiteX2" fmla="*/ 1335024 w 2221992"/>
                <a:gd name="connsiteY2" fmla="*/ 630936 h 804672"/>
                <a:gd name="connsiteX3" fmla="*/ 2048256 w 2221992"/>
                <a:gd name="connsiteY3" fmla="*/ 731520 h 804672"/>
                <a:gd name="connsiteX4" fmla="*/ 2221992 w 2221992"/>
                <a:gd name="connsiteY4" fmla="*/ 804672 h 80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992" h="804672">
                  <a:moveTo>
                    <a:pt x="0" y="0"/>
                  </a:moveTo>
                  <a:cubicBezTo>
                    <a:pt x="272796" y="43434"/>
                    <a:pt x="545592" y="86868"/>
                    <a:pt x="768096" y="192024"/>
                  </a:cubicBezTo>
                  <a:cubicBezTo>
                    <a:pt x="990600" y="297180"/>
                    <a:pt x="1121664" y="541020"/>
                    <a:pt x="1335024" y="630936"/>
                  </a:cubicBezTo>
                  <a:cubicBezTo>
                    <a:pt x="1548384" y="720852"/>
                    <a:pt x="1900428" y="702564"/>
                    <a:pt x="2048256" y="731520"/>
                  </a:cubicBezTo>
                  <a:cubicBezTo>
                    <a:pt x="2196084" y="760476"/>
                    <a:pt x="2209038" y="782574"/>
                    <a:pt x="2221992" y="804672"/>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1EDE9F28-1B5A-4F65-8EC8-A9F6289F11DD}"/>
                </a:ext>
              </a:extLst>
            </p:cNvPr>
            <p:cNvSpPr/>
            <p:nvPr/>
          </p:nvSpPr>
          <p:spPr>
            <a:xfrm rot="21334978">
              <a:off x="5285232" y="4608576"/>
              <a:ext cx="2295357" cy="613182"/>
            </a:xfrm>
            <a:custGeom>
              <a:avLst/>
              <a:gdLst>
                <a:gd name="connsiteX0" fmla="*/ 0 w 2295357"/>
                <a:gd name="connsiteY0" fmla="*/ 0 h 613182"/>
                <a:gd name="connsiteX1" fmla="*/ 530352 w 2295357"/>
                <a:gd name="connsiteY1" fmla="*/ 100584 h 613182"/>
                <a:gd name="connsiteX2" fmla="*/ 886968 w 2295357"/>
                <a:gd name="connsiteY2" fmla="*/ 301752 h 613182"/>
                <a:gd name="connsiteX3" fmla="*/ 1188720 w 2295357"/>
                <a:gd name="connsiteY3" fmla="*/ 320040 h 613182"/>
                <a:gd name="connsiteX4" fmla="*/ 1499616 w 2295357"/>
                <a:gd name="connsiteY4" fmla="*/ 475488 h 613182"/>
                <a:gd name="connsiteX5" fmla="*/ 2066544 w 2295357"/>
                <a:gd name="connsiteY5" fmla="*/ 502920 h 613182"/>
                <a:gd name="connsiteX6" fmla="*/ 2258568 w 2295357"/>
                <a:gd name="connsiteY6" fmla="*/ 603504 h 613182"/>
                <a:gd name="connsiteX7" fmla="*/ 2295144 w 2295357"/>
                <a:gd name="connsiteY7" fmla="*/ 603504 h 61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5357" h="613182">
                  <a:moveTo>
                    <a:pt x="0" y="0"/>
                  </a:moveTo>
                  <a:cubicBezTo>
                    <a:pt x="191262" y="25146"/>
                    <a:pt x="382524" y="50292"/>
                    <a:pt x="530352" y="100584"/>
                  </a:cubicBezTo>
                  <a:cubicBezTo>
                    <a:pt x="678180" y="150876"/>
                    <a:pt x="777240" y="265176"/>
                    <a:pt x="886968" y="301752"/>
                  </a:cubicBezTo>
                  <a:cubicBezTo>
                    <a:pt x="996696" y="338328"/>
                    <a:pt x="1086612" y="291084"/>
                    <a:pt x="1188720" y="320040"/>
                  </a:cubicBezTo>
                  <a:cubicBezTo>
                    <a:pt x="1290828" y="348996"/>
                    <a:pt x="1353312" y="445008"/>
                    <a:pt x="1499616" y="475488"/>
                  </a:cubicBezTo>
                  <a:cubicBezTo>
                    <a:pt x="1645920" y="505968"/>
                    <a:pt x="1940052" y="481584"/>
                    <a:pt x="2066544" y="502920"/>
                  </a:cubicBezTo>
                  <a:cubicBezTo>
                    <a:pt x="2193036" y="524256"/>
                    <a:pt x="2258568" y="603504"/>
                    <a:pt x="2258568" y="603504"/>
                  </a:cubicBezTo>
                  <a:cubicBezTo>
                    <a:pt x="2296668" y="620268"/>
                    <a:pt x="2295906" y="611886"/>
                    <a:pt x="2295144" y="603504"/>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5237817F-FCA8-4C35-B4D9-A3FD21A99D04}"/>
                </a:ext>
              </a:extLst>
            </p:cNvPr>
            <p:cNvSpPr/>
            <p:nvPr/>
          </p:nvSpPr>
          <p:spPr>
            <a:xfrm>
              <a:off x="4197096" y="4700016"/>
              <a:ext cx="1069848" cy="576072"/>
            </a:xfrm>
            <a:custGeom>
              <a:avLst/>
              <a:gdLst>
                <a:gd name="connsiteX0" fmla="*/ 0 w 1069848"/>
                <a:gd name="connsiteY0" fmla="*/ 576072 h 576072"/>
                <a:gd name="connsiteX1" fmla="*/ 320040 w 1069848"/>
                <a:gd name="connsiteY1" fmla="*/ 356616 h 576072"/>
                <a:gd name="connsiteX2" fmla="*/ 713232 w 1069848"/>
                <a:gd name="connsiteY2" fmla="*/ 237744 h 576072"/>
                <a:gd name="connsiteX3" fmla="*/ 1069848 w 1069848"/>
                <a:gd name="connsiteY3" fmla="*/ 0 h 576072"/>
              </a:gdLst>
              <a:ahLst/>
              <a:cxnLst>
                <a:cxn ang="0">
                  <a:pos x="connsiteX0" y="connsiteY0"/>
                </a:cxn>
                <a:cxn ang="0">
                  <a:pos x="connsiteX1" y="connsiteY1"/>
                </a:cxn>
                <a:cxn ang="0">
                  <a:pos x="connsiteX2" y="connsiteY2"/>
                </a:cxn>
                <a:cxn ang="0">
                  <a:pos x="connsiteX3" y="connsiteY3"/>
                </a:cxn>
              </a:cxnLst>
              <a:rect l="l" t="t" r="r" b="b"/>
              <a:pathLst>
                <a:path w="1069848" h="576072">
                  <a:moveTo>
                    <a:pt x="0" y="576072"/>
                  </a:moveTo>
                  <a:cubicBezTo>
                    <a:pt x="100584" y="494538"/>
                    <a:pt x="201168" y="413004"/>
                    <a:pt x="320040" y="356616"/>
                  </a:cubicBezTo>
                  <a:cubicBezTo>
                    <a:pt x="438912" y="300228"/>
                    <a:pt x="588264" y="297180"/>
                    <a:pt x="713232" y="237744"/>
                  </a:cubicBezTo>
                  <a:cubicBezTo>
                    <a:pt x="838200" y="178308"/>
                    <a:pt x="954024" y="89154"/>
                    <a:pt x="1069848"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A77EACB1-54F3-490F-AB2A-6BEA16008A53}"/>
                </a:ext>
              </a:extLst>
            </p:cNvPr>
            <p:cNvSpPr/>
            <p:nvPr/>
          </p:nvSpPr>
          <p:spPr>
            <a:xfrm>
              <a:off x="6419088" y="5138928"/>
              <a:ext cx="1170432" cy="932688"/>
            </a:xfrm>
            <a:custGeom>
              <a:avLst/>
              <a:gdLst>
                <a:gd name="connsiteX0" fmla="*/ 0 w 1170432"/>
                <a:gd name="connsiteY0" fmla="*/ 932688 h 932688"/>
                <a:gd name="connsiteX1" fmla="*/ 493776 w 1170432"/>
                <a:gd name="connsiteY1" fmla="*/ 649224 h 932688"/>
                <a:gd name="connsiteX2" fmla="*/ 749808 w 1170432"/>
                <a:gd name="connsiteY2" fmla="*/ 283464 h 932688"/>
                <a:gd name="connsiteX3" fmla="*/ 1170432 w 1170432"/>
                <a:gd name="connsiteY3" fmla="*/ 0 h 932688"/>
              </a:gdLst>
              <a:ahLst/>
              <a:cxnLst>
                <a:cxn ang="0">
                  <a:pos x="connsiteX0" y="connsiteY0"/>
                </a:cxn>
                <a:cxn ang="0">
                  <a:pos x="connsiteX1" y="connsiteY1"/>
                </a:cxn>
                <a:cxn ang="0">
                  <a:pos x="connsiteX2" y="connsiteY2"/>
                </a:cxn>
                <a:cxn ang="0">
                  <a:pos x="connsiteX3" y="connsiteY3"/>
                </a:cxn>
              </a:cxnLst>
              <a:rect l="l" t="t" r="r" b="b"/>
              <a:pathLst>
                <a:path w="1170432" h="932688">
                  <a:moveTo>
                    <a:pt x="0" y="932688"/>
                  </a:moveTo>
                  <a:cubicBezTo>
                    <a:pt x="184404" y="845058"/>
                    <a:pt x="368808" y="757428"/>
                    <a:pt x="493776" y="649224"/>
                  </a:cubicBezTo>
                  <a:cubicBezTo>
                    <a:pt x="618744" y="541020"/>
                    <a:pt x="637032" y="391668"/>
                    <a:pt x="749808" y="283464"/>
                  </a:cubicBezTo>
                  <a:cubicBezTo>
                    <a:pt x="862584" y="175260"/>
                    <a:pt x="1016508" y="87630"/>
                    <a:pt x="1170432"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5E548B66-5DD5-4B76-AF31-8BC85BA07ED1}"/>
                  </a:ext>
                </a:extLst>
              </p:cNvPr>
              <p:cNvSpPr txBox="1"/>
              <p:nvPr/>
            </p:nvSpPr>
            <p:spPr>
              <a:xfrm>
                <a:off x="1527054" y="3037324"/>
                <a:ext cx="966999" cy="576312"/>
              </a:xfrm>
              <a:prstGeom prst="rect">
                <a:avLst/>
              </a:prstGeom>
              <a:noFill/>
            </p:spPr>
            <p:txBody>
              <a:bodyPr wrap="square" lIns="0" tIns="0" rIns="0" bIns="0" rtlCol="0">
                <a:spAutoFit/>
              </a:bodyPr>
              <a:lstStyle/>
              <a:p>
                <a:pPr lvl="0">
                  <a:defRPr/>
                </a:pPr>
                <a14:m>
                  <m:oMathPara xmlns:m="http://schemas.openxmlformats.org/officeDocument/2006/math">
                    <m:oMathParaPr>
                      <m:jc m:val="center"/>
                    </m:oMathParaPr>
                    <m:oMath xmlns:m="http://schemas.openxmlformats.org/officeDocument/2006/math">
                      <m:sSub>
                        <m:sSubPr>
                          <m:ctrlPr>
                            <a:rPr lang="en-GB" i="1" smtClean="0">
                              <a:solidFill>
                                <a:prstClr val="black"/>
                              </a:solidFill>
                              <a:latin typeface="Cambria Math" panose="02040503050406030204" pitchFamily="18" charset="0"/>
                              <a:ea typeface="Cambria Math" panose="02040503050406030204" pitchFamily="18" charset="0"/>
                            </a:rPr>
                          </m:ctrlPr>
                        </m:sSubPr>
                        <m:e>
                          <m:acc>
                            <m:accPr>
                              <m:chr m:val="̃"/>
                              <m:ctrlPr>
                                <a:rPr lang="en-GB" i="1">
                                  <a:solidFill>
                                    <a:prstClr val="black"/>
                                  </a:solidFill>
                                  <a:latin typeface="Cambria Math" panose="02040503050406030204" pitchFamily="18" charset="0"/>
                                  <a:ea typeface="Cambria Math" panose="02040503050406030204" pitchFamily="18" charset="0"/>
                                </a:rPr>
                              </m:ctrlPr>
                            </m:accPr>
                            <m:e>
                              <m:r>
                                <a:rPr lang="en-GB" i="1">
                                  <a:solidFill>
                                    <a:prstClr val="black"/>
                                  </a:solidFill>
                                  <a:latin typeface="Cambria Math" panose="02040503050406030204" pitchFamily="18" charset="0"/>
                                  <a:ea typeface="Cambria Math" panose="02040503050406030204" pitchFamily="18" charset="0"/>
                                </a:rPr>
                                <m:t>𝑔</m:t>
                              </m:r>
                            </m:e>
                          </m:acc>
                        </m:e>
                        <m:sub>
                          <m:r>
                            <a:rPr lang="en-GB" i="1">
                              <a:solidFill>
                                <a:prstClr val="black"/>
                              </a:solidFill>
                              <a:latin typeface="Cambria Math" panose="02040503050406030204" pitchFamily="18" charset="0"/>
                              <a:ea typeface="Cambria Math" panose="02040503050406030204" pitchFamily="18" charset="0"/>
                            </a:rPr>
                            <m:t>𝜇𝜈</m:t>
                          </m:r>
                        </m:sub>
                      </m:sSub>
                      <m:d>
                        <m:d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d>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endParaRPr>
              </a:p>
              <a:p>
                <a:pPr lvl="0" algn="ctr">
                  <a:defRPr/>
                </a:pPr>
                <a:r>
                  <a:rPr kumimoji="0" lang="en-GB" b="0" i="0" u="none" strike="noStrike" kern="1200" cap="none" spc="0" normalizeH="0" baseline="0" noProof="0" dirty="0">
                    <a:ln>
                      <a:noFill/>
                    </a:ln>
                    <a:solidFill>
                      <a:prstClr val="black"/>
                    </a:solidFill>
                    <a:effectLst/>
                    <a:uLnTx/>
                    <a:uFillTx/>
                    <a:latin typeface="Arial" panose="020B0604020202020204"/>
                    <a:ea typeface="+mn-ea"/>
                  </a:rPr>
                  <a:t>in (</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n&gt;</a:t>
                </a:r>
                <a:r>
                  <a:rPr kumimoji="0" lang="en-GB"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lang="en-GB" dirty="0">
                    <a:solidFill>
                      <a:prstClr val="black"/>
                    </a:solidFill>
                  </a:rPr>
                  <a:t>)</a:t>
                </a:r>
                <a:r>
                  <a:rPr kumimoji="0" lang="en-GB" b="0" i="0" u="none" strike="noStrike" kern="1200" cap="none" spc="0" normalizeH="0" baseline="0" noProof="0" dirty="0">
                    <a:ln>
                      <a:noFill/>
                    </a:ln>
                    <a:solidFill>
                      <a:prstClr val="black"/>
                    </a:solidFill>
                    <a:effectLst/>
                    <a:uLnTx/>
                    <a:uFillTx/>
                    <a:latin typeface="Arial" panose="020B0604020202020204"/>
                    <a:ea typeface="+mn-ea"/>
                  </a:rPr>
                  <a:t>D</a:t>
                </a:r>
              </a:p>
            </p:txBody>
          </p:sp>
        </mc:Choice>
        <mc:Fallback xmlns="">
          <p:sp>
            <p:nvSpPr>
              <p:cNvPr id="97" name="TextBox 96">
                <a:extLst>
                  <a:ext uri="{FF2B5EF4-FFF2-40B4-BE49-F238E27FC236}">
                    <a16:creationId xmlns:a16="http://schemas.microsoft.com/office/drawing/2014/main" id="{5E548B66-5DD5-4B76-AF31-8BC85BA07ED1}"/>
                  </a:ext>
                </a:extLst>
              </p:cNvPr>
              <p:cNvSpPr txBox="1">
                <a:spLocks noRot="1" noChangeAspect="1" noMove="1" noResize="1" noEditPoints="1" noAdjustHandles="1" noChangeArrowheads="1" noChangeShapeType="1" noTextEdit="1"/>
              </p:cNvSpPr>
              <p:nvPr/>
            </p:nvSpPr>
            <p:spPr>
              <a:xfrm>
                <a:off x="1527054" y="3037324"/>
                <a:ext cx="966999" cy="576312"/>
              </a:xfrm>
              <a:prstGeom prst="rect">
                <a:avLst/>
              </a:prstGeom>
              <a:blipFill>
                <a:blip r:embed="rId23"/>
                <a:stretch>
                  <a:fillRect l="-14557" t="-3158" r="-14557" b="-24211"/>
                </a:stretch>
              </a:blipFill>
            </p:spPr>
            <p:txBody>
              <a:bodyPr/>
              <a:lstStyle/>
              <a:p>
                <a:r>
                  <a:rPr lang="en-GB">
                    <a:noFill/>
                  </a:rPr>
                  <a:t> </a:t>
                </a:r>
              </a:p>
            </p:txBody>
          </p:sp>
        </mc:Fallback>
      </mc:AlternateContent>
      <p:pic>
        <p:nvPicPr>
          <p:cNvPr id="109" name="Picture 5">
            <a:extLst>
              <a:ext uri="{FF2B5EF4-FFF2-40B4-BE49-F238E27FC236}">
                <a16:creationId xmlns:a16="http://schemas.microsoft.com/office/drawing/2014/main" id="{B05CD9B2-D2AB-494C-9D89-C27D860412CE}"/>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78121" t="42573" r="17009" b="47223"/>
          <a:stretch/>
        </p:blipFill>
        <p:spPr bwMode="auto">
          <a:xfrm>
            <a:off x="7251184" y="2643281"/>
            <a:ext cx="660302" cy="607760"/>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78FDE968-74D5-47B1-83B4-942CB4CDC214}"/>
              </a:ext>
            </a:extLst>
          </p:cNvPr>
          <p:cNvSpPr txBox="1"/>
          <p:nvPr/>
        </p:nvSpPr>
        <p:spPr>
          <a:xfrm>
            <a:off x="6354302" y="3279616"/>
            <a:ext cx="2454066" cy="535531"/>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inertial reference frame</a:t>
            </a:r>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56C42E0A-4D4D-44C0-90F5-79A7B06F591E}"/>
                  </a:ext>
                </a:extLst>
              </p:cNvPr>
              <p:cNvSpPr txBox="1"/>
              <p:nvPr/>
            </p:nvSpPr>
            <p:spPr>
              <a:xfrm>
                <a:off x="6098903" y="1898450"/>
                <a:ext cx="2923019" cy="300852"/>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12" name="TextBox 111">
                <a:extLst>
                  <a:ext uri="{FF2B5EF4-FFF2-40B4-BE49-F238E27FC236}">
                    <a16:creationId xmlns:a16="http://schemas.microsoft.com/office/drawing/2014/main" id="{56C42E0A-4D4D-44C0-90F5-79A7B06F591E}"/>
                  </a:ext>
                </a:extLst>
              </p:cNvPr>
              <p:cNvSpPr txBox="1">
                <a:spLocks noRot="1" noChangeAspect="1" noMove="1" noResize="1" noEditPoints="1" noAdjustHandles="1" noChangeArrowheads="1" noChangeShapeType="1" noTextEdit="1"/>
              </p:cNvSpPr>
              <p:nvPr/>
            </p:nvSpPr>
            <p:spPr>
              <a:xfrm>
                <a:off x="6098903" y="1898450"/>
                <a:ext cx="2923019" cy="300852"/>
              </a:xfrm>
              <a:prstGeom prst="rect">
                <a:avLst/>
              </a:prstGeom>
              <a:blipFill>
                <a:blip r:embed="rId5"/>
                <a:stretch>
                  <a:fillRect l="-4167" b="-38000"/>
                </a:stretch>
              </a:blipFill>
            </p:spPr>
            <p:txBody>
              <a:bodyPr/>
              <a:lstStyle/>
              <a:p>
                <a:r>
                  <a:rPr lang="en-GB">
                    <a:noFill/>
                  </a:rPr>
                  <a:t> </a:t>
                </a:r>
              </a:p>
            </p:txBody>
          </p:sp>
        </mc:Fallback>
      </mc:AlternateContent>
      <p:sp>
        <p:nvSpPr>
          <p:cNvPr id="5" name="Rectangle 4">
            <a:extLst>
              <a:ext uri="{FF2B5EF4-FFF2-40B4-BE49-F238E27FC236}">
                <a16:creationId xmlns:a16="http://schemas.microsoft.com/office/drawing/2014/main" id="{14224598-0AC7-4A52-B539-28AC4983ADC6}"/>
              </a:ext>
            </a:extLst>
          </p:cNvPr>
          <p:cNvSpPr/>
          <p:nvPr/>
        </p:nvSpPr>
        <p:spPr>
          <a:xfrm>
            <a:off x="3570123" y="1460201"/>
            <a:ext cx="615160" cy="711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4" name="TextBox 113">
            <a:extLst>
              <a:ext uri="{FF2B5EF4-FFF2-40B4-BE49-F238E27FC236}">
                <a16:creationId xmlns:a16="http://schemas.microsoft.com/office/drawing/2014/main" id="{83CB0046-4626-4DC8-A235-DFD87D00FFA1}"/>
              </a:ext>
            </a:extLst>
          </p:cNvPr>
          <p:cNvSpPr txBox="1"/>
          <p:nvPr/>
        </p:nvSpPr>
        <p:spPr>
          <a:xfrm>
            <a:off x="6018183" y="345566"/>
            <a:ext cx="3092384" cy="605294"/>
          </a:xfrm>
          <a:prstGeom prst="rect">
            <a:avLst/>
          </a:prstGeom>
          <a:noFill/>
        </p:spPr>
        <p:txBody>
          <a:bodyPr wrap="square" rtlCol="0">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Here from </a:t>
            </a:r>
            <a:r>
              <a:rPr kumimoji="0" lang="en-GB"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4D form </a:t>
            </a:r>
            <a:r>
              <a:rPr lang="en-GB" u="sng" dirty="0">
                <a:solidFill>
                  <a:prstClr val="black"/>
                </a:solidFill>
                <a:latin typeface="Arial" panose="020B0604020202020204" pitchFamily="34" charset="0"/>
                <a:cs typeface="Arial" panose="020B0604020202020204" pitchFamily="34" charset="0"/>
              </a:rPr>
              <a:t>generalise</a:t>
            </a:r>
            <a:r>
              <a:rPr kumimoji="0" lang="en-GB" sz="18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proper time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 name="Arrow: Circular 6">
            <a:extLst>
              <a:ext uri="{FF2B5EF4-FFF2-40B4-BE49-F238E27FC236}">
                <a16:creationId xmlns:a16="http://schemas.microsoft.com/office/drawing/2014/main" id="{3F251B98-789F-4158-976F-CF5214443145}"/>
              </a:ext>
            </a:extLst>
          </p:cNvPr>
          <p:cNvSpPr/>
          <p:nvPr/>
        </p:nvSpPr>
        <p:spPr>
          <a:xfrm rot="2439425" flipV="1">
            <a:off x="3055101" y="70775"/>
            <a:ext cx="5052478" cy="2545320"/>
          </a:xfrm>
          <a:prstGeom prst="circularArrow">
            <a:avLst>
              <a:gd name="adj1" fmla="val 2931"/>
              <a:gd name="adj2" fmla="val 826862"/>
              <a:gd name="adj3" fmla="val 20491629"/>
              <a:gd name="adj4" fmla="val 15021249"/>
              <a:gd name="adj5" fmla="val 774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6" name="TextBox 115">
            <a:extLst>
              <a:ext uri="{FF2B5EF4-FFF2-40B4-BE49-F238E27FC236}">
                <a16:creationId xmlns:a16="http://schemas.microsoft.com/office/drawing/2014/main" id="{9F3FE7F5-3D4D-400C-BC95-98FFB3017E5A}"/>
              </a:ext>
            </a:extLst>
          </p:cNvPr>
          <p:cNvSpPr txBox="1"/>
          <p:nvPr/>
        </p:nvSpPr>
        <p:spPr>
          <a:xfrm>
            <a:off x="4687696" y="5252159"/>
            <a:ext cx="2692566" cy="757130"/>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residual</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components      basis for matter fields     in 4D spacetime </a:t>
            </a: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6CBAE675-AAFB-489C-8AD8-74798D07457C}"/>
                  </a:ext>
                </a:extLst>
              </p:cNvPr>
              <p:cNvSpPr txBox="1"/>
              <p:nvPr/>
            </p:nvSpPr>
            <p:spPr>
              <a:xfrm>
                <a:off x="8492941" y="3836249"/>
                <a:ext cx="694944" cy="4739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𝐺</m:t>
                          </m:r>
                        </m:e>
                      </m:acc>
                    </m:oMath>
                  </m:oMathPara>
                </a14:m>
                <a:endParaRPr kumimoji="0" lang="en-GB"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mc:Choice>
        <mc:Fallback xmlns="">
          <p:sp>
            <p:nvSpPr>
              <p:cNvPr id="99" name="TextBox 98">
                <a:extLst>
                  <a:ext uri="{FF2B5EF4-FFF2-40B4-BE49-F238E27FC236}">
                    <a16:creationId xmlns:a16="http://schemas.microsoft.com/office/drawing/2014/main" id="{6CBAE675-AAFB-489C-8AD8-74798D07457C}"/>
                  </a:ext>
                </a:extLst>
              </p:cNvPr>
              <p:cNvSpPr txBox="1">
                <a:spLocks noRot="1" noChangeAspect="1" noMove="1" noResize="1" noEditPoints="1" noAdjustHandles="1" noChangeArrowheads="1" noChangeShapeType="1" noTextEdit="1"/>
              </p:cNvSpPr>
              <p:nvPr/>
            </p:nvSpPr>
            <p:spPr>
              <a:xfrm>
                <a:off x="8492941" y="3836249"/>
                <a:ext cx="694944" cy="473976"/>
              </a:xfrm>
              <a:prstGeom prst="rect">
                <a:avLst/>
              </a:prstGeom>
              <a:blipFill>
                <a:blip r:embed="rId6"/>
                <a:stretch>
                  <a:fillRect/>
                </a:stretch>
              </a:blipFill>
            </p:spPr>
            <p:txBody>
              <a:bodyPr/>
              <a:lstStyle/>
              <a:p>
                <a:r>
                  <a:rPr lang="en-GB">
                    <a:noFill/>
                  </a:rPr>
                  <a:t> </a:t>
                </a:r>
              </a:p>
            </p:txBody>
          </p:sp>
        </mc:Fallback>
      </mc:AlternateContent>
      <p:sp>
        <p:nvSpPr>
          <p:cNvPr id="100" name="Arrow: Curved Left 99">
            <a:extLst>
              <a:ext uri="{FF2B5EF4-FFF2-40B4-BE49-F238E27FC236}">
                <a16:creationId xmlns:a16="http://schemas.microsoft.com/office/drawing/2014/main" id="{35D40CD5-69BD-4A10-A70B-EF04053FD5E0}"/>
              </a:ext>
            </a:extLst>
          </p:cNvPr>
          <p:cNvSpPr/>
          <p:nvPr/>
        </p:nvSpPr>
        <p:spPr>
          <a:xfrm rot="3306079">
            <a:off x="8383754" y="3392440"/>
            <a:ext cx="266342" cy="1045657"/>
          </a:xfrm>
          <a:prstGeom prst="curvedLeftArrow">
            <a:avLst>
              <a:gd name="adj1" fmla="val 50000"/>
              <a:gd name="adj2" fmla="val 116159"/>
              <a:gd name="adj3" fmla="val 25000"/>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677958A6-D4A7-450F-867D-9C42D9FB832A}"/>
                  </a:ext>
                </a:extLst>
              </p:cNvPr>
              <p:cNvSpPr txBox="1"/>
              <p:nvPr/>
            </p:nvSpPr>
            <p:spPr>
              <a:xfrm>
                <a:off x="6558174" y="2324706"/>
                <a:ext cx="2542032" cy="28193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18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10" name="TextBox 109">
                <a:extLst>
                  <a:ext uri="{FF2B5EF4-FFF2-40B4-BE49-F238E27FC236}">
                    <a16:creationId xmlns:a16="http://schemas.microsoft.com/office/drawing/2014/main" id="{677958A6-D4A7-450F-867D-9C42D9FB832A}"/>
                  </a:ext>
                </a:extLst>
              </p:cNvPr>
              <p:cNvSpPr txBox="1">
                <a:spLocks noRot="1" noChangeAspect="1" noMove="1" noResize="1" noEditPoints="1" noAdjustHandles="1" noChangeArrowheads="1" noChangeShapeType="1" noTextEdit="1"/>
              </p:cNvSpPr>
              <p:nvPr/>
            </p:nvSpPr>
            <p:spPr>
              <a:xfrm>
                <a:off x="6558174" y="2324706"/>
                <a:ext cx="2542032" cy="281937"/>
              </a:xfrm>
              <a:prstGeom prst="rect">
                <a:avLst/>
              </a:prstGeom>
              <a:blipFill>
                <a:blip r:embed="rId7"/>
                <a:stretch>
                  <a:fillRect l="-4317" t="-2128" b="-34043"/>
                </a:stretch>
              </a:blipFill>
            </p:spPr>
            <p:txBody>
              <a:bodyPr/>
              <a:lstStyle/>
              <a:p>
                <a:r>
                  <a:rPr lang="en-GB">
                    <a:noFill/>
                  </a:rPr>
                  <a:t> </a:t>
                </a:r>
              </a:p>
            </p:txBody>
          </p:sp>
        </mc:Fallback>
      </mc:AlternateContent>
      <p:sp>
        <p:nvSpPr>
          <p:cNvPr id="102" name="Text Box 7">
            <a:extLst>
              <a:ext uri="{FF2B5EF4-FFF2-40B4-BE49-F238E27FC236}">
                <a16:creationId xmlns:a16="http://schemas.microsoft.com/office/drawing/2014/main" id="{4DD2B175-8263-4ADC-B241-B11CEF7E085F}"/>
              </a:ext>
            </a:extLst>
          </p:cNvPr>
          <p:cNvSpPr txBox="1">
            <a:spLocks noChangeArrowheads="1"/>
          </p:cNvSpPr>
          <p:nvPr/>
        </p:nvSpPr>
        <p:spPr bwMode="auto">
          <a:xfrm>
            <a:off x="3255931" y="3004618"/>
            <a:ext cx="28736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For particle</a:t>
            </a:r>
            <a:r>
              <a:rPr kumimoji="0" lang="en-GB" altLang="en-US" sz="1800" b="0" i="0" u="none" strike="noStrike" kern="1200" cap="none" spc="0" normalizeH="0" noProof="0" dirty="0">
                <a:ln>
                  <a:noFill/>
                </a:ln>
                <a:solidFill>
                  <a:srgbClr val="006600"/>
                </a:solidFill>
                <a:effectLst/>
                <a:uLnTx/>
                <a:uFillTx/>
                <a:latin typeface="Arial" panose="020B0604020202020204" pitchFamily="34" charset="0"/>
                <a:ea typeface="+mn-ea"/>
                <a:cs typeface="Arial" panose="020B0604020202020204" pitchFamily="34" charset="0"/>
              </a:rPr>
              <a:t> physics</a:t>
            </a:r>
            <a:r>
              <a:rPr kumimoji="0" lang="en-GB"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interested in </a:t>
            </a:r>
            <a:r>
              <a:rPr kumimoji="0" lang="en-GB" altLang="en-US" sz="18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local</a:t>
            </a:r>
            <a:r>
              <a:rPr kumimoji="0" lang="en-GB"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particle interactions and </a:t>
            </a:r>
            <a:r>
              <a:rPr kumimoji="0" lang="en-GB" altLang="en-US" sz="18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local</a:t>
            </a:r>
            <a:r>
              <a:rPr kumimoji="0" lang="en-GB"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symmetry properties</a:t>
            </a:r>
            <a:endParaRPr kumimoji="0" lang="en-US"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
        <p:nvSpPr>
          <p:cNvPr id="113" name="Text Box 7">
            <a:extLst>
              <a:ext uri="{FF2B5EF4-FFF2-40B4-BE49-F238E27FC236}">
                <a16:creationId xmlns:a16="http://schemas.microsoft.com/office/drawing/2014/main" id="{ED3996B1-928C-470B-AEB2-1EB9C37AA01C}"/>
              </a:ext>
            </a:extLst>
          </p:cNvPr>
          <p:cNvSpPr txBox="1">
            <a:spLocks noChangeArrowheads="1"/>
          </p:cNvSpPr>
          <p:nvPr/>
        </p:nvSpPr>
        <p:spPr bwMode="auto">
          <a:xfrm>
            <a:off x="4064486" y="4226854"/>
            <a:ext cx="12521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Indirect</a:t>
            </a:r>
            <a:endParaRPr kumimoji="0" lang="en-US"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
        <p:nvSpPr>
          <p:cNvPr id="118" name="Text Box 7">
            <a:extLst>
              <a:ext uri="{FF2B5EF4-FFF2-40B4-BE49-F238E27FC236}">
                <a16:creationId xmlns:a16="http://schemas.microsoft.com/office/drawing/2014/main" id="{AD5436BE-A745-443B-B35B-FD2F765B2FAE}"/>
              </a:ext>
            </a:extLst>
          </p:cNvPr>
          <p:cNvSpPr txBox="1">
            <a:spLocks noChangeArrowheads="1"/>
          </p:cNvSpPr>
          <p:nvPr/>
        </p:nvSpPr>
        <p:spPr bwMode="auto">
          <a:xfrm>
            <a:off x="5252960" y="4184859"/>
            <a:ext cx="12521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Direct</a:t>
            </a:r>
            <a:endParaRPr kumimoji="0" lang="en-US"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cxnSp>
        <p:nvCxnSpPr>
          <p:cNvPr id="119" name="Straight Connector 118">
            <a:extLst>
              <a:ext uri="{FF2B5EF4-FFF2-40B4-BE49-F238E27FC236}">
                <a16:creationId xmlns:a16="http://schemas.microsoft.com/office/drawing/2014/main" id="{33C85F9E-B9BF-43A6-A8E3-83252FDA68FB}"/>
              </a:ext>
            </a:extLst>
          </p:cNvPr>
          <p:cNvCxnSpPr>
            <a:cxnSpLocks/>
          </p:cNvCxnSpPr>
          <p:nvPr/>
        </p:nvCxnSpPr>
        <p:spPr>
          <a:xfrm flipV="1">
            <a:off x="6022127" y="3830717"/>
            <a:ext cx="697967" cy="389569"/>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197DA423-CF68-4820-9912-E8316E904FF8}"/>
              </a:ext>
            </a:extLst>
          </p:cNvPr>
          <p:cNvSpPr/>
          <p:nvPr/>
        </p:nvSpPr>
        <p:spPr>
          <a:xfrm>
            <a:off x="3113028" y="4674127"/>
            <a:ext cx="673208" cy="67320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DB189346-63DF-C17B-16D9-256B7BF99C6F}"/>
              </a:ext>
            </a:extLst>
          </p:cNvPr>
          <p:cNvSpPr txBox="1"/>
          <p:nvPr/>
        </p:nvSpPr>
        <p:spPr>
          <a:xfrm>
            <a:off x="6286651" y="4300586"/>
            <a:ext cx="3174413" cy="535531"/>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Break symmetry on extracting 4D space</a:t>
            </a:r>
            <a:r>
              <a:rPr kumimoji="0" lang="en-GB" sz="1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time</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33459C51-A991-B404-FE5E-E9E0FDADB479}"/>
              </a:ext>
            </a:extLst>
          </p:cNvPr>
          <p:cNvSpPr txBox="1"/>
          <p:nvPr/>
        </p:nvSpPr>
        <p:spPr>
          <a:xfrm>
            <a:off x="7443317" y="5253958"/>
            <a:ext cx="1494271" cy="757130"/>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Internal</a:t>
            </a:r>
            <a:r>
              <a:rPr kumimoji="0" lang="en-GB" sz="1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gauge symmetry</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Arrow: Right 11">
            <a:extLst>
              <a:ext uri="{FF2B5EF4-FFF2-40B4-BE49-F238E27FC236}">
                <a16:creationId xmlns:a16="http://schemas.microsoft.com/office/drawing/2014/main" id="{6C0EAC7C-ACAB-296A-88E2-E3FB79003327}"/>
              </a:ext>
            </a:extLst>
          </p:cNvPr>
          <p:cNvSpPr/>
          <p:nvPr/>
        </p:nvSpPr>
        <p:spPr>
          <a:xfrm rot="3445766">
            <a:off x="7988214" y="5146579"/>
            <a:ext cx="249925" cy="1598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B5693DC-8955-893B-6CCB-C9AC2E80BD9B}"/>
                  </a:ext>
                </a:extLst>
              </p:cNvPr>
              <p:cNvSpPr txBox="1"/>
              <p:nvPr/>
            </p:nvSpPr>
            <p:spPr>
              <a:xfrm>
                <a:off x="6309235" y="4784959"/>
                <a:ext cx="2005126" cy="384721"/>
              </a:xfrm>
              <a:prstGeom prst="rect">
                <a:avLst/>
              </a:prstGeom>
              <a:noFill/>
            </p:spPr>
            <p:txBody>
              <a:bodyPr wrap="square" rtlCol="0">
                <a:spAutoFit/>
              </a:bodyPr>
              <a:lstStyle/>
              <a:p>
                <a:pPr lvl="0" algn="r">
                  <a:defRPr/>
                </a:pPr>
                <a14:m>
                  <m:oMathPara xmlns:m="http://schemas.openxmlformats.org/officeDocument/2006/math">
                    <m:oMathParaPr>
                      <m:jc m:val="centerGroup"/>
                    </m:oMathParaPr>
                    <m:oMath xmlns:m="http://schemas.openxmlformats.org/officeDocument/2006/math">
                      <m:r>
                        <m:rPr>
                          <m:nor/>
                        </m:rPr>
                        <a:rPr kumimoji="0" lang="en-GB"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m:t>Lorentz</m:t>
                      </m:r>
                      <m:r>
                        <a:rPr kumimoji="0" lang="en-GB" sz="19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GB" sz="1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7B5693DC-8955-893B-6CCB-C9AC2E80BD9B}"/>
                  </a:ext>
                </a:extLst>
              </p:cNvPr>
              <p:cNvSpPr txBox="1">
                <a:spLocks noRot="1" noChangeAspect="1" noMove="1" noResize="1" noEditPoints="1" noAdjustHandles="1" noChangeArrowheads="1" noChangeShapeType="1" noTextEdit="1"/>
              </p:cNvSpPr>
              <p:nvPr/>
            </p:nvSpPr>
            <p:spPr>
              <a:xfrm>
                <a:off x="6309235" y="4784959"/>
                <a:ext cx="2005126" cy="384721"/>
              </a:xfrm>
              <a:prstGeom prst="rect">
                <a:avLst/>
              </a:prstGeom>
              <a:blipFill>
                <a:blip r:embed="rId25"/>
                <a:stretch>
                  <a:fillRect/>
                </a:stretch>
              </a:blipFill>
            </p:spPr>
            <p:txBody>
              <a:bodyPr/>
              <a:lstStyle/>
              <a:p>
                <a:r>
                  <a:rPr lang="en-GB">
                    <a:noFill/>
                  </a:rPr>
                  <a:t> </a:t>
                </a:r>
              </a:p>
            </p:txBody>
          </p:sp>
        </mc:Fallback>
      </mc:AlternateContent>
      <p:sp>
        <p:nvSpPr>
          <p:cNvPr id="115" name="Arrow: Right 114">
            <a:extLst>
              <a:ext uri="{FF2B5EF4-FFF2-40B4-BE49-F238E27FC236}">
                <a16:creationId xmlns:a16="http://schemas.microsoft.com/office/drawing/2014/main" id="{805CE03C-46FE-4F22-ADA9-C2DAE4CBA046}"/>
              </a:ext>
            </a:extLst>
          </p:cNvPr>
          <p:cNvSpPr/>
          <p:nvPr/>
        </p:nvSpPr>
        <p:spPr>
          <a:xfrm rot="7546351">
            <a:off x="5757510" y="4524811"/>
            <a:ext cx="1691941" cy="170641"/>
          </a:xfrm>
          <a:prstGeom prst="rightArrow">
            <a:avLst>
              <a:gd name="adj1" fmla="val 50000"/>
              <a:gd name="adj2" fmla="val 8704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458B228-7EBA-0375-8A8D-D898BE96F0A0}"/>
                  </a:ext>
                </a:extLst>
              </p:cNvPr>
              <p:cNvSpPr txBox="1"/>
              <p:nvPr/>
            </p:nvSpPr>
            <p:spPr>
              <a:xfrm>
                <a:off x="6364127" y="1009221"/>
                <a:ext cx="2962234" cy="276999"/>
              </a:xfrm>
              <a:prstGeom prst="rect">
                <a:avLst/>
              </a:prstGeom>
              <a:solidFill>
                <a:schemeClr val="bg1"/>
              </a:solid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lang="en-GB" dirty="0">
                              <a:solidFill>
                                <a:prstClr val="black"/>
                              </a:solidFill>
                              <a:latin typeface="Arial" panose="020B0604020202020204" pitchFamily="34" charset="0"/>
                              <a:cs typeface="Arial" panose="020B0604020202020204" pitchFamily="34" charset="0"/>
                            </a:rPr>
                            <m:t>e</m:t>
                          </m:r>
                          <m:r>
                            <m:rPr>
                              <m:nor/>
                            </m:rPr>
                            <a:rPr lang="en-GB" b="0" i="0" dirty="0" smtClean="0">
                              <a:solidFill>
                                <a:prstClr val="black"/>
                              </a:solidFill>
                              <a:latin typeface="Arial" panose="020B0604020202020204" pitchFamily="34" charset="0"/>
                              <a:cs typeface="Arial" panose="020B0604020202020204" pitchFamily="34" charset="0"/>
                            </a:rPr>
                            <m:t>ach</m:t>
                          </m:r>
                          <m:r>
                            <a:rPr lang="en-GB" b="0" i="1" dirty="0" smtClean="0">
                              <a:solidFill>
                                <a:prstClr val="black"/>
                              </a:solidFill>
                              <a:latin typeface="Cambria Math" panose="02040503050406030204" pitchFamily="18" charset="0"/>
                              <a:cs typeface="Arial" panose="020B0604020202020204" pitchFamily="34" charset="0"/>
                            </a:rPr>
                            <m:t>  </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 0,+1}</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0" name="TextBox 9">
                <a:extLst>
                  <a:ext uri="{FF2B5EF4-FFF2-40B4-BE49-F238E27FC236}">
                    <a16:creationId xmlns:a16="http://schemas.microsoft.com/office/drawing/2014/main" id="{D458B228-7EBA-0375-8A8D-D898BE96F0A0}"/>
                  </a:ext>
                </a:extLst>
              </p:cNvPr>
              <p:cNvSpPr txBox="1">
                <a:spLocks noRot="1" noChangeAspect="1" noMove="1" noResize="1" noEditPoints="1" noAdjustHandles="1" noChangeArrowheads="1" noChangeShapeType="1" noTextEdit="1"/>
              </p:cNvSpPr>
              <p:nvPr/>
            </p:nvSpPr>
            <p:spPr>
              <a:xfrm>
                <a:off x="6364127" y="1009221"/>
                <a:ext cx="2962234" cy="276999"/>
              </a:xfrm>
              <a:prstGeom prst="rect">
                <a:avLst/>
              </a:prstGeom>
              <a:blipFill>
                <a:blip r:embed="rId9"/>
                <a:stretch>
                  <a:fillRect l="-2263" t="-2222" b="-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3753422-A76C-C6AF-EB98-B80470CE8912}"/>
                  </a:ext>
                </a:extLst>
              </p:cNvPr>
              <p:cNvSpPr txBox="1"/>
              <p:nvPr/>
            </p:nvSpPr>
            <p:spPr>
              <a:xfrm>
                <a:off x="7335266" y="4736762"/>
                <a:ext cx="1945457" cy="458202"/>
              </a:xfrm>
              <a:prstGeom prst="rect">
                <a:avLst/>
              </a:prstGeom>
              <a:noFill/>
            </p:spPr>
            <p:txBody>
              <a:bodyPr wrap="square" rtlCol="0">
                <a:spAutoFit/>
              </a:bodyPr>
              <a:lstStyle/>
              <a:p>
                <a:pPr lvl="0" algn="r">
                  <a:defRPr/>
                </a:pPr>
                <a14:m>
                  <m:oMathPara xmlns:m="http://schemas.openxmlformats.org/officeDocument/2006/math">
                    <m:oMathParaPr>
                      <m:jc m:val="centerGroup"/>
                    </m:oMathParaPr>
                    <m:oMath xmlns:m="http://schemas.openxmlformats.org/officeDocument/2006/math">
                      <m:r>
                        <a:rPr kumimoji="0" lang="en-GB" sz="23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𝐺</m:t>
                      </m:r>
                      <m:r>
                        <a:rPr kumimoji="0" lang="en-GB" sz="23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acc>
                        <m:accPr>
                          <m:chr m:val="̂"/>
                          <m:ctrlPr>
                            <a:rPr kumimoji="0" lang="en-GB" sz="23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accPr>
                        <m:e>
                          <m:r>
                            <a:rPr kumimoji="0" lang="en-GB" sz="23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𝐺</m:t>
                          </m:r>
                        </m:e>
                      </m:acc>
                    </m:oMath>
                  </m:oMathPara>
                </a14:m>
                <a:endParaRPr kumimoji="0" lang="en-GB" sz="2300" b="0" i="0" u="none" strike="noStrike" kern="1200" cap="none" spc="0" normalizeH="0" baseline="0" noProof="0" dirty="0">
                  <a:ln>
                    <a:noFill/>
                  </a:ln>
                  <a:solidFill>
                    <a:prstClr val="black"/>
                  </a:solidFill>
                  <a:effectLst/>
                  <a:uLnTx/>
                  <a:uFillTx/>
                  <a:latin typeface="Palatino Linotype" panose="02040502050505030304" pitchFamily="18" charset="0"/>
                </a:endParaRPr>
              </a:p>
            </p:txBody>
          </p:sp>
        </mc:Choice>
        <mc:Fallback xmlns="">
          <p:sp>
            <p:nvSpPr>
              <p:cNvPr id="13" name="TextBox 12">
                <a:extLst>
                  <a:ext uri="{FF2B5EF4-FFF2-40B4-BE49-F238E27FC236}">
                    <a16:creationId xmlns:a16="http://schemas.microsoft.com/office/drawing/2014/main" id="{43753422-A76C-C6AF-EB98-B80470CE8912}"/>
                  </a:ext>
                </a:extLst>
              </p:cNvPr>
              <p:cNvSpPr txBox="1">
                <a:spLocks noRot="1" noChangeAspect="1" noMove="1" noResize="1" noEditPoints="1" noAdjustHandles="1" noChangeArrowheads="1" noChangeShapeType="1" noTextEdit="1"/>
              </p:cNvSpPr>
              <p:nvPr/>
            </p:nvSpPr>
            <p:spPr>
              <a:xfrm>
                <a:off x="7335266" y="4736762"/>
                <a:ext cx="1945457" cy="458202"/>
              </a:xfrm>
              <a:prstGeom prst="rect">
                <a:avLst/>
              </a:prstGeom>
              <a:blipFill>
                <a:blip r:embed="rId26"/>
                <a:stretch>
                  <a:fillRect t="-5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96D55E6-FCFD-9BCC-4CEB-18DF4F61CDEA}"/>
                  </a:ext>
                </a:extLst>
              </p:cNvPr>
              <p:cNvSpPr txBox="1"/>
              <p:nvPr/>
            </p:nvSpPr>
            <p:spPr>
              <a:xfrm>
                <a:off x="3278039" y="572968"/>
                <a:ext cx="2542032" cy="3048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altLang="en-US" sz="18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m:t>g</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𝜇𝜈</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p>
                      </m:sSup>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5" name="TextBox 14">
                <a:extLst>
                  <a:ext uri="{FF2B5EF4-FFF2-40B4-BE49-F238E27FC236}">
                    <a16:creationId xmlns:a16="http://schemas.microsoft.com/office/drawing/2014/main" id="{996D55E6-FCFD-9BCC-4CEB-18DF4F61CDEA}"/>
                  </a:ext>
                </a:extLst>
              </p:cNvPr>
              <p:cNvSpPr txBox="1">
                <a:spLocks noRot="1" noChangeAspect="1" noMove="1" noResize="1" noEditPoints="1" noAdjustHandles="1" noChangeArrowheads="1" noChangeShapeType="1" noTextEdit="1"/>
              </p:cNvSpPr>
              <p:nvPr/>
            </p:nvSpPr>
            <p:spPr>
              <a:xfrm>
                <a:off x="3278039" y="572968"/>
                <a:ext cx="2542032" cy="304827"/>
              </a:xfrm>
              <a:prstGeom prst="rect">
                <a:avLst/>
              </a:prstGeom>
              <a:blipFill>
                <a:blip r:embed="rId11"/>
                <a:stretch>
                  <a:fillRect b="-26000"/>
                </a:stretch>
              </a:blipFill>
            </p:spPr>
            <p:txBody>
              <a:bodyPr/>
              <a:lstStyle/>
              <a:p>
                <a:r>
                  <a:rPr lang="en-GB">
                    <a:noFill/>
                  </a:rPr>
                  <a:t> </a:t>
                </a:r>
              </a:p>
            </p:txBody>
          </p:sp>
        </mc:Fallback>
      </mc:AlternateContent>
      <p:sp>
        <p:nvSpPr>
          <p:cNvPr id="19" name="TextBox 18">
            <a:extLst>
              <a:ext uri="{FF2B5EF4-FFF2-40B4-BE49-F238E27FC236}">
                <a16:creationId xmlns:a16="http://schemas.microsoft.com/office/drawing/2014/main" id="{964C60DA-88F0-7FD8-0A96-E067BA4294EB}"/>
              </a:ext>
            </a:extLst>
          </p:cNvPr>
          <p:cNvSpPr txBox="1"/>
          <p:nvPr/>
        </p:nvSpPr>
        <p:spPr>
          <a:xfrm>
            <a:off x="3476151" y="105620"/>
            <a:ext cx="2113317" cy="528350"/>
          </a:xfrm>
          <a:prstGeom prst="rect">
            <a:avLst/>
          </a:prstGeom>
          <a:noFill/>
        </p:spPr>
        <p:txBody>
          <a:bodyPr wrap="square" rtlCol="0">
            <a:spAutoFit/>
          </a:bodyPr>
          <a:lstStyle/>
          <a:p>
            <a:pPr marL="0" marR="0" lvl="0" indent="0" algn="ctr" defTabSz="457200" rtl="0" eaLnBrk="1" fontAlgn="auto" latinLnBrk="0" hangingPunct="1">
              <a:lnSpc>
                <a:spcPts val="1700"/>
              </a:lnSpc>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spacetime of general relativity</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C4FA5D8-8012-7D7C-EC3C-AB97DC351410}"/>
                  </a:ext>
                </a:extLst>
              </p:cNvPr>
              <p:cNvSpPr txBox="1"/>
              <p:nvPr/>
            </p:nvSpPr>
            <p:spPr>
              <a:xfrm>
                <a:off x="6121041" y="1375848"/>
                <a:ext cx="214695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𝑝</m:t>
                      </m:r>
                      <m:r>
                        <a:rPr lang="en-GB" i="1" smtClean="0">
                          <a:latin typeface="Cambria Math" panose="02040503050406030204" pitchFamily="18" charset="0"/>
                          <a:ea typeface="Cambria Math" panose="02040503050406030204" pitchFamily="18" charset="0"/>
                        </a:rPr>
                        <m:t>&gt;2                         </m:t>
                      </m:r>
                    </m:oMath>
                  </m:oMathPara>
                </a14:m>
                <a:endParaRPr lang="en-GB" dirty="0"/>
              </a:p>
            </p:txBody>
          </p:sp>
        </mc:Choice>
        <mc:Fallback xmlns="">
          <p:sp>
            <p:nvSpPr>
              <p:cNvPr id="23" name="TextBox 22">
                <a:extLst>
                  <a:ext uri="{FF2B5EF4-FFF2-40B4-BE49-F238E27FC236}">
                    <a16:creationId xmlns:a16="http://schemas.microsoft.com/office/drawing/2014/main" id="{9C4FA5D8-8012-7D7C-EC3C-AB97DC351410}"/>
                  </a:ext>
                </a:extLst>
              </p:cNvPr>
              <p:cNvSpPr txBox="1">
                <a:spLocks noRot="1" noChangeAspect="1" noMove="1" noResize="1" noEditPoints="1" noAdjustHandles="1" noChangeArrowheads="1" noChangeShapeType="1" noTextEdit="1"/>
              </p:cNvSpPr>
              <p:nvPr/>
            </p:nvSpPr>
            <p:spPr>
              <a:xfrm>
                <a:off x="6121041" y="1375848"/>
                <a:ext cx="2146959" cy="276999"/>
              </a:xfrm>
              <a:prstGeom prst="rect">
                <a:avLst/>
              </a:prstGeom>
              <a:blipFill>
                <a:blip r:embed="rId12"/>
                <a:stretch>
                  <a:fillRect b="-28889"/>
                </a:stretch>
              </a:blipFill>
            </p:spPr>
            <p:txBody>
              <a:bodyPr/>
              <a:lstStyle/>
              <a:p>
                <a:r>
                  <a:rPr lang="en-GB">
                    <a:noFill/>
                  </a:rPr>
                  <a:t> </a:t>
                </a:r>
              </a:p>
            </p:txBody>
          </p:sp>
        </mc:Fallback>
      </mc:AlternateContent>
      <p:sp>
        <p:nvSpPr>
          <p:cNvPr id="25" name="Rectangle 24">
            <a:extLst>
              <a:ext uri="{FF2B5EF4-FFF2-40B4-BE49-F238E27FC236}">
                <a16:creationId xmlns:a16="http://schemas.microsoft.com/office/drawing/2014/main" id="{5ED980E0-021F-85A3-5544-78210DF89E96}"/>
              </a:ext>
            </a:extLst>
          </p:cNvPr>
          <p:cNvSpPr/>
          <p:nvPr/>
        </p:nvSpPr>
        <p:spPr>
          <a:xfrm>
            <a:off x="6220648" y="1345110"/>
            <a:ext cx="675052" cy="343760"/>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FD309C3A-F78F-0A74-D31E-3AF73657C1B1}"/>
              </a:ext>
            </a:extLst>
          </p:cNvPr>
          <p:cNvCxnSpPr/>
          <p:nvPr/>
        </p:nvCxnSpPr>
        <p:spPr>
          <a:xfrm>
            <a:off x="6392501" y="1652847"/>
            <a:ext cx="165673" cy="272782"/>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9B752C-D3C3-D8E4-DF4C-4CEE6A7087BB}"/>
              </a:ext>
            </a:extLst>
          </p:cNvPr>
          <p:cNvCxnSpPr>
            <a:cxnSpLocks/>
          </p:cNvCxnSpPr>
          <p:nvPr/>
        </p:nvCxnSpPr>
        <p:spPr>
          <a:xfrm flipH="1">
            <a:off x="8405090" y="1663440"/>
            <a:ext cx="157502" cy="245287"/>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422D64C-64EE-9B45-3E3D-01FBCAA77EDD}"/>
                  </a:ext>
                </a:extLst>
              </p:cNvPr>
              <p:cNvSpPr txBox="1"/>
              <p:nvPr/>
            </p:nvSpPr>
            <p:spPr>
              <a:xfrm>
                <a:off x="7896218" y="1375560"/>
                <a:ext cx="137852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&gt;4</m:t>
                      </m:r>
                    </m:oMath>
                  </m:oMathPara>
                </a14:m>
                <a:endParaRPr lang="en-GB" dirty="0"/>
              </a:p>
            </p:txBody>
          </p:sp>
        </mc:Choice>
        <mc:Fallback xmlns="">
          <p:sp>
            <p:nvSpPr>
              <p:cNvPr id="34" name="TextBox 33">
                <a:extLst>
                  <a:ext uri="{FF2B5EF4-FFF2-40B4-BE49-F238E27FC236}">
                    <a16:creationId xmlns:a16="http://schemas.microsoft.com/office/drawing/2014/main" id="{A422D64C-64EE-9B45-3E3D-01FBCAA77EDD}"/>
                  </a:ext>
                </a:extLst>
              </p:cNvPr>
              <p:cNvSpPr txBox="1">
                <a:spLocks noRot="1" noChangeAspect="1" noMove="1" noResize="1" noEditPoints="1" noAdjustHandles="1" noChangeArrowheads="1" noChangeShapeType="1" noTextEdit="1"/>
              </p:cNvSpPr>
              <p:nvPr/>
            </p:nvSpPr>
            <p:spPr>
              <a:xfrm>
                <a:off x="7896218" y="1375560"/>
                <a:ext cx="1378526" cy="276999"/>
              </a:xfrm>
              <a:prstGeom prst="rect">
                <a:avLst/>
              </a:prstGeom>
              <a:blipFill>
                <a:blip r:embed="rId13"/>
                <a:stretch>
                  <a:fillRect b="-8889"/>
                </a:stretch>
              </a:blipFill>
            </p:spPr>
            <p:txBody>
              <a:bodyPr/>
              <a:lstStyle/>
              <a:p>
                <a:r>
                  <a:rPr lang="en-GB">
                    <a:noFill/>
                  </a:rPr>
                  <a:t> </a:t>
                </a:r>
              </a:p>
            </p:txBody>
          </p:sp>
        </mc:Fallback>
      </mc:AlternateContent>
      <p:grpSp>
        <p:nvGrpSpPr>
          <p:cNvPr id="16" name="Group 15">
            <a:extLst>
              <a:ext uri="{FF2B5EF4-FFF2-40B4-BE49-F238E27FC236}">
                <a16:creationId xmlns:a16="http://schemas.microsoft.com/office/drawing/2014/main" id="{EE99559F-BE02-CED6-0D2D-C9784FA23256}"/>
              </a:ext>
            </a:extLst>
          </p:cNvPr>
          <p:cNvGrpSpPr/>
          <p:nvPr/>
        </p:nvGrpSpPr>
        <p:grpSpPr>
          <a:xfrm rot="10800000">
            <a:off x="2779083" y="4343886"/>
            <a:ext cx="1309713" cy="1179341"/>
            <a:chOff x="4905655" y="2879328"/>
            <a:chExt cx="2155494" cy="1940931"/>
          </a:xfrm>
          <a:solidFill>
            <a:schemeClr val="bg1"/>
          </a:solidFill>
        </p:grpSpPr>
        <p:grpSp>
          <p:nvGrpSpPr>
            <p:cNvPr id="17" name="Group 16">
              <a:extLst>
                <a:ext uri="{FF2B5EF4-FFF2-40B4-BE49-F238E27FC236}">
                  <a16:creationId xmlns:a16="http://schemas.microsoft.com/office/drawing/2014/main" id="{69DC2CD8-3AEF-1896-ED5D-CCF6D801DBB6}"/>
                </a:ext>
              </a:extLst>
            </p:cNvPr>
            <p:cNvGrpSpPr/>
            <p:nvPr/>
          </p:nvGrpSpPr>
          <p:grpSpPr>
            <a:xfrm>
              <a:off x="4905657" y="3239114"/>
              <a:ext cx="2155492" cy="1218248"/>
              <a:chOff x="5513832" y="4184437"/>
              <a:chExt cx="2155492" cy="1218248"/>
            </a:xfrm>
            <a:grpFill/>
          </p:grpSpPr>
          <p:grpSp>
            <p:nvGrpSpPr>
              <p:cNvPr id="62" name="Group 61">
                <a:extLst>
                  <a:ext uri="{FF2B5EF4-FFF2-40B4-BE49-F238E27FC236}">
                    <a16:creationId xmlns:a16="http://schemas.microsoft.com/office/drawing/2014/main" id="{F78AC86D-9F80-4BAA-37B9-A66AA76D94D7}"/>
                  </a:ext>
                </a:extLst>
              </p:cNvPr>
              <p:cNvGrpSpPr/>
              <p:nvPr/>
            </p:nvGrpSpPr>
            <p:grpSpPr>
              <a:xfrm>
                <a:off x="5513832" y="4184437"/>
                <a:ext cx="2057400" cy="1093851"/>
                <a:chOff x="5513832" y="4184437"/>
                <a:chExt cx="2057400" cy="1093851"/>
              </a:xfrm>
              <a:grpFill/>
            </p:grpSpPr>
            <p:sp>
              <p:nvSpPr>
                <p:cNvPr id="70" name="Oval 69">
                  <a:extLst>
                    <a:ext uri="{FF2B5EF4-FFF2-40B4-BE49-F238E27FC236}">
                      <a16:creationId xmlns:a16="http://schemas.microsoft.com/office/drawing/2014/main" id="{FF36C4FE-6D43-8E85-E63C-F569CADE5038}"/>
                    </a:ext>
                  </a:extLst>
                </p:cNvPr>
                <p:cNvSpPr/>
                <p:nvPr/>
              </p:nvSpPr>
              <p:spPr>
                <a:xfrm>
                  <a:off x="5513832" y="4398263"/>
                  <a:ext cx="2057400" cy="791923"/>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1" name="Oval 70">
                  <a:extLst>
                    <a:ext uri="{FF2B5EF4-FFF2-40B4-BE49-F238E27FC236}">
                      <a16:creationId xmlns:a16="http://schemas.microsoft.com/office/drawing/2014/main" id="{C47B51A4-528C-85B2-74E1-5AD484A157D6}"/>
                    </a:ext>
                  </a:extLst>
                </p:cNvPr>
                <p:cNvSpPr/>
                <p:nvPr/>
              </p:nvSpPr>
              <p:spPr>
                <a:xfrm rot="759711">
                  <a:off x="5666232" y="4430267"/>
                  <a:ext cx="1752600" cy="727914"/>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2" name="Oval 71">
                  <a:extLst>
                    <a:ext uri="{FF2B5EF4-FFF2-40B4-BE49-F238E27FC236}">
                      <a16:creationId xmlns:a16="http://schemas.microsoft.com/office/drawing/2014/main" id="{5428BF2A-FB4C-B00E-F308-E4712B129830}"/>
                    </a:ext>
                  </a:extLst>
                </p:cNvPr>
                <p:cNvSpPr/>
                <p:nvPr/>
              </p:nvSpPr>
              <p:spPr>
                <a:xfrm rot="1795114">
                  <a:off x="5839206" y="4467304"/>
                  <a:ext cx="1406652" cy="588488"/>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3" name="Oval 72">
                  <a:extLst>
                    <a:ext uri="{FF2B5EF4-FFF2-40B4-BE49-F238E27FC236}">
                      <a16:creationId xmlns:a16="http://schemas.microsoft.com/office/drawing/2014/main" id="{BF394D9A-9738-D272-4E69-1C8C6874AB34}"/>
                    </a:ext>
                  </a:extLst>
                </p:cNvPr>
                <p:cNvSpPr/>
                <p:nvPr/>
              </p:nvSpPr>
              <p:spPr>
                <a:xfrm rot="4767651">
                  <a:off x="6063805" y="4550286"/>
                  <a:ext cx="908304" cy="362154"/>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4" name="Oval 73">
                  <a:extLst>
                    <a:ext uri="{FF2B5EF4-FFF2-40B4-BE49-F238E27FC236}">
                      <a16:creationId xmlns:a16="http://schemas.microsoft.com/office/drawing/2014/main" id="{B2720D1A-42FC-C1C6-B125-BF281729DB74}"/>
                    </a:ext>
                  </a:extLst>
                </p:cNvPr>
                <p:cNvSpPr/>
                <p:nvPr/>
              </p:nvSpPr>
              <p:spPr>
                <a:xfrm rot="3084310">
                  <a:off x="5971030" y="4496877"/>
                  <a:ext cx="1093851" cy="468972"/>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5" name="Oval 74">
                  <a:extLst>
                    <a:ext uri="{FF2B5EF4-FFF2-40B4-BE49-F238E27FC236}">
                      <a16:creationId xmlns:a16="http://schemas.microsoft.com/office/drawing/2014/main" id="{A22FCF76-1DB0-F9FE-D4F6-78BFD384B09B}"/>
                    </a:ext>
                  </a:extLst>
                </p:cNvPr>
                <p:cNvSpPr/>
                <p:nvPr/>
              </p:nvSpPr>
              <p:spPr>
                <a:xfrm rot="5400000">
                  <a:off x="6178962" y="4612582"/>
                  <a:ext cx="677989" cy="21852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63" name="Group 62">
                <a:extLst>
                  <a:ext uri="{FF2B5EF4-FFF2-40B4-BE49-F238E27FC236}">
                    <a16:creationId xmlns:a16="http://schemas.microsoft.com/office/drawing/2014/main" id="{5D9043F9-7E39-EB43-9294-D9E62D7FD503}"/>
                  </a:ext>
                </a:extLst>
              </p:cNvPr>
              <p:cNvGrpSpPr/>
              <p:nvPr/>
            </p:nvGrpSpPr>
            <p:grpSpPr>
              <a:xfrm rot="10800000" flipH="1">
                <a:off x="5513832" y="4308834"/>
                <a:ext cx="2155492" cy="1093851"/>
                <a:chOff x="5513832" y="4184437"/>
                <a:chExt cx="2057400" cy="1093851"/>
              </a:xfrm>
              <a:grpFill/>
            </p:grpSpPr>
            <p:sp>
              <p:nvSpPr>
                <p:cNvPr id="64" name="Oval 63">
                  <a:extLst>
                    <a:ext uri="{FF2B5EF4-FFF2-40B4-BE49-F238E27FC236}">
                      <a16:creationId xmlns:a16="http://schemas.microsoft.com/office/drawing/2014/main" id="{2B3F750C-0A7E-A229-7B5A-A373267366E1}"/>
                    </a:ext>
                  </a:extLst>
                </p:cNvPr>
                <p:cNvSpPr/>
                <p:nvPr/>
              </p:nvSpPr>
              <p:spPr>
                <a:xfrm>
                  <a:off x="5513832" y="4398263"/>
                  <a:ext cx="2057400" cy="791923"/>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5" name="Oval 64">
                  <a:extLst>
                    <a:ext uri="{FF2B5EF4-FFF2-40B4-BE49-F238E27FC236}">
                      <a16:creationId xmlns:a16="http://schemas.microsoft.com/office/drawing/2014/main" id="{19644A20-1035-9D4C-2DF2-7280746C008D}"/>
                    </a:ext>
                  </a:extLst>
                </p:cNvPr>
                <p:cNvSpPr/>
                <p:nvPr/>
              </p:nvSpPr>
              <p:spPr>
                <a:xfrm rot="759711">
                  <a:off x="5666232" y="4430267"/>
                  <a:ext cx="1752600" cy="727914"/>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6" name="Oval 65">
                  <a:extLst>
                    <a:ext uri="{FF2B5EF4-FFF2-40B4-BE49-F238E27FC236}">
                      <a16:creationId xmlns:a16="http://schemas.microsoft.com/office/drawing/2014/main" id="{3E12D7D9-12C3-1258-5EDA-392C861D6969}"/>
                    </a:ext>
                  </a:extLst>
                </p:cNvPr>
                <p:cNvSpPr/>
                <p:nvPr/>
              </p:nvSpPr>
              <p:spPr>
                <a:xfrm rot="1795114">
                  <a:off x="5839206" y="4467304"/>
                  <a:ext cx="1406652" cy="588488"/>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7" name="Oval 66">
                  <a:extLst>
                    <a:ext uri="{FF2B5EF4-FFF2-40B4-BE49-F238E27FC236}">
                      <a16:creationId xmlns:a16="http://schemas.microsoft.com/office/drawing/2014/main" id="{44ADA080-014D-73D4-DD5B-01356F35C8F6}"/>
                    </a:ext>
                  </a:extLst>
                </p:cNvPr>
                <p:cNvSpPr/>
                <p:nvPr/>
              </p:nvSpPr>
              <p:spPr>
                <a:xfrm rot="4767651">
                  <a:off x="6063805" y="4550286"/>
                  <a:ext cx="908304" cy="362154"/>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8" name="Oval 67">
                  <a:extLst>
                    <a:ext uri="{FF2B5EF4-FFF2-40B4-BE49-F238E27FC236}">
                      <a16:creationId xmlns:a16="http://schemas.microsoft.com/office/drawing/2014/main" id="{2E4CB683-0CF7-AE7B-678A-A401B523E131}"/>
                    </a:ext>
                  </a:extLst>
                </p:cNvPr>
                <p:cNvSpPr/>
                <p:nvPr/>
              </p:nvSpPr>
              <p:spPr>
                <a:xfrm rot="3084310">
                  <a:off x="5971030" y="4496877"/>
                  <a:ext cx="1093851" cy="468972"/>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9" name="Oval 68">
                  <a:extLst>
                    <a:ext uri="{FF2B5EF4-FFF2-40B4-BE49-F238E27FC236}">
                      <a16:creationId xmlns:a16="http://schemas.microsoft.com/office/drawing/2014/main" id="{E0264EC1-1660-0FD9-C0B7-CE60B9878438}"/>
                    </a:ext>
                  </a:extLst>
                </p:cNvPr>
                <p:cNvSpPr/>
                <p:nvPr/>
              </p:nvSpPr>
              <p:spPr>
                <a:xfrm rot="5400000">
                  <a:off x="6178962" y="4612582"/>
                  <a:ext cx="677989" cy="21852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grpSp>
          <p:nvGrpSpPr>
            <p:cNvPr id="18" name="Group 17">
              <a:extLst>
                <a:ext uri="{FF2B5EF4-FFF2-40B4-BE49-F238E27FC236}">
                  <a16:creationId xmlns:a16="http://schemas.microsoft.com/office/drawing/2014/main" id="{28BB2F5F-C3CF-D5A8-FD3F-B92FA676B6F4}"/>
                </a:ext>
              </a:extLst>
            </p:cNvPr>
            <p:cNvGrpSpPr/>
            <p:nvPr/>
          </p:nvGrpSpPr>
          <p:grpSpPr>
            <a:xfrm rot="10800000">
              <a:off x="4905655" y="3249592"/>
              <a:ext cx="2155492" cy="1218248"/>
              <a:chOff x="5513832" y="4184437"/>
              <a:chExt cx="2155492" cy="1218248"/>
            </a:xfrm>
            <a:grpFill/>
          </p:grpSpPr>
          <p:grpSp>
            <p:nvGrpSpPr>
              <p:cNvPr id="42" name="Group 41">
                <a:extLst>
                  <a:ext uri="{FF2B5EF4-FFF2-40B4-BE49-F238E27FC236}">
                    <a16:creationId xmlns:a16="http://schemas.microsoft.com/office/drawing/2014/main" id="{52CEE76E-4D5C-5A89-3923-6041D49411E5}"/>
                  </a:ext>
                </a:extLst>
              </p:cNvPr>
              <p:cNvGrpSpPr/>
              <p:nvPr/>
            </p:nvGrpSpPr>
            <p:grpSpPr>
              <a:xfrm>
                <a:off x="5513832" y="4184437"/>
                <a:ext cx="2057400" cy="1093851"/>
                <a:chOff x="5513832" y="4184437"/>
                <a:chExt cx="2057400" cy="1093851"/>
              </a:xfrm>
              <a:grpFill/>
            </p:grpSpPr>
            <p:sp>
              <p:nvSpPr>
                <p:cNvPr id="56" name="Oval 55">
                  <a:extLst>
                    <a:ext uri="{FF2B5EF4-FFF2-40B4-BE49-F238E27FC236}">
                      <a16:creationId xmlns:a16="http://schemas.microsoft.com/office/drawing/2014/main" id="{9D44D8CC-07D9-93CC-9372-2F09302A3072}"/>
                    </a:ext>
                  </a:extLst>
                </p:cNvPr>
                <p:cNvSpPr/>
                <p:nvPr/>
              </p:nvSpPr>
              <p:spPr>
                <a:xfrm>
                  <a:off x="5513832" y="4398263"/>
                  <a:ext cx="2057400" cy="791923"/>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7" name="Oval 56">
                  <a:extLst>
                    <a:ext uri="{FF2B5EF4-FFF2-40B4-BE49-F238E27FC236}">
                      <a16:creationId xmlns:a16="http://schemas.microsoft.com/office/drawing/2014/main" id="{095BAA22-1138-595B-3C90-3C6E0DC08838}"/>
                    </a:ext>
                  </a:extLst>
                </p:cNvPr>
                <p:cNvSpPr/>
                <p:nvPr/>
              </p:nvSpPr>
              <p:spPr>
                <a:xfrm rot="759711">
                  <a:off x="5666232" y="4430267"/>
                  <a:ext cx="1752600" cy="727914"/>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8" name="Oval 57">
                  <a:extLst>
                    <a:ext uri="{FF2B5EF4-FFF2-40B4-BE49-F238E27FC236}">
                      <a16:creationId xmlns:a16="http://schemas.microsoft.com/office/drawing/2014/main" id="{17FCF5AC-F392-EDB0-B6A3-BFF5018B937E}"/>
                    </a:ext>
                  </a:extLst>
                </p:cNvPr>
                <p:cNvSpPr/>
                <p:nvPr/>
              </p:nvSpPr>
              <p:spPr>
                <a:xfrm rot="1795114">
                  <a:off x="5839206" y="4467304"/>
                  <a:ext cx="1406652" cy="588488"/>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9" name="Oval 58">
                  <a:extLst>
                    <a:ext uri="{FF2B5EF4-FFF2-40B4-BE49-F238E27FC236}">
                      <a16:creationId xmlns:a16="http://schemas.microsoft.com/office/drawing/2014/main" id="{B31DAAE7-A7A8-FF51-67D9-E59617186036}"/>
                    </a:ext>
                  </a:extLst>
                </p:cNvPr>
                <p:cNvSpPr/>
                <p:nvPr/>
              </p:nvSpPr>
              <p:spPr>
                <a:xfrm rot="4767651">
                  <a:off x="6063805" y="4550286"/>
                  <a:ext cx="908304" cy="362154"/>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0" name="Oval 59">
                  <a:extLst>
                    <a:ext uri="{FF2B5EF4-FFF2-40B4-BE49-F238E27FC236}">
                      <a16:creationId xmlns:a16="http://schemas.microsoft.com/office/drawing/2014/main" id="{579F9359-F283-0FC5-AEFC-CD93B5D61281}"/>
                    </a:ext>
                  </a:extLst>
                </p:cNvPr>
                <p:cNvSpPr/>
                <p:nvPr/>
              </p:nvSpPr>
              <p:spPr>
                <a:xfrm rot="3084310">
                  <a:off x="5971030" y="4496877"/>
                  <a:ext cx="1093851" cy="468972"/>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1" name="Oval 60">
                  <a:extLst>
                    <a:ext uri="{FF2B5EF4-FFF2-40B4-BE49-F238E27FC236}">
                      <a16:creationId xmlns:a16="http://schemas.microsoft.com/office/drawing/2014/main" id="{8FB4EFCD-D3DB-6516-F9B4-7C6AA1D3681E}"/>
                    </a:ext>
                  </a:extLst>
                </p:cNvPr>
                <p:cNvSpPr/>
                <p:nvPr/>
              </p:nvSpPr>
              <p:spPr>
                <a:xfrm rot="5400000">
                  <a:off x="6178962" y="4612582"/>
                  <a:ext cx="677989" cy="21852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49" name="Group 48">
                <a:extLst>
                  <a:ext uri="{FF2B5EF4-FFF2-40B4-BE49-F238E27FC236}">
                    <a16:creationId xmlns:a16="http://schemas.microsoft.com/office/drawing/2014/main" id="{DB2E84F7-D469-74CE-3B86-E1AC23393545}"/>
                  </a:ext>
                </a:extLst>
              </p:cNvPr>
              <p:cNvGrpSpPr/>
              <p:nvPr/>
            </p:nvGrpSpPr>
            <p:grpSpPr>
              <a:xfrm rot="10800000" flipH="1">
                <a:off x="5513832" y="4308834"/>
                <a:ext cx="2155492" cy="1093851"/>
                <a:chOff x="5513832" y="4184437"/>
                <a:chExt cx="2057400" cy="1093851"/>
              </a:xfrm>
              <a:grpFill/>
            </p:grpSpPr>
            <p:sp>
              <p:nvSpPr>
                <p:cNvPr id="50" name="Oval 49">
                  <a:extLst>
                    <a:ext uri="{FF2B5EF4-FFF2-40B4-BE49-F238E27FC236}">
                      <a16:creationId xmlns:a16="http://schemas.microsoft.com/office/drawing/2014/main" id="{428A103B-3913-0455-C197-504D6FD92251}"/>
                    </a:ext>
                  </a:extLst>
                </p:cNvPr>
                <p:cNvSpPr/>
                <p:nvPr/>
              </p:nvSpPr>
              <p:spPr>
                <a:xfrm>
                  <a:off x="5513832" y="4398263"/>
                  <a:ext cx="2057400" cy="791923"/>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1" name="Oval 50">
                  <a:extLst>
                    <a:ext uri="{FF2B5EF4-FFF2-40B4-BE49-F238E27FC236}">
                      <a16:creationId xmlns:a16="http://schemas.microsoft.com/office/drawing/2014/main" id="{42BCB101-AA54-EFEF-DEAB-4BE967E5AD0B}"/>
                    </a:ext>
                  </a:extLst>
                </p:cNvPr>
                <p:cNvSpPr/>
                <p:nvPr/>
              </p:nvSpPr>
              <p:spPr>
                <a:xfrm rot="759711">
                  <a:off x="5666232" y="4430267"/>
                  <a:ext cx="1752600" cy="727914"/>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BA984062-2B5A-3593-E3A2-06E2CF68C66F}"/>
                    </a:ext>
                  </a:extLst>
                </p:cNvPr>
                <p:cNvSpPr/>
                <p:nvPr/>
              </p:nvSpPr>
              <p:spPr>
                <a:xfrm rot="1795114">
                  <a:off x="5839206" y="4467304"/>
                  <a:ext cx="1406652" cy="588488"/>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 name="Oval 52">
                  <a:extLst>
                    <a:ext uri="{FF2B5EF4-FFF2-40B4-BE49-F238E27FC236}">
                      <a16:creationId xmlns:a16="http://schemas.microsoft.com/office/drawing/2014/main" id="{CF863C41-CBE8-2F4A-3234-6357BD677A49}"/>
                    </a:ext>
                  </a:extLst>
                </p:cNvPr>
                <p:cNvSpPr/>
                <p:nvPr/>
              </p:nvSpPr>
              <p:spPr>
                <a:xfrm rot="4767651">
                  <a:off x="6063805" y="4550286"/>
                  <a:ext cx="908304" cy="362154"/>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2506920D-73AC-82BE-291A-B0BBA7C0C3F9}"/>
                    </a:ext>
                  </a:extLst>
                </p:cNvPr>
                <p:cNvSpPr/>
                <p:nvPr/>
              </p:nvSpPr>
              <p:spPr>
                <a:xfrm rot="3084310">
                  <a:off x="5971030" y="4496877"/>
                  <a:ext cx="1093851" cy="468972"/>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A4FDB9E7-01FB-4753-48E5-291E866B4F2D}"/>
                    </a:ext>
                  </a:extLst>
                </p:cNvPr>
                <p:cNvSpPr/>
                <p:nvPr/>
              </p:nvSpPr>
              <p:spPr>
                <a:xfrm rot="5400000">
                  <a:off x="6178962" y="4612582"/>
                  <a:ext cx="677989" cy="21852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grpSp>
          <p:nvGrpSpPr>
            <p:cNvPr id="20" name="Group 19">
              <a:extLst>
                <a:ext uri="{FF2B5EF4-FFF2-40B4-BE49-F238E27FC236}">
                  <a16:creationId xmlns:a16="http://schemas.microsoft.com/office/drawing/2014/main" id="{F2E5689E-227E-E41D-EA98-51E79575442A}"/>
                </a:ext>
              </a:extLst>
            </p:cNvPr>
            <p:cNvGrpSpPr/>
            <p:nvPr/>
          </p:nvGrpSpPr>
          <p:grpSpPr>
            <a:xfrm>
              <a:off x="5497064" y="2879328"/>
              <a:ext cx="967285" cy="1217194"/>
              <a:chOff x="3248099" y="4025136"/>
              <a:chExt cx="967285" cy="1217194"/>
            </a:xfrm>
            <a:grpFill/>
          </p:grpSpPr>
          <p:sp>
            <p:nvSpPr>
              <p:cNvPr id="36" name="Heart 35">
                <a:extLst>
                  <a:ext uri="{FF2B5EF4-FFF2-40B4-BE49-F238E27FC236}">
                    <a16:creationId xmlns:a16="http://schemas.microsoft.com/office/drawing/2014/main" id="{AA689C47-0BB5-3ADD-6D0A-AB0DA1AB1729}"/>
                  </a:ext>
                </a:extLst>
              </p:cNvPr>
              <p:cNvSpPr/>
              <p:nvPr/>
            </p:nvSpPr>
            <p:spPr>
              <a:xfrm>
                <a:off x="3248099" y="4275045"/>
                <a:ext cx="967285" cy="967285"/>
              </a:xfrm>
              <a:prstGeom prst="hear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7" name="Heart 36">
                <a:extLst>
                  <a:ext uri="{FF2B5EF4-FFF2-40B4-BE49-F238E27FC236}">
                    <a16:creationId xmlns:a16="http://schemas.microsoft.com/office/drawing/2014/main" id="{2B46C35F-9E08-33D5-F049-F4CB96F2B317}"/>
                  </a:ext>
                </a:extLst>
              </p:cNvPr>
              <p:cNvSpPr/>
              <p:nvPr/>
            </p:nvSpPr>
            <p:spPr>
              <a:xfrm>
                <a:off x="3333707" y="4242689"/>
                <a:ext cx="796068" cy="967285"/>
              </a:xfrm>
              <a:prstGeom prst="hear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 name="Heart 38">
                <a:extLst>
                  <a:ext uri="{FF2B5EF4-FFF2-40B4-BE49-F238E27FC236}">
                    <a16:creationId xmlns:a16="http://schemas.microsoft.com/office/drawing/2014/main" id="{DA1573A0-A953-261C-C01F-756F6063D51F}"/>
                  </a:ext>
                </a:extLst>
              </p:cNvPr>
              <p:cNvSpPr/>
              <p:nvPr/>
            </p:nvSpPr>
            <p:spPr>
              <a:xfrm>
                <a:off x="3395070" y="4190980"/>
                <a:ext cx="673341" cy="967285"/>
              </a:xfrm>
              <a:prstGeom prst="hear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0" name="Heart 39">
                <a:extLst>
                  <a:ext uri="{FF2B5EF4-FFF2-40B4-BE49-F238E27FC236}">
                    <a16:creationId xmlns:a16="http://schemas.microsoft.com/office/drawing/2014/main" id="{B6331183-14BD-0E8B-BD76-C7CBD6C5C227}"/>
                  </a:ext>
                </a:extLst>
              </p:cNvPr>
              <p:cNvSpPr/>
              <p:nvPr/>
            </p:nvSpPr>
            <p:spPr>
              <a:xfrm>
                <a:off x="3493500" y="4108058"/>
                <a:ext cx="476479" cy="967285"/>
              </a:xfrm>
              <a:prstGeom prst="hear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Heart 40">
                <a:extLst>
                  <a:ext uri="{FF2B5EF4-FFF2-40B4-BE49-F238E27FC236}">
                    <a16:creationId xmlns:a16="http://schemas.microsoft.com/office/drawing/2014/main" id="{874F230B-3F48-39E9-7950-F98ECC4BE5E1}"/>
                  </a:ext>
                </a:extLst>
              </p:cNvPr>
              <p:cNvSpPr/>
              <p:nvPr/>
            </p:nvSpPr>
            <p:spPr>
              <a:xfrm>
                <a:off x="3593592" y="4025136"/>
                <a:ext cx="264894" cy="967285"/>
              </a:xfrm>
              <a:prstGeom prst="hear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21" name="Group 20">
              <a:extLst>
                <a:ext uri="{FF2B5EF4-FFF2-40B4-BE49-F238E27FC236}">
                  <a16:creationId xmlns:a16="http://schemas.microsoft.com/office/drawing/2014/main" id="{D0FF78CF-1316-FBE5-BFB7-52CAADEC49D3}"/>
                </a:ext>
              </a:extLst>
            </p:cNvPr>
            <p:cNvGrpSpPr/>
            <p:nvPr/>
          </p:nvGrpSpPr>
          <p:grpSpPr>
            <a:xfrm rot="10800000">
              <a:off x="5493201" y="3603065"/>
              <a:ext cx="967285" cy="1217194"/>
              <a:chOff x="3248099" y="4025136"/>
              <a:chExt cx="967285" cy="1217194"/>
            </a:xfrm>
            <a:grpFill/>
          </p:grpSpPr>
          <p:sp>
            <p:nvSpPr>
              <p:cNvPr id="22" name="Heart 21">
                <a:extLst>
                  <a:ext uri="{FF2B5EF4-FFF2-40B4-BE49-F238E27FC236}">
                    <a16:creationId xmlns:a16="http://schemas.microsoft.com/office/drawing/2014/main" id="{B4117B1E-1E68-D10C-5481-8E811E8463CA}"/>
                  </a:ext>
                </a:extLst>
              </p:cNvPr>
              <p:cNvSpPr/>
              <p:nvPr/>
            </p:nvSpPr>
            <p:spPr>
              <a:xfrm>
                <a:off x="3248099" y="4275045"/>
                <a:ext cx="967285" cy="967285"/>
              </a:xfrm>
              <a:prstGeom prst="hear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Heart 23">
                <a:extLst>
                  <a:ext uri="{FF2B5EF4-FFF2-40B4-BE49-F238E27FC236}">
                    <a16:creationId xmlns:a16="http://schemas.microsoft.com/office/drawing/2014/main" id="{24C75429-BD20-7029-2E62-7EB494C7089A}"/>
                  </a:ext>
                </a:extLst>
              </p:cNvPr>
              <p:cNvSpPr/>
              <p:nvPr/>
            </p:nvSpPr>
            <p:spPr>
              <a:xfrm>
                <a:off x="3333707" y="4242689"/>
                <a:ext cx="796068" cy="967285"/>
              </a:xfrm>
              <a:prstGeom prst="hear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6" name="Heart 25">
                <a:extLst>
                  <a:ext uri="{FF2B5EF4-FFF2-40B4-BE49-F238E27FC236}">
                    <a16:creationId xmlns:a16="http://schemas.microsoft.com/office/drawing/2014/main" id="{2BF7DB7C-CC54-37B9-840B-AC03B87F95CF}"/>
                  </a:ext>
                </a:extLst>
              </p:cNvPr>
              <p:cNvSpPr/>
              <p:nvPr/>
            </p:nvSpPr>
            <p:spPr>
              <a:xfrm>
                <a:off x="3395070" y="4190980"/>
                <a:ext cx="673341" cy="967285"/>
              </a:xfrm>
              <a:prstGeom prst="hear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 name="Heart 30">
                <a:extLst>
                  <a:ext uri="{FF2B5EF4-FFF2-40B4-BE49-F238E27FC236}">
                    <a16:creationId xmlns:a16="http://schemas.microsoft.com/office/drawing/2014/main" id="{6CC55DF5-2A8E-BF26-4C0B-04ADBF501E15}"/>
                  </a:ext>
                </a:extLst>
              </p:cNvPr>
              <p:cNvSpPr/>
              <p:nvPr/>
            </p:nvSpPr>
            <p:spPr>
              <a:xfrm>
                <a:off x="3493500" y="4108058"/>
                <a:ext cx="476479" cy="967285"/>
              </a:xfrm>
              <a:prstGeom prst="hear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Heart 32">
                <a:extLst>
                  <a:ext uri="{FF2B5EF4-FFF2-40B4-BE49-F238E27FC236}">
                    <a16:creationId xmlns:a16="http://schemas.microsoft.com/office/drawing/2014/main" id="{7B499CE8-7D90-E86A-8631-F58C8E57469E}"/>
                  </a:ext>
                </a:extLst>
              </p:cNvPr>
              <p:cNvSpPr/>
              <p:nvPr/>
            </p:nvSpPr>
            <p:spPr>
              <a:xfrm>
                <a:off x="3593592" y="4025136"/>
                <a:ext cx="264893" cy="967285"/>
              </a:xfrm>
              <a:prstGeom prst="hear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sp>
        <p:nvSpPr>
          <p:cNvPr id="76" name="TextBox 75">
            <a:extLst>
              <a:ext uri="{FF2B5EF4-FFF2-40B4-BE49-F238E27FC236}">
                <a16:creationId xmlns:a16="http://schemas.microsoft.com/office/drawing/2014/main" id="{5F8B3919-E156-3E46-FD31-F2161FE0DB31}"/>
              </a:ext>
            </a:extLst>
          </p:cNvPr>
          <p:cNvSpPr txBox="1"/>
          <p:nvPr/>
        </p:nvSpPr>
        <p:spPr>
          <a:xfrm>
            <a:off x="1375661" y="5641230"/>
            <a:ext cx="27614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spacetime</a:t>
            </a:r>
          </a:p>
        </p:txBody>
      </p:sp>
      <p:sp>
        <p:nvSpPr>
          <p:cNvPr id="32" name="Arrow: Right 31">
            <a:extLst>
              <a:ext uri="{FF2B5EF4-FFF2-40B4-BE49-F238E27FC236}">
                <a16:creationId xmlns:a16="http://schemas.microsoft.com/office/drawing/2014/main" id="{4C4B3C5C-7F8C-7D84-E29B-5650AD4A0873}"/>
              </a:ext>
            </a:extLst>
          </p:cNvPr>
          <p:cNvSpPr/>
          <p:nvPr/>
        </p:nvSpPr>
        <p:spPr>
          <a:xfrm rot="9037325">
            <a:off x="2732757" y="2051149"/>
            <a:ext cx="680485" cy="170963"/>
          </a:xfrm>
          <a:prstGeom prst="rightArrow">
            <a:avLst>
              <a:gd name="adj1" fmla="val 50000"/>
              <a:gd name="adj2" fmla="val 7402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7" name="Arrow: Right 76">
            <a:extLst>
              <a:ext uri="{FF2B5EF4-FFF2-40B4-BE49-F238E27FC236}">
                <a16:creationId xmlns:a16="http://schemas.microsoft.com/office/drawing/2014/main" id="{F574D8E9-55B4-2A63-79A4-4BDA58BE5B8A}"/>
              </a:ext>
            </a:extLst>
          </p:cNvPr>
          <p:cNvSpPr/>
          <p:nvPr/>
        </p:nvSpPr>
        <p:spPr>
          <a:xfrm rot="2219980">
            <a:off x="2056130" y="4279106"/>
            <a:ext cx="1006130" cy="133525"/>
          </a:xfrm>
          <a:prstGeom prst="rightArrow">
            <a:avLst>
              <a:gd name="adj1" fmla="val 50000"/>
              <a:gd name="adj2" fmla="val 8127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EC4825FC-5642-49C5-BEB3-F39F29DC1181}"/>
              </a:ext>
            </a:extLst>
          </p:cNvPr>
          <p:cNvCxnSpPr>
            <a:cxnSpLocks/>
          </p:cNvCxnSpPr>
          <p:nvPr/>
        </p:nvCxnSpPr>
        <p:spPr>
          <a:xfrm flipV="1">
            <a:off x="3874390" y="4630048"/>
            <a:ext cx="673327" cy="228704"/>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sp>
        <p:nvSpPr>
          <p:cNvPr id="35" name="Arrow: Curved Left 34">
            <a:extLst>
              <a:ext uri="{FF2B5EF4-FFF2-40B4-BE49-F238E27FC236}">
                <a16:creationId xmlns:a16="http://schemas.microsoft.com/office/drawing/2014/main" id="{381E125B-A1EE-521D-D999-9190EAEEEB05}"/>
              </a:ext>
            </a:extLst>
          </p:cNvPr>
          <p:cNvSpPr/>
          <p:nvPr/>
        </p:nvSpPr>
        <p:spPr>
          <a:xfrm rot="3306079">
            <a:off x="7684944" y="2909893"/>
            <a:ext cx="153934" cy="546373"/>
          </a:xfrm>
          <a:prstGeom prst="curvedLeftArrow">
            <a:avLst>
              <a:gd name="adj1" fmla="val 50000"/>
              <a:gd name="adj2" fmla="val 116159"/>
              <a:gd name="adj3" fmla="val 25000"/>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B8C1FD8-BF76-29DB-739C-A274691CFEDC}"/>
                  </a:ext>
                </a:extLst>
              </p:cNvPr>
              <p:cNvSpPr txBox="1"/>
              <p:nvPr/>
            </p:nvSpPr>
            <p:spPr>
              <a:xfrm>
                <a:off x="7535059" y="2787873"/>
                <a:ext cx="1766332" cy="384721"/>
              </a:xfrm>
              <a:prstGeom prst="rect">
                <a:avLst/>
              </a:prstGeom>
              <a:noFill/>
            </p:spPr>
            <p:txBody>
              <a:bodyPr wrap="square" rtlCol="0">
                <a:spAutoFit/>
              </a:bodyPr>
              <a:lstStyle/>
              <a:p>
                <a:pPr lvl="0" algn="r">
                  <a:defRPr/>
                </a:pPr>
                <a14:m>
                  <m:oMathPara xmlns:m="http://schemas.openxmlformats.org/officeDocument/2006/math">
                    <m:oMathParaPr>
                      <m:jc m:val="centerGroup"/>
                    </m:oMathParaPr>
                    <m:oMath xmlns:m="http://schemas.openxmlformats.org/officeDocument/2006/math">
                      <m:r>
                        <m:rPr>
                          <m:nor/>
                        </m:rPr>
                        <a:rPr kumimoji="0" lang="en-GB"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m:t>Lorentz</m:t>
                      </m:r>
                      <m:r>
                        <a:rPr kumimoji="0" lang="en-GB" sz="19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m:t>
                      </m:r>
                    </m:oMath>
                  </m:oMathPara>
                </a14:m>
                <a:endPar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mc:Choice>
        <mc:Fallback xmlns="">
          <p:sp>
            <p:nvSpPr>
              <p:cNvPr id="78" name="TextBox 77">
                <a:extLst>
                  <a:ext uri="{FF2B5EF4-FFF2-40B4-BE49-F238E27FC236}">
                    <a16:creationId xmlns:a16="http://schemas.microsoft.com/office/drawing/2014/main" id="{DB8C1FD8-BF76-29DB-739C-A274691CFEDC}"/>
                  </a:ext>
                </a:extLst>
              </p:cNvPr>
              <p:cNvSpPr txBox="1">
                <a:spLocks noRot="1" noChangeAspect="1" noMove="1" noResize="1" noEditPoints="1" noAdjustHandles="1" noChangeArrowheads="1" noChangeShapeType="1" noTextEdit="1"/>
              </p:cNvSpPr>
              <p:nvPr/>
            </p:nvSpPr>
            <p:spPr>
              <a:xfrm>
                <a:off x="7535059" y="2787873"/>
                <a:ext cx="1766332" cy="384721"/>
              </a:xfrm>
              <a:prstGeom prst="rect">
                <a:avLst/>
              </a:prstGeom>
              <a:blipFill>
                <a:blip r:embed="rId14"/>
                <a:stretch>
                  <a:fillRect/>
                </a:stretch>
              </a:blipFill>
            </p:spPr>
            <p:txBody>
              <a:bodyPr/>
              <a:lstStyle/>
              <a:p>
                <a:r>
                  <a:rPr lang="en-GB">
                    <a:noFill/>
                  </a:rPr>
                  <a:t> </a:t>
                </a:r>
              </a:p>
            </p:txBody>
          </p:sp>
        </mc:Fallback>
      </mc:AlternateContent>
      <p:sp>
        <p:nvSpPr>
          <p:cNvPr id="79" name="TextBox 78">
            <a:extLst>
              <a:ext uri="{FF2B5EF4-FFF2-40B4-BE49-F238E27FC236}">
                <a16:creationId xmlns:a16="http://schemas.microsoft.com/office/drawing/2014/main" id="{8DB2287E-C696-5D83-2BC3-D1CF03ABD58C}"/>
              </a:ext>
            </a:extLst>
          </p:cNvPr>
          <p:cNvSpPr txBox="1"/>
          <p:nvPr/>
        </p:nvSpPr>
        <p:spPr>
          <a:xfrm>
            <a:off x="197245" y="4525766"/>
            <a:ext cx="2288397" cy="757130"/>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Then compactify the extra dimensions as basis for matter</a:t>
            </a:r>
          </a:p>
        </p:txBody>
      </p:sp>
      <p:sp>
        <p:nvSpPr>
          <p:cNvPr id="28" name="Text Box 3">
            <a:extLst>
              <a:ext uri="{FF2B5EF4-FFF2-40B4-BE49-F238E27FC236}">
                <a16:creationId xmlns:a16="http://schemas.microsoft.com/office/drawing/2014/main" id="{36FC68C1-A090-7AFF-48B9-D8F990E4419A}"/>
              </a:ext>
            </a:extLst>
          </p:cNvPr>
          <p:cNvSpPr txBox="1">
            <a:spLocks noChangeArrowheads="1"/>
          </p:cNvSpPr>
          <p:nvPr/>
        </p:nvSpPr>
        <p:spPr bwMode="auto">
          <a:xfrm>
            <a:off x="3874390" y="6419133"/>
            <a:ext cx="5293155" cy="384721"/>
          </a:xfrm>
          <a:prstGeom prst="rect">
            <a:avLst/>
          </a:prstGeom>
          <a:solidFill>
            <a:schemeClr val="bg1"/>
          </a:solidFill>
          <a:ln>
            <a:noFill/>
          </a:ln>
          <a:effectLst/>
        </p:spPr>
        <p:txBody>
          <a:bodyPr wrap="square">
            <a:spAutoFit/>
          </a:bodyPr>
          <a:lstStyle/>
          <a:p>
            <a:pPr lvl="0" algn="ctr">
              <a:spcBef>
                <a:spcPct val="50000"/>
              </a:spcBef>
              <a:defRPr/>
            </a:pPr>
            <a:r>
              <a:rPr lang="en-GB" altLang="en-US" sz="1900" dirty="0"/>
              <a:t>4D Geometry depends on residual components</a:t>
            </a:r>
          </a:p>
        </p:txBody>
      </p:sp>
      <mc:AlternateContent xmlns:mc="http://schemas.openxmlformats.org/markup-compatibility/2006" xmlns:a14="http://schemas.microsoft.com/office/drawing/2010/main">
        <mc:Choice Requires="a14">
          <p:sp>
            <p:nvSpPr>
              <p:cNvPr id="95" name="Text Box 7">
                <a:extLst>
                  <a:ext uri="{FF2B5EF4-FFF2-40B4-BE49-F238E27FC236}">
                    <a16:creationId xmlns:a16="http://schemas.microsoft.com/office/drawing/2014/main" id="{63BCF9B9-1992-5F54-8556-DE3EC2B32E80}"/>
                  </a:ext>
                </a:extLst>
              </p:cNvPr>
              <p:cNvSpPr txBox="1">
                <a:spLocks noChangeArrowheads="1"/>
              </p:cNvSpPr>
              <p:nvPr/>
            </p:nvSpPr>
            <p:spPr bwMode="auto">
              <a:xfrm>
                <a:off x="4851837" y="5988877"/>
                <a:ext cx="3118812" cy="461665"/>
              </a:xfrm>
              <a:prstGeom prst="rect">
                <a:avLst/>
              </a:prstGeom>
              <a:solidFill>
                <a:schemeClr val="bg1"/>
              </a:solidFill>
              <a:ln>
                <a:noFill/>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p>
                      <m:sSupPr>
                        <m:ctrlP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𝐺</m:t>
                        </m:r>
                      </m:e>
                      <m:sup>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𝑓</m:t>
                        </m:r>
                      </m:e>
                      <m:sup>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d>
                      <m:dPr>
                        <m:ctrlP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kumimoji="0" lang="en-GB"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𝝍</m:t>
                        </m:r>
                        <m:r>
                          <a:rPr kumimoji="0" lang="en-GB"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𝑨</m:t>
                        </m:r>
                      </m:e>
                    </m:d>
                  </m:oMath>
                </a14:m>
                <a:endParaRPr kumimoji="0" lang="en-US" altLang="en-US" sz="24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95" name="Text Box 7">
                <a:extLst>
                  <a:ext uri="{FF2B5EF4-FFF2-40B4-BE49-F238E27FC236}">
                    <a16:creationId xmlns:a16="http://schemas.microsoft.com/office/drawing/2014/main" id="{63BCF9B9-1992-5F54-8556-DE3EC2B32E80}"/>
                  </a:ext>
                </a:extLst>
              </p:cNvPr>
              <p:cNvSpPr txBox="1">
                <a:spLocks noRot="1" noChangeAspect="1" noMove="1" noResize="1" noEditPoints="1" noAdjustHandles="1" noChangeArrowheads="1" noChangeShapeType="1" noTextEdit="1"/>
              </p:cNvSpPr>
              <p:nvPr/>
            </p:nvSpPr>
            <p:spPr bwMode="auto">
              <a:xfrm>
                <a:off x="4851837" y="5988877"/>
                <a:ext cx="3118812" cy="461665"/>
              </a:xfrm>
              <a:prstGeom prst="rect">
                <a:avLst/>
              </a:prstGeom>
              <a:blipFill>
                <a:blip r:embed="rId27"/>
                <a:stretch>
                  <a:fillRect b="-19737"/>
                </a:stretch>
              </a:blipFill>
              <a:ln>
                <a:noFill/>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Text Box 7">
                <a:extLst>
                  <a:ext uri="{FF2B5EF4-FFF2-40B4-BE49-F238E27FC236}">
                    <a16:creationId xmlns:a16="http://schemas.microsoft.com/office/drawing/2014/main" id="{8FFD88D4-D1E9-EE7B-8D8F-721036764F38}"/>
                  </a:ext>
                </a:extLst>
              </p:cNvPr>
              <p:cNvSpPr txBox="1">
                <a:spLocks noChangeArrowheads="1"/>
              </p:cNvSpPr>
              <p:nvPr/>
            </p:nvSpPr>
            <p:spPr bwMode="auto">
              <a:xfrm>
                <a:off x="7575649" y="5988877"/>
                <a:ext cx="1500058" cy="461665"/>
              </a:xfrm>
              <a:prstGeom prst="rect">
                <a:avLst/>
              </a:prstGeom>
              <a:solidFill>
                <a:schemeClr val="bg1"/>
              </a:solidFill>
              <a:ln>
                <a:noFill/>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alt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𝜅</m:t>
                      </m:r>
                      <m:sSup>
                        <m:sSupPr>
                          <m:ctrlP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e>
                        <m:sup>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oMath>
                  </m:oMathPara>
                </a14:m>
                <a:endParaRPr kumimoji="0" lang="en-US" altLang="en-US" sz="24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98" name="Text Box 7">
                <a:extLst>
                  <a:ext uri="{FF2B5EF4-FFF2-40B4-BE49-F238E27FC236}">
                    <a16:creationId xmlns:a16="http://schemas.microsoft.com/office/drawing/2014/main" id="{8FFD88D4-D1E9-EE7B-8D8F-721036764F38}"/>
                  </a:ext>
                </a:extLst>
              </p:cNvPr>
              <p:cNvSpPr txBox="1">
                <a:spLocks noRot="1" noChangeAspect="1" noMove="1" noResize="1" noEditPoints="1" noAdjustHandles="1" noChangeArrowheads="1" noChangeShapeType="1" noTextEdit="1"/>
              </p:cNvSpPr>
              <p:nvPr/>
            </p:nvSpPr>
            <p:spPr bwMode="auto">
              <a:xfrm>
                <a:off x="7575649" y="5988877"/>
                <a:ext cx="1500058" cy="461665"/>
              </a:xfrm>
              <a:prstGeom prst="rect">
                <a:avLst/>
              </a:prstGeom>
              <a:blipFill>
                <a:blip r:embed="rId28"/>
                <a:stretch>
                  <a:fillRect/>
                </a:stretch>
              </a:blipFill>
              <a:ln>
                <a:noFill/>
              </a:ln>
              <a:effectLst/>
            </p:spPr>
            <p:txBody>
              <a:bodyPr/>
              <a:lstStyle/>
              <a:p>
                <a:r>
                  <a:rPr lang="en-GB">
                    <a:noFill/>
                  </a:rPr>
                  <a:t> </a:t>
                </a:r>
              </a:p>
            </p:txBody>
          </p:sp>
        </mc:Fallback>
      </mc:AlternateContent>
      <p:cxnSp>
        <p:nvCxnSpPr>
          <p:cNvPr id="88" name="Straight Connector 87">
            <a:extLst>
              <a:ext uri="{FF2B5EF4-FFF2-40B4-BE49-F238E27FC236}">
                <a16:creationId xmlns:a16="http://schemas.microsoft.com/office/drawing/2014/main" id="{C3D437EE-B11E-9DA9-8B10-25AD28B3D66B}"/>
              </a:ext>
            </a:extLst>
          </p:cNvPr>
          <p:cNvCxnSpPr>
            <a:cxnSpLocks/>
          </p:cNvCxnSpPr>
          <p:nvPr/>
        </p:nvCxnSpPr>
        <p:spPr>
          <a:xfrm>
            <a:off x="6882200" y="5686386"/>
            <a:ext cx="54327" cy="40011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F17039F-4298-DB82-7D9F-FD2161ABA9F5}"/>
              </a:ext>
            </a:extLst>
          </p:cNvPr>
          <p:cNvCxnSpPr>
            <a:cxnSpLocks/>
          </p:cNvCxnSpPr>
          <p:nvPr/>
        </p:nvCxnSpPr>
        <p:spPr>
          <a:xfrm flipH="1">
            <a:off x="7357684" y="5606189"/>
            <a:ext cx="452707" cy="44644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AECB5BA5-15CD-47AC-F2C8-21F1C2A9C321}"/>
              </a:ext>
            </a:extLst>
          </p:cNvPr>
          <p:cNvSpPr txBox="1"/>
          <p:nvPr/>
        </p:nvSpPr>
        <p:spPr>
          <a:xfrm>
            <a:off x="7486969" y="6201226"/>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02C72B2A-95DF-086F-DE69-F22F8C25AECE}"/>
              </a:ext>
            </a:extLst>
          </p:cNvPr>
          <p:cNvSpPr/>
          <p:nvPr/>
        </p:nvSpPr>
        <p:spPr>
          <a:xfrm>
            <a:off x="7517416" y="6078599"/>
            <a:ext cx="506261" cy="302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EB72096F-2DB0-64AC-1B52-176CDC6E577D}"/>
                  </a:ext>
                </a:extLst>
              </p:cNvPr>
              <p:cNvSpPr txBox="1"/>
              <p:nvPr/>
            </p:nvSpPr>
            <p:spPr>
              <a:xfrm>
                <a:off x="7413195" y="6042217"/>
                <a:ext cx="8012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03" name="TextBox 102">
                <a:extLst>
                  <a:ext uri="{FF2B5EF4-FFF2-40B4-BE49-F238E27FC236}">
                    <a16:creationId xmlns:a16="http://schemas.microsoft.com/office/drawing/2014/main" id="{EB72096F-2DB0-64AC-1B52-176CDC6E577D}"/>
                  </a:ext>
                </a:extLst>
              </p:cNvPr>
              <p:cNvSpPr txBox="1">
                <a:spLocks noRot="1" noChangeAspect="1" noMove="1" noResize="1" noEditPoints="1" noAdjustHandles="1" noChangeArrowheads="1" noChangeShapeType="1" noTextEdit="1"/>
              </p:cNvSpPr>
              <p:nvPr/>
            </p:nvSpPr>
            <p:spPr>
              <a:xfrm>
                <a:off x="7413195" y="6042217"/>
                <a:ext cx="801268" cy="369332"/>
              </a:xfrm>
              <a:prstGeom prst="rect">
                <a:avLst/>
              </a:prstGeom>
              <a:blipFill>
                <a:blip r:embed="rId29"/>
                <a:stretch>
                  <a:fillRect b="-1639"/>
                </a:stretch>
              </a:blipFill>
            </p:spPr>
            <p:txBody>
              <a:bodyPr/>
              <a:lstStyle/>
              <a:p>
                <a:r>
                  <a:rPr lang="en-GB">
                    <a:noFill/>
                  </a:rPr>
                  <a:t> </a:t>
                </a:r>
              </a:p>
            </p:txBody>
          </p:sp>
        </mc:Fallback>
      </mc:AlternateContent>
      <p:sp>
        <p:nvSpPr>
          <p:cNvPr id="104" name="Oval 103">
            <a:extLst>
              <a:ext uri="{FF2B5EF4-FFF2-40B4-BE49-F238E27FC236}">
                <a16:creationId xmlns:a16="http://schemas.microsoft.com/office/drawing/2014/main" id="{1BD7B0B8-00D3-C928-1462-C6AA4B6FD41E}"/>
              </a:ext>
            </a:extLst>
          </p:cNvPr>
          <p:cNvSpPr/>
          <p:nvPr/>
        </p:nvSpPr>
        <p:spPr>
          <a:xfrm>
            <a:off x="7595927" y="6072725"/>
            <a:ext cx="369333" cy="36933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35373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C9811-0D56-CEB3-0DEF-FEB70BC01798}"/>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4CA2231A-D873-D26F-FD7E-93289EFE97D2}"/>
              </a:ext>
            </a:extLst>
          </p:cNvPr>
          <p:cNvSpPr/>
          <p:nvPr/>
        </p:nvSpPr>
        <p:spPr>
          <a:xfrm>
            <a:off x="6244132" y="1657827"/>
            <a:ext cx="2634069" cy="263406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6" name="Rectangle 95">
            <a:extLst>
              <a:ext uri="{FF2B5EF4-FFF2-40B4-BE49-F238E27FC236}">
                <a16:creationId xmlns:a16="http://schemas.microsoft.com/office/drawing/2014/main" id="{5628176F-BBB8-D438-8C94-E84DD5F69860}"/>
              </a:ext>
            </a:extLst>
          </p:cNvPr>
          <p:cNvSpPr/>
          <p:nvPr/>
        </p:nvSpPr>
        <p:spPr>
          <a:xfrm>
            <a:off x="6058939" y="1818733"/>
            <a:ext cx="3002198" cy="445220"/>
          </a:xfrm>
          <a:prstGeom prst="rect">
            <a:avLst/>
          </a:prstGeom>
          <a:solidFill>
            <a:schemeClr val="bg1"/>
          </a:solid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89" name="Picture 5">
            <a:extLst>
              <a:ext uri="{FF2B5EF4-FFF2-40B4-BE49-F238E27FC236}">
                <a16:creationId xmlns:a16="http://schemas.microsoft.com/office/drawing/2014/main" id="{ABC8F777-6213-1ED7-8659-ED06323CD3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71" r="54729" b="7584"/>
          <a:stretch/>
        </p:blipFill>
        <p:spPr bwMode="auto">
          <a:xfrm>
            <a:off x="3319165" y="838632"/>
            <a:ext cx="2531105" cy="203448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A3152FA-E7F3-9836-1DB9-33C9350340B5}"/>
              </a:ext>
            </a:extLst>
          </p:cNvPr>
          <p:cNvSpPr txBox="1"/>
          <p:nvPr/>
        </p:nvSpPr>
        <p:spPr>
          <a:xfrm>
            <a:off x="51701" y="988201"/>
            <a:ext cx="2437509" cy="757130"/>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Construct          Higher-dimensional </a:t>
            </a:r>
            <a:r>
              <a:rPr kumimoji="0" lang="en-GB"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global</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spacetime</a:t>
            </a:r>
          </a:p>
        </p:txBody>
      </p:sp>
      <p:sp>
        <p:nvSpPr>
          <p:cNvPr id="38" name="TextBox 37">
            <a:extLst>
              <a:ext uri="{FF2B5EF4-FFF2-40B4-BE49-F238E27FC236}">
                <a16:creationId xmlns:a16="http://schemas.microsoft.com/office/drawing/2014/main" id="{624D9664-1121-45AA-E416-43258E12C3F4}"/>
              </a:ext>
            </a:extLst>
          </p:cNvPr>
          <p:cNvSpPr txBox="1"/>
          <p:nvPr/>
        </p:nvSpPr>
        <p:spPr>
          <a:xfrm>
            <a:off x="98190" y="350349"/>
            <a:ext cx="2454066" cy="605294"/>
          </a:xfrm>
          <a:prstGeom prst="rect">
            <a:avLst/>
          </a:prstGeom>
          <a:noFill/>
        </p:spPr>
        <p:txBody>
          <a:bodyPr wrap="square" rtlCol="0">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Theories with extra dimensions of </a:t>
            </a:r>
            <a:r>
              <a:rPr kumimoji="0" lang="en-GB"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space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nvGrpSpPr>
          <p:cNvPr id="43" name="Group 42">
            <a:extLst>
              <a:ext uri="{FF2B5EF4-FFF2-40B4-BE49-F238E27FC236}">
                <a16:creationId xmlns:a16="http://schemas.microsoft.com/office/drawing/2014/main" id="{B24F5CF2-251B-F19C-6D2B-8F215DC81ED7}"/>
              </a:ext>
            </a:extLst>
          </p:cNvPr>
          <p:cNvGrpSpPr/>
          <p:nvPr/>
        </p:nvGrpSpPr>
        <p:grpSpPr>
          <a:xfrm>
            <a:off x="338390" y="1951132"/>
            <a:ext cx="2644604" cy="2253750"/>
            <a:chOff x="4257273" y="3922236"/>
            <a:chExt cx="2810257" cy="2502123"/>
          </a:xfrm>
        </p:grpSpPr>
        <p:sp>
          <p:nvSpPr>
            <p:cNvPr id="44" name="Cube 43">
              <a:extLst>
                <a:ext uri="{FF2B5EF4-FFF2-40B4-BE49-F238E27FC236}">
                  <a16:creationId xmlns:a16="http://schemas.microsoft.com/office/drawing/2014/main" id="{AED21FF6-2BDE-452C-8B68-CB785B16F3E0}"/>
                </a:ext>
              </a:extLst>
            </p:cNvPr>
            <p:cNvSpPr/>
            <p:nvPr/>
          </p:nvSpPr>
          <p:spPr>
            <a:xfrm rot="21157231" flipH="1">
              <a:off x="4257273" y="3960335"/>
              <a:ext cx="2272557" cy="2116212"/>
            </a:xfrm>
            <a:prstGeom prst="cube">
              <a:avLst>
                <a:gd name="adj" fmla="val 31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5" name="Cube 44">
              <a:extLst>
                <a:ext uri="{FF2B5EF4-FFF2-40B4-BE49-F238E27FC236}">
                  <a16:creationId xmlns:a16="http://schemas.microsoft.com/office/drawing/2014/main" id="{40F29D94-400B-93B7-9C3F-17575F225547}"/>
                </a:ext>
              </a:extLst>
            </p:cNvPr>
            <p:cNvSpPr/>
            <p:nvPr/>
          </p:nvSpPr>
          <p:spPr>
            <a:xfrm rot="20658448" flipH="1">
              <a:off x="4336590" y="4231979"/>
              <a:ext cx="2272557" cy="2116212"/>
            </a:xfrm>
            <a:prstGeom prst="cube">
              <a:avLst>
                <a:gd name="adj" fmla="val 31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6" name="Cube 45">
              <a:extLst>
                <a:ext uri="{FF2B5EF4-FFF2-40B4-BE49-F238E27FC236}">
                  <a16:creationId xmlns:a16="http://schemas.microsoft.com/office/drawing/2014/main" id="{9CEECA7C-F522-4FFB-7C8A-8E758CFBDB3F}"/>
                </a:ext>
              </a:extLst>
            </p:cNvPr>
            <p:cNvSpPr/>
            <p:nvPr/>
          </p:nvSpPr>
          <p:spPr>
            <a:xfrm rot="20985130" flipH="1">
              <a:off x="4565781" y="3922236"/>
              <a:ext cx="2272557" cy="2116212"/>
            </a:xfrm>
            <a:prstGeom prst="cube">
              <a:avLst>
                <a:gd name="adj" fmla="val 31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7" name="Cube 46">
              <a:extLst>
                <a:ext uri="{FF2B5EF4-FFF2-40B4-BE49-F238E27FC236}">
                  <a16:creationId xmlns:a16="http://schemas.microsoft.com/office/drawing/2014/main" id="{AA381BB4-1684-61E4-0006-CDBF3D857633}"/>
                </a:ext>
              </a:extLst>
            </p:cNvPr>
            <p:cNvSpPr/>
            <p:nvPr/>
          </p:nvSpPr>
          <p:spPr>
            <a:xfrm flipH="1">
              <a:off x="4794973" y="4058058"/>
              <a:ext cx="2272557" cy="2116212"/>
            </a:xfrm>
            <a:prstGeom prst="cube">
              <a:avLst>
                <a:gd name="adj" fmla="val 31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8" name="Cube 47">
              <a:extLst>
                <a:ext uri="{FF2B5EF4-FFF2-40B4-BE49-F238E27FC236}">
                  <a16:creationId xmlns:a16="http://schemas.microsoft.com/office/drawing/2014/main" id="{DE8915C8-62D9-E78E-2DC8-474A12A641BD}"/>
                </a:ext>
              </a:extLst>
            </p:cNvPr>
            <p:cNvSpPr/>
            <p:nvPr/>
          </p:nvSpPr>
          <p:spPr>
            <a:xfrm rot="21409894" flipH="1">
              <a:off x="4699749" y="4308147"/>
              <a:ext cx="2272557" cy="2116212"/>
            </a:xfrm>
            <a:prstGeom prst="cube">
              <a:avLst>
                <a:gd name="adj" fmla="val 31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01DEA590-BAE0-A468-BC0E-9E8ECCD06D71}"/>
                  </a:ext>
                </a:extLst>
              </p:cNvPr>
              <p:cNvSpPr txBox="1"/>
              <p:nvPr/>
            </p:nvSpPr>
            <p:spPr>
              <a:xfrm>
                <a:off x="1527054" y="3037324"/>
                <a:ext cx="966999" cy="576312"/>
              </a:xfrm>
              <a:prstGeom prst="rect">
                <a:avLst/>
              </a:prstGeom>
              <a:noFill/>
            </p:spPr>
            <p:txBody>
              <a:bodyPr wrap="square" lIns="0" tIns="0" rIns="0" bIns="0" rtlCol="0">
                <a:spAutoFit/>
              </a:bodyPr>
              <a:lstStyle/>
              <a:p>
                <a:pPr lvl="0">
                  <a:defRPr/>
                </a:pPr>
                <a14:m>
                  <m:oMathPara xmlns:m="http://schemas.openxmlformats.org/officeDocument/2006/math">
                    <m:oMathParaPr>
                      <m:jc m:val="center"/>
                    </m:oMathParaPr>
                    <m:oMath xmlns:m="http://schemas.openxmlformats.org/officeDocument/2006/math">
                      <m:sSub>
                        <m:sSubPr>
                          <m:ctrlPr>
                            <a:rPr lang="en-GB" i="1" smtClean="0">
                              <a:solidFill>
                                <a:prstClr val="black"/>
                              </a:solidFill>
                              <a:latin typeface="Cambria Math" panose="02040503050406030204" pitchFamily="18" charset="0"/>
                              <a:ea typeface="Cambria Math" panose="02040503050406030204" pitchFamily="18" charset="0"/>
                            </a:rPr>
                          </m:ctrlPr>
                        </m:sSubPr>
                        <m:e>
                          <m:acc>
                            <m:accPr>
                              <m:chr m:val="̃"/>
                              <m:ctrlPr>
                                <a:rPr lang="en-GB" i="1">
                                  <a:solidFill>
                                    <a:prstClr val="black"/>
                                  </a:solidFill>
                                  <a:latin typeface="Cambria Math" panose="02040503050406030204" pitchFamily="18" charset="0"/>
                                  <a:ea typeface="Cambria Math" panose="02040503050406030204" pitchFamily="18" charset="0"/>
                                </a:rPr>
                              </m:ctrlPr>
                            </m:accPr>
                            <m:e>
                              <m:r>
                                <a:rPr lang="en-GB" i="1">
                                  <a:solidFill>
                                    <a:prstClr val="black"/>
                                  </a:solidFill>
                                  <a:latin typeface="Cambria Math" panose="02040503050406030204" pitchFamily="18" charset="0"/>
                                  <a:ea typeface="Cambria Math" panose="02040503050406030204" pitchFamily="18" charset="0"/>
                                </a:rPr>
                                <m:t>𝑔</m:t>
                              </m:r>
                            </m:e>
                          </m:acc>
                        </m:e>
                        <m:sub>
                          <m:r>
                            <a:rPr lang="en-GB" i="1">
                              <a:solidFill>
                                <a:prstClr val="black"/>
                              </a:solidFill>
                              <a:latin typeface="Cambria Math" panose="02040503050406030204" pitchFamily="18" charset="0"/>
                              <a:ea typeface="Cambria Math" panose="02040503050406030204" pitchFamily="18" charset="0"/>
                            </a:rPr>
                            <m:t>𝜇𝜈</m:t>
                          </m:r>
                        </m:sub>
                      </m:sSub>
                      <m:d>
                        <m:d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d>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endParaRPr>
              </a:p>
              <a:p>
                <a:pPr lvl="0" algn="ctr">
                  <a:defRPr/>
                </a:pPr>
                <a:r>
                  <a:rPr kumimoji="0" lang="en-GB" b="0" i="0" u="none" strike="noStrike" kern="1200" cap="none" spc="0" normalizeH="0" baseline="0" noProof="0" dirty="0">
                    <a:ln>
                      <a:noFill/>
                    </a:ln>
                    <a:solidFill>
                      <a:prstClr val="black"/>
                    </a:solidFill>
                    <a:effectLst/>
                    <a:uLnTx/>
                    <a:uFillTx/>
                    <a:latin typeface="Arial" panose="020B0604020202020204"/>
                    <a:ea typeface="+mn-ea"/>
                  </a:rPr>
                  <a:t>in (</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n&gt;</a:t>
                </a:r>
                <a:r>
                  <a:rPr kumimoji="0" lang="en-GB"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lang="en-GB" dirty="0">
                    <a:solidFill>
                      <a:prstClr val="black"/>
                    </a:solidFill>
                  </a:rPr>
                  <a:t>)</a:t>
                </a:r>
                <a:r>
                  <a:rPr kumimoji="0" lang="en-GB" b="0" i="0" u="none" strike="noStrike" kern="1200" cap="none" spc="0" normalizeH="0" baseline="0" noProof="0" dirty="0">
                    <a:ln>
                      <a:noFill/>
                    </a:ln>
                    <a:solidFill>
                      <a:prstClr val="black"/>
                    </a:solidFill>
                    <a:effectLst/>
                    <a:uLnTx/>
                    <a:uFillTx/>
                    <a:latin typeface="Arial" panose="020B0604020202020204"/>
                    <a:ea typeface="+mn-ea"/>
                  </a:rPr>
                  <a:t>D</a:t>
                </a:r>
              </a:p>
            </p:txBody>
          </p:sp>
        </mc:Choice>
        <mc:Fallback xmlns="">
          <p:sp>
            <p:nvSpPr>
              <p:cNvPr id="97" name="TextBox 96">
                <a:extLst>
                  <a:ext uri="{FF2B5EF4-FFF2-40B4-BE49-F238E27FC236}">
                    <a16:creationId xmlns:a16="http://schemas.microsoft.com/office/drawing/2014/main" id="{01DEA590-BAE0-A468-BC0E-9E8ECCD06D71}"/>
                  </a:ext>
                </a:extLst>
              </p:cNvPr>
              <p:cNvSpPr txBox="1">
                <a:spLocks noRot="1" noChangeAspect="1" noMove="1" noResize="1" noEditPoints="1" noAdjustHandles="1" noChangeArrowheads="1" noChangeShapeType="1" noTextEdit="1"/>
              </p:cNvSpPr>
              <p:nvPr/>
            </p:nvSpPr>
            <p:spPr>
              <a:xfrm>
                <a:off x="1527054" y="3037324"/>
                <a:ext cx="966999" cy="576312"/>
              </a:xfrm>
              <a:prstGeom prst="rect">
                <a:avLst/>
              </a:prstGeom>
              <a:blipFill>
                <a:blip r:embed="rId3"/>
                <a:stretch>
                  <a:fillRect l="-14557" t="-3158" r="-14557" b="-24211"/>
                </a:stretch>
              </a:blipFill>
            </p:spPr>
            <p:txBody>
              <a:bodyPr/>
              <a:lstStyle/>
              <a:p>
                <a:r>
                  <a:rPr lang="en-GB">
                    <a:noFill/>
                  </a:rPr>
                  <a:t> </a:t>
                </a:r>
              </a:p>
            </p:txBody>
          </p:sp>
        </mc:Fallback>
      </mc:AlternateContent>
      <p:pic>
        <p:nvPicPr>
          <p:cNvPr id="109" name="Picture 5">
            <a:extLst>
              <a:ext uri="{FF2B5EF4-FFF2-40B4-BE49-F238E27FC236}">
                <a16:creationId xmlns:a16="http://schemas.microsoft.com/office/drawing/2014/main" id="{DEB17BC3-24E8-B955-E24F-75D56B0AE9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121" t="42573" r="17009" b="47223"/>
          <a:stretch/>
        </p:blipFill>
        <p:spPr bwMode="auto">
          <a:xfrm>
            <a:off x="7251184" y="2643281"/>
            <a:ext cx="660302" cy="607760"/>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66D7CED6-C077-635E-C2C9-5EC94D7B6462}"/>
              </a:ext>
            </a:extLst>
          </p:cNvPr>
          <p:cNvSpPr txBox="1"/>
          <p:nvPr/>
        </p:nvSpPr>
        <p:spPr>
          <a:xfrm>
            <a:off x="6354302" y="3279616"/>
            <a:ext cx="2454066" cy="535531"/>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inertial reference frame</a:t>
            </a:r>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47A0395D-E491-4823-693F-C21D9F10B6F5}"/>
                  </a:ext>
                </a:extLst>
              </p:cNvPr>
              <p:cNvSpPr txBox="1"/>
              <p:nvPr/>
            </p:nvSpPr>
            <p:spPr>
              <a:xfrm>
                <a:off x="6098903" y="1898450"/>
                <a:ext cx="2923019" cy="300852"/>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12" name="TextBox 111">
                <a:extLst>
                  <a:ext uri="{FF2B5EF4-FFF2-40B4-BE49-F238E27FC236}">
                    <a16:creationId xmlns:a16="http://schemas.microsoft.com/office/drawing/2014/main" id="{56C42E0A-4D4D-44C0-90F5-79A7B06F591E}"/>
                  </a:ext>
                </a:extLst>
              </p:cNvPr>
              <p:cNvSpPr txBox="1">
                <a:spLocks noRot="1" noChangeAspect="1" noMove="1" noResize="1" noEditPoints="1" noAdjustHandles="1" noChangeArrowheads="1" noChangeShapeType="1" noTextEdit="1"/>
              </p:cNvSpPr>
              <p:nvPr/>
            </p:nvSpPr>
            <p:spPr>
              <a:xfrm>
                <a:off x="6098903" y="1898450"/>
                <a:ext cx="2923019" cy="300852"/>
              </a:xfrm>
              <a:prstGeom prst="rect">
                <a:avLst/>
              </a:prstGeom>
              <a:blipFill>
                <a:blip r:embed="rId5"/>
                <a:stretch>
                  <a:fillRect l="-4167" b="-38000"/>
                </a:stretch>
              </a:blipFill>
            </p:spPr>
            <p:txBody>
              <a:bodyPr/>
              <a:lstStyle/>
              <a:p>
                <a:r>
                  <a:rPr lang="en-GB">
                    <a:noFill/>
                  </a:rPr>
                  <a:t> </a:t>
                </a:r>
              </a:p>
            </p:txBody>
          </p:sp>
        </mc:Fallback>
      </mc:AlternateContent>
      <p:sp>
        <p:nvSpPr>
          <p:cNvPr id="5" name="Rectangle 4">
            <a:extLst>
              <a:ext uri="{FF2B5EF4-FFF2-40B4-BE49-F238E27FC236}">
                <a16:creationId xmlns:a16="http://schemas.microsoft.com/office/drawing/2014/main" id="{2A492C52-23E5-A03F-0283-A5A22B20DA32}"/>
              </a:ext>
            </a:extLst>
          </p:cNvPr>
          <p:cNvSpPr/>
          <p:nvPr/>
        </p:nvSpPr>
        <p:spPr>
          <a:xfrm>
            <a:off x="3570123" y="1460201"/>
            <a:ext cx="615160" cy="711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4" name="TextBox 113">
            <a:extLst>
              <a:ext uri="{FF2B5EF4-FFF2-40B4-BE49-F238E27FC236}">
                <a16:creationId xmlns:a16="http://schemas.microsoft.com/office/drawing/2014/main" id="{730E1223-FB4D-10AC-022C-A4490D147522}"/>
              </a:ext>
            </a:extLst>
          </p:cNvPr>
          <p:cNvSpPr txBox="1"/>
          <p:nvPr/>
        </p:nvSpPr>
        <p:spPr>
          <a:xfrm>
            <a:off x="6018183" y="345566"/>
            <a:ext cx="3092384" cy="605294"/>
          </a:xfrm>
          <a:prstGeom prst="rect">
            <a:avLst/>
          </a:prstGeom>
          <a:noFill/>
        </p:spPr>
        <p:txBody>
          <a:bodyPr wrap="square" rtlCol="0">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Here from </a:t>
            </a:r>
            <a:r>
              <a:rPr kumimoji="0" lang="en-GB"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4D form </a:t>
            </a:r>
            <a:r>
              <a:rPr lang="en-GB" u="sng" dirty="0">
                <a:solidFill>
                  <a:prstClr val="black"/>
                </a:solidFill>
                <a:latin typeface="Arial" panose="020B0604020202020204" pitchFamily="34" charset="0"/>
                <a:cs typeface="Arial" panose="020B0604020202020204" pitchFamily="34" charset="0"/>
              </a:rPr>
              <a:t>generalise</a:t>
            </a:r>
            <a:r>
              <a:rPr kumimoji="0" lang="en-GB" sz="18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proper time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 name="Arrow: Circular 6">
            <a:extLst>
              <a:ext uri="{FF2B5EF4-FFF2-40B4-BE49-F238E27FC236}">
                <a16:creationId xmlns:a16="http://schemas.microsoft.com/office/drawing/2014/main" id="{4C609D21-268D-29BA-C0CA-4954E37888C7}"/>
              </a:ext>
            </a:extLst>
          </p:cNvPr>
          <p:cNvSpPr/>
          <p:nvPr/>
        </p:nvSpPr>
        <p:spPr>
          <a:xfrm rot="2439425" flipV="1">
            <a:off x="3055101" y="70775"/>
            <a:ext cx="5052478" cy="2545320"/>
          </a:xfrm>
          <a:prstGeom prst="circularArrow">
            <a:avLst>
              <a:gd name="adj1" fmla="val 2931"/>
              <a:gd name="adj2" fmla="val 826862"/>
              <a:gd name="adj3" fmla="val 20491629"/>
              <a:gd name="adj4" fmla="val 15021249"/>
              <a:gd name="adj5" fmla="val 774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33424B94-B99E-3C27-4FAA-F852895B5FD4}"/>
                  </a:ext>
                </a:extLst>
              </p:cNvPr>
              <p:cNvSpPr txBox="1"/>
              <p:nvPr/>
            </p:nvSpPr>
            <p:spPr>
              <a:xfrm>
                <a:off x="8492941" y="3836249"/>
                <a:ext cx="694944" cy="4739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𝐺</m:t>
                          </m:r>
                        </m:e>
                      </m:acc>
                    </m:oMath>
                  </m:oMathPara>
                </a14:m>
                <a:endParaRPr kumimoji="0" lang="en-GB"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mc:Choice>
        <mc:Fallback xmlns="">
          <p:sp>
            <p:nvSpPr>
              <p:cNvPr id="99" name="TextBox 98">
                <a:extLst>
                  <a:ext uri="{FF2B5EF4-FFF2-40B4-BE49-F238E27FC236}">
                    <a16:creationId xmlns:a16="http://schemas.microsoft.com/office/drawing/2014/main" id="{6CBAE675-AAFB-489C-8AD8-74798D07457C}"/>
                  </a:ext>
                </a:extLst>
              </p:cNvPr>
              <p:cNvSpPr txBox="1">
                <a:spLocks noRot="1" noChangeAspect="1" noMove="1" noResize="1" noEditPoints="1" noAdjustHandles="1" noChangeArrowheads="1" noChangeShapeType="1" noTextEdit="1"/>
              </p:cNvSpPr>
              <p:nvPr/>
            </p:nvSpPr>
            <p:spPr>
              <a:xfrm>
                <a:off x="8492941" y="3836249"/>
                <a:ext cx="694944" cy="473976"/>
              </a:xfrm>
              <a:prstGeom prst="rect">
                <a:avLst/>
              </a:prstGeom>
              <a:blipFill>
                <a:blip r:embed="rId6"/>
                <a:stretch>
                  <a:fillRect/>
                </a:stretch>
              </a:blipFill>
            </p:spPr>
            <p:txBody>
              <a:bodyPr/>
              <a:lstStyle/>
              <a:p>
                <a:r>
                  <a:rPr lang="en-GB">
                    <a:noFill/>
                  </a:rPr>
                  <a:t> </a:t>
                </a:r>
              </a:p>
            </p:txBody>
          </p:sp>
        </mc:Fallback>
      </mc:AlternateContent>
      <p:sp>
        <p:nvSpPr>
          <p:cNvPr id="100" name="Arrow: Curved Left 99">
            <a:extLst>
              <a:ext uri="{FF2B5EF4-FFF2-40B4-BE49-F238E27FC236}">
                <a16:creationId xmlns:a16="http://schemas.microsoft.com/office/drawing/2014/main" id="{D9652617-C560-ADAA-8EF2-18C5390164CE}"/>
              </a:ext>
            </a:extLst>
          </p:cNvPr>
          <p:cNvSpPr/>
          <p:nvPr/>
        </p:nvSpPr>
        <p:spPr>
          <a:xfrm rot="3306079">
            <a:off x="8383754" y="3392440"/>
            <a:ext cx="266342" cy="1045657"/>
          </a:xfrm>
          <a:prstGeom prst="curvedLeftArrow">
            <a:avLst>
              <a:gd name="adj1" fmla="val 50000"/>
              <a:gd name="adj2" fmla="val 116159"/>
              <a:gd name="adj3" fmla="val 25000"/>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42FF1F5F-852E-D240-5C6E-A288AF773A2E}"/>
                  </a:ext>
                </a:extLst>
              </p:cNvPr>
              <p:cNvSpPr txBox="1"/>
              <p:nvPr/>
            </p:nvSpPr>
            <p:spPr>
              <a:xfrm>
                <a:off x="6558174" y="2324706"/>
                <a:ext cx="2542032" cy="28193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18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10" name="TextBox 109">
                <a:extLst>
                  <a:ext uri="{FF2B5EF4-FFF2-40B4-BE49-F238E27FC236}">
                    <a16:creationId xmlns:a16="http://schemas.microsoft.com/office/drawing/2014/main" id="{677958A6-D4A7-450F-867D-9C42D9FB832A}"/>
                  </a:ext>
                </a:extLst>
              </p:cNvPr>
              <p:cNvSpPr txBox="1">
                <a:spLocks noRot="1" noChangeAspect="1" noMove="1" noResize="1" noEditPoints="1" noAdjustHandles="1" noChangeArrowheads="1" noChangeShapeType="1" noTextEdit="1"/>
              </p:cNvSpPr>
              <p:nvPr/>
            </p:nvSpPr>
            <p:spPr>
              <a:xfrm>
                <a:off x="6558174" y="2324706"/>
                <a:ext cx="2542032" cy="281937"/>
              </a:xfrm>
              <a:prstGeom prst="rect">
                <a:avLst/>
              </a:prstGeom>
              <a:blipFill>
                <a:blip r:embed="rId7"/>
                <a:stretch>
                  <a:fillRect l="-4317" t="-2128" b="-34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043182-D72F-B9B2-2B5B-7451F52DDB7B}"/>
                  </a:ext>
                </a:extLst>
              </p:cNvPr>
              <p:cNvSpPr txBox="1"/>
              <p:nvPr/>
            </p:nvSpPr>
            <p:spPr>
              <a:xfrm>
                <a:off x="6364127" y="1009221"/>
                <a:ext cx="2962234" cy="276999"/>
              </a:xfrm>
              <a:prstGeom prst="rect">
                <a:avLst/>
              </a:prstGeom>
              <a:solidFill>
                <a:schemeClr val="bg1"/>
              </a:solid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lang="en-GB" dirty="0">
                              <a:solidFill>
                                <a:prstClr val="black"/>
                              </a:solidFill>
                              <a:latin typeface="Arial" panose="020B0604020202020204" pitchFamily="34" charset="0"/>
                              <a:cs typeface="Arial" panose="020B0604020202020204" pitchFamily="34" charset="0"/>
                            </a:rPr>
                            <m:t>e</m:t>
                          </m:r>
                          <m:r>
                            <m:rPr>
                              <m:nor/>
                            </m:rPr>
                            <a:rPr lang="en-GB" b="0" i="0" dirty="0" smtClean="0">
                              <a:solidFill>
                                <a:prstClr val="black"/>
                              </a:solidFill>
                              <a:latin typeface="Arial" panose="020B0604020202020204" pitchFamily="34" charset="0"/>
                              <a:cs typeface="Arial" panose="020B0604020202020204" pitchFamily="34" charset="0"/>
                            </a:rPr>
                            <m:t>ach</m:t>
                          </m:r>
                          <m:r>
                            <a:rPr lang="en-GB" b="0" i="1" dirty="0" smtClean="0">
                              <a:solidFill>
                                <a:prstClr val="black"/>
                              </a:solidFill>
                              <a:latin typeface="Cambria Math" panose="02040503050406030204" pitchFamily="18" charset="0"/>
                              <a:cs typeface="Arial" panose="020B0604020202020204" pitchFamily="34" charset="0"/>
                            </a:rPr>
                            <m:t>  </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 0,+1}</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0" name="TextBox 9">
                <a:extLst>
                  <a:ext uri="{FF2B5EF4-FFF2-40B4-BE49-F238E27FC236}">
                    <a16:creationId xmlns:a16="http://schemas.microsoft.com/office/drawing/2014/main" id="{D458B228-7EBA-0375-8A8D-D898BE96F0A0}"/>
                  </a:ext>
                </a:extLst>
              </p:cNvPr>
              <p:cNvSpPr txBox="1">
                <a:spLocks noRot="1" noChangeAspect="1" noMove="1" noResize="1" noEditPoints="1" noAdjustHandles="1" noChangeArrowheads="1" noChangeShapeType="1" noTextEdit="1"/>
              </p:cNvSpPr>
              <p:nvPr/>
            </p:nvSpPr>
            <p:spPr>
              <a:xfrm>
                <a:off x="6364127" y="1009221"/>
                <a:ext cx="2962234" cy="276999"/>
              </a:xfrm>
              <a:prstGeom prst="rect">
                <a:avLst/>
              </a:prstGeom>
              <a:blipFill>
                <a:blip r:embed="rId9"/>
                <a:stretch>
                  <a:fillRect l="-2263" t="-2222" b="-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FEFC0D6-96FA-3CB5-9BA1-770B9D936434}"/>
                  </a:ext>
                </a:extLst>
              </p:cNvPr>
              <p:cNvSpPr txBox="1"/>
              <p:nvPr/>
            </p:nvSpPr>
            <p:spPr>
              <a:xfrm>
                <a:off x="3278039" y="572968"/>
                <a:ext cx="2542032" cy="3048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altLang="en-US" sz="18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m:t>g</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𝜇𝜈</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p>
                      </m:sSup>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5" name="TextBox 14">
                <a:extLst>
                  <a:ext uri="{FF2B5EF4-FFF2-40B4-BE49-F238E27FC236}">
                    <a16:creationId xmlns:a16="http://schemas.microsoft.com/office/drawing/2014/main" id="{996D55E6-FCFD-9BCC-4CEB-18DF4F61CDEA}"/>
                  </a:ext>
                </a:extLst>
              </p:cNvPr>
              <p:cNvSpPr txBox="1">
                <a:spLocks noRot="1" noChangeAspect="1" noMove="1" noResize="1" noEditPoints="1" noAdjustHandles="1" noChangeArrowheads="1" noChangeShapeType="1" noTextEdit="1"/>
              </p:cNvSpPr>
              <p:nvPr/>
            </p:nvSpPr>
            <p:spPr>
              <a:xfrm>
                <a:off x="3278039" y="572968"/>
                <a:ext cx="2542032" cy="304827"/>
              </a:xfrm>
              <a:prstGeom prst="rect">
                <a:avLst/>
              </a:prstGeom>
              <a:blipFill>
                <a:blip r:embed="rId11"/>
                <a:stretch>
                  <a:fillRect b="-26000"/>
                </a:stretch>
              </a:blipFill>
            </p:spPr>
            <p:txBody>
              <a:bodyPr/>
              <a:lstStyle/>
              <a:p>
                <a:r>
                  <a:rPr lang="en-GB">
                    <a:noFill/>
                  </a:rPr>
                  <a:t> </a:t>
                </a:r>
              </a:p>
            </p:txBody>
          </p:sp>
        </mc:Fallback>
      </mc:AlternateContent>
      <p:sp>
        <p:nvSpPr>
          <p:cNvPr id="19" name="TextBox 18">
            <a:extLst>
              <a:ext uri="{FF2B5EF4-FFF2-40B4-BE49-F238E27FC236}">
                <a16:creationId xmlns:a16="http://schemas.microsoft.com/office/drawing/2014/main" id="{7791A197-9CBD-A9B5-DC35-C56ED00F7E63}"/>
              </a:ext>
            </a:extLst>
          </p:cNvPr>
          <p:cNvSpPr txBox="1"/>
          <p:nvPr/>
        </p:nvSpPr>
        <p:spPr>
          <a:xfrm>
            <a:off x="3476151" y="105620"/>
            <a:ext cx="2113317" cy="528350"/>
          </a:xfrm>
          <a:prstGeom prst="rect">
            <a:avLst/>
          </a:prstGeom>
          <a:noFill/>
        </p:spPr>
        <p:txBody>
          <a:bodyPr wrap="square" rtlCol="0">
            <a:spAutoFit/>
          </a:bodyPr>
          <a:lstStyle/>
          <a:p>
            <a:pPr marL="0" marR="0" lvl="0" indent="0" algn="ctr" defTabSz="457200" rtl="0" eaLnBrk="1" fontAlgn="auto" latinLnBrk="0" hangingPunct="1">
              <a:lnSpc>
                <a:spcPts val="1700"/>
              </a:lnSpc>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spacetime of general relativity</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9663423-FFAA-9F1D-A510-BBA855EAF1A2}"/>
                  </a:ext>
                </a:extLst>
              </p:cNvPr>
              <p:cNvSpPr txBox="1"/>
              <p:nvPr/>
            </p:nvSpPr>
            <p:spPr>
              <a:xfrm>
                <a:off x="6121041" y="1375848"/>
                <a:ext cx="214695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𝑝</m:t>
                      </m:r>
                      <m:r>
                        <a:rPr lang="en-GB" i="1" smtClean="0">
                          <a:latin typeface="Cambria Math" panose="02040503050406030204" pitchFamily="18" charset="0"/>
                          <a:ea typeface="Cambria Math" panose="02040503050406030204" pitchFamily="18" charset="0"/>
                        </a:rPr>
                        <m:t>&gt;2                         </m:t>
                      </m:r>
                    </m:oMath>
                  </m:oMathPara>
                </a14:m>
                <a:endParaRPr lang="en-GB" dirty="0"/>
              </a:p>
            </p:txBody>
          </p:sp>
        </mc:Choice>
        <mc:Fallback xmlns="">
          <p:sp>
            <p:nvSpPr>
              <p:cNvPr id="23" name="TextBox 22">
                <a:extLst>
                  <a:ext uri="{FF2B5EF4-FFF2-40B4-BE49-F238E27FC236}">
                    <a16:creationId xmlns:a16="http://schemas.microsoft.com/office/drawing/2014/main" id="{9C4FA5D8-8012-7D7C-EC3C-AB97DC351410}"/>
                  </a:ext>
                </a:extLst>
              </p:cNvPr>
              <p:cNvSpPr txBox="1">
                <a:spLocks noRot="1" noChangeAspect="1" noMove="1" noResize="1" noEditPoints="1" noAdjustHandles="1" noChangeArrowheads="1" noChangeShapeType="1" noTextEdit="1"/>
              </p:cNvSpPr>
              <p:nvPr/>
            </p:nvSpPr>
            <p:spPr>
              <a:xfrm>
                <a:off x="6121041" y="1375848"/>
                <a:ext cx="2146959" cy="276999"/>
              </a:xfrm>
              <a:prstGeom prst="rect">
                <a:avLst/>
              </a:prstGeom>
              <a:blipFill>
                <a:blip r:embed="rId12"/>
                <a:stretch>
                  <a:fillRect b="-28889"/>
                </a:stretch>
              </a:blipFill>
            </p:spPr>
            <p:txBody>
              <a:bodyPr/>
              <a:lstStyle/>
              <a:p>
                <a:r>
                  <a:rPr lang="en-GB">
                    <a:noFill/>
                  </a:rPr>
                  <a:t> </a:t>
                </a:r>
              </a:p>
            </p:txBody>
          </p:sp>
        </mc:Fallback>
      </mc:AlternateContent>
      <p:sp>
        <p:nvSpPr>
          <p:cNvPr id="25" name="Rectangle 24">
            <a:extLst>
              <a:ext uri="{FF2B5EF4-FFF2-40B4-BE49-F238E27FC236}">
                <a16:creationId xmlns:a16="http://schemas.microsoft.com/office/drawing/2014/main" id="{446D483E-C041-051D-1F78-7640CCB42FFE}"/>
              </a:ext>
            </a:extLst>
          </p:cNvPr>
          <p:cNvSpPr/>
          <p:nvPr/>
        </p:nvSpPr>
        <p:spPr>
          <a:xfrm>
            <a:off x="6220648" y="1345110"/>
            <a:ext cx="675052" cy="343760"/>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A391C058-5FAE-B950-72B4-4FD51F64CAEE}"/>
              </a:ext>
            </a:extLst>
          </p:cNvPr>
          <p:cNvCxnSpPr/>
          <p:nvPr/>
        </p:nvCxnSpPr>
        <p:spPr>
          <a:xfrm>
            <a:off x="6392501" y="1652847"/>
            <a:ext cx="165673" cy="272782"/>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82E37B-1E8C-0439-395D-76A24EE78267}"/>
              </a:ext>
            </a:extLst>
          </p:cNvPr>
          <p:cNvCxnSpPr>
            <a:cxnSpLocks/>
          </p:cNvCxnSpPr>
          <p:nvPr/>
        </p:nvCxnSpPr>
        <p:spPr>
          <a:xfrm flipH="1">
            <a:off x="8405090" y="1663440"/>
            <a:ext cx="157502" cy="245287"/>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813F83B-5BA3-BF69-A3BA-1381B89E480F}"/>
                  </a:ext>
                </a:extLst>
              </p:cNvPr>
              <p:cNvSpPr txBox="1"/>
              <p:nvPr/>
            </p:nvSpPr>
            <p:spPr>
              <a:xfrm>
                <a:off x="7896218" y="1375560"/>
                <a:ext cx="137852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&gt;4</m:t>
                      </m:r>
                    </m:oMath>
                  </m:oMathPara>
                </a14:m>
                <a:endParaRPr lang="en-GB" dirty="0"/>
              </a:p>
            </p:txBody>
          </p:sp>
        </mc:Choice>
        <mc:Fallback xmlns="">
          <p:sp>
            <p:nvSpPr>
              <p:cNvPr id="34" name="TextBox 33">
                <a:extLst>
                  <a:ext uri="{FF2B5EF4-FFF2-40B4-BE49-F238E27FC236}">
                    <a16:creationId xmlns:a16="http://schemas.microsoft.com/office/drawing/2014/main" id="{A422D64C-64EE-9B45-3E3D-01FBCAA77EDD}"/>
                  </a:ext>
                </a:extLst>
              </p:cNvPr>
              <p:cNvSpPr txBox="1">
                <a:spLocks noRot="1" noChangeAspect="1" noMove="1" noResize="1" noEditPoints="1" noAdjustHandles="1" noChangeArrowheads="1" noChangeShapeType="1" noTextEdit="1"/>
              </p:cNvSpPr>
              <p:nvPr/>
            </p:nvSpPr>
            <p:spPr>
              <a:xfrm>
                <a:off x="7896218" y="1375560"/>
                <a:ext cx="1378526" cy="276999"/>
              </a:xfrm>
              <a:prstGeom prst="rect">
                <a:avLst/>
              </a:prstGeom>
              <a:blipFill>
                <a:blip r:embed="rId13"/>
                <a:stretch>
                  <a:fillRect b="-8889"/>
                </a:stretch>
              </a:blipFill>
            </p:spPr>
            <p:txBody>
              <a:bodyPr/>
              <a:lstStyle/>
              <a:p>
                <a:r>
                  <a:rPr lang="en-GB">
                    <a:noFill/>
                  </a:rPr>
                  <a:t> </a:t>
                </a:r>
              </a:p>
            </p:txBody>
          </p:sp>
        </mc:Fallback>
      </mc:AlternateContent>
      <p:sp>
        <p:nvSpPr>
          <p:cNvPr id="32" name="Arrow: Right 31">
            <a:extLst>
              <a:ext uri="{FF2B5EF4-FFF2-40B4-BE49-F238E27FC236}">
                <a16:creationId xmlns:a16="http://schemas.microsoft.com/office/drawing/2014/main" id="{5DDAEE78-1F53-4B90-C81E-195B6E8A7419}"/>
              </a:ext>
            </a:extLst>
          </p:cNvPr>
          <p:cNvSpPr/>
          <p:nvPr/>
        </p:nvSpPr>
        <p:spPr>
          <a:xfrm rot="9037325">
            <a:off x="2732757" y="2051149"/>
            <a:ext cx="680485" cy="170963"/>
          </a:xfrm>
          <a:prstGeom prst="rightArrow">
            <a:avLst>
              <a:gd name="adj1" fmla="val 50000"/>
              <a:gd name="adj2" fmla="val 7402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Arrow: Curved Left 34">
            <a:extLst>
              <a:ext uri="{FF2B5EF4-FFF2-40B4-BE49-F238E27FC236}">
                <a16:creationId xmlns:a16="http://schemas.microsoft.com/office/drawing/2014/main" id="{685E76A5-A710-EE41-6E7B-710C40ED392F}"/>
              </a:ext>
            </a:extLst>
          </p:cNvPr>
          <p:cNvSpPr/>
          <p:nvPr/>
        </p:nvSpPr>
        <p:spPr>
          <a:xfrm rot="3306079">
            <a:off x="7684944" y="2909893"/>
            <a:ext cx="153934" cy="546373"/>
          </a:xfrm>
          <a:prstGeom prst="curvedLeftArrow">
            <a:avLst>
              <a:gd name="adj1" fmla="val 50000"/>
              <a:gd name="adj2" fmla="val 116159"/>
              <a:gd name="adj3" fmla="val 25000"/>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20F639AA-5F6F-9D8F-3B95-DF944113C7A9}"/>
                  </a:ext>
                </a:extLst>
              </p:cNvPr>
              <p:cNvSpPr txBox="1"/>
              <p:nvPr/>
            </p:nvSpPr>
            <p:spPr>
              <a:xfrm>
                <a:off x="7535059" y="2787873"/>
                <a:ext cx="1766332" cy="384721"/>
              </a:xfrm>
              <a:prstGeom prst="rect">
                <a:avLst/>
              </a:prstGeom>
              <a:noFill/>
            </p:spPr>
            <p:txBody>
              <a:bodyPr wrap="square" rtlCol="0">
                <a:spAutoFit/>
              </a:bodyPr>
              <a:lstStyle/>
              <a:p>
                <a:pPr lvl="0" algn="r">
                  <a:defRPr/>
                </a:pPr>
                <a14:m>
                  <m:oMathPara xmlns:m="http://schemas.openxmlformats.org/officeDocument/2006/math">
                    <m:oMathParaPr>
                      <m:jc m:val="centerGroup"/>
                    </m:oMathParaPr>
                    <m:oMath xmlns:m="http://schemas.openxmlformats.org/officeDocument/2006/math">
                      <m:r>
                        <m:rPr>
                          <m:nor/>
                        </m:rPr>
                        <a:rPr kumimoji="0" lang="en-GB"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m:t>Lorentz</m:t>
                      </m:r>
                      <m:r>
                        <a:rPr kumimoji="0" lang="en-GB" sz="19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m:t>
                      </m:r>
                    </m:oMath>
                  </m:oMathPara>
                </a14:m>
                <a:endPar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mc:Choice>
        <mc:Fallback xmlns="">
          <p:sp>
            <p:nvSpPr>
              <p:cNvPr id="78" name="TextBox 77">
                <a:extLst>
                  <a:ext uri="{FF2B5EF4-FFF2-40B4-BE49-F238E27FC236}">
                    <a16:creationId xmlns:a16="http://schemas.microsoft.com/office/drawing/2014/main" id="{DB8C1FD8-BF76-29DB-739C-A274691CFEDC}"/>
                  </a:ext>
                </a:extLst>
              </p:cNvPr>
              <p:cNvSpPr txBox="1">
                <a:spLocks noRot="1" noChangeAspect="1" noMove="1" noResize="1" noEditPoints="1" noAdjustHandles="1" noChangeArrowheads="1" noChangeShapeType="1" noTextEdit="1"/>
              </p:cNvSpPr>
              <p:nvPr/>
            </p:nvSpPr>
            <p:spPr>
              <a:xfrm>
                <a:off x="7535059" y="2787873"/>
                <a:ext cx="1766332" cy="384721"/>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5" name="Text Box 7">
                <a:extLst>
                  <a:ext uri="{FF2B5EF4-FFF2-40B4-BE49-F238E27FC236}">
                    <a16:creationId xmlns:a16="http://schemas.microsoft.com/office/drawing/2014/main" id="{FF67B7C0-142A-EC4A-91B2-665B32DF3187}"/>
                  </a:ext>
                </a:extLst>
              </p:cNvPr>
              <p:cNvSpPr txBox="1">
                <a:spLocks noChangeArrowheads="1"/>
              </p:cNvSpPr>
              <p:nvPr/>
            </p:nvSpPr>
            <p:spPr bwMode="auto">
              <a:xfrm>
                <a:off x="4851837" y="5988877"/>
                <a:ext cx="3118812" cy="461665"/>
              </a:xfrm>
              <a:prstGeom prst="rect">
                <a:avLst/>
              </a:prstGeom>
              <a:solidFill>
                <a:schemeClr val="bg1"/>
              </a:solidFill>
              <a:ln>
                <a:noFill/>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p>
                      <m:sSupPr>
                        <m:ctrlP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𝐺</m:t>
                        </m:r>
                      </m:e>
                      <m:sup>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𝑓</m:t>
                        </m:r>
                      </m:e>
                      <m:sup>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d>
                      <m:dPr>
                        <m:ctrlP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kumimoji="0" lang="en-GB"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𝝍</m:t>
                        </m:r>
                        <m:r>
                          <a:rPr kumimoji="0" lang="en-GB"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𝑨</m:t>
                        </m:r>
                      </m:e>
                    </m:d>
                  </m:oMath>
                </a14:m>
                <a:endParaRPr kumimoji="0" lang="en-US" altLang="en-US" sz="24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95" name="Text Box 7">
                <a:extLst>
                  <a:ext uri="{FF2B5EF4-FFF2-40B4-BE49-F238E27FC236}">
                    <a16:creationId xmlns:a16="http://schemas.microsoft.com/office/drawing/2014/main" id="{FF67B7C0-142A-EC4A-91B2-665B32DF3187}"/>
                  </a:ext>
                </a:extLst>
              </p:cNvPr>
              <p:cNvSpPr txBox="1">
                <a:spLocks noRot="1" noChangeAspect="1" noMove="1" noResize="1" noEditPoints="1" noAdjustHandles="1" noChangeArrowheads="1" noChangeShapeType="1" noTextEdit="1"/>
              </p:cNvSpPr>
              <p:nvPr/>
            </p:nvSpPr>
            <p:spPr bwMode="auto">
              <a:xfrm>
                <a:off x="4851837" y="5988877"/>
                <a:ext cx="3118812" cy="461665"/>
              </a:xfrm>
              <a:prstGeom prst="rect">
                <a:avLst/>
              </a:prstGeom>
              <a:blipFill>
                <a:blip r:embed="rId15"/>
                <a:stretch>
                  <a:fillRect b="-19737"/>
                </a:stretch>
              </a:blipFill>
              <a:ln>
                <a:noFill/>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Text Box 7">
                <a:extLst>
                  <a:ext uri="{FF2B5EF4-FFF2-40B4-BE49-F238E27FC236}">
                    <a16:creationId xmlns:a16="http://schemas.microsoft.com/office/drawing/2014/main" id="{28F53A68-80C7-7549-FD41-17F563DC8E28}"/>
                  </a:ext>
                </a:extLst>
              </p:cNvPr>
              <p:cNvSpPr txBox="1">
                <a:spLocks noChangeArrowheads="1"/>
              </p:cNvSpPr>
              <p:nvPr/>
            </p:nvSpPr>
            <p:spPr bwMode="auto">
              <a:xfrm>
                <a:off x="7575649" y="5988877"/>
                <a:ext cx="1500058" cy="461665"/>
              </a:xfrm>
              <a:prstGeom prst="rect">
                <a:avLst/>
              </a:prstGeom>
              <a:solidFill>
                <a:schemeClr val="bg1"/>
              </a:solidFill>
              <a:ln>
                <a:noFill/>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alt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𝜅</m:t>
                      </m:r>
                      <m:sSup>
                        <m:sSupPr>
                          <m:ctrlP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e>
                        <m:sup>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oMath>
                  </m:oMathPara>
                </a14:m>
                <a:endParaRPr kumimoji="0" lang="en-US" altLang="en-US" sz="24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98" name="Text Box 7">
                <a:extLst>
                  <a:ext uri="{FF2B5EF4-FFF2-40B4-BE49-F238E27FC236}">
                    <a16:creationId xmlns:a16="http://schemas.microsoft.com/office/drawing/2014/main" id="{28F53A68-80C7-7549-FD41-17F563DC8E28}"/>
                  </a:ext>
                </a:extLst>
              </p:cNvPr>
              <p:cNvSpPr txBox="1">
                <a:spLocks noRot="1" noChangeAspect="1" noMove="1" noResize="1" noEditPoints="1" noAdjustHandles="1" noChangeArrowheads="1" noChangeShapeType="1" noTextEdit="1"/>
              </p:cNvSpPr>
              <p:nvPr/>
            </p:nvSpPr>
            <p:spPr bwMode="auto">
              <a:xfrm>
                <a:off x="7575649" y="5988877"/>
                <a:ext cx="1500058" cy="461665"/>
              </a:xfrm>
              <a:prstGeom prst="rect">
                <a:avLst/>
              </a:prstGeom>
              <a:blipFill>
                <a:blip r:embed="rId16"/>
                <a:stretch>
                  <a:fillRect/>
                </a:stretch>
              </a:blipFill>
              <a:ln>
                <a:noFill/>
              </a:ln>
              <a:effectLst/>
            </p:spPr>
            <p:txBody>
              <a:bodyPr/>
              <a:lstStyle/>
              <a:p>
                <a:r>
                  <a:rPr lang="en-GB">
                    <a:noFill/>
                  </a:rPr>
                  <a:t> </a:t>
                </a:r>
              </a:p>
            </p:txBody>
          </p:sp>
        </mc:Fallback>
      </mc:AlternateContent>
      <p:sp>
        <p:nvSpPr>
          <p:cNvPr id="8" name="Text Box 20">
            <a:extLst>
              <a:ext uri="{FF2B5EF4-FFF2-40B4-BE49-F238E27FC236}">
                <a16:creationId xmlns:a16="http://schemas.microsoft.com/office/drawing/2014/main" id="{0D78E2A0-351F-409C-79A8-81ECAA76C946}"/>
              </a:ext>
            </a:extLst>
          </p:cNvPr>
          <p:cNvSpPr txBox="1">
            <a:spLocks noChangeArrowheads="1"/>
          </p:cNvSpPr>
          <p:nvPr/>
        </p:nvSpPr>
        <p:spPr bwMode="auto">
          <a:xfrm>
            <a:off x="4448559" y="4338674"/>
            <a:ext cx="4795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Basic structure of </a:t>
            </a:r>
            <a:r>
              <a:rPr kumimoji="0" lang="en-GB" altLang="en-US" sz="1800" b="0" i="0" u="none" strike="noStrike" kern="1200" cap="none" spc="0" normalizeH="0" baseline="0" noProof="0" dirty="0">
                <a:ln>
                  <a:noFill/>
                </a:ln>
                <a:solidFill>
                  <a:srgbClr val="006600"/>
                </a:solidFill>
                <a:effectLst/>
                <a:uLnTx/>
                <a:uFillTx/>
                <a:latin typeface="Arial" panose="020B0604020202020204" pitchFamily="34" charset="0"/>
              </a:rPr>
              <a:t>matter</a:t>
            </a:r>
            <a:r>
              <a:rPr kumimoji="0" lang="en-GB" altLang="en-US" sz="1800" b="0" i="0" u="none" strike="noStrike" kern="1200" cap="none" spc="0" normalizeH="0" baseline="0" noProof="0" dirty="0">
                <a:ln>
                  <a:noFill/>
                </a:ln>
                <a:solidFill>
                  <a:srgbClr val="006600"/>
                </a:solidFill>
                <a:effectLst/>
                <a:uLnTx/>
                <a:uFillTx/>
                <a:latin typeface="Abadi" panose="020B0604020104020204" pitchFamily="34" charset="0"/>
              </a:rPr>
              <a:t>~</a:t>
            </a:r>
            <a:r>
              <a:rPr kumimoji="0" lang="en-GB" altLang="en-US" sz="1800" b="0" i="0" u="none" strike="noStrike" kern="1200" cap="none" spc="0" normalizeH="0" baseline="0" noProof="0" dirty="0">
                <a:ln>
                  <a:noFill/>
                </a:ln>
                <a:effectLst/>
                <a:uLnTx/>
                <a:uFillTx/>
                <a:latin typeface="Abadi" panose="020B0604020104020204" pitchFamily="34" charset="0"/>
              </a:rPr>
              <a:t>SM</a:t>
            </a:r>
            <a:r>
              <a:rPr kumimoji="0" lang="en-GB"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 at</a:t>
            </a:r>
            <a:r>
              <a:rPr kumimoji="0" lang="en-GB" altLang="en-US" sz="1800" b="0" i="0" u="none" strike="noStrike" kern="1200" cap="none" spc="0" normalizeH="0" noProof="0" dirty="0">
                <a:ln>
                  <a:noFill/>
                </a:ln>
                <a:solidFill>
                  <a:srgbClr val="006600"/>
                </a:solidFill>
                <a:effectLst/>
                <a:uLnTx/>
                <a:uFillTx/>
                <a:latin typeface="Arial" panose="020B0604020202020204" pitchFamily="34" charset="0"/>
                <a:ea typeface="+mn-ea"/>
                <a:cs typeface="+mn-cs"/>
              </a:rPr>
              <a:t> </a:t>
            </a:r>
            <a:r>
              <a:rPr kumimoji="0" lang="en-GB" altLang="en-US" sz="1800" b="0" i="0" u="sng" strike="noStrike" kern="1200" cap="none" spc="0" normalizeH="0" noProof="0" dirty="0">
                <a:ln>
                  <a:noFill/>
                </a:ln>
                <a:solidFill>
                  <a:srgbClr val="006600"/>
                </a:solidFill>
                <a:effectLst/>
                <a:uLnTx/>
                <a:uFillTx/>
                <a:latin typeface="Arial" panose="020B0604020202020204" pitchFamily="34" charset="0"/>
                <a:ea typeface="+mn-ea"/>
                <a:cs typeface="+mn-cs"/>
              </a:rPr>
              <a:t>local</a:t>
            </a:r>
            <a:r>
              <a:rPr kumimoji="0" lang="en-GB" altLang="en-US" sz="1800" b="0" i="0" u="none" strike="noStrike" kern="1200" cap="none" spc="0" normalizeH="0" noProof="0" dirty="0">
                <a:ln>
                  <a:noFill/>
                </a:ln>
                <a:solidFill>
                  <a:srgbClr val="006600"/>
                </a:solidFill>
                <a:effectLst/>
                <a:uLnTx/>
                <a:uFillTx/>
                <a:latin typeface="Arial" panose="020B0604020202020204" pitchFamily="34" charset="0"/>
                <a:ea typeface="+mn-ea"/>
                <a:cs typeface="+mn-cs"/>
              </a:rPr>
              <a:t> level</a:t>
            </a:r>
            <a:endParaRPr kumimoji="0" lang="en-US"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endParaRPr>
          </a:p>
        </p:txBody>
      </p:sp>
      <p:sp>
        <p:nvSpPr>
          <p:cNvPr id="9" name="Text Box 20">
            <a:extLst>
              <a:ext uri="{FF2B5EF4-FFF2-40B4-BE49-F238E27FC236}">
                <a16:creationId xmlns:a16="http://schemas.microsoft.com/office/drawing/2014/main" id="{24E78AAF-88AF-BC2C-4B14-E771033BECA1}"/>
              </a:ext>
            </a:extLst>
          </p:cNvPr>
          <p:cNvSpPr txBox="1">
            <a:spLocks noChangeArrowheads="1"/>
          </p:cNvSpPr>
          <p:nvPr/>
        </p:nvSpPr>
        <p:spPr bwMode="auto">
          <a:xfrm>
            <a:off x="4643889" y="4660270"/>
            <a:ext cx="45193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GB" altLang="en-US" dirty="0">
                <a:solidFill>
                  <a:srgbClr val="006600"/>
                </a:solidFill>
                <a:latin typeface="Arial" panose="020B0604020202020204" pitchFamily="34" charset="0"/>
              </a:rPr>
              <a:t>f</a:t>
            </a:r>
            <a:r>
              <a:rPr kumimoji="0" lang="en-GB"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rom which build</a:t>
            </a:r>
            <a:r>
              <a:rPr kumimoji="0" lang="en-GB" altLang="en-US" sz="1800" b="0" i="0" u="none" strike="noStrike" kern="1200" cap="none" spc="0" normalizeH="0" noProof="0" dirty="0">
                <a:ln>
                  <a:noFill/>
                </a:ln>
                <a:solidFill>
                  <a:srgbClr val="006600"/>
                </a:solidFill>
                <a:effectLst/>
                <a:uLnTx/>
                <a:uFillTx/>
                <a:latin typeface="Arial" panose="020B0604020202020204" pitchFamily="34" charset="0"/>
                <a:ea typeface="+mn-ea"/>
                <a:cs typeface="+mn-cs"/>
              </a:rPr>
              <a:t> extended </a:t>
            </a:r>
            <a:r>
              <a:rPr kumimoji="0" lang="en-GB" altLang="en-US" sz="1800" b="0" i="0" u="none" strike="noStrike" kern="1200" cap="none" spc="0" normalizeH="0" noProof="0" dirty="0">
                <a:ln>
                  <a:noFill/>
                </a:ln>
                <a:effectLst/>
                <a:uLnTx/>
                <a:uFillTx/>
                <a:latin typeface="Arial" panose="020B0604020202020204" pitchFamily="34" charset="0"/>
                <a:ea typeface="+mn-ea"/>
                <a:cs typeface="+mn-cs"/>
              </a:rPr>
              <a:t>4D</a:t>
            </a:r>
            <a:r>
              <a:rPr kumimoji="0" lang="en-GB" altLang="en-US" sz="1800" b="0" i="0" u="none" strike="noStrike" kern="1200" cap="none" spc="0" normalizeH="0" noProof="0" dirty="0">
                <a:ln>
                  <a:noFill/>
                </a:ln>
                <a:solidFill>
                  <a:srgbClr val="006600"/>
                </a:solidFill>
                <a:effectLst/>
                <a:uLnTx/>
                <a:uFillTx/>
                <a:latin typeface="Arial" panose="020B0604020202020204" pitchFamily="34" charset="0"/>
                <a:ea typeface="+mn-ea"/>
                <a:cs typeface="+mn-cs"/>
              </a:rPr>
              <a:t> spacetime</a:t>
            </a:r>
            <a:endParaRPr kumimoji="0" lang="en-US"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endParaRPr>
          </a:p>
        </p:txBody>
      </p:sp>
      <p:sp>
        <p:nvSpPr>
          <p:cNvPr id="16" name="Text Box 20">
            <a:extLst>
              <a:ext uri="{FF2B5EF4-FFF2-40B4-BE49-F238E27FC236}">
                <a16:creationId xmlns:a16="http://schemas.microsoft.com/office/drawing/2014/main" id="{E30A1D6E-4728-41D7-AD46-FA4C4D0F4894}"/>
              </a:ext>
            </a:extLst>
          </p:cNvPr>
          <p:cNvSpPr txBox="1">
            <a:spLocks noChangeArrowheads="1"/>
          </p:cNvSpPr>
          <p:nvPr/>
        </p:nvSpPr>
        <p:spPr bwMode="auto">
          <a:xfrm>
            <a:off x="4679015" y="5123994"/>
            <a:ext cx="45193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GB" altLang="en-US" noProof="0" dirty="0">
                <a:solidFill>
                  <a:srgbClr val="006600"/>
                </a:solidFill>
                <a:latin typeface="Arial" panose="020B0604020202020204" pitchFamily="34" charset="0"/>
              </a:rPr>
              <a:t>vast degeneracy in matter contributions</a:t>
            </a:r>
            <a:endParaRPr kumimoji="0" lang="en-US"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endParaRPr>
          </a:p>
        </p:txBody>
      </p:sp>
      <p:sp>
        <p:nvSpPr>
          <p:cNvPr id="17" name="Text Box 20">
            <a:extLst>
              <a:ext uri="{FF2B5EF4-FFF2-40B4-BE49-F238E27FC236}">
                <a16:creationId xmlns:a16="http://schemas.microsoft.com/office/drawing/2014/main" id="{08CB3684-9E84-5953-6A3B-2BE70BA3B053}"/>
              </a:ext>
            </a:extLst>
          </p:cNvPr>
          <p:cNvSpPr txBox="1">
            <a:spLocks noChangeArrowheads="1"/>
          </p:cNvSpPr>
          <p:nvPr/>
        </p:nvSpPr>
        <p:spPr bwMode="auto">
          <a:xfrm>
            <a:off x="4683164" y="5459745"/>
            <a:ext cx="45193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GB" altLang="en-US" dirty="0">
                <a:solidFill>
                  <a:srgbClr val="006600"/>
                </a:solidFill>
                <a:latin typeface="Arial" panose="020B0604020202020204" pitchFamily="34" charset="0"/>
              </a:rPr>
              <a:t>p</a:t>
            </a:r>
            <a:r>
              <a:rPr lang="en-GB" altLang="en-US" noProof="0" dirty="0">
                <a:solidFill>
                  <a:srgbClr val="006600"/>
                </a:solidFill>
                <a:latin typeface="Arial" panose="020B0604020202020204" pitchFamily="34" charset="0"/>
              </a:rPr>
              <a:t>rovides basis of QM indeterminacy</a:t>
            </a:r>
            <a:endParaRPr kumimoji="0" lang="en-US" altLang="en-US" sz="18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endParaRPr>
          </a:p>
        </p:txBody>
      </p:sp>
      <p:sp>
        <p:nvSpPr>
          <p:cNvPr id="18" name="Text Box 6">
            <a:extLst>
              <a:ext uri="{FF2B5EF4-FFF2-40B4-BE49-F238E27FC236}">
                <a16:creationId xmlns:a16="http://schemas.microsoft.com/office/drawing/2014/main" id="{22D6A04A-D9CC-2B6F-3904-DF27CBB22E7A}"/>
              </a:ext>
            </a:extLst>
          </p:cNvPr>
          <p:cNvSpPr txBox="1">
            <a:spLocks noChangeArrowheads="1"/>
          </p:cNvSpPr>
          <p:nvPr/>
        </p:nvSpPr>
        <p:spPr bwMode="auto">
          <a:xfrm>
            <a:off x="5198641" y="6446570"/>
            <a:ext cx="35799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base" latinLnBrk="0" hangingPunct="1">
              <a:lnSpc>
                <a:spcPct val="100000"/>
              </a:lnSpc>
              <a:spcBef>
                <a:spcPct val="50000"/>
              </a:spcBef>
              <a:spcAft>
                <a:spcPct val="0"/>
              </a:spcAft>
              <a:buClrTx/>
              <a:buSzTx/>
              <a:buFontTx/>
              <a:buNone/>
              <a:tabLst/>
              <a:defRPr/>
            </a:pPr>
            <a:r>
              <a:rPr lang="en-GB" altLang="en-US" dirty="0">
                <a:solidFill>
                  <a:srgbClr val="006600"/>
                </a:solidFill>
                <a:latin typeface="Arial" panose="020B0604020202020204" pitchFamily="34" charset="0"/>
              </a:rPr>
              <a:t>A</a:t>
            </a:r>
            <a:r>
              <a:rPr lang="en-GB" altLang="en-US" noProof="0" dirty="0">
                <a:solidFill>
                  <a:srgbClr val="006600"/>
                </a:solidFill>
                <a:latin typeface="Arial" panose="020B0604020202020204" pitchFamily="34" charset="0"/>
              </a:rPr>
              <a:t> ‘good’ form of non-uniqueness</a:t>
            </a:r>
            <a:endParaRPr kumimoji="0" lang="en-GB" altLang="en-US" sz="1800" b="0" i="0" u="none" strike="noStrike" kern="1200" cap="none" spc="0" normalizeH="0" noProof="0" dirty="0">
              <a:ln>
                <a:noFill/>
              </a:ln>
              <a:solidFill>
                <a:srgbClr val="006600"/>
              </a:solidFill>
              <a:effectLst/>
              <a:uLnTx/>
              <a:uFillTx/>
              <a:latin typeface="Arial" panose="020B0604020202020204" pitchFamily="34" charset="0"/>
            </a:endParaRPr>
          </a:p>
        </p:txBody>
      </p:sp>
      <p:sp>
        <p:nvSpPr>
          <p:cNvPr id="6" name="Left Brace 5">
            <a:extLst>
              <a:ext uri="{FF2B5EF4-FFF2-40B4-BE49-F238E27FC236}">
                <a16:creationId xmlns:a16="http://schemas.microsoft.com/office/drawing/2014/main" id="{8826DD2B-6CC6-E666-10DF-7BFD4CF16B9D}"/>
              </a:ext>
            </a:extLst>
          </p:cNvPr>
          <p:cNvSpPr/>
          <p:nvPr/>
        </p:nvSpPr>
        <p:spPr>
          <a:xfrm rot="5400000">
            <a:off x="7004982" y="5667476"/>
            <a:ext cx="253949" cy="494940"/>
          </a:xfrm>
          <a:prstGeom prst="leftBrace">
            <a:avLst>
              <a:gd name="adj1" fmla="val 53889"/>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 name="TextBox 1">
            <a:extLst>
              <a:ext uri="{FF2B5EF4-FFF2-40B4-BE49-F238E27FC236}">
                <a16:creationId xmlns:a16="http://schemas.microsoft.com/office/drawing/2014/main" id="{DA5D10DA-A9AF-FE94-7696-55C81B17E372}"/>
              </a:ext>
            </a:extLst>
          </p:cNvPr>
          <p:cNvSpPr txBox="1"/>
          <p:nvPr/>
        </p:nvSpPr>
        <p:spPr>
          <a:xfrm>
            <a:off x="3005324" y="3105534"/>
            <a:ext cx="3308750"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DJJ, `Quantum Gravity from the Composition of Spacetime Constructed through Generalised Proper Time’, arXiv:2010.02703     </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 Box 6">
            <a:extLst>
              <a:ext uri="{FF2B5EF4-FFF2-40B4-BE49-F238E27FC236}">
                <a16:creationId xmlns:a16="http://schemas.microsoft.com/office/drawing/2014/main" id="{F4DF5EDF-AFEA-DB88-6937-CCF3C6D670BA}"/>
              </a:ext>
            </a:extLst>
          </p:cNvPr>
          <p:cNvSpPr txBox="1">
            <a:spLocks noChangeArrowheads="1"/>
          </p:cNvSpPr>
          <p:nvPr/>
        </p:nvSpPr>
        <p:spPr bwMode="auto">
          <a:xfrm>
            <a:off x="76911" y="4335849"/>
            <a:ext cx="46373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base" latinLnBrk="0" hangingPunct="1">
              <a:lnSpc>
                <a:spcPct val="100000"/>
              </a:lnSpc>
              <a:spcBef>
                <a:spcPct val="50000"/>
              </a:spcBef>
              <a:spcAft>
                <a:spcPct val="0"/>
              </a:spcAft>
              <a:buClrTx/>
              <a:buSzTx/>
              <a:buFontTx/>
              <a:buNone/>
              <a:tabLst/>
              <a:defRPr/>
            </a:pPr>
            <a:r>
              <a:rPr lang="en-GB" altLang="en-US" dirty="0">
                <a:solidFill>
                  <a:srgbClr val="000099"/>
                </a:solidFill>
                <a:latin typeface="Arial" panose="020B0604020202020204" pitchFamily="34" charset="0"/>
              </a:rPr>
              <a:t> </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Begin</a:t>
            </a:r>
            <a:r>
              <a:rPr kumimoji="0" lang="en-GB" altLang="en-US" sz="1800" b="0" i="0" u="none" strike="noStrike" kern="1200" cap="none" spc="0" normalizeH="0" noProof="0" dirty="0">
                <a:ln>
                  <a:noFill/>
                </a:ln>
                <a:solidFill>
                  <a:srgbClr val="000099"/>
                </a:solidFill>
                <a:effectLst/>
                <a:uLnTx/>
                <a:uFillTx/>
                <a:latin typeface="Arial" panose="020B0604020202020204" pitchFamily="34" charset="0"/>
                <a:ea typeface="+mn-ea"/>
                <a:cs typeface="+mn-cs"/>
              </a:rPr>
              <a:t> with</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 </a:t>
            </a:r>
            <a:r>
              <a:rPr kumimoji="0" lang="en-GB" altLang="en-US" sz="1800" b="0" i="0" u="sng" strike="noStrike" kern="1200" cap="none" spc="0" normalizeH="0" baseline="0" noProof="0" dirty="0">
                <a:ln>
                  <a:noFill/>
                </a:ln>
                <a:solidFill>
                  <a:srgbClr val="000099"/>
                </a:solidFill>
                <a:effectLst/>
                <a:uLnTx/>
                <a:uFillTx/>
                <a:latin typeface="Arial" panose="020B0604020202020204" pitchFamily="34" charset="0"/>
                <a:ea typeface="+mn-ea"/>
                <a:cs typeface="+mn-cs"/>
              </a:rPr>
              <a:t>global</a:t>
            </a:r>
            <a:r>
              <a:rPr kumimoji="0" lang="en-GB" altLang="en-US" sz="1800" b="0" i="0" u="none" strike="noStrike" kern="1200" cap="none" spc="0" normalizeH="0" noProof="0" dirty="0">
                <a:ln>
                  <a:noFill/>
                </a:ln>
                <a:solidFill>
                  <a:srgbClr val="000099"/>
                </a:solidFill>
                <a:effectLst/>
                <a:uLnTx/>
                <a:uFillTx/>
                <a:latin typeface="Arial" panose="020B0604020202020204" pitchFamily="34" charset="0"/>
                <a:ea typeface="+mn-ea"/>
                <a:cs typeface="+mn-cs"/>
              </a:rPr>
              <a:t> </a:t>
            </a:r>
            <a:r>
              <a:rPr kumimoji="0" lang="en-GB" altLang="en-US" sz="1800" b="0" i="1" u="none" strike="noStrike" kern="1200" cap="none" spc="0" normalizeH="0" noProof="0" dirty="0">
                <a:ln>
                  <a:noFill/>
                </a:ln>
                <a:effectLst/>
                <a:uLnTx/>
                <a:uFillTx/>
                <a:latin typeface="Arial" panose="020B0604020202020204" pitchFamily="34" charset="0"/>
                <a:ea typeface="+mn-ea"/>
                <a:cs typeface="+mn-cs"/>
              </a:rPr>
              <a:t>n</a:t>
            </a:r>
            <a:r>
              <a:rPr kumimoji="0" lang="en-GB" altLang="en-US" sz="1800" b="0" i="0" u="none" strike="noStrike" kern="1200" cap="none" spc="0" normalizeH="0" noProof="0" dirty="0">
                <a:ln>
                  <a:noFill/>
                </a:ln>
                <a:effectLst/>
                <a:uLnTx/>
                <a:uFillTx/>
                <a:latin typeface="Arial" panose="020B0604020202020204" pitchFamily="34" charset="0"/>
                <a:ea typeface="+mn-ea"/>
                <a:cs typeface="+mn-cs"/>
              </a:rPr>
              <a:t>D</a:t>
            </a:r>
            <a:r>
              <a:rPr kumimoji="0" lang="en-GB" altLang="en-US" sz="1800" b="0" i="0" u="none" strike="noStrike" kern="1200" cap="none" spc="0" normalizeH="0" noProof="0" dirty="0">
                <a:ln>
                  <a:noFill/>
                </a:ln>
                <a:solidFill>
                  <a:srgbClr val="000099"/>
                </a:solidFill>
                <a:effectLst/>
                <a:uLnTx/>
                <a:uFillTx/>
                <a:latin typeface="Arial" panose="020B0604020202020204" pitchFamily="34" charset="0"/>
                <a:ea typeface="+mn-ea"/>
                <a:cs typeface="+mn-cs"/>
              </a:rPr>
              <a:t> spacetime</a:t>
            </a:r>
            <a:endParaRPr kumimoji="0" lang="en-US"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mn-cs"/>
            </a:endParaRPr>
          </a:p>
        </p:txBody>
      </p:sp>
      <p:sp>
        <p:nvSpPr>
          <p:cNvPr id="26" name="Text Box 6">
            <a:extLst>
              <a:ext uri="{FF2B5EF4-FFF2-40B4-BE49-F238E27FC236}">
                <a16:creationId xmlns:a16="http://schemas.microsoft.com/office/drawing/2014/main" id="{4C1DAA49-D954-BB9C-B18F-BF8DF2BA0EA2}"/>
              </a:ext>
            </a:extLst>
          </p:cNvPr>
          <p:cNvSpPr txBox="1">
            <a:spLocks noChangeArrowheads="1"/>
          </p:cNvSpPr>
          <p:nvPr/>
        </p:nvSpPr>
        <p:spPr bwMode="auto">
          <a:xfrm>
            <a:off x="72800" y="5142365"/>
            <a:ext cx="43283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base" latinLnBrk="0" hangingPunct="1">
              <a:lnSpc>
                <a:spcPct val="100000"/>
              </a:lnSpc>
              <a:spcBef>
                <a:spcPct val="50000"/>
              </a:spcBef>
              <a:spcAft>
                <a:spcPct val="0"/>
              </a:spcAft>
              <a:buClrTx/>
              <a:buSzTx/>
              <a:buFontTx/>
              <a:buNone/>
              <a:tabLst/>
              <a:defRPr/>
            </a:pPr>
            <a:r>
              <a:rPr lang="en-GB" altLang="en-US" dirty="0">
                <a:solidFill>
                  <a:srgbClr val="000099"/>
                </a:solidFill>
                <a:latin typeface="Arial" panose="020B0604020202020204" pitchFamily="34" charset="0"/>
              </a:rPr>
              <a:t> typically</a:t>
            </a:r>
            <a:r>
              <a:rPr lang="en-GB" altLang="en-US" noProof="0" dirty="0">
                <a:solidFill>
                  <a:srgbClr val="000099"/>
                </a:solidFill>
                <a:latin typeface="Arial" panose="020B0604020202020204" pitchFamily="34" charset="0"/>
              </a:rPr>
              <a:t> vast</a:t>
            </a:r>
            <a:r>
              <a:rPr kumimoji="0" lang="en-GB" altLang="en-US" sz="1800" b="0" i="0" u="none" strike="noStrike" kern="1200" cap="none" spc="0" normalizeH="0" noProof="0" dirty="0">
                <a:ln>
                  <a:noFill/>
                </a:ln>
                <a:solidFill>
                  <a:srgbClr val="000099"/>
                </a:solidFill>
                <a:effectLst/>
                <a:uLnTx/>
                <a:uFillTx/>
                <a:latin typeface="Arial" panose="020B0604020202020204" pitchFamily="34" charset="0"/>
                <a:ea typeface="+mn-ea"/>
                <a:cs typeface="+mn-cs"/>
              </a:rPr>
              <a:t> ambiguity </a:t>
            </a:r>
            <a:r>
              <a:rPr lang="en-GB" altLang="en-US" dirty="0">
                <a:solidFill>
                  <a:srgbClr val="000099"/>
                </a:solidFill>
                <a:latin typeface="Arial" panose="020B0604020202020204" pitchFamily="34" charset="0"/>
              </a:rPr>
              <a:t>in matter types</a:t>
            </a:r>
            <a:endParaRPr kumimoji="0" lang="en-GB" altLang="en-US" sz="1800" b="0" i="0" u="none" strike="noStrike" kern="1200" cap="none" spc="0" normalizeH="0" noProof="0" dirty="0">
              <a:ln>
                <a:noFill/>
              </a:ln>
              <a:solidFill>
                <a:srgbClr val="000099"/>
              </a:solidFill>
              <a:effectLst/>
              <a:uLnTx/>
              <a:uFillTx/>
              <a:latin typeface="Arial" panose="020B0604020202020204" pitchFamily="34" charset="0"/>
              <a:ea typeface="+mn-ea"/>
              <a:cs typeface="+mn-cs"/>
            </a:endParaRPr>
          </a:p>
        </p:txBody>
      </p:sp>
      <p:sp>
        <p:nvSpPr>
          <p:cNvPr id="28" name="Text Box 6">
            <a:extLst>
              <a:ext uri="{FF2B5EF4-FFF2-40B4-BE49-F238E27FC236}">
                <a16:creationId xmlns:a16="http://schemas.microsoft.com/office/drawing/2014/main" id="{8E6B6FEE-A9B4-09CE-3B28-EA628A180632}"/>
              </a:ext>
            </a:extLst>
          </p:cNvPr>
          <p:cNvSpPr txBox="1">
            <a:spLocks noChangeArrowheads="1"/>
          </p:cNvSpPr>
          <p:nvPr/>
        </p:nvSpPr>
        <p:spPr bwMode="auto">
          <a:xfrm>
            <a:off x="243648" y="5472600"/>
            <a:ext cx="43283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base" latinLnBrk="0" hangingPunct="1">
              <a:lnSpc>
                <a:spcPct val="100000"/>
              </a:lnSpc>
              <a:spcBef>
                <a:spcPct val="50000"/>
              </a:spcBef>
              <a:spcAft>
                <a:spcPct val="0"/>
              </a:spcAft>
              <a:buClrTx/>
              <a:buSzTx/>
              <a:buFontTx/>
              <a:buNone/>
              <a:tabLst/>
              <a:defRPr/>
            </a:pPr>
            <a:r>
              <a:rPr lang="en-GB" altLang="en-US" dirty="0">
                <a:solidFill>
                  <a:srgbClr val="000099"/>
                </a:solidFill>
                <a:latin typeface="Arial" panose="020B0604020202020204" pitchFamily="34" charset="0"/>
              </a:rPr>
              <a:t>‘landscape problem’ in string theory</a:t>
            </a:r>
            <a:endParaRPr kumimoji="0" lang="en-GB" altLang="en-US" sz="1800" b="0" i="0" u="none" strike="noStrike" kern="1200" cap="none" spc="0" normalizeH="0" noProof="0" dirty="0">
              <a:ln>
                <a:noFill/>
              </a:ln>
              <a:solidFill>
                <a:srgbClr val="000099"/>
              </a:solidFill>
              <a:effectLst/>
              <a:uLnTx/>
              <a:uFillTx/>
              <a:latin typeface="Arial" panose="020B0604020202020204" pitchFamily="34" charset="0"/>
              <a:ea typeface="+mn-ea"/>
              <a:cs typeface="+mn-cs"/>
            </a:endParaRPr>
          </a:p>
        </p:txBody>
      </p:sp>
      <p:sp>
        <p:nvSpPr>
          <p:cNvPr id="31" name="Text Box 6">
            <a:extLst>
              <a:ext uri="{FF2B5EF4-FFF2-40B4-BE49-F238E27FC236}">
                <a16:creationId xmlns:a16="http://schemas.microsoft.com/office/drawing/2014/main" id="{D45D3E8C-5CEC-A653-CC7F-454293B5D3AD}"/>
              </a:ext>
            </a:extLst>
          </p:cNvPr>
          <p:cNvSpPr txBox="1">
            <a:spLocks noChangeArrowheads="1"/>
          </p:cNvSpPr>
          <p:nvPr/>
        </p:nvSpPr>
        <p:spPr bwMode="auto">
          <a:xfrm>
            <a:off x="424485" y="5976180"/>
            <a:ext cx="43283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base" latinLnBrk="0" hangingPunct="1">
              <a:lnSpc>
                <a:spcPct val="100000"/>
              </a:lnSpc>
              <a:spcBef>
                <a:spcPct val="50000"/>
              </a:spcBef>
              <a:spcAft>
                <a:spcPct val="0"/>
              </a:spcAft>
              <a:buClrTx/>
              <a:buSzTx/>
              <a:buFontTx/>
              <a:buNone/>
              <a:tabLst/>
              <a:defRPr/>
            </a:pPr>
            <a:r>
              <a:rPr lang="en-GB" altLang="en-US" dirty="0">
                <a:solidFill>
                  <a:srgbClr val="000099"/>
                </a:solidFill>
                <a:latin typeface="Arial" panose="020B0604020202020204" pitchFamily="34" charset="0"/>
              </a:rPr>
              <a:t>A</a:t>
            </a:r>
            <a:r>
              <a:rPr lang="en-GB" altLang="en-US" noProof="0" dirty="0">
                <a:solidFill>
                  <a:srgbClr val="000099"/>
                </a:solidFill>
                <a:latin typeface="Arial" panose="020B0604020202020204" pitchFamily="34" charset="0"/>
              </a:rPr>
              <a:t> ‘bad’ form of non-uniqueness</a:t>
            </a:r>
            <a:endParaRPr kumimoji="0" lang="en-GB" altLang="en-US" sz="1800" b="0" i="0" u="none" strike="noStrike" kern="1200" cap="none" spc="0" normalizeH="0" noProof="0" dirty="0">
              <a:ln>
                <a:noFill/>
              </a:ln>
              <a:solidFill>
                <a:srgbClr val="000099"/>
              </a:solidFill>
              <a:effectLst/>
              <a:uLnTx/>
              <a:uFillTx/>
              <a:latin typeface="Arial" panose="020B0604020202020204" pitchFamily="34" charset="0"/>
              <a:ea typeface="+mn-ea"/>
              <a:cs typeface="+mn-cs"/>
            </a:endParaRPr>
          </a:p>
        </p:txBody>
      </p:sp>
      <p:sp>
        <p:nvSpPr>
          <p:cNvPr id="33" name="Text Box 6">
            <a:extLst>
              <a:ext uri="{FF2B5EF4-FFF2-40B4-BE49-F238E27FC236}">
                <a16:creationId xmlns:a16="http://schemas.microsoft.com/office/drawing/2014/main" id="{AF011C53-DB22-B9F4-7CB8-3432724EE4C1}"/>
              </a:ext>
            </a:extLst>
          </p:cNvPr>
          <p:cNvSpPr txBox="1">
            <a:spLocks noChangeArrowheads="1"/>
          </p:cNvSpPr>
          <p:nvPr/>
        </p:nvSpPr>
        <p:spPr bwMode="auto">
          <a:xfrm>
            <a:off x="150119" y="4667446"/>
            <a:ext cx="43283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base" latinLnBrk="0" hangingPunct="1">
              <a:lnSpc>
                <a:spcPct val="100000"/>
              </a:lnSpc>
              <a:spcBef>
                <a:spcPct val="50000"/>
              </a:spcBef>
              <a:spcAft>
                <a:spcPct val="0"/>
              </a:spcAft>
              <a:buClrTx/>
              <a:buSzTx/>
              <a:buFontTx/>
              <a:buNone/>
              <a:tabLst/>
              <a:defRPr/>
            </a:pPr>
            <a:r>
              <a:rPr lang="en-GB" altLang="en-US" dirty="0">
                <a:solidFill>
                  <a:srgbClr val="000099"/>
                </a:solidFill>
                <a:latin typeface="Arial" panose="020B0604020202020204" pitchFamily="34" charset="0"/>
              </a:rPr>
              <a:t>f</a:t>
            </a:r>
            <a:r>
              <a:rPr lang="en-GB" altLang="en-US" noProof="0" dirty="0">
                <a:solidFill>
                  <a:srgbClr val="000099"/>
                </a:solidFill>
                <a:latin typeface="Arial" panose="020B0604020202020204" pitchFamily="34" charset="0"/>
              </a:rPr>
              <a:t>rom which </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compactify to </a:t>
            </a:r>
            <a:r>
              <a:rPr kumimoji="0" lang="en-GB" altLang="en-US" sz="1800" b="0" i="0" u="none" strike="noStrike" kern="1200" cap="none" spc="0" normalizeH="0" baseline="0" noProof="0" dirty="0">
                <a:ln>
                  <a:noFill/>
                </a:ln>
                <a:effectLst/>
                <a:uLnTx/>
                <a:uFillTx/>
                <a:latin typeface="Arial" panose="020B0604020202020204" pitchFamily="34" charset="0"/>
                <a:ea typeface="+mn-ea"/>
                <a:cs typeface="+mn-cs"/>
              </a:rPr>
              <a:t>4D</a:t>
            </a:r>
            <a:r>
              <a:rPr kumimoji="0" lang="en-GB" altLang="en-US" sz="1800" b="0" i="0" u="none" strike="noStrike" kern="1200" cap="none" spc="0" normalizeH="0" noProof="0" dirty="0">
                <a:ln>
                  <a:noFill/>
                </a:ln>
                <a:solidFill>
                  <a:srgbClr val="000099"/>
                </a:solidFill>
                <a:effectLst/>
                <a:uLnTx/>
                <a:uFillTx/>
                <a:latin typeface="Arial" panose="020B0604020202020204" pitchFamily="34" charset="0"/>
                <a:ea typeface="+mn-ea"/>
                <a:cs typeface="+mn-cs"/>
              </a:rPr>
              <a:t> spacetime</a:t>
            </a:r>
          </a:p>
        </p:txBody>
      </p:sp>
    </p:spTree>
    <p:extLst>
      <p:ext uri="{BB962C8B-B14F-4D97-AF65-F5344CB8AC3E}">
        <p14:creationId xmlns:p14="http://schemas.microsoft.com/office/powerpoint/2010/main" val="323070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5">
            <a:extLst>
              <a:ext uri="{FF2B5EF4-FFF2-40B4-BE49-F238E27FC236}">
                <a16:creationId xmlns:a16="http://schemas.microsoft.com/office/drawing/2014/main" id="{1B9F267D-D577-5AA9-9AAC-5EF328251C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71" r="54729" b="7584"/>
          <a:stretch/>
        </p:blipFill>
        <p:spPr bwMode="auto">
          <a:xfrm>
            <a:off x="3319165" y="838632"/>
            <a:ext cx="2531105" cy="20344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67BF1C1-0E31-2876-69E1-73B38F69D785}"/>
                  </a:ext>
                </a:extLst>
              </p:cNvPr>
              <p:cNvSpPr txBox="1"/>
              <p:nvPr/>
            </p:nvSpPr>
            <p:spPr>
              <a:xfrm>
                <a:off x="5084847" y="2642124"/>
                <a:ext cx="4009022" cy="41549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𝑞</m:t>
                    </m:r>
                    <m:d>
                      <m:dPr>
                        <m:ctrlPr>
                          <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19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9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56</m:t>
                            </m:r>
                          </m:sub>
                        </m:sSub>
                      </m:e>
                    </m:d>
                  </m:oMath>
                </a14:m>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56D</a:t>
                </a: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quartic form</a:t>
                </a:r>
              </a:p>
            </p:txBody>
          </p:sp>
        </mc:Choice>
        <mc:Fallback xmlns="">
          <p:sp>
            <p:nvSpPr>
              <p:cNvPr id="11" name="TextBox 10">
                <a:extLst>
                  <a:ext uri="{FF2B5EF4-FFF2-40B4-BE49-F238E27FC236}">
                    <a16:creationId xmlns:a16="http://schemas.microsoft.com/office/drawing/2014/main" id="{067BF1C1-0E31-2876-69E1-73B38F69D785}"/>
                  </a:ext>
                </a:extLst>
              </p:cNvPr>
              <p:cNvSpPr txBox="1">
                <a:spLocks noRot="1" noChangeAspect="1" noMove="1" noResize="1" noEditPoints="1" noAdjustHandles="1" noChangeArrowheads="1" noChangeShapeType="1" noTextEdit="1"/>
              </p:cNvSpPr>
              <p:nvPr/>
            </p:nvSpPr>
            <p:spPr>
              <a:xfrm>
                <a:off x="5084847" y="2642124"/>
                <a:ext cx="4009022" cy="415498"/>
              </a:xfrm>
              <a:prstGeom prst="rect">
                <a:avLst/>
              </a:prstGeom>
              <a:blipFill>
                <a:blip r:embed="rId9"/>
                <a:stretch>
                  <a:fillRect t="-10145" r="-1824" b="-27536"/>
                </a:stretch>
              </a:blipFill>
            </p:spPr>
            <p:txBody>
              <a:bodyPr/>
              <a:lstStyle/>
              <a:p>
                <a:r>
                  <a:rPr lang="en-GB">
                    <a:noFill/>
                  </a:rPr>
                  <a:t> </a:t>
                </a:r>
              </a:p>
            </p:txBody>
          </p:sp>
        </mc:Fallback>
      </mc:AlternateContent>
      <p:pic>
        <p:nvPicPr>
          <p:cNvPr id="12" name="Picture 11">
            <a:extLst>
              <a:ext uri="{FF2B5EF4-FFF2-40B4-BE49-F238E27FC236}">
                <a16:creationId xmlns:a16="http://schemas.microsoft.com/office/drawing/2014/main" id="{DC9B7F2C-3E90-C70D-1285-8B6BBBBA0D82}"/>
              </a:ext>
            </a:extLst>
          </p:cNvPr>
          <p:cNvPicPr>
            <a:picLocks noChangeAspect="1"/>
          </p:cNvPicPr>
          <p:nvPr/>
        </p:nvPicPr>
        <p:blipFill rotWithShape="1">
          <a:blip r:embed="rId10"/>
          <a:srcRect l="20074" t="23123" r="31298" b="9637"/>
          <a:stretch/>
        </p:blipFill>
        <p:spPr>
          <a:xfrm>
            <a:off x="4992224" y="3437856"/>
            <a:ext cx="4075639" cy="317010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CDC9241-2818-2B5A-BDB1-88B5E38FEFE6}"/>
                  </a:ext>
                </a:extLst>
              </p:cNvPr>
              <p:cNvSpPr txBox="1"/>
              <p:nvPr/>
            </p:nvSpPr>
            <p:spPr>
              <a:xfrm>
                <a:off x="5166491" y="2989261"/>
                <a:ext cx="2834509" cy="4531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full</a:t>
                </a:r>
                <a:r>
                  <a:rPr kumimoji="0" lang="en-GB" sz="2000" b="0" i="0" u="none" strike="noStrike" kern="1200" cap="none" spc="0" normalizeH="0" baseline="0" noProof="0" dirty="0">
                    <a:ln>
                      <a:noFill/>
                    </a:ln>
                    <a:solidFill>
                      <a:srgbClr val="006600"/>
                    </a:solidFill>
                    <a:effectLst/>
                    <a:uLnTx/>
                    <a:uFillTx/>
                    <a:latin typeface="Arial" panose="020B0604020202020204"/>
                    <a:ea typeface="+mn-ea"/>
                    <a:cs typeface="+mn-cs"/>
                  </a:rPr>
                  <a:t> </a:t>
                </a:r>
                <a14:m>
                  <m:oMath xmlns:m="http://schemas.openxmlformats.org/officeDocument/2006/math">
                    <m:sSub>
                      <m:sSub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GB"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m:t>
                        </m:r>
                      </m:e>
                      <m:sub>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sub>
                    </m:sSub>
                    <m:d>
                      <m:d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𝕆</m:t>
                        </m:r>
                      </m:e>
                    </m:d>
                  </m:oMath>
                </a14:m>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symmetry</a:t>
                </a:r>
                <a:endParaRPr kumimoji="0" lang="en-GB" sz="2000" b="0" i="0" u="none" strike="noStrike" kern="1200" cap="none" spc="0" normalizeH="0" baseline="0" noProof="0" dirty="0">
                  <a:ln>
                    <a:noFill/>
                  </a:ln>
                  <a:solidFill>
                    <a:srgbClr val="006600"/>
                  </a:solidFill>
                  <a:effectLst/>
                  <a:uLnTx/>
                  <a:uFillTx/>
                  <a:latin typeface="Palatino Linotype" panose="02040502050505030304" pitchFamily="18" charset="0"/>
                  <a:ea typeface="+mn-ea"/>
                  <a:cs typeface="+mn-cs"/>
                </a:endParaRPr>
              </a:p>
            </p:txBody>
          </p:sp>
        </mc:Choice>
        <mc:Fallback xmlns="">
          <p:sp>
            <p:nvSpPr>
              <p:cNvPr id="13" name="TextBox 12">
                <a:extLst>
                  <a:ext uri="{FF2B5EF4-FFF2-40B4-BE49-F238E27FC236}">
                    <a16:creationId xmlns:a16="http://schemas.microsoft.com/office/drawing/2014/main" id="{3CDC9241-2818-2B5A-BDB1-88B5E38FEFE6}"/>
                  </a:ext>
                </a:extLst>
              </p:cNvPr>
              <p:cNvSpPr txBox="1">
                <a:spLocks noRot="1" noChangeAspect="1" noMove="1" noResize="1" noEditPoints="1" noAdjustHandles="1" noChangeArrowheads="1" noChangeShapeType="1" noTextEdit="1"/>
              </p:cNvSpPr>
              <p:nvPr/>
            </p:nvSpPr>
            <p:spPr>
              <a:xfrm>
                <a:off x="5166491" y="2989261"/>
                <a:ext cx="2834509" cy="453137"/>
              </a:xfrm>
              <a:prstGeom prst="rect">
                <a:avLst/>
              </a:prstGeom>
              <a:blipFill>
                <a:blip r:embed="rId11"/>
                <a:stretch>
                  <a:fillRect l="-2581" t="-2667" b="-22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5E0B2F5-F9F3-788A-A7CB-226F263ED173}"/>
                  </a:ext>
                </a:extLst>
              </p:cNvPr>
              <p:cNvSpPr txBox="1"/>
              <p:nvPr/>
            </p:nvSpPr>
            <p:spPr>
              <a:xfrm>
                <a:off x="8635822" y="5854513"/>
                <a:ext cx="371691" cy="292388"/>
              </a:xfrm>
              <a:prstGeom prst="rect">
                <a:avLst/>
              </a:prstGeom>
              <a:solidFill>
                <a:schemeClr val="bg1"/>
              </a:solidFill>
            </p:spPr>
            <p:txBody>
              <a:bodyPr wrap="square" lIns="18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GB" sz="13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3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oMath>
                  </m:oMathPara>
                </a14:m>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4" name="TextBox 13">
                <a:extLst>
                  <a:ext uri="{FF2B5EF4-FFF2-40B4-BE49-F238E27FC236}">
                    <a16:creationId xmlns:a16="http://schemas.microsoft.com/office/drawing/2014/main" id="{95E0B2F5-F9F3-788A-A7CB-226F263ED173}"/>
                  </a:ext>
                </a:extLst>
              </p:cNvPr>
              <p:cNvSpPr txBox="1">
                <a:spLocks noRot="1" noChangeAspect="1" noMove="1" noResize="1" noEditPoints="1" noAdjustHandles="1" noChangeArrowheads="1" noChangeShapeType="1" noTextEdit="1"/>
              </p:cNvSpPr>
              <p:nvPr/>
            </p:nvSpPr>
            <p:spPr>
              <a:xfrm>
                <a:off x="8635822" y="5854513"/>
                <a:ext cx="371691" cy="292388"/>
              </a:xfrm>
              <a:prstGeom prst="rect">
                <a:avLst/>
              </a:prstGeom>
              <a:blipFill>
                <a:blip r:embed="rId12"/>
                <a:stretch>
                  <a:fillRect l="-11475"/>
                </a:stretch>
              </a:blipFill>
            </p:spPr>
            <p:txBody>
              <a:bodyPr/>
              <a:lstStyle/>
              <a:p>
                <a:r>
                  <a:rPr lang="en-GB">
                    <a:noFill/>
                  </a:rPr>
                  <a:t> </a:t>
                </a:r>
              </a:p>
            </p:txBody>
          </p:sp>
        </mc:Fallback>
      </mc:AlternateContent>
      <p:sp>
        <p:nvSpPr>
          <p:cNvPr id="15" name="Arrow: Right 14">
            <a:extLst>
              <a:ext uri="{FF2B5EF4-FFF2-40B4-BE49-F238E27FC236}">
                <a16:creationId xmlns:a16="http://schemas.microsoft.com/office/drawing/2014/main" id="{ADA08DFB-D977-1CB8-53BB-14EF73985ADB}"/>
              </a:ext>
            </a:extLst>
          </p:cNvPr>
          <p:cNvSpPr/>
          <p:nvPr/>
        </p:nvSpPr>
        <p:spPr>
          <a:xfrm rot="18034477" flipH="1">
            <a:off x="5474589" y="3374073"/>
            <a:ext cx="254849" cy="138701"/>
          </a:xfrm>
          <a:prstGeom prst="rightArrow">
            <a:avLst>
              <a:gd name="adj1" fmla="val 39440"/>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5D656E37-798E-E566-7883-2673EB47ADBD}"/>
              </a:ext>
            </a:extLst>
          </p:cNvPr>
          <p:cNvGrpSpPr>
            <a:grpSpLocks noChangeAspect="1"/>
          </p:cNvGrpSpPr>
          <p:nvPr/>
        </p:nvGrpSpPr>
        <p:grpSpPr>
          <a:xfrm>
            <a:off x="31563" y="3430153"/>
            <a:ext cx="4989051" cy="1258304"/>
            <a:chOff x="3890863" y="8735221"/>
            <a:chExt cx="7812506" cy="1970409"/>
          </a:xfrm>
        </p:grpSpPr>
        <p:pic>
          <p:nvPicPr>
            <p:cNvPr id="23" name="Picture 22">
              <a:extLst>
                <a:ext uri="{FF2B5EF4-FFF2-40B4-BE49-F238E27FC236}">
                  <a16:creationId xmlns:a16="http://schemas.microsoft.com/office/drawing/2014/main" id="{1D0B3CFA-506C-1625-C592-212D797A3B19}"/>
                </a:ext>
              </a:extLst>
            </p:cNvPr>
            <p:cNvPicPr>
              <a:picLocks noChangeAspect="1"/>
            </p:cNvPicPr>
            <p:nvPr/>
          </p:nvPicPr>
          <p:blipFill rotWithShape="1">
            <a:blip r:embed="rId13"/>
            <a:srcRect l="18520" t="34777" r="7897" b="32230"/>
            <a:stretch/>
          </p:blipFill>
          <p:spPr>
            <a:xfrm>
              <a:off x="3890863" y="8735221"/>
              <a:ext cx="7812506" cy="1970409"/>
            </a:xfrm>
            <a:prstGeom prst="rect">
              <a:avLst/>
            </a:prstGeom>
          </p:spPr>
        </p:pic>
        <p:sp>
          <p:nvSpPr>
            <p:cNvPr id="24" name="Rectangle 23">
              <a:extLst>
                <a:ext uri="{FF2B5EF4-FFF2-40B4-BE49-F238E27FC236}">
                  <a16:creationId xmlns:a16="http://schemas.microsoft.com/office/drawing/2014/main" id="{4F718F3D-E271-A4B9-031F-1DBBDAEF09D5}"/>
                </a:ext>
              </a:extLst>
            </p:cNvPr>
            <p:cNvSpPr/>
            <p:nvPr/>
          </p:nvSpPr>
          <p:spPr>
            <a:xfrm>
              <a:off x="4227992" y="8983018"/>
              <a:ext cx="71130" cy="16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A98F2F45-B5C8-9EE4-001E-56A582ABDE1C}"/>
                </a:ext>
              </a:extLst>
            </p:cNvPr>
            <p:cNvSpPr/>
            <p:nvPr/>
          </p:nvSpPr>
          <p:spPr>
            <a:xfrm>
              <a:off x="5489846" y="8854301"/>
              <a:ext cx="71130" cy="16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347E86DC-5E72-ED97-6B8F-6F07FFDFD06A}"/>
                </a:ext>
              </a:extLst>
            </p:cNvPr>
            <p:cNvSpPr/>
            <p:nvPr/>
          </p:nvSpPr>
          <p:spPr>
            <a:xfrm>
              <a:off x="4876882" y="9481764"/>
              <a:ext cx="71130" cy="16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3DE69239-1AE5-4971-C3A7-BC98AB938F03}"/>
                </a:ext>
              </a:extLst>
            </p:cNvPr>
            <p:cNvSpPr/>
            <p:nvPr/>
          </p:nvSpPr>
          <p:spPr>
            <a:xfrm rot="16200000">
              <a:off x="5057846" y="9568880"/>
              <a:ext cx="71130" cy="16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3052D11E-24CF-0C49-77A0-C90C3E1396BF}"/>
                </a:ext>
              </a:extLst>
            </p:cNvPr>
            <p:cNvSpPr/>
            <p:nvPr/>
          </p:nvSpPr>
          <p:spPr>
            <a:xfrm rot="16200000">
              <a:off x="5675390" y="8953849"/>
              <a:ext cx="71130" cy="16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29" name="Straight Connector 28">
              <a:extLst>
                <a:ext uri="{FF2B5EF4-FFF2-40B4-BE49-F238E27FC236}">
                  <a16:creationId xmlns:a16="http://schemas.microsoft.com/office/drawing/2014/main" id="{737CFF81-AB13-43CA-AD43-DFC769D26486}"/>
                </a:ext>
              </a:extLst>
            </p:cNvPr>
            <p:cNvCxnSpPr>
              <a:cxnSpLocks/>
            </p:cNvCxnSpPr>
            <p:nvPr/>
          </p:nvCxnSpPr>
          <p:spPr>
            <a:xfrm flipV="1">
              <a:off x="5586301" y="9015500"/>
              <a:ext cx="174608"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6BE3FA2-AC64-F190-05FC-EBF949E2FA40}"/>
                </a:ext>
              </a:extLst>
            </p:cNvPr>
            <p:cNvCxnSpPr>
              <a:cxnSpLocks/>
            </p:cNvCxnSpPr>
            <p:nvPr/>
          </p:nvCxnSpPr>
          <p:spPr>
            <a:xfrm flipV="1">
              <a:off x="4987491" y="9639489"/>
              <a:ext cx="174608"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18332C1-B78E-AD4A-3F27-98F3838A8420}"/>
                  </a:ext>
                </a:extLst>
              </p:cNvPr>
              <p:cNvSpPr txBox="1"/>
              <p:nvPr/>
            </p:nvSpPr>
            <p:spPr>
              <a:xfrm>
                <a:off x="4224839" y="4264150"/>
                <a:ext cx="356437" cy="292388"/>
              </a:xfrm>
              <a:prstGeom prst="rect">
                <a:avLst/>
              </a:prstGeom>
              <a:solidFill>
                <a:schemeClr val="bg1"/>
              </a:solidFill>
            </p:spPr>
            <p:txBody>
              <a:bodyPr wrap="square" lIns="54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GB" sz="13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3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oMath>
                  </m:oMathPara>
                </a14:m>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1" name="TextBox 30">
                <a:extLst>
                  <a:ext uri="{FF2B5EF4-FFF2-40B4-BE49-F238E27FC236}">
                    <a16:creationId xmlns:a16="http://schemas.microsoft.com/office/drawing/2014/main" id="{018332C1-B78E-AD4A-3F27-98F3838A8420}"/>
                  </a:ext>
                </a:extLst>
              </p:cNvPr>
              <p:cNvSpPr txBox="1">
                <a:spLocks noRot="1" noChangeAspect="1" noMove="1" noResize="1" noEditPoints="1" noAdjustHandles="1" noChangeArrowheads="1" noChangeShapeType="1" noTextEdit="1"/>
              </p:cNvSpPr>
              <p:nvPr/>
            </p:nvSpPr>
            <p:spPr>
              <a:xfrm>
                <a:off x="4224839" y="4264150"/>
                <a:ext cx="356437" cy="292388"/>
              </a:xfrm>
              <a:prstGeom prst="rect">
                <a:avLst/>
              </a:prstGeom>
              <a:blipFill>
                <a:blip r:embed="rId14"/>
                <a:stretch>
                  <a:fillRect l="-1695" r="-1695"/>
                </a:stretch>
              </a:blipFill>
            </p:spPr>
            <p:txBody>
              <a:bodyPr/>
              <a:lstStyle/>
              <a:p>
                <a:r>
                  <a:rPr lang="en-GB">
                    <a:noFill/>
                  </a:rPr>
                  <a:t> </a:t>
                </a:r>
              </a:p>
            </p:txBody>
          </p:sp>
        </mc:Fallback>
      </mc:AlternateContent>
      <p:sp>
        <p:nvSpPr>
          <p:cNvPr id="32" name="TextBox 31">
            <a:extLst>
              <a:ext uri="{FF2B5EF4-FFF2-40B4-BE49-F238E27FC236}">
                <a16:creationId xmlns:a16="http://schemas.microsoft.com/office/drawing/2014/main" id="{196259F4-3B87-0E36-62C0-3E9A19999D77}"/>
              </a:ext>
            </a:extLst>
          </p:cNvPr>
          <p:cNvSpPr txBox="1"/>
          <p:nvPr/>
        </p:nvSpPr>
        <p:spPr>
          <a:xfrm>
            <a:off x="-39541" y="4760569"/>
            <a:ext cx="5134928" cy="750847"/>
          </a:xfrm>
          <a:prstGeom prst="rect">
            <a:avLst/>
          </a:prstGeom>
          <a:noFill/>
        </p:spPr>
        <p:txBody>
          <a:bodyPr wrap="square" rtlCol="0">
            <a:spAutoFit/>
          </a:bodyPr>
          <a:lstStyle/>
          <a:p>
            <a:pPr marL="0" marR="0" lvl="0" indent="0" algn="l" defTabSz="457200" rtl="0" eaLnBrk="1" fontAlgn="auto" latinLnBrk="0" hangingPunct="1">
              <a:lnSpc>
                <a:spcPts val="2700"/>
              </a:lnSpc>
              <a:spcBef>
                <a:spcPts val="0"/>
              </a:spcBef>
              <a:spcAft>
                <a:spcPts val="12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SO(</a:t>
            </a:r>
            <a:r>
              <a:rPr kumimoji="0" lang="en-GB" sz="2000" b="0" i="1"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m</a:t>
            </a:r>
            <a:r>
              <a:rPr kumimoji="0" lang="en-GB"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t>
            </a:r>
            <a:r>
              <a:rPr kumimoji="0" lang="en-GB"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GB"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internal symmetry and scalar matter field, in parallel with, but ‘hidden’ from, the SM sector.     </a:t>
            </a:r>
            <a:endParaRPr kumimoji="0" lang="en-GB"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1F2EB6D8-DC50-3E22-DCED-36788270D6A9}"/>
              </a:ext>
            </a:extLst>
          </p:cNvPr>
          <p:cNvSpPr/>
          <p:nvPr/>
        </p:nvSpPr>
        <p:spPr>
          <a:xfrm>
            <a:off x="3393235" y="3852520"/>
            <a:ext cx="1509204" cy="309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C4C106AE-C002-FE22-7475-59CFA30121EC}"/>
              </a:ext>
            </a:extLst>
          </p:cNvPr>
          <p:cNvSpPr txBox="1"/>
          <p:nvPr/>
        </p:nvSpPr>
        <p:spPr>
          <a:xfrm>
            <a:off x="3935671" y="3706326"/>
            <a:ext cx="73684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D5B6355-55FA-C600-B676-B567BA1B798B}"/>
                  </a:ext>
                </a:extLst>
              </p:cNvPr>
              <p:cNvSpPr txBox="1"/>
              <p:nvPr/>
            </p:nvSpPr>
            <p:spPr>
              <a:xfrm>
                <a:off x="81014" y="3005951"/>
                <a:ext cx="3737979" cy="4230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full</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sSup>
                      <m:sSup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n-GB"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SO</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d>
                      <m:d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oMath>
                </a14:m>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symmetry</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GB"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mc:Choice>
        <mc:Fallback xmlns="">
          <p:sp>
            <p:nvSpPr>
              <p:cNvPr id="35" name="TextBox 34">
                <a:extLst>
                  <a:ext uri="{FF2B5EF4-FFF2-40B4-BE49-F238E27FC236}">
                    <a16:creationId xmlns:a16="http://schemas.microsoft.com/office/drawing/2014/main" id="{8D5B6355-55FA-C600-B676-B567BA1B798B}"/>
                  </a:ext>
                </a:extLst>
              </p:cNvPr>
              <p:cNvSpPr txBox="1">
                <a:spLocks noRot="1" noChangeAspect="1" noMove="1" noResize="1" noEditPoints="1" noAdjustHandles="1" noChangeArrowheads="1" noChangeShapeType="1" noTextEdit="1"/>
              </p:cNvSpPr>
              <p:nvPr/>
            </p:nvSpPr>
            <p:spPr>
              <a:xfrm>
                <a:off x="81014" y="3005951"/>
                <a:ext cx="3737979" cy="423065"/>
              </a:xfrm>
              <a:prstGeom prst="rect">
                <a:avLst/>
              </a:prstGeom>
              <a:blipFill>
                <a:blip r:embed="rId15"/>
                <a:stretch>
                  <a:fillRect l="-1958" t="-8571" b="-25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AEFF4C5-64B6-1097-8B43-F73F29AE8E97}"/>
                  </a:ext>
                </a:extLst>
              </p:cNvPr>
              <p:cNvSpPr txBox="1"/>
              <p:nvPr/>
            </p:nvSpPr>
            <p:spPr>
              <a:xfrm>
                <a:off x="119322" y="2714750"/>
                <a:ext cx="4326001"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a14:m>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mc:Choice>
        <mc:Fallback xmlns="">
          <p:sp>
            <p:nvSpPr>
              <p:cNvPr id="37" name="TextBox 36">
                <a:extLst>
                  <a:ext uri="{FF2B5EF4-FFF2-40B4-BE49-F238E27FC236}">
                    <a16:creationId xmlns:a16="http://schemas.microsoft.com/office/drawing/2014/main" id="{AAEFF4C5-64B6-1097-8B43-F73F29AE8E97}"/>
                  </a:ext>
                </a:extLst>
              </p:cNvPr>
              <p:cNvSpPr txBox="1">
                <a:spLocks noRot="1" noChangeAspect="1" noMove="1" noResize="1" noEditPoints="1" noAdjustHandles="1" noChangeArrowheads="1" noChangeShapeType="1" noTextEdit="1"/>
              </p:cNvSpPr>
              <p:nvPr/>
            </p:nvSpPr>
            <p:spPr>
              <a:xfrm>
                <a:off x="119322" y="2714750"/>
                <a:ext cx="4326001" cy="307777"/>
              </a:xfrm>
              <a:prstGeom prst="rect">
                <a:avLst/>
              </a:prstGeom>
              <a:blipFill>
                <a:blip r:embed="rId16"/>
                <a:stretch>
                  <a:fillRect l="-2821" b="-37255"/>
                </a:stretch>
              </a:blipFill>
            </p:spPr>
            <p:txBody>
              <a:bodyPr/>
              <a:lstStyle/>
              <a:p>
                <a:r>
                  <a:rPr lang="en-GB">
                    <a:noFill/>
                  </a:rPr>
                  <a:t> </a:t>
                </a:r>
              </a:p>
            </p:txBody>
          </p:sp>
        </mc:Fallback>
      </mc:AlternateContent>
      <p:grpSp>
        <p:nvGrpSpPr>
          <p:cNvPr id="39" name="Group 38">
            <a:extLst>
              <a:ext uri="{FF2B5EF4-FFF2-40B4-BE49-F238E27FC236}">
                <a16:creationId xmlns:a16="http://schemas.microsoft.com/office/drawing/2014/main" id="{B3A22D2C-DEC9-7EB4-D0BD-E16679781EAB}"/>
              </a:ext>
            </a:extLst>
          </p:cNvPr>
          <p:cNvGrpSpPr>
            <a:grpSpLocks noChangeAspect="1"/>
          </p:cNvGrpSpPr>
          <p:nvPr/>
        </p:nvGrpSpPr>
        <p:grpSpPr>
          <a:xfrm>
            <a:off x="31775" y="3428743"/>
            <a:ext cx="4989051" cy="1258304"/>
            <a:chOff x="3891195" y="8737027"/>
            <a:chExt cx="7812506" cy="1970409"/>
          </a:xfrm>
        </p:grpSpPr>
        <p:pic>
          <p:nvPicPr>
            <p:cNvPr id="50" name="Picture 49">
              <a:extLst>
                <a:ext uri="{FF2B5EF4-FFF2-40B4-BE49-F238E27FC236}">
                  <a16:creationId xmlns:a16="http://schemas.microsoft.com/office/drawing/2014/main" id="{A48E961C-AA76-2977-E437-CB3BAE5DD3F8}"/>
                </a:ext>
              </a:extLst>
            </p:cNvPr>
            <p:cNvPicPr>
              <a:picLocks noChangeAspect="1"/>
            </p:cNvPicPr>
            <p:nvPr/>
          </p:nvPicPr>
          <p:blipFill rotWithShape="1">
            <a:blip r:embed="rId13"/>
            <a:srcRect l="18520" t="34777" r="7897" b="32230"/>
            <a:stretch/>
          </p:blipFill>
          <p:spPr>
            <a:xfrm>
              <a:off x="3891195" y="8737027"/>
              <a:ext cx="7812506" cy="1970409"/>
            </a:xfrm>
            <a:prstGeom prst="rect">
              <a:avLst/>
            </a:prstGeom>
          </p:spPr>
        </p:pic>
        <p:sp>
          <p:nvSpPr>
            <p:cNvPr id="51" name="Rectangle 50">
              <a:extLst>
                <a:ext uri="{FF2B5EF4-FFF2-40B4-BE49-F238E27FC236}">
                  <a16:creationId xmlns:a16="http://schemas.microsoft.com/office/drawing/2014/main" id="{587754F5-BC2D-1D4E-87DC-6BD0DB21D9B7}"/>
                </a:ext>
              </a:extLst>
            </p:cNvPr>
            <p:cNvSpPr/>
            <p:nvPr/>
          </p:nvSpPr>
          <p:spPr>
            <a:xfrm>
              <a:off x="4227992" y="8983018"/>
              <a:ext cx="71130" cy="16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7" name="Rectangle 56">
              <a:extLst>
                <a:ext uri="{FF2B5EF4-FFF2-40B4-BE49-F238E27FC236}">
                  <a16:creationId xmlns:a16="http://schemas.microsoft.com/office/drawing/2014/main" id="{E694AA25-B92B-C83C-72F0-F69234835F01}"/>
                </a:ext>
              </a:extLst>
            </p:cNvPr>
            <p:cNvSpPr/>
            <p:nvPr/>
          </p:nvSpPr>
          <p:spPr>
            <a:xfrm>
              <a:off x="5489846" y="8854301"/>
              <a:ext cx="71130" cy="16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E20719B1-6A1D-B93E-9828-651024026459}"/>
                </a:ext>
              </a:extLst>
            </p:cNvPr>
            <p:cNvSpPr/>
            <p:nvPr/>
          </p:nvSpPr>
          <p:spPr>
            <a:xfrm>
              <a:off x="4876882" y="9481764"/>
              <a:ext cx="71130" cy="16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48DF9549-CFB3-F125-979B-C6D7AE1791D5}"/>
                </a:ext>
              </a:extLst>
            </p:cNvPr>
            <p:cNvSpPr/>
            <p:nvPr/>
          </p:nvSpPr>
          <p:spPr>
            <a:xfrm rot="16200000">
              <a:off x="5057846" y="9568880"/>
              <a:ext cx="71130" cy="16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4" name="Rectangle 63">
              <a:extLst>
                <a:ext uri="{FF2B5EF4-FFF2-40B4-BE49-F238E27FC236}">
                  <a16:creationId xmlns:a16="http://schemas.microsoft.com/office/drawing/2014/main" id="{36686940-A9AB-F513-991E-4F809E60114D}"/>
                </a:ext>
              </a:extLst>
            </p:cNvPr>
            <p:cNvSpPr/>
            <p:nvPr/>
          </p:nvSpPr>
          <p:spPr>
            <a:xfrm rot="16200000">
              <a:off x="5675390" y="8953849"/>
              <a:ext cx="71130" cy="16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68" name="Straight Connector 67">
              <a:extLst>
                <a:ext uri="{FF2B5EF4-FFF2-40B4-BE49-F238E27FC236}">
                  <a16:creationId xmlns:a16="http://schemas.microsoft.com/office/drawing/2014/main" id="{08F12C79-C322-9E3E-2A30-419F59ACECDA}"/>
                </a:ext>
              </a:extLst>
            </p:cNvPr>
            <p:cNvCxnSpPr>
              <a:cxnSpLocks/>
            </p:cNvCxnSpPr>
            <p:nvPr/>
          </p:nvCxnSpPr>
          <p:spPr>
            <a:xfrm flipV="1">
              <a:off x="5586301" y="9015500"/>
              <a:ext cx="174608"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E300002-4155-F1D6-9FDA-14AEC04E36B7}"/>
                </a:ext>
              </a:extLst>
            </p:cNvPr>
            <p:cNvCxnSpPr>
              <a:cxnSpLocks/>
            </p:cNvCxnSpPr>
            <p:nvPr/>
          </p:nvCxnSpPr>
          <p:spPr>
            <a:xfrm flipV="1">
              <a:off x="4987491" y="9639489"/>
              <a:ext cx="174608"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006C88F8-8EF9-377D-9697-C35569F41D62}"/>
                  </a:ext>
                </a:extLst>
              </p:cNvPr>
              <p:cNvSpPr txBox="1"/>
              <p:nvPr/>
            </p:nvSpPr>
            <p:spPr>
              <a:xfrm>
                <a:off x="4395379" y="3854086"/>
                <a:ext cx="428043" cy="292388"/>
              </a:xfrm>
              <a:prstGeom prst="rect">
                <a:avLst/>
              </a:prstGeom>
              <a:solidFill>
                <a:schemeClr val="bg1"/>
              </a:solidFill>
            </p:spPr>
            <p:txBody>
              <a:bodyPr wrap="square" lIns="54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GB" sz="13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3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m:t>
                          </m:r>
                        </m:sub>
                      </m:sSub>
                    </m:oMath>
                  </m:oMathPara>
                </a14:m>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72" name="TextBox 71">
                <a:extLst>
                  <a:ext uri="{FF2B5EF4-FFF2-40B4-BE49-F238E27FC236}">
                    <a16:creationId xmlns:a16="http://schemas.microsoft.com/office/drawing/2014/main" id="{006C88F8-8EF9-377D-9697-C35569F41D62}"/>
                  </a:ext>
                </a:extLst>
              </p:cNvPr>
              <p:cNvSpPr txBox="1">
                <a:spLocks noRot="1" noChangeAspect="1" noMove="1" noResize="1" noEditPoints="1" noAdjustHandles="1" noChangeArrowheads="1" noChangeShapeType="1" noTextEdit="1"/>
              </p:cNvSpPr>
              <p:nvPr/>
            </p:nvSpPr>
            <p:spPr>
              <a:xfrm>
                <a:off x="4395379" y="3854086"/>
                <a:ext cx="428043" cy="292388"/>
              </a:xfrm>
              <a:prstGeom prst="rect">
                <a:avLst/>
              </a:prstGeom>
              <a:blipFill>
                <a:blip r:embed="rId17"/>
                <a:stretch>
                  <a:fillRect l="-1429"/>
                </a:stretch>
              </a:blipFill>
            </p:spPr>
            <p:txBody>
              <a:bodyPr/>
              <a:lstStyle/>
              <a:p>
                <a:r>
                  <a:rPr lang="en-GB">
                    <a:noFill/>
                  </a:rPr>
                  <a:t> </a:t>
                </a:r>
              </a:p>
            </p:txBody>
          </p:sp>
        </mc:Fallback>
      </mc:AlternateContent>
      <p:sp>
        <p:nvSpPr>
          <p:cNvPr id="77" name="Arrow: Right 76">
            <a:extLst>
              <a:ext uri="{FF2B5EF4-FFF2-40B4-BE49-F238E27FC236}">
                <a16:creationId xmlns:a16="http://schemas.microsoft.com/office/drawing/2014/main" id="{DDDC6D89-40DD-596B-959E-CEC981031EB6}"/>
              </a:ext>
            </a:extLst>
          </p:cNvPr>
          <p:cNvSpPr/>
          <p:nvPr/>
        </p:nvSpPr>
        <p:spPr>
          <a:xfrm rot="14322909" flipH="1">
            <a:off x="821664" y="3341990"/>
            <a:ext cx="254849" cy="138701"/>
          </a:xfrm>
          <a:prstGeom prst="rightArrow">
            <a:avLst>
              <a:gd name="adj1" fmla="val 39440"/>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id="{DAD99E02-8FB2-B40A-027B-9A8767FAC243}"/>
              </a:ext>
            </a:extLst>
          </p:cNvPr>
          <p:cNvSpPr txBox="1"/>
          <p:nvPr/>
        </p:nvSpPr>
        <p:spPr>
          <a:xfrm>
            <a:off x="1812186" y="3013439"/>
            <a:ext cx="2681343" cy="41549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broken:</a:t>
            </a:r>
            <a:endParaRPr kumimoji="0" lang="en-GB"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pic>
        <p:nvPicPr>
          <p:cNvPr id="5" name="Picture 4">
            <a:extLst>
              <a:ext uri="{FF2B5EF4-FFF2-40B4-BE49-F238E27FC236}">
                <a16:creationId xmlns:a16="http://schemas.microsoft.com/office/drawing/2014/main" id="{81CDAAEC-A50C-D8E9-7FCD-CA36F0A37C1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69167" y="4255536"/>
            <a:ext cx="904407" cy="3238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68A7140-D40F-4347-932F-BB29DC307C17}"/>
                  </a:ext>
                </a:extLst>
              </p:cNvPr>
              <p:cNvSpPr txBox="1"/>
              <p:nvPr/>
            </p:nvSpPr>
            <p:spPr>
              <a:xfrm>
                <a:off x="3945599" y="4255536"/>
                <a:ext cx="356437" cy="292388"/>
              </a:xfrm>
              <a:prstGeom prst="rect">
                <a:avLst/>
              </a:prstGeom>
              <a:solidFill>
                <a:schemeClr val="bg1"/>
              </a:solidFill>
            </p:spPr>
            <p:txBody>
              <a:bodyPr wrap="square" lIns="54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GB" sz="13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3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oMath>
                  </m:oMathPara>
                </a14:m>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76" name="TextBox 75">
                <a:extLst>
                  <a:ext uri="{FF2B5EF4-FFF2-40B4-BE49-F238E27FC236}">
                    <a16:creationId xmlns:a16="http://schemas.microsoft.com/office/drawing/2014/main" id="{D68A7140-D40F-4347-932F-BB29DC307C17}"/>
                  </a:ext>
                </a:extLst>
              </p:cNvPr>
              <p:cNvSpPr txBox="1">
                <a:spLocks noRot="1" noChangeAspect="1" noMove="1" noResize="1" noEditPoints="1" noAdjustHandles="1" noChangeArrowheads="1" noChangeShapeType="1" noTextEdit="1"/>
              </p:cNvSpPr>
              <p:nvPr/>
            </p:nvSpPr>
            <p:spPr>
              <a:xfrm>
                <a:off x="3945599" y="4255536"/>
                <a:ext cx="356437" cy="292388"/>
              </a:xfrm>
              <a:prstGeom prst="rect">
                <a:avLst/>
              </a:prstGeom>
              <a:blipFill>
                <a:blip r:embed="rId14"/>
                <a:stretch>
                  <a:fillRect l="-1695" r="-1695"/>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6B71E947-5407-1DEF-5430-D567EC08D837}"/>
              </a:ext>
            </a:extLst>
          </p:cNvPr>
          <p:cNvSpPr txBox="1"/>
          <p:nvPr/>
        </p:nvSpPr>
        <p:spPr>
          <a:xfrm>
            <a:off x="4958821" y="6457890"/>
            <a:ext cx="414244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GB"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Standard Model</a:t>
            </a:r>
            <a:r>
              <a:rPr kumimoji="0" lang="en-GB"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structures directly </a:t>
            </a:r>
          </a:p>
        </p:txBody>
      </p:sp>
      <p:sp>
        <p:nvSpPr>
          <p:cNvPr id="4" name="TextBox 3">
            <a:extLst>
              <a:ext uri="{FF2B5EF4-FFF2-40B4-BE49-F238E27FC236}">
                <a16:creationId xmlns:a16="http://schemas.microsoft.com/office/drawing/2014/main" id="{68998901-81BA-6F37-3AFA-075DCF63DDF8}"/>
              </a:ext>
            </a:extLst>
          </p:cNvPr>
          <p:cNvSpPr txBox="1"/>
          <p:nvPr/>
        </p:nvSpPr>
        <p:spPr>
          <a:xfrm>
            <a:off x="7738380" y="3034750"/>
            <a:ext cx="120359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broken:</a:t>
            </a:r>
            <a:endParaRPr kumimoji="0" lang="en-GB" sz="2000" b="0" i="0" u="none" strike="noStrike" kern="1200" cap="none" spc="0" normalizeH="0" baseline="0" noProof="0" dirty="0">
              <a:ln>
                <a:noFill/>
              </a:ln>
              <a:solidFill>
                <a:srgbClr val="006600"/>
              </a:solidFill>
              <a:effectLst/>
              <a:uLnTx/>
              <a:uFillTx/>
              <a:latin typeface="Palatino Linotype" panose="02040502050505030304" pitchFamily="18" charset="0"/>
              <a:ea typeface="+mn-ea"/>
              <a:cs typeface="+mn-cs"/>
            </a:endParaRPr>
          </a:p>
        </p:txBody>
      </p:sp>
      <p:sp>
        <p:nvSpPr>
          <p:cNvPr id="6" name="TextBox 5">
            <a:extLst>
              <a:ext uri="{FF2B5EF4-FFF2-40B4-BE49-F238E27FC236}">
                <a16:creationId xmlns:a16="http://schemas.microsoft.com/office/drawing/2014/main" id="{3E81DE3D-36A9-5B17-439D-2395C5A4E9AD}"/>
              </a:ext>
            </a:extLst>
          </p:cNvPr>
          <p:cNvSpPr txBox="1"/>
          <p:nvPr/>
        </p:nvSpPr>
        <p:spPr>
          <a:xfrm>
            <a:off x="-83252" y="6413879"/>
            <a:ext cx="5020614" cy="439287"/>
          </a:xfrm>
          <a:prstGeom prst="rect">
            <a:avLst/>
          </a:prstGeom>
          <a:noFill/>
        </p:spPr>
        <p:txBody>
          <a:bodyPr wrap="square" rtlCol="0">
            <a:spAutoFit/>
          </a:bodyPr>
          <a:lstStyle/>
          <a:p>
            <a:pPr marL="0" marR="0" lvl="0" indent="0" algn="ctr" defTabSz="457200" rtl="0" eaLnBrk="1" fontAlgn="auto" latinLnBrk="0" hangingPunct="1">
              <a:lnSpc>
                <a:spcPts val="3000"/>
              </a:lnSpc>
              <a:spcBef>
                <a:spcPts val="0"/>
              </a:spcBef>
              <a:spcAft>
                <a:spcPts val="1200"/>
              </a:spcAft>
              <a:buClrTx/>
              <a:buSzTx/>
              <a:buFontTx/>
              <a:buNone/>
              <a:tabLst/>
              <a:defRPr/>
            </a:pPr>
            <a:r>
              <a:rPr kumimoji="0" lang="en-GB" sz="2000" b="0"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Candidate for Self-Interacting  </a:t>
            </a:r>
            <a:r>
              <a:rPr kumimoji="0" lang="en-GB" sz="20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Dark Matter</a:t>
            </a: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B04A23B-7D41-FB86-715E-587650D5D92A}"/>
              </a:ext>
            </a:extLst>
          </p:cNvPr>
          <p:cNvSpPr txBox="1"/>
          <p:nvPr/>
        </p:nvSpPr>
        <p:spPr>
          <a:xfrm>
            <a:off x="-22214" y="5662705"/>
            <a:ext cx="5087265" cy="553998"/>
          </a:xfrm>
          <a:prstGeom prst="rect">
            <a:avLst/>
          </a:prstGeom>
          <a:noFill/>
        </p:spPr>
        <p:txBody>
          <a:bodyPr wrap="square" lIns="0" tIns="0" rIns="0" bIns="0" rtlCol="0">
            <a:spAutoFit/>
          </a:bodyPr>
          <a:lstStyle/>
          <a:p>
            <a:pPr lvl="0" algn="ctr">
              <a:defRPr/>
            </a:pPr>
            <a:r>
              <a:rPr kumimoji="0" lang="en-GB" b="0" i="0" u="none" strike="noStrike" kern="1200" cap="none" spc="0" normalizeH="0" baseline="0" noProof="0" dirty="0">
                <a:ln>
                  <a:noFill/>
                </a:ln>
                <a:solidFill>
                  <a:srgbClr val="006600"/>
                </a:solidFill>
                <a:effectLst/>
                <a:uLnTx/>
                <a:uFillTx/>
                <a:latin typeface="Arial" panose="020B0604020202020204"/>
                <a:ea typeface="+mn-ea"/>
                <a:cs typeface="+mn-cs"/>
              </a:rPr>
              <a:t>‘</a:t>
            </a:r>
            <a:r>
              <a:rPr kumimoji="0" lang="en-GB" b="0" i="0" u="none" strike="noStrike" kern="1200" cap="none" spc="0" normalizeH="0" baseline="0" noProof="0" dirty="0">
                <a:ln>
                  <a:noFill/>
                </a:ln>
                <a:solidFill>
                  <a:srgbClr val="000099"/>
                </a:solidFill>
                <a:effectLst/>
                <a:uLnTx/>
                <a:uFillTx/>
                <a:latin typeface="Arial" panose="020B0604020202020204"/>
                <a:ea typeface="+mn-ea"/>
                <a:cs typeface="+mn-cs"/>
              </a:rPr>
              <a:t>hidden QCD’,</a:t>
            </a:r>
            <a:r>
              <a:rPr kumimoji="0" lang="en-GB" b="0" i="0" u="none" strike="noStrike" kern="1200" cap="none" spc="0" normalizeH="0" noProof="0" dirty="0">
                <a:ln>
                  <a:noFill/>
                </a:ln>
                <a:solidFill>
                  <a:srgbClr val="000099"/>
                </a:solidFill>
                <a:effectLst/>
                <a:uLnTx/>
                <a:uFillTx/>
                <a:latin typeface="Arial" panose="020B0604020202020204"/>
                <a:ea typeface="+mn-ea"/>
                <a:cs typeface="+mn-cs"/>
              </a:rPr>
              <a:t> </a:t>
            </a:r>
            <a:r>
              <a:rPr kumimoji="0" lang="en-GB" b="0" i="0" u="none" strike="noStrike" kern="1200" cap="none" spc="0" normalizeH="0" baseline="0" noProof="0" dirty="0">
                <a:ln>
                  <a:noFill/>
                </a:ln>
                <a:solidFill>
                  <a:srgbClr val="000099"/>
                </a:solidFill>
                <a:effectLst/>
                <a:uLnTx/>
                <a:uFillTx/>
                <a:latin typeface="Arial" panose="020B0604020202020204"/>
                <a:ea typeface="+mn-ea"/>
                <a:cs typeface="+mn-cs"/>
              </a:rPr>
              <a:t>compact non-Abelian gauge </a:t>
            </a:r>
            <a:r>
              <a:rPr lang="en-GB" dirty="0">
                <a:solidFill>
                  <a:srgbClr val="000099"/>
                </a:solidFill>
                <a:latin typeface="Arial" panose="020B0604020202020204"/>
              </a:rPr>
              <a:t>group generate </a:t>
            </a:r>
            <a:r>
              <a:rPr kumimoji="0" lang="en-GB" b="0" i="0" u="none" strike="noStrike" kern="1200" cap="none" spc="0" normalizeH="0" baseline="0" noProof="0" dirty="0">
                <a:ln>
                  <a:noFill/>
                </a:ln>
                <a:solidFill>
                  <a:srgbClr val="000099"/>
                </a:solidFill>
                <a:effectLst/>
                <a:uLnTx/>
                <a:uFillTx/>
                <a:latin typeface="Arial" panose="020B0604020202020204"/>
                <a:ea typeface="+mn-ea"/>
                <a:cs typeface="+mn-cs"/>
              </a:rPr>
              <a:t>‘dark glueball/hadron/pion’-type</a:t>
            </a:r>
            <a:r>
              <a:rPr lang="en-GB" dirty="0">
                <a:solidFill>
                  <a:srgbClr val="000099"/>
                </a:solidFill>
                <a:latin typeface="Arial" panose="020B0604020202020204"/>
              </a:rPr>
              <a:t> states</a:t>
            </a:r>
            <a:endParaRPr kumimoji="0" lang="en-GB" b="0" i="0" u="none" strike="noStrike" kern="1200" cap="none" spc="0" normalizeH="0" baseline="0" noProof="0" dirty="0">
              <a:ln>
                <a:noFill/>
              </a:ln>
              <a:solidFill>
                <a:srgbClr val="000099"/>
              </a:solidFill>
              <a:effectLst/>
              <a:uLnTx/>
              <a:uFillTx/>
              <a:latin typeface="Arial" panose="020B0604020202020204"/>
            </a:endParaRPr>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610EDC04-04AB-AEC3-FAB4-20BF19322730}"/>
                  </a:ext>
                </a:extLst>
              </p:cNvPr>
              <p:cNvSpPr txBox="1"/>
              <p:nvPr/>
            </p:nvSpPr>
            <p:spPr>
              <a:xfrm>
                <a:off x="6098903" y="1898450"/>
                <a:ext cx="2923019" cy="300852"/>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98" name="TextBox 97">
                <a:extLst>
                  <a:ext uri="{FF2B5EF4-FFF2-40B4-BE49-F238E27FC236}">
                    <a16:creationId xmlns:a16="http://schemas.microsoft.com/office/drawing/2014/main" id="{610EDC04-04AB-AEC3-FAB4-20BF19322730}"/>
                  </a:ext>
                </a:extLst>
              </p:cNvPr>
              <p:cNvSpPr txBox="1">
                <a:spLocks noRot="1" noChangeAspect="1" noMove="1" noResize="1" noEditPoints="1" noAdjustHandles="1" noChangeArrowheads="1" noChangeShapeType="1" noTextEdit="1"/>
              </p:cNvSpPr>
              <p:nvPr/>
            </p:nvSpPr>
            <p:spPr>
              <a:xfrm>
                <a:off x="6098903" y="1898450"/>
                <a:ext cx="2923019" cy="300852"/>
              </a:xfrm>
              <a:prstGeom prst="rect">
                <a:avLst/>
              </a:prstGeom>
              <a:blipFill>
                <a:blip r:embed="rId19"/>
                <a:stretch>
                  <a:fillRect l="-4167" b="-38000"/>
                </a:stretch>
              </a:blipFill>
            </p:spPr>
            <p:txBody>
              <a:bodyPr/>
              <a:lstStyle/>
              <a:p>
                <a:r>
                  <a:rPr lang="en-GB">
                    <a:noFill/>
                  </a:rPr>
                  <a:t> </a:t>
                </a:r>
              </a:p>
            </p:txBody>
          </p:sp>
        </mc:Fallback>
      </mc:AlternateContent>
      <p:sp>
        <p:nvSpPr>
          <p:cNvPr id="99" name="Rectangle 98">
            <a:extLst>
              <a:ext uri="{FF2B5EF4-FFF2-40B4-BE49-F238E27FC236}">
                <a16:creationId xmlns:a16="http://schemas.microsoft.com/office/drawing/2014/main" id="{43313225-5B06-9C42-5363-8E2127657FA1}"/>
              </a:ext>
            </a:extLst>
          </p:cNvPr>
          <p:cNvSpPr/>
          <p:nvPr/>
        </p:nvSpPr>
        <p:spPr>
          <a:xfrm>
            <a:off x="3570123" y="1460201"/>
            <a:ext cx="615160" cy="711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16803950-A3C5-A5E2-181F-DFE5C627CF4A}"/>
                  </a:ext>
                </a:extLst>
              </p:cNvPr>
              <p:cNvSpPr txBox="1"/>
              <p:nvPr/>
            </p:nvSpPr>
            <p:spPr>
              <a:xfrm>
                <a:off x="6364127" y="1009221"/>
                <a:ext cx="2962234" cy="276999"/>
              </a:xfrm>
              <a:prstGeom prst="rect">
                <a:avLst/>
              </a:prstGeom>
              <a:solidFill>
                <a:schemeClr val="bg1"/>
              </a:solid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lang="en-GB" dirty="0">
                              <a:solidFill>
                                <a:prstClr val="black"/>
                              </a:solidFill>
                              <a:latin typeface="Arial" panose="020B0604020202020204" pitchFamily="34" charset="0"/>
                              <a:cs typeface="Arial" panose="020B0604020202020204" pitchFamily="34" charset="0"/>
                            </a:rPr>
                            <m:t>e</m:t>
                          </m:r>
                          <m:r>
                            <m:rPr>
                              <m:nor/>
                            </m:rPr>
                            <a:rPr lang="en-GB" b="0" i="0" dirty="0" smtClean="0">
                              <a:solidFill>
                                <a:prstClr val="black"/>
                              </a:solidFill>
                              <a:latin typeface="Arial" panose="020B0604020202020204" pitchFamily="34" charset="0"/>
                              <a:cs typeface="Arial" panose="020B0604020202020204" pitchFamily="34" charset="0"/>
                            </a:rPr>
                            <m:t>ach</m:t>
                          </m:r>
                          <m:r>
                            <a:rPr lang="en-GB" b="0" i="1" dirty="0" smtClean="0">
                              <a:solidFill>
                                <a:prstClr val="black"/>
                              </a:solidFill>
                              <a:latin typeface="Cambria Math" panose="02040503050406030204" pitchFamily="18" charset="0"/>
                              <a:cs typeface="Arial" panose="020B0604020202020204" pitchFamily="34" charset="0"/>
                            </a:rPr>
                            <m:t>  </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 0,+1}</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00" name="TextBox 99">
                <a:extLst>
                  <a:ext uri="{FF2B5EF4-FFF2-40B4-BE49-F238E27FC236}">
                    <a16:creationId xmlns:a16="http://schemas.microsoft.com/office/drawing/2014/main" id="{16803950-A3C5-A5E2-181F-DFE5C627CF4A}"/>
                  </a:ext>
                </a:extLst>
              </p:cNvPr>
              <p:cNvSpPr txBox="1">
                <a:spLocks noRot="1" noChangeAspect="1" noMove="1" noResize="1" noEditPoints="1" noAdjustHandles="1" noChangeArrowheads="1" noChangeShapeType="1" noTextEdit="1"/>
              </p:cNvSpPr>
              <p:nvPr/>
            </p:nvSpPr>
            <p:spPr>
              <a:xfrm>
                <a:off x="6364127" y="1009221"/>
                <a:ext cx="2962234" cy="276999"/>
              </a:xfrm>
              <a:prstGeom prst="rect">
                <a:avLst/>
              </a:prstGeom>
              <a:blipFill>
                <a:blip r:embed="rId20"/>
                <a:stretch>
                  <a:fillRect l="-2263" t="-2222" b="-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27D39B3C-2C9D-D849-5AF3-4479C446FD74}"/>
                  </a:ext>
                </a:extLst>
              </p:cNvPr>
              <p:cNvSpPr txBox="1"/>
              <p:nvPr/>
            </p:nvSpPr>
            <p:spPr>
              <a:xfrm>
                <a:off x="6121041" y="1375848"/>
                <a:ext cx="214695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𝑝</m:t>
                      </m:r>
                      <m:r>
                        <a:rPr lang="en-GB" i="1" smtClean="0">
                          <a:latin typeface="Cambria Math" panose="02040503050406030204" pitchFamily="18" charset="0"/>
                          <a:ea typeface="Cambria Math" panose="02040503050406030204" pitchFamily="18" charset="0"/>
                        </a:rPr>
                        <m:t>&gt;2                         </m:t>
                      </m:r>
                    </m:oMath>
                  </m:oMathPara>
                </a14:m>
                <a:endParaRPr lang="en-GB" dirty="0"/>
              </a:p>
            </p:txBody>
          </p:sp>
        </mc:Choice>
        <mc:Fallback xmlns="">
          <p:sp>
            <p:nvSpPr>
              <p:cNvPr id="101" name="TextBox 100">
                <a:extLst>
                  <a:ext uri="{FF2B5EF4-FFF2-40B4-BE49-F238E27FC236}">
                    <a16:creationId xmlns:a16="http://schemas.microsoft.com/office/drawing/2014/main" id="{27D39B3C-2C9D-D849-5AF3-4479C446FD74}"/>
                  </a:ext>
                </a:extLst>
              </p:cNvPr>
              <p:cNvSpPr txBox="1">
                <a:spLocks noRot="1" noChangeAspect="1" noMove="1" noResize="1" noEditPoints="1" noAdjustHandles="1" noChangeArrowheads="1" noChangeShapeType="1" noTextEdit="1"/>
              </p:cNvSpPr>
              <p:nvPr/>
            </p:nvSpPr>
            <p:spPr>
              <a:xfrm>
                <a:off x="6121041" y="1375848"/>
                <a:ext cx="2146959" cy="276999"/>
              </a:xfrm>
              <a:prstGeom prst="rect">
                <a:avLst/>
              </a:prstGeom>
              <a:blipFill>
                <a:blip r:embed="rId21"/>
                <a:stretch>
                  <a:fillRect b="-28889"/>
                </a:stretch>
              </a:blipFill>
            </p:spPr>
            <p:txBody>
              <a:bodyPr/>
              <a:lstStyle/>
              <a:p>
                <a:r>
                  <a:rPr lang="en-GB">
                    <a:noFill/>
                  </a:rPr>
                  <a:t> </a:t>
                </a:r>
              </a:p>
            </p:txBody>
          </p:sp>
        </mc:Fallback>
      </mc:AlternateContent>
      <p:sp>
        <p:nvSpPr>
          <p:cNvPr id="102" name="Rectangle 101">
            <a:extLst>
              <a:ext uri="{FF2B5EF4-FFF2-40B4-BE49-F238E27FC236}">
                <a16:creationId xmlns:a16="http://schemas.microsoft.com/office/drawing/2014/main" id="{BF552F1C-ECAE-F294-2BC3-BB5363A03C3A}"/>
              </a:ext>
            </a:extLst>
          </p:cNvPr>
          <p:cNvSpPr/>
          <p:nvPr/>
        </p:nvSpPr>
        <p:spPr>
          <a:xfrm>
            <a:off x="6220648" y="1345110"/>
            <a:ext cx="675052" cy="343760"/>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103" name="Straight Connector 102">
            <a:extLst>
              <a:ext uri="{FF2B5EF4-FFF2-40B4-BE49-F238E27FC236}">
                <a16:creationId xmlns:a16="http://schemas.microsoft.com/office/drawing/2014/main" id="{59066F71-EFB8-639A-95EC-0CAC38A0C0E1}"/>
              </a:ext>
            </a:extLst>
          </p:cNvPr>
          <p:cNvCxnSpPr/>
          <p:nvPr/>
        </p:nvCxnSpPr>
        <p:spPr>
          <a:xfrm>
            <a:off x="6392501" y="1652847"/>
            <a:ext cx="165673" cy="272782"/>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6CDAD1A-A9CE-E286-A522-90BD2FD68E2C}"/>
              </a:ext>
            </a:extLst>
          </p:cNvPr>
          <p:cNvCxnSpPr>
            <a:cxnSpLocks/>
          </p:cNvCxnSpPr>
          <p:nvPr/>
        </p:nvCxnSpPr>
        <p:spPr>
          <a:xfrm flipH="1">
            <a:off x="8405090" y="1663440"/>
            <a:ext cx="157502" cy="245287"/>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06FDF30F-47D8-6F98-29A6-B68F93F31CFF}"/>
                  </a:ext>
                </a:extLst>
              </p:cNvPr>
              <p:cNvSpPr txBox="1"/>
              <p:nvPr/>
            </p:nvSpPr>
            <p:spPr>
              <a:xfrm>
                <a:off x="7896218" y="1375560"/>
                <a:ext cx="137852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&gt;4</m:t>
                      </m:r>
                    </m:oMath>
                  </m:oMathPara>
                </a14:m>
                <a:endParaRPr lang="en-GB" dirty="0"/>
              </a:p>
            </p:txBody>
          </p:sp>
        </mc:Choice>
        <mc:Fallback xmlns="">
          <p:sp>
            <p:nvSpPr>
              <p:cNvPr id="105" name="TextBox 104">
                <a:extLst>
                  <a:ext uri="{FF2B5EF4-FFF2-40B4-BE49-F238E27FC236}">
                    <a16:creationId xmlns:a16="http://schemas.microsoft.com/office/drawing/2014/main" id="{06FDF30F-47D8-6F98-29A6-B68F93F31CFF}"/>
                  </a:ext>
                </a:extLst>
              </p:cNvPr>
              <p:cNvSpPr txBox="1">
                <a:spLocks noRot="1" noChangeAspect="1" noMove="1" noResize="1" noEditPoints="1" noAdjustHandles="1" noChangeArrowheads="1" noChangeShapeType="1" noTextEdit="1"/>
              </p:cNvSpPr>
              <p:nvPr/>
            </p:nvSpPr>
            <p:spPr>
              <a:xfrm>
                <a:off x="7896218" y="1375560"/>
                <a:ext cx="1378526" cy="276999"/>
              </a:xfrm>
              <a:prstGeom prst="rect">
                <a:avLst/>
              </a:prstGeom>
              <a:blipFill>
                <a:blip r:embed="rId22"/>
                <a:stretch>
                  <a:fillRect b="-88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069E41BB-FE15-B32B-B1C3-ADBBBB226BE6}"/>
                  </a:ext>
                </a:extLst>
              </p:cNvPr>
              <p:cNvSpPr txBox="1"/>
              <p:nvPr/>
            </p:nvSpPr>
            <p:spPr>
              <a:xfrm>
                <a:off x="3006564" y="475975"/>
                <a:ext cx="3011619" cy="313291"/>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06" name="TextBox 105">
                <a:extLst>
                  <a:ext uri="{FF2B5EF4-FFF2-40B4-BE49-F238E27FC236}">
                    <a16:creationId xmlns:a16="http://schemas.microsoft.com/office/drawing/2014/main" id="{069E41BB-FE15-B32B-B1C3-ADBBBB226BE6}"/>
                  </a:ext>
                </a:extLst>
              </p:cNvPr>
              <p:cNvSpPr txBox="1">
                <a:spLocks noRot="1" noChangeAspect="1" noMove="1" noResize="1" noEditPoints="1" noAdjustHandles="1" noChangeArrowheads="1" noChangeShapeType="1" noTextEdit="1"/>
              </p:cNvSpPr>
              <p:nvPr/>
            </p:nvSpPr>
            <p:spPr>
              <a:xfrm>
                <a:off x="3006564" y="475975"/>
                <a:ext cx="3011619" cy="313291"/>
              </a:xfrm>
              <a:prstGeom prst="rect">
                <a:avLst/>
              </a:prstGeom>
              <a:blipFill>
                <a:blip r:embed="rId23"/>
                <a:stretch>
                  <a:fillRect b="-37255"/>
                </a:stretch>
              </a:blipFill>
            </p:spPr>
            <p:txBody>
              <a:bodyPr/>
              <a:lstStyle/>
              <a:p>
                <a:r>
                  <a:rPr lang="en-GB">
                    <a:noFill/>
                  </a:rPr>
                  <a:t> </a:t>
                </a:r>
              </a:p>
            </p:txBody>
          </p:sp>
        </mc:Fallback>
      </mc:AlternateContent>
      <p:cxnSp>
        <p:nvCxnSpPr>
          <p:cNvPr id="107" name="Straight Connector 106">
            <a:extLst>
              <a:ext uri="{FF2B5EF4-FFF2-40B4-BE49-F238E27FC236}">
                <a16:creationId xmlns:a16="http://schemas.microsoft.com/office/drawing/2014/main" id="{6D5B9861-7D24-D338-FCC7-5CABC944C882}"/>
              </a:ext>
            </a:extLst>
          </p:cNvPr>
          <p:cNvCxnSpPr>
            <a:cxnSpLocks/>
          </p:cNvCxnSpPr>
          <p:nvPr/>
        </p:nvCxnSpPr>
        <p:spPr>
          <a:xfrm flipH="1" flipV="1">
            <a:off x="4185283" y="745854"/>
            <a:ext cx="290044" cy="94301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C0257406-612E-4E63-5EA3-0F30E74AD4A4}"/>
              </a:ext>
            </a:extLst>
          </p:cNvPr>
          <p:cNvSpPr txBox="1"/>
          <p:nvPr/>
        </p:nvSpPr>
        <p:spPr>
          <a:xfrm>
            <a:off x="2925799" y="127162"/>
            <a:ext cx="3092384" cy="348813"/>
          </a:xfrm>
          <a:prstGeom prst="rect">
            <a:avLst/>
          </a:prstGeom>
          <a:noFill/>
        </p:spPr>
        <p:txBody>
          <a:bodyPr wrap="square" rtlCol="0">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lang="en-GB" dirty="0">
                <a:solidFill>
                  <a:prstClr val="black"/>
                </a:solidFill>
                <a:latin typeface="Arial" panose="020B0604020202020204" pitchFamily="34" charset="0"/>
                <a:cs typeface="Arial" panose="020B0604020202020204" pitchFamily="34" charset="0"/>
              </a:rPr>
              <a:t>F</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rom </a:t>
            </a:r>
            <a:r>
              <a:rPr kumimoji="0" lang="en-GB"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4D level</a:t>
            </a:r>
          </a:p>
        </p:txBody>
      </p:sp>
      <p:sp>
        <p:nvSpPr>
          <p:cNvPr id="109" name="Text Box 4">
            <a:extLst>
              <a:ext uri="{FF2B5EF4-FFF2-40B4-BE49-F238E27FC236}">
                <a16:creationId xmlns:a16="http://schemas.microsoft.com/office/drawing/2014/main" id="{79DC92F0-FB56-0A3A-E674-F96F3B8E3D13}"/>
              </a:ext>
            </a:extLst>
          </p:cNvPr>
          <p:cNvSpPr txBox="1">
            <a:spLocks noChangeArrowheads="1"/>
          </p:cNvSpPr>
          <p:nvPr/>
        </p:nvSpPr>
        <p:spPr bwMode="auto">
          <a:xfrm>
            <a:off x="617003" y="130746"/>
            <a:ext cx="19363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0099"/>
                </a:solidFill>
                <a:effectLst/>
                <a:uLnTx/>
                <a:uFillTx/>
                <a:latin typeface="Bookman Old Style" panose="02050604050505020204" pitchFamily="18" charset="0"/>
                <a:ea typeface="+mn-ea"/>
                <a:cs typeface="+mn-cs"/>
              </a:rPr>
              <a:t>Extra space dimensions</a:t>
            </a:r>
            <a:r>
              <a:rPr kumimoji="0" lang="en-GB" altLang="en-US" sz="2000" b="1" i="0" u="none" strike="noStrike" kern="1200" cap="none" spc="0" normalizeH="0" baseline="0" noProof="0" dirty="0">
                <a:ln>
                  <a:noFill/>
                </a:ln>
                <a:solidFill>
                  <a:srgbClr val="CC0000"/>
                </a:solidFill>
                <a:effectLst/>
                <a:uLnTx/>
                <a:uFillTx/>
                <a:latin typeface="Bookman Old Style" panose="02050604050505020204" pitchFamily="18" charset="0"/>
                <a:ea typeface="+mn-ea"/>
                <a:cs typeface="+mn-cs"/>
              </a:rPr>
              <a:t>  </a:t>
            </a:r>
            <a:endParaRPr kumimoji="0" lang="en-US" altLang="en-US" sz="2000" b="1" i="0" u="none" strike="noStrike" kern="1200" cap="none" spc="0" normalizeH="0" baseline="0" noProof="0" dirty="0">
              <a:ln>
                <a:noFill/>
              </a:ln>
              <a:solidFill>
                <a:srgbClr val="006600"/>
              </a:solidFill>
              <a:effectLst/>
              <a:uLnTx/>
              <a:uFillTx/>
              <a:latin typeface="Bookman Old Style" panose="02050604050505020204" pitchFamily="18" charset="0"/>
              <a:ea typeface="+mn-ea"/>
              <a:cs typeface="+mn-cs"/>
            </a:endParaRPr>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3B875443-9482-BE1D-8ACF-84075CF58A06}"/>
                  </a:ext>
                </a:extLst>
              </p:cNvPr>
              <p:cNvSpPr txBox="1"/>
              <p:nvPr/>
            </p:nvSpPr>
            <p:spPr>
              <a:xfrm>
                <a:off x="-131138" y="1838326"/>
                <a:ext cx="2993734" cy="3132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acc>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10" name="TextBox 109">
                <a:extLst>
                  <a:ext uri="{FF2B5EF4-FFF2-40B4-BE49-F238E27FC236}">
                    <a16:creationId xmlns:a16="http://schemas.microsoft.com/office/drawing/2014/main" id="{3B875443-9482-BE1D-8ACF-84075CF58A06}"/>
                  </a:ext>
                </a:extLst>
              </p:cNvPr>
              <p:cNvSpPr txBox="1">
                <a:spLocks noRot="1" noChangeAspect="1" noMove="1" noResize="1" noEditPoints="1" noAdjustHandles="1" noChangeArrowheads="1" noChangeShapeType="1" noTextEdit="1"/>
              </p:cNvSpPr>
              <p:nvPr/>
            </p:nvSpPr>
            <p:spPr>
              <a:xfrm>
                <a:off x="-131138" y="1838326"/>
                <a:ext cx="2993734" cy="313291"/>
              </a:xfrm>
              <a:prstGeom prst="rect">
                <a:avLst/>
              </a:prstGeom>
              <a:blipFill>
                <a:blip r:embed="rId24"/>
                <a:stretch>
                  <a:fillRect t="-13725" b="-372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6452EF80-4B17-0863-C324-C75A8950CE14}"/>
                  </a:ext>
                </a:extLst>
              </p:cNvPr>
              <p:cNvSpPr txBox="1"/>
              <p:nvPr/>
            </p:nvSpPr>
            <p:spPr>
              <a:xfrm>
                <a:off x="148895" y="1409529"/>
                <a:ext cx="2966388" cy="3077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 .,</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  </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&gt;4</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11" name="TextBox 110">
                <a:extLst>
                  <a:ext uri="{FF2B5EF4-FFF2-40B4-BE49-F238E27FC236}">
                    <a16:creationId xmlns:a16="http://schemas.microsoft.com/office/drawing/2014/main" id="{6452EF80-4B17-0863-C324-C75A8950CE14}"/>
                  </a:ext>
                </a:extLst>
              </p:cNvPr>
              <p:cNvSpPr txBox="1">
                <a:spLocks noRot="1" noChangeAspect="1" noMove="1" noResize="1" noEditPoints="1" noAdjustHandles="1" noChangeArrowheads="1" noChangeShapeType="1" noTextEdit="1"/>
              </p:cNvSpPr>
              <p:nvPr/>
            </p:nvSpPr>
            <p:spPr>
              <a:xfrm>
                <a:off x="148895" y="1409529"/>
                <a:ext cx="2966388" cy="307777"/>
              </a:xfrm>
              <a:prstGeom prst="rect">
                <a:avLst/>
              </a:prstGeom>
              <a:blipFill>
                <a:blip r:embed="rId25"/>
                <a:stretch>
                  <a:fillRect b="-15686"/>
                </a:stretch>
              </a:blipFill>
            </p:spPr>
            <p:txBody>
              <a:bodyPr/>
              <a:lstStyle/>
              <a:p>
                <a:r>
                  <a:rPr lang="en-GB">
                    <a:noFill/>
                  </a:rPr>
                  <a:t> </a:t>
                </a:r>
              </a:p>
            </p:txBody>
          </p:sp>
        </mc:Fallback>
      </mc:AlternateContent>
      <p:sp>
        <p:nvSpPr>
          <p:cNvPr id="112" name="Rectangle 111">
            <a:extLst>
              <a:ext uri="{FF2B5EF4-FFF2-40B4-BE49-F238E27FC236}">
                <a16:creationId xmlns:a16="http://schemas.microsoft.com/office/drawing/2014/main" id="{84E3C0CC-31F3-4094-85B4-C38FBFC019E6}"/>
              </a:ext>
            </a:extLst>
          </p:cNvPr>
          <p:cNvSpPr/>
          <p:nvPr/>
        </p:nvSpPr>
        <p:spPr>
          <a:xfrm>
            <a:off x="2282979" y="1374308"/>
            <a:ext cx="881261" cy="394068"/>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113" name="Straight Connector 112">
            <a:extLst>
              <a:ext uri="{FF2B5EF4-FFF2-40B4-BE49-F238E27FC236}">
                <a16:creationId xmlns:a16="http://schemas.microsoft.com/office/drawing/2014/main" id="{496F9A19-89E1-0365-A4F1-FC8F3343CDD6}"/>
              </a:ext>
            </a:extLst>
          </p:cNvPr>
          <p:cNvCxnSpPr/>
          <p:nvPr/>
        </p:nvCxnSpPr>
        <p:spPr>
          <a:xfrm>
            <a:off x="1611119" y="2151617"/>
            <a:ext cx="7908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5574F6D9-6F09-5ECF-D8D7-31D46563BA43}"/>
              </a:ext>
            </a:extLst>
          </p:cNvPr>
          <p:cNvCxnSpPr>
            <a:cxnSpLocks/>
          </p:cNvCxnSpPr>
          <p:nvPr/>
        </p:nvCxnSpPr>
        <p:spPr>
          <a:xfrm flipH="1">
            <a:off x="2553328" y="1786083"/>
            <a:ext cx="1776977" cy="225189"/>
          </a:xfrm>
          <a:prstGeom prst="straightConnector1">
            <a:avLst/>
          </a:prstGeom>
          <a:ln w="25400">
            <a:solidFill>
              <a:srgbClr val="002060"/>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FD23008C-1651-EC1C-D031-84E645241DF8}"/>
                  </a:ext>
                </a:extLst>
              </p:cNvPr>
              <p:cNvSpPr txBox="1"/>
              <p:nvPr/>
            </p:nvSpPr>
            <p:spPr>
              <a:xfrm>
                <a:off x="-45975" y="970509"/>
                <a:ext cx="3614040"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Segoe UI Symbol" panose="020B0502040204020203" pitchFamily="34" charset="0"/>
                            </a:rPr>
                          </m:ctrlPr>
                        </m:accPr>
                        <m:e>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rPr>
                            <m:t>𝜂</m:t>
                          </m:r>
                        </m:e>
                      </m:acc>
                      <m:r>
                        <a:rPr kumimoji="0" lang="en-GB" sz="2000" b="0" i="0" u="none" strike="noStrike" kern="1200" cap="none" spc="0" normalizeH="0" baseline="0" noProof="0" dirty="0" smtClean="0">
                          <a:ln>
                            <a:noFill/>
                          </a:ln>
                          <a:solidFill>
                            <a:prstClr val="black"/>
                          </a:solidFill>
                          <a:effectLst/>
                          <a:uLnTx/>
                          <a:uFillTx/>
                          <a:latin typeface="Cambria Math" panose="02040503050406030204" pitchFamily="18" charset="0"/>
                          <a:ea typeface="Segoe UI Symbol" panose="020B0502040204020203" pitchFamily="34" charset="0"/>
                        </a:rPr>
                        <m:t>=</m:t>
                      </m:r>
                      <m:r>
                        <m:rPr>
                          <m:sty m:val="p"/>
                        </m:rPr>
                        <a:rPr kumimoji="0" lang="en-GB" sz="2000" b="0" i="0" u="none" strike="noStrike" kern="1200" cap="none" spc="0" normalizeH="0" baseline="0" noProof="0" dirty="0" smtClean="0">
                          <a:ln>
                            <a:noFill/>
                          </a:ln>
                          <a:solidFill>
                            <a:prstClr val="black"/>
                          </a:solidFill>
                          <a:effectLst/>
                          <a:uLnTx/>
                          <a:uFillTx/>
                          <a:latin typeface="Cambria Math" panose="02040503050406030204" pitchFamily="18" charset="0"/>
                          <a:ea typeface="Segoe UI Symbol" panose="020B0502040204020203" pitchFamily="34" charset="0"/>
                        </a:rPr>
                        <m:t>diag</m:t>
                      </m:r>
                      <m:r>
                        <a:rPr kumimoji="0" lang="en-GB" sz="2000" b="0" i="0" u="none" strike="noStrike" kern="1200" cap="none" spc="0" normalizeH="0" baseline="0" noProof="0" dirty="0" smtClean="0">
                          <a:ln>
                            <a:noFill/>
                          </a:ln>
                          <a:solidFill>
                            <a:prstClr val="black"/>
                          </a:solidFill>
                          <a:effectLst/>
                          <a:uLnTx/>
                          <a:uFillTx/>
                          <a:latin typeface="Cambria Math" panose="02040503050406030204" pitchFamily="18" charset="0"/>
                          <a:ea typeface="Segoe UI Symbol" panose="020B0502040204020203" pitchFamily="34" charset="0"/>
                        </a:rPr>
                        <m:t>(1,−1,−1,. . . ,−1)</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15" name="TextBox 114">
                <a:extLst>
                  <a:ext uri="{FF2B5EF4-FFF2-40B4-BE49-F238E27FC236}">
                    <a16:creationId xmlns:a16="http://schemas.microsoft.com/office/drawing/2014/main" id="{FD23008C-1651-EC1C-D031-84E645241DF8}"/>
                  </a:ext>
                </a:extLst>
              </p:cNvPr>
              <p:cNvSpPr txBox="1">
                <a:spLocks noRot="1" noChangeAspect="1" noMove="1" noResize="1" noEditPoints="1" noAdjustHandles="1" noChangeArrowheads="1" noChangeShapeType="1" noTextEdit="1"/>
              </p:cNvSpPr>
              <p:nvPr/>
            </p:nvSpPr>
            <p:spPr>
              <a:xfrm>
                <a:off x="-45975" y="970509"/>
                <a:ext cx="3614040" cy="307777"/>
              </a:xfrm>
              <a:prstGeom prst="rect">
                <a:avLst/>
              </a:prstGeom>
              <a:blipFill>
                <a:blip r:embed="rId26"/>
                <a:stretch>
                  <a:fillRect t="-5882" b="-37255"/>
                </a:stretch>
              </a:blipFill>
            </p:spPr>
            <p:txBody>
              <a:bodyPr/>
              <a:lstStyle/>
              <a:p>
                <a:r>
                  <a:rPr lang="en-GB">
                    <a:noFill/>
                  </a:rPr>
                  <a:t> </a:t>
                </a:r>
              </a:p>
            </p:txBody>
          </p:sp>
        </mc:Fallback>
      </mc:AlternateContent>
      <p:sp>
        <p:nvSpPr>
          <p:cNvPr id="116" name="TextBox 115">
            <a:extLst>
              <a:ext uri="{FF2B5EF4-FFF2-40B4-BE49-F238E27FC236}">
                <a16:creationId xmlns:a16="http://schemas.microsoft.com/office/drawing/2014/main" id="{0EB088B7-4D58-838D-C0E9-15A2127188EF}"/>
              </a:ext>
            </a:extLst>
          </p:cNvPr>
          <p:cNvSpPr txBox="1"/>
          <p:nvPr/>
        </p:nvSpPr>
        <p:spPr>
          <a:xfrm>
            <a:off x="7332831" y="1365937"/>
            <a:ext cx="428002" cy="3077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6600"/>
                </a:solidFill>
                <a:effectLst/>
                <a:uLnTx/>
                <a:uFillTx/>
                <a:latin typeface="Arial" panose="020B0604020202020204"/>
                <a:ea typeface="+mn-ea"/>
                <a:cs typeface="+mn-cs"/>
              </a:rPr>
              <a:t>and</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7" name="Text Box 55">
            <a:extLst>
              <a:ext uri="{FF2B5EF4-FFF2-40B4-BE49-F238E27FC236}">
                <a16:creationId xmlns:a16="http://schemas.microsoft.com/office/drawing/2014/main" id="{C27CA0AE-8F6F-9031-92A5-01FDD875A4BD}"/>
              </a:ext>
            </a:extLst>
          </p:cNvPr>
          <p:cNvSpPr txBox="1">
            <a:spLocks noChangeArrowheads="1"/>
          </p:cNvSpPr>
          <p:nvPr/>
        </p:nvSpPr>
        <p:spPr bwMode="auto">
          <a:xfrm>
            <a:off x="6558174" y="122032"/>
            <a:ext cx="18469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54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CC0000"/>
                </a:solidFill>
                <a:effectLst/>
                <a:uLnTx/>
                <a:uFillTx/>
                <a:latin typeface="Bookman Old Style" panose="02050604050505020204" pitchFamily="18" charset="0"/>
                <a:ea typeface="+mn-ea"/>
                <a:cs typeface="+mn-cs"/>
              </a:rPr>
              <a:t> </a:t>
            </a:r>
            <a:r>
              <a:rPr kumimoji="0" lang="en-GB" altLang="en-US" sz="2000" b="1" i="0" u="none" strike="noStrike" kern="1200" cap="none" spc="0" normalizeH="0" baseline="0" noProof="0" dirty="0">
                <a:ln>
                  <a:noFill/>
                </a:ln>
                <a:solidFill>
                  <a:srgbClr val="006600"/>
                </a:solidFill>
                <a:effectLst/>
                <a:uLnTx/>
                <a:uFillTx/>
                <a:latin typeface="Bookman Old Style" panose="02050604050505020204" pitchFamily="18" charset="0"/>
                <a:ea typeface="+mn-ea"/>
                <a:cs typeface="+mn-cs"/>
              </a:rPr>
              <a:t>Generalised proper time</a:t>
            </a:r>
            <a:endParaRPr kumimoji="0" lang="en-US" altLang="en-US" sz="2000" b="1" i="0" u="none" strike="noStrike" kern="1200" cap="none" spc="0" normalizeH="0" baseline="0" noProof="0" dirty="0">
              <a:ln>
                <a:noFill/>
              </a:ln>
              <a:solidFill>
                <a:srgbClr val="006600"/>
              </a:solidFill>
              <a:effectLst/>
              <a:uLnTx/>
              <a:uFillTx/>
              <a:latin typeface="Bookman Old Style" panose="02050604050505020204" pitchFamily="18" charset="0"/>
              <a:ea typeface="+mn-ea"/>
              <a:cs typeface="+mn-cs"/>
            </a:endParaRPr>
          </a:p>
        </p:txBody>
      </p:sp>
      <p:cxnSp>
        <p:nvCxnSpPr>
          <p:cNvPr id="118" name="Straight Connector 117">
            <a:extLst>
              <a:ext uri="{FF2B5EF4-FFF2-40B4-BE49-F238E27FC236}">
                <a16:creationId xmlns:a16="http://schemas.microsoft.com/office/drawing/2014/main" id="{2095C2F4-FC05-4504-BD1B-3A416D7875D8}"/>
              </a:ext>
            </a:extLst>
          </p:cNvPr>
          <p:cNvCxnSpPr>
            <a:cxnSpLocks/>
          </p:cNvCxnSpPr>
          <p:nvPr/>
        </p:nvCxnSpPr>
        <p:spPr>
          <a:xfrm>
            <a:off x="6121041" y="2252657"/>
            <a:ext cx="4033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05A15B88-9484-26C9-24A8-C1998322B108}"/>
              </a:ext>
            </a:extLst>
          </p:cNvPr>
          <p:cNvCxnSpPr>
            <a:cxnSpLocks/>
          </p:cNvCxnSpPr>
          <p:nvPr/>
        </p:nvCxnSpPr>
        <p:spPr>
          <a:xfrm>
            <a:off x="4724167" y="1786083"/>
            <a:ext cx="1222922" cy="182274"/>
          </a:xfrm>
          <a:prstGeom prst="straightConnector1">
            <a:avLst/>
          </a:prstGeom>
          <a:ln w="25400">
            <a:solidFill>
              <a:srgbClr val="0066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7F3444D2-2D37-B3E1-4495-EE88E863F813}"/>
              </a:ext>
            </a:extLst>
          </p:cNvPr>
          <p:cNvCxnSpPr>
            <a:cxnSpLocks/>
            <a:endCxn id="8" idx="1"/>
          </p:cNvCxnSpPr>
          <p:nvPr/>
        </p:nvCxnSpPr>
        <p:spPr>
          <a:xfrm flipV="1">
            <a:off x="736408" y="3852522"/>
            <a:ext cx="2062000" cy="976715"/>
          </a:xfrm>
          <a:prstGeom prst="straightConnector1">
            <a:avLst/>
          </a:prstGeom>
          <a:ln w="2540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Right Brace 7">
            <a:extLst>
              <a:ext uri="{FF2B5EF4-FFF2-40B4-BE49-F238E27FC236}">
                <a16:creationId xmlns:a16="http://schemas.microsoft.com/office/drawing/2014/main" id="{F79B888A-6025-32D1-1452-636E84BAD57D}"/>
              </a:ext>
            </a:extLst>
          </p:cNvPr>
          <p:cNvSpPr/>
          <p:nvPr/>
        </p:nvSpPr>
        <p:spPr>
          <a:xfrm rot="5400000">
            <a:off x="2890885" y="3478730"/>
            <a:ext cx="155292" cy="592291"/>
          </a:xfrm>
          <a:prstGeom prst="rightBrace">
            <a:avLst>
              <a:gd name="adj1" fmla="val 31250"/>
              <a:gd name="adj2" fmla="val 78723"/>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9" name="Straight Arrow Connector 8">
            <a:extLst>
              <a:ext uri="{FF2B5EF4-FFF2-40B4-BE49-F238E27FC236}">
                <a16:creationId xmlns:a16="http://schemas.microsoft.com/office/drawing/2014/main" id="{6F4CBBA4-B6F1-EA1E-D365-525CE9186AF3}"/>
              </a:ext>
            </a:extLst>
          </p:cNvPr>
          <p:cNvCxnSpPr>
            <a:cxnSpLocks/>
            <a:endCxn id="10" idx="1"/>
          </p:cNvCxnSpPr>
          <p:nvPr/>
        </p:nvCxnSpPr>
        <p:spPr>
          <a:xfrm flipV="1">
            <a:off x="4745840" y="3890994"/>
            <a:ext cx="2594856" cy="1351680"/>
          </a:xfrm>
          <a:prstGeom prst="straightConnector1">
            <a:avLst/>
          </a:prstGeom>
          <a:ln w="25400">
            <a:solidFill>
              <a:srgbClr val="C00000"/>
            </a:solidFill>
            <a:prstDash val="lgDash"/>
            <a:tailEnd type="triangle" w="lg" len="med"/>
          </a:ln>
        </p:spPr>
        <p:style>
          <a:lnRef idx="1">
            <a:schemeClr val="accent1"/>
          </a:lnRef>
          <a:fillRef idx="0">
            <a:schemeClr val="accent1"/>
          </a:fillRef>
          <a:effectRef idx="0">
            <a:schemeClr val="accent1"/>
          </a:effectRef>
          <a:fontRef idx="minor">
            <a:schemeClr val="tx1"/>
          </a:fontRef>
        </p:style>
      </p:cxnSp>
      <p:sp>
        <p:nvSpPr>
          <p:cNvPr id="10" name="Right Brace 9">
            <a:extLst>
              <a:ext uri="{FF2B5EF4-FFF2-40B4-BE49-F238E27FC236}">
                <a16:creationId xmlns:a16="http://schemas.microsoft.com/office/drawing/2014/main" id="{5DC77BCD-E572-9C2A-3A5B-4A7655E5E9F5}"/>
              </a:ext>
            </a:extLst>
          </p:cNvPr>
          <p:cNvSpPr/>
          <p:nvPr/>
        </p:nvSpPr>
        <p:spPr>
          <a:xfrm rot="5400000">
            <a:off x="7252712" y="3142706"/>
            <a:ext cx="175967" cy="1320608"/>
          </a:xfrm>
          <a:prstGeom prst="rightBrace">
            <a:avLst>
              <a:gd name="adj1" fmla="val 31250"/>
              <a:gd name="adj2" fmla="val 50000"/>
            </a:avLst>
          </a:prstGeom>
          <a:ln w="2540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2911656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BDD58-AA61-0939-D137-8440C07FF48B}"/>
            </a:ext>
          </a:extLst>
        </p:cNvPr>
        <p:cNvGrpSpPr/>
        <p:nvPr/>
      </p:nvGrpSpPr>
      <p:grpSpPr>
        <a:xfrm>
          <a:off x="0" y="0"/>
          <a:ext cx="0" cy="0"/>
          <a:chOff x="0" y="0"/>
          <a:chExt cx="0" cy="0"/>
        </a:xfrm>
      </p:grpSpPr>
      <p:pic>
        <p:nvPicPr>
          <p:cNvPr id="97" name="Picture 5">
            <a:extLst>
              <a:ext uri="{FF2B5EF4-FFF2-40B4-BE49-F238E27FC236}">
                <a16:creationId xmlns:a16="http://schemas.microsoft.com/office/drawing/2014/main" id="{245B3585-F35E-3C74-95A0-A82AC7EFD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71" r="54729" b="7584"/>
          <a:stretch/>
        </p:blipFill>
        <p:spPr bwMode="auto">
          <a:xfrm>
            <a:off x="3319165" y="838632"/>
            <a:ext cx="2531105" cy="20344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76A1D16-20E5-FD39-D7CB-0D116AF9B0EE}"/>
                  </a:ext>
                </a:extLst>
              </p:cNvPr>
              <p:cNvSpPr txBox="1"/>
              <p:nvPr/>
            </p:nvSpPr>
            <p:spPr>
              <a:xfrm>
                <a:off x="5084847" y="2642124"/>
                <a:ext cx="4009022" cy="41549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𝑞</m:t>
                    </m:r>
                    <m:d>
                      <m:dPr>
                        <m:ctrlPr>
                          <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19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9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56</m:t>
                            </m:r>
                          </m:sub>
                        </m:sSub>
                      </m:e>
                    </m:d>
                  </m:oMath>
                </a14:m>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56D</a:t>
                </a: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quartic form</a:t>
                </a:r>
              </a:p>
            </p:txBody>
          </p:sp>
        </mc:Choice>
        <mc:Fallback xmlns="">
          <p:sp>
            <p:nvSpPr>
              <p:cNvPr id="11" name="TextBox 10">
                <a:extLst>
                  <a:ext uri="{FF2B5EF4-FFF2-40B4-BE49-F238E27FC236}">
                    <a16:creationId xmlns:a16="http://schemas.microsoft.com/office/drawing/2014/main" id="{067BF1C1-0E31-2876-69E1-73B38F69D785}"/>
                  </a:ext>
                </a:extLst>
              </p:cNvPr>
              <p:cNvSpPr txBox="1">
                <a:spLocks noRot="1" noChangeAspect="1" noMove="1" noResize="1" noEditPoints="1" noAdjustHandles="1" noChangeArrowheads="1" noChangeShapeType="1" noTextEdit="1"/>
              </p:cNvSpPr>
              <p:nvPr/>
            </p:nvSpPr>
            <p:spPr>
              <a:xfrm>
                <a:off x="5084847" y="2642124"/>
                <a:ext cx="4009022" cy="415498"/>
              </a:xfrm>
              <a:prstGeom prst="rect">
                <a:avLst/>
              </a:prstGeom>
              <a:blipFill>
                <a:blip r:embed="rId9"/>
                <a:stretch>
                  <a:fillRect t="-10145" r="-1824" b="-27536"/>
                </a:stretch>
              </a:blipFill>
            </p:spPr>
            <p:txBody>
              <a:bodyPr/>
              <a:lstStyle/>
              <a:p>
                <a:r>
                  <a:rPr lang="en-GB">
                    <a:noFill/>
                  </a:rPr>
                  <a:t> </a:t>
                </a:r>
              </a:p>
            </p:txBody>
          </p:sp>
        </mc:Fallback>
      </mc:AlternateContent>
      <p:pic>
        <p:nvPicPr>
          <p:cNvPr id="12" name="Picture 11">
            <a:extLst>
              <a:ext uri="{FF2B5EF4-FFF2-40B4-BE49-F238E27FC236}">
                <a16:creationId xmlns:a16="http://schemas.microsoft.com/office/drawing/2014/main" id="{77071411-16A6-3005-F6E6-4D6AFD2BDC6E}"/>
              </a:ext>
            </a:extLst>
          </p:cNvPr>
          <p:cNvPicPr>
            <a:picLocks noChangeAspect="1"/>
          </p:cNvPicPr>
          <p:nvPr/>
        </p:nvPicPr>
        <p:blipFill rotWithShape="1">
          <a:blip r:embed="rId10"/>
          <a:srcRect l="20074" t="23123" r="31298" b="9637"/>
          <a:stretch/>
        </p:blipFill>
        <p:spPr>
          <a:xfrm>
            <a:off x="4992224" y="3437856"/>
            <a:ext cx="4075639" cy="317010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5939C0A-03DF-924B-56DF-F7D9F64EDA1C}"/>
                  </a:ext>
                </a:extLst>
              </p:cNvPr>
              <p:cNvSpPr txBox="1"/>
              <p:nvPr/>
            </p:nvSpPr>
            <p:spPr>
              <a:xfrm>
                <a:off x="5166491" y="2989261"/>
                <a:ext cx="2834509" cy="4531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full</a:t>
                </a:r>
                <a:r>
                  <a:rPr kumimoji="0" lang="en-GB" sz="2000" b="0" i="0" u="none" strike="noStrike" kern="1200" cap="none" spc="0" normalizeH="0" baseline="0" noProof="0" dirty="0">
                    <a:ln>
                      <a:noFill/>
                    </a:ln>
                    <a:solidFill>
                      <a:srgbClr val="006600"/>
                    </a:solidFill>
                    <a:effectLst/>
                    <a:uLnTx/>
                    <a:uFillTx/>
                    <a:latin typeface="Arial" panose="020B0604020202020204"/>
                    <a:ea typeface="+mn-ea"/>
                    <a:cs typeface="+mn-cs"/>
                  </a:rPr>
                  <a:t> </a:t>
                </a:r>
                <a14:m>
                  <m:oMath xmlns:m="http://schemas.openxmlformats.org/officeDocument/2006/math">
                    <m:sSub>
                      <m:sSub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GB"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m:t>
                        </m:r>
                      </m:e>
                      <m:sub>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sub>
                    </m:sSub>
                    <m:d>
                      <m:d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𝕆</m:t>
                        </m:r>
                      </m:e>
                    </m:d>
                  </m:oMath>
                </a14:m>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symmetry</a:t>
                </a:r>
                <a:endParaRPr kumimoji="0" lang="en-GB" sz="2000" b="0" i="0" u="none" strike="noStrike" kern="1200" cap="none" spc="0" normalizeH="0" baseline="0" noProof="0" dirty="0">
                  <a:ln>
                    <a:noFill/>
                  </a:ln>
                  <a:solidFill>
                    <a:srgbClr val="006600"/>
                  </a:solidFill>
                  <a:effectLst/>
                  <a:uLnTx/>
                  <a:uFillTx/>
                  <a:latin typeface="Palatino Linotype" panose="02040502050505030304" pitchFamily="18" charset="0"/>
                  <a:ea typeface="+mn-ea"/>
                  <a:cs typeface="+mn-cs"/>
                </a:endParaRPr>
              </a:p>
            </p:txBody>
          </p:sp>
        </mc:Choice>
        <mc:Fallback xmlns="">
          <p:sp>
            <p:nvSpPr>
              <p:cNvPr id="13" name="TextBox 12">
                <a:extLst>
                  <a:ext uri="{FF2B5EF4-FFF2-40B4-BE49-F238E27FC236}">
                    <a16:creationId xmlns:a16="http://schemas.microsoft.com/office/drawing/2014/main" id="{3CDC9241-2818-2B5A-BDB1-88B5E38FEFE6}"/>
                  </a:ext>
                </a:extLst>
              </p:cNvPr>
              <p:cNvSpPr txBox="1">
                <a:spLocks noRot="1" noChangeAspect="1" noMove="1" noResize="1" noEditPoints="1" noAdjustHandles="1" noChangeArrowheads="1" noChangeShapeType="1" noTextEdit="1"/>
              </p:cNvSpPr>
              <p:nvPr/>
            </p:nvSpPr>
            <p:spPr>
              <a:xfrm>
                <a:off x="5166491" y="2989261"/>
                <a:ext cx="2834509" cy="453137"/>
              </a:xfrm>
              <a:prstGeom prst="rect">
                <a:avLst/>
              </a:prstGeom>
              <a:blipFill>
                <a:blip r:embed="rId11"/>
                <a:stretch>
                  <a:fillRect l="-2581" t="-2667" b="-22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07DDE66-6638-716B-CE47-0839D0EDEFF5}"/>
                  </a:ext>
                </a:extLst>
              </p:cNvPr>
              <p:cNvSpPr txBox="1"/>
              <p:nvPr/>
            </p:nvSpPr>
            <p:spPr>
              <a:xfrm>
                <a:off x="8635822" y="5854513"/>
                <a:ext cx="371691" cy="292388"/>
              </a:xfrm>
              <a:prstGeom prst="rect">
                <a:avLst/>
              </a:prstGeom>
              <a:solidFill>
                <a:schemeClr val="bg1"/>
              </a:solidFill>
            </p:spPr>
            <p:txBody>
              <a:bodyPr wrap="square" lIns="18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GB" sz="13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3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oMath>
                  </m:oMathPara>
                </a14:m>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4" name="TextBox 13">
                <a:extLst>
                  <a:ext uri="{FF2B5EF4-FFF2-40B4-BE49-F238E27FC236}">
                    <a16:creationId xmlns:a16="http://schemas.microsoft.com/office/drawing/2014/main" id="{95E0B2F5-F9F3-788A-A7CB-226F263ED173}"/>
                  </a:ext>
                </a:extLst>
              </p:cNvPr>
              <p:cNvSpPr txBox="1">
                <a:spLocks noRot="1" noChangeAspect="1" noMove="1" noResize="1" noEditPoints="1" noAdjustHandles="1" noChangeArrowheads="1" noChangeShapeType="1" noTextEdit="1"/>
              </p:cNvSpPr>
              <p:nvPr/>
            </p:nvSpPr>
            <p:spPr>
              <a:xfrm>
                <a:off x="8635822" y="5854513"/>
                <a:ext cx="371691" cy="292388"/>
              </a:xfrm>
              <a:prstGeom prst="rect">
                <a:avLst/>
              </a:prstGeom>
              <a:blipFill>
                <a:blip r:embed="rId12"/>
                <a:stretch>
                  <a:fillRect l="-11475"/>
                </a:stretch>
              </a:blipFill>
            </p:spPr>
            <p:txBody>
              <a:bodyPr/>
              <a:lstStyle/>
              <a:p>
                <a:r>
                  <a:rPr lang="en-GB">
                    <a:noFill/>
                  </a:rPr>
                  <a:t> </a:t>
                </a:r>
              </a:p>
            </p:txBody>
          </p:sp>
        </mc:Fallback>
      </mc:AlternateContent>
      <p:sp>
        <p:nvSpPr>
          <p:cNvPr id="15" name="Arrow: Right 14">
            <a:extLst>
              <a:ext uri="{FF2B5EF4-FFF2-40B4-BE49-F238E27FC236}">
                <a16:creationId xmlns:a16="http://schemas.microsoft.com/office/drawing/2014/main" id="{BBF477B1-7180-5F3E-4384-2B9EA0E2F355}"/>
              </a:ext>
            </a:extLst>
          </p:cNvPr>
          <p:cNvSpPr/>
          <p:nvPr/>
        </p:nvSpPr>
        <p:spPr>
          <a:xfrm rot="18034477" flipH="1">
            <a:off x="5474589" y="3374073"/>
            <a:ext cx="254849" cy="138701"/>
          </a:xfrm>
          <a:prstGeom prst="rightArrow">
            <a:avLst>
              <a:gd name="adj1" fmla="val 39440"/>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13BB13DF-B7C5-DBE0-65A9-00CCA33FCA62}"/>
              </a:ext>
            </a:extLst>
          </p:cNvPr>
          <p:cNvSpPr txBox="1"/>
          <p:nvPr/>
        </p:nvSpPr>
        <p:spPr>
          <a:xfrm>
            <a:off x="4958821" y="6457890"/>
            <a:ext cx="414244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GB"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Standard Model</a:t>
            </a:r>
            <a:r>
              <a:rPr kumimoji="0" lang="en-GB"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structures directly </a:t>
            </a:r>
          </a:p>
        </p:txBody>
      </p:sp>
      <p:sp>
        <p:nvSpPr>
          <p:cNvPr id="4" name="TextBox 3">
            <a:extLst>
              <a:ext uri="{FF2B5EF4-FFF2-40B4-BE49-F238E27FC236}">
                <a16:creationId xmlns:a16="http://schemas.microsoft.com/office/drawing/2014/main" id="{4824E93A-A834-AC8B-14AE-18021FA0A048}"/>
              </a:ext>
            </a:extLst>
          </p:cNvPr>
          <p:cNvSpPr txBox="1"/>
          <p:nvPr/>
        </p:nvSpPr>
        <p:spPr>
          <a:xfrm>
            <a:off x="7738380" y="3034750"/>
            <a:ext cx="120359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broken:</a:t>
            </a:r>
            <a:endParaRPr kumimoji="0" lang="en-GB" sz="2000" b="0" i="0" u="none" strike="noStrike" kern="1200" cap="none" spc="0" normalizeH="0" baseline="0" noProof="0" dirty="0">
              <a:ln>
                <a:noFill/>
              </a:ln>
              <a:solidFill>
                <a:srgbClr val="006600"/>
              </a:solidFill>
              <a:effectLst/>
              <a:uLnTx/>
              <a:uFillTx/>
              <a:latin typeface="Palatino Linotype" panose="02040502050505030304" pitchFamily="18" charset="0"/>
              <a:ea typeface="+mn-ea"/>
              <a:cs typeface="+mn-cs"/>
            </a:endParaRPr>
          </a:p>
        </p:txBody>
      </p:sp>
      <p:sp>
        <p:nvSpPr>
          <p:cNvPr id="6" name="TextBox 5">
            <a:extLst>
              <a:ext uri="{FF2B5EF4-FFF2-40B4-BE49-F238E27FC236}">
                <a16:creationId xmlns:a16="http://schemas.microsoft.com/office/drawing/2014/main" id="{FC6F70F2-AC15-B6F4-63D5-20A54A28E507}"/>
              </a:ext>
            </a:extLst>
          </p:cNvPr>
          <p:cNvSpPr txBox="1"/>
          <p:nvPr/>
        </p:nvSpPr>
        <p:spPr>
          <a:xfrm>
            <a:off x="-83252" y="6413879"/>
            <a:ext cx="5020614" cy="439287"/>
          </a:xfrm>
          <a:prstGeom prst="rect">
            <a:avLst/>
          </a:prstGeom>
          <a:noFill/>
        </p:spPr>
        <p:txBody>
          <a:bodyPr wrap="square" rtlCol="0">
            <a:spAutoFit/>
          </a:bodyPr>
          <a:lstStyle/>
          <a:p>
            <a:pPr marL="0" marR="0" lvl="0" indent="0" algn="ctr" defTabSz="457200" rtl="0" eaLnBrk="1" fontAlgn="auto" latinLnBrk="0" hangingPunct="1">
              <a:lnSpc>
                <a:spcPts val="3000"/>
              </a:lnSpc>
              <a:spcBef>
                <a:spcPts val="0"/>
              </a:spcBef>
              <a:spcAft>
                <a:spcPts val="1200"/>
              </a:spcAft>
              <a:buClrTx/>
              <a:buSzTx/>
              <a:buFontTx/>
              <a:buNone/>
              <a:tabLst/>
              <a:defRPr/>
            </a:pPr>
            <a:r>
              <a:rPr kumimoji="0" lang="en-GB" sz="2000" b="0"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Candidate for Self-Interacting  </a:t>
            </a:r>
            <a:r>
              <a:rPr kumimoji="0" lang="en-GB" sz="20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Dark Matter</a:t>
            </a: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9FF02D07-172E-C7EE-FC30-7EB4FA270931}"/>
                  </a:ext>
                </a:extLst>
              </p:cNvPr>
              <p:cNvSpPr txBox="1"/>
              <p:nvPr/>
            </p:nvSpPr>
            <p:spPr>
              <a:xfrm>
                <a:off x="6098903" y="1898450"/>
                <a:ext cx="2923019" cy="300852"/>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98" name="TextBox 97">
                <a:extLst>
                  <a:ext uri="{FF2B5EF4-FFF2-40B4-BE49-F238E27FC236}">
                    <a16:creationId xmlns:a16="http://schemas.microsoft.com/office/drawing/2014/main" id="{610EDC04-04AB-AEC3-FAB4-20BF19322730}"/>
                  </a:ext>
                </a:extLst>
              </p:cNvPr>
              <p:cNvSpPr txBox="1">
                <a:spLocks noRot="1" noChangeAspect="1" noMove="1" noResize="1" noEditPoints="1" noAdjustHandles="1" noChangeArrowheads="1" noChangeShapeType="1" noTextEdit="1"/>
              </p:cNvSpPr>
              <p:nvPr/>
            </p:nvSpPr>
            <p:spPr>
              <a:xfrm>
                <a:off x="6098903" y="1898450"/>
                <a:ext cx="2923019" cy="300852"/>
              </a:xfrm>
              <a:prstGeom prst="rect">
                <a:avLst/>
              </a:prstGeom>
              <a:blipFill>
                <a:blip r:embed="rId19"/>
                <a:stretch>
                  <a:fillRect l="-4167" b="-38000"/>
                </a:stretch>
              </a:blipFill>
            </p:spPr>
            <p:txBody>
              <a:bodyPr/>
              <a:lstStyle/>
              <a:p>
                <a:r>
                  <a:rPr lang="en-GB">
                    <a:noFill/>
                  </a:rPr>
                  <a:t> </a:t>
                </a:r>
              </a:p>
            </p:txBody>
          </p:sp>
        </mc:Fallback>
      </mc:AlternateContent>
      <p:sp>
        <p:nvSpPr>
          <p:cNvPr id="99" name="Rectangle 98">
            <a:extLst>
              <a:ext uri="{FF2B5EF4-FFF2-40B4-BE49-F238E27FC236}">
                <a16:creationId xmlns:a16="http://schemas.microsoft.com/office/drawing/2014/main" id="{32ED83C1-56FE-3B46-9EA8-5C18F31B6B13}"/>
              </a:ext>
            </a:extLst>
          </p:cNvPr>
          <p:cNvSpPr/>
          <p:nvPr/>
        </p:nvSpPr>
        <p:spPr>
          <a:xfrm>
            <a:off x="3570123" y="1460201"/>
            <a:ext cx="615160" cy="711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68EB6F67-F91F-8205-F626-216098B0FFF9}"/>
                  </a:ext>
                </a:extLst>
              </p:cNvPr>
              <p:cNvSpPr txBox="1"/>
              <p:nvPr/>
            </p:nvSpPr>
            <p:spPr>
              <a:xfrm>
                <a:off x="6364127" y="1009221"/>
                <a:ext cx="2962234" cy="276999"/>
              </a:xfrm>
              <a:prstGeom prst="rect">
                <a:avLst/>
              </a:prstGeom>
              <a:solidFill>
                <a:schemeClr val="bg1"/>
              </a:solid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lang="en-GB" dirty="0">
                              <a:solidFill>
                                <a:prstClr val="black"/>
                              </a:solidFill>
                              <a:latin typeface="Arial" panose="020B0604020202020204" pitchFamily="34" charset="0"/>
                              <a:cs typeface="Arial" panose="020B0604020202020204" pitchFamily="34" charset="0"/>
                            </a:rPr>
                            <m:t>e</m:t>
                          </m:r>
                          <m:r>
                            <m:rPr>
                              <m:nor/>
                            </m:rPr>
                            <a:rPr lang="en-GB" b="0" i="0" dirty="0" smtClean="0">
                              <a:solidFill>
                                <a:prstClr val="black"/>
                              </a:solidFill>
                              <a:latin typeface="Arial" panose="020B0604020202020204" pitchFamily="34" charset="0"/>
                              <a:cs typeface="Arial" panose="020B0604020202020204" pitchFamily="34" charset="0"/>
                            </a:rPr>
                            <m:t>ach</m:t>
                          </m:r>
                          <m:r>
                            <a:rPr lang="en-GB" b="0" i="1" dirty="0" smtClean="0">
                              <a:solidFill>
                                <a:prstClr val="black"/>
                              </a:solidFill>
                              <a:latin typeface="Cambria Math" panose="02040503050406030204" pitchFamily="18" charset="0"/>
                              <a:cs typeface="Arial" panose="020B0604020202020204" pitchFamily="34" charset="0"/>
                            </a:rPr>
                            <m:t>  </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 0,+1}</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00" name="TextBox 99">
                <a:extLst>
                  <a:ext uri="{FF2B5EF4-FFF2-40B4-BE49-F238E27FC236}">
                    <a16:creationId xmlns:a16="http://schemas.microsoft.com/office/drawing/2014/main" id="{16803950-A3C5-A5E2-181F-DFE5C627CF4A}"/>
                  </a:ext>
                </a:extLst>
              </p:cNvPr>
              <p:cNvSpPr txBox="1">
                <a:spLocks noRot="1" noChangeAspect="1" noMove="1" noResize="1" noEditPoints="1" noAdjustHandles="1" noChangeArrowheads="1" noChangeShapeType="1" noTextEdit="1"/>
              </p:cNvSpPr>
              <p:nvPr/>
            </p:nvSpPr>
            <p:spPr>
              <a:xfrm>
                <a:off x="6364127" y="1009221"/>
                <a:ext cx="2962234" cy="276999"/>
              </a:xfrm>
              <a:prstGeom prst="rect">
                <a:avLst/>
              </a:prstGeom>
              <a:blipFill>
                <a:blip r:embed="rId20"/>
                <a:stretch>
                  <a:fillRect l="-2263" t="-2222" b="-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167051A2-8D1D-DDFD-2192-252DA2FA6B04}"/>
                  </a:ext>
                </a:extLst>
              </p:cNvPr>
              <p:cNvSpPr txBox="1"/>
              <p:nvPr/>
            </p:nvSpPr>
            <p:spPr>
              <a:xfrm>
                <a:off x="6121041" y="1375848"/>
                <a:ext cx="214695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𝑝</m:t>
                      </m:r>
                      <m:r>
                        <a:rPr lang="en-GB" i="1" smtClean="0">
                          <a:latin typeface="Cambria Math" panose="02040503050406030204" pitchFamily="18" charset="0"/>
                          <a:ea typeface="Cambria Math" panose="02040503050406030204" pitchFamily="18" charset="0"/>
                        </a:rPr>
                        <m:t>&gt;2                         </m:t>
                      </m:r>
                    </m:oMath>
                  </m:oMathPara>
                </a14:m>
                <a:endParaRPr lang="en-GB" dirty="0"/>
              </a:p>
            </p:txBody>
          </p:sp>
        </mc:Choice>
        <mc:Fallback xmlns="">
          <p:sp>
            <p:nvSpPr>
              <p:cNvPr id="101" name="TextBox 100">
                <a:extLst>
                  <a:ext uri="{FF2B5EF4-FFF2-40B4-BE49-F238E27FC236}">
                    <a16:creationId xmlns:a16="http://schemas.microsoft.com/office/drawing/2014/main" id="{27D39B3C-2C9D-D849-5AF3-4479C446FD74}"/>
                  </a:ext>
                </a:extLst>
              </p:cNvPr>
              <p:cNvSpPr txBox="1">
                <a:spLocks noRot="1" noChangeAspect="1" noMove="1" noResize="1" noEditPoints="1" noAdjustHandles="1" noChangeArrowheads="1" noChangeShapeType="1" noTextEdit="1"/>
              </p:cNvSpPr>
              <p:nvPr/>
            </p:nvSpPr>
            <p:spPr>
              <a:xfrm>
                <a:off x="6121041" y="1375848"/>
                <a:ext cx="2146959" cy="276999"/>
              </a:xfrm>
              <a:prstGeom prst="rect">
                <a:avLst/>
              </a:prstGeom>
              <a:blipFill>
                <a:blip r:embed="rId21"/>
                <a:stretch>
                  <a:fillRect b="-28889"/>
                </a:stretch>
              </a:blipFill>
            </p:spPr>
            <p:txBody>
              <a:bodyPr/>
              <a:lstStyle/>
              <a:p>
                <a:r>
                  <a:rPr lang="en-GB">
                    <a:noFill/>
                  </a:rPr>
                  <a:t> </a:t>
                </a:r>
              </a:p>
            </p:txBody>
          </p:sp>
        </mc:Fallback>
      </mc:AlternateContent>
      <p:sp>
        <p:nvSpPr>
          <p:cNvPr id="102" name="Rectangle 101">
            <a:extLst>
              <a:ext uri="{FF2B5EF4-FFF2-40B4-BE49-F238E27FC236}">
                <a16:creationId xmlns:a16="http://schemas.microsoft.com/office/drawing/2014/main" id="{151D6C65-53ED-1F60-3E20-2E5A95808165}"/>
              </a:ext>
            </a:extLst>
          </p:cNvPr>
          <p:cNvSpPr/>
          <p:nvPr/>
        </p:nvSpPr>
        <p:spPr>
          <a:xfrm>
            <a:off x="6220648" y="1345110"/>
            <a:ext cx="675052" cy="343760"/>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103" name="Straight Connector 102">
            <a:extLst>
              <a:ext uri="{FF2B5EF4-FFF2-40B4-BE49-F238E27FC236}">
                <a16:creationId xmlns:a16="http://schemas.microsoft.com/office/drawing/2014/main" id="{E5919C68-2FE1-76CD-7543-9135277BAF5D}"/>
              </a:ext>
            </a:extLst>
          </p:cNvPr>
          <p:cNvCxnSpPr/>
          <p:nvPr/>
        </p:nvCxnSpPr>
        <p:spPr>
          <a:xfrm>
            <a:off x="6392501" y="1652847"/>
            <a:ext cx="165673" cy="272782"/>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1481273-4DAB-BE63-FCD1-7CF5C108DA66}"/>
              </a:ext>
            </a:extLst>
          </p:cNvPr>
          <p:cNvCxnSpPr>
            <a:cxnSpLocks/>
          </p:cNvCxnSpPr>
          <p:nvPr/>
        </p:nvCxnSpPr>
        <p:spPr>
          <a:xfrm flipH="1">
            <a:off x="8405090" y="1663440"/>
            <a:ext cx="157502" cy="245287"/>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19DC603F-B5E0-29AE-DE5A-F1986A71ACFB}"/>
                  </a:ext>
                </a:extLst>
              </p:cNvPr>
              <p:cNvSpPr txBox="1"/>
              <p:nvPr/>
            </p:nvSpPr>
            <p:spPr>
              <a:xfrm>
                <a:off x="7896218" y="1375560"/>
                <a:ext cx="137852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&gt;4</m:t>
                      </m:r>
                    </m:oMath>
                  </m:oMathPara>
                </a14:m>
                <a:endParaRPr lang="en-GB" dirty="0"/>
              </a:p>
            </p:txBody>
          </p:sp>
        </mc:Choice>
        <mc:Fallback xmlns="">
          <p:sp>
            <p:nvSpPr>
              <p:cNvPr id="105" name="TextBox 104">
                <a:extLst>
                  <a:ext uri="{FF2B5EF4-FFF2-40B4-BE49-F238E27FC236}">
                    <a16:creationId xmlns:a16="http://schemas.microsoft.com/office/drawing/2014/main" id="{06FDF30F-47D8-6F98-29A6-B68F93F31CFF}"/>
                  </a:ext>
                </a:extLst>
              </p:cNvPr>
              <p:cNvSpPr txBox="1">
                <a:spLocks noRot="1" noChangeAspect="1" noMove="1" noResize="1" noEditPoints="1" noAdjustHandles="1" noChangeArrowheads="1" noChangeShapeType="1" noTextEdit="1"/>
              </p:cNvSpPr>
              <p:nvPr/>
            </p:nvSpPr>
            <p:spPr>
              <a:xfrm>
                <a:off x="7896218" y="1375560"/>
                <a:ext cx="1378526" cy="276999"/>
              </a:xfrm>
              <a:prstGeom prst="rect">
                <a:avLst/>
              </a:prstGeom>
              <a:blipFill>
                <a:blip r:embed="rId22"/>
                <a:stretch>
                  <a:fillRect b="-88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024A9551-870A-C977-7270-F3860843DA06}"/>
                  </a:ext>
                </a:extLst>
              </p:cNvPr>
              <p:cNvSpPr txBox="1"/>
              <p:nvPr/>
            </p:nvSpPr>
            <p:spPr>
              <a:xfrm>
                <a:off x="3006564" y="475975"/>
                <a:ext cx="3011619" cy="313291"/>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06" name="TextBox 105">
                <a:extLst>
                  <a:ext uri="{FF2B5EF4-FFF2-40B4-BE49-F238E27FC236}">
                    <a16:creationId xmlns:a16="http://schemas.microsoft.com/office/drawing/2014/main" id="{069E41BB-FE15-B32B-B1C3-ADBBBB226BE6}"/>
                  </a:ext>
                </a:extLst>
              </p:cNvPr>
              <p:cNvSpPr txBox="1">
                <a:spLocks noRot="1" noChangeAspect="1" noMove="1" noResize="1" noEditPoints="1" noAdjustHandles="1" noChangeArrowheads="1" noChangeShapeType="1" noTextEdit="1"/>
              </p:cNvSpPr>
              <p:nvPr/>
            </p:nvSpPr>
            <p:spPr>
              <a:xfrm>
                <a:off x="3006564" y="475975"/>
                <a:ext cx="3011619" cy="313291"/>
              </a:xfrm>
              <a:prstGeom prst="rect">
                <a:avLst/>
              </a:prstGeom>
              <a:blipFill>
                <a:blip r:embed="rId23"/>
                <a:stretch>
                  <a:fillRect b="-37255"/>
                </a:stretch>
              </a:blipFill>
            </p:spPr>
            <p:txBody>
              <a:bodyPr/>
              <a:lstStyle/>
              <a:p>
                <a:r>
                  <a:rPr lang="en-GB">
                    <a:noFill/>
                  </a:rPr>
                  <a:t> </a:t>
                </a:r>
              </a:p>
            </p:txBody>
          </p:sp>
        </mc:Fallback>
      </mc:AlternateContent>
      <p:cxnSp>
        <p:nvCxnSpPr>
          <p:cNvPr id="107" name="Straight Connector 106">
            <a:extLst>
              <a:ext uri="{FF2B5EF4-FFF2-40B4-BE49-F238E27FC236}">
                <a16:creationId xmlns:a16="http://schemas.microsoft.com/office/drawing/2014/main" id="{1A84305D-E71F-C6DB-AA08-C8F981E3A93F}"/>
              </a:ext>
            </a:extLst>
          </p:cNvPr>
          <p:cNvCxnSpPr>
            <a:cxnSpLocks/>
          </p:cNvCxnSpPr>
          <p:nvPr/>
        </p:nvCxnSpPr>
        <p:spPr>
          <a:xfrm flipH="1" flipV="1">
            <a:off x="4185283" y="745854"/>
            <a:ext cx="290044" cy="94301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6599C8C0-4F20-E4B0-C84D-33BBA57EE4EF}"/>
              </a:ext>
            </a:extLst>
          </p:cNvPr>
          <p:cNvSpPr txBox="1"/>
          <p:nvPr/>
        </p:nvSpPr>
        <p:spPr>
          <a:xfrm>
            <a:off x="2925799" y="127162"/>
            <a:ext cx="3092384" cy="348813"/>
          </a:xfrm>
          <a:prstGeom prst="rect">
            <a:avLst/>
          </a:prstGeom>
          <a:noFill/>
        </p:spPr>
        <p:txBody>
          <a:bodyPr wrap="square" rtlCol="0">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lang="en-GB" dirty="0">
                <a:solidFill>
                  <a:prstClr val="black"/>
                </a:solidFill>
                <a:latin typeface="Arial" panose="020B0604020202020204" pitchFamily="34" charset="0"/>
                <a:cs typeface="Arial" panose="020B0604020202020204" pitchFamily="34" charset="0"/>
              </a:rPr>
              <a:t>F</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rom </a:t>
            </a:r>
            <a:r>
              <a:rPr kumimoji="0" lang="en-GB"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4D level</a:t>
            </a:r>
          </a:p>
        </p:txBody>
      </p:sp>
      <p:sp>
        <p:nvSpPr>
          <p:cNvPr id="109" name="Text Box 4">
            <a:extLst>
              <a:ext uri="{FF2B5EF4-FFF2-40B4-BE49-F238E27FC236}">
                <a16:creationId xmlns:a16="http://schemas.microsoft.com/office/drawing/2014/main" id="{BA29AE44-8CC9-5482-D083-D8FF7F690A1D}"/>
              </a:ext>
            </a:extLst>
          </p:cNvPr>
          <p:cNvSpPr txBox="1">
            <a:spLocks noChangeArrowheads="1"/>
          </p:cNvSpPr>
          <p:nvPr/>
        </p:nvSpPr>
        <p:spPr bwMode="auto">
          <a:xfrm>
            <a:off x="617003" y="130746"/>
            <a:ext cx="19363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0099"/>
                </a:solidFill>
                <a:effectLst/>
                <a:uLnTx/>
                <a:uFillTx/>
                <a:latin typeface="Bookman Old Style" panose="02050604050505020204" pitchFamily="18" charset="0"/>
                <a:ea typeface="+mn-ea"/>
                <a:cs typeface="+mn-cs"/>
              </a:rPr>
              <a:t>Extra space dimensions</a:t>
            </a:r>
            <a:r>
              <a:rPr kumimoji="0" lang="en-GB" altLang="en-US" sz="2000" b="1" i="0" u="none" strike="noStrike" kern="1200" cap="none" spc="0" normalizeH="0" baseline="0" noProof="0" dirty="0">
                <a:ln>
                  <a:noFill/>
                </a:ln>
                <a:solidFill>
                  <a:srgbClr val="CC0000"/>
                </a:solidFill>
                <a:effectLst/>
                <a:uLnTx/>
                <a:uFillTx/>
                <a:latin typeface="Bookman Old Style" panose="02050604050505020204" pitchFamily="18" charset="0"/>
                <a:ea typeface="+mn-ea"/>
                <a:cs typeface="+mn-cs"/>
              </a:rPr>
              <a:t>  </a:t>
            </a:r>
            <a:endParaRPr kumimoji="0" lang="en-US" altLang="en-US" sz="2000" b="1" i="0" u="none" strike="noStrike" kern="1200" cap="none" spc="0" normalizeH="0" baseline="0" noProof="0" dirty="0">
              <a:ln>
                <a:noFill/>
              </a:ln>
              <a:solidFill>
                <a:srgbClr val="006600"/>
              </a:solidFill>
              <a:effectLst/>
              <a:uLnTx/>
              <a:uFillTx/>
              <a:latin typeface="Bookman Old Style" panose="02050604050505020204" pitchFamily="18" charset="0"/>
              <a:ea typeface="+mn-ea"/>
              <a:cs typeface="+mn-cs"/>
            </a:endParaRPr>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E60B025C-1AB4-DAB4-ADF1-5232B7B7AA55}"/>
                  </a:ext>
                </a:extLst>
              </p:cNvPr>
              <p:cNvSpPr txBox="1"/>
              <p:nvPr/>
            </p:nvSpPr>
            <p:spPr>
              <a:xfrm>
                <a:off x="-131138" y="1838326"/>
                <a:ext cx="2993734" cy="3132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𝜂</m:t>
                              </m:r>
                            </m:e>
                          </m:acc>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10" name="TextBox 109">
                <a:extLst>
                  <a:ext uri="{FF2B5EF4-FFF2-40B4-BE49-F238E27FC236}">
                    <a16:creationId xmlns:a16="http://schemas.microsoft.com/office/drawing/2014/main" id="{E60B025C-1AB4-DAB4-ADF1-5232B7B7AA55}"/>
                  </a:ext>
                </a:extLst>
              </p:cNvPr>
              <p:cNvSpPr txBox="1">
                <a:spLocks noRot="1" noChangeAspect="1" noMove="1" noResize="1" noEditPoints="1" noAdjustHandles="1" noChangeArrowheads="1" noChangeShapeType="1" noTextEdit="1"/>
              </p:cNvSpPr>
              <p:nvPr/>
            </p:nvSpPr>
            <p:spPr>
              <a:xfrm>
                <a:off x="-131138" y="1838326"/>
                <a:ext cx="2993734" cy="313291"/>
              </a:xfrm>
              <a:prstGeom prst="rect">
                <a:avLst/>
              </a:prstGeom>
              <a:blipFill>
                <a:blip r:embed="rId24"/>
                <a:stretch>
                  <a:fillRect t="-7843" b="-372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EDBB7B1A-8067-1E5C-FE73-F055392F85EC}"/>
                  </a:ext>
                </a:extLst>
              </p:cNvPr>
              <p:cNvSpPr txBox="1"/>
              <p:nvPr/>
            </p:nvSpPr>
            <p:spPr>
              <a:xfrm>
                <a:off x="148895" y="1409529"/>
                <a:ext cx="2966388" cy="3077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 .,</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  </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&gt;4</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11" name="TextBox 110">
                <a:extLst>
                  <a:ext uri="{FF2B5EF4-FFF2-40B4-BE49-F238E27FC236}">
                    <a16:creationId xmlns:a16="http://schemas.microsoft.com/office/drawing/2014/main" id="{6452EF80-4B17-0863-C324-C75A8950CE14}"/>
                  </a:ext>
                </a:extLst>
              </p:cNvPr>
              <p:cNvSpPr txBox="1">
                <a:spLocks noRot="1" noChangeAspect="1" noMove="1" noResize="1" noEditPoints="1" noAdjustHandles="1" noChangeArrowheads="1" noChangeShapeType="1" noTextEdit="1"/>
              </p:cNvSpPr>
              <p:nvPr/>
            </p:nvSpPr>
            <p:spPr>
              <a:xfrm>
                <a:off x="148895" y="1409529"/>
                <a:ext cx="2966388" cy="307777"/>
              </a:xfrm>
              <a:prstGeom prst="rect">
                <a:avLst/>
              </a:prstGeom>
              <a:blipFill>
                <a:blip r:embed="rId25"/>
                <a:stretch>
                  <a:fillRect b="-15686"/>
                </a:stretch>
              </a:blipFill>
            </p:spPr>
            <p:txBody>
              <a:bodyPr/>
              <a:lstStyle/>
              <a:p>
                <a:r>
                  <a:rPr lang="en-GB">
                    <a:noFill/>
                  </a:rPr>
                  <a:t> </a:t>
                </a:r>
              </a:p>
            </p:txBody>
          </p:sp>
        </mc:Fallback>
      </mc:AlternateContent>
      <p:sp>
        <p:nvSpPr>
          <p:cNvPr id="112" name="Rectangle 111">
            <a:extLst>
              <a:ext uri="{FF2B5EF4-FFF2-40B4-BE49-F238E27FC236}">
                <a16:creationId xmlns:a16="http://schemas.microsoft.com/office/drawing/2014/main" id="{9F5EBF40-88C1-7A6B-70DE-03DB18076DFA}"/>
              </a:ext>
            </a:extLst>
          </p:cNvPr>
          <p:cNvSpPr/>
          <p:nvPr/>
        </p:nvSpPr>
        <p:spPr>
          <a:xfrm>
            <a:off x="2282979" y="1374308"/>
            <a:ext cx="881261" cy="394068"/>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113" name="Straight Connector 112">
            <a:extLst>
              <a:ext uri="{FF2B5EF4-FFF2-40B4-BE49-F238E27FC236}">
                <a16:creationId xmlns:a16="http://schemas.microsoft.com/office/drawing/2014/main" id="{767F0666-8EC2-12F2-E66B-F88984856168}"/>
              </a:ext>
            </a:extLst>
          </p:cNvPr>
          <p:cNvCxnSpPr/>
          <p:nvPr/>
        </p:nvCxnSpPr>
        <p:spPr>
          <a:xfrm>
            <a:off x="1611119" y="2151617"/>
            <a:ext cx="7908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E39193C7-2C9E-CE00-E4AE-2692221E8E98}"/>
              </a:ext>
            </a:extLst>
          </p:cNvPr>
          <p:cNvCxnSpPr>
            <a:cxnSpLocks/>
          </p:cNvCxnSpPr>
          <p:nvPr/>
        </p:nvCxnSpPr>
        <p:spPr>
          <a:xfrm flipH="1">
            <a:off x="2553328" y="1786083"/>
            <a:ext cx="1776977" cy="225189"/>
          </a:xfrm>
          <a:prstGeom prst="straightConnector1">
            <a:avLst/>
          </a:prstGeom>
          <a:ln w="25400">
            <a:solidFill>
              <a:srgbClr val="002060"/>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EB56CE82-C7D0-9126-0EC3-2BA38BB8CF61}"/>
                  </a:ext>
                </a:extLst>
              </p:cNvPr>
              <p:cNvSpPr txBox="1"/>
              <p:nvPr/>
            </p:nvSpPr>
            <p:spPr>
              <a:xfrm>
                <a:off x="-45975" y="970509"/>
                <a:ext cx="3614040"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Segoe UI Symbol" panose="020B0502040204020203" pitchFamily="34" charset="0"/>
                              <a:cs typeface="+mn-cs"/>
                            </a:rPr>
                          </m:ctrlPr>
                        </m:accPr>
                        <m:e>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rPr>
                            <m:t>𝜂</m:t>
                          </m:r>
                        </m:e>
                      </m:acc>
                      <m:r>
                        <a:rPr kumimoji="0" lang="en-GB" sz="2000" b="0" i="0" u="none" strike="noStrike" kern="1200" cap="none" spc="0" normalizeH="0" baseline="0" noProof="0" dirty="0" smtClean="0">
                          <a:ln>
                            <a:noFill/>
                          </a:ln>
                          <a:solidFill>
                            <a:prstClr val="black"/>
                          </a:solidFill>
                          <a:effectLst/>
                          <a:uLnTx/>
                          <a:uFillTx/>
                          <a:latin typeface="Cambria Math" panose="02040503050406030204" pitchFamily="18" charset="0"/>
                          <a:ea typeface="Segoe UI Symbol" panose="020B0502040204020203" pitchFamily="34" charset="0"/>
                          <a:cs typeface="+mn-cs"/>
                        </a:rPr>
                        <m:t>=</m:t>
                      </m:r>
                      <m:r>
                        <m:rPr>
                          <m:sty m:val="p"/>
                        </m:rPr>
                        <a:rPr kumimoji="0" lang="en-GB" sz="2000" b="0" i="0" u="none" strike="noStrike" kern="1200" cap="none" spc="0" normalizeH="0" baseline="0" noProof="0" dirty="0" smtClean="0">
                          <a:ln>
                            <a:noFill/>
                          </a:ln>
                          <a:solidFill>
                            <a:prstClr val="black"/>
                          </a:solidFill>
                          <a:effectLst/>
                          <a:uLnTx/>
                          <a:uFillTx/>
                          <a:latin typeface="Cambria Math" panose="02040503050406030204" pitchFamily="18" charset="0"/>
                          <a:ea typeface="Segoe UI Symbol" panose="020B0502040204020203" pitchFamily="34" charset="0"/>
                          <a:cs typeface="+mn-cs"/>
                        </a:rPr>
                        <m:t>diag</m:t>
                      </m:r>
                      <m:r>
                        <a:rPr kumimoji="0" lang="en-GB" sz="2000" b="0" i="0" u="none" strike="noStrike" kern="1200" cap="none" spc="0" normalizeH="0" baseline="0" noProof="0" dirty="0" smtClean="0">
                          <a:ln>
                            <a:noFill/>
                          </a:ln>
                          <a:solidFill>
                            <a:prstClr val="black"/>
                          </a:solidFill>
                          <a:effectLst/>
                          <a:uLnTx/>
                          <a:uFillTx/>
                          <a:latin typeface="Cambria Math" panose="02040503050406030204" pitchFamily="18" charset="0"/>
                          <a:ea typeface="Segoe UI Symbol" panose="020B0502040204020203" pitchFamily="34" charset="0"/>
                          <a:cs typeface="+mn-cs"/>
                        </a:rPr>
                        <m:t>(1,−1,−1,. . . ,−1)</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15" name="TextBox 114">
                <a:extLst>
                  <a:ext uri="{FF2B5EF4-FFF2-40B4-BE49-F238E27FC236}">
                    <a16:creationId xmlns:a16="http://schemas.microsoft.com/office/drawing/2014/main" id="{EB56CE82-C7D0-9126-0EC3-2BA38BB8CF61}"/>
                  </a:ext>
                </a:extLst>
              </p:cNvPr>
              <p:cNvSpPr txBox="1">
                <a:spLocks noRot="1" noChangeAspect="1" noMove="1" noResize="1" noEditPoints="1" noAdjustHandles="1" noChangeArrowheads="1" noChangeShapeType="1" noTextEdit="1"/>
              </p:cNvSpPr>
              <p:nvPr/>
            </p:nvSpPr>
            <p:spPr>
              <a:xfrm>
                <a:off x="-45975" y="970509"/>
                <a:ext cx="3614040" cy="307777"/>
              </a:xfrm>
              <a:prstGeom prst="rect">
                <a:avLst/>
              </a:prstGeom>
              <a:blipFill>
                <a:blip r:embed="rId26"/>
                <a:stretch>
                  <a:fillRect t="-5882" b="-37255"/>
                </a:stretch>
              </a:blipFill>
            </p:spPr>
            <p:txBody>
              <a:bodyPr/>
              <a:lstStyle/>
              <a:p>
                <a:r>
                  <a:rPr lang="en-GB">
                    <a:noFill/>
                  </a:rPr>
                  <a:t> </a:t>
                </a:r>
              </a:p>
            </p:txBody>
          </p:sp>
        </mc:Fallback>
      </mc:AlternateContent>
      <p:sp>
        <p:nvSpPr>
          <p:cNvPr id="116" name="TextBox 115">
            <a:extLst>
              <a:ext uri="{FF2B5EF4-FFF2-40B4-BE49-F238E27FC236}">
                <a16:creationId xmlns:a16="http://schemas.microsoft.com/office/drawing/2014/main" id="{C76CF631-29FC-B85D-2456-9769D1E656B9}"/>
              </a:ext>
            </a:extLst>
          </p:cNvPr>
          <p:cNvSpPr txBox="1"/>
          <p:nvPr/>
        </p:nvSpPr>
        <p:spPr>
          <a:xfrm>
            <a:off x="7332831" y="1365937"/>
            <a:ext cx="428002" cy="3077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6600"/>
                </a:solidFill>
                <a:effectLst/>
                <a:uLnTx/>
                <a:uFillTx/>
                <a:latin typeface="Arial" panose="020B0604020202020204"/>
                <a:ea typeface="+mn-ea"/>
                <a:cs typeface="+mn-cs"/>
              </a:rPr>
              <a:t>and</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7" name="Text Box 55">
            <a:extLst>
              <a:ext uri="{FF2B5EF4-FFF2-40B4-BE49-F238E27FC236}">
                <a16:creationId xmlns:a16="http://schemas.microsoft.com/office/drawing/2014/main" id="{CE1E1220-A4CB-A7E6-F621-F3299EED28B4}"/>
              </a:ext>
            </a:extLst>
          </p:cNvPr>
          <p:cNvSpPr txBox="1">
            <a:spLocks noChangeArrowheads="1"/>
          </p:cNvSpPr>
          <p:nvPr/>
        </p:nvSpPr>
        <p:spPr bwMode="auto">
          <a:xfrm>
            <a:off x="6558174" y="122032"/>
            <a:ext cx="18469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54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CC0000"/>
                </a:solidFill>
                <a:effectLst/>
                <a:uLnTx/>
                <a:uFillTx/>
                <a:latin typeface="Bookman Old Style" panose="02050604050505020204" pitchFamily="18" charset="0"/>
                <a:ea typeface="+mn-ea"/>
                <a:cs typeface="+mn-cs"/>
              </a:rPr>
              <a:t> </a:t>
            </a:r>
            <a:r>
              <a:rPr kumimoji="0" lang="en-GB" altLang="en-US" sz="2000" b="1" i="0" u="none" strike="noStrike" kern="1200" cap="none" spc="0" normalizeH="0" baseline="0" noProof="0" dirty="0">
                <a:ln>
                  <a:noFill/>
                </a:ln>
                <a:solidFill>
                  <a:srgbClr val="006600"/>
                </a:solidFill>
                <a:effectLst/>
                <a:uLnTx/>
                <a:uFillTx/>
                <a:latin typeface="Bookman Old Style" panose="02050604050505020204" pitchFamily="18" charset="0"/>
                <a:ea typeface="+mn-ea"/>
                <a:cs typeface="+mn-cs"/>
              </a:rPr>
              <a:t>Generalised proper time</a:t>
            </a:r>
            <a:endParaRPr kumimoji="0" lang="en-US" altLang="en-US" sz="2000" b="1" i="0" u="none" strike="noStrike" kern="1200" cap="none" spc="0" normalizeH="0" baseline="0" noProof="0" dirty="0">
              <a:ln>
                <a:noFill/>
              </a:ln>
              <a:solidFill>
                <a:srgbClr val="006600"/>
              </a:solidFill>
              <a:effectLst/>
              <a:uLnTx/>
              <a:uFillTx/>
              <a:latin typeface="Bookman Old Style" panose="02050604050505020204" pitchFamily="18" charset="0"/>
              <a:ea typeface="+mn-ea"/>
              <a:cs typeface="+mn-cs"/>
            </a:endParaRPr>
          </a:p>
        </p:txBody>
      </p:sp>
      <p:cxnSp>
        <p:nvCxnSpPr>
          <p:cNvPr id="118" name="Straight Connector 117">
            <a:extLst>
              <a:ext uri="{FF2B5EF4-FFF2-40B4-BE49-F238E27FC236}">
                <a16:creationId xmlns:a16="http://schemas.microsoft.com/office/drawing/2014/main" id="{291F6A75-B6CC-8B7D-3D68-F94B9608741B}"/>
              </a:ext>
            </a:extLst>
          </p:cNvPr>
          <p:cNvCxnSpPr>
            <a:cxnSpLocks/>
          </p:cNvCxnSpPr>
          <p:nvPr/>
        </p:nvCxnSpPr>
        <p:spPr>
          <a:xfrm>
            <a:off x="6121041" y="2252657"/>
            <a:ext cx="4033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D07C8117-D3BB-A9BC-B41B-1CB61C568206}"/>
              </a:ext>
            </a:extLst>
          </p:cNvPr>
          <p:cNvCxnSpPr>
            <a:cxnSpLocks/>
          </p:cNvCxnSpPr>
          <p:nvPr/>
        </p:nvCxnSpPr>
        <p:spPr>
          <a:xfrm>
            <a:off x="4724167" y="1786083"/>
            <a:ext cx="1222922" cy="182274"/>
          </a:xfrm>
          <a:prstGeom prst="straightConnector1">
            <a:avLst/>
          </a:prstGeom>
          <a:ln w="25400">
            <a:solidFill>
              <a:srgbClr val="006600"/>
            </a:solidFill>
            <a:tailEnd type="arrow"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BAA848-2321-2023-DA9A-875D7E6E4B5B}"/>
              </a:ext>
            </a:extLst>
          </p:cNvPr>
          <p:cNvSpPr txBox="1"/>
          <p:nvPr/>
        </p:nvSpPr>
        <p:spPr>
          <a:xfrm>
            <a:off x="530760" y="4533211"/>
            <a:ext cx="382950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b="0" i="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Full gravitational interaction between </a:t>
            </a:r>
            <a:r>
              <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DM</a:t>
            </a:r>
            <a:r>
              <a:rPr kumimoji="0" lang="en-GB"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kumimoji="0" lang="en-GB" b="0" i="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and</a:t>
            </a:r>
            <a:r>
              <a:rPr kumimoji="0" lang="en-GB"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SM</a:t>
            </a:r>
            <a:r>
              <a:rPr kumimoji="0" lang="en-GB"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lang="en-GB" dirty="0">
                <a:solidFill>
                  <a:srgbClr val="006600"/>
                </a:solidFill>
                <a:latin typeface="Arial" panose="020B0604020202020204" pitchFamily="34" charset="0"/>
                <a:cs typeface="Arial" panose="020B0604020202020204" pitchFamily="34" charset="0"/>
              </a:rPr>
              <a:t>s</a:t>
            </a:r>
            <a:r>
              <a:rPr kumimoji="0" lang="en-GB" b="0" i="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ectors via common </a:t>
            </a:r>
            <a:r>
              <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4D </a:t>
            </a:r>
            <a:r>
              <a:rPr kumimoji="0" lang="en-GB" b="0" i="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spacetime root       </a:t>
            </a:r>
          </a:p>
        </p:txBody>
      </p:sp>
      <p:grpSp>
        <p:nvGrpSpPr>
          <p:cNvPr id="8" name="Group 2">
            <a:extLst>
              <a:ext uri="{FF2B5EF4-FFF2-40B4-BE49-F238E27FC236}">
                <a16:creationId xmlns:a16="http://schemas.microsoft.com/office/drawing/2014/main" id="{D7101CA7-AD9C-3067-F91E-DCB00AFCBB4F}"/>
              </a:ext>
            </a:extLst>
          </p:cNvPr>
          <p:cNvGrpSpPr>
            <a:grpSpLocks/>
          </p:cNvGrpSpPr>
          <p:nvPr/>
        </p:nvGrpSpPr>
        <p:grpSpPr bwMode="auto">
          <a:xfrm>
            <a:off x="1166132" y="3824788"/>
            <a:ext cx="1187784" cy="304371"/>
            <a:chOff x="3969" y="935"/>
            <a:chExt cx="635" cy="227"/>
          </a:xfrm>
        </p:grpSpPr>
        <p:sp>
          <p:nvSpPr>
            <p:cNvPr id="9" name="AutoShape 3">
              <a:extLst>
                <a:ext uri="{FF2B5EF4-FFF2-40B4-BE49-F238E27FC236}">
                  <a16:creationId xmlns:a16="http://schemas.microsoft.com/office/drawing/2014/main" id="{EB025B6F-31D5-9276-D4D8-FD714A511E99}"/>
                </a:ext>
              </a:extLst>
            </p:cNvPr>
            <p:cNvSpPr>
              <a:spLocks/>
            </p:cNvSpPr>
            <p:nvPr/>
          </p:nvSpPr>
          <p:spPr bwMode="auto">
            <a:xfrm rot="16200000">
              <a:off x="4241" y="935"/>
              <a:ext cx="91" cy="363"/>
            </a:xfrm>
            <a:prstGeom prst="leftBracket">
              <a:avLst>
                <a:gd name="adj" fmla="val 199451"/>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10" name="Arc 4">
              <a:extLst>
                <a:ext uri="{FF2B5EF4-FFF2-40B4-BE49-F238E27FC236}">
                  <a16:creationId xmlns:a16="http://schemas.microsoft.com/office/drawing/2014/main" id="{ACB2790C-513D-4B66-B029-9E84AE0DC65E}"/>
                </a:ext>
              </a:extLst>
            </p:cNvPr>
            <p:cNvSpPr>
              <a:spLocks/>
            </p:cNvSpPr>
            <p:nvPr/>
          </p:nvSpPr>
          <p:spPr bwMode="auto">
            <a:xfrm>
              <a:off x="3969" y="1026"/>
              <a:ext cx="226"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17" name="Arc 5">
              <a:extLst>
                <a:ext uri="{FF2B5EF4-FFF2-40B4-BE49-F238E27FC236}">
                  <a16:creationId xmlns:a16="http://schemas.microsoft.com/office/drawing/2014/main" id="{8F4BAC87-E33A-C224-08A7-676164665605}"/>
                </a:ext>
              </a:extLst>
            </p:cNvPr>
            <p:cNvSpPr>
              <a:spLocks/>
            </p:cNvSpPr>
            <p:nvPr/>
          </p:nvSpPr>
          <p:spPr bwMode="auto">
            <a:xfrm flipH="1">
              <a:off x="4377" y="1026"/>
              <a:ext cx="227"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18" name="Arc 6">
              <a:extLst>
                <a:ext uri="{FF2B5EF4-FFF2-40B4-BE49-F238E27FC236}">
                  <a16:creationId xmlns:a16="http://schemas.microsoft.com/office/drawing/2014/main" id="{068F5017-D453-3FCE-A63E-5934815D1D50}"/>
                </a:ext>
              </a:extLst>
            </p:cNvPr>
            <p:cNvSpPr>
              <a:spLocks/>
            </p:cNvSpPr>
            <p:nvPr/>
          </p:nvSpPr>
          <p:spPr bwMode="auto">
            <a:xfrm flipH="1">
              <a:off x="4332"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19" name="Arc 7">
              <a:extLst>
                <a:ext uri="{FF2B5EF4-FFF2-40B4-BE49-F238E27FC236}">
                  <a16:creationId xmlns:a16="http://schemas.microsoft.com/office/drawing/2014/main" id="{AD6937D5-7A8E-4DFA-AD57-36AC5C67E8FA}"/>
                </a:ext>
              </a:extLst>
            </p:cNvPr>
            <p:cNvSpPr>
              <a:spLocks/>
            </p:cNvSpPr>
            <p:nvPr/>
          </p:nvSpPr>
          <p:spPr bwMode="auto">
            <a:xfrm>
              <a:off x="4105"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20" name="Arc 8">
              <a:extLst>
                <a:ext uri="{FF2B5EF4-FFF2-40B4-BE49-F238E27FC236}">
                  <a16:creationId xmlns:a16="http://schemas.microsoft.com/office/drawing/2014/main" id="{2EBB3475-98D6-C045-A802-0625577064A9}"/>
                </a:ext>
              </a:extLst>
            </p:cNvPr>
            <p:cNvSpPr>
              <a:spLocks/>
            </p:cNvSpPr>
            <p:nvPr/>
          </p:nvSpPr>
          <p:spPr bwMode="auto">
            <a:xfrm flipH="1">
              <a:off x="4332"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21" name="Arc 9">
              <a:extLst>
                <a:ext uri="{FF2B5EF4-FFF2-40B4-BE49-F238E27FC236}">
                  <a16:creationId xmlns:a16="http://schemas.microsoft.com/office/drawing/2014/main" id="{C1DC12D1-6C25-603B-8A1E-BB40DA594A8B}"/>
                </a:ext>
              </a:extLst>
            </p:cNvPr>
            <p:cNvSpPr>
              <a:spLocks/>
            </p:cNvSpPr>
            <p:nvPr/>
          </p:nvSpPr>
          <p:spPr bwMode="auto">
            <a:xfrm>
              <a:off x="4150"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22" name="AutoShape 10">
              <a:extLst>
                <a:ext uri="{FF2B5EF4-FFF2-40B4-BE49-F238E27FC236}">
                  <a16:creationId xmlns:a16="http://schemas.microsoft.com/office/drawing/2014/main" id="{9BB8BB87-3F21-E931-F523-89C7936776C0}"/>
                </a:ext>
              </a:extLst>
            </p:cNvPr>
            <p:cNvSpPr>
              <a:spLocks/>
            </p:cNvSpPr>
            <p:nvPr/>
          </p:nvSpPr>
          <p:spPr bwMode="auto">
            <a:xfrm rot="16200000">
              <a:off x="4263" y="1049"/>
              <a:ext cx="45" cy="182"/>
            </a:xfrm>
            <a:prstGeom prst="leftBracket">
              <a:avLst>
                <a:gd name="adj" fmla="val 202222"/>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grpSp>
      <p:grpSp>
        <p:nvGrpSpPr>
          <p:cNvPr id="36" name="Group 11">
            <a:extLst>
              <a:ext uri="{FF2B5EF4-FFF2-40B4-BE49-F238E27FC236}">
                <a16:creationId xmlns:a16="http://schemas.microsoft.com/office/drawing/2014/main" id="{6D4D9F27-5261-F05B-005B-9DC7624A0460}"/>
              </a:ext>
            </a:extLst>
          </p:cNvPr>
          <p:cNvGrpSpPr>
            <a:grpSpLocks/>
          </p:cNvGrpSpPr>
          <p:nvPr/>
        </p:nvGrpSpPr>
        <p:grpSpPr bwMode="auto">
          <a:xfrm>
            <a:off x="2342051" y="3925498"/>
            <a:ext cx="1383932" cy="407321"/>
            <a:chOff x="3969" y="935"/>
            <a:chExt cx="635" cy="227"/>
          </a:xfrm>
        </p:grpSpPr>
        <p:sp>
          <p:nvSpPr>
            <p:cNvPr id="38" name="AutoShape 12">
              <a:extLst>
                <a:ext uri="{FF2B5EF4-FFF2-40B4-BE49-F238E27FC236}">
                  <a16:creationId xmlns:a16="http://schemas.microsoft.com/office/drawing/2014/main" id="{2457DB96-7669-1690-27D6-D8BCDEEFFBD1}"/>
                </a:ext>
              </a:extLst>
            </p:cNvPr>
            <p:cNvSpPr>
              <a:spLocks/>
            </p:cNvSpPr>
            <p:nvPr/>
          </p:nvSpPr>
          <p:spPr bwMode="auto">
            <a:xfrm rot="16200000">
              <a:off x="4241" y="935"/>
              <a:ext cx="91" cy="363"/>
            </a:xfrm>
            <a:prstGeom prst="leftBracket">
              <a:avLst>
                <a:gd name="adj" fmla="val 199451"/>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0" name="Arc 13">
              <a:extLst>
                <a:ext uri="{FF2B5EF4-FFF2-40B4-BE49-F238E27FC236}">
                  <a16:creationId xmlns:a16="http://schemas.microsoft.com/office/drawing/2014/main" id="{BFF183E0-FC48-EE26-497E-541F50CC4BF2}"/>
                </a:ext>
              </a:extLst>
            </p:cNvPr>
            <p:cNvSpPr>
              <a:spLocks/>
            </p:cNvSpPr>
            <p:nvPr/>
          </p:nvSpPr>
          <p:spPr bwMode="auto">
            <a:xfrm>
              <a:off x="3969" y="1026"/>
              <a:ext cx="226"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1" name="Arc 14">
              <a:extLst>
                <a:ext uri="{FF2B5EF4-FFF2-40B4-BE49-F238E27FC236}">
                  <a16:creationId xmlns:a16="http://schemas.microsoft.com/office/drawing/2014/main" id="{FD41D58B-EEE4-33DB-ADE8-5D6A8A56BB47}"/>
                </a:ext>
              </a:extLst>
            </p:cNvPr>
            <p:cNvSpPr>
              <a:spLocks/>
            </p:cNvSpPr>
            <p:nvPr/>
          </p:nvSpPr>
          <p:spPr bwMode="auto">
            <a:xfrm flipH="1">
              <a:off x="4377" y="1026"/>
              <a:ext cx="227"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2" name="Arc 15">
              <a:extLst>
                <a:ext uri="{FF2B5EF4-FFF2-40B4-BE49-F238E27FC236}">
                  <a16:creationId xmlns:a16="http://schemas.microsoft.com/office/drawing/2014/main" id="{9FA4B4FF-E7C1-B008-67A6-CCC9F2DCFB2B}"/>
                </a:ext>
              </a:extLst>
            </p:cNvPr>
            <p:cNvSpPr>
              <a:spLocks/>
            </p:cNvSpPr>
            <p:nvPr/>
          </p:nvSpPr>
          <p:spPr bwMode="auto">
            <a:xfrm flipH="1">
              <a:off x="4332"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3" name="Arc 16">
              <a:extLst>
                <a:ext uri="{FF2B5EF4-FFF2-40B4-BE49-F238E27FC236}">
                  <a16:creationId xmlns:a16="http://schemas.microsoft.com/office/drawing/2014/main" id="{A4E6B055-4780-C5D5-CEB6-4F91036D179F}"/>
                </a:ext>
              </a:extLst>
            </p:cNvPr>
            <p:cNvSpPr>
              <a:spLocks/>
            </p:cNvSpPr>
            <p:nvPr/>
          </p:nvSpPr>
          <p:spPr bwMode="auto">
            <a:xfrm>
              <a:off x="4105"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4" name="Arc 17">
              <a:extLst>
                <a:ext uri="{FF2B5EF4-FFF2-40B4-BE49-F238E27FC236}">
                  <a16:creationId xmlns:a16="http://schemas.microsoft.com/office/drawing/2014/main" id="{BC4D498E-AA75-7151-2CF7-FD0F73659813}"/>
                </a:ext>
              </a:extLst>
            </p:cNvPr>
            <p:cNvSpPr>
              <a:spLocks/>
            </p:cNvSpPr>
            <p:nvPr/>
          </p:nvSpPr>
          <p:spPr bwMode="auto">
            <a:xfrm flipH="1">
              <a:off x="4332"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5" name="Arc 18">
              <a:extLst>
                <a:ext uri="{FF2B5EF4-FFF2-40B4-BE49-F238E27FC236}">
                  <a16:creationId xmlns:a16="http://schemas.microsoft.com/office/drawing/2014/main" id="{0E006EA0-57A4-33DB-29B1-60B9C85D9119}"/>
                </a:ext>
              </a:extLst>
            </p:cNvPr>
            <p:cNvSpPr>
              <a:spLocks/>
            </p:cNvSpPr>
            <p:nvPr/>
          </p:nvSpPr>
          <p:spPr bwMode="auto">
            <a:xfrm>
              <a:off x="4150"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6" name="AutoShape 19">
              <a:extLst>
                <a:ext uri="{FF2B5EF4-FFF2-40B4-BE49-F238E27FC236}">
                  <a16:creationId xmlns:a16="http://schemas.microsoft.com/office/drawing/2014/main" id="{AB8F57E4-3DA6-DA83-8379-05CC6EC987E3}"/>
                </a:ext>
              </a:extLst>
            </p:cNvPr>
            <p:cNvSpPr>
              <a:spLocks/>
            </p:cNvSpPr>
            <p:nvPr/>
          </p:nvSpPr>
          <p:spPr bwMode="auto">
            <a:xfrm rot="16200000">
              <a:off x="4263" y="1049"/>
              <a:ext cx="45" cy="182"/>
            </a:xfrm>
            <a:prstGeom prst="leftBracket">
              <a:avLst>
                <a:gd name="adj" fmla="val 202222"/>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grpSp>
      <p:grpSp>
        <p:nvGrpSpPr>
          <p:cNvPr id="47" name="Group 20">
            <a:extLst>
              <a:ext uri="{FF2B5EF4-FFF2-40B4-BE49-F238E27FC236}">
                <a16:creationId xmlns:a16="http://schemas.microsoft.com/office/drawing/2014/main" id="{CB0BB6E4-3341-C4C5-86DA-52381F3CFCC0}"/>
              </a:ext>
            </a:extLst>
          </p:cNvPr>
          <p:cNvGrpSpPr>
            <a:grpSpLocks/>
          </p:cNvGrpSpPr>
          <p:nvPr/>
        </p:nvGrpSpPr>
        <p:grpSpPr bwMode="auto">
          <a:xfrm>
            <a:off x="1747610" y="3379481"/>
            <a:ext cx="1087531" cy="304371"/>
            <a:chOff x="3969" y="935"/>
            <a:chExt cx="635" cy="227"/>
          </a:xfrm>
        </p:grpSpPr>
        <p:sp>
          <p:nvSpPr>
            <p:cNvPr id="48" name="AutoShape 21">
              <a:extLst>
                <a:ext uri="{FF2B5EF4-FFF2-40B4-BE49-F238E27FC236}">
                  <a16:creationId xmlns:a16="http://schemas.microsoft.com/office/drawing/2014/main" id="{FDB7EB7A-0BAD-FE60-74BE-3B2D9D2B882D}"/>
                </a:ext>
              </a:extLst>
            </p:cNvPr>
            <p:cNvSpPr>
              <a:spLocks/>
            </p:cNvSpPr>
            <p:nvPr/>
          </p:nvSpPr>
          <p:spPr bwMode="auto">
            <a:xfrm rot="16200000">
              <a:off x="4241" y="935"/>
              <a:ext cx="91" cy="363"/>
            </a:xfrm>
            <a:prstGeom prst="leftBracket">
              <a:avLst>
                <a:gd name="adj" fmla="val 199451"/>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9" name="Arc 22">
              <a:extLst>
                <a:ext uri="{FF2B5EF4-FFF2-40B4-BE49-F238E27FC236}">
                  <a16:creationId xmlns:a16="http://schemas.microsoft.com/office/drawing/2014/main" id="{0B0B5A7C-BA12-8530-B600-4093F2CEA9C7}"/>
                </a:ext>
              </a:extLst>
            </p:cNvPr>
            <p:cNvSpPr>
              <a:spLocks/>
            </p:cNvSpPr>
            <p:nvPr/>
          </p:nvSpPr>
          <p:spPr bwMode="auto">
            <a:xfrm>
              <a:off x="3969" y="1026"/>
              <a:ext cx="226"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2" name="Arc 23">
              <a:extLst>
                <a:ext uri="{FF2B5EF4-FFF2-40B4-BE49-F238E27FC236}">
                  <a16:creationId xmlns:a16="http://schemas.microsoft.com/office/drawing/2014/main" id="{1B8A4D6B-08C8-C5C3-F20F-89630D32E860}"/>
                </a:ext>
              </a:extLst>
            </p:cNvPr>
            <p:cNvSpPr>
              <a:spLocks/>
            </p:cNvSpPr>
            <p:nvPr/>
          </p:nvSpPr>
          <p:spPr bwMode="auto">
            <a:xfrm flipH="1">
              <a:off x="4377" y="1026"/>
              <a:ext cx="227"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3" name="Arc 24">
              <a:extLst>
                <a:ext uri="{FF2B5EF4-FFF2-40B4-BE49-F238E27FC236}">
                  <a16:creationId xmlns:a16="http://schemas.microsoft.com/office/drawing/2014/main" id="{B8A72C49-3F9C-F3A7-2D18-52EE0DD52EE1}"/>
                </a:ext>
              </a:extLst>
            </p:cNvPr>
            <p:cNvSpPr>
              <a:spLocks/>
            </p:cNvSpPr>
            <p:nvPr/>
          </p:nvSpPr>
          <p:spPr bwMode="auto">
            <a:xfrm flipH="1">
              <a:off x="4332"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4" name="Arc 25">
              <a:extLst>
                <a:ext uri="{FF2B5EF4-FFF2-40B4-BE49-F238E27FC236}">
                  <a16:creationId xmlns:a16="http://schemas.microsoft.com/office/drawing/2014/main" id="{6ECF9E9A-9E18-9BE4-323F-89FFC4640303}"/>
                </a:ext>
              </a:extLst>
            </p:cNvPr>
            <p:cNvSpPr>
              <a:spLocks/>
            </p:cNvSpPr>
            <p:nvPr/>
          </p:nvSpPr>
          <p:spPr bwMode="auto">
            <a:xfrm>
              <a:off x="4105" y="1117"/>
              <a:ext cx="136" cy="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5" name="Arc 26">
              <a:extLst>
                <a:ext uri="{FF2B5EF4-FFF2-40B4-BE49-F238E27FC236}">
                  <a16:creationId xmlns:a16="http://schemas.microsoft.com/office/drawing/2014/main" id="{2F243EA4-29FF-76E3-83D2-7097BE41E28C}"/>
                </a:ext>
              </a:extLst>
            </p:cNvPr>
            <p:cNvSpPr>
              <a:spLocks/>
            </p:cNvSpPr>
            <p:nvPr/>
          </p:nvSpPr>
          <p:spPr bwMode="auto">
            <a:xfrm flipH="1">
              <a:off x="4332"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6" name="Arc 27">
              <a:extLst>
                <a:ext uri="{FF2B5EF4-FFF2-40B4-BE49-F238E27FC236}">
                  <a16:creationId xmlns:a16="http://schemas.microsoft.com/office/drawing/2014/main" id="{6B7CBC3E-6248-40DF-7E1C-7D9D9D483896}"/>
                </a:ext>
              </a:extLst>
            </p:cNvPr>
            <p:cNvSpPr>
              <a:spLocks/>
            </p:cNvSpPr>
            <p:nvPr/>
          </p:nvSpPr>
          <p:spPr bwMode="auto">
            <a:xfrm>
              <a:off x="4150" y="935"/>
              <a:ext cx="91"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8" name="AutoShape 28">
              <a:extLst>
                <a:ext uri="{FF2B5EF4-FFF2-40B4-BE49-F238E27FC236}">
                  <a16:creationId xmlns:a16="http://schemas.microsoft.com/office/drawing/2014/main" id="{26CD6B76-1323-37D5-5121-D7C65E8CC500}"/>
                </a:ext>
              </a:extLst>
            </p:cNvPr>
            <p:cNvSpPr>
              <a:spLocks/>
            </p:cNvSpPr>
            <p:nvPr/>
          </p:nvSpPr>
          <p:spPr bwMode="auto">
            <a:xfrm rot="16200000">
              <a:off x="4263" y="1049"/>
              <a:ext cx="45" cy="182"/>
            </a:xfrm>
            <a:prstGeom prst="leftBracket">
              <a:avLst>
                <a:gd name="adj" fmla="val 202222"/>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grpSp>
      <p:sp>
        <p:nvSpPr>
          <p:cNvPr id="59" name="AutoShape 29">
            <a:extLst>
              <a:ext uri="{FF2B5EF4-FFF2-40B4-BE49-F238E27FC236}">
                <a16:creationId xmlns:a16="http://schemas.microsoft.com/office/drawing/2014/main" id="{08EE57EE-D07C-FC5C-A573-9C30E1310746}"/>
              </a:ext>
            </a:extLst>
          </p:cNvPr>
          <p:cNvSpPr>
            <a:spLocks noChangeArrowheads="1"/>
          </p:cNvSpPr>
          <p:nvPr/>
        </p:nvSpPr>
        <p:spPr bwMode="auto">
          <a:xfrm flipV="1">
            <a:off x="601562" y="3250259"/>
            <a:ext cx="3542315" cy="1273279"/>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158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60" name="TextBox 59">
            <a:extLst>
              <a:ext uri="{FF2B5EF4-FFF2-40B4-BE49-F238E27FC236}">
                <a16:creationId xmlns:a16="http://schemas.microsoft.com/office/drawing/2014/main" id="{7BB3699F-736E-5F83-247C-1FAF1324612C}"/>
              </a:ext>
            </a:extLst>
          </p:cNvPr>
          <p:cNvSpPr txBox="1"/>
          <p:nvPr/>
        </p:nvSpPr>
        <p:spPr>
          <a:xfrm>
            <a:off x="454477" y="5429140"/>
            <a:ext cx="414244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 typical for dark QCD, may be no other interaction with visible matter. (although may</a:t>
            </a:r>
            <a:r>
              <a:rPr kumimoji="0" lang="en-GB" b="0" i="0" u="none" strike="noStrike" kern="1200" cap="none" spc="0" normalizeH="0" noProof="0" dirty="0">
                <a:ln>
                  <a:noFill/>
                </a:ln>
                <a:solidFill>
                  <a:srgbClr val="006600"/>
                </a:solidFill>
                <a:effectLst/>
                <a:uLnTx/>
                <a:uFillTx/>
                <a:latin typeface="Arial" panose="020B0604020202020204" pitchFamily="34" charset="0"/>
                <a:ea typeface="+mn-ea"/>
                <a:cs typeface="Arial" panose="020B0604020202020204" pitchFamily="34" charset="0"/>
              </a:rPr>
              <a:t> be a</a:t>
            </a:r>
            <a:r>
              <a:rPr kumimoji="0" lang="en-GB"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‘Higgs portal’?)</a:t>
            </a:r>
            <a:r>
              <a:rPr kumimoji="0" lang="en-GB"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GB"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cxnSp>
        <p:nvCxnSpPr>
          <p:cNvPr id="63" name="Straight Arrow Connector 62">
            <a:extLst>
              <a:ext uri="{FF2B5EF4-FFF2-40B4-BE49-F238E27FC236}">
                <a16:creationId xmlns:a16="http://schemas.microsoft.com/office/drawing/2014/main" id="{8826A544-B895-CFA6-ECC2-68020D128423}"/>
              </a:ext>
            </a:extLst>
          </p:cNvPr>
          <p:cNvCxnSpPr>
            <a:cxnSpLocks/>
          </p:cNvCxnSpPr>
          <p:nvPr/>
        </p:nvCxnSpPr>
        <p:spPr>
          <a:xfrm flipH="1">
            <a:off x="2602221" y="1889396"/>
            <a:ext cx="1809728" cy="150147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19C582F-6E7F-CC14-E8CF-6554ED9A12C5}"/>
              </a:ext>
            </a:extLst>
          </p:cNvPr>
          <p:cNvSpPr txBox="1"/>
          <p:nvPr/>
        </p:nvSpPr>
        <p:spPr>
          <a:xfrm>
            <a:off x="-91288" y="2304767"/>
            <a:ext cx="3388697" cy="1200329"/>
          </a:xfrm>
          <a:prstGeom prst="rect">
            <a:avLst/>
          </a:prstGeom>
          <a:noFill/>
        </p:spPr>
        <p:txBody>
          <a:bodyPr wrap="square" rtlCol="0">
            <a:spAutoFit/>
          </a:bodyPr>
          <a:lstStyle/>
          <a:p>
            <a:pPr algn="ctr">
              <a:lnSpc>
                <a:spcPct val="80000"/>
              </a:lnSpc>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how many ways are there to ‘generalise proper time’?</a:t>
            </a:r>
            <a:r>
              <a:rPr lang="en-GB" dirty="0">
                <a:solidFill>
                  <a:prstClr val="black"/>
                </a:solidFill>
                <a:latin typeface="Arial" panose="020B0604020202020204" pitchFamily="34" charset="0"/>
                <a:cs typeface="Arial" panose="020B0604020202020204" pitchFamily="34" charset="0"/>
              </a:rPr>
              <a:t> And what might they imply for the ‘dark sector’?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112090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C669C5-37CC-A000-D808-4942B3C247B5}"/>
              </a:ext>
            </a:extLst>
          </p:cNvPr>
          <p:cNvPicPr>
            <a:picLocks noChangeAspect="1"/>
          </p:cNvPicPr>
          <p:nvPr/>
        </p:nvPicPr>
        <p:blipFill rotWithShape="1">
          <a:blip r:embed="rId2"/>
          <a:srcRect l="20074" t="23123" r="31298" b="9637"/>
          <a:stretch/>
        </p:blipFill>
        <p:spPr>
          <a:xfrm>
            <a:off x="4992224" y="3437856"/>
            <a:ext cx="4075639" cy="31701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518AD6C-A4AC-FD36-0BBD-CC0E9C9BD425}"/>
                  </a:ext>
                </a:extLst>
              </p:cNvPr>
              <p:cNvSpPr txBox="1"/>
              <p:nvPr/>
            </p:nvSpPr>
            <p:spPr>
              <a:xfrm>
                <a:off x="5166491" y="2989261"/>
                <a:ext cx="2834509" cy="4531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full</a:t>
                </a:r>
                <a:r>
                  <a:rPr kumimoji="0" lang="en-GB" sz="2000" b="0" i="0" u="none" strike="noStrike" kern="1200" cap="none" spc="0" normalizeH="0" baseline="0" noProof="0" dirty="0">
                    <a:ln>
                      <a:noFill/>
                    </a:ln>
                    <a:solidFill>
                      <a:srgbClr val="006600"/>
                    </a:solidFill>
                    <a:effectLst/>
                    <a:uLnTx/>
                    <a:uFillTx/>
                    <a:latin typeface="Arial" panose="020B0604020202020204"/>
                    <a:ea typeface="+mn-ea"/>
                    <a:cs typeface="+mn-cs"/>
                  </a:rPr>
                  <a:t> </a:t>
                </a:r>
                <a14:m>
                  <m:oMath xmlns:m="http://schemas.openxmlformats.org/officeDocument/2006/math">
                    <m:sSub>
                      <m:sSub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GB"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m:t>
                        </m:r>
                      </m:e>
                      <m:sub>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sub>
                    </m:sSub>
                    <m:d>
                      <m:d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𝕆</m:t>
                        </m:r>
                      </m:e>
                    </m:d>
                  </m:oMath>
                </a14:m>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symmetry</a:t>
                </a:r>
                <a:endParaRPr kumimoji="0" lang="en-GB" sz="2000" b="0" i="0" u="none" strike="noStrike" kern="1200" cap="none" spc="0" normalizeH="0" baseline="0" noProof="0" dirty="0">
                  <a:ln>
                    <a:noFill/>
                  </a:ln>
                  <a:solidFill>
                    <a:srgbClr val="006600"/>
                  </a:solidFill>
                  <a:effectLst/>
                  <a:uLnTx/>
                  <a:uFillTx/>
                  <a:latin typeface="Palatino Linotype" panose="02040502050505030304" pitchFamily="18" charset="0"/>
                  <a:ea typeface="+mn-ea"/>
                  <a:cs typeface="+mn-cs"/>
                </a:endParaRPr>
              </a:p>
            </p:txBody>
          </p:sp>
        </mc:Choice>
        <mc:Fallback xmlns="">
          <p:sp>
            <p:nvSpPr>
              <p:cNvPr id="5" name="TextBox 4">
                <a:extLst>
                  <a:ext uri="{FF2B5EF4-FFF2-40B4-BE49-F238E27FC236}">
                    <a16:creationId xmlns:a16="http://schemas.microsoft.com/office/drawing/2014/main" id="{8518AD6C-A4AC-FD36-0BBD-CC0E9C9BD425}"/>
                  </a:ext>
                </a:extLst>
              </p:cNvPr>
              <p:cNvSpPr txBox="1">
                <a:spLocks noRot="1" noChangeAspect="1" noMove="1" noResize="1" noEditPoints="1" noAdjustHandles="1" noChangeArrowheads="1" noChangeShapeType="1" noTextEdit="1"/>
              </p:cNvSpPr>
              <p:nvPr/>
            </p:nvSpPr>
            <p:spPr>
              <a:xfrm>
                <a:off x="5166491" y="2989261"/>
                <a:ext cx="2834509" cy="453137"/>
              </a:xfrm>
              <a:prstGeom prst="rect">
                <a:avLst/>
              </a:prstGeom>
              <a:blipFill>
                <a:blip r:embed="rId3"/>
                <a:stretch>
                  <a:fillRect l="-2581" t="-2667" b="-22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D625015-8F83-0910-1F3B-323E6B52B25D}"/>
                  </a:ext>
                </a:extLst>
              </p:cNvPr>
              <p:cNvSpPr txBox="1"/>
              <p:nvPr/>
            </p:nvSpPr>
            <p:spPr>
              <a:xfrm>
                <a:off x="8635822" y="5854513"/>
                <a:ext cx="371691" cy="292388"/>
              </a:xfrm>
              <a:prstGeom prst="rect">
                <a:avLst/>
              </a:prstGeom>
              <a:solidFill>
                <a:schemeClr val="bg1"/>
              </a:solidFill>
            </p:spPr>
            <p:txBody>
              <a:bodyPr wrap="square" lIns="18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GB" sz="13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3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oMath>
                  </m:oMathPara>
                </a14:m>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7" name="TextBox 6">
                <a:extLst>
                  <a:ext uri="{FF2B5EF4-FFF2-40B4-BE49-F238E27FC236}">
                    <a16:creationId xmlns:a16="http://schemas.microsoft.com/office/drawing/2014/main" id="{9D625015-8F83-0910-1F3B-323E6B52B25D}"/>
                  </a:ext>
                </a:extLst>
              </p:cNvPr>
              <p:cNvSpPr txBox="1">
                <a:spLocks noRot="1" noChangeAspect="1" noMove="1" noResize="1" noEditPoints="1" noAdjustHandles="1" noChangeArrowheads="1" noChangeShapeType="1" noTextEdit="1"/>
              </p:cNvSpPr>
              <p:nvPr/>
            </p:nvSpPr>
            <p:spPr>
              <a:xfrm>
                <a:off x="8635822" y="5854513"/>
                <a:ext cx="371691" cy="292388"/>
              </a:xfrm>
              <a:prstGeom prst="rect">
                <a:avLst/>
              </a:prstGeom>
              <a:blipFill>
                <a:blip r:embed="rId4"/>
                <a:stretch>
                  <a:fillRect l="-11475"/>
                </a:stretch>
              </a:blipFill>
            </p:spPr>
            <p:txBody>
              <a:bodyPr/>
              <a:lstStyle/>
              <a:p>
                <a:r>
                  <a:rPr lang="en-GB">
                    <a:noFill/>
                  </a:rPr>
                  <a:t> </a:t>
                </a:r>
              </a:p>
            </p:txBody>
          </p:sp>
        </mc:Fallback>
      </mc:AlternateContent>
      <p:sp>
        <p:nvSpPr>
          <p:cNvPr id="12" name="Arrow: Right 11">
            <a:extLst>
              <a:ext uri="{FF2B5EF4-FFF2-40B4-BE49-F238E27FC236}">
                <a16:creationId xmlns:a16="http://schemas.microsoft.com/office/drawing/2014/main" id="{D5C4EF4B-C26D-EA13-A1B4-FAB9C814104D}"/>
              </a:ext>
            </a:extLst>
          </p:cNvPr>
          <p:cNvSpPr/>
          <p:nvPr/>
        </p:nvSpPr>
        <p:spPr>
          <a:xfrm rot="18034477" flipH="1">
            <a:off x="5474589" y="3374073"/>
            <a:ext cx="254849" cy="138701"/>
          </a:xfrm>
          <a:prstGeom prst="rightArrow">
            <a:avLst>
              <a:gd name="adj1" fmla="val 39440"/>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28C33493-1B0A-DE34-3235-CF1C95001B14}"/>
              </a:ext>
            </a:extLst>
          </p:cNvPr>
          <p:cNvSpPr txBox="1"/>
          <p:nvPr/>
        </p:nvSpPr>
        <p:spPr>
          <a:xfrm>
            <a:off x="7738380" y="3034750"/>
            <a:ext cx="120359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broken:</a:t>
            </a:r>
            <a:endParaRPr kumimoji="0" lang="en-GB" sz="2000" b="0" i="0" u="none" strike="noStrike" kern="1200" cap="none" spc="0" normalizeH="0" baseline="0" noProof="0" dirty="0">
              <a:ln>
                <a:noFill/>
              </a:ln>
              <a:solidFill>
                <a:srgbClr val="006600"/>
              </a:solidFill>
              <a:effectLst/>
              <a:uLnTx/>
              <a:uFillTx/>
              <a:latin typeface="Palatino Linotype" panose="02040502050505030304" pitchFamily="18" charset="0"/>
              <a:ea typeface="+mn-ea"/>
              <a:cs typeface="+mn-cs"/>
            </a:endParaRPr>
          </a:p>
        </p:txBody>
      </p:sp>
      <p:sp>
        <p:nvSpPr>
          <p:cNvPr id="2" name="TextBox 1">
            <a:extLst>
              <a:ext uri="{FF2B5EF4-FFF2-40B4-BE49-F238E27FC236}">
                <a16:creationId xmlns:a16="http://schemas.microsoft.com/office/drawing/2014/main" id="{6B71E947-5407-1DEF-5430-D567EC08D837}"/>
              </a:ext>
            </a:extLst>
          </p:cNvPr>
          <p:cNvSpPr txBox="1"/>
          <p:nvPr/>
        </p:nvSpPr>
        <p:spPr>
          <a:xfrm>
            <a:off x="4958821" y="6457890"/>
            <a:ext cx="414244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GB"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Standard Model</a:t>
            </a:r>
            <a:r>
              <a:rPr kumimoji="0" lang="en-GB"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structures directly </a:t>
            </a:r>
          </a:p>
        </p:txBody>
      </p:sp>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75B14409-458A-9959-F9BD-288F2C44D798}"/>
                  </a:ext>
                </a:extLst>
              </p:cNvPr>
              <p:cNvSpPr txBox="1">
                <a:spLocks noChangeArrowheads="1"/>
              </p:cNvSpPr>
              <p:nvPr/>
            </p:nvSpPr>
            <p:spPr bwMode="auto">
              <a:xfrm>
                <a:off x="2017226" y="1638482"/>
                <a:ext cx="563585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56D</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quartic</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form with</a:t>
                </a:r>
                <a14:m>
                  <m:oMath xmlns:m="http://schemas.openxmlformats.org/officeDocument/2006/math">
                    <m:r>
                      <a:rPr kumimoji="0" lang="en-GB"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E</m:t>
                        </m:r>
                      </m:e>
                      <m:sub>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7  </m:t>
                        </m:r>
                      </m:sub>
                    </m:sSub>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on </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56</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𝐹</m:t>
                    </m:r>
                    <m:d>
                      <m:d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O</m:t>
                        </m:r>
                      </m:e>
                    </m:d>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3" name="Text Box 7">
                <a:extLst>
                  <a:ext uri="{FF2B5EF4-FFF2-40B4-BE49-F238E27FC236}">
                    <a16:creationId xmlns:a16="http://schemas.microsoft.com/office/drawing/2014/main" id="{75B14409-458A-9959-F9BD-288F2C44D798}"/>
                  </a:ext>
                </a:extLst>
              </p:cNvPr>
              <p:cNvSpPr txBox="1">
                <a:spLocks noRot="1" noChangeAspect="1" noMove="1" noResize="1" noEditPoints="1" noAdjustHandles="1" noChangeArrowheads="1" noChangeShapeType="1" noTextEdit="1"/>
              </p:cNvSpPr>
              <p:nvPr/>
            </p:nvSpPr>
            <p:spPr bwMode="auto">
              <a:xfrm>
                <a:off x="2017226" y="1638482"/>
                <a:ext cx="5635850" cy="523220"/>
              </a:xfrm>
              <a:prstGeom prst="rect">
                <a:avLst/>
              </a:prstGeom>
              <a:blipFill>
                <a:blip r:embed="rId5"/>
                <a:stretch>
                  <a:fillRect l="-1732" b="-244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BF6EAE8-2312-CFE7-A7D4-06AE97DE06E1}"/>
                  </a:ext>
                </a:extLst>
              </p:cNvPr>
              <p:cNvSpPr txBox="1"/>
              <p:nvPr/>
            </p:nvSpPr>
            <p:spPr>
              <a:xfrm>
                <a:off x="7854218" y="738650"/>
                <a:ext cx="844462" cy="70788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GB" sz="2800" b="0" i="0" u="none" strike="noStrike" kern="1200" cap="none" spc="0" normalizeH="0" baseline="0" noProof="0" dirty="0" smtClean="0">
                          <a:ln>
                            <a:noFill/>
                          </a:ln>
                          <a:solidFill>
                            <a:prstClr val="black"/>
                          </a:solidFill>
                          <a:effectLst/>
                          <a:uLnTx/>
                          <a:uFillTx/>
                          <a:latin typeface="Colonna MT" panose="04020805060202030203" pitchFamily="82" charset="0"/>
                          <a:ea typeface="+mn-ea"/>
                          <a:cs typeface="+mn-cs"/>
                        </a:rPr>
                        <m:t>O</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algebra</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6" name="TextBox 5">
                <a:extLst>
                  <a:ext uri="{FF2B5EF4-FFF2-40B4-BE49-F238E27FC236}">
                    <a16:creationId xmlns:a16="http://schemas.microsoft.com/office/drawing/2014/main" id="{9BF6EAE8-2312-CFE7-A7D4-06AE97DE06E1}"/>
                  </a:ext>
                </a:extLst>
              </p:cNvPr>
              <p:cNvSpPr txBox="1">
                <a:spLocks noRot="1" noChangeAspect="1" noMove="1" noResize="1" noEditPoints="1" noAdjustHandles="1" noChangeArrowheads="1" noChangeShapeType="1" noTextEdit="1"/>
              </p:cNvSpPr>
              <p:nvPr/>
            </p:nvSpPr>
            <p:spPr>
              <a:xfrm>
                <a:off x="7854218" y="738650"/>
                <a:ext cx="844462" cy="707886"/>
              </a:xfrm>
              <a:prstGeom prst="rect">
                <a:avLst/>
              </a:prstGeom>
              <a:blipFill>
                <a:blip r:embed="rId6"/>
                <a:stretch>
                  <a:fillRect l="-6475" r="-6475" b="-13793"/>
                </a:stretch>
              </a:blipFill>
            </p:spPr>
            <p:txBody>
              <a:bodyPr/>
              <a:lstStyle/>
              <a:p>
                <a:r>
                  <a:rPr lang="en-GB">
                    <a:noFill/>
                  </a:rPr>
                  <a:t> </a:t>
                </a:r>
              </a:p>
            </p:txBody>
          </p:sp>
        </mc:Fallback>
      </mc:AlternateContent>
      <p:sp>
        <p:nvSpPr>
          <p:cNvPr id="10" name="Arrow: Curved Left 9">
            <a:extLst>
              <a:ext uri="{FF2B5EF4-FFF2-40B4-BE49-F238E27FC236}">
                <a16:creationId xmlns:a16="http://schemas.microsoft.com/office/drawing/2014/main" id="{0801CD8D-7FCD-1D46-EF7C-3C7FF22D40A4}"/>
              </a:ext>
            </a:extLst>
          </p:cNvPr>
          <p:cNvSpPr/>
          <p:nvPr/>
        </p:nvSpPr>
        <p:spPr>
          <a:xfrm>
            <a:off x="7580419" y="820541"/>
            <a:ext cx="182275" cy="613980"/>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EB2B595-21EC-7A14-4DFF-A8C625BEFFDD}"/>
                  </a:ext>
                </a:extLst>
              </p:cNvPr>
              <p:cNvSpPr txBox="1"/>
              <p:nvPr/>
            </p:nvSpPr>
            <p:spPr>
              <a:xfrm>
                <a:off x="7580419" y="1652755"/>
                <a:ext cx="1344919" cy="55399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Freudenthal</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triple</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system</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5" name="TextBox 14">
                <a:extLst>
                  <a:ext uri="{FF2B5EF4-FFF2-40B4-BE49-F238E27FC236}">
                    <a16:creationId xmlns:a16="http://schemas.microsoft.com/office/drawing/2014/main" id="{AEB2B595-21EC-7A14-4DFF-A8C625BEFFDD}"/>
                  </a:ext>
                </a:extLst>
              </p:cNvPr>
              <p:cNvSpPr txBox="1">
                <a:spLocks noRot="1" noChangeAspect="1" noMove="1" noResize="1" noEditPoints="1" noAdjustHandles="1" noChangeArrowheads="1" noChangeShapeType="1" noTextEdit="1"/>
              </p:cNvSpPr>
              <p:nvPr/>
            </p:nvSpPr>
            <p:spPr>
              <a:xfrm>
                <a:off x="7580419" y="1652755"/>
                <a:ext cx="1344919" cy="553998"/>
              </a:xfrm>
              <a:prstGeom prst="rect">
                <a:avLst/>
              </a:prstGeom>
              <a:blipFill>
                <a:blip r:embed="rId7"/>
                <a:stretch>
                  <a:fillRect l="-8636" r="-3182" b="-17582"/>
                </a:stretch>
              </a:blipFill>
            </p:spPr>
            <p:txBody>
              <a:bodyPr/>
              <a:lstStyle/>
              <a:p>
                <a:r>
                  <a:rPr lang="en-GB">
                    <a:noFill/>
                  </a:rPr>
                  <a:t> </a:t>
                </a:r>
              </a:p>
            </p:txBody>
          </p:sp>
        </mc:Fallback>
      </mc:AlternateContent>
      <p:sp>
        <p:nvSpPr>
          <p:cNvPr id="19" name="Arrow: Down 18">
            <a:extLst>
              <a:ext uri="{FF2B5EF4-FFF2-40B4-BE49-F238E27FC236}">
                <a16:creationId xmlns:a16="http://schemas.microsoft.com/office/drawing/2014/main" id="{3434DE70-A9C3-3594-B016-53A26EDC05CA}"/>
              </a:ext>
            </a:extLst>
          </p:cNvPr>
          <p:cNvSpPr/>
          <p:nvPr/>
        </p:nvSpPr>
        <p:spPr>
          <a:xfrm rot="810399">
            <a:off x="6982495" y="1558346"/>
            <a:ext cx="171052" cy="237377"/>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0" name="Text Box 7">
                <a:extLst>
                  <a:ext uri="{FF2B5EF4-FFF2-40B4-BE49-F238E27FC236}">
                    <a16:creationId xmlns:a16="http://schemas.microsoft.com/office/drawing/2014/main" id="{21482093-3EF6-DD48-D181-D04BCD0EEF3F}"/>
                  </a:ext>
                </a:extLst>
              </p:cNvPr>
              <p:cNvSpPr txBox="1">
                <a:spLocks noChangeArrowheads="1"/>
              </p:cNvSpPr>
              <p:nvPr/>
            </p:nvSpPr>
            <p:spPr bwMode="auto">
              <a:xfrm>
                <a:off x="2045255" y="1076682"/>
                <a:ext cx="5911584"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27D</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cubic</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with </a:t>
                </a:r>
                <a14:m>
                  <m:oMath xmlns:m="http://schemas.openxmlformats.org/officeDocument/2006/math">
                    <m:sSub>
                      <m:sSub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E</m:t>
                        </m:r>
                      </m:e>
                      <m: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6</m:t>
                        </m:r>
                      </m:sub>
                    </m:s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SL</m:t>
                    </m:r>
                    <m:d>
                      <m:d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O</m:t>
                        </m:r>
                      </m:e>
                    </m:d>
                    <m:r>
                      <a:rPr kumimoji="0" lang="en-GB"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on</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27</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O</m:t>
                    </m:r>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0" name="Text Box 7">
                <a:extLst>
                  <a:ext uri="{FF2B5EF4-FFF2-40B4-BE49-F238E27FC236}">
                    <a16:creationId xmlns:a16="http://schemas.microsoft.com/office/drawing/2014/main" id="{21482093-3EF6-DD48-D181-D04BCD0EEF3F}"/>
                  </a:ext>
                </a:extLst>
              </p:cNvPr>
              <p:cNvSpPr txBox="1">
                <a:spLocks noRot="1" noChangeAspect="1" noMove="1" noResize="1" noEditPoints="1" noAdjustHandles="1" noChangeArrowheads="1" noChangeShapeType="1" noTextEdit="1"/>
              </p:cNvSpPr>
              <p:nvPr/>
            </p:nvSpPr>
            <p:spPr bwMode="auto">
              <a:xfrm>
                <a:off x="2045255" y="1076682"/>
                <a:ext cx="5911584" cy="523220"/>
              </a:xfrm>
              <a:prstGeom prst="rect">
                <a:avLst/>
              </a:prstGeom>
              <a:blipFill>
                <a:blip r:embed="rId8"/>
                <a:stretch>
                  <a:fillRect l="-1651" b="-258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5F5BAF-AC9E-952C-E16C-1DF0577D9DFE}"/>
                  </a:ext>
                </a:extLst>
              </p:cNvPr>
              <p:cNvSpPr txBox="1"/>
              <p:nvPr/>
            </p:nvSpPr>
            <p:spPr>
              <a:xfrm>
                <a:off x="15" y="1736329"/>
                <a:ext cx="2249749" cy="3979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𝑞</m:t>
                      </m:r>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56</m:t>
                              </m:r>
                            </m:sub>
                          </m:sSub>
                        </m:e>
                      </m:d>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1" name="TextBox 20">
                <a:extLst>
                  <a:ext uri="{FF2B5EF4-FFF2-40B4-BE49-F238E27FC236}">
                    <a16:creationId xmlns:a16="http://schemas.microsoft.com/office/drawing/2014/main" id="{145F5BAF-AC9E-952C-E16C-1DF0577D9DFE}"/>
                  </a:ext>
                </a:extLst>
              </p:cNvPr>
              <p:cNvSpPr txBox="1">
                <a:spLocks noRot="1" noChangeAspect="1" noMove="1" noResize="1" noEditPoints="1" noAdjustHandles="1" noChangeArrowheads="1" noChangeShapeType="1" noTextEdit="1"/>
              </p:cNvSpPr>
              <p:nvPr/>
            </p:nvSpPr>
            <p:spPr>
              <a:xfrm>
                <a:off x="15" y="1736329"/>
                <a:ext cx="2249749" cy="397929"/>
              </a:xfrm>
              <a:prstGeom prst="rect">
                <a:avLst/>
              </a:prstGeom>
              <a:blipFill>
                <a:blip r:embed="rId9"/>
                <a:stretch>
                  <a:fillRect l="-1355" b="-18462"/>
                </a:stretch>
              </a:blipFill>
            </p:spPr>
            <p:txBody>
              <a:bodyPr/>
              <a:lstStyle/>
              <a:p>
                <a:r>
                  <a:rPr lang="en-GB">
                    <a:noFill/>
                  </a:rPr>
                  <a:t> </a:t>
                </a:r>
              </a:p>
            </p:txBody>
          </p:sp>
        </mc:Fallback>
      </mc:AlternateContent>
      <p:pic>
        <p:nvPicPr>
          <p:cNvPr id="25" name="Picture 24">
            <a:extLst>
              <a:ext uri="{FF2B5EF4-FFF2-40B4-BE49-F238E27FC236}">
                <a16:creationId xmlns:a16="http://schemas.microsoft.com/office/drawing/2014/main" id="{E28AF6DB-43ED-56D1-22C7-54CD1E20BEB0}"/>
              </a:ext>
            </a:extLst>
          </p:cNvPr>
          <p:cNvPicPr>
            <a:picLocks noChangeAspect="1"/>
          </p:cNvPicPr>
          <p:nvPr/>
        </p:nvPicPr>
        <p:blipFill rotWithShape="1">
          <a:blip r:embed="rId10"/>
          <a:srcRect l="3501" t="3423"/>
          <a:stretch/>
        </p:blipFill>
        <p:spPr>
          <a:xfrm>
            <a:off x="14" y="1195390"/>
            <a:ext cx="2100080" cy="441582"/>
          </a:xfrm>
          <a:prstGeom prst="rect">
            <a:avLst/>
          </a:prstGeom>
        </p:spPr>
      </p:pic>
      <mc:AlternateContent xmlns:mc="http://schemas.openxmlformats.org/markup-compatibility/2006" xmlns:a14="http://schemas.microsoft.com/office/drawing/2010/main">
        <mc:Choice Requires="a14">
          <p:sp>
            <p:nvSpPr>
              <p:cNvPr id="26" name="Text Box 7">
                <a:extLst>
                  <a:ext uri="{FF2B5EF4-FFF2-40B4-BE49-F238E27FC236}">
                    <a16:creationId xmlns:a16="http://schemas.microsoft.com/office/drawing/2014/main" id="{310E2BC2-DC7E-5AA0-1BEA-2CB31177B9B6}"/>
                  </a:ext>
                </a:extLst>
              </p:cNvPr>
              <p:cNvSpPr txBox="1">
                <a:spLocks noChangeArrowheads="1"/>
              </p:cNvSpPr>
              <p:nvPr/>
            </p:nvSpPr>
            <p:spPr bwMode="auto">
              <a:xfrm>
                <a:off x="2100095" y="489907"/>
                <a:ext cx="550116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9D</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cubic</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form with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on </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9</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6" name="Text Box 7">
                <a:extLst>
                  <a:ext uri="{FF2B5EF4-FFF2-40B4-BE49-F238E27FC236}">
                    <a16:creationId xmlns:a16="http://schemas.microsoft.com/office/drawing/2014/main" id="{310E2BC2-DC7E-5AA0-1BEA-2CB31177B9B6}"/>
                  </a:ext>
                </a:extLst>
              </p:cNvPr>
              <p:cNvSpPr txBox="1">
                <a:spLocks noRot="1" noChangeAspect="1" noMove="1" noResize="1" noEditPoints="1" noAdjustHandles="1" noChangeArrowheads="1" noChangeShapeType="1" noTextEdit="1"/>
              </p:cNvSpPr>
              <p:nvPr/>
            </p:nvSpPr>
            <p:spPr bwMode="auto">
              <a:xfrm>
                <a:off x="2100095" y="489907"/>
                <a:ext cx="5501161" cy="523220"/>
              </a:xfrm>
              <a:prstGeom prst="rect">
                <a:avLst/>
              </a:prstGeom>
              <a:blipFill>
                <a:blip r:embed="rId11"/>
                <a:stretch>
                  <a:fillRect l="-1774" b="-244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3126D9D-2831-7F9F-AFAA-A47A2F4AA3F4}"/>
                  </a:ext>
                </a:extLst>
              </p:cNvPr>
              <p:cNvSpPr txBox="1"/>
              <p:nvPr/>
            </p:nvSpPr>
            <p:spPr>
              <a:xfrm>
                <a:off x="7556332" y="145507"/>
                <a:ext cx="1473159" cy="55399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×2→3×3</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matrix</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7" name="TextBox 26">
                <a:extLst>
                  <a:ext uri="{FF2B5EF4-FFF2-40B4-BE49-F238E27FC236}">
                    <a16:creationId xmlns:a16="http://schemas.microsoft.com/office/drawing/2014/main" id="{D3126D9D-2831-7F9F-AFAA-A47A2F4AA3F4}"/>
                  </a:ext>
                </a:extLst>
              </p:cNvPr>
              <p:cNvSpPr txBox="1">
                <a:spLocks noRot="1" noChangeAspect="1" noMove="1" noResize="1" noEditPoints="1" noAdjustHandles="1" noChangeArrowheads="1" noChangeShapeType="1" noTextEdit="1"/>
              </p:cNvSpPr>
              <p:nvPr/>
            </p:nvSpPr>
            <p:spPr>
              <a:xfrm>
                <a:off x="7556332" y="145507"/>
                <a:ext cx="1473159" cy="553998"/>
              </a:xfrm>
              <a:prstGeom prst="rect">
                <a:avLst/>
              </a:prstGeom>
              <a:blipFill>
                <a:blip r:embed="rId12"/>
                <a:stretch>
                  <a:fillRect l="-3734" b="-3297"/>
                </a:stretch>
              </a:blipFill>
            </p:spPr>
            <p:txBody>
              <a:bodyPr/>
              <a:lstStyle/>
              <a:p>
                <a:r>
                  <a:rPr lang="en-GB">
                    <a:noFill/>
                  </a:rPr>
                  <a:t> </a:t>
                </a:r>
              </a:p>
            </p:txBody>
          </p:sp>
        </mc:Fallback>
      </mc:AlternateContent>
      <p:sp>
        <p:nvSpPr>
          <p:cNvPr id="28" name="Arrow: Curved Left 27">
            <a:extLst>
              <a:ext uri="{FF2B5EF4-FFF2-40B4-BE49-F238E27FC236}">
                <a16:creationId xmlns:a16="http://schemas.microsoft.com/office/drawing/2014/main" id="{7C459146-EF48-153D-CEA6-3721B1233D3E}"/>
              </a:ext>
            </a:extLst>
          </p:cNvPr>
          <p:cNvSpPr/>
          <p:nvPr/>
        </p:nvSpPr>
        <p:spPr>
          <a:xfrm>
            <a:off x="7262363" y="213148"/>
            <a:ext cx="182275" cy="613980"/>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7BB61CA-0698-65B8-AA58-147858A14C84}"/>
                  </a:ext>
                </a:extLst>
              </p:cNvPr>
              <p:cNvSpPr txBox="1"/>
              <p:nvPr/>
            </p:nvSpPr>
            <p:spPr>
              <a:xfrm>
                <a:off x="0" y="743"/>
                <a:ext cx="9067799" cy="3992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oMath>
                </a14:m>
                <a:r>
                  <a:rPr kumimoji="0" lang="en-GB" sz="20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20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b>
                            </m:sSub>
                          </m:e>
                        </m:d>
                      </m:e>
                    </m:func>
                  </m:oMath>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9" name="TextBox 28">
                <a:extLst>
                  <a:ext uri="{FF2B5EF4-FFF2-40B4-BE49-F238E27FC236}">
                    <a16:creationId xmlns:a16="http://schemas.microsoft.com/office/drawing/2014/main" id="{67BB61CA-0698-65B8-AA58-147858A14C84}"/>
                  </a:ext>
                </a:extLst>
              </p:cNvPr>
              <p:cNvSpPr txBox="1">
                <a:spLocks noRot="1" noChangeAspect="1" noMove="1" noResize="1" noEditPoints="1" noAdjustHandles="1" noChangeArrowheads="1" noChangeShapeType="1" noTextEdit="1"/>
              </p:cNvSpPr>
              <p:nvPr/>
            </p:nvSpPr>
            <p:spPr>
              <a:xfrm>
                <a:off x="0" y="743"/>
                <a:ext cx="9067799" cy="399212"/>
              </a:xfrm>
              <a:prstGeom prst="rect">
                <a:avLst/>
              </a:prstGeom>
              <a:blipFill>
                <a:blip r:embed="rId13"/>
                <a:stretch>
                  <a:fillRect l="-336" b="-1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4F4FF55-D9AA-F932-920D-D20C14EE4321}"/>
                  </a:ext>
                </a:extLst>
              </p:cNvPr>
              <p:cNvSpPr txBox="1"/>
              <p:nvPr/>
            </p:nvSpPr>
            <p:spPr>
              <a:xfrm>
                <a:off x="10378" y="598310"/>
                <a:ext cx="2396971" cy="3992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20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9</m:t>
                                  </m:r>
                                </m:sub>
                              </m:sSub>
                            </m:e>
                          </m:d>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0" name="TextBox 29">
                <a:extLst>
                  <a:ext uri="{FF2B5EF4-FFF2-40B4-BE49-F238E27FC236}">
                    <a16:creationId xmlns:a16="http://schemas.microsoft.com/office/drawing/2014/main" id="{34F4FF55-D9AA-F932-920D-D20C14EE4321}"/>
                  </a:ext>
                </a:extLst>
              </p:cNvPr>
              <p:cNvSpPr txBox="1">
                <a:spLocks noRot="1" noChangeAspect="1" noMove="1" noResize="1" noEditPoints="1" noAdjustHandles="1" noChangeArrowheads="1" noChangeShapeType="1" noTextEdit="1"/>
              </p:cNvSpPr>
              <p:nvPr/>
            </p:nvSpPr>
            <p:spPr>
              <a:xfrm>
                <a:off x="10378" y="598310"/>
                <a:ext cx="2396971" cy="399212"/>
              </a:xfrm>
              <a:prstGeom prst="rect">
                <a:avLst/>
              </a:prstGeom>
              <a:blipFill>
                <a:blip r:embed="rId14"/>
                <a:stretch>
                  <a:fillRect l="-1272" b="-1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 Box 7">
                <a:extLst>
                  <a:ext uri="{FF2B5EF4-FFF2-40B4-BE49-F238E27FC236}">
                    <a16:creationId xmlns:a16="http://schemas.microsoft.com/office/drawing/2014/main" id="{57E5D6EC-0EFC-766F-03EA-E5428C433B55}"/>
                  </a:ext>
                </a:extLst>
              </p:cNvPr>
              <p:cNvSpPr txBox="1">
                <a:spLocks noChangeArrowheads="1"/>
              </p:cNvSpPr>
              <p:nvPr/>
            </p:nvSpPr>
            <p:spPr bwMode="auto">
              <a:xfrm>
                <a:off x="2045255" y="-81255"/>
                <a:ext cx="6185673"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quad.</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form with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on </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31" name="Text Box 7">
                <a:extLst>
                  <a:ext uri="{FF2B5EF4-FFF2-40B4-BE49-F238E27FC236}">
                    <a16:creationId xmlns:a16="http://schemas.microsoft.com/office/drawing/2014/main" id="{57E5D6EC-0EFC-766F-03EA-E5428C433B55}"/>
                  </a:ext>
                </a:extLst>
              </p:cNvPr>
              <p:cNvSpPr txBox="1">
                <a:spLocks noRot="1" noChangeAspect="1" noMove="1" noResize="1" noEditPoints="1" noAdjustHandles="1" noChangeArrowheads="1" noChangeShapeType="1" noTextEdit="1"/>
              </p:cNvSpPr>
              <p:nvPr/>
            </p:nvSpPr>
            <p:spPr bwMode="auto">
              <a:xfrm>
                <a:off x="2045255" y="-81255"/>
                <a:ext cx="6185673" cy="523220"/>
              </a:xfrm>
              <a:prstGeom prst="rect">
                <a:avLst/>
              </a:prstGeom>
              <a:blipFill>
                <a:blip r:embed="rId15"/>
                <a:stretch>
                  <a:fillRect l="-1578" b="-244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pic>
        <p:nvPicPr>
          <p:cNvPr id="36" name="Picture 35">
            <a:extLst>
              <a:ext uri="{FF2B5EF4-FFF2-40B4-BE49-F238E27FC236}">
                <a16:creationId xmlns:a16="http://schemas.microsoft.com/office/drawing/2014/main" id="{4F986901-9ED7-A62E-128A-673F6C92B4D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63885" y="2401617"/>
            <a:ext cx="650783" cy="32385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81B99AA2-C3DF-2B41-8FCB-E0940B258E85}"/>
              </a:ext>
            </a:extLst>
          </p:cNvPr>
          <p:cNvSpPr/>
          <p:nvPr/>
        </p:nvSpPr>
        <p:spPr>
          <a:xfrm>
            <a:off x="3087006" y="2496261"/>
            <a:ext cx="3002198" cy="445220"/>
          </a:xfrm>
          <a:prstGeom prst="rect">
            <a:avLst/>
          </a:prstGeom>
          <a:solidFill>
            <a:schemeClr val="bg1"/>
          </a:solid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E3709D6-02D7-9C36-4A09-3D9593DF1F8B}"/>
                  </a:ext>
                </a:extLst>
              </p:cNvPr>
              <p:cNvSpPr txBox="1"/>
              <p:nvPr/>
            </p:nvSpPr>
            <p:spPr>
              <a:xfrm>
                <a:off x="3105950" y="2586488"/>
                <a:ext cx="2962234" cy="300852"/>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8" name="TextBox 37">
                <a:extLst>
                  <a:ext uri="{FF2B5EF4-FFF2-40B4-BE49-F238E27FC236}">
                    <a16:creationId xmlns:a16="http://schemas.microsoft.com/office/drawing/2014/main" id="{2E3709D6-02D7-9C36-4A09-3D9593DF1F8B}"/>
                  </a:ext>
                </a:extLst>
              </p:cNvPr>
              <p:cNvSpPr txBox="1">
                <a:spLocks noRot="1" noChangeAspect="1" noMove="1" noResize="1" noEditPoints="1" noAdjustHandles="1" noChangeArrowheads="1" noChangeShapeType="1" noTextEdit="1"/>
              </p:cNvSpPr>
              <p:nvPr/>
            </p:nvSpPr>
            <p:spPr>
              <a:xfrm>
                <a:off x="3105950" y="2586488"/>
                <a:ext cx="2962234" cy="300852"/>
              </a:xfrm>
              <a:prstGeom prst="rect">
                <a:avLst/>
              </a:prstGeom>
              <a:blipFill>
                <a:blip r:embed="rId17"/>
                <a:stretch>
                  <a:fillRect l="-4124" b="-38000"/>
                </a:stretch>
              </a:blipFill>
            </p:spPr>
            <p:txBody>
              <a:bodyPr/>
              <a:lstStyle/>
              <a:p>
                <a:r>
                  <a:rPr lang="en-GB">
                    <a:noFill/>
                  </a:rPr>
                  <a:t> </a:t>
                </a:r>
              </a:p>
            </p:txBody>
          </p:sp>
        </mc:Fallback>
      </mc:AlternateContent>
      <p:sp>
        <p:nvSpPr>
          <p:cNvPr id="39" name="TextBox 38">
            <a:extLst>
              <a:ext uri="{FF2B5EF4-FFF2-40B4-BE49-F238E27FC236}">
                <a16:creationId xmlns:a16="http://schemas.microsoft.com/office/drawing/2014/main" id="{1163D254-964F-921F-3199-BDE0BBF8E198}"/>
              </a:ext>
            </a:extLst>
          </p:cNvPr>
          <p:cNvSpPr txBox="1"/>
          <p:nvPr/>
        </p:nvSpPr>
        <p:spPr>
          <a:xfrm>
            <a:off x="6417325" y="2433007"/>
            <a:ext cx="2542032" cy="535531"/>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unique sequence of maths</a:t>
            </a:r>
            <a:r>
              <a:rPr kumimoji="0" lang="en-GB" sz="1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structures</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 name="Arrow: Curved Left 7">
            <a:extLst>
              <a:ext uri="{FF2B5EF4-FFF2-40B4-BE49-F238E27FC236}">
                <a16:creationId xmlns:a16="http://schemas.microsoft.com/office/drawing/2014/main" id="{DA85CD97-93FE-B288-B351-65F2D68C7D28}"/>
              </a:ext>
            </a:extLst>
          </p:cNvPr>
          <p:cNvSpPr/>
          <p:nvPr/>
        </p:nvSpPr>
        <p:spPr>
          <a:xfrm>
            <a:off x="6260946" y="2087299"/>
            <a:ext cx="229774" cy="984332"/>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5326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4EBEE-2813-3A07-AB66-54FC1410138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34247-95B3-8CEE-DA48-F61A08262D6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10" name="Text Box 14">
            <a:extLst>
              <a:ext uri="{FF2B5EF4-FFF2-40B4-BE49-F238E27FC236}">
                <a16:creationId xmlns:a16="http://schemas.microsoft.com/office/drawing/2014/main" id="{7D3AB61F-C71F-A0D7-1C14-BF2777DD8703}"/>
              </a:ext>
            </a:extLst>
          </p:cNvPr>
          <p:cNvSpPr txBox="1">
            <a:spLocks noChangeArrowheads="1"/>
          </p:cNvSpPr>
          <p:nvPr/>
        </p:nvSpPr>
        <p:spPr bwMode="auto">
          <a:xfrm>
            <a:off x="920040" y="5777487"/>
            <a:ext cx="67798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effectLst/>
                <a:uLnTx/>
                <a:uFillTx/>
                <a:latin typeface="Arial" panose="020B0604020202020204"/>
                <a:sym typeface="Euclid Symbol" pitchFamily="18" charset="2"/>
              </a:rPr>
              <a:t>Big </a:t>
            </a:r>
            <a:r>
              <a:rPr lang="en-GB" altLang="en-US" sz="2000" dirty="0">
                <a:latin typeface="Arial" panose="020B0604020202020204"/>
                <a:sym typeface="Euclid Symbol" pitchFamily="18" charset="2"/>
              </a:rPr>
              <a:t>p</a:t>
            </a:r>
            <a:r>
              <a:rPr kumimoji="0" lang="en-GB" altLang="en-US" sz="2000" b="0" i="0" u="none" strike="noStrike" kern="1200" cap="none" spc="0" normalizeH="0" baseline="0" noProof="0" dirty="0">
                <a:ln>
                  <a:noFill/>
                </a:ln>
                <a:effectLst/>
                <a:uLnTx/>
                <a:uFillTx/>
                <a:latin typeface="Arial" panose="020B0604020202020204"/>
                <a:sym typeface="Euclid Symbol" pitchFamily="18" charset="2"/>
              </a:rPr>
              <a:t>icture, ‘Before the Big Bang’:</a:t>
            </a:r>
          </a:p>
        </p:txBody>
      </p:sp>
      <p:sp>
        <p:nvSpPr>
          <p:cNvPr id="12" name="Text Box 14">
            <a:extLst>
              <a:ext uri="{FF2B5EF4-FFF2-40B4-BE49-F238E27FC236}">
                <a16:creationId xmlns:a16="http://schemas.microsoft.com/office/drawing/2014/main" id="{5044CC6D-C5F9-464B-9FFB-18EC28BF8F39}"/>
              </a:ext>
            </a:extLst>
          </p:cNvPr>
          <p:cNvSpPr txBox="1">
            <a:spLocks noChangeArrowheads="1"/>
          </p:cNvSpPr>
          <p:nvPr/>
        </p:nvSpPr>
        <p:spPr bwMode="auto">
          <a:xfrm>
            <a:off x="920040" y="822991"/>
            <a:ext cx="7149957" cy="30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ts val="1600"/>
              </a:lnSpc>
              <a:spcBef>
                <a:spcPct val="50000"/>
              </a:spcBef>
              <a:spcAft>
                <a:spcPts val="0"/>
              </a:spcAft>
              <a:buClrTx/>
              <a:buSzTx/>
              <a:buFontTx/>
              <a:buNone/>
              <a:tabLst/>
              <a:defRPr/>
            </a:pPr>
            <a:r>
              <a:rPr lang="en-GB" altLang="en-US" sz="2000" noProof="0" dirty="0">
                <a:latin typeface="Arial" panose="020B0604020202020204"/>
              </a:rPr>
              <a:t>Simple, Unique, Minimal Assumptions:</a:t>
            </a:r>
            <a:endParaRPr kumimoji="0" lang="en-GB" altLang="en-US" sz="2000" b="0" i="0" u="none" strike="noStrike" kern="1200" cap="none" spc="0" normalizeH="0" baseline="0" noProof="0" dirty="0">
              <a:ln>
                <a:noFill/>
              </a:ln>
              <a:effectLst/>
              <a:uLnTx/>
              <a:uFillTx/>
              <a:latin typeface="Arial" panose="020B0604020202020204"/>
            </a:endParaRPr>
          </a:p>
        </p:txBody>
      </p:sp>
      <p:sp>
        <p:nvSpPr>
          <p:cNvPr id="5" name="TextBox 4">
            <a:extLst>
              <a:ext uri="{FF2B5EF4-FFF2-40B4-BE49-F238E27FC236}">
                <a16:creationId xmlns:a16="http://schemas.microsoft.com/office/drawing/2014/main" id="{9C2D5E44-934C-F886-1620-392D6C6D2018}"/>
              </a:ext>
            </a:extLst>
          </p:cNvPr>
          <p:cNvSpPr txBox="1"/>
          <p:nvPr/>
        </p:nvSpPr>
        <p:spPr>
          <a:xfrm>
            <a:off x="93306" y="116505"/>
            <a:ext cx="895738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3200" b="1" dirty="0">
                <a:solidFill>
                  <a:srgbClr val="C00000"/>
                </a:solidFill>
                <a:latin typeface="Bookman Old Style" panose="02050604050505020204" pitchFamily="18" charset="0"/>
              </a:rPr>
              <a:t>Outline</a:t>
            </a:r>
            <a:endParaRPr kumimoji="0" lang="en-GB" sz="3200" b="1"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endParaRPr>
          </a:p>
        </p:txBody>
      </p:sp>
      <p:sp>
        <p:nvSpPr>
          <p:cNvPr id="6" name="Text Box 14">
            <a:extLst>
              <a:ext uri="{FF2B5EF4-FFF2-40B4-BE49-F238E27FC236}">
                <a16:creationId xmlns:a16="http://schemas.microsoft.com/office/drawing/2014/main" id="{C3F094A4-F3F1-6ABA-DEAF-560994BF584F}"/>
              </a:ext>
            </a:extLst>
          </p:cNvPr>
          <p:cNvSpPr txBox="1">
            <a:spLocks noChangeArrowheads="1"/>
          </p:cNvSpPr>
          <p:nvPr/>
        </p:nvSpPr>
        <p:spPr bwMode="auto">
          <a:xfrm>
            <a:off x="905308" y="1996431"/>
            <a:ext cx="7552892" cy="30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nSpc>
                <a:spcPts val="1600"/>
              </a:lnSpc>
              <a:spcBef>
                <a:spcPct val="50000"/>
              </a:spcBef>
              <a:defRPr/>
            </a:pPr>
            <a:r>
              <a:rPr lang="en-GB" altLang="en-US" sz="2000" dirty="0">
                <a:solidFill>
                  <a:srgbClr val="000000"/>
                </a:solidFill>
                <a:latin typeface="Arial" panose="020B0604020202020204"/>
              </a:rPr>
              <a:t>Standard Mode</a:t>
            </a:r>
            <a:r>
              <a:rPr lang="en-GB" altLang="en-US" sz="2000" dirty="0">
                <a:solidFill>
                  <a:srgbClr val="000000"/>
                </a:solidFill>
              </a:rPr>
              <a:t>l:</a:t>
            </a:r>
            <a:endParaRPr kumimoji="0" lang="en-GB" altLang="en-US" sz="22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15CACF6-5280-48FD-A730-DB0903AABCA6}"/>
              </a:ext>
            </a:extLst>
          </p:cNvPr>
          <p:cNvSpPr txBox="1"/>
          <p:nvPr/>
        </p:nvSpPr>
        <p:spPr>
          <a:xfrm>
            <a:off x="349951" y="920411"/>
            <a:ext cx="1140178" cy="584775"/>
          </a:xfrm>
          <a:prstGeom prst="rect">
            <a:avLst/>
          </a:prstGeom>
          <a:noFill/>
        </p:spPr>
        <p:txBody>
          <a:bodyPr wrap="square" rtlCol="0">
            <a:spAutoFit/>
          </a:bodyPr>
          <a:lstStyle/>
          <a:p>
            <a:r>
              <a:rPr lang="en-GB" sz="3200" b="1" dirty="0">
                <a:solidFill>
                  <a:srgbClr val="FF0000"/>
                </a:solidFill>
                <a:latin typeface="Bookman Old Style" panose="02050604050505020204" pitchFamily="18" charset="0"/>
              </a:rPr>
              <a:t>1</a:t>
            </a:r>
          </a:p>
        </p:txBody>
      </p:sp>
      <p:sp>
        <p:nvSpPr>
          <p:cNvPr id="4" name="TextBox 3">
            <a:extLst>
              <a:ext uri="{FF2B5EF4-FFF2-40B4-BE49-F238E27FC236}">
                <a16:creationId xmlns:a16="http://schemas.microsoft.com/office/drawing/2014/main" id="{DF78DE59-E932-9C50-FF8B-00C9235F2930}"/>
              </a:ext>
            </a:extLst>
          </p:cNvPr>
          <p:cNvSpPr txBox="1"/>
          <p:nvPr/>
        </p:nvSpPr>
        <p:spPr>
          <a:xfrm>
            <a:off x="349951" y="2098430"/>
            <a:ext cx="1140178" cy="584775"/>
          </a:xfrm>
          <a:prstGeom prst="rect">
            <a:avLst/>
          </a:prstGeom>
          <a:noFill/>
        </p:spPr>
        <p:txBody>
          <a:bodyPr wrap="square" rtlCol="0">
            <a:spAutoFit/>
          </a:bodyPr>
          <a:lstStyle/>
          <a:p>
            <a:r>
              <a:rPr lang="en-GB" sz="3200" b="1" dirty="0">
                <a:solidFill>
                  <a:srgbClr val="FF0000"/>
                </a:solidFill>
                <a:latin typeface="Bookman Old Style" panose="02050604050505020204" pitchFamily="18" charset="0"/>
              </a:rPr>
              <a:t>2</a:t>
            </a:r>
          </a:p>
        </p:txBody>
      </p:sp>
      <p:sp>
        <p:nvSpPr>
          <p:cNvPr id="8" name="TextBox 7">
            <a:extLst>
              <a:ext uri="{FF2B5EF4-FFF2-40B4-BE49-F238E27FC236}">
                <a16:creationId xmlns:a16="http://schemas.microsoft.com/office/drawing/2014/main" id="{CD067980-CFB4-06F0-439B-B6EE6CAC22F4}"/>
              </a:ext>
            </a:extLst>
          </p:cNvPr>
          <p:cNvSpPr txBox="1"/>
          <p:nvPr/>
        </p:nvSpPr>
        <p:spPr>
          <a:xfrm>
            <a:off x="349951" y="3256346"/>
            <a:ext cx="1140178" cy="584775"/>
          </a:xfrm>
          <a:prstGeom prst="rect">
            <a:avLst/>
          </a:prstGeom>
          <a:noFill/>
        </p:spPr>
        <p:txBody>
          <a:bodyPr wrap="square" rtlCol="0">
            <a:spAutoFit/>
          </a:bodyPr>
          <a:lstStyle/>
          <a:p>
            <a:r>
              <a:rPr lang="en-GB" sz="3200" b="1" dirty="0">
                <a:solidFill>
                  <a:srgbClr val="FF0000"/>
                </a:solidFill>
                <a:latin typeface="Bookman Old Style" panose="02050604050505020204" pitchFamily="18" charset="0"/>
              </a:rPr>
              <a:t>3</a:t>
            </a:r>
          </a:p>
        </p:txBody>
      </p:sp>
      <p:sp>
        <p:nvSpPr>
          <p:cNvPr id="13" name="TextBox 12">
            <a:extLst>
              <a:ext uri="{FF2B5EF4-FFF2-40B4-BE49-F238E27FC236}">
                <a16:creationId xmlns:a16="http://schemas.microsoft.com/office/drawing/2014/main" id="{6B8AAE05-DC05-B6D2-5D8B-2A6FD03D17BD}"/>
              </a:ext>
            </a:extLst>
          </p:cNvPr>
          <p:cNvSpPr txBox="1"/>
          <p:nvPr/>
        </p:nvSpPr>
        <p:spPr>
          <a:xfrm>
            <a:off x="335219" y="4546017"/>
            <a:ext cx="1140178" cy="584775"/>
          </a:xfrm>
          <a:prstGeom prst="rect">
            <a:avLst/>
          </a:prstGeom>
          <a:noFill/>
        </p:spPr>
        <p:txBody>
          <a:bodyPr wrap="square" rtlCol="0">
            <a:spAutoFit/>
          </a:bodyPr>
          <a:lstStyle/>
          <a:p>
            <a:r>
              <a:rPr lang="en-GB" sz="3200" b="1" dirty="0">
                <a:solidFill>
                  <a:srgbClr val="FF0000"/>
                </a:solidFill>
                <a:latin typeface="Bookman Old Style" panose="02050604050505020204" pitchFamily="18" charset="0"/>
              </a:rPr>
              <a:t>4</a:t>
            </a:r>
          </a:p>
        </p:txBody>
      </p:sp>
      <p:sp>
        <p:nvSpPr>
          <p:cNvPr id="14" name="TextBox 13">
            <a:extLst>
              <a:ext uri="{FF2B5EF4-FFF2-40B4-BE49-F238E27FC236}">
                <a16:creationId xmlns:a16="http://schemas.microsoft.com/office/drawing/2014/main" id="{F998BA49-C1DD-9C72-ABF3-182D87DB4EFE}"/>
              </a:ext>
            </a:extLst>
          </p:cNvPr>
          <p:cNvSpPr txBox="1"/>
          <p:nvPr/>
        </p:nvSpPr>
        <p:spPr>
          <a:xfrm>
            <a:off x="349951" y="5685155"/>
            <a:ext cx="1140178" cy="584775"/>
          </a:xfrm>
          <a:prstGeom prst="rect">
            <a:avLst/>
          </a:prstGeom>
          <a:noFill/>
        </p:spPr>
        <p:txBody>
          <a:bodyPr wrap="square" rtlCol="0">
            <a:spAutoFit/>
          </a:bodyPr>
          <a:lstStyle/>
          <a:p>
            <a:r>
              <a:rPr lang="en-GB" sz="3200" b="1" dirty="0">
                <a:solidFill>
                  <a:srgbClr val="FF0000"/>
                </a:solidFill>
                <a:latin typeface="Bookman Old Style" panose="02050604050505020204" pitchFamily="18" charset="0"/>
              </a:rPr>
              <a:t>5</a:t>
            </a:r>
          </a:p>
        </p:txBody>
      </p:sp>
      <p:sp>
        <p:nvSpPr>
          <p:cNvPr id="16" name="Text Box 14">
            <a:extLst>
              <a:ext uri="{FF2B5EF4-FFF2-40B4-BE49-F238E27FC236}">
                <a16:creationId xmlns:a16="http://schemas.microsoft.com/office/drawing/2014/main" id="{73B7EBFA-E88B-47F8-A76B-315232CE42E5}"/>
              </a:ext>
            </a:extLst>
          </p:cNvPr>
          <p:cNvSpPr txBox="1">
            <a:spLocks noChangeArrowheads="1"/>
          </p:cNvSpPr>
          <p:nvPr/>
        </p:nvSpPr>
        <p:spPr bwMode="auto">
          <a:xfrm>
            <a:off x="905308" y="3273975"/>
            <a:ext cx="7552892" cy="30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nSpc>
                <a:spcPts val="1600"/>
              </a:lnSpc>
              <a:spcBef>
                <a:spcPct val="50000"/>
              </a:spcBef>
              <a:defRPr/>
            </a:pPr>
            <a:r>
              <a:rPr lang="en-GB" altLang="en-US" sz="2000" dirty="0">
                <a:solidFill>
                  <a:srgbClr val="000000"/>
                </a:solidFill>
                <a:latin typeface="Arial" panose="020B0604020202020204"/>
              </a:rPr>
              <a:t>Quantum + Gravity:</a:t>
            </a:r>
            <a:endParaRPr kumimoji="0" lang="en-GB" altLang="en-US" sz="22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7" name="Text Box 14">
            <a:extLst>
              <a:ext uri="{FF2B5EF4-FFF2-40B4-BE49-F238E27FC236}">
                <a16:creationId xmlns:a16="http://schemas.microsoft.com/office/drawing/2014/main" id="{A680316A-B975-407D-CCB5-5293585D8B7E}"/>
              </a:ext>
            </a:extLst>
          </p:cNvPr>
          <p:cNvSpPr txBox="1">
            <a:spLocks noChangeArrowheads="1"/>
          </p:cNvSpPr>
          <p:nvPr/>
        </p:nvSpPr>
        <p:spPr bwMode="auto">
          <a:xfrm>
            <a:off x="920040" y="4477132"/>
            <a:ext cx="7552892" cy="30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nSpc>
                <a:spcPts val="1600"/>
              </a:lnSpc>
              <a:spcBef>
                <a:spcPct val="50000"/>
              </a:spcBef>
              <a:defRPr/>
            </a:pPr>
            <a:r>
              <a:rPr lang="en-GB" altLang="en-US" sz="2000" dirty="0">
                <a:solidFill>
                  <a:srgbClr val="000000"/>
                </a:solidFill>
                <a:latin typeface="Arial" panose="020B0604020202020204"/>
              </a:rPr>
              <a:t>Cosmology:</a:t>
            </a:r>
            <a:endParaRPr kumimoji="0" lang="en-GB" altLang="en-US" sz="22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5" name="Text Box 14">
            <a:extLst>
              <a:ext uri="{FF2B5EF4-FFF2-40B4-BE49-F238E27FC236}">
                <a16:creationId xmlns:a16="http://schemas.microsoft.com/office/drawing/2014/main" id="{A1483B90-1CBC-A945-60F9-F40B40ECA9F7}"/>
              </a:ext>
            </a:extLst>
          </p:cNvPr>
          <p:cNvSpPr txBox="1">
            <a:spLocks noChangeArrowheads="1"/>
          </p:cNvSpPr>
          <p:nvPr/>
        </p:nvSpPr>
        <p:spPr bwMode="auto">
          <a:xfrm>
            <a:off x="1205085" y="1190961"/>
            <a:ext cx="7149957" cy="66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ts val="1600"/>
              </a:lnSpc>
              <a:spcBef>
                <a:spcPct val="50000"/>
              </a:spcBef>
              <a:spcAft>
                <a:spcPts val="0"/>
              </a:spcAft>
              <a:buClrTx/>
              <a:buSzTx/>
              <a:buFontTx/>
              <a:buNone/>
              <a:tabLst/>
              <a:defRPr/>
            </a:pPr>
            <a:r>
              <a:rPr lang="en-GB" altLang="en-US" sz="2000" noProof="0" dirty="0">
                <a:solidFill>
                  <a:srgbClr val="000099"/>
                </a:solidFill>
                <a:latin typeface="Arial" panose="020B0604020202020204"/>
              </a:rPr>
              <a:t>Time, rather than Matter or Space, as the Basic Entity</a:t>
            </a:r>
          </a:p>
          <a:p>
            <a:pPr marL="0" marR="0" lvl="0" indent="0" algn="l" defTabSz="457200" rtl="0" eaLnBrk="1" fontAlgn="auto" latinLnBrk="0" hangingPunct="1">
              <a:lnSpc>
                <a:spcPts val="1600"/>
              </a:lnSpc>
              <a:spcBef>
                <a:spcPct val="50000"/>
              </a:spcBef>
              <a:spcAft>
                <a:spcPts val="0"/>
              </a:spcAft>
              <a:buClrTx/>
              <a:buSzTx/>
              <a:buFontTx/>
              <a:buNone/>
              <a:tabLst/>
              <a:defRPr/>
            </a:pPr>
            <a:r>
              <a:rPr kumimoji="0" lang="en-GB" altLang="en-US" sz="2000" b="0" i="0" u="none" strike="noStrike" kern="1200" cap="none" spc="0" normalizeH="0" baseline="0" dirty="0">
                <a:ln>
                  <a:noFill/>
                </a:ln>
                <a:solidFill>
                  <a:srgbClr val="000099"/>
                </a:solidFill>
                <a:effectLst/>
                <a:uLnTx/>
                <a:uFillTx/>
                <a:latin typeface="Arial" panose="020B0604020202020204"/>
              </a:rPr>
              <a:t>    in the Mathematical F</a:t>
            </a:r>
            <a:r>
              <a:rPr lang="en-GB" altLang="en-US" sz="2000" dirty="0">
                <a:solidFill>
                  <a:srgbClr val="000099"/>
                </a:solidFill>
                <a:latin typeface="Arial" panose="020B0604020202020204"/>
              </a:rPr>
              <a:t>orm of ‘Generalised Proper Time’ </a:t>
            </a:r>
            <a:endParaRPr kumimoji="0" lang="en-GB" altLang="en-US" sz="2000" b="0" i="0" u="none" strike="noStrike" kern="1200" cap="none" spc="0" normalizeH="0" baseline="0" noProof="0" dirty="0">
              <a:ln>
                <a:noFill/>
              </a:ln>
              <a:solidFill>
                <a:srgbClr val="000099"/>
              </a:solidFill>
              <a:effectLst/>
              <a:uLnTx/>
              <a:uFillTx/>
              <a:latin typeface="Arial" panose="020B0604020202020204"/>
            </a:endParaRPr>
          </a:p>
        </p:txBody>
      </p:sp>
      <p:sp>
        <p:nvSpPr>
          <p:cNvPr id="18" name="Text Box 14">
            <a:extLst>
              <a:ext uri="{FF2B5EF4-FFF2-40B4-BE49-F238E27FC236}">
                <a16:creationId xmlns:a16="http://schemas.microsoft.com/office/drawing/2014/main" id="{881291FB-A61C-9BB9-EA7A-9339D427D895}"/>
              </a:ext>
            </a:extLst>
          </p:cNvPr>
          <p:cNvSpPr txBox="1">
            <a:spLocks noChangeArrowheads="1"/>
          </p:cNvSpPr>
          <p:nvPr/>
        </p:nvSpPr>
        <p:spPr bwMode="auto">
          <a:xfrm>
            <a:off x="1205085" y="2388174"/>
            <a:ext cx="8012936" cy="66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ts val="1600"/>
              </a:lnSpc>
              <a:spcBef>
                <a:spcPct val="50000"/>
              </a:spcBef>
              <a:spcAft>
                <a:spcPts val="0"/>
              </a:spcAft>
              <a:buClrTx/>
              <a:buSzTx/>
              <a:buFontTx/>
              <a:buNone/>
              <a:tabLst/>
              <a:defRPr/>
            </a:pPr>
            <a:r>
              <a:rPr lang="en-GB" altLang="en-US" sz="2000" noProof="0" dirty="0">
                <a:solidFill>
                  <a:srgbClr val="000099"/>
                </a:solidFill>
                <a:latin typeface="Arial" panose="020B0604020202020204"/>
              </a:rPr>
              <a:t>Direct Link with Groups </a:t>
            </a:r>
            <a:r>
              <a:rPr lang="en-GB" altLang="en-US" sz="2000" noProof="0" dirty="0">
                <a:latin typeface="Arial" panose="020B0604020202020204"/>
              </a:rPr>
              <a:t>E</a:t>
            </a:r>
            <a:r>
              <a:rPr lang="en-GB" altLang="en-US" sz="2000" baseline="-25000" noProof="0" dirty="0">
                <a:latin typeface="Arial" panose="020B0604020202020204"/>
              </a:rPr>
              <a:t>6</a:t>
            </a:r>
            <a:r>
              <a:rPr lang="en-GB" altLang="en-US" sz="2000" noProof="0" dirty="0">
                <a:solidFill>
                  <a:srgbClr val="000099"/>
                </a:solidFill>
                <a:latin typeface="Arial" panose="020B0604020202020204"/>
              </a:rPr>
              <a:t> and </a:t>
            </a:r>
            <a:r>
              <a:rPr lang="en-GB" altLang="en-US" sz="2000" noProof="0" dirty="0">
                <a:latin typeface="Arial" panose="020B0604020202020204"/>
              </a:rPr>
              <a:t>E</a:t>
            </a:r>
            <a:r>
              <a:rPr lang="en-GB" altLang="en-US" sz="2000" baseline="-25000" noProof="0" dirty="0">
                <a:latin typeface="Arial" panose="020B0604020202020204"/>
              </a:rPr>
              <a:t>7</a:t>
            </a:r>
            <a:r>
              <a:rPr lang="en-GB" altLang="en-US" sz="2000" noProof="0" dirty="0">
                <a:solidFill>
                  <a:srgbClr val="000099"/>
                </a:solidFill>
                <a:latin typeface="Arial" panose="020B0604020202020204"/>
              </a:rPr>
              <a:t> and SM-like multiplet properties,</a:t>
            </a:r>
          </a:p>
          <a:p>
            <a:pPr marL="0" marR="0" lvl="0" indent="0" algn="l" defTabSz="457200" rtl="0" eaLnBrk="1" fontAlgn="auto" latinLnBrk="0" hangingPunct="1">
              <a:lnSpc>
                <a:spcPts val="1600"/>
              </a:lnSpc>
              <a:spcBef>
                <a:spcPct val="50000"/>
              </a:spcBef>
              <a:spcAft>
                <a:spcPts val="0"/>
              </a:spcAft>
              <a:buClrTx/>
              <a:buSzTx/>
              <a:buFontTx/>
              <a:buNone/>
              <a:tabLst/>
              <a:defRPr/>
            </a:pPr>
            <a:r>
              <a:rPr lang="en-GB" altLang="en-US" sz="2000" dirty="0">
                <a:solidFill>
                  <a:srgbClr val="000099"/>
                </a:solidFill>
                <a:latin typeface="Arial" panose="020B0604020202020204"/>
              </a:rPr>
              <a:t>   and connections with the Higgs and Neutrino Sectors </a:t>
            </a:r>
            <a:endParaRPr kumimoji="0" lang="en-GB" altLang="en-US" sz="2000" b="0" i="0" u="none" strike="noStrike" kern="1200" cap="none" spc="0" normalizeH="0" baseline="0" noProof="0" dirty="0">
              <a:ln>
                <a:noFill/>
              </a:ln>
              <a:solidFill>
                <a:srgbClr val="000099"/>
              </a:solidFill>
              <a:effectLst/>
              <a:uLnTx/>
              <a:uFillTx/>
              <a:latin typeface="Arial" panose="020B0604020202020204"/>
            </a:endParaRPr>
          </a:p>
        </p:txBody>
      </p:sp>
      <p:sp>
        <p:nvSpPr>
          <p:cNvPr id="19" name="Text Box 14">
            <a:extLst>
              <a:ext uri="{FF2B5EF4-FFF2-40B4-BE49-F238E27FC236}">
                <a16:creationId xmlns:a16="http://schemas.microsoft.com/office/drawing/2014/main" id="{43177A82-58D2-53E1-5EFF-2F2F2C2CB7E0}"/>
              </a:ext>
            </a:extLst>
          </p:cNvPr>
          <p:cNvSpPr txBox="1">
            <a:spLocks noChangeArrowheads="1"/>
          </p:cNvSpPr>
          <p:nvPr/>
        </p:nvSpPr>
        <p:spPr bwMode="auto">
          <a:xfrm>
            <a:off x="1205085" y="3635027"/>
            <a:ext cx="7552892" cy="66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ts val="1600"/>
              </a:lnSpc>
              <a:spcBef>
                <a:spcPct val="50000"/>
              </a:spcBef>
              <a:spcAft>
                <a:spcPts val="0"/>
              </a:spcAft>
              <a:buClrTx/>
              <a:buSzTx/>
              <a:buFontTx/>
              <a:buNone/>
              <a:tabLst/>
              <a:defRPr/>
            </a:pPr>
            <a:r>
              <a:rPr lang="en-GB" altLang="en-US" sz="2000" noProof="0" dirty="0">
                <a:solidFill>
                  <a:srgbClr val="000099"/>
                </a:solidFill>
                <a:latin typeface="Arial" panose="020B0604020202020204"/>
              </a:rPr>
              <a:t>Construction of 4D spacetime from local temporal elements</a:t>
            </a:r>
          </a:p>
          <a:p>
            <a:pPr marL="0" marR="0" lvl="0" indent="0" algn="l" defTabSz="457200" rtl="0" eaLnBrk="1" fontAlgn="auto" latinLnBrk="0" hangingPunct="1">
              <a:lnSpc>
                <a:spcPts val="1600"/>
              </a:lnSpc>
              <a:spcBef>
                <a:spcPct val="50000"/>
              </a:spcBef>
              <a:spcAft>
                <a:spcPts val="0"/>
              </a:spcAft>
              <a:buClrTx/>
              <a:buSzTx/>
              <a:buFontTx/>
              <a:buNone/>
              <a:tabLst/>
              <a:defRPr/>
            </a:pPr>
            <a:r>
              <a:rPr lang="en-GB" altLang="en-US" sz="2000" dirty="0">
                <a:solidFill>
                  <a:srgbClr val="000099"/>
                </a:solidFill>
                <a:latin typeface="Arial" panose="020B0604020202020204"/>
              </a:rPr>
              <a:t>   as basis for ‘Quantum Gravity’ addressing known issues</a:t>
            </a:r>
            <a:r>
              <a:rPr lang="en-GB" altLang="en-US" sz="2000" noProof="0" dirty="0">
                <a:solidFill>
                  <a:srgbClr val="000099"/>
                </a:solidFill>
                <a:latin typeface="Arial" panose="020B0604020202020204"/>
              </a:rPr>
              <a:t> </a:t>
            </a:r>
            <a:endParaRPr kumimoji="0" lang="en-GB" altLang="en-US" sz="2000" b="0" i="0" u="none" strike="noStrike" kern="1200" cap="none" spc="0" normalizeH="0" baseline="0" noProof="0" dirty="0">
              <a:ln>
                <a:noFill/>
              </a:ln>
              <a:solidFill>
                <a:srgbClr val="000099"/>
              </a:solidFill>
              <a:effectLst/>
              <a:uLnTx/>
              <a:uFillTx/>
              <a:latin typeface="Arial" panose="020B0604020202020204"/>
            </a:endParaRPr>
          </a:p>
        </p:txBody>
      </p:sp>
      <mc:AlternateContent xmlns:mc="http://schemas.openxmlformats.org/markup-compatibility/2006" xmlns:a14="http://schemas.microsoft.com/office/drawing/2010/main">
        <mc:Choice Requires="a14">
          <p:sp>
            <p:nvSpPr>
              <p:cNvPr id="20" name="Text Box 14">
                <a:extLst>
                  <a:ext uri="{FF2B5EF4-FFF2-40B4-BE49-F238E27FC236}">
                    <a16:creationId xmlns:a16="http://schemas.microsoft.com/office/drawing/2014/main" id="{70A34AA0-AB6D-E58B-B6E3-CE6158999B02}"/>
                  </a:ext>
                </a:extLst>
              </p:cNvPr>
              <p:cNvSpPr txBox="1">
                <a:spLocks noChangeArrowheads="1"/>
              </p:cNvSpPr>
              <p:nvPr/>
            </p:nvSpPr>
            <p:spPr bwMode="auto">
              <a:xfrm>
                <a:off x="1205085" y="4855413"/>
                <a:ext cx="7552892" cy="7060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ts val="1600"/>
                  </a:lnSpc>
                  <a:spcBef>
                    <a:spcPct val="50000"/>
                  </a:spcBef>
                  <a:spcAft>
                    <a:spcPts val="0"/>
                  </a:spcAft>
                  <a:buClrTx/>
                  <a:buSzTx/>
                  <a:buFontTx/>
                  <a:buNone/>
                  <a:tabLst/>
                  <a:defRPr/>
                </a:pPr>
                <a:r>
                  <a:rPr lang="en-GB" altLang="en-US" sz="2000" noProof="0" dirty="0">
                    <a:solidFill>
                      <a:srgbClr val="000099"/>
                    </a:solidFill>
                    <a:latin typeface="Arial" panose="020B0604020202020204"/>
                  </a:rPr>
                  <a:t>Candidates for Dark Matter and Dark Energy, with differences</a:t>
                </a:r>
              </a:p>
              <a:p>
                <a:pPr lvl="0">
                  <a:lnSpc>
                    <a:spcPts val="1600"/>
                  </a:lnSpc>
                  <a:spcBef>
                    <a:spcPct val="50000"/>
                  </a:spcBef>
                  <a:defRPr/>
                </a:pPr>
                <a:r>
                  <a:rPr lang="en-GB" altLang="en-US" sz="2000" dirty="0">
                    <a:solidFill>
                      <a:srgbClr val="000099"/>
                    </a:solidFill>
                    <a:latin typeface="Arial" panose="020B0604020202020204"/>
                  </a:rPr>
                  <a:t>    from</a:t>
                </a:r>
                <a:r>
                  <a:rPr lang="el-GR" sz="2400" dirty="0">
                    <a:solidFill>
                      <a:srgbClr val="008000"/>
                    </a:solidFill>
                    <a:ea typeface="Cambria Math" panose="02040503050406030204" pitchFamily="18" charset="0"/>
                  </a:rPr>
                  <a:t> </a:t>
                </a:r>
                <a14:m>
                  <m:oMath xmlns:m="http://schemas.openxmlformats.org/officeDocument/2006/math">
                    <m:r>
                      <m:rPr>
                        <m:sty m:val="p"/>
                      </m:rPr>
                      <a:rPr lang="el-GR" sz="2400" i="1" smtClean="0">
                        <a:solidFill>
                          <a:srgbClr val="000099"/>
                        </a:solidFill>
                        <a:latin typeface="Cambria Math" panose="02040503050406030204" pitchFamily="18" charset="0"/>
                        <a:ea typeface="Cambria Math" panose="02040503050406030204" pitchFamily="18" charset="0"/>
                      </a:rPr>
                      <m:t>Λ</m:t>
                    </m:r>
                  </m:oMath>
                </a14:m>
                <a:r>
                  <a:rPr lang="en-GB" sz="2000" dirty="0">
                    <a:solidFill>
                      <a:srgbClr val="000099"/>
                    </a:solidFill>
                  </a:rPr>
                  <a:t>CDM,</a:t>
                </a:r>
                <a:r>
                  <a:rPr lang="en-GB" altLang="en-US" sz="2000" dirty="0">
                    <a:solidFill>
                      <a:srgbClr val="000099"/>
                    </a:solidFill>
                    <a:latin typeface="Arial" panose="020B0604020202020204"/>
                  </a:rPr>
                  <a:t> and Early Universe Structure Formation</a:t>
                </a:r>
                <a:r>
                  <a:rPr lang="en-GB" altLang="en-US" sz="2000" noProof="0" dirty="0">
                    <a:solidFill>
                      <a:srgbClr val="000099"/>
                    </a:solidFill>
                    <a:latin typeface="Arial" panose="020B0604020202020204"/>
                  </a:rPr>
                  <a:t> </a:t>
                </a:r>
                <a:endParaRPr kumimoji="0" lang="en-GB" altLang="en-US" sz="2000" b="0" i="0" u="none" strike="noStrike" kern="1200" cap="none" spc="0" normalizeH="0" baseline="0" noProof="0" dirty="0">
                  <a:ln>
                    <a:noFill/>
                  </a:ln>
                  <a:solidFill>
                    <a:srgbClr val="000099"/>
                  </a:solidFill>
                  <a:effectLst/>
                  <a:uLnTx/>
                  <a:uFillTx/>
                  <a:latin typeface="Arial" panose="020B0604020202020204"/>
                </a:endParaRPr>
              </a:p>
            </p:txBody>
          </p:sp>
        </mc:Choice>
        <mc:Fallback xmlns="">
          <p:sp>
            <p:nvSpPr>
              <p:cNvPr id="20" name="Text Box 14">
                <a:extLst>
                  <a:ext uri="{FF2B5EF4-FFF2-40B4-BE49-F238E27FC236}">
                    <a16:creationId xmlns:a16="http://schemas.microsoft.com/office/drawing/2014/main" id="{70A34AA0-AB6D-E58B-B6E3-CE6158999B02}"/>
                  </a:ext>
                </a:extLst>
              </p:cNvPr>
              <p:cNvSpPr txBox="1">
                <a:spLocks noRot="1" noChangeAspect="1" noMove="1" noResize="1" noEditPoints="1" noAdjustHandles="1" noChangeArrowheads="1" noChangeShapeType="1" noTextEdit="1"/>
              </p:cNvSpPr>
              <p:nvPr/>
            </p:nvSpPr>
            <p:spPr bwMode="auto">
              <a:xfrm>
                <a:off x="1205085" y="4855413"/>
                <a:ext cx="7552892" cy="706091"/>
              </a:xfrm>
              <a:prstGeom prst="rect">
                <a:avLst/>
              </a:prstGeom>
              <a:blipFill>
                <a:blip r:embed="rId2"/>
                <a:stretch>
                  <a:fillRect l="-888" t="-17241" b="-129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21" name="Text Box 14">
            <a:extLst>
              <a:ext uri="{FF2B5EF4-FFF2-40B4-BE49-F238E27FC236}">
                <a16:creationId xmlns:a16="http://schemas.microsoft.com/office/drawing/2014/main" id="{11427AE6-5F3B-8800-29CC-9B3631EA3A0B}"/>
              </a:ext>
            </a:extLst>
          </p:cNvPr>
          <p:cNvSpPr txBox="1">
            <a:spLocks noChangeArrowheads="1"/>
          </p:cNvSpPr>
          <p:nvPr/>
        </p:nvSpPr>
        <p:spPr bwMode="auto">
          <a:xfrm>
            <a:off x="1205085" y="6241262"/>
            <a:ext cx="7552892" cy="30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ts val="1600"/>
              </a:lnSpc>
              <a:spcBef>
                <a:spcPct val="50000"/>
              </a:spcBef>
              <a:spcAft>
                <a:spcPts val="0"/>
              </a:spcAft>
              <a:buClrTx/>
              <a:buSzTx/>
              <a:buFontTx/>
              <a:buNone/>
              <a:tabLst/>
              <a:defRPr/>
            </a:pPr>
            <a:r>
              <a:rPr lang="en-GB" altLang="en-US" sz="2000" noProof="0" dirty="0">
                <a:solidFill>
                  <a:srgbClr val="000099"/>
                </a:solidFill>
                <a:latin typeface="Arial" panose="020B0604020202020204"/>
              </a:rPr>
              <a:t>‘Origins of Time’?...       Summary </a:t>
            </a:r>
            <a:endParaRPr kumimoji="0" lang="en-GB" altLang="en-US" sz="2000" b="0" i="0" u="none" strike="noStrike" kern="1200" cap="none" spc="0" normalizeH="0" baseline="0" noProof="0" dirty="0">
              <a:ln>
                <a:noFill/>
              </a:ln>
              <a:solidFill>
                <a:srgbClr val="000099"/>
              </a:solidFill>
              <a:effectLst/>
              <a:uLnTx/>
              <a:uFillTx/>
              <a:latin typeface="Arial" panose="020B0604020202020204"/>
            </a:endParaRPr>
          </a:p>
        </p:txBody>
      </p:sp>
    </p:spTree>
    <p:extLst>
      <p:ext uri="{BB962C8B-B14F-4D97-AF65-F5344CB8AC3E}">
        <p14:creationId xmlns:p14="http://schemas.microsoft.com/office/powerpoint/2010/main" val="1677713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C669C5-37CC-A000-D808-4942B3C247B5}"/>
              </a:ext>
            </a:extLst>
          </p:cNvPr>
          <p:cNvPicPr>
            <a:picLocks noChangeAspect="1"/>
          </p:cNvPicPr>
          <p:nvPr/>
        </p:nvPicPr>
        <p:blipFill rotWithShape="1">
          <a:blip r:embed="rId2"/>
          <a:srcRect l="20074" t="23123" r="31298" b="9637"/>
          <a:stretch/>
        </p:blipFill>
        <p:spPr>
          <a:xfrm>
            <a:off x="4992224" y="3437856"/>
            <a:ext cx="4075639" cy="31701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518AD6C-A4AC-FD36-0BBD-CC0E9C9BD425}"/>
                  </a:ext>
                </a:extLst>
              </p:cNvPr>
              <p:cNvSpPr txBox="1"/>
              <p:nvPr/>
            </p:nvSpPr>
            <p:spPr>
              <a:xfrm>
                <a:off x="5166491" y="2989261"/>
                <a:ext cx="2834509" cy="4531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full</a:t>
                </a:r>
                <a:r>
                  <a:rPr kumimoji="0" lang="en-GB" sz="2000" b="0" i="0" u="none" strike="noStrike" kern="1200" cap="none" spc="0" normalizeH="0" baseline="0" noProof="0" dirty="0">
                    <a:ln>
                      <a:noFill/>
                    </a:ln>
                    <a:solidFill>
                      <a:srgbClr val="006600"/>
                    </a:solidFill>
                    <a:effectLst/>
                    <a:uLnTx/>
                    <a:uFillTx/>
                    <a:latin typeface="Arial" panose="020B0604020202020204"/>
                    <a:ea typeface="+mn-ea"/>
                    <a:cs typeface="+mn-cs"/>
                  </a:rPr>
                  <a:t> </a:t>
                </a:r>
                <a14:m>
                  <m:oMath xmlns:m="http://schemas.openxmlformats.org/officeDocument/2006/math">
                    <m:sSub>
                      <m:sSub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GB"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m:t>
                        </m:r>
                      </m:e>
                      <m:sub>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sub>
                    </m:sSub>
                    <m:d>
                      <m:d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𝕆</m:t>
                        </m:r>
                      </m:e>
                    </m:d>
                  </m:oMath>
                </a14:m>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symmetry</a:t>
                </a:r>
                <a:endParaRPr kumimoji="0" lang="en-GB" sz="2000" b="0" i="0" u="none" strike="noStrike" kern="1200" cap="none" spc="0" normalizeH="0" baseline="0" noProof="0" dirty="0">
                  <a:ln>
                    <a:noFill/>
                  </a:ln>
                  <a:solidFill>
                    <a:srgbClr val="006600"/>
                  </a:solidFill>
                  <a:effectLst/>
                  <a:uLnTx/>
                  <a:uFillTx/>
                  <a:latin typeface="Palatino Linotype" panose="02040502050505030304" pitchFamily="18" charset="0"/>
                  <a:ea typeface="+mn-ea"/>
                  <a:cs typeface="+mn-cs"/>
                </a:endParaRPr>
              </a:p>
            </p:txBody>
          </p:sp>
        </mc:Choice>
        <mc:Fallback xmlns="">
          <p:sp>
            <p:nvSpPr>
              <p:cNvPr id="5" name="TextBox 4">
                <a:extLst>
                  <a:ext uri="{FF2B5EF4-FFF2-40B4-BE49-F238E27FC236}">
                    <a16:creationId xmlns:a16="http://schemas.microsoft.com/office/drawing/2014/main" id="{8518AD6C-A4AC-FD36-0BBD-CC0E9C9BD425}"/>
                  </a:ext>
                </a:extLst>
              </p:cNvPr>
              <p:cNvSpPr txBox="1">
                <a:spLocks noRot="1" noChangeAspect="1" noMove="1" noResize="1" noEditPoints="1" noAdjustHandles="1" noChangeArrowheads="1" noChangeShapeType="1" noTextEdit="1"/>
              </p:cNvSpPr>
              <p:nvPr/>
            </p:nvSpPr>
            <p:spPr>
              <a:xfrm>
                <a:off x="5166491" y="2989261"/>
                <a:ext cx="2834509" cy="453137"/>
              </a:xfrm>
              <a:prstGeom prst="rect">
                <a:avLst/>
              </a:prstGeom>
              <a:blipFill>
                <a:blip r:embed="rId3"/>
                <a:stretch>
                  <a:fillRect l="-2581" t="-2667" b="-22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D625015-8F83-0910-1F3B-323E6B52B25D}"/>
                  </a:ext>
                </a:extLst>
              </p:cNvPr>
              <p:cNvSpPr txBox="1"/>
              <p:nvPr/>
            </p:nvSpPr>
            <p:spPr>
              <a:xfrm>
                <a:off x="8635822" y="5854513"/>
                <a:ext cx="371691" cy="292388"/>
              </a:xfrm>
              <a:prstGeom prst="rect">
                <a:avLst/>
              </a:prstGeom>
              <a:solidFill>
                <a:schemeClr val="bg1"/>
              </a:solidFill>
            </p:spPr>
            <p:txBody>
              <a:bodyPr wrap="square" lIns="18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GB" sz="13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3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3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oMath>
                  </m:oMathPara>
                </a14:m>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7" name="TextBox 6">
                <a:extLst>
                  <a:ext uri="{FF2B5EF4-FFF2-40B4-BE49-F238E27FC236}">
                    <a16:creationId xmlns:a16="http://schemas.microsoft.com/office/drawing/2014/main" id="{9D625015-8F83-0910-1F3B-323E6B52B25D}"/>
                  </a:ext>
                </a:extLst>
              </p:cNvPr>
              <p:cNvSpPr txBox="1">
                <a:spLocks noRot="1" noChangeAspect="1" noMove="1" noResize="1" noEditPoints="1" noAdjustHandles="1" noChangeArrowheads="1" noChangeShapeType="1" noTextEdit="1"/>
              </p:cNvSpPr>
              <p:nvPr/>
            </p:nvSpPr>
            <p:spPr>
              <a:xfrm>
                <a:off x="8635822" y="5854513"/>
                <a:ext cx="371691" cy="292388"/>
              </a:xfrm>
              <a:prstGeom prst="rect">
                <a:avLst/>
              </a:prstGeom>
              <a:blipFill>
                <a:blip r:embed="rId4"/>
                <a:stretch>
                  <a:fillRect l="-11475"/>
                </a:stretch>
              </a:blipFill>
            </p:spPr>
            <p:txBody>
              <a:bodyPr/>
              <a:lstStyle/>
              <a:p>
                <a:r>
                  <a:rPr lang="en-GB">
                    <a:noFill/>
                  </a:rPr>
                  <a:t> </a:t>
                </a:r>
              </a:p>
            </p:txBody>
          </p:sp>
        </mc:Fallback>
      </mc:AlternateContent>
      <p:sp>
        <p:nvSpPr>
          <p:cNvPr id="12" name="Arrow: Right 11">
            <a:extLst>
              <a:ext uri="{FF2B5EF4-FFF2-40B4-BE49-F238E27FC236}">
                <a16:creationId xmlns:a16="http://schemas.microsoft.com/office/drawing/2014/main" id="{D5C4EF4B-C26D-EA13-A1B4-FAB9C814104D}"/>
              </a:ext>
            </a:extLst>
          </p:cNvPr>
          <p:cNvSpPr/>
          <p:nvPr/>
        </p:nvSpPr>
        <p:spPr>
          <a:xfrm rot="18034477" flipH="1">
            <a:off x="5474589" y="3374073"/>
            <a:ext cx="254849" cy="138701"/>
          </a:xfrm>
          <a:prstGeom prst="rightArrow">
            <a:avLst>
              <a:gd name="adj1" fmla="val 39440"/>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28C33493-1B0A-DE34-3235-CF1C95001B14}"/>
              </a:ext>
            </a:extLst>
          </p:cNvPr>
          <p:cNvSpPr txBox="1"/>
          <p:nvPr/>
        </p:nvSpPr>
        <p:spPr>
          <a:xfrm>
            <a:off x="7738380" y="3034750"/>
            <a:ext cx="120359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1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broken:</a:t>
            </a:r>
            <a:endParaRPr kumimoji="0" lang="en-GB" sz="2000" b="0" i="0" u="none" strike="noStrike" kern="1200" cap="none" spc="0" normalizeH="0" baseline="0" noProof="0" dirty="0">
              <a:ln>
                <a:noFill/>
              </a:ln>
              <a:solidFill>
                <a:srgbClr val="006600"/>
              </a:solidFill>
              <a:effectLst/>
              <a:uLnTx/>
              <a:uFillTx/>
              <a:latin typeface="Palatino Linotype" panose="02040502050505030304" pitchFamily="18" charset="0"/>
              <a:ea typeface="+mn-ea"/>
              <a:cs typeface="+mn-cs"/>
            </a:endParaRPr>
          </a:p>
        </p:txBody>
      </p:sp>
      <p:sp>
        <p:nvSpPr>
          <p:cNvPr id="2" name="TextBox 1">
            <a:extLst>
              <a:ext uri="{FF2B5EF4-FFF2-40B4-BE49-F238E27FC236}">
                <a16:creationId xmlns:a16="http://schemas.microsoft.com/office/drawing/2014/main" id="{6B71E947-5407-1DEF-5430-D567EC08D837}"/>
              </a:ext>
            </a:extLst>
          </p:cNvPr>
          <p:cNvSpPr txBox="1"/>
          <p:nvPr/>
        </p:nvSpPr>
        <p:spPr>
          <a:xfrm>
            <a:off x="4958821" y="6457890"/>
            <a:ext cx="414244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GB"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Standard Model</a:t>
            </a:r>
            <a:r>
              <a:rPr kumimoji="0" lang="en-GB"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structures directly </a:t>
            </a:r>
          </a:p>
        </p:txBody>
      </p:sp>
      <mc:AlternateContent xmlns:mc="http://schemas.openxmlformats.org/markup-compatibility/2006" xmlns:a14="http://schemas.microsoft.com/office/drawing/2010/main">
        <mc:Choice Requires="a14">
          <p:sp>
            <p:nvSpPr>
              <p:cNvPr id="26" name="Text Box 7">
                <a:extLst>
                  <a:ext uri="{FF2B5EF4-FFF2-40B4-BE49-F238E27FC236}">
                    <a16:creationId xmlns:a16="http://schemas.microsoft.com/office/drawing/2014/main" id="{310E2BC2-DC7E-5AA0-1BEA-2CB31177B9B6}"/>
                  </a:ext>
                </a:extLst>
              </p:cNvPr>
              <p:cNvSpPr txBox="1">
                <a:spLocks noChangeArrowheads="1"/>
              </p:cNvSpPr>
              <p:nvPr/>
            </p:nvSpPr>
            <p:spPr bwMode="auto">
              <a:xfrm>
                <a:off x="2100095" y="489907"/>
                <a:ext cx="550116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9D</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cubic</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form with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on </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9</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6" name="Text Box 7">
                <a:extLst>
                  <a:ext uri="{FF2B5EF4-FFF2-40B4-BE49-F238E27FC236}">
                    <a16:creationId xmlns:a16="http://schemas.microsoft.com/office/drawing/2014/main" id="{310E2BC2-DC7E-5AA0-1BEA-2CB31177B9B6}"/>
                  </a:ext>
                </a:extLst>
              </p:cNvPr>
              <p:cNvSpPr txBox="1">
                <a:spLocks noRot="1" noChangeAspect="1" noMove="1" noResize="1" noEditPoints="1" noAdjustHandles="1" noChangeArrowheads="1" noChangeShapeType="1" noTextEdit="1"/>
              </p:cNvSpPr>
              <p:nvPr/>
            </p:nvSpPr>
            <p:spPr bwMode="auto">
              <a:xfrm>
                <a:off x="2100095" y="489907"/>
                <a:ext cx="5501161" cy="523220"/>
              </a:xfrm>
              <a:prstGeom prst="rect">
                <a:avLst/>
              </a:prstGeom>
              <a:blipFill>
                <a:blip r:embed="rId5"/>
                <a:stretch>
                  <a:fillRect l="-1774" b="-244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3126D9D-2831-7F9F-AFAA-A47A2F4AA3F4}"/>
                  </a:ext>
                </a:extLst>
              </p:cNvPr>
              <p:cNvSpPr txBox="1"/>
              <p:nvPr/>
            </p:nvSpPr>
            <p:spPr>
              <a:xfrm>
                <a:off x="7556332" y="145507"/>
                <a:ext cx="1473159" cy="55399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×2→3×3</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matrix</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7" name="TextBox 26">
                <a:extLst>
                  <a:ext uri="{FF2B5EF4-FFF2-40B4-BE49-F238E27FC236}">
                    <a16:creationId xmlns:a16="http://schemas.microsoft.com/office/drawing/2014/main" id="{D3126D9D-2831-7F9F-AFAA-A47A2F4AA3F4}"/>
                  </a:ext>
                </a:extLst>
              </p:cNvPr>
              <p:cNvSpPr txBox="1">
                <a:spLocks noRot="1" noChangeAspect="1" noMove="1" noResize="1" noEditPoints="1" noAdjustHandles="1" noChangeArrowheads="1" noChangeShapeType="1" noTextEdit="1"/>
              </p:cNvSpPr>
              <p:nvPr/>
            </p:nvSpPr>
            <p:spPr>
              <a:xfrm>
                <a:off x="7556332" y="145507"/>
                <a:ext cx="1473159" cy="553998"/>
              </a:xfrm>
              <a:prstGeom prst="rect">
                <a:avLst/>
              </a:prstGeom>
              <a:blipFill>
                <a:blip r:embed="rId6"/>
                <a:stretch>
                  <a:fillRect l="-3734" b="-3297"/>
                </a:stretch>
              </a:blipFill>
            </p:spPr>
            <p:txBody>
              <a:bodyPr/>
              <a:lstStyle/>
              <a:p>
                <a:r>
                  <a:rPr lang="en-GB">
                    <a:noFill/>
                  </a:rPr>
                  <a:t> </a:t>
                </a:r>
              </a:p>
            </p:txBody>
          </p:sp>
        </mc:Fallback>
      </mc:AlternateContent>
      <p:sp>
        <p:nvSpPr>
          <p:cNvPr id="28" name="Arrow: Curved Left 27">
            <a:extLst>
              <a:ext uri="{FF2B5EF4-FFF2-40B4-BE49-F238E27FC236}">
                <a16:creationId xmlns:a16="http://schemas.microsoft.com/office/drawing/2014/main" id="{7C459146-EF48-153D-CEA6-3721B1233D3E}"/>
              </a:ext>
            </a:extLst>
          </p:cNvPr>
          <p:cNvSpPr/>
          <p:nvPr/>
        </p:nvSpPr>
        <p:spPr>
          <a:xfrm>
            <a:off x="7262363" y="213148"/>
            <a:ext cx="182275" cy="613980"/>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7BB61CA-0698-65B8-AA58-147858A14C84}"/>
                  </a:ext>
                </a:extLst>
              </p:cNvPr>
              <p:cNvSpPr txBox="1"/>
              <p:nvPr/>
            </p:nvSpPr>
            <p:spPr>
              <a:xfrm>
                <a:off x="0" y="743"/>
                <a:ext cx="9067799" cy="3992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oMath>
                </a14:m>
                <a:r>
                  <a:rPr kumimoji="0" lang="en-GB" sz="20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20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b>
                            </m:sSub>
                          </m:e>
                        </m:d>
                      </m:e>
                    </m:func>
                  </m:oMath>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9" name="TextBox 28">
                <a:extLst>
                  <a:ext uri="{FF2B5EF4-FFF2-40B4-BE49-F238E27FC236}">
                    <a16:creationId xmlns:a16="http://schemas.microsoft.com/office/drawing/2014/main" id="{67BB61CA-0698-65B8-AA58-147858A14C84}"/>
                  </a:ext>
                </a:extLst>
              </p:cNvPr>
              <p:cNvSpPr txBox="1">
                <a:spLocks noRot="1" noChangeAspect="1" noMove="1" noResize="1" noEditPoints="1" noAdjustHandles="1" noChangeArrowheads="1" noChangeShapeType="1" noTextEdit="1"/>
              </p:cNvSpPr>
              <p:nvPr/>
            </p:nvSpPr>
            <p:spPr>
              <a:xfrm>
                <a:off x="0" y="743"/>
                <a:ext cx="9067799" cy="399212"/>
              </a:xfrm>
              <a:prstGeom prst="rect">
                <a:avLst/>
              </a:prstGeom>
              <a:blipFill>
                <a:blip r:embed="rId7"/>
                <a:stretch>
                  <a:fillRect l="-336" b="-1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4F4FF55-D9AA-F932-920D-D20C14EE4321}"/>
                  </a:ext>
                </a:extLst>
              </p:cNvPr>
              <p:cNvSpPr txBox="1"/>
              <p:nvPr/>
            </p:nvSpPr>
            <p:spPr>
              <a:xfrm>
                <a:off x="10378" y="598310"/>
                <a:ext cx="2396971" cy="3992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20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9</m:t>
                                  </m:r>
                                </m:sub>
                              </m:sSub>
                            </m:e>
                          </m:d>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0" name="TextBox 29">
                <a:extLst>
                  <a:ext uri="{FF2B5EF4-FFF2-40B4-BE49-F238E27FC236}">
                    <a16:creationId xmlns:a16="http://schemas.microsoft.com/office/drawing/2014/main" id="{34F4FF55-D9AA-F932-920D-D20C14EE4321}"/>
                  </a:ext>
                </a:extLst>
              </p:cNvPr>
              <p:cNvSpPr txBox="1">
                <a:spLocks noRot="1" noChangeAspect="1" noMove="1" noResize="1" noEditPoints="1" noAdjustHandles="1" noChangeArrowheads="1" noChangeShapeType="1" noTextEdit="1"/>
              </p:cNvSpPr>
              <p:nvPr/>
            </p:nvSpPr>
            <p:spPr>
              <a:xfrm>
                <a:off x="10378" y="598310"/>
                <a:ext cx="2396971" cy="399212"/>
              </a:xfrm>
              <a:prstGeom prst="rect">
                <a:avLst/>
              </a:prstGeom>
              <a:blipFill>
                <a:blip r:embed="rId8"/>
                <a:stretch>
                  <a:fillRect l="-1272" b="-1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 Box 7">
                <a:extLst>
                  <a:ext uri="{FF2B5EF4-FFF2-40B4-BE49-F238E27FC236}">
                    <a16:creationId xmlns:a16="http://schemas.microsoft.com/office/drawing/2014/main" id="{57E5D6EC-0EFC-766F-03EA-E5428C433B55}"/>
                  </a:ext>
                </a:extLst>
              </p:cNvPr>
              <p:cNvSpPr txBox="1">
                <a:spLocks noChangeArrowheads="1"/>
              </p:cNvSpPr>
              <p:nvPr/>
            </p:nvSpPr>
            <p:spPr bwMode="auto">
              <a:xfrm>
                <a:off x="2045255" y="-81255"/>
                <a:ext cx="6185673"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quad.</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form with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on </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31" name="Text Box 7">
                <a:extLst>
                  <a:ext uri="{FF2B5EF4-FFF2-40B4-BE49-F238E27FC236}">
                    <a16:creationId xmlns:a16="http://schemas.microsoft.com/office/drawing/2014/main" id="{57E5D6EC-0EFC-766F-03EA-E5428C433B55}"/>
                  </a:ext>
                </a:extLst>
              </p:cNvPr>
              <p:cNvSpPr txBox="1">
                <a:spLocks noRot="1" noChangeAspect="1" noMove="1" noResize="1" noEditPoints="1" noAdjustHandles="1" noChangeArrowheads="1" noChangeShapeType="1" noTextEdit="1"/>
              </p:cNvSpPr>
              <p:nvPr/>
            </p:nvSpPr>
            <p:spPr bwMode="auto">
              <a:xfrm>
                <a:off x="2045255" y="-81255"/>
                <a:ext cx="6185673" cy="523220"/>
              </a:xfrm>
              <a:prstGeom prst="rect">
                <a:avLst/>
              </a:prstGeom>
              <a:blipFill>
                <a:blip r:embed="rId9"/>
                <a:stretch>
                  <a:fillRect l="-1578" b="-244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pic>
        <p:nvPicPr>
          <p:cNvPr id="36" name="Picture 35">
            <a:extLst>
              <a:ext uri="{FF2B5EF4-FFF2-40B4-BE49-F238E27FC236}">
                <a16:creationId xmlns:a16="http://schemas.microsoft.com/office/drawing/2014/main" id="{4F986901-9ED7-A62E-128A-673F6C92B4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3885" y="2401617"/>
            <a:ext cx="650783" cy="32385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81B99AA2-C3DF-2B41-8FCB-E0940B258E85}"/>
              </a:ext>
            </a:extLst>
          </p:cNvPr>
          <p:cNvSpPr/>
          <p:nvPr/>
        </p:nvSpPr>
        <p:spPr>
          <a:xfrm>
            <a:off x="3087006" y="2496261"/>
            <a:ext cx="3002198" cy="445220"/>
          </a:xfrm>
          <a:prstGeom prst="rect">
            <a:avLst/>
          </a:prstGeom>
          <a:solidFill>
            <a:schemeClr val="bg1"/>
          </a:solid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E3709D6-02D7-9C36-4A09-3D9593DF1F8B}"/>
                  </a:ext>
                </a:extLst>
              </p:cNvPr>
              <p:cNvSpPr txBox="1"/>
              <p:nvPr/>
            </p:nvSpPr>
            <p:spPr>
              <a:xfrm>
                <a:off x="3105950" y="2586488"/>
                <a:ext cx="2962234" cy="300852"/>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8" name="TextBox 37">
                <a:extLst>
                  <a:ext uri="{FF2B5EF4-FFF2-40B4-BE49-F238E27FC236}">
                    <a16:creationId xmlns:a16="http://schemas.microsoft.com/office/drawing/2014/main" id="{2E3709D6-02D7-9C36-4A09-3D9593DF1F8B}"/>
                  </a:ext>
                </a:extLst>
              </p:cNvPr>
              <p:cNvSpPr txBox="1">
                <a:spLocks noRot="1" noChangeAspect="1" noMove="1" noResize="1" noEditPoints="1" noAdjustHandles="1" noChangeArrowheads="1" noChangeShapeType="1" noTextEdit="1"/>
              </p:cNvSpPr>
              <p:nvPr/>
            </p:nvSpPr>
            <p:spPr>
              <a:xfrm>
                <a:off x="3105950" y="2586488"/>
                <a:ext cx="2962234" cy="300852"/>
              </a:xfrm>
              <a:prstGeom prst="rect">
                <a:avLst/>
              </a:prstGeom>
              <a:blipFill>
                <a:blip r:embed="rId11"/>
                <a:stretch>
                  <a:fillRect l="-4124" b="-3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E2DC1BE-AFD8-074B-D590-905609AD160D}"/>
                  </a:ext>
                </a:extLst>
              </p:cNvPr>
              <p:cNvSpPr txBox="1"/>
              <p:nvPr/>
            </p:nvSpPr>
            <p:spPr>
              <a:xfrm>
                <a:off x="0" y="1634886"/>
                <a:ext cx="2233246" cy="4458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20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2000" b="0" i="1" u="none" strike="noStrike" kern="1200" cap="none" spc="0" normalizeH="0" baseline="16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e>
                          </m:d>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8" name="TextBox 17">
                <a:extLst>
                  <a:ext uri="{FF2B5EF4-FFF2-40B4-BE49-F238E27FC236}">
                    <a16:creationId xmlns:a16="http://schemas.microsoft.com/office/drawing/2014/main" id="{FE2DC1BE-AFD8-074B-D590-905609AD160D}"/>
                  </a:ext>
                </a:extLst>
              </p:cNvPr>
              <p:cNvSpPr txBox="1">
                <a:spLocks noRot="1" noChangeAspect="1" noMove="1" noResize="1" noEditPoints="1" noAdjustHandles="1" noChangeArrowheads="1" noChangeShapeType="1" noTextEdit="1"/>
              </p:cNvSpPr>
              <p:nvPr/>
            </p:nvSpPr>
            <p:spPr>
              <a:xfrm>
                <a:off x="0" y="1634886"/>
                <a:ext cx="2233246" cy="445891"/>
              </a:xfrm>
              <a:prstGeom prst="rect">
                <a:avLst/>
              </a:prstGeom>
              <a:blipFill>
                <a:blip r:embed="rId12"/>
                <a:stretch>
                  <a:fillRect l="-1366" b="-95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 Box 7">
                <a:extLst>
                  <a:ext uri="{FF2B5EF4-FFF2-40B4-BE49-F238E27FC236}">
                    <a16:creationId xmlns:a16="http://schemas.microsoft.com/office/drawing/2014/main" id="{DD4D633E-3D46-1CE7-E22A-5425E5C42DD4}"/>
                  </a:ext>
                </a:extLst>
              </p:cNvPr>
              <p:cNvSpPr txBox="1">
                <a:spLocks noChangeArrowheads="1"/>
              </p:cNvSpPr>
              <p:nvPr/>
            </p:nvSpPr>
            <p:spPr bwMode="auto">
              <a:xfrm>
                <a:off x="2110472" y="1552350"/>
                <a:ext cx="57627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n-GB" sz="2400" b="0" i="0" u="sng"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sz="2400" b="0"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n-GB" sz="2400" b="0" i="0" u="sng"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 </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order</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form,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on</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2000" b="0" i="1" u="none" strike="noStrike" kern="1200" cap="none" spc="0" normalizeH="0" baseline="16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2" name="Text Box 7">
                <a:extLst>
                  <a:ext uri="{FF2B5EF4-FFF2-40B4-BE49-F238E27FC236}">
                    <a16:creationId xmlns:a16="http://schemas.microsoft.com/office/drawing/2014/main" id="{DD4D633E-3D46-1CE7-E22A-5425E5C42DD4}"/>
                  </a:ext>
                </a:extLst>
              </p:cNvPr>
              <p:cNvSpPr txBox="1">
                <a:spLocks noRot="1" noChangeAspect="1" noMove="1" noResize="1" noEditPoints="1" noAdjustHandles="1" noChangeArrowheads="1" noChangeShapeType="1" noTextEdit="1"/>
              </p:cNvSpPr>
              <p:nvPr/>
            </p:nvSpPr>
            <p:spPr bwMode="auto">
              <a:xfrm>
                <a:off x="2110472" y="1552350"/>
                <a:ext cx="5762700" cy="523220"/>
              </a:xfrm>
              <a:prstGeom prst="rect">
                <a:avLst/>
              </a:prstGeom>
              <a:blipFill>
                <a:blip r:embed="rId13"/>
                <a:stretch>
                  <a:fillRect l="-1586" b="-247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09E5FEB-A690-95ED-6218-22A1D4EC5CF6}"/>
                  </a:ext>
                </a:extLst>
              </p:cNvPr>
              <p:cNvSpPr txBox="1"/>
              <p:nvPr/>
            </p:nvSpPr>
            <p:spPr>
              <a:xfrm>
                <a:off x="7667099" y="1227324"/>
                <a:ext cx="1427507" cy="55399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a:solidFill>
                            <a:prstClr val="black"/>
                          </a:solidFill>
                          <a:latin typeface="Cambria Math" panose="02040503050406030204" pitchFamily="18" charset="0"/>
                        </a:rPr>
                        <m:t>4</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matrix</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3" name="TextBox 22">
                <a:extLst>
                  <a:ext uri="{FF2B5EF4-FFF2-40B4-BE49-F238E27FC236}">
                    <a16:creationId xmlns:a16="http://schemas.microsoft.com/office/drawing/2014/main" id="{109E5FEB-A690-95ED-6218-22A1D4EC5CF6}"/>
                  </a:ext>
                </a:extLst>
              </p:cNvPr>
              <p:cNvSpPr txBox="1">
                <a:spLocks noRot="1" noChangeAspect="1" noMove="1" noResize="1" noEditPoints="1" noAdjustHandles="1" noChangeArrowheads="1" noChangeShapeType="1" noTextEdit="1"/>
              </p:cNvSpPr>
              <p:nvPr/>
            </p:nvSpPr>
            <p:spPr>
              <a:xfrm>
                <a:off x="7667099" y="1227324"/>
                <a:ext cx="1427507" cy="553998"/>
              </a:xfrm>
              <a:prstGeom prst="rect">
                <a:avLst/>
              </a:prstGeom>
              <a:blipFill>
                <a:blip r:embed="rId14"/>
                <a:stretch>
                  <a:fillRect l="-3846" r="-3846" b="-4396"/>
                </a:stretch>
              </a:blipFill>
            </p:spPr>
            <p:txBody>
              <a:bodyPr/>
              <a:lstStyle/>
              <a:p>
                <a:r>
                  <a:rPr lang="en-GB">
                    <a:noFill/>
                  </a:rPr>
                  <a:t> </a:t>
                </a:r>
              </a:p>
            </p:txBody>
          </p:sp>
        </mc:Fallback>
      </mc:AlternateContent>
      <p:sp>
        <p:nvSpPr>
          <p:cNvPr id="24" name="Arrow: Curved Left 23">
            <a:extLst>
              <a:ext uri="{FF2B5EF4-FFF2-40B4-BE49-F238E27FC236}">
                <a16:creationId xmlns:a16="http://schemas.microsoft.com/office/drawing/2014/main" id="{C6C6BF13-38B7-9F35-DAEF-808F406CD885}"/>
              </a:ext>
            </a:extLst>
          </p:cNvPr>
          <p:cNvSpPr/>
          <p:nvPr/>
        </p:nvSpPr>
        <p:spPr>
          <a:xfrm>
            <a:off x="7488600" y="1297193"/>
            <a:ext cx="182275" cy="613980"/>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9747B3-6259-5F79-FAF2-04EC1262A8A6}"/>
                  </a:ext>
                </a:extLst>
              </p:cNvPr>
              <p:cNvSpPr txBox="1"/>
              <p:nvPr/>
            </p:nvSpPr>
            <p:spPr>
              <a:xfrm>
                <a:off x="-8094" y="1125315"/>
                <a:ext cx="2233246"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20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16</m:t>
                                  </m:r>
                                </m:sub>
                              </m:sSub>
                            </m:e>
                          </m:d>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2" name="TextBox 31">
                <a:extLst>
                  <a:ext uri="{FF2B5EF4-FFF2-40B4-BE49-F238E27FC236}">
                    <a16:creationId xmlns:a16="http://schemas.microsoft.com/office/drawing/2014/main" id="{D99747B3-6259-5F79-FAF2-04EC1262A8A6}"/>
                  </a:ext>
                </a:extLst>
              </p:cNvPr>
              <p:cNvSpPr txBox="1">
                <a:spLocks noRot="1" noChangeAspect="1" noMove="1" noResize="1" noEditPoints="1" noAdjustHandles="1" noChangeArrowheads="1" noChangeShapeType="1" noTextEdit="1"/>
              </p:cNvSpPr>
              <p:nvPr/>
            </p:nvSpPr>
            <p:spPr>
              <a:xfrm>
                <a:off x="-8094" y="1125315"/>
                <a:ext cx="2233246" cy="400110"/>
              </a:xfrm>
              <a:prstGeom prst="rect">
                <a:avLst/>
              </a:prstGeom>
              <a:blipFill>
                <a:blip r:embed="rId15"/>
                <a:stretch>
                  <a:fillRect l="-1366" b="-1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DC90A96-E038-9590-5038-3BF0AD55C4A2}"/>
                  </a:ext>
                </a:extLst>
              </p:cNvPr>
              <p:cNvSpPr txBox="1"/>
              <p:nvPr/>
            </p:nvSpPr>
            <p:spPr>
              <a:xfrm>
                <a:off x="7593784" y="710650"/>
                <a:ext cx="1424685" cy="55399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×3→4×4</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matrix</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3" name="TextBox 32">
                <a:extLst>
                  <a:ext uri="{FF2B5EF4-FFF2-40B4-BE49-F238E27FC236}">
                    <a16:creationId xmlns:a16="http://schemas.microsoft.com/office/drawing/2014/main" id="{9DC90A96-E038-9590-5038-3BF0AD55C4A2}"/>
                  </a:ext>
                </a:extLst>
              </p:cNvPr>
              <p:cNvSpPr txBox="1">
                <a:spLocks noRot="1" noChangeAspect="1" noMove="1" noResize="1" noEditPoints="1" noAdjustHandles="1" noChangeArrowheads="1" noChangeShapeType="1" noTextEdit="1"/>
              </p:cNvSpPr>
              <p:nvPr/>
            </p:nvSpPr>
            <p:spPr>
              <a:xfrm>
                <a:off x="7593784" y="710650"/>
                <a:ext cx="1424685" cy="553998"/>
              </a:xfrm>
              <a:prstGeom prst="rect">
                <a:avLst/>
              </a:prstGeom>
              <a:blipFill>
                <a:blip r:embed="rId16"/>
                <a:stretch>
                  <a:fillRect l="-3863" r="-3433" b="-4444"/>
                </a:stretch>
              </a:blipFill>
            </p:spPr>
            <p:txBody>
              <a:bodyPr/>
              <a:lstStyle/>
              <a:p>
                <a:r>
                  <a:rPr lang="en-GB">
                    <a:noFill/>
                  </a:rPr>
                  <a:t> </a:t>
                </a:r>
              </a:p>
            </p:txBody>
          </p:sp>
        </mc:Fallback>
      </mc:AlternateContent>
      <p:sp>
        <p:nvSpPr>
          <p:cNvPr id="34" name="Arrow: Curved Left 33">
            <a:extLst>
              <a:ext uri="{FF2B5EF4-FFF2-40B4-BE49-F238E27FC236}">
                <a16:creationId xmlns:a16="http://schemas.microsoft.com/office/drawing/2014/main" id="{106F8882-AE7B-9E5B-2048-2D892C9A57C0}"/>
              </a:ext>
            </a:extLst>
          </p:cNvPr>
          <p:cNvSpPr/>
          <p:nvPr/>
        </p:nvSpPr>
        <p:spPr>
          <a:xfrm>
            <a:off x="7368534" y="768960"/>
            <a:ext cx="182275" cy="613980"/>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35" name="Text Box 7">
                <a:extLst>
                  <a:ext uri="{FF2B5EF4-FFF2-40B4-BE49-F238E27FC236}">
                    <a16:creationId xmlns:a16="http://schemas.microsoft.com/office/drawing/2014/main" id="{951BAA57-3784-E53F-B460-C36D0B01432A}"/>
                  </a:ext>
                </a:extLst>
              </p:cNvPr>
              <p:cNvSpPr txBox="1">
                <a:spLocks noChangeArrowheads="1"/>
              </p:cNvSpPr>
              <p:nvPr/>
            </p:nvSpPr>
            <p:spPr bwMode="auto">
              <a:xfrm>
                <a:off x="2052669" y="1026645"/>
                <a:ext cx="57627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lang="en-GB" altLang="en-US" sz="2400" u="sng" dirty="0">
                    <a:solidFill>
                      <a:prstClr val="black"/>
                    </a:solidFill>
                    <a:latin typeface="Times New Roman" panose="02020603050405020304" pitchFamily="18" charset="0"/>
                    <a:cs typeface="Times New Roman" panose="02020603050405020304" pitchFamily="18" charset="0"/>
                  </a:rPr>
                  <a:t>4</a:t>
                </a:r>
                <a:r>
                  <a:rPr kumimoji="0" lang="en-GB" sz="2400" b="0" i="0" u="sng"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 </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order</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form,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on</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16</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35" name="Text Box 7">
                <a:extLst>
                  <a:ext uri="{FF2B5EF4-FFF2-40B4-BE49-F238E27FC236}">
                    <a16:creationId xmlns:a16="http://schemas.microsoft.com/office/drawing/2014/main" id="{951BAA57-3784-E53F-B460-C36D0B01432A}"/>
                  </a:ext>
                </a:extLst>
              </p:cNvPr>
              <p:cNvSpPr txBox="1">
                <a:spLocks noRot="1" noChangeAspect="1" noMove="1" noResize="1" noEditPoints="1" noAdjustHandles="1" noChangeArrowheads="1" noChangeShapeType="1" noTextEdit="1"/>
              </p:cNvSpPr>
              <p:nvPr/>
            </p:nvSpPr>
            <p:spPr bwMode="auto">
              <a:xfrm>
                <a:off x="2052669" y="1026645"/>
                <a:ext cx="5762700" cy="523220"/>
              </a:xfrm>
              <a:prstGeom prst="rect">
                <a:avLst/>
              </a:prstGeom>
              <a:blipFill>
                <a:blip r:embed="rId17"/>
                <a:stretch>
                  <a:fillRect l="-1693" b="-244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39" name="TextBox 38">
            <a:extLst>
              <a:ext uri="{FF2B5EF4-FFF2-40B4-BE49-F238E27FC236}">
                <a16:creationId xmlns:a16="http://schemas.microsoft.com/office/drawing/2014/main" id="{7CFB74D2-785D-7F19-4621-38DEDE901966}"/>
              </a:ext>
            </a:extLst>
          </p:cNvPr>
          <p:cNvSpPr txBox="1"/>
          <p:nvPr/>
        </p:nvSpPr>
        <p:spPr>
          <a:xfrm>
            <a:off x="1843953" y="2110027"/>
            <a:ext cx="5486228" cy="313932"/>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Alternative sequence of maths</a:t>
            </a:r>
            <a:r>
              <a:rPr kumimoji="0" lang="en-GB" sz="1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structures</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9" name="TextBox 58">
            <a:extLst>
              <a:ext uri="{FF2B5EF4-FFF2-40B4-BE49-F238E27FC236}">
                <a16:creationId xmlns:a16="http://schemas.microsoft.com/office/drawing/2014/main" id="{B6D581B0-3A70-FA5E-D812-D174E83EBED0}"/>
              </a:ext>
            </a:extLst>
          </p:cNvPr>
          <p:cNvSpPr txBox="1"/>
          <p:nvPr/>
        </p:nvSpPr>
        <p:spPr>
          <a:xfrm>
            <a:off x="778105" y="5142937"/>
            <a:ext cx="360176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Symmetry breaking yields</a:t>
            </a:r>
            <a:r>
              <a:rPr kumimoji="0" lang="en-GB"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gauge interactions independent of visible Standard Model sector.</a:t>
            </a: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40" name="Rectangle 39">
            <a:extLst>
              <a:ext uri="{FF2B5EF4-FFF2-40B4-BE49-F238E27FC236}">
                <a16:creationId xmlns:a16="http://schemas.microsoft.com/office/drawing/2014/main" id="{E04021E0-82E3-3753-38CB-C5730CD1CA30}"/>
              </a:ext>
            </a:extLst>
          </p:cNvPr>
          <p:cNvSpPr/>
          <p:nvPr/>
        </p:nvSpPr>
        <p:spPr>
          <a:xfrm>
            <a:off x="257257" y="2302282"/>
            <a:ext cx="2101428" cy="931255"/>
          </a:xfrm>
          <a:prstGeom prst="rect">
            <a:avLst/>
          </a:prstGeom>
          <a:solidFill>
            <a:schemeClr val="bg1"/>
          </a:solidFill>
          <a:ln w="2540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4AC56843-005E-5941-53B8-E1D075D2F1D7}"/>
              </a:ext>
            </a:extLst>
          </p:cNvPr>
          <p:cNvSpPr txBox="1"/>
          <p:nvPr/>
        </p:nvSpPr>
        <p:spPr>
          <a:xfrm>
            <a:off x="36955" y="2429604"/>
            <a:ext cx="2542032" cy="757130"/>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Also</a:t>
            </a:r>
            <a:r>
              <a:rPr kumimoji="0" lang="en-GB" sz="1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fully consistent with generalised proper time</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2" name="Straight Connector 41">
            <a:extLst>
              <a:ext uri="{FF2B5EF4-FFF2-40B4-BE49-F238E27FC236}">
                <a16:creationId xmlns:a16="http://schemas.microsoft.com/office/drawing/2014/main" id="{2B14E796-3E76-0B35-6A49-1955A451068E}"/>
              </a:ext>
            </a:extLst>
          </p:cNvPr>
          <p:cNvCxnSpPr>
            <a:cxnSpLocks/>
          </p:cNvCxnSpPr>
          <p:nvPr/>
        </p:nvCxnSpPr>
        <p:spPr>
          <a:xfrm>
            <a:off x="380586" y="2016944"/>
            <a:ext cx="136249" cy="28533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2FFCA4F-8FDC-019A-EB48-9CE2EAA2CC39}"/>
              </a:ext>
            </a:extLst>
          </p:cNvPr>
          <p:cNvCxnSpPr>
            <a:cxnSpLocks/>
          </p:cNvCxnSpPr>
          <p:nvPr/>
        </p:nvCxnSpPr>
        <p:spPr>
          <a:xfrm flipV="1">
            <a:off x="2358685" y="2725467"/>
            <a:ext cx="728320" cy="1783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DD86402-38F8-19A0-36AD-0ED6D744C1D9}"/>
              </a:ext>
            </a:extLst>
          </p:cNvPr>
          <p:cNvPicPr>
            <a:picLocks noChangeAspect="1"/>
          </p:cNvPicPr>
          <p:nvPr/>
        </p:nvPicPr>
        <p:blipFill rotWithShape="1">
          <a:blip r:embed="rId18"/>
          <a:srcRect l="6836" t="34671" r="8552" b="25964"/>
          <a:stretch/>
        </p:blipFill>
        <p:spPr>
          <a:xfrm>
            <a:off x="-33525" y="3751628"/>
            <a:ext cx="4992346" cy="1306501"/>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CC36492-F810-6E55-2BBE-6BEFFDD7364D}"/>
                  </a:ext>
                </a:extLst>
              </p:cNvPr>
              <p:cNvSpPr txBox="1"/>
              <p:nvPr/>
            </p:nvSpPr>
            <p:spPr>
              <a:xfrm>
                <a:off x="113687" y="3276022"/>
                <a:ext cx="4458313" cy="453137"/>
              </a:xfrm>
              <a:prstGeom prst="rect">
                <a:avLst/>
              </a:prstGeom>
              <a:noFill/>
            </p:spPr>
            <p:txBody>
              <a:bodyPr wrap="square" rtlCol="0">
                <a:spAutoFit/>
              </a:bodyPr>
              <a:lstStyle/>
              <a:p>
                <a:pPr lvl="0">
                  <a:defRPr/>
                </a:pP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full</a:t>
                </a:r>
                <a14:m>
                  <m:oMath xmlns:m="http://schemas.openxmlformats.org/officeDocument/2006/math">
                    <m:r>
                      <a:rPr lang="en-GB" altLang="en-US" sz="2400" b="0" i="0" smtClean="0">
                        <a:solidFill>
                          <a:prstClr val="black"/>
                        </a:solidFill>
                        <a:latin typeface="Cambria Math" panose="02040503050406030204" pitchFamily="18" charset="0"/>
                        <a:cs typeface="Arial" panose="020B0604020202020204" pitchFamily="34" charset="0"/>
                      </a:rPr>
                      <m:t> </m:t>
                    </m:r>
                    <m:r>
                      <m:rPr>
                        <m:sty m:val="p"/>
                      </m:rPr>
                      <a:rPr lang="en-GB" altLang="en-US" sz="2400">
                        <a:solidFill>
                          <a:prstClr val="black"/>
                        </a:solidFill>
                        <a:latin typeface="Cambria Math" panose="02040503050406030204" pitchFamily="18" charset="0"/>
                        <a:cs typeface="Arial" panose="020B0604020202020204" pitchFamily="34" charset="0"/>
                      </a:rPr>
                      <m:t>SL</m:t>
                    </m:r>
                    <m:d>
                      <m:dPr>
                        <m:ctrlPr>
                          <a:rPr lang="en-GB" altLang="en-US" sz="2400" i="1">
                            <a:solidFill>
                              <a:prstClr val="black"/>
                            </a:solidFill>
                            <a:latin typeface="Cambria Math" panose="02040503050406030204" pitchFamily="18" charset="0"/>
                            <a:cs typeface="Arial" panose="020B0604020202020204" pitchFamily="34" charset="0"/>
                          </a:rPr>
                        </m:ctrlPr>
                      </m:dPr>
                      <m:e>
                        <m:r>
                          <a:rPr lang="en-GB" altLang="en-US" sz="2400" i="1">
                            <a:solidFill>
                              <a:prstClr val="black"/>
                            </a:solidFill>
                            <a:latin typeface="Cambria Math" panose="02040503050406030204" pitchFamily="18" charset="0"/>
                            <a:cs typeface="Arial" panose="020B0604020202020204" pitchFamily="34" charset="0"/>
                          </a:rPr>
                          <m:t>𝑝</m:t>
                        </m:r>
                        <m:r>
                          <a:rPr lang="en-GB" altLang="en-US" sz="2400" i="1">
                            <a:solidFill>
                              <a:prstClr val="black"/>
                            </a:solidFill>
                            <a:latin typeface="Cambria Math" panose="02040503050406030204" pitchFamily="18" charset="0"/>
                            <a:cs typeface="Arial" panose="020B0604020202020204" pitchFamily="34" charset="0"/>
                          </a:rPr>
                          <m:t>,</m:t>
                        </m:r>
                        <m:r>
                          <m:rPr>
                            <m:nor/>
                          </m:rPr>
                          <a:rPr lang="en-GB" sz="3200" dirty="0">
                            <a:solidFill>
                              <a:prstClr val="black"/>
                            </a:solidFill>
                            <a:latin typeface="Colonna MT" panose="04020805060202030203" pitchFamily="82" charset="0"/>
                          </a:rPr>
                          <m:t>C</m:t>
                        </m:r>
                      </m:e>
                    </m:d>
                    <m:r>
                      <a:rPr lang="en-GB" altLang="en-US" sz="2400" b="0" i="1" dirty="0" smtClean="0">
                        <a:solidFill>
                          <a:prstClr val="black"/>
                        </a:solidFill>
                        <a:latin typeface="Cambria Math" panose="02040503050406030204" pitchFamily="18" charset="0"/>
                      </a:rPr>
                      <m:t>  </m:t>
                    </m:r>
                  </m:oMath>
                </a14:m>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symmetry broken:</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GB"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mc:Choice>
        <mc:Fallback xmlns="">
          <p:sp>
            <p:nvSpPr>
              <p:cNvPr id="10" name="TextBox 9">
                <a:extLst>
                  <a:ext uri="{FF2B5EF4-FFF2-40B4-BE49-F238E27FC236}">
                    <a16:creationId xmlns:a16="http://schemas.microsoft.com/office/drawing/2014/main" id="{FCC36492-F810-6E55-2BBE-6BEFFDD7364D}"/>
                  </a:ext>
                </a:extLst>
              </p:cNvPr>
              <p:cNvSpPr txBox="1">
                <a:spLocks noRot="1" noChangeAspect="1" noMove="1" noResize="1" noEditPoints="1" noAdjustHandles="1" noChangeArrowheads="1" noChangeShapeType="1" noTextEdit="1"/>
              </p:cNvSpPr>
              <p:nvPr/>
            </p:nvSpPr>
            <p:spPr>
              <a:xfrm>
                <a:off x="113687" y="3276022"/>
                <a:ext cx="4458313" cy="453137"/>
              </a:xfrm>
              <a:prstGeom prst="rect">
                <a:avLst/>
              </a:prstGeom>
              <a:blipFill>
                <a:blip r:embed="rId19"/>
                <a:stretch>
                  <a:fillRect l="-1642" t="-1333" b="-24000"/>
                </a:stretch>
              </a:blipFill>
            </p:spPr>
            <p:txBody>
              <a:bodyPr/>
              <a:lstStyle/>
              <a:p>
                <a:r>
                  <a:rPr lang="en-GB">
                    <a:noFill/>
                  </a:rPr>
                  <a:t> </a:t>
                </a:r>
              </a:p>
            </p:txBody>
          </p:sp>
        </mc:Fallback>
      </mc:AlternateContent>
      <p:cxnSp>
        <p:nvCxnSpPr>
          <p:cNvPr id="14" name="Straight Arrow Connector 13">
            <a:extLst>
              <a:ext uri="{FF2B5EF4-FFF2-40B4-BE49-F238E27FC236}">
                <a16:creationId xmlns:a16="http://schemas.microsoft.com/office/drawing/2014/main" id="{6F8185D6-B8B5-AEE1-56DA-0F0ABBD43B85}"/>
              </a:ext>
            </a:extLst>
          </p:cNvPr>
          <p:cNvCxnSpPr>
            <a:cxnSpLocks/>
            <a:stCxn id="59" idx="0"/>
            <a:endCxn id="15" idx="1"/>
          </p:cNvCxnSpPr>
          <p:nvPr/>
        </p:nvCxnSpPr>
        <p:spPr>
          <a:xfrm flipV="1">
            <a:off x="2578987" y="4204765"/>
            <a:ext cx="508018" cy="938172"/>
          </a:xfrm>
          <a:prstGeom prst="straightConnector1">
            <a:avLst/>
          </a:prstGeom>
          <a:ln w="2540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0A49C9E1-41DC-763B-F9DB-3A656891AABA}"/>
              </a:ext>
            </a:extLst>
          </p:cNvPr>
          <p:cNvSpPr/>
          <p:nvPr/>
        </p:nvSpPr>
        <p:spPr>
          <a:xfrm rot="5400000">
            <a:off x="3011403" y="3320955"/>
            <a:ext cx="151205" cy="1616415"/>
          </a:xfrm>
          <a:prstGeom prst="rightBrace">
            <a:avLst>
              <a:gd name="adj1" fmla="val 31250"/>
              <a:gd name="adj2" fmla="val 50000"/>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9" name="Arrow: Right 18">
            <a:extLst>
              <a:ext uri="{FF2B5EF4-FFF2-40B4-BE49-F238E27FC236}">
                <a16:creationId xmlns:a16="http://schemas.microsoft.com/office/drawing/2014/main" id="{75AB528D-4167-1387-B91F-46220C098F54}"/>
              </a:ext>
            </a:extLst>
          </p:cNvPr>
          <p:cNvSpPr/>
          <p:nvPr/>
        </p:nvSpPr>
        <p:spPr>
          <a:xfrm rot="18034477" flipH="1">
            <a:off x="526156" y="3667754"/>
            <a:ext cx="254849" cy="138701"/>
          </a:xfrm>
          <a:prstGeom prst="rightArrow">
            <a:avLst>
              <a:gd name="adj1" fmla="val 39440"/>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E84F8953-A6F1-BD36-CE96-055E8F64D631}"/>
              </a:ext>
            </a:extLst>
          </p:cNvPr>
          <p:cNvSpPr txBox="1"/>
          <p:nvPr/>
        </p:nvSpPr>
        <p:spPr>
          <a:xfrm>
            <a:off x="778105" y="6112810"/>
            <a:ext cx="360176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are the properties of this contribution to the dark sector? </a:t>
            </a:r>
            <a:endParaRPr kumimoji="0" lang="en-GB"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 name="Arrow: Curved Left 5">
            <a:extLst>
              <a:ext uri="{FF2B5EF4-FFF2-40B4-BE49-F238E27FC236}">
                <a16:creationId xmlns:a16="http://schemas.microsoft.com/office/drawing/2014/main" id="{307F5AF1-95BC-318B-1FAD-F14173188429}"/>
              </a:ext>
            </a:extLst>
          </p:cNvPr>
          <p:cNvSpPr/>
          <p:nvPr/>
        </p:nvSpPr>
        <p:spPr>
          <a:xfrm flipH="1">
            <a:off x="36954" y="2016944"/>
            <a:ext cx="256498" cy="1390482"/>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8" name="Straight Arrow Connector 7">
            <a:extLst>
              <a:ext uri="{FF2B5EF4-FFF2-40B4-BE49-F238E27FC236}">
                <a16:creationId xmlns:a16="http://schemas.microsoft.com/office/drawing/2014/main" id="{C5C2520F-B193-4A32-24BD-F58EC8CD057D}"/>
              </a:ext>
            </a:extLst>
          </p:cNvPr>
          <p:cNvCxnSpPr>
            <a:cxnSpLocks/>
            <a:endCxn id="9" idx="1"/>
          </p:cNvCxnSpPr>
          <p:nvPr/>
        </p:nvCxnSpPr>
        <p:spPr>
          <a:xfrm flipV="1">
            <a:off x="4119259" y="3890994"/>
            <a:ext cx="3221437" cy="1896258"/>
          </a:xfrm>
          <a:prstGeom prst="straightConnector1">
            <a:avLst/>
          </a:prstGeom>
          <a:ln w="25400">
            <a:solidFill>
              <a:srgbClr val="C00000"/>
            </a:solidFill>
            <a:prstDash val="lgDash"/>
            <a:tailEnd type="triangle" w="lg" len="med"/>
          </a:ln>
        </p:spPr>
        <p:style>
          <a:lnRef idx="1">
            <a:schemeClr val="accent1"/>
          </a:lnRef>
          <a:fillRef idx="0">
            <a:schemeClr val="accent1"/>
          </a:fillRef>
          <a:effectRef idx="0">
            <a:schemeClr val="accent1"/>
          </a:effectRef>
          <a:fontRef idx="minor">
            <a:schemeClr val="tx1"/>
          </a:fontRef>
        </p:style>
      </p:cxnSp>
      <p:sp>
        <p:nvSpPr>
          <p:cNvPr id="9" name="Right Brace 8">
            <a:extLst>
              <a:ext uri="{FF2B5EF4-FFF2-40B4-BE49-F238E27FC236}">
                <a16:creationId xmlns:a16="http://schemas.microsoft.com/office/drawing/2014/main" id="{D477F71A-415D-4913-F4C5-6505ED1B973E}"/>
              </a:ext>
            </a:extLst>
          </p:cNvPr>
          <p:cNvSpPr/>
          <p:nvPr/>
        </p:nvSpPr>
        <p:spPr>
          <a:xfrm rot="5400000">
            <a:off x="7252712" y="3142706"/>
            <a:ext cx="175967" cy="1320608"/>
          </a:xfrm>
          <a:prstGeom prst="rightBrace">
            <a:avLst>
              <a:gd name="adj1" fmla="val 31250"/>
              <a:gd name="adj2" fmla="val 50000"/>
            </a:avLst>
          </a:prstGeom>
          <a:ln w="2540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1006115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DD9FA5A-83FE-21DD-A5DD-EFAA77FBE9BF}"/>
                  </a:ext>
                </a:extLst>
              </p:cNvPr>
              <p:cNvSpPr txBox="1"/>
              <p:nvPr/>
            </p:nvSpPr>
            <p:spPr>
              <a:xfrm>
                <a:off x="-9525" y="-2508"/>
                <a:ext cx="2233246" cy="4458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20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2000" b="0" i="1" u="none" strike="noStrike" kern="1200" cap="none" spc="0" normalizeH="0" baseline="16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e>
                          </m:d>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0" name="TextBox 19">
                <a:extLst>
                  <a:ext uri="{FF2B5EF4-FFF2-40B4-BE49-F238E27FC236}">
                    <a16:creationId xmlns:a16="http://schemas.microsoft.com/office/drawing/2014/main" id="{5DD9FA5A-83FE-21DD-A5DD-EFAA77FBE9BF}"/>
                  </a:ext>
                </a:extLst>
              </p:cNvPr>
              <p:cNvSpPr txBox="1">
                <a:spLocks noRot="1" noChangeAspect="1" noMove="1" noResize="1" noEditPoints="1" noAdjustHandles="1" noChangeArrowheads="1" noChangeShapeType="1" noTextEdit="1"/>
              </p:cNvSpPr>
              <p:nvPr/>
            </p:nvSpPr>
            <p:spPr>
              <a:xfrm>
                <a:off x="-9525" y="-2508"/>
                <a:ext cx="2233246" cy="445891"/>
              </a:xfrm>
              <a:prstGeom prst="rect">
                <a:avLst/>
              </a:prstGeom>
              <a:blipFill>
                <a:blip r:embed="rId3"/>
                <a:stretch>
                  <a:fillRect l="-1362" b="-821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5EEE97A-CC4D-57DA-5951-8AB8D3BE60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5E2FB1DC-71B4-664C-F839-1F2494664851}"/>
              </a:ext>
            </a:extLst>
          </p:cNvPr>
          <p:cNvPicPr>
            <a:picLocks noChangeAspect="1"/>
          </p:cNvPicPr>
          <p:nvPr/>
        </p:nvPicPr>
        <p:blipFill rotWithShape="1">
          <a:blip r:embed="rId4"/>
          <a:srcRect l="6836" t="34671" r="8552" b="25964"/>
          <a:stretch/>
        </p:blipFill>
        <p:spPr>
          <a:xfrm>
            <a:off x="559153" y="540086"/>
            <a:ext cx="8025694" cy="2100331"/>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E4A19861-274F-46E9-2478-93D63F2EC7BD}"/>
              </a:ext>
            </a:extLst>
          </p:cNvPr>
          <p:cNvPicPr>
            <a:picLocks noChangeAspect="1"/>
          </p:cNvPicPr>
          <p:nvPr/>
        </p:nvPicPr>
        <p:blipFill rotWithShape="1">
          <a:blip r:embed="rId5">
            <a:extLst>
              <a:ext uri="{28A0092B-C50C-407E-A947-70E740481C1C}">
                <a14:useLocalDpi xmlns:a14="http://schemas.microsoft.com/office/drawing/2010/main" val="0"/>
              </a:ext>
            </a:extLst>
          </a:blip>
          <a:srcRect l="6258" t="20997" r="54711" b="10540"/>
          <a:stretch/>
        </p:blipFill>
        <p:spPr>
          <a:xfrm>
            <a:off x="802468" y="4632470"/>
            <a:ext cx="2597190" cy="1398016"/>
          </a:xfrm>
          <a:prstGeom prst="rect">
            <a:avLst/>
          </a:prstGeom>
        </p:spPr>
      </p:pic>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id="{9A0A8F3E-5E41-6080-E26A-DB5FFC681AB3}"/>
                  </a:ext>
                </a:extLst>
              </p:cNvPr>
              <p:cNvSpPr txBox="1">
                <a:spLocks noChangeArrowheads="1"/>
              </p:cNvSpPr>
              <p:nvPr/>
            </p:nvSpPr>
            <p:spPr bwMode="auto">
              <a:xfrm>
                <a:off x="2185315" y="-62903"/>
                <a:ext cx="57627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n-GB" sz="2400" b="0" i="0" u="sng"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sz="2400" b="0"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n-GB" sz="2400" b="0" i="0" u="sng"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 </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order</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form,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on</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2000" b="0" i="1" u="none" strike="noStrike" kern="1200" cap="none" spc="0" normalizeH="0" baseline="16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16" name="Text Box 7">
                <a:extLst>
                  <a:ext uri="{FF2B5EF4-FFF2-40B4-BE49-F238E27FC236}">
                    <a16:creationId xmlns:a16="http://schemas.microsoft.com/office/drawing/2014/main" id="{9A0A8F3E-5E41-6080-E26A-DB5FFC681AB3}"/>
                  </a:ext>
                </a:extLst>
              </p:cNvPr>
              <p:cNvSpPr txBox="1">
                <a:spLocks noRot="1" noChangeAspect="1" noMove="1" noResize="1" noEditPoints="1" noAdjustHandles="1" noChangeArrowheads="1" noChangeShapeType="1" noTextEdit="1"/>
              </p:cNvSpPr>
              <p:nvPr/>
            </p:nvSpPr>
            <p:spPr bwMode="auto">
              <a:xfrm>
                <a:off x="2185315" y="-62903"/>
                <a:ext cx="5762700" cy="523220"/>
              </a:xfrm>
              <a:prstGeom prst="rect">
                <a:avLst/>
              </a:prstGeom>
              <a:blipFill>
                <a:blip r:embed="rId6"/>
                <a:stretch>
                  <a:fillRect l="-1586" b="-2325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3DB8E4D-AFF0-D19D-93E1-2FA80F46DFBF}"/>
                  </a:ext>
                </a:extLst>
              </p:cNvPr>
              <p:cNvSpPr txBox="1"/>
              <p:nvPr/>
            </p:nvSpPr>
            <p:spPr>
              <a:xfrm>
                <a:off x="7409528" y="81937"/>
                <a:ext cx="164280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matrix</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7" name="TextBox 16">
                <a:extLst>
                  <a:ext uri="{FF2B5EF4-FFF2-40B4-BE49-F238E27FC236}">
                    <a16:creationId xmlns:a16="http://schemas.microsoft.com/office/drawing/2014/main" id="{C3DB8E4D-AFF0-D19D-93E1-2FA80F46DFBF}"/>
                  </a:ext>
                </a:extLst>
              </p:cNvPr>
              <p:cNvSpPr txBox="1">
                <a:spLocks noRot="1" noChangeAspect="1" noMove="1" noResize="1" noEditPoints="1" noAdjustHandles="1" noChangeArrowheads="1" noChangeShapeType="1" noTextEdit="1"/>
              </p:cNvSpPr>
              <p:nvPr/>
            </p:nvSpPr>
            <p:spPr>
              <a:xfrm>
                <a:off x="7409528" y="81937"/>
                <a:ext cx="1642800" cy="276999"/>
              </a:xfrm>
              <a:prstGeom prst="rect">
                <a:avLst/>
              </a:prstGeom>
              <a:blipFill>
                <a:blip r:embed="rId7"/>
                <a:stretch>
                  <a:fillRect b="-26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F2249A-2445-6DE8-468E-33E75746038B}"/>
                  </a:ext>
                </a:extLst>
              </p:cNvPr>
              <p:cNvSpPr txBox="1"/>
              <p:nvPr/>
            </p:nvSpPr>
            <p:spPr>
              <a:xfrm>
                <a:off x="4586777" y="2856708"/>
                <a:ext cx="4590098"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Non</a:t>
                </a: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-compact gauge group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𝑘</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sSub>
                      <m:sSubPr>
                        <m:ctrlP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e>
                      <m:sub>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𝐷</m:t>
                        </m:r>
                      </m:sub>
                    </m:sSub>
                  </m:oMath>
                </a14:m>
                <a:endPar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Choice>
        <mc:Fallback xmlns="">
          <p:sp>
            <p:nvSpPr>
              <p:cNvPr id="22" name="TextBox 21">
                <a:extLst>
                  <a:ext uri="{FF2B5EF4-FFF2-40B4-BE49-F238E27FC236}">
                    <a16:creationId xmlns:a16="http://schemas.microsoft.com/office/drawing/2014/main" id="{32F2249A-2445-6DE8-468E-33E75746038B}"/>
                  </a:ext>
                </a:extLst>
              </p:cNvPr>
              <p:cNvSpPr txBox="1">
                <a:spLocks noRot="1" noChangeAspect="1" noMove="1" noResize="1" noEditPoints="1" noAdjustHandles="1" noChangeArrowheads="1" noChangeShapeType="1" noTextEdit="1"/>
              </p:cNvSpPr>
              <p:nvPr/>
            </p:nvSpPr>
            <p:spPr>
              <a:xfrm>
                <a:off x="4586777" y="2856708"/>
                <a:ext cx="4590098" cy="461665"/>
              </a:xfrm>
              <a:prstGeom prst="rect">
                <a:avLst/>
              </a:prstGeom>
              <a:blipFill>
                <a:blip r:embed="rId8"/>
                <a:stretch>
                  <a:fillRect l="-1328" b="-22667"/>
                </a:stretch>
              </a:blipFill>
            </p:spPr>
            <p:txBody>
              <a:bodyPr/>
              <a:lstStyle/>
              <a:p>
                <a:r>
                  <a:rPr lang="en-GB">
                    <a:noFill/>
                  </a:rPr>
                  <a:t> </a:t>
                </a:r>
              </a:p>
            </p:txBody>
          </p:sp>
        </mc:Fallback>
      </mc:AlternateContent>
      <p:pic>
        <p:nvPicPr>
          <p:cNvPr id="23" name="Picture 22" descr="Diagram&#10;&#10;Description automatically generated with medium confidence">
            <a:extLst>
              <a:ext uri="{FF2B5EF4-FFF2-40B4-BE49-F238E27FC236}">
                <a16:creationId xmlns:a16="http://schemas.microsoft.com/office/drawing/2014/main" id="{F79B7BAC-72AA-35BE-66BA-0A8C1B864B05}"/>
              </a:ext>
            </a:extLst>
          </p:cNvPr>
          <p:cNvPicPr>
            <a:picLocks noChangeAspect="1"/>
          </p:cNvPicPr>
          <p:nvPr/>
        </p:nvPicPr>
        <p:blipFill rotWithShape="1">
          <a:blip r:embed="rId5">
            <a:extLst>
              <a:ext uri="{28A0092B-C50C-407E-A947-70E740481C1C}">
                <a14:useLocalDpi xmlns:a14="http://schemas.microsoft.com/office/drawing/2010/main" val="0"/>
              </a:ext>
            </a:extLst>
          </a:blip>
          <a:srcRect l="60037" t="8118" r="7191" b="1"/>
          <a:stretch/>
        </p:blipFill>
        <p:spPr>
          <a:xfrm>
            <a:off x="5698742" y="4035714"/>
            <a:ext cx="2532186" cy="2178613"/>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97B9E90-8CD0-9735-2149-37F8F3C10D94}"/>
                  </a:ext>
                </a:extLst>
              </p:cNvPr>
              <p:cNvSpPr txBox="1"/>
              <p:nvPr/>
            </p:nvSpPr>
            <p:spPr>
              <a:xfrm>
                <a:off x="4323247" y="3210933"/>
                <a:ext cx="4897336" cy="4531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14:m>
                  <m:oMath xmlns:m="http://schemas.openxmlformats.org/officeDocument/2006/math">
                    <m:sSub>
                      <m:sSubPr>
                        <m:ctrlP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e>
                      <m:sub>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ub>
                    </m:sSub>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positive </a:t>
                </a:r>
                <a:r>
                  <a:rPr kumimoji="0" lang="en-GB"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and</a:t>
                </a: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e>
                      <m:sub>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ub>
                    </m:sSub>
                  </m:oMath>
                </a14:m>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GB"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negative K.E. states</a:t>
                </a:r>
              </a:p>
            </p:txBody>
          </p:sp>
        </mc:Choice>
        <mc:Fallback xmlns="">
          <p:sp>
            <p:nvSpPr>
              <p:cNvPr id="24" name="TextBox 23">
                <a:extLst>
                  <a:ext uri="{FF2B5EF4-FFF2-40B4-BE49-F238E27FC236}">
                    <a16:creationId xmlns:a16="http://schemas.microsoft.com/office/drawing/2014/main" id="{B97B9E90-8CD0-9735-2149-37F8F3C10D94}"/>
                  </a:ext>
                </a:extLst>
              </p:cNvPr>
              <p:cNvSpPr txBox="1">
                <a:spLocks noRot="1" noChangeAspect="1" noMove="1" noResize="1" noEditPoints="1" noAdjustHandles="1" noChangeArrowheads="1" noChangeShapeType="1" noTextEdit="1"/>
              </p:cNvSpPr>
              <p:nvPr/>
            </p:nvSpPr>
            <p:spPr>
              <a:xfrm>
                <a:off x="4323247" y="3210933"/>
                <a:ext cx="4897336" cy="453137"/>
              </a:xfrm>
              <a:prstGeom prst="rect">
                <a:avLst/>
              </a:prstGeom>
              <a:blipFill>
                <a:blip r:embed="rId9"/>
                <a:stretch>
                  <a:fillRect l="-249" b="-22973"/>
                </a:stretch>
              </a:blipFill>
            </p:spPr>
            <p:txBody>
              <a:bodyPr/>
              <a:lstStyle/>
              <a:p>
                <a:r>
                  <a:rPr lang="en-GB">
                    <a:noFill/>
                  </a:rPr>
                  <a:t> </a:t>
                </a:r>
              </a:p>
            </p:txBody>
          </p:sp>
        </mc:Fallback>
      </mc:AlternateContent>
      <p:sp>
        <p:nvSpPr>
          <p:cNvPr id="26" name="TextBox 25">
            <a:extLst>
              <a:ext uri="{FF2B5EF4-FFF2-40B4-BE49-F238E27FC236}">
                <a16:creationId xmlns:a16="http://schemas.microsoft.com/office/drawing/2014/main" id="{F3EC8C6E-876C-0DE7-4212-6D54B25755D1}"/>
              </a:ext>
            </a:extLst>
          </p:cNvPr>
          <p:cNvSpPr txBox="1"/>
          <p:nvPr/>
        </p:nvSpPr>
        <p:spPr>
          <a:xfrm>
            <a:off x="4289152" y="4689852"/>
            <a:ext cx="152527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create out of vacuum: </a:t>
            </a:r>
          </a:p>
        </p:txBody>
      </p:sp>
      <p:sp>
        <p:nvSpPr>
          <p:cNvPr id="27" name="TextBox 26">
            <a:extLst>
              <a:ext uri="{FF2B5EF4-FFF2-40B4-BE49-F238E27FC236}">
                <a16:creationId xmlns:a16="http://schemas.microsoft.com/office/drawing/2014/main" id="{6E4EEEEF-708A-9D17-7069-FABA69276193}"/>
              </a:ext>
            </a:extLst>
          </p:cNvPr>
          <p:cNvSpPr txBox="1"/>
          <p:nvPr/>
        </p:nvSpPr>
        <p:spPr>
          <a:xfrm>
            <a:off x="171102" y="5908598"/>
            <a:ext cx="2143464" cy="528350"/>
          </a:xfrm>
          <a:prstGeom prst="rect">
            <a:avLst/>
          </a:prstGeom>
          <a:noFill/>
        </p:spPr>
        <p:txBody>
          <a:bodyPr wrap="square" rtlCol="0">
            <a:spAutoFit/>
          </a:bodyPr>
          <a:lstStyle/>
          <a:p>
            <a:pPr marL="0" marR="0" lvl="0" indent="0" algn="ctr" defTabSz="457200" rtl="0" eaLnBrk="1" fontAlgn="auto" latinLnBrk="0" hangingPunct="1">
              <a:lnSpc>
                <a:spcPts val="1700"/>
              </a:lnSpc>
              <a:spcBef>
                <a:spcPts val="0"/>
              </a:spcBef>
              <a:spcAft>
                <a:spcPts val="1200"/>
              </a:spcAft>
              <a:buClrTx/>
              <a:buSzTx/>
              <a:buFontTx/>
              <a:buNone/>
              <a:tabLst/>
              <a:defRPr/>
            </a:pPr>
            <a:r>
              <a:rPr kumimoji="0" lang="en-GB"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Negative</a:t>
            </a:r>
            <a:r>
              <a:rPr kumimoji="0" lang="en-GB"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Kinetic Energy  scalars</a:t>
            </a:r>
            <a:endParaRPr kumimoji="0" lang="en-GB"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 name="Double Bracket 1">
            <a:extLst>
              <a:ext uri="{FF2B5EF4-FFF2-40B4-BE49-F238E27FC236}">
                <a16:creationId xmlns:a16="http://schemas.microsoft.com/office/drawing/2014/main" id="{3402EAFC-AFF6-CD15-8F67-096631AA6199}"/>
              </a:ext>
            </a:extLst>
          </p:cNvPr>
          <p:cNvSpPr/>
          <p:nvPr/>
        </p:nvSpPr>
        <p:spPr>
          <a:xfrm>
            <a:off x="369279" y="3812321"/>
            <a:ext cx="3578469" cy="3038174"/>
          </a:xfrm>
          <a:prstGeom prst="bracketPair">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CB2A0AA2-20E8-957D-FEA5-5C29F000B644}"/>
              </a:ext>
            </a:extLst>
          </p:cNvPr>
          <p:cNvSpPr txBox="1"/>
          <p:nvPr/>
        </p:nvSpPr>
        <p:spPr>
          <a:xfrm>
            <a:off x="457200" y="2774383"/>
            <a:ext cx="349054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Independent</a:t>
            </a:r>
            <a:r>
              <a:rPr kumimoji="0" lang="en-GB"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gauge sector, </a:t>
            </a:r>
            <a:endParaRPr kumimoji="0" lang="en-GB" sz="24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cxnSp>
        <p:nvCxnSpPr>
          <p:cNvPr id="15" name="Straight Arrow Connector 14">
            <a:extLst>
              <a:ext uri="{FF2B5EF4-FFF2-40B4-BE49-F238E27FC236}">
                <a16:creationId xmlns:a16="http://schemas.microsoft.com/office/drawing/2014/main" id="{7EDCD606-14DA-300C-2D6E-39A48A357979}"/>
              </a:ext>
            </a:extLst>
          </p:cNvPr>
          <p:cNvCxnSpPr>
            <a:cxnSpLocks/>
            <a:endCxn id="19" idx="1"/>
          </p:cNvCxnSpPr>
          <p:nvPr/>
        </p:nvCxnSpPr>
        <p:spPr>
          <a:xfrm flipV="1">
            <a:off x="3725875" y="1325269"/>
            <a:ext cx="1807178" cy="1483184"/>
          </a:xfrm>
          <a:prstGeom prst="straightConnector1">
            <a:avLst/>
          </a:prstGeom>
          <a:ln w="25400">
            <a:solidFill>
              <a:srgbClr val="0066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A162C149-C9D7-E37D-6BE0-EE0479427FBB}"/>
              </a:ext>
            </a:extLst>
          </p:cNvPr>
          <p:cNvSpPr/>
          <p:nvPr/>
        </p:nvSpPr>
        <p:spPr>
          <a:xfrm rot="5400000">
            <a:off x="5398431" y="-84446"/>
            <a:ext cx="269244" cy="2550186"/>
          </a:xfrm>
          <a:prstGeom prst="rightBrace">
            <a:avLst>
              <a:gd name="adj1" fmla="val 31250"/>
              <a:gd name="adj2" fmla="val 50000"/>
            </a:avLst>
          </a:prstGeom>
          <a:ln w="25400">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30" name="Straight Arrow Connector 29">
            <a:extLst>
              <a:ext uri="{FF2B5EF4-FFF2-40B4-BE49-F238E27FC236}">
                <a16:creationId xmlns:a16="http://schemas.microsoft.com/office/drawing/2014/main" id="{75B50286-7957-69A9-1A19-AE29043EBB44}"/>
              </a:ext>
            </a:extLst>
          </p:cNvPr>
          <p:cNvCxnSpPr>
            <a:cxnSpLocks/>
          </p:cNvCxnSpPr>
          <p:nvPr/>
        </p:nvCxnSpPr>
        <p:spPr>
          <a:xfrm flipV="1">
            <a:off x="3998782" y="2012444"/>
            <a:ext cx="2615371" cy="1299847"/>
          </a:xfrm>
          <a:prstGeom prst="straightConnector1">
            <a:avLst/>
          </a:prstGeom>
          <a:ln w="25400">
            <a:solidFill>
              <a:srgbClr val="0066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3" name="Right Brace 32">
            <a:extLst>
              <a:ext uri="{FF2B5EF4-FFF2-40B4-BE49-F238E27FC236}">
                <a16:creationId xmlns:a16="http://schemas.microsoft.com/office/drawing/2014/main" id="{392903F5-BDC9-DB46-EB48-583C1AFBCCC5}"/>
              </a:ext>
            </a:extLst>
          </p:cNvPr>
          <p:cNvSpPr/>
          <p:nvPr/>
        </p:nvSpPr>
        <p:spPr>
          <a:xfrm rot="10800000">
            <a:off x="6593891" y="1613486"/>
            <a:ext cx="252645" cy="797917"/>
          </a:xfrm>
          <a:prstGeom prst="rightBrace">
            <a:avLst>
              <a:gd name="adj1" fmla="val 31250"/>
              <a:gd name="adj2" fmla="val 50000"/>
            </a:avLst>
          </a:prstGeom>
          <a:ln w="25400">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TextBox 35">
            <a:extLst>
              <a:ext uri="{FF2B5EF4-FFF2-40B4-BE49-F238E27FC236}">
                <a16:creationId xmlns:a16="http://schemas.microsoft.com/office/drawing/2014/main" id="{D899B579-6C0B-88BF-F100-83718AF44FCD}"/>
              </a:ext>
            </a:extLst>
          </p:cNvPr>
          <p:cNvSpPr txBox="1"/>
          <p:nvPr/>
        </p:nvSpPr>
        <p:spPr>
          <a:xfrm>
            <a:off x="487972" y="3104434"/>
            <a:ext cx="349054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only (classical) gravitational interaction with SM (i.e. </a:t>
            </a:r>
            <a:r>
              <a:rPr kumimoji="0" lang="en-GB"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dark</a:t>
            </a:r>
            <a:r>
              <a:rPr kumimoji="0" lang="en-GB"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t>
            </a:r>
            <a:endParaRPr kumimoji="0" lang="en-GB" sz="24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
        <p:nvSpPr>
          <p:cNvPr id="7" name="Text Box 4">
            <a:extLst>
              <a:ext uri="{FF2B5EF4-FFF2-40B4-BE49-F238E27FC236}">
                <a16:creationId xmlns:a16="http://schemas.microsoft.com/office/drawing/2014/main" id="{DC2BBC87-12EE-F764-6552-3EDAF95DFD6E}"/>
              </a:ext>
            </a:extLst>
          </p:cNvPr>
          <p:cNvSpPr txBox="1">
            <a:spLocks noChangeArrowheads="1"/>
          </p:cNvSpPr>
          <p:nvPr/>
        </p:nvSpPr>
        <p:spPr bwMode="auto">
          <a:xfrm>
            <a:off x="727193" y="3813169"/>
            <a:ext cx="2799579" cy="9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ts val="3200"/>
              </a:lnSpc>
              <a:spcBef>
                <a:spcPct val="50000"/>
              </a:spcBef>
              <a:spcAft>
                <a:spcPct val="0"/>
              </a:spcAft>
              <a:buClrTx/>
              <a:buSzTx/>
              <a:buFontTx/>
              <a:buNone/>
              <a:tabLst/>
              <a:defRPr/>
            </a:pPr>
            <a:r>
              <a:rPr lang="en-GB" altLang="en-US" sz="3200" dirty="0">
                <a:solidFill>
                  <a:schemeClr val="bg1">
                    <a:lumMod val="50000"/>
                  </a:schemeClr>
                </a:solidFill>
                <a:latin typeface="Arial" panose="020B0604020202020204" pitchFamily="34" charset="0"/>
                <a:cs typeface="Arial" panose="020B0604020202020204" pitchFamily="34" charset="0"/>
              </a:rPr>
              <a:t>cf. </a:t>
            </a:r>
            <a:r>
              <a:rPr lang="en-GB" altLang="en-US" sz="4400" dirty="0">
                <a:solidFill>
                  <a:schemeClr val="bg1">
                    <a:lumMod val="50000"/>
                  </a:schemeClr>
                </a:solidFill>
                <a:latin typeface="Chiller" panose="04020404031007020602" pitchFamily="82" charset="0"/>
                <a:cs typeface="Arial" panose="020B0604020202020204" pitchFamily="34" charset="0"/>
              </a:rPr>
              <a:t>phantom dark energy</a:t>
            </a:r>
            <a:r>
              <a:rPr lang="en-GB" altLang="en-US" sz="3200" dirty="0">
                <a:solidFill>
                  <a:schemeClr val="bg1">
                    <a:lumMod val="50000"/>
                  </a:schemeClr>
                </a:solidFill>
                <a:latin typeface="Arial" panose="020B0604020202020204" pitchFamily="34" charset="0"/>
                <a:cs typeface="Arial" panose="020B0604020202020204" pitchFamily="34" charset="0"/>
              </a:rPr>
              <a:t>?</a:t>
            </a:r>
            <a:endParaRPr kumimoji="0" lang="en-US" altLang="en-US" sz="3200" b="0" i="0" strike="noStrike" kern="120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7264DA0-3397-67AC-05DC-A4BDE804688C}"/>
              </a:ext>
            </a:extLst>
          </p:cNvPr>
          <p:cNvSpPr txBox="1"/>
          <p:nvPr/>
        </p:nvSpPr>
        <p:spPr>
          <a:xfrm>
            <a:off x="2534518" y="5930631"/>
            <a:ext cx="1486102" cy="528350"/>
          </a:xfrm>
          <a:prstGeom prst="rect">
            <a:avLst/>
          </a:prstGeom>
          <a:noFill/>
        </p:spPr>
        <p:txBody>
          <a:bodyPr wrap="square" rtlCol="0">
            <a:spAutoFit/>
          </a:bodyPr>
          <a:lstStyle/>
          <a:p>
            <a:pPr marL="0" marR="0" lvl="0" indent="0" algn="ctr" defTabSz="457200" rtl="0" eaLnBrk="1" fontAlgn="auto" latinLnBrk="0" hangingPunct="1">
              <a:lnSpc>
                <a:spcPts val="1700"/>
              </a:lnSpc>
              <a:spcBef>
                <a:spcPts val="0"/>
              </a:spcBef>
              <a:spcAft>
                <a:spcPts val="1200"/>
              </a:spcAft>
              <a:buClrTx/>
              <a:buSzTx/>
              <a:buFontTx/>
              <a:buNone/>
              <a:tabLst/>
              <a:defRPr/>
            </a:pPr>
            <a:r>
              <a:rPr lang="en-GB" dirty="0">
                <a:solidFill>
                  <a:srgbClr val="C00000"/>
                </a:solidFill>
                <a:latin typeface="Arial" panose="020B0604020202020204" pitchFamily="34" charset="0"/>
                <a:cs typeface="Arial" panose="020B0604020202020204" pitchFamily="34" charset="0"/>
              </a:rPr>
              <a:t>+</a:t>
            </a:r>
            <a:r>
              <a:rPr kumimoji="0" lang="en-GB"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ve</a:t>
            </a:r>
            <a:r>
              <a:rPr kumimoji="0" lang="en-GB"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K.E.   SM states</a:t>
            </a:r>
            <a:endParaRPr kumimoji="0" lang="en-GB"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1" name="Right Brace 20">
            <a:extLst>
              <a:ext uri="{FF2B5EF4-FFF2-40B4-BE49-F238E27FC236}">
                <a16:creationId xmlns:a16="http://schemas.microsoft.com/office/drawing/2014/main" id="{6CE18767-EA34-D0F7-DC71-1751A3520DA7}"/>
              </a:ext>
            </a:extLst>
          </p:cNvPr>
          <p:cNvSpPr/>
          <p:nvPr/>
        </p:nvSpPr>
        <p:spPr>
          <a:xfrm rot="5400000">
            <a:off x="4657332" y="594264"/>
            <a:ext cx="211031" cy="1009779"/>
          </a:xfrm>
          <a:prstGeom prst="rightBrace">
            <a:avLst>
              <a:gd name="adj1" fmla="val 31250"/>
              <a:gd name="adj2" fmla="val 50000"/>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9" name="Straight Arrow Connector 28">
            <a:extLst>
              <a:ext uri="{FF2B5EF4-FFF2-40B4-BE49-F238E27FC236}">
                <a16:creationId xmlns:a16="http://schemas.microsoft.com/office/drawing/2014/main" id="{EE27F18F-40C4-8370-E061-FB077955F8CD}"/>
              </a:ext>
            </a:extLst>
          </p:cNvPr>
          <p:cNvCxnSpPr>
            <a:cxnSpLocks/>
            <a:endCxn id="21" idx="1"/>
          </p:cNvCxnSpPr>
          <p:nvPr/>
        </p:nvCxnSpPr>
        <p:spPr>
          <a:xfrm flipH="1" flipV="1">
            <a:off x="4762847" y="1204669"/>
            <a:ext cx="630327" cy="1775772"/>
          </a:xfrm>
          <a:prstGeom prst="straightConnector1">
            <a:avLst/>
          </a:prstGeom>
          <a:ln w="2540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CCA854B-CE5D-9FC6-C020-46F077A53FC0}"/>
              </a:ext>
            </a:extLst>
          </p:cNvPr>
          <p:cNvSpPr txBox="1"/>
          <p:nvPr/>
        </p:nvSpPr>
        <p:spPr>
          <a:xfrm>
            <a:off x="1273606" y="6414914"/>
            <a:ext cx="2143463" cy="506036"/>
          </a:xfrm>
          <a:prstGeom prst="rect">
            <a:avLst/>
          </a:prstGeom>
          <a:noFill/>
        </p:spPr>
        <p:txBody>
          <a:bodyPr wrap="square" rtlCol="0">
            <a:spAutoFit/>
          </a:bodyPr>
          <a:lstStyle/>
          <a:p>
            <a:pPr>
              <a:lnSpc>
                <a:spcPts val="1600"/>
              </a:lnSpc>
            </a:pPr>
            <a:r>
              <a:rPr kumimoji="0" lang="en-GB" sz="1600" b="0" i="0" u="none" strike="noStrike" kern="1200" cap="none" spc="0" normalizeH="0" baseline="0" noProof="0" dirty="0">
                <a:ln>
                  <a:noFill/>
                </a:ln>
                <a:solidFill>
                  <a:prstClr val="black"/>
                </a:solidFill>
                <a:effectLst/>
                <a:uLnTx/>
                <a:uFillTx/>
                <a:latin typeface="Palatino Linotype" panose="02040502050505030304" pitchFamily="18" charset="0"/>
              </a:rPr>
              <a:t>arXiv:9908168</a:t>
            </a:r>
            <a:r>
              <a:rPr lang="en-GB" sz="1600" dirty="0">
                <a:solidFill>
                  <a:prstClr val="black"/>
                </a:solidFill>
                <a:latin typeface="Palatino Linotype" panose="02040502050505030304" pitchFamily="18" charset="0"/>
              </a:rPr>
              <a:t>    arXiv:1708.06981   </a:t>
            </a:r>
            <a:endParaRPr lang="en-GB" sz="2000" dirty="0">
              <a:latin typeface="Palatino Linotype" panose="02040502050505030304" pitchFamily="18" charset="0"/>
            </a:endParaRPr>
          </a:p>
        </p:txBody>
      </p:sp>
    </p:spTree>
    <p:extLst>
      <p:ext uri="{BB962C8B-B14F-4D97-AF65-F5344CB8AC3E}">
        <p14:creationId xmlns:p14="http://schemas.microsoft.com/office/powerpoint/2010/main" val="806218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DD9FA5A-83FE-21DD-A5DD-EFAA77FBE9BF}"/>
                  </a:ext>
                </a:extLst>
              </p:cNvPr>
              <p:cNvSpPr txBox="1"/>
              <p:nvPr/>
            </p:nvSpPr>
            <p:spPr>
              <a:xfrm>
                <a:off x="-9525" y="-2508"/>
                <a:ext cx="2233246" cy="4458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20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2000" b="0" i="1" u="none" strike="noStrike" kern="1200" cap="none" spc="0" normalizeH="0" baseline="16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e>
                          </m:d>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0" name="TextBox 19">
                <a:extLst>
                  <a:ext uri="{FF2B5EF4-FFF2-40B4-BE49-F238E27FC236}">
                    <a16:creationId xmlns:a16="http://schemas.microsoft.com/office/drawing/2014/main" id="{5DD9FA5A-83FE-21DD-A5DD-EFAA77FBE9BF}"/>
                  </a:ext>
                </a:extLst>
              </p:cNvPr>
              <p:cNvSpPr txBox="1">
                <a:spLocks noRot="1" noChangeAspect="1" noMove="1" noResize="1" noEditPoints="1" noAdjustHandles="1" noChangeArrowheads="1" noChangeShapeType="1" noTextEdit="1"/>
              </p:cNvSpPr>
              <p:nvPr/>
            </p:nvSpPr>
            <p:spPr>
              <a:xfrm>
                <a:off x="-9525" y="-2508"/>
                <a:ext cx="2233246" cy="445891"/>
              </a:xfrm>
              <a:prstGeom prst="rect">
                <a:avLst/>
              </a:prstGeom>
              <a:blipFill>
                <a:blip r:embed="rId3"/>
                <a:stretch>
                  <a:fillRect l="-1362" b="-821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5EEE97A-CC4D-57DA-5951-8AB8D3BE60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5E2FB1DC-71B4-664C-F839-1F2494664851}"/>
              </a:ext>
            </a:extLst>
          </p:cNvPr>
          <p:cNvPicPr>
            <a:picLocks noChangeAspect="1"/>
          </p:cNvPicPr>
          <p:nvPr/>
        </p:nvPicPr>
        <p:blipFill rotWithShape="1">
          <a:blip r:embed="rId4"/>
          <a:srcRect l="6836" t="34671" r="8552" b="25964"/>
          <a:stretch/>
        </p:blipFill>
        <p:spPr>
          <a:xfrm>
            <a:off x="559153" y="540086"/>
            <a:ext cx="8025694" cy="2100331"/>
          </a:xfrm>
          <a:prstGeom prst="rect">
            <a:avLst/>
          </a:prstGeom>
        </p:spPr>
      </p:pic>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id="{9A0A8F3E-5E41-6080-E26A-DB5FFC681AB3}"/>
                  </a:ext>
                </a:extLst>
              </p:cNvPr>
              <p:cNvSpPr txBox="1">
                <a:spLocks noChangeArrowheads="1"/>
              </p:cNvSpPr>
              <p:nvPr/>
            </p:nvSpPr>
            <p:spPr bwMode="auto">
              <a:xfrm>
                <a:off x="2185315" y="-62903"/>
                <a:ext cx="57627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n-GB" sz="2400" b="0" i="0" u="sng"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sz="2400" b="0"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n-GB" sz="2400" b="0" i="0" u="sng"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 </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order</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form,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on</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2000" b="0" i="1" u="none" strike="noStrike" kern="1200" cap="none" spc="0" normalizeH="0" baseline="16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16" name="Text Box 7">
                <a:extLst>
                  <a:ext uri="{FF2B5EF4-FFF2-40B4-BE49-F238E27FC236}">
                    <a16:creationId xmlns:a16="http://schemas.microsoft.com/office/drawing/2014/main" id="{9A0A8F3E-5E41-6080-E26A-DB5FFC681AB3}"/>
                  </a:ext>
                </a:extLst>
              </p:cNvPr>
              <p:cNvSpPr txBox="1">
                <a:spLocks noRot="1" noChangeAspect="1" noMove="1" noResize="1" noEditPoints="1" noAdjustHandles="1" noChangeArrowheads="1" noChangeShapeType="1" noTextEdit="1"/>
              </p:cNvSpPr>
              <p:nvPr/>
            </p:nvSpPr>
            <p:spPr bwMode="auto">
              <a:xfrm>
                <a:off x="2185315" y="-62903"/>
                <a:ext cx="5762700" cy="523220"/>
              </a:xfrm>
              <a:prstGeom prst="rect">
                <a:avLst/>
              </a:prstGeom>
              <a:blipFill>
                <a:blip r:embed="rId5"/>
                <a:stretch>
                  <a:fillRect l="-1586" b="-2325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3DB8E4D-AFF0-D19D-93E1-2FA80F46DFBF}"/>
                  </a:ext>
                </a:extLst>
              </p:cNvPr>
              <p:cNvSpPr txBox="1"/>
              <p:nvPr/>
            </p:nvSpPr>
            <p:spPr>
              <a:xfrm>
                <a:off x="7409528" y="81937"/>
                <a:ext cx="164280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matrix</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7" name="TextBox 16">
                <a:extLst>
                  <a:ext uri="{FF2B5EF4-FFF2-40B4-BE49-F238E27FC236}">
                    <a16:creationId xmlns:a16="http://schemas.microsoft.com/office/drawing/2014/main" id="{C3DB8E4D-AFF0-D19D-93E1-2FA80F46DFBF}"/>
                  </a:ext>
                </a:extLst>
              </p:cNvPr>
              <p:cNvSpPr txBox="1">
                <a:spLocks noRot="1" noChangeAspect="1" noMove="1" noResize="1" noEditPoints="1" noAdjustHandles="1" noChangeArrowheads="1" noChangeShapeType="1" noTextEdit="1"/>
              </p:cNvSpPr>
              <p:nvPr/>
            </p:nvSpPr>
            <p:spPr>
              <a:xfrm>
                <a:off x="7409528" y="81937"/>
                <a:ext cx="1642800" cy="276999"/>
              </a:xfrm>
              <a:prstGeom prst="rect">
                <a:avLst/>
              </a:prstGeom>
              <a:blipFill>
                <a:blip r:embed="rId6"/>
                <a:stretch>
                  <a:fillRect b="-26087"/>
                </a:stretch>
              </a:blipFill>
            </p:spPr>
            <p:txBody>
              <a:bodyPr/>
              <a:lstStyle/>
              <a:p>
                <a:r>
                  <a:rPr lang="en-GB">
                    <a:noFill/>
                  </a:rPr>
                  <a:t> </a:t>
                </a:r>
              </a:p>
            </p:txBody>
          </p:sp>
        </mc:Fallback>
      </mc:AlternateContent>
      <p:grpSp>
        <p:nvGrpSpPr>
          <p:cNvPr id="9" name="Group 8">
            <a:extLst>
              <a:ext uri="{FF2B5EF4-FFF2-40B4-BE49-F238E27FC236}">
                <a16:creationId xmlns:a16="http://schemas.microsoft.com/office/drawing/2014/main" id="{E5503ABD-3E0C-E59C-75BA-9FCFA5A23CFC}"/>
              </a:ext>
            </a:extLst>
          </p:cNvPr>
          <p:cNvGrpSpPr/>
          <p:nvPr/>
        </p:nvGrpSpPr>
        <p:grpSpPr>
          <a:xfrm>
            <a:off x="310045" y="2980441"/>
            <a:ext cx="3305103" cy="3027525"/>
            <a:chOff x="5099538" y="272562"/>
            <a:chExt cx="3718040" cy="3405782"/>
          </a:xfrm>
        </p:grpSpPr>
        <p:pic>
          <p:nvPicPr>
            <p:cNvPr id="10" name="Picture 9" descr="A picture containing diagram&#10;&#10;Description automatically generated">
              <a:extLst>
                <a:ext uri="{FF2B5EF4-FFF2-40B4-BE49-F238E27FC236}">
                  <a16:creationId xmlns:a16="http://schemas.microsoft.com/office/drawing/2014/main" id="{0A08D5FC-9904-DF01-8B0A-183519D9B50C}"/>
                </a:ext>
              </a:extLst>
            </p:cNvPr>
            <p:cNvPicPr>
              <a:picLocks noChangeAspect="1"/>
            </p:cNvPicPr>
            <p:nvPr/>
          </p:nvPicPr>
          <p:blipFill rotWithShape="1">
            <a:blip r:embed="rId7">
              <a:extLst>
                <a:ext uri="{28A0092B-C50C-407E-A947-70E740481C1C}">
                  <a14:useLocalDpi xmlns:a14="http://schemas.microsoft.com/office/drawing/2010/main" val="0"/>
                </a:ext>
              </a:extLst>
            </a:blip>
            <a:srcRect l="2990" t="4209" r="53987"/>
            <a:stretch/>
          </p:blipFill>
          <p:spPr>
            <a:xfrm>
              <a:off x="5099538" y="272562"/>
              <a:ext cx="3718040" cy="3405782"/>
            </a:xfrm>
            <a:prstGeom prst="rect">
              <a:avLst/>
            </a:prstGeom>
          </p:spPr>
        </p:pic>
        <p:sp>
          <p:nvSpPr>
            <p:cNvPr id="11" name="Rectangle 10">
              <a:extLst>
                <a:ext uri="{FF2B5EF4-FFF2-40B4-BE49-F238E27FC236}">
                  <a16:creationId xmlns:a16="http://schemas.microsoft.com/office/drawing/2014/main" id="{1391D41F-4514-88D2-D264-9CB642AB9442}"/>
                </a:ext>
              </a:extLst>
            </p:cNvPr>
            <p:cNvSpPr/>
            <p:nvPr/>
          </p:nvSpPr>
          <p:spPr>
            <a:xfrm>
              <a:off x="5108330" y="281354"/>
              <a:ext cx="571500" cy="470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12" name="TextBox 11">
            <a:extLst>
              <a:ext uri="{FF2B5EF4-FFF2-40B4-BE49-F238E27FC236}">
                <a16:creationId xmlns:a16="http://schemas.microsoft.com/office/drawing/2014/main" id="{A2C789B4-D934-DF9A-20CE-763980150653}"/>
              </a:ext>
            </a:extLst>
          </p:cNvPr>
          <p:cNvSpPr txBox="1"/>
          <p:nvPr/>
        </p:nvSpPr>
        <p:spPr>
          <a:xfrm>
            <a:off x="130252" y="6147935"/>
            <a:ext cx="419299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stable equilibrium vacuum state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9B24C39-CA45-DA62-EC08-E32F9ACA43D8}"/>
                  </a:ext>
                </a:extLst>
              </p:cNvPr>
              <p:cNvSpPr txBox="1"/>
              <p:nvPr/>
            </p:nvSpPr>
            <p:spPr>
              <a:xfrm>
                <a:off x="3869972" y="2751569"/>
                <a:ext cx="4714875" cy="77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Raging vacuum sea of </a:t>
                </a:r>
                <a14:m>
                  <m:oMath xmlns:m="http://schemas.openxmlformats.org/officeDocument/2006/math">
                    <m:sSub>
                      <m:sSubPr>
                        <m:ctrlP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e>
                      <m:sub>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sub>
                    </m:sSub>
                  </m:oMath>
                </a14:m>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states can be gravitationally completely benign </a:t>
                </a:r>
              </a:p>
            </p:txBody>
          </p:sp>
        </mc:Choice>
        <mc:Fallback xmlns="">
          <p:sp>
            <p:nvSpPr>
              <p:cNvPr id="2" name="TextBox 1">
                <a:extLst>
                  <a:ext uri="{FF2B5EF4-FFF2-40B4-BE49-F238E27FC236}">
                    <a16:creationId xmlns:a16="http://schemas.microsoft.com/office/drawing/2014/main" id="{D9B24C39-CA45-DA62-EC08-E32F9ACA43D8}"/>
                  </a:ext>
                </a:extLst>
              </p:cNvPr>
              <p:cNvSpPr txBox="1">
                <a:spLocks noRot="1" noChangeAspect="1" noMove="1" noResize="1" noEditPoints="1" noAdjustHandles="1" noChangeArrowheads="1" noChangeShapeType="1" noTextEdit="1"/>
              </p:cNvSpPr>
              <p:nvPr/>
            </p:nvSpPr>
            <p:spPr>
              <a:xfrm>
                <a:off x="3869972" y="2751569"/>
                <a:ext cx="4714875" cy="777777"/>
              </a:xfrm>
              <a:prstGeom prst="rect">
                <a:avLst/>
              </a:prstGeom>
              <a:blipFill>
                <a:blip r:embed="rId8"/>
                <a:stretch>
                  <a:fillRect b="-1328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1C2F3D7-B3E1-F694-0C69-EEF79875CA9B}"/>
                  </a:ext>
                </a:extLst>
              </p:cNvPr>
              <p:cNvSpPr txBox="1"/>
              <p:nvPr/>
            </p:nvSpPr>
            <p:spPr>
              <a:xfrm>
                <a:off x="6261696" y="3616986"/>
                <a:ext cx="2246512" cy="336952"/>
              </a:xfrm>
              <a:prstGeom prst="rect">
                <a:avLst/>
              </a:prstGeom>
              <a:noFill/>
            </p:spPr>
            <p:txBody>
              <a:bodyPr wrap="none" lIns="0" tIns="0" rIns="0" bIns="0" rtlCol="0">
                <a:spAutoFit/>
              </a:bodyPr>
              <a:lstStyle/>
              <a:p>
                <a:pPr lvl="0">
                  <a:defRPr/>
                </a:pPr>
                <a14:m>
                  <m:oMathPara xmlns:m="http://schemas.openxmlformats.org/officeDocument/2006/math">
                    <m:oMathParaPr>
                      <m:jc m:val="centerGroup"/>
                    </m:oMathParaPr>
                    <m:oMath xmlns:m="http://schemas.openxmlformats.org/officeDocument/2006/math">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ea typeface="Cambria Math" panose="02040503050406030204" pitchFamily="18" charset="0"/>
                                </a:rPr>
                                <m:t>𝜌</m:t>
                              </m:r>
                            </m:e>
                            <m:sub>
                              <m:r>
                                <a:rPr lang="en-GB" sz="2000" b="0" i="1" smtClean="0">
                                  <a:solidFill>
                                    <a:prstClr val="black"/>
                                  </a:solidFill>
                                  <a:latin typeface="Cambria Math" panose="02040503050406030204" pitchFamily="18" charset="0"/>
                                  <a:ea typeface="Cambria Math" panose="02040503050406030204" pitchFamily="18" charset="0"/>
                                </a:rPr>
                                <m:t>𝑉</m:t>
                              </m:r>
                            </m:sub>
                          </m:sSub>
                          <m:r>
                            <a:rPr lang="en-GB" sz="2000" b="0" i="1" smtClean="0">
                              <a:solidFill>
                                <a:prstClr val="black"/>
                              </a:solidFill>
                              <a:latin typeface="Cambria Math" panose="02040503050406030204" pitchFamily="18" charset="0"/>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𝜌</m:t>
                          </m:r>
                        </m:e>
                        <m:sub>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b>
                          </m:sSub>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ea typeface="Cambria Math" panose="02040503050406030204" pitchFamily="18" charset="0"/>
                            </a:rPr>
                            <m:t>𝜌</m:t>
                          </m:r>
                        </m:e>
                        <m:sub>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rPr>
                                <m:t>𝐴</m:t>
                              </m:r>
                            </m:e>
                            <m:sub>
                              <m:r>
                                <a:rPr lang="en-GB" sz="2000" b="0" i="1" smtClean="0">
                                  <a:solidFill>
                                    <a:prstClr val="black"/>
                                  </a:solidFill>
                                  <a:latin typeface="Cambria Math" panose="02040503050406030204" pitchFamily="18" charset="0"/>
                                </a:rPr>
                                <m:t>−</m:t>
                              </m:r>
                            </m:sub>
                          </m:sSub>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5" name="TextBox 4">
                <a:extLst>
                  <a:ext uri="{FF2B5EF4-FFF2-40B4-BE49-F238E27FC236}">
                    <a16:creationId xmlns:a16="http://schemas.microsoft.com/office/drawing/2014/main" id="{21C2F3D7-B3E1-F694-0C69-EEF79875CA9B}"/>
                  </a:ext>
                </a:extLst>
              </p:cNvPr>
              <p:cNvSpPr txBox="1">
                <a:spLocks noRot="1" noChangeAspect="1" noMove="1" noResize="1" noEditPoints="1" noAdjustHandles="1" noChangeArrowheads="1" noChangeShapeType="1" noTextEdit="1"/>
              </p:cNvSpPr>
              <p:nvPr/>
            </p:nvSpPr>
            <p:spPr>
              <a:xfrm>
                <a:off x="6261696" y="3616986"/>
                <a:ext cx="2246512" cy="336952"/>
              </a:xfrm>
              <a:prstGeom prst="rect">
                <a:avLst/>
              </a:prstGeom>
              <a:blipFill>
                <a:blip r:embed="rId9"/>
                <a:stretch>
                  <a:fillRect l="-2168" r="-1897" b="-160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C386606-ED03-CDA7-90F0-E20775A32EAD}"/>
                  </a:ext>
                </a:extLst>
              </p:cNvPr>
              <p:cNvSpPr txBox="1"/>
              <p:nvPr/>
            </p:nvSpPr>
            <p:spPr>
              <a:xfrm>
                <a:off x="6284671" y="4001680"/>
                <a:ext cx="2244909" cy="336952"/>
              </a:xfrm>
              <a:prstGeom prst="rect">
                <a:avLst/>
              </a:prstGeom>
              <a:noFill/>
            </p:spPr>
            <p:txBody>
              <a:bodyPr wrap="none" lIns="0" tIns="0" rIns="0" bIns="0" rtlCol="0">
                <a:spAutoFit/>
              </a:bodyPr>
              <a:lstStyle/>
              <a:p>
                <a:pPr lvl="0">
                  <a:defRPr/>
                </a:pPr>
                <a14:m>
                  <m:oMathPara xmlns:m="http://schemas.openxmlformats.org/officeDocument/2006/math">
                    <m:oMathParaPr>
                      <m:jc m:val="centerGroup"/>
                    </m:oMathParaPr>
                    <m:oMath xmlns:m="http://schemas.openxmlformats.org/officeDocument/2006/math">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lang="en-GB" sz="2000" i="1">
                                  <a:solidFill>
                                    <a:prstClr val="black"/>
                                  </a:solidFill>
                                  <a:latin typeface="Cambria Math" panose="02040503050406030204" pitchFamily="18" charset="0"/>
                                </a:rPr>
                              </m:ctrlPr>
                            </m:sSubPr>
                            <m:e>
                              <m:r>
                                <a:rPr lang="en-GB" sz="2000" b="0" i="1" smtClean="0">
                                  <a:solidFill>
                                    <a:prstClr val="black"/>
                                  </a:solidFill>
                                  <a:latin typeface="Cambria Math" panose="02040503050406030204" pitchFamily="18" charset="0"/>
                                </a:rPr>
                                <m:t>𝑝</m:t>
                              </m:r>
                            </m:e>
                            <m:sub>
                              <m:r>
                                <a:rPr lang="en-GB" sz="2000" b="0" i="1" smtClean="0">
                                  <a:solidFill>
                                    <a:prstClr val="black"/>
                                  </a:solidFill>
                                  <a:latin typeface="Cambria Math" panose="02040503050406030204" pitchFamily="18" charset="0"/>
                                  <a:ea typeface="Cambria Math" panose="02040503050406030204" pitchFamily="18" charset="0"/>
                                </a:rPr>
                                <m:t>𝑉</m:t>
                              </m:r>
                            </m:sub>
                          </m:sSub>
                          <m:r>
                            <a:rPr lang="en-GB" sz="2000" b="0" i="1" smtClean="0">
                              <a:solidFill>
                                <a:prstClr val="black"/>
                              </a:solidFill>
                              <a:latin typeface="Cambria Math" panose="02040503050406030204" pitchFamily="18" charset="0"/>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e>
                        <m:sub>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b>
                          </m:sSub>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lang="en-GB" sz="2000" i="1">
                              <a:solidFill>
                                <a:prstClr val="black"/>
                              </a:solidFill>
                              <a:latin typeface="Cambria Math" panose="02040503050406030204" pitchFamily="18" charset="0"/>
                            </a:rPr>
                          </m:ctrlPr>
                        </m:sSubPr>
                        <m:e>
                          <m:r>
                            <a:rPr lang="en-GB" sz="2000" b="0" i="1" smtClean="0">
                              <a:solidFill>
                                <a:prstClr val="black"/>
                              </a:solidFill>
                              <a:latin typeface="Cambria Math" panose="02040503050406030204" pitchFamily="18" charset="0"/>
                              <a:ea typeface="Cambria Math" panose="02040503050406030204" pitchFamily="18" charset="0"/>
                            </a:rPr>
                            <m:t>𝑝</m:t>
                          </m:r>
                        </m:e>
                        <m:sub>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rPr>
                                <m:t>𝐴</m:t>
                              </m:r>
                            </m:e>
                            <m:sub>
                              <m:r>
                                <a:rPr lang="en-GB" sz="2000" b="0" i="1" smtClean="0">
                                  <a:solidFill>
                                    <a:prstClr val="black"/>
                                  </a:solidFill>
                                  <a:latin typeface="Cambria Math" panose="02040503050406030204" pitchFamily="18" charset="0"/>
                                </a:rPr>
                                <m:t>−</m:t>
                              </m:r>
                            </m:sub>
                          </m:sSub>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6" name="TextBox 5">
                <a:extLst>
                  <a:ext uri="{FF2B5EF4-FFF2-40B4-BE49-F238E27FC236}">
                    <a16:creationId xmlns:a16="http://schemas.microsoft.com/office/drawing/2014/main" id="{2C386606-ED03-CDA7-90F0-E20775A32EAD}"/>
                  </a:ext>
                </a:extLst>
              </p:cNvPr>
              <p:cNvSpPr txBox="1">
                <a:spLocks noRot="1" noChangeAspect="1" noMove="1" noResize="1" noEditPoints="1" noAdjustHandles="1" noChangeArrowheads="1" noChangeShapeType="1" noTextEdit="1"/>
              </p:cNvSpPr>
              <p:nvPr/>
            </p:nvSpPr>
            <p:spPr>
              <a:xfrm>
                <a:off x="6284671" y="4001680"/>
                <a:ext cx="2244909" cy="336952"/>
              </a:xfrm>
              <a:prstGeom prst="rect">
                <a:avLst/>
              </a:prstGeom>
              <a:blipFill>
                <a:blip r:embed="rId10"/>
                <a:stretch>
                  <a:fillRect l="-1902" r="-1630" b="-16071"/>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C6E17DF2-520B-26F1-BD2F-0A3F936033A8}"/>
              </a:ext>
            </a:extLst>
          </p:cNvPr>
          <p:cNvSpPr txBox="1"/>
          <p:nvPr/>
        </p:nvSpPr>
        <p:spPr>
          <a:xfrm>
            <a:off x="4138992" y="3592418"/>
            <a:ext cx="197791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energy density:</a:t>
            </a:r>
          </a:p>
        </p:txBody>
      </p:sp>
      <p:sp>
        <p:nvSpPr>
          <p:cNvPr id="8" name="TextBox 7">
            <a:extLst>
              <a:ext uri="{FF2B5EF4-FFF2-40B4-BE49-F238E27FC236}">
                <a16:creationId xmlns:a16="http://schemas.microsoft.com/office/drawing/2014/main" id="{68B06222-1B83-CAD1-5F19-CC810A11DC81}"/>
              </a:ext>
            </a:extLst>
          </p:cNvPr>
          <p:cNvSpPr txBox="1"/>
          <p:nvPr/>
        </p:nvSpPr>
        <p:spPr>
          <a:xfrm>
            <a:off x="4783857" y="3953938"/>
            <a:ext cx="197791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GB" sz="2000" dirty="0">
                <a:solidFill>
                  <a:srgbClr val="C00000"/>
                </a:solidFill>
                <a:latin typeface="Arial" panose="020B0604020202020204" pitchFamily="34" charset="0"/>
                <a:cs typeface="Arial" panose="020B0604020202020204" pitchFamily="34" charset="0"/>
              </a:rPr>
              <a:t>p</a:t>
            </a: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ressure: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4D4CB76-724E-5275-7C76-EE04EBF282D7}"/>
                  </a:ext>
                </a:extLst>
              </p:cNvPr>
              <p:cNvSpPr txBox="1"/>
              <p:nvPr/>
            </p:nvSpPr>
            <p:spPr>
              <a:xfrm>
                <a:off x="4062412" y="4515000"/>
                <a:ext cx="5166362" cy="760914"/>
              </a:xfrm>
              <a:prstGeom prst="rect">
                <a:avLst/>
              </a:prstGeom>
              <a:noFill/>
            </p:spPr>
            <p:txBody>
              <a:bodyPr wrap="square" rtlCol="0">
                <a:spAutoFit/>
              </a:bodyPr>
              <a:lstStyle/>
              <a:p>
                <a:pPr lvl="0">
                  <a:spcAft>
                    <a:spcPts val="1200"/>
                  </a:spcAft>
                  <a:defRPr/>
                </a:pP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‘matter fields’ </a:t>
                </a:r>
                <a14:m>
                  <m:oMath xmlns:m="http://schemas.openxmlformats.org/officeDocument/2006/math">
                    <m:sSub>
                      <m:sSubPr>
                        <m:ctrlP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m:t>
                        </m:r>
                      </m:e>
                      <m:sub>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ub>
                    </m:sSub>
                    <m: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lang="en-GB" sz="2000" dirty="0">
                    <a:solidFill>
                      <a:srgbClr val="C00000"/>
                    </a:solidFill>
                    <a:latin typeface="Arial" panose="020B0604020202020204" pitchFamily="34" charset="0"/>
                    <a:cs typeface="Arial" panose="020B0604020202020204" pitchFamily="34" charset="0"/>
                  </a:rPr>
                  <a:t>asymmetrically perturb the equation of state</a:t>
                </a:r>
                <a:r>
                  <a:rPr lang="en-GB" dirty="0">
                    <a:solidFill>
                      <a:srgbClr val="C00000"/>
                    </a:solidFill>
                    <a:latin typeface="Arial" panose="020B0604020202020204" pitchFamily="34" charset="0"/>
                    <a:cs typeface="Arial" panose="020B0604020202020204" pitchFamily="34" charset="0"/>
                  </a:rPr>
                  <a:t>:</a:t>
                </a:r>
                <a14:m>
                  <m:oMath xmlns:m="http://schemas.openxmlformats.org/officeDocument/2006/math">
                    <m:sSub>
                      <m:sSubPr>
                        <m:ctrlPr>
                          <a:rPr lang="en-GB" sz="2000" i="1">
                            <a:solidFill>
                              <a:prstClr val="black"/>
                            </a:solidFill>
                            <a:latin typeface="Cambria Math" panose="02040503050406030204" pitchFamily="18" charset="0"/>
                            <a:cs typeface="Arial" panose="020B0604020202020204" pitchFamily="34" charset="0"/>
                          </a:rPr>
                        </m:ctrlPr>
                      </m:sSubPr>
                      <m:e>
                        <m:r>
                          <a:rPr lang="en-GB" sz="2000" b="0" i="1" smtClean="0">
                            <a:solidFill>
                              <a:prstClr val="black"/>
                            </a:solidFill>
                            <a:latin typeface="Cambria Math" panose="02040503050406030204" pitchFamily="18" charset="0"/>
                            <a:cs typeface="Arial" panose="020B0604020202020204" pitchFamily="34" charset="0"/>
                          </a:rPr>
                          <m:t>  </m:t>
                        </m:r>
                        <m:r>
                          <a:rPr lang="en-GB" sz="2000" i="1">
                            <a:solidFill>
                              <a:prstClr val="black"/>
                            </a:solidFill>
                            <a:latin typeface="Cambria Math" panose="02040503050406030204" pitchFamily="18" charset="0"/>
                            <a:cs typeface="Arial" panose="020B0604020202020204" pitchFamily="34" charset="0"/>
                          </a:rPr>
                          <m:t>  </m:t>
                        </m:r>
                        <m:r>
                          <a:rPr lang="en-GB" sz="2000" i="1">
                            <a:solidFill>
                              <a:prstClr val="black"/>
                            </a:solidFill>
                            <a:latin typeface="Cambria Math" panose="02040503050406030204" pitchFamily="18" charset="0"/>
                            <a:cs typeface="Arial" panose="020B0604020202020204" pitchFamily="34" charset="0"/>
                          </a:rPr>
                          <m:t>𝑝</m:t>
                        </m:r>
                      </m:e>
                      <m:sub>
                        <m:r>
                          <a:rPr lang="en-GB" sz="2000" i="1">
                            <a:solidFill>
                              <a:prstClr val="black"/>
                            </a:solidFill>
                            <a:latin typeface="Cambria Math" panose="02040503050406030204" pitchFamily="18" charset="0"/>
                            <a:cs typeface="Arial" panose="020B0604020202020204" pitchFamily="34" charset="0"/>
                          </a:rPr>
                          <m:t>𝑉</m:t>
                        </m:r>
                      </m:sub>
                    </m:sSub>
                    <m:r>
                      <a:rPr lang="en-GB" sz="2000" i="1">
                        <a:solidFill>
                          <a:prstClr val="black"/>
                        </a:solidFill>
                        <a:latin typeface="Cambria Math" panose="02040503050406030204" pitchFamily="18" charset="0"/>
                        <a:cs typeface="Arial" panose="020B0604020202020204" pitchFamily="34" charset="0"/>
                      </a:rPr>
                      <m:t> =</m:t>
                    </m:r>
                    <m:sSub>
                      <m:sSubPr>
                        <m:ctrlPr>
                          <a:rPr lang="en-GB" sz="2000" i="1">
                            <a:solidFill>
                              <a:prstClr val="black"/>
                            </a:solidFill>
                            <a:latin typeface="Cambria Math" panose="02040503050406030204" pitchFamily="18" charset="0"/>
                            <a:cs typeface="Arial" panose="020B0604020202020204" pitchFamily="34" charset="0"/>
                          </a:rPr>
                        </m:ctrlPr>
                      </m:sSubPr>
                      <m:e>
                        <m:r>
                          <a:rPr lang="en-GB" sz="2000" i="1">
                            <a:solidFill>
                              <a:prstClr val="black"/>
                            </a:solidFill>
                            <a:latin typeface="Cambria Math" panose="02040503050406030204" pitchFamily="18" charset="0"/>
                            <a:cs typeface="Arial" panose="020B0604020202020204" pitchFamily="34" charset="0"/>
                          </a:rPr>
                          <m:t>𝑤</m:t>
                        </m:r>
                      </m:e>
                      <m:sub>
                        <m:r>
                          <a:rPr lang="en-GB" sz="2000" i="1">
                            <a:solidFill>
                              <a:prstClr val="black"/>
                            </a:solidFill>
                            <a:latin typeface="Cambria Math" panose="02040503050406030204" pitchFamily="18" charset="0"/>
                            <a:cs typeface="Arial" panose="020B0604020202020204" pitchFamily="34" charset="0"/>
                          </a:rPr>
                          <m:t>𝑉</m:t>
                        </m:r>
                      </m:sub>
                    </m:sSub>
                    <m:sSub>
                      <m:sSubPr>
                        <m:ctrlPr>
                          <a:rPr lang="en-GB" sz="2000" i="1">
                            <a:solidFill>
                              <a:prstClr val="black"/>
                            </a:solidFill>
                            <a:latin typeface="Cambria Math" panose="02040503050406030204" pitchFamily="18" charset="0"/>
                            <a:cs typeface="Arial" panose="020B0604020202020204" pitchFamily="34" charset="0"/>
                          </a:rPr>
                        </m:ctrlPr>
                      </m:sSubPr>
                      <m:e>
                        <m:r>
                          <a:rPr lang="en-GB" sz="2000" i="1">
                            <a:solidFill>
                              <a:prstClr val="black"/>
                            </a:solidFill>
                            <a:latin typeface="Cambria Math" panose="02040503050406030204" pitchFamily="18" charset="0"/>
                            <a:ea typeface="Cambria Math" panose="02040503050406030204" pitchFamily="18" charset="0"/>
                            <a:cs typeface="Arial" panose="020B0604020202020204" pitchFamily="34" charset="0"/>
                          </a:rPr>
                          <m:t>𝜌</m:t>
                        </m:r>
                      </m:e>
                      <m:sub>
                        <m:r>
                          <a:rPr lang="en-GB" sz="2000" i="1">
                            <a:solidFill>
                              <a:prstClr val="black"/>
                            </a:solidFill>
                            <a:latin typeface="Cambria Math" panose="02040503050406030204" pitchFamily="18" charset="0"/>
                            <a:cs typeface="Arial" panose="020B0604020202020204" pitchFamily="34" charset="0"/>
                          </a:rPr>
                          <m:t>𝑉</m:t>
                        </m:r>
                      </m:sub>
                    </m:sSub>
                  </m:oMath>
                </a14:m>
                <a:r>
                  <a:rPr lang="en-GB" sz="2000" dirty="0">
                    <a:solidFill>
                      <a:srgbClr val="C00000"/>
                    </a:solidFill>
                    <a:latin typeface="Arial" panose="020B0604020202020204" pitchFamily="34" charset="0"/>
                    <a:cs typeface="Arial" panose="020B0604020202020204" pitchFamily="34" charset="0"/>
                  </a:rPr>
                  <a:t>     </a:t>
                </a:r>
                <a:endPar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Choice>
        <mc:Fallback xmlns="">
          <p:sp>
            <p:nvSpPr>
              <p:cNvPr id="13" name="TextBox 12">
                <a:extLst>
                  <a:ext uri="{FF2B5EF4-FFF2-40B4-BE49-F238E27FC236}">
                    <a16:creationId xmlns:a16="http://schemas.microsoft.com/office/drawing/2014/main" id="{C4D4CB76-724E-5275-7C76-EE04EBF282D7}"/>
                  </a:ext>
                </a:extLst>
              </p:cNvPr>
              <p:cNvSpPr txBox="1">
                <a:spLocks noRot="1" noChangeAspect="1" noMove="1" noResize="1" noEditPoints="1" noAdjustHandles="1" noChangeArrowheads="1" noChangeShapeType="1" noTextEdit="1"/>
              </p:cNvSpPr>
              <p:nvPr/>
            </p:nvSpPr>
            <p:spPr>
              <a:xfrm>
                <a:off x="4062412" y="4515000"/>
                <a:ext cx="5166362" cy="760914"/>
              </a:xfrm>
              <a:prstGeom prst="rect">
                <a:avLst/>
              </a:prstGeom>
              <a:blipFill>
                <a:blip r:embed="rId11"/>
                <a:stretch>
                  <a:fillRect l="-1179" b="-14516"/>
                </a:stretch>
              </a:blipFill>
            </p:spPr>
            <p:txBody>
              <a:bodyPr/>
              <a:lstStyle/>
              <a:p>
                <a:r>
                  <a:rPr lang="en-GB">
                    <a:noFill/>
                  </a:rPr>
                  <a:t> </a:t>
                </a:r>
              </a:p>
            </p:txBody>
          </p:sp>
        </mc:Fallback>
      </mc:AlternateContent>
      <p:pic>
        <p:nvPicPr>
          <p:cNvPr id="14" name="Picture 13">
            <a:extLst>
              <a:ext uri="{FF2B5EF4-FFF2-40B4-BE49-F238E27FC236}">
                <a16:creationId xmlns:a16="http://schemas.microsoft.com/office/drawing/2014/main" id="{D312C7E7-56A9-D4FB-0D0F-A82459629694}"/>
              </a:ext>
            </a:extLst>
          </p:cNvPr>
          <p:cNvPicPr>
            <a:picLocks noChangeAspect="1"/>
          </p:cNvPicPr>
          <p:nvPr/>
        </p:nvPicPr>
        <p:blipFill rotWithShape="1">
          <a:blip r:embed="rId12"/>
          <a:srcRect l="26154" t="33590" r="37308" b="51880"/>
          <a:stretch/>
        </p:blipFill>
        <p:spPr>
          <a:xfrm>
            <a:off x="4118377" y="5978586"/>
            <a:ext cx="2478928" cy="554498"/>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FB8B0F0-F50D-2C8D-582C-F8B1B7AC2AC6}"/>
                  </a:ext>
                </a:extLst>
              </p:cNvPr>
              <p:cNvSpPr txBox="1"/>
              <p:nvPr/>
            </p:nvSpPr>
            <p:spPr>
              <a:xfrm>
                <a:off x="6645593" y="5907451"/>
                <a:ext cx="2244513" cy="707886"/>
              </a:xfrm>
              <a:prstGeom prst="rect">
                <a:avLst/>
              </a:prstGeom>
              <a:noFill/>
            </p:spPr>
            <p:txBody>
              <a:bodyPr wrap="square" rtlCol="0">
                <a:spAutoFit/>
              </a:bodyPr>
              <a:lstStyle/>
              <a:p>
                <a:pPr lvl="0">
                  <a:spcAft>
                    <a:spcPts val="1200"/>
                  </a:spcAft>
                  <a:defRPr/>
                </a:pPr>
                <a:r>
                  <a:rPr lang="en-GB" sz="2000" dirty="0">
                    <a:solidFill>
                      <a:srgbClr val="C00000"/>
                    </a:solidFill>
                    <a:latin typeface="Arial" panose="020B0604020202020204" pitchFamily="34" charset="0"/>
                    <a:cs typeface="Arial" panose="020B0604020202020204" pitchFamily="34" charset="0"/>
                  </a:rPr>
                  <a:t>GR vacuum, with </a:t>
                </a:r>
                <a:r>
                  <a:rPr kumimoji="0" lang="en-GB" sz="2000" b="0" i="0"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very</a:t>
                </a: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small  </a:t>
                </a:r>
                <a14:m>
                  <m:oMath xmlns:m="http://schemas.openxmlformats.org/officeDocument/2006/math">
                    <m:r>
                      <m:rPr>
                        <m:sty m:val="p"/>
                      </m:rPr>
                      <a:rPr kumimoji="0" lang="el-GR" sz="20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Arial" panose="020B0604020202020204" pitchFamily="34" charset="0"/>
                      </a:rPr>
                      <m:t>Λ</m:t>
                    </m:r>
                    <m:r>
                      <a:rPr kumimoji="0" lang="el-GR" sz="20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Arial" panose="020B0604020202020204" pitchFamily="34" charset="0"/>
                      </a:rPr>
                      <m:t>&gt;0</m:t>
                    </m:r>
                  </m:oMath>
                </a14:m>
                <a:endPar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Choice>
        <mc:Fallback xmlns="">
          <p:sp>
            <p:nvSpPr>
              <p:cNvPr id="18" name="TextBox 17">
                <a:extLst>
                  <a:ext uri="{FF2B5EF4-FFF2-40B4-BE49-F238E27FC236}">
                    <a16:creationId xmlns:a16="http://schemas.microsoft.com/office/drawing/2014/main" id="{6FB8B0F0-F50D-2C8D-582C-F8B1B7AC2AC6}"/>
                  </a:ext>
                </a:extLst>
              </p:cNvPr>
              <p:cNvSpPr txBox="1">
                <a:spLocks noRot="1" noChangeAspect="1" noMove="1" noResize="1" noEditPoints="1" noAdjustHandles="1" noChangeArrowheads="1" noChangeShapeType="1" noTextEdit="1"/>
              </p:cNvSpPr>
              <p:nvPr/>
            </p:nvSpPr>
            <p:spPr>
              <a:xfrm>
                <a:off x="6645593" y="5907451"/>
                <a:ext cx="2244513" cy="707886"/>
              </a:xfrm>
              <a:prstGeom prst="rect">
                <a:avLst/>
              </a:prstGeom>
              <a:blipFill>
                <a:blip r:embed="rId13"/>
                <a:stretch>
                  <a:fillRect l="-2717" t="-3448" r="-272" b="-15517"/>
                </a:stretch>
              </a:blipFill>
            </p:spPr>
            <p:txBody>
              <a:bodyPr/>
              <a:lstStyle/>
              <a:p>
                <a:r>
                  <a:rPr lang="en-GB">
                    <a:noFill/>
                  </a:rPr>
                  <a:t> </a:t>
                </a:r>
              </a:p>
            </p:txBody>
          </p:sp>
        </mc:Fallback>
      </mc:AlternateContent>
      <p:cxnSp>
        <p:nvCxnSpPr>
          <p:cNvPr id="27" name="Straight Arrow Connector 26">
            <a:extLst>
              <a:ext uri="{FF2B5EF4-FFF2-40B4-BE49-F238E27FC236}">
                <a16:creationId xmlns:a16="http://schemas.microsoft.com/office/drawing/2014/main" id="{DA6AAB60-A9EB-7889-AEB6-2FA783CFAB9B}"/>
              </a:ext>
            </a:extLst>
          </p:cNvPr>
          <p:cNvCxnSpPr>
            <a:cxnSpLocks/>
          </p:cNvCxnSpPr>
          <p:nvPr/>
        </p:nvCxnSpPr>
        <p:spPr>
          <a:xfrm flipV="1">
            <a:off x="5975930" y="2053937"/>
            <a:ext cx="795985" cy="2503817"/>
          </a:xfrm>
          <a:prstGeom prst="straightConnector1">
            <a:avLst/>
          </a:prstGeom>
          <a:ln w="25400">
            <a:solidFill>
              <a:srgbClr val="0066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0" name="Right Brace 29">
            <a:extLst>
              <a:ext uri="{FF2B5EF4-FFF2-40B4-BE49-F238E27FC236}">
                <a16:creationId xmlns:a16="http://schemas.microsoft.com/office/drawing/2014/main" id="{3A4CF813-EE6A-A9B0-4670-9C8435C134CA}"/>
              </a:ext>
            </a:extLst>
          </p:cNvPr>
          <p:cNvSpPr/>
          <p:nvPr/>
        </p:nvSpPr>
        <p:spPr>
          <a:xfrm rot="10800000">
            <a:off x="6771915" y="1651336"/>
            <a:ext cx="252645" cy="797917"/>
          </a:xfrm>
          <a:prstGeom prst="rightBrace">
            <a:avLst>
              <a:gd name="adj1" fmla="val 31250"/>
              <a:gd name="adj2" fmla="val 50000"/>
            </a:avLst>
          </a:prstGeom>
          <a:ln w="25400">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69E7BF5-FC05-EEB8-88B6-2AF8C38E1DB8}"/>
                  </a:ext>
                </a:extLst>
              </p:cNvPr>
              <p:cNvSpPr txBox="1"/>
              <p:nvPr/>
            </p:nvSpPr>
            <p:spPr>
              <a:xfrm>
                <a:off x="3786623" y="5214655"/>
                <a:ext cx="5265705" cy="483209"/>
              </a:xfrm>
              <a:prstGeom prst="rect">
                <a:avLst/>
              </a:prstGeom>
              <a:solidFill>
                <a:schemeClr val="bg1"/>
              </a:solidFill>
            </p:spPr>
            <p:txBody>
              <a:bodyPr wrap="square" rtlCol="0">
                <a:spAutoFit/>
              </a:bodyPr>
              <a:lstStyle/>
              <a:p>
                <a:pPr lvl="0" algn="ctr">
                  <a:spcAft>
                    <a:spcPts val="1200"/>
                  </a:spcAft>
                  <a:defRPr/>
                </a:pPr>
                <a14:m>
                  <m:oMath xmlns:m="http://schemas.openxmlformats.org/officeDocument/2006/math">
                    <m:r>
                      <a:rPr lang="en-GB" sz="2600" i="1" dirty="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GB" dirty="0">
                    <a:solidFill>
                      <a:srgbClr val="C00000"/>
                    </a:solidFill>
                    <a:latin typeface="Arial" panose="020B0604020202020204" pitchFamily="34" charset="0"/>
                    <a:cs typeface="Arial" panose="020B0604020202020204" pitchFamily="34" charset="0"/>
                  </a:rPr>
                  <a:t> parameter</a:t>
                </a:r>
                <a:r>
                  <a:rPr kumimoji="0" lang="en-GB"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14:m>
                  <m:oMath xmlns:m="http://schemas.openxmlformats.org/officeDocument/2006/math">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𝑤</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𝑉</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r>
                      <m:rPr>
                        <m:nor/>
                      </m:rPr>
                      <a:rPr lang="en-GB" b="0" i="0" dirty="0" smtClean="0">
                        <a:solidFill>
                          <a:srgbClr val="C00000"/>
                        </a:solidFill>
                        <a:latin typeface="Arial" panose="020B0604020202020204" pitchFamily="34" charset="0"/>
                        <a:cs typeface="Arial" panose="020B0604020202020204" pitchFamily="34" charset="0"/>
                      </a:rPr>
                      <m:t>,  </m:t>
                    </m:r>
                    <m:r>
                      <m:rPr>
                        <m:nor/>
                      </m:rPr>
                      <a:rPr lang="en-GB" b="0" i="0" dirty="0" smtClean="0">
                        <a:solidFill>
                          <a:srgbClr val="C00000"/>
                        </a:solidFill>
                        <a:latin typeface="Arial" panose="020B0604020202020204" pitchFamily="34" charset="0"/>
                        <a:cs typeface="Arial" panose="020B0604020202020204" pitchFamily="34" charset="0"/>
                      </a:rPr>
                      <m:t>with</m:t>
                    </m:r>
                    <m:sSub>
                      <m:sSubPr>
                        <m:ctrlPr>
                          <a:rPr lang="en-GB" sz="2000" i="1">
                            <a:solidFill>
                              <a:prstClr val="black"/>
                            </a:solidFill>
                            <a:latin typeface="Cambria Math" panose="02040503050406030204" pitchFamily="18" charset="0"/>
                          </a:rPr>
                        </m:ctrlPr>
                      </m:sSubPr>
                      <m:e>
                        <m:r>
                          <a:rPr lang="en-GB" sz="2000" b="0" i="1" smtClean="0">
                            <a:solidFill>
                              <a:prstClr val="black"/>
                            </a:solidFill>
                            <a:latin typeface="Cambria Math" panose="02040503050406030204" pitchFamily="18" charset="0"/>
                          </a:rPr>
                          <m:t> </m:t>
                        </m:r>
                        <m:r>
                          <a:rPr lang="en-GB" sz="2000" i="1">
                            <a:solidFill>
                              <a:prstClr val="black"/>
                            </a:solidFill>
                            <a:latin typeface="Cambria Math" panose="02040503050406030204" pitchFamily="18" charset="0"/>
                            <a:ea typeface="Cambria Math" panose="02040503050406030204" pitchFamily="18" charset="0"/>
                          </a:rPr>
                          <m:t>𝜌</m:t>
                        </m:r>
                      </m:e>
                      <m:sub>
                        <m:r>
                          <a:rPr lang="en-GB" sz="2000" i="1">
                            <a:solidFill>
                              <a:prstClr val="black"/>
                            </a:solidFill>
                            <a:latin typeface="Cambria Math" panose="02040503050406030204" pitchFamily="18" charset="0"/>
                            <a:ea typeface="Cambria Math" panose="02040503050406030204" pitchFamily="18" charset="0"/>
                          </a:rPr>
                          <m:t>𝑉</m:t>
                        </m:r>
                      </m:sub>
                    </m:sSub>
                    <m:r>
                      <a:rPr lang="en-GB" sz="2000" i="1">
                        <a:solidFill>
                          <a:prstClr val="black"/>
                        </a:solidFill>
                        <a:latin typeface="Cambria Math" panose="02040503050406030204" pitchFamily="18" charset="0"/>
                      </a:rPr>
                      <m:t>=</m:t>
                    </m:r>
                    <m:r>
                      <a:rPr lang="en-GB" sz="2000" i="1" dirty="0">
                        <a:solidFill>
                          <a:prstClr val="black"/>
                        </a:solidFill>
                        <a:latin typeface="Cambria Math" panose="02040503050406030204" pitchFamily="18" charset="0"/>
                        <a:cs typeface="Arial" panose="020B0604020202020204" pitchFamily="34" charset="0"/>
                      </a:rPr>
                      <m:t>−</m:t>
                    </m:r>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ea typeface="Cambria Math" panose="02040503050406030204" pitchFamily="18" charset="0"/>
                          </a:rPr>
                          <m:t>𝑝</m:t>
                        </m:r>
                      </m:e>
                      <m:sub>
                        <m:r>
                          <a:rPr lang="en-GB" sz="2000" i="1">
                            <a:solidFill>
                              <a:prstClr val="black"/>
                            </a:solidFill>
                            <a:latin typeface="Cambria Math" panose="02040503050406030204" pitchFamily="18" charset="0"/>
                            <a:ea typeface="Cambria Math" panose="02040503050406030204" pitchFamily="18" charset="0"/>
                          </a:rPr>
                          <m:t>𝑉</m:t>
                        </m:r>
                      </m:sub>
                    </m:sSub>
                    <m:r>
                      <a:rPr lang="el-GR" sz="2000" i="1">
                        <a:solidFill>
                          <a:prstClr val="black"/>
                        </a:solidFill>
                        <a:latin typeface="Cambria Math" panose="02040503050406030204" pitchFamily="18" charset="0"/>
                        <a:ea typeface="Cambria Math" panose="02040503050406030204" pitchFamily="18" charset="0"/>
                        <a:cs typeface="Arial" panose="020B0604020202020204" pitchFamily="34" charset="0"/>
                      </a:rPr>
                      <m:t>&gt;</m:t>
                    </m:r>
                    <m:r>
                      <a:rPr lang="en-GB" sz="2000" i="1">
                        <a:solidFill>
                          <a:prstClr val="black"/>
                        </a:solidFill>
                        <a:latin typeface="Cambria Math" panose="02040503050406030204" pitchFamily="18" charset="0"/>
                        <a:ea typeface="Cambria Math" panose="02040503050406030204" pitchFamily="18" charset="0"/>
                        <a:cs typeface="Arial" panose="020B0604020202020204" pitchFamily="34" charset="0"/>
                      </a:rPr>
                      <m:t>0</m:t>
                    </m:r>
                  </m:oMath>
                </a14:m>
                <a:endParaRPr kumimoji="0" lang="en-GB"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Choice>
        <mc:Fallback xmlns="">
          <p:sp>
            <p:nvSpPr>
              <p:cNvPr id="19" name="TextBox 18">
                <a:extLst>
                  <a:ext uri="{FF2B5EF4-FFF2-40B4-BE49-F238E27FC236}">
                    <a16:creationId xmlns:a16="http://schemas.microsoft.com/office/drawing/2014/main" id="{269E7BF5-FC05-EEB8-88B6-2AF8C38E1DB8}"/>
                  </a:ext>
                </a:extLst>
              </p:cNvPr>
              <p:cNvSpPr txBox="1">
                <a:spLocks noRot="1" noChangeAspect="1" noMove="1" noResize="1" noEditPoints="1" noAdjustHandles="1" noChangeArrowheads="1" noChangeShapeType="1" noTextEdit="1"/>
              </p:cNvSpPr>
              <p:nvPr/>
            </p:nvSpPr>
            <p:spPr>
              <a:xfrm>
                <a:off x="3786623" y="5214655"/>
                <a:ext cx="5265705" cy="483209"/>
              </a:xfrm>
              <a:prstGeom prst="rect">
                <a:avLst/>
              </a:prstGeom>
              <a:blipFill>
                <a:blip r:embed="rId14"/>
                <a:stretch>
                  <a:fillRect b="-13750"/>
                </a:stretch>
              </a:blipFill>
            </p:spPr>
            <p:txBody>
              <a:bodyPr/>
              <a:lstStyle/>
              <a:p>
                <a:r>
                  <a:rPr lang="en-GB">
                    <a:noFill/>
                  </a:rPr>
                  <a:t> </a:t>
                </a:r>
              </a:p>
            </p:txBody>
          </p:sp>
        </mc:Fallback>
      </mc:AlternateContent>
    </p:spTree>
    <p:extLst>
      <p:ext uri="{BB962C8B-B14F-4D97-AF65-F5344CB8AC3E}">
        <p14:creationId xmlns:p14="http://schemas.microsoft.com/office/powerpoint/2010/main" val="797680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7">
            <a:extLst>
              <a:ext uri="{FF2B5EF4-FFF2-40B4-BE49-F238E27FC236}">
                <a16:creationId xmlns:a16="http://schemas.microsoft.com/office/drawing/2014/main" id="{951BEC60-1CD0-4EA8-B3BE-B966185BCEC5}"/>
              </a:ext>
            </a:extLst>
          </p:cNvPr>
          <p:cNvSpPr txBox="1">
            <a:spLocks noChangeArrowheads="1"/>
          </p:cNvSpPr>
          <p:nvPr/>
        </p:nvSpPr>
        <p:spPr bwMode="auto">
          <a:xfrm>
            <a:off x="-77533" y="1350624"/>
            <a:ext cx="66060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000099"/>
                </a:solidFill>
                <a:latin typeface="Arial" panose="020B0604020202020204" pitchFamily="34" charset="0"/>
                <a:cs typeface="Arial" panose="020B0604020202020204" pitchFamily="34" charset="0"/>
              </a:rPr>
              <a:t>C</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reated out of the </a:t>
            </a:r>
            <a:r>
              <a:rPr kumimoji="0" lang="en-GB" altLang="en-US" sz="20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vacuum</a:t>
            </a:r>
            <a:r>
              <a:rPr lang="en-GB" altLang="en-US" sz="2000" dirty="0">
                <a:solidFill>
                  <a:srgbClr val="000099"/>
                </a:solidFill>
                <a:latin typeface="Arial" panose="020B0604020202020204" pitchFamily="34" charset="0"/>
                <a:cs typeface="Arial" panose="020B0604020202020204" pitchFamily="34" charset="0"/>
              </a:rPr>
              <a:t>:</a:t>
            </a:r>
            <a:endParaRPr kumimoji="0" lang="en-US" altLang="en-US" sz="20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 name="Text Box 7">
            <a:extLst>
              <a:ext uri="{FF2B5EF4-FFF2-40B4-BE49-F238E27FC236}">
                <a16:creationId xmlns:a16="http://schemas.microsoft.com/office/drawing/2014/main" id="{443900D2-960C-392C-90B3-15068482B1D3}"/>
              </a:ext>
            </a:extLst>
          </p:cNvPr>
          <p:cNvSpPr txBox="1">
            <a:spLocks noChangeArrowheads="1"/>
          </p:cNvSpPr>
          <p:nvPr/>
        </p:nvSpPr>
        <p:spPr bwMode="auto">
          <a:xfrm>
            <a:off x="1093547" y="865836"/>
            <a:ext cx="53483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000099"/>
                </a:solidFill>
                <a:latin typeface="Arial" panose="020B0604020202020204" pitchFamily="34" charset="0"/>
                <a:cs typeface="Arial" panose="020B0604020202020204" pitchFamily="34" charset="0"/>
              </a:rPr>
              <a:t>macroscopically: </a:t>
            </a:r>
            <a:r>
              <a:rPr kumimoji="0" lang="en-GB" altLang="en-US" sz="2000" b="0" i="0" u="none" strike="noStrike" kern="1200" cap="none" spc="0" normalizeH="0" baseline="0" noProof="0" dirty="0">
                <a:ln>
                  <a:noFill/>
                </a:ln>
                <a:solidFill>
                  <a:srgbClr val="000099"/>
                </a:solidFill>
                <a:effectLst/>
                <a:uLnTx/>
                <a:uFillTx/>
                <a:latin typeface="Abadi" panose="020B0604020104020204" pitchFamily="34" charset="0"/>
                <a:cs typeface="Arial" panose="020B0604020202020204" pitchFamily="34" charset="0"/>
              </a:rPr>
              <a:t>~</a:t>
            </a:r>
            <a:r>
              <a:rPr kumimoji="0" lang="en-GB" altLang="en-US" sz="20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uniform in space and time </a:t>
            </a:r>
            <a:endParaRPr kumimoji="0" lang="en-US" altLang="en-US" sz="20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3" name="Text Box 55">
            <a:extLst>
              <a:ext uri="{FF2B5EF4-FFF2-40B4-BE49-F238E27FC236}">
                <a16:creationId xmlns:a16="http://schemas.microsoft.com/office/drawing/2014/main" id="{FF4B0D54-5DE4-5E34-C26E-B05D06928BB2}"/>
              </a:ext>
            </a:extLst>
          </p:cNvPr>
          <p:cNvSpPr txBox="1">
            <a:spLocks noChangeArrowheads="1"/>
          </p:cNvSpPr>
          <p:nvPr/>
        </p:nvSpPr>
        <p:spPr bwMode="auto">
          <a:xfrm>
            <a:off x="0" y="1922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5400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2400" dirty="0">
                <a:solidFill>
                  <a:srgbClr val="C00000"/>
                </a:solidFill>
                <a:latin typeface="Bookman Old Style" panose="02050604050505020204" pitchFamily="18" charset="0"/>
              </a:rPr>
              <a:t>G</a:t>
            </a:r>
            <a:r>
              <a:rPr kumimoji="0" lang="en-US" altLang="en-US" sz="24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rPr>
              <a:t>eneral suitability as a dark energy candidate</a:t>
            </a:r>
            <a:endParaRPr kumimoji="0" lang="en-US" altLang="en-US" sz="28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endParaRPr>
          </a:p>
        </p:txBody>
      </p:sp>
      <p:pic>
        <p:nvPicPr>
          <p:cNvPr id="4" name="Picture 3" descr="Diagram&#10;&#10;Description automatically generated with medium confidence">
            <a:extLst>
              <a:ext uri="{FF2B5EF4-FFF2-40B4-BE49-F238E27FC236}">
                <a16:creationId xmlns:a16="http://schemas.microsoft.com/office/drawing/2014/main" id="{744AC6EA-FD34-B86C-AA28-AEBA8A170918}"/>
              </a:ext>
            </a:extLst>
          </p:cNvPr>
          <p:cNvPicPr>
            <a:picLocks noChangeAspect="1"/>
          </p:cNvPicPr>
          <p:nvPr/>
        </p:nvPicPr>
        <p:blipFill rotWithShape="1">
          <a:blip r:embed="rId2">
            <a:extLst>
              <a:ext uri="{28A0092B-C50C-407E-A947-70E740481C1C}">
                <a14:useLocalDpi xmlns:a14="http://schemas.microsoft.com/office/drawing/2010/main" val="0"/>
              </a:ext>
            </a:extLst>
          </a:blip>
          <a:srcRect l="60037" t="8118" r="7191" b="1"/>
          <a:stretch/>
        </p:blipFill>
        <p:spPr>
          <a:xfrm>
            <a:off x="6473252" y="732594"/>
            <a:ext cx="1287323" cy="1107572"/>
          </a:xfrm>
          <a:prstGeom prst="rect">
            <a:avLst/>
          </a:prstGeom>
        </p:spPr>
      </p:pic>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678C433E-BE16-8A6A-0BBD-F071207E8847}"/>
                  </a:ext>
                </a:extLst>
              </p:cNvPr>
              <p:cNvSpPr txBox="1">
                <a:spLocks noChangeArrowheads="1"/>
              </p:cNvSpPr>
              <p:nvPr/>
            </p:nvSpPr>
            <p:spPr bwMode="auto">
              <a:xfrm>
                <a:off x="376100" y="3587474"/>
                <a:ext cx="6867331"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(QFT</a:t>
                </a:r>
                <a:r>
                  <a:rPr kumimoji="0" lang="en-GB" altLang="en-US" sz="24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vacuum energy density is </a:t>
                </a:r>
                <a14:m>
                  <m:oMath xmlns:m="http://schemas.openxmlformats.org/officeDocument/2006/math">
                    <m:sSup>
                      <m:sSupPr>
                        <m:ctrlPr>
                          <a:rPr kumimoji="0" lang="en-GB" altLang="en-US" sz="2100" b="0" i="1" u="none" strike="noStrike" kern="120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rPr>
                        </m:ctrlPr>
                      </m:sSupPr>
                      <m:e>
                        <m:r>
                          <a:rPr kumimoji="0" lang="en-GB" altLang="en-US" sz="21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altLang="en-US" sz="2100" b="0" i="1" u="none" strike="noStrike" kern="120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rPr>
                          <m:t>10</m:t>
                        </m:r>
                      </m:e>
                      <m:sup>
                        <m:r>
                          <a:rPr kumimoji="0" lang="en-GB" altLang="en-US" sz="2100" b="0" i="1" u="none" strike="noStrike" kern="120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rPr>
                          <m:t>120</m:t>
                        </m:r>
                      </m:sup>
                    </m:sSup>
                    <m:r>
                      <a:rPr kumimoji="0" lang="en-GB" altLang="en-US" sz="21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too large)  </a:t>
                </a:r>
                <a:endParaRPr kumimoji="0" lang="en-US"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 name="Text Box 7">
                <a:extLst>
                  <a:ext uri="{FF2B5EF4-FFF2-40B4-BE49-F238E27FC236}">
                    <a16:creationId xmlns:a16="http://schemas.microsoft.com/office/drawing/2014/main" id="{678C433E-BE16-8A6A-0BBD-F071207E8847}"/>
                  </a:ext>
                </a:extLst>
              </p:cNvPr>
              <p:cNvSpPr txBox="1">
                <a:spLocks noRot="1" noChangeAspect="1" noMove="1" noResize="1" noEditPoints="1" noAdjustHandles="1" noChangeArrowheads="1" noChangeShapeType="1" noTextEdit="1"/>
              </p:cNvSpPr>
              <p:nvPr/>
            </p:nvSpPr>
            <p:spPr bwMode="auto">
              <a:xfrm>
                <a:off x="376100" y="3587474"/>
                <a:ext cx="6867331" cy="461665"/>
              </a:xfrm>
              <a:prstGeom prst="rect">
                <a:avLst/>
              </a:prstGeom>
              <a:blipFill>
                <a:blip r:embed="rId3"/>
                <a:stretch>
                  <a:fillRect l="-977" b="-210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 Box 7">
                <a:extLst>
                  <a:ext uri="{FF2B5EF4-FFF2-40B4-BE49-F238E27FC236}">
                    <a16:creationId xmlns:a16="http://schemas.microsoft.com/office/drawing/2014/main" id="{36CFF035-9C49-E559-B29B-BAD0BE7C6415}"/>
                  </a:ext>
                </a:extLst>
              </p:cNvPr>
              <p:cNvSpPr txBox="1">
                <a:spLocks noChangeArrowheads="1"/>
              </p:cNvSpPr>
              <p:nvPr/>
            </p:nvSpPr>
            <p:spPr bwMode="auto">
              <a:xfrm>
                <a:off x="1030549" y="2429320"/>
                <a:ext cx="5297121" cy="7609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r>
                  <a:rPr lang="en-GB" altLang="en-US" sz="2000" dirty="0">
                    <a:solidFill>
                      <a:srgbClr val="006600"/>
                    </a:solidFill>
                    <a:latin typeface="Arial" panose="020B0604020202020204" pitchFamily="34" charset="0"/>
                    <a:cs typeface="Arial" panose="020B0604020202020204" pitchFamily="34" charset="0"/>
                  </a:rPr>
                  <a:t>Contributions</a:t>
                </a:r>
                <a:r>
                  <a:rPr lang="en-GB" altLang="en-US" sz="2000" dirty="0">
                    <a:solidFill>
                      <a:srgbClr val="000099"/>
                    </a:solidFill>
                    <a:latin typeface="Arial" panose="020B0604020202020204" pitchFamily="34" charset="0"/>
                    <a:cs typeface="Arial" panose="020B0604020202020204" pitchFamily="34" charset="0"/>
                  </a:rPr>
                  <a:t> </a:t>
                </a:r>
                <a14:m>
                  <m:oMath xmlns:m="http://schemas.openxmlformats.org/officeDocument/2006/math">
                    <m:sSub>
                      <m:sSubPr>
                        <m:ctrlPr>
                          <a:rPr lang="en-GB" altLang="en-US" sz="2400" i="1">
                            <a:solidFill>
                              <a:prstClr val="black"/>
                            </a:solidFill>
                            <a:latin typeface="Cambria Math" panose="02040503050406030204" pitchFamily="18" charset="0"/>
                            <a:cs typeface="Arial" panose="020B0604020202020204" pitchFamily="34" charset="0"/>
                          </a:rPr>
                        </m:ctrlPr>
                      </m:sSubPr>
                      <m:e>
                        <m:r>
                          <a:rPr lang="en-GB" altLang="en-US" sz="2400" i="1">
                            <a:solidFill>
                              <a:prstClr val="black"/>
                            </a:solidFill>
                            <a:latin typeface="Cambria Math" panose="02040503050406030204" pitchFamily="18" charset="0"/>
                            <a:cs typeface="Arial" panose="020B0604020202020204" pitchFamily="34" charset="0"/>
                          </a:rPr>
                          <m:t>𝐴𝑀</m:t>
                        </m:r>
                      </m:e>
                      <m:sub>
                        <m:r>
                          <a:rPr lang="en-GB" altLang="en-US" sz="2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sub>
                    </m:sSub>
                    <m:r>
                      <a:rPr lang="en-GB" altLang="en-US" sz="2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dirty="0">
                    <a:solidFill>
                      <a:srgbClr val="C00000"/>
                    </a:solidFill>
                    <a:latin typeface="Arial" panose="020B0604020202020204" pitchFamily="34" charset="0"/>
                    <a:cs typeface="Arial" panose="020B0604020202020204" pitchFamily="34" charset="0"/>
                  </a:rPr>
                  <a:t> </a:t>
                </a:r>
                <a:r>
                  <a:rPr lang="en-GB" altLang="en-US" sz="2000" dirty="0">
                    <a:solidFill>
                      <a:srgbClr val="006600"/>
                    </a:solidFill>
                    <a:latin typeface="Arial" panose="020B0604020202020204" pitchFamily="34" charset="0"/>
                    <a:cs typeface="Arial" panose="020B0604020202020204" pitchFamily="34" charset="0"/>
                  </a:rPr>
                  <a:t>and</a:t>
                </a:r>
                <a:r>
                  <a:rPr lang="en-GB" sz="2000" dirty="0">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GB" altLang="en-US" sz="2400" i="1">
                            <a:solidFill>
                              <a:prstClr val="black"/>
                            </a:solidFill>
                            <a:latin typeface="Cambria Math" panose="02040503050406030204" pitchFamily="18" charset="0"/>
                            <a:cs typeface="Arial" panose="020B0604020202020204" pitchFamily="34" charset="0"/>
                          </a:rPr>
                        </m:ctrlPr>
                      </m:sSubPr>
                      <m:e>
                        <m:r>
                          <a:rPr lang="en-GB" altLang="en-US" sz="2400" i="1">
                            <a:solidFill>
                              <a:prstClr val="black"/>
                            </a:solidFill>
                            <a:latin typeface="Cambria Math" panose="02040503050406030204" pitchFamily="18" charset="0"/>
                            <a:cs typeface="Arial" panose="020B0604020202020204" pitchFamily="34" charset="0"/>
                          </a:rPr>
                          <m:t>𝐴</m:t>
                        </m:r>
                      </m:e>
                      <m:sub>
                        <m:r>
                          <a:rPr lang="en-GB" altLang="en-US" sz="2400" i="1">
                            <a:solidFill>
                              <a:prstClr val="black"/>
                            </a:solidFill>
                            <a:latin typeface="Cambria Math" panose="02040503050406030204" pitchFamily="18" charset="0"/>
                            <a:cs typeface="Arial" panose="020B0604020202020204" pitchFamily="34" charset="0"/>
                          </a:rPr>
                          <m:t>−</m:t>
                        </m:r>
                      </m:sub>
                    </m:sSub>
                  </m:oMath>
                </a14:m>
                <a:r>
                  <a:rPr lang="en-GB" altLang="en-US" sz="2000" dirty="0">
                    <a:solidFill>
                      <a:srgbClr val="000099"/>
                    </a:solidFill>
                    <a:latin typeface="Arial" panose="020B0604020202020204" pitchFamily="34" charset="0"/>
                    <a:cs typeface="Arial" panose="020B0604020202020204" pitchFamily="34" charset="0"/>
                  </a:rPr>
                  <a:t> </a:t>
                </a:r>
                <a:r>
                  <a:rPr kumimoji="0" lang="en-GB" altLang="en-US" sz="2000" b="0" i="0"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a:t>
                </a:r>
                <a:r>
                  <a:rPr kumimoji="0" lang="en-GB" altLang="en-US" sz="2000" b="0" i="0"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largely cancel </a:t>
                </a:r>
                <a:r>
                  <a:rPr lang="en-GB" altLang="en-US" sz="2000" dirty="0">
                    <a:solidFill>
                      <a:srgbClr val="006600"/>
                    </a:solidFill>
                    <a:latin typeface="Arial" panose="020B0604020202020204" pitchFamily="34" charset="0"/>
                    <a:cs typeface="Arial" panose="020B0604020202020204" pitchFamily="34" charset="0"/>
                  </a:rPr>
                  <a:t>leaving </a:t>
                </a:r>
                <a:r>
                  <a:rPr lang="en-GB" altLang="en-US" sz="2000" u="sng" dirty="0">
                    <a:solidFill>
                      <a:srgbClr val="006600"/>
                    </a:solidFill>
                    <a:latin typeface="Arial" panose="020B0604020202020204" pitchFamily="34" charset="0"/>
                    <a:cs typeface="Arial" panose="020B0604020202020204" pitchFamily="34" charset="0"/>
                  </a:rPr>
                  <a:t>ultra-low net</a:t>
                </a:r>
                <a14:m>
                  <m:oMath xmlns:m="http://schemas.openxmlformats.org/officeDocument/2006/math">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rPr>
                          <m:t> </m:t>
                        </m:r>
                        <m:r>
                          <a:rPr lang="en-GB" sz="2000" b="0" i="1" smtClean="0">
                            <a:solidFill>
                              <a:prstClr val="black"/>
                            </a:solidFill>
                            <a:latin typeface="Cambria Math" panose="02040503050406030204" pitchFamily="18" charset="0"/>
                          </a:rPr>
                          <m:t> </m:t>
                        </m:r>
                        <m:r>
                          <a:rPr lang="en-GB" sz="2000" i="1">
                            <a:solidFill>
                              <a:prstClr val="black"/>
                            </a:solidFill>
                            <a:latin typeface="Cambria Math" panose="02040503050406030204" pitchFamily="18" charset="0"/>
                            <a:ea typeface="Cambria Math" panose="02040503050406030204" pitchFamily="18" charset="0"/>
                          </a:rPr>
                          <m:t>𝜌</m:t>
                        </m:r>
                      </m:e>
                      <m:sub>
                        <m:r>
                          <a:rPr lang="en-GB" sz="2000" i="1">
                            <a:solidFill>
                              <a:prstClr val="black"/>
                            </a:solidFill>
                            <a:latin typeface="Cambria Math" panose="02040503050406030204" pitchFamily="18" charset="0"/>
                          </a:rPr>
                          <m:t>𝑉</m:t>
                        </m:r>
                      </m:sub>
                    </m:sSub>
                    <m:r>
                      <a:rPr lang="en-GB" sz="2000" b="0" i="1" smtClean="0">
                        <a:solidFill>
                          <a:prstClr val="black"/>
                        </a:solidFill>
                        <a:latin typeface="Cambria Math" panose="02040503050406030204" pitchFamily="18" charset="0"/>
                      </a:rPr>
                      <m:t> </m:t>
                    </m:r>
                    <m:r>
                      <a:rPr lang="en-GB" sz="2000" i="1">
                        <a:solidFill>
                          <a:prstClr val="black"/>
                        </a:solidFill>
                        <a:latin typeface="Cambria Math" panose="02040503050406030204" pitchFamily="18" charset="0"/>
                      </a:rPr>
                      <m:t>&gt;0</m:t>
                    </m:r>
                  </m:oMath>
                </a14:m>
                <a:r>
                  <a:rPr kumimoji="0" lang="en-GB" altLang="en-US" sz="2000" b="0" i="0"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endParaRPr kumimoji="0" lang="en-US" altLang="en-US" sz="2000" b="0" i="0"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mc:Choice>
        <mc:Fallback xmlns="">
          <p:sp>
            <p:nvSpPr>
              <p:cNvPr id="6" name="Text Box 7">
                <a:extLst>
                  <a:ext uri="{FF2B5EF4-FFF2-40B4-BE49-F238E27FC236}">
                    <a16:creationId xmlns:a16="http://schemas.microsoft.com/office/drawing/2014/main" id="{36CFF035-9C49-E559-B29B-BAD0BE7C6415}"/>
                  </a:ext>
                </a:extLst>
              </p:cNvPr>
              <p:cNvSpPr txBox="1">
                <a:spLocks noRot="1" noChangeAspect="1" noMove="1" noResize="1" noEditPoints="1" noAdjustHandles="1" noChangeArrowheads="1" noChangeShapeType="1" noTextEdit="1"/>
              </p:cNvSpPr>
              <p:nvPr/>
            </p:nvSpPr>
            <p:spPr bwMode="auto">
              <a:xfrm>
                <a:off x="1030549" y="2429320"/>
                <a:ext cx="5297121" cy="760914"/>
              </a:xfrm>
              <a:prstGeom prst="rect">
                <a:avLst/>
              </a:prstGeom>
              <a:blipFill>
                <a:blip r:embed="rId4"/>
                <a:stretch>
                  <a:fillRect l="-1151" b="-145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6FCC92A6-85B9-FA8B-FC34-37EB28A51788}"/>
                  </a:ext>
                </a:extLst>
              </p:cNvPr>
              <p:cNvSpPr txBox="1">
                <a:spLocks noChangeArrowheads="1"/>
              </p:cNvSpPr>
              <p:nvPr/>
            </p:nvSpPr>
            <p:spPr bwMode="auto">
              <a:xfrm>
                <a:off x="376100" y="3245869"/>
                <a:ext cx="6289425" cy="41319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(cf. ‘QCD quark-gluon</a:t>
                </a:r>
                <a:r>
                  <a:rPr kumimoji="0" lang="en-GB" altLang="en-US" sz="2000" b="0" i="0" u="none" strike="noStrike" kern="1200" cap="none" spc="0" normalizeH="0" noProof="0" dirty="0">
                    <a:ln>
                      <a:noFill/>
                    </a:ln>
                    <a:solidFill>
                      <a:srgbClr val="006600"/>
                    </a:solidFill>
                    <a:effectLst/>
                    <a:uLnTx/>
                    <a:uFillTx/>
                    <a:latin typeface="Arial" panose="020B0604020202020204" pitchFamily="34" charset="0"/>
                    <a:ea typeface="+mn-ea"/>
                    <a:cs typeface="Arial" panose="020B0604020202020204" pitchFamily="34" charset="0"/>
                  </a:rPr>
                  <a:t> plasma</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is</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p>
                      <m:sSupPr>
                        <m:ctrlPr>
                          <a:rPr kumimoji="0" lang="en-GB" alt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GB" altLang="en-US" sz="21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alt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10</m:t>
                        </m:r>
                      </m:e>
                      <m:sup>
                        <m:r>
                          <a:rPr kumimoji="0" lang="en-GB" alt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44</m:t>
                        </m:r>
                      </m:sup>
                    </m:sSup>
                  </m:oMath>
                </a14:m>
                <a:r>
                  <a:rPr lang="en-GB" altLang="en-US" sz="2100" dirty="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en-GB" altLang="en-US" sz="21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too large) </a:t>
                </a:r>
                <a:endParaRPr kumimoji="0" lang="en-US"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7" name="Text Box 7">
                <a:extLst>
                  <a:ext uri="{FF2B5EF4-FFF2-40B4-BE49-F238E27FC236}">
                    <a16:creationId xmlns:a16="http://schemas.microsoft.com/office/drawing/2014/main" id="{6FCC92A6-85B9-FA8B-FC34-37EB28A51788}"/>
                  </a:ext>
                </a:extLst>
              </p:cNvPr>
              <p:cNvSpPr txBox="1">
                <a:spLocks noRot="1" noChangeAspect="1" noMove="1" noResize="1" noEditPoints="1" noAdjustHandles="1" noChangeArrowheads="1" noChangeShapeType="1" noTextEdit="1"/>
              </p:cNvSpPr>
              <p:nvPr/>
            </p:nvSpPr>
            <p:spPr bwMode="auto">
              <a:xfrm>
                <a:off x="376100" y="3245869"/>
                <a:ext cx="6289425" cy="413190"/>
              </a:xfrm>
              <a:prstGeom prst="rect">
                <a:avLst/>
              </a:prstGeom>
              <a:blipFill>
                <a:blip r:embed="rId5"/>
                <a:stretch>
                  <a:fillRect l="-1067" t="-2941" b="-264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grpSp>
        <p:nvGrpSpPr>
          <p:cNvPr id="8" name="Group 7">
            <a:extLst>
              <a:ext uri="{FF2B5EF4-FFF2-40B4-BE49-F238E27FC236}">
                <a16:creationId xmlns:a16="http://schemas.microsoft.com/office/drawing/2014/main" id="{52BDDF69-8871-DD09-0B4D-7BF3233C890B}"/>
              </a:ext>
            </a:extLst>
          </p:cNvPr>
          <p:cNvGrpSpPr/>
          <p:nvPr/>
        </p:nvGrpSpPr>
        <p:grpSpPr>
          <a:xfrm>
            <a:off x="6614357" y="1990939"/>
            <a:ext cx="2301036" cy="2174033"/>
            <a:chOff x="5292639" y="2160641"/>
            <a:chExt cx="3600362" cy="3206701"/>
          </a:xfrm>
        </p:grpSpPr>
        <p:pic>
          <p:nvPicPr>
            <p:cNvPr id="9" name="Picture 8" descr="A picture containing diagram&#10;&#10;Description automatically generated">
              <a:extLst>
                <a:ext uri="{FF2B5EF4-FFF2-40B4-BE49-F238E27FC236}">
                  <a16:creationId xmlns:a16="http://schemas.microsoft.com/office/drawing/2014/main" id="{B900F469-27D3-F564-D37B-8C443E4EFED6}"/>
                </a:ext>
              </a:extLst>
            </p:cNvPr>
            <p:cNvPicPr>
              <a:picLocks noChangeAspect="1"/>
            </p:cNvPicPr>
            <p:nvPr/>
          </p:nvPicPr>
          <p:blipFill rotWithShape="1">
            <a:blip r:embed="rId6">
              <a:extLst>
                <a:ext uri="{28A0092B-C50C-407E-A947-70E740481C1C}">
                  <a14:useLocalDpi xmlns:a14="http://schemas.microsoft.com/office/drawing/2010/main" val="0"/>
                </a:ext>
              </a:extLst>
            </a:blip>
            <a:srcRect l="53274" t="14991" r="2988" b="1555"/>
            <a:stretch/>
          </p:blipFill>
          <p:spPr>
            <a:xfrm>
              <a:off x="5292639" y="2540977"/>
              <a:ext cx="3600362" cy="2826365"/>
            </a:xfrm>
            <a:prstGeom prst="rect">
              <a:avLst/>
            </a:prstGeom>
          </p:spPr>
        </p:pic>
        <p:sp>
          <p:nvSpPr>
            <p:cNvPr id="10" name="Rectangle 9">
              <a:extLst>
                <a:ext uri="{FF2B5EF4-FFF2-40B4-BE49-F238E27FC236}">
                  <a16:creationId xmlns:a16="http://schemas.microsoft.com/office/drawing/2014/main" id="{62858C44-15CC-E6E0-C931-A4DE32D734BC}"/>
                </a:ext>
              </a:extLst>
            </p:cNvPr>
            <p:cNvSpPr/>
            <p:nvPr/>
          </p:nvSpPr>
          <p:spPr>
            <a:xfrm>
              <a:off x="5292639" y="2160641"/>
              <a:ext cx="352023" cy="380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16867857-88AD-6096-FE92-24961CE0A547}"/>
                  </a:ext>
                </a:extLst>
              </p:cNvPr>
              <p:cNvSpPr txBox="1">
                <a:spLocks noChangeArrowheads="1"/>
              </p:cNvSpPr>
              <p:nvPr/>
            </p:nvSpPr>
            <p:spPr bwMode="auto">
              <a:xfrm>
                <a:off x="427664" y="1927747"/>
                <a:ext cx="6189657" cy="4531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r>
                  <a:rPr lang="en-GB" sz="2000" dirty="0">
                    <a:solidFill>
                      <a:srgbClr val="006600"/>
                    </a:solidFill>
                    <a:latin typeface="Arial" panose="020B0604020202020204" pitchFamily="34" charset="0"/>
                    <a:cs typeface="Arial" panose="020B0604020202020204" pitchFamily="34" charset="0"/>
                  </a:rPr>
                  <a:t>with</a:t>
                </a:r>
                <a:r>
                  <a:rPr lang="en-GB" sz="2000" dirty="0">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GB" altLang="en-US" sz="2400" i="1">
                            <a:solidFill>
                              <a:prstClr val="black"/>
                            </a:solidFill>
                            <a:latin typeface="Cambria Math" panose="02040503050406030204" pitchFamily="18" charset="0"/>
                            <a:cs typeface="Arial" panose="020B0604020202020204" pitchFamily="34" charset="0"/>
                          </a:rPr>
                        </m:ctrlPr>
                      </m:sSubPr>
                      <m:e>
                        <m:r>
                          <a:rPr lang="en-GB" altLang="en-US" sz="2400" i="1">
                            <a:solidFill>
                              <a:prstClr val="black"/>
                            </a:solidFill>
                            <a:latin typeface="Cambria Math" panose="02040503050406030204" pitchFamily="18" charset="0"/>
                            <a:cs typeface="Arial" panose="020B0604020202020204" pitchFamily="34" charset="0"/>
                          </a:rPr>
                          <m:t>𝐴</m:t>
                        </m:r>
                      </m:e>
                      <m:sub>
                        <m:r>
                          <a:rPr lang="en-GB" altLang="en-US" sz="2400" i="1">
                            <a:solidFill>
                              <a:prstClr val="black"/>
                            </a:solidFill>
                            <a:latin typeface="Cambria Math" panose="02040503050406030204" pitchFamily="18" charset="0"/>
                            <a:cs typeface="Arial" panose="020B0604020202020204" pitchFamily="34" charset="0"/>
                          </a:rPr>
                          <m:t>−</m:t>
                        </m:r>
                      </m:sub>
                    </m:sSub>
                  </m:oMath>
                </a14:m>
                <a:r>
                  <a:rPr lang="en-GB" altLang="en-US" sz="2000" dirty="0">
                    <a:solidFill>
                      <a:srgbClr val="000099"/>
                    </a:solidFill>
                    <a:latin typeface="Arial" panose="020B0604020202020204" pitchFamily="34" charset="0"/>
                    <a:cs typeface="Arial" panose="020B0604020202020204" pitchFamily="34" charset="0"/>
                  </a:rPr>
                  <a:t> </a:t>
                </a:r>
                <a:r>
                  <a:rPr lang="en-GB" altLang="en-US" sz="2000" dirty="0">
                    <a:solidFill>
                      <a:srgbClr val="006600"/>
                    </a:solidFill>
                    <a:latin typeface="Arial" panose="020B0604020202020204" pitchFamily="34" charset="0"/>
                    <a:cs typeface="Arial" panose="020B0604020202020204" pitchFamily="34" charset="0"/>
                  </a:rPr>
                  <a:t>part as source of </a:t>
                </a:r>
                <a:r>
                  <a:rPr lang="en-GB" altLang="en-US" sz="2000" u="sng" dirty="0">
                    <a:solidFill>
                      <a:srgbClr val="006600"/>
                    </a:solidFill>
                    <a:latin typeface="Arial" panose="020B0604020202020204" pitchFamily="34" charset="0"/>
                    <a:cs typeface="Arial" panose="020B0604020202020204" pitchFamily="34" charset="0"/>
                  </a:rPr>
                  <a:t>negative pressure</a:t>
                </a:r>
                <a14:m>
                  <m:oMath xmlns:m="http://schemas.openxmlformats.org/officeDocument/2006/math">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rPr>
                          <m:t> </m:t>
                        </m:r>
                        <m:r>
                          <a:rPr lang="en-GB" sz="2000" b="0" i="1" smtClean="0">
                            <a:solidFill>
                              <a:prstClr val="black"/>
                            </a:solidFill>
                            <a:latin typeface="Cambria Math" panose="02040503050406030204" pitchFamily="18" charset="0"/>
                          </a:rPr>
                          <m:t> </m:t>
                        </m:r>
                        <m:r>
                          <a:rPr lang="en-GB" sz="2000" b="0" i="1" smtClean="0">
                            <a:solidFill>
                              <a:prstClr val="black"/>
                            </a:solidFill>
                            <a:latin typeface="Cambria Math" panose="02040503050406030204" pitchFamily="18" charset="0"/>
                          </a:rPr>
                          <m:t>𝑝</m:t>
                        </m:r>
                      </m:e>
                      <m:sub>
                        <m:r>
                          <a:rPr lang="en-GB" sz="2000" i="1">
                            <a:solidFill>
                              <a:prstClr val="black"/>
                            </a:solidFill>
                            <a:latin typeface="Cambria Math" panose="02040503050406030204" pitchFamily="18" charset="0"/>
                          </a:rPr>
                          <m:t>𝑉</m:t>
                        </m:r>
                      </m:sub>
                    </m:sSub>
                    <m:r>
                      <a:rPr lang="en-GB" sz="2000" b="0" i="1" smtClean="0">
                        <a:solidFill>
                          <a:prstClr val="black"/>
                        </a:solidFill>
                        <a:latin typeface="Cambria Math" panose="02040503050406030204" pitchFamily="18" charset="0"/>
                      </a:rPr>
                      <m:t>&lt;</m:t>
                    </m:r>
                    <m:r>
                      <a:rPr lang="en-GB" sz="2000" i="1">
                        <a:solidFill>
                          <a:prstClr val="black"/>
                        </a:solidFill>
                        <a:latin typeface="Cambria Math" panose="02040503050406030204" pitchFamily="18" charset="0"/>
                      </a:rPr>
                      <m:t>0</m:t>
                    </m:r>
                  </m:oMath>
                </a14:m>
                <a:endParaRPr kumimoji="0" lang="en-US" altLang="en-US" sz="2000" b="0" i="0" u="sng"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mc:Choice>
        <mc:Fallback xmlns="">
          <p:sp>
            <p:nvSpPr>
              <p:cNvPr id="11" name="Text Box 7">
                <a:extLst>
                  <a:ext uri="{FF2B5EF4-FFF2-40B4-BE49-F238E27FC236}">
                    <a16:creationId xmlns:a16="http://schemas.microsoft.com/office/drawing/2014/main" id="{16867857-88AD-6096-FE92-24961CE0A547}"/>
                  </a:ext>
                </a:extLst>
              </p:cNvPr>
              <p:cNvSpPr txBox="1">
                <a:spLocks noRot="1" noChangeAspect="1" noMove="1" noResize="1" noEditPoints="1" noAdjustHandles="1" noChangeArrowheads="1" noChangeShapeType="1" noTextEdit="1"/>
              </p:cNvSpPr>
              <p:nvPr/>
            </p:nvSpPr>
            <p:spPr bwMode="auto">
              <a:xfrm>
                <a:off x="427664" y="1927747"/>
                <a:ext cx="6189657" cy="453137"/>
              </a:xfrm>
              <a:prstGeom prst="rect">
                <a:avLst/>
              </a:prstGeom>
              <a:blipFill>
                <a:blip r:embed="rId7"/>
                <a:stretch>
                  <a:fillRect l="-984" b="-21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12" name="Text Box 7">
            <a:extLst>
              <a:ext uri="{FF2B5EF4-FFF2-40B4-BE49-F238E27FC236}">
                <a16:creationId xmlns:a16="http://schemas.microsoft.com/office/drawing/2014/main" id="{0DA0CE45-46C4-CAC2-3090-E30FC6FD0475}"/>
              </a:ext>
            </a:extLst>
          </p:cNvPr>
          <p:cNvSpPr txBox="1">
            <a:spLocks noChangeArrowheads="1"/>
          </p:cNvSpPr>
          <p:nvPr/>
        </p:nvSpPr>
        <p:spPr bwMode="auto">
          <a:xfrm>
            <a:off x="65316" y="4400860"/>
            <a:ext cx="9202316" cy="43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nSpc>
                <a:spcPts val="3000"/>
              </a:lnSpc>
              <a:spcBef>
                <a:spcPct val="50000"/>
              </a:spcBef>
              <a:defRPr/>
            </a:pPr>
            <a:r>
              <a:rPr lang="en-GB" altLang="en-US" sz="2000" dirty="0">
                <a:solidFill>
                  <a:srgbClr val="000099"/>
                </a:solidFill>
                <a:latin typeface="Arial" panose="020B0604020202020204" pitchFamily="34" charset="0"/>
                <a:cs typeface="Arial" panose="020B0604020202020204" pitchFamily="34" charset="0"/>
              </a:rPr>
              <a:t>of ‘</a:t>
            </a:r>
            <a:r>
              <a:rPr lang="en-GB" altLang="en-US" sz="2000" u="sng" dirty="0">
                <a:solidFill>
                  <a:srgbClr val="000099"/>
                </a:solidFill>
                <a:latin typeface="Arial" panose="020B0604020202020204" pitchFamily="34" charset="0"/>
                <a:cs typeface="Arial" panose="020B0604020202020204" pitchFamily="34" charset="0"/>
              </a:rPr>
              <a:t>phantom</a:t>
            </a:r>
            <a:r>
              <a:rPr lang="en-GB" altLang="en-US" sz="2000" dirty="0">
                <a:solidFill>
                  <a:srgbClr val="000099"/>
                </a:solidFill>
                <a:latin typeface="Arial" panose="020B0604020202020204" pitchFamily="34" charset="0"/>
                <a:cs typeface="Arial" panose="020B0604020202020204" pitchFamily="34" charset="0"/>
              </a:rPr>
              <a:t> dark energy’, but here only classical GR with SM, hence </a:t>
            </a:r>
            <a:r>
              <a:rPr lang="en-GB" altLang="en-US" sz="2000" u="sng" dirty="0">
                <a:solidFill>
                  <a:srgbClr val="000099"/>
                </a:solidFill>
                <a:latin typeface="Arial" panose="020B0604020202020204" pitchFamily="34" charset="0"/>
                <a:cs typeface="Arial" panose="020B0604020202020204" pitchFamily="34" charset="0"/>
              </a:rPr>
              <a:t>stable</a:t>
            </a:r>
            <a:r>
              <a:rPr lang="en-GB" altLang="en-US" sz="2000" dirty="0">
                <a:solidFill>
                  <a:srgbClr val="000099"/>
                </a:solidFill>
                <a:latin typeface="Arial" panose="020B0604020202020204" pitchFamily="34" charset="0"/>
                <a:cs typeface="Arial" panose="020B0604020202020204" pitchFamily="34" charset="0"/>
              </a:rPr>
              <a:t>  </a:t>
            </a:r>
            <a:endParaRPr kumimoji="0" lang="en-US" altLang="en-US" sz="2000" b="0" i="0" u="sng"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13" name="Text Box 7">
            <a:extLst>
              <a:ext uri="{FF2B5EF4-FFF2-40B4-BE49-F238E27FC236}">
                <a16:creationId xmlns:a16="http://schemas.microsoft.com/office/drawing/2014/main" id="{502D4E61-3DF1-9FBE-58C7-8EB6582F95ED}"/>
              </a:ext>
            </a:extLst>
          </p:cNvPr>
          <p:cNvSpPr txBox="1">
            <a:spLocks noChangeArrowheads="1"/>
          </p:cNvSpPr>
          <p:nvPr/>
        </p:nvSpPr>
        <p:spPr bwMode="auto">
          <a:xfrm>
            <a:off x="-836" y="4907641"/>
            <a:ext cx="89107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spcBef>
                <a:spcPct val="50000"/>
              </a:spcBef>
              <a:defRPr/>
            </a:pPr>
            <a:r>
              <a:rPr lang="en-GB" sz="2000" dirty="0">
                <a:solidFill>
                  <a:srgbClr val="000099"/>
                </a:solidFill>
                <a:latin typeface="Arial" panose="020B0604020202020204" pitchFamily="34" charset="0"/>
                <a:cs typeface="Arial" panose="020B0604020202020204" pitchFamily="34" charset="0"/>
              </a:rPr>
              <a:t>Indeed, </a:t>
            </a:r>
            <a:r>
              <a:rPr lang="en-GB" sz="2000" u="sng" dirty="0">
                <a:solidFill>
                  <a:srgbClr val="000099"/>
                </a:solidFill>
                <a:latin typeface="Arial" panose="020B0604020202020204" pitchFamily="34" charset="0"/>
                <a:cs typeface="Arial" panose="020B0604020202020204" pitchFamily="34" charset="0"/>
              </a:rPr>
              <a:t>no?</a:t>
            </a:r>
            <a:r>
              <a:rPr lang="en-GB" sz="2000" dirty="0">
                <a:solidFill>
                  <a:srgbClr val="000099"/>
                </a:solidFill>
                <a:latin typeface="Arial" panose="020B0604020202020204" pitchFamily="34" charset="0"/>
                <a:cs typeface="Arial" panose="020B0604020202020204" pitchFamily="34" charset="0"/>
              </a:rPr>
              <a:t> particle or gauge interactions with the visible sector, hence </a:t>
            </a:r>
            <a:r>
              <a:rPr lang="en-GB" sz="2000" u="sng" dirty="0">
                <a:solidFill>
                  <a:srgbClr val="000099"/>
                </a:solidFill>
                <a:latin typeface="Arial" panose="020B0604020202020204" pitchFamily="34" charset="0"/>
                <a:cs typeface="Arial" panose="020B0604020202020204" pitchFamily="34" charset="0"/>
              </a:rPr>
              <a:t>dark</a:t>
            </a:r>
            <a:r>
              <a:rPr lang="en-GB" sz="2000" dirty="0">
                <a:solidFill>
                  <a:srgbClr val="000099"/>
                </a:solidFill>
                <a:latin typeface="Arial" panose="020B0604020202020204" pitchFamily="34" charset="0"/>
                <a:cs typeface="Arial" panose="020B0604020202020204" pitchFamily="34" charset="0"/>
              </a:rPr>
              <a:t> </a:t>
            </a:r>
            <a:endParaRPr kumimoji="0" lang="en-US" altLang="en-US" sz="2000" b="0" i="0" u="sng"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14" name="Text Box 7">
            <a:extLst>
              <a:ext uri="{FF2B5EF4-FFF2-40B4-BE49-F238E27FC236}">
                <a16:creationId xmlns:a16="http://schemas.microsoft.com/office/drawing/2014/main" id="{8DAA193A-241F-F20C-64CC-78F66B4FD94E}"/>
              </a:ext>
            </a:extLst>
          </p:cNvPr>
          <p:cNvSpPr txBox="1">
            <a:spLocks noChangeArrowheads="1"/>
          </p:cNvSpPr>
          <p:nvPr/>
        </p:nvSpPr>
        <p:spPr bwMode="auto">
          <a:xfrm>
            <a:off x="78021" y="5341747"/>
            <a:ext cx="89107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spcBef>
                <a:spcPct val="50000"/>
              </a:spcBef>
              <a:defRPr/>
            </a:pPr>
            <a:r>
              <a:rPr lang="en-GB" sz="2000" dirty="0">
                <a:solidFill>
                  <a:srgbClr val="006600"/>
                </a:solidFill>
                <a:latin typeface="Arial" panose="020B0604020202020204" pitchFamily="34" charset="0"/>
                <a:cs typeface="Arial" panose="020B0604020202020204" pitchFamily="34" charset="0"/>
              </a:rPr>
              <a:t>While such a non-compact non-Abelian sector could be proposed as a model</a:t>
            </a:r>
            <a:endParaRPr kumimoji="0" lang="en-US" altLang="en-US" sz="2000" b="0" i="0" u="sng"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15" name="Text Box 7">
            <a:extLst>
              <a:ext uri="{FF2B5EF4-FFF2-40B4-BE49-F238E27FC236}">
                <a16:creationId xmlns:a16="http://schemas.microsoft.com/office/drawing/2014/main" id="{E0D49444-225A-A792-43CE-FF02F3916F56}"/>
              </a:ext>
            </a:extLst>
          </p:cNvPr>
          <p:cNvSpPr txBox="1">
            <a:spLocks noChangeArrowheads="1"/>
          </p:cNvSpPr>
          <p:nvPr/>
        </p:nvSpPr>
        <p:spPr bwMode="auto">
          <a:xfrm>
            <a:off x="295844" y="5676881"/>
            <a:ext cx="89107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spcBef>
                <a:spcPct val="50000"/>
              </a:spcBef>
              <a:defRPr/>
            </a:pPr>
            <a:r>
              <a:rPr lang="en-GB" sz="2000" dirty="0">
                <a:solidFill>
                  <a:srgbClr val="006600"/>
                </a:solidFill>
                <a:latin typeface="Arial" panose="020B0604020202020204" pitchFamily="34" charset="0"/>
                <a:cs typeface="Arial" panose="020B0604020202020204" pitchFamily="34" charset="0"/>
              </a:rPr>
              <a:t>…here such a candidate for dark energy has basis in a </a:t>
            </a:r>
            <a:r>
              <a:rPr lang="en-GB" sz="2000" u="sng" dirty="0">
                <a:solidFill>
                  <a:srgbClr val="006600"/>
                </a:solidFill>
                <a:latin typeface="Arial" panose="020B0604020202020204" pitchFamily="34" charset="0"/>
                <a:cs typeface="Arial" panose="020B0604020202020204" pitchFamily="34" charset="0"/>
              </a:rPr>
              <a:t>fundamental theory</a:t>
            </a:r>
            <a:endParaRPr kumimoji="0" lang="en-US" altLang="en-US" sz="2000" b="0" i="0" u="sng"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16" name="Text Box 55">
            <a:extLst>
              <a:ext uri="{FF2B5EF4-FFF2-40B4-BE49-F238E27FC236}">
                <a16:creationId xmlns:a16="http://schemas.microsoft.com/office/drawing/2014/main" id="{F4637F92-3C63-1574-0B63-6FF706865140}"/>
              </a:ext>
            </a:extLst>
          </p:cNvPr>
          <p:cNvSpPr txBox="1">
            <a:spLocks noChangeArrowheads="1"/>
          </p:cNvSpPr>
          <p:nvPr/>
        </p:nvSpPr>
        <p:spPr bwMode="auto">
          <a:xfrm>
            <a:off x="-61562" y="374257"/>
            <a:ext cx="92023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5400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2400" dirty="0">
                <a:solidFill>
                  <a:srgbClr val="C00000"/>
                </a:solidFill>
                <a:latin typeface="Bookman Old Style" panose="02050604050505020204" pitchFamily="18" charset="0"/>
              </a:rPr>
              <a:t>d</a:t>
            </a:r>
            <a:r>
              <a:rPr kumimoji="0" lang="en-US" altLang="en-US" sz="2400" b="0" i="0" u="none" strike="noStrike" kern="1200" cap="none" spc="0" normalizeH="0" noProof="0" dirty="0">
                <a:ln>
                  <a:noFill/>
                </a:ln>
                <a:solidFill>
                  <a:srgbClr val="C00000"/>
                </a:solidFill>
                <a:effectLst/>
                <a:uLnTx/>
                <a:uFillTx/>
                <a:latin typeface="Bookman Old Style" panose="02050604050505020204" pitchFamily="18" charset="0"/>
                <a:ea typeface="+mn-ea"/>
                <a:cs typeface="+mn-cs"/>
              </a:rPr>
              <a:t>riving large scale accelerating expansion of the universe</a:t>
            </a:r>
            <a:endParaRPr kumimoji="0" lang="en-US" altLang="en-US" sz="28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endParaRPr>
          </a:p>
        </p:txBody>
      </p:sp>
      <p:sp>
        <p:nvSpPr>
          <p:cNvPr id="17" name="Rectangle 16">
            <a:extLst>
              <a:ext uri="{FF2B5EF4-FFF2-40B4-BE49-F238E27FC236}">
                <a16:creationId xmlns:a16="http://schemas.microsoft.com/office/drawing/2014/main" id="{D6C18116-5A42-8E02-DDD3-70F467E52862}"/>
              </a:ext>
            </a:extLst>
          </p:cNvPr>
          <p:cNvSpPr/>
          <p:nvPr/>
        </p:nvSpPr>
        <p:spPr>
          <a:xfrm>
            <a:off x="3129691" y="863004"/>
            <a:ext cx="3189469" cy="3939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488D832D-77FD-1E82-E158-67C91A7E44D4}"/>
              </a:ext>
            </a:extLst>
          </p:cNvPr>
          <p:cNvSpPr/>
          <p:nvPr/>
        </p:nvSpPr>
        <p:spPr>
          <a:xfrm>
            <a:off x="3586765" y="2801199"/>
            <a:ext cx="2301036" cy="3939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57099B2E-DAE4-82CD-EE81-D383388D6EFE}"/>
              </a:ext>
            </a:extLst>
          </p:cNvPr>
          <p:cNvSpPr/>
          <p:nvPr/>
        </p:nvSpPr>
        <p:spPr>
          <a:xfrm>
            <a:off x="3409190" y="1988041"/>
            <a:ext cx="2890676" cy="3939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20" name="Text Box 7">
                <a:extLst>
                  <a:ext uri="{FF2B5EF4-FFF2-40B4-BE49-F238E27FC236}">
                    <a16:creationId xmlns:a16="http://schemas.microsoft.com/office/drawing/2014/main" id="{DBBA6CED-E400-ACD5-7141-3A1F64174F45}"/>
                  </a:ext>
                </a:extLst>
              </p:cNvPr>
              <p:cNvSpPr txBox="1">
                <a:spLocks noChangeArrowheads="1"/>
              </p:cNvSpPr>
              <p:nvPr/>
            </p:nvSpPr>
            <p:spPr bwMode="auto">
              <a:xfrm>
                <a:off x="3175592" y="1349347"/>
                <a:ext cx="3257556" cy="4145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equation</a:t>
                </a:r>
                <a:r>
                  <a:rPr kumimoji="0" lang="en-GB" altLang="en-US" sz="2000" b="0" i="0" u="none" strike="noStrike" kern="1200" cap="none" spc="0" normalizeH="0" noProof="0" dirty="0">
                    <a:ln>
                      <a:noFill/>
                    </a:ln>
                    <a:solidFill>
                      <a:srgbClr val="000099"/>
                    </a:solidFill>
                    <a:effectLst/>
                    <a:uLnTx/>
                    <a:uFillTx/>
                    <a:latin typeface="Arial" panose="020B0604020202020204" pitchFamily="34" charset="0"/>
                    <a:ea typeface="+mn-ea"/>
                    <a:cs typeface="Arial" panose="020B0604020202020204" pitchFamily="34" charset="0"/>
                  </a:rPr>
                  <a:t> of state,</a:t>
                </a:r>
                <a14:m>
                  <m:oMath xmlns:m="http://schemas.openxmlformats.org/officeDocument/2006/math">
                    <m:sSub>
                      <m:sSubPr>
                        <m:ctrlPr>
                          <a:rPr lang="en-GB" sz="2000" i="1">
                            <a:solidFill>
                              <a:prstClr val="black"/>
                            </a:solidFill>
                            <a:latin typeface="Cambria Math" panose="02040503050406030204" pitchFamily="18" charset="0"/>
                          </a:rPr>
                        </m:ctrlPr>
                      </m:sSubPr>
                      <m:e>
                        <m:r>
                          <a:rPr lang="en-GB" sz="2000" i="1">
                            <a:solidFill>
                              <a:prstClr val="black"/>
                            </a:solidFill>
                            <a:latin typeface="Cambria Math" panose="02040503050406030204" pitchFamily="18" charset="0"/>
                          </a:rPr>
                          <m:t>  </m:t>
                        </m:r>
                        <m:r>
                          <a:rPr lang="en-GB" sz="2000" b="0" i="1" smtClean="0">
                            <a:solidFill>
                              <a:prstClr val="black"/>
                            </a:solidFill>
                            <a:latin typeface="Cambria Math" panose="02040503050406030204" pitchFamily="18" charset="0"/>
                          </a:rPr>
                          <m:t>𝑤</m:t>
                        </m:r>
                      </m:e>
                      <m:sub>
                        <m:r>
                          <a:rPr lang="en-GB" sz="2000" i="1">
                            <a:solidFill>
                              <a:prstClr val="black"/>
                            </a:solidFill>
                            <a:latin typeface="Cambria Math" panose="02040503050406030204" pitchFamily="18" charset="0"/>
                          </a:rPr>
                          <m:t>𝑉</m:t>
                        </m:r>
                      </m:sub>
                    </m:sSub>
                    <m:r>
                      <a:rPr lang="en-GB" sz="2000" b="0" i="1" smtClean="0">
                        <a:solidFill>
                          <a:prstClr val="black"/>
                        </a:solidFill>
                        <a:latin typeface="Cambria Math" panose="02040503050406030204" pitchFamily="18" charset="0"/>
                      </a:rPr>
                      <m:t>=−1</m:t>
                    </m:r>
                  </m:oMath>
                </a14:m>
                <a:r>
                  <a:rPr kumimoji="0" lang="en-GB" altLang="en-US" sz="2000" b="0" i="0" u="none" strike="noStrike" kern="1200" cap="none" spc="0" normalizeH="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0" name="Text Box 7">
                <a:extLst>
                  <a:ext uri="{FF2B5EF4-FFF2-40B4-BE49-F238E27FC236}">
                    <a16:creationId xmlns:a16="http://schemas.microsoft.com/office/drawing/2014/main" id="{DBBA6CED-E400-ACD5-7141-3A1F64174F45}"/>
                  </a:ext>
                </a:extLst>
              </p:cNvPr>
              <p:cNvSpPr txBox="1">
                <a:spLocks noRot="1" noChangeAspect="1" noMove="1" noResize="1" noEditPoints="1" noAdjustHandles="1" noChangeArrowheads="1" noChangeShapeType="1" noTextEdit="1"/>
              </p:cNvSpPr>
              <p:nvPr/>
            </p:nvSpPr>
            <p:spPr bwMode="auto">
              <a:xfrm>
                <a:off x="3175592" y="1349347"/>
                <a:ext cx="3257556" cy="414537"/>
              </a:xfrm>
              <a:prstGeom prst="rect">
                <a:avLst/>
              </a:prstGeom>
              <a:blipFill>
                <a:blip r:embed="rId8"/>
                <a:stretch>
                  <a:fillRect l="-2060" t="-5882" b="-2352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21" name="Rectangle 20">
            <a:extLst>
              <a:ext uri="{FF2B5EF4-FFF2-40B4-BE49-F238E27FC236}">
                <a16:creationId xmlns:a16="http://schemas.microsoft.com/office/drawing/2014/main" id="{600441B2-82DC-6DA6-1FE5-18EE78A541B1}"/>
              </a:ext>
            </a:extLst>
          </p:cNvPr>
          <p:cNvSpPr/>
          <p:nvPr/>
        </p:nvSpPr>
        <p:spPr>
          <a:xfrm>
            <a:off x="3175592" y="1340452"/>
            <a:ext cx="3075924" cy="3939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543A70E5-1EFE-31A3-780E-91E04461639B}"/>
              </a:ext>
            </a:extLst>
          </p:cNvPr>
          <p:cNvSpPr/>
          <p:nvPr/>
        </p:nvSpPr>
        <p:spPr>
          <a:xfrm>
            <a:off x="7875036" y="4449288"/>
            <a:ext cx="765110" cy="3939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490D6C64-6ACF-4EA5-CEAE-532D71B60DF9}"/>
              </a:ext>
            </a:extLst>
          </p:cNvPr>
          <p:cNvSpPr/>
          <p:nvPr/>
        </p:nvSpPr>
        <p:spPr>
          <a:xfrm>
            <a:off x="8060636" y="4910700"/>
            <a:ext cx="622042" cy="3939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1D2B7F1E-9F0B-C7FD-10FD-84431863769F}"/>
              </a:ext>
            </a:extLst>
          </p:cNvPr>
          <p:cNvSpPr/>
          <p:nvPr/>
        </p:nvSpPr>
        <p:spPr>
          <a:xfrm>
            <a:off x="6559600" y="5676881"/>
            <a:ext cx="2295302" cy="3939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 Box 7">
            <a:extLst>
              <a:ext uri="{FF2B5EF4-FFF2-40B4-BE49-F238E27FC236}">
                <a16:creationId xmlns:a16="http://schemas.microsoft.com/office/drawing/2014/main" id="{A295EC12-02E3-5743-BBD9-317A5DE6C296}"/>
              </a:ext>
            </a:extLst>
          </p:cNvPr>
          <p:cNvSpPr txBox="1">
            <a:spLocks noChangeArrowheads="1"/>
          </p:cNvSpPr>
          <p:nvPr/>
        </p:nvSpPr>
        <p:spPr bwMode="auto">
          <a:xfrm>
            <a:off x="803820" y="6038814"/>
            <a:ext cx="89107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spcBef>
                <a:spcPct val="50000"/>
              </a:spcBef>
              <a:defRPr/>
            </a:pPr>
            <a:r>
              <a:rPr kumimoji="0" lang="en-US" altLang="en-US" sz="2000" b="0" i="0" strike="noStrike" kern="1200" cap="none" spc="0" normalizeH="0" baseline="0" noProof="0" dirty="0">
                <a:ln>
                  <a:noFill/>
                </a:ln>
                <a:solidFill>
                  <a:srgbClr val="002F8E"/>
                </a:solidFill>
                <a:effectLst/>
                <a:uLnTx/>
                <a:uFillTx/>
                <a:latin typeface="Arial" panose="020B0604020202020204" pitchFamily="34" charset="0"/>
                <a:cs typeface="Arial" panose="020B0604020202020204" pitchFamily="34" charset="0"/>
              </a:rPr>
              <a:t>(visible SM branch itself from </a:t>
            </a:r>
            <a:r>
              <a:rPr kumimoji="0" lang="en-US" altLang="en-US" sz="2000" b="0" i="0" strike="noStrike" kern="1200" cap="none" spc="0" normalizeH="0" noProof="0" dirty="0">
                <a:ln>
                  <a:noFill/>
                </a:ln>
                <a:solidFill>
                  <a:srgbClr val="002F8E"/>
                </a:solidFill>
                <a:effectLst/>
                <a:uLnTx/>
                <a:uFillTx/>
                <a:latin typeface="Arial" panose="020B0604020202020204" pitchFamily="34" charset="0"/>
                <a:cs typeface="Arial" panose="020B0604020202020204" pitchFamily="34" charset="0"/>
              </a:rPr>
              <a:t>theory of generalised proper time)</a:t>
            </a:r>
            <a:endParaRPr kumimoji="0" lang="en-US" altLang="en-US" sz="2000" b="0" i="0" strike="noStrike" kern="1200" cap="none" spc="0" normalizeH="0" baseline="0" noProof="0" dirty="0">
              <a:ln>
                <a:noFill/>
              </a:ln>
              <a:solidFill>
                <a:srgbClr val="002F8E"/>
              </a:solidFill>
              <a:effectLst/>
              <a:uLnTx/>
              <a:uFillTx/>
              <a:latin typeface="Arial" panose="020B0604020202020204" pitchFamily="34" charset="0"/>
              <a:cs typeface="Arial" panose="020B0604020202020204" pitchFamily="34" charset="0"/>
            </a:endParaRPr>
          </a:p>
        </p:txBody>
      </p:sp>
      <p:sp>
        <p:nvSpPr>
          <p:cNvPr id="27" name="Text Box 7">
            <a:extLst>
              <a:ext uri="{FF2B5EF4-FFF2-40B4-BE49-F238E27FC236}">
                <a16:creationId xmlns:a16="http://schemas.microsoft.com/office/drawing/2014/main" id="{A8D59AA1-4FAD-29B9-588F-B71C3DC923B1}"/>
              </a:ext>
            </a:extLst>
          </p:cNvPr>
          <p:cNvSpPr txBox="1">
            <a:spLocks noChangeArrowheads="1"/>
          </p:cNvSpPr>
          <p:nvPr/>
        </p:nvSpPr>
        <p:spPr bwMode="auto">
          <a:xfrm>
            <a:off x="813276" y="6343790"/>
            <a:ext cx="89107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spcBef>
                <a:spcPct val="50000"/>
              </a:spcBef>
              <a:defRPr/>
            </a:pPr>
            <a:r>
              <a:rPr lang="en-GB" sz="2000" dirty="0">
                <a:solidFill>
                  <a:srgbClr val="002F8E"/>
                </a:solidFill>
                <a:latin typeface="Arial" panose="020B0604020202020204" pitchFamily="34" charset="0"/>
                <a:cs typeface="Arial" panose="020B0604020202020204" pitchFamily="34" charset="0"/>
              </a:rPr>
              <a:t>(with a dark matter candidate also identified in the dark sector)</a:t>
            </a:r>
            <a:endParaRPr kumimoji="0" lang="en-US" altLang="en-US" sz="2000" b="0" i="0" u="sng" strike="noStrike" kern="1200" cap="none" spc="0" normalizeH="0" baseline="0" noProof="0" dirty="0">
              <a:ln>
                <a:noFill/>
              </a:ln>
              <a:solidFill>
                <a:srgbClr val="002F8E"/>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Text Box 7">
                <a:extLst>
                  <a:ext uri="{FF2B5EF4-FFF2-40B4-BE49-F238E27FC236}">
                    <a16:creationId xmlns:a16="http://schemas.microsoft.com/office/drawing/2014/main" id="{8769E9F6-8BF0-0894-6563-6B792384BE12}"/>
                  </a:ext>
                </a:extLst>
              </p:cNvPr>
              <p:cNvSpPr txBox="1">
                <a:spLocks noChangeArrowheads="1"/>
              </p:cNvSpPr>
              <p:nvPr/>
            </p:nvSpPr>
            <p:spPr bwMode="auto">
              <a:xfrm>
                <a:off x="0" y="4071902"/>
                <a:ext cx="9202316" cy="4492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lnSpc>
                    <a:spcPts val="3000"/>
                  </a:lnSpc>
                  <a:spcBef>
                    <a:spcPct val="50000"/>
                  </a:spcBef>
                  <a:defRPr/>
                </a:pPr>
                <a:r>
                  <a:rPr lang="en-GB" sz="2000" dirty="0">
                    <a:solidFill>
                      <a:srgbClr val="000099"/>
                    </a:solidFill>
                    <a:latin typeface="Arial" panose="020B0604020202020204" pitchFamily="34" charset="0"/>
                    <a:cs typeface="Arial" panose="020B0604020202020204" pitchFamily="34" charset="0"/>
                  </a:rPr>
                  <a:t>Having a source of negative kinetic energy from</a:t>
                </a:r>
                <a:r>
                  <a:rPr lang="en-GB" sz="2000" dirty="0">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GB" altLang="en-US" sz="2400" i="1">
                            <a:solidFill>
                              <a:prstClr val="black"/>
                            </a:solidFill>
                            <a:latin typeface="Cambria Math" panose="02040503050406030204" pitchFamily="18" charset="0"/>
                            <a:cs typeface="Arial" panose="020B0604020202020204" pitchFamily="34" charset="0"/>
                          </a:rPr>
                        </m:ctrlPr>
                      </m:sSubPr>
                      <m:e>
                        <m:r>
                          <a:rPr lang="en-GB" altLang="en-US" sz="2400" i="1">
                            <a:solidFill>
                              <a:prstClr val="black"/>
                            </a:solidFill>
                            <a:latin typeface="Cambria Math" panose="02040503050406030204" pitchFamily="18" charset="0"/>
                            <a:cs typeface="Arial" panose="020B0604020202020204" pitchFamily="34" charset="0"/>
                          </a:rPr>
                          <m:t>𝐴</m:t>
                        </m:r>
                      </m:e>
                      <m:sub>
                        <m:r>
                          <a:rPr lang="en-GB" altLang="en-US" sz="2400" i="1">
                            <a:solidFill>
                              <a:prstClr val="black"/>
                            </a:solidFill>
                            <a:latin typeface="Cambria Math" panose="02040503050406030204" pitchFamily="18" charset="0"/>
                            <a:cs typeface="Arial" panose="020B0604020202020204" pitchFamily="34" charset="0"/>
                          </a:rPr>
                          <m:t>−</m:t>
                        </m:r>
                      </m:sub>
                    </m:sSub>
                  </m:oMath>
                </a14:m>
                <a:r>
                  <a:rPr lang="en-GB" altLang="en-US" sz="2000" dirty="0">
                    <a:solidFill>
                      <a:srgbClr val="000099"/>
                    </a:solidFill>
                    <a:latin typeface="Arial" panose="020B0604020202020204" pitchFamily="34" charset="0"/>
                    <a:cs typeface="Arial" panose="020B0604020202020204" pitchFamily="34" charset="0"/>
                  </a:rPr>
                  <a:t> part is analogous to models</a:t>
                </a:r>
                <a:endParaRPr kumimoji="0" lang="en-US" altLang="en-US" sz="2000" b="0" i="0" u="sng"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mc:Choice>
        <mc:Fallback xmlns="">
          <p:sp>
            <p:nvSpPr>
              <p:cNvPr id="28" name="Text Box 7">
                <a:extLst>
                  <a:ext uri="{FF2B5EF4-FFF2-40B4-BE49-F238E27FC236}">
                    <a16:creationId xmlns:a16="http://schemas.microsoft.com/office/drawing/2014/main" id="{8769E9F6-8BF0-0894-6563-6B792384BE12}"/>
                  </a:ext>
                </a:extLst>
              </p:cNvPr>
              <p:cNvSpPr txBox="1">
                <a:spLocks noRot="1" noChangeAspect="1" noMove="1" noResize="1" noEditPoints="1" noAdjustHandles="1" noChangeArrowheads="1" noChangeShapeType="1" noTextEdit="1"/>
              </p:cNvSpPr>
              <p:nvPr/>
            </p:nvSpPr>
            <p:spPr bwMode="auto">
              <a:xfrm>
                <a:off x="0" y="4071902"/>
                <a:ext cx="9202316" cy="449226"/>
              </a:xfrm>
              <a:prstGeom prst="rect">
                <a:avLst/>
              </a:prstGeom>
              <a:blipFill>
                <a:blip r:embed="rId10"/>
                <a:stretch>
                  <a:fillRect l="-662" r="-132" b="-216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pic>
        <p:nvPicPr>
          <p:cNvPr id="29" name="Picture 28" descr="A picture containing diagram&#10;&#10;Description automatically generated">
            <a:extLst>
              <a:ext uri="{FF2B5EF4-FFF2-40B4-BE49-F238E27FC236}">
                <a16:creationId xmlns:a16="http://schemas.microsoft.com/office/drawing/2014/main" id="{EF079911-DE6F-F3BD-BBE9-989F5888BFC1}"/>
              </a:ext>
            </a:extLst>
          </p:cNvPr>
          <p:cNvPicPr>
            <a:picLocks noChangeAspect="1"/>
          </p:cNvPicPr>
          <p:nvPr/>
        </p:nvPicPr>
        <p:blipFill rotWithShape="1">
          <a:blip r:embed="rId11">
            <a:extLst>
              <a:ext uri="{28A0092B-C50C-407E-A947-70E740481C1C}">
                <a14:useLocalDpi xmlns:a14="http://schemas.microsoft.com/office/drawing/2010/main" val="0"/>
              </a:ext>
            </a:extLst>
          </a:blip>
          <a:srcRect l="10410" t="14704" r="57742" b="5067"/>
          <a:stretch/>
        </p:blipFill>
        <p:spPr>
          <a:xfrm>
            <a:off x="7692931" y="1051811"/>
            <a:ext cx="1324745" cy="1058428"/>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BC9C9BD-E548-54CA-C4BF-BD88688B92F5}"/>
                  </a:ext>
                </a:extLst>
              </p:cNvPr>
              <p:cNvSpPr txBox="1"/>
              <p:nvPr/>
            </p:nvSpPr>
            <p:spPr>
              <a:xfrm>
                <a:off x="8650779" y="1328912"/>
                <a:ext cx="337977" cy="24622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GB" sz="1600" b="0" i="1" smtClean="0">
                              <a:latin typeface="Cambria Math" panose="02040503050406030204" pitchFamily="18" charset="0"/>
                            </a:rPr>
                            <m:t>𝑀</m:t>
                          </m:r>
                        </m:e>
                        <m:sub>
                          <m:r>
                            <a:rPr lang="en-GB" sz="1600" b="0" i="1" smtClean="0">
                              <a:latin typeface="Cambria Math" panose="02040503050406030204" pitchFamily="18" charset="0"/>
                            </a:rPr>
                            <m:t>+</m:t>
                          </m:r>
                        </m:sub>
                      </m:sSub>
                    </m:oMath>
                  </m:oMathPara>
                </a14:m>
                <a:endParaRPr lang="en-GB" dirty="0"/>
              </a:p>
            </p:txBody>
          </p:sp>
        </mc:Choice>
        <mc:Fallback xmlns="">
          <p:sp>
            <p:nvSpPr>
              <p:cNvPr id="30" name="TextBox 29">
                <a:extLst>
                  <a:ext uri="{FF2B5EF4-FFF2-40B4-BE49-F238E27FC236}">
                    <a16:creationId xmlns:a16="http://schemas.microsoft.com/office/drawing/2014/main" id="{0BC9C9BD-E548-54CA-C4BF-BD88688B92F5}"/>
                  </a:ext>
                </a:extLst>
              </p:cNvPr>
              <p:cNvSpPr txBox="1">
                <a:spLocks noRot="1" noChangeAspect="1" noMove="1" noResize="1" noEditPoints="1" noAdjustHandles="1" noChangeArrowheads="1" noChangeShapeType="1" noTextEdit="1"/>
              </p:cNvSpPr>
              <p:nvPr/>
            </p:nvSpPr>
            <p:spPr>
              <a:xfrm>
                <a:off x="8650779" y="1328912"/>
                <a:ext cx="337977" cy="246221"/>
              </a:xfrm>
              <a:prstGeom prst="rect">
                <a:avLst/>
              </a:prstGeom>
              <a:blipFill>
                <a:blip r:embed="rId12"/>
                <a:stretch>
                  <a:fillRect l="-10714" b="-15000"/>
                </a:stretch>
              </a:blipFill>
            </p:spPr>
            <p:txBody>
              <a:bodyPr/>
              <a:lstStyle/>
              <a:p>
                <a:r>
                  <a:rPr lang="en-GB">
                    <a:noFill/>
                  </a:rPr>
                  <a:t> </a:t>
                </a:r>
              </a:p>
            </p:txBody>
          </p:sp>
        </mc:Fallback>
      </mc:AlternateContent>
      <p:pic>
        <p:nvPicPr>
          <p:cNvPr id="32" name="Picture 31" descr="A picture containing diagram&#10;&#10;Description automatically generated">
            <a:extLst>
              <a:ext uri="{FF2B5EF4-FFF2-40B4-BE49-F238E27FC236}">
                <a16:creationId xmlns:a16="http://schemas.microsoft.com/office/drawing/2014/main" id="{0AC2A761-6D9F-E693-ED84-258B0132B56D}"/>
              </a:ext>
            </a:extLst>
          </p:cNvPr>
          <p:cNvPicPr>
            <a:picLocks noChangeAspect="1"/>
          </p:cNvPicPr>
          <p:nvPr/>
        </p:nvPicPr>
        <p:blipFill rotWithShape="1">
          <a:blip r:embed="rId6">
            <a:extLst>
              <a:ext uri="{28A0092B-C50C-407E-A947-70E740481C1C}">
                <a14:useLocalDpi xmlns:a14="http://schemas.microsoft.com/office/drawing/2010/main" val="0"/>
              </a:ext>
            </a:extLst>
          </a:blip>
          <a:srcRect l="18671" t="4209" r="71217" b="86311"/>
          <a:stretch>
            <a:fillRect/>
          </a:stretch>
        </p:blipFill>
        <p:spPr>
          <a:xfrm>
            <a:off x="6878530" y="2054542"/>
            <a:ext cx="776817" cy="299619"/>
          </a:xfrm>
          <a:prstGeom prst="rect">
            <a:avLst/>
          </a:prstGeom>
        </p:spPr>
      </p:pic>
      <p:sp>
        <p:nvSpPr>
          <p:cNvPr id="31" name="TextBox 30">
            <a:extLst>
              <a:ext uri="{FF2B5EF4-FFF2-40B4-BE49-F238E27FC236}">
                <a16:creationId xmlns:a16="http://schemas.microsoft.com/office/drawing/2014/main" id="{A0BA8F07-1EA6-CAF8-70B8-D7B0A932C263}"/>
              </a:ext>
            </a:extLst>
          </p:cNvPr>
          <p:cNvSpPr txBox="1"/>
          <p:nvPr/>
        </p:nvSpPr>
        <p:spPr>
          <a:xfrm>
            <a:off x="-37407" y="6078862"/>
            <a:ext cx="9141590" cy="707886"/>
          </a:xfrm>
          <a:prstGeom prst="rect">
            <a:avLst/>
          </a:prstGeom>
          <a:solidFill>
            <a:schemeClr val="bg1"/>
          </a:solidFill>
        </p:spPr>
        <p:txBody>
          <a:bodyPr wrap="square">
            <a:spAutoFit/>
          </a:bodyPr>
          <a:lstStyle/>
          <a:p>
            <a:pPr lvl="0" algn="ctr">
              <a:defRPr/>
            </a:pPr>
            <a:r>
              <a:rPr kumimoji="0" lang="en-GB" sz="2000" b="0" i="0" u="none" strike="noStrike" kern="1200" cap="none" spc="0" normalizeH="0" baseline="0" noProof="0" dirty="0">
                <a:ln>
                  <a:noFill/>
                </a:ln>
                <a:solidFill>
                  <a:prstClr val="black"/>
                </a:solidFill>
                <a:effectLst/>
                <a:uLnTx/>
                <a:uFillTx/>
                <a:latin typeface="Palatino Linotype" panose="02040502050505030304" pitchFamily="18" charset="0"/>
              </a:rPr>
              <a:t>DJJ, `</a:t>
            </a:r>
            <a:r>
              <a:rPr lang="en-GB" sz="2000" dirty="0">
                <a:solidFill>
                  <a:prstClr val="black"/>
                </a:solidFill>
                <a:latin typeface="Palatino Linotype" panose="02040502050505030304" pitchFamily="18" charset="0"/>
              </a:rPr>
              <a:t>Generalised Local Extra Dimensions as a Basis</a:t>
            </a:r>
          </a:p>
          <a:p>
            <a:pPr lvl="0" algn="ctr">
              <a:defRPr/>
            </a:pPr>
            <a:r>
              <a:rPr lang="en-GB" sz="2000" dirty="0">
                <a:solidFill>
                  <a:prstClr val="black"/>
                </a:solidFill>
                <a:latin typeface="Palatino Linotype" panose="02040502050505030304" pitchFamily="18" charset="0"/>
              </a:rPr>
              <a:t>for the Elementary Structure of Matter</a:t>
            </a:r>
            <a:r>
              <a:rPr kumimoji="0" lang="en-GB" sz="2000" b="0" i="0" u="none" strike="noStrike" kern="1200" cap="none" spc="0" normalizeH="0" baseline="0" noProof="0" dirty="0">
                <a:ln>
                  <a:noFill/>
                </a:ln>
                <a:solidFill>
                  <a:prstClr val="black"/>
                </a:solidFill>
                <a:effectLst/>
                <a:uLnTx/>
                <a:uFillTx/>
                <a:latin typeface="Palatino Linotype" panose="02040502050505030304" pitchFamily="18" charset="0"/>
              </a:rPr>
              <a:t>’, arXiv:2209.06162     </a:t>
            </a:r>
            <a:endParaRPr kumimoji="0" lang="en-GB" sz="2000" b="0" i="0" u="none" strike="noStrike" kern="1200" cap="none" spc="0" normalizeH="0" baseline="0" noProof="0" dirty="0">
              <a:ln>
                <a:noFill/>
              </a:ln>
              <a:solidFill>
                <a:prstClr val="black"/>
              </a:solidFill>
              <a:effectLst/>
              <a:uLnTx/>
              <a:uFillTx/>
              <a:latin typeface="Arial" panose="020B0604020202020204"/>
            </a:endParaRPr>
          </a:p>
        </p:txBody>
      </p:sp>
    </p:spTree>
    <p:extLst>
      <p:ext uri="{BB962C8B-B14F-4D97-AF65-F5344CB8AC3E}">
        <p14:creationId xmlns:p14="http://schemas.microsoft.com/office/powerpoint/2010/main" val="2350448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diagram&#10;&#10;Description automatically generated">
            <a:extLst>
              <a:ext uri="{FF2B5EF4-FFF2-40B4-BE49-F238E27FC236}">
                <a16:creationId xmlns:a16="http://schemas.microsoft.com/office/drawing/2014/main" id="{7A8A67D6-E01A-73D9-95F4-0A6798F9030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762000" y="907380"/>
            <a:ext cx="3117736" cy="2596281"/>
          </a:xfrm>
          <a:prstGeom prst="rect">
            <a:avLst/>
          </a:prstGeom>
        </p:spPr>
      </p:pic>
      <p:sp>
        <p:nvSpPr>
          <p:cNvPr id="9" name="Slide Number Placeholder 3">
            <a:extLst>
              <a:ext uri="{FF2B5EF4-FFF2-40B4-BE49-F238E27FC236}">
                <a16:creationId xmlns:a16="http://schemas.microsoft.com/office/drawing/2014/main" id="{43687299-8799-0298-FB59-BDB18351B372}"/>
              </a:ext>
            </a:extLst>
          </p:cNvPr>
          <p:cNvSpPr>
            <a:spLocks noGrp="1"/>
          </p:cNvSpPr>
          <p:nvPr>
            <p:ph type="sldNum" sz="quarter" idx="12"/>
          </p:nvPr>
        </p:nvSpPr>
        <p:spPr>
          <a:xfrm>
            <a:off x="8405090" y="6485370"/>
            <a:ext cx="73890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24" name="Text Box 7">
            <a:extLst>
              <a:ext uri="{FF2B5EF4-FFF2-40B4-BE49-F238E27FC236}">
                <a16:creationId xmlns:a16="http://schemas.microsoft.com/office/drawing/2014/main" id="{327E4EAD-BCB1-B0A9-2AEF-AEC2D64E13C9}"/>
              </a:ext>
            </a:extLst>
          </p:cNvPr>
          <p:cNvSpPr txBox="1">
            <a:spLocks noChangeArrowheads="1"/>
          </p:cNvSpPr>
          <p:nvPr/>
        </p:nvSpPr>
        <p:spPr bwMode="auto">
          <a:xfrm>
            <a:off x="0" y="613217"/>
            <a:ext cx="713422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lang="en-US" altLang="en-US" sz="2100" dirty="0">
                <a:solidFill>
                  <a:srgbClr val="000099"/>
                </a:solidFill>
                <a:latin typeface="Arial" panose="020B0604020202020204" pitchFamily="34" charset="0"/>
                <a:cs typeface="Arial" panose="020B0604020202020204" pitchFamily="34" charset="0"/>
              </a:rPr>
              <a:t> </a:t>
            </a:r>
            <a:endParaRPr kumimoji="0" lang="en-US" altLang="en-US" sz="2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4A65D27-2CE0-C3CB-60BE-D4E680246985}"/>
                  </a:ext>
                </a:extLst>
              </p:cNvPr>
              <p:cNvSpPr txBox="1"/>
              <p:nvPr/>
            </p:nvSpPr>
            <p:spPr>
              <a:xfrm>
                <a:off x="-63371" y="413444"/>
                <a:ext cx="9270741" cy="415498"/>
              </a:xfrm>
              <a:prstGeom prst="rect">
                <a:avLst/>
              </a:prstGeom>
              <a:noFill/>
            </p:spPr>
            <p:txBody>
              <a:bodyPr wrap="square" rtlCol="0">
                <a:spAutoFit/>
              </a:bodyPr>
              <a:lstStyle/>
              <a:p>
                <a:pPr lvl="0">
                  <a:spcAft>
                    <a:spcPts val="1200"/>
                  </a:spcAft>
                  <a:defRPr/>
                </a:pPr>
                <a:r>
                  <a:rPr kumimoji="0" lang="en-GB" sz="19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GB" sz="1900" dirty="0">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GB" sz="2100" i="1">
                            <a:solidFill>
                              <a:prstClr val="black"/>
                            </a:solidFill>
                            <a:latin typeface="Cambria Math" panose="02040503050406030204" pitchFamily="18" charset="0"/>
                          </a:rPr>
                        </m:ctrlPr>
                      </m:sSubPr>
                      <m:e>
                        <m:sSub>
                          <m:sSubPr>
                            <m:ctrlPr>
                              <a:rPr lang="en-GB" sz="2100" i="1">
                                <a:solidFill>
                                  <a:prstClr val="black"/>
                                </a:solidFill>
                                <a:latin typeface="Cambria Math" panose="02040503050406030204" pitchFamily="18" charset="0"/>
                              </a:rPr>
                            </m:ctrlPr>
                          </m:sSubPr>
                          <m:e>
                            <m:r>
                              <a:rPr lang="en-GB" sz="2100" i="1">
                                <a:solidFill>
                                  <a:prstClr val="black"/>
                                </a:solidFill>
                                <a:latin typeface="Cambria Math" panose="02040503050406030204" pitchFamily="18" charset="0"/>
                              </a:rPr>
                              <m:t> </m:t>
                            </m:r>
                            <m:r>
                              <a:rPr lang="en-GB" sz="2100" i="1">
                                <a:solidFill>
                                  <a:prstClr val="black"/>
                                </a:solidFill>
                                <a:latin typeface="Cambria Math" panose="02040503050406030204" pitchFamily="18" charset="0"/>
                                <a:ea typeface="Cambria Math" panose="02040503050406030204" pitchFamily="18" charset="0"/>
                              </a:rPr>
                              <m:t>𝜌</m:t>
                            </m:r>
                          </m:e>
                          <m:sub>
                            <m:r>
                              <a:rPr lang="en-GB" sz="2100" i="1">
                                <a:solidFill>
                                  <a:prstClr val="black"/>
                                </a:solidFill>
                                <a:latin typeface="Cambria Math" panose="02040503050406030204" pitchFamily="18" charset="0"/>
                              </a:rPr>
                              <m:t>𝑉</m:t>
                            </m:r>
                          </m:sub>
                        </m:sSub>
                        <m:r>
                          <a:rPr lang="en-GB" sz="2100" b="0" i="1" smtClean="0">
                            <a:solidFill>
                              <a:prstClr val="black"/>
                            </a:solidFill>
                            <a:latin typeface="Cambria Math" panose="02040503050406030204" pitchFamily="18" charset="0"/>
                            <a:ea typeface="Cambria Math" panose="02040503050406030204" pitchFamily="18" charset="0"/>
                          </a:rPr>
                          <m:t>⋙</m:t>
                        </m:r>
                        <m:r>
                          <a:rPr lang="en-GB" sz="2100" i="1">
                            <a:solidFill>
                              <a:prstClr val="black"/>
                            </a:solidFill>
                            <a:latin typeface="Cambria Math" panose="02040503050406030204" pitchFamily="18" charset="0"/>
                          </a:rPr>
                          <m:t>0</m:t>
                        </m:r>
                        <m:r>
                          <a:rPr lang="en-GB" sz="2100" b="0" i="1" smtClean="0">
                            <a:solidFill>
                              <a:prstClr val="black"/>
                            </a:solidFill>
                            <a:latin typeface="Cambria Math" panose="02040503050406030204" pitchFamily="18" charset="0"/>
                          </a:rPr>
                          <m:t>,   </m:t>
                        </m:r>
                        <m:r>
                          <a:rPr lang="en-GB" sz="2100" b="0" i="1" smtClean="0">
                            <a:solidFill>
                              <a:prstClr val="black"/>
                            </a:solidFill>
                            <a:latin typeface="Cambria Math" panose="02040503050406030204" pitchFamily="18" charset="0"/>
                            <a:ea typeface="Cambria Math" panose="02040503050406030204" pitchFamily="18" charset="0"/>
                          </a:rPr>
                          <m:t>𝑝</m:t>
                        </m:r>
                      </m:e>
                      <m:sub>
                        <m:r>
                          <a:rPr lang="en-GB" sz="2100" b="0" i="1" smtClean="0">
                            <a:solidFill>
                              <a:prstClr val="black"/>
                            </a:solidFill>
                            <a:latin typeface="Cambria Math" panose="02040503050406030204" pitchFamily="18" charset="0"/>
                          </a:rPr>
                          <m:t>𝑉</m:t>
                        </m:r>
                      </m:sub>
                    </m:sSub>
                    <m:r>
                      <a:rPr lang="en-GB" sz="2100" b="0" i="1" smtClean="0">
                        <a:solidFill>
                          <a:prstClr val="black"/>
                        </a:solidFill>
                        <a:latin typeface="Cambria Math" panose="02040503050406030204" pitchFamily="18" charset="0"/>
                        <a:ea typeface="Cambria Math" panose="02040503050406030204" pitchFamily="18" charset="0"/>
                      </a:rPr>
                      <m:t>⋘</m:t>
                    </m:r>
                    <m:r>
                      <a:rPr lang="en-GB" sz="2100" b="0" i="1" smtClean="0">
                        <a:solidFill>
                          <a:prstClr val="black"/>
                        </a:solidFill>
                        <a:latin typeface="Cambria Math" panose="02040503050406030204" pitchFamily="18" charset="0"/>
                      </a:rPr>
                      <m:t>0</m:t>
                    </m:r>
                    <m:r>
                      <m:rPr>
                        <m:nor/>
                      </m:rPr>
                      <a:rPr lang="en-GB" sz="2100" b="0" i="0" smtClean="0">
                        <a:solidFill>
                          <a:prstClr val="black"/>
                        </a:solidFill>
                        <a:latin typeface="Cambria Math" panose="02040503050406030204" pitchFamily="18" charset="0"/>
                      </a:rPr>
                      <m:t>   </m:t>
                    </m:r>
                    <m:r>
                      <m:rPr>
                        <m:nor/>
                      </m:rPr>
                      <a:rPr lang="en-GB" sz="2100" b="0" i="0" dirty="0" smtClean="0">
                        <a:solidFill>
                          <a:srgbClr val="C00000"/>
                        </a:solidFill>
                        <a:latin typeface="Arial" panose="020B0604020202020204" pitchFamily="34" charset="0"/>
                        <a:cs typeface="Arial" panose="020B0604020202020204" pitchFamily="34" charset="0"/>
                      </a:rPr>
                      <m:t>and</m:t>
                    </m:r>
                    <m:sSub>
                      <m:sSubPr>
                        <m:ctrlPr>
                          <a:rPr lang="en-GB" sz="2100" i="1">
                            <a:solidFill>
                              <a:prstClr val="black"/>
                            </a:solidFill>
                            <a:latin typeface="Cambria Math" panose="02040503050406030204" pitchFamily="18" charset="0"/>
                            <a:cs typeface="Arial" panose="020B0604020202020204" pitchFamily="34" charset="0"/>
                          </a:rPr>
                        </m:ctrlPr>
                      </m:sSubPr>
                      <m:e>
                        <m:r>
                          <a:rPr lang="en-GB" sz="2100" i="1">
                            <a:solidFill>
                              <a:prstClr val="black"/>
                            </a:solidFill>
                            <a:latin typeface="Cambria Math" panose="02040503050406030204" pitchFamily="18" charset="0"/>
                            <a:cs typeface="Arial" panose="020B0604020202020204" pitchFamily="34" charset="0"/>
                          </a:rPr>
                          <m:t>  </m:t>
                        </m:r>
                        <m:r>
                          <a:rPr lang="en-GB" sz="2100" i="1">
                            <a:solidFill>
                              <a:prstClr val="black"/>
                            </a:solidFill>
                            <a:latin typeface="Cambria Math" panose="02040503050406030204" pitchFamily="18" charset="0"/>
                            <a:cs typeface="Arial" panose="020B0604020202020204" pitchFamily="34" charset="0"/>
                          </a:rPr>
                          <m:t>𝑝</m:t>
                        </m:r>
                      </m:e>
                      <m:sub>
                        <m:r>
                          <a:rPr lang="en-GB" sz="2100" i="1">
                            <a:solidFill>
                              <a:prstClr val="black"/>
                            </a:solidFill>
                            <a:latin typeface="Cambria Math" panose="02040503050406030204" pitchFamily="18" charset="0"/>
                            <a:cs typeface="Arial" panose="020B0604020202020204" pitchFamily="34" charset="0"/>
                          </a:rPr>
                          <m:t>𝑉</m:t>
                        </m:r>
                      </m:sub>
                    </m:sSub>
                    <m:r>
                      <a:rPr lang="en-GB" sz="2100" i="1">
                        <a:solidFill>
                          <a:prstClr val="black"/>
                        </a:solidFill>
                        <a:latin typeface="Cambria Math" panose="02040503050406030204" pitchFamily="18" charset="0"/>
                        <a:cs typeface="Arial" panose="020B0604020202020204" pitchFamily="34" charset="0"/>
                      </a:rPr>
                      <m:t>=</m:t>
                    </m:r>
                    <m:sSub>
                      <m:sSubPr>
                        <m:ctrlPr>
                          <a:rPr lang="en-GB" sz="2100" i="1">
                            <a:solidFill>
                              <a:prstClr val="black"/>
                            </a:solidFill>
                            <a:latin typeface="Cambria Math" panose="02040503050406030204" pitchFamily="18" charset="0"/>
                            <a:cs typeface="Arial" panose="020B0604020202020204" pitchFamily="34" charset="0"/>
                          </a:rPr>
                        </m:ctrlPr>
                      </m:sSubPr>
                      <m:e>
                        <m:r>
                          <a:rPr lang="en-GB" sz="2100" i="1">
                            <a:solidFill>
                              <a:prstClr val="black"/>
                            </a:solidFill>
                            <a:latin typeface="Cambria Math" panose="02040503050406030204" pitchFamily="18" charset="0"/>
                            <a:cs typeface="Arial" panose="020B0604020202020204" pitchFamily="34" charset="0"/>
                          </a:rPr>
                          <m:t>𝑤</m:t>
                        </m:r>
                      </m:e>
                      <m:sub>
                        <m:r>
                          <a:rPr lang="en-GB" sz="2100" i="1">
                            <a:solidFill>
                              <a:prstClr val="black"/>
                            </a:solidFill>
                            <a:latin typeface="Cambria Math" panose="02040503050406030204" pitchFamily="18" charset="0"/>
                            <a:cs typeface="Arial" panose="020B0604020202020204" pitchFamily="34" charset="0"/>
                          </a:rPr>
                          <m:t>𝑉</m:t>
                        </m:r>
                      </m:sub>
                    </m:sSub>
                    <m:sSub>
                      <m:sSubPr>
                        <m:ctrlPr>
                          <a:rPr lang="en-GB" sz="2100" i="1">
                            <a:solidFill>
                              <a:prstClr val="black"/>
                            </a:solidFill>
                            <a:latin typeface="Cambria Math" panose="02040503050406030204" pitchFamily="18" charset="0"/>
                            <a:cs typeface="Arial" panose="020B0604020202020204" pitchFamily="34" charset="0"/>
                          </a:rPr>
                        </m:ctrlPr>
                      </m:sSubPr>
                      <m:e>
                        <m:r>
                          <a:rPr lang="en-GB" sz="2100" i="1">
                            <a:solidFill>
                              <a:prstClr val="black"/>
                            </a:solidFill>
                            <a:latin typeface="Cambria Math" panose="02040503050406030204" pitchFamily="18" charset="0"/>
                            <a:ea typeface="Cambria Math" panose="02040503050406030204" pitchFamily="18" charset="0"/>
                            <a:cs typeface="Arial" panose="020B0604020202020204" pitchFamily="34" charset="0"/>
                          </a:rPr>
                          <m:t>𝜌</m:t>
                        </m:r>
                      </m:e>
                      <m:sub>
                        <m:r>
                          <a:rPr lang="en-GB" sz="2100" i="1">
                            <a:solidFill>
                              <a:prstClr val="black"/>
                            </a:solidFill>
                            <a:latin typeface="Cambria Math" panose="02040503050406030204" pitchFamily="18" charset="0"/>
                            <a:cs typeface="Arial" panose="020B0604020202020204" pitchFamily="34" charset="0"/>
                          </a:rPr>
                          <m:t>𝑉</m:t>
                        </m:r>
                      </m:sub>
                    </m:sSub>
                    <m:r>
                      <m:rPr>
                        <m:nor/>
                      </m:rPr>
                      <a:rPr lang="en-GB" sz="2100" dirty="0">
                        <a:solidFill>
                          <a:srgbClr val="C00000"/>
                        </a:solidFill>
                        <a:latin typeface="Arial" panose="020B0604020202020204" pitchFamily="34" charset="0"/>
                        <a:cs typeface="Arial" panose="020B0604020202020204" pitchFamily="34" charset="0"/>
                      </a:rPr>
                      <m:t> </m:t>
                    </m:r>
                    <m:r>
                      <m:rPr>
                        <m:nor/>
                      </m:rPr>
                      <a:rPr lang="en-GB" sz="2000" dirty="0">
                        <a:solidFill>
                          <a:srgbClr val="C00000"/>
                        </a:solidFill>
                        <a:latin typeface="Arial" panose="020B0604020202020204" pitchFamily="34" charset="0"/>
                        <a:cs typeface="Arial" panose="020B0604020202020204" pitchFamily="34" charset="0"/>
                      </a:rPr>
                      <m:t> </m:t>
                    </m:r>
                    <m:r>
                      <m:rPr>
                        <m:nor/>
                      </m:rPr>
                      <a:rPr lang="en-GB" sz="2000" dirty="0">
                        <a:solidFill>
                          <a:srgbClr val="C00000"/>
                        </a:solidFill>
                        <a:latin typeface="Arial" panose="020B0604020202020204" pitchFamily="34" charset="0"/>
                        <a:cs typeface="Arial" panose="020B0604020202020204" pitchFamily="34" charset="0"/>
                      </a:rPr>
                      <m:t>with</m:t>
                    </m:r>
                    <m:r>
                      <a:rPr lang="en-GB" sz="2100">
                        <a:solidFill>
                          <a:prstClr val="black"/>
                        </a:solidFill>
                        <a:latin typeface="Cambria Math" panose="02040503050406030204" pitchFamily="18" charset="0"/>
                        <a:cs typeface="Arial" panose="020B0604020202020204" pitchFamily="34" charset="0"/>
                      </a:rPr>
                      <m:t> </m:t>
                    </m:r>
                    <m:sSub>
                      <m:sSubPr>
                        <m:ctrlPr>
                          <a:rPr lang="en-GB" sz="2100" i="1">
                            <a:solidFill>
                              <a:prstClr val="black"/>
                            </a:solidFill>
                            <a:latin typeface="Cambria Math" panose="02040503050406030204" pitchFamily="18" charset="0"/>
                            <a:cs typeface="Arial" panose="020B0604020202020204" pitchFamily="34" charset="0"/>
                          </a:rPr>
                        </m:ctrlPr>
                      </m:sSubPr>
                      <m:e>
                        <m:r>
                          <a:rPr lang="en-GB" sz="2100" i="1">
                            <a:solidFill>
                              <a:prstClr val="black"/>
                            </a:solidFill>
                            <a:latin typeface="Cambria Math" panose="02040503050406030204" pitchFamily="18" charset="0"/>
                            <a:cs typeface="Arial" panose="020B0604020202020204" pitchFamily="34" charset="0"/>
                          </a:rPr>
                          <m:t>𝑤</m:t>
                        </m:r>
                      </m:e>
                      <m:sub>
                        <m:r>
                          <a:rPr lang="en-GB" sz="2100" i="1">
                            <a:solidFill>
                              <a:prstClr val="black"/>
                            </a:solidFill>
                            <a:latin typeface="Cambria Math" panose="02040503050406030204" pitchFamily="18" charset="0"/>
                            <a:cs typeface="Arial" panose="020B0604020202020204" pitchFamily="34" charset="0"/>
                          </a:rPr>
                          <m:t>𝑉</m:t>
                        </m:r>
                      </m:sub>
                    </m:sSub>
                    <m:r>
                      <a:rPr lang="en-GB" sz="2100" i="1">
                        <a:solidFill>
                          <a:prstClr val="black"/>
                        </a:solidFill>
                        <a:latin typeface="Cambria Math" panose="02040503050406030204" pitchFamily="18" charset="0"/>
                        <a:cs typeface="Arial" panose="020B0604020202020204" pitchFamily="34" charset="0"/>
                      </a:rPr>
                      <m:t>=−1</m:t>
                    </m:r>
                  </m:oMath>
                </a14:m>
                <a:endParaRPr kumimoji="0" lang="en-GB" sz="21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94A65D27-2CE0-C3CB-60BE-D4E680246985}"/>
                  </a:ext>
                </a:extLst>
              </p:cNvPr>
              <p:cNvSpPr txBox="1">
                <a:spLocks noRot="1" noChangeAspect="1" noMove="1" noResize="1" noEditPoints="1" noAdjustHandles="1" noChangeArrowheads="1" noChangeShapeType="1" noTextEdit="1"/>
              </p:cNvSpPr>
              <p:nvPr/>
            </p:nvSpPr>
            <p:spPr>
              <a:xfrm>
                <a:off x="-63371" y="413444"/>
                <a:ext cx="9270741" cy="415498"/>
              </a:xfrm>
              <a:prstGeom prst="rect">
                <a:avLst/>
              </a:prstGeom>
              <a:blipFill>
                <a:blip r:embed="rId3"/>
                <a:stretch>
                  <a:fillRect b="-10294"/>
                </a:stretch>
              </a:blipFill>
            </p:spPr>
            <p:txBody>
              <a:bodyPr/>
              <a:lstStyle/>
              <a:p>
                <a:r>
                  <a:rPr lang="en-GB">
                    <a:noFill/>
                  </a:rPr>
                  <a:t> </a:t>
                </a:r>
              </a:p>
            </p:txBody>
          </p:sp>
        </mc:Fallback>
      </mc:AlternateContent>
      <p:sp>
        <p:nvSpPr>
          <p:cNvPr id="39" name="Oval 38">
            <a:extLst>
              <a:ext uri="{FF2B5EF4-FFF2-40B4-BE49-F238E27FC236}">
                <a16:creationId xmlns:a16="http://schemas.microsoft.com/office/drawing/2014/main" id="{AA7B584A-55B6-DD86-9286-6D4B4099C145}"/>
              </a:ext>
            </a:extLst>
          </p:cNvPr>
          <p:cNvSpPr/>
          <p:nvPr/>
        </p:nvSpPr>
        <p:spPr>
          <a:xfrm>
            <a:off x="1581006" y="1014483"/>
            <a:ext cx="1034161" cy="1015304"/>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descr="A picture containing map&#10;&#10;Description automatically generated">
            <a:extLst>
              <a:ext uri="{FF2B5EF4-FFF2-40B4-BE49-F238E27FC236}">
                <a16:creationId xmlns:a16="http://schemas.microsoft.com/office/drawing/2014/main" id="{E5FB276D-7740-EC4E-DC75-48EEA1460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023" y="909765"/>
            <a:ext cx="4009072" cy="2548939"/>
          </a:xfrm>
          <a:prstGeom prst="rect">
            <a:avLst/>
          </a:prstGeom>
        </p:spPr>
      </p:pic>
      <p:cxnSp>
        <p:nvCxnSpPr>
          <p:cNvPr id="34" name="Straight Connector 33">
            <a:extLst>
              <a:ext uri="{FF2B5EF4-FFF2-40B4-BE49-F238E27FC236}">
                <a16:creationId xmlns:a16="http://schemas.microsoft.com/office/drawing/2014/main" id="{647171E2-F7EB-1BAE-D8BE-9F75A8F63F96}"/>
              </a:ext>
            </a:extLst>
          </p:cNvPr>
          <p:cNvCxnSpPr>
            <a:cxnSpLocks/>
          </p:cNvCxnSpPr>
          <p:nvPr/>
        </p:nvCxnSpPr>
        <p:spPr>
          <a:xfrm flipH="1" flipV="1">
            <a:off x="2615167" y="1643535"/>
            <a:ext cx="2461658" cy="627953"/>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5B1EAD4-C135-0797-EC27-F45AC252B343}"/>
              </a:ext>
            </a:extLst>
          </p:cNvPr>
          <p:cNvCxnSpPr>
            <a:cxnSpLocks/>
          </p:cNvCxnSpPr>
          <p:nvPr/>
        </p:nvCxnSpPr>
        <p:spPr>
          <a:xfrm flipH="1">
            <a:off x="2731786" y="2775142"/>
            <a:ext cx="2871944" cy="88954"/>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36FF25-A594-71DE-C06E-F3D1C272E671}"/>
              </a:ext>
            </a:extLst>
          </p:cNvPr>
          <p:cNvSpPr txBox="1"/>
          <p:nvPr/>
        </p:nvSpPr>
        <p:spPr>
          <a:xfrm>
            <a:off x="5485764" y="836709"/>
            <a:ext cx="2384804" cy="323165"/>
          </a:xfrm>
          <a:prstGeom prst="rect">
            <a:avLst/>
          </a:prstGeom>
          <a:noFill/>
        </p:spPr>
        <p:txBody>
          <a:bodyPr wrap="square" rtlCol="0">
            <a:spAutoFit/>
          </a:bodyPr>
          <a:lstStyle/>
          <a:p>
            <a:r>
              <a:rPr lang="en-GB" sz="1500" dirty="0"/>
              <a:t>2dF Galaxy Survey Map</a:t>
            </a:r>
          </a:p>
        </p:txBody>
      </p:sp>
      <p:sp>
        <p:nvSpPr>
          <p:cNvPr id="7" name="Oval 6">
            <a:extLst>
              <a:ext uri="{FF2B5EF4-FFF2-40B4-BE49-F238E27FC236}">
                <a16:creationId xmlns:a16="http://schemas.microsoft.com/office/drawing/2014/main" id="{1E7C4FF0-923F-73CB-9980-221CFEBD5368}"/>
              </a:ext>
            </a:extLst>
          </p:cNvPr>
          <p:cNvSpPr/>
          <p:nvPr/>
        </p:nvSpPr>
        <p:spPr>
          <a:xfrm>
            <a:off x="2355481" y="2696069"/>
            <a:ext cx="376305" cy="369444"/>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Box 7">
            <a:extLst>
              <a:ext uri="{FF2B5EF4-FFF2-40B4-BE49-F238E27FC236}">
                <a16:creationId xmlns:a16="http://schemas.microsoft.com/office/drawing/2014/main" id="{D5AA1DF8-DB8C-8448-E145-6EE114EAA1C1}"/>
              </a:ext>
            </a:extLst>
          </p:cNvPr>
          <p:cNvSpPr txBox="1">
            <a:spLocks noChangeArrowheads="1"/>
          </p:cNvSpPr>
          <p:nvPr/>
        </p:nvSpPr>
        <p:spPr bwMode="auto">
          <a:xfrm>
            <a:off x="27203" y="14022"/>
            <a:ext cx="908959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lang="en-GB" altLang="en-US" sz="2100" dirty="0">
                <a:solidFill>
                  <a:srgbClr val="C00000"/>
                </a:solidFill>
                <a:latin typeface="Arial" panose="020B0604020202020204" pitchFamily="34" charset="0"/>
                <a:cs typeface="Arial" panose="020B0604020202020204" pitchFamily="34" charset="0"/>
              </a:rPr>
              <a:t>Role of this </a:t>
            </a:r>
            <a:r>
              <a:rPr kumimoji="0" lang="en-GB" altLang="en-US" sz="21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dark energy</a:t>
            </a:r>
            <a:r>
              <a:rPr lang="en-GB" altLang="en-US" sz="2000" dirty="0">
                <a:solidFill>
                  <a:srgbClr val="C00000"/>
                </a:solidFill>
                <a:latin typeface="Arial" panose="020B0604020202020204" pitchFamily="34" charset="0"/>
                <a:cs typeface="Arial" panose="020B0604020202020204" pitchFamily="34" charset="0"/>
              </a:rPr>
              <a:t> source in </a:t>
            </a:r>
            <a:r>
              <a:rPr lang="en-US" altLang="en-US" sz="2000" dirty="0">
                <a:solidFill>
                  <a:srgbClr val="C00000"/>
                </a:solidFill>
                <a:latin typeface="Arial" panose="020B0604020202020204" pitchFamily="34" charset="0"/>
                <a:cs typeface="Arial" panose="020B0604020202020204" pitchFamily="34" charset="0"/>
              </a:rPr>
              <a:t>very early universe ‘inflationary phase’:</a:t>
            </a:r>
            <a:r>
              <a:rPr lang="en-GB" altLang="en-US" sz="2000" dirty="0">
                <a:solidFill>
                  <a:srgbClr val="C00000"/>
                </a:solidFill>
                <a:latin typeface="Arial" panose="020B0604020202020204" pitchFamily="34" charset="0"/>
                <a:cs typeface="Arial" panose="020B0604020202020204" pitchFamily="34" charset="0"/>
              </a:rPr>
              <a:t> </a:t>
            </a:r>
            <a:endParaRPr kumimoji="0" lang="en-US" altLang="en-US" sz="2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descr="Chart, sunburst chart&#10;&#10;Description automatically generated">
            <a:extLst>
              <a:ext uri="{FF2B5EF4-FFF2-40B4-BE49-F238E27FC236}">
                <a16:creationId xmlns:a16="http://schemas.microsoft.com/office/drawing/2014/main" id="{1BF96E8D-F030-32CB-1BD8-26F6073C8BB4}"/>
              </a:ext>
            </a:extLst>
          </p:cNvPr>
          <p:cNvPicPr>
            <a:picLocks noChangeAspect="1"/>
          </p:cNvPicPr>
          <p:nvPr/>
        </p:nvPicPr>
        <p:blipFill rotWithShape="1">
          <a:blip r:embed="rId5">
            <a:extLst>
              <a:ext uri="{28A0092B-C50C-407E-A947-70E740481C1C}">
                <a14:useLocalDpi xmlns:a14="http://schemas.microsoft.com/office/drawing/2010/main" val="0"/>
              </a:ext>
            </a:extLst>
          </a:blip>
          <a:srcRect l="9101" t="5955" r="7379" b="5668"/>
          <a:stretch/>
        </p:blipFill>
        <p:spPr>
          <a:xfrm>
            <a:off x="462671" y="3881581"/>
            <a:ext cx="3618283" cy="2870090"/>
          </a:xfrm>
          <a:prstGeom prst="rect">
            <a:avLst/>
          </a:prstGeom>
        </p:spPr>
      </p:pic>
      <mc:AlternateContent xmlns:mc="http://schemas.openxmlformats.org/markup-compatibility/2006" xmlns:a14="http://schemas.microsoft.com/office/drawing/2010/main">
        <mc:Choice Requires="a14">
          <p:sp>
            <p:nvSpPr>
              <p:cNvPr id="41" name="Text Box 7">
                <a:extLst>
                  <a:ext uri="{FF2B5EF4-FFF2-40B4-BE49-F238E27FC236}">
                    <a16:creationId xmlns:a16="http://schemas.microsoft.com/office/drawing/2014/main" id="{7B0F530A-E6F4-D545-5DA9-1900828E31C6}"/>
                  </a:ext>
                </a:extLst>
              </p:cNvPr>
              <p:cNvSpPr txBox="1">
                <a:spLocks noChangeArrowheads="1"/>
              </p:cNvSpPr>
              <p:nvPr/>
            </p:nvSpPr>
            <p:spPr bwMode="auto">
              <a:xfrm>
                <a:off x="334118" y="1270771"/>
                <a:ext cx="662808"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lgn="ctr">
                  <a:spcBef>
                    <a:spcPct val="50000"/>
                  </a:spcBef>
                  <a:defRPr/>
                </a:pPr>
                <a14:m>
                  <m:oMathPara xmlns:m="http://schemas.openxmlformats.org/officeDocument/2006/math">
                    <m:oMathParaPr>
                      <m:jc m:val="centerGroup"/>
                    </m:oMathParaPr>
                    <m:oMath xmlns:m="http://schemas.openxmlformats.org/officeDocument/2006/math">
                      <m:sSub>
                        <m:sSubPr>
                          <m:ctrlP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𝑀</m:t>
                          </m:r>
                        </m:e>
                        <m:sub>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ub>
                      </m:sSub>
                    </m:oMath>
                  </m:oMathPara>
                </a14:m>
                <a:endParaRPr kumimoji="0" lang="en-US" altLang="en-US" sz="22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41" name="Text Box 7">
                <a:extLst>
                  <a:ext uri="{FF2B5EF4-FFF2-40B4-BE49-F238E27FC236}">
                    <a16:creationId xmlns:a16="http://schemas.microsoft.com/office/drawing/2014/main" id="{7B0F530A-E6F4-D545-5DA9-1900828E31C6}"/>
                  </a:ext>
                </a:extLst>
              </p:cNvPr>
              <p:cNvSpPr txBox="1">
                <a:spLocks noRot="1" noChangeAspect="1" noMove="1" noResize="1" noEditPoints="1" noAdjustHandles="1" noChangeArrowheads="1" noChangeShapeType="1" noTextEdit="1"/>
              </p:cNvSpPr>
              <p:nvPr/>
            </p:nvSpPr>
            <p:spPr bwMode="auto">
              <a:xfrm>
                <a:off x="334118" y="1270771"/>
                <a:ext cx="662808" cy="461665"/>
              </a:xfrm>
              <a:prstGeom prst="rect">
                <a:avLst/>
              </a:prstGeom>
              <a:blipFill>
                <a:blip r:embed="rId6"/>
                <a:stretch>
                  <a:fillRect l="-4587" b="-526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 Box 7">
                <a:extLst>
                  <a:ext uri="{FF2B5EF4-FFF2-40B4-BE49-F238E27FC236}">
                    <a16:creationId xmlns:a16="http://schemas.microsoft.com/office/drawing/2014/main" id="{8B586E80-C998-D5B3-E04E-9F6C3357883C}"/>
                  </a:ext>
                </a:extLst>
              </p:cNvPr>
              <p:cNvSpPr txBox="1">
                <a:spLocks noChangeArrowheads="1"/>
              </p:cNvSpPr>
              <p:nvPr/>
            </p:nvSpPr>
            <p:spPr bwMode="auto">
              <a:xfrm>
                <a:off x="350190" y="1879172"/>
                <a:ext cx="662808"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lgn="ctr">
                  <a:spcBef>
                    <a:spcPct val="50000"/>
                  </a:spcBef>
                  <a:defRPr/>
                </a:pPr>
                <a14:m>
                  <m:oMathPara xmlns:m="http://schemas.openxmlformats.org/officeDocument/2006/math">
                    <m:oMathParaPr>
                      <m:jc m:val="centerGroup"/>
                    </m:oMathParaPr>
                    <m:oMath xmlns:m="http://schemas.openxmlformats.org/officeDocument/2006/math">
                      <m:sSub>
                        <m:sSubPr>
                          <m:ctrlP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e>
                        <m:sub>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ub>
                      </m:sSub>
                    </m:oMath>
                  </m:oMathPara>
                </a14:m>
                <a:endParaRPr kumimoji="0" lang="en-US" altLang="en-US" sz="22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42" name="Text Box 7">
                <a:extLst>
                  <a:ext uri="{FF2B5EF4-FFF2-40B4-BE49-F238E27FC236}">
                    <a16:creationId xmlns:a16="http://schemas.microsoft.com/office/drawing/2014/main" id="{8B586E80-C998-D5B3-E04E-9F6C3357883C}"/>
                  </a:ext>
                </a:extLst>
              </p:cNvPr>
              <p:cNvSpPr txBox="1">
                <a:spLocks noRot="1" noChangeAspect="1" noMove="1" noResize="1" noEditPoints="1" noAdjustHandles="1" noChangeArrowheads="1" noChangeShapeType="1" noTextEdit="1"/>
              </p:cNvSpPr>
              <p:nvPr/>
            </p:nvSpPr>
            <p:spPr bwMode="auto">
              <a:xfrm>
                <a:off x="350190" y="1879172"/>
                <a:ext cx="662808" cy="461665"/>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 Box 7">
                <a:extLst>
                  <a:ext uri="{FF2B5EF4-FFF2-40B4-BE49-F238E27FC236}">
                    <a16:creationId xmlns:a16="http://schemas.microsoft.com/office/drawing/2014/main" id="{16F9FCB5-0C43-1E34-9DF6-F35736577B18}"/>
                  </a:ext>
                </a:extLst>
              </p:cNvPr>
              <p:cNvSpPr txBox="1">
                <a:spLocks noChangeArrowheads="1"/>
              </p:cNvSpPr>
              <p:nvPr/>
            </p:nvSpPr>
            <p:spPr bwMode="auto">
              <a:xfrm>
                <a:off x="334118" y="2372169"/>
                <a:ext cx="694952"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lgn="ctr">
                  <a:spcBef>
                    <a:spcPct val="50000"/>
                  </a:spcBef>
                  <a:defRPr/>
                </a:pPr>
                <a14:m>
                  <m:oMathPara xmlns:m="http://schemas.openxmlformats.org/officeDocument/2006/math">
                    <m:oMathParaPr>
                      <m:jc m:val="centerGroup"/>
                    </m:oMathParaPr>
                    <m:oMath xmlns:m="http://schemas.openxmlformats.org/officeDocument/2006/math">
                      <m:sSub>
                        <m:sSubPr>
                          <m:ctrlP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e>
                        <m:sub>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sub>
                      </m:sSub>
                    </m:oMath>
                  </m:oMathPara>
                </a14:m>
                <a:endParaRPr kumimoji="0" lang="en-US" altLang="en-US" sz="22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43" name="Text Box 7">
                <a:extLst>
                  <a:ext uri="{FF2B5EF4-FFF2-40B4-BE49-F238E27FC236}">
                    <a16:creationId xmlns:a16="http://schemas.microsoft.com/office/drawing/2014/main" id="{16F9FCB5-0C43-1E34-9DF6-F35736577B18}"/>
                  </a:ext>
                </a:extLst>
              </p:cNvPr>
              <p:cNvSpPr txBox="1">
                <a:spLocks noRot="1" noChangeAspect="1" noMove="1" noResize="1" noEditPoints="1" noAdjustHandles="1" noChangeArrowheads="1" noChangeShapeType="1" noTextEdit="1"/>
              </p:cNvSpPr>
              <p:nvPr/>
            </p:nvSpPr>
            <p:spPr bwMode="auto">
              <a:xfrm>
                <a:off x="334118" y="2372169"/>
                <a:ext cx="694952" cy="461665"/>
              </a:xfrm>
              <a:prstGeom prst="rect">
                <a:avLst/>
              </a:prstGeom>
              <a:blipFill>
                <a:blip r:embed="rId8"/>
                <a:stretch>
                  <a:fillRect b="-526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grpSp>
        <p:nvGrpSpPr>
          <p:cNvPr id="15" name="Group 14">
            <a:extLst>
              <a:ext uri="{FF2B5EF4-FFF2-40B4-BE49-F238E27FC236}">
                <a16:creationId xmlns:a16="http://schemas.microsoft.com/office/drawing/2014/main" id="{DF99D7E0-FAE7-6617-C086-7493D5C453DC}"/>
              </a:ext>
            </a:extLst>
          </p:cNvPr>
          <p:cNvGrpSpPr/>
          <p:nvPr/>
        </p:nvGrpSpPr>
        <p:grpSpPr>
          <a:xfrm>
            <a:off x="4080954" y="4546289"/>
            <a:ext cx="3254748" cy="1586190"/>
            <a:chOff x="4768056" y="5147985"/>
            <a:chExt cx="3254748" cy="1586190"/>
          </a:xfrm>
        </p:grpSpPr>
        <p:pic>
          <p:nvPicPr>
            <p:cNvPr id="4" name="Picture 3">
              <a:extLst>
                <a:ext uri="{FF2B5EF4-FFF2-40B4-BE49-F238E27FC236}">
                  <a16:creationId xmlns:a16="http://schemas.microsoft.com/office/drawing/2014/main" id="{139F8E89-3BC5-6983-8BC8-E9BB528EE48A}"/>
                </a:ext>
              </a:extLst>
            </p:cNvPr>
            <p:cNvPicPr>
              <a:picLocks noChangeAspect="1"/>
            </p:cNvPicPr>
            <p:nvPr/>
          </p:nvPicPr>
          <p:blipFill rotWithShape="1">
            <a:blip r:embed="rId9"/>
            <a:srcRect l="48642" t="29516" r="20856" b="46131"/>
            <a:stretch/>
          </p:blipFill>
          <p:spPr>
            <a:xfrm>
              <a:off x="4768056" y="5147985"/>
              <a:ext cx="3254748" cy="1461690"/>
            </a:xfrm>
            <a:prstGeom prst="rect">
              <a:avLst/>
            </a:prstGeom>
          </p:spPr>
        </p:pic>
        <p:sp>
          <p:nvSpPr>
            <p:cNvPr id="13" name="Rectangle 12">
              <a:extLst>
                <a:ext uri="{FF2B5EF4-FFF2-40B4-BE49-F238E27FC236}">
                  <a16:creationId xmlns:a16="http://schemas.microsoft.com/office/drawing/2014/main" id="{635D92B1-8299-7CD6-837F-91A73EB1FFB0}"/>
                </a:ext>
              </a:extLst>
            </p:cNvPr>
            <p:cNvSpPr/>
            <p:nvPr/>
          </p:nvSpPr>
          <p:spPr>
            <a:xfrm>
              <a:off x="6395429" y="6369050"/>
              <a:ext cx="510196"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3" name="Text Box 7">
            <a:extLst>
              <a:ext uri="{FF2B5EF4-FFF2-40B4-BE49-F238E27FC236}">
                <a16:creationId xmlns:a16="http://schemas.microsoft.com/office/drawing/2014/main" id="{207A04C6-8AC2-A3E4-9823-50D875B1AB23}"/>
              </a:ext>
            </a:extLst>
          </p:cNvPr>
          <p:cNvSpPr txBox="1">
            <a:spLocks noChangeArrowheads="1"/>
          </p:cNvSpPr>
          <p:nvPr/>
        </p:nvSpPr>
        <p:spPr bwMode="auto">
          <a:xfrm>
            <a:off x="5292669" y="6096243"/>
            <a:ext cx="419085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lang="en-US" altLang="en-US" sz="2100" dirty="0">
                <a:solidFill>
                  <a:srgbClr val="000099"/>
                </a:solidFill>
                <a:latin typeface="Arial" panose="020B0604020202020204" pitchFamily="34" charset="0"/>
                <a:cs typeface="Arial" panose="020B0604020202020204" pitchFamily="34" charset="0"/>
              </a:rPr>
              <a:t> </a:t>
            </a:r>
            <a:r>
              <a:rPr lang="en-US" altLang="en-US" dirty="0">
                <a:solidFill>
                  <a:srgbClr val="000099"/>
                </a:solidFill>
                <a:latin typeface="Arial" panose="020B0604020202020204" pitchFamily="34" charset="0"/>
                <a:cs typeface="Arial" panose="020B0604020202020204" pitchFamily="34" charset="0"/>
              </a:rPr>
              <a:t>and ‘Cosmological Bootstrap’</a:t>
            </a:r>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E7439A6-4DA8-4A7E-AA70-E7BF9D083317}"/>
              </a:ext>
            </a:extLst>
          </p:cNvPr>
          <p:cNvSpPr txBox="1"/>
          <p:nvPr/>
        </p:nvSpPr>
        <p:spPr>
          <a:xfrm>
            <a:off x="6803887" y="4665784"/>
            <a:ext cx="1790700" cy="523220"/>
          </a:xfrm>
          <a:prstGeom prst="rect">
            <a:avLst/>
          </a:prstGeom>
          <a:noFill/>
        </p:spPr>
        <p:txBody>
          <a:bodyPr wrap="square" rtlCol="0">
            <a:spAutoFit/>
          </a:bodyPr>
          <a:lstStyle/>
          <a:p>
            <a:pPr algn="ctr"/>
            <a:r>
              <a:rPr lang="sv-SE" sz="1400" dirty="0"/>
              <a:t>H. Yamamoto LPHEP85   </a:t>
            </a:r>
          </a:p>
        </p:txBody>
      </p:sp>
      <p:cxnSp>
        <p:nvCxnSpPr>
          <p:cNvPr id="10" name="Straight Connector 9">
            <a:extLst>
              <a:ext uri="{FF2B5EF4-FFF2-40B4-BE49-F238E27FC236}">
                <a16:creationId xmlns:a16="http://schemas.microsoft.com/office/drawing/2014/main" id="{A2083BC9-C31A-0F6B-EEE7-92A7ED0925D7}"/>
              </a:ext>
            </a:extLst>
          </p:cNvPr>
          <p:cNvCxnSpPr>
            <a:cxnSpLocks/>
          </p:cNvCxnSpPr>
          <p:nvPr/>
        </p:nvCxnSpPr>
        <p:spPr>
          <a:xfrm flipH="1">
            <a:off x="5871580" y="4308297"/>
            <a:ext cx="1145233"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E33742-4CC9-4B0A-A293-B2813D93E372}"/>
              </a:ext>
            </a:extLst>
          </p:cNvPr>
          <p:cNvCxnSpPr>
            <a:cxnSpLocks/>
          </p:cNvCxnSpPr>
          <p:nvPr/>
        </p:nvCxnSpPr>
        <p:spPr>
          <a:xfrm flipH="1">
            <a:off x="7577067" y="4308297"/>
            <a:ext cx="418569" cy="6411"/>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613BBAB-5397-4E9F-A62A-9FBF9D94A7DF}"/>
              </a:ext>
            </a:extLst>
          </p:cNvPr>
          <p:cNvSpPr txBox="1"/>
          <p:nvPr/>
        </p:nvSpPr>
        <p:spPr>
          <a:xfrm>
            <a:off x="5610622" y="6447231"/>
            <a:ext cx="3596748" cy="338554"/>
          </a:xfrm>
          <a:prstGeom prst="rect">
            <a:avLst/>
          </a:prstGeom>
          <a:noFill/>
        </p:spPr>
        <p:txBody>
          <a:bodyPr wrap="square" rtlCol="0">
            <a:spAutoFit/>
          </a:bodyPr>
          <a:lstStyle/>
          <a:p>
            <a:pPr algn="ctr"/>
            <a:r>
              <a:rPr lang="en-GB" sz="1600" dirty="0">
                <a:solidFill>
                  <a:prstClr val="black"/>
                </a:solidFill>
                <a:latin typeface="Palatino Linotype" panose="02040502050505030304" pitchFamily="18" charset="0"/>
              </a:rPr>
              <a:t>arXiv:1811.00024   arXiv:2203.08121  </a:t>
            </a:r>
            <a:endParaRPr lang="en-GB" sz="2000" dirty="0">
              <a:latin typeface="Palatino Linotype" panose="02040502050505030304" pitchFamily="18" charset="0"/>
            </a:endParaRPr>
          </a:p>
        </p:txBody>
      </p:sp>
      <p:sp>
        <p:nvSpPr>
          <p:cNvPr id="26" name="Text Box 7">
            <a:extLst>
              <a:ext uri="{FF2B5EF4-FFF2-40B4-BE49-F238E27FC236}">
                <a16:creationId xmlns:a16="http://schemas.microsoft.com/office/drawing/2014/main" id="{B0DD32C2-C8AC-6D30-A3C5-F3ED25600A81}"/>
              </a:ext>
            </a:extLst>
          </p:cNvPr>
          <p:cNvSpPr txBox="1">
            <a:spLocks noChangeArrowheads="1"/>
          </p:cNvSpPr>
          <p:nvPr/>
        </p:nvSpPr>
        <p:spPr bwMode="auto">
          <a:xfrm>
            <a:off x="3581718" y="3443170"/>
            <a:ext cx="558864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lang="en-US" altLang="en-US" dirty="0">
                <a:solidFill>
                  <a:srgbClr val="006600"/>
                </a:solidFill>
                <a:latin typeface="Arial" panose="020B0604020202020204" pitchFamily="34" charset="0"/>
                <a:cs typeface="Arial" panose="020B0604020202020204" pitchFamily="34" charset="0"/>
              </a:rPr>
              <a:t>Very early dark energy fluctuations preceding    ‘phase transition’ to dark matter states may leave observable imprint in cosmic wall/web/void structures</a:t>
            </a:r>
            <a:endParaRPr kumimoji="0" lang="en-US" altLang="en-US" sz="2200" b="0" i="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27" name="Text Box 7">
            <a:extLst>
              <a:ext uri="{FF2B5EF4-FFF2-40B4-BE49-F238E27FC236}">
                <a16:creationId xmlns:a16="http://schemas.microsoft.com/office/drawing/2014/main" id="{881A183D-954D-E923-C67C-E50E28875ED3}"/>
              </a:ext>
            </a:extLst>
          </p:cNvPr>
          <p:cNvSpPr txBox="1">
            <a:spLocks noChangeArrowheads="1"/>
          </p:cNvSpPr>
          <p:nvPr/>
        </p:nvSpPr>
        <p:spPr bwMode="auto">
          <a:xfrm>
            <a:off x="5648929" y="5809141"/>
            <a:ext cx="342593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lang="en-US" altLang="en-US" sz="2100" dirty="0">
                <a:solidFill>
                  <a:srgbClr val="000099"/>
                </a:solidFill>
                <a:latin typeface="Arial" panose="020B0604020202020204" pitchFamily="34" charset="0"/>
                <a:cs typeface="Arial" panose="020B0604020202020204" pitchFamily="34" charset="0"/>
              </a:rPr>
              <a:t> </a:t>
            </a:r>
            <a:r>
              <a:rPr lang="en-US" altLang="en-US" dirty="0">
                <a:solidFill>
                  <a:srgbClr val="000099"/>
                </a:solidFill>
                <a:latin typeface="Arial" panose="020B0604020202020204" pitchFamily="34" charset="0"/>
                <a:cs typeface="Arial" panose="020B0604020202020204" pitchFamily="34" charset="0"/>
              </a:rPr>
              <a:t>cf. ‘Cosmological Collider’</a:t>
            </a:r>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5698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6585B8F-D6DC-362D-6457-2DF0EADFAD87}"/>
              </a:ext>
            </a:extLst>
          </p:cNvPr>
          <p:cNvSpPr/>
          <p:nvPr/>
        </p:nvSpPr>
        <p:spPr>
          <a:xfrm>
            <a:off x="1711578" y="3640016"/>
            <a:ext cx="193429" cy="2470638"/>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6" name="Rectangle 85">
            <a:extLst>
              <a:ext uri="{FF2B5EF4-FFF2-40B4-BE49-F238E27FC236}">
                <a16:creationId xmlns:a16="http://schemas.microsoft.com/office/drawing/2014/main" id="{5444CB45-7C20-1D60-56AE-8AC78AB2B489}"/>
              </a:ext>
            </a:extLst>
          </p:cNvPr>
          <p:cNvSpPr/>
          <p:nvPr/>
        </p:nvSpPr>
        <p:spPr>
          <a:xfrm>
            <a:off x="7239001" y="3640016"/>
            <a:ext cx="193429" cy="2470638"/>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7" name="Rectangle 86">
            <a:extLst>
              <a:ext uri="{FF2B5EF4-FFF2-40B4-BE49-F238E27FC236}">
                <a16:creationId xmlns:a16="http://schemas.microsoft.com/office/drawing/2014/main" id="{CEE95E26-DD16-650C-B8F9-950ECBCCDFA5}"/>
              </a:ext>
            </a:extLst>
          </p:cNvPr>
          <p:cNvSpPr/>
          <p:nvPr/>
        </p:nvSpPr>
        <p:spPr>
          <a:xfrm rot="5400000">
            <a:off x="4475291" y="3346943"/>
            <a:ext cx="193428" cy="5720854"/>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8" name="Trapezoid 87">
            <a:extLst>
              <a:ext uri="{FF2B5EF4-FFF2-40B4-BE49-F238E27FC236}">
                <a16:creationId xmlns:a16="http://schemas.microsoft.com/office/drawing/2014/main" id="{AF2E9A80-CD7B-50FD-65F9-C779FB4B98CE}"/>
              </a:ext>
            </a:extLst>
          </p:cNvPr>
          <p:cNvSpPr/>
          <p:nvPr/>
        </p:nvSpPr>
        <p:spPr>
          <a:xfrm>
            <a:off x="1905007" y="4853353"/>
            <a:ext cx="5333992" cy="1238133"/>
          </a:xfrm>
          <a:prstGeom prst="trapezoid">
            <a:avLst>
              <a:gd name="adj" fmla="val 91184"/>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9" name="Isosceles Triangle 88">
            <a:extLst>
              <a:ext uri="{FF2B5EF4-FFF2-40B4-BE49-F238E27FC236}">
                <a16:creationId xmlns:a16="http://schemas.microsoft.com/office/drawing/2014/main" id="{E7F7A4A4-ADA8-6F37-5CD3-D652BA3E2D53}"/>
              </a:ext>
            </a:extLst>
          </p:cNvPr>
          <p:cNvSpPr/>
          <p:nvPr/>
        </p:nvSpPr>
        <p:spPr>
          <a:xfrm rot="5400000">
            <a:off x="1250632" y="4275225"/>
            <a:ext cx="2470636" cy="1161890"/>
          </a:xfrm>
          <a:prstGeom prst="triangle">
            <a:avLst>
              <a:gd name="adj" fmla="val 4964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0" name="Isosceles Triangle 89">
            <a:extLst>
              <a:ext uri="{FF2B5EF4-FFF2-40B4-BE49-F238E27FC236}">
                <a16:creationId xmlns:a16="http://schemas.microsoft.com/office/drawing/2014/main" id="{C4607886-FB48-C8B2-EC41-BA28B52227C3}"/>
              </a:ext>
            </a:extLst>
          </p:cNvPr>
          <p:cNvSpPr/>
          <p:nvPr/>
        </p:nvSpPr>
        <p:spPr>
          <a:xfrm rot="16200000">
            <a:off x="1490616" y="3289474"/>
            <a:ext cx="1990664" cy="1161890"/>
          </a:xfrm>
          <a:prstGeom prst="triangle">
            <a:avLst>
              <a:gd name="adj" fmla="val 60723"/>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1" name="Isosceles Triangle 90">
            <a:extLst>
              <a:ext uri="{FF2B5EF4-FFF2-40B4-BE49-F238E27FC236}">
                <a16:creationId xmlns:a16="http://schemas.microsoft.com/office/drawing/2014/main" id="{37E9C97C-8D99-1CF8-F99D-F42B2D639FC0}"/>
              </a:ext>
            </a:extLst>
          </p:cNvPr>
          <p:cNvSpPr/>
          <p:nvPr/>
        </p:nvSpPr>
        <p:spPr>
          <a:xfrm rot="5400000" flipH="1">
            <a:off x="5662721" y="3289473"/>
            <a:ext cx="1990664" cy="1161890"/>
          </a:xfrm>
          <a:prstGeom prst="triangle">
            <a:avLst>
              <a:gd name="adj" fmla="val 607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2" name="Isosceles Triangle 91">
            <a:extLst>
              <a:ext uri="{FF2B5EF4-FFF2-40B4-BE49-F238E27FC236}">
                <a16:creationId xmlns:a16="http://schemas.microsoft.com/office/drawing/2014/main" id="{A10BC1EF-5777-B1EE-E973-9B6E190BADA7}"/>
              </a:ext>
            </a:extLst>
          </p:cNvPr>
          <p:cNvSpPr/>
          <p:nvPr/>
        </p:nvSpPr>
        <p:spPr>
          <a:xfrm rot="16200000" flipH="1">
            <a:off x="5422735" y="4284806"/>
            <a:ext cx="2470636" cy="1161890"/>
          </a:xfrm>
          <a:prstGeom prst="triangle">
            <a:avLst>
              <a:gd name="adj" fmla="val 4964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9" name="Rectangle 98">
            <a:extLst>
              <a:ext uri="{FF2B5EF4-FFF2-40B4-BE49-F238E27FC236}">
                <a16:creationId xmlns:a16="http://schemas.microsoft.com/office/drawing/2014/main" id="{00F79C50-4E7E-5121-AFFF-AD933C99F665}"/>
              </a:ext>
            </a:extLst>
          </p:cNvPr>
          <p:cNvSpPr/>
          <p:nvPr/>
        </p:nvSpPr>
        <p:spPr>
          <a:xfrm rot="5400000">
            <a:off x="3575728" y="2366249"/>
            <a:ext cx="1972804" cy="2990473"/>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99E070E0-D9D8-4AD4-98AA-ACA73B6DF6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1" name="Text Box 55">
            <a:extLst>
              <a:ext uri="{FF2B5EF4-FFF2-40B4-BE49-F238E27FC236}">
                <a16:creationId xmlns:a16="http://schemas.microsoft.com/office/drawing/2014/main" id="{51693361-F2A6-995D-F476-6A2DDB640FDE}"/>
              </a:ext>
            </a:extLst>
          </p:cNvPr>
          <p:cNvSpPr txBox="1">
            <a:spLocks noChangeArrowheads="1"/>
          </p:cNvSpPr>
          <p:nvPr/>
        </p:nvSpPr>
        <p:spPr bwMode="auto">
          <a:xfrm>
            <a:off x="0" y="192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5400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8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rPr>
              <a:t>Heisenberg’s Box, </a:t>
            </a:r>
            <a:r>
              <a:rPr kumimoji="0" lang="en-US" altLang="en-US" sz="24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rPr>
              <a:t>‘Theory, Criticism and a Philosophy’</a:t>
            </a:r>
            <a:endParaRPr kumimoji="0" lang="en-US" altLang="en-US" sz="28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endParaRPr>
          </a:p>
        </p:txBody>
      </p:sp>
      <mc:AlternateContent xmlns:mc="http://schemas.openxmlformats.org/markup-compatibility/2006">
        <mc:Choice xmlns:am3d="http://schemas.microsoft.com/office/drawing/2017/model3d" Requires="am3d">
          <p:graphicFrame>
            <p:nvGraphicFramePr>
              <p:cNvPr id="105" name="3D Model 104" descr="Books">
                <a:extLst>
                  <a:ext uri="{FF2B5EF4-FFF2-40B4-BE49-F238E27FC236}">
                    <a16:creationId xmlns:a16="http://schemas.microsoft.com/office/drawing/2014/main" id="{2FE277E9-D3D4-3EED-1F09-0558A4C0FB30}"/>
                  </a:ext>
                </a:extLst>
              </p:cNvPr>
              <p:cNvGraphicFramePr>
                <a:graphicFrameLocks noChangeAspect="1"/>
              </p:cNvGraphicFramePr>
              <p:nvPr>
                <p:extLst>
                  <p:ext uri="{D42A27DB-BD31-4B8C-83A1-F6EECF244321}">
                    <p14:modId xmlns:p14="http://schemas.microsoft.com/office/powerpoint/2010/main" val="3286887061"/>
                  </p:ext>
                </p:extLst>
              </p:nvPr>
            </p:nvGraphicFramePr>
            <p:xfrm>
              <a:off x="4571999" y="4285007"/>
              <a:ext cx="2062523" cy="1587287"/>
            </p:xfrm>
            <a:graphic>
              <a:graphicData uri="http://schemas.microsoft.com/office/drawing/2017/model3d">
                <am3d:model3d r:embed="rId2">
                  <am3d:spPr>
                    <a:xfrm>
                      <a:off x="0" y="0"/>
                      <a:ext cx="2062523" cy="1587287"/>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7338979" ay="-4057807" az="-7462437"/>
                    <am3d:postTrans dx="0" dy="0" dz="0"/>
                  </am3d:trans>
                  <am3d:raster rName="Office3DRenderer" rVer="16.0.8326">
                    <am3d:blip r:embed="rId3"/>
                  </am3d:raster>
                  <am3d:objViewport viewportSz="29559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5" name="3D Model 104" descr="Books">
                <a:extLst>
                  <a:ext uri="{FF2B5EF4-FFF2-40B4-BE49-F238E27FC236}">
                    <a16:creationId xmlns:a16="http://schemas.microsoft.com/office/drawing/2014/main" id="{2FE277E9-D3D4-3EED-1F09-0558A4C0FB30}"/>
                  </a:ext>
                </a:extLst>
              </p:cNvPr>
              <p:cNvPicPr>
                <a:picLocks noGrp="1" noRot="1" noChangeAspect="1" noMove="1" noResize="1" noEditPoints="1" noAdjustHandles="1" noChangeArrowheads="1" noChangeShapeType="1" noCrop="1"/>
              </p:cNvPicPr>
              <p:nvPr/>
            </p:nvPicPr>
            <p:blipFill>
              <a:blip r:embed="rId3"/>
              <a:stretch>
                <a:fillRect/>
              </a:stretch>
            </p:blipFill>
            <p:spPr>
              <a:xfrm>
                <a:off x="4571999" y="4285007"/>
                <a:ext cx="2062523" cy="158728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0" name="3D Model 119" descr="Books">
                <a:extLst>
                  <a:ext uri="{FF2B5EF4-FFF2-40B4-BE49-F238E27FC236}">
                    <a16:creationId xmlns:a16="http://schemas.microsoft.com/office/drawing/2014/main" id="{E94AD27D-921F-22C2-D439-47839877EA0D}"/>
                  </a:ext>
                </a:extLst>
              </p:cNvPr>
              <p:cNvGraphicFramePr>
                <a:graphicFrameLocks noChangeAspect="1"/>
              </p:cNvGraphicFramePr>
              <p:nvPr>
                <p:extLst>
                  <p:ext uri="{D42A27DB-BD31-4B8C-83A1-F6EECF244321}">
                    <p14:modId xmlns:p14="http://schemas.microsoft.com/office/powerpoint/2010/main" val="2492822591"/>
                  </p:ext>
                </p:extLst>
              </p:nvPr>
            </p:nvGraphicFramePr>
            <p:xfrm>
              <a:off x="2337028" y="3863025"/>
              <a:ext cx="2208681" cy="2222463"/>
            </p:xfrm>
            <a:graphic>
              <a:graphicData uri="http://schemas.microsoft.com/office/drawing/2017/model3d">
                <am3d:model3d r:embed="rId2">
                  <am3d:spPr>
                    <a:xfrm>
                      <a:off x="0" y="0"/>
                      <a:ext cx="2208681" cy="2222463"/>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1476021" ay="-104272" az="-47725"/>
                    <am3d:postTrans dx="0" dy="0" dz="0"/>
                  </am3d:trans>
                  <am3d:raster rName="Office3DRenderer" rVer="16.0.8326">
                    <am3d:blip r:embed="rId4"/>
                  </am3d:raster>
                  <am3d:objViewport viewportSz="32749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0" name="3D Model 119" descr="Books">
                <a:extLst>
                  <a:ext uri="{FF2B5EF4-FFF2-40B4-BE49-F238E27FC236}">
                    <a16:creationId xmlns:a16="http://schemas.microsoft.com/office/drawing/2014/main" id="{E94AD27D-921F-22C2-D439-47839877EA0D}"/>
                  </a:ext>
                </a:extLst>
              </p:cNvPr>
              <p:cNvPicPr>
                <a:picLocks noGrp="1" noRot="1" noChangeAspect="1" noMove="1" noResize="1" noEditPoints="1" noAdjustHandles="1" noChangeArrowheads="1" noChangeShapeType="1" noCrop="1"/>
              </p:cNvPicPr>
              <p:nvPr/>
            </p:nvPicPr>
            <p:blipFill>
              <a:blip r:embed="rId4"/>
              <a:stretch>
                <a:fillRect/>
              </a:stretch>
            </p:blipFill>
            <p:spPr>
              <a:xfrm>
                <a:off x="2337028" y="3863025"/>
                <a:ext cx="2208681" cy="222246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1" name="3D Model 120" descr="Books">
                <a:extLst>
                  <a:ext uri="{FF2B5EF4-FFF2-40B4-BE49-F238E27FC236}">
                    <a16:creationId xmlns:a16="http://schemas.microsoft.com/office/drawing/2014/main" id="{99A9360A-8831-C6D2-328D-BA2FCD02C529}"/>
                  </a:ext>
                </a:extLst>
              </p:cNvPr>
              <p:cNvGraphicFramePr>
                <a:graphicFrameLocks noChangeAspect="1"/>
              </p:cNvGraphicFramePr>
              <p:nvPr>
                <p:extLst>
                  <p:ext uri="{D42A27DB-BD31-4B8C-83A1-F6EECF244321}">
                    <p14:modId xmlns:p14="http://schemas.microsoft.com/office/powerpoint/2010/main" val="4252167575"/>
                  </p:ext>
                </p:extLst>
              </p:nvPr>
            </p:nvGraphicFramePr>
            <p:xfrm>
              <a:off x="2385389" y="3138622"/>
              <a:ext cx="2140910" cy="1684183"/>
            </p:xfrm>
            <a:graphic>
              <a:graphicData uri="http://schemas.microsoft.com/office/drawing/2017/model3d">
                <am3d:model3d r:embed="rId2">
                  <am3d:spPr>
                    <a:xfrm>
                      <a:off x="0" y="0"/>
                      <a:ext cx="2140910" cy="1684183"/>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6798834" ay="-3716878" az="-3838484"/>
                    <am3d:postTrans dx="0" dy="0" dz="0"/>
                  </am3d:trans>
                  <am3d:raster rName="Office3DRenderer" rVer="16.0.8326">
                    <am3d:blip r:embed="rId5"/>
                  </am3d:raster>
                  <am3d:objViewport viewportSz="30924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1" name="3D Model 120" descr="Books">
                <a:extLst>
                  <a:ext uri="{FF2B5EF4-FFF2-40B4-BE49-F238E27FC236}">
                    <a16:creationId xmlns:a16="http://schemas.microsoft.com/office/drawing/2014/main" id="{99A9360A-8831-C6D2-328D-BA2FCD02C529}"/>
                  </a:ext>
                </a:extLst>
              </p:cNvPr>
              <p:cNvPicPr>
                <a:picLocks noGrp="1" noRot="1" noChangeAspect="1" noMove="1" noResize="1" noEditPoints="1" noAdjustHandles="1" noChangeArrowheads="1" noChangeShapeType="1" noCrop="1"/>
              </p:cNvPicPr>
              <p:nvPr/>
            </p:nvPicPr>
            <p:blipFill>
              <a:blip r:embed="rId5"/>
              <a:stretch>
                <a:fillRect/>
              </a:stretch>
            </p:blipFill>
            <p:spPr>
              <a:xfrm>
                <a:off x="2385389" y="3138622"/>
                <a:ext cx="2140910" cy="1684183"/>
              </a:xfrm>
              <a:prstGeom prst="rect">
                <a:avLst/>
              </a:prstGeom>
            </p:spPr>
          </p:pic>
        </mc:Fallback>
      </mc:AlternateContent>
      <p:grpSp>
        <p:nvGrpSpPr>
          <p:cNvPr id="93" name="Group 92">
            <a:extLst>
              <a:ext uri="{FF2B5EF4-FFF2-40B4-BE49-F238E27FC236}">
                <a16:creationId xmlns:a16="http://schemas.microsoft.com/office/drawing/2014/main" id="{F5EA828E-445C-F507-395E-956F7C001DBE}"/>
              </a:ext>
            </a:extLst>
          </p:cNvPr>
          <p:cNvGrpSpPr/>
          <p:nvPr/>
        </p:nvGrpSpPr>
        <p:grpSpPr>
          <a:xfrm>
            <a:off x="1638760" y="2919641"/>
            <a:ext cx="1462493" cy="450876"/>
            <a:chOff x="1638756" y="2348142"/>
            <a:chExt cx="1462493" cy="450876"/>
          </a:xfrm>
        </p:grpSpPr>
        <p:sp>
          <p:nvSpPr>
            <p:cNvPr id="94" name="Trapezoid 93">
              <a:extLst>
                <a:ext uri="{FF2B5EF4-FFF2-40B4-BE49-F238E27FC236}">
                  <a16:creationId xmlns:a16="http://schemas.microsoft.com/office/drawing/2014/main" id="{73478F25-FB59-54E7-6900-24AAB501E8D8}"/>
                </a:ext>
              </a:extLst>
            </p:cNvPr>
            <p:cNvSpPr/>
            <p:nvPr/>
          </p:nvSpPr>
          <p:spPr>
            <a:xfrm rot="8817657">
              <a:off x="1638756" y="2669798"/>
              <a:ext cx="1381705" cy="129220"/>
            </a:xfrm>
            <a:prstGeom prst="trapezoid">
              <a:avLst>
                <a:gd name="adj" fmla="val 146811"/>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5" name="Trapezoid 94">
              <a:extLst>
                <a:ext uri="{FF2B5EF4-FFF2-40B4-BE49-F238E27FC236}">
                  <a16:creationId xmlns:a16="http://schemas.microsoft.com/office/drawing/2014/main" id="{F843D93F-845F-AFFF-2898-E437950F02A7}"/>
                </a:ext>
              </a:extLst>
            </p:cNvPr>
            <p:cNvSpPr/>
            <p:nvPr/>
          </p:nvSpPr>
          <p:spPr>
            <a:xfrm rot="19549060">
              <a:off x="2558433" y="2348142"/>
              <a:ext cx="542816" cy="114892"/>
            </a:xfrm>
            <a:prstGeom prst="trapezoid">
              <a:avLst>
                <a:gd name="adj" fmla="val 14681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96" name="Group 95">
            <a:extLst>
              <a:ext uri="{FF2B5EF4-FFF2-40B4-BE49-F238E27FC236}">
                <a16:creationId xmlns:a16="http://schemas.microsoft.com/office/drawing/2014/main" id="{6B3AC45A-417B-213D-7FF0-D5A50BB04783}"/>
              </a:ext>
            </a:extLst>
          </p:cNvPr>
          <p:cNvGrpSpPr/>
          <p:nvPr/>
        </p:nvGrpSpPr>
        <p:grpSpPr>
          <a:xfrm flipH="1">
            <a:off x="6069069" y="2930176"/>
            <a:ext cx="1462493" cy="450876"/>
            <a:chOff x="3976506" y="2174045"/>
            <a:chExt cx="1462493" cy="450876"/>
          </a:xfrm>
        </p:grpSpPr>
        <p:sp>
          <p:nvSpPr>
            <p:cNvPr id="97" name="Trapezoid 96">
              <a:extLst>
                <a:ext uri="{FF2B5EF4-FFF2-40B4-BE49-F238E27FC236}">
                  <a16:creationId xmlns:a16="http://schemas.microsoft.com/office/drawing/2014/main" id="{723F30C1-1BEB-CF2B-D58B-92E331AF3C58}"/>
                </a:ext>
              </a:extLst>
            </p:cNvPr>
            <p:cNvSpPr/>
            <p:nvPr/>
          </p:nvSpPr>
          <p:spPr>
            <a:xfrm rot="8817657">
              <a:off x="3976506" y="2495701"/>
              <a:ext cx="1381705" cy="129220"/>
            </a:xfrm>
            <a:prstGeom prst="trapezoid">
              <a:avLst>
                <a:gd name="adj" fmla="val 146811"/>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8" name="Trapezoid 97">
              <a:extLst>
                <a:ext uri="{FF2B5EF4-FFF2-40B4-BE49-F238E27FC236}">
                  <a16:creationId xmlns:a16="http://schemas.microsoft.com/office/drawing/2014/main" id="{8F1A2A98-F920-0A96-0EEF-ABD7A4CA1110}"/>
                </a:ext>
              </a:extLst>
            </p:cNvPr>
            <p:cNvSpPr/>
            <p:nvPr/>
          </p:nvSpPr>
          <p:spPr>
            <a:xfrm rot="19549060">
              <a:off x="4896183" y="2174045"/>
              <a:ext cx="542816" cy="114892"/>
            </a:xfrm>
            <a:prstGeom prst="trapezoid">
              <a:avLst>
                <a:gd name="adj" fmla="val 14681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100" name="Trapezoid 99">
            <a:extLst>
              <a:ext uri="{FF2B5EF4-FFF2-40B4-BE49-F238E27FC236}">
                <a16:creationId xmlns:a16="http://schemas.microsoft.com/office/drawing/2014/main" id="{6358DA71-AB41-DB65-762B-85F3DC5153FD}"/>
              </a:ext>
            </a:extLst>
          </p:cNvPr>
          <p:cNvSpPr/>
          <p:nvPr/>
        </p:nvSpPr>
        <p:spPr>
          <a:xfrm>
            <a:off x="2848712" y="2813990"/>
            <a:ext cx="3446584" cy="71627"/>
          </a:xfrm>
          <a:prstGeom prst="trapezoid">
            <a:avLst>
              <a:gd name="adj" fmla="val 222289"/>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31" name="Group 30">
            <a:extLst>
              <a:ext uri="{FF2B5EF4-FFF2-40B4-BE49-F238E27FC236}">
                <a16:creationId xmlns:a16="http://schemas.microsoft.com/office/drawing/2014/main" id="{5BD0D8AB-8B7E-7C7E-71B6-53B25144C0B5}"/>
              </a:ext>
            </a:extLst>
          </p:cNvPr>
          <p:cNvGrpSpPr/>
          <p:nvPr/>
        </p:nvGrpSpPr>
        <p:grpSpPr>
          <a:xfrm>
            <a:off x="1704139" y="2620869"/>
            <a:ext cx="5725915" cy="1019145"/>
            <a:chOff x="1836529" y="1258105"/>
            <a:chExt cx="5725915" cy="1019145"/>
          </a:xfrm>
        </p:grpSpPr>
        <p:sp>
          <p:nvSpPr>
            <p:cNvPr id="28" name="Trapezoid 27">
              <a:extLst>
                <a:ext uri="{FF2B5EF4-FFF2-40B4-BE49-F238E27FC236}">
                  <a16:creationId xmlns:a16="http://schemas.microsoft.com/office/drawing/2014/main" id="{666BD39C-217E-A4C3-03BF-8B40FE37E151}"/>
                </a:ext>
              </a:extLst>
            </p:cNvPr>
            <p:cNvSpPr/>
            <p:nvPr/>
          </p:nvSpPr>
          <p:spPr>
            <a:xfrm>
              <a:off x="1836529" y="1258105"/>
              <a:ext cx="5720853" cy="820838"/>
            </a:xfrm>
            <a:prstGeom prst="trapezoid">
              <a:avLst>
                <a:gd name="adj" fmla="val 159216"/>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A1963F13-9BF9-6CA2-B1F0-B41E28C55033}"/>
                </a:ext>
              </a:extLst>
            </p:cNvPr>
            <p:cNvSpPr/>
            <p:nvPr/>
          </p:nvSpPr>
          <p:spPr>
            <a:xfrm rot="5400000">
              <a:off x="4605303" y="-679891"/>
              <a:ext cx="193428" cy="5720854"/>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54" name="Text Box 55">
            <a:extLst>
              <a:ext uri="{FF2B5EF4-FFF2-40B4-BE49-F238E27FC236}">
                <a16:creationId xmlns:a16="http://schemas.microsoft.com/office/drawing/2014/main" id="{99327D53-6FB0-A298-6BA7-84F45F976FA1}"/>
              </a:ext>
            </a:extLst>
          </p:cNvPr>
          <p:cNvSpPr txBox="1">
            <a:spLocks noChangeArrowheads="1"/>
          </p:cNvSpPr>
          <p:nvPr/>
        </p:nvSpPr>
        <p:spPr bwMode="auto">
          <a:xfrm>
            <a:off x="0" y="49298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5400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rPr>
              <a:t>1968 lecture, reprinted in ‘From a Life of Physics’ 1989 </a:t>
            </a:r>
            <a:endParaRPr kumimoji="0" lang="en-US" altLang="en-US" sz="24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endParaRPr>
          </a:p>
        </p:txBody>
      </p:sp>
      <p:sp>
        <p:nvSpPr>
          <p:cNvPr id="32" name="Oval 31">
            <a:extLst>
              <a:ext uri="{FF2B5EF4-FFF2-40B4-BE49-F238E27FC236}">
                <a16:creationId xmlns:a16="http://schemas.microsoft.com/office/drawing/2014/main" id="{F0BDBE5B-4749-2E92-4112-28ADA55FEA2A}"/>
              </a:ext>
            </a:extLst>
          </p:cNvPr>
          <p:cNvSpPr/>
          <p:nvPr/>
        </p:nvSpPr>
        <p:spPr>
          <a:xfrm>
            <a:off x="6766001" y="2805170"/>
            <a:ext cx="240316" cy="11524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Arrow: Down 32">
            <a:extLst>
              <a:ext uri="{FF2B5EF4-FFF2-40B4-BE49-F238E27FC236}">
                <a16:creationId xmlns:a16="http://schemas.microsoft.com/office/drawing/2014/main" id="{3362E3FF-AC02-554B-A679-9DC6CFB4535A}"/>
              </a:ext>
            </a:extLst>
          </p:cNvPr>
          <p:cNvSpPr/>
          <p:nvPr/>
        </p:nvSpPr>
        <p:spPr>
          <a:xfrm flipV="1">
            <a:off x="6857636" y="2875083"/>
            <a:ext cx="55688" cy="288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BD311BED-A994-E13F-7834-261026C87E68}"/>
              </a:ext>
            </a:extLst>
          </p:cNvPr>
          <p:cNvSpPr/>
          <p:nvPr/>
        </p:nvSpPr>
        <p:spPr>
          <a:xfrm>
            <a:off x="2176434" y="2802550"/>
            <a:ext cx="240316" cy="11524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Arrow: Down 33">
            <a:extLst>
              <a:ext uri="{FF2B5EF4-FFF2-40B4-BE49-F238E27FC236}">
                <a16:creationId xmlns:a16="http://schemas.microsoft.com/office/drawing/2014/main" id="{5FF94F92-19BC-F7B5-2121-593B6F84A3E9}"/>
              </a:ext>
            </a:extLst>
          </p:cNvPr>
          <p:cNvSpPr/>
          <p:nvPr/>
        </p:nvSpPr>
        <p:spPr>
          <a:xfrm flipV="1">
            <a:off x="2268069" y="2882973"/>
            <a:ext cx="55688" cy="288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9" name="Oval 48">
            <a:extLst>
              <a:ext uri="{FF2B5EF4-FFF2-40B4-BE49-F238E27FC236}">
                <a16:creationId xmlns:a16="http://schemas.microsoft.com/office/drawing/2014/main" id="{E2F3DD6C-B856-0189-E420-BB72BA52D534}"/>
              </a:ext>
            </a:extLst>
          </p:cNvPr>
          <p:cNvSpPr/>
          <p:nvPr/>
        </p:nvSpPr>
        <p:spPr>
          <a:xfrm>
            <a:off x="5971851" y="2345349"/>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 name="Arrow: Down 49">
            <a:extLst>
              <a:ext uri="{FF2B5EF4-FFF2-40B4-BE49-F238E27FC236}">
                <a16:creationId xmlns:a16="http://schemas.microsoft.com/office/drawing/2014/main" id="{115E722A-FBFA-BB0E-F576-44F666C26435}"/>
              </a:ext>
            </a:extLst>
          </p:cNvPr>
          <p:cNvSpPr/>
          <p:nvPr/>
        </p:nvSpPr>
        <p:spPr>
          <a:xfrm flipV="1">
            <a:off x="6049341" y="2413357"/>
            <a:ext cx="47092" cy="252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F3907485-FB16-EBF9-BD2E-DC46C13B3EDA}"/>
              </a:ext>
            </a:extLst>
          </p:cNvPr>
          <p:cNvSpPr/>
          <p:nvPr/>
        </p:nvSpPr>
        <p:spPr>
          <a:xfrm>
            <a:off x="3033219" y="2414508"/>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 name="Arrow: Down 52">
            <a:extLst>
              <a:ext uri="{FF2B5EF4-FFF2-40B4-BE49-F238E27FC236}">
                <a16:creationId xmlns:a16="http://schemas.microsoft.com/office/drawing/2014/main" id="{D918A975-792C-6309-6D75-FDE63B5288D6}"/>
              </a:ext>
            </a:extLst>
          </p:cNvPr>
          <p:cNvSpPr/>
          <p:nvPr/>
        </p:nvSpPr>
        <p:spPr>
          <a:xfrm flipV="1">
            <a:off x="3110709" y="2482516"/>
            <a:ext cx="47092" cy="180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B597D27E-D533-3960-7D00-CF854A83BCDE}"/>
              </a:ext>
            </a:extLst>
          </p:cNvPr>
          <p:cNvSpPr/>
          <p:nvPr/>
        </p:nvSpPr>
        <p:spPr>
          <a:xfrm>
            <a:off x="3789785" y="2360490"/>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6" name="Arrow: Down 55">
            <a:extLst>
              <a:ext uri="{FF2B5EF4-FFF2-40B4-BE49-F238E27FC236}">
                <a16:creationId xmlns:a16="http://schemas.microsoft.com/office/drawing/2014/main" id="{D02968A0-21AC-0029-3E86-76B9E97F88AF}"/>
              </a:ext>
            </a:extLst>
          </p:cNvPr>
          <p:cNvSpPr/>
          <p:nvPr/>
        </p:nvSpPr>
        <p:spPr>
          <a:xfrm flipV="1">
            <a:off x="3867275" y="2428498"/>
            <a:ext cx="47092" cy="252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8" name="Oval 57">
            <a:extLst>
              <a:ext uri="{FF2B5EF4-FFF2-40B4-BE49-F238E27FC236}">
                <a16:creationId xmlns:a16="http://schemas.microsoft.com/office/drawing/2014/main" id="{CA62DAFF-4CBB-3C13-7563-F6686FB2665C}"/>
              </a:ext>
            </a:extLst>
          </p:cNvPr>
          <p:cNvSpPr/>
          <p:nvPr/>
        </p:nvSpPr>
        <p:spPr>
          <a:xfrm>
            <a:off x="4534177" y="2373436"/>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9" name="Arrow: Down 58">
            <a:extLst>
              <a:ext uri="{FF2B5EF4-FFF2-40B4-BE49-F238E27FC236}">
                <a16:creationId xmlns:a16="http://schemas.microsoft.com/office/drawing/2014/main" id="{1E98EAAF-E99D-98AA-5FB1-9F4B53EE8C59}"/>
              </a:ext>
            </a:extLst>
          </p:cNvPr>
          <p:cNvSpPr/>
          <p:nvPr/>
        </p:nvSpPr>
        <p:spPr>
          <a:xfrm flipV="1">
            <a:off x="4611667" y="2441444"/>
            <a:ext cx="47092" cy="216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1" name="Oval 60">
            <a:extLst>
              <a:ext uri="{FF2B5EF4-FFF2-40B4-BE49-F238E27FC236}">
                <a16:creationId xmlns:a16="http://schemas.microsoft.com/office/drawing/2014/main" id="{55167FDC-40B6-648F-CC23-601C4EB6C01C}"/>
              </a:ext>
            </a:extLst>
          </p:cNvPr>
          <p:cNvSpPr/>
          <p:nvPr/>
        </p:nvSpPr>
        <p:spPr>
          <a:xfrm>
            <a:off x="5245840" y="2405084"/>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2" name="Arrow: Down 61">
            <a:extLst>
              <a:ext uri="{FF2B5EF4-FFF2-40B4-BE49-F238E27FC236}">
                <a16:creationId xmlns:a16="http://schemas.microsoft.com/office/drawing/2014/main" id="{4A7DCFC9-8215-C5BF-B36A-BCDF5B740D47}"/>
              </a:ext>
            </a:extLst>
          </p:cNvPr>
          <p:cNvSpPr/>
          <p:nvPr/>
        </p:nvSpPr>
        <p:spPr>
          <a:xfrm flipV="1">
            <a:off x="5323330" y="2473092"/>
            <a:ext cx="47092" cy="180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 Box 14">
            <a:extLst>
              <a:ext uri="{FF2B5EF4-FFF2-40B4-BE49-F238E27FC236}">
                <a16:creationId xmlns:a16="http://schemas.microsoft.com/office/drawing/2014/main" id="{86AF55AD-0350-8D56-61F3-1AE73BF2AA69}"/>
              </a:ext>
            </a:extLst>
          </p:cNvPr>
          <p:cNvSpPr txBox="1">
            <a:spLocks noChangeArrowheads="1"/>
          </p:cNvSpPr>
          <p:nvPr/>
        </p:nvSpPr>
        <p:spPr bwMode="auto">
          <a:xfrm>
            <a:off x="645213" y="930864"/>
            <a:ext cx="84987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“When you try too much for rigorous mathematical methods, you fix your          attention on those points which are not important from the physics’ point…”</a:t>
            </a:r>
            <a:endParaRPr kumimoji="0" lang="en-GB" altLang="en-US" sz="2000" b="0" i="0"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Text Box 14">
            <a:extLst>
              <a:ext uri="{FF2B5EF4-FFF2-40B4-BE49-F238E27FC236}">
                <a16:creationId xmlns:a16="http://schemas.microsoft.com/office/drawing/2014/main" id="{D0D39B93-4358-48FD-6F4D-6146816D71D8}"/>
              </a:ext>
            </a:extLst>
          </p:cNvPr>
          <p:cNvSpPr txBox="1">
            <a:spLocks noChangeArrowheads="1"/>
          </p:cNvSpPr>
          <p:nvPr/>
        </p:nvSpPr>
        <p:spPr bwMode="auto">
          <a:xfrm>
            <a:off x="1704139" y="1627926"/>
            <a:ext cx="5924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2000" dirty="0">
                <a:latin typeface="Times New Roman" panose="02020603050405020304" pitchFamily="18" charset="0"/>
                <a:cs typeface="Times New Roman" panose="02020603050405020304" pitchFamily="18" charset="0"/>
              </a:rPr>
              <a:t>“</a:t>
            </a:r>
            <a:r>
              <a:rPr kumimoji="0" lang="en-GB" alt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…one should always have the whole picture in mind</a:t>
            </a:r>
            <a:endParaRPr kumimoji="0" lang="en-GB" altLang="en-US" sz="2200" b="0" i="0"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Text Box 14">
            <a:extLst>
              <a:ext uri="{FF2B5EF4-FFF2-40B4-BE49-F238E27FC236}">
                <a16:creationId xmlns:a16="http://schemas.microsoft.com/office/drawing/2014/main" id="{CF614BB5-A50A-C06D-DD55-40020C99CE4A}"/>
              </a:ext>
            </a:extLst>
          </p:cNvPr>
          <p:cNvSpPr txBox="1">
            <a:spLocks noChangeArrowheads="1"/>
          </p:cNvSpPr>
          <p:nvPr/>
        </p:nvSpPr>
        <p:spPr bwMode="auto">
          <a:xfrm>
            <a:off x="2072983" y="1935718"/>
            <a:ext cx="5924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before one tries to fix a theory in mathematics…”</a:t>
            </a:r>
            <a:endParaRPr kumimoji="0" lang="en-GB" altLang="en-US" sz="2200" b="0" i="0"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30605FA9-B8EA-41E5-CDBB-F909B515B512}"/>
              </a:ext>
            </a:extLst>
          </p:cNvPr>
          <p:cNvSpPr/>
          <p:nvPr/>
        </p:nvSpPr>
        <p:spPr>
          <a:xfrm>
            <a:off x="7084701" y="3019285"/>
            <a:ext cx="254024" cy="12181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Arrow: Down 6">
            <a:extLst>
              <a:ext uri="{FF2B5EF4-FFF2-40B4-BE49-F238E27FC236}">
                <a16:creationId xmlns:a16="http://schemas.microsoft.com/office/drawing/2014/main" id="{11C7EEAE-0226-2F52-5574-9AF549B64C79}"/>
              </a:ext>
            </a:extLst>
          </p:cNvPr>
          <p:cNvSpPr/>
          <p:nvPr/>
        </p:nvSpPr>
        <p:spPr>
          <a:xfrm flipV="1">
            <a:off x="7173685" y="3077960"/>
            <a:ext cx="66744" cy="288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30B0FBAD-F132-B5F3-50F2-E93B905D48B8}"/>
              </a:ext>
            </a:extLst>
          </p:cNvPr>
          <p:cNvSpPr/>
          <p:nvPr/>
        </p:nvSpPr>
        <p:spPr>
          <a:xfrm>
            <a:off x="6362044" y="2551204"/>
            <a:ext cx="220154" cy="105575"/>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Arrow: Down 10">
            <a:extLst>
              <a:ext uri="{FF2B5EF4-FFF2-40B4-BE49-F238E27FC236}">
                <a16:creationId xmlns:a16="http://schemas.microsoft.com/office/drawing/2014/main" id="{6C1BB270-B2A0-A258-4146-6A244423D1D4}"/>
              </a:ext>
            </a:extLst>
          </p:cNvPr>
          <p:cNvSpPr/>
          <p:nvPr/>
        </p:nvSpPr>
        <p:spPr>
          <a:xfrm flipV="1">
            <a:off x="6442622" y="2608617"/>
            <a:ext cx="50400" cy="288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F81983C0-4652-177C-7269-5B5805C11298}"/>
              </a:ext>
            </a:extLst>
          </p:cNvPr>
          <p:cNvSpPr/>
          <p:nvPr/>
        </p:nvSpPr>
        <p:spPr>
          <a:xfrm>
            <a:off x="2627649" y="2605397"/>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Arrow: Down 12">
            <a:extLst>
              <a:ext uri="{FF2B5EF4-FFF2-40B4-BE49-F238E27FC236}">
                <a16:creationId xmlns:a16="http://schemas.microsoft.com/office/drawing/2014/main" id="{4B39FEE8-4DF6-44F5-B43B-B261DC1C5B7F}"/>
              </a:ext>
            </a:extLst>
          </p:cNvPr>
          <p:cNvSpPr/>
          <p:nvPr/>
        </p:nvSpPr>
        <p:spPr>
          <a:xfrm flipV="1">
            <a:off x="2705139" y="2673405"/>
            <a:ext cx="47092" cy="216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5844D4A0-B774-309D-FEDF-325E7E30B71C}"/>
              </a:ext>
            </a:extLst>
          </p:cNvPr>
          <p:cNvSpPr/>
          <p:nvPr/>
        </p:nvSpPr>
        <p:spPr>
          <a:xfrm>
            <a:off x="1842486" y="3031042"/>
            <a:ext cx="254024" cy="12181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Arrow: Down 14">
            <a:extLst>
              <a:ext uri="{FF2B5EF4-FFF2-40B4-BE49-F238E27FC236}">
                <a16:creationId xmlns:a16="http://schemas.microsoft.com/office/drawing/2014/main" id="{57EE63BE-4C79-E005-E071-1A27ABFE50B8}"/>
              </a:ext>
            </a:extLst>
          </p:cNvPr>
          <p:cNvSpPr/>
          <p:nvPr/>
        </p:nvSpPr>
        <p:spPr>
          <a:xfrm flipV="1">
            <a:off x="1931470" y="3089717"/>
            <a:ext cx="66744" cy="288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7997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 Box 14">
            <a:extLst>
              <a:ext uri="{FF2B5EF4-FFF2-40B4-BE49-F238E27FC236}">
                <a16:creationId xmlns:a16="http://schemas.microsoft.com/office/drawing/2014/main" id="{77A71B47-A385-72C0-41BB-96C3F48CC895}"/>
              </a:ext>
            </a:extLst>
          </p:cNvPr>
          <p:cNvSpPr txBox="1">
            <a:spLocks noChangeArrowheads="1"/>
          </p:cNvSpPr>
          <p:nvPr/>
        </p:nvSpPr>
        <p:spPr bwMode="auto">
          <a:xfrm>
            <a:off x="264334" y="2417511"/>
            <a:ext cx="18373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neutrinos</a:t>
            </a:r>
          </a:p>
        </p:txBody>
      </p:sp>
      <p:sp>
        <p:nvSpPr>
          <p:cNvPr id="117" name="Text Box 14">
            <a:extLst>
              <a:ext uri="{FF2B5EF4-FFF2-40B4-BE49-F238E27FC236}">
                <a16:creationId xmlns:a16="http://schemas.microsoft.com/office/drawing/2014/main" id="{1E77976F-A827-E2D0-CB73-84200F2FE0F8}"/>
              </a:ext>
            </a:extLst>
          </p:cNvPr>
          <p:cNvSpPr txBox="1">
            <a:spLocks noChangeArrowheads="1"/>
          </p:cNvSpPr>
          <p:nvPr/>
        </p:nvSpPr>
        <p:spPr bwMode="auto">
          <a:xfrm>
            <a:off x="1010970" y="2133382"/>
            <a:ext cx="18373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Higgs</a:t>
            </a:r>
          </a:p>
        </p:txBody>
      </p:sp>
      <p:sp>
        <p:nvSpPr>
          <p:cNvPr id="85" name="Rectangle 84">
            <a:extLst>
              <a:ext uri="{FF2B5EF4-FFF2-40B4-BE49-F238E27FC236}">
                <a16:creationId xmlns:a16="http://schemas.microsoft.com/office/drawing/2014/main" id="{B6585B8F-D6DC-362D-6457-2DF0EADFAD87}"/>
              </a:ext>
            </a:extLst>
          </p:cNvPr>
          <p:cNvSpPr/>
          <p:nvPr/>
        </p:nvSpPr>
        <p:spPr>
          <a:xfrm>
            <a:off x="1711578" y="3640016"/>
            <a:ext cx="193429" cy="2470638"/>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6" name="Rectangle 85">
            <a:extLst>
              <a:ext uri="{FF2B5EF4-FFF2-40B4-BE49-F238E27FC236}">
                <a16:creationId xmlns:a16="http://schemas.microsoft.com/office/drawing/2014/main" id="{5444CB45-7C20-1D60-56AE-8AC78AB2B489}"/>
              </a:ext>
            </a:extLst>
          </p:cNvPr>
          <p:cNvSpPr/>
          <p:nvPr/>
        </p:nvSpPr>
        <p:spPr>
          <a:xfrm>
            <a:off x="7239001" y="3640016"/>
            <a:ext cx="193429" cy="2470638"/>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7" name="Rectangle 86">
            <a:extLst>
              <a:ext uri="{FF2B5EF4-FFF2-40B4-BE49-F238E27FC236}">
                <a16:creationId xmlns:a16="http://schemas.microsoft.com/office/drawing/2014/main" id="{CEE95E26-DD16-650C-B8F9-950ECBCCDFA5}"/>
              </a:ext>
            </a:extLst>
          </p:cNvPr>
          <p:cNvSpPr/>
          <p:nvPr/>
        </p:nvSpPr>
        <p:spPr>
          <a:xfrm rot="5400000">
            <a:off x="4475291" y="3346943"/>
            <a:ext cx="193428" cy="5720854"/>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8" name="Trapezoid 87">
            <a:extLst>
              <a:ext uri="{FF2B5EF4-FFF2-40B4-BE49-F238E27FC236}">
                <a16:creationId xmlns:a16="http://schemas.microsoft.com/office/drawing/2014/main" id="{AF2E9A80-CD7B-50FD-65F9-C779FB4B98CE}"/>
              </a:ext>
            </a:extLst>
          </p:cNvPr>
          <p:cNvSpPr/>
          <p:nvPr/>
        </p:nvSpPr>
        <p:spPr>
          <a:xfrm>
            <a:off x="1905007" y="4853353"/>
            <a:ext cx="5333992" cy="1238133"/>
          </a:xfrm>
          <a:prstGeom prst="trapezoid">
            <a:avLst>
              <a:gd name="adj" fmla="val 91184"/>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9" name="Isosceles Triangle 88">
            <a:extLst>
              <a:ext uri="{FF2B5EF4-FFF2-40B4-BE49-F238E27FC236}">
                <a16:creationId xmlns:a16="http://schemas.microsoft.com/office/drawing/2014/main" id="{E7F7A4A4-ADA8-6F37-5CD3-D652BA3E2D53}"/>
              </a:ext>
            </a:extLst>
          </p:cNvPr>
          <p:cNvSpPr/>
          <p:nvPr/>
        </p:nvSpPr>
        <p:spPr>
          <a:xfrm rot="5400000">
            <a:off x="1250632" y="4275225"/>
            <a:ext cx="2470636" cy="1161890"/>
          </a:xfrm>
          <a:prstGeom prst="triangle">
            <a:avLst>
              <a:gd name="adj" fmla="val 4964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0" name="Isosceles Triangle 89">
            <a:extLst>
              <a:ext uri="{FF2B5EF4-FFF2-40B4-BE49-F238E27FC236}">
                <a16:creationId xmlns:a16="http://schemas.microsoft.com/office/drawing/2014/main" id="{C4607886-FB48-C8B2-EC41-BA28B52227C3}"/>
              </a:ext>
            </a:extLst>
          </p:cNvPr>
          <p:cNvSpPr/>
          <p:nvPr/>
        </p:nvSpPr>
        <p:spPr>
          <a:xfrm rot="16200000">
            <a:off x="1490616" y="3289474"/>
            <a:ext cx="1990664" cy="1161890"/>
          </a:xfrm>
          <a:prstGeom prst="triangle">
            <a:avLst>
              <a:gd name="adj" fmla="val 60723"/>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1" name="Isosceles Triangle 90">
            <a:extLst>
              <a:ext uri="{FF2B5EF4-FFF2-40B4-BE49-F238E27FC236}">
                <a16:creationId xmlns:a16="http://schemas.microsoft.com/office/drawing/2014/main" id="{37E9C97C-8D99-1CF8-F99D-F42B2D639FC0}"/>
              </a:ext>
            </a:extLst>
          </p:cNvPr>
          <p:cNvSpPr/>
          <p:nvPr/>
        </p:nvSpPr>
        <p:spPr>
          <a:xfrm rot="5400000" flipH="1">
            <a:off x="5662721" y="3289473"/>
            <a:ext cx="1990664" cy="1161890"/>
          </a:xfrm>
          <a:prstGeom prst="triangle">
            <a:avLst>
              <a:gd name="adj" fmla="val 607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2" name="Isosceles Triangle 91">
            <a:extLst>
              <a:ext uri="{FF2B5EF4-FFF2-40B4-BE49-F238E27FC236}">
                <a16:creationId xmlns:a16="http://schemas.microsoft.com/office/drawing/2014/main" id="{A10BC1EF-5777-B1EE-E973-9B6E190BADA7}"/>
              </a:ext>
            </a:extLst>
          </p:cNvPr>
          <p:cNvSpPr/>
          <p:nvPr/>
        </p:nvSpPr>
        <p:spPr>
          <a:xfrm rot="16200000" flipH="1">
            <a:off x="5422735" y="4284806"/>
            <a:ext cx="2470636" cy="1161890"/>
          </a:xfrm>
          <a:prstGeom prst="triangle">
            <a:avLst>
              <a:gd name="adj" fmla="val 4964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9" name="Rectangle 98">
            <a:extLst>
              <a:ext uri="{FF2B5EF4-FFF2-40B4-BE49-F238E27FC236}">
                <a16:creationId xmlns:a16="http://schemas.microsoft.com/office/drawing/2014/main" id="{00F79C50-4E7E-5121-AFFF-AD933C99F665}"/>
              </a:ext>
            </a:extLst>
          </p:cNvPr>
          <p:cNvSpPr/>
          <p:nvPr/>
        </p:nvSpPr>
        <p:spPr>
          <a:xfrm rot="5400000">
            <a:off x="3575728" y="2366249"/>
            <a:ext cx="1972804" cy="2990473"/>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99E070E0-D9D8-4AD4-98AA-ACA73B6DF6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72" name="Text Box 14">
            <a:extLst>
              <a:ext uri="{FF2B5EF4-FFF2-40B4-BE49-F238E27FC236}">
                <a16:creationId xmlns:a16="http://schemas.microsoft.com/office/drawing/2014/main" id="{FE69537C-3543-4D1D-C361-64C51A0A36F3}"/>
              </a:ext>
            </a:extLst>
          </p:cNvPr>
          <p:cNvSpPr txBox="1">
            <a:spLocks noChangeArrowheads="1"/>
          </p:cNvSpPr>
          <p:nvPr/>
        </p:nvSpPr>
        <p:spPr bwMode="auto">
          <a:xfrm>
            <a:off x="7318016" y="2951212"/>
            <a:ext cx="2054755" cy="3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ts val="2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Big Picture</a:t>
            </a:r>
          </a:p>
        </p:txBody>
      </p:sp>
      <mc:AlternateContent xmlns:mc="http://schemas.openxmlformats.org/markup-compatibility/2006">
        <mc:Choice xmlns:am3d="http://schemas.microsoft.com/office/drawing/2017/model3d" Requires="am3d">
          <p:graphicFrame>
            <p:nvGraphicFramePr>
              <p:cNvPr id="105" name="3D Model 104" descr="Books">
                <a:extLst>
                  <a:ext uri="{FF2B5EF4-FFF2-40B4-BE49-F238E27FC236}">
                    <a16:creationId xmlns:a16="http://schemas.microsoft.com/office/drawing/2014/main" id="{2FE277E9-D3D4-3EED-1F09-0558A4C0FB30}"/>
                  </a:ext>
                </a:extLst>
              </p:cNvPr>
              <p:cNvGraphicFramePr>
                <a:graphicFrameLocks noChangeAspect="1"/>
              </p:cNvGraphicFramePr>
              <p:nvPr>
                <p:extLst>
                  <p:ext uri="{D42A27DB-BD31-4B8C-83A1-F6EECF244321}">
                    <p14:modId xmlns:p14="http://schemas.microsoft.com/office/powerpoint/2010/main" val="3598302330"/>
                  </p:ext>
                </p:extLst>
              </p:nvPr>
            </p:nvGraphicFramePr>
            <p:xfrm>
              <a:off x="4571999" y="4285006"/>
              <a:ext cx="2062522" cy="1587288"/>
            </p:xfrm>
            <a:graphic>
              <a:graphicData uri="http://schemas.microsoft.com/office/drawing/2017/model3d">
                <am3d:model3d r:embed="rId2">
                  <am3d:spPr>
                    <a:xfrm>
                      <a:off x="0" y="0"/>
                      <a:ext cx="2062522" cy="1587288"/>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7338979" ay="-4057807" az="-7462437"/>
                    <am3d:postTrans dx="0" dy="0" dz="0"/>
                  </am3d:trans>
                  <am3d:raster rName="Office3DRenderer" rVer="16.0.8326">
                    <am3d:blip r:embed="rId3"/>
                  </am3d:raster>
                  <am3d:objViewport viewportSz="29559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5" name="3D Model 104" descr="Books">
                <a:extLst>
                  <a:ext uri="{FF2B5EF4-FFF2-40B4-BE49-F238E27FC236}">
                    <a16:creationId xmlns:a16="http://schemas.microsoft.com/office/drawing/2014/main" id="{2FE277E9-D3D4-3EED-1F09-0558A4C0FB30}"/>
                  </a:ext>
                </a:extLst>
              </p:cNvPr>
              <p:cNvPicPr>
                <a:picLocks noGrp="1" noRot="1" noChangeAspect="1" noMove="1" noResize="1" noEditPoints="1" noAdjustHandles="1" noChangeArrowheads="1" noChangeShapeType="1" noCrop="1"/>
              </p:cNvPicPr>
              <p:nvPr/>
            </p:nvPicPr>
            <p:blipFill>
              <a:blip r:embed="rId3"/>
              <a:stretch>
                <a:fillRect/>
              </a:stretch>
            </p:blipFill>
            <p:spPr>
              <a:xfrm>
                <a:off x="4571999" y="4285006"/>
                <a:ext cx="2062522" cy="158728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0" name="3D Model 119" descr="Books">
                <a:extLst>
                  <a:ext uri="{FF2B5EF4-FFF2-40B4-BE49-F238E27FC236}">
                    <a16:creationId xmlns:a16="http://schemas.microsoft.com/office/drawing/2014/main" id="{E94AD27D-921F-22C2-D439-47839877EA0D}"/>
                  </a:ext>
                </a:extLst>
              </p:cNvPr>
              <p:cNvGraphicFramePr>
                <a:graphicFrameLocks noChangeAspect="1"/>
              </p:cNvGraphicFramePr>
              <p:nvPr>
                <p:extLst>
                  <p:ext uri="{D42A27DB-BD31-4B8C-83A1-F6EECF244321}">
                    <p14:modId xmlns:p14="http://schemas.microsoft.com/office/powerpoint/2010/main" val="79077619"/>
                  </p:ext>
                </p:extLst>
              </p:nvPr>
            </p:nvGraphicFramePr>
            <p:xfrm>
              <a:off x="2337027" y="3863025"/>
              <a:ext cx="2208682" cy="2222462"/>
            </p:xfrm>
            <a:graphic>
              <a:graphicData uri="http://schemas.microsoft.com/office/drawing/2017/model3d">
                <am3d:model3d r:embed="rId2">
                  <am3d:spPr>
                    <a:xfrm>
                      <a:off x="0" y="0"/>
                      <a:ext cx="2208682" cy="2222462"/>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1476021" ay="-104272" az="-47725"/>
                    <am3d:postTrans dx="0" dy="0" dz="0"/>
                  </am3d:trans>
                  <am3d:raster rName="Office3DRenderer" rVer="16.0.8326">
                    <am3d:blip r:embed="rId4"/>
                  </am3d:raster>
                  <am3d:objViewport viewportSz="32749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0" name="3D Model 119" descr="Books">
                <a:extLst>
                  <a:ext uri="{FF2B5EF4-FFF2-40B4-BE49-F238E27FC236}">
                    <a16:creationId xmlns:a16="http://schemas.microsoft.com/office/drawing/2014/main" id="{E94AD27D-921F-22C2-D439-47839877EA0D}"/>
                  </a:ext>
                </a:extLst>
              </p:cNvPr>
              <p:cNvPicPr>
                <a:picLocks noGrp="1" noRot="1" noChangeAspect="1" noMove="1" noResize="1" noEditPoints="1" noAdjustHandles="1" noChangeArrowheads="1" noChangeShapeType="1" noCrop="1"/>
              </p:cNvPicPr>
              <p:nvPr/>
            </p:nvPicPr>
            <p:blipFill>
              <a:blip r:embed="rId4"/>
              <a:stretch>
                <a:fillRect/>
              </a:stretch>
            </p:blipFill>
            <p:spPr>
              <a:xfrm>
                <a:off x="2337027" y="3863025"/>
                <a:ext cx="2208682" cy="222246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1" name="3D Model 120" descr="Books">
                <a:extLst>
                  <a:ext uri="{FF2B5EF4-FFF2-40B4-BE49-F238E27FC236}">
                    <a16:creationId xmlns:a16="http://schemas.microsoft.com/office/drawing/2014/main" id="{99A9360A-8831-C6D2-328D-BA2FCD02C529}"/>
                  </a:ext>
                </a:extLst>
              </p:cNvPr>
              <p:cNvGraphicFramePr>
                <a:graphicFrameLocks noChangeAspect="1"/>
              </p:cNvGraphicFramePr>
              <p:nvPr>
                <p:extLst>
                  <p:ext uri="{D42A27DB-BD31-4B8C-83A1-F6EECF244321}">
                    <p14:modId xmlns:p14="http://schemas.microsoft.com/office/powerpoint/2010/main" val="2647824788"/>
                  </p:ext>
                </p:extLst>
              </p:nvPr>
            </p:nvGraphicFramePr>
            <p:xfrm>
              <a:off x="2385388" y="3138622"/>
              <a:ext cx="2140911" cy="1684182"/>
            </p:xfrm>
            <a:graphic>
              <a:graphicData uri="http://schemas.microsoft.com/office/drawing/2017/model3d">
                <am3d:model3d r:embed="rId2">
                  <am3d:spPr>
                    <a:xfrm>
                      <a:off x="0" y="0"/>
                      <a:ext cx="2140911" cy="1684182"/>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6798834" ay="-3716878" az="-3838484"/>
                    <am3d:postTrans dx="0" dy="0" dz="0"/>
                  </am3d:trans>
                  <am3d:raster rName="Office3DRenderer" rVer="16.0.8326">
                    <am3d:blip r:embed="rId5"/>
                  </am3d:raster>
                  <am3d:objViewport viewportSz="30924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1" name="3D Model 120" descr="Books">
                <a:extLst>
                  <a:ext uri="{FF2B5EF4-FFF2-40B4-BE49-F238E27FC236}">
                    <a16:creationId xmlns:a16="http://schemas.microsoft.com/office/drawing/2014/main" id="{99A9360A-8831-C6D2-328D-BA2FCD02C529}"/>
                  </a:ext>
                </a:extLst>
              </p:cNvPr>
              <p:cNvPicPr>
                <a:picLocks noGrp="1" noRot="1" noChangeAspect="1" noMove="1" noResize="1" noEditPoints="1" noAdjustHandles="1" noChangeArrowheads="1" noChangeShapeType="1" noCrop="1"/>
              </p:cNvPicPr>
              <p:nvPr/>
            </p:nvPicPr>
            <p:blipFill>
              <a:blip r:embed="rId5"/>
              <a:stretch>
                <a:fillRect/>
              </a:stretch>
            </p:blipFill>
            <p:spPr>
              <a:xfrm>
                <a:off x="2385388" y="3138622"/>
                <a:ext cx="2140911" cy="1684182"/>
              </a:xfrm>
              <a:prstGeom prst="rect">
                <a:avLst/>
              </a:prstGeom>
            </p:spPr>
          </p:pic>
        </mc:Fallback>
      </mc:AlternateContent>
      <p:grpSp>
        <p:nvGrpSpPr>
          <p:cNvPr id="93" name="Group 92">
            <a:extLst>
              <a:ext uri="{FF2B5EF4-FFF2-40B4-BE49-F238E27FC236}">
                <a16:creationId xmlns:a16="http://schemas.microsoft.com/office/drawing/2014/main" id="{F5EA828E-445C-F507-395E-956F7C001DBE}"/>
              </a:ext>
            </a:extLst>
          </p:cNvPr>
          <p:cNvGrpSpPr/>
          <p:nvPr/>
        </p:nvGrpSpPr>
        <p:grpSpPr>
          <a:xfrm>
            <a:off x="1638760" y="2919641"/>
            <a:ext cx="1462493" cy="450876"/>
            <a:chOff x="1638756" y="2348142"/>
            <a:chExt cx="1462493" cy="450876"/>
          </a:xfrm>
        </p:grpSpPr>
        <p:sp>
          <p:nvSpPr>
            <p:cNvPr id="94" name="Trapezoid 93">
              <a:extLst>
                <a:ext uri="{FF2B5EF4-FFF2-40B4-BE49-F238E27FC236}">
                  <a16:creationId xmlns:a16="http://schemas.microsoft.com/office/drawing/2014/main" id="{73478F25-FB59-54E7-6900-24AAB501E8D8}"/>
                </a:ext>
              </a:extLst>
            </p:cNvPr>
            <p:cNvSpPr/>
            <p:nvPr/>
          </p:nvSpPr>
          <p:spPr>
            <a:xfrm rot="8817657">
              <a:off x="1638756" y="2669798"/>
              <a:ext cx="1381705" cy="129220"/>
            </a:xfrm>
            <a:prstGeom prst="trapezoid">
              <a:avLst>
                <a:gd name="adj" fmla="val 146811"/>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5" name="Trapezoid 94">
              <a:extLst>
                <a:ext uri="{FF2B5EF4-FFF2-40B4-BE49-F238E27FC236}">
                  <a16:creationId xmlns:a16="http://schemas.microsoft.com/office/drawing/2014/main" id="{F843D93F-845F-AFFF-2898-E437950F02A7}"/>
                </a:ext>
              </a:extLst>
            </p:cNvPr>
            <p:cNvSpPr/>
            <p:nvPr/>
          </p:nvSpPr>
          <p:spPr>
            <a:xfrm rot="19549060">
              <a:off x="2558433" y="2348142"/>
              <a:ext cx="542816" cy="114892"/>
            </a:xfrm>
            <a:prstGeom prst="trapezoid">
              <a:avLst>
                <a:gd name="adj" fmla="val 14681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96" name="Group 95">
            <a:extLst>
              <a:ext uri="{FF2B5EF4-FFF2-40B4-BE49-F238E27FC236}">
                <a16:creationId xmlns:a16="http://schemas.microsoft.com/office/drawing/2014/main" id="{6B3AC45A-417B-213D-7FF0-D5A50BB04783}"/>
              </a:ext>
            </a:extLst>
          </p:cNvPr>
          <p:cNvGrpSpPr/>
          <p:nvPr/>
        </p:nvGrpSpPr>
        <p:grpSpPr>
          <a:xfrm flipH="1">
            <a:off x="6069069" y="2930176"/>
            <a:ext cx="1462493" cy="450876"/>
            <a:chOff x="3976506" y="2174045"/>
            <a:chExt cx="1462493" cy="450876"/>
          </a:xfrm>
        </p:grpSpPr>
        <p:sp>
          <p:nvSpPr>
            <p:cNvPr id="97" name="Trapezoid 96">
              <a:extLst>
                <a:ext uri="{FF2B5EF4-FFF2-40B4-BE49-F238E27FC236}">
                  <a16:creationId xmlns:a16="http://schemas.microsoft.com/office/drawing/2014/main" id="{723F30C1-1BEB-CF2B-D58B-92E331AF3C58}"/>
                </a:ext>
              </a:extLst>
            </p:cNvPr>
            <p:cNvSpPr/>
            <p:nvPr/>
          </p:nvSpPr>
          <p:spPr>
            <a:xfrm rot="8817657">
              <a:off x="3976506" y="2495701"/>
              <a:ext cx="1381705" cy="129220"/>
            </a:xfrm>
            <a:prstGeom prst="trapezoid">
              <a:avLst>
                <a:gd name="adj" fmla="val 146811"/>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8" name="Trapezoid 97">
              <a:extLst>
                <a:ext uri="{FF2B5EF4-FFF2-40B4-BE49-F238E27FC236}">
                  <a16:creationId xmlns:a16="http://schemas.microsoft.com/office/drawing/2014/main" id="{8F1A2A98-F920-0A96-0EEF-ABD7A4CA1110}"/>
                </a:ext>
              </a:extLst>
            </p:cNvPr>
            <p:cNvSpPr/>
            <p:nvPr/>
          </p:nvSpPr>
          <p:spPr>
            <a:xfrm rot="19549060">
              <a:off x="4896183" y="2174045"/>
              <a:ext cx="542816" cy="114892"/>
            </a:xfrm>
            <a:prstGeom prst="trapezoid">
              <a:avLst>
                <a:gd name="adj" fmla="val 14681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100" name="Trapezoid 99">
            <a:extLst>
              <a:ext uri="{FF2B5EF4-FFF2-40B4-BE49-F238E27FC236}">
                <a16:creationId xmlns:a16="http://schemas.microsoft.com/office/drawing/2014/main" id="{6358DA71-AB41-DB65-762B-85F3DC5153FD}"/>
              </a:ext>
            </a:extLst>
          </p:cNvPr>
          <p:cNvSpPr/>
          <p:nvPr/>
        </p:nvSpPr>
        <p:spPr>
          <a:xfrm>
            <a:off x="2848712" y="2813990"/>
            <a:ext cx="3446584" cy="71627"/>
          </a:xfrm>
          <a:prstGeom prst="trapezoid">
            <a:avLst>
              <a:gd name="adj" fmla="val 222289"/>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31" name="Group 30">
            <a:extLst>
              <a:ext uri="{FF2B5EF4-FFF2-40B4-BE49-F238E27FC236}">
                <a16:creationId xmlns:a16="http://schemas.microsoft.com/office/drawing/2014/main" id="{5BD0D8AB-8B7E-7C7E-71B6-53B25144C0B5}"/>
              </a:ext>
            </a:extLst>
          </p:cNvPr>
          <p:cNvGrpSpPr/>
          <p:nvPr/>
        </p:nvGrpSpPr>
        <p:grpSpPr>
          <a:xfrm>
            <a:off x="1704139" y="2620869"/>
            <a:ext cx="5725915" cy="1019145"/>
            <a:chOff x="1836529" y="1258105"/>
            <a:chExt cx="5725915" cy="1019145"/>
          </a:xfrm>
        </p:grpSpPr>
        <p:sp>
          <p:nvSpPr>
            <p:cNvPr id="28" name="Trapezoid 27">
              <a:extLst>
                <a:ext uri="{FF2B5EF4-FFF2-40B4-BE49-F238E27FC236}">
                  <a16:creationId xmlns:a16="http://schemas.microsoft.com/office/drawing/2014/main" id="{666BD39C-217E-A4C3-03BF-8B40FE37E151}"/>
                </a:ext>
              </a:extLst>
            </p:cNvPr>
            <p:cNvSpPr/>
            <p:nvPr/>
          </p:nvSpPr>
          <p:spPr>
            <a:xfrm>
              <a:off x="1836529" y="1258105"/>
              <a:ext cx="5720853" cy="820838"/>
            </a:xfrm>
            <a:prstGeom prst="trapezoid">
              <a:avLst>
                <a:gd name="adj" fmla="val 159216"/>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A1963F13-9BF9-6CA2-B1F0-B41E28C55033}"/>
                </a:ext>
              </a:extLst>
            </p:cNvPr>
            <p:cNvSpPr/>
            <p:nvPr/>
          </p:nvSpPr>
          <p:spPr>
            <a:xfrm rot="5400000">
              <a:off x="4605303" y="-679891"/>
              <a:ext cx="193428" cy="5720854"/>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32" name="Oval 31">
            <a:extLst>
              <a:ext uri="{FF2B5EF4-FFF2-40B4-BE49-F238E27FC236}">
                <a16:creationId xmlns:a16="http://schemas.microsoft.com/office/drawing/2014/main" id="{F0BDBE5B-4749-2E92-4112-28ADA55FEA2A}"/>
              </a:ext>
            </a:extLst>
          </p:cNvPr>
          <p:cNvSpPr/>
          <p:nvPr/>
        </p:nvSpPr>
        <p:spPr>
          <a:xfrm>
            <a:off x="6766001" y="2805170"/>
            <a:ext cx="240316" cy="11524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Arrow: Down 32">
            <a:extLst>
              <a:ext uri="{FF2B5EF4-FFF2-40B4-BE49-F238E27FC236}">
                <a16:creationId xmlns:a16="http://schemas.microsoft.com/office/drawing/2014/main" id="{3362E3FF-AC02-554B-A679-9DC6CFB4535A}"/>
              </a:ext>
            </a:extLst>
          </p:cNvPr>
          <p:cNvSpPr/>
          <p:nvPr/>
        </p:nvSpPr>
        <p:spPr>
          <a:xfrm flipV="1">
            <a:off x="6857636" y="2875083"/>
            <a:ext cx="55688" cy="288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BD311BED-A994-E13F-7834-261026C87E68}"/>
              </a:ext>
            </a:extLst>
          </p:cNvPr>
          <p:cNvSpPr/>
          <p:nvPr/>
        </p:nvSpPr>
        <p:spPr>
          <a:xfrm>
            <a:off x="2176434" y="2802550"/>
            <a:ext cx="240316" cy="11524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Arrow: Down 33">
            <a:extLst>
              <a:ext uri="{FF2B5EF4-FFF2-40B4-BE49-F238E27FC236}">
                <a16:creationId xmlns:a16="http://schemas.microsoft.com/office/drawing/2014/main" id="{5FF94F92-19BC-F7B5-2121-593B6F84A3E9}"/>
              </a:ext>
            </a:extLst>
          </p:cNvPr>
          <p:cNvSpPr/>
          <p:nvPr/>
        </p:nvSpPr>
        <p:spPr>
          <a:xfrm flipV="1">
            <a:off x="2268069" y="2882973"/>
            <a:ext cx="55688" cy="288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9" name="Oval 48">
            <a:extLst>
              <a:ext uri="{FF2B5EF4-FFF2-40B4-BE49-F238E27FC236}">
                <a16:creationId xmlns:a16="http://schemas.microsoft.com/office/drawing/2014/main" id="{E2F3DD6C-B856-0189-E420-BB72BA52D534}"/>
              </a:ext>
            </a:extLst>
          </p:cNvPr>
          <p:cNvSpPr/>
          <p:nvPr/>
        </p:nvSpPr>
        <p:spPr>
          <a:xfrm>
            <a:off x="5971851" y="2345349"/>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 name="Arrow: Down 49">
            <a:extLst>
              <a:ext uri="{FF2B5EF4-FFF2-40B4-BE49-F238E27FC236}">
                <a16:creationId xmlns:a16="http://schemas.microsoft.com/office/drawing/2014/main" id="{115E722A-FBFA-BB0E-F576-44F666C26435}"/>
              </a:ext>
            </a:extLst>
          </p:cNvPr>
          <p:cNvSpPr/>
          <p:nvPr/>
        </p:nvSpPr>
        <p:spPr>
          <a:xfrm flipV="1">
            <a:off x="6049341" y="2413357"/>
            <a:ext cx="47092" cy="252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F3907485-FB16-EBF9-BD2E-DC46C13B3EDA}"/>
              </a:ext>
            </a:extLst>
          </p:cNvPr>
          <p:cNvSpPr/>
          <p:nvPr/>
        </p:nvSpPr>
        <p:spPr>
          <a:xfrm>
            <a:off x="3033219" y="2414508"/>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 name="Arrow: Down 52">
            <a:extLst>
              <a:ext uri="{FF2B5EF4-FFF2-40B4-BE49-F238E27FC236}">
                <a16:creationId xmlns:a16="http://schemas.microsoft.com/office/drawing/2014/main" id="{D918A975-792C-6309-6D75-FDE63B5288D6}"/>
              </a:ext>
            </a:extLst>
          </p:cNvPr>
          <p:cNvSpPr/>
          <p:nvPr/>
        </p:nvSpPr>
        <p:spPr>
          <a:xfrm flipV="1">
            <a:off x="3110709" y="2482516"/>
            <a:ext cx="47092" cy="180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B597D27E-D533-3960-7D00-CF854A83BCDE}"/>
              </a:ext>
            </a:extLst>
          </p:cNvPr>
          <p:cNvSpPr/>
          <p:nvPr/>
        </p:nvSpPr>
        <p:spPr>
          <a:xfrm>
            <a:off x="3789785" y="2360490"/>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6" name="Arrow: Down 55">
            <a:extLst>
              <a:ext uri="{FF2B5EF4-FFF2-40B4-BE49-F238E27FC236}">
                <a16:creationId xmlns:a16="http://schemas.microsoft.com/office/drawing/2014/main" id="{D02968A0-21AC-0029-3E86-76B9E97F88AF}"/>
              </a:ext>
            </a:extLst>
          </p:cNvPr>
          <p:cNvSpPr/>
          <p:nvPr/>
        </p:nvSpPr>
        <p:spPr>
          <a:xfrm flipV="1">
            <a:off x="3867275" y="2428498"/>
            <a:ext cx="47092" cy="252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8" name="Oval 57">
            <a:extLst>
              <a:ext uri="{FF2B5EF4-FFF2-40B4-BE49-F238E27FC236}">
                <a16:creationId xmlns:a16="http://schemas.microsoft.com/office/drawing/2014/main" id="{CA62DAFF-4CBB-3C13-7563-F6686FB2665C}"/>
              </a:ext>
            </a:extLst>
          </p:cNvPr>
          <p:cNvSpPr/>
          <p:nvPr/>
        </p:nvSpPr>
        <p:spPr>
          <a:xfrm>
            <a:off x="4534177" y="2373436"/>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9" name="Arrow: Down 58">
            <a:extLst>
              <a:ext uri="{FF2B5EF4-FFF2-40B4-BE49-F238E27FC236}">
                <a16:creationId xmlns:a16="http://schemas.microsoft.com/office/drawing/2014/main" id="{1E98EAAF-E99D-98AA-5FB1-9F4B53EE8C59}"/>
              </a:ext>
            </a:extLst>
          </p:cNvPr>
          <p:cNvSpPr/>
          <p:nvPr/>
        </p:nvSpPr>
        <p:spPr>
          <a:xfrm flipV="1">
            <a:off x="4611667" y="2441444"/>
            <a:ext cx="47092" cy="216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1" name="Oval 60">
            <a:extLst>
              <a:ext uri="{FF2B5EF4-FFF2-40B4-BE49-F238E27FC236}">
                <a16:creationId xmlns:a16="http://schemas.microsoft.com/office/drawing/2014/main" id="{55167FDC-40B6-648F-CC23-601C4EB6C01C}"/>
              </a:ext>
            </a:extLst>
          </p:cNvPr>
          <p:cNvSpPr/>
          <p:nvPr/>
        </p:nvSpPr>
        <p:spPr>
          <a:xfrm>
            <a:off x="5245840" y="2405084"/>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2" name="Arrow: Down 61">
            <a:extLst>
              <a:ext uri="{FF2B5EF4-FFF2-40B4-BE49-F238E27FC236}">
                <a16:creationId xmlns:a16="http://schemas.microsoft.com/office/drawing/2014/main" id="{4A7DCFC9-8215-C5BF-B36A-BCDF5B740D47}"/>
              </a:ext>
            </a:extLst>
          </p:cNvPr>
          <p:cNvSpPr/>
          <p:nvPr/>
        </p:nvSpPr>
        <p:spPr>
          <a:xfrm flipV="1">
            <a:off x="5323330" y="2473092"/>
            <a:ext cx="47092" cy="180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4" name="Text Box 14">
            <a:extLst>
              <a:ext uri="{FF2B5EF4-FFF2-40B4-BE49-F238E27FC236}">
                <a16:creationId xmlns:a16="http://schemas.microsoft.com/office/drawing/2014/main" id="{2713D61E-9F05-6F72-FBBD-A00EFD6D864E}"/>
              </a:ext>
            </a:extLst>
          </p:cNvPr>
          <p:cNvSpPr txBox="1">
            <a:spLocks noChangeArrowheads="1"/>
          </p:cNvSpPr>
          <p:nvPr/>
        </p:nvSpPr>
        <p:spPr bwMode="auto">
          <a:xfrm>
            <a:off x="5030425" y="1609960"/>
            <a:ext cx="28772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QM measurement</a:t>
            </a:r>
          </a:p>
        </p:txBody>
      </p:sp>
      <p:sp>
        <p:nvSpPr>
          <p:cNvPr id="65" name="Text Box 14">
            <a:extLst>
              <a:ext uri="{FF2B5EF4-FFF2-40B4-BE49-F238E27FC236}">
                <a16:creationId xmlns:a16="http://schemas.microsoft.com/office/drawing/2014/main" id="{4A0789E6-6832-C746-5DAE-ECE35C86830A}"/>
              </a:ext>
            </a:extLst>
          </p:cNvPr>
          <p:cNvSpPr txBox="1">
            <a:spLocks noChangeArrowheads="1"/>
          </p:cNvSpPr>
          <p:nvPr/>
        </p:nvSpPr>
        <p:spPr bwMode="auto">
          <a:xfrm>
            <a:off x="996986" y="1810833"/>
            <a:ext cx="23886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Standard Model</a:t>
            </a:r>
          </a:p>
        </p:txBody>
      </p:sp>
      <p:sp>
        <p:nvSpPr>
          <p:cNvPr id="68" name="Text Box 14">
            <a:extLst>
              <a:ext uri="{FF2B5EF4-FFF2-40B4-BE49-F238E27FC236}">
                <a16:creationId xmlns:a16="http://schemas.microsoft.com/office/drawing/2014/main" id="{8ACF003C-477A-A1F2-CDC7-A4D6C5A21BAC}"/>
              </a:ext>
            </a:extLst>
          </p:cNvPr>
          <p:cNvSpPr txBox="1">
            <a:spLocks noChangeArrowheads="1"/>
          </p:cNvSpPr>
          <p:nvPr/>
        </p:nvSpPr>
        <p:spPr bwMode="auto">
          <a:xfrm>
            <a:off x="6449729" y="1914824"/>
            <a:ext cx="18373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dark matter</a:t>
            </a:r>
          </a:p>
        </p:txBody>
      </p:sp>
      <p:sp>
        <p:nvSpPr>
          <p:cNvPr id="70" name="Text Box 14">
            <a:extLst>
              <a:ext uri="{FF2B5EF4-FFF2-40B4-BE49-F238E27FC236}">
                <a16:creationId xmlns:a16="http://schemas.microsoft.com/office/drawing/2014/main" id="{F92B8D2E-5198-E5EE-7954-6E00C79BDEEE}"/>
              </a:ext>
            </a:extLst>
          </p:cNvPr>
          <p:cNvSpPr txBox="1">
            <a:spLocks noChangeArrowheads="1"/>
          </p:cNvSpPr>
          <p:nvPr/>
        </p:nvSpPr>
        <p:spPr bwMode="auto">
          <a:xfrm>
            <a:off x="7250872" y="2500529"/>
            <a:ext cx="18373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early universe</a:t>
            </a:r>
          </a:p>
        </p:txBody>
      </p:sp>
      <p:sp>
        <p:nvSpPr>
          <p:cNvPr id="71" name="Text Box 14">
            <a:extLst>
              <a:ext uri="{FF2B5EF4-FFF2-40B4-BE49-F238E27FC236}">
                <a16:creationId xmlns:a16="http://schemas.microsoft.com/office/drawing/2014/main" id="{3D2C8884-04C0-7844-4A9E-1A628A769194}"/>
              </a:ext>
            </a:extLst>
          </p:cNvPr>
          <p:cNvSpPr txBox="1">
            <a:spLocks noChangeArrowheads="1"/>
          </p:cNvSpPr>
          <p:nvPr/>
        </p:nvSpPr>
        <p:spPr bwMode="auto">
          <a:xfrm>
            <a:off x="-120548" y="2860872"/>
            <a:ext cx="1837396" cy="60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ts val="2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Conceptual foundation</a:t>
            </a:r>
          </a:p>
        </p:txBody>
      </p:sp>
      <p:cxnSp>
        <p:nvCxnSpPr>
          <p:cNvPr id="15" name="Straight Connector 14">
            <a:extLst>
              <a:ext uri="{FF2B5EF4-FFF2-40B4-BE49-F238E27FC236}">
                <a16:creationId xmlns:a16="http://schemas.microsoft.com/office/drawing/2014/main" id="{602B5FD4-66EC-EFA4-D7BE-137AC4A3C2A6}"/>
              </a:ext>
            </a:extLst>
          </p:cNvPr>
          <p:cNvCxnSpPr>
            <a:cxnSpLocks/>
          </p:cNvCxnSpPr>
          <p:nvPr/>
        </p:nvCxnSpPr>
        <p:spPr>
          <a:xfrm>
            <a:off x="3550174" y="1803130"/>
            <a:ext cx="293138" cy="526814"/>
          </a:xfrm>
          <a:prstGeom prst="line">
            <a:avLst/>
          </a:prstGeom>
          <a:ln w="22225">
            <a:solidFill>
              <a:srgbClr val="006600"/>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39CACED-2A2D-13CA-3535-2E68D6221529}"/>
              </a:ext>
            </a:extLst>
          </p:cNvPr>
          <p:cNvCxnSpPr>
            <a:cxnSpLocks/>
          </p:cNvCxnSpPr>
          <p:nvPr/>
        </p:nvCxnSpPr>
        <p:spPr>
          <a:xfrm>
            <a:off x="2829845" y="2177102"/>
            <a:ext cx="228192" cy="215033"/>
          </a:xfrm>
          <a:prstGeom prst="line">
            <a:avLst/>
          </a:prstGeom>
          <a:ln w="22225">
            <a:solidFill>
              <a:srgbClr val="006600"/>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043313D-A9E8-051C-09C5-7B2279894668}"/>
              </a:ext>
            </a:extLst>
          </p:cNvPr>
          <p:cNvCxnSpPr>
            <a:cxnSpLocks/>
          </p:cNvCxnSpPr>
          <p:nvPr/>
        </p:nvCxnSpPr>
        <p:spPr>
          <a:xfrm>
            <a:off x="2323745" y="2433607"/>
            <a:ext cx="277351" cy="170967"/>
          </a:xfrm>
          <a:prstGeom prst="line">
            <a:avLst/>
          </a:prstGeom>
          <a:ln w="22225">
            <a:solidFill>
              <a:srgbClr val="006600"/>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80D254C-3BE7-0CE0-DF78-1C66F7E3BC92}"/>
              </a:ext>
            </a:extLst>
          </p:cNvPr>
          <p:cNvCxnSpPr>
            <a:cxnSpLocks/>
          </p:cNvCxnSpPr>
          <p:nvPr/>
        </p:nvCxnSpPr>
        <p:spPr>
          <a:xfrm flipH="1">
            <a:off x="4682553" y="1636548"/>
            <a:ext cx="215063" cy="706069"/>
          </a:xfrm>
          <a:prstGeom prst="line">
            <a:avLst/>
          </a:prstGeom>
          <a:ln w="22225">
            <a:solidFill>
              <a:srgbClr val="006600"/>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6522B5E-66AE-A08C-E826-1A5774EAAB87}"/>
              </a:ext>
            </a:extLst>
          </p:cNvPr>
          <p:cNvCxnSpPr>
            <a:cxnSpLocks/>
          </p:cNvCxnSpPr>
          <p:nvPr/>
        </p:nvCxnSpPr>
        <p:spPr>
          <a:xfrm flipH="1">
            <a:off x="5384667" y="2019754"/>
            <a:ext cx="281716" cy="357167"/>
          </a:xfrm>
          <a:prstGeom prst="line">
            <a:avLst/>
          </a:prstGeom>
          <a:ln w="22225">
            <a:solidFill>
              <a:srgbClr val="006600"/>
            </a:solidFill>
            <a:prstDash val="solid"/>
          </a:ln>
        </p:spPr>
        <p:style>
          <a:lnRef idx="1">
            <a:schemeClr val="accent1"/>
          </a:lnRef>
          <a:fillRef idx="0">
            <a:schemeClr val="accent1"/>
          </a:fillRef>
          <a:effectRef idx="0">
            <a:schemeClr val="accent1"/>
          </a:effectRef>
          <a:fontRef idx="minor">
            <a:schemeClr val="tx1"/>
          </a:fontRef>
        </p:style>
      </p:cxnSp>
      <p:sp>
        <p:nvSpPr>
          <p:cNvPr id="108" name="Text Box 14">
            <a:extLst>
              <a:ext uri="{FF2B5EF4-FFF2-40B4-BE49-F238E27FC236}">
                <a16:creationId xmlns:a16="http://schemas.microsoft.com/office/drawing/2014/main" id="{B86F6407-2E9E-3815-AAA8-7A069BF06F8B}"/>
              </a:ext>
            </a:extLst>
          </p:cNvPr>
          <p:cNvSpPr txBox="1">
            <a:spLocks noChangeArrowheads="1"/>
          </p:cNvSpPr>
          <p:nvPr/>
        </p:nvSpPr>
        <p:spPr bwMode="auto">
          <a:xfrm>
            <a:off x="3843312" y="1298828"/>
            <a:ext cx="27344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QFT calculations</a:t>
            </a:r>
          </a:p>
        </p:txBody>
      </p:sp>
      <p:cxnSp>
        <p:nvCxnSpPr>
          <p:cNvPr id="83" name="Straight Connector 82">
            <a:extLst>
              <a:ext uri="{FF2B5EF4-FFF2-40B4-BE49-F238E27FC236}">
                <a16:creationId xmlns:a16="http://schemas.microsoft.com/office/drawing/2014/main" id="{C1E4CDD6-00D5-21CC-FFAE-4C13A9CCB871}"/>
              </a:ext>
            </a:extLst>
          </p:cNvPr>
          <p:cNvCxnSpPr>
            <a:cxnSpLocks/>
          </p:cNvCxnSpPr>
          <p:nvPr/>
        </p:nvCxnSpPr>
        <p:spPr>
          <a:xfrm>
            <a:off x="1726465" y="2618668"/>
            <a:ext cx="430006" cy="173753"/>
          </a:xfrm>
          <a:prstGeom prst="line">
            <a:avLst/>
          </a:prstGeom>
          <a:ln w="22225">
            <a:solidFill>
              <a:srgbClr val="006600"/>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759E40E-615F-BAAA-4619-23CC9060C875}"/>
              </a:ext>
            </a:extLst>
          </p:cNvPr>
          <p:cNvCxnSpPr>
            <a:cxnSpLocks/>
          </p:cNvCxnSpPr>
          <p:nvPr/>
        </p:nvCxnSpPr>
        <p:spPr>
          <a:xfrm flipV="1">
            <a:off x="1390929" y="3153869"/>
            <a:ext cx="429963" cy="34208"/>
          </a:xfrm>
          <a:prstGeom prst="line">
            <a:avLst/>
          </a:prstGeom>
          <a:ln w="22225">
            <a:solidFill>
              <a:srgbClr val="006600"/>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CFEA0EB-4A21-8E7A-0754-3A1075363680}"/>
              </a:ext>
            </a:extLst>
          </p:cNvPr>
          <p:cNvCxnSpPr>
            <a:cxnSpLocks/>
          </p:cNvCxnSpPr>
          <p:nvPr/>
        </p:nvCxnSpPr>
        <p:spPr>
          <a:xfrm flipH="1">
            <a:off x="6174482" y="2148548"/>
            <a:ext cx="483570" cy="194069"/>
          </a:xfrm>
          <a:prstGeom prst="line">
            <a:avLst/>
          </a:prstGeom>
          <a:ln w="22225">
            <a:solidFill>
              <a:srgbClr val="006600"/>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3D46DBE-AFB4-A8D7-2E5A-0C217E92F5D6}"/>
              </a:ext>
            </a:extLst>
          </p:cNvPr>
          <p:cNvCxnSpPr>
            <a:cxnSpLocks/>
          </p:cNvCxnSpPr>
          <p:nvPr/>
        </p:nvCxnSpPr>
        <p:spPr>
          <a:xfrm flipH="1">
            <a:off x="6609538" y="2403939"/>
            <a:ext cx="406827" cy="141712"/>
          </a:xfrm>
          <a:prstGeom prst="line">
            <a:avLst/>
          </a:prstGeom>
          <a:ln w="22225">
            <a:solidFill>
              <a:srgbClr val="006600"/>
            </a:solidFill>
            <a:prstDash val="soli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9169D75-F2B1-573E-2CFD-46F7FD927143}"/>
              </a:ext>
            </a:extLst>
          </p:cNvPr>
          <p:cNvCxnSpPr>
            <a:cxnSpLocks/>
          </p:cNvCxnSpPr>
          <p:nvPr/>
        </p:nvCxnSpPr>
        <p:spPr>
          <a:xfrm flipH="1">
            <a:off x="7015842" y="2702350"/>
            <a:ext cx="307756" cy="93779"/>
          </a:xfrm>
          <a:prstGeom prst="line">
            <a:avLst/>
          </a:prstGeom>
          <a:ln w="22225">
            <a:solidFill>
              <a:srgbClr val="006600"/>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CF5250F-437A-6F61-B810-47597B28C816}"/>
              </a:ext>
            </a:extLst>
          </p:cNvPr>
          <p:cNvCxnSpPr>
            <a:cxnSpLocks/>
          </p:cNvCxnSpPr>
          <p:nvPr/>
        </p:nvCxnSpPr>
        <p:spPr>
          <a:xfrm flipH="1" flipV="1">
            <a:off x="7384341" y="3097474"/>
            <a:ext cx="289940" cy="44753"/>
          </a:xfrm>
          <a:prstGeom prst="line">
            <a:avLst/>
          </a:prstGeom>
          <a:ln w="22225">
            <a:solidFill>
              <a:srgbClr val="006600"/>
            </a:solidFill>
            <a:prstDash val="solid"/>
          </a:ln>
        </p:spPr>
        <p:style>
          <a:lnRef idx="1">
            <a:schemeClr val="accent1"/>
          </a:lnRef>
          <a:fillRef idx="0">
            <a:schemeClr val="accent1"/>
          </a:fillRef>
          <a:effectRef idx="0">
            <a:schemeClr val="accent1"/>
          </a:effectRef>
          <a:fontRef idx="minor">
            <a:schemeClr val="tx1"/>
          </a:fontRef>
        </p:style>
      </p:cxnSp>
      <p:sp>
        <p:nvSpPr>
          <p:cNvPr id="119" name="Text Box 14">
            <a:extLst>
              <a:ext uri="{FF2B5EF4-FFF2-40B4-BE49-F238E27FC236}">
                <a16:creationId xmlns:a16="http://schemas.microsoft.com/office/drawing/2014/main" id="{E11A08F8-A08B-2111-A754-315B3A8446C4}"/>
              </a:ext>
            </a:extLst>
          </p:cNvPr>
          <p:cNvSpPr txBox="1">
            <a:spLocks noChangeArrowheads="1"/>
          </p:cNvSpPr>
          <p:nvPr/>
        </p:nvSpPr>
        <p:spPr bwMode="auto">
          <a:xfrm>
            <a:off x="6830813" y="2199862"/>
            <a:ext cx="18373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dark energy</a:t>
            </a:r>
          </a:p>
        </p:txBody>
      </p:sp>
      <p:sp>
        <p:nvSpPr>
          <p:cNvPr id="4" name="Text Box 55">
            <a:extLst>
              <a:ext uri="{FF2B5EF4-FFF2-40B4-BE49-F238E27FC236}">
                <a16:creationId xmlns:a16="http://schemas.microsoft.com/office/drawing/2014/main" id="{575BC6DF-06AE-7853-F1DA-4746E3C127B0}"/>
              </a:ext>
            </a:extLst>
          </p:cNvPr>
          <p:cNvSpPr txBox="1">
            <a:spLocks noChangeArrowheads="1"/>
          </p:cNvSpPr>
          <p:nvPr/>
        </p:nvSpPr>
        <p:spPr bwMode="auto">
          <a:xfrm>
            <a:off x="-37436" y="32167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5400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rPr>
              <a:t>For a 21</a:t>
            </a:r>
            <a:r>
              <a:rPr kumimoji="0" lang="en-US" altLang="en-US" sz="2800" b="0" i="0" u="none" strike="noStrike" kern="1200" cap="none" spc="0" normalizeH="0" baseline="30000" noProof="0" dirty="0">
                <a:ln>
                  <a:noFill/>
                </a:ln>
                <a:solidFill>
                  <a:srgbClr val="C00000"/>
                </a:solidFill>
                <a:effectLst/>
                <a:uLnTx/>
                <a:uFillTx/>
                <a:latin typeface="Bookman Old Style" panose="02050604050505020204" pitchFamily="18" charset="0"/>
                <a:ea typeface="+mn-ea"/>
                <a:cs typeface="+mn-cs"/>
              </a:rPr>
              <a:t>st</a:t>
            </a:r>
            <a:r>
              <a:rPr kumimoji="0" lang="en-US" altLang="en-US" sz="28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rPr>
              <a:t> century Unified Theory would like:</a:t>
            </a:r>
          </a:p>
        </p:txBody>
      </p:sp>
      <p:sp>
        <p:nvSpPr>
          <p:cNvPr id="60" name="Text Box 14">
            <a:extLst>
              <a:ext uri="{FF2B5EF4-FFF2-40B4-BE49-F238E27FC236}">
                <a16:creationId xmlns:a16="http://schemas.microsoft.com/office/drawing/2014/main" id="{61AE7416-129F-AE81-CAA5-61EC5E2A6CAA}"/>
              </a:ext>
            </a:extLst>
          </p:cNvPr>
          <p:cNvSpPr txBox="1">
            <a:spLocks noChangeArrowheads="1"/>
          </p:cNvSpPr>
          <p:nvPr/>
        </p:nvSpPr>
        <p:spPr bwMode="auto">
          <a:xfrm>
            <a:off x="2625562" y="1269159"/>
            <a:ext cx="1660563" cy="60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ts val="2000"/>
              </a:lnSpc>
              <a:spcBef>
                <a:spcPct val="50000"/>
              </a:spcBef>
              <a:spcAft>
                <a:spcPts val="0"/>
              </a:spcAft>
              <a:buClrTx/>
              <a:buSzTx/>
              <a:buFontTx/>
              <a:buNone/>
              <a:tabLst/>
              <a:defRPr/>
            </a:pPr>
            <a:r>
              <a:rPr lang="en-GB" altLang="en-US" sz="2000" dirty="0">
                <a:solidFill>
                  <a:srgbClr val="006600"/>
                </a:solidFill>
                <a:latin typeface="Arial" panose="020B0604020202020204"/>
              </a:rPr>
              <a:t>Q</a:t>
            </a:r>
            <a:r>
              <a:rPr kumimoji="0" lang="en-GB" altLang="en-US" sz="2000" b="0" i="0" u="none" strike="noStrike" kern="1200" cap="none" spc="0" normalizeH="0" baseline="0" noProof="0" dirty="0">
                <a:ln>
                  <a:noFill/>
                </a:ln>
                <a:solidFill>
                  <a:srgbClr val="006600"/>
                </a:solidFill>
                <a:effectLst/>
                <a:uLnTx/>
                <a:uFillTx/>
                <a:latin typeface="Arial" panose="020B0604020202020204"/>
                <a:ea typeface="+mn-ea"/>
                <a:cs typeface="+mn-cs"/>
              </a:rPr>
              <a:t>uantum with Gravity</a:t>
            </a:r>
          </a:p>
        </p:txBody>
      </p:sp>
      <p:sp>
        <p:nvSpPr>
          <p:cNvPr id="5" name="Text Box 55">
            <a:extLst>
              <a:ext uri="{FF2B5EF4-FFF2-40B4-BE49-F238E27FC236}">
                <a16:creationId xmlns:a16="http://schemas.microsoft.com/office/drawing/2014/main" id="{7E0C4FF4-9A4A-3E9E-5BCC-3EDCB8CE667C}"/>
              </a:ext>
            </a:extLst>
          </p:cNvPr>
          <p:cNvSpPr txBox="1">
            <a:spLocks noChangeArrowheads="1"/>
          </p:cNvSpPr>
          <p:nvPr/>
        </p:nvSpPr>
        <p:spPr bwMode="auto">
          <a:xfrm>
            <a:off x="2280155" y="4074689"/>
            <a:ext cx="4550837" cy="1384995"/>
          </a:xfrm>
          <a:prstGeom prst="rect">
            <a:avLst/>
          </a:prstGeom>
          <a:solidFill>
            <a:srgbClr val="FFCF37"/>
          </a:solidFill>
          <a:ln>
            <a:noFill/>
          </a:ln>
          <a:effectLst/>
        </p:spPr>
        <p:txBody>
          <a:bodyPr wrap="square" rIns="5400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rPr>
              <a:t>Unification based</a:t>
            </a:r>
            <a:r>
              <a:rPr kumimoji="0" lang="en-US" altLang="en-US" sz="2800" b="0" i="0" u="none" strike="noStrike" kern="1200" cap="none" spc="0" normalizeH="0" noProof="0" dirty="0">
                <a:ln>
                  <a:noFill/>
                </a:ln>
                <a:solidFill>
                  <a:srgbClr val="C00000"/>
                </a:solidFill>
                <a:effectLst/>
                <a:uLnTx/>
                <a:uFillTx/>
                <a:latin typeface="Bookman Old Style" panose="02050604050505020204" pitchFamily="18" charset="0"/>
                <a:ea typeface="+mn-ea"/>
                <a:cs typeface="+mn-cs"/>
              </a:rPr>
              <a:t> upon</a:t>
            </a:r>
            <a:r>
              <a:rPr kumimoji="0" lang="en-US" altLang="en-US" sz="28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rPr>
              <a:t> Generalised Proper Time</a:t>
            </a:r>
            <a:r>
              <a:rPr kumimoji="0" lang="en-US" altLang="en-US" sz="2800" b="0" i="0" u="none" strike="noStrike" kern="1200" cap="none" spc="0" normalizeH="0" noProof="0" dirty="0">
                <a:ln>
                  <a:noFill/>
                </a:ln>
                <a:solidFill>
                  <a:srgbClr val="C00000"/>
                </a:solidFill>
                <a:effectLst/>
                <a:uLnTx/>
                <a:uFillTx/>
                <a:latin typeface="Bookman Old Style" panose="02050604050505020204" pitchFamily="18" charset="0"/>
                <a:ea typeface="+mn-ea"/>
                <a:cs typeface="+mn-cs"/>
              </a:rPr>
              <a:t> connects with all of these</a:t>
            </a:r>
            <a:r>
              <a:rPr kumimoji="0" lang="en-US" altLang="en-US" sz="2800" b="0" i="0" u="none" strike="noStrike" kern="1200" cap="none" spc="0" normalizeH="0" baseline="0" noProof="0" dirty="0">
                <a:ln>
                  <a:noFill/>
                </a:ln>
                <a:solidFill>
                  <a:srgbClr val="C00000"/>
                </a:solidFill>
                <a:effectLst/>
                <a:uLnTx/>
                <a:uFillTx/>
                <a:latin typeface="Bookman Old Style" panose="02050604050505020204" pitchFamily="18" charset="0"/>
                <a:ea typeface="+mn-ea"/>
                <a:cs typeface="+mn-cs"/>
              </a:rPr>
              <a:t> </a:t>
            </a:r>
          </a:p>
        </p:txBody>
      </p:sp>
      <p:sp>
        <p:nvSpPr>
          <p:cNvPr id="7" name="Oval 6">
            <a:extLst>
              <a:ext uri="{FF2B5EF4-FFF2-40B4-BE49-F238E27FC236}">
                <a16:creationId xmlns:a16="http://schemas.microsoft.com/office/drawing/2014/main" id="{3434B8E8-7E3C-9EAB-9001-471055F4E314}"/>
              </a:ext>
            </a:extLst>
          </p:cNvPr>
          <p:cNvSpPr/>
          <p:nvPr/>
        </p:nvSpPr>
        <p:spPr>
          <a:xfrm>
            <a:off x="2627649" y="2605397"/>
            <a:ext cx="203219" cy="9745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Arrow: Down 7">
            <a:extLst>
              <a:ext uri="{FF2B5EF4-FFF2-40B4-BE49-F238E27FC236}">
                <a16:creationId xmlns:a16="http://schemas.microsoft.com/office/drawing/2014/main" id="{24E17F51-A4C9-EF7E-DAF1-9A838076DB85}"/>
              </a:ext>
            </a:extLst>
          </p:cNvPr>
          <p:cNvSpPr/>
          <p:nvPr/>
        </p:nvSpPr>
        <p:spPr>
          <a:xfrm flipV="1">
            <a:off x="2705139" y="2673405"/>
            <a:ext cx="47092" cy="216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Oval 2">
            <a:extLst>
              <a:ext uri="{FF2B5EF4-FFF2-40B4-BE49-F238E27FC236}">
                <a16:creationId xmlns:a16="http://schemas.microsoft.com/office/drawing/2014/main" id="{58ECF315-3EEC-70F7-A5EF-726974B058DE}"/>
              </a:ext>
            </a:extLst>
          </p:cNvPr>
          <p:cNvSpPr/>
          <p:nvPr/>
        </p:nvSpPr>
        <p:spPr>
          <a:xfrm>
            <a:off x="7084701" y="3019285"/>
            <a:ext cx="254024" cy="12181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Arrow: Down 5">
            <a:extLst>
              <a:ext uri="{FF2B5EF4-FFF2-40B4-BE49-F238E27FC236}">
                <a16:creationId xmlns:a16="http://schemas.microsoft.com/office/drawing/2014/main" id="{DCE6C8FB-63B4-0CEE-3956-5F32F4DC50EF}"/>
              </a:ext>
            </a:extLst>
          </p:cNvPr>
          <p:cNvSpPr/>
          <p:nvPr/>
        </p:nvSpPr>
        <p:spPr>
          <a:xfrm flipV="1">
            <a:off x="7173685" y="3077960"/>
            <a:ext cx="66744" cy="288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2C4FCF2D-3D44-11A9-7403-FED510E16366}"/>
              </a:ext>
            </a:extLst>
          </p:cNvPr>
          <p:cNvSpPr/>
          <p:nvPr/>
        </p:nvSpPr>
        <p:spPr>
          <a:xfrm>
            <a:off x="6362044" y="2551204"/>
            <a:ext cx="220154" cy="105575"/>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Arrow: Down 9">
            <a:extLst>
              <a:ext uri="{FF2B5EF4-FFF2-40B4-BE49-F238E27FC236}">
                <a16:creationId xmlns:a16="http://schemas.microsoft.com/office/drawing/2014/main" id="{48B4F5AD-6151-A76C-3E19-91B40261D24C}"/>
              </a:ext>
            </a:extLst>
          </p:cNvPr>
          <p:cNvSpPr/>
          <p:nvPr/>
        </p:nvSpPr>
        <p:spPr>
          <a:xfrm flipV="1">
            <a:off x="6442622" y="2608617"/>
            <a:ext cx="50400" cy="288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697D3387-E743-0F3F-1B2F-9CE55102D942}"/>
              </a:ext>
            </a:extLst>
          </p:cNvPr>
          <p:cNvSpPr/>
          <p:nvPr/>
        </p:nvSpPr>
        <p:spPr>
          <a:xfrm>
            <a:off x="1842486" y="3031042"/>
            <a:ext cx="254024" cy="12181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Arrow: Down 13">
            <a:extLst>
              <a:ext uri="{FF2B5EF4-FFF2-40B4-BE49-F238E27FC236}">
                <a16:creationId xmlns:a16="http://schemas.microsoft.com/office/drawing/2014/main" id="{49D43156-9D88-6A3B-ACB2-B8699F22E5D9}"/>
              </a:ext>
            </a:extLst>
          </p:cNvPr>
          <p:cNvSpPr/>
          <p:nvPr/>
        </p:nvSpPr>
        <p:spPr>
          <a:xfrm flipV="1">
            <a:off x="1931470" y="3089717"/>
            <a:ext cx="66744" cy="288000"/>
          </a:xfrm>
          <a:prstGeom prst="downArrow">
            <a:avLst>
              <a:gd name="adj1" fmla="val 100000"/>
              <a:gd name="adj2" fmla="val 9032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03498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3E8563-8D5F-7214-EFD4-1794B98D827D}"/>
              </a:ext>
            </a:extLst>
          </p:cNvPr>
          <p:cNvSpPr txBox="1"/>
          <p:nvPr/>
        </p:nvSpPr>
        <p:spPr>
          <a:xfrm>
            <a:off x="157449" y="4039543"/>
            <a:ext cx="8773274" cy="1015663"/>
          </a:xfrm>
          <a:prstGeom prst="rect">
            <a:avLst/>
          </a:prstGeom>
          <a:solidFill>
            <a:schemeClr val="bg1"/>
          </a:solidFill>
        </p:spPr>
        <p:txBody>
          <a:bodyPr wrap="square" rtlCol="0">
            <a:spAutoFit/>
          </a:bodyPr>
          <a:lstStyle/>
          <a:p>
            <a:pPr algn="ctr"/>
            <a:r>
              <a:rPr lang="en-GB" sz="2000" dirty="0"/>
              <a:t>‘It can scarcely be denied that the supreme goal of all theory is to make the irreducible basic elements as simple and as few as possible without having to surrender the adequate representation of a single datum of experience’</a:t>
            </a:r>
          </a:p>
        </p:txBody>
      </p:sp>
      <p:sp>
        <p:nvSpPr>
          <p:cNvPr id="11" name="Rectangle 10">
            <a:extLst>
              <a:ext uri="{FF2B5EF4-FFF2-40B4-BE49-F238E27FC236}">
                <a16:creationId xmlns:a16="http://schemas.microsoft.com/office/drawing/2014/main" id="{47485718-6091-7D79-9696-97DCE90C0BAD}"/>
              </a:ext>
            </a:extLst>
          </p:cNvPr>
          <p:cNvSpPr/>
          <p:nvPr/>
        </p:nvSpPr>
        <p:spPr>
          <a:xfrm>
            <a:off x="12187" y="3922492"/>
            <a:ext cx="9119623" cy="11712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6C0A4301-E052-83C7-BF90-E2EC7330DD8C}"/>
              </a:ext>
            </a:extLst>
          </p:cNvPr>
          <p:cNvSpPr>
            <a:spLocks noGrp="1"/>
          </p:cNvSpPr>
          <p:nvPr>
            <p:ph type="sldNum" sz="quarter" idx="12"/>
          </p:nvPr>
        </p:nvSpPr>
        <p:spPr/>
        <p:txBody>
          <a:bodyPr/>
          <a:lstStyle/>
          <a:p>
            <a:fld id="{B3A4C2C2-BFA1-4A57-9138-455F0C50264D}" type="slidenum">
              <a:rPr lang="en-GB" smtClean="0"/>
              <a:t>37</a:t>
            </a:fld>
            <a:endParaRPr lang="en-GB" dirty="0"/>
          </a:p>
        </p:txBody>
      </p:sp>
      <p:sp>
        <p:nvSpPr>
          <p:cNvPr id="16" name="Freeform: Shape 15">
            <a:extLst>
              <a:ext uri="{FF2B5EF4-FFF2-40B4-BE49-F238E27FC236}">
                <a16:creationId xmlns:a16="http://schemas.microsoft.com/office/drawing/2014/main" id="{68B8D421-CA0E-28F8-A2F0-DE36ACB0594B}"/>
              </a:ext>
            </a:extLst>
          </p:cNvPr>
          <p:cNvSpPr/>
          <p:nvPr/>
        </p:nvSpPr>
        <p:spPr>
          <a:xfrm>
            <a:off x="2414587" y="705476"/>
            <a:ext cx="4314825" cy="4333875"/>
          </a:xfrm>
          <a:custGeom>
            <a:avLst/>
            <a:gdLst>
              <a:gd name="connsiteX0" fmla="*/ 0 w 4314825"/>
              <a:gd name="connsiteY0" fmla="*/ 4333875 h 4333875"/>
              <a:gd name="connsiteX1" fmla="*/ 1447800 w 4314825"/>
              <a:gd name="connsiteY1" fmla="*/ 3600450 h 4333875"/>
              <a:gd name="connsiteX2" fmla="*/ 2152650 w 4314825"/>
              <a:gd name="connsiteY2" fmla="*/ 0 h 4333875"/>
              <a:gd name="connsiteX3" fmla="*/ 2876550 w 4314825"/>
              <a:gd name="connsiteY3" fmla="*/ 3600450 h 4333875"/>
              <a:gd name="connsiteX4" fmla="*/ 4314825 w 4314825"/>
              <a:gd name="connsiteY4" fmla="*/ 4324350 h 433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25" h="4333875">
                <a:moveTo>
                  <a:pt x="0" y="4333875"/>
                </a:moveTo>
                <a:cubicBezTo>
                  <a:pt x="544512" y="4328318"/>
                  <a:pt x="1089025" y="4322762"/>
                  <a:pt x="1447800" y="3600450"/>
                </a:cubicBezTo>
                <a:cubicBezTo>
                  <a:pt x="1806575" y="2878138"/>
                  <a:pt x="1914525" y="0"/>
                  <a:pt x="2152650" y="0"/>
                </a:cubicBezTo>
                <a:cubicBezTo>
                  <a:pt x="2390775" y="0"/>
                  <a:pt x="2516188" y="2879725"/>
                  <a:pt x="2876550" y="3600450"/>
                </a:cubicBezTo>
                <a:cubicBezTo>
                  <a:pt x="3236913" y="4321175"/>
                  <a:pt x="3775869" y="4322762"/>
                  <a:pt x="4314825" y="4324350"/>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3E8B2169-95DC-4EA1-E2B4-289F39D9EE73}"/>
              </a:ext>
            </a:extLst>
          </p:cNvPr>
          <p:cNvSpPr txBox="1"/>
          <p:nvPr/>
        </p:nvSpPr>
        <p:spPr>
          <a:xfrm>
            <a:off x="542924" y="1924938"/>
            <a:ext cx="3038476" cy="1323439"/>
          </a:xfrm>
          <a:prstGeom prst="rect">
            <a:avLst/>
          </a:prstGeom>
          <a:noFill/>
        </p:spPr>
        <p:txBody>
          <a:bodyPr wrap="square" rtlCol="0">
            <a:spAutoFit/>
          </a:bodyPr>
          <a:lstStyle/>
          <a:p>
            <a:pPr algn="ctr"/>
            <a:r>
              <a:rPr lang="en-GB" sz="2000" u="sng" dirty="0"/>
              <a:t>Obviously</a:t>
            </a:r>
            <a:r>
              <a:rPr lang="en-GB" sz="2000" dirty="0"/>
              <a:t> can’t construct a theory accounting for complex physical world simply from ‘time’ alone</a:t>
            </a:r>
          </a:p>
        </p:txBody>
      </p:sp>
      <p:sp>
        <p:nvSpPr>
          <p:cNvPr id="18" name="TextBox 17">
            <a:extLst>
              <a:ext uri="{FF2B5EF4-FFF2-40B4-BE49-F238E27FC236}">
                <a16:creationId xmlns:a16="http://schemas.microsoft.com/office/drawing/2014/main" id="{65A88A17-AC0C-788E-5C75-6FBFB226C64E}"/>
              </a:ext>
            </a:extLst>
          </p:cNvPr>
          <p:cNvSpPr txBox="1"/>
          <p:nvPr/>
        </p:nvSpPr>
        <p:spPr>
          <a:xfrm>
            <a:off x="5425679" y="1924938"/>
            <a:ext cx="3462337" cy="1323439"/>
          </a:xfrm>
          <a:prstGeom prst="rect">
            <a:avLst/>
          </a:prstGeom>
          <a:noFill/>
        </p:spPr>
        <p:txBody>
          <a:bodyPr wrap="square" rtlCol="0">
            <a:spAutoFit/>
          </a:bodyPr>
          <a:lstStyle/>
          <a:p>
            <a:pPr algn="ctr"/>
            <a:r>
              <a:rPr lang="en-GB" sz="2000" u="sng" dirty="0"/>
              <a:t>Obvious</a:t>
            </a:r>
            <a:r>
              <a:rPr lang="en-GB" sz="2000" dirty="0"/>
              <a:t> ‘time’ provides a natural unifying basis for  physical theory since everything ‘happens in time’</a:t>
            </a:r>
          </a:p>
        </p:txBody>
      </p:sp>
      <p:sp>
        <p:nvSpPr>
          <p:cNvPr id="2" name="TextBox 1">
            <a:extLst>
              <a:ext uri="{FF2B5EF4-FFF2-40B4-BE49-F238E27FC236}">
                <a16:creationId xmlns:a16="http://schemas.microsoft.com/office/drawing/2014/main" id="{8FE85D3B-FECF-2D4A-FA80-78924C6DBB68}"/>
              </a:ext>
            </a:extLst>
          </p:cNvPr>
          <p:cNvSpPr txBox="1"/>
          <p:nvPr/>
        </p:nvSpPr>
        <p:spPr>
          <a:xfrm rot="5400000">
            <a:off x="3052761" y="2535259"/>
            <a:ext cx="3038476" cy="400110"/>
          </a:xfrm>
          <a:prstGeom prst="rect">
            <a:avLst/>
          </a:prstGeom>
          <a:noFill/>
        </p:spPr>
        <p:txBody>
          <a:bodyPr wrap="square" rtlCol="0">
            <a:spAutoFit/>
          </a:bodyPr>
          <a:lstStyle/>
          <a:p>
            <a:pPr algn="ctr"/>
            <a:r>
              <a:rPr lang="en-GB" sz="2000" dirty="0"/>
              <a:t>Main  Obstacle</a:t>
            </a:r>
          </a:p>
        </p:txBody>
      </p:sp>
      <p:sp>
        <p:nvSpPr>
          <p:cNvPr id="3" name="TextBox 2">
            <a:extLst>
              <a:ext uri="{FF2B5EF4-FFF2-40B4-BE49-F238E27FC236}">
                <a16:creationId xmlns:a16="http://schemas.microsoft.com/office/drawing/2014/main" id="{316F2B09-7D56-2A3B-7E6A-C41C92B6365B}"/>
              </a:ext>
            </a:extLst>
          </p:cNvPr>
          <p:cNvSpPr txBox="1"/>
          <p:nvPr/>
        </p:nvSpPr>
        <p:spPr>
          <a:xfrm>
            <a:off x="2647121" y="61360"/>
            <a:ext cx="3694043" cy="400110"/>
          </a:xfrm>
          <a:prstGeom prst="rect">
            <a:avLst/>
          </a:prstGeom>
          <a:noFill/>
        </p:spPr>
        <p:txBody>
          <a:bodyPr wrap="square" rtlCol="0">
            <a:spAutoFit/>
          </a:bodyPr>
          <a:lstStyle/>
          <a:p>
            <a:pPr algn="ctr"/>
            <a:r>
              <a:rPr lang="en-GB" sz="2000" dirty="0"/>
              <a:t>‘Gestalt shift’ in worldview</a:t>
            </a:r>
          </a:p>
        </p:txBody>
      </p:sp>
      <p:sp>
        <p:nvSpPr>
          <p:cNvPr id="5" name="Arrow: Curved Down 4">
            <a:extLst>
              <a:ext uri="{FF2B5EF4-FFF2-40B4-BE49-F238E27FC236}">
                <a16:creationId xmlns:a16="http://schemas.microsoft.com/office/drawing/2014/main" id="{D5261A1F-643A-D0E2-E689-1CF558A9097C}"/>
              </a:ext>
            </a:extLst>
          </p:cNvPr>
          <p:cNvSpPr/>
          <p:nvPr/>
        </p:nvSpPr>
        <p:spPr>
          <a:xfrm>
            <a:off x="3686176" y="499375"/>
            <a:ext cx="1905000" cy="609239"/>
          </a:xfrm>
          <a:prstGeom prst="curvedDownArrow">
            <a:avLst>
              <a:gd name="adj1" fmla="val 53045"/>
              <a:gd name="adj2" fmla="val 109005"/>
              <a:gd name="adj3" fmla="val 408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TextBox 8">
            <a:extLst>
              <a:ext uri="{FF2B5EF4-FFF2-40B4-BE49-F238E27FC236}">
                <a16:creationId xmlns:a16="http://schemas.microsoft.com/office/drawing/2014/main" id="{D5921321-8448-78E0-F20A-296B13D5C154}"/>
              </a:ext>
            </a:extLst>
          </p:cNvPr>
          <p:cNvSpPr txBox="1"/>
          <p:nvPr/>
        </p:nvSpPr>
        <p:spPr>
          <a:xfrm>
            <a:off x="168863" y="6134418"/>
            <a:ext cx="8750445" cy="400110"/>
          </a:xfrm>
          <a:prstGeom prst="rect">
            <a:avLst/>
          </a:prstGeom>
          <a:noFill/>
        </p:spPr>
        <p:txBody>
          <a:bodyPr wrap="square" rtlCol="0">
            <a:spAutoFit/>
          </a:bodyPr>
          <a:lstStyle/>
          <a:p>
            <a:pPr algn="ctr"/>
            <a:r>
              <a:rPr lang="en-GB" sz="2000" dirty="0"/>
              <a:t>The </a:t>
            </a:r>
            <a:r>
              <a:rPr lang="en-GB" sz="2000" i="1" dirty="0"/>
              <a:t>trick</a:t>
            </a:r>
            <a:r>
              <a:rPr lang="en-GB" sz="2000" dirty="0"/>
              <a:t> is then to see how it is </a:t>
            </a:r>
            <a:r>
              <a:rPr lang="en-GB" sz="2000" i="1" dirty="0"/>
              <a:t>possible</a:t>
            </a:r>
            <a:r>
              <a:rPr lang="en-GB" sz="2000" dirty="0"/>
              <a:t> to construct a theory just from time  </a:t>
            </a:r>
          </a:p>
        </p:txBody>
      </p:sp>
      <p:sp>
        <p:nvSpPr>
          <p:cNvPr id="6" name="TextBox 5">
            <a:extLst>
              <a:ext uri="{FF2B5EF4-FFF2-40B4-BE49-F238E27FC236}">
                <a16:creationId xmlns:a16="http://schemas.microsoft.com/office/drawing/2014/main" id="{A68F6527-2F01-FA13-45C0-1816CF0273C3}"/>
              </a:ext>
            </a:extLst>
          </p:cNvPr>
          <p:cNvSpPr txBox="1"/>
          <p:nvPr/>
        </p:nvSpPr>
        <p:spPr>
          <a:xfrm>
            <a:off x="96090" y="4742787"/>
            <a:ext cx="8773274" cy="400110"/>
          </a:xfrm>
          <a:prstGeom prst="rect">
            <a:avLst/>
          </a:prstGeom>
          <a:solidFill>
            <a:schemeClr val="bg1"/>
          </a:solidFill>
        </p:spPr>
        <p:txBody>
          <a:bodyPr wrap="square" rtlCol="0">
            <a:spAutoFit/>
          </a:bodyPr>
          <a:lstStyle/>
          <a:p>
            <a:pPr algn="ctr"/>
            <a:r>
              <a:rPr lang="en-GB" sz="2000" dirty="0">
                <a:solidFill>
                  <a:srgbClr val="C00000"/>
                </a:solidFill>
              </a:rPr>
              <a:t>‘Everything should be made as simple as possible, but not simpler’</a:t>
            </a:r>
          </a:p>
        </p:txBody>
      </p:sp>
      <p:sp>
        <p:nvSpPr>
          <p:cNvPr id="10" name="TextBox 9">
            <a:extLst>
              <a:ext uri="{FF2B5EF4-FFF2-40B4-BE49-F238E27FC236}">
                <a16:creationId xmlns:a16="http://schemas.microsoft.com/office/drawing/2014/main" id="{C4CDBC49-7C1F-4B74-A361-9F3C72F6D026}"/>
              </a:ext>
            </a:extLst>
          </p:cNvPr>
          <p:cNvSpPr txBox="1"/>
          <p:nvPr/>
        </p:nvSpPr>
        <p:spPr>
          <a:xfrm>
            <a:off x="700728" y="5157388"/>
            <a:ext cx="8033369" cy="400110"/>
          </a:xfrm>
          <a:prstGeom prst="rect">
            <a:avLst/>
          </a:prstGeom>
          <a:solidFill>
            <a:schemeClr val="bg1"/>
          </a:solidFill>
        </p:spPr>
        <p:txBody>
          <a:bodyPr wrap="square" rtlCol="0">
            <a:spAutoFit/>
          </a:bodyPr>
          <a:lstStyle/>
          <a:p>
            <a:r>
              <a:rPr lang="en-GB" sz="2000" dirty="0">
                <a:solidFill>
                  <a:srgbClr val="C00000"/>
                </a:solidFill>
              </a:rPr>
              <a:t>Much quoted, as paraphrased from:</a:t>
            </a:r>
          </a:p>
        </p:txBody>
      </p:sp>
      <p:sp>
        <p:nvSpPr>
          <p:cNvPr id="8" name="TextBox 7">
            <a:extLst>
              <a:ext uri="{FF2B5EF4-FFF2-40B4-BE49-F238E27FC236}">
                <a16:creationId xmlns:a16="http://schemas.microsoft.com/office/drawing/2014/main" id="{918BACD3-F1BC-8AE3-EE44-C92FA86A5BFB}"/>
              </a:ext>
            </a:extLst>
          </p:cNvPr>
          <p:cNvSpPr txBox="1"/>
          <p:nvPr/>
        </p:nvSpPr>
        <p:spPr>
          <a:xfrm>
            <a:off x="1015428" y="5572151"/>
            <a:ext cx="7427844" cy="400110"/>
          </a:xfrm>
          <a:prstGeom prst="rect">
            <a:avLst/>
          </a:prstGeom>
          <a:noFill/>
        </p:spPr>
        <p:txBody>
          <a:bodyPr wrap="square" rtlCol="0">
            <a:spAutoFit/>
          </a:bodyPr>
          <a:lstStyle/>
          <a:p>
            <a:pPr algn="ctr"/>
            <a:r>
              <a:rPr lang="en-GB" sz="2000" dirty="0"/>
              <a:t>Einstein, ‘On the Method of Theoretical Physics’ (1933 lecture)</a:t>
            </a:r>
          </a:p>
        </p:txBody>
      </p:sp>
    </p:spTree>
    <p:extLst>
      <p:ext uri="{BB962C8B-B14F-4D97-AF65-F5344CB8AC3E}">
        <p14:creationId xmlns:p14="http://schemas.microsoft.com/office/powerpoint/2010/main" val="4044086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E070E0-D9D8-4AD4-98AA-ACA73B6DF694}"/>
              </a:ext>
            </a:extLst>
          </p:cNvPr>
          <p:cNvSpPr>
            <a:spLocks noGrp="1"/>
          </p:cNvSpPr>
          <p:nvPr>
            <p:ph type="sldNum" sz="quarter" idx="12"/>
          </p:nvPr>
        </p:nvSpPr>
        <p:spPr>
          <a:xfrm>
            <a:off x="8458200" y="6532044"/>
            <a:ext cx="685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Text Box 7">
            <a:extLst>
              <a:ext uri="{FF2B5EF4-FFF2-40B4-BE49-F238E27FC236}">
                <a16:creationId xmlns:a16="http://schemas.microsoft.com/office/drawing/2014/main" id="{27C5AF52-C370-4E47-8B1C-5861F82F62DA}"/>
              </a:ext>
            </a:extLst>
          </p:cNvPr>
          <p:cNvSpPr txBox="1">
            <a:spLocks noChangeArrowheads="1"/>
          </p:cNvSpPr>
          <p:nvPr/>
        </p:nvSpPr>
        <p:spPr bwMode="auto">
          <a:xfrm>
            <a:off x="28844" y="50857"/>
            <a:ext cx="849893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 barrier to making this change of perspective may be the common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representation</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of time as a one-dimensional line </a:t>
            </a:r>
            <a:r>
              <a:rPr kumimoji="0" lang="en-GB" altLang="en-US" sz="1900" b="0" i="1"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in</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space (or in spacetime)</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A88B5937-0679-4ED9-A415-9D22517E228A}"/>
                  </a:ext>
                </a:extLst>
              </p:cNvPr>
              <p:cNvSpPr txBox="1">
                <a:spLocks noChangeArrowheads="1"/>
              </p:cNvSpPr>
              <p:nvPr/>
            </p:nvSpPr>
            <p:spPr bwMode="auto">
              <a:xfrm>
                <a:off x="114320" y="4436721"/>
                <a:ext cx="8819474" cy="68538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Rather, taking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time</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to be a real continuum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says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nothing</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explicit about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any</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relation to spatial extension or properties     (does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not</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imply a ‘line’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in space</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1900" b="0" i="1"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9" name="Text Box 7">
                <a:extLst>
                  <a:ext uri="{FF2B5EF4-FFF2-40B4-BE49-F238E27FC236}">
                    <a16:creationId xmlns:a16="http://schemas.microsoft.com/office/drawing/2014/main" id="{A88B5937-0679-4ED9-A415-9D22517E228A}"/>
                  </a:ext>
                </a:extLst>
              </p:cNvPr>
              <p:cNvSpPr txBox="1">
                <a:spLocks noRot="1" noChangeAspect="1" noMove="1" noResize="1" noEditPoints="1" noAdjustHandles="1" noChangeArrowheads="1" noChangeShapeType="1" noTextEdit="1"/>
              </p:cNvSpPr>
              <p:nvPr/>
            </p:nvSpPr>
            <p:spPr bwMode="auto">
              <a:xfrm>
                <a:off x="114320" y="4436721"/>
                <a:ext cx="8819474" cy="685380"/>
              </a:xfrm>
              <a:prstGeom prst="rect">
                <a:avLst/>
              </a:prstGeom>
              <a:blipFill>
                <a:blip r:embed="rId2"/>
                <a:stretch>
                  <a:fillRect l="-691" t="-3571" r="-2350" b="-1428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id="{40D604AE-1DCA-4202-AB57-FF211E305AEA}"/>
                  </a:ext>
                </a:extLst>
              </p:cNvPr>
              <p:cNvSpPr txBox="1">
                <a:spLocks noChangeArrowheads="1"/>
              </p:cNvSpPr>
              <p:nvPr/>
            </p:nvSpPr>
            <p:spPr bwMode="auto">
              <a:xfrm>
                <a:off x="-23744" y="5656105"/>
                <a:ext cx="9162288" cy="5132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real numbers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have basic arithmetic properties of</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14:m>
                  <m:oMath xmlns:m="http://schemas.openxmlformats.org/officeDocument/2006/math">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and</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14:m>
                  <m:oMath xmlns:m="http://schemas.openxmlformats.org/officeDocument/2006/math">
                    <m:r>
                      <a:rPr kumimoji="0" lang="en-GB"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operations </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2000" b="0" i="1"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10" name="Text Box 7">
                <a:extLst>
                  <a:ext uri="{FF2B5EF4-FFF2-40B4-BE49-F238E27FC236}">
                    <a16:creationId xmlns:a16="http://schemas.microsoft.com/office/drawing/2014/main" id="{40D604AE-1DCA-4202-AB57-FF211E305AEA}"/>
                  </a:ext>
                </a:extLst>
              </p:cNvPr>
              <p:cNvSpPr txBox="1">
                <a:spLocks noRot="1" noChangeAspect="1" noMove="1" noResize="1" noEditPoints="1" noAdjustHandles="1" noChangeArrowheads="1" noChangeShapeType="1" noTextEdit="1"/>
              </p:cNvSpPr>
              <p:nvPr/>
            </p:nvSpPr>
            <p:spPr bwMode="auto">
              <a:xfrm>
                <a:off x="-23744" y="5656105"/>
                <a:ext cx="9162288" cy="513282"/>
              </a:xfrm>
              <a:prstGeom prst="rect">
                <a:avLst/>
              </a:prstGeom>
              <a:blipFill>
                <a:blip r:embed="rId3"/>
                <a:stretch>
                  <a:fillRect l="-333" r="-1131" b="-1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11" name="TextBox 10">
            <a:extLst>
              <a:ext uri="{FF2B5EF4-FFF2-40B4-BE49-F238E27FC236}">
                <a16:creationId xmlns:a16="http://schemas.microsoft.com/office/drawing/2014/main" id="{D1E2AD28-95D7-405C-9D5C-FE8E13CDDC4F}"/>
              </a:ext>
            </a:extLst>
          </p:cNvPr>
          <p:cNvSpPr txBox="1"/>
          <p:nvPr/>
        </p:nvSpPr>
        <p:spPr>
          <a:xfrm>
            <a:off x="4077360" y="5873622"/>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082508E3-21CC-4E8F-8AAC-4BB7B166E1CE}"/>
                  </a:ext>
                </a:extLst>
              </p:cNvPr>
              <p:cNvSpPr txBox="1">
                <a:spLocks noChangeArrowheads="1"/>
              </p:cNvSpPr>
              <p:nvPr/>
            </p:nvSpPr>
            <p:spPr bwMode="auto">
              <a:xfrm>
                <a:off x="-69464" y="6055313"/>
                <a:ext cx="9208008" cy="5132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Time as continuum expressed by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GB" alt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time itself</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has these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intrinsic</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properties</a:t>
                </a:r>
                <a:endParaRPr kumimoji="0" lang="en-US" altLang="en-US" sz="2000" b="0"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Choice>
        <mc:Fallback xmlns="">
          <p:sp>
            <p:nvSpPr>
              <p:cNvPr id="12" name="Text Box 7">
                <a:extLst>
                  <a:ext uri="{FF2B5EF4-FFF2-40B4-BE49-F238E27FC236}">
                    <a16:creationId xmlns:a16="http://schemas.microsoft.com/office/drawing/2014/main" id="{082508E3-21CC-4E8F-8AAC-4BB7B166E1CE}"/>
                  </a:ext>
                </a:extLst>
              </p:cNvPr>
              <p:cNvSpPr txBox="1">
                <a:spLocks noRot="1" noChangeAspect="1" noMove="1" noResize="1" noEditPoints="1" noAdjustHandles="1" noChangeArrowheads="1" noChangeShapeType="1" noTextEdit="1"/>
              </p:cNvSpPr>
              <p:nvPr/>
            </p:nvSpPr>
            <p:spPr bwMode="auto">
              <a:xfrm>
                <a:off x="-69464" y="6055313"/>
                <a:ext cx="9208008" cy="513282"/>
              </a:xfrm>
              <a:prstGeom prst="rect">
                <a:avLst/>
              </a:prstGeom>
              <a:blipFill>
                <a:blip r:embed="rId4"/>
                <a:stretch>
                  <a:fillRect b="-152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15" name="Straight Connector 14">
            <a:extLst>
              <a:ext uri="{FF2B5EF4-FFF2-40B4-BE49-F238E27FC236}">
                <a16:creationId xmlns:a16="http://schemas.microsoft.com/office/drawing/2014/main" id="{7C6E5F9C-1F8A-47EA-AA75-8B60B9FAB8DD}"/>
              </a:ext>
            </a:extLst>
          </p:cNvPr>
          <p:cNvCxnSpPr>
            <a:cxnSpLocks/>
          </p:cNvCxnSpPr>
          <p:nvPr/>
        </p:nvCxnSpPr>
        <p:spPr>
          <a:xfrm>
            <a:off x="4805192" y="4766538"/>
            <a:ext cx="67665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D0B60E4-91C0-4349-B6DD-C31B0ADB4AF1}"/>
              </a:ext>
            </a:extLst>
          </p:cNvPr>
          <p:cNvSpPr/>
          <p:nvPr/>
        </p:nvSpPr>
        <p:spPr>
          <a:xfrm>
            <a:off x="28844" y="5750272"/>
            <a:ext cx="9075400" cy="818323"/>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Text Box 7">
            <a:extLst>
              <a:ext uri="{FF2B5EF4-FFF2-40B4-BE49-F238E27FC236}">
                <a16:creationId xmlns:a16="http://schemas.microsoft.com/office/drawing/2014/main" id="{677CA2C5-DDE7-0F6A-84A8-707D647EFBD3}"/>
              </a:ext>
            </a:extLst>
          </p:cNvPr>
          <p:cNvSpPr txBox="1">
            <a:spLocks noChangeArrowheads="1"/>
          </p:cNvSpPr>
          <p:nvPr/>
        </p:nvSpPr>
        <p:spPr bwMode="auto">
          <a:xfrm>
            <a:off x="125740" y="3730525"/>
            <a:ext cx="894283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However, nothing we know of in the </a:t>
            </a:r>
            <a:r>
              <a:rPr lang="en-GB" altLang="en-US" sz="1900" dirty="0">
                <a:solidFill>
                  <a:srgbClr val="000099"/>
                </a:solidFill>
                <a:latin typeface="Arial" panose="020B0604020202020204" pitchFamily="34" charset="0"/>
                <a:cs typeface="Arial" panose="020B0604020202020204" pitchFamily="34" charset="0"/>
              </a:rPr>
              <a:t>physical</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world corresponds to a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purely 1D</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vanishingly thin line in space or worldline in spacetime - that is not what time </a:t>
            </a:r>
            <a:r>
              <a:rPr kumimoji="0" lang="en-GB" altLang="en-US" sz="1900" b="0" i="1"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is</a:t>
            </a:r>
            <a:endParaRPr kumimoji="0" lang="en-US" altLang="en-US" sz="1900" b="0" i="1"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pic>
        <p:nvPicPr>
          <p:cNvPr id="16" name="Picture 15" descr="Diagram&#10;&#10;Description automatically generated">
            <a:extLst>
              <a:ext uri="{FF2B5EF4-FFF2-40B4-BE49-F238E27FC236}">
                <a16:creationId xmlns:a16="http://schemas.microsoft.com/office/drawing/2014/main" id="{F7DE1A3E-A28D-8911-1DB9-C66D538DC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1749" y="1167957"/>
            <a:ext cx="5175498" cy="2547527"/>
          </a:xfrm>
          <a:prstGeom prst="rect">
            <a:avLst/>
          </a:prstGeom>
        </p:spPr>
      </p:pic>
      <p:cxnSp>
        <p:nvCxnSpPr>
          <p:cNvPr id="17" name="Straight Arrow Connector 16">
            <a:extLst>
              <a:ext uri="{FF2B5EF4-FFF2-40B4-BE49-F238E27FC236}">
                <a16:creationId xmlns:a16="http://schemas.microsoft.com/office/drawing/2014/main" id="{C7C57879-172B-6D5E-729E-B5097C7EA832}"/>
              </a:ext>
            </a:extLst>
          </p:cNvPr>
          <p:cNvCxnSpPr/>
          <p:nvPr/>
        </p:nvCxnSpPr>
        <p:spPr>
          <a:xfrm>
            <a:off x="1751076" y="925975"/>
            <a:ext cx="5513832"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0B319EF-1AE1-CCB0-3920-6326DFDB6C5D}"/>
              </a:ext>
            </a:extLst>
          </p:cNvPr>
          <p:cNvSpPr txBox="1"/>
          <p:nvPr/>
        </p:nvSpPr>
        <p:spPr>
          <a:xfrm>
            <a:off x="7196347" y="710989"/>
            <a:ext cx="9144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p>
        </p:txBody>
      </p:sp>
      <p:sp>
        <p:nvSpPr>
          <p:cNvPr id="3" name="TextBox 2">
            <a:extLst>
              <a:ext uri="{FF2B5EF4-FFF2-40B4-BE49-F238E27FC236}">
                <a16:creationId xmlns:a16="http://schemas.microsoft.com/office/drawing/2014/main" id="{E03B1AA6-C01E-7057-CE17-F21AB53D14D9}"/>
              </a:ext>
            </a:extLst>
          </p:cNvPr>
          <p:cNvSpPr txBox="1"/>
          <p:nvPr/>
        </p:nvSpPr>
        <p:spPr>
          <a:xfrm>
            <a:off x="1671148" y="5188957"/>
            <a:ext cx="6058722" cy="400110"/>
          </a:xfrm>
          <a:prstGeom prst="rect">
            <a:avLst/>
          </a:prstGeom>
          <a:noFill/>
        </p:spPr>
        <p:txBody>
          <a:bodyPr wrap="square" rtlCol="0">
            <a:spAutoFit/>
          </a:bodyPr>
          <a:lstStyle/>
          <a:p>
            <a:r>
              <a:rPr lang="en-GB" sz="2000" dirty="0">
                <a:solidFill>
                  <a:srgbClr val="006600"/>
                </a:solidFill>
              </a:rPr>
              <a:t>(Like listening to the flow of music in a dark place)</a:t>
            </a:r>
          </a:p>
        </p:txBody>
      </p:sp>
    </p:spTree>
    <p:extLst>
      <p:ext uri="{BB962C8B-B14F-4D97-AF65-F5344CB8AC3E}">
        <p14:creationId xmlns:p14="http://schemas.microsoft.com/office/powerpoint/2010/main" val="1448743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447AEC7-679E-9978-3205-4BFD1BAF34A1}"/>
                  </a:ext>
                </a:extLst>
              </p:cNvPr>
              <p:cNvSpPr txBox="1"/>
              <p:nvPr/>
            </p:nvSpPr>
            <p:spPr>
              <a:xfrm>
                <a:off x="3397294" y="2648345"/>
                <a:ext cx="5291504" cy="344646"/>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8" name="TextBox 17">
                <a:extLst>
                  <a:ext uri="{FF2B5EF4-FFF2-40B4-BE49-F238E27FC236}">
                    <a16:creationId xmlns:a16="http://schemas.microsoft.com/office/drawing/2014/main" id="{6447AEC7-679E-9978-3205-4BFD1BAF34A1}"/>
                  </a:ext>
                </a:extLst>
              </p:cNvPr>
              <p:cNvSpPr txBox="1">
                <a:spLocks noRot="1" noChangeAspect="1" noMove="1" noResize="1" noEditPoints="1" noAdjustHandles="1" noChangeArrowheads="1" noChangeShapeType="1" noTextEdit="1"/>
              </p:cNvSpPr>
              <p:nvPr/>
            </p:nvSpPr>
            <p:spPr>
              <a:xfrm>
                <a:off x="3397294" y="2648345"/>
                <a:ext cx="5291504" cy="344646"/>
              </a:xfrm>
              <a:prstGeom prst="rect">
                <a:avLst/>
              </a:prstGeom>
              <a:blipFill>
                <a:blip r:embed="rId2"/>
                <a:stretch>
                  <a:fillRect l="-2419" b="-3508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99E070E0-D9D8-4AD4-98AA-ACA73B6DF694}"/>
              </a:ext>
            </a:extLst>
          </p:cNvPr>
          <p:cNvSpPr>
            <a:spLocks noGrp="1"/>
          </p:cNvSpPr>
          <p:nvPr>
            <p:ph type="sldNum" sz="quarter" idx="12"/>
          </p:nvPr>
        </p:nvSpPr>
        <p:spPr>
          <a:xfrm>
            <a:off x="8458200" y="6532044"/>
            <a:ext cx="685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id="{40D604AE-1DCA-4202-AB57-FF211E305AEA}"/>
                  </a:ext>
                </a:extLst>
              </p:cNvPr>
              <p:cNvSpPr txBox="1">
                <a:spLocks noChangeArrowheads="1"/>
              </p:cNvSpPr>
              <p:nvPr/>
            </p:nvSpPr>
            <p:spPr bwMode="auto">
              <a:xfrm>
                <a:off x="-23744" y="0"/>
                <a:ext cx="9162288" cy="5132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real numbers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have basic arithmetic properties of</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14:m>
                  <m:oMath xmlns:m="http://schemas.openxmlformats.org/officeDocument/2006/math">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and</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14:m>
                  <m:oMath xmlns:m="http://schemas.openxmlformats.org/officeDocument/2006/math">
                    <m:r>
                      <a:rPr kumimoji="0" lang="en-GB"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operations </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2000" b="0" i="1"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10" name="Text Box 7">
                <a:extLst>
                  <a:ext uri="{FF2B5EF4-FFF2-40B4-BE49-F238E27FC236}">
                    <a16:creationId xmlns:a16="http://schemas.microsoft.com/office/drawing/2014/main" id="{40D604AE-1DCA-4202-AB57-FF211E305AEA}"/>
                  </a:ext>
                </a:extLst>
              </p:cNvPr>
              <p:cNvSpPr txBox="1">
                <a:spLocks noRot="1" noChangeAspect="1" noMove="1" noResize="1" noEditPoints="1" noAdjustHandles="1" noChangeArrowheads="1" noChangeShapeType="1" noTextEdit="1"/>
              </p:cNvSpPr>
              <p:nvPr/>
            </p:nvSpPr>
            <p:spPr bwMode="auto">
              <a:xfrm>
                <a:off x="-23744" y="0"/>
                <a:ext cx="9162288" cy="513282"/>
              </a:xfrm>
              <a:prstGeom prst="rect">
                <a:avLst/>
              </a:prstGeom>
              <a:blipFill>
                <a:blip r:embed="rId3"/>
                <a:stretch>
                  <a:fillRect l="-333" r="-1131" b="-1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082508E3-21CC-4E8F-8AAC-4BB7B166E1CE}"/>
                  </a:ext>
                </a:extLst>
              </p:cNvPr>
              <p:cNvSpPr txBox="1">
                <a:spLocks noChangeArrowheads="1"/>
              </p:cNvSpPr>
              <p:nvPr/>
            </p:nvSpPr>
            <p:spPr bwMode="auto">
              <a:xfrm>
                <a:off x="-69464" y="399208"/>
                <a:ext cx="9208008" cy="5132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Time as continuum expressed by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GB" alt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time itself</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has these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intrinsic</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properties</a:t>
                </a:r>
                <a:endParaRPr kumimoji="0" lang="en-US" altLang="en-US" sz="2000" b="0"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Choice>
        <mc:Fallback xmlns="">
          <p:sp>
            <p:nvSpPr>
              <p:cNvPr id="12" name="Text Box 7">
                <a:extLst>
                  <a:ext uri="{FF2B5EF4-FFF2-40B4-BE49-F238E27FC236}">
                    <a16:creationId xmlns:a16="http://schemas.microsoft.com/office/drawing/2014/main" id="{082508E3-21CC-4E8F-8AAC-4BB7B166E1CE}"/>
                  </a:ext>
                </a:extLst>
              </p:cNvPr>
              <p:cNvSpPr txBox="1">
                <a:spLocks noRot="1" noChangeAspect="1" noMove="1" noResize="1" noEditPoints="1" noAdjustHandles="1" noChangeArrowheads="1" noChangeShapeType="1" noTextEdit="1"/>
              </p:cNvSpPr>
              <p:nvPr/>
            </p:nvSpPr>
            <p:spPr bwMode="auto">
              <a:xfrm>
                <a:off x="-69464" y="399208"/>
                <a:ext cx="9208008" cy="513282"/>
              </a:xfrm>
              <a:prstGeom prst="rect">
                <a:avLst/>
              </a:prstGeom>
              <a:blipFill>
                <a:blip r:embed="rId4"/>
                <a:stretch>
                  <a:fillRect b="-152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A1CBFD22-A5BF-4C5C-98FF-93C0D71E8CD1}"/>
                  </a:ext>
                </a:extLst>
              </p:cNvPr>
              <p:cNvSpPr txBox="1">
                <a:spLocks noChangeArrowheads="1"/>
              </p:cNvSpPr>
              <p:nvPr/>
            </p:nvSpPr>
            <p:spPr bwMode="auto">
              <a:xfrm>
                <a:off x="342900" y="1054569"/>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13" name="Text Box 7">
                <a:extLst>
                  <a:ext uri="{FF2B5EF4-FFF2-40B4-BE49-F238E27FC236}">
                    <a16:creationId xmlns:a16="http://schemas.microsoft.com/office/drawing/2014/main" id="{A1CBFD22-A5BF-4C5C-98FF-93C0D71E8CD1}"/>
                  </a:ext>
                </a:extLst>
              </p:cNvPr>
              <p:cNvSpPr txBox="1">
                <a:spLocks noRot="1" noChangeAspect="1" noMove="1" noResize="1" noEditPoints="1" noAdjustHandles="1" noChangeArrowheads="1" noChangeShapeType="1" noTextEdit="1"/>
              </p:cNvSpPr>
              <p:nvPr/>
            </p:nvSpPr>
            <p:spPr bwMode="auto">
              <a:xfrm>
                <a:off x="342900" y="1054569"/>
                <a:ext cx="3383280" cy="400110"/>
              </a:xfrm>
              <a:prstGeom prst="rect">
                <a:avLst/>
              </a:prstGeom>
              <a:blipFill>
                <a:blip r:embed="rId5"/>
                <a:stretch>
                  <a:fillRect l="-1622" t="-6061" b="-227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20" name="Rectangle 19">
            <a:extLst>
              <a:ext uri="{FF2B5EF4-FFF2-40B4-BE49-F238E27FC236}">
                <a16:creationId xmlns:a16="http://schemas.microsoft.com/office/drawing/2014/main" id="{9D0B60E4-91C0-4349-B6DD-C31B0ADB4AF1}"/>
              </a:ext>
            </a:extLst>
          </p:cNvPr>
          <p:cNvSpPr/>
          <p:nvPr/>
        </p:nvSpPr>
        <p:spPr>
          <a:xfrm>
            <a:off x="28844" y="94167"/>
            <a:ext cx="9075400" cy="818323"/>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26" name="Straight Connector 25">
            <a:extLst>
              <a:ext uri="{FF2B5EF4-FFF2-40B4-BE49-F238E27FC236}">
                <a16:creationId xmlns:a16="http://schemas.microsoft.com/office/drawing/2014/main" id="{5EBF9538-AF2A-42C4-AD40-A088DE0D4749}"/>
              </a:ext>
            </a:extLst>
          </p:cNvPr>
          <p:cNvCxnSpPr>
            <a:cxnSpLocks/>
          </p:cNvCxnSpPr>
          <p:nvPr/>
        </p:nvCxnSpPr>
        <p:spPr>
          <a:xfrm>
            <a:off x="1919859" y="1379038"/>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B7DCD8F-BBC4-0C22-2B69-280506F2B261}"/>
              </a:ext>
            </a:extLst>
          </p:cNvPr>
          <p:cNvCxnSpPr/>
          <p:nvPr/>
        </p:nvCxnSpPr>
        <p:spPr>
          <a:xfrm>
            <a:off x="1855871" y="2301550"/>
            <a:ext cx="5513832" cy="0"/>
          </a:xfrm>
          <a:prstGeom prst="straightConnector1">
            <a:avLst/>
          </a:prstGeom>
          <a:ln w="155575">
            <a:solidFill>
              <a:schemeClr val="tx1">
                <a:lumMod val="50000"/>
                <a:lumOff val="50000"/>
              </a:schemeClr>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B130F0-EAFF-AE73-F392-D166EAD0E7EA}"/>
                  </a:ext>
                </a:extLst>
              </p:cNvPr>
              <p:cNvSpPr txBox="1"/>
              <p:nvPr/>
            </p:nvSpPr>
            <p:spPr>
              <a:xfrm>
                <a:off x="7285598" y="2131100"/>
                <a:ext cx="1261853" cy="523220"/>
              </a:xfrm>
              <a:prstGeom prst="rect">
                <a:avLst/>
              </a:prstGeom>
              <a:noFill/>
            </p:spPr>
            <p:txBody>
              <a:bodyPr wrap="square" rtlCol="0">
                <a:spAutoFit/>
              </a:bodyPr>
              <a:lstStyle/>
              <a:p>
                <a:pPr lvl="0">
                  <a:defRPr/>
                </a:pPr>
                <a:r>
                  <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lang="en-GB" sz="2400" dirty="0">
                    <a:solidFill>
                      <a:prstClr val="black"/>
                    </a:solidFill>
                    <a:ea typeface="Cambria Math" panose="02040503050406030204" pitchFamily="18" charset="0"/>
                  </a:rPr>
                  <a:t> </a:t>
                </a:r>
                <a14:m>
                  <m:oMath xmlns:m="http://schemas.openxmlformats.org/officeDocument/2006/math">
                    <m:r>
                      <a:rPr lang="en-GB" sz="2000" i="1" dirty="0">
                        <a:solidFill>
                          <a:prstClr val="black"/>
                        </a:solidFill>
                        <a:latin typeface="Cambria Math" panose="02040503050406030204" pitchFamily="18" charset="0"/>
                        <a:ea typeface="Cambria Math" panose="02040503050406030204" pitchFamily="18" charset="0"/>
                      </a:rPr>
                      <m:t>∈</m:t>
                    </m:r>
                    <m:r>
                      <a:rPr lang="en-GB" sz="2800" i="1" dirty="0">
                        <a:solidFill>
                          <a:prstClr val="black"/>
                        </a:solidFill>
                        <a:latin typeface="Cambria Math" panose="02040503050406030204" pitchFamily="18" charset="0"/>
                        <a:ea typeface="Cambria Math" panose="02040503050406030204" pitchFamily="18" charset="0"/>
                      </a:rPr>
                      <m:t>ℝ</m:t>
                    </m:r>
                  </m:oMath>
                </a14:m>
                <a:endPar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CFB130F0-EAFF-AE73-F392-D166EAD0E7EA}"/>
                  </a:ext>
                </a:extLst>
              </p:cNvPr>
              <p:cNvSpPr txBox="1">
                <a:spLocks noRot="1" noChangeAspect="1" noMove="1" noResize="1" noEditPoints="1" noAdjustHandles="1" noChangeArrowheads="1" noChangeShapeType="1" noTextEdit="1"/>
              </p:cNvSpPr>
              <p:nvPr/>
            </p:nvSpPr>
            <p:spPr>
              <a:xfrm>
                <a:off x="7285598" y="2131100"/>
                <a:ext cx="1261853" cy="523220"/>
              </a:xfrm>
              <a:prstGeom prst="rect">
                <a:avLst/>
              </a:prstGeom>
              <a:blipFill>
                <a:blip r:embed="rId8"/>
                <a:stretch>
                  <a:fillRect l="-9662" t="-12941" b="-32941"/>
                </a:stretch>
              </a:blipFill>
            </p:spPr>
            <p:txBody>
              <a:bodyPr/>
              <a:lstStyle/>
              <a:p>
                <a:r>
                  <a:rPr lang="en-GB">
                    <a:noFill/>
                  </a:rPr>
                  <a:t> </a:t>
                </a:r>
              </a:p>
            </p:txBody>
          </p:sp>
        </mc:Fallback>
      </mc:AlternateContent>
      <p:cxnSp>
        <p:nvCxnSpPr>
          <p:cNvPr id="8" name="Straight Arrow Connector 7">
            <a:extLst>
              <a:ext uri="{FF2B5EF4-FFF2-40B4-BE49-F238E27FC236}">
                <a16:creationId xmlns:a16="http://schemas.microsoft.com/office/drawing/2014/main" id="{ED78EEF3-43C0-EFC2-E32F-DEC930BF7279}"/>
              </a:ext>
            </a:extLst>
          </p:cNvPr>
          <p:cNvCxnSpPr>
            <a:cxnSpLocks/>
          </p:cNvCxnSpPr>
          <p:nvPr/>
        </p:nvCxnSpPr>
        <p:spPr>
          <a:xfrm>
            <a:off x="2277027" y="2311075"/>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6FC808A-5310-F767-EEAF-FD644A7F38CF}"/>
              </a:ext>
            </a:extLst>
          </p:cNvPr>
          <p:cNvCxnSpPr>
            <a:cxnSpLocks/>
          </p:cNvCxnSpPr>
          <p:nvPr/>
        </p:nvCxnSpPr>
        <p:spPr>
          <a:xfrm>
            <a:off x="3150567" y="2309353"/>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308E59E-4862-CEC2-6AA1-0AAC05417B5C}"/>
              </a:ext>
            </a:extLst>
          </p:cNvPr>
          <p:cNvCxnSpPr>
            <a:cxnSpLocks/>
          </p:cNvCxnSpPr>
          <p:nvPr/>
        </p:nvCxnSpPr>
        <p:spPr>
          <a:xfrm>
            <a:off x="4855313" y="2311075"/>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76D5C16-DC13-FC55-1824-ABC0FD2CD81E}"/>
              </a:ext>
            </a:extLst>
          </p:cNvPr>
          <p:cNvCxnSpPr>
            <a:cxnSpLocks/>
          </p:cNvCxnSpPr>
          <p:nvPr/>
        </p:nvCxnSpPr>
        <p:spPr>
          <a:xfrm>
            <a:off x="5629827" y="2311075"/>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941FEB6-BB65-9902-9683-210EC23C6458}"/>
              </a:ext>
            </a:extLst>
          </p:cNvPr>
          <p:cNvCxnSpPr>
            <a:cxnSpLocks/>
          </p:cNvCxnSpPr>
          <p:nvPr/>
        </p:nvCxnSpPr>
        <p:spPr>
          <a:xfrm>
            <a:off x="6413598" y="2311075"/>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9F16F542-76A1-ADE8-11B5-2AC8488846D9}"/>
                  </a:ext>
                </a:extLst>
              </p:cNvPr>
              <p:cNvSpPr txBox="1">
                <a:spLocks noChangeArrowheads="1"/>
              </p:cNvSpPr>
              <p:nvPr/>
            </p:nvSpPr>
            <p:spPr bwMode="auto">
              <a:xfrm>
                <a:off x="342900" y="2635818"/>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3" name="Text Box 7">
                <a:extLst>
                  <a:ext uri="{FF2B5EF4-FFF2-40B4-BE49-F238E27FC236}">
                    <a16:creationId xmlns:a16="http://schemas.microsoft.com/office/drawing/2014/main" id="{9F16F542-76A1-ADE8-11B5-2AC8488846D9}"/>
                  </a:ext>
                </a:extLst>
              </p:cNvPr>
              <p:cNvSpPr txBox="1">
                <a:spLocks noRot="1" noChangeAspect="1" noMove="1" noResize="1" noEditPoints="1" noAdjustHandles="1" noChangeArrowheads="1" noChangeShapeType="1" noTextEdit="1"/>
              </p:cNvSpPr>
              <p:nvPr/>
            </p:nvSpPr>
            <p:spPr bwMode="auto">
              <a:xfrm>
                <a:off x="342900" y="2635818"/>
                <a:ext cx="3383280" cy="400110"/>
              </a:xfrm>
              <a:prstGeom prst="rect">
                <a:avLst/>
              </a:prstGeom>
              <a:blipFill>
                <a:blip r:embed="rId9"/>
                <a:stretch>
                  <a:fillRect l="-1622" t="-6061" b="-227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6C1E0F4-DD6C-8EE5-9443-1DC86FF0DEA2}"/>
                  </a:ext>
                </a:extLst>
              </p:cNvPr>
              <p:cNvSpPr txBox="1"/>
              <p:nvPr/>
            </p:nvSpPr>
            <p:spPr>
              <a:xfrm>
                <a:off x="1042039" y="3192071"/>
                <a:ext cx="3576813"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d>
                      <m:dPr>
                        <m:begChr m:val="{"/>
                        <m:endChr m:val="}"/>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oMath>
                </a14:m>
                <a:r>
                  <a:rPr kumimoji="0" lang="en-GB" sz="20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e>
                      <m:sup>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oMath>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4" name="TextBox 13">
                <a:extLst>
                  <a:ext uri="{FF2B5EF4-FFF2-40B4-BE49-F238E27FC236}">
                    <a16:creationId xmlns:a16="http://schemas.microsoft.com/office/drawing/2014/main" id="{F6C1E0F4-DD6C-8EE5-9443-1DC86FF0DEA2}"/>
                  </a:ext>
                </a:extLst>
              </p:cNvPr>
              <p:cNvSpPr txBox="1">
                <a:spLocks noRot="1" noChangeAspect="1" noMove="1" noResize="1" noEditPoints="1" noAdjustHandles="1" noChangeArrowheads="1" noChangeShapeType="1" noTextEdit="1"/>
              </p:cNvSpPr>
              <p:nvPr/>
            </p:nvSpPr>
            <p:spPr>
              <a:xfrm>
                <a:off x="1042039" y="3192071"/>
                <a:ext cx="3576813" cy="430887"/>
              </a:xfrm>
              <a:prstGeom prst="rect">
                <a:avLst/>
              </a:prstGeom>
              <a:blipFill>
                <a:blip r:embed="rId10"/>
                <a:stretch>
                  <a:fillRect/>
                </a:stretch>
              </a:blipFill>
            </p:spPr>
            <p:txBody>
              <a:bodyPr/>
              <a:lstStyle/>
              <a:p>
                <a:r>
                  <a:rPr lang="en-GB">
                    <a:noFill/>
                  </a:rPr>
                  <a:t> </a:t>
                </a:r>
              </a:p>
            </p:txBody>
          </p:sp>
        </mc:Fallback>
      </mc:AlternateContent>
      <p:sp>
        <p:nvSpPr>
          <p:cNvPr id="16" name="Text Box 7">
            <a:extLst>
              <a:ext uri="{FF2B5EF4-FFF2-40B4-BE49-F238E27FC236}">
                <a16:creationId xmlns:a16="http://schemas.microsoft.com/office/drawing/2014/main" id="{C9D56229-8EB6-41F5-361C-ADD2881E20FA}"/>
              </a:ext>
            </a:extLst>
          </p:cNvPr>
          <p:cNvSpPr txBox="1">
            <a:spLocks noChangeArrowheads="1"/>
          </p:cNvSpPr>
          <p:nvPr/>
        </p:nvSpPr>
        <p:spPr bwMode="auto">
          <a:xfrm>
            <a:off x="434926" y="3236639"/>
            <a:ext cx="338328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with:</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C0762FB6-0CB9-BB1F-28C9-E641B33B14AF}"/>
              </a:ext>
            </a:extLst>
          </p:cNvPr>
          <p:cNvCxnSpPr>
            <a:cxnSpLocks/>
          </p:cNvCxnSpPr>
          <p:nvPr/>
        </p:nvCxnSpPr>
        <p:spPr>
          <a:xfrm>
            <a:off x="444451" y="2976001"/>
            <a:ext cx="425241" cy="0"/>
          </a:xfrm>
          <a:prstGeom prst="line">
            <a:avLst/>
          </a:prstGeom>
          <a:ln w="57150">
            <a:solidFill>
              <a:srgbClr val="006600"/>
            </a:solidFill>
          </a:ln>
        </p:spPr>
        <p:style>
          <a:lnRef idx="1">
            <a:schemeClr val="accent1"/>
          </a:lnRef>
          <a:fillRef idx="0">
            <a:schemeClr val="accent1"/>
          </a:fillRef>
          <a:effectRef idx="0">
            <a:schemeClr val="accent1"/>
          </a:effectRef>
          <a:fontRef idx="minor">
            <a:schemeClr val="tx1"/>
          </a:fontRef>
        </p:style>
      </p:cxnSp>
      <p:sp>
        <p:nvSpPr>
          <p:cNvPr id="34" name="Text Box 5">
            <a:extLst>
              <a:ext uri="{FF2B5EF4-FFF2-40B4-BE49-F238E27FC236}">
                <a16:creationId xmlns:a16="http://schemas.microsoft.com/office/drawing/2014/main" id="{1D3B949A-831E-31C6-4F79-30BC3CD5013C}"/>
              </a:ext>
            </a:extLst>
          </p:cNvPr>
          <p:cNvSpPr txBox="1">
            <a:spLocks noChangeArrowheads="1"/>
          </p:cNvSpPr>
          <p:nvPr/>
        </p:nvSpPr>
        <p:spPr bwMode="auto">
          <a:xfrm>
            <a:off x="4505023" y="3164083"/>
            <a:ext cx="46732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form of </a:t>
            </a:r>
            <a:r>
              <a:rPr kumimoji="0" lang="en-GB" altLang="en-US"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space itself</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identified through    an arithmetic substructure of time </a:t>
            </a:r>
            <a:endParaRPr kumimoji="0" lang="en-US"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
        <p:nvSpPr>
          <p:cNvPr id="38" name="Left Brace 37">
            <a:extLst>
              <a:ext uri="{FF2B5EF4-FFF2-40B4-BE49-F238E27FC236}">
                <a16:creationId xmlns:a16="http://schemas.microsoft.com/office/drawing/2014/main" id="{CC377ACD-445D-C9B1-35E6-0D1845146440}"/>
              </a:ext>
            </a:extLst>
          </p:cNvPr>
          <p:cNvSpPr/>
          <p:nvPr/>
        </p:nvSpPr>
        <p:spPr>
          <a:xfrm rot="16200000">
            <a:off x="6954973" y="1410186"/>
            <a:ext cx="187060" cy="3352669"/>
          </a:xfrm>
          <a:prstGeom prst="leftBrace">
            <a:avLst>
              <a:gd name="adj1" fmla="val 84797"/>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40" name="Straight Connector 39">
            <a:extLst>
              <a:ext uri="{FF2B5EF4-FFF2-40B4-BE49-F238E27FC236}">
                <a16:creationId xmlns:a16="http://schemas.microsoft.com/office/drawing/2014/main" id="{244CDDEB-73C5-73BD-AD34-66BBD05E4E5D}"/>
              </a:ext>
            </a:extLst>
          </p:cNvPr>
          <p:cNvCxnSpPr>
            <a:cxnSpLocks/>
          </p:cNvCxnSpPr>
          <p:nvPr/>
        </p:nvCxnSpPr>
        <p:spPr>
          <a:xfrm>
            <a:off x="1929384" y="2960287"/>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0E9E3F15-E212-C3B2-D472-708CF43DD945}"/>
              </a:ext>
            </a:extLst>
          </p:cNvPr>
          <p:cNvGrpSpPr/>
          <p:nvPr/>
        </p:nvGrpSpPr>
        <p:grpSpPr>
          <a:xfrm>
            <a:off x="6875809" y="3885299"/>
            <a:ext cx="2087030" cy="1418628"/>
            <a:chOff x="6875809" y="3885299"/>
            <a:chExt cx="2087030" cy="1418628"/>
          </a:xfrm>
        </p:grpSpPr>
        <p:cxnSp>
          <p:nvCxnSpPr>
            <p:cNvPr id="4" name="Straight Arrow Connector 3">
              <a:extLst>
                <a:ext uri="{FF2B5EF4-FFF2-40B4-BE49-F238E27FC236}">
                  <a16:creationId xmlns:a16="http://schemas.microsoft.com/office/drawing/2014/main" id="{E80C3985-2E94-67DC-614F-503758CFCD36}"/>
                </a:ext>
              </a:extLst>
            </p:cNvPr>
            <p:cNvCxnSpPr>
              <a:cxnSpLocks/>
            </p:cNvCxnSpPr>
            <p:nvPr/>
          </p:nvCxnSpPr>
          <p:spPr>
            <a:xfrm>
              <a:off x="7642558" y="4805127"/>
              <a:ext cx="994008" cy="0"/>
            </a:xfrm>
            <a:prstGeom prst="straightConnector1">
              <a:avLst/>
            </a:prstGeom>
            <a:ln w="4762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EC1145-8875-95B6-B92D-939F37D99719}"/>
                </a:ext>
              </a:extLst>
            </p:cNvPr>
            <p:cNvCxnSpPr>
              <a:cxnSpLocks/>
            </p:cNvCxnSpPr>
            <p:nvPr/>
          </p:nvCxnSpPr>
          <p:spPr>
            <a:xfrm flipV="1">
              <a:off x="7642558" y="3941852"/>
              <a:ext cx="0" cy="863275"/>
            </a:xfrm>
            <a:prstGeom prst="straightConnector1">
              <a:avLst/>
            </a:prstGeom>
            <a:ln w="4762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BD5FB11-40D5-1506-41DD-599255C1C46F}"/>
                </a:ext>
              </a:extLst>
            </p:cNvPr>
            <p:cNvCxnSpPr>
              <a:cxnSpLocks/>
            </p:cNvCxnSpPr>
            <p:nvPr/>
          </p:nvCxnSpPr>
          <p:spPr>
            <a:xfrm flipH="1">
              <a:off x="7309638" y="4805127"/>
              <a:ext cx="332920" cy="498800"/>
            </a:xfrm>
            <a:prstGeom prst="straightConnector1">
              <a:avLst/>
            </a:prstGeom>
            <a:ln w="4762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8804CDA-5D7A-0EAA-744B-E9C1CD69F4C7}"/>
                </a:ext>
              </a:extLst>
            </p:cNvPr>
            <p:cNvCxnSpPr>
              <a:cxnSpLocks/>
            </p:cNvCxnSpPr>
            <p:nvPr/>
          </p:nvCxnSpPr>
          <p:spPr>
            <a:xfrm>
              <a:off x="7667625" y="4517464"/>
              <a:ext cx="2857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F11787-0E55-0721-08F0-ECAD65462120}"/>
                </a:ext>
              </a:extLst>
            </p:cNvPr>
            <p:cNvCxnSpPr>
              <a:cxnSpLocks/>
            </p:cNvCxnSpPr>
            <p:nvPr/>
          </p:nvCxnSpPr>
          <p:spPr>
            <a:xfrm>
              <a:off x="7953375" y="4517464"/>
              <a:ext cx="0" cy="2876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A626F98-90F4-E9F5-2386-6D10F0940BD4}"/>
                </a:ext>
              </a:extLst>
            </p:cNvPr>
            <p:cNvCxnSpPr>
              <a:cxnSpLocks/>
            </p:cNvCxnSpPr>
            <p:nvPr/>
          </p:nvCxnSpPr>
          <p:spPr>
            <a:xfrm flipV="1">
              <a:off x="7501165" y="4498414"/>
              <a:ext cx="141393" cy="1794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65E79D4-2FC3-A74B-479C-133670E39C11}"/>
                </a:ext>
              </a:extLst>
            </p:cNvPr>
            <p:cNvCxnSpPr>
              <a:cxnSpLocks/>
            </p:cNvCxnSpPr>
            <p:nvPr/>
          </p:nvCxnSpPr>
          <p:spPr>
            <a:xfrm flipV="1">
              <a:off x="7510690" y="4677847"/>
              <a:ext cx="0" cy="314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D3D036C-B9A8-C060-CE43-54131A58D690}"/>
                </a:ext>
              </a:extLst>
            </p:cNvPr>
            <p:cNvCxnSpPr>
              <a:cxnSpLocks/>
            </p:cNvCxnSpPr>
            <p:nvPr/>
          </p:nvCxnSpPr>
          <p:spPr>
            <a:xfrm flipH="1">
              <a:off x="7857670" y="4817266"/>
              <a:ext cx="95705" cy="1727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CDC09B7-4355-F135-16F8-B987CCCF8D57}"/>
                </a:ext>
              </a:extLst>
            </p:cNvPr>
            <p:cNvCxnSpPr>
              <a:cxnSpLocks/>
            </p:cNvCxnSpPr>
            <p:nvPr/>
          </p:nvCxnSpPr>
          <p:spPr>
            <a:xfrm>
              <a:off x="7524750" y="4982647"/>
              <a:ext cx="33292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F1EA0E00-FB0B-3E8F-5AEF-B81AA4EAE41C}"/>
                    </a:ext>
                  </a:extLst>
                </p:cNvPr>
                <p:cNvSpPr txBox="1"/>
                <p:nvPr/>
              </p:nvSpPr>
              <p:spPr>
                <a:xfrm>
                  <a:off x="8310292" y="4817731"/>
                  <a:ext cx="652547" cy="344646"/>
                </a:xfrm>
                <a:prstGeom prst="rect">
                  <a:avLst/>
                </a:prstGeom>
                <a:no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r>
                          <a:rPr lang="en-GB" sz="2200" i="1">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i="1">
                                <a:solidFill>
                                  <a:prstClr val="black"/>
                                </a:solidFill>
                                <a:latin typeface="Cambria Math" panose="02040503050406030204" pitchFamily="18" charset="0"/>
                                <a:ea typeface="Cambria Math" panose="02040503050406030204" pitchFamily="18" charset="0"/>
                              </a:rPr>
                              <m:t>1</m:t>
                            </m:r>
                          </m:sup>
                        </m:sSup>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63" name="TextBox 62">
                  <a:extLst>
                    <a:ext uri="{FF2B5EF4-FFF2-40B4-BE49-F238E27FC236}">
                      <a16:creationId xmlns:a16="http://schemas.microsoft.com/office/drawing/2014/main" id="{F1EA0E00-FB0B-3E8F-5AEF-B81AA4EAE41C}"/>
                    </a:ext>
                  </a:extLst>
                </p:cNvPr>
                <p:cNvSpPr txBox="1">
                  <a:spLocks noRot="1" noChangeAspect="1" noMove="1" noResize="1" noEditPoints="1" noAdjustHandles="1" noChangeArrowheads="1" noChangeShapeType="1" noTextEdit="1"/>
                </p:cNvSpPr>
                <p:nvPr/>
              </p:nvSpPr>
              <p:spPr>
                <a:xfrm>
                  <a:off x="8310292" y="4817731"/>
                  <a:ext cx="652547" cy="344646"/>
                </a:xfrm>
                <a:prstGeom prst="rect">
                  <a:avLst/>
                </a:prstGeom>
                <a:blipFill>
                  <a:blip r:embed="rId13"/>
                  <a:stretch>
                    <a:fillRect l="-14953" b="-877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33DB52A1-CC8D-86EE-3C55-BC087F9A6B3B}"/>
                    </a:ext>
                  </a:extLst>
                </p:cNvPr>
                <p:cNvSpPr txBox="1"/>
                <p:nvPr/>
              </p:nvSpPr>
              <p:spPr>
                <a:xfrm>
                  <a:off x="7102589" y="3885299"/>
                  <a:ext cx="652547" cy="338554"/>
                </a:xfrm>
                <a:prstGeom prst="rect">
                  <a:avLst/>
                </a:prstGeom>
                <a:no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r>
                          <a:rPr lang="en-GB" sz="2200" i="1" smtClean="0">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b="0" i="1" smtClean="0">
                                <a:solidFill>
                                  <a:prstClr val="black"/>
                                </a:solidFill>
                                <a:latin typeface="Cambria Math" panose="02040503050406030204" pitchFamily="18" charset="0"/>
                                <a:ea typeface="Cambria Math" panose="02040503050406030204" pitchFamily="18" charset="0"/>
                              </a:rPr>
                              <m:t>2</m:t>
                            </m:r>
                          </m:sup>
                        </m:sSup>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64" name="TextBox 63">
                  <a:extLst>
                    <a:ext uri="{FF2B5EF4-FFF2-40B4-BE49-F238E27FC236}">
                      <a16:creationId xmlns:a16="http://schemas.microsoft.com/office/drawing/2014/main" id="{33DB52A1-CC8D-86EE-3C55-BC087F9A6B3B}"/>
                    </a:ext>
                  </a:extLst>
                </p:cNvPr>
                <p:cNvSpPr txBox="1">
                  <a:spLocks noRot="1" noChangeAspect="1" noMove="1" noResize="1" noEditPoints="1" noAdjustHandles="1" noChangeArrowheads="1" noChangeShapeType="1" noTextEdit="1"/>
                </p:cNvSpPr>
                <p:nvPr/>
              </p:nvSpPr>
              <p:spPr>
                <a:xfrm>
                  <a:off x="7102589" y="3885299"/>
                  <a:ext cx="652547" cy="338554"/>
                </a:xfrm>
                <a:prstGeom prst="rect">
                  <a:avLst/>
                </a:prstGeom>
                <a:blipFill>
                  <a:blip r:embed="rId14"/>
                  <a:stretch>
                    <a:fillRect l="-14953" b="-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FA8C49AF-4036-1C8D-76D3-2608F8B44ABF}"/>
                    </a:ext>
                  </a:extLst>
                </p:cNvPr>
                <p:cNvSpPr txBox="1"/>
                <p:nvPr/>
              </p:nvSpPr>
              <p:spPr>
                <a:xfrm>
                  <a:off x="6875809" y="4963107"/>
                  <a:ext cx="652547" cy="338554"/>
                </a:xfrm>
                <a:prstGeom prst="rect">
                  <a:avLst/>
                </a:prstGeom>
                <a:noFill/>
              </p:spPr>
              <p:txBody>
                <a:bodyPr wrap="square" lIns="0" tIns="0" rIns="0" bIns="0" rtlCol="0">
                  <a:spAutoFit/>
                </a:bodyPr>
                <a:lstStyle/>
                <a:p>
                  <a:pPr lvl="0">
                    <a:defRPr/>
                  </a:pPr>
                  <a14:m>
                    <m:oMathPara xmlns:m="http://schemas.openxmlformats.org/officeDocument/2006/math">
                      <m:oMathParaPr>
                        <m:jc m:val="left"/>
                      </m:oMathParaPr>
                      <m:oMath xmlns:m="http://schemas.openxmlformats.org/officeDocument/2006/math">
                        <m:r>
                          <a:rPr lang="en-GB" sz="2200" i="1" smtClean="0">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b="0" i="1" smtClean="0">
                                <a:solidFill>
                                  <a:prstClr val="black"/>
                                </a:solidFill>
                                <a:latin typeface="Cambria Math" panose="02040503050406030204" pitchFamily="18" charset="0"/>
                                <a:ea typeface="Cambria Math" panose="02040503050406030204" pitchFamily="18" charset="0"/>
                              </a:rPr>
                              <m:t>3</m:t>
                            </m:r>
                          </m:sup>
                        </m:sSup>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65" name="TextBox 64">
                  <a:extLst>
                    <a:ext uri="{FF2B5EF4-FFF2-40B4-BE49-F238E27FC236}">
                      <a16:creationId xmlns:a16="http://schemas.microsoft.com/office/drawing/2014/main" id="{FA8C49AF-4036-1C8D-76D3-2608F8B44ABF}"/>
                    </a:ext>
                  </a:extLst>
                </p:cNvPr>
                <p:cNvSpPr txBox="1">
                  <a:spLocks noRot="1" noChangeAspect="1" noMove="1" noResize="1" noEditPoints="1" noAdjustHandles="1" noChangeArrowheads="1" noChangeShapeType="1" noTextEdit="1"/>
                </p:cNvSpPr>
                <p:nvPr/>
              </p:nvSpPr>
              <p:spPr>
                <a:xfrm>
                  <a:off x="6875809" y="4963107"/>
                  <a:ext cx="652547" cy="338554"/>
                </a:xfrm>
                <a:prstGeom prst="rect">
                  <a:avLst/>
                </a:prstGeom>
                <a:blipFill>
                  <a:blip r:embed="rId15"/>
                  <a:stretch>
                    <a:fillRect l="-15888" b="-10714"/>
                  </a:stretch>
                </a:blipFill>
              </p:spPr>
              <p:txBody>
                <a:bodyPr/>
                <a:lstStyle/>
                <a:p>
                  <a:r>
                    <a:rPr lang="en-GB">
                      <a:noFill/>
                    </a:rPr>
                    <a:t> </a:t>
                  </a:r>
                </a:p>
              </p:txBody>
            </p:sp>
          </mc:Fallback>
        </mc:AlternateContent>
      </p:grpSp>
      <p:sp>
        <p:nvSpPr>
          <p:cNvPr id="66" name="Text Box 7">
            <a:extLst>
              <a:ext uri="{FF2B5EF4-FFF2-40B4-BE49-F238E27FC236}">
                <a16:creationId xmlns:a16="http://schemas.microsoft.com/office/drawing/2014/main" id="{66BFDD49-5E3C-3975-552A-2804F3A00658}"/>
              </a:ext>
            </a:extLst>
          </p:cNvPr>
          <p:cNvSpPr txBox="1">
            <a:spLocks noChangeArrowheads="1"/>
          </p:cNvSpPr>
          <p:nvPr/>
        </p:nvSpPr>
        <p:spPr bwMode="auto">
          <a:xfrm>
            <a:off x="5335197" y="4107885"/>
            <a:ext cx="19178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2000" u="sng" dirty="0">
                <a:solidFill>
                  <a:srgbClr val="006600"/>
                </a:solidFill>
                <a:latin typeface="Arial" panose="020B0604020202020204" pitchFamily="34" charset="0"/>
                <a:cs typeface="Arial" panose="020B0604020202020204" pitchFamily="34" charset="0"/>
              </a:rPr>
              <a:t>has</a:t>
            </a:r>
            <a:r>
              <a:rPr lang="en-GB" altLang="en-US" sz="2000" dirty="0">
                <a:solidFill>
                  <a:srgbClr val="006600"/>
                </a:solidFill>
                <a:latin typeface="Arial" panose="020B0604020202020204" pitchFamily="34" charset="0"/>
                <a:cs typeface="Arial" panose="020B0604020202020204" pitchFamily="34" charset="0"/>
              </a:rPr>
              <a:t> g</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eometric interpretation:</a:t>
            </a:r>
            <a:endParaRPr kumimoji="0" lang="en-US" altLang="en-US" sz="20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EF31772-4AE7-2803-948C-3332739E2225}"/>
                  </a:ext>
                </a:extLst>
              </p:cNvPr>
              <p:cNvSpPr txBox="1"/>
              <p:nvPr/>
            </p:nvSpPr>
            <p:spPr>
              <a:xfrm>
                <a:off x="5380071" y="2481618"/>
                <a:ext cx="3300071" cy="553998"/>
              </a:xfrm>
              <a:prstGeom prst="rect">
                <a:avLst/>
              </a:prstGeom>
              <a:noFill/>
            </p:spPr>
            <p:txBody>
              <a:bodyPr wrap="none" lIns="0" tIns="0" rIns="0" bIns="0" rtlCol="0">
                <a:spAutoFit/>
              </a:bodyPr>
              <a:lstStyle/>
              <a:p>
                <a:r>
                  <a:rPr lang="en-GB" dirty="0"/>
                  <a:t> </a:t>
                </a:r>
                <a:r>
                  <a:rPr lang="en-GB" sz="3600" dirty="0"/>
                  <a:t>[</a:t>
                </a:r>
                <a14:m>
                  <m:oMath xmlns:m="http://schemas.openxmlformats.org/officeDocument/2006/math">
                    <m:r>
                      <a:rPr lang="en-GB" sz="2400" b="0" i="0"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m:t>
                    </m:r>
                    <m:r>
                      <a:rPr lang="en-GB" sz="2400" b="0" i="1"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          </m:t>
                    </m:r>
                    <m:r>
                      <a:rPr lang="en-GB" sz="2400" b="0" i="1" smtClean="0">
                        <a:solidFill>
                          <a:prstClr val="black"/>
                        </a:solidFill>
                        <a:latin typeface="Cambria Math" panose="02040503050406030204" pitchFamily="18" charset="0"/>
                      </a:rPr>
                      <m:t> </m:t>
                    </m:r>
                    <m:r>
                      <a:rPr lang="en-GB" sz="2400" i="1">
                        <a:solidFill>
                          <a:prstClr val="black"/>
                        </a:solidFill>
                        <a:latin typeface="Cambria Math" panose="02040503050406030204" pitchFamily="18" charset="0"/>
                      </a:rPr>
                      <m:t>+</m:t>
                    </m:r>
                    <m:r>
                      <a:rPr lang="en-GB" sz="2400" b="0" i="1" smtClean="0">
                        <a:solidFill>
                          <a:prstClr val="black"/>
                        </a:solidFill>
                        <a:latin typeface="Cambria Math" panose="02040503050406030204" pitchFamily="18" charset="0"/>
                      </a:rPr>
                      <m:t> </m:t>
                    </m:r>
                  </m:oMath>
                </a14:m>
                <a:r>
                  <a:rPr lang="en-GB" sz="3600" dirty="0"/>
                  <a:t>      ]</a:t>
                </a:r>
                <a:endParaRPr lang="en-GB" dirty="0"/>
              </a:p>
            </p:txBody>
          </p:sp>
        </mc:Choice>
        <mc:Fallback xmlns="">
          <p:sp>
            <p:nvSpPr>
              <p:cNvPr id="9" name="TextBox 8">
                <a:extLst>
                  <a:ext uri="{FF2B5EF4-FFF2-40B4-BE49-F238E27FC236}">
                    <a16:creationId xmlns:a16="http://schemas.microsoft.com/office/drawing/2014/main" id="{2EF31772-4AE7-2803-948C-3332739E2225}"/>
                  </a:ext>
                </a:extLst>
              </p:cNvPr>
              <p:cNvSpPr txBox="1">
                <a:spLocks noRot="1" noChangeAspect="1" noMove="1" noResize="1" noEditPoints="1" noAdjustHandles="1" noChangeArrowheads="1" noChangeShapeType="1" noTextEdit="1"/>
              </p:cNvSpPr>
              <p:nvPr/>
            </p:nvSpPr>
            <p:spPr>
              <a:xfrm>
                <a:off x="5380071" y="2481618"/>
                <a:ext cx="3300071" cy="553998"/>
              </a:xfrm>
              <a:prstGeom prst="rect">
                <a:avLst/>
              </a:prstGeom>
              <a:blipFill>
                <a:blip r:embed="rId17"/>
                <a:stretch>
                  <a:fillRect l="-6654" t="-25275" r="-7394" b="-494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2D2AEE9-165E-206F-486F-85AFC5142B1F}"/>
                  </a:ext>
                </a:extLst>
              </p:cNvPr>
              <p:cNvSpPr txBox="1"/>
              <p:nvPr/>
            </p:nvSpPr>
            <p:spPr>
              <a:xfrm>
                <a:off x="3509596" y="1067118"/>
                <a:ext cx="5291504" cy="338554"/>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22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GB" sz="22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5" name="TextBox 14">
                <a:extLst>
                  <a:ext uri="{FF2B5EF4-FFF2-40B4-BE49-F238E27FC236}">
                    <a16:creationId xmlns:a16="http://schemas.microsoft.com/office/drawing/2014/main" id="{F2D2AEE9-165E-206F-486F-85AFC5142B1F}"/>
                  </a:ext>
                </a:extLst>
              </p:cNvPr>
              <p:cNvSpPr txBox="1">
                <a:spLocks noRot="1" noChangeAspect="1" noMove="1" noResize="1" noEditPoints="1" noAdjustHandles="1" noChangeArrowheads="1" noChangeShapeType="1" noTextEdit="1"/>
              </p:cNvSpPr>
              <p:nvPr/>
            </p:nvSpPr>
            <p:spPr>
              <a:xfrm>
                <a:off x="3509596" y="1067118"/>
                <a:ext cx="5291504" cy="338554"/>
              </a:xfrm>
              <a:prstGeom prst="rect">
                <a:avLst/>
              </a:prstGeom>
              <a:blipFill>
                <a:blip r:embed="rId18"/>
                <a:stretch>
                  <a:fillRect l="-1959" b="-10714"/>
                </a:stretch>
              </a:blipFill>
            </p:spPr>
            <p:txBody>
              <a:bodyPr/>
              <a:lstStyle/>
              <a:p>
                <a:r>
                  <a:rPr lang="en-GB">
                    <a:noFill/>
                  </a:rPr>
                  <a:t> </a:t>
                </a:r>
              </a:p>
            </p:txBody>
          </p:sp>
        </mc:Fallback>
      </mc:AlternateContent>
      <p:sp>
        <p:nvSpPr>
          <p:cNvPr id="39" name="Text Box 7">
            <a:extLst>
              <a:ext uri="{FF2B5EF4-FFF2-40B4-BE49-F238E27FC236}">
                <a16:creationId xmlns:a16="http://schemas.microsoft.com/office/drawing/2014/main" id="{4CE8CB96-AF3E-7D0A-E52D-E1947561F378}"/>
              </a:ext>
            </a:extLst>
          </p:cNvPr>
          <p:cNvSpPr txBox="1">
            <a:spLocks noChangeArrowheads="1"/>
          </p:cNvSpPr>
          <p:nvPr/>
        </p:nvSpPr>
        <p:spPr bwMode="auto">
          <a:xfrm>
            <a:off x="4288797" y="5516381"/>
            <a:ext cx="40845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006600"/>
                </a:solidFill>
                <a:latin typeface="Arial" panose="020B0604020202020204" pitchFamily="34" charset="0"/>
                <a:cs typeface="Arial" panose="020B0604020202020204" pitchFamily="34" charset="0"/>
              </a:rPr>
              <a:t>f</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ull quadratic form </a:t>
            </a:r>
            <a:r>
              <a:rPr kumimoji="0" lang="en-GB" altLang="en-US"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describes</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a local 4D </a:t>
            </a:r>
            <a:r>
              <a:rPr kumimoji="0" lang="en-GB" altLang="en-US"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space</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time element with a </a:t>
            </a:r>
            <a:r>
              <a:rPr kumimoji="0" lang="en-GB" altLang="en-US" sz="2000" b="0" i="0"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causal</a:t>
            </a:r>
            <a:r>
              <a:rPr kumimoji="0" lang="en-GB" altLang="en-US" sz="2000" b="0" i="0" u="none" strike="noStrike" kern="1200" cap="none" spc="0" normalizeH="0" noProof="0" dirty="0">
                <a:ln>
                  <a:noFill/>
                </a:ln>
                <a:solidFill>
                  <a:srgbClr val="006600"/>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light cone structure</a:t>
            </a:r>
            <a:endParaRPr kumimoji="0" lang="en-US" altLang="en-US" sz="20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cxnSp>
        <p:nvCxnSpPr>
          <p:cNvPr id="47" name="Straight Arrow Connector 46">
            <a:extLst>
              <a:ext uri="{FF2B5EF4-FFF2-40B4-BE49-F238E27FC236}">
                <a16:creationId xmlns:a16="http://schemas.microsoft.com/office/drawing/2014/main" id="{A197311F-B1D0-D214-650F-41AD97039B0C}"/>
              </a:ext>
            </a:extLst>
          </p:cNvPr>
          <p:cNvCxnSpPr>
            <a:cxnSpLocks/>
          </p:cNvCxnSpPr>
          <p:nvPr/>
        </p:nvCxnSpPr>
        <p:spPr>
          <a:xfrm>
            <a:off x="4017765" y="2309353"/>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6EA6C50-2389-98B7-7EC3-8A7EBE4C8E93}"/>
              </a:ext>
            </a:extLst>
          </p:cNvPr>
          <p:cNvGrpSpPr/>
          <p:nvPr/>
        </p:nvGrpSpPr>
        <p:grpSpPr>
          <a:xfrm>
            <a:off x="637671" y="4056785"/>
            <a:ext cx="4001507" cy="2097732"/>
            <a:chOff x="550674" y="3639788"/>
            <a:chExt cx="4001507" cy="2097732"/>
          </a:xfrm>
        </p:grpSpPr>
        <mc:AlternateContent xmlns:mc="http://schemas.openxmlformats.org/markup-compatibility/2006" xmlns:a14="http://schemas.microsoft.com/office/drawing/2010/main">
          <mc:Choice Requires="a14">
            <p:sp>
              <p:nvSpPr>
                <p:cNvPr id="23" name="Text Box 7">
                  <a:extLst>
                    <a:ext uri="{FF2B5EF4-FFF2-40B4-BE49-F238E27FC236}">
                      <a16:creationId xmlns:a16="http://schemas.microsoft.com/office/drawing/2014/main" id="{111C9DBC-A980-2EDB-B7ED-F67B5A10E879}"/>
                    </a:ext>
                  </a:extLst>
                </p:cNvPr>
                <p:cNvSpPr txBox="1">
                  <a:spLocks noChangeArrowheads="1"/>
                </p:cNvSpPr>
                <p:nvPr/>
              </p:nvSpPr>
              <p:spPr bwMode="auto">
                <a:xfrm>
                  <a:off x="1794445" y="3906325"/>
                  <a:ext cx="990787"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23" name="Text Box 7">
                  <a:extLst>
                    <a:ext uri="{FF2B5EF4-FFF2-40B4-BE49-F238E27FC236}">
                      <a16:creationId xmlns:a16="http://schemas.microsoft.com/office/drawing/2014/main" id="{111C9DBC-A980-2EDB-B7ED-F67B5A10E879}"/>
                    </a:ext>
                  </a:extLst>
                </p:cNvPr>
                <p:cNvSpPr txBox="1">
                  <a:spLocks noRot="1" noChangeAspect="1" noMove="1" noResize="1" noEditPoints="1" noAdjustHandles="1" noChangeArrowheads="1" noChangeShapeType="1" noTextEdit="1"/>
                </p:cNvSpPr>
                <p:nvPr/>
              </p:nvSpPr>
              <p:spPr bwMode="auto">
                <a:xfrm>
                  <a:off x="1794445" y="3906325"/>
                  <a:ext cx="990787" cy="400110"/>
                </a:xfrm>
                <a:prstGeom prst="rect">
                  <a:avLst/>
                </a:prstGeom>
                <a:blipFill>
                  <a:blip r:embed="rId1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 Box 7">
                  <a:extLst>
                    <a:ext uri="{FF2B5EF4-FFF2-40B4-BE49-F238E27FC236}">
                      <a16:creationId xmlns:a16="http://schemas.microsoft.com/office/drawing/2014/main" id="{C0E2CEEF-DFEA-F07D-F810-00C9C07A4399}"/>
                    </a:ext>
                  </a:extLst>
                </p:cNvPr>
                <p:cNvSpPr txBox="1">
                  <a:spLocks noChangeArrowheads="1"/>
                </p:cNvSpPr>
                <p:nvPr/>
              </p:nvSpPr>
              <p:spPr bwMode="auto">
                <a:xfrm>
                  <a:off x="3165703" y="4564422"/>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sz="2000" i="1" smtClean="0">
                            <a:solidFill>
                              <a:prstClr val="black"/>
                            </a:solidFill>
                            <a:latin typeface="Cambria Math" panose="02040503050406030204" pitchFamily="18" charset="0"/>
                            <a:ea typeface="Cambria Math" panose="02040503050406030204" pitchFamily="18" charset="0"/>
                          </a:rPr>
                          <m:t>𝛿</m:t>
                        </m:r>
                        <m:sSup>
                          <m:sSupPr>
                            <m:ctrlPr>
                              <a:rPr lang="en-GB" sz="2000" i="1">
                                <a:solidFill>
                                  <a:prstClr val="black"/>
                                </a:solidFill>
                                <a:latin typeface="Cambria Math" panose="02040503050406030204" pitchFamily="18" charset="0"/>
                                <a:ea typeface="Cambria Math" panose="02040503050406030204" pitchFamily="18" charset="0"/>
                              </a:rPr>
                            </m:ctrlPr>
                          </m:sSupPr>
                          <m:e>
                            <m:r>
                              <a:rPr lang="en-GB" sz="2000" i="1">
                                <a:solidFill>
                                  <a:prstClr val="black"/>
                                </a:solidFill>
                                <a:latin typeface="Cambria Math" panose="02040503050406030204" pitchFamily="18" charset="0"/>
                                <a:ea typeface="Cambria Math" panose="02040503050406030204" pitchFamily="18" charset="0"/>
                              </a:rPr>
                              <m:t>𝑥</m:t>
                            </m:r>
                          </m:e>
                          <m:sup>
                            <m:r>
                              <a:rPr lang="en-GB" sz="2000"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35" name="Text Box 7">
                  <a:extLst>
                    <a:ext uri="{FF2B5EF4-FFF2-40B4-BE49-F238E27FC236}">
                      <a16:creationId xmlns:a16="http://schemas.microsoft.com/office/drawing/2014/main" id="{C0E2CEEF-DFEA-F07D-F810-00C9C07A4399}"/>
                    </a:ext>
                  </a:extLst>
                </p:cNvPr>
                <p:cNvSpPr txBox="1">
                  <a:spLocks noRot="1" noChangeAspect="1" noMove="1" noResize="1" noEditPoints="1" noAdjustHandles="1" noChangeArrowheads="1" noChangeShapeType="1" noTextEdit="1"/>
                </p:cNvSpPr>
                <p:nvPr/>
              </p:nvSpPr>
              <p:spPr bwMode="auto">
                <a:xfrm>
                  <a:off x="3165703" y="4564422"/>
                  <a:ext cx="583872" cy="400110"/>
                </a:xfrm>
                <a:prstGeom prst="rect">
                  <a:avLst/>
                </a:prstGeom>
                <a:blipFill>
                  <a:blip r:embed="rId20"/>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36" name="Straight Arrow Connector 35">
              <a:extLst>
                <a:ext uri="{FF2B5EF4-FFF2-40B4-BE49-F238E27FC236}">
                  <a16:creationId xmlns:a16="http://schemas.microsoft.com/office/drawing/2014/main" id="{137C91D6-E14E-704F-A9B4-A7ED77EC7A4C}"/>
                </a:ext>
              </a:extLst>
            </p:cNvPr>
            <p:cNvCxnSpPr>
              <a:cxnSpLocks/>
            </p:cNvCxnSpPr>
            <p:nvPr/>
          </p:nvCxnSpPr>
          <p:spPr>
            <a:xfrm>
              <a:off x="2289839" y="4601555"/>
              <a:ext cx="1309437"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0EF618D-A7AA-2ECC-F572-B1DF0C8AC367}"/>
                </a:ext>
              </a:extLst>
            </p:cNvPr>
            <p:cNvCxnSpPr>
              <a:cxnSpLocks/>
            </p:cNvCxnSpPr>
            <p:nvPr/>
          </p:nvCxnSpPr>
          <p:spPr>
            <a:xfrm flipV="1">
              <a:off x="2289839" y="4192958"/>
              <a:ext cx="0" cy="408597"/>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5A2AC69-B074-CA65-DB69-08E8DDAE9E9E}"/>
                </a:ext>
              </a:extLst>
            </p:cNvPr>
            <p:cNvCxnSpPr>
              <a:cxnSpLocks/>
            </p:cNvCxnSpPr>
            <p:nvPr/>
          </p:nvCxnSpPr>
          <p:spPr>
            <a:xfrm flipV="1">
              <a:off x="2279326" y="4219594"/>
              <a:ext cx="1309437" cy="376605"/>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 Box 7">
                  <a:extLst>
                    <a:ext uri="{FF2B5EF4-FFF2-40B4-BE49-F238E27FC236}">
                      <a16:creationId xmlns:a16="http://schemas.microsoft.com/office/drawing/2014/main" id="{4DBB413E-71D0-C98C-AD54-15E78218F06A}"/>
                    </a:ext>
                  </a:extLst>
                </p:cNvPr>
                <p:cNvSpPr txBox="1">
                  <a:spLocks noChangeArrowheads="1"/>
                </p:cNvSpPr>
                <p:nvPr/>
              </p:nvSpPr>
              <p:spPr bwMode="auto">
                <a:xfrm>
                  <a:off x="3442822" y="4001391"/>
                  <a:ext cx="58387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3" name="Text Box 7">
                  <a:extLst>
                    <a:ext uri="{FF2B5EF4-FFF2-40B4-BE49-F238E27FC236}">
                      <a16:creationId xmlns:a16="http://schemas.microsoft.com/office/drawing/2014/main" id="{4DBB413E-71D0-C98C-AD54-15E78218F06A}"/>
                    </a:ext>
                  </a:extLst>
                </p:cNvPr>
                <p:cNvSpPr txBox="1">
                  <a:spLocks noRot="1" noChangeAspect="1" noMove="1" noResize="1" noEditPoints="1" noAdjustHandles="1" noChangeArrowheads="1" noChangeShapeType="1" noTextEdit="1"/>
                </p:cNvSpPr>
                <p:nvPr/>
              </p:nvSpPr>
              <p:spPr bwMode="auto">
                <a:xfrm>
                  <a:off x="3442822" y="4001391"/>
                  <a:ext cx="583872" cy="400110"/>
                </a:xfrm>
                <a:prstGeom prst="rect">
                  <a:avLst/>
                </a:prstGeom>
                <a:blipFill>
                  <a:blip r:embed="rId21"/>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54" name="Straight Connector 53">
              <a:extLst>
                <a:ext uri="{FF2B5EF4-FFF2-40B4-BE49-F238E27FC236}">
                  <a16:creationId xmlns:a16="http://schemas.microsoft.com/office/drawing/2014/main" id="{896E0391-FCB2-8003-A1BD-4325FB489D42}"/>
                </a:ext>
              </a:extLst>
            </p:cNvPr>
            <p:cNvCxnSpPr>
              <a:cxnSpLocks/>
            </p:cNvCxnSpPr>
            <p:nvPr/>
          </p:nvCxnSpPr>
          <p:spPr>
            <a:xfrm flipV="1">
              <a:off x="719075" y="3639788"/>
              <a:ext cx="3141525" cy="19130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905FA2E-0F3D-1AD7-3450-F0BE282DD78C}"/>
                </a:ext>
              </a:extLst>
            </p:cNvPr>
            <p:cNvCxnSpPr>
              <a:cxnSpLocks/>
            </p:cNvCxnSpPr>
            <p:nvPr/>
          </p:nvCxnSpPr>
          <p:spPr>
            <a:xfrm>
              <a:off x="719075" y="3639788"/>
              <a:ext cx="3141525" cy="19130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EF4E947-7735-0844-058F-673D4D93F852}"/>
                </a:ext>
              </a:extLst>
            </p:cNvPr>
            <p:cNvSpPr txBox="1"/>
            <p:nvPr/>
          </p:nvSpPr>
          <p:spPr>
            <a:xfrm>
              <a:off x="550674" y="4148694"/>
              <a:ext cx="1094542" cy="369332"/>
            </a:xfrm>
            <a:prstGeom prst="rect">
              <a:avLst/>
            </a:prstGeom>
            <a:noFill/>
          </p:spPr>
          <p:txBody>
            <a:bodyPr wrap="square" rtlCol="0">
              <a:spAutoFit/>
            </a:bodyPr>
            <a:lstStyle/>
            <a:p>
              <a:r>
                <a:rPr lang="en-GB" dirty="0"/>
                <a:t>past</a:t>
              </a:r>
            </a:p>
          </p:txBody>
        </p:sp>
        <p:sp>
          <p:nvSpPr>
            <p:cNvPr id="57" name="TextBox 56">
              <a:extLst>
                <a:ext uri="{FF2B5EF4-FFF2-40B4-BE49-F238E27FC236}">
                  <a16:creationId xmlns:a16="http://schemas.microsoft.com/office/drawing/2014/main" id="{2938C850-200D-037E-0701-55AFD21D4DDB}"/>
                </a:ext>
              </a:extLst>
            </p:cNvPr>
            <p:cNvSpPr txBox="1"/>
            <p:nvPr/>
          </p:nvSpPr>
          <p:spPr>
            <a:xfrm>
              <a:off x="954356" y="5368188"/>
              <a:ext cx="1324970" cy="369332"/>
            </a:xfrm>
            <a:prstGeom prst="rect">
              <a:avLst/>
            </a:prstGeom>
            <a:noFill/>
          </p:spPr>
          <p:txBody>
            <a:bodyPr wrap="square" rtlCol="0">
              <a:spAutoFit/>
            </a:bodyPr>
            <a:lstStyle/>
            <a:p>
              <a:r>
                <a:rPr lang="en-GB" dirty="0"/>
                <a:t>light cone</a:t>
              </a:r>
            </a:p>
          </p:txBody>
        </p:sp>
        <p:sp>
          <p:nvSpPr>
            <p:cNvPr id="58" name="TextBox 57">
              <a:extLst>
                <a:ext uri="{FF2B5EF4-FFF2-40B4-BE49-F238E27FC236}">
                  <a16:creationId xmlns:a16="http://schemas.microsoft.com/office/drawing/2014/main" id="{1E8ADA0D-A413-CBD1-F42C-9265426B1AA8}"/>
                </a:ext>
              </a:extLst>
            </p:cNvPr>
            <p:cNvSpPr txBox="1"/>
            <p:nvPr/>
          </p:nvSpPr>
          <p:spPr>
            <a:xfrm>
              <a:off x="3457639" y="4886183"/>
              <a:ext cx="1094542" cy="369332"/>
            </a:xfrm>
            <a:prstGeom prst="rect">
              <a:avLst/>
            </a:prstGeom>
            <a:noFill/>
          </p:spPr>
          <p:txBody>
            <a:bodyPr wrap="square" rtlCol="0">
              <a:spAutoFit/>
            </a:bodyPr>
            <a:lstStyle/>
            <a:p>
              <a:r>
                <a:rPr lang="en-GB" dirty="0"/>
                <a:t>future</a:t>
              </a:r>
            </a:p>
          </p:txBody>
        </p:sp>
      </p:grpSp>
      <mc:AlternateContent xmlns:mc="http://schemas.openxmlformats.org/markup-compatibility/2006" xmlns:a14="http://schemas.microsoft.com/office/drawing/2010/main">
        <mc:Choice Requires="a14">
          <p:sp>
            <p:nvSpPr>
              <p:cNvPr id="59" name="Text Box 7">
                <a:extLst>
                  <a:ext uri="{FF2B5EF4-FFF2-40B4-BE49-F238E27FC236}">
                    <a16:creationId xmlns:a16="http://schemas.microsoft.com/office/drawing/2014/main" id="{C7D67AA0-A461-09BB-B737-92CB2A9ACBE7}"/>
                  </a:ext>
                </a:extLst>
              </p:cNvPr>
              <p:cNvSpPr txBox="1">
                <a:spLocks noChangeArrowheads="1"/>
              </p:cNvSpPr>
              <p:nvPr/>
            </p:nvSpPr>
            <p:spPr bwMode="auto">
              <a:xfrm>
                <a:off x="489529" y="1393828"/>
                <a:ext cx="813574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C00000"/>
                    </a:solidFill>
                    <a:latin typeface="Arial" panose="020B0604020202020204" pitchFamily="34" charset="0"/>
                    <a:cs typeface="Arial" panose="020B0604020202020204" pitchFamily="34" charset="0"/>
                  </a:rPr>
                  <a:t>T</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he intervals </a:t>
                </a:r>
                <a14:m>
                  <m:oMath xmlns:m="http://schemas.openxmlformats.org/officeDocument/2006/math">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‘fit together’ composing the </a:t>
                </a:r>
                <a:r>
                  <a:rPr lang="en-GB" altLang="en-US" sz="2000" dirty="0">
                    <a:solidFill>
                      <a:srgbClr val="C00000"/>
                    </a:solidFill>
                    <a:latin typeface="Arial" panose="020B0604020202020204" pitchFamily="34" charset="0"/>
                    <a:cs typeface="Arial" panose="020B0604020202020204" pitchFamily="34" charset="0"/>
                  </a:rPr>
                  <a:t>real continuum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59" name="Text Box 7">
                <a:extLst>
                  <a:ext uri="{FF2B5EF4-FFF2-40B4-BE49-F238E27FC236}">
                    <a16:creationId xmlns:a16="http://schemas.microsoft.com/office/drawing/2014/main" id="{C7D67AA0-A461-09BB-B737-92CB2A9ACBE7}"/>
                  </a:ext>
                </a:extLst>
              </p:cNvPr>
              <p:cNvSpPr txBox="1">
                <a:spLocks noRot="1" noChangeAspect="1" noMove="1" noResize="1" noEditPoints="1" noAdjustHandles="1" noChangeArrowheads="1" noChangeShapeType="1" noTextEdit="1"/>
              </p:cNvSpPr>
              <p:nvPr/>
            </p:nvSpPr>
            <p:spPr bwMode="auto">
              <a:xfrm>
                <a:off x="489529" y="1393828"/>
                <a:ext cx="8135741" cy="523220"/>
              </a:xfrm>
              <a:prstGeom prst="rect">
                <a:avLst/>
              </a:prstGeom>
              <a:blipFill>
                <a:blip r:embed="rId22"/>
                <a:stretch>
                  <a:fillRect b="-176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60" name="Straight Connector 59">
            <a:extLst>
              <a:ext uri="{FF2B5EF4-FFF2-40B4-BE49-F238E27FC236}">
                <a16:creationId xmlns:a16="http://schemas.microsoft.com/office/drawing/2014/main" id="{EF31EF6E-8DB1-FA4F-8A73-1ED919DC4A14}"/>
              </a:ext>
            </a:extLst>
          </p:cNvPr>
          <p:cNvCxnSpPr>
            <a:cxnSpLocks/>
          </p:cNvCxnSpPr>
          <p:nvPr/>
        </p:nvCxnSpPr>
        <p:spPr>
          <a:xfrm flipH="1">
            <a:off x="2445489" y="1804963"/>
            <a:ext cx="446392" cy="309570"/>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73C37A64-A788-F631-186C-11EF180FB69E}"/>
              </a:ext>
            </a:extLst>
          </p:cNvPr>
          <p:cNvCxnSpPr>
            <a:cxnSpLocks/>
          </p:cNvCxnSpPr>
          <p:nvPr/>
        </p:nvCxnSpPr>
        <p:spPr>
          <a:xfrm>
            <a:off x="3066302" y="1825555"/>
            <a:ext cx="168529" cy="247957"/>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885DBB17-3BE2-F649-EE3D-5FE0C610F64E}"/>
              </a:ext>
            </a:extLst>
          </p:cNvPr>
          <p:cNvCxnSpPr>
            <a:cxnSpLocks/>
          </p:cNvCxnSpPr>
          <p:nvPr/>
        </p:nvCxnSpPr>
        <p:spPr>
          <a:xfrm>
            <a:off x="3151418" y="1815596"/>
            <a:ext cx="866347" cy="329490"/>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54750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A08EC-E749-A6B7-1515-4FB22C05C52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7FFD7F3-9374-A20E-DAC5-01B7BB8418C7}"/>
                  </a:ext>
                </a:extLst>
              </p:cNvPr>
              <p:cNvSpPr txBox="1"/>
              <p:nvPr/>
            </p:nvSpPr>
            <p:spPr>
              <a:xfrm>
                <a:off x="4597609" y="5281504"/>
                <a:ext cx="3967689" cy="15049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prstClr val="black"/>
                              </a:solidFill>
                              <a:latin typeface="Cambria Math" panose="02040503050406030204" pitchFamily="18" charset="0"/>
                              <a:ea typeface="Cambria Math" panose="02040503050406030204" pitchFamily="18" charset="0"/>
                            </a:rPr>
                          </m:ctrlPr>
                        </m:sSubPr>
                        <m:e>
                          <m:acc>
                            <m:accPr>
                              <m:chr m:val="̃"/>
                              <m:ctrlPr>
                                <a:rPr lang="en-GB" i="1" smtClean="0">
                                  <a:solidFill>
                                    <a:prstClr val="black"/>
                                  </a:solidFill>
                                  <a:latin typeface="Cambria Math" panose="02040503050406030204" pitchFamily="18" charset="0"/>
                                  <a:ea typeface="Cambria Math" panose="02040503050406030204" pitchFamily="18" charset="0"/>
                                </a:rPr>
                              </m:ctrlPr>
                            </m:accPr>
                            <m:e>
                              <m:r>
                                <a:rPr lang="en-GB" i="1" smtClean="0">
                                  <a:solidFill>
                                    <a:prstClr val="black"/>
                                  </a:solidFill>
                                  <a:latin typeface="Cambria Math" panose="02040503050406030204" pitchFamily="18" charset="0"/>
                                  <a:ea typeface="Cambria Math" panose="02040503050406030204" pitchFamily="18" charset="0"/>
                                </a:rPr>
                                <m:t>𝜂</m:t>
                              </m:r>
                            </m:e>
                          </m:acc>
                        </m:e>
                        <m:sub>
                          <m:r>
                            <a:rPr lang="en-GB" b="0" i="1" smtClean="0">
                              <a:solidFill>
                                <a:prstClr val="black"/>
                              </a:solidFill>
                              <a:latin typeface="Cambria Math" panose="02040503050406030204" pitchFamily="18" charset="0"/>
                              <a:ea typeface="Cambria Math" panose="02040503050406030204" pitchFamily="18" charset="0"/>
                            </a:rPr>
                            <m:t>𝑎𝑏</m:t>
                          </m:r>
                        </m:sub>
                      </m:sSub>
                      <m:r>
                        <a:rPr lang="en-GB">
                          <a:solidFill>
                            <a:prstClr val="black"/>
                          </a:solidFill>
                          <a:latin typeface="Cambria Math" panose="02040503050406030204" pitchFamily="18" charset="0"/>
                          <a:ea typeface="Cambria Math" panose="02040503050406030204" pitchFamily="18" charset="0"/>
                        </a:rPr>
                        <m:t>=</m:t>
                      </m:r>
                      <m:r>
                        <a:rPr lang="en-GB" i="1">
                          <a:solidFill>
                            <a:prstClr val="black"/>
                          </a:solidFill>
                          <a:latin typeface="Cambria Math" panose="02040503050406030204" pitchFamily="18" charset="0"/>
                          <a:ea typeface="Cambria Math" panose="02040503050406030204" pitchFamily="18" charset="0"/>
                        </a:rPr>
                        <m:t> </m:t>
                      </m:r>
                      <m:d>
                        <m:dPr>
                          <m:ctrlPr>
                            <a:rPr lang="en-GB" i="1" smtClean="0">
                              <a:latin typeface="Cambria Math" panose="02040503050406030204" pitchFamily="18" charset="0"/>
                            </a:rPr>
                          </m:ctrlPr>
                        </m:dPr>
                        <m:e>
                          <m:m>
                            <m:mPr>
                              <m:mcs>
                                <m:mc>
                                  <m:mcPr>
                                    <m:count m:val="2"/>
                                    <m:mcJc m:val="center"/>
                                  </m:mcPr>
                                </m:mc>
                              </m:mcs>
                              <m:ctrlPr>
                                <a:rPr lang="en-GB" i="1" smtClean="0">
                                  <a:latin typeface="Cambria Math" panose="02040503050406030204" pitchFamily="18" charset="0"/>
                                </a:rPr>
                              </m:ctrlPr>
                            </m:mPr>
                            <m:mr>
                              <m:e>
                                <m:m>
                                  <m:mPr>
                                    <m:mcs>
                                      <m:mc>
                                        <m:mcPr>
                                          <m:count m:val="3"/>
                                          <m:mcJc m:val="center"/>
                                        </m:mcPr>
                                      </m:mc>
                                    </m:mcs>
                                    <m:ctrlPr>
                                      <a:rPr lang="en-GB" i="1" smtClean="0">
                                        <a:latin typeface="Cambria Math" panose="02040503050406030204" pitchFamily="18" charset="0"/>
                                      </a:rPr>
                                    </m:ctrlPr>
                                  </m:mPr>
                                  <m:mr>
                                    <m:e>
                                      <m:r>
                                        <m:rPr>
                                          <m:brk m:alnAt="7"/>
                                        </m:rPr>
                                        <a:rPr lang="en-GB" b="0" i="1" smtClean="0">
                                          <a:latin typeface="Cambria Math" panose="02040503050406030204" pitchFamily="18" charset="0"/>
                                        </a:rPr>
                                        <m:t>+</m:t>
                                      </m:r>
                                      <m:r>
                                        <a:rPr lang="en-GB" b="0" i="1" smtClean="0">
                                          <a:latin typeface="Cambria Math" panose="02040503050406030204" pitchFamily="18" charset="0"/>
                                        </a:rPr>
                                        <m:t>1</m:t>
                                      </m:r>
                                    </m:e>
                                    <m:e>
                                      <m:r>
                                        <a:rPr lang="en-GB" b="0" i="1" smtClean="0">
                                          <a:latin typeface="Cambria Math" panose="02040503050406030204" pitchFamily="18" charset="0"/>
                                        </a:rPr>
                                        <m:t>0</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−1</m:t>
                                      </m:r>
                                    </m:e>
                                    <m:e>
                                      <m:r>
                                        <a:rPr lang="en-GB" b="0" i="1" smtClean="0">
                                          <a:latin typeface="Cambria Math" panose="02040503050406030204" pitchFamily="18" charset="0"/>
                                        </a:rPr>
                                        <m:t>0</m:t>
                                      </m:r>
                                    </m:e>
                                  </m:mr>
                                  <m:mr>
                                    <m:e>
                                      <m:r>
                                        <a:rPr lang="en-GB" b="0" i="1" smtClean="0">
                                          <a:latin typeface="Cambria Math" panose="02040503050406030204" pitchFamily="18" charset="0"/>
                                        </a:rPr>
                                        <m:t>0</m:t>
                                      </m:r>
                                    </m:e>
                                    <m:e>
                                      <m:r>
                                        <a:rPr lang="en-GB" b="0" i="1" smtClean="0">
                                          <a:latin typeface="Cambria Math" panose="02040503050406030204" pitchFamily="18" charset="0"/>
                                        </a:rPr>
                                        <m:t>0</m:t>
                                      </m:r>
                                    </m:e>
                                    <m:e>
                                      <m:r>
                                        <a:rPr lang="en-GB" b="0" i="1" smtClean="0">
                                          <a:latin typeface="Cambria Math" panose="02040503050406030204" pitchFamily="18" charset="0"/>
                                        </a:rPr>
                                        <m:t>−1</m:t>
                                      </m:r>
                                    </m:e>
                                  </m:mr>
                                </m:m>
                              </m:e>
                              <m:e>
                                <m:m>
                                  <m:mPr>
                                    <m:mcs>
                                      <m:mc>
                                        <m:mcPr>
                                          <m:count m:val="3"/>
                                          <m:mcJc m:val="center"/>
                                        </m:mcPr>
                                      </m:mc>
                                    </m:mcs>
                                    <m:ctrlPr>
                                      <a:rPr lang="en-GB" i="1" smtClean="0">
                                        <a:latin typeface="Cambria Math" panose="02040503050406030204" pitchFamily="18" charset="0"/>
                                      </a:rPr>
                                    </m:ctrlPr>
                                  </m:mPr>
                                  <m:mr>
                                    <m:e>
                                      <m:r>
                                        <m:rPr>
                                          <m:brk m:alnAt="7"/>
                                        </m:rPr>
                                        <a:rPr lang="en-GB" b="0" i="1" smtClean="0">
                                          <a:latin typeface="Cambria Math" panose="02040503050406030204" pitchFamily="18" charset="0"/>
                                        </a:rPr>
                                        <m:t>0</m:t>
                                      </m:r>
                                    </m:e>
                                    <m:e>
                                      <m:r>
                                        <a:rPr lang="en-GB" b="0" i="1" smtClean="0">
                                          <a:latin typeface="Cambria Math" panose="02040503050406030204" pitchFamily="18" charset="0"/>
                                        </a:rPr>
                                        <m:t>   0</m:t>
                                      </m:r>
                                    </m:e>
                                    <m:e>
                                      <m:r>
                                        <a:rPr lang="en-GB" i="1" smtClean="0">
                                          <a:latin typeface="Cambria Math" panose="02040503050406030204" pitchFamily="18" charset="0"/>
                                          <a:ea typeface="Cambria Math" panose="02040503050406030204" pitchFamily="18" charset="0"/>
                                        </a:rPr>
                                        <m:t>⋯</m:t>
                                      </m:r>
                                    </m:e>
                                  </m:mr>
                                  <m:mr>
                                    <m:e>
                                      <m:r>
                                        <a:rPr lang="en-GB" b="0" i="1" smtClean="0">
                                          <a:latin typeface="Cambria Math" panose="02040503050406030204" pitchFamily="18" charset="0"/>
                                        </a:rPr>
                                        <m:t>0</m:t>
                                      </m:r>
                                    </m:e>
                                    <m:e>
                                      <m:r>
                                        <a:rPr lang="en-GB" b="0" i="1" smtClean="0">
                                          <a:latin typeface="Cambria Math" panose="02040503050406030204" pitchFamily="18" charset="0"/>
                                        </a:rPr>
                                        <m:t>   0</m:t>
                                      </m:r>
                                    </m:e>
                                    <m:e>
                                      <m:r>
                                        <a:rPr lang="en-GB" i="1">
                                          <a:latin typeface="Cambria Math" panose="02040503050406030204" pitchFamily="18" charset="0"/>
                                          <a:ea typeface="Cambria Math" panose="02040503050406030204" pitchFamily="18" charset="0"/>
                                        </a:rPr>
                                        <m:t>⋯</m:t>
                                      </m:r>
                                    </m:e>
                                  </m:mr>
                                  <m:mr>
                                    <m:e>
                                      <m:r>
                                        <a:rPr lang="en-GB" b="0" i="1" smtClean="0">
                                          <a:latin typeface="Cambria Math" panose="02040503050406030204" pitchFamily="18" charset="0"/>
                                        </a:rPr>
                                        <m:t>0</m:t>
                                      </m:r>
                                    </m:e>
                                    <m:e>
                                      <m:r>
                                        <a:rPr lang="en-GB" b="0" i="1" smtClean="0">
                                          <a:latin typeface="Cambria Math" panose="02040503050406030204" pitchFamily="18" charset="0"/>
                                        </a:rPr>
                                        <m:t>   0</m:t>
                                      </m:r>
                                    </m:e>
                                    <m:e>
                                      <m:r>
                                        <a:rPr lang="en-GB" i="1" smtClean="0">
                                          <a:latin typeface="Cambria Math" panose="02040503050406030204" pitchFamily="18" charset="0"/>
                                          <a:ea typeface="Cambria Math" panose="02040503050406030204" pitchFamily="18" charset="0"/>
                                        </a:rPr>
                                        <m:t>⋯</m:t>
                                      </m:r>
                                    </m:e>
                                  </m:mr>
                                </m:m>
                              </m:e>
                            </m:mr>
                            <m:mr>
                              <m:e>
                                <m:m>
                                  <m:mPr>
                                    <m:mcs>
                                      <m:mc>
                                        <m:mcPr>
                                          <m:count m:val="3"/>
                                          <m:mcJc m:val="center"/>
                                        </m:mcPr>
                                      </m:mc>
                                    </m:mcs>
                                    <m:ctrlPr>
                                      <a:rPr lang="en-GB" i="1" smtClean="0">
                                        <a:latin typeface="Cambria Math" panose="02040503050406030204" pitchFamily="18" charset="0"/>
                                      </a:rPr>
                                    </m:ctrlPr>
                                  </m:mPr>
                                  <m:mr>
                                    <m:e>
                                      <m:r>
                                        <m:rPr>
                                          <m:brk m:alnAt="7"/>
                                        </m:rPr>
                                        <a:rPr lang="en-GB" b="0" i="1" smtClean="0">
                                          <a:latin typeface="Cambria Math" panose="02040503050406030204" pitchFamily="18" charset="0"/>
                                        </a:rPr>
                                        <m:t>0</m:t>
                                      </m:r>
                                    </m:e>
                                    <m:e>
                                      <m:r>
                                        <a:rPr lang="en-GB" b="0" i="1" smtClean="0">
                                          <a:latin typeface="Cambria Math" panose="02040503050406030204" pitchFamily="18" charset="0"/>
                                        </a:rPr>
                                        <m:t>    0</m:t>
                                      </m:r>
                                    </m:e>
                                    <m:e>
                                      <m:r>
                                        <a:rPr lang="en-GB" b="0" i="1" smtClean="0">
                                          <a:latin typeface="Cambria Math" panose="02040503050406030204" pitchFamily="18" charset="0"/>
                                        </a:rPr>
                                        <m:t>  0</m:t>
                                      </m:r>
                                    </m:e>
                                  </m:mr>
                                  <m:mr>
                                    <m:e>
                                      <m:r>
                                        <a:rPr lang="en-GB" b="0" i="1" smtClean="0">
                                          <a:latin typeface="Cambria Math" panose="02040503050406030204" pitchFamily="18" charset="0"/>
                                        </a:rPr>
                                        <m:t>0</m:t>
                                      </m:r>
                                    </m:e>
                                    <m:e>
                                      <m:r>
                                        <a:rPr lang="en-GB" b="0" i="1" smtClean="0">
                                          <a:latin typeface="Cambria Math" panose="02040503050406030204" pitchFamily="18" charset="0"/>
                                        </a:rPr>
                                        <m:t>    0</m:t>
                                      </m:r>
                                    </m:e>
                                    <m:e>
                                      <m:r>
                                        <a:rPr lang="en-GB" b="0" i="1" smtClean="0">
                                          <a:latin typeface="Cambria Math" panose="02040503050406030204" pitchFamily="18" charset="0"/>
                                        </a:rPr>
                                        <m:t>   0 </m:t>
                                      </m:r>
                                    </m:e>
                                  </m:mr>
                                  <m:mr>
                                    <m:e>
                                      <m:r>
                                        <a:rPr lang="en-GB" i="1" smtClean="0">
                                          <a:latin typeface="Cambria Math" panose="02040503050406030204" pitchFamily="18" charset="0"/>
                                          <a:ea typeface="Cambria Math" panose="02040503050406030204" pitchFamily="18" charset="0"/>
                                        </a:rPr>
                                        <m:t>⋮</m:t>
                                      </m:r>
                                    </m:e>
                                    <m:e>
                                      <m:r>
                                        <a:rPr lang="en-GB" b="0" i="1" smtClean="0">
                                          <a:latin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e>
                                    <m:e>
                                      <m:r>
                                        <a:rPr lang="en-GB" b="0" i="1" smtClean="0">
                                          <a:latin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e>
                                  </m:mr>
                                </m:m>
                              </m:e>
                              <m:e>
                                <m:m>
                                  <m:mPr>
                                    <m:mcs>
                                      <m:mc>
                                        <m:mcPr>
                                          <m:count m:val="3"/>
                                          <m:mcJc m:val="center"/>
                                        </m:mcPr>
                                      </m:mc>
                                    </m:mcs>
                                    <m:ctrlPr>
                                      <a:rPr lang="en-GB" i="1" smtClean="0">
                                        <a:latin typeface="Cambria Math" panose="02040503050406030204" pitchFamily="18" charset="0"/>
                                      </a:rPr>
                                    </m:ctrlPr>
                                  </m:mPr>
                                  <m:mr>
                                    <m:e>
                                      <m:r>
                                        <m:rPr>
                                          <m:brk m:alnAt="7"/>
                                        </m:rPr>
                                        <a:rPr lang="en-GB" b="0" i="1" smtClean="0">
                                          <a:latin typeface="Cambria Math" panose="02040503050406030204" pitchFamily="18" charset="0"/>
                                        </a:rPr>
                                        <m:t>−</m:t>
                                      </m:r>
                                      <m:r>
                                        <a:rPr lang="en-GB" b="0" i="1" smtClean="0">
                                          <a:latin typeface="Cambria Math" panose="02040503050406030204" pitchFamily="18" charset="0"/>
                                        </a:rPr>
                                        <m:t>1</m:t>
                                      </m:r>
                                    </m:e>
                                    <m:e>
                                      <m:r>
                                        <a:rPr lang="en-GB" b="0" i="1" smtClean="0">
                                          <a:latin typeface="Cambria Math" panose="02040503050406030204" pitchFamily="18" charset="0"/>
                                        </a:rPr>
                                        <m:t>0</m:t>
                                      </m:r>
                                    </m:e>
                                    <m:e>
                                      <m:r>
                                        <a:rPr lang="en-GB" i="1" smtClean="0">
                                          <a:latin typeface="Cambria Math" panose="02040503050406030204" pitchFamily="18" charset="0"/>
                                          <a:ea typeface="Cambria Math" panose="02040503050406030204" pitchFamily="18" charset="0"/>
                                        </a:rPr>
                                        <m:t>⋯</m:t>
                                      </m:r>
                                    </m:e>
                                  </m:mr>
                                  <m:mr>
                                    <m:e>
                                      <m:r>
                                        <a:rPr lang="en-GB" b="0" i="1" smtClean="0">
                                          <a:latin typeface="Cambria Math" panose="02040503050406030204" pitchFamily="18" charset="0"/>
                                        </a:rPr>
                                        <m:t> 0</m:t>
                                      </m:r>
                                    </m:e>
                                    <m:e>
                                      <m:r>
                                        <a:rPr lang="en-GB" b="0" i="1" smtClean="0">
                                          <a:latin typeface="Cambria Math" panose="02040503050406030204" pitchFamily="18" charset="0"/>
                                        </a:rPr>
                                        <m:t>−1</m:t>
                                      </m:r>
                                    </m:e>
                                    <m:e>
                                      <m:r>
                                        <a:rPr lang="en-GB" i="1" smtClean="0">
                                          <a:latin typeface="Cambria Math" panose="02040503050406030204" pitchFamily="18" charset="0"/>
                                          <a:ea typeface="Cambria Math" panose="02040503050406030204" pitchFamily="18" charset="0"/>
                                        </a:rPr>
                                        <m:t>⋱</m:t>
                                      </m:r>
                                    </m:e>
                                  </m:mr>
                                  <m:mr>
                                    <m:e>
                                      <m:r>
                                        <a:rPr lang="en-GB" i="1" smtClean="0">
                                          <a:latin typeface="Cambria Math" panose="02040503050406030204" pitchFamily="18" charset="0"/>
                                          <a:ea typeface="Cambria Math" panose="02040503050406030204" pitchFamily="18" charset="0"/>
                                        </a:rPr>
                                        <m:t>⋮</m:t>
                                      </m:r>
                                    </m:e>
                                    <m:e>
                                      <m:r>
                                        <a:rPr lang="en-GB" i="1" smtClean="0">
                                          <a:latin typeface="Cambria Math" panose="02040503050406030204" pitchFamily="18" charset="0"/>
                                          <a:ea typeface="Cambria Math" panose="02040503050406030204" pitchFamily="18" charset="0"/>
                                        </a:rPr>
                                        <m:t>⋱</m:t>
                                      </m:r>
                                    </m:e>
                                    <m:e>
                                      <m:r>
                                        <a:rPr lang="en-GB" i="1" smtClean="0">
                                          <a:latin typeface="Cambria Math" panose="02040503050406030204" pitchFamily="18" charset="0"/>
                                          <a:ea typeface="Cambria Math" panose="02040503050406030204" pitchFamily="18" charset="0"/>
                                        </a:rPr>
                                        <m:t>⋱</m:t>
                                      </m:r>
                                    </m:e>
                                  </m:mr>
                                </m:m>
                              </m:e>
                            </m:mr>
                          </m:m>
                        </m:e>
                      </m:d>
                    </m:oMath>
                  </m:oMathPara>
                </a14:m>
                <a:endParaRPr lang="en-GB" dirty="0"/>
              </a:p>
            </p:txBody>
          </p:sp>
        </mc:Choice>
        <mc:Fallback xmlns="">
          <p:sp>
            <p:nvSpPr>
              <p:cNvPr id="72" name="TextBox 71">
                <a:extLst>
                  <a:ext uri="{FF2B5EF4-FFF2-40B4-BE49-F238E27FC236}">
                    <a16:creationId xmlns:a16="http://schemas.microsoft.com/office/drawing/2014/main" id="{17FFD7F3-9374-A20E-DAC5-01B7BB8418C7}"/>
                  </a:ext>
                </a:extLst>
              </p:cNvPr>
              <p:cNvSpPr txBox="1">
                <a:spLocks noRot="1" noChangeAspect="1" noMove="1" noResize="1" noEditPoints="1" noAdjustHandles="1" noChangeArrowheads="1" noChangeShapeType="1" noTextEdit="1"/>
              </p:cNvSpPr>
              <p:nvPr/>
            </p:nvSpPr>
            <p:spPr>
              <a:xfrm>
                <a:off x="4597609" y="5281504"/>
                <a:ext cx="3967689" cy="1504964"/>
              </a:xfrm>
              <a:prstGeom prst="rect">
                <a:avLst/>
              </a:prstGeom>
              <a:blipFill>
                <a:blip r:embed="rId2"/>
                <a:stretch>
                  <a:fillRect/>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1F12BBD-04DB-97D6-9ADC-19F165A5D165}"/>
              </a:ext>
            </a:extLst>
          </p:cNvPr>
          <p:cNvSpPr>
            <a:spLocks noGrp="1"/>
          </p:cNvSpPr>
          <p:nvPr>
            <p:ph type="sldNum" sz="quarter" idx="12"/>
          </p:nvPr>
        </p:nvSpPr>
        <p:spPr>
          <a:xfrm>
            <a:off x="8458200" y="6357122"/>
            <a:ext cx="685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4F2752F4-B3D8-6D8C-4B5D-BDCD1548207D}"/>
              </a:ext>
            </a:extLst>
          </p:cNvPr>
          <p:cNvSpPr txBox="1"/>
          <p:nvPr/>
        </p:nvSpPr>
        <p:spPr>
          <a:xfrm>
            <a:off x="276578" y="-10742"/>
            <a:ext cx="8590844" cy="461665"/>
          </a:xfrm>
          <a:prstGeom prst="rect">
            <a:avLst/>
          </a:prstGeom>
          <a:noFill/>
        </p:spPr>
        <p:txBody>
          <a:bodyPr wrap="square" rtlCol="0">
            <a:spAutoFit/>
          </a:bodyPr>
          <a:lstStyle/>
          <a:p>
            <a:pPr algn="ctr"/>
            <a:r>
              <a:rPr lang="en-GB" sz="2400" dirty="0">
                <a:solidFill>
                  <a:srgbClr val="C00000"/>
                </a:solidFill>
                <a:latin typeface="+mj-lt"/>
              </a:rPr>
              <a:t>Historical Run-up: Relations between Space, Time and Matter </a:t>
            </a:r>
          </a:p>
        </p:txBody>
      </p:sp>
      <p:sp>
        <p:nvSpPr>
          <p:cNvPr id="7" name="TextBox 6">
            <a:extLst>
              <a:ext uri="{FF2B5EF4-FFF2-40B4-BE49-F238E27FC236}">
                <a16:creationId xmlns:a16="http://schemas.microsoft.com/office/drawing/2014/main" id="{EF4A6622-CEBD-D9E1-47B8-58DA548D50FF}"/>
              </a:ext>
            </a:extLst>
          </p:cNvPr>
          <p:cNvSpPr txBox="1"/>
          <p:nvPr/>
        </p:nvSpPr>
        <p:spPr>
          <a:xfrm>
            <a:off x="29140" y="428371"/>
            <a:ext cx="1377244" cy="646331"/>
          </a:xfrm>
          <a:prstGeom prst="rect">
            <a:avLst/>
          </a:prstGeom>
          <a:noFill/>
        </p:spPr>
        <p:txBody>
          <a:bodyPr wrap="square" rtlCol="0">
            <a:spAutoFit/>
          </a:bodyPr>
          <a:lstStyle/>
          <a:p>
            <a:pPr algn="ctr"/>
            <a:r>
              <a:rPr lang="en-GB" dirty="0">
                <a:solidFill>
                  <a:srgbClr val="C00000"/>
                </a:solidFill>
              </a:rPr>
              <a:t>Classical Physics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B8F4839-B960-6E88-5A13-462A2E9C64D2}"/>
                  </a:ext>
                </a:extLst>
              </p:cNvPr>
              <p:cNvSpPr txBox="1"/>
              <p:nvPr/>
            </p:nvSpPr>
            <p:spPr>
              <a:xfrm>
                <a:off x="2374274" y="814692"/>
                <a:ext cx="3371820" cy="430887"/>
              </a:xfrm>
              <a:prstGeom prst="rect">
                <a:avLst/>
              </a:prstGeom>
              <a:noFill/>
            </p:spPr>
            <p:txBody>
              <a:bodyPr wrap="none" lIns="0" tIns="0" rIns="0" bIns="0" rtlCol="0">
                <a:spAutoFit/>
              </a:bodyPr>
              <a:lstStyle/>
              <a:p>
                <a14:m>
                  <m:oMath xmlns:m="http://schemas.openxmlformats.org/officeDocument/2006/math">
                    <m:sSup>
                      <m:sSupPr>
                        <m:ctrlPr>
                          <a:rPr lang="en-GB" sz="2800" i="1" smtClean="0">
                            <a:latin typeface="Cambria Math" panose="02040503050406030204" pitchFamily="18" charset="0"/>
                          </a:rPr>
                        </m:ctrlPr>
                      </m:sSupPr>
                      <m:e>
                        <m:sSup>
                          <m:sSupPr>
                            <m:ctrlPr>
                              <a:rPr lang="en-GB" sz="2800" i="1">
                                <a:latin typeface="Cambria Math" panose="02040503050406030204" pitchFamily="18" charset="0"/>
                              </a:rPr>
                            </m:ctrlPr>
                          </m:sSupPr>
                          <m:e>
                            <m:r>
                              <a:rPr lang="en-GB" sz="2800" i="1">
                                <a:latin typeface="Cambria Math" panose="02040503050406030204" pitchFamily="18" charset="0"/>
                              </a:rPr>
                              <m:t>𝑥</m:t>
                            </m:r>
                          </m:e>
                          <m:sup>
                            <m:r>
                              <a:rPr lang="en-GB" sz="2800" i="1">
                                <a:latin typeface="Cambria Math" panose="02040503050406030204" pitchFamily="18" charset="0"/>
                              </a:rPr>
                              <m:t>0</m:t>
                            </m:r>
                          </m:sup>
                        </m:sSup>
                        <m:r>
                          <m:rPr>
                            <m:nor/>
                          </m:rPr>
                          <a:rPr lang="en-GB" sz="2800" b="0" i="0" smtClean="0">
                            <a:latin typeface="Cambria Math" panose="02040503050406030204" pitchFamily="18" charset="0"/>
                          </a:rPr>
                          <m:t> </m:t>
                        </m:r>
                        <m:sSup>
                          <m:sSupPr>
                            <m:ctrlPr>
                              <a:rPr lang="en-GB" sz="2800" i="1">
                                <a:latin typeface="Cambria Math" panose="02040503050406030204" pitchFamily="18" charset="0"/>
                              </a:rPr>
                            </m:ctrlPr>
                          </m:sSupPr>
                          <m:e>
                            <m:r>
                              <a:rPr lang="en-GB" sz="2800" b="0" i="1" smtClean="0">
                                <a:latin typeface="Cambria Math" panose="02040503050406030204" pitchFamily="18" charset="0"/>
                              </a:rPr>
                              <m:t>              </m:t>
                            </m:r>
                            <m:r>
                              <a:rPr lang="en-GB" sz="2800" i="1">
                                <a:latin typeface="Cambria Math" panose="02040503050406030204" pitchFamily="18" charset="0"/>
                              </a:rPr>
                              <m:t>𝑥</m:t>
                            </m:r>
                          </m:e>
                          <m:sup>
                            <m:r>
                              <a:rPr lang="en-GB" sz="2800" b="0" i="1" smtClean="0">
                                <a:latin typeface="Cambria Math" panose="02040503050406030204" pitchFamily="18" charset="0"/>
                              </a:rPr>
                              <m:t>1</m:t>
                            </m:r>
                          </m:sup>
                        </m:sSup>
                        <m:r>
                          <m:rPr>
                            <m:nor/>
                          </m:rPr>
                          <a:rPr lang="en-GB" sz="2800" dirty="0"/>
                          <m:t>,</m:t>
                        </m:r>
                        <m:r>
                          <a:rPr lang="en-GB" sz="2800" b="0" i="1" dirty="0" smtClean="0">
                            <a:latin typeface="Cambria Math" panose="02040503050406030204" pitchFamily="18" charset="0"/>
                          </a:rPr>
                          <m:t>     </m:t>
                        </m:r>
                        <m:r>
                          <a:rPr lang="en-GB" sz="2800" i="1">
                            <a:latin typeface="Cambria Math" panose="02040503050406030204" pitchFamily="18" charset="0"/>
                          </a:rPr>
                          <m:t>𝑥</m:t>
                        </m:r>
                      </m:e>
                      <m:sup>
                        <m:r>
                          <a:rPr lang="en-GB" sz="2800" b="0" i="1" smtClean="0">
                            <a:latin typeface="Cambria Math" panose="02040503050406030204" pitchFamily="18" charset="0"/>
                          </a:rPr>
                          <m:t>2</m:t>
                        </m:r>
                      </m:sup>
                    </m:sSup>
                  </m:oMath>
                </a14:m>
                <a:r>
                  <a:rPr lang="en-GB" sz="2800" dirty="0"/>
                  <a:t>,</a:t>
                </a:r>
                <a14:m>
                  <m:oMath xmlns:m="http://schemas.openxmlformats.org/officeDocument/2006/math">
                    <m:sSup>
                      <m:sSupPr>
                        <m:ctrlPr>
                          <a:rPr lang="en-GB" sz="2800" i="1" smtClean="0">
                            <a:latin typeface="Cambria Math" panose="02040503050406030204" pitchFamily="18" charset="0"/>
                          </a:rPr>
                        </m:ctrlPr>
                      </m:sSupPr>
                      <m:e>
                        <m:r>
                          <a:rPr lang="en-GB" sz="2800" b="0" i="1" smtClean="0">
                            <a:latin typeface="Cambria Math" panose="02040503050406030204" pitchFamily="18" charset="0"/>
                          </a:rPr>
                          <m:t>   </m:t>
                        </m:r>
                        <m:r>
                          <a:rPr lang="en-GB" sz="2800" i="1">
                            <a:latin typeface="Cambria Math" panose="02040503050406030204" pitchFamily="18" charset="0"/>
                          </a:rPr>
                          <m:t>𝑥</m:t>
                        </m:r>
                      </m:e>
                      <m:sup>
                        <m:r>
                          <a:rPr lang="en-GB" sz="2800" b="0" i="1" smtClean="0">
                            <a:latin typeface="Cambria Math" panose="02040503050406030204" pitchFamily="18" charset="0"/>
                          </a:rPr>
                          <m:t>3</m:t>
                        </m:r>
                      </m:sup>
                    </m:sSup>
                  </m:oMath>
                </a14:m>
                <a:endParaRPr lang="en-GB" dirty="0"/>
              </a:p>
            </p:txBody>
          </p:sp>
        </mc:Choice>
        <mc:Fallback xmlns="">
          <p:sp>
            <p:nvSpPr>
              <p:cNvPr id="8" name="TextBox 7">
                <a:extLst>
                  <a:ext uri="{FF2B5EF4-FFF2-40B4-BE49-F238E27FC236}">
                    <a16:creationId xmlns:a16="http://schemas.microsoft.com/office/drawing/2014/main" id="{3E252ACB-E0DA-B14E-F487-869C77313ECC}"/>
                  </a:ext>
                </a:extLst>
              </p:cNvPr>
              <p:cNvSpPr txBox="1">
                <a:spLocks noRot="1" noChangeAspect="1" noMove="1" noResize="1" noEditPoints="1" noAdjustHandles="1" noChangeArrowheads="1" noChangeShapeType="1" noTextEdit="1"/>
              </p:cNvSpPr>
              <p:nvPr/>
            </p:nvSpPr>
            <p:spPr>
              <a:xfrm>
                <a:off x="2374274" y="814692"/>
                <a:ext cx="3371820" cy="430887"/>
              </a:xfrm>
              <a:prstGeom prst="rect">
                <a:avLst/>
              </a:prstGeom>
              <a:blipFill>
                <a:blip r:embed="rId3"/>
                <a:stretch>
                  <a:fillRect t="-25714" b="-50000"/>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F648EF80-4065-AF4D-044E-05EB337CCC66}"/>
              </a:ext>
            </a:extLst>
          </p:cNvPr>
          <p:cNvSpPr txBox="1"/>
          <p:nvPr/>
        </p:nvSpPr>
        <p:spPr>
          <a:xfrm>
            <a:off x="7956" y="1167763"/>
            <a:ext cx="1377244" cy="646331"/>
          </a:xfrm>
          <a:prstGeom prst="rect">
            <a:avLst/>
          </a:prstGeom>
          <a:noFill/>
        </p:spPr>
        <p:txBody>
          <a:bodyPr wrap="square" rtlCol="0">
            <a:spAutoFit/>
          </a:bodyPr>
          <a:lstStyle/>
          <a:p>
            <a:pPr algn="ctr"/>
            <a:r>
              <a:rPr lang="en-GB" dirty="0">
                <a:solidFill>
                  <a:srgbClr val="C00000"/>
                </a:solidFill>
              </a:rPr>
              <a:t>Special Relativity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33B97D9-35B6-B146-0AA6-73D7134E0EF4}"/>
                  </a:ext>
                </a:extLst>
              </p:cNvPr>
              <p:cNvSpPr txBox="1"/>
              <p:nvPr/>
            </p:nvSpPr>
            <p:spPr>
              <a:xfrm>
                <a:off x="728131" y="1806498"/>
                <a:ext cx="5851795" cy="369332"/>
              </a:xfrm>
              <a:prstGeom prst="rect">
                <a:avLst/>
              </a:prstGeom>
              <a:noFill/>
            </p:spPr>
            <p:txBody>
              <a:bodyPr wrap="none" lIns="0" tIns="0" rIns="0" bIns="0" rtlCol="0">
                <a:spAutoFit/>
              </a:bodyPr>
              <a:lstStyle/>
              <a:p>
                <a14:m>
                  <m:oMath xmlns:m="http://schemas.openxmlformats.org/officeDocument/2006/math">
                    <m:sSup>
                      <m:sSupPr>
                        <m:ctrlPr>
                          <a:rPr lang="en-GB" sz="2400" i="1" smtClean="0">
                            <a:latin typeface="Cambria Math" panose="02040503050406030204" pitchFamily="18" charset="0"/>
                          </a:rPr>
                        </m:ctrlPr>
                      </m:sSupPr>
                      <m:e>
                        <m:d>
                          <m:dPr>
                            <m:ctrlPr>
                              <a:rPr lang="en-GB" sz="2400" i="1" smtClean="0">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𝑠</m:t>
                            </m:r>
                          </m:e>
                        </m:d>
                      </m:e>
                      <m:sup>
                        <m:r>
                          <a:rPr lang="en-GB" sz="2400" b="0" i="1" smtClean="0">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m:t>
                            </m:r>
                            <m:sSup>
                              <m:sSupPr>
                                <m:ctrlPr>
                                  <a:rPr lang="en-GB" sz="240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0</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1</m:t>
                                </m:r>
                              </m:sup>
                            </m:sSup>
                          </m:e>
                        </m:d>
                      </m:e>
                      <m:sup>
                        <m:r>
                          <a:rPr lang="en-GB" sz="2400" i="1">
                            <a:latin typeface="Cambria Math" panose="02040503050406030204" pitchFamily="18" charset="0"/>
                          </a:rPr>
                          <m:t>2</m:t>
                        </m:r>
                      </m:sup>
                    </m:sSup>
                  </m:oMath>
                </a14:m>
                <a:r>
                  <a:rPr lang="en-GB" sz="2400" dirty="0"/>
                  <a:t> </a:t>
                </a:r>
                <a14:m>
                  <m:oMath xmlns:m="http://schemas.openxmlformats.org/officeDocument/2006/math">
                    <m:sSup>
                      <m:sSupPr>
                        <m:ctrlPr>
                          <a:rPr lang="en-GB" sz="2400" i="1">
                            <a:latin typeface="Cambria Math" panose="02040503050406030204" pitchFamily="18" charset="0"/>
                          </a:rPr>
                        </m:ctrlPr>
                      </m:sSupPr>
                      <m:e>
                        <m:r>
                          <a:rPr lang="en-GB" sz="2400" b="0" i="1" smtClean="0">
                            <a:latin typeface="Cambria Math" panose="02040503050406030204" pitchFamily="18" charset="0"/>
                          </a:rPr>
                          <m:t>− </m:t>
                        </m:r>
                        <m:d>
                          <m:dPr>
                            <m:ctrlPr>
                              <a:rPr lang="en-GB"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2</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3</m:t>
                                </m:r>
                              </m:sup>
                            </m:sSup>
                          </m:e>
                        </m:d>
                      </m:e>
                      <m:sup>
                        <m:r>
                          <a:rPr lang="en-GB" sz="2400" i="1">
                            <a:latin typeface="Cambria Math" panose="02040503050406030204" pitchFamily="18" charset="0"/>
                          </a:rPr>
                          <m:t>2</m:t>
                        </m:r>
                      </m:sup>
                    </m:sSup>
                  </m:oMath>
                </a14:m>
                <a:endParaRPr lang="en-GB" dirty="0"/>
              </a:p>
            </p:txBody>
          </p:sp>
        </mc:Choice>
        <mc:Fallback xmlns="">
          <p:sp>
            <p:nvSpPr>
              <p:cNvPr id="10" name="TextBox 9">
                <a:extLst>
                  <a:ext uri="{FF2B5EF4-FFF2-40B4-BE49-F238E27FC236}">
                    <a16:creationId xmlns:a16="http://schemas.microsoft.com/office/drawing/2014/main" id="{47974CE6-6F7C-65C3-9613-45EEE4E61EFC}"/>
                  </a:ext>
                </a:extLst>
              </p:cNvPr>
              <p:cNvSpPr txBox="1">
                <a:spLocks noRot="1" noChangeAspect="1" noMove="1" noResize="1" noEditPoints="1" noAdjustHandles="1" noChangeArrowheads="1" noChangeShapeType="1" noTextEdit="1"/>
              </p:cNvSpPr>
              <p:nvPr/>
            </p:nvSpPr>
            <p:spPr>
              <a:xfrm>
                <a:off x="728131" y="1806498"/>
                <a:ext cx="5851795" cy="369332"/>
              </a:xfrm>
              <a:prstGeom prst="rect">
                <a:avLst/>
              </a:prstGeom>
              <a:blipFill>
                <a:blip r:embed="rId4"/>
                <a:stretch>
                  <a:fillRect r="-208" b="-9836"/>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DB52344F-E7F2-38DE-9635-A8DEF1260704}"/>
              </a:ext>
            </a:extLst>
          </p:cNvPr>
          <p:cNvSpPr txBox="1"/>
          <p:nvPr/>
        </p:nvSpPr>
        <p:spPr>
          <a:xfrm>
            <a:off x="-2822" y="2199827"/>
            <a:ext cx="1377244" cy="646331"/>
          </a:xfrm>
          <a:prstGeom prst="rect">
            <a:avLst/>
          </a:prstGeom>
          <a:noFill/>
        </p:spPr>
        <p:txBody>
          <a:bodyPr wrap="square" rtlCol="0">
            <a:spAutoFit/>
          </a:bodyPr>
          <a:lstStyle/>
          <a:p>
            <a:pPr algn="ctr"/>
            <a:r>
              <a:rPr lang="en-GB" dirty="0">
                <a:solidFill>
                  <a:srgbClr val="C00000"/>
                </a:solidFill>
              </a:rPr>
              <a:t>General Relativity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56C3EDF-5B50-4025-5327-6E179658934E}"/>
                  </a:ext>
                </a:extLst>
              </p:cNvPr>
              <p:cNvSpPr txBox="1"/>
              <p:nvPr/>
            </p:nvSpPr>
            <p:spPr>
              <a:xfrm>
                <a:off x="728131" y="2864713"/>
                <a:ext cx="5851795" cy="369332"/>
              </a:xfrm>
              <a:prstGeom prst="rect">
                <a:avLst/>
              </a:prstGeom>
              <a:noFill/>
            </p:spPr>
            <p:txBody>
              <a:bodyPr wrap="none" lIns="0" tIns="0" rIns="0" bIns="0" rtlCol="0">
                <a:spAutoFit/>
              </a:bodyPr>
              <a:lstStyle/>
              <a:p>
                <a14:m>
                  <m:oMath xmlns:m="http://schemas.openxmlformats.org/officeDocument/2006/math">
                    <m:sSup>
                      <m:sSupPr>
                        <m:ctrlPr>
                          <a:rPr lang="en-GB" sz="2400" i="1" smtClean="0">
                            <a:latin typeface="Cambria Math" panose="02040503050406030204" pitchFamily="18" charset="0"/>
                          </a:rPr>
                        </m:ctrlPr>
                      </m:sSupPr>
                      <m:e>
                        <m:d>
                          <m:dPr>
                            <m:ctrlPr>
                              <a:rPr lang="en-GB" sz="2400" i="1" smtClean="0">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r>
                              <a:rPr lang="en-GB" sz="2400" b="0" i="1" smtClean="0">
                                <a:latin typeface="Cambria Math" panose="02040503050406030204" pitchFamily="18" charset="0"/>
                                <a:ea typeface="Cambria Math" panose="02040503050406030204" pitchFamily="18" charset="0"/>
                              </a:rPr>
                              <m:t>𝑠</m:t>
                            </m:r>
                          </m:e>
                        </m:d>
                      </m:e>
                      <m:sup>
                        <m:r>
                          <a:rPr lang="en-GB" sz="2400" b="0" i="1" smtClean="0">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0</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1</m:t>
                                </m:r>
                              </m:sup>
                            </m:sSup>
                          </m:e>
                        </m:d>
                      </m:e>
                      <m:sup>
                        <m:r>
                          <a:rPr lang="en-GB" sz="2400" i="1">
                            <a:latin typeface="Cambria Math" panose="02040503050406030204" pitchFamily="18" charset="0"/>
                          </a:rPr>
                          <m:t>2</m:t>
                        </m:r>
                      </m:sup>
                    </m:sSup>
                  </m:oMath>
                </a14:m>
                <a:r>
                  <a:rPr lang="en-GB" sz="2400" dirty="0"/>
                  <a:t> </a:t>
                </a:r>
                <a14:m>
                  <m:oMath xmlns:m="http://schemas.openxmlformats.org/officeDocument/2006/math">
                    <m:sSup>
                      <m:sSupPr>
                        <m:ctrlPr>
                          <a:rPr lang="en-GB" sz="2400" i="1">
                            <a:latin typeface="Cambria Math" panose="02040503050406030204" pitchFamily="18" charset="0"/>
                          </a:rPr>
                        </m:ctrlPr>
                      </m:sSupPr>
                      <m:e>
                        <m:r>
                          <a:rPr lang="en-GB" sz="2400" b="0" i="1" smtClean="0">
                            <a:latin typeface="Cambria Math" panose="02040503050406030204" pitchFamily="18" charset="0"/>
                          </a:rPr>
                          <m:t>− </m:t>
                        </m:r>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2</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3</m:t>
                                </m:r>
                              </m:sup>
                            </m:sSup>
                          </m:e>
                        </m:d>
                      </m:e>
                      <m:sup>
                        <m:r>
                          <a:rPr lang="en-GB" sz="2400" i="1">
                            <a:latin typeface="Cambria Math" panose="02040503050406030204" pitchFamily="18" charset="0"/>
                          </a:rPr>
                          <m:t>2</m:t>
                        </m:r>
                      </m:sup>
                    </m:sSup>
                  </m:oMath>
                </a14:m>
                <a:endParaRPr lang="en-GB" dirty="0"/>
              </a:p>
            </p:txBody>
          </p:sp>
        </mc:Choice>
        <mc:Fallback xmlns="">
          <p:sp>
            <p:nvSpPr>
              <p:cNvPr id="14" name="TextBox 13">
                <a:extLst>
                  <a:ext uri="{FF2B5EF4-FFF2-40B4-BE49-F238E27FC236}">
                    <a16:creationId xmlns:a16="http://schemas.microsoft.com/office/drawing/2014/main" id="{3A164D16-F420-AA7E-B05F-C0EEB2A791D4}"/>
                  </a:ext>
                </a:extLst>
              </p:cNvPr>
              <p:cNvSpPr txBox="1">
                <a:spLocks noRot="1" noChangeAspect="1" noMove="1" noResize="1" noEditPoints="1" noAdjustHandles="1" noChangeArrowheads="1" noChangeShapeType="1" noTextEdit="1"/>
              </p:cNvSpPr>
              <p:nvPr/>
            </p:nvSpPr>
            <p:spPr>
              <a:xfrm>
                <a:off x="728131" y="2864713"/>
                <a:ext cx="5851795" cy="369332"/>
              </a:xfrm>
              <a:prstGeom prst="rect">
                <a:avLst/>
              </a:prstGeom>
              <a:blipFill>
                <a:blip r:embed="rId5"/>
                <a:stretch>
                  <a:fillRect b="-9836"/>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D1225141-1974-6656-54AA-CA50E963F7D9}"/>
              </a:ext>
            </a:extLst>
          </p:cNvPr>
          <p:cNvSpPr txBox="1"/>
          <p:nvPr/>
        </p:nvSpPr>
        <p:spPr>
          <a:xfrm>
            <a:off x="-312872" y="3386844"/>
            <a:ext cx="2156178" cy="646331"/>
          </a:xfrm>
          <a:prstGeom prst="rect">
            <a:avLst/>
          </a:prstGeom>
          <a:noFill/>
        </p:spPr>
        <p:txBody>
          <a:bodyPr wrap="square" rtlCol="0">
            <a:spAutoFit/>
          </a:bodyPr>
          <a:lstStyle/>
          <a:p>
            <a:pPr algn="ctr"/>
            <a:r>
              <a:rPr lang="en-GB" dirty="0">
                <a:solidFill>
                  <a:srgbClr val="C00000"/>
                </a:solidFill>
              </a:rPr>
              <a:t>Extra Space Dimensions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6C88DC2-8789-0097-E75A-6DAF5FE66B63}"/>
                  </a:ext>
                </a:extLst>
              </p:cNvPr>
              <p:cNvSpPr txBox="1"/>
              <p:nvPr/>
            </p:nvSpPr>
            <p:spPr>
              <a:xfrm>
                <a:off x="828407" y="3994257"/>
                <a:ext cx="7306295" cy="369332"/>
              </a:xfrm>
              <a:prstGeom prst="rect">
                <a:avLst/>
              </a:prstGeom>
              <a:noFill/>
            </p:spPr>
            <p:txBody>
              <a:bodyPr wrap="none" lIns="0" tIns="0" rIns="0" bIns="0" rtlCol="0">
                <a:spAutoFit/>
              </a:bodyPr>
              <a:lstStyle/>
              <a:p>
                <a14:m>
                  <m:oMath xmlns:m="http://schemas.openxmlformats.org/officeDocument/2006/math">
                    <m:sSup>
                      <m:sSupPr>
                        <m:ctrlPr>
                          <a:rPr lang="en-GB" sz="2400" i="1" smtClean="0">
                            <a:latin typeface="Cambria Math" panose="02040503050406030204" pitchFamily="18" charset="0"/>
                          </a:rPr>
                        </m:ctrlPr>
                      </m:sSupPr>
                      <m:e>
                        <m:d>
                          <m:dPr>
                            <m:ctrlPr>
                              <a:rPr lang="en-GB" sz="2400" i="1" smtClean="0">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r>
                              <a:rPr lang="en-GB" sz="2400" b="0" i="1" smtClean="0">
                                <a:latin typeface="Cambria Math" panose="02040503050406030204" pitchFamily="18" charset="0"/>
                                <a:ea typeface="Cambria Math" panose="02040503050406030204" pitchFamily="18" charset="0"/>
                              </a:rPr>
                              <m:t>𝑠</m:t>
                            </m:r>
                          </m:e>
                        </m:d>
                      </m:e>
                      <m:sup>
                        <m:r>
                          <a:rPr lang="en-GB" sz="2400" b="0" i="1" smtClean="0">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0</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1</m:t>
                                </m:r>
                              </m:sup>
                            </m:sSup>
                          </m:e>
                        </m:d>
                      </m:e>
                      <m:sup>
                        <m:r>
                          <a:rPr lang="en-GB" sz="2400" i="1">
                            <a:latin typeface="Cambria Math" panose="02040503050406030204" pitchFamily="18" charset="0"/>
                          </a:rPr>
                          <m:t>2</m:t>
                        </m:r>
                      </m:sup>
                    </m:sSup>
                  </m:oMath>
                </a14:m>
                <a:r>
                  <a:rPr lang="en-GB" sz="2400" dirty="0"/>
                  <a:t> </a:t>
                </a:r>
                <a14:m>
                  <m:oMath xmlns:m="http://schemas.openxmlformats.org/officeDocument/2006/math">
                    <m:sSup>
                      <m:sSupPr>
                        <m:ctrlPr>
                          <a:rPr lang="en-GB" sz="2400" i="1">
                            <a:latin typeface="Cambria Math" panose="02040503050406030204" pitchFamily="18" charset="0"/>
                          </a:rPr>
                        </m:ctrlPr>
                      </m:sSupPr>
                      <m:e>
                        <m:r>
                          <a:rPr lang="en-GB" sz="2400" b="0" i="1" smtClean="0">
                            <a:latin typeface="Cambria Math" panose="02040503050406030204" pitchFamily="18" charset="0"/>
                          </a:rPr>
                          <m:t>− </m:t>
                        </m:r>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2</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3</m:t>
                                </m:r>
                              </m:sup>
                            </m:sSup>
                          </m:e>
                        </m:d>
                      </m:e>
                      <m:sup>
                        <m:r>
                          <a:rPr lang="en-GB" sz="2400" i="1">
                            <a:latin typeface="Cambria Math" panose="02040503050406030204" pitchFamily="18" charset="0"/>
                          </a:rPr>
                          <m:t>2</m:t>
                        </m:r>
                      </m:sup>
                    </m:sSup>
                  </m:oMath>
                </a14:m>
                <a:r>
                  <a:rPr lang="en-GB" sz="2400" dirty="0">
                    <a:solidFill>
                      <a:prstClr val="black"/>
                    </a:solidFill>
                  </a:rPr>
                  <a:t> </a:t>
                </a:r>
                <a14:m>
                  <m:oMath xmlns:m="http://schemas.openxmlformats.org/officeDocument/2006/math">
                    <m:r>
                      <a:rPr lang="en-GB" sz="2400" i="1">
                        <a:solidFill>
                          <a:prstClr val="black"/>
                        </a:solidFill>
                        <a:latin typeface="Cambria Math" panose="02040503050406030204" pitchFamily="18" charset="0"/>
                      </a:rPr>
                      <m:t>−</m:t>
                    </m:r>
                    <m:sSup>
                      <m:sSupPr>
                        <m:ctrlPr>
                          <a:rPr lang="en-GB" sz="2400" i="1">
                            <a:solidFill>
                              <a:prstClr val="black"/>
                            </a:solidFill>
                            <a:latin typeface="Cambria Math" panose="02040503050406030204" pitchFamily="18" charset="0"/>
                          </a:rPr>
                        </m:ctrlPr>
                      </m:sSupPr>
                      <m:e>
                        <m:r>
                          <a:rPr lang="en-GB" sz="2400" b="0" i="1" smtClean="0">
                            <a:solidFill>
                              <a:prstClr val="black"/>
                            </a:solidFill>
                            <a:latin typeface="Cambria Math" panose="02040503050406030204" pitchFamily="18" charset="0"/>
                          </a:rPr>
                          <m:t> </m:t>
                        </m:r>
                        <m:d>
                          <m:dPr>
                            <m:ctrlPr>
                              <a:rPr lang="en-GB" sz="2400" i="1">
                                <a:solidFill>
                                  <a:prstClr val="black"/>
                                </a:solidFill>
                                <a:latin typeface="Cambria Math" panose="02040503050406030204" pitchFamily="18" charset="0"/>
                              </a:rPr>
                            </m:ctrlPr>
                          </m:dPr>
                          <m:e>
                            <m:r>
                              <a:rPr lang="en-GB" sz="2400" i="1">
                                <a:solidFill>
                                  <a:prstClr val="black"/>
                                </a:solidFill>
                                <a:latin typeface="Cambria Math" panose="02040503050406030204" pitchFamily="18" charset="0"/>
                                <a:ea typeface="Cambria Math" panose="02040503050406030204" pitchFamily="18" charset="0"/>
                              </a:rPr>
                              <m:t>𝛿</m:t>
                            </m:r>
                            <m:sSup>
                              <m:sSupPr>
                                <m:ctrlPr>
                                  <a:rPr lang="en-GB" sz="2400" i="1">
                                    <a:solidFill>
                                      <a:prstClr val="black"/>
                                    </a:solidFill>
                                    <a:latin typeface="Cambria Math" panose="02040503050406030204" pitchFamily="18" charset="0"/>
                                    <a:ea typeface="Cambria Math" panose="02040503050406030204" pitchFamily="18" charset="0"/>
                                  </a:rPr>
                                </m:ctrlPr>
                              </m:sSupPr>
                              <m:e>
                                <m:r>
                                  <a:rPr lang="en-GB" sz="2400" i="1">
                                    <a:solidFill>
                                      <a:prstClr val="black"/>
                                    </a:solidFill>
                                    <a:latin typeface="Cambria Math" panose="02040503050406030204" pitchFamily="18" charset="0"/>
                                    <a:ea typeface="Cambria Math" panose="02040503050406030204" pitchFamily="18" charset="0"/>
                                  </a:rPr>
                                  <m:t>𝑥</m:t>
                                </m:r>
                              </m:e>
                              <m:sup>
                                <m:r>
                                  <a:rPr lang="en-GB" sz="2400" b="0" i="1" smtClean="0">
                                    <a:solidFill>
                                      <a:prstClr val="black"/>
                                    </a:solidFill>
                                    <a:latin typeface="Cambria Math" panose="02040503050406030204" pitchFamily="18" charset="0"/>
                                    <a:ea typeface="Cambria Math" panose="02040503050406030204" pitchFamily="18" charset="0"/>
                                  </a:rPr>
                                  <m:t>4</m:t>
                                </m:r>
                              </m:sup>
                            </m:sSup>
                          </m:e>
                        </m:d>
                      </m:e>
                      <m:sup>
                        <m:r>
                          <a:rPr lang="en-GB" sz="2400" i="1">
                            <a:solidFill>
                              <a:prstClr val="black"/>
                            </a:solidFill>
                            <a:latin typeface="Cambria Math" panose="02040503050406030204" pitchFamily="18" charset="0"/>
                          </a:rPr>
                          <m:t>2</m:t>
                        </m:r>
                      </m:sup>
                    </m:sSup>
                    <m:r>
                      <a:rPr lang="en-GB" sz="2400" b="0" i="1" smtClean="0">
                        <a:solidFill>
                          <a:prstClr val="black"/>
                        </a:solidFill>
                        <a:latin typeface="Cambria Math" panose="02040503050406030204" pitchFamily="18" charset="0"/>
                      </a:rPr>
                      <m:t>…</m:t>
                    </m:r>
                  </m:oMath>
                </a14:m>
                <a:endParaRPr lang="en-GB" dirty="0"/>
              </a:p>
            </p:txBody>
          </p:sp>
        </mc:Choice>
        <mc:Fallback xmlns="">
          <p:sp>
            <p:nvSpPr>
              <p:cNvPr id="16" name="TextBox 15">
                <a:extLst>
                  <a:ext uri="{FF2B5EF4-FFF2-40B4-BE49-F238E27FC236}">
                    <a16:creationId xmlns:a16="http://schemas.microsoft.com/office/drawing/2014/main" id="{448152F6-F990-5955-BCAE-8504275F3580}"/>
                  </a:ext>
                </a:extLst>
              </p:cNvPr>
              <p:cNvSpPr txBox="1">
                <a:spLocks noRot="1" noChangeAspect="1" noMove="1" noResize="1" noEditPoints="1" noAdjustHandles="1" noChangeArrowheads="1" noChangeShapeType="1" noTextEdit="1"/>
              </p:cNvSpPr>
              <p:nvPr/>
            </p:nvSpPr>
            <p:spPr>
              <a:xfrm>
                <a:off x="828407" y="3994257"/>
                <a:ext cx="7306295" cy="369332"/>
              </a:xfrm>
              <a:prstGeom prst="rect">
                <a:avLst/>
              </a:prstGeom>
              <a:blipFill>
                <a:blip r:embed="rId6"/>
                <a:stretch>
                  <a:fillRect r="-250" b="-9836"/>
                </a:stretch>
              </a:blipFill>
            </p:spPr>
            <p:txBody>
              <a:bodyPr/>
              <a:lstStyle/>
              <a:p>
                <a:r>
                  <a:rPr lang="en-GB">
                    <a:noFill/>
                  </a:rPr>
                  <a:t> </a:t>
                </a:r>
              </a:p>
            </p:txBody>
          </p:sp>
        </mc:Fallback>
      </mc:AlternateContent>
      <p:sp>
        <p:nvSpPr>
          <p:cNvPr id="17" name="TextBox 16">
            <a:extLst>
              <a:ext uri="{FF2B5EF4-FFF2-40B4-BE49-F238E27FC236}">
                <a16:creationId xmlns:a16="http://schemas.microsoft.com/office/drawing/2014/main" id="{7B6D56DC-59B9-608E-2D7F-114394CFDE0B}"/>
              </a:ext>
            </a:extLst>
          </p:cNvPr>
          <p:cNvSpPr txBox="1"/>
          <p:nvPr/>
        </p:nvSpPr>
        <p:spPr>
          <a:xfrm>
            <a:off x="1229271" y="463176"/>
            <a:ext cx="4656382" cy="369332"/>
          </a:xfrm>
          <a:prstGeom prst="rect">
            <a:avLst/>
          </a:prstGeom>
          <a:noFill/>
        </p:spPr>
        <p:txBody>
          <a:bodyPr wrap="square" rtlCol="0">
            <a:spAutoFit/>
          </a:bodyPr>
          <a:lstStyle/>
          <a:p>
            <a:pPr algn="ctr"/>
            <a:r>
              <a:rPr lang="en-GB" dirty="0">
                <a:solidFill>
                  <a:srgbClr val="000099"/>
                </a:solidFill>
              </a:rPr>
              <a:t>Absolute Time               3D Space</a:t>
            </a:r>
          </a:p>
        </p:txBody>
      </p:sp>
      <p:sp>
        <p:nvSpPr>
          <p:cNvPr id="18" name="TextBox 17">
            <a:extLst>
              <a:ext uri="{FF2B5EF4-FFF2-40B4-BE49-F238E27FC236}">
                <a16:creationId xmlns:a16="http://schemas.microsoft.com/office/drawing/2014/main" id="{D6C2C53D-EE8D-3B48-7E28-8F21249E8FC0}"/>
              </a:ext>
            </a:extLst>
          </p:cNvPr>
          <p:cNvSpPr txBox="1"/>
          <p:nvPr/>
        </p:nvSpPr>
        <p:spPr>
          <a:xfrm>
            <a:off x="687554" y="1367156"/>
            <a:ext cx="3161987" cy="369332"/>
          </a:xfrm>
          <a:prstGeom prst="rect">
            <a:avLst/>
          </a:prstGeom>
          <a:noFill/>
        </p:spPr>
        <p:txBody>
          <a:bodyPr wrap="square" rtlCol="0">
            <a:spAutoFit/>
          </a:bodyPr>
          <a:lstStyle/>
          <a:p>
            <a:pPr algn="ctr"/>
            <a:r>
              <a:rPr lang="en-GB" dirty="0">
                <a:solidFill>
                  <a:srgbClr val="000099"/>
                </a:solidFill>
              </a:rPr>
              <a:t>Proper Time      </a:t>
            </a:r>
          </a:p>
        </p:txBody>
      </p:sp>
      <p:sp>
        <p:nvSpPr>
          <p:cNvPr id="19" name="TextBox 18">
            <a:extLst>
              <a:ext uri="{FF2B5EF4-FFF2-40B4-BE49-F238E27FC236}">
                <a16:creationId xmlns:a16="http://schemas.microsoft.com/office/drawing/2014/main" id="{780E9122-4195-471F-031D-8242009B9187}"/>
              </a:ext>
            </a:extLst>
          </p:cNvPr>
          <p:cNvSpPr txBox="1"/>
          <p:nvPr/>
        </p:nvSpPr>
        <p:spPr>
          <a:xfrm>
            <a:off x="832313" y="2373175"/>
            <a:ext cx="5043023" cy="369332"/>
          </a:xfrm>
          <a:prstGeom prst="rect">
            <a:avLst/>
          </a:prstGeom>
          <a:noFill/>
        </p:spPr>
        <p:txBody>
          <a:bodyPr wrap="square" rtlCol="0">
            <a:spAutoFit/>
          </a:bodyPr>
          <a:lstStyle/>
          <a:p>
            <a:pPr algn="ctr"/>
            <a:r>
              <a:rPr lang="en-GB" dirty="0">
                <a:solidFill>
                  <a:srgbClr val="000099"/>
                </a:solidFill>
              </a:rPr>
              <a:t>Local Proper Time         </a:t>
            </a:r>
            <a:r>
              <a:rPr lang="en-GB" dirty="0"/>
              <a:t>4D</a:t>
            </a:r>
            <a:r>
              <a:rPr lang="en-GB" dirty="0">
                <a:solidFill>
                  <a:srgbClr val="000099"/>
                </a:solidFill>
              </a:rPr>
              <a:t> Spacetime     </a:t>
            </a:r>
          </a:p>
        </p:txBody>
      </p:sp>
      <p:sp>
        <p:nvSpPr>
          <p:cNvPr id="20" name="TextBox 19">
            <a:extLst>
              <a:ext uri="{FF2B5EF4-FFF2-40B4-BE49-F238E27FC236}">
                <a16:creationId xmlns:a16="http://schemas.microsoft.com/office/drawing/2014/main" id="{3DD1D70E-FE5B-7357-31B8-CF8E70A8D10B}"/>
              </a:ext>
            </a:extLst>
          </p:cNvPr>
          <p:cNvSpPr txBox="1"/>
          <p:nvPr/>
        </p:nvSpPr>
        <p:spPr>
          <a:xfrm>
            <a:off x="2498417" y="3498842"/>
            <a:ext cx="3960265" cy="369332"/>
          </a:xfrm>
          <a:prstGeom prst="rect">
            <a:avLst/>
          </a:prstGeom>
          <a:noFill/>
        </p:spPr>
        <p:txBody>
          <a:bodyPr wrap="square" rtlCol="0">
            <a:spAutoFit/>
          </a:bodyPr>
          <a:lstStyle/>
          <a:p>
            <a:pPr algn="ctr"/>
            <a:r>
              <a:rPr lang="en-GB" dirty="0">
                <a:solidFill>
                  <a:srgbClr val="000099"/>
                </a:solidFill>
              </a:rPr>
              <a:t>Augmented </a:t>
            </a:r>
            <a:r>
              <a:rPr lang="en-GB" i="1" dirty="0"/>
              <a:t>n</a:t>
            </a:r>
            <a:r>
              <a:rPr lang="en-GB" dirty="0"/>
              <a:t>D</a:t>
            </a:r>
            <a:r>
              <a:rPr lang="en-GB" dirty="0">
                <a:solidFill>
                  <a:srgbClr val="000099"/>
                </a:solidFill>
              </a:rPr>
              <a:t> Spacetime form</a:t>
            </a:r>
          </a:p>
        </p:txBody>
      </p:sp>
      <p:sp>
        <p:nvSpPr>
          <p:cNvPr id="21" name="TextBox 20">
            <a:extLst>
              <a:ext uri="{FF2B5EF4-FFF2-40B4-BE49-F238E27FC236}">
                <a16:creationId xmlns:a16="http://schemas.microsoft.com/office/drawing/2014/main" id="{753C1EA3-9B0F-6B32-D478-05701D22F31E}"/>
              </a:ext>
            </a:extLst>
          </p:cNvPr>
          <p:cNvSpPr txBox="1"/>
          <p:nvPr/>
        </p:nvSpPr>
        <p:spPr>
          <a:xfrm>
            <a:off x="6184409" y="533153"/>
            <a:ext cx="1777999" cy="369332"/>
          </a:xfrm>
          <a:prstGeom prst="rect">
            <a:avLst/>
          </a:prstGeom>
          <a:noFill/>
        </p:spPr>
        <p:txBody>
          <a:bodyPr wrap="square" rtlCol="0">
            <a:spAutoFit/>
          </a:bodyPr>
          <a:lstStyle/>
          <a:p>
            <a:pPr algn="ctr"/>
            <a:r>
              <a:rPr lang="en-GB" dirty="0">
                <a:solidFill>
                  <a:srgbClr val="000099"/>
                </a:solidFill>
              </a:rPr>
              <a:t>Matter</a:t>
            </a:r>
          </a:p>
        </p:txBody>
      </p:sp>
      <p:sp>
        <p:nvSpPr>
          <p:cNvPr id="22" name="TextBox 21">
            <a:extLst>
              <a:ext uri="{FF2B5EF4-FFF2-40B4-BE49-F238E27FC236}">
                <a16:creationId xmlns:a16="http://schemas.microsoft.com/office/drawing/2014/main" id="{33BB0AB0-5F11-76B4-E7A1-90EA234F52B3}"/>
              </a:ext>
            </a:extLst>
          </p:cNvPr>
          <p:cNvSpPr txBox="1"/>
          <p:nvPr/>
        </p:nvSpPr>
        <p:spPr>
          <a:xfrm>
            <a:off x="6731560" y="1488732"/>
            <a:ext cx="1777999" cy="369332"/>
          </a:xfrm>
          <a:prstGeom prst="rect">
            <a:avLst/>
          </a:prstGeom>
          <a:noFill/>
        </p:spPr>
        <p:txBody>
          <a:bodyPr wrap="square" rtlCol="0">
            <a:spAutoFit/>
          </a:bodyPr>
          <a:lstStyle/>
          <a:p>
            <a:pPr algn="ctr"/>
            <a:r>
              <a:rPr lang="en-GB" dirty="0">
                <a:solidFill>
                  <a:srgbClr val="000099"/>
                </a:solidFill>
              </a:rPr>
              <a:t>Matter</a:t>
            </a:r>
          </a:p>
        </p:txBody>
      </p:sp>
      <p:sp>
        <p:nvSpPr>
          <p:cNvPr id="23" name="TextBox 22">
            <a:extLst>
              <a:ext uri="{FF2B5EF4-FFF2-40B4-BE49-F238E27FC236}">
                <a16:creationId xmlns:a16="http://schemas.microsoft.com/office/drawing/2014/main" id="{5803B4A4-5F86-E7E8-FABB-77A01012A717}"/>
              </a:ext>
            </a:extLst>
          </p:cNvPr>
          <p:cNvSpPr txBox="1"/>
          <p:nvPr/>
        </p:nvSpPr>
        <p:spPr>
          <a:xfrm>
            <a:off x="6855840" y="2639764"/>
            <a:ext cx="1777999" cy="369332"/>
          </a:xfrm>
          <a:prstGeom prst="rect">
            <a:avLst/>
          </a:prstGeom>
          <a:noFill/>
        </p:spPr>
        <p:txBody>
          <a:bodyPr wrap="square" rtlCol="0">
            <a:spAutoFit/>
          </a:bodyPr>
          <a:lstStyle/>
          <a:p>
            <a:pPr algn="ctr"/>
            <a:r>
              <a:rPr lang="en-GB" dirty="0">
                <a:solidFill>
                  <a:srgbClr val="000099"/>
                </a:solidFill>
              </a:rPr>
              <a:t>Matter</a:t>
            </a:r>
          </a:p>
        </p:txBody>
      </p:sp>
      <p:sp>
        <p:nvSpPr>
          <p:cNvPr id="24" name="TextBox 23">
            <a:extLst>
              <a:ext uri="{FF2B5EF4-FFF2-40B4-BE49-F238E27FC236}">
                <a16:creationId xmlns:a16="http://schemas.microsoft.com/office/drawing/2014/main" id="{B5A59134-82BF-7668-D89E-729B3BFF0D7D}"/>
              </a:ext>
            </a:extLst>
          </p:cNvPr>
          <p:cNvSpPr txBox="1"/>
          <p:nvPr/>
        </p:nvSpPr>
        <p:spPr>
          <a:xfrm>
            <a:off x="6623782" y="3316523"/>
            <a:ext cx="1777999" cy="369332"/>
          </a:xfrm>
          <a:prstGeom prst="rect">
            <a:avLst/>
          </a:prstGeom>
          <a:noFill/>
        </p:spPr>
        <p:txBody>
          <a:bodyPr wrap="square" rtlCol="0">
            <a:spAutoFit/>
          </a:bodyPr>
          <a:lstStyle/>
          <a:p>
            <a:pPr algn="ctr"/>
            <a:r>
              <a:rPr lang="en-GB" dirty="0">
                <a:solidFill>
                  <a:srgbClr val="000099"/>
                </a:solidFill>
              </a:rPr>
              <a:t>Matter</a:t>
            </a:r>
          </a:p>
        </p:txBody>
      </p:sp>
      <p:sp>
        <p:nvSpPr>
          <p:cNvPr id="25" name="TextBox 24">
            <a:extLst>
              <a:ext uri="{FF2B5EF4-FFF2-40B4-BE49-F238E27FC236}">
                <a16:creationId xmlns:a16="http://schemas.microsoft.com/office/drawing/2014/main" id="{6148696B-6C75-B2E6-97B0-D620AEA15053}"/>
              </a:ext>
            </a:extLst>
          </p:cNvPr>
          <p:cNvSpPr txBox="1"/>
          <p:nvPr/>
        </p:nvSpPr>
        <p:spPr>
          <a:xfrm>
            <a:off x="6196421" y="824014"/>
            <a:ext cx="1777999" cy="400110"/>
          </a:xfrm>
          <a:prstGeom prst="rect">
            <a:avLst/>
          </a:prstGeom>
          <a:noFill/>
        </p:spPr>
        <p:txBody>
          <a:bodyPr wrap="square" rtlCol="0">
            <a:spAutoFit/>
          </a:bodyPr>
          <a:lstStyle/>
          <a:p>
            <a:pPr algn="ctr"/>
            <a:r>
              <a:rPr lang="en-GB" sz="2000" dirty="0">
                <a:latin typeface="Times New Roman" panose="02020603050405020304" pitchFamily="18" charset="0"/>
                <a:cs typeface="Times New Roman" panose="02020603050405020304" pitchFamily="18" charset="0"/>
              </a:rPr>
              <a:t>particles</a:t>
            </a:r>
          </a:p>
        </p:txBody>
      </p:sp>
      <p:sp>
        <p:nvSpPr>
          <p:cNvPr id="26" name="TextBox 25">
            <a:extLst>
              <a:ext uri="{FF2B5EF4-FFF2-40B4-BE49-F238E27FC236}">
                <a16:creationId xmlns:a16="http://schemas.microsoft.com/office/drawing/2014/main" id="{13991D94-3AE2-615D-F11F-5298C9F3FEC3}"/>
              </a:ext>
            </a:extLst>
          </p:cNvPr>
          <p:cNvSpPr txBox="1"/>
          <p:nvPr/>
        </p:nvSpPr>
        <p:spPr>
          <a:xfrm>
            <a:off x="6617861" y="1759590"/>
            <a:ext cx="2016565" cy="400110"/>
          </a:xfrm>
          <a:prstGeom prst="rect">
            <a:avLst/>
          </a:prstGeom>
          <a:noFill/>
        </p:spPr>
        <p:txBody>
          <a:bodyPr wrap="square" rtlCol="0">
            <a:spAutoFit/>
          </a:bodyPr>
          <a:lstStyle/>
          <a:p>
            <a:pPr algn="ctr"/>
            <a:r>
              <a:rPr lang="en-GB" sz="2000" dirty="0">
                <a:latin typeface="Times New Roman" panose="02020603050405020304" pitchFamily="18" charset="0"/>
                <a:cs typeface="Times New Roman" panose="02020603050405020304" pitchFamily="18" charset="0"/>
              </a:rPr>
              <a:t>particles, fields</a:t>
            </a:r>
          </a:p>
        </p:txBody>
      </p:sp>
      <p:sp>
        <p:nvSpPr>
          <p:cNvPr id="27" name="TextBox 26">
            <a:extLst>
              <a:ext uri="{FF2B5EF4-FFF2-40B4-BE49-F238E27FC236}">
                <a16:creationId xmlns:a16="http://schemas.microsoft.com/office/drawing/2014/main" id="{2092B548-0997-8686-3ABC-3169FD219A30}"/>
              </a:ext>
            </a:extLst>
          </p:cNvPr>
          <p:cNvSpPr txBox="1"/>
          <p:nvPr/>
        </p:nvSpPr>
        <p:spPr>
          <a:xfrm>
            <a:off x="6786369" y="2903466"/>
            <a:ext cx="2016565" cy="400110"/>
          </a:xfrm>
          <a:prstGeom prst="rect">
            <a:avLst/>
          </a:prstGeom>
          <a:noFill/>
        </p:spPr>
        <p:txBody>
          <a:bodyPr wrap="square" rtlCol="0">
            <a:spAutoFit/>
          </a:bodyPr>
          <a:lstStyle/>
          <a:p>
            <a:pPr algn="ctr"/>
            <a:r>
              <a:rPr lang="en-GB" sz="2000" dirty="0">
                <a:latin typeface="Times New Roman" panose="02020603050405020304" pitchFamily="18" charset="0"/>
                <a:cs typeface="Times New Roman" panose="02020603050405020304" pitchFamily="18" charset="0"/>
              </a:rPr>
              <a:t>particles, fields</a:t>
            </a:r>
          </a:p>
        </p:txBody>
      </p:sp>
      <p:sp>
        <p:nvSpPr>
          <p:cNvPr id="28" name="Right Brace 27">
            <a:extLst>
              <a:ext uri="{FF2B5EF4-FFF2-40B4-BE49-F238E27FC236}">
                <a16:creationId xmlns:a16="http://schemas.microsoft.com/office/drawing/2014/main" id="{7E2F0DD0-F958-59C7-C6CA-68B4FD6D462E}"/>
              </a:ext>
            </a:extLst>
          </p:cNvPr>
          <p:cNvSpPr/>
          <p:nvPr/>
        </p:nvSpPr>
        <p:spPr>
          <a:xfrm rot="16200000">
            <a:off x="7361391" y="3023687"/>
            <a:ext cx="209192" cy="1444974"/>
          </a:xfrm>
          <a:prstGeom prst="rightBrace">
            <a:avLst>
              <a:gd name="adj1" fmla="val 42544"/>
              <a:gd name="adj2" fmla="val 50000"/>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TextBox 28">
            <a:extLst>
              <a:ext uri="{FF2B5EF4-FFF2-40B4-BE49-F238E27FC236}">
                <a16:creationId xmlns:a16="http://schemas.microsoft.com/office/drawing/2014/main" id="{D9CC4DFD-E09A-6FDD-F7E3-74775DA75998}"/>
              </a:ext>
            </a:extLst>
          </p:cNvPr>
          <p:cNvSpPr txBox="1"/>
          <p:nvPr/>
        </p:nvSpPr>
        <p:spPr>
          <a:xfrm>
            <a:off x="-381511" y="4618979"/>
            <a:ext cx="2156178" cy="646331"/>
          </a:xfrm>
          <a:prstGeom prst="rect">
            <a:avLst/>
          </a:prstGeom>
          <a:noFill/>
        </p:spPr>
        <p:txBody>
          <a:bodyPr wrap="square" rtlCol="0">
            <a:spAutoFit/>
          </a:bodyPr>
          <a:lstStyle/>
          <a:p>
            <a:pPr algn="ctr"/>
            <a:r>
              <a:rPr lang="en-GB" dirty="0">
                <a:solidFill>
                  <a:srgbClr val="C00000"/>
                </a:solidFill>
              </a:rPr>
              <a:t>Generalised Proper Time</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52289BD-3E7B-980D-1132-3F8E6D56D074}"/>
                  </a:ext>
                </a:extLst>
              </p:cNvPr>
              <p:cNvSpPr txBox="1"/>
              <p:nvPr/>
            </p:nvSpPr>
            <p:spPr>
              <a:xfrm>
                <a:off x="86115" y="5432225"/>
                <a:ext cx="4226500" cy="37587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2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2400" b="0" i="0" u="none" strike="noStrike" kern="1200" cap="none" spc="0" normalizeH="0" baseline="0" noProof="0" dirty="0">
                  <a:ln>
                    <a:noFill/>
                  </a:ln>
                  <a:solidFill>
                    <a:prstClr val="black"/>
                  </a:solidFill>
                  <a:effectLst/>
                  <a:uLnTx/>
                  <a:uFillTx/>
                  <a:latin typeface="Arial" panose="020B0604020202020204"/>
                  <a:cs typeface="+mn-cs"/>
                </a:endParaRPr>
              </a:p>
            </p:txBody>
          </p:sp>
        </mc:Choice>
        <mc:Fallback xmlns="">
          <p:sp>
            <p:nvSpPr>
              <p:cNvPr id="30" name="TextBox 29">
                <a:extLst>
                  <a:ext uri="{FF2B5EF4-FFF2-40B4-BE49-F238E27FC236}">
                    <a16:creationId xmlns:a16="http://schemas.microsoft.com/office/drawing/2014/main" id="{E0810BE0-3415-DF5F-140B-59BBDC6008AF}"/>
                  </a:ext>
                </a:extLst>
              </p:cNvPr>
              <p:cNvSpPr txBox="1">
                <a:spLocks noRot="1" noChangeAspect="1" noMove="1" noResize="1" noEditPoints="1" noAdjustHandles="1" noChangeArrowheads="1" noChangeShapeType="1" noTextEdit="1"/>
              </p:cNvSpPr>
              <p:nvPr/>
            </p:nvSpPr>
            <p:spPr>
              <a:xfrm>
                <a:off x="86115" y="5432225"/>
                <a:ext cx="4226500" cy="375872"/>
              </a:xfrm>
              <a:prstGeom prst="rect">
                <a:avLst/>
              </a:prstGeom>
              <a:blipFill>
                <a:blip r:embed="rId7"/>
                <a:stretch>
                  <a:fillRect b="-370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20957CF-D3C4-3386-95F8-4029E8B9929B}"/>
                  </a:ext>
                </a:extLst>
              </p:cNvPr>
              <p:cNvSpPr txBox="1"/>
              <p:nvPr/>
            </p:nvSpPr>
            <p:spPr>
              <a:xfrm>
                <a:off x="113929" y="5988952"/>
                <a:ext cx="3622998"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𝑝</m:t>
                      </m:r>
                      <m:r>
                        <a:rPr lang="en-GB" sz="2000" b="0" i="0" smtClean="0">
                          <a:latin typeface="Cambria Math" panose="02040503050406030204" pitchFamily="18" charset="0"/>
                        </a:rPr>
                        <m:t>=2,3,4,…</m:t>
                      </m:r>
                      <m:sSub>
                        <m:sSubPr>
                          <m:ctrlPr>
                            <a:rPr lang="en-GB" sz="2000" i="1">
                              <a:solidFill>
                                <a:prstClr val="black"/>
                              </a:solidFill>
                              <a:latin typeface="Cambria Math" panose="02040503050406030204" pitchFamily="18" charset="0"/>
                              <a:ea typeface="Cambria Math" panose="02040503050406030204" pitchFamily="18" charset="0"/>
                            </a:rPr>
                          </m:ctrlPr>
                        </m:sSubPr>
                        <m:e>
                          <m:r>
                            <a:rPr lang="en-GB" sz="2000" b="0" i="1" smtClean="0">
                              <a:solidFill>
                                <a:prstClr val="black"/>
                              </a:solidFill>
                              <a:latin typeface="Cambria Math" panose="02040503050406030204" pitchFamily="18" charset="0"/>
                              <a:ea typeface="Cambria Math" panose="02040503050406030204" pitchFamily="18" charset="0"/>
                            </a:rPr>
                            <m:t>   </m:t>
                          </m:r>
                          <m:r>
                            <a:rPr lang="en-GB" sz="2000" i="1" dirty="0">
                              <a:solidFill>
                                <a:prstClr val="black"/>
                              </a:solidFill>
                              <a:latin typeface="Cambria Math" panose="02040503050406030204" pitchFamily="18" charset="0"/>
                              <a:ea typeface="Cambria Math" panose="02040503050406030204" pitchFamily="18" charset="0"/>
                            </a:rPr>
                            <m:t>𝛼</m:t>
                          </m:r>
                        </m:e>
                        <m:sub>
                          <m:r>
                            <a:rPr lang="en-GB" sz="2000" i="1">
                              <a:solidFill>
                                <a:prstClr val="black"/>
                              </a:solidFill>
                              <a:latin typeface="Cambria Math" panose="02040503050406030204" pitchFamily="18" charset="0"/>
                              <a:ea typeface="Cambria Math" panose="02040503050406030204" pitchFamily="18" charset="0"/>
                            </a:rPr>
                            <m:t>𝑎𝑏𝑐</m:t>
                          </m:r>
                          <m:r>
                            <a:rPr lang="en-GB" sz="2000" i="1">
                              <a:solidFill>
                                <a:prstClr val="black"/>
                              </a:solidFill>
                              <a:latin typeface="Cambria Math" panose="02040503050406030204" pitchFamily="18" charset="0"/>
                              <a:ea typeface="Cambria Math" panose="02040503050406030204" pitchFamily="18" charset="0"/>
                            </a:rPr>
                            <m:t>…</m:t>
                          </m:r>
                        </m:sub>
                      </m:sSub>
                      <m:r>
                        <a:rPr lang="en-GB" sz="2000" b="0" i="1" smtClean="0">
                          <a:solidFill>
                            <a:prstClr val="black"/>
                          </a:solidFill>
                          <a:latin typeface="Cambria Math" panose="02040503050406030204" pitchFamily="18" charset="0"/>
                          <a:ea typeface="Cambria Math" panose="02040503050406030204" pitchFamily="18" charset="0"/>
                        </a:rPr>
                        <m:t>=−1,0,1 </m:t>
                      </m:r>
                    </m:oMath>
                  </m:oMathPara>
                </a14:m>
                <a:endParaRPr lang="en-GB" sz="2000" b="0" i="1" dirty="0">
                  <a:solidFill>
                    <a:prstClr val="black"/>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2000" b="0" i="1" smtClean="0">
                          <a:solidFill>
                            <a:prstClr val="black"/>
                          </a:solidFill>
                          <a:latin typeface="Cambria Math" panose="02040503050406030204" pitchFamily="18" charset="0"/>
                          <a:ea typeface="Cambria Math" panose="02040503050406030204" pitchFamily="18" charset="0"/>
                        </a:rPr>
                        <m:t>    </m:t>
                      </m:r>
                      <m:r>
                        <a:rPr lang="en-GB" sz="2000" b="0" i="1" smtClean="0">
                          <a:solidFill>
                            <a:prstClr val="black"/>
                          </a:solidFill>
                          <a:latin typeface="Cambria Math" panose="02040503050406030204" pitchFamily="18" charset="0"/>
                          <a:ea typeface="Cambria Math" panose="02040503050406030204" pitchFamily="18" charset="0"/>
                        </a:rPr>
                        <m:t>𝑎</m:t>
                      </m:r>
                      <m:r>
                        <a:rPr lang="en-GB" sz="2000" b="0" i="1" smtClean="0">
                          <a:solidFill>
                            <a:prstClr val="black"/>
                          </a:solidFill>
                          <a:latin typeface="Cambria Math" panose="02040503050406030204" pitchFamily="18" charset="0"/>
                          <a:ea typeface="Cambria Math" panose="02040503050406030204" pitchFamily="18" charset="0"/>
                        </a:rPr>
                        <m:t>,</m:t>
                      </m:r>
                      <m:r>
                        <a:rPr lang="en-GB" sz="2000" b="0" i="1" smtClean="0">
                          <a:solidFill>
                            <a:prstClr val="black"/>
                          </a:solidFill>
                          <a:latin typeface="Cambria Math" panose="02040503050406030204" pitchFamily="18" charset="0"/>
                          <a:ea typeface="Cambria Math" panose="02040503050406030204" pitchFamily="18" charset="0"/>
                        </a:rPr>
                        <m:t>𝑏</m:t>
                      </m:r>
                      <m:r>
                        <a:rPr lang="en-GB" sz="2000" b="0" i="1" smtClean="0">
                          <a:solidFill>
                            <a:prstClr val="black"/>
                          </a:solidFill>
                          <a:latin typeface="Cambria Math" panose="02040503050406030204" pitchFamily="18" charset="0"/>
                          <a:ea typeface="Cambria Math" panose="02040503050406030204" pitchFamily="18" charset="0"/>
                        </a:rPr>
                        <m:t>,</m:t>
                      </m:r>
                      <m:r>
                        <a:rPr lang="en-GB" sz="2000" b="0" i="1" smtClean="0">
                          <a:solidFill>
                            <a:prstClr val="black"/>
                          </a:solidFill>
                          <a:latin typeface="Cambria Math" panose="02040503050406030204" pitchFamily="18" charset="0"/>
                          <a:ea typeface="Cambria Math" panose="02040503050406030204" pitchFamily="18" charset="0"/>
                        </a:rPr>
                        <m:t>𝑐</m:t>
                      </m:r>
                      <m:r>
                        <a:rPr lang="en-GB" sz="2000" b="0" i="1" smtClean="0">
                          <a:solidFill>
                            <a:prstClr val="black"/>
                          </a:solidFill>
                          <a:latin typeface="Cambria Math" panose="02040503050406030204" pitchFamily="18" charset="0"/>
                          <a:ea typeface="Cambria Math" panose="02040503050406030204" pitchFamily="18" charset="0"/>
                        </a:rPr>
                        <m:t>…</m:t>
                      </m:r>
                      <m:r>
                        <m:rPr>
                          <m:sty m:val="p"/>
                        </m:rPr>
                        <a:rPr lang="en-GB" sz="2000" b="0" i="0" smtClean="0">
                          <a:solidFill>
                            <a:prstClr val="black"/>
                          </a:solidFill>
                          <a:latin typeface="Cambria Math" panose="02040503050406030204" pitchFamily="18" charset="0"/>
                          <a:ea typeface="Cambria Math" panose="02040503050406030204" pitchFamily="18" charset="0"/>
                        </a:rPr>
                        <m:t>sum</m:t>
                      </m:r>
                      <m:r>
                        <a:rPr lang="en-GB" sz="2000" b="0" i="0" smtClean="0">
                          <a:solidFill>
                            <a:prstClr val="black"/>
                          </a:solidFill>
                          <a:latin typeface="Cambria Math" panose="02040503050406030204" pitchFamily="18" charset="0"/>
                          <a:ea typeface="Cambria Math" panose="02040503050406030204" pitchFamily="18" charset="0"/>
                        </a:rPr>
                        <m:t> </m:t>
                      </m:r>
                      <m:r>
                        <m:rPr>
                          <m:sty m:val="p"/>
                        </m:rPr>
                        <a:rPr lang="en-GB" sz="2000" b="0" i="0" smtClean="0">
                          <a:solidFill>
                            <a:prstClr val="black"/>
                          </a:solidFill>
                          <a:latin typeface="Cambria Math" panose="02040503050406030204" pitchFamily="18" charset="0"/>
                          <a:ea typeface="Cambria Math" panose="02040503050406030204" pitchFamily="18" charset="0"/>
                        </a:rPr>
                        <m:t>over</m:t>
                      </m:r>
                      <m:r>
                        <a:rPr lang="en-GB" sz="2000" b="0" i="0" smtClean="0">
                          <a:solidFill>
                            <a:prstClr val="black"/>
                          </a:solidFill>
                          <a:latin typeface="Cambria Math" panose="02040503050406030204" pitchFamily="18" charset="0"/>
                          <a:ea typeface="Cambria Math" panose="02040503050406030204" pitchFamily="18" charset="0"/>
                        </a:rPr>
                        <m:t> </m:t>
                      </m:r>
                      <m:r>
                        <a:rPr lang="en-GB" sz="2000" b="0" i="1" smtClean="0">
                          <a:solidFill>
                            <a:prstClr val="black"/>
                          </a:solidFill>
                          <a:latin typeface="Cambria Math" panose="02040503050406030204" pitchFamily="18" charset="0"/>
                          <a:ea typeface="Cambria Math" panose="02040503050406030204" pitchFamily="18" charset="0"/>
                        </a:rPr>
                        <m:t>0 </m:t>
                      </m:r>
                      <m:r>
                        <m:rPr>
                          <m:sty m:val="p"/>
                        </m:rPr>
                        <a:rPr lang="en-GB" sz="2000" b="0" i="0" smtClean="0">
                          <a:solidFill>
                            <a:prstClr val="black"/>
                          </a:solidFill>
                          <a:latin typeface="Cambria Math" panose="02040503050406030204" pitchFamily="18" charset="0"/>
                          <a:ea typeface="Cambria Math" panose="02040503050406030204" pitchFamily="18" charset="0"/>
                        </a:rPr>
                        <m:t>to</m:t>
                      </m:r>
                      <m:r>
                        <a:rPr lang="en-GB" sz="2000" b="0" i="1" smtClean="0">
                          <a:solidFill>
                            <a:prstClr val="black"/>
                          </a:solidFill>
                          <a:latin typeface="Cambria Math" panose="02040503050406030204" pitchFamily="18" charset="0"/>
                          <a:ea typeface="Cambria Math" panose="02040503050406030204" pitchFamily="18" charset="0"/>
                        </a:rPr>
                        <m:t> </m:t>
                      </m:r>
                      <m:r>
                        <a:rPr lang="en-GB" sz="2000" b="0" i="1" smtClean="0">
                          <a:solidFill>
                            <a:prstClr val="black"/>
                          </a:solidFill>
                          <a:latin typeface="Cambria Math" panose="02040503050406030204" pitchFamily="18" charset="0"/>
                          <a:ea typeface="Cambria Math" panose="02040503050406030204" pitchFamily="18" charset="0"/>
                        </a:rPr>
                        <m:t>𝑛</m:t>
                      </m:r>
                      <m:r>
                        <a:rPr lang="en-GB" sz="2000" b="0" i="1" smtClean="0">
                          <a:solidFill>
                            <a:prstClr val="black"/>
                          </a:solidFill>
                          <a:latin typeface="Cambria Math" panose="02040503050406030204" pitchFamily="18" charset="0"/>
                          <a:ea typeface="Cambria Math" panose="02040503050406030204" pitchFamily="18" charset="0"/>
                        </a:rPr>
                        <m:t>−1</m:t>
                      </m:r>
                    </m:oMath>
                  </m:oMathPara>
                </a14:m>
                <a:endParaRPr lang="en-GB" dirty="0"/>
              </a:p>
            </p:txBody>
          </p:sp>
        </mc:Choice>
        <mc:Fallback xmlns="">
          <p:sp>
            <p:nvSpPr>
              <p:cNvPr id="32" name="TextBox 31">
                <a:extLst>
                  <a:ext uri="{FF2B5EF4-FFF2-40B4-BE49-F238E27FC236}">
                    <a16:creationId xmlns:a16="http://schemas.microsoft.com/office/drawing/2014/main" id="{2F7EAE50-18D9-C582-A6A1-AE8D9C07CCEC}"/>
                  </a:ext>
                </a:extLst>
              </p:cNvPr>
              <p:cNvSpPr txBox="1">
                <a:spLocks noRot="1" noChangeAspect="1" noMove="1" noResize="1" noEditPoints="1" noAdjustHandles="1" noChangeArrowheads="1" noChangeShapeType="1" noTextEdit="1"/>
              </p:cNvSpPr>
              <p:nvPr/>
            </p:nvSpPr>
            <p:spPr>
              <a:xfrm>
                <a:off x="113929" y="5988952"/>
                <a:ext cx="3622998" cy="615553"/>
              </a:xfrm>
              <a:prstGeom prst="rect">
                <a:avLst/>
              </a:prstGeom>
              <a:blipFill>
                <a:blip r:embed="rId8"/>
                <a:stretch>
                  <a:fillRect b="-4950"/>
                </a:stretch>
              </a:blipFill>
            </p:spPr>
            <p:txBody>
              <a:bodyPr/>
              <a:lstStyle/>
              <a:p>
                <a:r>
                  <a:rPr lang="en-GB">
                    <a:noFill/>
                  </a:rPr>
                  <a:t> </a:t>
                </a:r>
              </a:p>
            </p:txBody>
          </p:sp>
        </mc:Fallback>
      </mc:AlternateContent>
      <p:sp>
        <p:nvSpPr>
          <p:cNvPr id="11" name="Right Brace 10">
            <a:extLst>
              <a:ext uri="{FF2B5EF4-FFF2-40B4-BE49-F238E27FC236}">
                <a16:creationId xmlns:a16="http://schemas.microsoft.com/office/drawing/2014/main" id="{2E55F0CA-9154-A81A-0C75-A8C5674813E3}"/>
              </a:ext>
            </a:extLst>
          </p:cNvPr>
          <p:cNvSpPr/>
          <p:nvPr/>
        </p:nvSpPr>
        <p:spPr>
          <a:xfrm rot="16200000" flipV="1">
            <a:off x="4109971" y="-570158"/>
            <a:ext cx="180258" cy="4676185"/>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276E00E1-D228-00ED-E850-341183346DAC}"/>
              </a:ext>
            </a:extLst>
          </p:cNvPr>
          <p:cNvCxnSpPr>
            <a:cxnSpLocks/>
          </p:cNvCxnSpPr>
          <p:nvPr/>
        </p:nvCxnSpPr>
        <p:spPr>
          <a:xfrm flipV="1">
            <a:off x="1161053" y="1629243"/>
            <a:ext cx="460439" cy="212683"/>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BC4FE-A291-A070-8CE5-64A61A1AF6BA}"/>
              </a:ext>
            </a:extLst>
          </p:cNvPr>
          <p:cNvCxnSpPr>
            <a:cxnSpLocks/>
          </p:cNvCxnSpPr>
          <p:nvPr/>
        </p:nvCxnSpPr>
        <p:spPr>
          <a:xfrm flipV="1">
            <a:off x="1004045" y="2695994"/>
            <a:ext cx="460439" cy="212683"/>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sp>
        <p:nvSpPr>
          <p:cNvPr id="37" name="Right Brace 36">
            <a:extLst>
              <a:ext uri="{FF2B5EF4-FFF2-40B4-BE49-F238E27FC236}">
                <a16:creationId xmlns:a16="http://schemas.microsoft.com/office/drawing/2014/main" id="{91CD38D1-D8D3-99EE-691A-DD2FD220A8D2}"/>
              </a:ext>
            </a:extLst>
          </p:cNvPr>
          <p:cNvSpPr/>
          <p:nvPr/>
        </p:nvSpPr>
        <p:spPr>
          <a:xfrm rot="16200000" flipV="1">
            <a:off x="4072763" y="455113"/>
            <a:ext cx="180258" cy="4676185"/>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 name="Right Brace 37">
            <a:extLst>
              <a:ext uri="{FF2B5EF4-FFF2-40B4-BE49-F238E27FC236}">
                <a16:creationId xmlns:a16="http://schemas.microsoft.com/office/drawing/2014/main" id="{10BD4278-3CB5-2988-C034-A81C22745F2D}"/>
              </a:ext>
            </a:extLst>
          </p:cNvPr>
          <p:cNvSpPr/>
          <p:nvPr/>
        </p:nvSpPr>
        <p:spPr>
          <a:xfrm rot="16200000" flipV="1">
            <a:off x="4990074" y="799278"/>
            <a:ext cx="189214" cy="6286012"/>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6F91B322-7676-CC07-5781-1829589BDA38}"/>
              </a:ext>
            </a:extLst>
          </p:cNvPr>
          <p:cNvSpPr txBox="1"/>
          <p:nvPr/>
        </p:nvSpPr>
        <p:spPr>
          <a:xfrm>
            <a:off x="2113656" y="1360498"/>
            <a:ext cx="3551784" cy="369332"/>
          </a:xfrm>
          <a:prstGeom prst="rect">
            <a:avLst/>
          </a:prstGeom>
          <a:noFill/>
        </p:spPr>
        <p:txBody>
          <a:bodyPr wrap="square" rtlCol="0">
            <a:spAutoFit/>
          </a:bodyPr>
          <a:lstStyle/>
          <a:p>
            <a:pPr algn="ctr"/>
            <a:r>
              <a:rPr lang="en-GB" dirty="0">
                <a:solidFill>
                  <a:srgbClr val="000099"/>
                </a:solidFill>
              </a:rPr>
              <a:t>         </a:t>
            </a:r>
            <a:r>
              <a:rPr lang="en-GB" dirty="0"/>
              <a:t>4D</a:t>
            </a:r>
            <a:r>
              <a:rPr lang="en-GB" dirty="0">
                <a:solidFill>
                  <a:srgbClr val="000099"/>
                </a:solidFill>
              </a:rPr>
              <a:t> Spacetime</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08DA9AC-D18B-9102-3D2D-3072BA763FEC}"/>
                  </a:ext>
                </a:extLst>
              </p:cNvPr>
              <p:cNvSpPr txBox="1"/>
              <p:nvPr/>
            </p:nvSpPr>
            <p:spPr>
              <a:xfrm>
                <a:off x="6491334" y="2257728"/>
                <a:ext cx="210794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ea typeface="Cambria Math" panose="02040503050406030204" pitchFamily="18" charset="0"/>
                        </a:rPr>
                        <m:t>Lorentz</m:t>
                      </m:r>
                      <m:r>
                        <a:rPr lang="en-GB" sz="2000" b="0" i="0" smtClean="0">
                          <a:latin typeface="Cambria Math" panose="02040503050406030204" pitchFamily="18" charset="0"/>
                          <a:ea typeface="Cambria Math" panose="02040503050406030204" pitchFamily="18" charset="0"/>
                        </a:rPr>
                        <m:t> </m:t>
                      </m:r>
                      <m:r>
                        <m:rPr>
                          <m:sty m:val="p"/>
                        </m:rPr>
                        <a:rPr lang="en-GB" sz="2000" b="0" i="0" smtClean="0">
                          <a:latin typeface="Cambria Math" panose="02040503050406030204" pitchFamily="18" charset="0"/>
                          <a:ea typeface="Cambria Math" panose="02040503050406030204" pitchFamily="18" charset="0"/>
                        </a:rPr>
                        <m:t>Symmetry</m:t>
                      </m:r>
                    </m:oMath>
                  </m:oMathPara>
                </a14:m>
                <a:endParaRPr lang="en-GB" sz="2000" dirty="0"/>
              </a:p>
            </p:txBody>
          </p:sp>
        </mc:Choice>
        <mc:Fallback xmlns="">
          <p:sp>
            <p:nvSpPr>
              <p:cNvPr id="41" name="TextBox 40">
                <a:extLst>
                  <a:ext uri="{FF2B5EF4-FFF2-40B4-BE49-F238E27FC236}">
                    <a16:creationId xmlns:a16="http://schemas.microsoft.com/office/drawing/2014/main" id="{FB8BA545-467E-0B38-0616-3E6F31DDFCA5}"/>
                  </a:ext>
                </a:extLst>
              </p:cNvPr>
              <p:cNvSpPr txBox="1">
                <a:spLocks noRot="1" noChangeAspect="1" noMove="1" noResize="1" noEditPoints="1" noAdjustHandles="1" noChangeArrowheads="1" noChangeShapeType="1" noTextEdit="1"/>
              </p:cNvSpPr>
              <p:nvPr/>
            </p:nvSpPr>
            <p:spPr>
              <a:xfrm>
                <a:off x="6491334" y="2257728"/>
                <a:ext cx="2107948" cy="307777"/>
              </a:xfrm>
              <a:prstGeom prst="rect">
                <a:avLst/>
              </a:prstGeom>
              <a:blipFill>
                <a:blip r:embed="rId11"/>
                <a:stretch>
                  <a:fillRect l="-2312" r="-3468" b="-35294"/>
                </a:stretch>
              </a:blipFill>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96977D09-545E-1B4B-D9CA-A59F5EFA1C1F}"/>
              </a:ext>
            </a:extLst>
          </p:cNvPr>
          <p:cNvCxnSpPr>
            <a:cxnSpLocks/>
          </p:cNvCxnSpPr>
          <p:nvPr/>
        </p:nvCxnSpPr>
        <p:spPr>
          <a:xfrm>
            <a:off x="6040344" y="2183193"/>
            <a:ext cx="420047" cy="170669"/>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64B5C0B-647A-3369-E048-6E09327E3E4F}"/>
              </a:ext>
            </a:extLst>
          </p:cNvPr>
          <p:cNvCxnSpPr>
            <a:cxnSpLocks/>
          </p:cNvCxnSpPr>
          <p:nvPr/>
        </p:nvCxnSpPr>
        <p:spPr>
          <a:xfrm flipV="1">
            <a:off x="6635148" y="4385822"/>
            <a:ext cx="1661677" cy="9086"/>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sp>
        <p:nvSpPr>
          <p:cNvPr id="5" name="Right Brace 4">
            <a:extLst>
              <a:ext uri="{FF2B5EF4-FFF2-40B4-BE49-F238E27FC236}">
                <a16:creationId xmlns:a16="http://schemas.microsoft.com/office/drawing/2014/main" id="{7232D3B1-0EF9-8EC1-E1EA-28A976F9CB99}"/>
              </a:ext>
            </a:extLst>
          </p:cNvPr>
          <p:cNvSpPr/>
          <p:nvPr/>
        </p:nvSpPr>
        <p:spPr>
          <a:xfrm rot="16200000" flipV="1">
            <a:off x="571830" y="5045104"/>
            <a:ext cx="198875" cy="658190"/>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31" name="Straight Connector 30">
            <a:extLst>
              <a:ext uri="{FF2B5EF4-FFF2-40B4-BE49-F238E27FC236}">
                <a16:creationId xmlns:a16="http://schemas.microsoft.com/office/drawing/2014/main" id="{2694734E-A19E-630C-CDBA-6B4CAD522D7A}"/>
              </a:ext>
            </a:extLst>
          </p:cNvPr>
          <p:cNvCxnSpPr>
            <a:cxnSpLocks/>
          </p:cNvCxnSpPr>
          <p:nvPr/>
        </p:nvCxnSpPr>
        <p:spPr>
          <a:xfrm flipV="1">
            <a:off x="6038635" y="2536835"/>
            <a:ext cx="420047" cy="170669"/>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CF74642-A9C7-A412-A523-D676BDE9477F}"/>
              </a:ext>
            </a:extLst>
          </p:cNvPr>
          <p:cNvCxnSpPr>
            <a:cxnSpLocks/>
          </p:cNvCxnSpPr>
          <p:nvPr/>
        </p:nvCxnSpPr>
        <p:spPr>
          <a:xfrm>
            <a:off x="336609" y="5852033"/>
            <a:ext cx="652465" cy="0"/>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8B81E02-F066-A73E-8B5C-BED8EAB33AF2}"/>
                  </a:ext>
                </a:extLst>
              </p:cNvPr>
              <p:cNvSpPr txBox="1"/>
              <p:nvPr/>
            </p:nvSpPr>
            <p:spPr>
              <a:xfrm>
                <a:off x="2541571" y="4384193"/>
                <a:ext cx="4324453"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200" b="0" i="1" smtClean="0">
                          <a:latin typeface="Cambria Math" panose="02040503050406030204" pitchFamily="18" charset="0"/>
                        </a:rPr>
                        <m:t>S</m:t>
                      </m:r>
                      <m:r>
                        <m:rPr>
                          <m:sty m:val="p"/>
                        </m:rPr>
                        <a:rPr lang="en-GB" sz="2200" b="0" i="0" smtClean="0">
                          <a:latin typeface="Cambria Math" panose="02040503050406030204" pitchFamily="18" charset="0"/>
                        </a:rPr>
                        <m:t>ymmetry</m:t>
                      </m:r>
                      <m:r>
                        <a:rPr lang="en-GB" sz="2200" b="0" i="0" smtClean="0">
                          <a:latin typeface="Cambria Math" panose="02040503050406030204" pitchFamily="18" charset="0"/>
                        </a:rPr>
                        <m:t> </m:t>
                      </m:r>
                      <m:sSup>
                        <m:sSupPr>
                          <m:ctrlPr>
                            <a:rPr lang="en-GB" sz="2200" i="1">
                              <a:solidFill>
                                <a:prstClr val="black"/>
                              </a:solidFill>
                              <a:latin typeface="Cambria Math" panose="02040503050406030204" pitchFamily="18" charset="0"/>
                            </a:rPr>
                          </m:ctrlPr>
                        </m:sSupPr>
                        <m:e>
                          <m:r>
                            <m:rPr>
                              <m:sty m:val="p"/>
                            </m:rPr>
                            <a:rPr lang="en-GB" sz="2200">
                              <a:solidFill>
                                <a:prstClr val="black"/>
                              </a:solidFill>
                              <a:latin typeface="Cambria Math" panose="02040503050406030204" pitchFamily="18" charset="0"/>
                            </a:rPr>
                            <m:t>SO</m:t>
                          </m:r>
                        </m:e>
                        <m:sup>
                          <m:r>
                            <a:rPr lang="en-GB" sz="2200" i="1">
                              <a:solidFill>
                                <a:prstClr val="black"/>
                              </a:solidFill>
                              <a:latin typeface="Cambria Math" panose="02040503050406030204" pitchFamily="18" charset="0"/>
                            </a:rPr>
                            <m:t>+</m:t>
                          </m:r>
                        </m:sup>
                      </m:sSup>
                      <m:d>
                        <m:dPr>
                          <m:ctrlPr>
                            <a:rPr lang="en-GB" sz="2200" i="1">
                              <a:solidFill>
                                <a:prstClr val="black"/>
                              </a:solidFill>
                              <a:latin typeface="Cambria Math" panose="02040503050406030204" pitchFamily="18" charset="0"/>
                            </a:rPr>
                          </m:ctrlPr>
                        </m:dPr>
                        <m:e>
                          <m:r>
                            <a:rPr lang="en-GB" sz="2200" i="1">
                              <a:solidFill>
                                <a:prstClr val="black"/>
                              </a:solidFill>
                              <a:latin typeface="Cambria Math" panose="02040503050406030204" pitchFamily="18" charset="0"/>
                            </a:rPr>
                            <m:t>1,</m:t>
                          </m:r>
                          <m:r>
                            <a:rPr lang="en-GB" sz="2200" i="1">
                              <a:solidFill>
                                <a:prstClr val="black"/>
                              </a:solidFill>
                              <a:latin typeface="Cambria Math" panose="02040503050406030204" pitchFamily="18" charset="0"/>
                            </a:rPr>
                            <m:t>𝑛</m:t>
                          </m:r>
                          <m:r>
                            <a:rPr lang="en-GB" sz="2200" i="1">
                              <a:solidFill>
                                <a:prstClr val="black"/>
                              </a:solidFill>
                              <a:latin typeface="Cambria Math" panose="02040503050406030204" pitchFamily="18" charset="0"/>
                            </a:rPr>
                            <m:t>−1</m:t>
                          </m:r>
                        </m:e>
                      </m:d>
                      <m:r>
                        <a:rPr lang="en-GB" sz="2200" b="0" i="1" smtClean="0">
                          <a:latin typeface="Cambria Math" panose="02040503050406030204" pitchFamily="18" charset="0"/>
                          <a:ea typeface="Cambria Math" panose="02040503050406030204" pitchFamily="18" charset="0"/>
                        </a:rPr>
                        <m:t>⊃</m:t>
                      </m:r>
                      <m:r>
                        <m:rPr>
                          <m:sty m:val="p"/>
                        </m:rPr>
                        <a:rPr lang="en-GB" sz="2200" b="0" i="0" smtClean="0">
                          <a:latin typeface="Cambria Math" panose="02040503050406030204" pitchFamily="18" charset="0"/>
                          <a:ea typeface="Cambria Math" panose="02040503050406030204" pitchFamily="18" charset="0"/>
                        </a:rPr>
                        <m:t>Lorentz</m:t>
                      </m:r>
                    </m:oMath>
                  </m:oMathPara>
                </a14:m>
                <a:endParaRPr lang="en-GB" sz="2200" dirty="0"/>
              </a:p>
            </p:txBody>
          </p:sp>
        </mc:Choice>
        <mc:Fallback xmlns="">
          <p:sp>
            <p:nvSpPr>
              <p:cNvPr id="52" name="TextBox 51">
                <a:extLst>
                  <a:ext uri="{FF2B5EF4-FFF2-40B4-BE49-F238E27FC236}">
                    <a16:creationId xmlns:a16="http://schemas.microsoft.com/office/drawing/2014/main" id="{C8BC92D5-5A3B-74D4-581C-BB265BD44F88}"/>
                  </a:ext>
                </a:extLst>
              </p:cNvPr>
              <p:cNvSpPr txBox="1">
                <a:spLocks noRot="1" noChangeAspect="1" noMove="1" noResize="1" noEditPoints="1" noAdjustHandles="1" noChangeArrowheads="1" noChangeShapeType="1" noTextEdit="1"/>
              </p:cNvSpPr>
              <p:nvPr/>
            </p:nvSpPr>
            <p:spPr>
              <a:xfrm>
                <a:off x="2541571" y="4384193"/>
                <a:ext cx="4324453" cy="338554"/>
              </a:xfrm>
              <a:prstGeom prst="rect">
                <a:avLst/>
              </a:prstGeom>
              <a:blipFill>
                <a:blip r:embed="rId12"/>
                <a:stretch>
                  <a:fillRect l="-846" r="-987" b="-33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26BE28F0-639E-A01E-BFBF-8B94B46CAD71}"/>
                  </a:ext>
                </a:extLst>
              </p:cNvPr>
              <p:cNvSpPr txBox="1"/>
              <p:nvPr/>
            </p:nvSpPr>
            <p:spPr>
              <a:xfrm>
                <a:off x="5909164" y="4877208"/>
                <a:ext cx="362299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prstClr val="black"/>
                          </a:solidFill>
                          <a:latin typeface="Cambria Math" panose="02040503050406030204" pitchFamily="18" charset="0"/>
                          <a:ea typeface="Cambria Math" panose="02040503050406030204" pitchFamily="18" charset="0"/>
                        </a:rPr>
                        <m:t>𝑎</m:t>
                      </m:r>
                      <m:r>
                        <a:rPr lang="en-GB" b="0" i="1" smtClean="0">
                          <a:solidFill>
                            <a:prstClr val="black"/>
                          </a:solidFill>
                          <a:latin typeface="Cambria Math" panose="02040503050406030204" pitchFamily="18" charset="0"/>
                          <a:ea typeface="Cambria Math" panose="02040503050406030204" pitchFamily="18" charset="0"/>
                        </a:rPr>
                        <m:t>,</m:t>
                      </m:r>
                      <m:r>
                        <a:rPr lang="en-GB" b="0" i="1" smtClean="0">
                          <a:solidFill>
                            <a:prstClr val="black"/>
                          </a:solidFill>
                          <a:latin typeface="Cambria Math" panose="02040503050406030204" pitchFamily="18" charset="0"/>
                          <a:ea typeface="Cambria Math" panose="02040503050406030204" pitchFamily="18" charset="0"/>
                        </a:rPr>
                        <m:t>𝑏</m:t>
                      </m:r>
                      <m:r>
                        <a:rPr lang="en-GB" b="0" i="1" smtClean="0">
                          <a:solidFill>
                            <a:prstClr val="black"/>
                          </a:solidFill>
                          <a:latin typeface="Cambria Math" panose="02040503050406030204" pitchFamily="18" charset="0"/>
                          <a:ea typeface="Cambria Math" panose="02040503050406030204" pitchFamily="18" charset="0"/>
                        </a:rPr>
                        <m:t>, </m:t>
                      </m:r>
                      <m:r>
                        <m:rPr>
                          <m:sty m:val="p"/>
                        </m:rPr>
                        <a:rPr lang="en-GB" b="0" i="0" smtClean="0">
                          <a:solidFill>
                            <a:prstClr val="black"/>
                          </a:solidFill>
                          <a:latin typeface="Cambria Math" panose="02040503050406030204" pitchFamily="18" charset="0"/>
                          <a:ea typeface="Cambria Math" panose="02040503050406030204" pitchFamily="18" charset="0"/>
                        </a:rPr>
                        <m:t>sum</m:t>
                      </m:r>
                      <m:r>
                        <a:rPr lang="en-GB" b="0" i="0" smtClean="0">
                          <a:solidFill>
                            <a:prstClr val="black"/>
                          </a:solidFill>
                          <a:latin typeface="Cambria Math" panose="02040503050406030204" pitchFamily="18" charset="0"/>
                          <a:ea typeface="Cambria Math" panose="02040503050406030204" pitchFamily="18" charset="0"/>
                        </a:rPr>
                        <m:t> </m:t>
                      </m:r>
                      <m:r>
                        <m:rPr>
                          <m:sty m:val="p"/>
                        </m:rPr>
                        <a:rPr lang="en-GB" b="0" i="0" smtClean="0">
                          <a:solidFill>
                            <a:prstClr val="black"/>
                          </a:solidFill>
                          <a:latin typeface="Cambria Math" panose="02040503050406030204" pitchFamily="18" charset="0"/>
                          <a:ea typeface="Cambria Math" panose="02040503050406030204" pitchFamily="18" charset="0"/>
                        </a:rPr>
                        <m:t>over</m:t>
                      </m:r>
                      <m:r>
                        <a:rPr lang="en-GB" b="0" i="0" smtClean="0">
                          <a:solidFill>
                            <a:prstClr val="black"/>
                          </a:solidFill>
                          <a:latin typeface="Cambria Math" panose="02040503050406030204" pitchFamily="18" charset="0"/>
                          <a:ea typeface="Cambria Math" panose="02040503050406030204" pitchFamily="18" charset="0"/>
                        </a:rPr>
                        <m:t> </m:t>
                      </m:r>
                      <m:r>
                        <a:rPr lang="en-GB" b="0" i="1" smtClean="0">
                          <a:solidFill>
                            <a:prstClr val="black"/>
                          </a:solidFill>
                          <a:latin typeface="Cambria Math" panose="02040503050406030204" pitchFamily="18" charset="0"/>
                          <a:ea typeface="Cambria Math" panose="02040503050406030204" pitchFamily="18" charset="0"/>
                        </a:rPr>
                        <m:t>0 </m:t>
                      </m:r>
                      <m:r>
                        <m:rPr>
                          <m:sty m:val="p"/>
                        </m:rPr>
                        <a:rPr lang="en-GB" b="0" i="0" smtClean="0">
                          <a:solidFill>
                            <a:prstClr val="black"/>
                          </a:solidFill>
                          <a:latin typeface="Cambria Math" panose="02040503050406030204" pitchFamily="18" charset="0"/>
                          <a:ea typeface="Cambria Math" panose="02040503050406030204" pitchFamily="18" charset="0"/>
                        </a:rPr>
                        <m:t>to</m:t>
                      </m:r>
                      <m:r>
                        <a:rPr lang="en-GB" b="0" i="1" smtClean="0">
                          <a:solidFill>
                            <a:prstClr val="black"/>
                          </a:solidFill>
                          <a:latin typeface="Cambria Math" panose="02040503050406030204" pitchFamily="18" charset="0"/>
                          <a:ea typeface="Cambria Math" panose="02040503050406030204" pitchFamily="18" charset="0"/>
                        </a:rPr>
                        <m:t> </m:t>
                      </m:r>
                      <m:r>
                        <a:rPr lang="en-GB" b="0" i="1" smtClean="0">
                          <a:solidFill>
                            <a:prstClr val="black"/>
                          </a:solidFill>
                          <a:latin typeface="Cambria Math" panose="02040503050406030204" pitchFamily="18" charset="0"/>
                          <a:ea typeface="Cambria Math" panose="02040503050406030204" pitchFamily="18" charset="0"/>
                        </a:rPr>
                        <m:t>𝑛</m:t>
                      </m:r>
                      <m:r>
                        <a:rPr lang="en-GB" b="0" i="1" smtClean="0">
                          <a:solidFill>
                            <a:prstClr val="black"/>
                          </a:solidFill>
                          <a:latin typeface="Cambria Math" panose="02040503050406030204" pitchFamily="18" charset="0"/>
                          <a:ea typeface="Cambria Math" panose="02040503050406030204" pitchFamily="18" charset="0"/>
                        </a:rPr>
                        <m:t>−1</m:t>
                      </m:r>
                    </m:oMath>
                  </m:oMathPara>
                </a14:m>
                <a:endParaRPr lang="en-GB" sz="1600" dirty="0"/>
              </a:p>
            </p:txBody>
          </p:sp>
        </mc:Choice>
        <mc:Fallback xmlns="">
          <p:sp>
            <p:nvSpPr>
              <p:cNvPr id="63" name="TextBox 62">
                <a:extLst>
                  <a:ext uri="{FF2B5EF4-FFF2-40B4-BE49-F238E27FC236}">
                    <a16:creationId xmlns:a16="http://schemas.microsoft.com/office/drawing/2014/main" id="{26BE28F0-639E-A01E-BFBF-8B94B46CAD71}"/>
                  </a:ext>
                </a:extLst>
              </p:cNvPr>
              <p:cNvSpPr txBox="1">
                <a:spLocks noRot="1" noChangeAspect="1" noMove="1" noResize="1" noEditPoints="1" noAdjustHandles="1" noChangeArrowheads="1" noChangeShapeType="1" noTextEdit="1"/>
              </p:cNvSpPr>
              <p:nvPr/>
            </p:nvSpPr>
            <p:spPr>
              <a:xfrm>
                <a:off x="5909164" y="4877208"/>
                <a:ext cx="3622998" cy="276999"/>
              </a:xfrm>
              <a:prstGeom prst="rect">
                <a:avLst/>
              </a:prstGeom>
              <a:blipFill>
                <a:blip r:embed="rId14"/>
                <a:stretch>
                  <a:fillRect b="-8696"/>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C4AC586-0DFF-65E1-AD13-B855ECC404E5}"/>
                  </a:ext>
                </a:extLst>
              </p:cNvPr>
              <p:cNvSpPr txBox="1"/>
              <p:nvPr/>
            </p:nvSpPr>
            <p:spPr>
              <a:xfrm>
                <a:off x="4244337" y="4861672"/>
                <a:ext cx="2542032" cy="3132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𝜂</m:t>
                              </m:r>
                            </m:e>
                          </m:acc>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cs typeface="+mn-cs"/>
                </a:endParaRPr>
              </a:p>
            </p:txBody>
          </p:sp>
        </mc:Choice>
        <mc:Fallback>
          <p:sp>
            <p:nvSpPr>
              <p:cNvPr id="4" name="TextBox 3">
                <a:extLst>
                  <a:ext uri="{FF2B5EF4-FFF2-40B4-BE49-F238E27FC236}">
                    <a16:creationId xmlns:a16="http://schemas.microsoft.com/office/drawing/2014/main" id="{DC4AC586-0DFF-65E1-AD13-B855ECC404E5}"/>
                  </a:ext>
                </a:extLst>
              </p:cNvPr>
              <p:cNvSpPr txBox="1">
                <a:spLocks noRot="1" noChangeAspect="1" noMove="1" noResize="1" noEditPoints="1" noAdjustHandles="1" noChangeArrowheads="1" noChangeShapeType="1" noTextEdit="1"/>
              </p:cNvSpPr>
              <p:nvPr/>
            </p:nvSpPr>
            <p:spPr>
              <a:xfrm>
                <a:off x="4244337" y="4861672"/>
                <a:ext cx="2542032" cy="313291"/>
              </a:xfrm>
              <a:prstGeom prst="rect">
                <a:avLst/>
              </a:prstGeom>
              <a:blipFill>
                <a:blip r:embed="rId15"/>
                <a:stretch>
                  <a:fillRect l="-4796" t="-7843" b="-37255"/>
                </a:stretch>
              </a:blipFill>
            </p:spPr>
            <p:txBody>
              <a:bodyPr/>
              <a:lstStyle/>
              <a:p>
                <a:r>
                  <a:rPr lang="en-GB">
                    <a:noFill/>
                  </a:rPr>
                  <a:t> </a:t>
                </a:r>
              </a:p>
            </p:txBody>
          </p:sp>
        </mc:Fallback>
      </mc:AlternateContent>
    </p:spTree>
    <p:extLst>
      <p:ext uri="{BB962C8B-B14F-4D97-AF65-F5344CB8AC3E}">
        <p14:creationId xmlns:p14="http://schemas.microsoft.com/office/powerpoint/2010/main" val="2545805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F5AE9-E3A9-8158-9D17-780200B29A6A}"/>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54D22C63-F6DA-491A-9377-EBFAC6A9CB3B}"/>
              </a:ext>
            </a:extLst>
          </p:cNvPr>
          <p:cNvSpPr txBox="1">
            <a:spLocks noChangeArrowheads="1"/>
          </p:cNvSpPr>
          <p:nvPr/>
        </p:nvSpPr>
        <p:spPr bwMode="auto">
          <a:xfrm>
            <a:off x="1783" y="6434885"/>
            <a:ext cx="91299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Arithmetic substructure of time contains the Geometric form in which it </a:t>
            </a:r>
            <a:r>
              <a:rPr lang="en-GB" altLang="en-US" sz="2000" dirty="0">
                <a:solidFill>
                  <a:srgbClr val="C00000"/>
                </a:solidFill>
                <a:latin typeface="Arial" panose="020B0604020202020204" pitchFamily="34" charset="0"/>
                <a:cs typeface="Arial" panose="020B0604020202020204" pitchFamily="34" charset="0"/>
              </a:rPr>
              <a:t>flows</a:t>
            </a:r>
            <a:endParaRPr kumimoji="0" lang="en-US" altLang="en-US" sz="2000" b="0"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 Box 7">
                <a:extLst>
                  <a:ext uri="{FF2B5EF4-FFF2-40B4-BE49-F238E27FC236}">
                    <a16:creationId xmlns:a16="http://schemas.microsoft.com/office/drawing/2014/main" id="{8E4FDF16-FF84-17FC-D0AA-FCB5450F52EF}"/>
                  </a:ext>
                </a:extLst>
              </p:cNvPr>
              <p:cNvSpPr txBox="1">
                <a:spLocks noChangeArrowheads="1"/>
              </p:cNvSpPr>
              <p:nvPr/>
            </p:nvSpPr>
            <p:spPr bwMode="auto">
              <a:xfrm>
                <a:off x="342900" y="2635818"/>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22" name="Text Box 7">
                <a:extLst>
                  <a:ext uri="{FF2B5EF4-FFF2-40B4-BE49-F238E27FC236}">
                    <a16:creationId xmlns:a16="http://schemas.microsoft.com/office/drawing/2014/main" id="{2B112E68-10A6-1AE9-98DF-C9E484A16479}"/>
                  </a:ext>
                </a:extLst>
              </p:cNvPr>
              <p:cNvSpPr txBox="1">
                <a:spLocks noRot="1" noChangeAspect="1" noMove="1" noResize="1" noEditPoints="1" noAdjustHandles="1" noChangeArrowheads="1" noChangeShapeType="1" noTextEdit="1"/>
              </p:cNvSpPr>
              <p:nvPr/>
            </p:nvSpPr>
            <p:spPr bwMode="auto">
              <a:xfrm>
                <a:off x="342900" y="2635818"/>
                <a:ext cx="3383280" cy="400110"/>
              </a:xfrm>
              <a:prstGeom prst="rect">
                <a:avLst/>
              </a:prstGeom>
              <a:blipFill>
                <a:blip r:embed="rId6"/>
                <a:stretch>
                  <a:fillRect l="-1622" t="-6061" b="-227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8015BAC-5291-16F4-204D-C7912EA6134B}"/>
                  </a:ext>
                </a:extLst>
              </p:cNvPr>
              <p:cNvSpPr txBox="1"/>
              <p:nvPr/>
            </p:nvSpPr>
            <p:spPr>
              <a:xfrm>
                <a:off x="3509596" y="2648367"/>
                <a:ext cx="5291504" cy="338554"/>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22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GB" sz="22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5" name="TextBox 24">
                <a:extLst>
                  <a:ext uri="{FF2B5EF4-FFF2-40B4-BE49-F238E27FC236}">
                    <a16:creationId xmlns:a16="http://schemas.microsoft.com/office/drawing/2014/main" id="{32BE6175-9B27-FCF7-DC02-A410D26D2756}"/>
                  </a:ext>
                </a:extLst>
              </p:cNvPr>
              <p:cNvSpPr txBox="1">
                <a:spLocks noRot="1" noChangeAspect="1" noMove="1" noResize="1" noEditPoints="1" noAdjustHandles="1" noChangeArrowheads="1" noChangeShapeType="1" noTextEdit="1"/>
              </p:cNvSpPr>
              <p:nvPr/>
            </p:nvSpPr>
            <p:spPr>
              <a:xfrm>
                <a:off x="3509596" y="2648367"/>
                <a:ext cx="5291504" cy="338554"/>
              </a:xfrm>
              <a:prstGeom prst="rect">
                <a:avLst/>
              </a:prstGeom>
              <a:blipFill>
                <a:blip r:embed="rId7"/>
                <a:stretch>
                  <a:fillRect l="-1959" b="-2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41217E6-2097-ABDA-11C3-1A5092FD263B}"/>
                  </a:ext>
                </a:extLst>
              </p:cNvPr>
              <p:cNvSpPr txBox="1"/>
              <p:nvPr/>
            </p:nvSpPr>
            <p:spPr>
              <a:xfrm>
                <a:off x="3397294" y="2648345"/>
                <a:ext cx="5291504" cy="344646"/>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22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4" name="TextBox 33">
                <a:extLst>
                  <a:ext uri="{FF2B5EF4-FFF2-40B4-BE49-F238E27FC236}">
                    <a16:creationId xmlns:a16="http://schemas.microsoft.com/office/drawing/2014/main" id="{6610BB2F-EFC4-B9EE-7C93-DDD9AB8EF6DF}"/>
                  </a:ext>
                </a:extLst>
              </p:cNvPr>
              <p:cNvSpPr txBox="1">
                <a:spLocks noRot="1" noChangeAspect="1" noMove="1" noResize="1" noEditPoints="1" noAdjustHandles="1" noChangeArrowheads="1" noChangeShapeType="1" noTextEdit="1"/>
              </p:cNvSpPr>
              <p:nvPr/>
            </p:nvSpPr>
            <p:spPr>
              <a:xfrm>
                <a:off x="3397294" y="2648345"/>
                <a:ext cx="5291504" cy="344646"/>
              </a:xfrm>
              <a:prstGeom prst="rect">
                <a:avLst/>
              </a:prstGeom>
              <a:blipFill>
                <a:blip r:embed="rId8"/>
                <a:stretch>
                  <a:fillRect l="-2419" b="-350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 Box 7">
                <a:extLst>
                  <a:ext uri="{FF2B5EF4-FFF2-40B4-BE49-F238E27FC236}">
                    <a16:creationId xmlns:a16="http://schemas.microsoft.com/office/drawing/2014/main" id="{2159A596-8208-7819-D48E-EF8C95BBCF46}"/>
                  </a:ext>
                </a:extLst>
              </p:cNvPr>
              <p:cNvSpPr txBox="1">
                <a:spLocks noChangeArrowheads="1"/>
              </p:cNvSpPr>
              <p:nvPr/>
            </p:nvSpPr>
            <p:spPr bwMode="auto">
              <a:xfrm>
                <a:off x="230165" y="3002821"/>
                <a:ext cx="8867775" cy="520142"/>
              </a:xfrm>
              <a:prstGeom prst="rect">
                <a:avLst/>
              </a:prstGeom>
              <a:solidFill>
                <a:schemeClr val="bg1"/>
              </a:solidFill>
              <a:ln>
                <a:noFill/>
              </a:ln>
              <a:effectLst/>
            </p:spPr>
            <p:txBody>
              <a:bodyPr wrap="square">
                <a:spAutoFit/>
              </a:bodyPr>
              <a:lstStyle/>
              <a:p>
                <a:pPr lvl="0">
                  <a:spcBef>
                    <a:spcPct val="50000"/>
                  </a:spcBef>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These quadratic elements ‘fit together’ composing</a:t>
                </a:r>
                <a:r>
                  <a:rPr kumimoji="0" lang="en-GB" altLang="en-US" sz="20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extended patch of</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p>
                      <m:sSupPr>
                        <m:ctrlP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e>
                      <m:sup>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4</m:t>
                        </m:r>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up>
                    </m:sSup>
                    <m:r>
                      <m:rPr>
                        <m:nor/>
                      </m:rPr>
                      <a:rPr lang="en-GB" altLang="en-US" sz="2000" dirty="0">
                        <a:solidFill>
                          <a:srgbClr val="C00000"/>
                        </a:solidFill>
                        <a:latin typeface="Arial" panose="020B0604020202020204" pitchFamily="34" charset="0"/>
                        <a:cs typeface="Arial" panose="020B0604020202020204" pitchFamily="34" charset="0"/>
                      </a:rPr>
                      <m:t>:</m:t>
                    </m:r>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38" name="Text Box 7">
                <a:extLst>
                  <a:ext uri="{FF2B5EF4-FFF2-40B4-BE49-F238E27FC236}">
                    <a16:creationId xmlns:a16="http://schemas.microsoft.com/office/drawing/2014/main" id="{203F1147-3206-D71F-8EC7-6A8BD462C662}"/>
                  </a:ext>
                </a:extLst>
              </p:cNvPr>
              <p:cNvSpPr txBox="1">
                <a:spLocks noRot="1" noChangeAspect="1" noMove="1" noResize="1" noEditPoints="1" noAdjustHandles="1" noChangeArrowheads="1" noChangeShapeType="1" noTextEdit="1"/>
              </p:cNvSpPr>
              <p:nvPr/>
            </p:nvSpPr>
            <p:spPr bwMode="auto">
              <a:xfrm>
                <a:off x="230165" y="3002821"/>
                <a:ext cx="8867775" cy="520142"/>
              </a:xfrm>
              <a:prstGeom prst="rect">
                <a:avLst/>
              </a:prstGeom>
              <a:blipFill>
                <a:blip r:embed="rId9"/>
                <a:stretch>
                  <a:fillRect l="-757" b="-17647"/>
                </a:stretch>
              </a:blipFill>
              <a:ln>
                <a:noFill/>
              </a:ln>
              <a:effectLst/>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77A97FFD-9506-BB9A-39DA-468D88979136}"/>
              </a:ext>
            </a:extLst>
          </p:cNvPr>
          <p:cNvCxnSpPr>
            <a:cxnSpLocks/>
          </p:cNvCxnSpPr>
          <p:nvPr/>
        </p:nvCxnSpPr>
        <p:spPr>
          <a:xfrm>
            <a:off x="444451" y="2976001"/>
            <a:ext cx="425241" cy="0"/>
          </a:xfrm>
          <a:prstGeom prst="line">
            <a:avLst/>
          </a:prstGeom>
          <a:ln w="571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2DDB6-9BE8-5447-59BE-BEBBC1B3257A}"/>
              </a:ext>
            </a:extLst>
          </p:cNvPr>
          <p:cNvCxnSpPr>
            <a:cxnSpLocks/>
          </p:cNvCxnSpPr>
          <p:nvPr/>
        </p:nvCxnSpPr>
        <p:spPr>
          <a:xfrm>
            <a:off x="1929384" y="2960287"/>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 Box 7">
                <a:extLst>
                  <a:ext uri="{FF2B5EF4-FFF2-40B4-BE49-F238E27FC236}">
                    <a16:creationId xmlns:a16="http://schemas.microsoft.com/office/drawing/2014/main" id="{267032E9-BABB-FEC5-F989-8F10E32F8666}"/>
                  </a:ext>
                </a:extLst>
              </p:cNvPr>
              <p:cNvSpPr txBox="1">
                <a:spLocks noChangeArrowheads="1"/>
              </p:cNvSpPr>
              <p:nvPr/>
            </p:nvSpPr>
            <p:spPr bwMode="auto">
              <a:xfrm>
                <a:off x="-23744" y="0"/>
                <a:ext cx="9162288" cy="5132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real numbers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have basic arithmetic properties of</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14:m>
                  <m:oMath xmlns:m="http://schemas.openxmlformats.org/officeDocument/2006/math">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and</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14:m>
                  <m:oMath xmlns:m="http://schemas.openxmlformats.org/officeDocument/2006/math">
                    <m:r>
                      <a:rPr kumimoji="0" lang="en-GB"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operations </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2000" b="0" i="1"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6" name="Text Box 7">
                <a:extLst>
                  <a:ext uri="{FF2B5EF4-FFF2-40B4-BE49-F238E27FC236}">
                    <a16:creationId xmlns:a16="http://schemas.microsoft.com/office/drawing/2014/main" id="{9637D309-D59C-229A-EAF3-3A0109C52504}"/>
                  </a:ext>
                </a:extLst>
              </p:cNvPr>
              <p:cNvSpPr txBox="1">
                <a:spLocks noRot="1" noChangeAspect="1" noMove="1" noResize="1" noEditPoints="1" noAdjustHandles="1" noChangeArrowheads="1" noChangeShapeType="1" noTextEdit="1"/>
              </p:cNvSpPr>
              <p:nvPr/>
            </p:nvSpPr>
            <p:spPr bwMode="auto">
              <a:xfrm>
                <a:off x="-23744" y="0"/>
                <a:ext cx="9162288" cy="513282"/>
              </a:xfrm>
              <a:prstGeom prst="rect">
                <a:avLst/>
              </a:prstGeom>
              <a:blipFill>
                <a:blip r:embed="rId10"/>
                <a:stretch>
                  <a:fillRect l="-333" r="-1131" b="-1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33" name="TextBox 32">
            <a:extLst>
              <a:ext uri="{FF2B5EF4-FFF2-40B4-BE49-F238E27FC236}">
                <a16:creationId xmlns:a16="http://schemas.microsoft.com/office/drawing/2014/main" id="{7EF21F79-7B0E-E006-2ACA-7FF54E4CDF1F}"/>
              </a:ext>
            </a:extLst>
          </p:cNvPr>
          <p:cNvSpPr txBox="1"/>
          <p:nvPr/>
        </p:nvSpPr>
        <p:spPr>
          <a:xfrm>
            <a:off x="4077360" y="217517"/>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36" name="Text Box 7">
                <a:extLst>
                  <a:ext uri="{FF2B5EF4-FFF2-40B4-BE49-F238E27FC236}">
                    <a16:creationId xmlns:a16="http://schemas.microsoft.com/office/drawing/2014/main" id="{B62A35B3-F17E-467F-C7E4-97F58078EBA2}"/>
                  </a:ext>
                </a:extLst>
              </p:cNvPr>
              <p:cNvSpPr txBox="1">
                <a:spLocks noChangeArrowheads="1"/>
              </p:cNvSpPr>
              <p:nvPr/>
            </p:nvSpPr>
            <p:spPr bwMode="auto">
              <a:xfrm>
                <a:off x="-69464" y="399208"/>
                <a:ext cx="9208008" cy="5132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Time as continuum expressed by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GB" alt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time itself</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has these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intrinsic</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properties</a:t>
                </a:r>
                <a:endParaRPr kumimoji="0" lang="en-US" altLang="en-US" sz="2000" b="0"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Choice>
        <mc:Fallback xmlns="">
          <p:sp>
            <p:nvSpPr>
              <p:cNvPr id="36" name="Text Box 7">
                <a:extLst>
                  <a:ext uri="{FF2B5EF4-FFF2-40B4-BE49-F238E27FC236}">
                    <a16:creationId xmlns:a16="http://schemas.microsoft.com/office/drawing/2014/main" id="{6CE4E64C-A7FA-E422-CCC9-7774063C5C8E}"/>
                  </a:ext>
                </a:extLst>
              </p:cNvPr>
              <p:cNvSpPr txBox="1">
                <a:spLocks noRot="1" noChangeAspect="1" noMove="1" noResize="1" noEditPoints="1" noAdjustHandles="1" noChangeArrowheads="1" noChangeShapeType="1" noTextEdit="1"/>
              </p:cNvSpPr>
              <p:nvPr/>
            </p:nvSpPr>
            <p:spPr bwMode="auto">
              <a:xfrm>
                <a:off x="-69464" y="399208"/>
                <a:ext cx="9208008" cy="513282"/>
              </a:xfrm>
              <a:prstGeom prst="rect">
                <a:avLst/>
              </a:prstGeom>
              <a:blipFill>
                <a:blip r:embed="rId11"/>
                <a:stretch>
                  <a:fillRect b="-152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 Box 7">
                <a:extLst>
                  <a:ext uri="{FF2B5EF4-FFF2-40B4-BE49-F238E27FC236}">
                    <a16:creationId xmlns:a16="http://schemas.microsoft.com/office/drawing/2014/main" id="{4C439CB2-8369-F4C7-CE7E-A2054AA7AB0F}"/>
                  </a:ext>
                </a:extLst>
              </p:cNvPr>
              <p:cNvSpPr txBox="1">
                <a:spLocks noChangeArrowheads="1"/>
              </p:cNvSpPr>
              <p:nvPr/>
            </p:nvSpPr>
            <p:spPr bwMode="auto">
              <a:xfrm>
                <a:off x="342900" y="1054569"/>
                <a:ext cx="3383280"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Can express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37" name="Text Box 7">
                <a:extLst>
                  <a:ext uri="{FF2B5EF4-FFF2-40B4-BE49-F238E27FC236}">
                    <a16:creationId xmlns:a16="http://schemas.microsoft.com/office/drawing/2014/main" id="{D7A2F95E-6B9F-89D7-C290-187DBFABF02E}"/>
                  </a:ext>
                </a:extLst>
              </p:cNvPr>
              <p:cNvSpPr txBox="1">
                <a:spLocks noRot="1" noChangeAspect="1" noMove="1" noResize="1" noEditPoints="1" noAdjustHandles="1" noChangeArrowheads="1" noChangeShapeType="1" noTextEdit="1"/>
              </p:cNvSpPr>
              <p:nvPr/>
            </p:nvSpPr>
            <p:spPr bwMode="auto">
              <a:xfrm>
                <a:off x="342900" y="1054569"/>
                <a:ext cx="3383280" cy="400110"/>
              </a:xfrm>
              <a:prstGeom prst="rect">
                <a:avLst/>
              </a:prstGeom>
              <a:blipFill>
                <a:blip r:embed="rId12"/>
                <a:stretch>
                  <a:fillRect l="-1622" t="-6061" b="-227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41" name="Rectangle 40">
            <a:extLst>
              <a:ext uri="{FF2B5EF4-FFF2-40B4-BE49-F238E27FC236}">
                <a16:creationId xmlns:a16="http://schemas.microsoft.com/office/drawing/2014/main" id="{EDD7E012-4E74-D9F3-2EFB-43882D2C9005}"/>
              </a:ext>
            </a:extLst>
          </p:cNvPr>
          <p:cNvSpPr/>
          <p:nvPr/>
        </p:nvSpPr>
        <p:spPr>
          <a:xfrm>
            <a:off x="28844" y="94167"/>
            <a:ext cx="9075400" cy="818323"/>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43" name="Straight Connector 42">
            <a:extLst>
              <a:ext uri="{FF2B5EF4-FFF2-40B4-BE49-F238E27FC236}">
                <a16:creationId xmlns:a16="http://schemas.microsoft.com/office/drawing/2014/main" id="{3EA3059F-586F-AFDF-A371-4FCC1E0E66DC}"/>
              </a:ext>
            </a:extLst>
          </p:cNvPr>
          <p:cNvCxnSpPr>
            <a:cxnSpLocks/>
          </p:cNvCxnSpPr>
          <p:nvPr/>
        </p:nvCxnSpPr>
        <p:spPr>
          <a:xfrm>
            <a:off x="1919859" y="1379038"/>
            <a:ext cx="7813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Box 7">
            <a:extLst>
              <a:ext uri="{FF2B5EF4-FFF2-40B4-BE49-F238E27FC236}">
                <a16:creationId xmlns:a16="http://schemas.microsoft.com/office/drawing/2014/main" id="{F2D94C80-0009-2B7A-4C3C-E319840732CE}"/>
              </a:ext>
            </a:extLst>
          </p:cNvPr>
          <p:cNvSpPr txBox="1">
            <a:spLocks noChangeArrowheads="1"/>
          </p:cNvSpPr>
          <p:nvPr/>
        </p:nvSpPr>
        <p:spPr bwMode="auto">
          <a:xfrm>
            <a:off x="5739087" y="3782093"/>
            <a:ext cx="3179064"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construction of  spacetime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continuum</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with no residual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discrete</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structure</a:t>
            </a:r>
            <a:endParaRPr kumimoji="0" lang="en-US" altLang="en-US" sz="19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8" name="Text Box 7">
            <a:extLst>
              <a:ext uri="{FF2B5EF4-FFF2-40B4-BE49-F238E27FC236}">
                <a16:creationId xmlns:a16="http://schemas.microsoft.com/office/drawing/2014/main" id="{BB8C1D57-7AB1-2CB3-0684-FCF53171028D}"/>
              </a:ext>
            </a:extLst>
          </p:cNvPr>
          <p:cNvSpPr txBox="1">
            <a:spLocks noChangeArrowheads="1"/>
          </p:cNvSpPr>
          <p:nvPr/>
        </p:nvSpPr>
        <p:spPr bwMode="auto">
          <a:xfrm>
            <a:off x="5918696" y="5081494"/>
            <a:ext cx="2728677"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local </a:t>
            </a: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4D</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light cone</a:t>
            </a:r>
            <a:r>
              <a:rPr lang="en-GB" altLang="en-US" sz="1900" dirty="0">
                <a:solidFill>
                  <a:srgbClr val="000099"/>
                </a:solidFill>
                <a:latin typeface="Arial" panose="020B0604020202020204" pitchFamily="34" charset="0"/>
                <a:cs typeface="Arial" panose="020B0604020202020204" pitchFamily="34" charset="0"/>
              </a:rPr>
              <a:t>, inertial reference frame </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any location</a:t>
            </a:r>
            <a:endParaRPr kumimoji="0" lang="en-US" altLang="en-US" sz="19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cxnSp>
        <p:nvCxnSpPr>
          <p:cNvPr id="19" name="Straight Arrow Connector 18">
            <a:extLst>
              <a:ext uri="{FF2B5EF4-FFF2-40B4-BE49-F238E27FC236}">
                <a16:creationId xmlns:a16="http://schemas.microsoft.com/office/drawing/2014/main" id="{2F17FD65-A176-8944-0DAC-C721083E2E3B}"/>
              </a:ext>
            </a:extLst>
          </p:cNvPr>
          <p:cNvCxnSpPr/>
          <p:nvPr/>
        </p:nvCxnSpPr>
        <p:spPr>
          <a:xfrm>
            <a:off x="1855871" y="2301550"/>
            <a:ext cx="5513832" cy="0"/>
          </a:xfrm>
          <a:prstGeom prst="straightConnector1">
            <a:avLst/>
          </a:prstGeom>
          <a:ln w="155575">
            <a:solidFill>
              <a:schemeClr val="tx1">
                <a:lumMod val="50000"/>
                <a:lumOff val="50000"/>
              </a:schemeClr>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8CB0F0-987D-7F8C-43F5-4B67B2D13291}"/>
                  </a:ext>
                </a:extLst>
              </p:cNvPr>
              <p:cNvSpPr txBox="1"/>
              <p:nvPr/>
            </p:nvSpPr>
            <p:spPr>
              <a:xfrm>
                <a:off x="7285598" y="2131100"/>
                <a:ext cx="1261853" cy="523220"/>
              </a:xfrm>
              <a:prstGeom prst="rect">
                <a:avLst/>
              </a:prstGeom>
              <a:noFill/>
            </p:spPr>
            <p:txBody>
              <a:bodyPr wrap="square" rtlCol="0">
                <a:spAutoFit/>
              </a:bodyPr>
              <a:lstStyle/>
              <a:p>
                <a:pPr lvl="0">
                  <a:defRPr/>
                </a:pPr>
                <a:r>
                  <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lang="en-GB" sz="2400" dirty="0">
                    <a:solidFill>
                      <a:prstClr val="black"/>
                    </a:solidFill>
                    <a:ea typeface="Cambria Math" panose="02040503050406030204" pitchFamily="18" charset="0"/>
                  </a:rPr>
                  <a:t> </a:t>
                </a:r>
                <a14:m>
                  <m:oMath xmlns:m="http://schemas.openxmlformats.org/officeDocument/2006/math">
                    <m:r>
                      <a:rPr lang="en-GB" sz="2000" i="1" dirty="0">
                        <a:solidFill>
                          <a:prstClr val="black"/>
                        </a:solidFill>
                        <a:latin typeface="Cambria Math" panose="02040503050406030204" pitchFamily="18" charset="0"/>
                        <a:ea typeface="Cambria Math" panose="02040503050406030204" pitchFamily="18" charset="0"/>
                      </a:rPr>
                      <m:t>∈</m:t>
                    </m:r>
                    <m:r>
                      <a:rPr lang="en-GB" sz="2800" i="1" dirty="0">
                        <a:solidFill>
                          <a:prstClr val="black"/>
                        </a:solidFill>
                        <a:latin typeface="Cambria Math" panose="02040503050406030204" pitchFamily="18" charset="0"/>
                        <a:ea typeface="Cambria Math" panose="02040503050406030204" pitchFamily="18" charset="0"/>
                      </a:rPr>
                      <m:t>ℝ</m:t>
                    </m:r>
                  </m:oMath>
                </a14:m>
                <a:endPar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CA44DEBC-8194-7071-C651-CA6FA4EA0650}"/>
                  </a:ext>
                </a:extLst>
              </p:cNvPr>
              <p:cNvSpPr txBox="1">
                <a:spLocks noRot="1" noChangeAspect="1" noMove="1" noResize="1" noEditPoints="1" noAdjustHandles="1" noChangeArrowheads="1" noChangeShapeType="1" noTextEdit="1"/>
              </p:cNvSpPr>
              <p:nvPr/>
            </p:nvSpPr>
            <p:spPr>
              <a:xfrm>
                <a:off x="7285598" y="2131100"/>
                <a:ext cx="1261853" cy="523220"/>
              </a:xfrm>
              <a:prstGeom prst="rect">
                <a:avLst/>
              </a:prstGeom>
              <a:blipFill>
                <a:blip r:embed="rId15"/>
                <a:stretch>
                  <a:fillRect l="-9662" t="-12941" b="-32941"/>
                </a:stretch>
              </a:blipFill>
            </p:spPr>
            <p:txBody>
              <a:bodyPr/>
              <a:lstStyle/>
              <a:p>
                <a:r>
                  <a:rPr lang="en-GB">
                    <a:noFill/>
                  </a:rPr>
                  <a:t> </a:t>
                </a:r>
              </a:p>
            </p:txBody>
          </p:sp>
        </mc:Fallback>
      </mc:AlternateContent>
      <p:cxnSp>
        <p:nvCxnSpPr>
          <p:cNvPr id="21" name="Straight Arrow Connector 20">
            <a:extLst>
              <a:ext uri="{FF2B5EF4-FFF2-40B4-BE49-F238E27FC236}">
                <a16:creationId xmlns:a16="http://schemas.microsoft.com/office/drawing/2014/main" id="{8A3622B9-A638-4358-8281-AE5E07615AF0}"/>
              </a:ext>
            </a:extLst>
          </p:cNvPr>
          <p:cNvCxnSpPr>
            <a:cxnSpLocks/>
          </p:cNvCxnSpPr>
          <p:nvPr/>
        </p:nvCxnSpPr>
        <p:spPr>
          <a:xfrm>
            <a:off x="2277027" y="2311075"/>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E34D16D-9A56-9947-4D97-F19C98687D39}"/>
              </a:ext>
            </a:extLst>
          </p:cNvPr>
          <p:cNvCxnSpPr>
            <a:cxnSpLocks/>
          </p:cNvCxnSpPr>
          <p:nvPr/>
        </p:nvCxnSpPr>
        <p:spPr>
          <a:xfrm>
            <a:off x="3150567" y="2309353"/>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3C6C981-4FD3-EF70-B452-1B3CFA0D4904}"/>
              </a:ext>
            </a:extLst>
          </p:cNvPr>
          <p:cNvCxnSpPr>
            <a:cxnSpLocks/>
          </p:cNvCxnSpPr>
          <p:nvPr/>
        </p:nvCxnSpPr>
        <p:spPr>
          <a:xfrm>
            <a:off x="4017765" y="2309353"/>
            <a:ext cx="498491" cy="0"/>
          </a:xfrm>
          <a:prstGeom prst="straightConnector1">
            <a:avLst/>
          </a:prstGeom>
          <a:ln w="1524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1DE31EF-EBB8-FB5E-A011-B5241E304C01}"/>
              </a:ext>
            </a:extLst>
          </p:cNvPr>
          <p:cNvCxnSpPr>
            <a:cxnSpLocks/>
          </p:cNvCxnSpPr>
          <p:nvPr/>
        </p:nvCxnSpPr>
        <p:spPr>
          <a:xfrm>
            <a:off x="4855313" y="2311075"/>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84016E2-69A9-91D5-78F1-D9F5BB9B5A21}"/>
              </a:ext>
            </a:extLst>
          </p:cNvPr>
          <p:cNvCxnSpPr>
            <a:cxnSpLocks/>
          </p:cNvCxnSpPr>
          <p:nvPr/>
        </p:nvCxnSpPr>
        <p:spPr>
          <a:xfrm>
            <a:off x="5629827" y="2311075"/>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61202F-DE60-9CBC-95B4-A4664D9422AF}"/>
              </a:ext>
            </a:extLst>
          </p:cNvPr>
          <p:cNvCxnSpPr>
            <a:cxnSpLocks/>
          </p:cNvCxnSpPr>
          <p:nvPr/>
        </p:nvCxnSpPr>
        <p:spPr>
          <a:xfrm>
            <a:off x="6413598" y="2311075"/>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D33CEDC-9478-CEE6-E1AB-ACDD0EB3F64F}"/>
                  </a:ext>
                </a:extLst>
              </p:cNvPr>
              <p:cNvSpPr txBox="1"/>
              <p:nvPr/>
            </p:nvSpPr>
            <p:spPr>
              <a:xfrm>
                <a:off x="3509596" y="1067118"/>
                <a:ext cx="5291504" cy="338554"/>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22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GB" sz="22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45" name="TextBox 44">
                <a:extLst>
                  <a:ext uri="{FF2B5EF4-FFF2-40B4-BE49-F238E27FC236}">
                    <a16:creationId xmlns:a16="http://schemas.microsoft.com/office/drawing/2014/main" id="{6962500A-E162-1B3B-4432-4FB6748FD434}"/>
                  </a:ext>
                </a:extLst>
              </p:cNvPr>
              <p:cNvSpPr txBox="1">
                <a:spLocks noRot="1" noChangeAspect="1" noMove="1" noResize="1" noEditPoints="1" noAdjustHandles="1" noChangeArrowheads="1" noChangeShapeType="1" noTextEdit="1"/>
              </p:cNvSpPr>
              <p:nvPr/>
            </p:nvSpPr>
            <p:spPr>
              <a:xfrm>
                <a:off x="3509596" y="1067118"/>
                <a:ext cx="5291504" cy="338554"/>
              </a:xfrm>
              <a:prstGeom prst="rect">
                <a:avLst/>
              </a:prstGeom>
              <a:blipFill>
                <a:blip r:embed="rId16"/>
                <a:stretch>
                  <a:fillRect l="-1959" b="-10714"/>
                </a:stretch>
              </a:blipFill>
            </p:spPr>
            <p:txBody>
              <a:bodyPr/>
              <a:lstStyle/>
              <a:p>
                <a:r>
                  <a:rPr lang="en-GB">
                    <a:noFill/>
                  </a:rPr>
                  <a:t> </a:t>
                </a:r>
              </a:p>
            </p:txBody>
          </p:sp>
        </mc:Fallback>
      </mc:AlternateContent>
      <p:sp>
        <p:nvSpPr>
          <p:cNvPr id="42" name="TextBox 41">
            <a:extLst>
              <a:ext uri="{FF2B5EF4-FFF2-40B4-BE49-F238E27FC236}">
                <a16:creationId xmlns:a16="http://schemas.microsoft.com/office/drawing/2014/main" id="{9053CE59-167D-3C8F-FFA6-CCB0FBF5C1EA}"/>
              </a:ext>
            </a:extLst>
          </p:cNvPr>
          <p:cNvSpPr txBox="1"/>
          <p:nvPr/>
        </p:nvSpPr>
        <p:spPr>
          <a:xfrm>
            <a:off x="4077360" y="217517"/>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46" name="Straight Arrow Connector 45">
            <a:extLst>
              <a:ext uri="{FF2B5EF4-FFF2-40B4-BE49-F238E27FC236}">
                <a16:creationId xmlns:a16="http://schemas.microsoft.com/office/drawing/2014/main" id="{1AFD5475-02EA-3B9A-33DD-F363E1585585}"/>
              </a:ext>
            </a:extLst>
          </p:cNvPr>
          <p:cNvCxnSpPr>
            <a:cxnSpLocks/>
          </p:cNvCxnSpPr>
          <p:nvPr/>
        </p:nvCxnSpPr>
        <p:spPr>
          <a:xfrm>
            <a:off x="4017765" y="2309353"/>
            <a:ext cx="498491" cy="0"/>
          </a:xfrm>
          <a:prstGeom prst="straightConnector1">
            <a:avLst/>
          </a:prstGeom>
          <a:ln w="228600">
            <a:solidFill>
              <a:schemeClr val="tx1">
                <a:lumMod val="50000"/>
                <a:lumOff val="50000"/>
              </a:schemeClr>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9B8EE11-DFF5-F44A-505C-F51B1A1BB9F5}"/>
              </a:ext>
            </a:extLst>
          </p:cNvPr>
          <p:cNvCxnSpPr>
            <a:cxnSpLocks/>
            <a:endCxn id="95" idx="2"/>
          </p:cNvCxnSpPr>
          <p:nvPr/>
        </p:nvCxnSpPr>
        <p:spPr>
          <a:xfrm flipV="1">
            <a:off x="1611713" y="4342137"/>
            <a:ext cx="2571404" cy="4472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8AE48FA-A1B7-A2F2-2716-DE3A92124B6E}"/>
              </a:ext>
            </a:extLst>
          </p:cNvPr>
          <p:cNvCxnSpPr>
            <a:cxnSpLocks/>
          </p:cNvCxnSpPr>
          <p:nvPr/>
        </p:nvCxnSpPr>
        <p:spPr>
          <a:xfrm flipV="1">
            <a:off x="444451" y="3608783"/>
            <a:ext cx="3852" cy="2733693"/>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37EBA7D-0841-8371-8F7A-088A84081436}"/>
              </a:ext>
            </a:extLst>
          </p:cNvPr>
          <p:cNvCxnSpPr>
            <a:cxnSpLocks/>
          </p:cNvCxnSpPr>
          <p:nvPr/>
        </p:nvCxnSpPr>
        <p:spPr>
          <a:xfrm flipV="1">
            <a:off x="472339" y="6318785"/>
            <a:ext cx="4362969" cy="3813"/>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 Box 7">
                <a:extLst>
                  <a:ext uri="{FF2B5EF4-FFF2-40B4-BE49-F238E27FC236}">
                    <a16:creationId xmlns:a16="http://schemas.microsoft.com/office/drawing/2014/main" id="{86D3E854-17E2-165D-BB3C-C59D8E27F152}"/>
                  </a:ext>
                </a:extLst>
              </p:cNvPr>
              <p:cNvSpPr txBox="1">
                <a:spLocks noChangeArrowheads="1"/>
              </p:cNvSpPr>
              <p:nvPr/>
            </p:nvSpPr>
            <p:spPr bwMode="auto">
              <a:xfrm>
                <a:off x="4823958" y="5928854"/>
                <a:ext cx="1059692"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r>
                  <a:rPr kumimoji="0" lang="en-GB" altLang="en-US" sz="20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 </a:t>
                </a:r>
                <a14:m>
                  <m:oMath xmlns:m="http://schemas.openxmlformats.org/officeDocument/2006/math">
                    <m:sSup>
                      <m:sSupPr>
                        <m:ctrlP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lang="en-GB" sz="2800" i="1" dirty="0">
                            <a:solidFill>
                              <a:prstClr val="black"/>
                            </a:solidFill>
                            <a:latin typeface="Cambria Math" panose="02040503050406030204" pitchFamily="18" charset="0"/>
                            <a:ea typeface="Cambria Math" panose="02040503050406030204" pitchFamily="18" charset="0"/>
                          </a:rPr>
                          <m:t>ℝ</m:t>
                        </m:r>
                      </m:e>
                      <m:sup>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48" name="Text Box 7">
                <a:extLst>
                  <a:ext uri="{FF2B5EF4-FFF2-40B4-BE49-F238E27FC236}">
                    <a16:creationId xmlns:a16="http://schemas.microsoft.com/office/drawing/2014/main" id="{86D3E854-17E2-165D-BB3C-C59D8E27F152}"/>
                  </a:ext>
                </a:extLst>
              </p:cNvPr>
              <p:cNvSpPr txBox="1">
                <a:spLocks noRot="1" noChangeAspect="1" noMove="1" noResize="1" noEditPoints="1" noAdjustHandles="1" noChangeArrowheads="1" noChangeShapeType="1" noTextEdit="1"/>
              </p:cNvSpPr>
              <p:nvPr/>
            </p:nvSpPr>
            <p:spPr bwMode="auto">
              <a:xfrm>
                <a:off x="4823958" y="5928854"/>
                <a:ext cx="1059692" cy="523220"/>
              </a:xfrm>
              <a:prstGeom prst="rect">
                <a:avLst/>
              </a:prstGeom>
              <a:blipFill>
                <a:blip r:embed="rId1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49" name="Straight Connector 48">
            <a:extLst>
              <a:ext uri="{FF2B5EF4-FFF2-40B4-BE49-F238E27FC236}">
                <a16:creationId xmlns:a16="http://schemas.microsoft.com/office/drawing/2014/main" id="{91F8AE14-8038-CA8B-03E9-9047102AFAB7}"/>
              </a:ext>
            </a:extLst>
          </p:cNvPr>
          <p:cNvCxnSpPr>
            <a:cxnSpLocks/>
          </p:cNvCxnSpPr>
          <p:nvPr/>
        </p:nvCxnSpPr>
        <p:spPr>
          <a:xfrm>
            <a:off x="1888576" y="4869185"/>
            <a:ext cx="1699202" cy="51505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Box 7">
            <a:extLst>
              <a:ext uri="{FF2B5EF4-FFF2-40B4-BE49-F238E27FC236}">
                <a16:creationId xmlns:a16="http://schemas.microsoft.com/office/drawing/2014/main" id="{57FEF6C4-3959-E84C-13A0-F2E84F9D973F}"/>
              </a:ext>
            </a:extLst>
          </p:cNvPr>
          <p:cNvSpPr txBox="1">
            <a:spLocks noChangeArrowheads="1"/>
          </p:cNvSpPr>
          <p:nvPr/>
        </p:nvSpPr>
        <p:spPr bwMode="auto">
          <a:xfrm>
            <a:off x="747096" y="3519207"/>
            <a:ext cx="2437494" cy="46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causal relations</a:t>
            </a:r>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54" name="Rectangle 53">
            <a:extLst>
              <a:ext uri="{FF2B5EF4-FFF2-40B4-BE49-F238E27FC236}">
                <a16:creationId xmlns:a16="http://schemas.microsoft.com/office/drawing/2014/main" id="{1378B651-D15B-6804-AC4C-C394AC36127F}"/>
              </a:ext>
            </a:extLst>
          </p:cNvPr>
          <p:cNvSpPr/>
          <p:nvPr/>
        </p:nvSpPr>
        <p:spPr>
          <a:xfrm>
            <a:off x="2594807" y="5013245"/>
            <a:ext cx="171253" cy="181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55" name="Straight Connector 54">
            <a:extLst>
              <a:ext uri="{FF2B5EF4-FFF2-40B4-BE49-F238E27FC236}">
                <a16:creationId xmlns:a16="http://schemas.microsoft.com/office/drawing/2014/main" id="{B37BECB6-58F1-893E-8EA7-792FA0075A6D}"/>
              </a:ext>
            </a:extLst>
          </p:cNvPr>
          <p:cNvCxnSpPr>
            <a:cxnSpLocks/>
            <a:endCxn id="75" idx="2"/>
          </p:cNvCxnSpPr>
          <p:nvPr/>
        </p:nvCxnSpPr>
        <p:spPr>
          <a:xfrm>
            <a:off x="1645400" y="4780736"/>
            <a:ext cx="1902843" cy="6789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3633B9B-E4D1-FF9F-A077-37BD9A7F3645}"/>
              </a:ext>
            </a:extLst>
          </p:cNvPr>
          <p:cNvCxnSpPr>
            <a:cxnSpLocks/>
          </p:cNvCxnSpPr>
          <p:nvPr/>
        </p:nvCxnSpPr>
        <p:spPr>
          <a:xfrm>
            <a:off x="2584174" y="5116019"/>
            <a:ext cx="239035" cy="8471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566B73C-C782-E310-8CC6-F8EDDDAAD188}"/>
              </a:ext>
            </a:extLst>
          </p:cNvPr>
          <p:cNvCxnSpPr>
            <a:cxnSpLocks/>
          </p:cNvCxnSpPr>
          <p:nvPr/>
        </p:nvCxnSpPr>
        <p:spPr>
          <a:xfrm>
            <a:off x="2081448" y="3751629"/>
            <a:ext cx="598986" cy="1389801"/>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FABD25-D6FD-5005-30AC-0C0327E6757D}"/>
              </a:ext>
            </a:extLst>
          </p:cNvPr>
          <p:cNvCxnSpPr>
            <a:cxnSpLocks/>
          </p:cNvCxnSpPr>
          <p:nvPr/>
        </p:nvCxnSpPr>
        <p:spPr>
          <a:xfrm>
            <a:off x="2332087" y="3705825"/>
            <a:ext cx="803835" cy="79289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20B888A-96AF-95AE-A6E6-48C8620D3826}"/>
              </a:ext>
            </a:extLst>
          </p:cNvPr>
          <p:cNvCxnSpPr>
            <a:cxnSpLocks/>
          </p:cNvCxnSpPr>
          <p:nvPr/>
        </p:nvCxnSpPr>
        <p:spPr>
          <a:xfrm flipV="1">
            <a:off x="2954178" y="4501066"/>
            <a:ext cx="361122" cy="5942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F435DBA1-7399-ACFC-DA2E-C5E706611629}"/>
              </a:ext>
            </a:extLst>
          </p:cNvPr>
          <p:cNvGrpSpPr/>
          <p:nvPr/>
        </p:nvGrpSpPr>
        <p:grpSpPr>
          <a:xfrm>
            <a:off x="2608923" y="4869185"/>
            <a:ext cx="2051739" cy="1186689"/>
            <a:chOff x="4300036" y="3882587"/>
            <a:chExt cx="2051739" cy="1186689"/>
          </a:xfrm>
        </p:grpSpPr>
        <mc:AlternateContent xmlns:mc="http://schemas.openxmlformats.org/markup-compatibility/2006" xmlns:a14="http://schemas.microsoft.com/office/drawing/2010/main">
          <mc:Choice Requires="a14">
            <p:sp>
              <p:nvSpPr>
                <p:cNvPr id="67" name="Text Box 7">
                  <a:extLst>
                    <a:ext uri="{FF2B5EF4-FFF2-40B4-BE49-F238E27FC236}">
                      <a16:creationId xmlns:a16="http://schemas.microsoft.com/office/drawing/2014/main" id="{F12819B6-B4CE-10AE-3400-6AC871B77F33}"/>
                    </a:ext>
                  </a:extLst>
                </p:cNvPr>
                <p:cNvSpPr txBox="1">
                  <a:spLocks noChangeArrowheads="1"/>
                </p:cNvSpPr>
                <p:nvPr/>
              </p:nvSpPr>
              <p:spPr bwMode="auto">
                <a:xfrm>
                  <a:off x="4901719" y="3993175"/>
                  <a:ext cx="614592"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700" b="0" i="1" u="sng"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mc:Choice>
          <mc:Fallback xmlns="">
            <p:sp>
              <p:nvSpPr>
                <p:cNvPr id="67" name="Text Box 7">
                  <a:extLst>
                    <a:ext uri="{FF2B5EF4-FFF2-40B4-BE49-F238E27FC236}">
                      <a16:creationId xmlns:a16="http://schemas.microsoft.com/office/drawing/2014/main" id="{F12819B6-B4CE-10AE-3400-6AC871B77F33}"/>
                    </a:ext>
                  </a:extLst>
                </p:cNvPr>
                <p:cNvSpPr txBox="1">
                  <a:spLocks noRot="1" noChangeAspect="1" noMove="1" noResize="1" noEditPoints="1" noAdjustHandles="1" noChangeArrowheads="1" noChangeShapeType="1" noTextEdit="1"/>
                </p:cNvSpPr>
                <p:nvPr/>
              </p:nvSpPr>
              <p:spPr bwMode="auto">
                <a:xfrm>
                  <a:off x="4901719" y="3993175"/>
                  <a:ext cx="614592" cy="369332"/>
                </a:xfrm>
                <a:prstGeom prst="rect">
                  <a:avLst/>
                </a:prstGeom>
                <a:blipFill>
                  <a:blip r:embed="rId18"/>
                  <a:stretch>
                    <a:fillRect r="-27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 Box 7">
                  <a:extLst>
                    <a:ext uri="{FF2B5EF4-FFF2-40B4-BE49-F238E27FC236}">
                      <a16:creationId xmlns:a16="http://schemas.microsoft.com/office/drawing/2014/main" id="{68ED75C9-6044-26F9-929F-42162EC05232}"/>
                    </a:ext>
                  </a:extLst>
                </p:cNvPr>
                <p:cNvSpPr txBox="1">
                  <a:spLocks noChangeArrowheads="1"/>
                </p:cNvSpPr>
                <p:nvPr/>
              </p:nvSpPr>
              <p:spPr bwMode="auto">
                <a:xfrm>
                  <a:off x="5722555" y="4436585"/>
                  <a:ext cx="534079"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68" name="Text Box 7">
                  <a:extLst>
                    <a:ext uri="{FF2B5EF4-FFF2-40B4-BE49-F238E27FC236}">
                      <a16:creationId xmlns:a16="http://schemas.microsoft.com/office/drawing/2014/main" id="{68ED75C9-6044-26F9-929F-42162EC05232}"/>
                    </a:ext>
                  </a:extLst>
                </p:cNvPr>
                <p:cNvSpPr txBox="1">
                  <a:spLocks noRot="1" noChangeAspect="1" noMove="1" noResize="1" noEditPoints="1" noAdjustHandles="1" noChangeArrowheads="1" noChangeShapeType="1" noTextEdit="1"/>
                </p:cNvSpPr>
                <p:nvPr/>
              </p:nvSpPr>
              <p:spPr bwMode="auto">
                <a:xfrm>
                  <a:off x="5722555" y="4436585"/>
                  <a:ext cx="534079" cy="369332"/>
                </a:xfrm>
                <a:prstGeom prst="rect">
                  <a:avLst/>
                </a:prstGeom>
                <a:blipFill>
                  <a:blip r:embed="rId1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69" name="Straight Arrow Connector 68">
              <a:extLst>
                <a:ext uri="{FF2B5EF4-FFF2-40B4-BE49-F238E27FC236}">
                  <a16:creationId xmlns:a16="http://schemas.microsoft.com/office/drawing/2014/main" id="{5A3F96D4-6091-D085-C8B1-9EC724FAF619}"/>
                </a:ext>
              </a:extLst>
            </p:cNvPr>
            <p:cNvCxnSpPr>
              <a:cxnSpLocks/>
            </p:cNvCxnSpPr>
            <p:nvPr/>
          </p:nvCxnSpPr>
          <p:spPr>
            <a:xfrm>
              <a:off x="5274392" y="4479178"/>
              <a:ext cx="81225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B5919A8-D43C-3522-3EC3-2CC921E3503F}"/>
                </a:ext>
              </a:extLst>
            </p:cNvPr>
            <p:cNvCxnSpPr>
              <a:cxnSpLocks/>
            </p:cNvCxnSpPr>
            <p:nvPr/>
          </p:nvCxnSpPr>
          <p:spPr>
            <a:xfrm flipV="1">
              <a:off x="5274392" y="4225722"/>
              <a:ext cx="0" cy="25345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8B16E1F-4B07-E2EB-4839-CC7C1FBE10E4}"/>
                </a:ext>
              </a:extLst>
            </p:cNvPr>
            <p:cNvCxnSpPr>
              <a:cxnSpLocks/>
            </p:cNvCxnSpPr>
            <p:nvPr/>
          </p:nvCxnSpPr>
          <p:spPr>
            <a:xfrm flipV="1">
              <a:off x="5267871" y="4242245"/>
              <a:ext cx="812253" cy="233611"/>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 Box 7">
                  <a:extLst>
                    <a:ext uri="{FF2B5EF4-FFF2-40B4-BE49-F238E27FC236}">
                      <a16:creationId xmlns:a16="http://schemas.microsoft.com/office/drawing/2014/main" id="{A3EDD3A8-2770-0A98-8CD6-3028F08BC1EC}"/>
                    </a:ext>
                  </a:extLst>
                </p:cNvPr>
                <p:cNvSpPr txBox="1">
                  <a:spLocks noChangeArrowheads="1"/>
                </p:cNvSpPr>
                <p:nvPr/>
              </p:nvSpPr>
              <p:spPr bwMode="auto">
                <a:xfrm>
                  <a:off x="5989595" y="3998891"/>
                  <a:ext cx="362180"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72" name="Text Box 7">
                  <a:extLst>
                    <a:ext uri="{FF2B5EF4-FFF2-40B4-BE49-F238E27FC236}">
                      <a16:creationId xmlns:a16="http://schemas.microsoft.com/office/drawing/2014/main" id="{A3EDD3A8-2770-0A98-8CD6-3028F08BC1EC}"/>
                    </a:ext>
                  </a:extLst>
                </p:cNvPr>
                <p:cNvSpPr txBox="1">
                  <a:spLocks noRot="1" noChangeAspect="1" noMove="1" noResize="1" noEditPoints="1" noAdjustHandles="1" noChangeArrowheads="1" noChangeShapeType="1" noTextEdit="1"/>
                </p:cNvSpPr>
                <p:nvPr/>
              </p:nvSpPr>
              <p:spPr bwMode="auto">
                <a:xfrm>
                  <a:off x="5989595" y="3998891"/>
                  <a:ext cx="362180" cy="369332"/>
                </a:xfrm>
                <a:prstGeom prst="rect">
                  <a:avLst/>
                </a:prstGeom>
                <a:blipFill>
                  <a:blip r:embed="rId20"/>
                  <a:stretch>
                    <a:fillRect r="-11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73" name="Straight Connector 72">
              <a:extLst>
                <a:ext uri="{FF2B5EF4-FFF2-40B4-BE49-F238E27FC236}">
                  <a16:creationId xmlns:a16="http://schemas.microsoft.com/office/drawing/2014/main" id="{03820BCC-4D85-51EF-B67A-401653626C31}"/>
                </a:ext>
              </a:extLst>
            </p:cNvPr>
            <p:cNvCxnSpPr>
              <a:cxnSpLocks/>
            </p:cNvCxnSpPr>
            <p:nvPr/>
          </p:nvCxnSpPr>
          <p:spPr>
            <a:xfrm flipV="1">
              <a:off x="4300036" y="3882587"/>
              <a:ext cx="1948711" cy="1186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D777417-D03F-3965-35D5-B64E223D4385}"/>
                </a:ext>
              </a:extLst>
            </p:cNvPr>
            <p:cNvCxnSpPr>
              <a:cxnSpLocks/>
            </p:cNvCxnSpPr>
            <p:nvPr/>
          </p:nvCxnSpPr>
          <p:spPr>
            <a:xfrm>
              <a:off x="4300036" y="3882587"/>
              <a:ext cx="1948711" cy="1186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E0A022F8-3FD4-0649-FD87-F71410BBEA3D}"/>
                </a:ext>
              </a:extLst>
            </p:cNvPr>
            <p:cNvSpPr/>
            <p:nvPr/>
          </p:nvSpPr>
          <p:spPr>
            <a:xfrm>
              <a:off x="5239356" y="4430799"/>
              <a:ext cx="84817" cy="8459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76" name="Group 75">
            <a:extLst>
              <a:ext uri="{FF2B5EF4-FFF2-40B4-BE49-F238E27FC236}">
                <a16:creationId xmlns:a16="http://schemas.microsoft.com/office/drawing/2014/main" id="{28CE9401-3F44-A704-3273-DD09F84D19DC}"/>
              </a:ext>
            </a:extLst>
          </p:cNvPr>
          <p:cNvGrpSpPr/>
          <p:nvPr/>
        </p:nvGrpSpPr>
        <p:grpSpPr>
          <a:xfrm>
            <a:off x="642529" y="4190228"/>
            <a:ext cx="2051739" cy="1186689"/>
            <a:chOff x="4300036" y="3882587"/>
            <a:chExt cx="2051739" cy="1186689"/>
          </a:xfrm>
        </p:grpSpPr>
        <mc:AlternateContent xmlns:mc="http://schemas.openxmlformats.org/markup-compatibility/2006" xmlns:a14="http://schemas.microsoft.com/office/drawing/2010/main">
          <mc:Choice Requires="a14">
            <p:sp>
              <p:nvSpPr>
                <p:cNvPr id="77" name="Text Box 7">
                  <a:extLst>
                    <a:ext uri="{FF2B5EF4-FFF2-40B4-BE49-F238E27FC236}">
                      <a16:creationId xmlns:a16="http://schemas.microsoft.com/office/drawing/2014/main" id="{2FA29118-81F1-8DEC-9C95-18C7F368D318}"/>
                    </a:ext>
                  </a:extLst>
                </p:cNvPr>
                <p:cNvSpPr txBox="1">
                  <a:spLocks noChangeArrowheads="1"/>
                </p:cNvSpPr>
                <p:nvPr/>
              </p:nvSpPr>
              <p:spPr bwMode="auto">
                <a:xfrm>
                  <a:off x="4901719" y="3993175"/>
                  <a:ext cx="614592"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700" b="0" i="1" u="sng"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mc:Choice>
          <mc:Fallback xmlns="">
            <p:sp>
              <p:nvSpPr>
                <p:cNvPr id="9" name="Text Box 7">
                  <a:extLst>
                    <a:ext uri="{FF2B5EF4-FFF2-40B4-BE49-F238E27FC236}">
                      <a16:creationId xmlns:a16="http://schemas.microsoft.com/office/drawing/2014/main" id="{81FD106F-DB6D-1443-C1E5-509802AF3DCD}"/>
                    </a:ext>
                  </a:extLst>
                </p:cNvPr>
                <p:cNvSpPr txBox="1">
                  <a:spLocks noRot="1" noChangeAspect="1" noMove="1" noResize="1" noEditPoints="1" noAdjustHandles="1" noChangeArrowheads="1" noChangeShapeType="1" noTextEdit="1"/>
                </p:cNvSpPr>
                <p:nvPr/>
              </p:nvSpPr>
              <p:spPr bwMode="auto">
                <a:xfrm>
                  <a:off x="4901719" y="3993175"/>
                  <a:ext cx="614592" cy="369332"/>
                </a:xfrm>
                <a:prstGeom prst="rect">
                  <a:avLst/>
                </a:prstGeom>
                <a:blipFill>
                  <a:blip r:embed="rId21"/>
                  <a:stretch>
                    <a:fillRect r="-27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 Box 7">
                  <a:extLst>
                    <a:ext uri="{FF2B5EF4-FFF2-40B4-BE49-F238E27FC236}">
                      <a16:creationId xmlns:a16="http://schemas.microsoft.com/office/drawing/2014/main" id="{1F0619C1-4B3B-8AC7-9D26-894A79274BC7}"/>
                    </a:ext>
                  </a:extLst>
                </p:cNvPr>
                <p:cNvSpPr txBox="1">
                  <a:spLocks noChangeArrowheads="1"/>
                </p:cNvSpPr>
                <p:nvPr/>
              </p:nvSpPr>
              <p:spPr bwMode="auto">
                <a:xfrm>
                  <a:off x="5722555" y="4436585"/>
                  <a:ext cx="534079"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11" name="Text Box 7">
                  <a:extLst>
                    <a:ext uri="{FF2B5EF4-FFF2-40B4-BE49-F238E27FC236}">
                      <a16:creationId xmlns:a16="http://schemas.microsoft.com/office/drawing/2014/main" id="{02E0B9E8-A192-7C0D-82AF-3C951C358C05}"/>
                    </a:ext>
                  </a:extLst>
                </p:cNvPr>
                <p:cNvSpPr txBox="1">
                  <a:spLocks noRot="1" noChangeAspect="1" noMove="1" noResize="1" noEditPoints="1" noAdjustHandles="1" noChangeArrowheads="1" noChangeShapeType="1" noTextEdit="1"/>
                </p:cNvSpPr>
                <p:nvPr/>
              </p:nvSpPr>
              <p:spPr bwMode="auto">
                <a:xfrm>
                  <a:off x="5722555" y="4436585"/>
                  <a:ext cx="534079" cy="369332"/>
                </a:xfrm>
                <a:prstGeom prst="rect">
                  <a:avLst/>
                </a:prstGeom>
                <a:blipFill>
                  <a:blip r:embed="rId2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79" name="Straight Arrow Connector 78">
              <a:extLst>
                <a:ext uri="{FF2B5EF4-FFF2-40B4-BE49-F238E27FC236}">
                  <a16:creationId xmlns:a16="http://schemas.microsoft.com/office/drawing/2014/main" id="{6EEBAA8F-B39F-9D63-DEF5-EB4FB59EA645}"/>
                </a:ext>
              </a:extLst>
            </p:cNvPr>
            <p:cNvCxnSpPr>
              <a:cxnSpLocks/>
            </p:cNvCxnSpPr>
            <p:nvPr/>
          </p:nvCxnSpPr>
          <p:spPr>
            <a:xfrm>
              <a:off x="5274392" y="4479178"/>
              <a:ext cx="81225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25E0F9F-D061-B644-7EF8-6B15FEC6B4CF}"/>
                </a:ext>
              </a:extLst>
            </p:cNvPr>
            <p:cNvCxnSpPr>
              <a:cxnSpLocks/>
            </p:cNvCxnSpPr>
            <p:nvPr/>
          </p:nvCxnSpPr>
          <p:spPr>
            <a:xfrm flipV="1">
              <a:off x="5274392" y="4225722"/>
              <a:ext cx="0" cy="25345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9948A05-AB79-A67F-71E7-7F38BAD89ED8}"/>
                </a:ext>
              </a:extLst>
            </p:cNvPr>
            <p:cNvCxnSpPr>
              <a:cxnSpLocks/>
            </p:cNvCxnSpPr>
            <p:nvPr/>
          </p:nvCxnSpPr>
          <p:spPr>
            <a:xfrm flipV="1">
              <a:off x="5267871" y="4242245"/>
              <a:ext cx="812253" cy="233611"/>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 Box 7">
                  <a:extLst>
                    <a:ext uri="{FF2B5EF4-FFF2-40B4-BE49-F238E27FC236}">
                      <a16:creationId xmlns:a16="http://schemas.microsoft.com/office/drawing/2014/main" id="{BC3B70D1-0831-B9A6-BF00-BED0A3270885}"/>
                    </a:ext>
                  </a:extLst>
                </p:cNvPr>
                <p:cNvSpPr txBox="1">
                  <a:spLocks noChangeArrowheads="1"/>
                </p:cNvSpPr>
                <p:nvPr/>
              </p:nvSpPr>
              <p:spPr bwMode="auto">
                <a:xfrm>
                  <a:off x="5989595" y="3998891"/>
                  <a:ext cx="362180"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28" name="Text Box 7">
                  <a:extLst>
                    <a:ext uri="{FF2B5EF4-FFF2-40B4-BE49-F238E27FC236}">
                      <a16:creationId xmlns:a16="http://schemas.microsoft.com/office/drawing/2014/main" id="{06A6EFA8-CFB9-A297-97A6-4D26A77F5B3F}"/>
                    </a:ext>
                  </a:extLst>
                </p:cNvPr>
                <p:cNvSpPr txBox="1">
                  <a:spLocks noRot="1" noChangeAspect="1" noMove="1" noResize="1" noEditPoints="1" noAdjustHandles="1" noChangeArrowheads="1" noChangeShapeType="1" noTextEdit="1"/>
                </p:cNvSpPr>
                <p:nvPr/>
              </p:nvSpPr>
              <p:spPr bwMode="auto">
                <a:xfrm>
                  <a:off x="5989595" y="3998891"/>
                  <a:ext cx="362180" cy="369332"/>
                </a:xfrm>
                <a:prstGeom prst="rect">
                  <a:avLst/>
                </a:prstGeom>
                <a:blipFill>
                  <a:blip r:embed="rId23"/>
                  <a:stretch>
                    <a:fillRect r="-135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83" name="Straight Connector 82">
              <a:extLst>
                <a:ext uri="{FF2B5EF4-FFF2-40B4-BE49-F238E27FC236}">
                  <a16:creationId xmlns:a16="http://schemas.microsoft.com/office/drawing/2014/main" id="{34EF73D0-C93B-95D2-E6BF-78D0CE05654A}"/>
                </a:ext>
              </a:extLst>
            </p:cNvPr>
            <p:cNvCxnSpPr>
              <a:cxnSpLocks/>
            </p:cNvCxnSpPr>
            <p:nvPr/>
          </p:nvCxnSpPr>
          <p:spPr>
            <a:xfrm flipV="1">
              <a:off x="4300036" y="3882587"/>
              <a:ext cx="1948711" cy="1186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62DA28E-07CB-17AF-4617-58BE7CD594EE}"/>
                </a:ext>
              </a:extLst>
            </p:cNvPr>
            <p:cNvCxnSpPr>
              <a:cxnSpLocks/>
            </p:cNvCxnSpPr>
            <p:nvPr/>
          </p:nvCxnSpPr>
          <p:spPr>
            <a:xfrm>
              <a:off x="4300036" y="3882587"/>
              <a:ext cx="1948711" cy="1186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CE3B6171-F439-A12D-C907-987CD8FEFC7B}"/>
                </a:ext>
              </a:extLst>
            </p:cNvPr>
            <p:cNvSpPr/>
            <p:nvPr/>
          </p:nvSpPr>
          <p:spPr>
            <a:xfrm>
              <a:off x="5239356" y="4430799"/>
              <a:ext cx="84817" cy="8459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86" name="Group 85">
            <a:extLst>
              <a:ext uri="{FF2B5EF4-FFF2-40B4-BE49-F238E27FC236}">
                <a16:creationId xmlns:a16="http://schemas.microsoft.com/office/drawing/2014/main" id="{21A78EA4-DECF-8E4B-356E-DB31F50D46E5}"/>
              </a:ext>
            </a:extLst>
          </p:cNvPr>
          <p:cNvGrpSpPr/>
          <p:nvPr/>
        </p:nvGrpSpPr>
        <p:grpSpPr>
          <a:xfrm>
            <a:off x="3243797" y="3751629"/>
            <a:ext cx="2051739" cy="1186689"/>
            <a:chOff x="4300036" y="3882587"/>
            <a:chExt cx="2051739" cy="1186689"/>
          </a:xfrm>
        </p:grpSpPr>
        <mc:AlternateContent xmlns:mc="http://schemas.openxmlformats.org/markup-compatibility/2006" xmlns:a14="http://schemas.microsoft.com/office/drawing/2010/main">
          <mc:Choice Requires="a14">
            <p:sp>
              <p:nvSpPr>
                <p:cNvPr id="87" name="Text Box 7">
                  <a:extLst>
                    <a:ext uri="{FF2B5EF4-FFF2-40B4-BE49-F238E27FC236}">
                      <a16:creationId xmlns:a16="http://schemas.microsoft.com/office/drawing/2014/main" id="{0AE86AF5-7720-2529-EA4A-A9516AF0ABA3}"/>
                    </a:ext>
                  </a:extLst>
                </p:cNvPr>
                <p:cNvSpPr txBox="1">
                  <a:spLocks noChangeArrowheads="1"/>
                </p:cNvSpPr>
                <p:nvPr/>
              </p:nvSpPr>
              <p:spPr bwMode="auto">
                <a:xfrm>
                  <a:off x="4901719" y="3993175"/>
                  <a:ext cx="614592"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1,2,3</m:t>
                            </m:r>
                          </m:sup>
                        </m:sSup>
                      </m:oMath>
                    </m:oMathPara>
                  </a14:m>
                  <a:endParaRPr kumimoji="0" lang="en-US" altLang="en-US" sz="1700" b="0" i="1" u="sng"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mc:Choice>
          <mc:Fallback xmlns="">
            <p:sp>
              <p:nvSpPr>
                <p:cNvPr id="56" name="Text Box 7">
                  <a:extLst>
                    <a:ext uri="{FF2B5EF4-FFF2-40B4-BE49-F238E27FC236}">
                      <a16:creationId xmlns:a16="http://schemas.microsoft.com/office/drawing/2014/main" id="{7EBF7C34-8AA6-A78E-D0AA-8A920E7BFBB4}"/>
                    </a:ext>
                  </a:extLst>
                </p:cNvPr>
                <p:cNvSpPr txBox="1">
                  <a:spLocks noRot="1" noChangeAspect="1" noMove="1" noResize="1" noEditPoints="1" noAdjustHandles="1" noChangeArrowheads="1" noChangeShapeType="1" noTextEdit="1"/>
                </p:cNvSpPr>
                <p:nvPr/>
              </p:nvSpPr>
              <p:spPr bwMode="auto">
                <a:xfrm>
                  <a:off x="4901719" y="3993175"/>
                  <a:ext cx="614592" cy="369332"/>
                </a:xfrm>
                <a:prstGeom prst="rect">
                  <a:avLst/>
                </a:prstGeom>
                <a:blipFill>
                  <a:blip r:embed="rId24"/>
                  <a:stretch>
                    <a:fillRect r="-2574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 Box 7">
                  <a:extLst>
                    <a:ext uri="{FF2B5EF4-FFF2-40B4-BE49-F238E27FC236}">
                      <a16:creationId xmlns:a16="http://schemas.microsoft.com/office/drawing/2014/main" id="{74763863-6027-DE8B-0A0D-34B45D42FA0D}"/>
                    </a:ext>
                  </a:extLst>
                </p:cNvPr>
                <p:cNvSpPr txBox="1">
                  <a:spLocks noChangeArrowheads="1"/>
                </p:cNvSpPr>
                <p:nvPr/>
              </p:nvSpPr>
              <p:spPr bwMode="auto">
                <a:xfrm>
                  <a:off x="5722555" y="4436585"/>
                  <a:ext cx="534079"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b="0" i="1" smtClean="0">
                                <a:solidFill>
                                  <a:prstClr val="black"/>
                                </a:solidFill>
                                <a:latin typeface="Cambria Math" panose="02040503050406030204" pitchFamily="18" charset="0"/>
                                <a:ea typeface="Cambria Math" panose="02040503050406030204" pitchFamily="18" charset="0"/>
                              </a:rPr>
                              <m:t>0</m:t>
                            </m:r>
                          </m:sup>
                        </m:sSup>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57" name="Text Box 7">
                  <a:extLst>
                    <a:ext uri="{FF2B5EF4-FFF2-40B4-BE49-F238E27FC236}">
                      <a16:creationId xmlns:a16="http://schemas.microsoft.com/office/drawing/2014/main" id="{27081CE5-7F2A-896D-11CC-5D91F68E123F}"/>
                    </a:ext>
                  </a:extLst>
                </p:cNvPr>
                <p:cNvSpPr txBox="1">
                  <a:spLocks noRot="1" noChangeAspect="1" noMove="1" noResize="1" noEditPoints="1" noAdjustHandles="1" noChangeArrowheads="1" noChangeShapeType="1" noTextEdit="1"/>
                </p:cNvSpPr>
                <p:nvPr/>
              </p:nvSpPr>
              <p:spPr bwMode="auto">
                <a:xfrm>
                  <a:off x="5722555" y="4436585"/>
                  <a:ext cx="534079" cy="369332"/>
                </a:xfrm>
                <a:prstGeom prst="rect">
                  <a:avLst/>
                </a:prstGeom>
                <a:blipFill>
                  <a:blip r:embed="rId2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89" name="Straight Arrow Connector 88">
              <a:extLst>
                <a:ext uri="{FF2B5EF4-FFF2-40B4-BE49-F238E27FC236}">
                  <a16:creationId xmlns:a16="http://schemas.microsoft.com/office/drawing/2014/main" id="{33812739-77C8-60C2-CE39-259D2CE46514}"/>
                </a:ext>
              </a:extLst>
            </p:cNvPr>
            <p:cNvCxnSpPr>
              <a:cxnSpLocks/>
            </p:cNvCxnSpPr>
            <p:nvPr/>
          </p:nvCxnSpPr>
          <p:spPr>
            <a:xfrm>
              <a:off x="5274392" y="4479178"/>
              <a:ext cx="81225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8CD19BD-5025-CFE7-C25F-0D3F0830F211}"/>
                </a:ext>
              </a:extLst>
            </p:cNvPr>
            <p:cNvCxnSpPr>
              <a:cxnSpLocks/>
            </p:cNvCxnSpPr>
            <p:nvPr/>
          </p:nvCxnSpPr>
          <p:spPr>
            <a:xfrm flipV="1">
              <a:off x="5274392" y="4225722"/>
              <a:ext cx="0" cy="25345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6C8D3A59-5329-5323-55AB-0284E1080805}"/>
                </a:ext>
              </a:extLst>
            </p:cNvPr>
            <p:cNvCxnSpPr>
              <a:cxnSpLocks/>
            </p:cNvCxnSpPr>
            <p:nvPr/>
          </p:nvCxnSpPr>
          <p:spPr>
            <a:xfrm flipV="1">
              <a:off x="5267871" y="4242245"/>
              <a:ext cx="812253" cy="233611"/>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 Box 7">
                  <a:extLst>
                    <a:ext uri="{FF2B5EF4-FFF2-40B4-BE49-F238E27FC236}">
                      <a16:creationId xmlns:a16="http://schemas.microsoft.com/office/drawing/2014/main" id="{7F763AA7-B4AB-B141-6A2A-6087B54F2AB0}"/>
                    </a:ext>
                  </a:extLst>
                </p:cNvPr>
                <p:cNvSpPr txBox="1">
                  <a:spLocks noChangeArrowheads="1"/>
                </p:cNvSpPr>
                <p:nvPr/>
              </p:nvSpPr>
              <p:spPr bwMode="auto">
                <a:xfrm>
                  <a:off x="5989595" y="3998891"/>
                  <a:ext cx="362180"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oMath>
                    </m:oMathPara>
                  </a14:m>
                  <a:endParaRPr kumimoji="0" lang="en-US" altLang="en-US"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Choice>
          <mc:Fallback xmlns="">
            <p:sp>
              <p:nvSpPr>
                <p:cNvPr id="61" name="Text Box 7">
                  <a:extLst>
                    <a:ext uri="{FF2B5EF4-FFF2-40B4-BE49-F238E27FC236}">
                      <a16:creationId xmlns:a16="http://schemas.microsoft.com/office/drawing/2014/main" id="{6862A0C7-957F-25CD-4B2D-26482D7A20D3}"/>
                    </a:ext>
                  </a:extLst>
                </p:cNvPr>
                <p:cNvSpPr txBox="1">
                  <a:spLocks noRot="1" noChangeAspect="1" noMove="1" noResize="1" noEditPoints="1" noAdjustHandles="1" noChangeArrowheads="1" noChangeShapeType="1" noTextEdit="1"/>
                </p:cNvSpPr>
                <p:nvPr/>
              </p:nvSpPr>
              <p:spPr bwMode="auto">
                <a:xfrm>
                  <a:off x="5989595" y="3998891"/>
                  <a:ext cx="362180" cy="369332"/>
                </a:xfrm>
                <a:prstGeom prst="rect">
                  <a:avLst/>
                </a:prstGeom>
                <a:blipFill>
                  <a:blip r:embed="rId26"/>
                  <a:stretch>
                    <a:fillRect r="-135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93" name="Straight Connector 92">
              <a:extLst>
                <a:ext uri="{FF2B5EF4-FFF2-40B4-BE49-F238E27FC236}">
                  <a16:creationId xmlns:a16="http://schemas.microsoft.com/office/drawing/2014/main" id="{F88347A9-D436-9B59-1018-9D7B8B9BE262}"/>
                </a:ext>
              </a:extLst>
            </p:cNvPr>
            <p:cNvCxnSpPr>
              <a:cxnSpLocks/>
            </p:cNvCxnSpPr>
            <p:nvPr/>
          </p:nvCxnSpPr>
          <p:spPr>
            <a:xfrm flipV="1">
              <a:off x="4300036" y="3882587"/>
              <a:ext cx="1948711" cy="1186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44AC1A7-A586-6793-321E-E94F3FC64BFA}"/>
                </a:ext>
              </a:extLst>
            </p:cNvPr>
            <p:cNvCxnSpPr>
              <a:cxnSpLocks/>
            </p:cNvCxnSpPr>
            <p:nvPr/>
          </p:nvCxnSpPr>
          <p:spPr>
            <a:xfrm>
              <a:off x="4300036" y="3882587"/>
              <a:ext cx="1948711" cy="1186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92F9F52E-EE5D-1AF3-6B9B-B12432567EC3}"/>
                </a:ext>
              </a:extLst>
            </p:cNvPr>
            <p:cNvSpPr/>
            <p:nvPr/>
          </p:nvSpPr>
          <p:spPr>
            <a:xfrm>
              <a:off x="5239356" y="4430799"/>
              <a:ext cx="84817" cy="8459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mc:AlternateContent xmlns:mc="http://schemas.openxmlformats.org/markup-compatibility/2006" xmlns:a14="http://schemas.microsoft.com/office/drawing/2010/main">
        <mc:Choice Requires="a14">
          <p:sp>
            <p:nvSpPr>
              <p:cNvPr id="101" name="Text Box 7">
                <a:extLst>
                  <a:ext uri="{FF2B5EF4-FFF2-40B4-BE49-F238E27FC236}">
                    <a16:creationId xmlns:a16="http://schemas.microsoft.com/office/drawing/2014/main" id="{747EEE21-2419-E390-7DB7-FE1AC2A7A70E}"/>
                  </a:ext>
                </a:extLst>
              </p:cNvPr>
              <p:cNvSpPr txBox="1">
                <a:spLocks noChangeArrowheads="1"/>
              </p:cNvSpPr>
              <p:nvPr/>
            </p:nvSpPr>
            <p:spPr bwMode="auto">
              <a:xfrm>
                <a:off x="489529" y="1393828"/>
                <a:ext cx="813574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C00000"/>
                    </a:solidFill>
                    <a:latin typeface="Arial" panose="020B0604020202020204" pitchFamily="34" charset="0"/>
                    <a:cs typeface="Arial" panose="020B0604020202020204" pitchFamily="34" charset="0"/>
                  </a:rPr>
                  <a:t>T</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he intervals </a:t>
                </a:r>
                <a14:m>
                  <m:oMath xmlns:m="http://schemas.openxmlformats.org/officeDocument/2006/math">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r>
                  <a:rPr kumimoji="0" lang="en-GB" altLang="en-US" sz="2000" b="0" i="0" u="none" strike="noStrike" kern="1200" cap="none" spc="0" normalizeH="0" baseline="0" noProof="0" dirty="0">
                    <a:ln>
                      <a:noFill/>
                    </a:ln>
                    <a:solidFill>
                      <a:srgbClr val="000099"/>
                    </a:solidFill>
                    <a:effectLst/>
                    <a:uLnTx/>
                    <a:uFillTx/>
                    <a:latin typeface="Arial" panose="020B0604020202020204"/>
                    <a:ea typeface="+mn-ea"/>
                    <a:cs typeface="Arial" panose="020B0604020202020204" pitchFamily="34" charset="0"/>
                  </a:rPr>
                  <a:t>  </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‘fit together’ composing the </a:t>
                </a:r>
                <a:r>
                  <a:rPr lang="en-GB" altLang="en-US" sz="2000" dirty="0">
                    <a:solidFill>
                      <a:srgbClr val="C00000"/>
                    </a:solidFill>
                    <a:latin typeface="Arial" panose="020B0604020202020204" pitchFamily="34" charset="0"/>
                    <a:cs typeface="Arial" panose="020B0604020202020204" pitchFamily="34" charset="0"/>
                  </a:rPr>
                  <a:t>real continuum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ℝ</m:t>
                    </m:r>
                  </m:oMath>
                </a14:m>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101" name="Text Box 7">
                <a:extLst>
                  <a:ext uri="{FF2B5EF4-FFF2-40B4-BE49-F238E27FC236}">
                    <a16:creationId xmlns:a16="http://schemas.microsoft.com/office/drawing/2014/main" id="{747EEE21-2419-E390-7DB7-FE1AC2A7A70E}"/>
                  </a:ext>
                </a:extLst>
              </p:cNvPr>
              <p:cNvSpPr txBox="1">
                <a:spLocks noRot="1" noChangeAspect="1" noMove="1" noResize="1" noEditPoints="1" noAdjustHandles="1" noChangeArrowheads="1" noChangeShapeType="1" noTextEdit="1"/>
              </p:cNvSpPr>
              <p:nvPr/>
            </p:nvSpPr>
            <p:spPr bwMode="auto">
              <a:xfrm>
                <a:off x="489529" y="1393828"/>
                <a:ext cx="8135741" cy="523220"/>
              </a:xfrm>
              <a:prstGeom prst="rect">
                <a:avLst/>
              </a:prstGeom>
              <a:blipFill>
                <a:blip r:embed="rId27"/>
                <a:stretch>
                  <a:fillRect b="-176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102" name="Straight Connector 101">
            <a:extLst>
              <a:ext uri="{FF2B5EF4-FFF2-40B4-BE49-F238E27FC236}">
                <a16:creationId xmlns:a16="http://schemas.microsoft.com/office/drawing/2014/main" id="{8DFB8469-AE69-5147-72E3-22C05DA1FA40}"/>
              </a:ext>
            </a:extLst>
          </p:cNvPr>
          <p:cNvCxnSpPr>
            <a:cxnSpLocks/>
          </p:cNvCxnSpPr>
          <p:nvPr/>
        </p:nvCxnSpPr>
        <p:spPr>
          <a:xfrm flipH="1">
            <a:off x="2445489" y="1804963"/>
            <a:ext cx="446392" cy="309570"/>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03" name="Straight Connector 102">
            <a:extLst>
              <a:ext uri="{FF2B5EF4-FFF2-40B4-BE49-F238E27FC236}">
                <a16:creationId xmlns:a16="http://schemas.microsoft.com/office/drawing/2014/main" id="{124E222D-0AD2-8719-C6A0-8B09DA70F0A1}"/>
              </a:ext>
            </a:extLst>
          </p:cNvPr>
          <p:cNvCxnSpPr>
            <a:cxnSpLocks/>
          </p:cNvCxnSpPr>
          <p:nvPr/>
        </p:nvCxnSpPr>
        <p:spPr>
          <a:xfrm>
            <a:off x="3066302" y="1825555"/>
            <a:ext cx="168529" cy="247957"/>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04" name="Straight Connector 103">
            <a:extLst>
              <a:ext uri="{FF2B5EF4-FFF2-40B4-BE49-F238E27FC236}">
                <a16:creationId xmlns:a16="http://schemas.microsoft.com/office/drawing/2014/main" id="{7DA9458A-D7EE-E153-F726-6373ABFBD87E}"/>
              </a:ext>
            </a:extLst>
          </p:cNvPr>
          <p:cNvCxnSpPr>
            <a:cxnSpLocks/>
          </p:cNvCxnSpPr>
          <p:nvPr/>
        </p:nvCxnSpPr>
        <p:spPr>
          <a:xfrm>
            <a:off x="3151418" y="1815596"/>
            <a:ext cx="866347" cy="329490"/>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68492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7">
            <a:extLst>
              <a:ext uri="{FF2B5EF4-FFF2-40B4-BE49-F238E27FC236}">
                <a16:creationId xmlns:a16="http://schemas.microsoft.com/office/drawing/2014/main" id="{A41CCBB5-17A3-4613-B82E-1D1694C6CAC1}"/>
              </a:ext>
            </a:extLst>
          </p:cNvPr>
          <p:cNvSpPr txBox="1">
            <a:spLocks noChangeArrowheads="1"/>
          </p:cNvSpPr>
          <p:nvPr/>
        </p:nvSpPr>
        <p:spPr bwMode="auto">
          <a:xfrm>
            <a:off x="209587" y="3268827"/>
            <a:ext cx="9284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Via</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4" name="Text Box 7">
            <a:extLst>
              <a:ext uri="{FF2B5EF4-FFF2-40B4-BE49-F238E27FC236}">
                <a16:creationId xmlns:a16="http://schemas.microsoft.com/office/drawing/2014/main" id="{F5AB4BBC-1C49-4507-BA37-319478E2C284}"/>
              </a:ext>
            </a:extLst>
          </p:cNvPr>
          <p:cNvSpPr txBox="1">
            <a:spLocks noChangeArrowheads="1"/>
          </p:cNvSpPr>
          <p:nvPr/>
        </p:nvSpPr>
        <p:spPr bwMode="auto">
          <a:xfrm>
            <a:off x="5973581" y="3691272"/>
            <a:ext cx="30399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fill out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matter</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content</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99E070E0-D9D8-4AD4-98AA-ACA73B6DF6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13" name="Picture 12" descr="Diagram&#10;&#10;Description automatically generated">
            <a:extLst>
              <a:ext uri="{FF2B5EF4-FFF2-40B4-BE49-F238E27FC236}">
                <a16:creationId xmlns:a16="http://schemas.microsoft.com/office/drawing/2014/main" id="{8387C19B-1007-4ABE-A317-FF7848848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82" y="853732"/>
            <a:ext cx="5103005" cy="2324599"/>
          </a:xfrm>
          <a:prstGeom prst="rect">
            <a:avLst/>
          </a:prstGeom>
        </p:spPr>
      </p:pic>
      <p:sp>
        <p:nvSpPr>
          <p:cNvPr id="14" name="Text Box 7">
            <a:extLst>
              <a:ext uri="{FF2B5EF4-FFF2-40B4-BE49-F238E27FC236}">
                <a16:creationId xmlns:a16="http://schemas.microsoft.com/office/drawing/2014/main" id="{A6701569-724D-40AF-B795-2253F2867107}"/>
              </a:ext>
            </a:extLst>
          </p:cNvPr>
          <p:cNvSpPr txBox="1">
            <a:spLocks noChangeArrowheads="1"/>
          </p:cNvSpPr>
          <p:nvPr/>
        </p:nvSpPr>
        <p:spPr bwMode="auto">
          <a:xfrm>
            <a:off x="214859" y="125606"/>
            <a:ext cx="89291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Via</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elements</a:t>
            </a:r>
            <a:endParaRPr kumimoji="0" lang="en-US" altLang="en-US" sz="19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F084CE4-55BE-4EBE-96C8-70EBB5905189}"/>
                  </a:ext>
                </a:extLst>
              </p:cNvPr>
              <p:cNvSpPr txBox="1"/>
              <p:nvPr/>
            </p:nvSpPr>
            <p:spPr>
              <a:xfrm>
                <a:off x="870576" y="164562"/>
                <a:ext cx="6494555" cy="3132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2" name="TextBox 11">
                <a:extLst>
                  <a:ext uri="{FF2B5EF4-FFF2-40B4-BE49-F238E27FC236}">
                    <a16:creationId xmlns:a16="http://schemas.microsoft.com/office/drawing/2014/main" id="{CF084CE4-55BE-4EBE-96C8-70EBB5905189}"/>
                  </a:ext>
                </a:extLst>
              </p:cNvPr>
              <p:cNvSpPr txBox="1">
                <a:spLocks noRot="1" noChangeAspect="1" noMove="1" noResize="1" noEditPoints="1" noAdjustHandles="1" noChangeArrowheads="1" noChangeShapeType="1" noTextEdit="1"/>
              </p:cNvSpPr>
              <p:nvPr/>
            </p:nvSpPr>
            <p:spPr>
              <a:xfrm>
                <a:off x="870576" y="164562"/>
                <a:ext cx="6494555" cy="313291"/>
              </a:xfrm>
              <a:prstGeom prst="rect">
                <a:avLst/>
              </a:prstGeom>
              <a:blipFill>
                <a:blip r:embed="rId4"/>
                <a:stretch>
                  <a:fillRect l="-1878" t="-1961" b="-37255"/>
                </a:stretch>
              </a:blipFill>
            </p:spPr>
            <p:txBody>
              <a:bodyPr/>
              <a:lstStyle/>
              <a:p>
                <a:r>
                  <a:rPr lang="en-GB">
                    <a:noFill/>
                  </a:rPr>
                  <a:t> </a:t>
                </a:r>
              </a:p>
            </p:txBody>
          </p:sp>
        </mc:Fallback>
      </mc:AlternateContent>
      <p:sp>
        <p:nvSpPr>
          <p:cNvPr id="16" name="Text Box 7">
            <a:extLst>
              <a:ext uri="{FF2B5EF4-FFF2-40B4-BE49-F238E27FC236}">
                <a16:creationId xmlns:a16="http://schemas.microsoft.com/office/drawing/2014/main" id="{14BFAE05-E405-4846-9CFA-6E37ADEF41E7}"/>
              </a:ext>
            </a:extLst>
          </p:cNvPr>
          <p:cNvSpPr txBox="1">
            <a:spLocks noChangeArrowheads="1"/>
          </p:cNvSpPr>
          <p:nvPr/>
        </p:nvSpPr>
        <p:spPr bwMode="auto">
          <a:xfrm>
            <a:off x="278868" y="481840"/>
            <a:ext cx="886513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can construct a continuous extended 4-dimensional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spacetime</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manifold:</a:t>
            </a:r>
            <a:endParaRPr kumimoji="0" lang="en-US" altLang="en-US" sz="19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21F1A10-C810-47E2-9F03-D835BAED3E54}"/>
                  </a:ext>
                </a:extLst>
              </p:cNvPr>
              <p:cNvSpPr txBox="1"/>
              <p:nvPr/>
            </p:nvSpPr>
            <p:spPr>
              <a:xfrm>
                <a:off x="852821" y="3317081"/>
                <a:ext cx="3310806" cy="313291"/>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8" name="TextBox 17">
                <a:extLst>
                  <a:ext uri="{FF2B5EF4-FFF2-40B4-BE49-F238E27FC236}">
                    <a16:creationId xmlns:a16="http://schemas.microsoft.com/office/drawing/2014/main" id="{821F1A10-C810-47E2-9F03-D835BAED3E54}"/>
                  </a:ext>
                </a:extLst>
              </p:cNvPr>
              <p:cNvSpPr txBox="1">
                <a:spLocks noRot="1" noChangeAspect="1" noMove="1" noResize="1" noEditPoints="1" noAdjustHandles="1" noChangeArrowheads="1" noChangeShapeType="1" noTextEdit="1"/>
              </p:cNvSpPr>
              <p:nvPr/>
            </p:nvSpPr>
            <p:spPr>
              <a:xfrm>
                <a:off x="852821" y="3317081"/>
                <a:ext cx="3310806" cy="313291"/>
              </a:xfrm>
              <a:prstGeom prst="rect">
                <a:avLst/>
              </a:prstGeom>
              <a:blipFill>
                <a:blip r:embed="rId5"/>
                <a:stretch>
                  <a:fillRect l="-3683" t="-1923" b="-34615"/>
                </a:stretch>
              </a:blipFill>
            </p:spPr>
            <p:txBody>
              <a:bodyPr/>
              <a:lstStyle/>
              <a:p>
                <a:r>
                  <a:rPr lang="en-GB">
                    <a:noFill/>
                  </a:rPr>
                  <a:t> </a:t>
                </a:r>
              </a:p>
            </p:txBody>
          </p:sp>
        </mc:Fallback>
      </mc:AlternateContent>
      <p:sp>
        <p:nvSpPr>
          <p:cNvPr id="20" name="Text Box 7">
            <a:extLst>
              <a:ext uri="{FF2B5EF4-FFF2-40B4-BE49-F238E27FC236}">
                <a16:creationId xmlns:a16="http://schemas.microsoft.com/office/drawing/2014/main" id="{8E9E88DC-767B-494F-A231-9AB4AB2AC1BB}"/>
              </a:ext>
            </a:extLst>
          </p:cNvPr>
          <p:cNvSpPr txBox="1">
            <a:spLocks noChangeArrowheads="1"/>
          </p:cNvSpPr>
          <p:nvPr/>
        </p:nvSpPr>
        <p:spPr bwMode="auto">
          <a:xfrm>
            <a:off x="278868" y="3685472"/>
            <a:ext cx="685878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direct arithmetic generalisation of proper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time</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2" name="Right Brace 21">
            <a:extLst>
              <a:ext uri="{FF2B5EF4-FFF2-40B4-BE49-F238E27FC236}">
                <a16:creationId xmlns:a16="http://schemas.microsoft.com/office/drawing/2014/main" id="{B393ACDE-648C-40D6-A8AD-EFFA73E581F5}"/>
              </a:ext>
            </a:extLst>
          </p:cNvPr>
          <p:cNvSpPr/>
          <p:nvPr/>
        </p:nvSpPr>
        <p:spPr>
          <a:xfrm rot="5400000">
            <a:off x="7346055" y="2580068"/>
            <a:ext cx="120907" cy="2258568"/>
          </a:xfrm>
          <a:prstGeom prst="rightBrace">
            <a:avLst>
              <a:gd name="adj1" fmla="val 43270"/>
              <a:gd name="adj2" fmla="val 51121"/>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BB74C74-5D66-45B9-A872-09A38A52D80A}"/>
                  </a:ext>
                </a:extLst>
              </p:cNvPr>
              <p:cNvSpPr txBox="1"/>
              <p:nvPr/>
            </p:nvSpPr>
            <p:spPr>
              <a:xfrm>
                <a:off x="4174560" y="3301495"/>
                <a:ext cx="4774605" cy="347403"/>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e>
                      </m:d>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GB" sz="20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m:t> </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3" name="TextBox 22">
                <a:extLst>
                  <a:ext uri="{FF2B5EF4-FFF2-40B4-BE49-F238E27FC236}">
                    <a16:creationId xmlns:a16="http://schemas.microsoft.com/office/drawing/2014/main" id="{8BB74C74-5D66-45B9-A872-09A38A52D80A}"/>
                  </a:ext>
                </a:extLst>
              </p:cNvPr>
              <p:cNvSpPr txBox="1">
                <a:spLocks noRot="1" noChangeAspect="1" noMove="1" noResize="1" noEditPoints="1" noAdjustHandles="1" noChangeArrowheads="1" noChangeShapeType="1" noTextEdit="1"/>
              </p:cNvSpPr>
              <p:nvPr/>
            </p:nvSpPr>
            <p:spPr>
              <a:xfrm>
                <a:off x="4174560" y="3301495"/>
                <a:ext cx="4774605" cy="347403"/>
              </a:xfrm>
              <a:prstGeom prst="rect">
                <a:avLst/>
              </a:prstGeom>
              <a:blipFill>
                <a:blip r:embed="rId6"/>
                <a:stretch>
                  <a:fillRect l="-1277" b="-15789"/>
                </a:stretch>
              </a:blipFill>
            </p:spPr>
            <p:txBody>
              <a:bodyPr/>
              <a:lstStyle/>
              <a:p>
                <a:r>
                  <a:rPr lang="en-GB">
                    <a:noFill/>
                  </a:rPr>
                  <a:t> </a:t>
                </a:r>
              </a:p>
            </p:txBody>
          </p:sp>
        </mc:Fallback>
      </mc:AlternateContent>
      <p:sp>
        <p:nvSpPr>
          <p:cNvPr id="3" name="Rectangle 2">
            <a:extLst>
              <a:ext uri="{FF2B5EF4-FFF2-40B4-BE49-F238E27FC236}">
                <a16:creationId xmlns:a16="http://schemas.microsoft.com/office/drawing/2014/main" id="{0ADFBD0D-1DF3-47BE-BA4A-0CBC69E8608A}"/>
              </a:ext>
            </a:extLst>
          </p:cNvPr>
          <p:cNvSpPr/>
          <p:nvPr/>
        </p:nvSpPr>
        <p:spPr>
          <a:xfrm>
            <a:off x="798990" y="125606"/>
            <a:ext cx="2272684" cy="4001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795726D5-EE4F-431C-9AB3-F3CCB4EAD870}"/>
              </a:ext>
            </a:extLst>
          </p:cNvPr>
          <p:cNvSpPr/>
          <p:nvPr/>
        </p:nvSpPr>
        <p:spPr>
          <a:xfrm>
            <a:off x="798991" y="3279562"/>
            <a:ext cx="3210580" cy="4001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Arrow: Down 3">
            <a:extLst>
              <a:ext uri="{FF2B5EF4-FFF2-40B4-BE49-F238E27FC236}">
                <a16:creationId xmlns:a16="http://schemas.microsoft.com/office/drawing/2014/main" id="{328A93FE-F8FB-4E25-A0F4-359900D56FB4}"/>
              </a:ext>
            </a:extLst>
          </p:cNvPr>
          <p:cNvSpPr/>
          <p:nvPr/>
        </p:nvSpPr>
        <p:spPr>
          <a:xfrm>
            <a:off x="1541380" y="476041"/>
            <a:ext cx="116825" cy="2791740"/>
          </a:xfrm>
          <a:prstGeom prst="downArrow">
            <a:avLst>
              <a:gd name="adj1" fmla="val 31665"/>
              <a:gd name="adj2" fmla="val 370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6" name="Right Brace 25">
            <a:extLst>
              <a:ext uri="{FF2B5EF4-FFF2-40B4-BE49-F238E27FC236}">
                <a16:creationId xmlns:a16="http://schemas.microsoft.com/office/drawing/2014/main" id="{BECD9980-D628-4D2B-8CCE-4C89E4643470}"/>
              </a:ext>
            </a:extLst>
          </p:cNvPr>
          <p:cNvSpPr/>
          <p:nvPr/>
        </p:nvSpPr>
        <p:spPr>
          <a:xfrm rot="16200000">
            <a:off x="5107954" y="2528743"/>
            <a:ext cx="121402" cy="1455274"/>
          </a:xfrm>
          <a:prstGeom prst="rightBrace">
            <a:avLst>
              <a:gd name="adj1" fmla="val 43270"/>
              <a:gd name="adj2" fmla="val 51121"/>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Arrow: Down 26">
            <a:extLst>
              <a:ext uri="{FF2B5EF4-FFF2-40B4-BE49-F238E27FC236}">
                <a16:creationId xmlns:a16="http://schemas.microsoft.com/office/drawing/2014/main" id="{339A02DA-1DEA-4B3C-A713-0496AB19F73C}"/>
              </a:ext>
            </a:extLst>
          </p:cNvPr>
          <p:cNvSpPr/>
          <p:nvPr/>
        </p:nvSpPr>
        <p:spPr>
          <a:xfrm rot="18981063">
            <a:off x="3779565" y="-12179"/>
            <a:ext cx="189691" cy="3723027"/>
          </a:xfrm>
          <a:prstGeom prst="downArrow">
            <a:avLst>
              <a:gd name="adj1" fmla="val 18376"/>
              <a:gd name="adj2" fmla="val 3867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ED3BA974-EBF9-1F17-B9B8-91CF243945EF}"/>
              </a:ext>
            </a:extLst>
          </p:cNvPr>
          <p:cNvSpPr txBox="1"/>
          <p:nvPr/>
        </p:nvSpPr>
        <p:spPr>
          <a:xfrm>
            <a:off x="1486153" y="337255"/>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9CE42A96-4DE7-594C-6D3F-6BDA963D3393}"/>
              </a:ext>
            </a:extLst>
          </p:cNvPr>
          <p:cNvSpPr/>
          <p:nvPr/>
        </p:nvSpPr>
        <p:spPr>
          <a:xfrm>
            <a:off x="1516601" y="218298"/>
            <a:ext cx="219456" cy="299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A6F7EF1-4E68-D393-D6BC-B093FF04FFA9}"/>
                  </a:ext>
                </a:extLst>
              </p:cNvPr>
              <p:cNvSpPr txBox="1"/>
              <p:nvPr/>
            </p:nvSpPr>
            <p:spPr>
              <a:xfrm>
                <a:off x="1252329" y="120795"/>
                <a:ext cx="8012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a:t>   </a:t>
                </a:r>
                <a14:m>
                  <m:oMath xmlns:m="http://schemas.openxmlformats.org/officeDocument/2006/math">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1" name="TextBox 20">
                <a:extLst>
                  <a:ext uri="{FF2B5EF4-FFF2-40B4-BE49-F238E27FC236}">
                    <a16:creationId xmlns:a16="http://schemas.microsoft.com/office/drawing/2014/main" id="{EA6F7EF1-4E68-D393-D6BC-B093FF04FFA9}"/>
                  </a:ext>
                </a:extLst>
              </p:cNvPr>
              <p:cNvSpPr txBox="1">
                <a:spLocks noRot="1" noChangeAspect="1" noMove="1" noResize="1" noEditPoints="1" noAdjustHandles="1" noChangeArrowheads="1" noChangeShapeType="1" noTextEdit="1"/>
              </p:cNvSpPr>
              <p:nvPr/>
            </p:nvSpPr>
            <p:spPr>
              <a:xfrm>
                <a:off x="1252329" y="120795"/>
                <a:ext cx="801268" cy="369332"/>
              </a:xfrm>
              <a:prstGeom prst="rect">
                <a:avLst/>
              </a:prstGeom>
              <a:blipFill>
                <a:blip r:embed="rId8"/>
                <a:stretch>
                  <a:fillRect b="-1667"/>
                </a:stretch>
              </a:blipFill>
            </p:spPr>
            <p:txBody>
              <a:bodyPr/>
              <a:lstStyle/>
              <a:p>
                <a:r>
                  <a:rPr lang="en-GB">
                    <a:noFill/>
                  </a:rPr>
                  <a:t> </a:t>
                </a:r>
              </a:p>
            </p:txBody>
          </p:sp>
        </mc:Fallback>
      </mc:AlternateContent>
      <p:sp>
        <p:nvSpPr>
          <p:cNvPr id="28" name="Oval 27">
            <a:extLst>
              <a:ext uri="{FF2B5EF4-FFF2-40B4-BE49-F238E27FC236}">
                <a16:creationId xmlns:a16="http://schemas.microsoft.com/office/drawing/2014/main" id="{3B8F7836-0019-523C-7226-89928CE14FE3}"/>
              </a:ext>
            </a:extLst>
          </p:cNvPr>
          <p:cNvSpPr/>
          <p:nvPr/>
        </p:nvSpPr>
        <p:spPr>
          <a:xfrm>
            <a:off x="1371297" y="90897"/>
            <a:ext cx="481232" cy="4812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56B70BE8-4A0F-F5FA-E2FE-A3DB40BB3A5F}"/>
                  </a:ext>
                </a:extLst>
              </p:cNvPr>
              <p:cNvSpPr txBox="1">
                <a:spLocks noChangeArrowheads="1"/>
              </p:cNvSpPr>
              <p:nvPr/>
            </p:nvSpPr>
            <p:spPr bwMode="auto">
              <a:xfrm>
                <a:off x="5293896" y="2172967"/>
                <a:ext cx="3687503" cy="68538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C00000"/>
                    </a:solidFill>
                    <a:latin typeface="Arial" panose="020B0604020202020204" pitchFamily="34" charset="0"/>
                    <a:cs typeface="Arial" panose="020B0604020202020204" pitchFamily="34" charset="0"/>
                  </a:rPr>
                  <a:t>Wholly temporal structure with t</a:t>
                </a:r>
                <a:r>
                  <a:rPr kumimoji="0" lang="en-GB" altLang="en-US"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imelike worldlines </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m:t>
                        </m:r>
                      </m:e>
                      <m:sub>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sub>
                    </m:sSub>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m:t>
                        </m:r>
                      </m:e>
                      <m:sub>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sub>
                    </m:sSub>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m:t>
                        </m:r>
                      </m:e>
                      <m:sub>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𝐶</m:t>
                        </m:r>
                      </m:sub>
                    </m:sSub>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altLang="en-US" sz="19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Choice>
        <mc:Fallback xmlns="">
          <p:sp>
            <p:nvSpPr>
              <p:cNvPr id="5" name="Text Box 7">
                <a:extLst>
                  <a:ext uri="{FF2B5EF4-FFF2-40B4-BE49-F238E27FC236}">
                    <a16:creationId xmlns:a16="http://schemas.microsoft.com/office/drawing/2014/main" id="{56B70BE8-4A0F-F5FA-E2FE-A3DB40BB3A5F}"/>
                  </a:ext>
                </a:extLst>
              </p:cNvPr>
              <p:cNvSpPr txBox="1">
                <a:spLocks noRot="1" noChangeAspect="1" noMove="1" noResize="1" noEditPoints="1" noAdjustHandles="1" noChangeArrowheads="1" noChangeShapeType="1" noTextEdit="1"/>
              </p:cNvSpPr>
              <p:nvPr/>
            </p:nvSpPr>
            <p:spPr bwMode="auto">
              <a:xfrm>
                <a:off x="5293896" y="2172967"/>
                <a:ext cx="3687503" cy="685380"/>
              </a:xfrm>
              <a:prstGeom prst="rect">
                <a:avLst/>
              </a:prstGeom>
              <a:blipFill>
                <a:blip r:embed="rId9"/>
                <a:stretch>
                  <a:fillRect t="-5310" b="-1327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Tree>
    <p:extLst>
      <p:ext uri="{BB962C8B-B14F-4D97-AF65-F5344CB8AC3E}">
        <p14:creationId xmlns:p14="http://schemas.microsoft.com/office/powerpoint/2010/main" val="3811929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FECB3-694B-6AB6-B1C6-D34AFC0D47D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Text Box 7">
                <a:extLst>
                  <a:ext uri="{FF2B5EF4-FFF2-40B4-BE49-F238E27FC236}">
                    <a16:creationId xmlns:a16="http://schemas.microsoft.com/office/drawing/2014/main" id="{1349FE26-5311-3370-8D86-52E1319DB1D7}"/>
                  </a:ext>
                </a:extLst>
              </p:cNvPr>
              <p:cNvSpPr txBox="1">
                <a:spLocks noChangeArrowheads="1"/>
              </p:cNvSpPr>
              <p:nvPr/>
            </p:nvSpPr>
            <p:spPr bwMode="auto">
              <a:xfrm>
                <a:off x="4863502" y="2749221"/>
                <a:ext cx="4569555" cy="415498"/>
              </a:xfrm>
              <a:prstGeom prst="rect">
                <a:avLst/>
              </a:prstGeom>
              <a:solidFill>
                <a:schemeClr val="bg1"/>
              </a:solidFill>
              <a:ln>
                <a:noFill/>
              </a:ln>
              <a:effectLst/>
            </p:spPr>
            <p:txBody>
              <a:bodyPr wrap="square">
                <a:spAutoFit/>
              </a:bodyPr>
              <a:lstStyle/>
              <a:p>
                <a:pPr lvl="0" algn="ctr">
                  <a:spcBef>
                    <a:spcPct val="50000"/>
                  </a:spcBef>
                  <a:defRPr/>
                </a:pPr>
                <a:r>
                  <a:rPr kumimoji="0" lang="en-GB"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p>
                      <m:sSup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p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𝐺</m:t>
                        </m:r>
                      </m:e>
                      <m:sup>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p>
                      <m:sSup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p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𝑓</m:t>
                        </m:r>
                      </m:e>
                      <m:sup>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𝜇𝜈</m:t>
                        </m:r>
                      </m:sup>
                    </m:sSup>
                    <m:d>
                      <m:d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kumimoji="0" lang="en-GB"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𝝍</m:t>
                        </m:r>
                        <m:r>
                          <a:rPr kumimoji="0" lang="en-GB"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𝑨</m:t>
                        </m:r>
                      </m:e>
                    </m:d>
                  </m:oMath>
                </a14:m>
                <a:r>
                  <a:rPr lang="en-GB" altLang="en-US" sz="2000" dirty="0">
                    <a:solidFill>
                      <a:prstClr val="black"/>
                    </a:solidFill>
                    <a:ea typeface="Cambria Math" panose="02040503050406030204" pitchFamily="18" charset="0"/>
                  </a:rPr>
                  <a:t> </a:t>
                </a:r>
                <a14:m>
                  <m:oMath xmlns:m="http://schemas.openxmlformats.org/officeDocument/2006/math">
                    <m:r>
                      <a:rPr lang="en-GB" altLang="en-US" sz="2000">
                        <a:solidFill>
                          <a:prstClr val="black"/>
                        </a:solidFill>
                        <a:latin typeface="Cambria Math" panose="02040503050406030204" pitchFamily="18" charset="0"/>
                        <a:ea typeface="Cambria Math" panose="02040503050406030204" pitchFamily="18" charset="0"/>
                      </a:rPr>
                      <m:t>=</m:t>
                    </m:r>
                    <m:r>
                      <a:rPr lang="en-GB" altLang="en-US" sz="2000" i="1">
                        <a:solidFill>
                          <a:prstClr val="black"/>
                        </a:solidFill>
                        <a:latin typeface="Cambria Math" panose="02040503050406030204" pitchFamily="18" charset="0"/>
                        <a:ea typeface="Cambria Math" panose="02040503050406030204" pitchFamily="18" charset="0"/>
                      </a:rPr>
                      <m:t>∶</m:t>
                    </m:r>
                    <m:r>
                      <a:rPr lang="en-GB" altLang="en-US" sz="2000">
                        <a:solidFill>
                          <a:prstClr val="black"/>
                        </a:solidFill>
                        <a:latin typeface="Cambria Math" panose="02040503050406030204" pitchFamily="18" charset="0"/>
                        <a:ea typeface="Cambria Math" panose="02040503050406030204" pitchFamily="18" charset="0"/>
                      </a:rPr>
                      <m:t>−</m:t>
                    </m:r>
                    <m:r>
                      <a:rPr lang="en-GB" altLang="en-US" sz="2000" i="1" dirty="0">
                        <a:solidFill>
                          <a:prstClr val="black"/>
                        </a:solidFill>
                        <a:latin typeface="Cambria Math" panose="02040503050406030204" pitchFamily="18" charset="0"/>
                      </a:rPr>
                      <m:t>𝜅</m:t>
                    </m:r>
                    <m:sSup>
                      <m:sSupPr>
                        <m:ctrlPr>
                          <a:rPr lang="en-GB" altLang="en-US" sz="2000" i="1">
                            <a:solidFill>
                              <a:prstClr val="black"/>
                            </a:solidFill>
                            <a:latin typeface="Cambria Math" panose="02040503050406030204" pitchFamily="18" charset="0"/>
                            <a:cs typeface="Arial" panose="020B0604020202020204" pitchFamily="34" charset="0"/>
                          </a:rPr>
                        </m:ctrlPr>
                      </m:sSupPr>
                      <m:e>
                        <m:r>
                          <a:rPr lang="en-GB" altLang="en-US" sz="2000" i="1">
                            <a:solidFill>
                              <a:prstClr val="black"/>
                            </a:solidFill>
                            <a:latin typeface="Cambria Math" panose="02040503050406030204" pitchFamily="18" charset="0"/>
                            <a:cs typeface="Arial" panose="020B0604020202020204" pitchFamily="34" charset="0"/>
                          </a:rPr>
                          <m:t>𝑇</m:t>
                        </m:r>
                      </m:e>
                      <m:sup>
                        <m:r>
                          <a:rPr lang="en-GB" altLang="en-US" sz="2000" i="1">
                            <a:solidFill>
                              <a:prstClr val="black"/>
                            </a:solidFill>
                            <a:latin typeface="Cambria Math" panose="02040503050406030204" pitchFamily="18" charset="0"/>
                            <a:ea typeface="Cambria Math" panose="02040503050406030204" pitchFamily="18" charset="0"/>
                            <a:cs typeface="Arial" panose="020B0604020202020204" pitchFamily="34" charset="0"/>
                          </a:rPr>
                          <m:t>𝜇𝜈</m:t>
                        </m:r>
                      </m:sup>
                    </m:sSup>
                  </m:oMath>
                </a14:m>
                <a:endParaRPr kumimoji="0" lang="en-US" altLang="en-US" sz="24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8" name="Text Box 7">
                <a:extLst>
                  <a:ext uri="{FF2B5EF4-FFF2-40B4-BE49-F238E27FC236}">
                    <a16:creationId xmlns:a16="http://schemas.microsoft.com/office/drawing/2014/main" id="{1349FE26-5311-3370-8D86-52E1319DB1D7}"/>
                  </a:ext>
                </a:extLst>
              </p:cNvPr>
              <p:cNvSpPr txBox="1">
                <a:spLocks noRot="1" noChangeAspect="1" noMove="1" noResize="1" noEditPoints="1" noAdjustHandles="1" noChangeArrowheads="1" noChangeShapeType="1" noTextEdit="1"/>
              </p:cNvSpPr>
              <p:nvPr/>
            </p:nvSpPr>
            <p:spPr bwMode="auto">
              <a:xfrm>
                <a:off x="4863502" y="2749221"/>
                <a:ext cx="4569555" cy="415498"/>
              </a:xfrm>
              <a:prstGeom prst="rect">
                <a:avLst/>
              </a:prstGeom>
              <a:blipFill>
                <a:blip r:embed="rId2"/>
                <a:stretch>
                  <a:fillRect b="-16176"/>
                </a:stretch>
              </a:blipFill>
              <a:ln>
                <a:noFill/>
              </a:ln>
              <a:effectLst/>
            </p:spPr>
            <p:txBody>
              <a:bodyPr/>
              <a:lstStyle/>
              <a:p>
                <a:r>
                  <a:rPr lang="en-GB">
                    <a:noFill/>
                  </a:rPr>
                  <a:t> </a:t>
                </a:r>
              </a:p>
            </p:txBody>
          </p:sp>
        </mc:Fallback>
      </mc:AlternateContent>
      <p:sp>
        <p:nvSpPr>
          <p:cNvPr id="19" name="Text Box 7">
            <a:extLst>
              <a:ext uri="{FF2B5EF4-FFF2-40B4-BE49-F238E27FC236}">
                <a16:creationId xmlns:a16="http://schemas.microsoft.com/office/drawing/2014/main" id="{5AB8C352-1621-BBAE-B53E-13E2724125DD}"/>
              </a:ext>
            </a:extLst>
          </p:cNvPr>
          <p:cNvSpPr txBox="1">
            <a:spLocks noChangeArrowheads="1"/>
          </p:cNvSpPr>
          <p:nvPr/>
        </p:nvSpPr>
        <p:spPr bwMode="auto">
          <a:xfrm>
            <a:off x="209587" y="3268827"/>
            <a:ext cx="9284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Via</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4" name="Text Box 7">
            <a:extLst>
              <a:ext uri="{FF2B5EF4-FFF2-40B4-BE49-F238E27FC236}">
                <a16:creationId xmlns:a16="http://schemas.microsoft.com/office/drawing/2014/main" id="{51C772D6-01EE-21CF-F24F-54A1C6961C44}"/>
              </a:ext>
            </a:extLst>
          </p:cNvPr>
          <p:cNvSpPr txBox="1">
            <a:spLocks noChangeArrowheads="1"/>
          </p:cNvSpPr>
          <p:nvPr/>
        </p:nvSpPr>
        <p:spPr bwMode="auto">
          <a:xfrm>
            <a:off x="5973581" y="3691272"/>
            <a:ext cx="30399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fill out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matter</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content</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79EBA4FF-C870-DAC5-D424-2827C2C9F2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13" name="Picture 12" descr="Diagram&#10;&#10;Description automatically generated">
            <a:extLst>
              <a:ext uri="{FF2B5EF4-FFF2-40B4-BE49-F238E27FC236}">
                <a16:creationId xmlns:a16="http://schemas.microsoft.com/office/drawing/2014/main" id="{1554FA09-5FF9-DFCA-9309-7CBF2EECE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82" y="853732"/>
            <a:ext cx="5103005" cy="2324599"/>
          </a:xfrm>
          <a:prstGeom prst="rect">
            <a:avLst/>
          </a:prstGeom>
        </p:spPr>
      </p:pic>
      <p:sp>
        <p:nvSpPr>
          <p:cNvPr id="14" name="Text Box 7">
            <a:extLst>
              <a:ext uri="{FF2B5EF4-FFF2-40B4-BE49-F238E27FC236}">
                <a16:creationId xmlns:a16="http://schemas.microsoft.com/office/drawing/2014/main" id="{A4C07606-8D9F-F6BE-AA2D-4E02197D145F}"/>
              </a:ext>
            </a:extLst>
          </p:cNvPr>
          <p:cNvSpPr txBox="1">
            <a:spLocks noChangeArrowheads="1"/>
          </p:cNvSpPr>
          <p:nvPr/>
        </p:nvSpPr>
        <p:spPr bwMode="auto">
          <a:xfrm>
            <a:off x="214859" y="125606"/>
            <a:ext cx="89291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Via</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elements</a:t>
            </a:r>
            <a:endParaRPr kumimoji="0" lang="en-US" altLang="en-US" sz="19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1090AD8-2570-186B-47F3-D7B84064948A}"/>
                  </a:ext>
                </a:extLst>
              </p:cNvPr>
              <p:cNvSpPr txBox="1"/>
              <p:nvPr/>
            </p:nvSpPr>
            <p:spPr>
              <a:xfrm>
                <a:off x="870576" y="164562"/>
                <a:ext cx="6494555" cy="3132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20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2" name="TextBox 11">
                <a:extLst>
                  <a:ext uri="{FF2B5EF4-FFF2-40B4-BE49-F238E27FC236}">
                    <a16:creationId xmlns:a16="http://schemas.microsoft.com/office/drawing/2014/main" id="{CF084CE4-55BE-4EBE-96C8-70EBB5905189}"/>
                  </a:ext>
                </a:extLst>
              </p:cNvPr>
              <p:cNvSpPr txBox="1">
                <a:spLocks noRot="1" noChangeAspect="1" noMove="1" noResize="1" noEditPoints="1" noAdjustHandles="1" noChangeArrowheads="1" noChangeShapeType="1" noTextEdit="1"/>
              </p:cNvSpPr>
              <p:nvPr/>
            </p:nvSpPr>
            <p:spPr>
              <a:xfrm>
                <a:off x="870576" y="164562"/>
                <a:ext cx="6494555" cy="313291"/>
              </a:xfrm>
              <a:prstGeom prst="rect">
                <a:avLst/>
              </a:prstGeom>
              <a:blipFill>
                <a:blip r:embed="rId4"/>
                <a:stretch>
                  <a:fillRect l="-1878" t="-1961" b="-37255"/>
                </a:stretch>
              </a:blipFill>
            </p:spPr>
            <p:txBody>
              <a:bodyPr/>
              <a:lstStyle/>
              <a:p>
                <a:r>
                  <a:rPr lang="en-GB">
                    <a:noFill/>
                  </a:rPr>
                  <a:t> </a:t>
                </a:r>
              </a:p>
            </p:txBody>
          </p:sp>
        </mc:Fallback>
      </mc:AlternateContent>
      <p:sp>
        <p:nvSpPr>
          <p:cNvPr id="16" name="Text Box 7">
            <a:extLst>
              <a:ext uri="{FF2B5EF4-FFF2-40B4-BE49-F238E27FC236}">
                <a16:creationId xmlns:a16="http://schemas.microsoft.com/office/drawing/2014/main" id="{3433ACBB-D27E-81AC-055E-8C166FBE71D1}"/>
              </a:ext>
            </a:extLst>
          </p:cNvPr>
          <p:cNvSpPr txBox="1">
            <a:spLocks noChangeArrowheads="1"/>
          </p:cNvSpPr>
          <p:nvPr/>
        </p:nvSpPr>
        <p:spPr bwMode="auto">
          <a:xfrm>
            <a:off x="278868" y="481840"/>
            <a:ext cx="886513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can construct a continuous extended 4-dimensional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spacetime</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manifold:</a:t>
            </a:r>
            <a:endParaRPr kumimoji="0" lang="en-US" altLang="en-US" sz="19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CE88A06-B490-F083-6CCC-C769ED4E44C4}"/>
                  </a:ext>
                </a:extLst>
              </p:cNvPr>
              <p:cNvSpPr txBox="1"/>
              <p:nvPr/>
            </p:nvSpPr>
            <p:spPr>
              <a:xfrm>
                <a:off x="852821" y="3317081"/>
                <a:ext cx="3310806" cy="313291"/>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8" name="TextBox 17">
                <a:extLst>
                  <a:ext uri="{FF2B5EF4-FFF2-40B4-BE49-F238E27FC236}">
                    <a16:creationId xmlns:a16="http://schemas.microsoft.com/office/drawing/2014/main" id="{821F1A10-C810-47E2-9F03-D835BAED3E54}"/>
                  </a:ext>
                </a:extLst>
              </p:cNvPr>
              <p:cNvSpPr txBox="1">
                <a:spLocks noRot="1" noChangeAspect="1" noMove="1" noResize="1" noEditPoints="1" noAdjustHandles="1" noChangeArrowheads="1" noChangeShapeType="1" noTextEdit="1"/>
              </p:cNvSpPr>
              <p:nvPr/>
            </p:nvSpPr>
            <p:spPr>
              <a:xfrm>
                <a:off x="852821" y="3317081"/>
                <a:ext cx="3310806" cy="313291"/>
              </a:xfrm>
              <a:prstGeom prst="rect">
                <a:avLst/>
              </a:prstGeom>
              <a:blipFill>
                <a:blip r:embed="rId5"/>
                <a:stretch>
                  <a:fillRect l="-3683" t="-1923" b="-34615"/>
                </a:stretch>
              </a:blipFill>
            </p:spPr>
            <p:txBody>
              <a:bodyPr/>
              <a:lstStyle/>
              <a:p>
                <a:r>
                  <a:rPr lang="en-GB">
                    <a:noFill/>
                  </a:rPr>
                  <a:t> </a:t>
                </a:r>
              </a:p>
            </p:txBody>
          </p:sp>
        </mc:Fallback>
      </mc:AlternateContent>
      <p:sp>
        <p:nvSpPr>
          <p:cNvPr id="20" name="Text Box 7">
            <a:extLst>
              <a:ext uri="{FF2B5EF4-FFF2-40B4-BE49-F238E27FC236}">
                <a16:creationId xmlns:a16="http://schemas.microsoft.com/office/drawing/2014/main" id="{3D8AFFBA-A017-C71E-452E-795FD774F371}"/>
              </a:ext>
            </a:extLst>
          </p:cNvPr>
          <p:cNvSpPr txBox="1">
            <a:spLocks noChangeArrowheads="1"/>
          </p:cNvSpPr>
          <p:nvPr/>
        </p:nvSpPr>
        <p:spPr bwMode="auto">
          <a:xfrm>
            <a:off x="278868" y="3685472"/>
            <a:ext cx="685878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direct arithmetic generalisation of proper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time</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2" name="Right Brace 21">
            <a:extLst>
              <a:ext uri="{FF2B5EF4-FFF2-40B4-BE49-F238E27FC236}">
                <a16:creationId xmlns:a16="http://schemas.microsoft.com/office/drawing/2014/main" id="{9389AA94-5D81-7DC7-61DD-C6C8827A7612}"/>
              </a:ext>
            </a:extLst>
          </p:cNvPr>
          <p:cNvSpPr/>
          <p:nvPr/>
        </p:nvSpPr>
        <p:spPr>
          <a:xfrm rot="5400000">
            <a:off x="7346055" y="2580068"/>
            <a:ext cx="120907" cy="2258568"/>
          </a:xfrm>
          <a:prstGeom prst="rightBrace">
            <a:avLst>
              <a:gd name="adj1" fmla="val 43270"/>
              <a:gd name="adj2" fmla="val 51121"/>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F7FBA6B-831F-F702-CD05-AA1A0982B588}"/>
                  </a:ext>
                </a:extLst>
              </p:cNvPr>
              <p:cNvSpPr txBox="1"/>
              <p:nvPr/>
            </p:nvSpPr>
            <p:spPr>
              <a:xfrm>
                <a:off x="4174560" y="3301495"/>
                <a:ext cx="4774605" cy="347403"/>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nor/>
                                </m:rPr>
                                <a:rPr kumimoji="0" lang="en-GB" sz="20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e>
                      </m:d>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GB" sz="2000" b="0" i="0" u="none" strike="noStrike" kern="1200" cap="none" spc="0" normalizeH="0" baseline="0" noProof="0" dirty="0">
                          <a:ln>
                            <a:noFill/>
                          </a:ln>
                          <a:solidFill>
                            <a:prstClr val="black"/>
                          </a:solidFill>
                          <a:effectLst/>
                          <a:uLnTx/>
                          <a:uFillTx/>
                          <a:latin typeface="Arial" panose="020B0604020202020204"/>
                          <a:ea typeface="Cambria Math" panose="02040503050406030204" pitchFamily="18" charset="0"/>
                          <a:cs typeface="+mn-cs"/>
                        </a:rPr>
                        <m:t> </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oMath>
                  </m:oMathPara>
                </a14:m>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3" name="TextBox 22">
                <a:extLst>
                  <a:ext uri="{FF2B5EF4-FFF2-40B4-BE49-F238E27FC236}">
                    <a16:creationId xmlns:a16="http://schemas.microsoft.com/office/drawing/2014/main" id="{8BB74C74-5D66-45B9-A872-09A38A52D80A}"/>
                  </a:ext>
                </a:extLst>
              </p:cNvPr>
              <p:cNvSpPr txBox="1">
                <a:spLocks noRot="1" noChangeAspect="1" noMove="1" noResize="1" noEditPoints="1" noAdjustHandles="1" noChangeArrowheads="1" noChangeShapeType="1" noTextEdit="1"/>
              </p:cNvSpPr>
              <p:nvPr/>
            </p:nvSpPr>
            <p:spPr>
              <a:xfrm>
                <a:off x="4174560" y="3301495"/>
                <a:ext cx="4774605" cy="347403"/>
              </a:xfrm>
              <a:prstGeom prst="rect">
                <a:avLst/>
              </a:prstGeom>
              <a:blipFill>
                <a:blip r:embed="rId6"/>
                <a:stretch>
                  <a:fillRect l="-1277" b="-15789"/>
                </a:stretch>
              </a:blipFill>
            </p:spPr>
            <p:txBody>
              <a:bodyPr/>
              <a:lstStyle/>
              <a:p>
                <a:r>
                  <a:rPr lang="en-GB">
                    <a:noFill/>
                  </a:rPr>
                  <a:t> </a:t>
                </a:r>
              </a:p>
            </p:txBody>
          </p:sp>
        </mc:Fallback>
      </mc:AlternateContent>
      <p:sp>
        <p:nvSpPr>
          <p:cNvPr id="3" name="Rectangle 2">
            <a:extLst>
              <a:ext uri="{FF2B5EF4-FFF2-40B4-BE49-F238E27FC236}">
                <a16:creationId xmlns:a16="http://schemas.microsoft.com/office/drawing/2014/main" id="{4613E130-9A11-7B42-877C-349F4973E51B}"/>
              </a:ext>
            </a:extLst>
          </p:cNvPr>
          <p:cNvSpPr/>
          <p:nvPr/>
        </p:nvSpPr>
        <p:spPr>
          <a:xfrm>
            <a:off x="798990" y="125606"/>
            <a:ext cx="2272684" cy="4001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803F520E-D108-D24F-E804-F1110FE29B7D}"/>
              </a:ext>
            </a:extLst>
          </p:cNvPr>
          <p:cNvSpPr/>
          <p:nvPr/>
        </p:nvSpPr>
        <p:spPr>
          <a:xfrm>
            <a:off x="798991" y="3279562"/>
            <a:ext cx="3210580" cy="4001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descr="Diagram&#10;&#10;Description automatically generated">
            <a:extLst>
              <a:ext uri="{FF2B5EF4-FFF2-40B4-BE49-F238E27FC236}">
                <a16:creationId xmlns:a16="http://schemas.microsoft.com/office/drawing/2014/main" id="{D2D25920-D393-D8F1-01AC-F8CEB8A0B1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004" y="914308"/>
            <a:ext cx="4458420" cy="2194560"/>
          </a:xfrm>
          <a:prstGeom prst="rect">
            <a:avLst/>
          </a:prstGeom>
        </p:spPr>
      </p:pic>
      <p:sp>
        <p:nvSpPr>
          <p:cNvPr id="8" name="Text Box 7">
            <a:extLst>
              <a:ext uri="{FF2B5EF4-FFF2-40B4-BE49-F238E27FC236}">
                <a16:creationId xmlns:a16="http://schemas.microsoft.com/office/drawing/2014/main" id="{A3F4B766-0AC7-A0BE-E0CD-C33B6916D2E4}"/>
              </a:ext>
            </a:extLst>
          </p:cNvPr>
          <p:cNvSpPr txBox="1">
            <a:spLocks noChangeArrowheads="1"/>
          </p:cNvSpPr>
          <p:nvPr/>
        </p:nvSpPr>
        <p:spPr bwMode="auto">
          <a:xfrm>
            <a:off x="5973581" y="3691272"/>
            <a:ext cx="30399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fill out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matter</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content</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9" name="Text Box 7">
            <a:extLst>
              <a:ext uri="{FF2B5EF4-FFF2-40B4-BE49-F238E27FC236}">
                <a16:creationId xmlns:a16="http://schemas.microsoft.com/office/drawing/2014/main" id="{BE5F3D08-DA30-7EBB-9613-ACCDBEE724D3}"/>
              </a:ext>
            </a:extLst>
          </p:cNvPr>
          <p:cNvSpPr txBox="1">
            <a:spLocks noChangeArrowheads="1"/>
          </p:cNvSpPr>
          <p:nvPr/>
        </p:nvSpPr>
        <p:spPr bwMode="auto">
          <a:xfrm>
            <a:off x="278868" y="3685472"/>
            <a:ext cx="685878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direct arithmetic generalisation of proper </a:t>
            </a:r>
            <a:r>
              <a:rPr kumimoji="0" lang="en-GB" altLang="en-US" sz="19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time</a:t>
            </a:r>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endPar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0" name="Right Brace 9">
            <a:extLst>
              <a:ext uri="{FF2B5EF4-FFF2-40B4-BE49-F238E27FC236}">
                <a16:creationId xmlns:a16="http://schemas.microsoft.com/office/drawing/2014/main" id="{27D0D867-B8A3-55A2-0E14-B2C4117FF690}"/>
              </a:ext>
            </a:extLst>
          </p:cNvPr>
          <p:cNvSpPr/>
          <p:nvPr/>
        </p:nvSpPr>
        <p:spPr>
          <a:xfrm rot="5400000">
            <a:off x="7346055" y="2580068"/>
            <a:ext cx="120907" cy="2258568"/>
          </a:xfrm>
          <a:prstGeom prst="rightBrace">
            <a:avLst>
              <a:gd name="adj1" fmla="val 43270"/>
              <a:gd name="adj2" fmla="val 51121"/>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762096-60BB-6835-52BE-8A047852F88F}"/>
                  </a:ext>
                </a:extLst>
              </p:cNvPr>
              <p:cNvSpPr txBox="1"/>
              <p:nvPr/>
            </p:nvSpPr>
            <p:spPr>
              <a:xfrm>
                <a:off x="3783031" y="4648925"/>
                <a:ext cx="2073449" cy="384721"/>
              </a:xfrm>
              <a:prstGeom prst="rect">
                <a:avLst/>
              </a:prstGeom>
              <a:noFill/>
            </p:spPr>
            <p:txBody>
              <a:bodyPr wrap="square">
                <a:spAutoFit/>
              </a:bodyPr>
              <a:lstStyle/>
              <a:p>
                <a:pPr lvl="0">
                  <a:defRPr/>
                </a:pPr>
                <a14:m>
                  <m:oMath xmlns:m="http://schemas.openxmlformats.org/officeDocument/2006/math">
                    <m:sSub>
                      <m:sSub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m:rPr>
                            <m:sty m:val="p"/>
                          </m:rPr>
                          <a:rPr kumimoji="0" lang="en-GB" sz="1900" b="0" i="0"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t>E</m:t>
                        </m:r>
                      </m:e>
                      <m:sub>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7</m:t>
                        </m:r>
                      </m:sub>
                    </m:sSub>
                  </m:oMath>
                </a14:m>
                <a:r>
                  <a:rPr kumimoji="0" lang="en-GB" sz="1900" b="0" u="none" strike="noStrike" kern="1200" cap="none" spc="0" normalizeH="0" baseline="0" noProof="0" dirty="0">
                    <a:ln>
                      <a:noFill/>
                    </a:ln>
                    <a:solidFill>
                      <a:srgbClr val="000099"/>
                    </a:solidFill>
                    <a:effectLst/>
                    <a:uLnTx/>
                    <a:uFillTx/>
                    <a:cs typeface="Arial" panose="020B0604020202020204" pitchFamily="34" charset="0"/>
                  </a:rPr>
                  <a:t> </a:t>
                </a:r>
                <a:r>
                  <a:rPr kumimoji="0" lang="en-GB" sz="1900" b="0" u="none" strike="noStrike" kern="1200" cap="none" spc="0" normalizeH="0" baseline="0" noProof="0" dirty="0">
                    <a:ln>
                      <a:noFill/>
                    </a:ln>
                    <a:effectLst/>
                    <a:uLnTx/>
                    <a:uFillTx/>
                    <a:cs typeface="Arial" panose="020B0604020202020204" pitchFamily="34" charset="0"/>
                  </a:rPr>
                  <a:t>sym.</a:t>
                </a:r>
                <a:r>
                  <a:rPr lang="en-GB" sz="1900" dirty="0">
                    <a:ea typeface="Cambria Math" panose="02040503050406030204" pitchFamily="18" charset="0"/>
                    <a:cs typeface="Arial" panose="020B0604020202020204" pitchFamily="34" charset="0"/>
                  </a:rPr>
                  <a:t> </a:t>
                </a:r>
                <a14:m>
                  <m:oMath xmlns:m="http://schemas.openxmlformats.org/officeDocument/2006/math">
                    <m:r>
                      <a:rPr lang="en-GB" sz="1900" i="1">
                        <a:latin typeface="Cambria Math" panose="02040503050406030204" pitchFamily="18" charset="0"/>
                        <a:ea typeface="Cambria Math" panose="02040503050406030204" pitchFamily="18" charset="0"/>
                        <a:cs typeface="Arial" panose="020B0604020202020204" pitchFamily="34" charset="0"/>
                      </a:rPr>
                      <m:t>⇒</m:t>
                    </m:r>
                    <m:sSub>
                      <m:sSubPr>
                        <m:ctrlPr>
                          <a:rPr lang="en-GB" sz="1900" i="1">
                            <a:solidFill>
                              <a:prstClr val="black"/>
                            </a:solidFill>
                            <a:latin typeface="Cambria Math" panose="02040503050406030204" pitchFamily="18" charset="0"/>
                            <a:cs typeface="Arial" panose="020B0604020202020204" pitchFamily="34" charset="0"/>
                          </a:rPr>
                        </m:ctrlPr>
                      </m:sSubPr>
                      <m:e>
                        <m:r>
                          <m:rPr>
                            <m:sty m:val="p"/>
                          </m:rPr>
                          <a:rPr lang="en-GB" sz="1900">
                            <a:solidFill>
                              <a:prstClr val="black"/>
                            </a:solidFill>
                            <a:latin typeface="Cambria Math" panose="02040503050406030204" pitchFamily="18" charset="0"/>
                            <a:cs typeface="Arial" panose="020B0604020202020204" pitchFamily="34" charset="0"/>
                          </a:rPr>
                          <m:t>E</m:t>
                        </m:r>
                      </m:e>
                      <m:sub>
                        <m:r>
                          <a:rPr lang="en-GB" sz="1900" i="1">
                            <a:solidFill>
                              <a:prstClr val="black"/>
                            </a:solidFill>
                            <a:latin typeface="Cambria Math" panose="02040503050406030204" pitchFamily="18" charset="0"/>
                            <a:cs typeface="Arial" panose="020B0604020202020204" pitchFamily="34" charset="0"/>
                          </a:rPr>
                          <m:t>8</m:t>
                        </m:r>
                      </m:sub>
                    </m:sSub>
                    <m:d>
                      <m:dPr>
                        <m:ctrlPr>
                          <a:rPr lang="en-GB" sz="1900" i="1">
                            <a:latin typeface="Cambria Math" panose="02040503050406030204" pitchFamily="18" charset="0"/>
                            <a:ea typeface="Cambria Math" panose="02040503050406030204" pitchFamily="18" charset="0"/>
                            <a:cs typeface="Arial" panose="020B0604020202020204" pitchFamily="34" charset="0"/>
                          </a:rPr>
                        </m:ctrlPr>
                      </m:dPr>
                      <m:e>
                        <m:r>
                          <a:rPr lang="en-GB" sz="1900" i="1">
                            <a:latin typeface="Cambria Math" panose="02040503050406030204" pitchFamily="18" charset="0"/>
                            <a:ea typeface="Cambria Math" panose="02040503050406030204" pitchFamily="18" charset="0"/>
                            <a:cs typeface="Arial" panose="020B0604020202020204" pitchFamily="34" charset="0"/>
                          </a:rPr>
                          <m:t>𝕆</m:t>
                        </m:r>
                      </m:e>
                    </m:d>
                  </m:oMath>
                </a14:m>
                <a:endParaRPr kumimoji="0" lang="en-GB" sz="1900" b="0" u="none" strike="noStrike" kern="1200" cap="none" spc="0" normalizeH="0" baseline="0" noProof="0" dirty="0">
                  <a:ln>
                    <a:noFill/>
                  </a:ln>
                  <a:effectLst/>
                  <a:uLnTx/>
                  <a:uFillTx/>
                  <a:cs typeface="Arial" panose="020B0604020202020204" pitchFamily="34" charset="0"/>
                </a:endParaRPr>
              </a:p>
            </p:txBody>
          </p:sp>
        </mc:Choice>
        <mc:Fallback xmlns="">
          <p:sp>
            <p:nvSpPr>
              <p:cNvPr id="6" name="TextBox 5">
                <a:extLst>
                  <a:ext uri="{FF2B5EF4-FFF2-40B4-BE49-F238E27FC236}">
                    <a16:creationId xmlns:a16="http://schemas.microsoft.com/office/drawing/2014/main" id="{69762096-60BB-6835-52BE-8A047852F88F}"/>
                  </a:ext>
                </a:extLst>
              </p:cNvPr>
              <p:cNvSpPr txBox="1">
                <a:spLocks noRot="1" noChangeAspect="1" noMove="1" noResize="1" noEditPoints="1" noAdjustHandles="1" noChangeArrowheads="1" noChangeShapeType="1" noTextEdit="1"/>
              </p:cNvSpPr>
              <p:nvPr/>
            </p:nvSpPr>
            <p:spPr>
              <a:xfrm>
                <a:off x="3783031" y="4648925"/>
                <a:ext cx="2073449" cy="384721"/>
              </a:xfrm>
              <a:prstGeom prst="rect">
                <a:avLst/>
              </a:prstGeom>
              <a:blipFill>
                <a:blip r:embed="rId14"/>
                <a:stretch>
                  <a:fillRect t="-9524" b="-25397"/>
                </a:stretch>
              </a:blipFill>
            </p:spPr>
            <p:txBody>
              <a:bodyPr/>
              <a:lstStyle/>
              <a:p>
                <a:r>
                  <a:rPr lang="en-GB">
                    <a:noFill/>
                  </a:rPr>
                  <a:t> </a:t>
                </a:r>
              </a:p>
            </p:txBody>
          </p:sp>
        </mc:Fallback>
      </mc:AlternateContent>
      <p:sp>
        <p:nvSpPr>
          <p:cNvPr id="7" name="Cube 6">
            <a:extLst>
              <a:ext uri="{FF2B5EF4-FFF2-40B4-BE49-F238E27FC236}">
                <a16:creationId xmlns:a16="http://schemas.microsoft.com/office/drawing/2014/main" id="{4E395850-8B7A-2FCA-8F4D-1A3D1FCE89C4}"/>
              </a:ext>
            </a:extLst>
          </p:cNvPr>
          <p:cNvSpPr/>
          <p:nvPr/>
        </p:nvSpPr>
        <p:spPr>
          <a:xfrm>
            <a:off x="5666660" y="4876089"/>
            <a:ext cx="1645784" cy="779612"/>
          </a:xfrm>
          <a:prstGeom prst="cube">
            <a:avLst>
              <a:gd name="adj" fmla="val 26269"/>
            </a:avLst>
          </a:prstGeom>
          <a:solidFill>
            <a:srgbClr val="FFBE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 Box 7">
            <a:extLst>
              <a:ext uri="{FF2B5EF4-FFF2-40B4-BE49-F238E27FC236}">
                <a16:creationId xmlns:a16="http://schemas.microsoft.com/office/drawing/2014/main" id="{394FC357-682D-667C-622B-7008A0FC9ECB}"/>
              </a:ext>
            </a:extLst>
          </p:cNvPr>
          <p:cNvSpPr txBox="1">
            <a:spLocks noChangeArrowheads="1"/>
          </p:cNvSpPr>
          <p:nvPr/>
        </p:nvSpPr>
        <p:spPr bwMode="auto">
          <a:xfrm>
            <a:off x="5578101" y="5059907"/>
            <a:ext cx="1629242" cy="60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ts val="2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GPT over</a:t>
            </a:r>
            <a:r>
              <a:rPr kumimoji="0" lang="en-GB" altLang="en-US" sz="1900" b="0" i="0" u="none" strike="noStrike" kern="1200" cap="none" spc="0" normalizeH="0" noProof="0" dirty="0">
                <a:ln>
                  <a:noFill/>
                </a:ln>
                <a:solidFill>
                  <a:srgbClr val="006600"/>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4D</a:t>
            </a:r>
            <a:r>
              <a:rPr kumimoji="0" lang="en-GB" altLang="en-US" sz="1900" b="0" i="0" u="none" strike="noStrike" kern="1200" cap="none" spc="0" normalizeH="0" noProof="0" dirty="0">
                <a:ln>
                  <a:noFill/>
                </a:ln>
                <a:solidFill>
                  <a:srgbClr val="006600"/>
                </a:solidFill>
                <a:effectLst/>
                <a:uLnTx/>
                <a:uFillTx/>
                <a:latin typeface="Arial" panose="020B0604020202020204" pitchFamily="34" charset="0"/>
                <a:ea typeface="+mn-ea"/>
                <a:cs typeface="Arial" panose="020B0604020202020204" pitchFamily="34" charset="0"/>
              </a:rPr>
              <a:t> spacetime</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
        <p:nvSpPr>
          <p:cNvPr id="35" name="Arrow: Up 34">
            <a:extLst>
              <a:ext uri="{FF2B5EF4-FFF2-40B4-BE49-F238E27FC236}">
                <a16:creationId xmlns:a16="http://schemas.microsoft.com/office/drawing/2014/main" id="{6B973433-5430-3FC9-B295-4A9D1CA7E880}"/>
              </a:ext>
            </a:extLst>
          </p:cNvPr>
          <p:cNvSpPr/>
          <p:nvPr/>
        </p:nvSpPr>
        <p:spPr>
          <a:xfrm rot="17794612">
            <a:off x="5849836" y="4581083"/>
            <a:ext cx="198088" cy="481406"/>
          </a:xfrm>
          <a:prstGeom prst="upArrow">
            <a:avLst>
              <a:gd name="adj1" fmla="val 30684"/>
              <a:gd name="adj2" fmla="val 47004"/>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 Box 7">
            <a:extLst>
              <a:ext uri="{FF2B5EF4-FFF2-40B4-BE49-F238E27FC236}">
                <a16:creationId xmlns:a16="http://schemas.microsoft.com/office/drawing/2014/main" id="{DE25549B-72B0-19FD-4E73-B70941979DF1}"/>
              </a:ext>
            </a:extLst>
          </p:cNvPr>
          <p:cNvSpPr txBox="1">
            <a:spLocks noChangeArrowheads="1"/>
          </p:cNvSpPr>
          <p:nvPr/>
        </p:nvSpPr>
        <p:spPr bwMode="auto">
          <a:xfrm>
            <a:off x="4456840" y="5212925"/>
            <a:ext cx="1396548" cy="60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ts val="2000"/>
              </a:lnSpc>
              <a:spcBef>
                <a:spcPct val="50000"/>
              </a:spcBef>
              <a:spcAft>
                <a:spcPts val="0"/>
              </a:spcAft>
              <a:buClrTx/>
              <a:buSzTx/>
              <a:buFontTx/>
              <a:buNone/>
              <a:tabLst/>
              <a:defRPr/>
            </a:pPr>
            <a:r>
              <a:rPr kumimoji="0" lang="en-GB" altLang="en-US" sz="1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Maths rules</a:t>
            </a:r>
            <a:endParaRPr kumimoji="0" lang="en-US" altLang="en-US" sz="1900" b="0" i="1" u="sng"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8EC381-1110-5F77-E81F-EC2E568BF17F}"/>
                  </a:ext>
                </a:extLst>
              </p:cNvPr>
              <p:cNvSpPr txBox="1"/>
              <p:nvPr/>
            </p:nvSpPr>
            <p:spPr>
              <a:xfrm>
                <a:off x="3613075" y="4351835"/>
                <a:ext cx="2294002" cy="399212"/>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𝛿</m:t>
                      </m:r>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𝑠</m:t>
                      </m:r>
                      <m:sSup>
                        <m:sSupPr>
                          <m:ctrlP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e>
                        <m: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4</m:t>
                          </m:r>
                        </m:sup>
                      </m:s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𝑞</m:t>
                      </m:r>
                      <m:d>
                        <m:d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𝐹</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m:rPr>
                                  <m:sty m:val="p"/>
                                </m:rPr>
                                <a:rPr kumimoji="0" lang="en-GB" sz="19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h</m:t>
                              </m:r>
                            </m:e>
                            <m:sub>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sub>
                          </m:sSub>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𝕆</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e>
                      </m:d>
                    </m:oMath>
                  </m:oMathPara>
                </a14:m>
                <a:endParaRPr kumimoji="0" lang="en-GB"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1F8EC381-1110-5F77-E81F-EC2E568BF17F}"/>
                  </a:ext>
                </a:extLst>
              </p:cNvPr>
              <p:cNvSpPr txBox="1">
                <a:spLocks noRot="1" noChangeAspect="1" noMove="1" noResize="1" noEditPoints="1" noAdjustHandles="1" noChangeArrowheads="1" noChangeShapeType="1" noTextEdit="1"/>
              </p:cNvSpPr>
              <p:nvPr/>
            </p:nvSpPr>
            <p:spPr>
              <a:xfrm>
                <a:off x="3613075" y="4351835"/>
                <a:ext cx="2294002" cy="399212"/>
              </a:xfrm>
              <a:prstGeom prst="rect">
                <a:avLst/>
              </a:prstGeom>
              <a:blipFill>
                <a:blip r:embed="rId15"/>
                <a:stretch>
                  <a:fillRect b="-12308"/>
                </a:stretch>
              </a:blipFill>
            </p:spPr>
            <p:txBody>
              <a:bodyPr/>
              <a:lstStyle/>
              <a:p>
                <a:r>
                  <a:rPr lang="en-GB">
                    <a:noFill/>
                  </a:rPr>
                  <a:t> </a:t>
                </a:r>
              </a:p>
            </p:txBody>
          </p:sp>
        </mc:Fallback>
      </mc:AlternateContent>
      <p:sp>
        <p:nvSpPr>
          <p:cNvPr id="38" name="Arrow: Up 37">
            <a:extLst>
              <a:ext uri="{FF2B5EF4-FFF2-40B4-BE49-F238E27FC236}">
                <a16:creationId xmlns:a16="http://schemas.microsoft.com/office/drawing/2014/main" id="{B0F53728-2FE7-923B-1794-709F090CE4E3}"/>
              </a:ext>
            </a:extLst>
          </p:cNvPr>
          <p:cNvSpPr/>
          <p:nvPr/>
        </p:nvSpPr>
        <p:spPr>
          <a:xfrm rot="3188688">
            <a:off x="6993826" y="4562563"/>
            <a:ext cx="198088" cy="481406"/>
          </a:xfrm>
          <a:prstGeom prst="upArrow">
            <a:avLst>
              <a:gd name="adj1" fmla="val 30684"/>
              <a:gd name="adj2" fmla="val 47004"/>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C27E5CD-9B3E-EC58-AC8C-FDE87DD430D3}"/>
                  </a:ext>
                </a:extLst>
              </p:cNvPr>
              <p:cNvSpPr txBox="1"/>
              <p:nvPr/>
            </p:nvSpPr>
            <p:spPr>
              <a:xfrm>
                <a:off x="6616976" y="4248430"/>
                <a:ext cx="2993734" cy="29764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m:rPr>
                                  <m:nor/>
                                </m:rPr>
                                <a:rPr kumimoji="0" lang="en-GB" sz="1900" b="0" i="1" u="none" strike="noStrike" kern="1200" cap="none" spc="0" normalizeH="0" baseline="0" noProof="0" dirty="0">
                                  <a:ln>
                                    <a:noFill/>
                                  </a:ln>
                                  <a:solidFill>
                                    <a:prstClr val="black"/>
                                  </a:solidFill>
                                  <a:effectLst/>
                                  <a:uLnTx/>
                                  <a:uFillTx/>
                                  <a:latin typeface="Symbol" panose="05050102010706020507" pitchFamily="18" charset="2"/>
                                  <a:ea typeface="Segoe UI Symbol" panose="020B0502040204020203" pitchFamily="34" charset="0"/>
                                  <a:cs typeface="+mn-cs"/>
                                </a:rPr>
                                <m:t>h</m:t>
                              </m:r>
                            </m:e>
                          </m:acc>
                        </m:e>
                        <m:sub>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𝑎𝑏</m:t>
                          </m:r>
                        </m:sub>
                      </m:sSub>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oMath>
                  </m:oMathPara>
                </a14:m>
                <a:endParaRPr kumimoji="0" lang="en-GB" sz="1900" b="0" i="0" u="none" strike="noStrike" kern="1200" cap="none" spc="0" normalizeH="0" baseline="0" noProof="0" dirty="0">
                  <a:ln>
                    <a:noFill/>
                  </a:ln>
                  <a:solidFill>
                    <a:prstClr val="black"/>
                  </a:solidFill>
                  <a:effectLst/>
                  <a:uLnTx/>
                  <a:uFillTx/>
                  <a:latin typeface="Arial" panose="020B0604020202020204"/>
                  <a:cs typeface="+mn-cs"/>
                </a:endParaRPr>
              </a:p>
            </p:txBody>
          </p:sp>
        </mc:Choice>
        <mc:Fallback xmlns="">
          <p:sp>
            <p:nvSpPr>
              <p:cNvPr id="39" name="TextBox 38">
                <a:extLst>
                  <a:ext uri="{FF2B5EF4-FFF2-40B4-BE49-F238E27FC236}">
                    <a16:creationId xmlns:a16="http://schemas.microsoft.com/office/drawing/2014/main" id="{FC27E5CD-9B3E-EC58-AC8C-FDE87DD430D3}"/>
                  </a:ext>
                </a:extLst>
              </p:cNvPr>
              <p:cNvSpPr txBox="1">
                <a:spLocks noRot="1" noChangeAspect="1" noMove="1" noResize="1" noEditPoints="1" noAdjustHandles="1" noChangeArrowheads="1" noChangeShapeType="1" noTextEdit="1"/>
              </p:cNvSpPr>
              <p:nvPr/>
            </p:nvSpPr>
            <p:spPr>
              <a:xfrm>
                <a:off x="6616976" y="4248430"/>
                <a:ext cx="2993734" cy="297646"/>
              </a:xfrm>
              <a:prstGeom prst="rect">
                <a:avLst/>
              </a:prstGeom>
              <a:blipFill>
                <a:blip r:embed="rId16"/>
                <a:stretch>
                  <a:fillRect t="-22449" b="-367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597F589-AEF6-D612-02A2-BFA4F4EE0960}"/>
                  </a:ext>
                </a:extLst>
              </p:cNvPr>
              <p:cNvSpPr txBox="1"/>
              <p:nvPr/>
            </p:nvSpPr>
            <p:spPr>
              <a:xfrm>
                <a:off x="7344876" y="4533495"/>
                <a:ext cx="1642800" cy="677108"/>
              </a:xfrm>
              <a:prstGeom prst="rect">
                <a:avLst/>
              </a:prstGeom>
              <a:noFill/>
            </p:spPr>
            <p:txBody>
              <a:bodyPr wrap="square" rtlCol="0">
                <a:spAutoFit/>
              </a:bodyPr>
              <a:lstStyle/>
              <a:p>
                <a:pPr lvl="0" algn="ctr">
                  <a:defRPr/>
                </a:pPr>
                <a14:m>
                  <m:oMath xmlns:m="http://schemas.openxmlformats.org/officeDocument/2006/math">
                    <m:sSup>
                      <m:sSup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pPr>
                      <m:e>
                        <m:r>
                          <m:rPr>
                            <m:sty m:val="p"/>
                          </m:rPr>
                          <a:rPr kumimoji="0" lang="en-GB" sz="1900" b="0" i="0" u="none" strike="noStrike" kern="1200" cap="none" spc="0" normalizeH="0" baseline="0" noProof="0" smtClean="0">
                            <a:ln>
                              <a:noFill/>
                            </a:ln>
                            <a:solidFill>
                              <a:prstClr val="black"/>
                            </a:solidFill>
                            <a:effectLst/>
                            <a:uLnTx/>
                            <a:uFillTx/>
                            <a:latin typeface="Cambria Math" panose="02040503050406030204" pitchFamily="18" charset="0"/>
                            <a:ea typeface="+mn-ea"/>
                          </a:rPr>
                          <m:t>SO</m:t>
                        </m:r>
                      </m:e>
                      <m: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up>
                    </m:sSup>
                    <m:d>
                      <m:d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dPr>
                      <m:e>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mn-ea"/>
                          </a:rPr>
                          <m:t>1,</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𝑛</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mn-ea"/>
                          </a:rPr>
                          <m:t>−1</m:t>
                        </m:r>
                      </m:e>
                    </m:d>
                  </m:oMath>
                </a14:m>
                <a:r>
                  <a:rPr kumimoji="0" lang="en-GB" altLang="en-US" sz="19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sym</a:t>
                </a:r>
                <a:r>
                  <a:rPr lang="en-GB" altLang="en-US" sz="1900" noProof="0" dirty="0">
                    <a:latin typeface="Arial" panose="020B0604020202020204" pitchFamily="34" charset="0"/>
                    <a:cs typeface="Arial" panose="020B0604020202020204" pitchFamily="34" charset="0"/>
                  </a:rPr>
                  <a:t>.  </a:t>
                </a:r>
                <a14:m>
                  <m:oMath xmlns:m="http://schemas.openxmlformats.org/officeDocument/2006/math">
                    <m:r>
                      <a:rPr lang="en-GB" sz="1900" i="1">
                        <a:solidFill>
                          <a:prstClr val="black"/>
                        </a:solidFill>
                        <a:latin typeface="Cambria Math" panose="02040503050406030204" pitchFamily="18" charset="0"/>
                      </a:rPr>
                      <m:t>𝑛</m:t>
                    </m:r>
                    <m:r>
                      <a:rPr lang="en-GB" sz="1900" i="1">
                        <a:solidFill>
                          <a:prstClr val="black"/>
                        </a:solidFill>
                        <a:latin typeface="Cambria Math" panose="02040503050406030204" pitchFamily="18" charset="0"/>
                        <a:ea typeface="Cambria Math" panose="02040503050406030204" pitchFamily="18" charset="0"/>
                      </a:rPr>
                      <m:t>&gt;4</m:t>
                    </m:r>
                  </m:oMath>
                </a14:m>
                <a:r>
                  <a:rPr lang="en-GB" altLang="en-US" sz="1900" noProof="0" dirty="0">
                    <a:latin typeface="Arial" panose="020B0604020202020204" pitchFamily="34" charset="0"/>
                    <a:cs typeface="Arial" panose="020B0604020202020204" pitchFamily="34" charset="0"/>
                  </a:rPr>
                  <a:t> </a:t>
                </a:r>
                <a:endParaRPr kumimoji="0" lang="en-GB" sz="1900" b="0" i="0" u="none" strike="noStrike" kern="1200" cap="none" spc="0" normalizeH="0" baseline="0" noProof="0" dirty="0">
                  <a:ln>
                    <a:noFill/>
                  </a:ln>
                  <a:effectLst/>
                  <a:uLnTx/>
                  <a:uFillTx/>
                  <a:latin typeface="Palatino Linotype" panose="02040502050505030304" pitchFamily="18" charset="0"/>
                  <a:ea typeface="+mn-ea"/>
                </a:endParaRPr>
              </a:p>
            </p:txBody>
          </p:sp>
        </mc:Choice>
        <mc:Fallback xmlns="">
          <p:sp>
            <p:nvSpPr>
              <p:cNvPr id="40" name="TextBox 39">
                <a:extLst>
                  <a:ext uri="{FF2B5EF4-FFF2-40B4-BE49-F238E27FC236}">
                    <a16:creationId xmlns:a16="http://schemas.microsoft.com/office/drawing/2014/main" id="{1597F589-AEF6-D612-02A2-BFA4F4EE0960}"/>
                  </a:ext>
                </a:extLst>
              </p:cNvPr>
              <p:cNvSpPr txBox="1">
                <a:spLocks noRot="1" noChangeAspect="1" noMove="1" noResize="1" noEditPoints="1" noAdjustHandles="1" noChangeArrowheads="1" noChangeShapeType="1" noTextEdit="1"/>
              </p:cNvSpPr>
              <p:nvPr/>
            </p:nvSpPr>
            <p:spPr>
              <a:xfrm>
                <a:off x="7344876" y="4533495"/>
                <a:ext cx="1642800" cy="677108"/>
              </a:xfrm>
              <a:prstGeom prst="rect">
                <a:avLst/>
              </a:prstGeom>
              <a:blipFill>
                <a:blip r:embed="rId17"/>
                <a:stretch>
                  <a:fillRect b="-135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80A2726-D4AA-3F48-18FA-76E16B1BD10B}"/>
                  </a:ext>
                </a:extLst>
              </p:cNvPr>
              <p:cNvSpPr txBox="1"/>
              <p:nvPr/>
            </p:nvSpPr>
            <p:spPr>
              <a:xfrm>
                <a:off x="5416518" y="6016496"/>
                <a:ext cx="2233246" cy="428194"/>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𝛿</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𝑠</m:t>
                      </m:r>
                      <m:sSup>
                        <m:sSup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e>
                        <m: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𝑝</m:t>
                          </m:r>
                        </m:sup>
                      </m:s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unc>
                        <m:funcPr>
                          <m:ctrlPr>
                            <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rPr>
                          </m:ctrlPr>
                        </m:funcPr>
                        <m:fName>
                          <m:r>
                            <m:rPr>
                              <m:sty m:val="p"/>
                            </m:rPr>
                            <a:rPr kumimoji="0" lang="en-GB" sz="1900" b="0" i="0" u="none" strike="noStrike" kern="1200" cap="none" spc="0" normalizeH="0" baseline="0" noProof="0" dirty="0">
                              <a:ln>
                                <a:noFill/>
                              </a:ln>
                              <a:solidFill>
                                <a:prstClr val="black"/>
                              </a:solidFill>
                              <a:effectLst/>
                              <a:uLnTx/>
                              <a:uFillTx/>
                              <a:latin typeface="Cambria Math" panose="02040503050406030204" pitchFamily="18" charset="0"/>
                            </a:rPr>
                            <m:t>det</m:t>
                          </m:r>
                        </m:fName>
                        <m:e>
                          <m:d>
                            <m:dPr>
                              <m:ctrlPr>
                                <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rPr>
                              </m:ctrlPr>
                            </m:dPr>
                            <m:e>
                              <m:sSub>
                                <m:sSubPr>
                                  <m:ctrlPr>
                                    <a:rPr lang="en-GB" sz="1900" i="1">
                                      <a:solidFill>
                                        <a:prstClr val="black"/>
                                      </a:solidFill>
                                      <a:latin typeface="Cambria Math" panose="02040503050406030204" pitchFamily="18" charset="0"/>
                                      <a:ea typeface="Cambria Math" panose="02040503050406030204" pitchFamily="18" charset="0"/>
                                    </a:rPr>
                                  </m:ctrlPr>
                                </m:sSubPr>
                                <m:e>
                                  <m:r>
                                    <m:rPr>
                                      <m:sty m:val="p"/>
                                    </m:rPr>
                                    <a:rPr lang="en-GB" sz="1900">
                                      <a:solidFill>
                                        <a:prstClr val="black"/>
                                      </a:solidFill>
                                      <a:latin typeface="Cambria Math" panose="02040503050406030204" pitchFamily="18" charset="0"/>
                                      <a:ea typeface="Cambria Math" panose="02040503050406030204" pitchFamily="18" charset="0"/>
                                    </a:rPr>
                                    <m:t>h</m:t>
                                  </m:r>
                                </m:e>
                                <m:sub>
                                  <m:r>
                                    <a:rPr lang="en-GB" sz="1900" i="1">
                                      <a:solidFill>
                                        <a:prstClr val="black"/>
                                      </a:solidFill>
                                      <a:latin typeface="Cambria Math" panose="02040503050406030204" pitchFamily="18" charset="0"/>
                                      <a:ea typeface="Cambria Math" panose="02040503050406030204" pitchFamily="18" charset="0"/>
                                    </a:rPr>
                                    <m:t>𝑝</m:t>
                                  </m:r>
                                </m:sub>
                              </m:sSub>
                              <m:r>
                                <a:rPr lang="en-GB" sz="1900" i="1" dirty="0" smtClean="0">
                                  <a:solidFill>
                                    <a:prstClr val="black"/>
                                  </a:solidFill>
                                  <a:latin typeface="Cambria Math" panose="02040503050406030204" pitchFamily="18" charset="0"/>
                                  <a:ea typeface="Cambria Math" panose="02040503050406030204" pitchFamily="18" charset="0"/>
                                </a:rPr>
                                <m:t>ℂ</m:t>
                              </m:r>
                            </m:e>
                          </m:d>
                        </m:e>
                      </m:func>
                    </m:oMath>
                  </m:oMathPara>
                </a14:m>
                <a:endParaRPr kumimoji="0" lang="en-GB" sz="1900" b="0" i="0" u="none" strike="noStrike" kern="1200" cap="none" spc="0" normalizeH="0" baseline="0" noProof="0" dirty="0">
                  <a:ln>
                    <a:noFill/>
                  </a:ln>
                  <a:solidFill>
                    <a:prstClr val="black"/>
                  </a:solidFill>
                  <a:effectLst/>
                  <a:uLnTx/>
                  <a:uFillTx/>
                  <a:latin typeface="Arial" panose="020B0604020202020204"/>
                </a:endParaRPr>
              </a:p>
            </p:txBody>
          </p:sp>
        </mc:Choice>
        <mc:Fallback xmlns="">
          <p:sp>
            <p:nvSpPr>
              <p:cNvPr id="41" name="TextBox 40">
                <a:extLst>
                  <a:ext uri="{FF2B5EF4-FFF2-40B4-BE49-F238E27FC236}">
                    <a16:creationId xmlns:a16="http://schemas.microsoft.com/office/drawing/2014/main" id="{480A2726-D4AA-3F48-18FA-76E16B1BD10B}"/>
                  </a:ext>
                </a:extLst>
              </p:cNvPr>
              <p:cNvSpPr txBox="1">
                <a:spLocks noRot="1" noChangeAspect="1" noMove="1" noResize="1" noEditPoints="1" noAdjustHandles="1" noChangeArrowheads="1" noChangeShapeType="1" noTextEdit="1"/>
              </p:cNvSpPr>
              <p:nvPr/>
            </p:nvSpPr>
            <p:spPr>
              <a:xfrm>
                <a:off x="5416518" y="6016496"/>
                <a:ext cx="2233246" cy="428194"/>
              </a:xfrm>
              <a:prstGeom prst="rect">
                <a:avLst/>
              </a:prstGeom>
              <a:blipFill>
                <a:blip r:embed="rId18"/>
                <a:stretch>
                  <a:fillRect l="-1093" b="-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 Box 7">
                <a:extLst>
                  <a:ext uri="{FF2B5EF4-FFF2-40B4-BE49-F238E27FC236}">
                    <a16:creationId xmlns:a16="http://schemas.microsoft.com/office/drawing/2014/main" id="{7A10C378-B5BE-43EC-A55A-4F0A2B88602E}"/>
                  </a:ext>
                </a:extLst>
              </p:cNvPr>
              <p:cNvSpPr txBox="1">
                <a:spLocks noChangeArrowheads="1"/>
              </p:cNvSpPr>
              <p:nvPr/>
            </p:nvSpPr>
            <p:spPr bwMode="auto">
              <a:xfrm>
                <a:off x="5988540" y="6357292"/>
                <a:ext cx="2331275" cy="38472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lvl="0">
                  <a:spcBef>
                    <a:spcPct val="50000"/>
                  </a:spcBef>
                  <a:defRPr/>
                </a:pPr>
                <a14:m>
                  <m:oMath xmlns:m="http://schemas.openxmlformats.org/officeDocument/2006/math">
                    <m:r>
                      <m:rPr>
                        <m:sty m:val="p"/>
                      </m:rPr>
                      <a:rPr kumimoji="0" lang="en-GB" altLang="en-US" sz="19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SL</m:t>
                    </m:r>
                    <m:r>
                      <a:rPr kumimoji="0" lang="en-GB" altLang="en-US" sz="19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GB" altLang="en-US" sz="19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𝑝</m:t>
                    </m:r>
                    <m:r>
                      <a:rPr kumimoji="0" lang="en-GB" altLang="en-US" sz="19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GB" sz="1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rPr>
                      <m:t>ℂ</m:t>
                    </m:r>
                    <m:r>
                      <a:rPr kumimoji="0" lang="en-GB" altLang="en-US" sz="19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oMath>
                </a14:m>
                <a:r>
                  <a:rPr kumimoji="0" lang="en-US" altLang="en-US" sz="19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lang="en-US" altLang="en-US" sz="1900" dirty="0">
                    <a:latin typeface="Arial" panose="020B0604020202020204" pitchFamily="34" charset="0"/>
                    <a:cs typeface="Arial" panose="020B0604020202020204" pitchFamily="34" charset="0"/>
                  </a:rPr>
                  <a:t>sym. </a:t>
                </a:r>
                <a14:m>
                  <m:oMath xmlns:m="http://schemas.openxmlformats.org/officeDocument/2006/math">
                    <m:r>
                      <a:rPr lang="en-GB" sz="1900" b="0" i="1" smtClean="0">
                        <a:solidFill>
                          <a:prstClr val="black"/>
                        </a:solidFill>
                        <a:latin typeface="Cambria Math" panose="02040503050406030204" pitchFamily="18" charset="0"/>
                      </a:rPr>
                      <m:t>𝑝</m:t>
                    </m:r>
                    <m:r>
                      <a:rPr lang="en-GB" sz="1900" i="1">
                        <a:solidFill>
                          <a:prstClr val="black"/>
                        </a:solidFill>
                        <a:latin typeface="Cambria Math" panose="02040503050406030204" pitchFamily="18" charset="0"/>
                        <a:ea typeface="Cambria Math" panose="02040503050406030204" pitchFamily="18" charset="0"/>
                      </a:rPr>
                      <m:t>&gt;</m:t>
                    </m:r>
                    <m:r>
                      <a:rPr lang="en-GB" sz="1900" b="0" i="1" smtClean="0">
                        <a:solidFill>
                          <a:prstClr val="black"/>
                        </a:solidFill>
                        <a:latin typeface="Cambria Math" panose="02040503050406030204" pitchFamily="18" charset="0"/>
                        <a:ea typeface="Cambria Math" panose="02040503050406030204" pitchFamily="18" charset="0"/>
                      </a:rPr>
                      <m:t>3</m:t>
                    </m:r>
                  </m:oMath>
                </a14:m>
                <a:r>
                  <a:rPr lang="en-US" altLang="en-US" sz="1900" dirty="0">
                    <a:latin typeface="Arial" panose="020B0604020202020204" pitchFamily="34" charset="0"/>
                    <a:cs typeface="Arial" panose="020B0604020202020204" pitchFamily="34" charset="0"/>
                  </a:rPr>
                  <a:t>     </a:t>
                </a:r>
                <a:endParaRPr kumimoji="0" lang="en-US" altLang="en-US" sz="19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mc:Choice>
        <mc:Fallback xmlns="">
          <p:sp>
            <p:nvSpPr>
              <p:cNvPr id="42" name="Text Box 7">
                <a:extLst>
                  <a:ext uri="{FF2B5EF4-FFF2-40B4-BE49-F238E27FC236}">
                    <a16:creationId xmlns:a16="http://schemas.microsoft.com/office/drawing/2014/main" id="{7A10C378-B5BE-43EC-A55A-4F0A2B88602E}"/>
                  </a:ext>
                </a:extLst>
              </p:cNvPr>
              <p:cNvSpPr txBox="1">
                <a:spLocks noRot="1" noChangeAspect="1" noMove="1" noResize="1" noEditPoints="1" noAdjustHandles="1" noChangeArrowheads="1" noChangeShapeType="1" noTextEdit="1"/>
              </p:cNvSpPr>
              <p:nvPr/>
            </p:nvSpPr>
            <p:spPr bwMode="auto">
              <a:xfrm>
                <a:off x="5988540" y="6357292"/>
                <a:ext cx="2331275" cy="384721"/>
              </a:xfrm>
              <a:prstGeom prst="rect">
                <a:avLst/>
              </a:prstGeom>
              <a:blipFill>
                <a:blip r:embed="rId19"/>
                <a:stretch>
                  <a:fillRect t="-9524" b="-253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CC3823E-D5C9-F79B-E669-811094A02532}"/>
                  </a:ext>
                </a:extLst>
              </p:cNvPr>
              <p:cNvSpPr txBox="1"/>
              <p:nvPr/>
            </p:nvSpPr>
            <p:spPr>
              <a:xfrm>
                <a:off x="7277571" y="6081665"/>
                <a:ext cx="164280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matrix</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43" name="TextBox 42">
                <a:extLst>
                  <a:ext uri="{FF2B5EF4-FFF2-40B4-BE49-F238E27FC236}">
                    <a16:creationId xmlns:a16="http://schemas.microsoft.com/office/drawing/2014/main" id="{FCC3823E-D5C9-F79B-E669-811094A02532}"/>
                  </a:ext>
                </a:extLst>
              </p:cNvPr>
              <p:cNvSpPr txBox="1">
                <a:spLocks noRot="1" noChangeAspect="1" noMove="1" noResize="1" noEditPoints="1" noAdjustHandles="1" noChangeArrowheads="1" noChangeShapeType="1" noTextEdit="1"/>
              </p:cNvSpPr>
              <p:nvPr/>
            </p:nvSpPr>
            <p:spPr>
              <a:xfrm>
                <a:off x="7277571" y="6081665"/>
                <a:ext cx="1642800" cy="276999"/>
              </a:xfrm>
              <a:prstGeom prst="rect">
                <a:avLst/>
              </a:prstGeom>
              <a:blipFill>
                <a:blip r:embed="rId20"/>
                <a:stretch>
                  <a:fillRect b="-28889"/>
                </a:stretch>
              </a:blipFill>
            </p:spPr>
            <p:txBody>
              <a:bodyPr/>
              <a:lstStyle/>
              <a:p>
                <a:r>
                  <a:rPr lang="en-GB">
                    <a:noFill/>
                  </a:rPr>
                  <a:t> </a:t>
                </a:r>
              </a:p>
            </p:txBody>
          </p:sp>
        </mc:Fallback>
      </mc:AlternateContent>
      <p:sp>
        <p:nvSpPr>
          <p:cNvPr id="44" name="Arrow: Up 43">
            <a:extLst>
              <a:ext uri="{FF2B5EF4-FFF2-40B4-BE49-F238E27FC236}">
                <a16:creationId xmlns:a16="http://schemas.microsoft.com/office/drawing/2014/main" id="{C70AFB23-5912-F5F2-5682-9238F4544949}"/>
              </a:ext>
            </a:extLst>
          </p:cNvPr>
          <p:cNvSpPr/>
          <p:nvPr/>
        </p:nvSpPr>
        <p:spPr>
          <a:xfrm rot="10122656">
            <a:off x="6460781" y="5632738"/>
            <a:ext cx="198088" cy="481406"/>
          </a:xfrm>
          <a:prstGeom prst="upArrow">
            <a:avLst>
              <a:gd name="adj1" fmla="val 30684"/>
              <a:gd name="adj2" fmla="val 47004"/>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 Box 7">
            <a:extLst>
              <a:ext uri="{FF2B5EF4-FFF2-40B4-BE49-F238E27FC236}">
                <a16:creationId xmlns:a16="http://schemas.microsoft.com/office/drawing/2014/main" id="{F5432BA1-AB01-1381-C7E3-A587CC626963}"/>
              </a:ext>
            </a:extLst>
          </p:cNvPr>
          <p:cNvSpPr txBox="1">
            <a:spLocks noChangeArrowheads="1"/>
          </p:cNvSpPr>
          <p:nvPr/>
        </p:nvSpPr>
        <p:spPr bwMode="auto">
          <a:xfrm>
            <a:off x="3311690" y="4071625"/>
            <a:ext cx="2856326"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C00000"/>
                </a:solidFill>
                <a:latin typeface="Arial" panose="020B0604020202020204" pitchFamily="34" charset="0"/>
                <a:cs typeface="Arial" panose="020B0604020202020204" pitchFamily="34" charset="0"/>
              </a:rPr>
              <a:t>Standard Model</a:t>
            </a:r>
            <a:endParaRPr kumimoji="0" lang="en-US" altLang="en-US" sz="19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6" name="Text Box 7">
            <a:extLst>
              <a:ext uri="{FF2B5EF4-FFF2-40B4-BE49-F238E27FC236}">
                <a16:creationId xmlns:a16="http://schemas.microsoft.com/office/drawing/2014/main" id="{F291B851-35AC-7B7D-BCD1-E4A5ED3FE923}"/>
              </a:ext>
            </a:extLst>
          </p:cNvPr>
          <p:cNvSpPr txBox="1">
            <a:spLocks noChangeArrowheads="1"/>
          </p:cNvSpPr>
          <p:nvPr/>
        </p:nvSpPr>
        <p:spPr bwMode="auto">
          <a:xfrm>
            <a:off x="6670808" y="5439019"/>
            <a:ext cx="2856326"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C00000"/>
                </a:solidFill>
                <a:latin typeface="Arial" panose="020B0604020202020204" pitchFamily="34" charset="0"/>
                <a:cs typeface="Arial" panose="020B0604020202020204" pitchFamily="34" charset="0"/>
              </a:rPr>
              <a:t>Dark Sectors</a:t>
            </a:r>
            <a:endParaRPr kumimoji="0" lang="en-US" altLang="en-US" sz="19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id="{1E1F590D-A9C4-C518-C6B6-D59D6604AD8C}"/>
              </a:ext>
            </a:extLst>
          </p:cNvPr>
          <p:cNvCxnSpPr>
            <a:cxnSpLocks/>
          </p:cNvCxnSpPr>
          <p:nvPr/>
        </p:nvCxnSpPr>
        <p:spPr>
          <a:xfrm flipV="1">
            <a:off x="7821470" y="5203208"/>
            <a:ext cx="56004" cy="28192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8A4CDAB-DB18-FF02-4247-F637652F598F}"/>
              </a:ext>
            </a:extLst>
          </p:cNvPr>
          <p:cNvCxnSpPr>
            <a:cxnSpLocks/>
          </p:cNvCxnSpPr>
          <p:nvPr/>
        </p:nvCxnSpPr>
        <p:spPr>
          <a:xfrm flipV="1">
            <a:off x="7524792" y="5789339"/>
            <a:ext cx="172662" cy="30979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85A6267-40FB-8070-3C3F-C551CEAE926D}"/>
              </a:ext>
            </a:extLst>
          </p:cNvPr>
          <p:cNvSpPr txBox="1"/>
          <p:nvPr/>
        </p:nvSpPr>
        <p:spPr>
          <a:xfrm>
            <a:off x="-11926" y="4784786"/>
            <a:ext cx="4458420" cy="1686680"/>
          </a:xfrm>
          <a:prstGeom prst="rect">
            <a:avLst/>
          </a:prstGeom>
          <a:noFill/>
        </p:spPr>
        <p:txBody>
          <a:bodyPr wrap="square" rtlCol="0">
            <a:spAutoFit/>
          </a:bodyPr>
          <a:lstStyle/>
          <a:p>
            <a:pPr lvl="0" algn="ctr">
              <a:lnSpc>
                <a:spcPts val="3200"/>
              </a:lnSpc>
              <a:defRPr/>
            </a:pPr>
            <a:r>
              <a:rPr kumimoji="0" lang="en-GB" sz="19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Unifying picture</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GB" sz="19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All based upon ‘one simple equation’: Generalised </a:t>
            </a:r>
            <a:r>
              <a:rPr lang="en-GB" sz="1900" dirty="0">
                <a:solidFill>
                  <a:srgbClr val="C00000"/>
                </a:solidFill>
                <a:latin typeface="Arial" panose="020B0604020202020204" pitchFamily="34" charset="0"/>
                <a:cs typeface="Arial" panose="020B0604020202020204" pitchFamily="34" charset="0"/>
              </a:rPr>
              <a:t>P</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roper </a:t>
            </a:r>
            <a:r>
              <a:rPr lang="en-GB" sz="1900" u="sng" dirty="0">
                <a:solidFill>
                  <a:srgbClr val="C00000"/>
                </a:solidFill>
                <a:latin typeface="Arial" panose="020B0604020202020204" pitchFamily="34" charset="0"/>
                <a:cs typeface="Arial" panose="020B0604020202020204" pitchFamily="34" charset="0"/>
              </a:rPr>
              <a:t>T</a:t>
            </a:r>
            <a:r>
              <a:rPr kumimoji="0" lang="en-GB" sz="19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ime</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GB" altLang="en-US" sz="1900" dirty="0">
                <a:solidFill>
                  <a:srgbClr val="C00000"/>
                </a:solidFill>
                <a:latin typeface="Arial" panose="020B0604020202020204" pitchFamily="34" charset="0"/>
                <a:cs typeface="Arial" panose="020B0604020202020204" pitchFamily="34" charset="0"/>
              </a:rPr>
              <a:t>as basis for </a:t>
            </a:r>
            <a:r>
              <a:rPr lang="en-GB" altLang="en-US" sz="1900" dirty="0">
                <a:latin typeface="Arial" panose="020B0604020202020204" pitchFamily="34" charset="0"/>
                <a:cs typeface="Arial" panose="020B0604020202020204" pitchFamily="34" charset="0"/>
              </a:rPr>
              <a:t>4D</a:t>
            </a:r>
            <a:r>
              <a:rPr lang="en-GB" altLang="en-US" sz="1900" dirty="0">
                <a:solidFill>
                  <a:srgbClr val="C00000"/>
                </a:solidFill>
                <a:latin typeface="Arial" panose="020B0604020202020204" pitchFamily="34" charset="0"/>
                <a:cs typeface="Arial" panose="020B0604020202020204" pitchFamily="34" charset="0"/>
              </a:rPr>
              <a:t> </a:t>
            </a:r>
            <a:r>
              <a:rPr lang="en-GB" altLang="en-US" sz="1900" u="sng" dirty="0">
                <a:solidFill>
                  <a:srgbClr val="C00000"/>
                </a:solidFill>
                <a:latin typeface="Arial" panose="020B0604020202020204" pitchFamily="34" charset="0"/>
                <a:cs typeface="Arial" panose="020B0604020202020204" pitchFamily="34" charset="0"/>
              </a:rPr>
              <a:t>space</a:t>
            </a:r>
            <a:r>
              <a:rPr lang="en-GB" altLang="en-US" sz="1900" dirty="0">
                <a:solidFill>
                  <a:srgbClr val="C00000"/>
                </a:solidFill>
                <a:latin typeface="Arial" panose="020B0604020202020204" pitchFamily="34" charset="0"/>
                <a:cs typeface="Arial" panose="020B0604020202020204" pitchFamily="34" charset="0"/>
              </a:rPr>
              <a:t>time and its </a:t>
            </a:r>
            <a:r>
              <a:rPr lang="en-GB" altLang="en-US" sz="1900" u="sng" dirty="0">
                <a:solidFill>
                  <a:srgbClr val="C00000"/>
                </a:solidFill>
                <a:latin typeface="Arial" panose="020B0604020202020204" pitchFamily="34" charset="0"/>
                <a:cs typeface="Arial" panose="020B0604020202020204" pitchFamily="34" charset="0"/>
              </a:rPr>
              <a:t>matter</a:t>
            </a:r>
            <a:r>
              <a:rPr lang="en-GB" altLang="en-US" sz="1900" dirty="0">
                <a:solidFill>
                  <a:srgbClr val="C00000"/>
                </a:solidFill>
                <a:latin typeface="Arial" panose="020B0604020202020204" pitchFamily="34" charset="0"/>
                <a:cs typeface="Arial" panose="020B0604020202020204" pitchFamily="34" charset="0"/>
              </a:rPr>
              <a:t> content</a:t>
            </a:r>
            <a:r>
              <a:rPr kumimoji="0" lang="en-GB"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en-GB" sz="19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Arrow: Right 14">
            <a:extLst>
              <a:ext uri="{FF2B5EF4-FFF2-40B4-BE49-F238E27FC236}">
                <a16:creationId xmlns:a16="http://schemas.microsoft.com/office/drawing/2014/main" id="{46A22DCC-7728-AEEE-5E43-DC4434B4B8AE}"/>
              </a:ext>
            </a:extLst>
          </p:cNvPr>
          <p:cNvSpPr/>
          <p:nvPr/>
        </p:nvSpPr>
        <p:spPr>
          <a:xfrm rot="17671503">
            <a:off x="323395" y="4300249"/>
            <a:ext cx="1802337" cy="249319"/>
          </a:xfrm>
          <a:prstGeom prst="rightArrow">
            <a:avLst>
              <a:gd name="adj1" fmla="val 27537"/>
              <a:gd name="adj2" fmla="val 79483"/>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F99D1551-BB57-CAE7-87A6-B1E244A9F188}"/>
              </a:ext>
            </a:extLst>
          </p:cNvPr>
          <p:cNvSpPr/>
          <p:nvPr/>
        </p:nvSpPr>
        <p:spPr>
          <a:xfrm>
            <a:off x="6080681" y="2319082"/>
            <a:ext cx="2146863" cy="567835"/>
          </a:xfrm>
          <a:prstGeom prst="ellipse">
            <a:avLst/>
          </a:prstGeom>
          <a:noFill/>
          <a:ln w="28575">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3CD562C6-7171-5991-61C2-472E84BB8350}"/>
              </a:ext>
            </a:extLst>
          </p:cNvPr>
          <p:cNvSpPr/>
          <p:nvPr/>
        </p:nvSpPr>
        <p:spPr>
          <a:xfrm>
            <a:off x="3681267" y="3963038"/>
            <a:ext cx="2146863" cy="567835"/>
          </a:xfrm>
          <a:prstGeom prst="ellipse">
            <a:avLst/>
          </a:prstGeom>
          <a:noFill/>
          <a:ln w="28575">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a:extLst>
              <a:ext uri="{FF2B5EF4-FFF2-40B4-BE49-F238E27FC236}">
                <a16:creationId xmlns:a16="http://schemas.microsoft.com/office/drawing/2014/main" id="{27119432-6F59-B094-D388-83CDF01496F5}"/>
              </a:ext>
            </a:extLst>
          </p:cNvPr>
          <p:cNvSpPr/>
          <p:nvPr/>
        </p:nvSpPr>
        <p:spPr>
          <a:xfrm>
            <a:off x="6957545" y="5352304"/>
            <a:ext cx="2146863" cy="567835"/>
          </a:xfrm>
          <a:prstGeom prst="ellipse">
            <a:avLst/>
          </a:prstGeom>
          <a:noFill/>
          <a:ln w="28575">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Box 7">
            <a:extLst>
              <a:ext uri="{FF2B5EF4-FFF2-40B4-BE49-F238E27FC236}">
                <a16:creationId xmlns:a16="http://schemas.microsoft.com/office/drawing/2014/main" id="{C3C42C54-28D3-6A8E-FA28-996D0EB2AFE8}"/>
              </a:ext>
            </a:extLst>
          </p:cNvPr>
          <p:cNvSpPr txBox="1">
            <a:spLocks noChangeArrowheads="1"/>
          </p:cNvSpPr>
          <p:nvPr/>
        </p:nvSpPr>
        <p:spPr bwMode="auto">
          <a:xfrm>
            <a:off x="5384509" y="848423"/>
            <a:ext cx="3480623"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1900" dirty="0">
                <a:solidFill>
                  <a:srgbClr val="C00000"/>
                </a:solidFill>
                <a:latin typeface="Arial" panose="020B0604020202020204" pitchFamily="34" charset="0"/>
                <a:cs typeface="Arial" panose="020B0604020202020204" pitchFamily="34" charset="0"/>
              </a:rPr>
              <a:t>Change in perspective from ‘time something in world’ to ‘the world something in time’</a:t>
            </a:r>
            <a:endParaRPr kumimoji="0" lang="en-US" altLang="en-US" sz="19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7" name="Text Box 5">
            <a:extLst>
              <a:ext uri="{FF2B5EF4-FFF2-40B4-BE49-F238E27FC236}">
                <a16:creationId xmlns:a16="http://schemas.microsoft.com/office/drawing/2014/main" id="{60BA51C4-9203-68D6-7BA6-AF7BAAFED168}"/>
              </a:ext>
            </a:extLst>
          </p:cNvPr>
          <p:cNvSpPr txBox="1">
            <a:spLocks noChangeArrowheads="1"/>
          </p:cNvSpPr>
          <p:nvPr/>
        </p:nvSpPr>
        <p:spPr bwMode="auto">
          <a:xfrm>
            <a:off x="5351350" y="1820035"/>
            <a:ext cx="3630049"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defRPr/>
            </a:pPr>
            <a:r>
              <a:rPr lang="en-GB" altLang="en-US" sz="1900" noProof="0" dirty="0">
                <a:solidFill>
                  <a:srgbClr val="C00000"/>
                </a:solidFill>
                <a:latin typeface="Arial" panose="020B0604020202020204" pitchFamily="34" charset="0"/>
                <a:cs typeface="Arial" panose="020B0604020202020204" pitchFamily="34" charset="0"/>
              </a:rPr>
              <a:t>Dynamic+Block </a:t>
            </a:r>
            <a:r>
              <a:rPr lang="en-GB" altLang="en-US" sz="1900" dirty="0">
                <a:solidFill>
                  <a:srgbClr val="C00000"/>
                </a:solidFill>
                <a:latin typeface="Arial" panose="020B0604020202020204" pitchFamily="34" charset="0"/>
                <a:cs typeface="Arial" panose="020B0604020202020204" pitchFamily="34" charset="0"/>
              </a:rPr>
              <a:t>of </a:t>
            </a:r>
            <a:r>
              <a:rPr lang="en-GB" altLang="en-US" sz="1900" dirty="0">
                <a:latin typeface="Arial" panose="020B0604020202020204" pitchFamily="34" charset="0"/>
                <a:cs typeface="Arial" panose="020B0604020202020204" pitchFamily="34" charset="0"/>
              </a:rPr>
              <a:t>GR</a:t>
            </a:r>
            <a:r>
              <a:rPr lang="en-GB" altLang="en-US" sz="1900" dirty="0">
                <a:solidFill>
                  <a:srgbClr val="C00000"/>
                </a:solidFill>
                <a:latin typeface="Arial" panose="020B0604020202020204" pitchFamily="34" charset="0"/>
                <a:cs typeface="Arial" panose="020B0604020202020204" pitchFamily="34" charset="0"/>
              </a:rPr>
              <a:t>          </a:t>
            </a:r>
            <a:r>
              <a:rPr lang="en-GB" altLang="en-US" sz="1900" noProof="0" dirty="0">
                <a:solidFill>
                  <a:srgbClr val="C00000"/>
                </a:solidFill>
                <a:latin typeface="Arial" panose="020B0604020202020204" pitchFamily="34" charset="0"/>
                <a:cs typeface="Arial" panose="020B0604020202020204" pitchFamily="34" charset="0"/>
              </a:rPr>
              <a:t>Local degeneracy basis for Quantum+Gravity</a:t>
            </a:r>
            <a:endParaRPr kumimoji="0" lang="en-US" altLang="en-US" sz="19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9" name="Right Brace 28">
            <a:extLst>
              <a:ext uri="{FF2B5EF4-FFF2-40B4-BE49-F238E27FC236}">
                <a16:creationId xmlns:a16="http://schemas.microsoft.com/office/drawing/2014/main" id="{4F3A1CB6-8102-A730-8059-41074DC3BAD3}"/>
              </a:ext>
            </a:extLst>
          </p:cNvPr>
          <p:cNvSpPr/>
          <p:nvPr/>
        </p:nvSpPr>
        <p:spPr>
          <a:xfrm rot="5400000" flipH="1">
            <a:off x="7324768" y="2061324"/>
            <a:ext cx="163480" cy="2258568"/>
          </a:xfrm>
          <a:prstGeom prst="rightBrace">
            <a:avLst>
              <a:gd name="adj1" fmla="val 43270"/>
              <a:gd name="adj2" fmla="val 5912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09550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533AF6-B090-CCFC-26B7-941315BCDE13}"/>
              </a:ext>
            </a:extLst>
          </p:cNvPr>
          <p:cNvSpPr>
            <a:spLocks noGrp="1"/>
          </p:cNvSpPr>
          <p:nvPr>
            <p:ph type="sldNum" sz="quarter" idx="12"/>
          </p:nvPr>
        </p:nvSpPr>
        <p:spPr/>
        <p:txBody>
          <a:bodyPr/>
          <a:lstStyle/>
          <a:p>
            <a:fld id="{3C421DC5-CE8E-4C24-B68F-06D00653A451}" type="slidenum">
              <a:rPr lang="en-US" altLang="en-US" smtClean="0"/>
              <a:pPr/>
              <a:t>43</a:t>
            </a:fld>
            <a:endParaRPr lang="en-US" altLang="en-US" dirty="0"/>
          </a:p>
        </p:txBody>
      </p:sp>
      <p:sp>
        <p:nvSpPr>
          <p:cNvPr id="2" name="TextBox 1">
            <a:extLst>
              <a:ext uri="{FF2B5EF4-FFF2-40B4-BE49-F238E27FC236}">
                <a16:creationId xmlns:a16="http://schemas.microsoft.com/office/drawing/2014/main" id="{A4E346D6-A7D4-4197-CD9E-751EF83DADCA}"/>
              </a:ext>
            </a:extLst>
          </p:cNvPr>
          <p:cNvSpPr txBox="1"/>
          <p:nvPr/>
        </p:nvSpPr>
        <p:spPr>
          <a:xfrm>
            <a:off x="-36786" y="144462"/>
            <a:ext cx="9217572" cy="6658233"/>
          </a:xfrm>
          <a:prstGeom prst="rect">
            <a:avLst/>
          </a:prstGeom>
          <a:noFill/>
        </p:spPr>
        <p:txBody>
          <a:bodyPr wrap="square" rtlCol="0">
            <a:spAutoFit/>
          </a:bodyPr>
          <a:lstStyle/>
          <a:p>
            <a:pPr>
              <a:lnSpc>
                <a:spcPts val="1600"/>
              </a:lnSpc>
            </a:pPr>
            <a:r>
              <a:rPr lang="en-GB" sz="1600" dirty="0">
                <a:latin typeface="Times New Roman" panose="02020603050405020304" pitchFamily="18" charset="0"/>
                <a:cs typeface="Times New Roman" panose="02020603050405020304" pitchFamily="18" charset="0"/>
              </a:rPr>
              <a:t>Unification in One Dimension  (Feb 16, 2016)</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A Novel Approach to Extra Dimensions  (Mar 2, 2016)</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Construction of a Kaluza-Klein type Theory from One Dimension  (Sep 5, 2016)</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Time, E</a:t>
            </a:r>
            <a:r>
              <a:rPr lang="en-GB" sz="1600" baseline="-25000" dirty="0">
                <a:latin typeface="Times New Roman" panose="02020603050405020304" pitchFamily="18" charset="0"/>
                <a:cs typeface="Times New Roman" panose="02020603050405020304" pitchFamily="18" charset="0"/>
              </a:rPr>
              <a:t>8</a:t>
            </a:r>
            <a:r>
              <a:rPr lang="en-GB" sz="1600" dirty="0">
                <a:latin typeface="Times New Roman" panose="02020603050405020304" pitchFamily="18" charset="0"/>
                <a:cs typeface="Times New Roman" panose="02020603050405020304" pitchFamily="18" charset="0"/>
              </a:rPr>
              <a:t>​, and the Standard Model  (Sep 6, 2017)</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The Structure of Matter in Spacetime from the Substructure of Time  (Feb 22, 2018)</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From Unified Field Theory to the Standard Model and Beyond  (Sep 12, 2018)</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Generalised Proper Time as a Unifying Basis for Models with Two Right-Handed Neutrinos  (May 27, 2019)</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Octonions in Particle Physics through Structures of Generalised Proper Time  (Sep 2, 2019)</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Quantum Gravity from the Composition of Spacetime Constructed through Generalised Proper Time</a:t>
            </a:r>
          </a:p>
          <a:p>
            <a:pPr>
              <a:lnSpc>
                <a:spcPts val="1600"/>
              </a:lnSpc>
            </a:pPr>
            <a:r>
              <a:rPr lang="en-GB" sz="1600" dirty="0">
                <a:latin typeface="Times New Roman" panose="02020603050405020304" pitchFamily="18" charset="0"/>
                <a:cs typeface="Times New Roman" panose="02020603050405020304" pitchFamily="18" charset="0"/>
              </a:rPr>
              <a:t>  (Aug 28, 2020)</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Unification through Generalised Proper Time: The Short Story  (Oct 28, 2020)</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The Dark Sector and the Standard Model from a Local Generalisation of Extra Dimensions  (Sep 30, 2021)</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Unification through Generalised Proper Time: The Elementary Construction of the Theory  (Nov 24, 2021)</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The Dark Energy Sector of Generalised Proper Time  (May 19, 2022)</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Generalised Local Extra Dimensions as a Basis for the Elementary Structure of Matter  (Aug 25, 2022)</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Generalised Proper Time and the Universal Bootstrap  (Aug 8, 2023)</a:t>
            </a:r>
          </a:p>
          <a:p>
            <a:pPr>
              <a:lnSpc>
                <a:spcPts val="1600"/>
              </a:lnSpc>
            </a:pPr>
            <a:endParaRPr lang="en-GB" sz="1600" dirty="0">
              <a:latin typeface="Times New Roman" panose="02020603050405020304" pitchFamily="18" charset="0"/>
              <a:cs typeface="Times New Roman" panose="02020603050405020304" pitchFamily="18" charset="0"/>
            </a:endParaRPr>
          </a:p>
          <a:p>
            <a:pPr>
              <a:lnSpc>
                <a:spcPts val="1600"/>
              </a:lnSpc>
            </a:pPr>
            <a:r>
              <a:rPr lang="en-GB" sz="1600" dirty="0">
                <a:latin typeface="Times New Roman" panose="02020603050405020304" pitchFamily="18" charset="0"/>
                <a:cs typeface="Times New Roman" panose="02020603050405020304" pitchFamily="18" charset="0"/>
              </a:rPr>
              <a:t>Unification by Generalising Proper Time Beyond the Extra Spatial Dimensions Paradigm  (Jun 27, 2025)</a:t>
            </a:r>
          </a:p>
        </p:txBody>
      </p:sp>
    </p:spTree>
    <p:extLst>
      <p:ext uri="{BB962C8B-B14F-4D97-AF65-F5344CB8AC3E}">
        <p14:creationId xmlns:p14="http://schemas.microsoft.com/office/powerpoint/2010/main" val="2480420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E5360-3297-0432-9F7F-3F482AF51A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01ACFA-93A4-6DEB-9951-A14267AD515D}"/>
              </a:ext>
            </a:extLst>
          </p:cNvPr>
          <p:cNvSpPr>
            <a:spLocks noGrp="1"/>
          </p:cNvSpPr>
          <p:nvPr>
            <p:ph type="sldNum" sz="quarter" idx="12"/>
          </p:nvPr>
        </p:nvSpPr>
        <p:spPr>
          <a:xfrm>
            <a:off x="8458200" y="6357122"/>
            <a:ext cx="685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B3F02A8F-700D-C154-9898-7DAE308231F4}"/>
              </a:ext>
            </a:extLst>
          </p:cNvPr>
          <p:cNvSpPr txBox="1"/>
          <p:nvPr/>
        </p:nvSpPr>
        <p:spPr>
          <a:xfrm>
            <a:off x="276578" y="-10742"/>
            <a:ext cx="8590844" cy="461665"/>
          </a:xfrm>
          <a:prstGeom prst="rect">
            <a:avLst/>
          </a:prstGeom>
          <a:noFill/>
        </p:spPr>
        <p:txBody>
          <a:bodyPr wrap="square" rtlCol="0">
            <a:spAutoFit/>
          </a:bodyPr>
          <a:lstStyle/>
          <a:p>
            <a:pPr algn="ctr"/>
            <a:r>
              <a:rPr lang="en-GB" sz="2400" dirty="0">
                <a:solidFill>
                  <a:srgbClr val="C00000"/>
                </a:solidFill>
                <a:latin typeface="+mj-lt"/>
              </a:rPr>
              <a:t>Historical Run-up: Relations between Space, Time and Matter </a:t>
            </a:r>
          </a:p>
        </p:txBody>
      </p:sp>
      <p:sp>
        <p:nvSpPr>
          <p:cNvPr id="7" name="TextBox 6">
            <a:extLst>
              <a:ext uri="{FF2B5EF4-FFF2-40B4-BE49-F238E27FC236}">
                <a16:creationId xmlns:a16="http://schemas.microsoft.com/office/drawing/2014/main" id="{5EC04FAC-04B3-3BF0-8942-FBF83AED5C4B}"/>
              </a:ext>
            </a:extLst>
          </p:cNvPr>
          <p:cNvSpPr txBox="1"/>
          <p:nvPr/>
        </p:nvSpPr>
        <p:spPr>
          <a:xfrm>
            <a:off x="29140" y="428371"/>
            <a:ext cx="1377244" cy="646331"/>
          </a:xfrm>
          <a:prstGeom prst="rect">
            <a:avLst/>
          </a:prstGeom>
          <a:noFill/>
        </p:spPr>
        <p:txBody>
          <a:bodyPr wrap="square" rtlCol="0">
            <a:spAutoFit/>
          </a:bodyPr>
          <a:lstStyle/>
          <a:p>
            <a:pPr algn="ctr"/>
            <a:r>
              <a:rPr lang="en-GB" dirty="0">
                <a:solidFill>
                  <a:srgbClr val="C00000"/>
                </a:solidFill>
              </a:rPr>
              <a:t>Classical Physics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E252ACB-E0DA-B14E-F487-869C77313ECC}"/>
                  </a:ext>
                </a:extLst>
              </p:cNvPr>
              <p:cNvSpPr txBox="1"/>
              <p:nvPr/>
            </p:nvSpPr>
            <p:spPr>
              <a:xfrm>
                <a:off x="2374274" y="814692"/>
                <a:ext cx="3371820" cy="430887"/>
              </a:xfrm>
              <a:prstGeom prst="rect">
                <a:avLst/>
              </a:prstGeom>
              <a:noFill/>
            </p:spPr>
            <p:txBody>
              <a:bodyPr wrap="none" lIns="0" tIns="0" rIns="0" bIns="0" rtlCol="0">
                <a:spAutoFit/>
              </a:bodyPr>
              <a:lstStyle/>
              <a:p>
                <a14:m>
                  <m:oMath xmlns:m="http://schemas.openxmlformats.org/officeDocument/2006/math">
                    <m:sSup>
                      <m:sSupPr>
                        <m:ctrlPr>
                          <a:rPr lang="en-GB" sz="2800" i="1" smtClean="0">
                            <a:latin typeface="Cambria Math" panose="02040503050406030204" pitchFamily="18" charset="0"/>
                          </a:rPr>
                        </m:ctrlPr>
                      </m:sSupPr>
                      <m:e>
                        <m:sSup>
                          <m:sSupPr>
                            <m:ctrlPr>
                              <a:rPr lang="en-GB" sz="2800" i="1">
                                <a:latin typeface="Cambria Math" panose="02040503050406030204" pitchFamily="18" charset="0"/>
                              </a:rPr>
                            </m:ctrlPr>
                          </m:sSupPr>
                          <m:e>
                            <m:r>
                              <a:rPr lang="en-GB" sz="2800" i="1">
                                <a:latin typeface="Cambria Math" panose="02040503050406030204" pitchFamily="18" charset="0"/>
                              </a:rPr>
                              <m:t>𝑥</m:t>
                            </m:r>
                          </m:e>
                          <m:sup>
                            <m:r>
                              <a:rPr lang="en-GB" sz="2800" i="1">
                                <a:latin typeface="Cambria Math" panose="02040503050406030204" pitchFamily="18" charset="0"/>
                              </a:rPr>
                              <m:t>0</m:t>
                            </m:r>
                          </m:sup>
                        </m:sSup>
                        <m:r>
                          <m:rPr>
                            <m:nor/>
                          </m:rPr>
                          <a:rPr lang="en-GB" sz="2800" b="0" i="0" smtClean="0">
                            <a:latin typeface="Cambria Math" panose="02040503050406030204" pitchFamily="18" charset="0"/>
                          </a:rPr>
                          <m:t> </m:t>
                        </m:r>
                        <m:sSup>
                          <m:sSupPr>
                            <m:ctrlPr>
                              <a:rPr lang="en-GB" sz="2800" i="1">
                                <a:latin typeface="Cambria Math" panose="02040503050406030204" pitchFamily="18" charset="0"/>
                              </a:rPr>
                            </m:ctrlPr>
                          </m:sSupPr>
                          <m:e>
                            <m:r>
                              <a:rPr lang="en-GB" sz="2800" b="0" i="1" smtClean="0">
                                <a:latin typeface="Cambria Math" panose="02040503050406030204" pitchFamily="18" charset="0"/>
                              </a:rPr>
                              <m:t>              </m:t>
                            </m:r>
                            <m:r>
                              <a:rPr lang="en-GB" sz="2800" i="1">
                                <a:latin typeface="Cambria Math" panose="02040503050406030204" pitchFamily="18" charset="0"/>
                              </a:rPr>
                              <m:t>𝑥</m:t>
                            </m:r>
                          </m:e>
                          <m:sup>
                            <m:r>
                              <a:rPr lang="en-GB" sz="2800" b="0" i="1" smtClean="0">
                                <a:latin typeface="Cambria Math" panose="02040503050406030204" pitchFamily="18" charset="0"/>
                              </a:rPr>
                              <m:t>1</m:t>
                            </m:r>
                          </m:sup>
                        </m:sSup>
                        <m:r>
                          <m:rPr>
                            <m:nor/>
                          </m:rPr>
                          <a:rPr lang="en-GB" sz="2800" dirty="0"/>
                          <m:t>,</m:t>
                        </m:r>
                        <m:r>
                          <a:rPr lang="en-GB" sz="2800" b="0" i="1" dirty="0" smtClean="0">
                            <a:latin typeface="Cambria Math" panose="02040503050406030204" pitchFamily="18" charset="0"/>
                          </a:rPr>
                          <m:t>     </m:t>
                        </m:r>
                        <m:r>
                          <a:rPr lang="en-GB" sz="2800" i="1">
                            <a:latin typeface="Cambria Math" panose="02040503050406030204" pitchFamily="18" charset="0"/>
                          </a:rPr>
                          <m:t>𝑥</m:t>
                        </m:r>
                      </m:e>
                      <m:sup>
                        <m:r>
                          <a:rPr lang="en-GB" sz="2800" b="0" i="1" smtClean="0">
                            <a:latin typeface="Cambria Math" panose="02040503050406030204" pitchFamily="18" charset="0"/>
                          </a:rPr>
                          <m:t>2</m:t>
                        </m:r>
                      </m:sup>
                    </m:sSup>
                  </m:oMath>
                </a14:m>
                <a:r>
                  <a:rPr lang="en-GB" sz="2800" dirty="0"/>
                  <a:t>,</a:t>
                </a:r>
                <a14:m>
                  <m:oMath xmlns:m="http://schemas.openxmlformats.org/officeDocument/2006/math">
                    <m:sSup>
                      <m:sSupPr>
                        <m:ctrlPr>
                          <a:rPr lang="en-GB" sz="2800" i="1" smtClean="0">
                            <a:latin typeface="Cambria Math" panose="02040503050406030204" pitchFamily="18" charset="0"/>
                          </a:rPr>
                        </m:ctrlPr>
                      </m:sSupPr>
                      <m:e>
                        <m:r>
                          <a:rPr lang="en-GB" sz="2800" b="0" i="1" smtClean="0">
                            <a:latin typeface="Cambria Math" panose="02040503050406030204" pitchFamily="18" charset="0"/>
                          </a:rPr>
                          <m:t>   </m:t>
                        </m:r>
                        <m:r>
                          <a:rPr lang="en-GB" sz="2800" i="1">
                            <a:latin typeface="Cambria Math" panose="02040503050406030204" pitchFamily="18" charset="0"/>
                          </a:rPr>
                          <m:t>𝑥</m:t>
                        </m:r>
                      </m:e>
                      <m:sup>
                        <m:r>
                          <a:rPr lang="en-GB" sz="2800" b="0" i="1" smtClean="0">
                            <a:latin typeface="Cambria Math" panose="02040503050406030204" pitchFamily="18" charset="0"/>
                          </a:rPr>
                          <m:t>3</m:t>
                        </m:r>
                      </m:sup>
                    </m:sSup>
                  </m:oMath>
                </a14:m>
                <a:endParaRPr lang="en-GB" dirty="0"/>
              </a:p>
            </p:txBody>
          </p:sp>
        </mc:Choice>
        <mc:Fallback xmlns="">
          <p:sp>
            <p:nvSpPr>
              <p:cNvPr id="8" name="TextBox 7">
                <a:extLst>
                  <a:ext uri="{FF2B5EF4-FFF2-40B4-BE49-F238E27FC236}">
                    <a16:creationId xmlns:a16="http://schemas.microsoft.com/office/drawing/2014/main" id="{3E252ACB-E0DA-B14E-F487-869C77313ECC}"/>
                  </a:ext>
                </a:extLst>
              </p:cNvPr>
              <p:cNvSpPr txBox="1">
                <a:spLocks noRot="1" noChangeAspect="1" noMove="1" noResize="1" noEditPoints="1" noAdjustHandles="1" noChangeArrowheads="1" noChangeShapeType="1" noTextEdit="1"/>
              </p:cNvSpPr>
              <p:nvPr/>
            </p:nvSpPr>
            <p:spPr>
              <a:xfrm>
                <a:off x="2374274" y="814692"/>
                <a:ext cx="3371820" cy="430887"/>
              </a:xfrm>
              <a:prstGeom prst="rect">
                <a:avLst/>
              </a:prstGeom>
              <a:blipFill>
                <a:blip r:embed="rId2"/>
                <a:stretch>
                  <a:fillRect t="-25714" b="-50000"/>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23A76A47-7899-4D01-97FC-37A7214620CC}"/>
              </a:ext>
            </a:extLst>
          </p:cNvPr>
          <p:cNvSpPr txBox="1"/>
          <p:nvPr/>
        </p:nvSpPr>
        <p:spPr>
          <a:xfrm>
            <a:off x="7956" y="1167763"/>
            <a:ext cx="1377244" cy="646331"/>
          </a:xfrm>
          <a:prstGeom prst="rect">
            <a:avLst/>
          </a:prstGeom>
          <a:noFill/>
        </p:spPr>
        <p:txBody>
          <a:bodyPr wrap="square" rtlCol="0">
            <a:spAutoFit/>
          </a:bodyPr>
          <a:lstStyle/>
          <a:p>
            <a:pPr algn="ctr"/>
            <a:r>
              <a:rPr lang="en-GB" dirty="0">
                <a:solidFill>
                  <a:srgbClr val="C00000"/>
                </a:solidFill>
              </a:rPr>
              <a:t>Special Relativity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7974CE6-6F7C-65C3-9613-45EEE4E61EFC}"/>
                  </a:ext>
                </a:extLst>
              </p:cNvPr>
              <p:cNvSpPr txBox="1"/>
              <p:nvPr/>
            </p:nvSpPr>
            <p:spPr>
              <a:xfrm>
                <a:off x="728131" y="1806498"/>
                <a:ext cx="5851795" cy="369332"/>
              </a:xfrm>
              <a:prstGeom prst="rect">
                <a:avLst/>
              </a:prstGeom>
              <a:noFill/>
            </p:spPr>
            <p:txBody>
              <a:bodyPr wrap="none" lIns="0" tIns="0" rIns="0" bIns="0" rtlCol="0">
                <a:spAutoFit/>
              </a:bodyPr>
              <a:lstStyle/>
              <a:p>
                <a14:m>
                  <m:oMath xmlns:m="http://schemas.openxmlformats.org/officeDocument/2006/math">
                    <m:sSup>
                      <m:sSupPr>
                        <m:ctrlPr>
                          <a:rPr lang="en-GB" sz="2400" i="1" smtClean="0">
                            <a:latin typeface="Cambria Math" panose="02040503050406030204" pitchFamily="18" charset="0"/>
                          </a:rPr>
                        </m:ctrlPr>
                      </m:sSupPr>
                      <m:e>
                        <m:d>
                          <m:dPr>
                            <m:ctrlPr>
                              <a:rPr lang="en-GB" sz="2400" i="1" smtClean="0">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𝑠</m:t>
                            </m:r>
                          </m:e>
                        </m:d>
                      </m:e>
                      <m:sup>
                        <m:r>
                          <a:rPr lang="en-GB" sz="2400" b="0" i="1" smtClean="0">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m:t>
                            </m:r>
                            <m:sSup>
                              <m:sSupPr>
                                <m:ctrlPr>
                                  <a:rPr lang="en-GB" sz="240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0</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1</m:t>
                                </m:r>
                              </m:sup>
                            </m:sSup>
                          </m:e>
                        </m:d>
                      </m:e>
                      <m:sup>
                        <m:r>
                          <a:rPr lang="en-GB" sz="2400" i="1">
                            <a:latin typeface="Cambria Math" panose="02040503050406030204" pitchFamily="18" charset="0"/>
                          </a:rPr>
                          <m:t>2</m:t>
                        </m:r>
                      </m:sup>
                    </m:sSup>
                  </m:oMath>
                </a14:m>
                <a:r>
                  <a:rPr lang="en-GB" sz="2400" dirty="0"/>
                  <a:t> </a:t>
                </a:r>
                <a14:m>
                  <m:oMath xmlns:m="http://schemas.openxmlformats.org/officeDocument/2006/math">
                    <m:sSup>
                      <m:sSupPr>
                        <m:ctrlPr>
                          <a:rPr lang="en-GB" sz="2400" i="1">
                            <a:latin typeface="Cambria Math" panose="02040503050406030204" pitchFamily="18" charset="0"/>
                          </a:rPr>
                        </m:ctrlPr>
                      </m:sSupPr>
                      <m:e>
                        <m:r>
                          <a:rPr lang="en-GB" sz="2400" b="0" i="1" smtClean="0">
                            <a:latin typeface="Cambria Math" panose="02040503050406030204" pitchFamily="18" charset="0"/>
                          </a:rPr>
                          <m:t>− </m:t>
                        </m:r>
                        <m:d>
                          <m:dPr>
                            <m:ctrlPr>
                              <a:rPr lang="en-GB"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2</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3</m:t>
                                </m:r>
                              </m:sup>
                            </m:sSup>
                          </m:e>
                        </m:d>
                      </m:e>
                      <m:sup>
                        <m:r>
                          <a:rPr lang="en-GB" sz="2400" i="1">
                            <a:latin typeface="Cambria Math" panose="02040503050406030204" pitchFamily="18" charset="0"/>
                          </a:rPr>
                          <m:t>2</m:t>
                        </m:r>
                      </m:sup>
                    </m:sSup>
                  </m:oMath>
                </a14:m>
                <a:endParaRPr lang="en-GB" dirty="0"/>
              </a:p>
            </p:txBody>
          </p:sp>
        </mc:Choice>
        <mc:Fallback xmlns="">
          <p:sp>
            <p:nvSpPr>
              <p:cNvPr id="10" name="TextBox 9">
                <a:extLst>
                  <a:ext uri="{FF2B5EF4-FFF2-40B4-BE49-F238E27FC236}">
                    <a16:creationId xmlns:a16="http://schemas.microsoft.com/office/drawing/2014/main" id="{47974CE6-6F7C-65C3-9613-45EEE4E61EFC}"/>
                  </a:ext>
                </a:extLst>
              </p:cNvPr>
              <p:cNvSpPr txBox="1">
                <a:spLocks noRot="1" noChangeAspect="1" noMove="1" noResize="1" noEditPoints="1" noAdjustHandles="1" noChangeArrowheads="1" noChangeShapeType="1" noTextEdit="1"/>
              </p:cNvSpPr>
              <p:nvPr/>
            </p:nvSpPr>
            <p:spPr>
              <a:xfrm>
                <a:off x="728131" y="1806498"/>
                <a:ext cx="5851795" cy="369332"/>
              </a:xfrm>
              <a:prstGeom prst="rect">
                <a:avLst/>
              </a:prstGeom>
              <a:blipFill>
                <a:blip r:embed="rId3"/>
                <a:stretch>
                  <a:fillRect r="-208" b="-9836"/>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17F37534-4C43-E3E2-0F97-4D282540BC43}"/>
              </a:ext>
            </a:extLst>
          </p:cNvPr>
          <p:cNvSpPr txBox="1"/>
          <p:nvPr/>
        </p:nvSpPr>
        <p:spPr>
          <a:xfrm>
            <a:off x="-2822" y="2199827"/>
            <a:ext cx="1377244" cy="646331"/>
          </a:xfrm>
          <a:prstGeom prst="rect">
            <a:avLst/>
          </a:prstGeom>
          <a:noFill/>
        </p:spPr>
        <p:txBody>
          <a:bodyPr wrap="square" rtlCol="0">
            <a:spAutoFit/>
          </a:bodyPr>
          <a:lstStyle/>
          <a:p>
            <a:pPr algn="ctr"/>
            <a:r>
              <a:rPr lang="en-GB" dirty="0">
                <a:solidFill>
                  <a:srgbClr val="C00000"/>
                </a:solidFill>
              </a:rPr>
              <a:t>General Relativity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A164D16-F420-AA7E-B05F-C0EEB2A791D4}"/>
                  </a:ext>
                </a:extLst>
              </p:cNvPr>
              <p:cNvSpPr txBox="1"/>
              <p:nvPr/>
            </p:nvSpPr>
            <p:spPr>
              <a:xfrm>
                <a:off x="728131" y="2864713"/>
                <a:ext cx="5851795" cy="369332"/>
              </a:xfrm>
              <a:prstGeom prst="rect">
                <a:avLst/>
              </a:prstGeom>
              <a:noFill/>
            </p:spPr>
            <p:txBody>
              <a:bodyPr wrap="none" lIns="0" tIns="0" rIns="0" bIns="0" rtlCol="0">
                <a:spAutoFit/>
              </a:bodyPr>
              <a:lstStyle/>
              <a:p>
                <a14:m>
                  <m:oMath xmlns:m="http://schemas.openxmlformats.org/officeDocument/2006/math">
                    <m:sSup>
                      <m:sSupPr>
                        <m:ctrlPr>
                          <a:rPr lang="en-GB" sz="2400" i="1" smtClean="0">
                            <a:latin typeface="Cambria Math" panose="02040503050406030204" pitchFamily="18" charset="0"/>
                          </a:rPr>
                        </m:ctrlPr>
                      </m:sSupPr>
                      <m:e>
                        <m:d>
                          <m:dPr>
                            <m:ctrlPr>
                              <a:rPr lang="en-GB" sz="2400" i="1" smtClean="0">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r>
                              <a:rPr lang="en-GB" sz="2400" b="0" i="1" smtClean="0">
                                <a:latin typeface="Cambria Math" panose="02040503050406030204" pitchFamily="18" charset="0"/>
                                <a:ea typeface="Cambria Math" panose="02040503050406030204" pitchFamily="18" charset="0"/>
                              </a:rPr>
                              <m:t>𝑠</m:t>
                            </m:r>
                          </m:e>
                        </m:d>
                      </m:e>
                      <m:sup>
                        <m:r>
                          <a:rPr lang="en-GB" sz="2400" b="0" i="1" smtClean="0">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0</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1</m:t>
                                </m:r>
                              </m:sup>
                            </m:sSup>
                          </m:e>
                        </m:d>
                      </m:e>
                      <m:sup>
                        <m:r>
                          <a:rPr lang="en-GB" sz="2400" i="1">
                            <a:latin typeface="Cambria Math" panose="02040503050406030204" pitchFamily="18" charset="0"/>
                          </a:rPr>
                          <m:t>2</m:t>
                        </m:r>
                      </m:sup>
                    </m:sSup>
                  </m:oMath>
                </a14:m>
                <a:r>
                  <a:rPr lang="en-GB" sz="2400" dirty="0"/>
                  <a:t> </a:t>
                </a:r>
                <a14:m>
                  <m:oMath xmlns:m="http://schemas.openxmlformats.org/officeDocument/2006/math">
                    <m:sSup>
                      <m:sSupPr>
                        <m:ctrlPr>
                          <a:rPr lang="en-GB" sz="2400" i="1">
                            <a:latin typeface="Cambria Math" panose="02040503050406030204" pitchFamily="18" charset="0"/>
                          </a:rPr>
                        </m:ctrlPr>
                      </m:sSupPr>
                      <m:e>
                        <m:r>
                          <a:rPr lang="en-GB" sz="2400" b="0" i="1" smtClean="0">
                            <a:latin typeface="Cambria Math" panose="02040503050406030204" pitchFamily="18" charset="0"/>
                          </a:rPr>
                          <m:t>− </m:t>
                        </m:r>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2</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3</m:t>
                                </m:r>
                              </m:sup>
                            </m:sSup>
                          </m:e>
                        </m:d>
                      </m:e>
                      <m:sup>
                        <m:r>
                          <a:rPr lang="en-GB" sz="2400" i="1">
                            <a:latin typeface="Cambria Math" panose="02040503050406030204" pitchFamily="18" charset="0"/>
                          </a:rPr>
                          <m:t>2</m:t>
                        </m:r>
                      </m:sup>
                    </m:sSup>
                  </m:oMath>
                </a14:m>
                <a:endParaRPr lang="en-GB" dirty="0"/>
              </a:p>
            </p:txBody>
          </p:sp>
        </mc:Choice>
        <mc:Fallback xmlns="">
          <p:sp>
            <p:nvSpPr>
              <p:cNvPr id="14" name="TextBox 13">
                <a:extLst>
                  <a:ext uri="{FF2B5EF4-FFF2-40B4-BE49-F238E27FC236}">
                    <a16:creationId xmlns:a16="http://schemas.microsoft.com/office/drawing/2014/main" id="{3A164D16-F420-AA7E-B05F-C0EEB2A791D4}"/>
                  </a:ext>
                </a:extLst>
              </p:cNvPr>
              <p:cNvSpPr txBox="1">
                <a:spLocks noRot="1" noChangeAspect="1" noMove="1" noResize="1" noEditPoints="1" noAdjustHandles="1" noChangeArrowheads="1" noChangeShapeType="1" noTextEdit="1"/>
              </p:cNvSpPr>
              <p:nvPr/>
            </p:nvSpPr>
            <p:spPr>
              <a:xfrm>
                <a:off x="728131" y="2864713"/>
                <a:ext cx="5851795" cy="369332"/>
              </a:xfrm>
              <a:prstGeom prst="rect">
                <a:avLst/>
              </a:prstGeom>
              <a:blipFill>
                <a:blip r:embed="rId4"/>
                <a:stretch>
                  <a:fillRect b="-9836"/>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AB957451-7BA9-A1E8-012D-30B822F3BF79}"/>
              </a:ext>
            </a:extLst>
          </p:cNvPr>
          <p:cNvSpPr txBox="1"/>
          <p:nvPr/>
        </p:nvSpPr>
        <p:spPr>
          <a:xfrm>
            <a:off x="-312872" y="3386844"/>
            <a:ext cx="2156178" cy="646331"/>
          </a:xfrm>
          <a:prstGeom prst="rect">
            <a:avLst/>
          </a:prstGeom>
          <a:noFill/>
        </p:spPr>
        <p:txBody>
          <a:bodyPr wrap="square" rtlCol="0">
            <a:spAutoFit/>
          </a:bodyPr>
          <a:lstStyle/>
          <a:p>
            <a:pPr algn="ctr"/>
            <a:r>
              <a:rPr lang="en-GB" dirty="0">
                <a:solidFill>
                  <a:srgbClr val="C00000"/>
                </a:solidFill>
              </a:rPr>
              <a:t>Extra Space Dimensions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48152F6-F990-5955-BCAE-8504275F3580}"/>
                  </a:ext>
                </a:extLst>
              </p:cNvPr>
              <p:cNvSpPr txBox="1"/>
              <p:nvPr/>
            </p:nvSpPr>
            <p:spPr>
              <a:xfrm>
                <a:off x="828407" y="3994257"/>
                <a:ext cx="7306295" cy="369332"/>
              </a:xfrm>
              <a:prstGeom prst="rect">
                <a:avLst/>
              </a:prstGeom>
              <a:noFill/>
            </p:spPr>
            <p:txBody>
              <a:bodyPr wrap="none" lIns="0" tIns="0" rIns="0" bIns="0" rtlCol="0">
                <a:spAutoFit/>
              </a:bodyPr>
              <a:lstStyle/>
              <a:p>
                <a14:m>
                  <m:oMath xmlns:m="http://schemas.openxmlformats.org/officeDocument/2006/math">
                    <m:sSup>
                      <m:sSupPr>
                        <m:ctrlPr>
                          <a:rPr lang="en-GB" sz="2400" i="1" smtClean="0">
                            <a:latin typeface="Cambria Math" panose="02040503050406030204" pitchFamily="18" charset="0"/>
                          </a:rPr>
                        </m:ctrlPr>
                      </m:sSupPr>
                      <m:e>
                        <m:d>
                          <m:dPr>
                            <m:ctrlPr>
                              <a:rPr lang="en-GB" sz="2400" i="1" smtClean="0">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r>
                              <a:rPr lang="en-GB" sz="2400" b="0" i="1" smtClean="0">
                                <a:latin typeface="Cambria Math" panose="02040503050406030204" pitchFamily="18" charset="0"/>
                                <a:ea typeface="Cambria Math" panose="02040503050406030204" pitchFamily="18" charset="0"/>
                              </a:rPr>
                              <m:t>𝑠</m:t>
                            </m:r>
                          </m:e>
                        </m:d>
                      </m:e>
                      <m:sup>
                        <m:r>
                          <a:rPr lang="en-GB" sz="2400" b="0" i="1" smtClean="0">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0</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1</m:t>
                                </m:r>
                              </m:sup>
                            </m:sSup>
                          </m:e>
                        </m:d>
                      </m:e>
                      <m:sup>
                        <m:r>
                          <a:rPr lang="en-GB" sz="2400" i="1">
                            <a:latin typeface="Cambria Math" panose="02040503050406030204" pitchFamily="18" charset="0"/>
                          </a:rPr>
                          <m:t>2</m:t>
                        </m:r>
                      </m:sup>
                    </m:sSup>
                  </m:oMath>
                </a14:m>
                <a:r>
                  <a:rPr lang="en-GB" sz="2400" dirty="0"/>
                  <a:t> </a:t>
                </a:r>
                <a14:m>
                  <m:oMath xmlns:m="http://schemas.openxmlformats.org/officeDocument/2006/math">
                    <m:sSup>
                      <m:sSupPr>
                        <m:ctrlPr>
                          <a:rPr lang="en-GB" sz="2400" i="1">
                            <a:latin typeface="Cambria Math" panose="02040503050406030204" pitchFamily="18" charset="0"/>
                          </a:rPr>
                        </m:ctrlPr>
                      </m:sSupPr>
                      <m:e>
                        <m:r>
                          <a:rPr lang="en-GB" sz="2400" b="0" i="1" smtClean="0">
                            <a:latin typeface="Cambria Math" panose="02040503050406030204" pitchFamily="18" charset="0"/>
                          </a:rPr>
                          <m:t>− </m:t>
                        </m:r>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2</m:t>
                                </m:r>
                              </m:sup>
                            </m:sSup>
                          </m:e>
                        </m:d>
                      </m:e>
                      <m:sup>
                        <m:r>
                          <a:rPr lang="en-GB" sz="2400" i="1">
                            <a:latin typeface="Cambria Math" panose="02040503050406030204" pitchFamily="18" charset="0"/>
                          </a:rPr>
                          <m:t>2</m:t>
                        </m:r>
                      </m:sup>
                    </m:sSup>
                    <m:r>
                      <a:rPr lang="en-GB" sz="2400" b="0" i="1" smtClean="0">
                        <a:latin typeface="Cambria Math" panose="02040503050406030204" pitchFamily="18" charset="0"/>
                      </a:rPr>
                      <m:t>−</m:t>
                    </m:r>
                    <m:sSup>
                      <m:sSupPr>
                        <m:ctrlPr>
                          <a:rPr lang="en-GB" sz="2400" i="1">
                            <a:latin typeface="Cambria Math" panose="02040503050406030204" pitchFamily="18" charset="0"/>
                          </a:rPr>
                        </m:ctrlPr>
                      </m:sSupPr>
                      <m:e>
                        <m:d>
                          <m:dPr>
                            <m:ctrlPr>
                              <a:rPr lang="en-GB" sz="2400" i="1">
                                <a:latin typeface="Cambria Math" panose="02040503050406030204" pitchFamily="18" charset="0"/>
                              </a:rPr>
                            </m:ctrlPr>
                          </m:dPr>
                          <m:e>
                            <m:r>
                              <a:rPr lang="en-GB" sz="2400" i="1" smtClean="0">
                                <a:latin typeface="Cambria Math" panose="02040503050406030204" pitchFamily="18" charset="0"/>
                                <a:ea typeface="Cambria Math" panose="02040503050406030204" pitchFamily="18" charset="0"/>
                              </a:rPr>
                              <m:t>𝛿</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𝑥</m:t>
                                </m:r>
                              </m:e>
                              <m:sup>
                                <m:r>
                                  <a:rPr lang="en-GB" sz="2400" b="0" i="1" smtClean="0">
                                    <a:latin typeface="Cambria Math" panose="02040503050406030204" pitchFamily="18" charset="0"/>
                                    <a:ea typeface="Cambria Math" panose="02040503050406030204" pitchFamily="18" charset="0"/>
                                  </a:rPr>
                                  <m:t>3</m:t>
                                </m:r>
                              </m:sup>
                            </m:sSup>
                          </m:e>
                        </m:d>
                      </m:e>
                      <m:sup>
                        <m:r>
                          <a:rPr lang="en-GB" sz="2400" i="1">
                            <a:latin typeface="Cambria Math" panose="02040503050406030204" pitchFamily="18" charset="0"/>
                          </a:rPr>
                          <m:t>2</m:t>
                        </m:r>
                      </m:sup>
                    </m:sSup>
                  </m:oMath>
                </a14:m>
                <a:r>
                  <a:rPr lang="en-GB" sz="2400" dirty="0">
                    <a:solidFill>
                      <a:prstClr val="black"/>
                    </a:solidFill>
                  </a:rPr>
                  <a:t> </a:t>
                </a:r>
                <a14:m>
                  <m:oMath xmlns:m="http://schemas.openxmlformats.org/officeDocument/2006/math">
                    <m:r>
                      <a:rPr lang="en-GB" sz="2400" i="1">
                        <a:solidFill>
                          <a:prstClr val="black"/>
                        </a:solidFill>
                        <a:latin typeface="Cambria Math" panose="02040503050406030204" pitchFamily="18" charset="0"/>
                      </a:rPr>
                      <m:t>−</m:t>
                    </m:r>
                    <m:sSup>
                      <m:sSupPr>
                        <m:ctrlPr>
                          <a:rPr lang="en-GB" sz="2400" i="1">
                            <a:solidFill>
                              <a:prstClr val="black"/>
                            </a:solidFill>
                            <a:latin typeface="Cambria Math" panose="02040503050406030204" pitchFamily="18" charset="0"/>
                          </a:rPr>
                        </m:ctrlPr>
                      </m:sSupPr>
                      <m:e>
                        <m:r>
                          <a:rPr lang="en-GB" sz="2400" b="0" i="1" smtClean="0">
                            <a:solidFill>
                              <a:prstClr val="black"/>
                            </a:solidFill>
                            <a:latin typeface="Cambria Math" panose="02040503050406030204" pitchFamily="18" charset="0"/>
                          </a:rPr>
                          <m:t> </m:t>
                        </m:r>
                        <m:d>
                          <m:dPr>
                            <m:ctrlPr>
                              <a:rPr lang="en-GB" sz="2400" i="1">
                                <a:solidFill>
                                  <a:prstClr val="black"/>
                                </a:solidFill>
                                <a:latin typeface="Cambria Math" panose="02040503050406030204" pitchFamily="18" charset="0"/>
                              </a:rPr>
                            </m:ctrlPr>
                          </m:dPr>
                          <m:e>
                            <m:r>
                              <a:rPr lang="en-GB" sz="2400" i="1">
                                <a:solidFill>
                                  <a:prstClr val="black"/>
                                </a:solidFill>
                                <a:latin typeface="Cambria Math" panose="02040503050406030204" pitchFamily="18" charset="0"/>
                                <a:ea typeface="Cambria Math" panose="02040503050406030204" pitchFamily="18" charset="0"/>
                              </a:rPr>
                              <m:t>𝛿</m:t>
                            </m:r>
                            <m:sSup>
                              <m:sSupPr>
                                <m:ctrlPr>
                                  <a:rPr lang="en-GB" sz="2400" i="1">
                                    <a:solidFill>
                                      <a:prstClr val="black"/>
                                    </a:solidFill>
                                    <a:latin typeface="Cambria Math" panose="02040503050406030204" pitchFamily="18" charset="0"/>
                                    <a:ea typeface="Cambria Math" panose="02040503050406030204" pitchFamily="18" charset="0"/>
                                  </a:rPr>
                                </m:ctrlPr>
                              </m:sSupPr>
                              <m:e>
                                <m:r>
                                  <a:rPr lang="en-GB" sz="2400" i="1">
                                    <a:solidFill>
                                      <a:prstClr val="black"/>
                                    </a:solidFill>
                                    <a:latin typeface="Cambria Math" panose="02040503050406030204" pitchFamily="18" charset="0"/>
                                    <a:ea typeface="Cambria Math" panose="02040503050406030204" pitchFamily="18" charset="0"/>
                                  </a:rPr>
                                  <m:t>𝑥</m:t>
                                </m:r>
                              </m:e>
                              <m:sup>
                                <m:r>
                                  <a:rPr lang="en-GB" sz="2400" b="0" i="1" smtClean="0">
                                    <a:solidFill>
                                      <a:prstClr val="black"/>
                                    </a:solidFill>
                                    <a:latin typeface="Cambria Math" panose="02040503050406030204" pitchFamily="18" charset="0"/>
                                    <a:ea typeface="Cambria Math" panose="02040503050406030204" pitchFamily="18" charset="0"/>
                                  </a:rPr>
                                  <m:t>4</m:t>
                                </m:r>
                              </m:sup>
                            </m:sSup>
                          </m:e>
                        </m:d>
                      </m:e>
                      <m:sup>
                        <m:r>
                          <a:rPr lang="en-GB" sz="2400" i="1">
                            <a:solidFill>
                              <a:prstClr val="black"/>
                            </a:solidFill>
                            <a:latin typeface="Cambria Math" panose="02040503050406030204" pitchFamily="18" charset="0"/>
                          </a:rPr>
                          <m:t>2</m:t>
                        </m:r>
                      </m:sup>
                    </m:sSup>
                    <m:r>
                      <a:rPr lang="en-GB" sz="2400" b="0" i="1" smtClean="0">
                        <a:solidFill>
                          <a:prstClr val="black"/>
                        </a:solidFill>
                        <a:latin typeface="Cambria Math" panose="02040503050406030204" pitchFamily="18" charset="0"/>
                      </a:rPr>
                      <m:t>…</m:t>
                    </m:r>
                  </m:oMath>
                </a14:m>
                <a:endParaRPr lang="en-GB" dirty="0"/>
              </a:p>
            </p:txBody>
          </p:sp>
        </mc:Choice>
        <mc:Fallback xmlns="">
          <p:sp>
            <p:nvSpPr>
              <p:cNvPr id="16" name="TextBox 15">
                <a:extLst>
                  <a:ext uri="{FF2B5EF4-FFF2-40B4-BE49-F238E27FC236}">
                    <a16:creationId xmlns:a16="http://schemas.microsoft.com/office/drawing/2014/main" id="{448152F6-F990-5955-BCAE-8504275F3580}"/>
                  </a:ext>
                </a:extLst>
              </p:cNvPr>
              <p:cNvSpPr txBox="1">
                <a:spLocks noRot="1" noChangeAspect="1" noMove="1" noResize="1" noEditPoints="1" noAdjustHandles="1" noChangeArrowheads="1" noChangeShapeType="1" noTextEdit="1"/>
              </p:cNvSpPr>
              <p:nvPr/>
            </p:nvSpPr>
            <p:spPr>
              <a:xfrm>
                <a:off x="828407" y="3994257"/>
                <a:ext cx="7306295" cy="369332"/>
              </a:xfrm>
              <a:prstGeom prst="rect">
                <a:avLst/>
              </a:prstGeom>
              <a:blipFill>
                <a:blip r:embed="rId5"/>
                <a:stretch>
                  <a:fillRect r="-250" b="-9836"/>
                </a:stretch>
              </a:blipFill>
            </p:spPr>
            <p:txBody>
              <a:bodyPr/>
              <a:lstStyle/>
              <a:p>
                <a:r>
                  <a:rPr lang="en-GB">
                    <a:noFill/>
                  </a:rPr>
                  <a:t> </a:t>
                </a:r>
              </a:p>
            </p:txBody>
          </p:sp>
        </mc:Fallback>
      </mc:AlternateContent>
      <p:sp>
        <p:nvSpPr>
          <p:cNvPr id="17" name="TextBox 16">
            <a:extLst>
              <a:ext uri="{FF2B5EF4-FFF2-40B4-BE49-F238E27FC236}">
                <a16:creationId xmlns:a16="http://schemas.microsoft.com/office/drawing/2014/main" id="{D4646206-8730-5E71-4240-97B160D3FE4D}"/>
              </a:ext>
            </a:extLst>
          </p:cNvPr>
          <p:cNvSpPr txBox="1"/>
          <p:nvPr/>
        </p:nvSpPr>
        <p:spPr>
          <a:xfrm>
            <a:off x="1229271" y="463176"/>
            <a:ext cx="4656382" cy="369332"/>
          </a:xfrm>
          <a:prstGeom prst="rect">
            <a:avLst/>
          </a:prstGeom>
          <a:noFill/>
        </p:spPr>
        <p:txBody>
          <a:bodyPr wrap="square" rtlCol="0">
            <a:spAutoFit/>
          </a:bodyPr>
          <a:lstStyle/>
          <a:p>
            <a:pPr algn="ctr"/>
            <a:r>
              <a:rPr lang="en-GB" dirty="0">
                <a:solidFill>
                  <a:srgbClr val="000099"/>
                </a:solidFill>
              </a:rPr>
              <a:t>Absolute Time               3D Space</a:t>
            </a:r>
          </a:p>
        </p:txBody>
      </p:sp>
      <p:sp>
        <p:nvSpPr>
          <p:cNvPr id="18" name="TextBox 17">
            <a:extLst>
              <a:ext uri="{FF2B5EF4-FFF2-40B4-BE49-F238E27FC236}">
                <a16:creationId xmlns:a16="http://schemas.microsoft.com/office/drawing/2014/main" id="{0384A647-7571-CF17-E02D-BD6F9952044A}"/>
              </a:ext>
            </a:extLst>
          </p:cNvPr>
          <p:cNvSpPr txBox="1"/>
          <p:nvPr/>
        </p:nvSpPr>
        <p:spPr>
          <a:xfrm>
            <a:off x="687554" y="1367156"/>
            <a:ext cx="3161987" cy="369332"/>
          </a:xfrm>
          <a:prstGeom prst="rect">
            <a:avLst/>
          </a:prstGeom>
          <a:noFill/>
        </p:spPr>
        <p:txBody>
          <a:bodyPr wrap="square" rtlCol="0">
            <a:spAutoFit/>
          </a:bodyPr>
          <a:lstStyle/>
          <a:p>
            <a:pPr algn="ctr"/>
            <a:r>
              <a:rPr lang="en-GB" dirty="0">
                <a:solidFill>
                  <a:srgbClr val="000099"/>
                </a:solidFill>
              </a:rPr>
              <a:t>Proper Time      </a:t>
            </a:r>
          </a:p>
        </p:txBody>
      </p:sp>
      <p:sp>
        <p:nvSpPr>
          <p:cNvPr id="19" name="TextBox 18">
            <a:extLst>
              <a:ext uri="{FF2B5EF4-FFF2-40B4-BE49-F238E27FC236}">
                <a16:creationId xmlns:a16="http://schemas.microsoft.com/office/drawing/2014/main" id="{BB031800-AFA2-EF63-F637-0D637C7DFABE}"/>
              </a:ext>
            </a:extLst>
          </p:cNvPr>
          <p:cNvSpPr txBox="1"/>
          <p:nvPr/>
        </p:nvSpPr>
        <p:spPr>
          <a:xfrm>
            <a:off x="832313" y="2373175"/>
            <a:ext cx="5043023" cy="369332"/>
          </a:xfrm>
          <a:prstGeom prst="rect">
            <a:avLst/>
          </a:prstGeom>
          <a:noFill/>
        </p:spPr>
        <p:txBody>
          <a:bodyPr wrap="square" rtlCol="0">
            <a:spAutoFit/>
          </a:bodyPr>
          <a:lstStyle/>
          <a:p>
            <a:pPr algn="ctr"/>
            <a:r>
              <a:rPr lang="en-GB" dirty="0">
                <a:solidFill>
                  <a:srgbClr val="000099"/>
                </a:solidFill>
              </a:rPr>
              <a:t>Local Proper Time         </a:t>
            </a:r>
            <a:r>
              <a:rPr lang="en-GB" dirty="0"/>
              <a:t>4D</a:t>
            </a:r>
            <a:r>
              <a:rPr lang="en-GB" dirty="0">
                <a:solidFill>
                  <a:srgbClr val="000099"/>
                </a:solidFill>
              </a:rPr>
              <a:t> Spacetime     </a:t>
            </a:r>
          </a:p>
        </p:txBody>
      </p:sp>
      <p:sp>
        <p:nvSpPr>
          <p:cNvPr id="20" name="TextBox 19">
            <a:extLst>
              <a:ext uri="{FF2B5EF4-FFF2-40B4-BE49-F238E27FC236}">
                <a16:creationId xmlns:a16="http://schemas.microsoft.com/office/drawing/2014/main" id="{84465D90-4AE8-4785-73A7-CB919922D015}"/>
              </a:ext>
            </a:extLst>
          </p:cNvPr>
          <p:cNvSpPr txBox="1"/>
          <p:nvPr/>
        </p:nvSpPr>
        <p:spPr>
          <a:xfrm>
            <a:off x="2498417" y="3498842"/>
            <a:ext cx="3960265" cy="369332"/>
          </a:xfrm>
          <a:prstGeom prst="rect">
            <a:avLst/>
          </a:prstGeom>
          <a:noFill/>
        </p:spPr>
        <p:txBody>
          <a:bodyPr wrap="square" rtlCol="0">
            <a:spAutoFit/>
          </a:bodyPr>
          <a:lstStyle/>
          <a:p>
            <a:pPr algn="ctr"/>
            <a:r>
              <a:rPr lang="en-GB" dirty="0">
                <a:solidFill>
                  <a:srgbClr val="000099"/>
                </a:solidFill>
              </a:rPr>
              <a:t>Augmented </a:t>
            </a:r>
            <a:r>
              <a:rPr lang="en-GB" i="1" dirty="0"/>
              <a:t>n</a:t>
            </a:r>
            <a:r>
              <a:rPr lang="en-GB" dirty="0"/>
              <a:t>D</a:t>
            </a:r>
            <a:r>
              <a:rPr lang="en-GB" dirty="0">
                <a:solidFill>
                  <a:srgbClr val="000099"/>
                </a:solidFill>
              </a:rPr>
              <a:t> Spacetime form</a:t>
            </a:r>
          </a:p>
        </p:txBody>
      </p:sp>
      <p:sp>
        <p:nvSpPr>
          <p:cNvPr id="21" name="TextBox 20">
            <a:extLst>
              <a:ext uri="{FF2B5EF4-FFF2-40B4-BE49-F238E27FC236}">
                <a16:creationId xmlns:a16="http://schemas.microsoft.com/office/drawing/2014/main" id="{8943C5B0-727F-B228-61EC-862ABC374E90}"/>
              </a:ext>
            </a:extLst>
          </p:cNvPr>
          <p:cNvSpPr txBox="1"/>
          <p:nvPr/>
        </p:nvSpPr>
        <p:spPr>
          <a:xfrm>
            <a:off x="6184409" y="533153"/>
            <a:ext cx="1777999" cy="369332"/>
          </a:xfrm>
          <a:prstGeom prst="rect">
            <a:avLst/>
          </a:prstGeom>
          <a:noFill/>
        </p:spPr>
        <p:txBody>
          <a:bodyPr wrap="square" rtlCol="0">
            <a:spAutoFit/>
          </a:bodyPr>
          <a:lstStyle/>
          <a:p>
            <a:pPr algn="ctr"/>
            <a:r>
              <a:rPr lang="en-GB" dirty="0">
                <a:solidFill>
                  <a:srgbClr val="000099"/>
                </a:solidFill>
              </a:rPr>
              <a:t>Matter</a:t>
            </a:r>
          </a:p>
        </p:txBody>
      </p:sp>
      <p:sp>
        <p:nvSpPr>
          <p:cNvPr id="22" name="TextBox 21">
            <a:extLst>
              <a:ext uri="{FF2B5EF4-FFF2-40B4-BE49-F238E27FC236}">
                <a16:creationId xmlns:a16="http://schemas.microsoft.com/office/drawing/2014/main" id="{F766ECE5-CC46-2F19-24D8-A9D65B0ED504}"/>
              </a:ext>
            </a:extLst>
          </p:cNvPr>
          <p:cNvSpPr txBox="1"/>
          <p:nvPr/>
        </p:nvSpPr>
        <p:spPr>
          <a:xfrm>
            <a:off x="6731560" y="1488732"/>
            <a:ext cx="1777999" cy="369332"/>
          </a:xfrm>
          <a:prstGeom prst="rect">
            <a:avLst/>
          </a:prstGeom>
          <a:noFill/>
        </p:spPr>
        <p:txBody>
          <a:bodyPr wrap="square" rtlCol="0">
            <a:spAutoFit/>
          </a:bodyPr>
          <a:lstStyle/>
          <a:p>
            <a:pPr algn="ctr"/>
            <a:r>
              <a:rPr lang="en-GB" dirty="0">
                <a:solidFill>
                  <a:srgbClr val="000099"/>
                </a:solidFill>
              </a:rPr>
              <a:t>Matter</a:t>
            </a:r>
          </a:p>
        </p:txBody>
      </p:sp>
      <p:sp>
        <p:nvSpPr>
          <p:cNvPr id="23" name="TextBox 22">
            <a:extLst>
              <a:ext uri="{FF2B5EF4-FFF2-40B4-BE49-F238E27FC236}">
                <a16:creationId xmlns:a16="http://schemas.microsoft.com/office/drawing/2014/main" id="{D7A2A1E9-34E9-D7AE-B4E5-47BA57F7465E}"/>
              </a:ext>
            </a:extLst>
          </p:cNvPr>
          <p:cNvSpPr txBox="1"/>
          <p:nvPr/>
        </p:nvSpPr>
        <p:spPr>
          <a:xfrm>
            <a:off x="6855840" y="2639764"/>
            <a:ext cx="1777999" cy="369332"/>
          </a:xfrm>
          <a:prstGeom prst="rect">
            <a:avLst/>
          </a:prstGeom>
          <a:noFill/>
        </p:spPr>
        <p:txBody>
          <a:bodyPr wrap="square" rtlCol="0">
            <a:spAutoFit/>
          </a:bodyPr>
          <a:lstStyle/>
          <a:p>
            <a:pPr algn="ctr"/>
            <a:r>
              <a:rPr lang="en-GB" dirty="0">
                <a:solidFill>
                  <a:srgbClr val="000099"/>
                </a:solidFill>
              </a:rPr>
              <a:t>Matter</a:t>
            </a:r>
          </a:p>
        </p:txBody>
      </p:sp>
      <p:sp>
        <p:nvSpPr>
          <p:cNvPr id="24" name="TextBox 23">
            <a:extLst>
              <a:ext uri="{FF2B5EF4-FFF2-40B4-BE49-F238E27FC236}">
                <a16:creationId xmlns:a16="http://schemas.microsoft.com/office/drawing/2014/main" id="{63285ACA-6225-3C39-71F9-2AED218C63A5}"/>
              </a:ext>
            </a:extLst>
          </p:cNvPr>
          <p:cNvSpPr txBox="1"/>
          <p:nvPr/>
        </p:nvSpPr>
        <p:spPr>
          <a:xfrm>
            <a:off x="6623782" y="3316523"/>
            <a:ext cx="1777999" cy="369332"/>
          </a:xfrm>
          <a:prstGeom prst="rect">
            <a:avLst/>
          </a:prstGeom>
          <a:noFill/>
        </p:spPr>
        <p:txBody>
          <a:bodyPr wrap="square" rtlCol="0">
            <a:spAutoFit/>
          </a:bodyPr>
          <a:lstStyle/>
          <a:p>
            <a:pPr algn="ctr"/>
            <a:r>
              <a:rPr lang="en-GB" dirty="0">
                <a:solidFill>
                  <a:srgbClr val="000099"/>
                </a:solidFill>
              </a:rPr>
              <a:t>Matter</a:t>
            </a:r>
          </a:p>
        </p:txBody>
      </p:sp>
      <p:sp>
        <p:nvSpPr>
          <p:cNvPr id="25" name="TextBox 24">
            <a:extLst>
              <a:ext uri="{FF2B5EF4-FFF2-40B4-BE49-F238E27FC236}">
                <a16:creationId xmlns:a16="http://schemas.microsoft.com/office/drawing/2014/main" id="{6D741A83-643F-8B7D-7EE4-BA75C1F2A25A}"/>
              </a:ext>
            </a:extLst>
          </p:cNvPr>
          <p:cNvSpPr txBox="1"/>
          <p:nvPr/>
        </p:nvSpPr>
        <p:spPr>
          <a:xfrm>
            <a:off x="6196421" y="824014"/>
            <a:ext cx="1777999" cy="400110"/>
          </a:xfrm>
          <a:prstGeom prst="rect">
            <a:avLst/>
          </a:prstGeom>
          <a:noFill/>
        </p:spPr>
        <p:txBody>
          <a:bodyPr wrap="square" rtlCol="0">
            <a:spAutoFit/>
          </a:bodyPr>
          <a:lstStyle/>
          <a:p>
            <a:pPr algn="ctr"/>
            <a:r>
              <a:rPr lang="en-GB" sz="2000" dirty="0">
                <a:latin typeface="Times New Roman" panose="02020603050405020304" pitchFamily="18" charset="0"/>
                <a:cs typeface="Times New Roman" panose="02020603050405020304" pitchFamily="18" charset="0"/>
              </a:rPr>
              <a:t>particles</a:t>
            </a:r>
          </a:p>
        </p:txBody>
      </p:sp>
      <p:sp>
        <p:nvSpPr>
          <p:cNvPr id="26" name="TextBox 25">
            <a:extLst>
              <a:ext uri="{FF2B5EF4-FFF2-40B4-BE49-F238E27FC236}">
                <a16:creationId xmlns:a16="http://schemas.microsoft.com/office/drawing/2014/main" id="{63E9992E-71AE-30F0-B489-0163C77DC5BC}"/>
              </a:ext>
            </a:extLst>
          </p:cNvPr>
          <p:cNvSpPr txBox="1"/>
          <p:nvPr/>
        </p:nvSpPr>
        <p:spPr>
          <a:xfrm>
            <a:off x="6617861" y="1759590"/>
            <a:ext cx="2016565" cy="400110"/>
          </a:xfrm>
          <a:prstGeom prst="rect">
            <a:avLst/>
          </a:prstGeom>
          <a:noFill/>
        </p:spPr>
        <p:txBody>
          <a:bodyPr wrap="square" rtlCol="0">
            <a:spAutoFit/>
          </a:bodyPr>
          <a:lstStyle/>
          <a:p>
            <a:pPr algn="ctr"/>
            <a:r>
              <a:rPr lang="en-GB" sz="2000" dirty="0">
                <a:latin typeface="Times New Roman" panose="02020603050405020304" pitchFamily="18" charset="0"/>
                <a:cs typeface="Times New Roman" panose="02020603050405020304" pitchFamily="18" charset="0"/>
              </a:rPr>
              <a:t>particles, fields</a:t>
            </a:r>
          </a:p>
        </p:txBody>
      </p:sp>
      <p:sp>
        <p:nvSpPr>
          <p:cNvPr id="27" name="TextBox 26">
            <a:extLst>
              <a:ext uri="{FF2B5EF4-FFF2-40B4-BE49-F238E27FC236}">
                <a16:creationId xmlns:a16="http://schemas.microsoft.com/office/drawing/2014/main" id="{C54BB52D-BB2A-7FB4-C058-E5845B704EF3}"/>
              </a:ext>
            </a:extLst>
          </p:cNvPr>
          <p:cNvSpPr txBox="1"/>
          <p:nvPr/>
        </p:nvSpPr>
        <p:spPr>
          <a:xfrm>
            <a:off x="6786369" y="2903466"/>
            <a:ext cx="2016565" cy="400110"/>
          </a:xfrm>
          <a:prstGeom prst="rect">
            <a:avLst/>
          </a:prstGeom>
          <a:noFill/>
        </p:spPr>
        <p:txBody>
          <a:bodyPr wrap="square" rtlCol="0">
            <a:spAutoFit/>
          </a:bodyPr>
          <a:lstStyle/>
          <a:p>
            <a:pPr algn="ctr"/>
            <a:r>
              <a:rPr lang="en-GB" sz="2000" dirty="0">
                <a:latin typeface="Times New Roman" panose="02020603050405020304" pitchFamily="18" charset="0"/>
                <a:cs typeface="Times New Roman" panose="02020603050405020304" pitchFamily="18" charset="0"/>
              </a:rPr>
              <a:t>particles, fields</a:t>
            </a:r>
          </a:p>
        </p:txBody>
      </p:sp>
      <p:sp>
        <p:nvSpPr>
          <p:cNvPr id="28" name="Right Brace 27">
            <a:extLst>
              <a:ext uri="{FF2B5EF4-FFF2-40B4-BE49-F238E27FC236}">
                <a16:creationId xmlns:a16="http://schemas.microsoft.com/office/drawing/2014/main" id="{91749A4D-D59F-0C1C-61EA-DA4364A4EDA8}"/>
              </a:ext>
            </a:extLst>
          </p:cNvPr>
          <p:cNvSpPr/>
          <p:nvPr/>
        </p:nvSpPr>
        <p:spPr>
          <a:xfrm rot="16200000">
            <a:off x="7361391" y="3023687"/>
            <a:ext cx="209192" cy="1444974"/>
          </a:xfrm>
          <a:prstGeom prst="rightBrace">
            <a:avLst>
              <a:gd name="adj1" fmla="val 42544"/>
              <a:gd name="adj2" fmla="val 50000"/>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TextBox 28">
            <a:extLst>
              <a:ext uri="{FF2B5EF4-FFF2-40B4-BE49-F238E27FC236}">
                <a16:creationId xmlns:a16="http://schemas.microsoft.com/office/drawing/2014/main" id="{2E0A1F8C-33DE-94DF-5B41-6D17A10F37F9}"/>
              </a:ext>
            </a:extLst>
          </p:cNvPr>
          <p:cNvSpPr txBox="1"/>
          <p:nvPr/>
        </p:nvSpPr>
        <p:spPr>
          <a:xfrm>
            <a:off x="-381511" y="4618979"/>
            <a:ext cx="2156178" cy="646331"/>
          </a:xfrm>
          <a:prstGeom prst="rect">
            <a:avLst/>
          </a:prstGeom>
          <a:noFill/>
        </p:spPr>
        <p:txBody>
          <a:bodyPr wrap="square" rtlCol="0">
            <a:spAutoFit/>
          </a:bodyPr>
          <a:lstStyle/>
          <a:p>
            <a:pPr algn="ctr"/>
            <a:r>
              <a:rPr lang="en-GB" dirty="0">
                <a:solidFill>
                  <a:srgbClr val="C00000"/>
                </a:solidFill>
              </a:rPr>
              <a:t>Generalised Proper Time</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0810BE0-3415-DF5F-140B-59BBDC6008AF}"/>
                  </a:ext>
                </a:extLst>
              </p:cNvPr>
              <p:cNvSpPr txBox="1"/>
              <p:nvPr/>
            </p:nvSpPr>
            <p:spPr>
              <a:xfrm>
                <a:off x="86115" y="5432225"/>
                <a:ext cx="4226500" cy="37587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2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2400" b="0" i="0" u="none" strike="noStrike" kern="1200" cap="none" spc="0" normalizeH="0" baseline="0" noProof="0" dirty="0">
                  <a:ln>
                    <a:noFill/>
                  </a:ln>
                  <a:solidFill>
                    <a:prstClr val="black"/>
                  </a:solidFill>
                  <a:effectLst/>
                  <a:uLnTx/>
                  <a:uFillTx/>
                  <a:latin typeface="Arial" panose="020B0604020202020204"/>
                  <a:cs typeface="+mn-cs"/>
                </a:endParaRPr>
              </a:p>
            </p:txBody>
          </p:sp>
        </mc:Choice>
        <mc:Fallback xmlns="">
          <p:sp>
            <p:nvSpPr>
              <p:cNvPr id="30" name="TextBox 29">
                <a:extLst>
                  <a:ext uri="{FF2B5EF4-FFF2-40B4-BE49-F238E27FC236}">
                    <a16:creationId xmlns:a16="http://schemas.microsoft.com/office/drawing/2014/main" id="{E0810BE0-3415-DF5F-140B-59BBDC6008AF}"/>
                  </a:ext>
                </a:extLst>
              </p:cNvPr>
              <p:cNvSpPr txBox="1">
                <a:spLocks noRot="1" noChangeAspect="1" noMove="1" noResize="1" noEditPoints="1" noAdjustHandles="1" noChangeArrowheads="1" noChangeShapeType="1" noTextEdit="1"/>
              </p:cNvSpPr>
              <p:nvPr/>
            </p:nvSpPr>
            <p:spPr>
              <a:xfrm>
                <a:off x="86115" y="5432225"/>
                <a:ext cx="4226500" cy="375872"/>
              </a:xfrm>
              <a:prstGeom prst="rect">
                <a:avLst/>
              </a:prstGeom>
              <a:blipFill>
                <a:blip r:embed="rId6"/>
                <a:stretch>
                  <a:fillRect b="-370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2562E6D-4A0F-71A2-07C0-1C6E7F77B540}"/>
                  </a:ext>
                </a:extLst>
              </p:cNvPr>
              <p:cNvSpPr txBox="1"/>
              <p:nvPr/>
            </p:nvSpPr>
            <p:spPr>
              <a:xfrm>
                <a:off x="2593510" y="5747826"/>
                <a:ext cx="3384516" cy="4190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200" b="0" i="1" smtClean="0">
                          <a:latin typeface="Cambria Math" panose="02040503050406030204" pitchFamily="18" charset="0"/>
                        </a:rPr>
                        <m:t>S</m:t>
                      </m:r>
                      <m:r>
                        <m:rPr>
                          <m:sty m:val="p"/>
                        </m:rPr>
                        <a:rPr lang="en-GB" sz="2200" b="0" i="0" smtClean="0">
                          <a:latin typeface="Cambria Math" panose="02040503050406030204" pitchFamily="18" charset="0"/>
                        </a:rPr>
                        <m:t>ymmetry</m:t>
                      </m:r>
                      <m:r>
                        <a:rPr lang="en-GB" sz="2600" b="0" i="1" smtClean="0">
                          <a:latin typeface="Cambria Math" panose="02040503050406030204" pitchFamily="18" charset="0"/>
                        </a:rPr>
                        <m:t> </m:t>
                      </m:r>
                      <m:acc>
                        <m:accPr>
                          <m:chr m:val="̂"/>
                          <m:ctrlPr>
                            <a:rPr lang="en-GB" sz="2600" b="0" i="1" smtClean="0">
                              <a:latin typeface="Cambria Math" panose="02040503050406030204" pitchFamily="18" charset="0"/>
                            </a:rPr>
                          </m:ctrlPr>
                        </m:accPr>
                        <m:e>
                          <m:r>
                            <a:rPr lang="en-GB" sz="2600" b="0" i="1" smtClean="0">
                              <a:latin typeface="Cambria Math" panose="02040503050406030204" pitchFamily="18" charset="0"/>
                            </a:rPr>
                            <m:t>𝐺</m:t>
                          </m:r>
                        </m:e>
                      </m:acc>
                      <m:r>
                        <a:rPr lang="en-GB" sz="2600" b="0" i="1" smtClean="0">
                          <a:latin typeface="Cambria Math" panose="02040503050406030204" pitchFamily="18" charset="0"/>
                        </a:rPr>
                        <m:t> </m:t>
                      </m:r>
                      <m:r>
                        <a:rPr lang="en-GB" sz="2200" b="0" i="1" smtClean="0">
                          <a:latin typeface="Cambria Math" panose="02040503050406030204" pitchFamily="18" charset="0"/>
                          <a:ea typeface="Cambria Math" panose="02040503050406030204" pitchFamily="18" charset="0"/>
                        </a:rPr>
                        <m:t>⊃     </m:t>
                      </m:r>
                      <m:r>
                        <a:rPr lang="en-GB" sz="2200" b="0" i="0" smtClean="0">
                          <a:latin typeface="Cambria Math" panose="02040503050406030204" pitchFamily="18" charset="0"/>
                          <a:ea typeface="Cambria Math" panose="02040503050406030204" pitchFamily="18" charset="0"/>
                        </a:rPr>
                        <m:t> </m:t>
                      </m:r>
                      <m:r>
                        <m:rPr>
                          <m:sty m:val="p"/>
                        </m:rPr>
                        <a:rPr lang="en-GB" sz="2200" b="0" i="0" smtClean="0">
                          <a:latin typeface="Cambria Math" panose="02040503050406030204" pitchFamily="18" charset="0"/>
                          <a:ea typeface="Cambria Math" panose="02040503050406030204" pitchFamily="18" charset="0"/>
                        </a:rPr>
                        <m:t>Lorentz</m:t>
                      </m:r>
                    </m:oMath>
                  </m:oMathPara>
                </a14:m>
                <a:endParaRPr lang="en-GB" sz="2200" dirty="0"/>
              </a:p>
            </p:txBody>
          </p:sp>
        </mc:Choice>
        <mc:Fallback xmlns="">
          <p:sp>
            <p:nvSpPr>
              <p:cNvPr id="33" name="TextBox 32">
                <a:extLst>
                  <a:ext uri="{FF2B5EF4-FFF2-40B4-BE49-F238E27FC236}">
                    <a16:creationId xmlns:a16="http://schemas.microsoft.com/office/drawing/2014/main" id="{32562E6D-4A0F-71A2-07C0-1C6E7F77B540}"/>
                  </a:ext>
                </a:extLst>
              </p:cNvPr>
              <p:cNvSpPr txBox="1">
                <a:spLocks noRot="1" noChangeAspect="1" noMove="1" noResize="1" noEditPoints="1" noAdjustHandles="1" noChangeArrowheads="1" noChangeShapeType="1" noTextEdit="1"/>
              </p:cNvSpPr>
              <p:nvPr/>
            </p:nvSpPr>
            <p:spPr>
              <a:xfrm>
                <a:off x="2593510" y="5747826"/>
                <a:ext cx="3384516" cy="41908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9B7DFDB-2788-0F58-7654-AEF892A79B53}"/>
                  </a:ext>
                </a:extLst>
              </p:cNvPr>
              <p:cNvSpPr txBox="1"/>
              <p:nvPr/>
            </p:nvSpPr>
            <p:spPr>
              <a:xfrm>
                <a:off x="4259450" y="5411525"/>
                <a:ext cx="4948881" cy="382156"/>
              </a:xfrm>
              <a:prstGeom prst="rect">
                <a:avLst/>
              </a:prstGeom>
              <a:solidFill>
                <a:schemeClr val="bg1"/>
              </a:solidFill>
            </p:spPr>
            <p:txBody>
              <a:bodyPr wrap="square" lIns="0" tIns="0" rIns="0" bIns="0" rtlCol="0">
                <a:spAutoFit/>
              </a:bodyPr>
              <a:lstStyle/>
              <a:p>
                <a:pPr>
                  <a:defRPr/>
                </a:pPr>
                <a14:m>
                  <m:oMathPara xmlns:m="http://schemas.openxmlformats.org/officeDocument/2006/math">
                    <m:oMathParaPr>
                      <m:jc m:val="left"/>
                    </m:oMathParaPr>
                    <m:oMath xmlns:m="http://schemas.openxmlformats.org/officeDocument/2006/math">
                      <m:r>
                        <a:rPr lang="en-GB" sz="2200" i="1">
                          <a:solidFill>
                            <a:prstClr val="black"/>
                          </a:solidFill>
                          <a:latin typeface="Cambria Math" panose="02040503050406030204" pitchFamily="18" charset="0"/>
                          <a:ea typeface="Cambria Math" panose="02040503050406030204" pitchFamily="18" charset="0"/>
                        </a:rPr>
                        <m:t>=</m:t>
                      </m:r>
                      <m:d>
                        <m:dPr>
                          <m:ctrlPr>
                            <a:rPr lang="en-GB" sz="2200" i="1">
                              <a:solidFill>
                                <a:prstClr val="black"/>
                              </a:solidFill>
                              <a:latin typeface="Cambria Math" panose="02040503050406030204" pitchFamily="18" charset="0"/>
                              <a:ea typeface="Cambria Math" panose="02040503050406030204" pitchFamily="18" charset="0"/>
                            </a:rPr>
                          </m:ctrlPr>
                        </m:dPr>
                        <m:e>
                          <m:sSub>
                            <m:sSubPr>
                              <m:ctrlPr>
                                <a:rPr lang="en-GB" sz="2200" i="1">
                                  <a:solidFill>
                                    <a:prstClr val="black"/>
                                  </a:solidFill>
                                  <a:latin typeface="Cambria Math" panose="02040503050406030204" pitchFamily="18" charset="0"/>
                                  <a:ea typeface="Cambria Math" panose="02040503050406030204" pitchFamily="18" charset="0"/>
                                </a:rPr>
                              </m:ctrlPr>
                            </m:sSubPr>
                            <m:e>
                              <m:r>
                                <m:rPr>
                                  <m:nor/>
                                </m:rPr>
                                <a:rPr lang="en-GB" sz="2200" i="1" dirty="0">
                                  <a:solidFill>
                                    <a:prstClr val="black"/>
                                  </a:solidFill>
                                  <a:latin typeface="Symbol" panose="05050102010706020507" pitchFamily="18" charset="2"/>
                                  <a:ea typeface="Segoe UI Symbol" panose="020B0502040204020203" pitchFamily="34" charset="0"/>
                                </a:rPr>
                                <m:t>h</m:t>
                              </m:r>
                            </m:e>
                            <m:sub>
                              <m:r>
                                <a:rPr lang="en-GB" sz="2200" i="1">
                                  <a:solidFill>
                                    <a:prstClr val="black"/>
                                  </a:solidFill>
                                  <a:latin typeface="Cambria Math" panose="02040503050406030204" pitchFamily="18" charset="0"/>
                                  <a:ea typeface="Cambria Math" panose="02040503050406030204" pitchFamily="18" charset="0"/>
                                </a:rPr>
                                <m:t>𝑎𝑏</m:t>
                              </m:r>
                            </m:sub>
                          </m:sSub>
                          <m:r>
                            <a:rPr lang="en-GB" sz="2200" i="1">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i="1">
                                  <a:solidFill>
                                    <a:prstClr val="black"/>
                                  </a:solidFill>
                                  <a:latin typeface="Cambria Math" panose="02040503050406030204" pitchFamily="18" charset="0"/>
                                  <a:ea typeface="Cambria Math" panose="02040503050406030204" pitchFamily="18" charset="0"/>
                                </a:rPr>
                                <m:t>𝑎</m:t>
                              </m:r>
                            </m:sup>
                          </m:sSup>
                          <m:r>
                            <a:rPr lang="en-GB" sz="2200" i="1">
                              <a:solidFill>
                                <a:prstClr val="black"/>
                              </a:solidFill>
                              <a:latin typeface="Cambria Math" panose="02040503050406030204" pitchFamily="18" charset="0"/>
                              <a:ea typeface="Cambria Math" panose="02040503050406030204" pitchFamily="18" charset="0"/>
                            </a:rPr>
                            <m:t>𝛿</m:t>
                          </m:r>
                          <m:sSup>
                            <m:sSupPr>
                              <m:ctrlPr>
                                <a:rPr lang="en-GB" sz="2200" i="1">
                                  <a:solidFill>
                                    <a:prstClr val="black"/>
                                  </a:solidFill>
                                  <a:latin typeface="Cambria Math" panose="02040503050406030204" pitchFamily="18" charset="0"/>
                                  <a:ea typeface="Cambria Math" panose="02040503050406030204" pitchFamily="18" charset="0"/>
                                </a:rPr>
                              </m:ctrlPr>
                            </m:sSupPr>
                            <m:e>
                              <m:r>
                                <a:rPr lang="en-GB" sz="2200" i="1">
                                  <a:solidFill>
                                    <a:prstClr val="black"/>
                                  </a:solidFill>
                                  <a:latin typeface="Cambria Math" panose="02040503050406030204" pitchFamily="18" charset="0"/>
                                  <a:ea typeface="Cambria Math" panose="02040503050406030204" pitchFamily="18" charset="0"/>
                                </a:rPr>
                                <m:t>𝑥</m:t>
                              </m:r>
                            </m:e>
                            <m:sup>
                              <m:r>
                                <a:rPr lang="en-GB" sz="2200" i="1">
                                  <a:solidFill>
                                    <a:prstClr val="black"/>
                                  </a:solidFill>
                                  <a:latin typeface="Cambria Math" panose="02040503050406030204" pitchFamily="18" charset="0"/>
                                  <a:ea typeface="Cambria Math" panose="02040503050406030204" pitchFamily="18" charset="0"/>
                                </a:rPr>
                                <m:t>𝑏</m:t>
                              </m:r>
                            </m:sup>
                          </m:sSup>
                        </m:e>
                      </m:d>
                      <m:r>
                        <a:rPr lang="en-GB" sz="2200" i="1">
                          <a:solidFill>
                            <a:prstClr val="black"/>
                          </a:solidFill>
                          <a:latin typeface="Cambria Math" panose="02040503050406030204" pitchFamily="18" charset="0"/>
                          <a:ea typeface="Cambria Math" panose="02040503050406030204" pitchFamily="18" charset="0"/>
                        </a:rPr>
                        <m:t>×</m:t>
                      </m:r>
                      <m:sSup>
                        <m:sSupPr>
                          <m:ctrlPr>
                            <a:rPr lang="en-GB" sz="2200" i="1">
                              <a:solidFill>
                                <a:prstClr val="black"/>
                              </a:solidFill>
                              <a:latin typeface="Cambria Math" panose="02040503050406030204" pitchFamily="18" charset="0"/>
                              <a:ea typeface="Cambria Math" panose="02040503050406030204" pitchFamily="18" charset="0"/>
                            </a:rPr>
                          </m:ctrlPr>
                        </m:sSupPr>
                        <m:e>
                          <m:d>
                            <m:dPr>
                              <m:ctrlPr>
                                <a:rPr lang="en-GB" sz="2200" i="1">
                                  <a:solidFill>
                                    <a:prstClr val="black"/>
                                  </a:solidFill>
                                  <a:latin typeface="Cambria Math" panose="02040503050406030204" pitchFamily="18" charset="0"/>
                                  <a:ea typeface="Cambria Math" panose="02040503050406030204" pitchFamily="18" charset="0"/>
                                </a:rPr>
                              </m:ctrlPr>
                            </m:dPr>
                            <m:e>
                              <m:r>
                                <a:rPr lang="en-GB" sz="2200" i="1">
                                  <a:solidFill>
                                    <a:prstClr val="black"/>
                                  </a:solidFill>
                                  <a:latin typeface="Cambria Math" panose="02040503050406030204" pitchFamily="18" charset="0"/>
                                  <a:ea typeface="Cambria Math" panose="02040503050406030204" pitchFamily="18" charset="0"/>
                                </a:rPr>
                                <m:t>𝛿</m:t>
                              </m:r>
                              <m:r>
                                <a:rPr lang="en-GB" sz="2200" i="1">
                                  <a:solidFill>
                                    <a:prstClr val="black"/>
                                  </a:solidFill>
                                  <a:latin typeface="Cambria Math" panose="02040503050406030204" pitchFamily="18" charset="0"/>
                                  <a:ea typeface="Cambria Math" panose="02040503050406030204" pitchFamily="18" charset="0"/>
                                </a:rPr>
                                <m:t>𝑥</m:t>
                              </m:r>
                              <m:r>
                                <a:rPr lang="en-GB" sz="2200" i="1">
                                  <a:solidFill>
                                    <a:prstClr val="black"/>
                                  </a:solidFill>
                                  <a:latin typeface="Cambria Math" panose="02040503050406030204" pitchFamily="18" charset="0"/>
                                  <a:ea typeface="Cambria Math" panose="02040503050406030204" pitchFamily="18" charset="0"/>
                                </a:rPr>
                                <m:t>…</m:t>
                              </m:r>
                            </m:e>
                          </m:d>
                        </m:e>
                        <m:sup>
                          <m:r>
                            <a:rPr lang="en-GB" sz="2200" i="1">
                              <a:solidFill>
                                <a:prstClr val="black"/>
                              </a:solidFill>
                              <a:latin typeface="Cambria Math" panose="02040503050406030204" pitchFamily="18" charset="0"/>
                              <a:ea typeface="Cambria Math" panose="02040503050406030204" pitchFamily="18" charset="0"/>
                            </a:rPr>
                            <m:t>𝑝</m:t>
                          </m:r>
                          <m:r>
                            <a:rPr lang="en-GB" sz="2200" i="1">
                              <a:solidFill>
                                <a:prstClr val="black"/>
                              </a:solidFill>
                              <a:latin typeface="Cambria Math" panose="02040503050406030204" pitchFamily="18" charset="0"/>
                              <a:ea typeface="Cambria Math" panose="02040503050406030204" pitchFamily="18" charset="0"/>
                            </a:rPr>
                            <m:t>−2</m:t>
                          </m:r>
                        </m:sup>
                      </m:sSup>
                      <m:r>
                        <a:rPr lang="en-GB" sz="2200">
                          <a:solidFill>
                            <a:prstClr val="black"/>
                          </a:solidFill>
                          <a:latin typeface="Cambria Math" panose="02040503050406030204" pitchFamily="18" charset="0"/>
                          <a:ea typeface="Cambria Math" panose="02040503050406030204" pitchFamily="18" charset="0"/>
                        </a:rPr>
                        <m:t>+</m:t>
                      </m:r>
                      <m:r>
                        <m:rPr>
                          <m:nor/>
                        </m:rPr>
                        <a:rPr lang="en-GB" sz="2200" dirty="0">
                          <a:solidFill>
                            <a:prstClr val="black"/>
                          </a:solidFill>
                          <a:ea typeface="Cambria Math" panose="02040503050406030204" pitchFamily="18" charset="0"/>
                        </a:rPr>
                        <m:t> </m:t>
                      </m:r>
                      <m:sSup>
                        <m:sSupPr>
                          <m:ctrlPr>
                            <a:rPr lang="en-GB" sz="2200" i="1">
                              <a:solidFill>
                                <a:prstClr val="black"/>
                              </a:solidFill>
                              <a:latin typeface="Cambria Math" panose="02040503050406030204" pitchFamily="18" charset="0"/>
                              <a:ea typeface="Cambria Math" panose="02040503050406030204" pitchFamily="18" charset="0"/>
                            </a:rPr>
                          </m:ctrlPr>
                        </m:sSupPr>
                        <m:e>
                          <m:d>
                            <m:dPr>
                              <m:ctrlPr>
                                <a:rPr lang="en-GB" sz="2200" i="1">
                                  <a:solidFill>
                                    <a:prstClr val="black"/>
                                  </a:solidFill>
                                  <a:latin typeface="Cambria Math" panose="02040503050406030204" pitchFamily="18" charset="0"/>
                                  <a:ea typeface="Cambria Math" panose="02040503050406030204" pitchFamily="18" charset="0"/>
                                </a:rPr>
                              </m:ctrlPr>
                            </m:dPr>
                            <m:e>
                              <m:r>
                                <a:rPr lang="en-GB" sz="2200" i="1">
                                  <a:solidFill>
                                    <a:prstClr val="black"/>
                                  </a:solidFill>
                                  <a:latin typeface="Cambria Math" panose="02040503050406030204" pitchFamily="18" charset="0"/>
                                  <a:ea typeface="Cambria Math" panose="02040503050406030204" pitchFamily="18" charset="0"/>
                                </a:rPr>
                                <m:t>𝛿</m:t>
                              </m:r>
                              <m:r>
                                <a:rPr lang="en-GB" sz="2200" i="1">
                                  <a:solidFill>
                                    <a:prstClr val="black"/>
                                  </a:solidFill>
                                  <a:latin typeface="Cambria Math" panose="02040503050406030204" pitchFamily="18" charset="0"/>
                                  <a:ea typeface="Cambria Math" panose="02040503050406030204" pitchFamily="18" charset="0"/>
                                </a:rPr>
                                <m:t>𝑥</m:t>
                              </m:r>
                              <m:r>
                                <a:rPr lang="en-GB" sz="2200" i="1">
                                  <a:solidFill>
                                    <a:prstClr val="black"/>
                                  </a:solidFill>
                                  <a:latin typeface="Cambria Math" panose="02040503050406030204" pitchFamily="18" charset="0"/>
                                  <a:ea typeface="Cambria Math" panose="02040503050406030204" pitchFamily="18" charset="0"/>
                                </a:rPr>
                                <m:t>…</m:t>
                              </m:r>
                            </m:e>
                          </m:d>
                        </m:e>
                        <m:sup>
                          <m:r>
                            <a:rPr lang="en-GB" sz="2200" i="1">
                              <a:solidFill>
                                <a:prstClr val="black"/>
                              </a:solidFill>
                              <a:latin typeface="Cambria Math" panose="02040503050406030204" pitchFamily="18" charset="0"/>
                              <a:ea typeface="Cambria Math" panose="02040503050406030204" pitchFamily="18" charset="0"/>
                            </a:rPr>
                            <m:t>𝑝</m:t>
                          </m:r>
                        </m:sup>
                      </m:sSup>
                    </m:oMath>
                  </m:oMathPara>
                </a14:m>
                <a:endParaRPr lang="en-GB" sz="2200" dirty="0">
                  <a:solidFill>
                    <a:prstClr val="black"/>
                  </a:solidFill>
                </a:endParaRPr>
              </a:p>
            </p:txBody>
          </p:sp>
        </mc:Choice>
        <mc:Fallback xmlns="">
          <p:sp>
            <p:nvSpPr>
              <p:cNvPr id="44" name="TextBox 43">
                <a:extLst>
                  <a:ext uri="{FF2B5EF4-FFF2-40B4-BE49-F238E27FC236}">
                    <a16:creationId xmlns:a16="http://schemas.microsoft.com/office/drawing/2014/main" id="{99B7DFDB-2788-0F58-7654-AEF892A79B53}"/>
                  </a:ext>
                </a:extLst>
              </p:cNvPr>
              <p:cNvSpPr txBox="1">
                <a:spLocks noRot="1" noChangeAspect="1" noMove="1" noResize="1" noEditPoints="1" noAdjustHandles="1" noChangeArrowheads="1" noChangeShapeType="1" noTextEdit="1"/>
              </p:cNvSpPr>
              <p:nvPr/>
            </p:nvSpPr>
            <p:spPr>
              <a:xfrm>
                <a:off x="4259450" y="5411525"/>
                <a:ext cx="4948881" cy="382156"/>
              </a:xfrm>
              <a:prstGeom prst="rect">
                <a:avLst/>
              </a:prstGeom>
              <a:blipFill>
                <a:blip r:embed="rId9"/>
                <a:stretch>
                  <a:fillRect l="-1232" b="-17742"/>
                </a:stretch>
              </a:blipFill>
            </p:spPr>
            <p:txBody>
              <a:bodyPr/>
              <a:lstStyle/>
              <a:p>
                <a:r>
                  <a:rPr lang="en-GB">
                    <a:noFill/>
                  </a:rPr>
                  <a:t> </a:t>
                </a:r>
              </a:p>
            </p:txBody>
          </p:sp>
        </mc:Fallback>
      </mc:AlternateContent>
      <p:sp>
        <p:nvSpPr>
          <p:cNvPr id="45" name="Right Brace 44">
            <a:extLst>
              <a:ext uri="{FF2B5EF4-FFF2-40B4-BE49-F238E27FC236}">
                <a16:creationId xmlns:a16="http://schemas.microsoft.com/office/drawing/2014/main" id="{2837AB65-3EC9-6AB5-AB81-3F2D4C3B623F}"/>
              </a:ext>
            </a:extLst>
          </p:cNvPr>
          <p:cNvSpPr/>
          <p:nvPr/>
        </p:nvSpPr>
        <p:spPr>
          <a:xfrm rot="16200000" flipV="1">
            <a:off x="7633075" y="3969107"/>
            <a:ext cx="181656" cy="2746533"/>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8BCEFDB9-6E83-D5E3-71F2-566C05451754}"/>
              </a:ext>
            </a:extLst>
          </p:cNvPr>
          <p:cNvSpPr txBox="1"/>
          <p:nvPr/>
        </p:nvSpPr>
        <p:spPr>
          <a:xfrm>
            <a:off x="6377671" y="4904340"/>
            <a:ext cx="28306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solidFill>
                  <a:srgbClr val="000099"/>
                </a:solidFill>
                <a:latin typeface="Arial" panose="020B0604020202020204" pitchFamily="34" charset="0"/>
                <a:cs typeface="Arial" panose="020B0604020202020204" pitchFamily="34" charset="0"/>
              </a:rPr>
              <a:t>B</a:t>
            </a:r>
            <a:r>
              <a:rPr kumimoji="0" lang="en-GB"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asis for Matter</a:t>
            </a:r>
            <a:endParaRPr kumimoji="0" lang="en-GB" sz="18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B50FCA86-0AF3-2C77-1F60-775C1D2F31A8}"/>
              </a:ext>
            </a:extLst>
          </p:cNvPr>
          <p:cNvSpPr txBox="1"/>
          <p:nvPr/>
        </p:nvSpPr>
        <p:spPr>
          <a:xfrm>
            <a:off x="3341191" y="4945721"/>
            <a:ext cx="3650904" cy="338554"/>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lang="en-GB" dirty="0">
                <a:solidFill>
                  <a:srgbClr val="000099"/>
                </a:solidFill>
                <a:latin typeface="Arial" panose="020B0604020202020204" pitchFamily="34" charset="0"/>
                <a:cs typeface="Arial" panose="020B0604020202020204" pitchFamily="34" charset="0"/>
              </a:rPr>
              <a:t>B</a:t>
            </a:r>
            <a:r>
              <a:rPr kumimoji="0" lang="en-GB"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asis for </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GB"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lang="en-GB" dirty="0">
                <a:solidFill>
                  <a:srgbClr val="000099"/>
                </a:solidFill>
                <a:latin typeface="Arial" panose="020B0604020202020204" pitchFamily="34" charset="0"/>
                <a:cs typeface="Arial" panose="020B0604020202020204" pitchFamily="34" charset="0"/>
              </a:rPr>
              <a:t>S</a:t>
            </a:r>
            <a:r>
              <a:rPr kumimoji="0" lang="en-GB"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pacetime</a:t>
            </a:r>
            <a:endPar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48" name="Right Brace 47">
            <a:extLst>
              <a:ext uri="{FF2B5EF4-FFF2-40B4-BE49-F238E27FC236}">
                <a16:creationId xmlns:a16="http://schemas.microsoft.com/office/drawing/2014/main" id="{C412831F-7BCC-39CB-C2BF-7D64276498B6}"/>
              </a:ext>
            </a:extLst>
          </p:cNvPr>
          <p:cNvSpPr/>
          <p:nvPr/>
        </p:nvSpPr>
        <p:spPr>
          <a:xfrm rot="16200000" flipV="1">
            <a:off x="5241281" y="4505103"/>
            <a:ext cx="163523" cy="1682957"/>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49" name="Straight Connector 48">
            <a:extLst>
              <a:ext uri="{FF2B5EF4-FFF2-40B4-BE49-F238E27FC236}">
                <a16:creationId xmlns:a16="http://schemas.microsoft.com/office/drawing/2014/main" id="{2EA0C6FE-5EAB-810A-A681-DD1BCEE86223}"/>
              </a:ext>
            </a:extLst>
          </p:cNvPr>
          <p:cNvCxnSpPr>
            <a:cxnSpLocks/>
          </p:cNvCxnSpPr>
          <p:nvPr/>
        </p:nvCxnSpPr>
        <p:spPr>
          <a:xfrm>
            <a:off x="5350261" y="5231110"/>
            <a:ext cx="1029173" cy="0"/>
          </a:xfrm>
          <a:prstGeom prst="line">
            <a:avLst/>
          </a:prstGeom>
          <a:ln w="317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16CA426-14DA-600E-AF1A-361A3627CB4A}"/>
              </a:ext>
            </a:extLst>
          </p:cNvPr>
          <p:cNvCxnSpPr>
            <a:cxnSpLocks/>
          </p:cNvCxnSpPr>
          <p:nvPr/>
        </p:nvCxnSpPr>
        <p:spPr>
          <a:xfrm flipV="1">
            <a:off x="7924236" y="5220002"/>
            <a:ext cx="665760" cy="1"/>
          </a:xfrm>
          <a:prstGeom prst="line">
            <a:avLst/>
          </a:prstGeom>
          <a:ln w="31750">
            <a:solidFill>
              <a:srgbClr val="CC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B3729AF-A16A-DF50-2008-EBE03734B2F9}"/>
                  </a:ext>
                </a:extLst>
              </p:cNvPr>
              <p:cNvSpPr txBox="1"/>
              <p:nvPr/>
            </p:nvSpPr>
            <p:spPr>
              <a:xfrm>
                <a:off x="5675680" y="5809850"/>
                <a:ext cx="177471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200" b="0" i="1" smtClean="0">
                          <a:latin typeface="Cambria Math" panose="02040503050406030204" pitchFamily="18" charset="0"/>
                          <a:ea typeface="Cambria Math" panose="02040503050406030204" pitchFamily="18" charset="0"/>
                        </a:rPr>
                        <m:t>        ×   </m:t>
                      </m:r>
                      <m:r>
                        <m:rPr>
                          <m:sty m:val="p"/>
                        </m:rPr>
                        <a:rPr lang="en-GB" sz="2200" b="0" i="0" smtClean="0">
                          <a:latin typeface="Cambria Math" panose="02040503050406030204" pitchFamily="18" charset="0"/>
                          <a:ea typeface="Cambria Math" panose="02040503050406030204" pitchFamily="18" charset="0"/>
                        </a:rPr>
                        <m:t>Gauge</m:t>
                      </m:r>
                    </m:oMath>
                  </m:oMathPara>
                </a14:m>
                <a:endParaRPr lang="en-GB" sz="2200" dirty="0"/>
              </a:p>
            </p:txBody>
          </p:sp>
        </mc:Choice>
        <mc:Fallback xmlns="">
          <p:sp>
            <p:nvSpPr>
              <p:cNvPr id="54" name="TextBox 53">
                <a:extLst>
                  <a:ext uri="{FF2B5EF4-FFF2-40B4-BE49-F238E27FC236}">
                    <a16:creationId xmlns:a16="http://schemas.microsoft.com/office/drawing/2014/main" id="{EB3729AF-A16A-DF50-2008-EBE03734B2F9}"/>
                  </a:ext>
                </a:extLst>
              </p:cNvPr>
              <p:cNvSpPr txBox="1">
                <a:spLocks noRot="1" noChangeAspect="1" noMove="1" noResize="1" noEditPoints="1" noAdjustHandles="1" noChangeArrowheads="1" noChangeShapeType="1" noTextEdit="1"/>
              </p:cNvSpPr>
              <p:nvPr/>
            </p:nvSpPr>
            <p:spPr>
              <a:xfrm>
                <a:off x="5675680" y="5809850"/>
                <a:ext cx="1774717" cy="338554"/>
              </a:xfrm>
              <a:prstGeom prst="rect">
                <a:avLst/>
              </a:prstGeom>
              <a:blipFill>
                <a:blip r:embed="rId10"/>
                <a:stretch>
                  <a:fillRect r="-4124" b="-35714"/>
                </a:stretch>
              </a:blipFill>
            </p:spPr>
            <p:txBody>
              <a:bodyPr/>
              <a:lstStyle/>
              <a:p>
                <a:r>
                  <a:rPr lang="en-GB">
                    <a:noFill/>
                  </a:rPr>
                  <a:t> </a:t>
                </a:r>
              </a:p>
            </p:txBody>
          </p:sp>
        </mc:Fallback>
      </mc:AlternateContent>
      <p:sp>
        <p:nvSpPr>
          <p:cNvPr id="55" name="Right Brace 54">
            <a:extLst>
              <a:ext uri="{FF2B5EF4-FFF2-40B4-BE49-F238E27FC236}">
                <a16:creationId xmlns:a16="http://schemas.microsoft.com/office/drawing/2014/main" id="{6E500FFF-4BBB-0D75-4A7F-17DB519482B2}"/>
              </a:ext>
            </a:extLst>
          </p:cNvPr>
          <p:cNvSpPr/>
          <p:nvPr/>
        </p:nvSpPr>
        <p:spPr>
          <a:xfrm rot="16200000" flipH="1" flipV="1">
            <a:off x="6071495" y="4938831"/>
            <a:ext cx="187753" cy="2570055"/>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id="{EDB5D2C9-D95E-B5F0-1E4E-80F68981141F}"/>
              </a:ext>
            </a:extLst>
          </p:cNvPr>
          <p:cNvSpPr txBox="1"/>
          <p:nvPr/>
        </p:nvSpPr>
        <p:spPr>
          <a:xfrm>
            <a:off x="4200100" y="6259915"/>
            <a:ext cx="508968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noProof="0" dirty="0">
                <a:solidFill>
                  <a:srgbClr val="000099"/>
                </a:solidFill>
                <a:latin typeface="Arial" panose="020B0604020202020204" pitchFamily="34" charset="0"/>
                <a:cs typeface="Arial" panose="020B0604020202020204" pitchFamily="34" charset="0"/>
              </a:rPr>
              <a:t>External x Internal Symmetry </a:t>
            </a:r>
            <a:r>
              <a:rPr lang="en-GB" dirty="0">
                <a:solidFill>
                  <a:srgbClr val="000099"/>
                </a:solidFill>
                <a:latin typeface="Arial" panose="020B0604020202020204" pitchFamily="34" charset="0"/>
                <a:cs typeface="Arial" panose="020B0604020202020204" pitchFamily="34" charset="0"/>
              </a:rPr>
              <a:t>for</a:t>
            </a:r>
            <a:r>
              <a:rPr lang="en-GB" noProof="0" dirty="0">
                <a:solidFill>
                  <a:srgbClr val="000099"/>
                </a:solidFill>
                <a:latin typeface="Arial" panose="020B0604020202020204" pitchFamily="34" charset="0"/>
                <a:cs typeface="Arial" panose="020B0604020202020204" pitchFamily="34" charset="0"/>
              </a:rPr>
              <a:t> Physics</a:t>
            </a:r>
            <a:endParaRPr kumimoji="0" lang="en-GB" sz="18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cxnSp>
        <p:nvCxnSpPr>
          <p:cNvPr id="57" name="Straight Connector 56">
            <a:extLst>
              <a:ext uri="{FF2B5EF4-FFF2-40B4-BE49-F238E27FC236}">
                <a16:creationId xmlns:a16="http://schemas.microsoft.com/office/drawing/2014/main" id="{F1F54BB7-CB0B-2EA4-D2E6-6D20676801B6}"/>
              </a:ext>
            </a:extLst>
          </p:cNvPr>
          <p:cNvCxnSpPr>
            <a:cxnSpLocks/>
          </p:cNvCxnSpPr>
          <p:nvPr/>
        </p:nvCxnSpPr>
        <p:spPr>
          <a:xfrm>
            <a:off x="8026471" y="6604505"/>
            <a:ext cx="781801" cy="0"/>
          </a:xfrm>
          <a:prstGeom prst="line">
            <a:avLst/>
          </a:prstGeom>
          <a:ln w="31750">
            <a:solidFill>
              <a:srgbClr val="CC0000"/>
            </a:solidFill>
          </a:ln>
        </p:spPr>
        <p:style>
          <a:lnRef idx="1">
            <a:schemeClr val="accent1"/>
          </a:lnRef>
          <a:fillRef idx="0">
            <a:schemeClr val="accent1"/>
          </a:fillRef>
          <a:effectRef idx="0">
            <a:schemeClr val="accent1"/>
          </a:effectRef>
          <a:fontRef idx="minor">
            <a:schemeClr val="tx1"/>
          </a:fontRef>
        </p:style>
      </p:cxnSp>
      <p:sp>
        <p:nvSpPr>
          <p:cNvPr id="4" name="Right Brace 3">
            <a:extLst>
              <a:ext uri="{FF2B5EF4-FFF2-40B4-BE49-F238E27FC236}">
                <a16:creationId xmlns:a16="http://schemas.microsoft.com/office/drawing/2014/main" id="{329BAB0B-C184-1925-C4C5-C78B1BDFC551}"/>
              </a:ext>
            </a:extLst>
          </p:cNvPr>
          <p:cNvSpPr/>
          <p:nvPr/>
        </p:nvSpPr>
        <p:spPr>
          <a:xfrm rot="5400000" flipV="1">
            <a:off x="4001636" y="1112869"/>
            <a:ext cx="240182" cy="4556838"/>
          </a:xfrm>
          <a:prstGeom prst="rightBrace">
            <a:avLst>
              <a:gd name="adj1" fmla="val 43270"/>
              <a:gd name="adj2" fmla="val 76153"/>
            </a:avLst>
          </a:prstGeom>
          <a:ln w="19050">
            <a:solidFill>
              <a:srgbClr val="008000"/>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6" name="Straight Arrow Connector 5">
            <a:extLst>
              <a:ext uri="{FF2B5EF4-FFF2-40B4-BE49-F238E27FC236}">
                <a16:creationId xmlns:a16="http://schemas.microsoft.com/office/drawing/2014/main" id="{237FF0A5-5211-C162-D242-0CBFECAFE41F}"/>
              </a:ext>
            </a:extLst>
          </p:cNvPr>
          <p:cNvCxnSpPr>
            <a:cxnSpLocks/>
          </p:cNvCxnSpPr>
          <p:nvPr/>
        </p:nvCxnSpPr>
        <p:spPr>
          <a:xfrm>
            <a:off x="5318411" y="3498844"/>
            <a:ext cx="584" cy="1791646"/>
          </a:xfrm>
          <a:prstGeom prst="straightConnector1">
            <a:avLst/>
          </a:prstGeom>
          <a:ln w="22225">
            <a:solidFill>
              <a:srgbClr val="008000"/>
            </a:solidFill>
            <a:tailEnd type="arrow" w="lg" len="lg"/>
          </a:ln>
        </p:spPr>
        <p:style>
          <a:lnRef idx="1">
            <a:schemeClr val="accent1"/>
          </a:lnRef>
          <a:fillRef idx="0">
            <a:schemeClr val="accent1"/>
          </a:fillRef>
          <a:effectRef idx="0">
            <a:schemeClr val="accent1"/>
          </a:effectRef>
          <a:fontRef idx="minor">
            <a:schemeClr val="tx1"/>
          </a:fontRef>
        </p:style>
      </p:cxnSp>
      <p:sp>
        <p:nvSpPr>
          <p:cNvPr id="11" name="Right Brace 10">
            <a:extLst>
              <a:ext uri="{FF2B5EF4-FFF2-40B4-BE49-F238E27FC236}">
                <a16:creationId xmlns:a16="http://schemas.microsoft.com/office/drawing/2014/main" id="{453D0066-330D-9C68-9416-7DBC432A883C}"/>
              </a:ext>
            </a:extLst>
          </p:cNvPr>
          <p:cNvSpPr/>
          <p:nvPr/>
        </p:nvSpPr>
        <p:spPr>
          <a:xfrm rot="16200000" flipV="1">
            <a:off x="4109971" y="-570158"/>
            <a:ext cx="180258" cy="4676185"/>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689D875C-95C7-9087-0E72-58CAAF4594A5}"/>
              </a:ext>
            </a:extLst>
          </p:cNvPr>
          <p:cNvCxnSpPr>
            <a:cxnSpLocks/>
          </p:cNvCxnSpPr>
          <p:nvPr/>
        </p:nvCxnSpPr>
        <p:spPr>
          <a:xfrm flipV="1">
            <a:off x="1161053" y="1629243"/>
            <a:ext cx="460439" cy="212683"/>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0F0BA2-BAF4-7FCD-B9F1-48A3F0056E05}"/>
              </a:ext>
            </a:extLst>
          </p:cNvPr>
          <p:cNvCxnSpPr>
            <a:cxnSpLocks/>
          </p:cNvCxnSpPr>
          <p:nvPr/>
        </p:nvCxnSpPr>
        <p:spPr>
          <a:xfrm flipV="1">
            <a:off x="1004045" y="2695994"/>
            <a:ext cx="460439" cy="212683"/>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sp>
        <p:nvSpPr>
          <p:cNvPr id="37" name="Right Brace 36">
            <a:extLst>
              <a:ext uri="{FF2B5EF4-FFF2-40B4-BE49-F238E27FC236}">
                <a16:creationId xmlns:a16="http://schemas.microsoft.com/office/drawing/2014/main" id="{207D4B13-8E57-64F1-BCC8-B2C657968AE7}"/>
              </a:ext>
            </a:extLst>
          </p:cNvPr>
          <p:cNvSpPr/>
          <p:nvPr/>
        </p:nvSpPr>
        <p:spPr>
          <a:xfrm rot="16200000" flipV="1">
            <a:off x="4072763" y="455113"/>
            <a:ext cx="180258" cy="4676185"/>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 name="Right Brace 37">
            <a:extLst>
              <a:ext uri="{FF2B5EF4-FFF2-40B4-BE49-F238E27FC236}">
                <a16:creationId xmlns:a16="http://schemas.microsoft.com/office/drawing/2014/main" id="{5C186624-EE68-B678-EBC2-02991D4DEEF7}"/>
              </a:ext>
            </a:extLst>
          </p:cNvPr>
          <p:cNvSpPr/>
          <p:nvPr/>
        </p:nvSpPr>
        <p:spPr>
          <a:xfrm rot="16200000" flipV="1">
            <a:off x="4990074" y="799278"/>
            <a:ext cx="189214" cy="6286012"/>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089C2938-8698-C761-2F83-857EE3CBC7F9}"/>
              </a:ext>
            </a:extLst>
          </p:cNvPr>
          <p:cNvSpPr txBox="1"/>
          <p:nvPr/>
        </p:nvSpPr>
        <p:spPr>
          <a:xfrm>
            <a:off x="2113656" y="1360498"/>
            <a:ext cx="3551784" cy="369332"/>
          </a:xfrm>
          <a:prstGeom prst="rect">
            <a:avLst/>
          </a:prstGeom>
          <a:noFill/>
        </p:spPr>
        <p:txBody>
          <a:bodyPr wrap="square" rtlCol="0">
            <a:spAutoFit/>
          </a:bodyPr>
          <a:lstStyle/>
          <a:p>
            <a:pPr algn="ctr"/>
            <a:r>
              <a:rPr lang="en-GB" dirty="0">
                <a:solidFill>
                  <a:srgbClr val="000099"/>
                </a:solidFill>
              </a:rPr>
              <a:t>         </a:t>
            </a:r>
            <a:r>
              <a:rPr lang="en-GB" dirty="0"/>
              <a:t>4D</a:t>
            </a:r>
            <a:r>
              <a:rPr lang="en-GB" dirty="0">
                <a:solidFill>
                  <a:srgbClr val="000099"/>
                </a:solidFill>
              </a:rPr>
              <a:t> Spacetime</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B8BA545-467E-0B38-0616-3E6F31DDFCA5}"/>
                  </a:ext>
                </a:extLst>
              </p:cNvPr>
              <p:cNvSpPr txBox="1"/>
              <p:nvPr/>
            </p:nvSpPr>
            <p:spPr>
              <a:xfrm>
                <a:off x="6491334" y="2257728"/>
                <a:ext cx="210794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ea typeface="Cambria Math" panose="02040503050406030204" pitchFamily="18" charset="0"/>
                        </a:rPr>
                        <m:t>Lorentz</m:t>
                      </m:r>
                      <m:r>
                        <a:rPr lang="en-GB" sz="2000" b="0" i="0" smtClean="0">
                          <a:latin typeface="Cambria Math" panose="02040503050406030204" pitchFamily="18" charset="0"/>
                          <a:ea typeface="Cambria Math" panose="02040503050406030204" pitchFamily="18" charset="0"/>
                        </a:rPr>
                        <m:t> </m:t>
                      </m:r>
                      <m:r>
                        <m:rPr>
                          <m:sty m:val="p"/>
                        </m:rPr>
                        <a:rPr lang="en-GB" sz="2000" b="0" i="0" smtClean="0">
                          <a:latin typeface="Cambria Math" panose="02040503050406030204" pitchFamily="18" charset="0"/>
                          <a:ea typeface="Cambria Math" panose="02040503050406030204" pitchFamily="18" charset="0"/>
                        </a:rPr>
                        <m:t>Symmetry</m:t>
                      </m:r>
                    </m:oMath>
                  </m:oMathPara>
                </a14:m>
                <a:endParaRPr lang="en-GB" sz="2000" dirty="0"/>
              </a:p>
            </p:txBody>
          </p:sp>
        </mc:Choice>
        <mc:Fallback xmlns="">
          <p:sp>
            <p:nvSpPr>
              <p:cNvPr id="41" name="TextBox 40">
                <a:extLst>
                  <a:ext uri="{FF2B5EF4-FFF2-40B4-BE49-F238E27FC236}">
                    <a16:creationId xmlns:a16="http://schemas.microsoft.com/office/drawing/2014/main" id="{FB8BA545-467E-0B38-0616-3E6F31DDFCA5}"/>
                  </a:ext>
                </a:extLst>
              </p:cNvPr>
              <p:cNvSpPr txBox="1">
                <a:spLocks noRot="1" noChangeAspect="1" noMove="1" noResize="1" noEditPoints="1" noAdjustHandles="1" noChangeArrowheads="1" noChangeShapeType="1" noTextEdit="1"/>
              </p:cNvSpPr>
              <p:nvPr/>
            </p:nvSpPr>
            <p:spPr>
              <a:xfrm>
                <a:off x="6491334" y="2257728"/>
                <a:ext cx="2107948" cy="307777"/>
              </a:xfrm>
              <a:prstGeom prst="rect">
                <a:avLst/>
              </a:prstGeom>
              <a:blipFill>
                <a:blip r:embed="rId11"/>
                <a:stretch>
                  <a:fillRect l="-2312" r="-3468" b="-35294"/>
                </a:stretch>
              </a:blipFill>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B5FA303B-9DF8-1013-F1E4-777F5E097D7F}"/>
              </a:ext>
            </a:extLst>
          </p:cNvPr>
          <p:cNvCxnSpPr>
            <a:cxnSpLocks/>
          </p:cNvCxnSpPr>
          <p:nvPr/>
        </p:nvCxnSpPr>
        <p:spPr>
          <a:xfrm>
            <a:off x="6040344" y="2183193"/>
            <a:ext cx="420047" cy="170669"/>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49FB685-6331-672C-F693-F1479AFADF2B}"/>
              </a:ext>
            </a:extLst>
          </p:cNvPr>
          <p:cNvCxnSpPr>
            <a:cxnSpLocks/>
          </p:cNvCxnSpPr>
          <p:nvPr/>
        </p:nvCxnSpPr>
        <p:spPr>
          <a:xfrm flipV="1">
            <a:off x="6635148" y="4385822"/>
            <a:ext cx="1661677" cy="9086"/>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sp>
        <p:nvSpPr>
          <p:cNvPr id="5" name="Right Brace 4">
            <a:extLst>
              <a:ext uri="{FF2B5EF4-FFF2-40B4-BE49-F238E27FC236}">
                <a16:creationId xmlns:a16="http://schemas.microsoft.com/office/drawing/2014/main" id="{4002BC2C-62E8-D1A5-9CA0-00D366171B5B}"/>
              </a:ext>
            </a:extLst>
          </p:cNvPr>
          <p:cNvSpPr/>
          <p:nvPr/>
        </p:nvSpPr>
        <p:spPr>
          <a:xfrm rot="16200000" flipV="1">
            <a:off x="571830" y="5045104"/>
            <a:ext cx="198875" cy="658190"/>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31" name="Straight Connector 30">
            <a:extLst>
              <a:ext uri="{FF2B5EF4-FFF2-40B4-BE49-F238E27FC236}">
                <a16:creationId xmlns:a16="http://schemas.microsoft.com/office/drawing/2014/main" id="{192E870C-5C7F-00CB-1537-FB0D56D44A4E}"/>
              </a:ext>
            </a:extLst>
          </p:cNvPr>
          <p:cNvCxnSpPr>
            <a:cxnSpLocks/>
          </p:cNvCxnSpPr>
          <p:nvPr/>
        </p:nvCxnSpPr>
        <p:spPr>
          <a:xfrm flipV="1">
            <a:off x="6038635" y="2536835"/>
            <a:ext cx="420047" cy="170669"/>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9485F4-6206-09F1-D4AA-418D963D244D}"/>
              </a:ext>
            </a:extLst>
          </p:cNvPr>
          <p:cNvCxnSpPr>
            <a:cxnSpLocks/>
          </p:cNvCxnSpPr>
          <p:nvPr/>
        </p:nvCxnSpPr>
        <p:spPr>
          <a:xfrm>
            <a:off x="336609" y="5852033"/>
            <a:ext cx="652465" cy="0"/>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8BC92D5-5A3B-74D4-581C-BB265BD44F88}"/>
                  </a:ext>
                </a:extLst>
              </p:cNvPr>
              <p:cNvSpPr txBox="1"/>
              <p:nvPr/>
            </p:nvSpPr>
            <p:spPr>
              <a:xfrm>
                <a:off x="2541571" y="4384193"/>
                <a:ext cx="4324453"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200" b="0" i="1" smtClean="0">
                          <a:latin typeface="Cambria Math" panose="02040503050406030204" pitchFamily="18" charset="0"/>
                        </a:rPr>
                        <m:t>S</m:t>
                      </m:r>
                      <m:r>
                        <m:rPr>
                          <m:sty m:val="p"/>
                        </m:rPr>
                        <a:rPr lang="en-GB" sz="2200" b="0" i="0" smtClean="0">
                          <a:latin typeface="Cambria Math" panose="02040503050406030204" pitchFamily="18" charset="0"/>
                        </a:rPr>
                        <m:t>ymmetry</m:t>
                      </m:r>
                      <m:r>
                        <a:rPr lang="en-GB" sz="2200" b="0" i="0" smtClean="0">
                          <a:latin typeface="Cambria Math" panose="02040503050406030204" pitchFamily="18" charset="0"/>
                        </a:rPr>
                        <m:t> </m:t>
                      </m:r>
                      <m:sSup>
                        <m:sSupPr>
                          <m:ctrlPr>
                            <a:rPr lang="en-GB" sz="2200" i="1">
                              <a:solidFill>
                                <a:prstClr val="black"/>
                              </a:solidFill>
                              <a:latin typeface="Cambria Math" panose="02040503050406030204" pitchFamily="18" charset="0"/>
                            </a:rPr>
                          </m:ctrlPr>
                        </m:sSupPr>
                        <m:e>
                          <m:r>
                            <m:rPr>
                              <m:sty m:val="p"/>
                            </m:rPr>
                            <a:rPr lang="en-GB" sz="2200">
                              <a:solidFill>
                                <a:prstClr val="black"/>
                              </a:solidFill>
                              <a:latin typeface="Cambria Math" panose="02040503050406030204" pitchFamily="18" charset="0"/>
                            </a:rPr>
                            <m:t>SO</m:t>
                          </m:r>
                        </m:e>
                        <m:sup>
                          <m:r>
                            <a:rPr lang="en-GB" sz="2200" i="1">
                              <a:solidFill>
                                <a:prstClr val="black"/>
                              </a:solidFill>
                              <a:latin typeface="Cambria Math" panose="02040503050406030204" pitchFamily="18" charset="0"/>
                            </a:rPr>
                            <m:t>+</m:t>
                          </m:r>
                        </m:sup>
                      </m:sSup>
                      <m:d>
                        <m:dPr>
                          <m:ctrlPr>
                            <a:rPr lang="en-GB" sz="2200" i="1">
                              <a:solidFill>
                                <a:prstClr val="black"/>
                              </a:solidFill>
                              <a:latin typeface="Cambria Math" panose="02040503050406030204" pitchFamily="18" charset="0"/>
                            </a:rPr>
                          </m:ctrlPr>
                        </m:dPr>
                        <m:e>
                          <m:r>
                            <a:rPr lang="en-GB" sz="2200" i="1">
                              <a:solidFill>
                                <a:prstClr val="black"/>
                              </a:solidFill>
                              <a:latin typeface="Cambria Math" panose="02040503050406030204" pitchFamily="18" charset="0"/>
                            </a:rPr>
                            <m:t>1,</m:t>
                          </m:r>
                          <m:r>
                            <a:rPr lang="en-GB" sz="2200" i="1">
                              <a:solidFill>
                                <a:prstClr val="black"/>
                              </a:solidFill>
                              <a:latin typeface="Cambria Math" panose="02040503050406030204" pitchFamily="18" charset="0"/>
                            </a:rPr>
                            <m:t>𝑛</m:t>
                          </m:r>
                          <m:r>
                            <a:rPr lang="en-GB" sz="2200" i="1">
                              <a:solidFill>
                                <a:prstClr val="black"/>
                              </a:solidFill>
                              <a:latin typeface="Cambria Math" panose="02040503050406030204" pitchFamily="18" charset="0"/>
                            </a:rPr>
                            <m:t>−1</m:t>
                          </m:r>
                        </m:e>
                      </m:d>
                      <m:r>
                        <a:rPr lang="en-GB" sz="2200" b="0" i="1" smtClean="0">
                          <a:latin typeface="Cambria Math" panose="02040503050406030204" pitchFamily="18" charset="0"/>
                          <a:ea typeface="Cambria Math" panose="02040503050406030204" pitchFamily="18" charset="0"/>
                        </a:rPr>
                        <m:t>⊃</m:t>
                      </m:r>
                      <m:r>
                        <m:rPr>
                          <m:sty m:val="p"/>
                        </m:rPr>
                        <a:rPr lang="en-GB" sz="2200" b="0" i="0" smtClean="0">
                          <a:latin typeface="Cambria Math" panose="02040503050406030204" pitchFamily="18" charset="0"/>
                          <a:ea typeface="Cambria Math" panose="02040503050406030204" pitchFamily="18" charset="0"/>
                        </a:rPr>
                        <m:t>Lorentz</m:t>
                      </m:r>
                    </m:oMath>
                  </m:oMathPara>
                </a14:m>
                <a:endParaRPr lang="en-GB" sz="2200" dirty="0"/>
              </a:p>
            </p:txBody>
          </p:sp>
        </mc:Choice>
        <mc:Fallback xmlns="">
          <p:sp>
            <p:nvSpPr>
              <p:cNvPr id="52" name="TextBox 51">
                <a:extLst>
                  <a:ext uri="{FF2B5EF4-FFF2-40B4-BE49-F238E27FC236}">
                    <a16:creationId xmlns:a16="http://schemas.microsoft.com/office/drawing/2014/main" id="{C8BC92D5-5A3B-74D4-581C-BB265BD44F88}"/>
                  </a:ext>
                </a:extLst>
              </p:cNvPr>
              <p:cNvSpPr txBox="1">
                <a:spLocks noRot="1" noChangeAspect="1" noMove="1" noResize="1" noEditPoints="1" noAdjustHandles="1" noChangeArrowheads="1" noChangeShapeType="1" noTextEdit="1"/>
              </p:cNvSpPr>
              <p:nvPr/>
            </p:nvSpPr>
            <p:spPr>
              <a:xfrm>
                <a:off x="2541571" y="4384193"/>
                <a:ext cx="4324453" cy="338554"/>
              </a:xfrm>
              <a:prstGeom prst="rect">
                <a:avLst/>
              </a:prstGeom>
              <a:blipFill>
                <a:blip r:embed="rId12"/>
                <a:stretch>
                  <a:fillRect l="-846" r="-987" b="-33929"/>
                </a:stretch>
              </a:blipFill>
            </p:spPr>
            <p:txBody>
              <a:bodyPr/>
              <a:lstStyle/>
              <a:p>
                <a:r>
                  <a:rPr lang="en-GB">
                    <a:noFill/>
                  </a:rPr>
                  <a:t> </a:t>
                </a:r>
              </a:p>
            </p:txBody>
          </p:sp>
        </mc:Fallback>
      </mc:AlternateContent>
    </p:spTree>
    <p:extLst>
      <p:ext uri="{BB962C8B-B14F-4D97-AF65-F5344CB8AC3E}">
        <p14:creationId xmlns:p14="http://schemas.microsoft.com/office/powerpoint/2010/main" val="893887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637F7-81D7-B36F-227C-79598D77F97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69B6C52-77BC-25F0-37ED-41C1ECAE6677}"/>
              </a:ext>
            </a:extLst>
          </p:cNvPr>
          <p:cNvPicPr>
            <a:picLocks noChangeAspect="1"/>
          </p:cNvPicPr>
          <p:nvPr/>
        </p:nvPicPr>
        <p:blipFill rotWithShape="1">
          <a:blip r:embed="rId2"/>
          <a:srcRect l="2342" t="15207" r="68961" b="70974"/>
          <a:stretch>
            <a:fillRect/>
          </a:stretch>
        </p:blipFill>
        <p:spPr>
          <a:xfrm>
            <a:off x="2421068" y="288129"/>
            <a:ext cx="4468249" cy="1009368"/>
          </a:xfrm>
          <a:prstGeom prst="rect">
            <a:avLst/>
          </a:prstGeom>
        </p:spPr>
      </p:pic>
      <p:sp>
        <p:nvSpPr>
          <p:cNvPr id="2" name="Slide Number Placeholder 1">
            <a:extLst>
              <a:ext uri="{FF2B5EF4-FFF2-40B4-BE49-F238E27FC236}">
                <a16:creationId xmlns:a16="http://schemas.microsoft.com/office/drawing/2014/main" id="{DD7DE1DA-D16A-AA84-1D8E-28924983B8F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Text Box 14">
            <a:extLst>
              <a:ext uri="{FF2B5EF4-FFF2-40B4-BE49-F238E27FC236}">
                <a16:creationId xmlns:a16="http://schemas.microsoft.com/office/drawing/2014/main" id="{2531755E-C166-4CFC-CAE5-915DACFA5D23}"/>
              </a:ext>
            </a:extLst>
          </p:cNvPr>
          <p:cNvSpPr txBox="1">
            <a:spLocks noChangeArrowheads="1"/>
          </p:cNvSpPr>
          <p:nvPr/>
        </p:nvSpPr>
        <p:spPr bwMode="auto">
          <a:xfrm>
            <a:off x="143195" y="5995719"/>
            <a:ext cx="31337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dirty="0">
                <a:solidFill>
                  <a:srgbClr val="C00000"/>
                </a:solidFill>
                <a:latin typeface="Arial" panose="020B0604020202020204"/>
              </a:rPr>
              <a:t>Basis in time is: </a:t>
            </a:r>
            <a:r>
              <a:rPr lang="en-GB" altLang="en-US" u="sng" dirty="0">
                <a:solidFill>
                  <a:srgbClr val="C00000"/>
                </a:solidFill>
                <a:latin typeface="Arial" panose="020B0604020202020204"/>
              </a:rPr>
              <a:t>simpler</a:t>
            </a:r>
            <a:r>
              <a:rPr lang="en-GB" altLang="en-US" dirty="0">
                <a:solidFill>
                  <a:srgbClr val="C00000"/>
                </a:solidFill>
                <a:latin typeface="Arial" panose="020B0604020202020204"/>
              </a:rPr>
              <a:t>, </a:t>
            </a:r>
            <a:endParaRPr kumimoji="0" lang="en-GB" altLang="en-US" b="0" i="0" u="none" strike="noStrike" kern="1200" cap="none" spc="0" normalizeH="0" baseline="0" noProof="0" dirty="0">
              <a:ln>
                <a:noFill/>
              </a:ln>
              <a:solidFill>
                <a:srgbClr val="C00000"/>
              </a:solidFill>
              <a:effectLst/>
              <a:uLnTx/>
              <a:uFillTx/>
              <a:latin typeface="Arial" panose="020B0604020202020204"/>
            </a:endParaRPr>
          </a:p>
        </p:txBody>
      </p:sp>
      <p:sp>
        <p:nvSpPr>
          <p:cNvPr id="4" name="Text Box 14">
            <a:extLst>
              <a:ext uri="{FF2B5EF4-FFF2-40B4-BE49-F238E27FC236}">
                <a16:creationId xmlns:a16="http://schemas.microsoft.com/office/drawing/2014/main" id="{9E21ED6C-20DC-9483-F0B2-6B9E2BBF305B}"/>
              </a:ext>
            </a:extLst>
          </p:cNvPr>
          <p:cNvSpPr txBox="1">
            <a:spLocks noChangeArrowheads="1"/>
          </p:cNvSpPr>
          <p:nvPr/>
        </p:nvSpPr>
        <p:spPr bwMode="auto">
          <a:xfrm>
            <a:off x="2679803" y="6004425"/>
            <a:ext cx="18921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dirty="0">
                <a:solidFill>
                  <a:srgbClr val="C00000"/>
                </a:solidFill>
                <a:latin typeface="Arial" panose="020B0604020202020204"/>
              </a:rPr>
              <a:t>m</a:t>
            </a:r>
            <a:r>
              <a:rPr kumimoji="0" lang="en-GB" altLang="en-US" b="0" i="0" u="none" strike="noStrike" kern="1200" cap="none" spc="0" normalizeH="0" baseline="0" noProof="0" dirty="0">
                <a:ln>
                  <a:noFill/>
                </a:ln>
                <a:solidFill>
                  <a:srgbClr val="C00000"/>
                </a:solidFill>
                <a:effectLst/>
                <a:uLnTx/>
                <a:uFillTx/>
                <a:latin typeface="Arial" panose="020B0604020202020204"/>
              </a:rPr>
              <a:t>ore</a:t>
            </a:r>
            <a:r>
              <a:rPr kumimoji="0" lang="en-GB" altLang="en-US" b="0" i="0" u="none" strike="noStrike" kern="1200" cap="none" spc="0" normalizeH="0" noProof="0" dirty="0">
                <a:ln>
                  <a:noFill/>
                </a:ln>
                <a:solidFill>
                  <a:srgbClr val="C00000"/>
                </a:solidFill>
                <a:effectLst/>
                <a:uLnTx/>
                <a:uFillTx/>
                <a:latin typeface="Arial" panose="020B0604020202020204"/>
              </a:rPr>
              <a:t> </a:t>
            </a:r>
            <a:r>
              <a:rPr kumimoji="0" lang="en-GB" altLang="en-US" b="0" i="0" u="sng" strike="noStrike" kern="1200" cap="none" spc="0" normalizeH="0" noProof="0" dirty="0">
                <a:ln>
                  <a:noFill/>
                </a:ln>
                <a:solidFill>
                  <a:srgbClr val="C00000"/>
                </a:solidFill>
                <a:effectLst/>
                <a:uLnTx/>
                <a:uFillTx/>
                <a:latin typeface="Arial" panose="020B0604020202020204"/>
              </a:rPr>
              <a:t>unique</a:t>
            </a:r>
            <a:r>
              <a:rPr kumimoji="0" lang="en-GB" altLang="en-US" b="0" i="0" u="none" strike="noStrike" kern="1200" cap="none" spc="0" normalizeH="0" noProof="0" dirty="0">
                <a:ln>
                  <a:noFill/>
                </a:ln>
                <a:solidFill>
                  <a:srgbClr val="C00000"/>
                </a:solidFill>
                <a:effectLst/>
                <a:uLnTx/>
                <a:uFillTx/>
                <a:latin typeface="Arial" panose="020B0604020202020204"/>
              </a:rPr>
              <a:t>,</a:t>
            </a:r>
            <a:endParaRPr kumimoji="0" lang="en-GB" altLang="en-US" b="0" i="0" u="none" strike="noStrike" kern="1200" cap="none" spc="0" normalizeH="0" baseline="0" noProof="0" dirty="0">
              <a:ln>
                <a:noFill/>
              </a:ln>
              <a:solidFill>
                <a:srgbClr val="C00000"/>
              </a:solidFill>
              <a:effectLst/>
              <a:uLnTx/>
              <a:uFillTx/>
              <a:latin typeface="Arial" panose="020B0604020202020204"/>
            </a:endParaRPr>
          </a:p>
        </p:txBody>
      </p:sp>
      <p:sp>
        <p:nvSpPr>
          <p:cNvPr id="5" name="Text Box 14">
            <a:extLst>
              <a:ext uri="{FF2B5EF4-FFF2-40B4-BE49-F238E27FC236}">
                <a16:creationId xmlns:a16="http://schemas.microsoft.com/office/drawing/2014/main" id="{8B0AFEDE-F37D-96F5-23AD-1FB92C8DE936}"/>
              </a:ext>
            </a:extLst>
          </p:cNvPr>
          <p:cNvSpPr txBox="1">
            <a:spLocks noChangeArrowheads="1"/>
          </p:cNvSpPr>
          <p:nvPr/>
        </p:nvSpPr>
        <p:spPr bwMode="auto">
          <a:xfrm>
            <a:off x="4159794" y="6004425"/>
            <a:ext cx="29875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dirty="0">
                <a:solidFill>
                  <a:srgbClr val="C00000"/>
                </a:solidFill>
                <a:latin typeface="Arial" panose="020B0604020202020204"/>
              </a:rPr>
              <a:t>m</a:t>
            </a:r>
            <a:r>
              <a:rPr kumimoji="0" lang="en-GB" altLang="en-US" b="0" i="0" u="none" strike="noStrike" kern="1200" cap="none" spc="0" normalizeH="0" baseline="0" noProof="0" dirty="0">
                <a:ln>
                  <a:noFill/>
                </a:ln>
                <a:solidFill>
                  <a:srgbClr val="C00000"/>
                </a:solidFill>
                <a:effectLst/>
                <a:uLnTx/>
                <a:uFillTx/>
                <a:latin typeface="Arial" panose="020B0604020202020204"/>
              </a:rPr>
              <a:t>ore</a:t>
            </a:r>
            <a:r>
              <a:rPr kumimoji="0" lang="en-GB" altLang="en-US" b="0" i="0" u="none" strike="noStrike" kern="1200" cap="none" spc="0" normalizeH="0" noProof="0" dirty="0">
                <a:ln>
                  <a:noFill/>
                </a:ln>
                <a:solidFill>
                  <a:srgbClr val="C00000"/>
                </a:solidFill>
                <a:effectLst/>
                <a:uLnTx/>
                <a:uFillTx/>
                <a:latin typeface="Arial" panose="020B0604020202020204"/>
              </a:rPr>
              <a:t> </a:t>
            </a:r>
            <a:r>
              <a:rPr kumimoji="0" lang="en-GB" altLang="en-US" b="0" i="0" u="sng" strike="noStrike" kern="1200" cap="none" spc="0" normalizeH="0" noProof="0" dirty="0">
                <a:ln>
                  <a:noFill/>
                </a:ln>
                <a:solidFill>
                  <a:srgbClr val="C00000"/>
                </a:solidFill>
                <a:effectLst/>
                <a:uLnTx/>
                <a:uFillTx/>
                <a:latin typeface="Arial" panose="020B0604020202020204"/>
              </a:rPr>
              <a:t>unifying</a:t>
            </a:r>
            <a:r>
              <a:rPr kumimoji="0" lang="en-GB" altLang="en-US" b="0" i="0" u="none" strike="noStrike" kern="1200" cap="none" spc="0" normalizeH="0" noProof="0" dirty="0">
                <a:ln>
                  <a:noFill/>
                </a:ln>
                <a:solidFill>
                  <a:srgbClr val="C00000"/>
                </a:solidFill>
                <a:effectLst/>
                <a:uLnTx/>
                <a:uFillTx/>
                <a:latin typeface="Arial" panose="020B0604020202020204"/>
              </a:rPr>
              <a:t>,</a:t>
            </a:r>
            <a:endParaRPr kumimoji="0" lang="en-GB" altLang="en-US" b="0" i="0" u="none" strike="noStrike" kern="1200" cap="none" spc="0" normalizeH="0" baseline="0" noProof="0" dirty="0">
              <a:ln>
                <a:noFill/>
              </a:ln>
              <a:solidFill>
                <a:srgbClr val="C00000"/>
              </a:solidFill>
              <a:effectLst/>
              <a:uLnTx/>
              <a:uFillTx/>
              <a:latin typeface="Arial" panose="020B0604020202020204"/>
            </a:endParaRPr>
          </a:p>
        </p:txBody>
      </p:sp>
      <p:sp>
        <p:nvSpPr>
          <p:cNvPr id="6" name="Text Box 14">
            <a:extLst>
              <a:ext uri="{FF2B5EF4-FFF2-40B4-BE49-F238E27FC236}">
                <a16:creationId xmlns:a16="http://schemas.microsoft.com/office/drawing/2014/main" id="{AAA764D0-3A0A-E614-D71C-565712BF0DC2}"/>
              </a:ext>
            </a:extLst>
          </p:cNvPr>
          <p:cNvSpPr txBox="1">
            <a:spLocks noChangeArrowheads="1"/>
          </p:cNvSpPr>
          <p:nvPr/>
        </p:nvSpPr>
        <p:spPr bwMode="auto">
          <a:xfrm>
            <a:off x="5692994" y="5995789"/>
            <a:ext cx="25684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dirty="0">
                <a:solidFill>
                  <a:srgbClr val="C00000"/>
                </a:solidFill>
                <a:latin typeface="Arial" panose="020B0604020202020204"/>
              </a:rPr>
              <a:t>m</a:t>
            </a:r>
            <a:r>
              <a:rPr kumimoji="0" lang="en-GB" altLang="en-US" b="0" i="0" u="none" strike="noStrike" kern="1200" cap="none" spc="0" normalizeH="0" baseline="0" noProof="0" dirty="0">
                <a:ln>
                  <a:noFill/>
                </a:ln>
                <a:solidFill>
                  <a:srgbClr val="C00000"/>
                </a:solidFill>
                <a:effectLst/>
                <a:uLnTx/>
                <a:uFillTx/>
                <a:latin typeface="Arial" panose="020B0604020202020204"/>
              </a:rPr>
              <a:t>ore</a:t>
            </a:r>
            <a:r>
              <a:rPr kumimoji="0" lang="en-GB" altLang="en-US" b="0" i="0" u="none" strike="noStrike" kern="1200" cap="none" spc="0" normalizeH="0" noProof="0" dirty="0">
                <a:ln>
                  <a:noFill/>
                </a:ln>
                <a:solidFill>
                  <a:srgbClr val="C00000"/>
                </a:solidFill>
                <a:effectLst/>
                <a:uLnTx/>
                <a:uFillTx/>
                <a:latin typeface="Arial" panose="020B0604020202020204"/>
              </a:rPr>
              <a:t> </a:t>
            </a:r>
            <a:r>
              <a:rPr kumimoji="0" lang="en-GB" altLang="en-US" b="0" i="0" u="sng" strike="noStrike" kern="1200" cap="none" spc="0" normalizeH="0" noProof="0" dirty="0">
                <a:ln>
                  <a:noFill/>
                </a:ln>
                <a:solidFill>
                  <a:srgbClr val="C00000"/>
                </a:solidFill>
                <a:effectLst/>
                <a:uLnTx/>
                <a:uFillTx/>
                <a:latin typeface="Arial" panose="020B0604020202020204"/>
              </a:rPr>
              <a:t>conservative</a:t>
            </a:r>
            <a:r>
              <a:rPr kumimoji="0" lang="en-GB" altLang="en-US" b="0" i="0" strike="noStrike" kern="1200" cap="none" spc="0" normalizeH="0" noProof="0" dirty="0">
                <a:ln>
                  <a:noFill/>
                </a:ln>
                <a:solidFill>
                  <a:srgbClr val="C00000"/>
                </a:solidFill>
                <a:effectLst/>
                <a:uLnTx/>
                <a:uFillTx/>
                <a:latin typeface="Arial" panose="020B0604020202020204"/>
              </a:rPr>
              <a:t>,</a:t>
            </a:r>
            <a:endParaRPr kumimoji="0" lang="en-GB" altLang="en-US" b="0" i="0" strike="noStrike" kern="1200" cap="none" spc="0" normalizeH="0" baseline="0" noProof="0" dirty="0">
              <a:ln>
                <a:noFill/>
              </a:ln>
              <a:solidFill>
                <a:srgbClr val="C00000"/>
              </a:solidFill>
              <a:effectLst/>
              <a:uLnTx/>
              <a:uFillTx/>
              <a:latin typeface="Arial" panose="020B0604020202020204"/>
            </a:endParaRPr>
          </a:p>
        </p:txBody>
      </p:sp>
      <p:sp>
        <p:nvSpPr>
          <p:cNvPr id="8" name="Text Box 14">
            <a:extLst>
              <a:ext uri="{FF2B5EF4-FFF2-40B4-BE49-F238E27FC236}">
                <a16:creationId xmlns:a16="http://schemas.microsoft.com/office/drawing/2014/main" id="{C0A1C9EE-5F4A-32A6-7F23-5EE23A18C2CE}"/>
              </a:ext>
            </a:extLst>
          </p:cNvPr>
          <p:cNvSpPr txBox="1">
            <a:spLocks noChangeArrowheads="1"/>
          </p:cNvSpPr>
          <p:nvPr/>
        </p:nvSpPr>
        <p:spPr bwMode="auto">
          <a:xfrm>
            <a:off x="0" y="5624642"/>
            <a:ext cx="91221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C00000"/>
                </a:solidFill>
                <a:latin typeface="Arial" panose="020B0604020202020204"/>
              </a:rPr>
              <a:t>Re-examine basic motivation: cf. ESD do not need a quadratic form for matter!</a:t>
            </a:r>
            <a:endParaRPr kumimoji="0" lang="en-GB" altLang="en-US" sz="2000" b="0" i="0" u="none" strike="noStrike" kern="1200" cap="none" spc="0" normalizeH="0" baseline="0" noProof="0" dirty="0">
              <a:ln>
                <a:noFill/>
              </a:ln>
              <a:solidFill>
                <a:srgbClr val="C00000"/>
              </a:solidFill>
              <a:effectLst/>
              <a:uLnTx/>
              <a:uFillTx/>
              <a:latin typeface="Arial" panose="020B0604020202020204"/>
            </a:endParaRPr>
          </a:p>
        </p:txBody>
      </p:sp>
      <p:sp>
        <p:nvSpPr>
          <p:cNvPr id="9" name="Text Box 5">
            <a:extLst>
              <a:ext uri="{FF2B5EF4-FFF2-40B4-BE49-F238E27FC236}">
                <a16:creationId xmlns:a16="http://schemas.microsoft.com/office/drawing/2014/main" id="{A326A2E5-F2DD-EAB8-5EF5-A70E39A9C9E3}"/>
              </a:ext>
            </a:extLst>
          </p:cNvPr>
          <p:cNvSpPr txBox="1">
            <a:spLocks noChangeArrowheads="1"/>
          </p:cNvSpPr>
          <p:nvPr/>
        </p:nvSpPr>
        <p:spPr bwMode="auto">
          <a:xfrm>
            <a:off x="72444" y="6363954"/>
            <a:ext cx="90496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altLang="en-US" sz="2000" dirty="0">
                <a:solidFill>
                  <a:srgbClr val="000099"/>
                </a:solidFill>
                <a:latin typeface="Arial" panose="020B0604020202020204" pitchFamily="34" charset="0"/>
                <a:cs typeface="Arial" panose="020B0604020202020204" pitchFamily="34" charset="0"/>
              </a:rPr>
              <a:t>  </a:t>
            </a:r>
            <a:r>
              <a:rPr lang="en-GB" altLang="en-US" sz="1900" dirty="0">
                <a:solidFill>
                  <a:srgbClr val="C00000"/>
                </a:solidFill>
                <a:latin typeface="Arial" panose="020B0604020202020204" pitchFamily="34" charset="0"/>
                <a:cs typeface="Arial" panose="020B0604020202020204" pitchFamily="34" charset="0"/>
              </a:rPr>
              <a:t>R</a:t>
            </a:r>
            <a:r>
              <a:rPr kumimoji="0" lang="en-GB" altLang="en-US" sz="19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epresents the </a:t>
            </a:r>
            <a:r>
              <a:rPr kumimoji="0" lang="en-GB" altLang="en-US" sz="1900" b="0" i="0" u="sng"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simplest possible</a:t>
            </a:r>
            <a:r>
              <a:rPr kumimoji="0" lang="en-GB" altLang="en-US" sz="19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unifying relation between Space, Time, Matter</a:t>
            </a:r>
            <a:endParaRPr kumimoji="0" lang="en-US" altLang="en-US" sz="1900" b="0" i="0"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0" name="Text Box 14">
            <a:extLst>
              <a:ext uri="{FF2B5EF4-FFF2-40B4-BE49-F238E27FC236}">
                <a16:creationId xmlns:a16="http://schemas.microsoft.com/office/drawing/2014/main" id="{895CD80E-6979-9E39-7760-1E37CE7A8A2D}"/>
              </a:ext>
            </a:extLst>
          </p:cNvPr>
          <p:cNvSpPr txBox="1">
            <a:spLocks noChangeArrowheads="1"/>
          </p:cNvSpPr>
          <p:nvPr/>
        </p:nvSpPr>
        <p:spPr bwMode="auto">
          <a:xfrm>
            <a:off x="7475522" y="5987819"/>
            <a:ext cx="15522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lang="en-GB" altLang="en-US" dirty="0">
                <a:solidFill>
                  <a:srgbClr val="C00000"/>
                </a:solidFill>
                <a:latin typeface="Arial" panose="020B0604020202020204"/>
              </a:rPr>
              <a:t>m</a:t>
            </a:r>
            <a:r>
              <a:rPr kumimoji="0" lang="en-GB" altLang="en-US" b="0" i="0" u="none" strike="noStrike" kern="1200" cap="none" spc="0" normalizeH="0" baseline="0" noProof="0" dirty="0">
                <a:ln>
                  <a:noFill/>
                </a:ln>
                <a:solidFill>
                  <a:srgbClr val="C00000"/>
                </a:solidFill>
                <a:effectLst/>
                <a:uLnTx/>
                <a:uFillTx/>
                <a:latin typeface="Arial" panose="020B0604020202020204"/>
              </a:rPr>
              <a:t>ore</a:t>
            </a:r>
            <a:r>
              <a:rPr kumimoji="0" lang="en-GB" altLang="en-US" b="0" i="0" u="none" strike="noStrike" kern="1200" cap="none" spc="0" normalizeH="0" noProof="0" dirty="0">
                <a:ln>
                  <a:noFill/>
                </a:ln>
                <a:solidFill>
                  <a:srgbClr val="C00000"/>
                </a:solidFill>
                <a:effectLst/>
                <a:uLnTx/>
                <a:uFillTx/>
                <a:latin typeface="Arial" panose="020B0604020202020204"/>
              </a:rPr>
              <a:t> </a:t>
            </a:r>
            <a:r>
              <a:rPr kumimoji="0" lang="en-GB" altLang="en-US" b="0" i="0" u="sng" strike="noStrike" kern="1200" cap="none" spc="0" normalizeH="0" noProof="0" dirty="0">
                <a:ln>
                  <a:noFill/>
                </a:ln>
                <a:solidFill>
                  <a:srgbClr val="C00000"/>
                </a:solidFill>
                <a:effectLst/>
                <a:uLnTx/>
                <a:uFillTx/>
                <a:latin typeface="Arial" panose="020B0604020202020204"/>
              </a:rPr>
              <a:t>direct</a:t>
            </a:r>
            <a:endParaRPr kumimoji="0" lang="en-GB" altLang="en-US" b="0" i="0" u="sng" strike="noStrike" kern="1200" cap="none" spc="0" normalizeH="0" baseline="0" noProof="0" dirty="0">
              <a:ln>
                <a:noFill/>
              </a:ln>
              <a:solidFill>
                <a:srgbClr val="C00000"/>
              </a:solidFill>
              <a:effectLst/>
              <a:uLnTx/>
              <a:uFillTx/>
              <a:latin typeface="Arial" panose="020B0604020202020204"/>
            </a:endParaRPr>
          </a:p>
        </p:txBody>
      </p:sp>
      <p:sp>
        <p:nvSpPr>
          <p:cNvPr id="11" name="TextBox 10">
            <a:extLst>
              <a:ext uri="{FF2B5EF4-FFF2-40B4-BE49-F238E27FC236}">
                <a16:creationId xmlns:a16="http://schemas.microsoft.com/office/drawing/2014/main" id="{88CB120B-AFE4-ADAB-68E7-5ECD4875CD3C}"/>
              </a:ext>
            </a:extLst>
          </p:cNvPr>
          <p:cNvSpPr txBox="1"/>
          <p:nvPr/>
        </p:nvSpPr>
        <p:spPr>
          <a:xfrm>
            <a:off x="276578" y="-10742"/>
            <a:ext cx="8590844" cy="461665"/>
          </a:xfrm>
          <a:prstGeom prst="rect">
            <a:avLst/>
          </a:prstGeom>
          <a:noFill/>
        </p:spPr>
        <p:txBody>
          <a:bodyPr wrap="square" rtlCol="0">
            <a:spAutoFit/>
          </a:bodyPr>
          <a:lstStyle/>
          <a:p>
            <a:pPr algn="ctr"/>
            <a:r>
              <a:rPr lang="en-GB" sz="2400" dirty="0">
                <a:solidFill>
                  <a:srgbClr val="C00000"/>
                </a:solidFill>
                <a:latin typeface="+mj-lt"/>
              </a:rPr>
              <a:t>Historical Run-up: Relations between Space, Time and Matter </a:t>
            </a:r>
          </a:p>
        </p:txBody>
      </p:sp>
      <p:sp>
        <p:nvSpPr>
          <p:cNvPr id="12" name="TextBox 11">
            <a:extLst>
              <a:ext uri="{FF2B5EF4-FFF2-40B4-BE49-F238E27FC236}">
                <a16:creationId xmlns:a16="http://schemas.microsoft.com/office/drawing/2014/main" id="{4AFD8E94-4401-B2EA-87DD-D9211505878F}"/>
              </a:ext>
            </a:extLst>
          </p:cNvPr>
          <p:cNvSpPr txBox="1"/>
          <p:nvPr/>
        </p:nvSpPr>
        <p:spPr>
          <a:xfrm>
            <a:off x="184385" y="474526"/>
            <a:ext cx="1377244" cy="646331"/>
          </a:xfrm>
          <a:prstGeom prst="rect">
            <a:avLst/>
          </a:prstGeom>
          <a:noFill/>
        </p:spPr>
        <p:txBody>
          <a:bodyPr wrap="square" rtlCol="0">
            <a:spAutoFit/>
          </a:bodyPr>
          <a:lstStyle/>
          <a:p>
            <a:pPr algn="ctr"/>
            <a:r>
              <a:rPr lang="en-GB" dirty="0">
                <a:solidFill>
                  <a:srgbClr val="C00000"/>
                </a:solidFill>
              </a:rPr>
              <a:t>Classical Physics </a:t>
            </a:r>
          </a:p>
        </p:txBody>
      </p:sp>
      <p:sp>
        <p:nvSpPr>
          <p:cNvPr id="13" name="TextBox 12">
            <a:extLst>
              <a:ext uri="{FF2B5EF4-FFF2-40B4-BE49-F238E27FC236}">
                <a16:creationId xmlns:a16="http://schemas.microsoft.com/office/drawing/2014/main" id="{CE50F1D6-ED70-F74D-9762-DD7FB7882916}"/>
              </a:ext>
            </a:extLst>
          </p:cNvPr>
          <p:cNvSpPr txBox="1"/>
          <p:nvPr/>
        </p:nvSpPr>
        <p:spPr>
          <a:xfrm>
            <a:off x="219087" y="1341480"/>
            <a:ext cx="1377244" cy="646331"/>
          </a:xfrm>
          <a:prstGeom prst="rect">
            <a:avLst/>
          </a:prstGeom>
          <a:noFill/>
        </p:spPr>
        <p:txBody>
          <a:bodyPr wrap="square" rtlCol="0">
            <a:spAutoFit/>
          </a:bodyPr>
          <a:lstStyle/>
          <a:p>
            <a:pPr algn="ctr"/>
            <a:r>
              <a:rPr lang="en-GB" dirty="0">
                <a:solidFill>
                  <a:srgbClr val="C00000"/>
                </a:solidFill>
              </a:rPr>
              <a:t>Special Relativity</a:t>
            </a:r>
          </a:p>
        </p:txBody>
      </p:sp>
      <p:sp>
        <p:nvSpPr>
          <p:cNvPr id="14" name="TextBox 13">
            <a:extLst>
              <a:ext uri="{FF2B5EF4-FFF2-40B4-BE49-F238E27FC236}">
                <a16:creationId xmlns:a16="http://schemas.microsoft.com/office/drawing/2014/main" id="{32803A42-3AC2-9821-2F1C-BF5C27401653}"/>
              </a:ext>
            </a:extLst>
          </p:cNvPr>
          <p:cNvSpPr txBox="1"/>
          <p:nvPr/>
        </p:nvSpPr>
        <p:spPr>
          <a:xfrm>
            <a:off x="219087" y="2199652"/>
            <a:ext cx="1377244" cy="646331"/>
          </a:xfrm>
          <a:prstGeom prst="rect">
            <a:avLst/>
          </a:prstGeom>
          <a:noFill/>
        </p:spPr>
        <p:txBody>
          <a:bodyPr wrap="square" rtlCol="0">
            <a:spAutoFit/>
          </a:bodyPr>
          <a:lstStyle/>
          <a:p>
            <a:pPr algn="ctr"/>
            <a:r>
              <a:rPr lang="en-GB" dirty="0">
                <a:solidFill>
                  <a:srgbClr val="C00000"/>
                </a:solidFill>
              </a:rPr>
              <a:t>General Relativity</a:t>
            </a:r>
          </a:p>
        </p:txBody>
      </p:sp>
      <p:sp>
        <p:nvSpPr>
          <p:cNvPr id="15" name="TextBox 14">
            <a:extLst>
              <a:ext uri="{FF2B5EF4-FFF2-40B4-BE49-F238E27FC236}">
                <a16:creationId xmlns:a16="http://schemas.microsoft.com/office/drawing/2014/main" id="{41BDEF64-826D-5086-2F0C-8C5D0C90B363}"/>
              </a:ext>
            </a:extLst>
          </p:cNvPr>
          <p:cNvSpPr txBox="1"/>
          <p:nvPr/>
        </p:nvSpPr>
        <p:spPr>
          <a:xfrm>
            <a:off x="-92065" y="3178382"/>
            <a:ext cx="2156178" cy="646331"/>
          </a:xfrm>
          <a:prstGeom prst="rect">
            <a:avLst/>
          </a:prstGeom>
          <a:noFill/>
        </p:spPr>
        <p:txBody>
          <a:bodyPr wrap="square" rtlCol="0">
            <a:spAutoFit/>
          </a:bodyPr>
          <a:lstStyle/>
          <a:p>
            <a:pPr algn="ctr"/>
            <a:r>
              <a:rPr lang="en-GB" dirty="0">
                <a:solidFill>
                  <a:srgbClr val="C00000"/>
                </a:solidFill>
              </a:rPr>
              <a:t>Extra Space Dimensions</a:t>
            </a:r>
          </a:p>
        </p:txBody>
      </p:sp>
      <p:sp>
        <p:nvSpPr>
          <p:cNvPr id="16" name="Text Box 5">
            <a:extLst>
              <a:ext uri="{FF2B5EF4-FFF2-40B4-BE49-F238E27FC236}">
                <a16:creationId xmlns:a16="http://schemas.microsoft.com/office/drawing/2014/main" id="{9D3DCA10-BB6D-8ABD-E191-52AB63921E98}"/>
              </a:ext>
            </a:extLst>
          </p:cNvPr>
          <p:cNvSpPr txBox="1">
            <a:spLocks noChangeArrowheads="1"/>
          </p:cNvSpPr>
          <p:nvPr/>
        </p:nvSpPr>
        <p:spPr bwMode="auto">
          <a:xfrm>
            <a:off x="288237" y="5275359"/>
            <a:ext cx="859323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Generalised proper </a:t>
            </a:r>
            <a:r>
              <a:rPr kumimoji="0" lang="en-GB" altLang="en-US"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time</a:t>
            </a:r>
            <a:r>
              <a:rPr kumimoji="0" lang="en-GB"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is a natural further step along this trajectory</a:t>
            </a:r>
            <a:endParaRPr kumimoji="0" lang="en-US" alt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7" name="Arrow: Down 16">
            <a:extLst>
              <a:ext uri="{FF2B5EF4-FFF2-40B4-BE49-F238E27FC236}">
                <a16:creationId xmlns:a16="http://schemas.microsoft.com/office/drawing/2014/main" id="{900401BD-61A8-7D25-FFC1-56643D5F25B7}"/>
              </a:ext>
            </a:extLst>
          </p:cNvPr>
          <p:cNvSpPr/>
          <p:nvPr/>
        </p:nvSpPr>
        <p:spPr>
          <a:xfrm>
            <a:off x="7463225" y="647134"/>
            <a:ext cx="773066" cy="4387527"/>
          </a:xfrm>
          <a:prstGeom prst="downArrow">
            <a:avLst>
              <a:gd name="adj1" fmla="val 32857"/>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9" name="Picture 18">
            <a:extLst>
              <a:ext uri="{FF2B5EF4-FFF2-40B4-BE49-F238E27FC236}">
                <a16:creationId xmlns:a16="http://schemas.microsoft.com/office/drawing/2014/main" id="{6A2C8605-D31E-6100-D160-FAD7DAB5F795}"/>
              </a:ext>
            </a:extLst>
          </p:cNvPr>
          <p:cNvPicPr>
            <a:picLocks noChangeAspect="1"/>
          </p:cNvPicPr>
          <p:nvPr/>
        </p:nvPicPr>
        <p:blipFill rotWithShape="1">
          <a:blip r:embed="rId2"/>
          <a:srcRect l="2342" t="32532" r="68961" b="54637"/>
          <a:stretch>
            <a:fillRect/>
          </a:stretch>
        </p:blipFill>
        <p:spPr>
          <a:xfrm>
            <a:off x="2431116" y="1176129"/>
            <a:ext cx="4491949" cy="942198"/>
          </a:xfrm>
          <a:prstGeom prst="rect">
            <a:avLst/>
          </a:prstGeom>
        </p:spPr>
      </p:pic>
      <p:pic>
        <p:nvPicPr>
          <p:cNvPr id="20" name="Picture 19">
            <a:extLst>
              <a:ext uri="{FF2B5EF4-FFF2-40B4-BE49-F238E27FC236}">
                <a16:creationId xmlns:a16="http://schemas.microsoft.com/office/drawing/2014/main" id="{E90322A8-3F4D-4D6E-A518-E6C3924967ED}"/>
              </a:ext>
            </a:extLst>
          </p:cNvPr>
          <p:cNvPicPr>
            <a:picLocks noChangeAspect="1"/>
          </p:cNvPicPr>
          <p:nvPr/>
        </p:nvPicPr>
        <p:blipFill rotWithShape="1">
          <a:blip r:embed="rId2"/>
          <a:srcRect l="2342" t="48632" r="68961" b="37537"/>
          <a:stretch>
            <a:fillRect/>
          </a:stretch>
        </p:blipFill>
        <p:spPr>
          <a:xfrm>
            <a:off x="2350030" y="2030288"/>
            <a:ext cx="4636293" cy="1048263"/>
          </a:xfrm>
          <a:prstGeom prst="rect">
            <a:avLst/>
          </a:prstGeom>
        </p:spPr>
      </p:pic>
      <p:pic>
        <p:nvPicPr>
          <p:cNvPr id="21" name="Picture 20">
            <a:extLst>
              <a:ext uri="{FF2B5EF4-FFF2-40B4-BE49-F238E27FC236}">
                <a16:creationId xmlns:a16="http://schemas.microsoft.com/office/drawing/2014/main" id="{45EEF696-81E8-08DD-CC07-3D7A2A84680D}"/>
              </a:ext>
            </a:extLst>
          </p:cNvPr>
          <p:cNvPicPr>
            <a:picLocks noChangeAspect="1"/>
          </p:cNvPicPr>
          <p:nvPr/>
        </p:nvPicPr>
        <p:blipFill rotWithShape="1">
          <a:blip r:embed="rId2"/>
          <a:srcRect l="2342" t="65660" r="68961" b="20323"/>
          <a:stretch>
            <a:fillRect/>
          </a:stretch>
        </p:blipFill>
        <p:spPr>
          <a:xfrm>
            <a:off x="2391579" y="3068486"/>
            <a:ext cx="4574648" cy="1048263"/>
          </a:xfrm>
          <a:prstGeom prst="rect">
            <a:avLst/>
          </a:prstGeom>
        </p:spPr>
      </p:pic>
      <p:sp>
        <p:nvSpPr>
          <p:cNvPr id="22" name="TextBox 21">
            <a:extLst>
              <a:ext uri="{FF2B5EF4-FFF2-40B4-BE49-F238E27FC236}">
                <a16:creationId xmlns:a16="http://schemas.microsoft.com/office/drawing/2014/main" id="{A6FC73FB-D03C-62D1-11E7-26424B56601D}"/>
              </a:ext>
            </a:extLst>
          </p:cNvPr>
          <p:cNvSpPr txBox="1"/>
          <p:nvPr/>
        </p:nvSpPr>
        <p:spPr>
          <a:xfrm>
            <a:off x="-170380" y="4195450"/>
            <a:ext cx="2156178" cy="646331"/>
          </a:xfrm>
          <a:prstGeom prst="rect">
            <a:avLst/>
          </a:prstGeom>
          <a:noFill/>
        </p:spPr>
        <p:txBody>
          <a:bodyPr wrap="square" rtlCol="0">
            <a:spAutoFit/>
          </a:bodyPr>
          <a:lstStyle/>
          <a:p>
            <a:pPr algn="ctr"/>
            <a:r>
              <a:rPr lang="en-GB" dirty="0">
                <a:solidFill>
                  <a:srgbClr val="C00000"/>
                </a:solidFill>
              </a:rPr>
              <a:t>Generalised Proper Time</a:t>
            </a:r>
          </a:p>
        </p:txBody>
      </p:sp>
      <p:pic>
        <p:nvPicPr>
          <p:cNvPr id="23" name="Picture 22">
            <a:extLst>
              <a:ext uri="{FF2B5EF4-FFF2-40B4-BE49-F238E27FC236}">
                <a16:creationId xmlns:a16="http://schemas.microsoft.com/office/drawing/2014/main" id="{72F622B4-3449-14A4-1BF1-1D8BB5965C4B}"/>
              </a:ext>
            </a:extLst>
          </p:cNvPr>
          <p:cNvPicPr>
            <a:picLocks noChangeAspect="1"/>
          </p:cNvPicPr>
          <p:nvPr/>
        </p:nvPicPr>
        <p:blipFill rotWithShape="1">
          <a:blip r:embed="rId2"/>
          <a:srcRect l="2342" t="83408" r="68961" b="3427"/>
          <a:stretch>
            <a:fillRect/>
          </a:stretch>
        </p:blipFill>
        <p:spPr>
          <a:xfrm>
            <a:off x="2266136" y="4247226"/>
            <a:ext cx="4823954" cy="1038214"/>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B267EF7-5EA3-0B83-4F93-755E2A74692B}"/>
                  </a:ext>
                </a:extLst>
              </p:cNvPr>
              <p:cNvSpPr txBox="1"/>
              <p:nvPr/>
            </p:nvSpPr>
            <p:spPr>
              <a:xfrm>
                <a:off x="-102698" y="4810780"/>
                <a:ext cx="2885669" cy="2662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7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1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1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1700" b="0" i="0" u="none" strike="noStrike" kern="1200" cap="none" spc="0" normalizeH="0" baseline="0" noProof="0" dirty="0">
                  <a:ln>
                    <a:noFill/>
                  </a:ln>
                  <a:solidFill>
                    <a:prstClr val="black"/>
                  </a:solidFill>
                  <a:effectLst/>
                  <a:uLnTx/>
                  <a:uFillTx/>
                  <a:latin typeface="Arial" panose="020B0604020202020204"/>
                  <a:cs typeface="+mn-cs"/>
                </a:endParaRPr>
              </a:p>
            </p:txBody>
          </p:sp>
        </mc:Choice>
        <mc:Fallback xmlns="">
          <p:sp>
            <p:nvSpPr>
              <p:cNvPr id="24" name="TextBox 23">
                <a:extLst>
                  <a:ext uri="{FF2B5EF4-FFF2-40B4-BE49-F238E27FC236}">
                    <a16:creationId xmlns:a16="http://schemas.microsoft.com/office/drawing/2014/main" id="{AB267EF7-5EA3-0B83-4F93-755E2A74692B}"/>
                  </a:ext>
                </a:extLst>
              </p:cNvPr>
              <p:cNvSpPr txBox="1">
                <a:spLocks noRot="1" noChangeAspect="1" noMove="1" noResize="1" noEditPoints="1" noAdjustHandles="1" noChangeArrowheads="1" noChangeShapeType="1" noTextEdit="1"/>
              </p:cNvSpPr>
              <p:nvPr/>
            </p:nvSpPr>
            <p:spPr>
              <a:xfrm>
                <a:off x="-102698" y="4810780"/>
                <a:ext cx="2885669" cy="266227"/>
              </a:xfrm>
              <a:prstGeom prst="rect">
                <a:avLst/>
              </a:prstGeom>
              <a:blipFill>
                <a:blip r:embed="rId3"/>
                <a:stretch>
                  <a:fillRect b="-36364"/>
                </a:stretch>
              </a:blipFill>
            </p:spPr>
            <p:txBody>
              <a:bodyPr/>
              <a:lstStyle/>
              <a:p>
                <a:r>
                  <a:rPr lang="en-GB">
                    <a:noFill/>
                  </a:rPr>
                  <a:t> </a:t>
                </a:r>
              </a:p>
            </p:txBody>
          </p:sp>
        </mc:Fallback>
      </mc:AlternateContent>
    </p:spTree>
    <p:extLst>
      <p:ext uri="{BB962C8B-B14F-4D97-AF65-F5344CB8AC3E}">
        <p14:creationId xmlns:p14="http://schemas.microsoft.com/office/powerpoint/2010/main" val="4006010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EE7541-E2DB-48AB-9517-605B6C73B3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8" name="Text Box 7">
            <a:extLst>
              <a:ext uri="{FF2B5EF4-FFF2-40B4-BE49-F238E27FC236}">
                <a16:creationId xmlns:a16="http://schemas.microsoft.com/office/drawing/2014/main" id="{88D60A0D-024F-42FB-900C-2CB2AF2C4F05}"/>
              </a:ext>
            </a:extLst>
          </p:cNvPr>
          <p:cNvSpPr txBox="1">
            <a:spLocks noChangeArrowheads="1"/>
          </p:cNvSpPr>
          <p:nvPr/>
        </p:nvSpPr>
        <p:spPr bwMode="auto">
          <a:xfrm>
            <a:off x="381617" y="553518"/>
            <a:ext cx="82172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from: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417454-389C-418C-9EBB-279C22BA3557}"/>
                  </a:ext>
                </a:extLst>
              </p:cNvPr>
              <p:cNvSpPr txBox="1"/>
              <p:nvPr/>
            </p:nvSpPr>
            <p:spPr>
              <a:xfrm>
                <a:off x="0" y="129299"/>
                <a:ext cx="3429000" cy="33214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9" name="TextBox 8">
                <a:extLst>
                  <a:ext uri="{FF2B5EF4-FFF2-40B4-BE49-F238E27FC236}">
                    <a16:creationId xmlns:a16="http://schemas.microsoft.com/office/drawing/2014/main" id="{22417454-389C-418C-9EBB-279C22BA3557}"/>
                  </a:ext>
                </a:extLst>
              </p:cNvPr>
              <p:cNvSpPr txBox="1">
                <a:spLocks noRot="1" noChangeAspect="1" noMove="1" noResize="1" noEditPoints="1" noAdjustHandles="1" noChangeArrowheads="1" noChangeShapeType="1" noTextEdit="1"/>
              </p:cNvSpPr>
              <p:nvPr/>
            </p:nvSpPr>
            <p:spPr>
              <a:xfrm>
                <a:off x="0" y="129299"/>
                <a:ext cx="3429000" cy="332142"/>
              </a:xfrm>
              <a:prstGeom prst="rect">
                <a:avLst/>
              </a:prstGeom>
              <a:blipFill>
                <a:blip r:embed="rId2"/>
                <a:stretch>
                  <a:fillRect l="-355" b="-3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669DFB3-595A-455F-9D1C-EB1113984416}"/>
                  </a:ext>
                </a:extLst>
              </p:cNvPr>
              <p:cNvSpPr txBox="1"/>
              <p:nvPr/>
            </p:nvSpPr>
            <p:spPr>
              <a:xfrm>
                <a:off x="43208" y="988859"/>
                <a:ext cx="451998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1800" b="0" i="1" u="none" strike="noStrike" kern="1200" cap="none" spc="0" normalizeH="0" baseline="4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1" name="TextBox 20">
                <a:extLst>
                  <a:ext uri="{FF2B5EF4-FFF2-40B4-BE49-F238E27FC236}">
                    <a16:creationId xmlns:a16="http://schemas.microsoft.com/office/drawing/2014/main" id="{2669DFB3-595A-455F-9D1C-EB1113984416}"/>
                  </a:ext>
                </a:extLst>
              </p:cNvPr>
              <p:cNvSpPr txBox="1">
                <a:spLocks noRot="1" noChangeAspect="1" noMove="1" noResize="1" noEditPoints="1" noAdjustHandles="1" noChangeArrowheads="1" noChangeShapeType="1" noTextEdit="1"/>
              </p:cNvSpPr>
              <p:nvPr/>
            </p:nvSpPr>
            <p:spPr>
              <a:xfrm>
                <a:off x="43208" y="988859"/>
                <a:ext cx="4519986" cy="369332"/>
              </a:xfrm>
              <a:prstGeom prst="rect">
                <a:avLst/>
              </a:prstGeom>
              <a:blipFill>
                <a:blip r:embed="rId3"/>
                <a:stretch>
                  <a:fillRect b="-147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457B0F8-9FE1-4A97-9DFB-8196B0689133}"/>
                  </a:ext>
                </a:extLst>
              </p:cNvPr>
              <p:cNvSpPr txBox="1"/>
              <p:nvPr/>
            </p:nvSpPr>
            <p:spPr>
              <a:xfrm>
                <a:off x="4103665" y="-959"/>
                <a:ext cx="4216692"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Write as determinant of a complex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Hermitian matrix </a:t>
                </a:r>
                <a14:m>
                  <m:oMath xmlns:m="http://schemas.openxmlformats.org/officeDocument/2006/math">
                    <m:sSub>
                      <m:sSub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22" name="TextBox 21">
                <a:extLst>
                  <a:ext uri="{FF2B5EF4-FFF2-40B4-BE49-F238E27FC236}">
                    <a16:creationId xmlns:a16="http://schemas.microsoft.com/office/drawing/2014/main" id="{5457B0F8-9FE1-4A97-9DFB-8196B0689133}"/>
                  </a:ext>
                </a:extLst>
              </p:cNvPr>
              <p:cNvSpPr txBox="1">
                <a:spLocks noRot="1" noChangeAspect="1" noMove="1" noResize="1" noEditPoints="1" noAdjustHandles="1" noChangeArrowheads="1" noChangeShapeType="1" noTextEdit="1"/>
              </p:cNvSpPr>
              <p:nvPr/>
            </p:nvSpPr>
            <p:spPr>
              <a:xfrm>
                <a:off x="4103665" y="-959"/>
                <a:ext cx="4216692" cy="738664"/>
              </a:xfrm>
              <a:prstGeom prst="rect">
                <a:avLst/>
              </a:prstGeom>
              <a:blipFill>
                <a:blip r:embed="rId4"/>
                <a:stretch>
                  <a:fillRect l="-1879" t="-4132" b="-157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 Box 7">
                <a:extLst>
                  <a:ext uri="{FF2B5EF4-FFF2-40B4-BE49-F238E27FC236}">
                    <a16:creationId xmlns:a16="http://schemas.microsoft.com/office/drawing/2014/main" id="{17CA5E2A-16A4-454E-9C68-41AA93424D19}"/>
                  </a:ext>
                </a:extLst>
              </p:cNvPr>
              <p:cNvSpPr txBox="1">
                <a:spLocks noChangeArrowheads="1"/>
              </p:cNvSpPr>
              <p:nvPr/>
            </p:nvSpPr>
            <p:spPr bwMode="auto">
              <a:xfrm>
                <a:off x="292753" y="1509468"/>
                <a:ext cx="7142286" cy="4531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with Lorentz group </a:t>
                </a:r>
                <a14:m>
                  <m:oMath xmlns:m="http://schemas.openxmlformats.org/officeDocument/2006/math">
                    <m:sSup>
                      <m:sSup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SO</m:t>
                        </m:r>
                      </m:e>
                      <m: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(1,3)</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symmetry</a:t>
                </a:r>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3" name="Text Box 7">
                <a:extLst>
                  <a:ext uri="{FF2B5EF4-FFF2-40B4-BE49-F238E27FC236}">
                    <a16:creationId xmlns:a16="http://schemas.microsoft.com/office/drawing/2014/main" id="{17CA5E2A-16A4-454E-9C68-41AA93424D19}"/>
                  </a:ext>
                </a:extLst>
              </p:cNvPr>
              <p:cNvSpPr txBox="1">
                <a:spLocks noRot="1" noChangeAspect="1" noMove="1" noResize="1" noEditPoints="1" noAdjustHandles="1" noChangeArrowheads="1" noChangeShapeType="1" noTextEdit="1"/>
              </p:cNvSpPr>
              <p:nvPr/>
            </p:nvSpPr>
            <p:spPr bwMode="auto">
              <a:xfrm>
                <a:off x="292753" y="1509468"/>
                <a:ext cx="7142286" cy="453137"/>
              </a:xfrm>
              <a:prstGeom prst="rect">
                <a:avLst/>
              </a:prstGeom>
              <a:blipFill>
                <a:blip r:embed="rId5"/>
                <a:stretch>
                  <a:fillRect l="-1024" t="-2703" b="-243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25" name="Right Brace 24">
            <a:extLst>
              <a:ext uri="{FF2B5EF4-FFF2-40B4-BE49-F238E27FC236}">
                <a16:creationId xmlns:a16="http://schemas.microsoft.com/office/drawing/2014/main" id="{82E1D4FB-3DF4-4D88-A9C6-91C7BFD33A84}"/>
              </a:ext>
            </a:extLst>
          </p:cNvPr>
          <p:cNvSpPr/>
          <p:nvPr/>
        </p:nvSpPr>
        <p:spPr>
          <a:xfrm rot="16200000">
            <a:off x="6327056" y="-361511"/>
            <a:ext cx="262130" cy="2319516"/>
          </a:xfrm>
          <a:prstGeom prst="rightBrace">
            <a:avLst>
              <a:gd name="adj1" fmla="val 43270"/>
              <a:gd name="adj2" fmla="val 6852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0DB9684-A72D-483F-19E6-20130318B2AA}"/>
                  </a:ext>
                </a:extLst>
              </p:cNvPr>
              <p:cNvSpPr txBox="1"/>
              <p:nvPr/>
            </p:nvSpPr>
            <p:spPr>
              <a:xfrm>
                <a:off x="276873" y="2062822"/>
                <a:ext cx="813154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Extend to determinant of a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matrix </a:t>
                </a:r>
                <a14:m>
                  <m:oMath xmlns:m="http://schemas.openxmlformats.org/officeDocument/2006/math">
                    <m:sSub>
                      <m:sSub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2" name="TextBox 1">
                <a:extLst>
                  <a:ext uri="{FF2B5EF4-FFF2-40B4-BE49-F238E27FC236}">
                    <a16:creationId xmlns:a16="http://schemas.microsoft.com/office/drawing/2014/main" id="{E0DB9684-A72D-483F-19E6-20130318B2AA}"/>
                  </a:ext>
                </a:extLst>
              </p:cNvPr>
              <p:cNvSpPr txBox="1">
                <a:spLocks noRot="1" noChangeAspect="1" noMove="1" noResize="1" noEditPoints="1" noAdjustHandles="1" noChangeArrowheads="1" noChangeShapeType="1" noTextEdit="1"/>
              </p:cNvSpPr>
              <p:nvPr/>
            </p:nvSpPr>
            <p:spPr>
              <a:xfrm>
                <a:off x="276873" y="2062822"/>
                <a:ext cx="8131543" cy="430887"/>
              </a:xfrm>
              <a:prstGeom prst="rect">
                <a:avLst/>
              </a:prstGeom>
              <a:blipFill>
                <a:blip r:embed="rId6"/>
                <a:stretch>
                  <a:fillRect l="-750" t="-8451" b="-281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BC3CB78-8B70-B33C-9444-388E4DB646F9}"/>
                  </a:ext>
                </a:extLst>
              </p:cNvPr>
              <p:cNvSpPr txBox="1"/>
              <p:nvPr/>
            </p:nvSpPr>
            <p:spPr>
              <a:xfrm>
                <a:off x="92633" y="2536582"/>
                <a:ext cx="6654130" cy="9840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m>
                                <m:mPr>
                                  <m:mcs>
                                    <m:mc>
                                      <m:mcPr>
                                        <m:count m:val="3"/>
                                        <m:mcJc m:val="center"/>
                                      </m:mcPr>
                                    </m:mc>
                                  </m:mcs>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mP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6</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7</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5</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6</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7</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8</m:t>
                                        </m:r>
                                      </m:sup>
                                    </m:sSup>
                                  </m:e>
                                </m:mr>
                              </m:m>
                            </m:e>
                          </m:d>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9</m:t>
                                      </m:r>
                                    </m:sub>
                                  </m:sSub>
                                </m:e>
                              </m:d>
                            </m:e>
                          </m:func>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 name="TextBox 2">
                <a:extLst>
                  <a:ext uri="{FF2B5EF4-FFF2-40B4-BE49-F238E27FC236}">
                    <a16:creationId xmlns:a16="http://schemas.microsoft.com/office/drawing/2014/main" id="{EBC3CB78-8B70-B33C-9444-388E4DB646F9}"/>
                  </a:ext>
                </a:extLst>
              </p:cNvPr>
              <p:cNvSpPr txBox="1">
                <a:spLocks noRot="1" noChangeAspect="1" noMove="1" noResize="1" noEditPoints="1" noAdjustHandles="1" noChangeArrowheads="1" noChangeShapeType="1" noTextEdit="1"/>
              </p:cNvSpPr>
              <p:nvPr/>
            </p:nvSpPr>
            <p:spPr>
              <a:xfrm>
                <a:off x="92633" y="2536582"/>
                <a:ext cx="6654130" cy="98405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781E048B-1876-9890-D684-AF560F206089}"/>
                  </a:ext>
                </a:extLst>
              </p:cNvPr>
              <p:cNvSpPr txBox="1">
                <a:spLocks noChangeArrowheads="1"/>
              </p:cNvSpPr>
              <p:nvPr/>
            </p:nvSpPr>
            <p:spPr bwMode="auto">
              <a:xfrm>
                <a:off x="6663147" y="2590641"/>
                <a:ext cx="2009401" cy="7609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with symmetry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7" name="Text Box 7">
                <a:extLst>
                  <a:ext uri="{FF2B5EF4-FFF2-40B4-BE49-F238E27FC236}">
                    <a16:creationId xmlns:a16="http://schemas.microsoft.com/office/drawing/2014/main" id="{781E048B-1876-9890-D684-AF560F206089}"/>
                  </a:ext>
                </a:extLst>
              </p:cNvPr>
              <p:cNvSpPr txBox="1">
                <a:spLocks noRot="1" noChangeAspect="1" noMove="1" noResize="1" noEditPoints="1" noAdjustHandles="1" noChangeArrowheads="1" noChangeShapeType="1" noTextEdit="1"/>
              </p:cNvSpPr>
              <p:nvPr/>
            </p:nvSpPr>
            <p:spPr bwMode="auto">
              <a:xfrm>
                <a:off x="6663147" y="2590641"/>
                <a:ext cx="2009401" cy="760914"/>
              </a:xfrm>
              <a:prstGeom prst="rect">
                <a:avLst/>
              </a:prstGeom>
              <a:blipFill>
                <a:blip r:embed="rId8"/>
                <a:stretch>
                  <a:fillRect t="-4000" r="-909" b="-12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99F8B49D-794C-B66B-97D2-0FD78C6551C4}"/>
              </a:ext>
            </a:extLst>
          </p:cNvPr>
          <p:cNvCxnSpPr>
            <a:cxnSpLocks/>
          </p:cNvCxnSpPr>
          <p:nvPr/>
        </p:nvCxnSpPr>
        <p:spPr>
          <a:xfrm>
            <a:off x="1520508" y="3171602"/>
            <a:ext cx="3826275"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43E44E-D55E-EAD2-2D58-944A77FF4502}"/>
              </a:ext>
            </a:extLst>
          </p:cNvPr>
          <p:cNvCxnSpPr>
            <a:cxnSpLocks/>
          </p:cNvCxnSpPr>
          <p:nvPr/>
        </p:nvCxnSpPr>
        <p:spPr>
          <a:xfrm>
            <a:off x="4103665" y="2679408"/>
            <a:ext cx="0" cy="73906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780783F-9046-C5D8-FDF2-BCB93A690CB8}"/>
                  </a:ext>
                </a:extLst>
              </p:cNvPr>
              <p:cNvSpPr txBox="1"/>
              <p:nvPr/>
            </p:nvSpPr>
            <p:spPr>
              <a:xfrm>
                <a:off x="7361468" y="1966172"/>
                <a:ext cx="1473159" cy="55399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×2→3×3</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matrix</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6" name="TextBox 15">
                <a:extLst>
                  <a:ext uri="{FF2B5EF4-FFF2-40B4-BE49-F238E27FC236}">
                    <a16:creationId xmlns:a16="http://schemas.microsoft.com/office/drawing/2014/main" id="{8780783F-9046-C5D8-FDF2-BCB93A690CB8}"/>
                  </a:ext>
                </a:extLst>
              </p:cNvPr>
              <p:cNvSpPr txBox="1">
                <a:spLocks noRot="1" noChangeAspect="1" noMove="1" noResize="1" noEditPoints="1" noAdjustHandles="1" noChangeArrowheads="1" noChangeShapeType="1" noTextEdit="1"/>
              </p:cNvSpPr>
              <p:nvPr/>
            </p:nvSpPr>
            <p:spPr>
              <a:xfrm>
                <a:off x="7361468" y="1966172"/>
                <a:ext cx="1473159" cy="553998"/>
              </a:xfrm>
              <a:prstGeom prst="rect">
                <a:avLst/>
              </a:prstGeom>
              <a:blipFill>
                <a:blip r:embed="rId13"/>
                <a:stretch>
                  <a:fillRect l="-3734" b="-4444"/>
                </a:stretch>
              </a:blipFill>
            </p:spPr>
            <p:txBody>
              <a:bodyPr/>
              <a:lstStyle/>
              <a:p>
                <a:r>
                  <a:rPr lang="en-GB">
                    <a:noFill/>
                  </a:rPr>
                  <a:t> </a:t>
                </a:r>
              </a:p>
            </p:txBody>
          </p:sp>
        </mc:Fallback>
      </mc:AlternateContent>
      <p:sp>
        <p:nvSpPr>
          <p:cNvPr id="43" name="Arrow: Down 42">
            <a:extLst>
              <a:ext uri="{FF2B5EF4-FFF2-40B4-BE49-F238E27FC236}">
                <a16:creationId xmlns:a16="http://schemas.microsoft.com/office/drawing/2014/main" id="{92948BE2-1AEA-ECB4-5C19-99346F613329}"/>
              </a:ext>
            </a:extLst>
          </p:cNvPr>
          <p:cNvSpPr/>
          <p:nvPr/>
        </p:nvSpPr>
        <p:spPr>
          <a:xfrm rot="2939651">
            <a:off x="7113440" y="1104883"/>
            <a:ext cx="187028" cy="2009403"/>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4" name="Arrow: Down 43">
            <a:extLst>
              <a:ext uri="{FF2B5EF4-FFF2-40B4-BE49-F238E27FC236}">
                <a16:creationId xmlns:a16="http://schemas.microsoft.com/office/drawing/2014/main" id="{B255CC56-43CF-6C66-26FF-10C0EA696692}"/>
              </a:ext>
            </a:extLst>
          </p:cNvPr>
          <p:cNvSpPr/>
          <p:nvPr/>
        </p:nvSpPr>
        <p:spPr>
          <a:xfrm rot="16200000">
            <a:off x="4547163" y="485406"/>
            <a:ext cx="193332" cy="810031"/>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771A4092-4AEB-6E26-5EB1-8154C720F104}"/>
              </a:ext>
            </a:extLst>
          </p:cNvPr>
          <p:cNvSpPr/>
          <p:nvPr/>
        </p:nvSpPr>
        <p:spPr>
          <a:xfrm>
            <a:off x="106870" y="60426"/>
            <a:ext cx="3224909" cy="473249"/>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7450B5F-23F4-DDE6-F507-8205B1065B20}"/>
                  </a:ext>
                </a:extLst>
              </p:cNvPr>
              <p:cNvSpPr txBox="1"/>
              <p:nvPr/>
            </p:nvSpPr>
            <p:spPr>
              <a:xfrm>
                <a:off x="4256537" y="877434"/>
                <a:ext cx="5067824" cy="5947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m>
                                <m:mPr>
                                  <m:mcs>
                                    <m:mc>
                                      <m:mcPr>
                                        <m:count m:val="2"/>
                                        <m:mcJc m:val="center"/>
                                      </m:mcPr>
                                    </m:mc>
                                  </m:mcs>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mP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mr>
                              </m:m>
                            </m:e>
                          </m:d>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4</m:t>
                                      </m:r>
                                    </m:sub>
                                  </m:sSub>
                                </m:e>
                              </m:d>
                            </m:e>
                          </m:func>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4" name="TextBox 13">
                <a:extLst>
                  <a:ext uri="{FF2B5EF4-FFF2-40B4-BE49-F238E27FC236}">
                    <a16:creationId xmlns:a16="http://schemas.microsoft.com/office/drawing/2014/main" id="{67450B5F-23F4-DDE6-F507-8205B1065B20}"/>
                  </a:ext>
                </a:extLst>
              </p:cNvPr>
              <p:cNvSpPr txBox="1">
                <a:spLocks noRot="1" noChangeAspect="1" noMove="1" noResize="1" noEditPoints="1" noAdjustHandles="1" noChangeArrowheads="1" noChangeShapeType="1" noTextEdit="1"/>
              </p:cNvSpPr>
              <p:nvPr/>
            </p:nvSpPr>
            <p:spPr>
              <a:xfrm>
                <a:off x="4256537" y="877434"/>
                <a:ext cx="5067824" cy="594715"/>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96F4F97-CE5D-E205-0628-B4AD792AECA1}"/>
                  </a:ext>
                </a:extLst>
              </p:cNvPr>
              <p:cNvSpPr txBox="1"/>
              <p:nvPr/>
            </p:nvSpPr>
            <p:spPr>
              <a:xfrm>
                <a:off x="2375011" y="3685416"/>
                <a:ext cx="5723036" cy="594715"/>
              </a:xfrm>
              <a:prstGeom prst="rect">
                <a:avLst/>
              </a:prstGeom>
              <a:noFill/>
            </p:spPr>
            <p:txBody>
              <a:bodyPr wrap="square">
                <a:spAutoFit/>
              </a:bodyPr>
              <a:lstStyle/>
              <a:p>
                <a:pPr lvl="0">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m>
                                <m:mPr>
                                  <m:mcs>
                                    <m:mc>
                                      <m:mcPr>
                                        <m:count m:val="2"/>
                                        <m:mcJc m:val="center"/>
                                      </m:mcPr>
                                    </m:mc>
                                  </m:mcs>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mP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mr>
                              </m:m>
                            </m:e>
                          </m:d>
                          <m:r>
                            <a:rPr lang="en-GB" i="1">
                              <a:solidFill>
                                <a:prstClr val="black"/>
                              </a:solidFill>
                              <a:latin typeface="Cambria Math" panose="02040503050406030204" pitchFamily="18" charset="0"/>
                              <a:ea typeface="Cambria Math" panose="02040503050406030204" pitchFamily="18" charset="0"/>
                            </a:rPr>
                            <m:t>𝛿</m:t>
                          </m:r>
                          <m:sSup>
                            <m:sSupPr>
                              <m:ctrlPr>
                                <a:rPr lang="en-GB" i="1">
                                  <a:solidFill>
                                    <a:prstClr val="black"/>
                                  </a:solidFill>
                                  <a:latin typeface="Cambria Math" panose="02040503050406030204" pitchFamily="18" charset="0"/>
                                  <a:ea typeface="Cambria Math" panose="02040503050406030204" pitchFamily="18" charset="0"/>
                                </a:rPr>
                              </m:ctrlPr>
                            </m:sSupPr>
                            <m:e>
                              <m:r>
                                <a:rPr lang="en-GB" i="1">
                                  <a:solidFill>
                                    <a:prstClr val="black"/>
                                  </a:solidFill>
                                  <a:latin typeface="Cambria Math" panose="02040503050406030204" pitchFamily="18" charset="0"/>
                                  <a:ea typeface="Cambria Math" panose="02040503050406030204" pitchFamily="18" charset="0"/>
                                </a:rPr>
                                <m:t>𝑥</m:t>
                              </m:r>
                            </m:e>
                            <m:sup>
                              <m:r>
                                <a:rPr lang="en-GB" i="1">
                                  <a:solidFill>
                                    <a:prstClr val="black"/>
                                  </a:solidFill>
                                  <a:latin typeface="Cambria Math" panose="02040503050406030204" pitchFamily="18" charset="0"/>
                                  <a:ea typeface="Cambria Math" panose="02040503050406030204" pitchFamily="18" charset="0"/>
                                </a:rPr>
                                <m:t>8</m:t>
                              </m:r>
                            </m:sup>
                          </m:sSup>
                          <m:r>
                            <a:rPr lang="en-GB" b="0" i="1" smtClean="0">
                              <a:solidFill>
                                <a:prstClr val="black"/>
                              </a:solidFill>
                              <a:latin typeface="Cambria Math" panose="02040503050406030204" pitchFamily="18" charset="0"/>
                              <a:ea typeface="Cambria Math" panose="02040503050406030204" pitchFamily="18" charset="0"/>
                            </a:rPr>
                            <m:t> +</m:t>
                          </m:r>
                          <m:r>
                            <m:rPr>
                              <m:nor/>
                            </m:rPr>
                            <a:rPr lang="en-GB" dirty="0">
                              <a:solidFill>
                                <a:prstClr val="black"/>
                              </a:solidFill>
                              <a:ea typeface="Cambria Math" panose="02040503050406030204" pitchFamily="18" charset="0"/>
                            </a:rPr>
                            <m:t> </m:t>
                          </m:r>
                          <m:sSup>
                            <m:sSupPr>
                              <m:ctrlPr>
                                <a:rPr lang="en-GB" i="1">
                                  <a:solidFill>
                                    <a:prstClr val="black"/>
                                  </a:solidFill>
                                  <a:latin typeface="Cambria Math" panose="02040503050406030204" pitchFamily="18" charset="0"/>
                                  <a:ea typeface="Cambria Math" panose="02040503050406030204" pitchFamily="18" charset="0"/>
                                </a:rPr>
                              </m:ctrlPr>
                            </m:sSupPr>
                            <m:e>
                              <m:d>
                                <m:dPr>
                                  <m:ctrlPr>
                                    <a:rPr lang="en-GB" i="1">
                                      <a:solidFill>
                                        <a:prstClr val="black"/>
                                      </a:solidFill>
                                      <a:latin typeface="Cambria Math" panose="02040503050406030204" pitchFamily="18" charset="0"/>
                                      <a:ea typeface="Cambria Math" panose="02040503050406030204" pitchFamily="18" charset="0"/>
                                    </a:rPr>
                                  </m:ctrlPr>
                                </m:dPr>
                                <m:e>
                                  <m:r>
                                    <a:rPr lang="en-GB" i="1">
                                      <a:solidFill>
                                        <a:prstClr val="black"/>
                                      </a:solidFill>
                                      <a:latin typeface="Cambria Math" panose="02040503050406030204" pitchFamily="18" charset="0"/>
                                      <a:ea typeface="Cambria Math" panose="02040503050406030204" pitchFamily="18" charset="0"/>
                                    </a:rPr>
                                    <m:t>𝛿</m:t>
                                  </m:r>
                                  <m:r>
                                    <a:rPr lang="en-GB" i="1">
                                      <a:solidFill>
                                        <a:prstClr val="black"/>
                                      </a:solidFill>
                                      <a:latin typeface="Cambria Math" panose="02040503050406030204" pitchFamily="18" charset="0"/>
                                      <a:ea typeface="Cambria Math" panose="02040503050406030204" pitchFamily="18" charset="0"/>
                                    </a:rPr>
                                    <m:t>𝑥</m:t>
                                  </m:r>
                                  <m:r>
                                    <a:rPr lang="en-GB" i="1">
                                      <a:solidFill>
                                        <a:prstClr val="black"/>
                                      </a:solidFill>
                                      <a:latin typeface="Cambria Math" panose="02040503050406030204" pitchFamily="18" charset="0"/>
                                      <a:ea typeface="Cambria Math" panose="02040503050406030204" pitchFamily="18" charset="0"/>
                                    </a:rPr>
                                    <m:t>…</m:t>
                                  </m:r>
                                </m:e>
                              </m:d>
                            </m:e>
                            <m:sup>
                              <m:r>
                                <a:rPr lang="en-GB" b="0" i="1" smtClean="0">
                                  <a:solidFill>
                                    <a:prstClr val="black"/>
                                  </a:solidFill>
                                  <a:latin typeface="Cambria Math" panose="02040503050406030204" pitchFamily="18" charset="0"/>
                                  <a:ea typeface="Cambria Math" panose="02040503050406030204" pitchFamily="18" charset="0"/>
                                </a:rPr>
                                <m:t>3</m:t>
                              </m:r>
                            </m:sup>
                          </m:sSup>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3" name="TextBox 12">
                <a:extLst>
                  <a:ext uri="{FF2B5EF4-FFF2-40B4-BE49-F238E27FC236}">
                    <a16:creationId xmlns:a16="http://schemas.microsoft.com/office/drawing/2014/main" id="{496F4F97-CE5D-E205-0628-B4AD792AECA1}"/>
                  </a:ext>
                </a:extLst>
              </p:cNvPr>
              <p:cNvSpPr txBox="1">
                <a:spLocks noRot="1" noChangeAspect="1" noMove="1" noResize="1" noEditPoints="1" noAdjustHandles="1" noChangeArrowheads="1" noChangeShapeType="1" noTextEdit="1"/>
              </p:cNvSpPr>
              <p:nvPr/>
            </p:nvSpPr>
            <p:spPr>
              <a:xfrm>
                <a:off x="2375011" y="3685416"/>
                <a:ext cx="5723036" cy="594715"/>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973E387-DFF4-482A-09A3-072752602703}"/>
                  </a:ext>
                </a:extLst>
              </p:cNvPr>
              <p:cNvSpPr txBox="1"/>
              <p:nvPr/>
            </p:nvSpPr>
            <p:spPr>
              <a:xfrm>
                <a:off x="709665" y="4548892"/>
                <a:ext cx="7325712" cy="330027"/>
              </a:xfrm>
              <a:prstGeom prst="rect">
                <a:avLst/>
              </a:prstGeom>
              <a:solidFill>
                <a:schemeClr val="bg1"/>
              </a:solidFill>
            </p:spPr>
            <p:txBody>
              <a:bodyPr wrap="square" lIns="0" tIns="0" rIns="0" bIns="0" rtlCol="0">
                <a:spAutoFit/>
              </a:bodyPr>
              <a:lstStyle/>
              <a:p>
                <a:pPr>
                  <a:defRPr/>
                </a:pPr>
                <a14:m>
                  <m:oMathPara xmlns:m="http://schemas.openxmlformats.org/officeDocument/2006/math">
                    <m:oMathParaPr>
                      <m:jc m:val="left"/>
                    </m:oMathParaPr>
                    <m:oMath xmlns:m="http://schemas.openxmlformats.org/officeDocument/2006/math">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𝛿</m:t>
                      </m:r>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𝑠</m:t>
                      </m:r>
                      <m:sSup>
                        <m:sSupPr>
                          <m:ctrlP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e>
                        <m:sup>
                          <m:r>
                            <a:rPr kumimoji="0" lang="en-GB"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𝑝</m:t>
                          </m:r>
                        </m:sup>
                      </m:sSup>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GB" sz="19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m:t>𝛼</m:t>
                          </m:r>
                        </m:e>
                        <m:sub>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𝑎𝑏𝑐</m:t>
                          </m:r>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sub>
                      </m:sSub>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𝛿</m:t>
                      </m:r>
                      <m:sSup>
                        <m:sSupPr>
                          <m:ctrlP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𝑥</m:t>
                          </m:r>
                        </m:e>
                        <m:sup>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𝑎</m:t>
                          </m:r>
                        </m:sup>
                      </m:sSup>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𝛿</m:t>
                      </m:r>
                      <m:sSup>
                        <m:sSupPr>
                          <m:ctrlP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𝑥</m:t>
                          </m:r>
                        </m:e>
                        <m:sup>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𝑏</m:t>
                          </m:r>
                        </m:sup>
                      </m:sSup>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𝛿</m:t>
                      </m:r>
                      <m:sSup>
                        <m:sSupPr>
                          <m:ctrlP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𝑥</m:t>
                          </m:r>
                        </m:e>
                        <m:sup>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𝑐</m:t>
                          </m:r>
                        </m:sup>
                      </m:sSup>
                      <m:r>
                        <a:rPr kumimoji="0" lang="en-GB" sz="19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 .</m:t>
                      </m:r>
                      <m:r>
                        <a:rPr lang="en-GB" sz="1900" i="1">
                          <a:solidFill>
                            <a:prstClr val="black"/>
                          </a:solidFill>
                          <a:latin typeface="Cambria Math" panose="02040503050406030204" pitchFamily="18" charset="0"/>
                          <a:ea typeface="Cambria Math" panose="02040503050406030204" pitchFamily="18" charset="0"/>
                        </a:rPr>
                        <m:t>=</m:t>
                      </m:r>
                      <m:d>
                        <m:dPr>
                          <m:ctrlPr>
                            <a:rPr lang="en-GB" sz="1900" i="1">
                              <a:solidFill>
                                <a:prstClr val="black"/>
                              </a:solidFill>
                              <a:latin typeface="Cambria Math" panose="02040503050406030204" pitchFamily="18" charset="0"/>
                              <a:ea typeface="Cambria Math" panose="02040503050406030204" pitchFamily="18" charset="0"/>
                            </a:rPr>
                          </m:ctrlPr>
                        </m:dPr>
                        <m:e>
                          <m:sSub>
                            <m:sSubPr>
                              <m:ctrlPr>
                                <a:rPr lang="en-GB" sz="1900" i="1">
                                  <a:solidFill>
                                    <a:prstClr val="black"/>
                                  </a:solidFill>
                                  <a:latin typeface="Cambria Math" panose="02040503050406030204" pitchFamily="18" charset="0"/>
                                  <a:ea typeface="Cambria Math" panose="02040503050406030204" pitchFamily="18" charset="0"/>
                                </a:rPr>
                              </m:ctrlPr>
                            </m:sSubPr>
                            <m:e>
                              <m:r>
                                <m:rPr>
                                  <m:nor/>
                                </m:rPr>
                                <a:rPr lang="en-GB" sz="1900" i="1" dirty="0">
                                  <a:solidFill>
                                    <a:prstClr val="black"/>
                                  </a:solidFill>
                                  <a:latin typeface="Symbol" panose="05050102010706020507" pitchFamily="18" charset="2"/>
                                  <a:ea typeface="Segoe UI Symbol" panose="020B0502040204020203" pitchFamily="34" charset="0"/>
                                </a:rPr>
                                <m:t>h</m:t>
                              </m:r>
                            </m:e>
                            <m:sub>
                              <m:r>
                                <a:rPr lang="en-GB" sz="1900" i="1">
                                  <a:solidFill>
                                    <a:prstClr val="black"/>
                                  </a:solidFill>
                                  <a:latin typeface="Cambria Math" panose="02040503050406030204" pitchFamily="18" charset="0"/>
                                  <a:ea typeface="Cambria Math" panose="02040503050406030204" pitchFamily="18" charset="0"/>
                                </a:rPr>
                                <m:t>𝑎𝑏</m:t>
                              </m:r>
                            </m:sub>
                          </m:sSub>
                          <m:r>
                            <a:rPr lang="en-GB" sz="1900" i="1">
                              <a:solidFill>
                                <a:prstClr val="black"/>
                              </a:solidFill>
                              <a:latin typeface="Cambria Math" panose="02040503050406030204" pitchFamily="18" charset="0"/>
                              <a:ea typeface="Cambria Math" panose="02040503050406030204" pitchFamily="18" charset="0"/>
                            </a:rPr>
                            <m:t>𝛿</m:t>
                          </m:r>
                          <m:sSup>
                            <m:sSupPr>
                              <m:ctrlPr>
                                <a:rPr lang="en-GB" sz="1900" i="1">
                                  <a:solidFill>
                                    <a:prstClr val="black"/>
                                  </a:solidFill>
                                  <a:latin typeface="Cambria Math" panose="02040503050406030204" pitchFamily="18" charset="0"/>
                                  <a:ea typeface="Cambria Math" panose="02040503050406030204" pitchFamily="18" charset="0"/>
                                </a:rPr>
                              </m:ctrlPr>
                            </m:sSupPr>
                            <m:e>
                              <m:r>
                                <a:rPr lang="en-GB" sz="1900" i="1">
                                  <a:solidFill>
                                    <a:prstClr val="black"/>
                                  </a:solidFill>
                                  <a:latin typeface="Cambria Math" panose="02040503050406030204" pitchFamily="18" charset="0"/>
                                  <a:ea typeface="Cambria Math" panose="02040503050406030204" pitchFamily="18" charset="0"/>
                                </a:rPr>
                                <m:t>𝑥</m:t>
                              </m:r>
                            </m:e>
                            <m:sup>
                              <m:r>
                                <a:rPr lang="en-GB" sz="1900" i="1">
                                  <a:solidFill>
                                    <a:prstClr val="black"/>
                                  </a:solidFill>
                                  <a:latin typeface="Cambria Math" panose="02040503050406030204" pitchFamily="18" charset="0"/>
                                  <a:ea typeface="Cambria Math" panose="02040503050406030204" pitchFamily="18" charset="0"/>
                                </a:rPr>
                                <m:t>𝑎</m:t>
                              </m:r>
                            </m:sup>
                          </m:sSup>
                          <m:r>
                            <a:rPr lang="en-GB" sz="1900" i="1">
                              <a:solidFill>
                                <a:prstClr val="black"/>
                              </a:solidFill>
                              <a:latin typeface="Cambria Math" panose="02040503050406030204" pitchFamily="18" charset="0"/>
                              <a:ea typeface="Cambria Math" panose="02040503050406030204" pitchFamily="18" charset="0"/>
                            </a:rPr>
                            <m:t>𝛿</m:t>
                          </m:r>
                          <m:sSup>
                            <m:sSupPr>
                              <m:ctrlPr>
                                <a:rPr lang="en-GB" sz="1900" i="1">
                                  <a:solidFill>
                                    <a:prstClr val="black"/>
                                  </a:solidFill>
                                  <a:latin typeface="Cambria Math" panose="02040503050406030204" pitchFamily="18" charset="0"/>
                                  <a:ea typeface="Cambria Math" panose="02040503050406030204" pitchFamily="18" charset="0"/>
                                </a:rPr>
                              </m:ctrlPr>
                            </m:sSupPr>
                            <m:e>
                              <m:r>
                                <a:rPr lang="en-GB" sz="1900" i="1">
                                  <a:solidFill>
                                    <a:prstClr val="black"/>
                                  </a:solidFill>
                                  <a:latin typeface="Cambria Math" panose="02040503050406030204" pitchFamily="18" charset="0"/>
                                  <a:ea typeface="Cambria Math" panose="02040503050406030204" pitchFamily="18" charset="0"/>
                                </a:rPr>
                                <m:t>𝑥</m:t>
                              </m:r>
                            </m:e>
                            <m:sup>
                              <m:r>
                                <a:rPr lang="en-GB" sz="1900" i="1">
                                  <a:solidFill>
                                    <a:prstClr val="black"/>
                                  </a:solidFill>
                                  <a:latin typeface="Cambria Math" panose="02040503050406030204" pitchFamily="18" charset="0"/>
                                  <a:ea typeface="Cambria Math" panose="02040503050406030204" pitchFamily="18" charset="0"/>
                                </a:rPr>
                                <m:t>𝑏</m:t>
                              </m:r>
                            </m:sup>
                          </m:sSup>
                        </m:e>
                      </m:d>
                      <m:r>
                        <a:rPr lang="en-GB" sz="1900" i="1">
                          <a:solidFill>
                            <a:prstClr val="black"/>
                          </a:solidFill>
                          <a:latin typeface="Cambria Math" panose="02040503050406030204" pitchFamily="18" charset="0"/>
                          <a:ea typeface="Cambria Math" panose="02040503050406030204" pitchFamily="18" charset="0"/>
                        </a:rPr>
                        <m:t>×</m:t>
                      </m:r>
                      <m:sSup>
                        <m:sSupPr>
                          <m:ctrlPr>
                            <a:rPr lang="en-GB" sz="1900" i="1">
                              <a:solidFill>
                                <a:prstClr val="black"/>
                              </a:solidFill>
                              <a:latin typeface="Cambria Math" panose="02040503050406030204" pitchFamily="18" charset="0"/>
                              <a:ea typeface="Cambria Math" panose="02040503050406030204" pitchFamily="18" charset="0"/>
                            </a:rPr>
                          </m:ctrlPr>
                        </m:sSupPr>
                        <m:e>
                          <m:d>
                            <m:dPr>
                              <m:ctrlPr>
                                <a:rPr lang="en-GB" sz="1900" i="1">
                                  <a:solidFill>
                                    <a:prstClr val="black"/>
                                  </a:solidFill>
                                  <a:latin typeface="Cambria Math" panose="02040503050406030204" pitchFamily="18" charset="0"/>
                                  <a:ea typeface="Cambria Math" panose="02040503050406030204" pitchFamily="18" charset="0"/>
                                </a:rPr>
                              </m:ctrlPr>
                            </m:dPr>
                            <m:e>
                              <m:r>
                                <a:rPr lang="en-GB" sz="1900" i="1">
                                  <a:solidFill>
                                    <a:prstClr val="black"/>
                                  </a:solidFill>
                                  <a:latin typeface="Cambria Math" panose="02040503050406030204" pitchFamily="18" charset="0"/>
                                  <a:ea typeface="Cambria Math" panose="02040503050406030204" pitchFamily="18" charset="0"/>
                                </a:rPr>
                                <m:t>𝛿</m:t>
                              </m:r>
                              <m:r>
                                <a:rPr lang="en-GB" sz="1900" i="1">
                                  <a:solidFill>
                                    <a:prstClr val="black"/>
                                  </a:solidFill>
                                  <a:latin typeface="Cambria Math" panose="02040503050406030204" pitchFamily="18" charset="0"/>
                                  <a:ea typeface="Cambria Math" panose="02040503050406030204" pitchFamily="18" charset="0"/>
                                </a:rPr>
                                <m:t>𝑥</m:t>
                              </m:r>
                              <m:r>
                                <a:rPr lang="en-GB" sz="1900" i="1">
                                  <a:solidFill>
                                    <a:prstClr val="black"/>
                                  </a:solidFill>
                                  <a:latin typeface="Cambria Math" panose="02040503050406030204" pitchFamily="18" charset="0"/>
                                  <a:ea typeface="Cambria Math" panose="02040503050406030204" pitchFamily="18" charset="0"/>
                                </a:rPr>
                                <m:t>…</m:t>
                              </m:r>
                            </m:e>
                          </m:d>
                        </m:e>
                        <m:sup>
                          <m:r>
                            <a:rPr lang="en-GB" sz="1900" i="1">
                              <a:solidFill>
                                <a:prstClr val="black"/>
                              </a:solidFill>
                              <a:latin typeface="Cambria Math" panose="02040503050406030204" pitchFamily="18" charset="0"/>
                              <a:ea typeface="Cambria Math" panose="02040503050406030204" pitchFamily="18" charset="0"/>
                            </a:rPr>
                            <m:t>𝑝</m:t>
                          </m:r>
                          <m:r>
                            <a:rPr lang="en-GB" sz="1900" i="1">
                              <a:solidFill>
                                <a:prstClr val="black"/>
                              </a:solidFill>
                              <a:latin typeface="Cambria Math" panose="02040503050406030204" pitchFamily="18" charset="0"/>
                              <a:ea typeface="Cambria Math" panose="02040503050406030204" pitchFamily="18" charset="0"/>
                            </a:rPr>
                            <m:t>−2</m:t>
                          </m:r>
                        </m:sup>
                      </m:sSup>
                      <m:r>
                        <a:rPr lang="en-GB" sz="1900">
                          <a:solidFill>
                            <a:prstClr val="black"/>
                          </a:solidFill>
                          <a:latin typeface="Cambria Math" panose="02040503050406030204" pitchFamily="18" charset="0"/>
                          <a:ea typeface="Cambria Math" panose="02040503050406030204" pitchFamily="18" charset="0"/>
                        </a:rPr>
                        <m:t>+</m:t>
                      </m:r>
                      <m:r>
                        <m:rPr>
                          <m:nor/>
                        </m:rPr>
                        <a:rPr lang="en-GB" sz="1900" dirty="0">
                          <a:solidFill>
                            <a:prstClr val="black"/>
                          </a:solidFill>
                          <a:ea typeface="Cambria Math" panose="02040503050406030204" pitchFamily="18" charset="0"/>
                        </a:rPr>
                        <m:t> </m:t>
                      </m:r>
                      <m:sSup>
                        <m:sSupPr>
                          <m:ctrlPr>
                            <a:rPr lang="en-GB" sz="1900" i="1">
                              <a:solidFill>
                                <a:prstClr val="black"/>
                              </a:solidFill>
                              <a:latin typeface="Cambria Math" panose="02040503050406030204" pitchFamily="18" charset="0"/>
                              <a:ea typeface="Cambria Math" panose="02040503050406030204" pitchFamily="18" charset="0"/>
                            </a:rPr>
                          </m:ctrlPr>
                        </m:sSupPr>
                        <m:e>
                          <m:d>
                            <m:dPr>
                              <m:ctrlPr>
                                <a:rPr lang="en-GB" sz="1900" i="1">
                                  <a:solidFill>
                                    <a:prstClr val="black"/>
                                  </a:solidFill>
                                  <a:latin typeface="Cambria Math" panose="02040503050406030204" pitchFamily="18" charset="0"/>
                                  <a:ea typeface="Cambria Math" panose="02040503050406030204" pitchFamily="18" charset="0"/>
                                </a:rPr>
                              </m:ctrlPr>
                            </m:dPr>
                            <m:e>
                              <m:r>
                                <a:rPr lang="en-GB" sz="1900" i="1">
                                  <a:solidFill>
                                    <a:prstClr val="black"/>
                                  </a:solidFill>
                                  <a:latin typeface="Cambria Math" panose="02040503050406030204" pitchFamily="18" charset="0"/>
                                  <a:ea typeface="Cambria Math" panose="02040503050406030204" pitchFamily="18" charset="0"/>
                                </a:rPr>
                                <m:t>𝛿</m:t>
                              </m:r>
                              <m:r>
                                <a:rPr lang="en-GB" sz="1900" i="1">
                                  <a:solidFill>
                                    <a:prstClr val="black"/>
                                  </a:solidFill>
                                  <a:latin typeface="Cambria Math" panose="02040503050406030204" pitchFamily="18" charset="0"/>
                                  <a:ea typeface="Cambria Math" panose="02040503050406030204" pitchFamily="18" charset="0"/>
                                </a:rPr>
                                <m:t>𝑥</m:t>
                              </m:r>
                              <m:r>
                                <a:rPr lang="en-GB" sz="1900" i="1">
                                  <a:solidFill>
                                    <a:prstClr val="black"/>
                                  </a:solidFill>
                                  <a:latin typeface="Cambria Math" panose="02040503050406030204" pitchFamily="18" charset="0"/>
                                  <a:ea typeface="Cambria Math" panose="02040503050406030204" pitchFamily="18" charset="0"/>
                                </a:rPr>
                                <m:t>…</m:t>
                              </m:r>
                            </m:e>
                          </m:d>
                        </m:e>
                        <m:sup>
                          <m:r>
                            <a:rPr lang="en-GB" sz="1900" i="1">
                              <a:solidFill>
                                <a:prstClr val="black"/>
                              </a:solidFill>
                              <a:latin typeface="Cambria Math" panose="02040503050406030204" pitchFamily="18" charset="0"/>
                              <a:ea typeface="Cambria Math" panose="02040503050406030204" pitchFamily="18" charset="0"/>
                            </a:rPr>
                            <m:t>𝑝</m:t>
                          </m:r>
                        </m:sup>
                      </m:sSup>
                    </m:oMath>
                  </m:oMathPara>
                </a14:m>
                <a:endParaRPr lang="en-GB" sz="1900" dirty="0">
                  <a:solidFill>
                    <a:prstClr val="black"/>
                  </a:solidFill>
                </a:endParaRPr>
              </a:p>
            </p:txBody>
          </p:sp>
        </mc:Choice>
        <mc:Fallback xmlns="">
          <p:sp>
            <p:nvSpPr>
              <p:cNvPr id="15" name="TextBox 14">
                <a:extLst>
                  <a:ext uri="{FF2B5EF4-FFF2-40B4-BE49-F238E27FC236}">
                    <a16:creationId xmlns:a16="http://schemas.microsoft.com/office/drawing/2014/main" id="{B973E387-DFF4-482A-09A3-072752602703}"/>
                  </a:ext>
                </a:extLst>
              </p:cNvPr>
              <p:cNvSpPr txBox="1">
                <a:spLocks noRot="1" noChangeAspect="1" noMove="1" noResize="1" noEditPoints="1" noAdjustHandles="1" noChangeArrowheads="1" noChangeShapeType="1" noTextEdit="1"/>
              </p:cNvSpPr>
              <p:nvPr/>
            </p:nvSpPr>
            <p:spPr>
              <a:xfrm>
                <a:off x="709665" y="4548892"/>
                <a:ext cx="7325712" cy="330027"/>
              </a:xfrm>
              <a:prstGeom prst="rect">
                <a:avLst/>
              </a:prstGeom>
              <a:blipFill>
                <a:blip r:embed="rId16"/>
                <a:stretch>
                  <a:fillRect l="-1581" b="-27778"/>
                </a:stretch>
              </a:blipFill>
            </p:spPr>
            <p:txBody>
              <a:bodyPr/>
              <a:lstStyle/>
              <a:p>
                <a:r>
                  <a:rPr lang="en-GB">
                    <a:noFill/>
                  </a:rPr>
                  <a:t> </a:t>
                </a:r>
              </a:p>
            </p:txBody>
          </p:sp>
        </mc:Fallback>
      </mc:AlternateContent>
      <p:sp>
        <p:nvSpPr>
          <p:cNvPr id="19" name="Right Brace 18">
            <a:extLst>
              <a:ext uri="{FF2B5EF4-FFF2-40B4-BE49-F238E27FC236}">
                <a16:creationId xmlns:a16="http://schemas.microsoft.com/office/drawing/2014/main" id="{8E889A31-4E2C-44CA-8A77-B7F66AB6E1B4}"/>
              </a:ext>
            </a:extLst>
          </p:cNvPr>
          <p:cNvSpPr/>
          <p:nvPr/>
        </p:nvSpPr>
        <p:spPr>
          <a:xfrm rot="5400000">
            <a:off x="6608330" y="3963053"/>
            <a:ext cx="193587" cy="2166085"/>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055CC22F-6090-5837-BB62-2A39B060C875}"/>
              </a:ext>
            </a:extLst>
          </p:cNvPr>
          <p:cNvSpPr txBox="1"/>
          <p:nvPr/>
        </p:nvSpPr>
        <p:spPr>
          <a:xfrm>
            <a:off x="5267387" y="5129401"/>
            <a:ext cx="28306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basis for matter</a:t>
            </a:r>
            <a:endParaRPr kumimoji="0" lang="en-GB" sz="18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D92FBAE7-D706-E16A-B6F3-42970C93C0BE}"/>
              </a:ext>
            </a:extLst>
          </p:cNvPr>
          <p:cNvSpPr txBox="1"/>
          <p:nvPr/>
        </p:nvSpPr>
        <p:spPr>
          <a:xfrm>
            <a:off x="3659866" y="5164591"/>
            <a:ext cx="1806655" cy="584775"/>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basis for         </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GB"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spacetime</a:t>
            </a:r>
            <a:endPar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6" name="Right Brace 25">
            <a:extLst>
              <a:ext uri="{FF2B5EF4-FFF2-40B4-BE49-F238E27FC236}">
                <a16:creationId xmlns:a16="http://schemas.microsoft.com/office/drawing/2014/main" id="{DD211DE6-0EA2-F212-D656-BEA7B8D6F2EB}"/>
              </a:ext>
            </a:extLst>
          </p:cNvPr>
          <p:cNvSpPr/>
          <p:nvPr/>
        </p:nvSpPr>
        <p:spPr>
          <a:xfrm rot="5400000">
            <a:off x="4440430" y="4355443"/>
            <a:ext cx="232203" cy="1385271"/>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3C1FC421-84AD-8C1B-650B-BE18ACFBFF15}"/>
              </a:ext>
            </a:extLst>
          </p:cNvPr>
          <p:cNvCxnSpPr>
            <a:cxnSpLocks/>
          </p:cNvCxnSpPr>
          <p:nvPr/>
        </p:nvCxnSpPr>
        <p:spPr>
          <a:xfrm>
            <a:off x="4230305" y="5706319"/>
            <a:ext cx="1029173" cy="0"/>
          </a:xfrm>
          <a:prstGeom prst="line">
            <a:avLst/>
          </a:prstGeom>
          <a:ln w="317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77E4B7-6CDD-AA35-B9D1-D8A38788EB47}"/>
              </a:ext>
            </a:extLst>
          </p:cNvPr>
          <p:cNvCxnSpPr>
            <a:cxnSpLocks/>
          </p:cNvCxnSpPr>
          <p:nvPr/>
        </p:nvCxnSpPr>
        <p:spPr>
          <a:xfrm flipV="1">
            <a:off x="6803733" y="5437481"/>
            <a:ext cx="665760" cy="1"/>
          </a:xfrm>
          <a:prstGeom prst="line">
            <a:avLst/>
          </a:prstGeom>
          <a:ln w="31750">
            <a:solidFill>
              <a:srgbClr val="CC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A47C3B9-985A-50DF-004E-347C896D8B93}"/>
                  </a:ext>
                </a:extLst>
              </p:cNvPr>
              <p:cNvSpPr txBox="1"/>
              <p:nvPr/>
            </p:nvSpPr>
            <p:spPr>
              <a:xfrm>
                <a:off x="727194" y="5118114"/>
                <a:ext cx="2876840" cy="6279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generalised proper time </a:t>
                </a:r>
                <a:r>
                  <a:rPr kumimoji="0" lang="en-GB"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GB"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form, </a:t>
                </a:r>
                <a14:m>
                  <m:oMath xmlns:m="http://schemas.openxmlformats.org/officeDocument/2006/math">
                    <m:acc>
                      <m:accPr>
                        <m:chr m:val="̂"/>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𝐺</m:t>
                        </m:r>
                      </m:e>
                    </m:acc>
                  </m:oMath>
                </a14:m>
                <a:r>
                  <a:rPr kumimoji="0" lang="en-GB"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sym. </a:t>
                </a:r>
              </a:p>
            </p:txBody>
          </p:sp>
        </mc:Choice>
        <mc:Fallback xmlns="">
          <p:sp>
            <p:nvSpPr>
              <p:cNvPr id="33" name="TextBox 32">
                <a:extLst>
                  <a:ext uri="{FF2B5EF4-FFF2-40B4-BE49-F238E27FC236}">
                    <a16:creationId xmlns:a16="http://schemas.microsoft.com/office/drawing/2014/main" id="{6A47C3B9-985A-50DF-004E-347C896D8B93}"/>
                  </a:ext>
                </a:extLst>
              </p:cNvPr>
              <p:cNvSpPr txBox="1">
                <a:spLocks noRot="1" noChangeAspect="1" noMove="1" noResize="1" noEditPoints="1" noAdjustHandles="1" noChangeArrowheads="1" noChangeShapeType="1" noTextEdit="1"/>
              </p:cNvSpPr>
              <p:nvPr/>
            </p:nvSpPr>
            <p:spPr>
              <a:xfrm>
                <a:off x="727194" y="5118114"/>
                <a:ext cx="2876840" cy="627929"/>
              </a:xfrm>
              <a:prstGeom prst="rect">
                <a:avLst/>
              </a:prstGeom>
              <a:blipFill>
                <a:blip r:embed="rId17"/>
                <a:stretch>
                  <a:fillRect t="-9709" b="-16505"/>
                </a:stretch>
              </a:blipFill>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31327FFA-F210-8D60-FC22-13C3F5B93672}"/>
              </a:ext>
            </a:extLst>
          </p:cNvPr>
          <p:cNvCxnSpPr>
            <a:cxnSpLocks/>
          </p:cNvCxnSpPr>
          <p:nvPr/>
        </p:nvCxnSpPr>
        <p:spPr>
          <a:xfrm>
            <a:off x="2932445" y="5412884"/>
            <a:ext cx="444303" cy="0"/>
          </a:xfrm>
          <a:prstGeom prst="line">
            <a:avLst/>
          </a:prstGeom>
          <a:ln w="31750">
            <a:solidFill>
              <a:srgbClr val="CC0000"/>
            </a:solidFill>
          </a:ln>
        </p:spPr>
        <p:style>
          <a:lnRef idx="1">
            <a:schemeClr val="accent1"/>
          </a:lnRef>
          <a:fillRef idx="0">
            <a:schemeClr val="accent1"/>
          </a:fillRef>
          <a:effectRef idx="0">
            <a:schemeClr val="accent1"/>
          </a:effectRef>
          <a:fontRef idx="minor">
            <a:schemeClr val="tx1"/>
          </a:fontRef>
        </p:style>
      </p:cxnSp>
      <p:sp>
        <p:nvSpPr>
          <p:cNvPr id="36" name="Right Brace 35">
            <a:extLst>
              <a:ext uri="{FF2B5EF4-FFF2-40B4-BE49-F238E27FC236}">
                <a16:creationId xmlns:a16="http://schemas.microsoft.com/office/drawing/2014/main" id="{9ECEB83B-EC4B-77B8-665C-463C2178343E}"/>
              </a:ext>
            </a:extLst>
          </p:cNvPr>
          <p:cNvSpPr/>
          <p:nvPr/>
        </p:nvSpPr>
        <p:spPr>
          <a:xfrm rot="5400000">
            <a:off x="2052537" y="3595433"/>
            <a:ext cx="191095" cy="2876840"/>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Right Brace 36">
            <a:extLst>
              <a:ext uri="{FF2B5EF4-FFF2-40B4-BE49-F238E27FC236}">
                <a16:creationId xmlns:a16="http://schemas.microsoft.com/office/drawing/2014/main" id="{6129488E-E2B3-AE75-12EB-CADE48C5330E}"/>
              </a:ext>
            </a:extLst>
          </p:cNvPr>
          <p:cNvSpPr/>
          <p:nvPr/>
        </p:nvSpPr>
        <p:spPr>
          <a:xfrm rot="5400000">
            <a:off x="4455235" y="2940954"/>
            <a:ext cx="215918" cy="2890344"/>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B0CA15AA-66CF-6A93-A7B6-7E4305404A21}"/>
              </a:ext>
            </a:extLst>
          </p:cNvPr>
          <p:cNvSpPr txBox="1"/>
          <p:nvPr/>
        </p:nvSpPr>
        <p:spPr>
          <a:xfrm>
            <a:off x="-211987" y="4113744"/>
            <a:ext cx="28306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As an example</a:t>
            </a:r>
            <a:r>
              <a:rPr kumimoji="0" lang="en-GB" sz="1800" b="0" i="0" u="none" strike="noStrike" kern="1200" cap="none" spc="0" normalizeH="0" noProof="0" dirty="0">
                <a:ln>
                  <a:noFill/>
                </a:ln>
                <a:solidFill>
                  <a:srgbClr val="000099"/>
                </a:solidFill>
                <a:effectLst/>
                <a:uLnTx/>
                <a:uFillTx/>
                <a:latin typeface="Arial" panose="020B0604020202020204" pitchFamily="34" charset="0"/>
                <a:ea typeface="+mn-ea"/>
                <a:cs typeface="Arial" panose="020B0604020202020204" pitchFamily="34" charset="0"/>
              </a:rPr>
              <a:t> of:</a:t>
            </a:r>
            <a:endParaRPr kumimoji="0" lang="en-GB" sz="18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4760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9AE67-A208-1DFC-EAFA-7B43DB99AE0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D6BA44-5CA7-D6C6-1502-1B9600DC3E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8" name="Text Box 7">
            <a:extLst>
              <a:ext uri="{FF2B5EF4-FFF2-40B4-BE49-F238E27FC236}">
                <a16:creationId xmlns:a16="http://schemas.microsoft.com/office/drawing/2014/main" id="{16EB9EEF-4108-70B8-943C-27E59AF5F19B}"/>
              </a:ext>
            </a:extLst>
          </p:cNvPr>
          <p:cNvSpPr txBox="1">
            <a:spLocks noChangeArrowheads="1"/>
          </p:cNvSpPr>
          <p:nvPr/>
        </p:nvSpPr>
        <p:spPr bwMode="auto">
          <a:xfrm>
            <a:off x="381617" y="553518"/>
            <a:ext cx="82172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from: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945A06B-1AD5-909F-55DE-2C6C269A25A1}"/>
                  </a:ext>
                </a:extLst>
              </p:cNvPr>
              <p:cNvSpPr txBox="1"/>
              <p:nvPr/>
            </p:nvSpPr>
            <p:spPr>
              <a:xfrm>
                <a:off x="0" y="129299"/>
                <a:ext cx="3429000" cy="33214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9" name="TextBox 8">
                <a:extLst>
                  <a:ext uri="{FF2B5EF4-FFF2-40B4-BE49-F238E27FC236}">
                    <a16:creationId xmlns:a16="http://schemas.microsoft.com/office/drawing/2014/main" id="{22417454-389C-418C-9EBB-279C22BA3557}"/>
                  </a:ext>
                </a:extLst>
              </p:cNvPr>
              <p:cNvSpPr txBox="1">
                <a:spLocks noRot="1" noChangeAspect="1" noMove="1" noResize="1" noEditPoints="1" noAdjustHandles="1" noChangeArrowheads="1" noChangeShapeType="1" noTextEdit="1"/>
              </p:cNvSpPr>
              <p:nvPr/>
            </p:nvSpPr>
            <p:spPr>
              <a:xfrm>
                <a:off x="0" y="129299"/>
                <a:ext cx="3429000" cy="332142"/>
              </a:xfrm>
              <a:prstGeom prst="rect">
                <a:avLst/>
              </a:prstGeom>
              <a:blipFill>
                <a:blip r:embed="rId2"/>
                <a:stretch>
                  <a:fillRect l="-355" b="-3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67AF16B-110D-47F5-E420-4695D6B907D8}"/>
                  </a:ext>
                </a:extLst>
              </p:cNvPr>
              <p:cNvSpPr txBox="1"/>
              <p:nvPr/>
            </p:nvSpPr>
            <p:spPr>
              <a:xfrm>
                <a:off x="43208" y="988859"/>
                <a:ext cx="451998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1800" b="0" i="1" u="none" strike="noStrike" kern="1200" cap="none" spc="0" normalizeH="0" baseline="4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1" name="TextBox 20">
                <a:extLst>
                  <a:ext uri="{FF2B5EF4-FFF2-40B4-BE49-F238E27FC236}">
                    <a16:creationId xmlns:a16="http://schemas.microsoft.com/office/drawing/2014/main" id="{2669DFB3-595A-455F-9D1C-EB1113984416}"/>
                  </a:ext>
                </a:extLst>
              </p:cNvPr>
              <p:cNvSpPr txBox="1">
                <a:spLocks noRot="1" noChangeAspect="1" noMove="1" noResize="1" noEditPoints="1" noAdjustHandles="1" noChangeArrowheads="1" noChangeShapeType="1" noTextEdit="1"/>
              </p:cNvSpPr>
              <p:nvPr/>
            </p:nvSpPr>
            <p:spPr>
              <a:xfrm>
                <a:off x="43208" y="988859"/>
                <a:ext cx="4519986" cy="369332"/>
              </a:xfrm>
              <a:prstGeom prst="rect">
                <a:avLst/>
              </a:prstGeom>
              <a:blipFill>
                <a:blip r:embed="rId3"/>
                <a:stretch>
                  <a:fillRect b="-147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ADE8DFA-81BB-5B70-43A8-851B09C4B1E2}"/>
                  </a:ext>
                </a:extLst>
              </p:cNvPr>
              <p:cNvSpPr txBox="1"/>
              <p:nvPr/>
            </p:nvSpPr>
            <p:spPr>
              <a:xfrm>
                <a:off x="4103665" y="-959"/>
                <a:ext cx="4216692"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Write as determinant of a complex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Hermitian matrix </a:t>
                </a:r>
                <a14:m>
                  <m:oMath xmlns:m="http://schemas.openxmlformats.org/officeDocument/2006/math">
                    <m:sSub>
                      <m:sSub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22" name="TextBox 21">
                <a:extLst>
                  <a:ext uri="{FF2B5EF4-FFF2-40B4-BE49-F238E27FC236}">
                    <a16:creationId xmlns:a16="http://schemas.microsoft.com/office/drawing/2014/main" id="{5457B0F8-9FE1-4A97-9DFB-8196B0689133}"/>
                  </a:ext>
                </a:extLst>
              </p:cNvPr>
              <p:cNvSpPr txBox="1">
                <a:spLocks noRot="1" noChangeAspect="1" noMove="1" noResize="1" noEditPoints="1" noAdjustHandles="1" noChangeArrowheads="1" noChangeShapeType="1" noTextEdit="1"/>
              </p:cNvSpPr>
              <p:nvPr/>
            </p:nvSpPr>
            <p:spPr>
              <a:xfrm>
                <a:off x="4103665" y="-959"/>
                <a:ext cx="4216692" cy="738664"/>
              </a:xfrm>
              <a:prstGeom prst="rect">
                <a:avLst/>
              </a:prstGeom>
              <a:blipFill>
                <a:blip r:embed="rId4"/>
                <a:stretch>
                  <a:fillRect l="-1879" t="-4132" b="-15702"/>
                </a:stretch>
              </a:blipFill>
            </p:spPr>
            <p:txBody>
              <a:bodyPr/>
              <a:lstStyle/>
              <a:p>
                <a:r>
                  <a:rPr lang="en-GB">
                    <a:noFill/>
                  </a:rPr>
                  <a:t> </a:t>
                </a:r>
              </a:p>
            </p:txBody>
          </p:sp>
        </mc:Fallback>
      </mc:AlternateContent>
      <p:sp>
        <p:nvSpPr>
          <p:cNvPr id="25" name="Right Brace 24">
            <a:extLst>
              <a:ext uri="{FF2B5EF4-FFF2-40B4-BE49-F238E27FC236}">
                <a16:creationId xmlns:a16="http://schemas.microsoft.com/office/drawing/2014/main" id="{47D199AC-400E-2702-D446-76D168F16AB8}"/>
              </a:ext>
            </a:extLst>
          </p:cNvPr>
          <p:cNvSpPr/>
          <p:nvPr/>
        </p:nvSpPr>
        <p:spPr>
          <a:xfrm rot="16200000">
            <a:off x="6327056" y="-361511"/>
            <a:ext cx="262130" cy="2319516"/>
          </a:xfrm>
          <a:prstGeom prst="rightBrace">
            <a:avLst>
              <a:gd name="adj1" fmla="val 43270"/>
              <a:gd name="adj2" fmla="val 6852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3797453-3FFA-C192-7E99-B569C49DC8DC}"/>
                  </a:ext>
                </a:extLst>
              </p:cNvPr>
              <p:cNvSpPr txBox="1"/>
              <p:nvPr/>
            </p:nvSpPr>
            <p:spPr>
              <a:xfrm>
                <a:off x="276873" y="2062822"/>
                <a:ext cx="813154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Extend to determinant of a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matrix </a:t>
                </a:r>
                <a14:m>
                  <m:oMath xmlns:m="http://schemas.openxmlformats.org/officeDocument/2006/math">
                    <m:sSub>
                      <m:sSub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2" name="TextBox 1">
                <a:extLst>
                  <a:ext uri="{FF2B5EF4-FFF2-40B4-BE49-F238E27FC236}">
                    <a16:creationId xmlns:a16="http://schemas.microsoft.com/office/drawing/2014/main" id="{C3797453-3FFA-C192-7E99-B569C49DC8DC}"/>
                  </a:ext>
                </a:extLst>
              </p:cNvPr>
              <p:cNvSpPr txBox="1">
                <a:spLocks noRot="1" noChangeAspect="1" noMove="1" noResize="1" noEditPoints="1" noAdjustHandles="1" noChangeArrowheads="1" noChangeShapeType="1" noTextEdit="1"/>
              </p:cNvSpPr>
              <p:nvPr/>
            </p:nvSpPr>
            <p:spPr>
              <a:xfrm>
                <a:off x="276873" y="2062822"/>
                <a:ext cx="8131543" cy="430887"/>
              </a:xfrm>
              <a:prstGeom prst="rect">
                <a:avLst/>
              </a:prstGeom>
              <a:blipFill>
                <a:blip r:embed="rId5"/>
                <a:stretch>
                  <a:fillRect l="-750" t="-8451" b="-281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56F759-980C-758E-2164-7CF10AD8AA50}"/>
                  </a:ext>
                </a:extLst>
              </p:cNvPr>
              <p:cNvSpPr txBox="1"/>
              <p:nvPr/>
            </p:nvSpPr>
            <p:spPr>
              <a:xfrm>
                <a:off x="92633" y="2536582"/>
                <a:ext cx="6654130" cy="9840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m>
                                <m:mPr>
                                  <m:mcs>
                                    <m:mc>
                                      <m:mcPr>
                                        <m:count m:val="3"/>
                                        <m:mcJc m:val="center"/>
                                      </m:mcPr>
                                    </m:mc>
                                  </m:mcs>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mP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6</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7</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5</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6</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7</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8</m:t>
                                        </m:r>
                                      </m:sup>
                                    </m:sSup>
                                  </m:e>
                                </m:mr>
                              </m:m>
                            </m:e>
                          </m:d>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9</m:t>
                                      </m:r>
                                    </m:sub>
                                  </m:sSub>
                                </m:e>
                              </m:d>
                            </m:e>
                          </m:func>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 name="TextBox 2">
                <a:extLst>
                  <a:ext uri="{FF2B5EF4-FFF2-40B4-BE49-F238E27FC236}">
                    <a16:creationId xmlns:a16="http://schemas.microsoft.com/office/drawing/2014/main" id="{EBC3CB78-8B70-B33C-9444-388E4DB646F9}"/>
                  </a:ext>
                </a:extLst>
              </p:cNvPr>
              <p:cNvSpPr txBox="1">
                <a:spLocks noRot="1" noChangeAspect="1" noMove="1" noResize="1" noEditPoints="1" noAdjustHandles="1" noChangeArrowheads="1" noChangeShapeType="1" noTextEdit="1"/>
              </p:cNvSpPr>
              <p:nvPr/>
            </p:nvSpPr>
            <p:spPr>
              <a:xfrm>
                <a:off x="92633" y="2536582"/>
                <a:ext cx="6654130" cy="98405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9832E837-F463-0A91-B9EA-A21D82B6C6C1}"/>
                  </a:ext>
                </a:extLst>
              </p:cNvPr>
              <p:cNvSpPr txBox="1">
                <a:spLocks noChangeArrowheads="1"/>
              </p:cNvSpPr>
              <p:nvPr/>
            </p:nvSpPr>
            <p:spPr bwMode="auto">
              <a:xfrm>
                <a:off x="6663147" y="2590641"/>
                <a:ext cx="2009401" cy="7609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with symmetry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7" name="Text Box 7">
                <a:extLst>
                  <a:ext uri="{FF2B5EF4-FFF2-40B4-BE49-F238E27FC236}">
                    <a16:creationId xmlns:a16="http://schemas.microsoft.com/office/drawing/2014/main" id="{781E048B-1876-9890-D684-AF560F206089}"/>
                  </a:ext>
                </a:extLst>
              </p:cNvPr>
              <p:cNvSpPr txBox="1">
                <a:spLocks noRot="1" noChangeAspect="1" noMove="1" noResize="1" noEditPoints="1" noAdjustHandles="1" noChangeArrowheads="1" noChangeShapeType="1" noTextEdit="1"/>
              </p:cNvSpPr>
              <p:nvPr/>
            </p:nvSpPr>
            <p:spPr bwMode="auto">
              <a:xfrm>
                <a:off x="6663147" y="2590641"/>
                <a:ext cx="2009401" cy="760914"/>
              </a:xfrm>
              <a:prstGeom prst="rect">
                <a:avLst/>
              </a:prstGeom>
              <a:blipFill>
                <a:blip r:embed="rId8"/>
                <a:stretch>
                  <a:fillRect t="-4000" r="-909" b="-12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74488608-35D7-3B89-34CC-4377D7B9D543}"/>
              </a:ext>
            </a:extLst>
          </p:cNvPr>
          <p:cNvCxnSpPr>
            <a:cxnSpLocks/>
          </p:cNvCxnSpPr>
          <p:nvPr/>
        </p:nvCxnSpPr>
        <p:spPr>
          <a:xfrm>
            <a:off x="1520508" y="3171602"/>
            <a:ext cx="3826275"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B71F83-B985-7429-911C-DE99A733C3E1}"/>
              </a:ext>
            </a:extLst>
          </p:cNvPr>
          <p:cNvCxnSpPr>
            <a:cxnSpLocks/>
          </p:cNvCxnSpPr>
          <p:nvPr/>
        </p:nvCxnSpPr>
        <p:spPr>
          <a:xfrm>
            <a:off x="4103665" y="2679408"/>
            <a:ext cx="0" cy="73906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CC92555-5247-BEC8-8012-0E4000AA74DB}"/>
                  </a:ext>
                </a:extLst>
              </p:cNvPr>
              <p:cNvSpPr txBox="1"/>
              <p:nvPr/>
            </p:nvSpPr>
            <p:spPr>
              <a:xfrm>
                <a:off x="7361468" y="1966172"/>
                <a:ext cx="1473159" cy="55399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×2→3×3</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matrix</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6" name="TextBox 15">
                <a:extLst>
                  <a:ext uri="{FF2B5EF4-FFF2-40B4-BE49-F238E27FC236}">
                    <a16:creationId xmlns:a16="http://schemas.microsoft.com/office/drawing/2014/main" id="{8780783F-9046-C5D8-FDF2-BCB93A690CB8}"/>
                  </a:ext>
                </a:extLst>
              </p:cNvPr>
              <p:cNvSpPr txBox="1">
                <a:spLocks noRot="1" noChangeAspect="1" noMove="1" noResize="1" noEditPoints="1" noAdjustHandles="1" noChangeArrowheads="1" noChangeShapeType="1" noTextEdit="1"/>
              </p:cNvSpPr>
              <p:nvPr/>
            </p:nvSpPr>
            <p:spPr>
              <a:xfrm>
                <a:off x="7361468" y="1966172"/>
                <a:ext cx="1473159" cy="553998"/>
              </a:xfrm>
              <a:prstGeom prst="rect">
                <a:avLst/>
              </a:prstGeom>
              <a:blipFill>
                <a:blip r:embed="rId13"/>
                <a:stretch>
                  <a:fillRect l="-3734" b="-4444"/>
                </a:stretch>
              </a:blipFill>
            </p:spPr>
            <p:txBody>
              <a:bodyPr/>
              <a:lstStyle/>
              <a:p>
                <a:r>
                  <a:rPr lang="en-GB">
                    <a:noFill/>
                  </a:rPr>
                  <a:t> </a:t>
                </a:r>
              </a:p>
            </p:txBody>
          </p:sp>
        </mc:Fallback>
      </mc:AlternateContent>
      <p:sp>
        <p:nvSpPr>
          <p:cNvPr id="43" name="Arrow: Down 42">
            <a:extLst>
              <a:ext uri="{FF2B5EF4-FFF2-40B4-BE49-F238E27FC236}">
                <a16:creationId xmlns:a16="http://schemas.microsoft.com/office/drawing/2014/main" id="{FD389C93-5817-1D2A-FEFA-36C2E63D148A}"/>
              </a:ext>
            </a:extLst>
          </p:cNvPr>
          <p:cNvSpPr/>
          <p:nvPr/>
        </p:nvSpPr>
        <p:spPr>
          <a:xfrm rot="2939651">
            <a:off x="7113440" y="1104883"/>
            <a:ext cx="187028" cy="2009403"/>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4" name="Arrow: Down 43">
            <a:extLst>
              <a:ext uri="{FF2B5EF4-FFF2-40B4-BE49-F238E27FC236}">
                <a16:creationId xmlns:a16="http://schemas.microsoft.com/office/drawing/2014/main" id="{63BCB10D-1F7E-AFEA-3C3F-D20BE35FB193}"/>
              </a:ext>
            </a:extLst>
          </p:cNvPr>
          <p:cNvSpPr/>
          <p:nvPr/>
        </p:nvSpPr>
        <p:spPr>
          <a:xfrm rot="16200000">
            <a:off x="4547163" y="485406"/>
            <a:ext cx="193332" cy="810031"/>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315010C-4494-542F-021A-3CE9AE703B41}"/>
              </a:ext>
            </a:extLst>
          </p:cNvPr>
          <p:cNvSpPr/>
          <p:nvPr/>
        </p:nvSpPr>
        <p:spPr>
          <a:xfrm>
            <a:off x="106870" y="60426"/>
            <a:ext cx="3224909" cy="473249"/>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66DC19-027B-C909-7B37-04439B5D9DF6}"/>
                  </a:ext>
                </a:extLst>
              </p:cNvPr>
              <p:cNvSpPr txBox="1"/>
              <p:nvPr/>
            </p:nvSpPr>
            <p:spPr>
              <a:xfrm>
                <a:off x="4256537" y="877434"/>
                <a:ext cx="5067824" cy="5947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m>
                                <m:mPr>
                                  <m:mcs>
                                    <m:mc>
                                      <m:mcPr>
                                        <m:count m:val="2"/>
                                        <m:mcJc m:val="center"/>
                                      </m:mcPr>
                                    </m:mc>
                                  </m:mcs>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mP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mr>
                              </m:m>
                            </m:e>
                          </m:d>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4</m:t>
                                      </m:r>
                                    </m:sub>
                                  </m:sSub>
                                </m:e>
                              </m:d>
                            </m:e>
                          </m:func>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4" name="TextBox 13">
                <a:extLst>
                  <a:ext uri="{FF2B5EF4-FFF2-40B4-BE49-F238E27FC236}">
                    <a16:creationId xmlns:a16="http://schemas.microsoft.com/office/drawing/2014/main" id="{67450B5F-23F4-DDE6-F507-8205B1065B20}"/>
                  </a:ext>
                </a:extLst>
              </p:cNvPr>
              <p:cNvSpPr txBox="1">
                <a:spLocks noRot="1" noChangeAspect="1" noMove="1" noResize="1" noEditPoints="1" noAdjustHandles="1" noChangeArrowheads="1" noChangeShapeType="1" noTextEdit="1"/>
              </p:cNvSpPr>
              <p:nvPr/>
            </p:nvSpPr>
            <p:spPr>
              <a:xfrm>
                <a:off x="4256537" y="877434"/>
                <a:ext cx="5067824" cy="594715"/>
              </a:xfrm>
              <a:prstGeom prst="rect">
                <a:avLst/>
              </a:prstGeom>
              <a:blipFill>
                <a:blip r:embed="rId14"/>
                <a:stretch>
                  <a:fillRect/>
                </a:stretch>
              </a:blipFill>
            </p:spPr>
            <p:txBody>
              <a:bodyPr/>
              <a:lstStyle/>
              <a:p>
                <a:r>
                  <a:rPr lang="en-GB">
                    <a:noFill/>
                  </a:rPr>
                  <a:t> </a:t>
                </a:r>
              </a:p>
            </p:txBody>
          </p:sp>
        </mc:Fallback>
      </mc:AlternateContent>
      <p:cxnSp>
        <p:nvCxnSpPr>
          <p:cNvPr id="56" name="Straight Connector 55">
            <a:extLst>
              <a:ext uri="{FF2B5EF4-FFF2-40B4-BE49-F238E27FC236}">
                <a16:creationId xmlns:a16="http://schemas.microsoft.com/office/drawing/2014/main" id="{D77B1D74-C1E6-A546-9BBD-ADB56D9EC1FF}"/>
              </a:ext>
            </a:extLst>
          </p:cNvPr>
          <p:cNvCxnSpPr>
            <a:cxnSpLocks/>
          </p:cNvCxnSpPr>
          <p:nvPr/>
        </p:nvCxnSpPr>
        <p:spPr>
          <a:xfrm flipV="1">
            <a:off x="7249156" y="2968778"/>
            <a:ext cx="831658" cy="322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5">
            <a:extLst>
              <a:ext uri="{FF2B5EF4-FFF2-40B4-BE49-F238E27FC236}">
                <a16:creationId xmlns:a16="http://schemas.microsoft.com/office/drawing/2014/main" id="{DF995579-E2F8-A8AB-1757-F7825A6356C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78121" t="42573" r="17009" b="47223"/>
          <a:stretch/>
        </p:blipFill>
        <p:spPr bwMode="auto">
          <a:xfrm>
            <a:off x="7514889" y="4262607"/>
            <a:ext cx="1161303" cy="1068895"/>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1696EAB2-E7E5-63C7-FB93-BD5F6C8ACFD8}"/>
              </a:ext>
            </a:extLst>
          </p:cNvPr>
          <p:cNvSpPr/>
          <p:nvPr/>
        </p:nvSpPr>
        <p:spPr>
          <a:xfrm>
            <a:off x="6889576" y="3554267"/>
            <a:ext cx="2009401" cy="200940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82D0A68-EF3E-9846-CE80-A274EDBE14BC}"/>
                  </a:ext>
                </a:extLst>
              </p:cNvPr>
              <p:cNvSpPr txBox="1"/>
              <p:nvPr/>
            </p:nvSpPr>
            <p:spPr>
              <a:xfrm>
                <a:off x="3587710" y="4471002"/>
                <a:ext cx="245936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external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internal</a:t>
                </a:r>
              </a:p>
            </p:txBody>
          </p:sp>
        </mc:Choice>
        <mc:Fallback xmlns="">
          <p:sp>
            <p:nvSpPr>
              <p:cNvPr id="17" name="TextBox 16">
                <a:extLst>
                  <a:ext uri="{FF2B5EF4-FFF2-40B4-BE49-F238E27FC236}">
                    <a16:creationId xmlns:a16="http://schemas.microsoft.com/office/drawing/2014/main" id="{782D0A68-EF3E-9846-CE80-A274EDBE14BC}"/>
                  </a:ext>
                </a:extLst>
              </p:cNvPr>
              <p:cNvSpPr txBox="1">
                <a:spLocks noRot="1" noChangeAspect="1" noMove="1" noResize="1" noEditPoints="1" noAdjustHandles="1" noChangeArrowheads="1" noChangeShapeType="1" noTextEdit="1"/>
              </p:cNvSpPr>
              <p:nvPr/>
            </p:nvSpPr>
            <p:spPr>
              <a:xfrm>
                <a:off x="3587710" y="4471002"/>
                <a:ext cx="2459365" cy="400110"/>
              </a:xfrm>
              <a:prstGeom prst="rect">
                <a:avLst/>
              </a:prstGeom>
              <a:blipFill>
                <a:blip r:embed="rId16"/>
                <a:stretch>
                  <a:fillRect l="-2730" t="-6061" b="-27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5FDF211-F990-C559-E057-9F554975993F}"/>
                  </a:ext>
                </a:extLst>
              </p:cNvPr>
              <p:cNvSpPr txBox="1"/>
              <p:nvPr/>
            </p:nvSpPr>
            <p:spPr>
              <a:xfrm>
                <a:off x="2308686" y="4800772"/>
                <a:ext cx="367697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GB" alt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d>
                      <m:d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e>
                    </m:d>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GB" alt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r>
                      <m:rPr>
                        <m:sty m:val="p"/>
                      </m:rPr>
                      <a:rPr kumimoji="0" lang="en-GB" sz="20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U</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(1)</m:t>
                    </m:r>
                  </m:oMath>
                </a14:m>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19" name="TextBox 18">
                <a:extLst>
                  <a:ext uri="{FF2B5EF4-FFF2-40B4-BE49-F238E27FC236}">
                    <a16:creationId xmlns:a16="http://schemas.microsoft.com/office/drawing/2014/main" id="{F5FDF211-F990-C559-E057-9F554975993F}"/>
                  </a:ext>
                </a:extLst>
              </p:cNvPr>
              <p:cNvSpPr txBox="1">
                <a:spLocks noRot="1" noChangeAspect="1" noMove="1" noResize="1" noEditPoints="1" noAdjustHandles="1" noChangeArrowheads="1" noChangeShapeType="1" noTextEdit="1"/>
              </p:cNvSpPr>
              <p:nvPr/>
            </p:nvSpPr>
            <p:spPr>
              <a:xfrm>
                <a:off x="2308686" y="4800772"/>
                <a:ext cx="3676972" cy="400110"/>
              </a:xfrm>
              <a:prstGeom prst="rect">
                <a:avLst/>
              </a:prstGeom>
              <a:blipFill>
                <a:blip r:embed="rId17"/>
                <a:stretch>
                  <a:fillRect b="-1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EC5E293-86F8-636D-8437-80CF0166DB44}"/>
                  </a:ext>
                </a:extLst>
              </p:cNvPr>
              <p:cNvSpPr txBox="1"/>
              <p:nvPr/>
            </p:nvSpPr>
            <p:spPr>
              <a:xfrm>
                <a:off x="-96078" y="5171886"/>
                <a:ext cx="1953512"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Original 9 components </a:t>
                </a:r>
                <a14:m>
                  <m:oMath xmlns:m="http://schemas.openxmlformats.org/officeDocument/2006/math">
                    <m:sSub>
                      <m:sSub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20" name="TextBox 19">
                <a:extLst>
                  <a:ext uri="{FF2B5EF4-FFF2-40B4-BE49-F238E27FC236}">
                    <a16:creationId xmlns:a16="http://schemas.microsoft.com/office/drawing/2014/main" id="{1EC5E293-86F8-636D-8437-80CF0166DB44}"/>
                  </a:ext>
                </a:extLst>
              </p:cNvPr>
              <p:cNvSpPr txBox="1">
                <a:spLocks noRot="1" noChangeAspect="1" noMove="1" noResize="1" noEditPoints="1" noAdjustHandles="1" noChangeArrowheads="1" noChangeShapeType="1" noTextEdit="1"/>
              </p:cNvSpPr>
              <p:nvPr/>
            </p:nvSpPr>
            <p:spPr>
              <a:xfrm>
                <a:off x="-96078" y="5171886"/>
                <a:ext cx="1953512" cy="1015663"/>
              </a:xfrm>
              <a:prstGeom prst="rect">
                <a:avLst/>
              </a:prstGeom>
              <a:blipFill>
                <a:blip r:embed="rId18"/>
                <a:stretch>
                  <a:fillRect t="-2395" b="-59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1131F65-4FA1-03EE-BCFF-8037D120F6B8}"/>
                  </a:ext>
                </a:extLst>
              </p:cNvPr>
              <p:cNvSpPr txBox="1"/>
              <p:nvPr/>
            </p:nvSpPr>
            <p:spPr>
              <a:xfrm>
                <a:off x="1552955" y="5478092"/>
                <a:ext cx="66751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B1131F65-4FA1-03EE-BCFF-8037D120F6B8}"/>
                  </a:ext>
                </a:extLst>
              </p:cNvPr>
              <p:cNvSpPr txBox="1">
                <a:spLocks noRot="1" noChangeAspect="1" noMove="1" noResize="1" noEditPoints="1" noAdjustHandles="1" noChangeArrowheads="1" noChangeShapeType="1" noTextEdit="1"/>
              </p:cNvSpPr>
              <p:nvPr/>
            </p:nvSpPr>
            <p:spPr>
              <a:xfrm>
                <a:off x="1552955" y="5478092"/>
                <a:ext cx="667512" cy="523220"/>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54F572D-E79F-A096-2BC8-D0A9FC670C95}"/>
                  </a:ext>
                </a:extLst>
              </p:cNvPr>
              <p:cNvSpPr txBox="1"/>
              <p:nvPr/>
            </p:nvSpPr>
            <p:spPr>
              <a:xfrm>
                <a:off x="2331665" y="5935822"/>
                <a:ext cx="37266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4</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r>
                      <m:rPr>
                        <m:nor/>
                      </m:rPr>
                      <a:rPr kumimoji="0" lang="en-GB" sz="20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m:rPr>
                        <m:nor/>
                      </m:rPr>
                      <a:rPr kumimoji="0" lang="en-GB" sz="20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vector</m:t>
                    </m:r>
                    <m:r>
                      <m:rPr>
                        <m:nor/>
                      </m:rPr>
                      <a:rPr kumimoji="0" lang="en-GB" sz="20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  </m:t>
                    </m:r>
                    <m:r>
                      <a:rPr kumimoji="0" lang="en-GB" sz="2000" b="0" i="0" u="none" strike="noStrike" kern="1200" cap="none" spc="0" normalizeH="0" baseline="0" noProof="0" dirty="0" smtClean="0">
                        <a:ln>
                          <a:noFill/>
                        </a:ln>
                        <a:solidFill>
                          <a:srgbClr val="000099"/>
                        </a:solidFill>
                        <a:effectLst/>
                        <a:uLnTx/>
                        <a:uFillTx/>
                        <a:latin typeface="Cambria Math" panose="02040503050406030204" pitchFamily="18" charset="0"/>
                        <a:ea typeface="+mn-ea"/>
                        <a:cs typeface="Arial" panose="020B0604020202020204" pitchFamily="34" charset="0"/>
                      </a:rPr>
                      <m:t>         </m:t>
                    </m:r>
                    <m:r>
                      <a:rPr kumimoji="0" lang="en-GB"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a14:m>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TextBox 25">
                <a:extLst>
                  <a:ext uri="{FF2B5EF4-FFF2-40B4-BE49-F238E27FC236}">
                    <a16:creationId xmlns:a16="http://schemas.microsoft.com/office/drawing/2014/main" id="{C54F572D-E79F-A096-2BC8-D0A9FC670C95}"/>
                  </a:ext>
                </a:extLst>
              </p:cNvPr>
              <p:cNvSpPr txBox="1">
                <a:spLocks noRot="1" noChangeAspect="1" noMove="1" noResize="1" noEditPoints="1" noAdjustHandles="1" noChangeArrowheads="1" noChangeShapeType="1" noTextEdit="1"/>
              </p:cNvSpPr>
              <p:nvPr/>
            </p:nvSpPr>
            <p:spPr>
              <a:xfrm>
                <a:off x="2331665" y="5935822"/>
                <a:ext cx="3726699" cy="400110"/>
              </a:xfrm>
              <a:prstGeom prst="rect">
                <a:avLst/>
              </a:prstGeom>
              <a:blipFill>
                <a:blip r:embed="rId20"/>
                <a:stretch>
                  <a:fillRect l="-1634" t="-7692" b="-2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789F23B-7F77-FC76-964C-576270A30D5E}"/>
                  </a:ext>
                </a:extLst>
              </p:cNvPr>
              <p:cNvSpPr txBox="1"/>
              <p:nvPr/>
            </p:nvSpPr>
            <p:spPr>
              <a:xfrm>
                <a:off x="2325768" y="5194529"/>
                <a:ext cx="356012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4</a:t>
                </a:r>
                <a14:m>
                  <m:oMath xmlns:m="http://schemas.openxmlformats.org/officeDocument/2006/math">
                    <m:r>
                      <a:rPr kumimoji="0" lang="en-GB" sz="20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𝜓</m:t>
                    </m:r>
                    <m:r>
                      <m:rPr>
                        <m:nor/>
                      </m:rPr>
                      <a:rPr kumimoji="0" lang="en-GB" sz="20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nor/>
                      </m:rPr>
                      <a:rPr kumimoji="0" lang="en-GB" sz="20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Weyl</m:t>
                    </m:r>
                    <m:r>
                      <m:rPr>
                        <m:nor/>
                      </m:rPr>
                      <a:rPr kumimoji="0" lang="en-GB" sz="20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 </m:t>
                    </m:r>
                    <m:r>
                      <m:rPr>
                        <m:nor/>
                      </m:rPr>
                      <a:rPr kumimoji="0" lang="en-GB" sz="20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spinor</m:t>
                    </m:r>
                    <m:r>
                      <a:rPr kumimoji="0" lang="en-GB"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1</m:t>
                    </m:r>
                  </m:oMath>
                </a14:m>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7" name="TextBox 26">
                <a:extLst>
                  <a:ext uri="{FF2B5EF4-FFF2-40B4-BE49-F238E27FC236}">
                    <a16:creationId xmlns:a16="http://schemas.microsoft.com/office/drawing/2014/main" id="{3789F23B-7F77-FC76-964C-576270A30D5E}"/>
                  </a:ext>
                </a:extLst>
              </p:cNvPr>
              <p:cNvSpPr txBox="1">
                <a:spLocks noRot="1" noChangeAspect="1" noMove="1" noResize="1" noEditPoints="1" noAdjustHandles="1" noChangeArrowheads="1" noChangeShapeType="1" noTextEdit="1"/>
              </p:cNvSpPr>
              <p:nvPr/>
            </p:nvSpPr>
            <p:spPr>
              <a:xfrm>
                <a:off x="2325768" y="5194529"/>
                <a:ext cx="3560121" cy="400110"/>
              </a:xfrm>
              <a:prstGeom prst="rect">
                <a:avLst/>
              </a:prstGeom>
              <a:blipFill>
                <a:blip r:embed="rId21"/>
                <a:stretch>
                  <a:fillRect l="-1884" t="-6061" b="-27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A53638F-BAEC-42C7-F400-FCB27F0B107F}"/>
                  </a:ext>
                </a:extLst>
              </p:cNvPr>
              <p:cNvSpPr txBox="1"/>
              <p:nvPr/>
            </p:nvSpPr>
            <p:spPr>
              <a:xfrm>
                <a:off x="2325768" y="5574220"/>
                <a:ext cx="345206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1</a:t>
                </a:r>
                <a14:m>
                  <m:oMath xmlns:m="http://schemas.openxmlformats.org/officeDocument/2006/math">
                    <m:r>
                      <a:rPr kumimoji="0" lang="en-GB"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8</m:t>
                        </m:r>
                      </m:sup>
                    </m:sSup>
                    <m:r>
                      <m:rPr>
                        <m:nor/>
                      </m:rPr>
                      <a:rPr kumimoji="0" lang="en-GB"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nor/>
                      </m:rPr>
                      <a:rPr kumimoji="0" lang="en-GB" sz="20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scalar</m:t>
                    </m:r>
                    <m:r>
                      <m:rPr>
                        <m:nor/>
                      </m:rPr>
                      <a:rPr kumimoji="0" lang="en-GB" sz="20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 </m:t>
                    </m:r>
                    <m:r>
                      <a:rPr kumimoji="0" lang="en-GB" sz="2000" b="0" i="0" u="none" strike="noStrike" kern="1200" cap="none" spc="0" normalizeH="0" baseline="0" noProof="0" dirty="0" smtClean="0">
                        <a:ln>
                          <a:noFill/>
                        </a:ln>
                        <a:solidFill>
                          <a:srgbClr val="000099"/>
                        </a:solidFill>
                        <a:effectLst/>
                        <a:uLnTx/>
                        <a:uFillTx/>
                        <a:latin typeface="Cambria Math" panose="02040503050406030204" pitchFamily="18" charset="0"/>
                        <a:ea typeface="+mn-ea"/>
                        <a:cs typeface="Arial" panose="020B0604020202020204" pitchFamily="34" charset="0"/>
                      </a:rPr>
                      <m:t>  </m:t>
                    </m:r>
                    <m:r>
                      <a:rPr kumimoji="0" lang="en-GB"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oMath>
                </a14:m>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9" name="TextBox 28">
                <a:extLst>
                  <a:ext uri="{FF2B5EF4-FFF2-40B4-BE49-F238E27FC236}">
                    <a16:creationId xmlns:a16="http://schemas.microsoft.com/office/drawing/2014/main" id="{BA53638F-BAEC-42C7-F400-FCB27F0B107F}"/>
                  </a:ext>
                </a:extLst>
              </p:cNvPr>
              <p:cNvSpPr txBox="1">
                <a:spLocks noRot="1" noChangeAspect="1" noMove="1" noResize="1" noEditPoints="1" noAdjustHandles="1" noChangeArrowheads="1" noChangeShapeType="1" noTextEdit="1"/>
              </p:cNvSpPr>
              <p:nvPr/>
            </p:nvSpPr>
            <p:spPr>
              <a:xfrm>
                <a:off x="2325768" y="5574220"/>
                <a:ext cx="3452064" cy="400110"/>
              </a:xfrm>
              <a:prstGeom prst="rect">
                <a:avLst/>
              </a:prstGeom>
              <a:blipFill>
                <a:blip r:embed="rId22"/>
                <a:stretch>
                  <a:fillRect l="-1943" t="-9091" b="-24242"/>
                </a:stretch>
              </a:blipFill>
            </p:spPr>
            <p:txBody>
              <a:bodyPr/>
              <a:lstStyle/>
              <a:p>
                <a:r>
                  <a:rPr lang="en-GB">
                    <a:noFill/>
                  </a:rPr>
                  <a:t> </a:t>
                </a:r>
              </a:p>
            </p:txBody>
          </p:sp>
        </mc:Fallback>
      </mc:AlternateContent>
      <p:cxnSp>
        <p:nvCxnSpPr>
          <p:cNvPr id="35" name="Straight Arrow Connector 34">
            <a:extLst>
              <a:ext uri="{FF2B5EF4-FFF2-40B4-BE49-F238E27FC236}">
                <a16:creationId xmlns:a16="http://schemas.microsoft.com/office/drawing/2014/main" id="{35F6B53E-BEC4-BBE6-C82F-DB29EF383882}"/>
              </a:ext>
            </a:extLst>
          </p:cNvPr>
          <p:cNvCxnSpPr>
            <a:cxnSpLocks/>
          </p:cNvCxnSpPr>
          <p:nvPr/>
        </p:nvCxnSpPr>
        <p:spPr>
          <a:xfrm flipV="1">
            <a:off x="6766560" y="4511302"/>
            <a:ext cx="380508" cy="623579"/>
          </a:xfrm>
          <a:prstGeom prst="straightConnector1">
            <a:avLst/>
          </a:prstGeom>
          <a:ln w="15875">
            <a:solidFill>
              <a:srgbClr val="CC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B025601-E71B-F4B3-84F8-F117A29C22F2}"/>
                  </a:ext>
                </a:extLst>
              </p:cNvPr>
              <p:cNvSpPr txBox="1"/>
              <p:nvPr/>
            </p:nvSpPr>
            <p:spPr>
              <a:xfrm>
                <a:off x="8039445" y="4598718"/>
                <a:ext cx="530017" cy="3077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oMath>
                  </m:oMathPara>
                </a14:m>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6" name="TextBox 35">
                <a:extLst>
                  <a:ext uri="{FF2B5EF4-FFF2-40B4-BE49-F238E27FC236}">
                    <a16:creationId xmlns:a16="http://schemas.microsoft.com/office/drawing/2014/main" id="{DB025601-E71B-F4B3-84F8-F117A29C22F2}"/>
                  </a:ext>
                </a:extLst>
              </p:cNvPr>
              <p:cNvSpPr txBox="1">
                <a:spLocks noRot="1" noChangeAspect="1" noMove="1" noResize="1" noEditPoints="1" noAdjustHandles="1" noChangeArrowheads="1" noChangeShapeType="1" noTextEdit="1"/>
              </p:cNvSpPr>
              <p:nvPr/>
            </p:nvSpPr>
            <p:spPr>
              <a:xfrm>
                <a:off x="8039445" y="4598718"/>
                <a:ext cx="530017" cy="307777"/>
              </a:xfrm>
              <a:prstGeom prst="rect">
                <a:avLst/>
              </a:prstGeom>
              <a:blipFill>
                <a:blip r:embed="rId23"/>
                <a:stretch>
                  <a:fillRect l="-1149" r="-2299" b="-13725"/>
                </a:stretch>
              </a:blipFill>
            </p:spPr>
            <p:txBody>
              <a:bodyPr/>
              <a:lstStyle/>
              <a:p>
                <a:r>
                  <a:rPr lang="en-GB">
                    <a:noFill/>
                  </a:rPr>
                  <a:t> </a:t>
                </a:r>
              </a:p>
            </p:txBody>
          </p:sp>
        </mc:Fallback>
      </mc:AlternateContent>
      <p:sp>
        <p:nvSpPr>
          <p:cNvPr id="37" name="Arrow: Curved Left 36">
            <a:extLst>
              <a:ext uri="{FF2B5EF4-FFF2-40B4-BE49-F238E27FC236}">
                <a16:creationId xmlns:a16="http://schemas.microsoft.com/office/drawing/2014/main" id="{9279EA5E-7579-472E-177F-38641416D259}"/>
              </a:ext>
            </a:extLst>
          </p:cNvPr>
          <p:cNvSpPr/>
          <p:nvPr/>
        </p:nvSpPr>
        <p:spPr>
          <a:xfrm rot="12604840">
            <a:off x="6762670" y="3526141"/>
            <a:ext cx="396909" cy="1032155"/>
          </a:xfrm>
          <a:prstGeom prst="curvedLeftArrow">
            <a:avLst>
              <a:gd name="adj1" fmla="val 25000"/>
              <a:gd name="adj2" fmla="val 68994"/>
              <a:gd name="adj3" fmla="val 323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7288996-029C-BA74-3145-D6799AEBB420}"/>
                  </a:ext>
                </a:extLst>
              </p:cNvPr>
              <p:cNvSpPr txBox="1"/>
              <p:nvPr/>
            </p:nvSpPr>
            <p:spPr>
              <a:xfrm>
                <a:off x="7525761" y="3802805"/>
                <a:ext cx="54864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𝜓</m:t>
                      </m:r>
                    </m:oMath>
                  </m:oMathPara>
                </a14:m>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9" name="TextBox 38">
                <a:extLst>
                  <a:ext uri="{FF2B5EF4-FFF2-40B4-BE49-F238E27FC236}">
                    <a16:creationId xmlns:a16="http://schemas.microsoft.com/office/drawing/2014/main" id="{37288996-029C-BA74-3145-D6799AEBB420}"/>
                  </a:ext>
                </a:extLst>
              </p:cNvPr>
              <p:cNvSpPr txBox="1">
                <a:spLocks noRot="1" noChangeAspect="1" noMove="1" noResize="1" noEditPoints="1" noAdjustHandles="1" noChangeArrowheads="1" noChangeShapeType="1" noTextEdit="1"/>
              </p:cNvSpPr>
              <p:nvPr/>
            </p:nvSpPr>
            <p:spPr>
              <a:xfrm>
                <a:off x="7525761" y="3802805"/>
                <a:ext cx="548640" cy="461665"/>
              </a:xfrm>
              <a:prstGeom prst="rect">
                <a:avLst/>
              </a:prstGeom>
              <a:blipFill>
                <a:blip r:embed="rId24"/>
                <a:stretch>
                  <a:fillRect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BF0B0B3-BCD3-6648-1DF9-5F9C5E079316}"/>
                  </a:ext>
                </a:extLst>
              </p:cNvPr>
              <p:cNvSpPr txBox="1"/>
              <p:nvPr/>
            </p:nvSpPr>
            <p:spPr>
              <a:xfrm>
                <a:off x="6774337" y="4145894"/>
                <a:ext cx="1024128"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8</m:t>
                          </m:r>
                        </m:sup>
                      </m:sSup>
                    </m:oMath>
                  </m:oMathPara>
                </a14:m>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9" name="TextBox 48">
                <a:extLst>
                  <a:ext uri="{FF2B5EF4-FFF2-40B4-BE49-F238E27FC236}">
                    <a16:creationId xmlns:a16="http://schemas.microsoft.com/office/drawing/2014/main" id="{3BF0B0B3-BCD3-6648-1DF9-5F9C5E079316}"/>
                  </a:ext>
                </a:extLst>
              </p:cNvPr>
              <p:cNvSpPr txBox="1">
                <a:spLocks noRot="1" noChangeAspect="1" noMove="1" noResize="1" noEditPoints="1" noAdjustHandles="1" noChangeArrowheads="1" noChangeShapeType="1" noTextEdit="1"/>
              </p:cNvSpPr>
              <p:nvPr/>
            </p:nvSpPr>
            <p:spPr>
              <a:xfrm>
                <a:off x="6774337" y="4145894"/>
                <a:ext cx="1024128" cy="430887"/>
              </a:xfrm>
              <a:prstGeom prst="rect">
                <a:avLst/>
              </a:prstGeom>
              <a:blipFill>
                <a:blip r:embed="rId25"/>
                <a:stretch>
                  <a:fillRect/>
                </a:stretch>
              </a:blipFill>
            </p:spPr>
            <p:txBody>
              <a:bodyPr/>
              <a:lstStyle/>
              <a:p>
                <a:r>
                  <a:rPr lang="en-GB">
                    <a:noFill/>
                  </a:rPr>
                  <a:t> </a:t>
                </a:r>
              </a:p>
            </p:txBody>
          </p:sp>
        </mc:Fallback>
      </mc:AlternateContent>
      <p:cxnSp>
        <p:nvCxnSpPr>
          <p:cNvPr id="50" name="Straight Arrow Connector 49">
            <a:extLst>
              <a:ext uri="{FF2B5EF4-FFF2-40B4-BE49-F238E27FC236}">
                <a16:creationId xmlns:a16="http://schemas.microsoft.com/office/drawing/2014/main" id="{AD0E6B19-D709-137F-EACD-94C78A5A856E}"/>
              </a:ext>
            </a:extLst>
          </p:cNvPr>
          <p:cNvCxnSpPr>
            <a:cxnSpLocks/>
          </p:cNvCxnSpPr>
          <p:nvPr/>
        </p:nvCxnSpPr>
        <p:spPr>
          <a:xfrm flipV="1">
            <a:off x="6991796" y="5018679"/>
            <a:ext cx="903494" cy="877877"/>
          </a:xfrm>
          <a:prstGeom prst="straightConnector1">
            <a:avLst/>
          </a:prstGeom>
          <a:ln w="15875">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E8F74C3-61C7-A5D0-5409-002D124B8CB9}"/>
              </a:ext>
            </a:extLst>
          </p:cNvPr>
          <p:cNvCxnSpPr>
            <a:cxnSpLocks/>
          </p:cNvCxnSpPr>
          <p:nvPr/>
        </p:nvCxnSpPr>
        <p:spPr>
          <a:xfrm flipV="1">
            <a:off x="6914129" y="4165978"/>
            <a:ext cx="809341" cy="1002430"/>
          </a:xfrm>
          <a:prstGeom prst="straightConnector1">
            <a:avLst/>
          </a:prstGeom>
          <a:ln w="15875">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40A7D2F-08AF-B93F-2933-73ED6CCA2F4E}"/>
              </a:ext>
            </a:extLst>
          </p:cNvPr>
          <p:cNvSpPr txBox="1"/>
          <p:nvPr/>
        </p:nvSpPr>
        <p:spPr>
          <a:xfrm>
            <a:off x="5559154" y="5089505"/>
            <a:ext cx="158791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Basis for matter</a:t>
            </a:r>
          </a:p>
        </p:txBody>
      </p:sp>
      <p:cxnSp>
        <p:nvCxnSpPr>
          <p:cNvPr id="63" name="Straight Arrow Connector 62">
            <a:extLst>
              <a:ext uri="{FF2B5EF4-FFF2-40B4-BE49-F238E27FC236}">
                <a16:creationId xmlns:a16="http://schemas.microsoft.com/office/drawing/2014/main" id="{A0CD2E0B-7AC3-66ED-D2C8-03E764A7620F}"/>
              </a:ext>
            </a:extLst>
          </p:cNvPr>
          <p:cNvCxnSpPr>
            <a:cxnSpLocks/>
            <a:stCxn id="64" idx="1"/>
          </p:cNvCxnSpPr>
          <p:nvPr/>
        </p:nvCxnSpPr>
        <p:spPr>
          <a:xfrm flipV="1">
            <a:off x="4710856" y="4162789"/>
            <a:ext cx="1990329" cy="218658"/>
          </a:xfrm>
          <a:prstGeom prst="straightConnector1">
            <a:avLst/>
          </a:prstGeom>
          <a:ln w="15875">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64" name="Right Brace 63">
            <a:extLst>
              <a:ext uri="{FF2B5EF4-FFF2-40B4-BE49-F238E27FC236}">
                <a16:creationId xmlns:a16="http://schemas.microsoft.com/office/drawing/2014/main" id="{CD6A42F2-65B8-E91F-9141-5A66B14B229F}"/>
              </a:ext>
            </a:extLst>
          </p:cNvPr>
          <p:cNvSpPr/>
          <p:nvPr/>
        </p:nvSpPr>
        <p:spPr>
          <a:xfrm rot="16200000">
            <a:off x="4643904" y="3420853"/>
            <a:ext cx="133904" cy="2055092"/>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Right Brace 64">
            <a:extLst>
              <a:ext uri="{FF2B5EF4-FFF2-40B4-BE49-F238E27FC236}">
                <a16:creationId xmlns:a16="http://schemas.microsoft.com/office/drawing/2014/main" id="{F439B1A6-4F9D-2193-C90A-2630C4600CAC}"/>
              </a:ext>
            </a:extLst>
          </p:cNvPr>
          <p:cNvSpPr/>
          <p:nvPr/>
        </p:nvSpPr>
        <p:spPr>
          <a:xfrm rot="10800000">
            <a:off x="2140251" y="5210592"/>
            <a:ext cx="141362" cy="1093108"/>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Right Brace 65">
            <a:extLst>
              <a:ext uri="{FF2B5EF4-FFF2-40B4-BE49-F238E27FC236}">
                <a16:creationId xmlns:a16="http://schemas.microsoft.com/office/drawing/2014/main" id="{ADE65232-0F64-905D-D066-CADF3D886B84}"/>
              </a:ext>
            </a:extLst>
          </p:cNvPr>
          <p:cNvSpPr/>
          <p:nvPr/>
        </p:nvSpPr>
        <p:spPr>
          <a:xfrm>
            <a:off x="5636470" y="5210592"/>
            <a:ext cx="141362" cy="657619"/>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Right Brace 66">
            <a:extLst>
              <a:ext uri="{FF2B5EF4-FFF2-40B4-BE49-F238E27FC236}">
                <a16:creationId xmlns:a16="http://schemas.microsoft.com/office/drawing/2014/main" id="{F247EB1D-55D9-9DBA-683C-6AEFB1D7222F}"/>
              </a:ext>
            </a:extLst>
          </p:cNvPr>
          <p:cNvSpPr/>
          <p:nvPr/>
        </p:nvSpPr>
        <p:spPr>
          <a:xfrm>
            <a:off x="5644760" y="5930534"/>
            <a:ext cx="141362" cy="377966"/>
          </a:xfrm>
          <a:prstGeom prst="rightBrace">
            <a:avLst>
              <a:gd name="adj1" fmla="val 4327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88CB6A1-D8E5-6EE0-55BD-23DFE6AB27B1}"/>
                  </a:ext>
                </a:extLst>
              </p:cNvPr>
              <p:cNvSpPr txBox="1"/>
              <p:nvPr/>
            </p:nvSpPr>
            <p:spPr>
              <a:xfrm>
                <a:off x="5735156" y="5896556"/>
                <a:ext cx="3369958" cy="682238"/>
              </a:xfrm>
              <a:prstGeom prst="rect">
                <a:avLst/>
              </a:prstGeom>
              <a:noFill/>
            </p:spPr>
            <p:txBody>
              <a:bodyPr wrap="square" rtlCol="0">
                <a:spAutoFit/>
              </a:bodyPr>
              <a:lstStyle/>
              <a:p>
                <a:pPr marL="0" marR="0" lvl="0" indent="0" algn="ctr" defTabSz="457200" rtl="0" eaLnBrk="1" fontAlgn="auto" latinLnBrk="0" hangingPunct="1">
                  <a:lnSpc>
                    <a:spcPts val="23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Symmetry broken on extracting </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4D</a:t>
                </a:r>
                <a:r>
                  <a:rPr kumimoji="0" lang="en-GB"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spacetime part </a:t>
                </a:r>
                <a14:m>
                  <m:oMath xmlns:m="http://schemas.openxmlformats.org/officeDocument/2006/math">
                    <m:sSub>
                      <m:sSubPr>
                        <m:ctrlP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en-GB" b="1" i="1" u="none" strike="noStrike" kern="1200" cap="none" spc="0" normalizeH="0" baseline="0" noProof="0" dirty="0" smtClean="0">
                            <a:ln>
                              <a:noFill/>
                            </a:ln>
                            <a:solidFill>
                              <a:prstClr val="black"/>
                            </a:solidFill>
                            <a:effectLst/>
                            <a:uLnTx/>
                            <a:uFillTx/>
                            <a:latin typeface="Cambria Math" panose="02040503050406030204" pitchFamily="18" charset="0"/>
                          </a:rPr>
                          <m:t> </m:t>
                        </m:r>
                        <m:r>
                          <a:rPr kumimoji="0" lang="en-GB"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𝜹</m:t>
                        </m:r>
                        <m:r>
                          <a:rPr kumimoji="0" lang="en-GB"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𝒙</m:t>
                        </m:r>
                      </m:e>
                      <m:sub>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rPr>
                          <m:t>4</m:t>
                        </m:r>
                      </m:sub>
                    </m:sSub>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rPr>
                      <m:t> </m:t>
                    </m:r>
                    <m:r>
                      <a:rPr kumimoji="0" lang="en-GB"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0" lang="en-GB"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sSubPr>
                      <m:e>
                        <m:r>
                          <m:rPr>
                            <m:sty m:val="p"/>
                          </m:rPr>
                          <a:rPr kumimoji="0" lang="en-GB"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h</m:t>
                        </m:r>
                      </m:e>
                      <m:sub>
                        <m:r>
                          <a:rPr kumimoji="0" lang="en-GB"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sub>
                    </m:sSub>
                    <m:r>
                      <m:rPr>
                        <m:nor/>
                      </m:rPr>
                      <a:rPr kumimoji="0" lang="en-GB" sz="24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endParaRPr kumimoji="0" lang="en-GB"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68" name="TextBox 67">
                <a:extLst>
                  <a:ext uri="{FF2B5EF4-FFF2-40B4-BE49-F238E27FC236}">
                    <a16:creationId xmlns:a16="http://schemas.microsoft.com/office/drawing/2014/main" id="{888CB6A1-D8E5-6EE0-55BD-23DFE6AB27B1}"/>
                  </a:ext>
                </a:extLst>
              </p:cNvPr>
              <p:cNvSpPr txBox="1">
                <a:spLocks noRot="1" noChangeAspect="1" noMove="1" noResize="1" noEditPoints="1" noAdjustHandles="1" noChangeArrowheads="1" noChangeShapeType="1" noTextEdit="1"/>
              </p:cNvSpPr>
              <p:nvPr/>
            </p:nvSpPr>
            <p:spPr>
              <a:xfrm>
                <a:off x="5735156" y="5896556"/>
                <a:ext cx="3369958" cy="682238"/>
              </a:xfrm>
              <a:prstGeom prst="rect">
                <a:avLst/>
              </a:prstGeom>
              <a:blipFill>
                <a:blip r:embed="rId26"/>
                <a:stretch>
                  <a:fillRect l="-1447" t="-4464" r="-2712" b="-1339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2BD41ACE-5988-54CB-6321-DCCF8D99FDEF}"/>
                  </a:ext>
                </a:extLst>
              </p:cNvPr>
              <p:cNvSpPr txBox="1"/>
              <p:nvPr/>
            </p:nvSpPr>
            <p:spPr>
              <a:xfrm>
                <a:off x="90766" y="3594518"/>
                <a:ext cx="3071876" cy="9840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m>
                                <m:mPr>
                                  <m:mcs>
                                    <m:mc>
                                      <m:mcPr>
                                        <m:count m:val="2"/>
                                        <m:mcJc m:val="center"/>
                                      </m:mcPr>
                                    </m:mc>
                                  </m:mcs>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mPr>
                                <m:mr>
                                  <m:e>
                                    <m:m>
                                      <m:mPr>
                                        <m:mcs>
                                          <m:mc>
                                            <m:mcPr>
                                              <m:count m:val="2"/>
                                              <m:mcJc m:val="center"/>
                                            </m:mcPr>
                                          </m:mc>
                                        </m:mcs>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mPr>
                                      <m:mr>
                                        <m:e/>
                                        <m:e/>
                                      </m:mr>
                                      <m:mr>
                                        <m:e/>
                                        <m:e/>
                                      </m:mr>
                                    </m:m>
                                  </m:e>
                                  <m:e>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𝜓</m:t>
                                    </m:r>
                                  </m:e>
                                </m:mr>
                                <m:mr>
                                  <m:e>
                                    <m:sSup>
                                      <m:sSup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pPr>
                                      <m:e>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𝜓</m:t>
                                        </m:r>
                                      </m:e>
                                      <m:sup>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8</m:t>
                                        </m:r>
                                      </m:sup>
                                    </m:sSup>
                                  </m:e>
                                </m:mr>
                              </m:m>
                            </m:e>
                          </m:d>
                        </m:e>
                      </m:func>
                    </m:oMath>
                  </m:oMathPara>
                </a14:m>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9" name="TextBox 68">
                <a:extLst>
                  <a:ext uri="{FF2B5EF4-FFF2-40B4-BE49-F238E27FC236}">
                    <a16:creationId xmlns:a16="http://schemas.microsoft.com/office/drawing/2014/main" id="{2BD41ACE-5988-54CB-6321-DCCF8D99FDEF}"/>
                  </a:ext>
                </a:extLst>
              </p:cNvPr>
              <p:cNvSpPr txBox="1">
                <a:spLocks noRot="1" noChangeAspect="1" noMove="1" noResize="1" noEditPoints="1" noAdjustHandles="1" noChangeArrowheads="1" noChangeShapeType="1" noTextEdit="1"/>
              </p:cNvSpPr>
              <p:nvPr/>
            </p:nvSpPr>
            <p:spPr>
              <a:xfrm>
                <a:off x="90766" y="3594518"/>
                <a:ext cx="3071876" cy="984052"/>
              </a:xfrm>
              <a:prstGeom prst="rect">
                <a:avLst/>
              </a:prstGeom>
              <a:blipFill>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35AEBF5-236D-11C8-8763-D035BF34BFC6}"/>
                  </a:ext>
                </a:extLst>
              </p:cNvPr>
              <p:cNvSpPr txBox="1"/>
              <p:nvPr/>
            </p:nvSpPr>
            <p:spPr>
              <a:xfrm>
                <a:off x="1672922" y="3814465"/>
                <a:ext cx="479234"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 </m:t>
                          </m:r>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oMath>
                  </m:oMathPara>
                </a14:m>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0" name="TextBox 69">
                <a:extLst>
                  <a:ext uri="{FF2B5EF4-FFF2-40B4-BE49-F238E27FC236}">
                    <a16:creationId xmlns:a16="http://schemas.microsoft.com/office/drawing/2014/main" id="{235AEBF5-236D-11C8-8763-D035BF34BFC6}"/>
                  </a:ext>
                </a:extLst>
              </p:cNvPr>
              <p:cNvSpPr txBox="1">
                <a:spLocks noRot="1" noChangeAspect="1" noMove="1" noResize="1" noEditPoints="1" noAdjustHandles="1" noChangeArrowheads="1" noChangeShapeType="1" noTextEdit="1"/>
              </p:cNvSpPr>
              <p:nvPr/>
            </p:nvSpPr>
            <p:spPr>
              <a:xfrm>
                <a:off x="1672922" y="3814465"/>
                <a:ext cx="479234" cy="276999"/>
              </a:xfrm>
              <a:prstGeom prst="rect">
                <a:avLst/>
              </a:prstGeom>
              <a:blipFill>
                <a:blip r:embed="rId28"/>
                <a:stretch>
                  <a:fillRect l="-1266" r="-3797" b="-15556"/>
                </a:stretch>
              </a:blipFill>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25623E94-289B-145F-713C-CE973E77F391}"/>
              </a:ext>
            </a:extLst>
          </p:cNvPr>
          <p:cNvCxnSpPr>
            <a:cxnSpLocks/>
          </p:cNvCxnSpPr>
          <p:nvPr/>
        </p:nvCxnSpPr>
        <p:spPr>
          <a:xfrm>
            <a:off x="1542108" y="4192579"/>
            <a:ext cx="1331650"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E9738E-5FEB-BA77-54F2-D045B09DB1B5}"/>
              </a:ext>
            </a:extLst>
          </p:cNvPr>
          <p:cNvCxnSpPr>
            <a:cxnSpLocks/>
          </p:cNvCxnSpPr>
          <p:nvPr/>
        </p:nvCxnSpPr>
        <p:spPr>
          <a:xfrm flipH="1">
            <a:off x="2401537" y="3692384"/>
            <a:ext cx="3548" cy="84399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 Box 7">
                <a:extLst>
                  <a:ext uri="{FF2B5EF4-FFF2-40B4-BE49-F238E27FC236}">
                    <a16:creationId xmlns:a16="http://schemas.microsoft.com/office/drawing/2014/main" id="{ECC3F328-8C3D-B7C1-16E7-656A2BD479D6}"/>
                  </a:ext>
                </a:extLst>
              </p:cNvPr>
              <p:cNvSpPr txBox="1">
                <a:spLocks noChangeArrowheads="1"/>
              </p:cNvSpPr>
              <p:nvPr/>
            </p:nvSpPr>
            <p:spPr bwMode="auto">
              <a:xfrm>
                <a:off x="292753" y="1509468"/>
                <a:ext cx="7142286" cy="4531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with Lorentz group </a:t>
                </a:r>
                <a14:m>
                  <m:oMath xmlns:m="http://schemas.openxmlformats.org/officeDocument/2006/math">
                    <m:sSup>
                      <m:sSup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SO</m:t>
                        </m:r>
                      </m:e>
                      <m: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(1,3)</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symmetry</a:t>
                </a:r>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74" name="Text Box 7">
                <a:extLst>
                  <a:ext uri="{FF2B5EF4-FFF2-40B4-BE49-F238E27FC236}">
                    <a16:creationId xmlns:a16="http://schemas.microsoft.com/office/drawing/2014/main" id="{ECC3F328-8C3D-B7C1-16E7-656A2BD479D6}"/>
                  </a:ext>
                </a:extLst>
              </p:cNvPr>
              <p:cNvSpPr txBox="1">
                <a:spLocks noRot="1" noChangeAspect="1" noMove="1" noResize="1" noEditPoints="1" noAdjustHandles="1" noChangeArrowheads="1" noChangeShapeType="1" noTextEdit="1"/>
              </p:cNvSpPr>
              <p:nvPr/>
            </p:nvSpPr>
            <p:spPr bwMode="auto">
              <a:xfrm>
                <a:off x="292753" y="1509468"/>
                <a:ext cx="7142286" cy="453137"/>
              </a:xfrm>
              <a:prstGeom prst="rect">
                <a:avLst/>
              </a:prstGeom>
              <a:blipFill>
                <a:blip r:embed="rId29"/>
                <a:stretch>
                  <a:fillRect l="-1024" t="-2703" b="-243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A93979B-1BC6-703B-E805-CCA87E139829}"/>
                  </a:ext>
                </a:extLst>
              </p:cNvPr>
              <p:cNvSpPr txBox="1"/>
              <p:nvPr/>
            </p:nvSpPr>
            <p:spPr>
              <a:xfrm>
                <a:off x="7602082" y="4375196"/>
                <a:ext cx="523605" cy="3077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9</m:t>
                          </m:r>
                        </m:sub>
                      </m:sSub>
                    </m:oMath>
                  </m:oMathPara>
                </a14:m>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5" name="TextBox 74">
                <a:extLst>
                  <a:ext uri="{FF2B5EF4-FFF2-40B4-BE49-F238E27FC236}">
                    <a16:creationId xmlns:a16="http://schemas.microsoft.com/office/drawing/2014/main" id="{8A93979B-1BC6-703B-E805-CCA87E139829}"/>
                  </a:ext>
                </a:extLst>
              </p:cNvPr>
              <p:cNvSpPr txBox="1">
                <a:spLocks noRot="1" noChangeAspect="1" noMove="1" noResize="1" noEditPoints="1" noAdjustHandles="1" noChangeArrowheads="1" noChangeShapeType="1" noTextEdit="1"/>
              </p:cNvSpPr>
              <p:nvPr/>
            </p:nvSpPr>
            <p:spPr>
              <a:xfrm>
                <a:off x="7602082" y="4375196"/>
                <a:ext cx="523605" cy="307777"/>
              </a:xfrm>
              <a:prstGeom prst="rect">
                <a:avLst/>
              </a:prstGeom>
              <a:blipFill>
                <a:blip r:embed="rId30"/>
                <a:stretch>
                  <a:fillRect l="-1163" r="-3488" b="-16000"/>
                </a:stretch>
              </a:blipFill>
            </p:spPr>
            <p:txBody>
              <a:bodyPr/>
              <a:lstStyle/>
              <a:p>
                <a:r>
                  <a:rPr lang="en-GB">
                    <a:noFill/>
                  </a:rPr>
                  <a:t> </a:t>
                </a:r>
              </a:p>
            </p:txBody>
          </p:sp>
        </mc:Fallback>
      </mc:AlternateContent>
      <p:sp>
        <p:nvSpPr>
          <p:cNvPr id="5" name="Oval 4">
            <a:extLst>
              <a:ext uri="{FF2B5EF4-FFF2-40B4-BE49-F238E27FC236}">
                <a16:creationId xmlns:a16="http://schemas.microsoft.com/office/drawing/2014/main" id="{C08320C8-5A6F-C7EA-BEF6-1194D5369383}"/>
              </a:ext>
            </a:extLst>
          </p:cNvPr>
          <p:cNvSpPr/>
          <p:nvPr/>
        </p:nvSpPr>
        <p:spPr>
          <a:xfrm>
            <a:off x="2734949" y="5174291"/>
            <a:ext cx="2823607" cy="4905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47D4D1AF-10EA-1AF9-06B5-9D6C8B268828}"/>
              </a:ext>
            </a:extLst>
          </p:cNvPr>
          <p:cNvSpPr txBox="1"/>
          <p:nvPr/>
        </p:nvSpPr>
        <p:spPr>
          <a:xfrm>
            <a:off x="245023" y="4535103"/>
            <a:ext cx="1431316" cy="646331"/>
          </a:xfrm>
          <a:prstGeom prst="rect">
            <a:avLst/>
          </a:prstGeom>
          <a:noFill/>
        </p:spPr>
        <p:txBody>
          <a:bodyPr wrap="square" rtlCol="0">
            <a:spAutoFit/>
          </a:bodyPr>
          <a:lstStyle/>
          <a:p>
            <a:pPr algn="ctr"/>
            <a:r>
              <a:rPr lang="en-GB" dirty="0">
                <a:solidFill>
                  <a:srgbClr val="C00000"/>
                </a:solidFill>
              </a:rPr>
              <a:t>‘Small piece of the SM’</a:t>
            </a:r>
          </a:p>
        </p:txBody>
      </p:sp>
      <p:cxnSp>
        <p:nvCxnSpPr>
          <p:cNvPr id="18" name="Straight Connector 17">
            <a:extLst>
              <a:ext uri="{FF2B5EF4-FFF2-40B4-BE49-F238E27FC236}">
                <a16:creationId xmlns:a16="http://schemas.microsoft.com/office/drawing/2014/main" id="{B4E535D8-0F54-BAEF-F500-B57A500D5F0D}"/>
              </a:ext>
            </a:extLst>
          </p:cNvPr>
          <p:cNvCxnSpPr>
            <a:cxnSpLocks/>
          </p:cNvCxnSpPr>
          <p:nvPr/>
        </p:nvCxnSpPr>
        <p:spPr>
          <a:xfrm>
            <a:off x="1542108" y="4914541"/>
            <a:ext cx="1331650" cy="416961"/>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077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EE7541-E2DB-48AB-9517-605B6C73B3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4C2C2-BFA1-4A57-9138-455F0C5026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8" name="Text Box 7">
            <a:extLst>
              <a:ext uri="{FF2B5EF4-FFF2-40B4-BE49-F238E27FC236}">
                <a16:creationId xmlns:a16="http://schemas.microsoft.com/office/drawing/2014/main" id="{88D60A0D-024F-42FB-900C-2CB2AF2C4F05}"/>
              </a:ext>
            </a:extLst>
          </p:cNvPr>
          <p:cNvSpPr txBox="1">
            <a:spLocks noChangeArrowheads="1"/>
          </p:cNvSpPr>
          <p:nvPr/>
        </p:nvSpPr>
        <p:spPr bwMode="auto">
          <a:xfrm>
            <a:off x="381617" y="553518"/>
            <a:ext cx="82172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from: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417454-389C-418C-9EBB-279C22BA3557}"/>
                  </a:ext>
                </a:extLst>
              </p:cNvPr>
              <p:cNvSpPr txBox="1"/>
              <p:nvPr/>
            </p:nvSpPr>
            <p:spPr>
              <a:xfrm>
                <a:off x="0" y="129299"/>
                <a:ext cx="3429000" cy="33214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𝑎𝑏𝑐</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p>
                      </m:s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9" name="TextBox 8">
                <a:extLst>
                  <a:ext uri="{FF2B5EF4-FFF2-40B4-BE49-F238E27FC236}">
                    <a16:creationId xmlns:a16="http://schemas.microsoft.com/office/drawing/2014/main" id="{22417454-389C-418C-9EBB-279C22BA3557}"/>
                  </a:ext>
                </a:extLst>
              </p:cNvPr>
              <p:cNvSpPr txBox="1">
                <a:spLocks noRot="1" noChangeAspect="1" noMove="1" noResize="1" noEditPoints="1" noAdjustHandles="1" noChangeArrowheads="1" noChangeShapeType="1" noTextEdit="1"/>
              </p:cNvSpPr>
              <p:nvPr/>
            </p:nvSpPr>
            <p:spPr>
              <a:xfrm>
                <a:off x="0" y="129299"/>
                <a:ext cx="3429000" cy="332142"/>
              </a:xfrm>
              <a:prstGeom prst="rect">
                <a:avLst/>
              </a:prstGeom>
              <a:blipFill>
                <a:blip r:embed="rId2"/>
                <a:stretch>
                  <a:fillRect l="-355" b="-3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669DFB3-595A-455F-9D1C-EB1113984416}"/>
                  </a:ext>
                </a:extLst>
              </p:cNvPr>
              <p:cNvSpPr txBox="1"/>
              <p:nvPr/>
            </p:nvSpPr>
            <p:spPr>
              <a:xfrm>
                <a:off x="43208" y="988859"/>
                <a:ext cx="451998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1800" b="0" i="1" u="none" strike="noStrike" kern="1200" cap="none" spc="0" normalizeH="0" baseline="4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d>
                      <m:r>
                        <a:rPr kumimoji="0" lang="en-GB" sz="1800" b="0" i="1" u="none" strike="noStrike" kern="1200" cap="none" spc="0" normalizeH="0" baseline="4000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1" name="TextBox 20">
                <a:extLst>
                  <a:ext uri="{FF2B5EF4-FFF2-40B4-BE49-F238E27FC236}">
                    <a16:creationId xmlns:a16="http://schemas.microsoft.com/office/drawing/2014/main" id="{2669DFB3-595A-455F-9D1C-EB1113984416}"/>
                  </a:ext>
                </a:extLst>
              </p:cNvPr>
              <p:cNvSpPr txBox="1">
                <a:spLocks noRot="1" noChangeAspect="1" noMove="1" noResize="1" noEditPoints="1" noAdjustHandles="1" noChangeArrowheads="1" noChangeShapeType="1" noTextEdit="1"/>
              </p:cNvSpPr>
              <p:nvPr/>
            </p:nvSpPr>
            <p:spPr>
              <a:xfrm>
                <a:off x="43208" y="988859"/>
                <a:ext cx="4519986" cy="369332"/>
              </a:xfrm>
              <a:prstGeom prst="rect">
                <a:avLst/>
              </a:prstGeom>
              <a:blipFill>
                <a:blip r:embed="rId3"/>
                <a:stretch>
                  <a:fillRect b="-147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457B0F8-9FE1-4A97-9DFB-8196B0689133}"/>
                  </a:ext>
                </a:extLst>
              </p:cNvPr>
              <p:cNvSpPr txBox="1"/>
              <p:nvPr/>
            </p:nvSpPr>
            <p:spPr>
              <a:xfrm>
                <a:off x="4103665" y="-959"/>
                <a:ext cx="4216692"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Write as determinant of a complex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Hermitian matrix </a:t>
                </a:r>
                <a14:m>
                  <m:oMath xmlns:m="http://schemas.openxmlformats.org/officeDocument/2006/math">
                    <m:sSub>
                      <m:sSub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22" name="TextBox 21">
                <a:extLst>
                  <a:ext uri="{FF2B5EF4-FFF2-40B4-BE49-F238E27FC236}">
                    <a16:creationId xmlns:a16="http://schemas.microsoft.com/office/drawing/2014/main" id="{5457B0F8-9FE1-4A97-9DFB-8196B0689133}"/>
                  </a:ext>
                </a:extLst>
              </p:cNvPr>
              <p:cNvSpPr txBox="1">
                <a:spLocks noRot="1" noChangeAspect="1" noMove="1" noResize="1" noEditPoints="1" noAdjustHandles="1" noChangeArrowheads="1" noChangeShapeType="1" noTextEdit="1"/>
              </p:cNvSpPr>
              <p:nvPr/>
            </p:nvSpPr>
            <p:spPr>
              <a:xfrm>
                <a:off x="4103665" y="-959"/>
                <a:ext cx="4216692" cy="738664"/>
              </a:xfrm>
              <a:prstGeom prst="rect">
                <a:avLst/>
              </a:prstGeom>
              <a:blipFill>
                <a:blip r:embed="rId4"/>
                <a:stretch>
                  <a:fillRect l="-1879" t="-4132" b="-157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 Box 7">
                <a:extLst>
                  <a:ext uri="{FF2B5EF4-FFF2-40B4-BE49-F238E27FC236}">
                    <a16:creationId xmlns:a16="http://schemas.microsoft.com/office/drawing/2014/main" id="{17CA5E2A-16A4-454E-9C68-41AA93424D19}"/>
                  </a:ext>
                </a:extLst>
              </p:cNvPr>
              <p:cNvSpPr txBox="1">
                <a:spLocks noChangeArrowheads="1"/>
              </p:cNvSpPr>
              <p:nvPr/>
            </p:nvSpPr>
            <p:spPr bwMode="auto">
              <a:xfrm>
                <a:off x="292753" y="1509468"/>
                <a:ext cx="7142286" cy="4531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with Lorentz group </a:t>
                </a:r>
                <a14:m>
                  <m:oMath xmlns:m="http://schemas.openxmlformats.org/officeDocument/2006/math">
                    <m:sSup>
                      <m:sSup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SO</m:t>
                        </m:r>
                      </m:e>
                      <m: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(1,3)</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symmetry</a:t>
                </a:r>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3" name="Text Box 7">
                <a:extLst>
                  <a:ext uri="{FF2B5EF4-FFF2-40B4-BE49-F238E27FC236}">
                    <a16:creationId xmlns:a16="http://schemas.microsoft.com/office/drawing/2014/main" id="{17CA5E2A-16A4-454E-9C68-41AA93424D19}"/>
                  </a:ext>
                </a:extLst>
              </p:cNvPr>
              <p:cNvSpPr txBox="1">
                <a:spLocks noRot="1" noChangeAspect="1" noMove="1" noResize="1" noEditPoints="1" noAdjustHandles="1" noChangeArrowheads="1" noChangeShapeType="1" noTextEdit="1"/>
              </p:cNvSpPr>
              <p:nvPr/>
            </p:nvSpPr>
            <p:spPr bwMode="auto">
              <a:xfrm>
                <a:off x="292753" y="1509468"/>
                <a:ext cx="7142286" cy="453137"/>
              </a:xfrm>
              <a:prstGeom prst="rect">
                <a:avLst/>
              </a:prstGeom>
              <a:blipFill>
                <a:blip r:embed="rId5"/>
                <a:stretch>
                  <a:fillRect l="-1024" t="-2703" b="-243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25" name="Right Brace 24">
            <a:extLst>
              <a:ext uri="{FF2B5EF4-FFF2-40B4-BE49-F238E27FC236}">
                <a16:creationId xmlns:a16="http://schemas.microsoft.com/office/drawing/2014/main" id="{82E1D4FB-3DF4-4D88-A9C6-91C7BFD33A84}"/>
              </a:ext>
            </a:extLst>
          </p:cNvPr>
          <p:cNvSpPr/>
          <p:nvPr/>
        </p:nvSpPr>
        <p:spPr>
          <a:xfrm rot="16200000">
            <a:off x="6327056" y="-361511"/>
            <a:ext cx="262130" cy="2319516"/>
          </a:xfrm>
          <a:prstGeom prst="rightBrace">
            <a:avLst>
              <a:gd name="adj1" fmla="val 43270"/>
              <a:gd name="adj2" fmla="val 6852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0DB9684-A72D-483F-19E6-20130318B2AA}"/>
                  </a:ext>
                </a:extLst>
              </p:cNvPr>
              <p:cNvSpPr txBox="1"/>
              <p:nvPr/>
            </p:nvSpPr>
            <p:spPr>
              <a:xfrm>
                <a:off x="276873" y="2062822"/>
                <a:ext cx="813154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Extend to determinant of a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matrix </a:t>
                </a:r>
                <a14:m>
                  <m:oMath xmlns:m="http://schemas.openxmlformats.org/officeDocument/2006/math">
                    <m:sSub>
                      <m:sSubPr>
                        <m:ctrlP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oMath>
                </a14:m>
                <a:r>
                  <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2" name="TextBox 1">
                <a:extLst>
                  <a:ext uri="{FF2B5EF4-FFF2-40B4-BE49-F238E27FC236}">
                    <a16:creationId xmlns:a16="http://schemas.microsoft.com/office/drawing/2014/main" id="{E0DB9684-A72D-483F-19E6-20130318B2AA}"/>
                  </a:ext>
                </a:extLst>
              </p:cNvPr>
              <p:cNvSpPr txBox="1">
                <a:spLocks noRot="1" noChangeAspect="1" noMove="1" noResize="1" noEditPoints="1" noAdjustHandles="1" noChangeArrowheads="1" noChangeShapeType="1" noTextEdit="1"/>
              </p:cNvSpPr>
              <p:nvPr/>
            </p:nvSpPr>
            <p:spPr>
              <a:xfrm>
                <a:off x="276873" y="2062822"/>
                <a:ext cx="8131543" cy="430887"/>
              </a:xfrm>
              <a:prstGeom prst="rect">
                <a:avLst/>
              </a:prstGeom>
              <a:blipFill>
                <a:blip r:embed="rId6"/>
                <a:stretch>
                  <a:fillRect l="-750" t="-8451" b="-281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BC3CB78-8B70-B33C-9444-388E4DB646F9}"/>
                  </a:ext>
                </a:extLst>
              </p:cNvPr>
              <p:cNvSpPr txBox="1"/>
              <p:nvPr/>
            </p:nvSpPr>
            <p:spPr>
              <a:xfrm>
                <a:off x="92633" y="2536582"/>
                <a:ext cx="6654130" cy="9840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m>
                                <m:mPr>
                                  <m:mcs>
                                    <m:mc>
                                      <m:mcPr>
                                        <m:count m:val="3"/>
                                        <m:mcJc m:val="center"/>
                                      </m:mcPr>
                                    </m:mc>
                                  </m:mcs>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mP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6</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7</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5</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6</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7</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8</m:t>
                                        </m:r>
                                      </m:sup>
                                    </m:sSup>
                                  </m:e>
                                </m:mr>
                              </m:m>
                            </m:e>
                          </m:d>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9</m:t>
                                      </m:r>
                                    </m:sub>
                                  </m:sSub>
                                </m:e>
                              </m:d>
                            </m:e>
                          </m:func>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3" name="TextBox 2">
                <a:extLst>
                  <a:ext uri="{FF2B5EF4-FFF2-40B4-BE49-F238E27FC236}">
                    <a16:creationId xmlns:a16="http://schemas.microsoft.com/office/drawing/2014/main" id="{EBC3CB78-8B70-B33C-9444-388E4DB646F9}"/>
                  </a:ext>
                </a:extLst>
              </p:cNvPr>
              <p:cNvSpPr txBox="1">
                <a:spLocks noRot="1" noChangeAspect="1" noMove="1" noResize="1" noEditPoints="1" noAdjustHandles="1" noChangeArrowheads="1" noChangeShapeType="1" noTextEdit="1"/>
              </p:cNvSpPr>
              <p:nvPr/>
            </p:nvSpPr>
            <p:spPr>
              <a:xfrm>
                <a:off x="92633" y="2536582"/>
                <a:ext cx="6654130" cy="98405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781E048B-1876-9890-D684-AF560F206089}"/>
                  </a:ext>
                </a:extLst>
              </p:cNvPr>
              <p:cNvSpPr txBox="1">
                <a:spLocks noChangeArrowheads="1"/>
              </p:cNvSpPr>
              <p:nvPr/>
            </p:nvSpPr>
            <p:spPr bwMode="auto">
              <a:xfrm>
                <a:off x="6663147" y="2590641"/>
                <a:ext cx="2009401" cy="7609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with symmetry </a:t>
                </a:r>
                <a14:m>
                  <m:oMath xmlns:m="http://schemas.openxmlformats.org/officeDocument/2006/math">
                    <m:r>
                      <m:rPr>
                        <m:sty m:val="p"/>
                      </m:rPr>
                      <a:rPr kumimoji="0" lang="en-GB" alt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SL</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p:txBody>
          </p:sp>
        </mc:Choice>
        <mc:Fallback xmlns="">
          <p:sp>
            <p:nvSpPr>
              <p:cNvPr id="7" name="Text Box 7">
                <a:extLst>
                  <a:ext uri="{FF2B5EF4-FFF2-40B4-BE49-F238E27FC236}">
                    <a16:creationId xmlns:a16="http://schemas.microsoft.com/office/drawing/2014/main" id="{781E048B-1876-9890-D684-AF560F206089}"/>
                  </a:ext>
                </a:extLst>
              </p:cNvPr>
              <p:cNvSpPr txBox="1">
                <a:spLocks noRot="1" noChangeAspect="1" noMove="1" noResize="1" noEditPoints="1" noAdjustHandles="1" noChangeArrowheads="1" noChangeShapeType="1" noTextEdit="1"/>
              </p:cNvSpPr>
              <p:nvPr/>
            </p:nvSpPr>
            <p:spPr bwMode="auto">
              <a:xfrm>
                <a:off x="6663147" y="2590641"/>
                <a:ext cx="2009401" cy="760914"/>
              </a:xfrm>
              <a:prstGeom prst="rect">
                <a:avLst/>
              </a:prstGeom>
              <a:blipFill>
                <a:blip r:embed="rId8"/>
                <a:stretch>
                  <a:fillRect t="-4000" r="-909" b="-12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99F8B49D-794C-B66B-97D2-0FD78C6551C4}"/>
              </a:ext>
            </a:extLst>
          </p:cNvPr>
          <p:cNvCxnSpPr>
            <a:cxnSpLocks/>
          </p:cNvCxnSpPr>
          <p:nvPr/>
        </p:nvCxnSpPr>
        <p:spPr>
          <a:xfrm>
            <a:off x="1520508" y="3171602"/>
            <a:ext cx="3826275"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43E44E-D55E-EAD2-2D58-944A77FF4502}"/>
              </a:ext>
            </a:extLst>
          </p:cNvPr>
          <p:cNvCxnSpPr>
            <a:cxnSpLocks/>
          </p:cNvCxnSpPr>
          <p:nvPr/>
        </p:nvCxnSpPr>
        <p:spPr>
          <a:xfrm>
            <a:off x="4103665" y="2679408"/>
            <a:ext cx="0" cy="73906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E0C8F026-8623-A863-220B-9F580B79B9AA}"/>
                  </a:ext>
                </a:extLst>
              </p:cNvPr>
              <p:cNvSpPr txBox="1">
                <a:spLocks noChangeArrowheads="1"/>
              </p:cNvSpPr>
              <p:nvPr/>
            </p:nvSpPr>
            <p:spPr bwMode="auto">
              <a:xfrm>
                <a:off x="2250142" y="3575116"/>
                <a:ext cx="5911584"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27D</a:t>
                </a:r>
                <a:r>
                  <a:rPr kumimoji="0" lang="en-US" altLang="en-US" sz="21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cubic</a:t>
                </a:r>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with </a:t>
                </a:r>
                <a14:m>
                  <m:oMath xmlns:m="http://schemas.openxmlformats.org/officeDocument/2006/math">
                    <m:sSub>
                      <m:sSub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E</m:t>
                        </m:r>
                      </m:e>
                      <m: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6</m:t>
                        </m:r>
                      </m:sub>
                    </m:sSub>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SL</m:t>
                    </m:r>
                    <m:d>
                      <m:d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m:rPr>
                            <m:nor/>
                          </m:rPr>
                          <a:rPr kumimoji="0" lang="en-GB" sz="32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O</m:t>
                        </m:r>
                      </m:e>
                    </m:d>
                    <m:r>
                      <a:rPr kumimoji="0" lang="en-GB"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oMath>
                </a14:m>
                <a:r>
                  <a:rPr kumimoji="0" lang="en-US" altLang="en-US"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on</a:t>
                </a:r>
                <a14:m>
                  <m:oMath xmlns:m="http://schemas.openxmlformats.org/officeDocument/2006/math">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27</m:t>
                        </m:r>
                      </m:sub>
                    </m:sSub>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GB"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O</m:t>
                    </m:r>
                  </m:oMath>
                </a14:m>
                <a:endParaRPr kumimoji="0" lang="en-US" altLang="en-US"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12" name="Text Box 7">
                <a:extLst>
                  <a:ext uri="{FF2B5EF4-FFF2-40B4-BE49-F238E27FC236}">
                    <a16:creationId xmlns:a16="http://schemas.microsoft.com/office/drawing/2014/main" id="{E0C8F026-8623-A863-220B-9F580B79B9AA}"/>
                  </a:ext>
                </a:extLst>
              </p:cNvPr>
              <p:cNvSpPr txBox="1">
                <a:spLocks noRot="1" noChangeAspect="1" noMove="1" noResize="1" noEditPoints="1" noAdjustHandles="1" noChangeArrowheads="1" noChangeShapeType="1" noTextEdit="1"/>
              </p:cNvSpPr>
              <p:nvPr/>
            </p:nvSpPr>
            <p:spPr bwMode="auto">
              <a:xfrm>
                <a:off x="2250142" y="3575116"/>
                <a:ext cx="5911584" cy="523220"/>
              </a:xfrm>
              <a:prstGeom prst="rect">
                <a:avLst/>
              </a:prstGeom>
              <a:blipFill>
                <a:blip r:embed="rId12"/>
                <a:stretch>
                  <a:fillRect l="-1546" b="-244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780783F-9046-C5D8-FDF2-BCB93A690CB8}"/>
                  </a:ext>
                </a:extLst>
              </p:cNvPr>
              <p:cNvSpPr txBox="1"/>
              <p:nvPr/>
            </p:nvSpPr>
            <p:spPr>
              <a:xfrm>
                <a:off x="7361468" y="1966172"/>
                <a:ext cx="1473159" cy="55399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×2→3×3</m:t>
                      </m:r>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matrix</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6" name="TextBox 15">
                <a:extLst>
                  <a:ext uri="{FF2B5EF4-FFF2-40B4-BE49-F238E27FC236}">
                    <a16:creationId xmlns:a16="http://schemas.microsoft.com/office/drawing/2014/main" id="{8780783F-9046-C5D8-FDF2-BCB93A690CB8}"/>
                  </a:ext>
                </a:extLst>
              </p:cNvPr>
              <p:cNvSpPr txBox="1">
                <a:spLocks noRot="1" noChangeAspect="1" noMove="1" noResize="1" noEditPoints="1" noAdjustHandles="1" noChangeArrowheads="1" noChangeShapeType="1" noTextEdit="1"/>
              </p:cNvSpPr>
              <p:nvPr/>
            </p:nvSpPr>
            <p:spPr>
              <a:xfrm>
                <a:off x="7361468" y="1966172"/>
                <a:ext cx="1473159" cy="553998"/>
              </a:xfrm>
              <a:prstGeom prst="rect">
                <a:avLst/>
              </a:prstGeom>
              <a:blipFill>
                <a:blip r:embed="rId13"/>
                <a:stretch>
                  <a:fillRect l="-3734" b="-44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99F24B6-C511-7EFF-84A5-9CCA851A4DCC}"/>
                  </a:ext>
                </a:extLst>
              </p:cNvPr>
              <p:cNvSpPr txBox="1"/>
              <p:nvPr/>
            </p:nvSpPr>
            <p:spPr>
              <a:xfrm>
                <a:off x="8049417" y="3404724"/>
                <a:ext cx="844462" cy="70788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C</m:t>
                      </m:r>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GB" sz="2800" b="0" i="0" u="none" strike="noStrike" kern="1200" cap="none" spc="0" normalizeH="0" baseline="0" noProof="0" dirty="0" smtClean="0">
                          <a:ln>
                            <a:noFill/>
                          </a:ln>
                          <a:solidFill>
                            <a:prstClr val="black"/>
                          </a:solidFill>
                          <a:effectLst/>
                          <a:uLnTx/>
                          <a:uFillTx/>
                          <a:latin typeface="Colonna MT" panose="04020805060202030203" pitchFamily="82" charset="0"/>
                          <a:ea typeface="+mn-ea"/>
                          <a:cs typeface="+mn-cs"/>
                        </a:rPr>
                        <m:t>O</m:t>
                      </m:r>
                    </m:oMath>
                  </m:oMathPara>
                </a14:m>
                <a:endPar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algebra</m:t>
                      </m:r>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7" name="TextBox 16">
                <a:extLst>
                  <a:ext uri="{FF2B5EF4-FFF2-40B4-BE49-F238E27FC236}">
                    <a16:creationId xmlns:a16="http://schemas.microsoft.com/office/drawing/2014/main" id="{799F24B6-C511-7EFF-84A5-9CCA851A4DCC}"/>
                  </a:ext>
                </a:extLst>
              </p:cNvPr>
              <p:cNvSpPr txBox="1">
                <a:spLocks noRot="1" noChangeAspect="1" noMove="1" noResize="1" noEditPoints="1" noAdjustHandles="1" noChangeArrowheads="1" noChangeShapeType="1" noTextEdit="1"/>
              </p:cNvSpPr>
              <p:nvPr/>
            </p:nvSpPr>
            <p:spPr>
              <a:xfrm>
                <a:off x="8049417" y="3404724"/>
                <a:ext cx="844462" cy="707886"/>
              </a:xfrm>
              <a:prstGeom prst="rect">
                <a:avLst/>
              </a:prstGeom>
              <a:blipFill>
                <a:blip r:embed="rId14"/>
                <a:stretch>
                  <a:fillRect l="-6475" r="-6475" b="-13793"/>
                </a:stretch>
              </a:blipFill>
            </p:spPr>
            <p:txBody>
              <a:bodyPr/>
              <a:lstStyle/>
              <a:p>
                <a:r>
                  <a:rPr lang="en-GB">
                    <a:noFill/>
                  </a:rPr>
                  <a:t> </a:t>
                </a:r>
              </a:p>
            </p:txBody>
          </p:sp>
        </mc:Fallback>
      </mc:AlternateContent>
      <p:pic>
        <p:nvPicPr>
          <p:cNvPr id="28" name="Picture 27">
            <a:extLst>
              <a:ext uri="{FF2B5EF4-FFF2-40B4-BE49-F238E27FC236}">
                <a16:creationId xmlns:a16="http://schemas.microsoft.com/office/drawing/2014/main" id="{FBA06034-DA8C-242E-3670-88C209B4D057}"/>
              </a:ext>
            </a:extLst>
          </p:cNvPr>
          <p:cNvPicPr>
            <a:picLocks noChangeAspect="1"/>
          </p:cNvPicPr>
          <p:nvPr/>
        </p:nvPicPr>
        <p:blipFill rotWithShape="1">
          <a:blip r:embed="rId15"/>
          <a:srcRect l="3501" t="3423"/>
          <a:stretch/>
        </p:blipFill>
        <p:spPr>
          <a:xfrm>
            <a:off x="86567" y="3686987"/>
            <a:ext cx="2100080" cy="441582"/>
          </a:xfrm>
          <a:prstGeom prst="rect">
            <a:avLst/>
          </a:prstGeom>
        </p:spPr>
      </p:pic>
      <p:sp>
        <p:nvSpPr>
          <p:cNvPr id="32" name="Arrow: Down 31">
            <a:extLst>
              <a:ext uri="{FF2B5EF4-FFF2-40B4-BE49-F238E27FC236}">
                <a16:creationId xmlns:a16="http://schemas.microsoft.com/office/drawing/2014/main" id="{387D1CE3-6495-A55C-7854-5F8A28941B04}"/>
              </a:ext>
            </a:extLst>
          </p:cNvPr>
          <p:cNvSpPr/>
          <p:nvPr/>
        </p:nvSpPr>
        <p:spPr>
          <a:xfrm rot="4265318">
            <a:off x="6366021" y="2846616"/>
            <a:ext cx="201178" cy="1209001"/>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3" name="Arrow: Down 42">
            <a:extLst>
              <a:ext uri="{FF2B5EF4-FFF2-40B4-BE49-F238E27FC236}">
                <a16:creationId xmlns:a16="http://schemas.microsoft.com/office/drawing/2014/main" id="{92948BE2-1AEA-ECB4-5C19-99346F613329}"/>
              </a:ext>
            </a:extLst>
          </p:cNvPr>
          <p:cNvSpPr/>
          <p:nvPr/>
        </p:nvSpPr>
        <p:spPr>
          <a:xfrm rot="2939651">
            <a:off x="7113440" y="1104883"/>
            <a:ext cx="187028" cy="2009403"/>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4" name="Arrow: Down 43">
            <a:extLst>
              <a:ext uri="{FF2B5EF4-FFF2-40B4-BE49-F238E27FC236}">
                <a16:creationId xmlns:a16="http://schemas.microsoft.com/office/drawing/2014/main" id="{B255CC56-43CF-6C66-26FF-10C0EA696692}"/>
              </a:ext>
            </a:extLst>
          </p:cNvPr>
          <p:cNvSpPr/>
          <p:nvPr/>
        </p:nvSpPr>
        <p:spPr>
          <a:xfrm rot="16200000">
            <a:off x="4547163" y="485406"/>
            <a:ext cx="193332" cy="810031"/>
          </a:xfrm>
          <a:prstGeom prst="downArrow">
            <a:avLst>
              <a:gd name="adj1" fmla="val 30487"/>
              <a:gd name="adj2" fmla="val 378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771A4092-4AEB-6E26-5EB1-8154C720F104}"/>
              </a:ext>
            </a:extLst>
          </p:cNvPr>
          <p:cNvSpPr/>
          <p:nvPr/>
        </p:nvSpPr>
        <p:spPr>
          <a:xfrm>
            <a:off x="106870" y="60426"/>
            <a:ext cx="3224909" cy="473249"/>
          </a:xfrm>
          <a:prstGeom prst="rect">
            <a:avLst/>
          </a:prstGeom>
          <a:noFill/>
          <a:ln w="19050">
            <a:solidFill>
              <a:srgbClr val="E21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7450B5F-23F4-DDE6-F507-8205B1065B20}"/>
                  </a:ext>
                </a:extLst>
              </p:cNvPr>
              <p:cNvSpPr txBox="1"/>
              <p:nvPr/>
            </p:nvSpPr>
            <p:spPr>
              <a:xfrm>
                <a:off x="4256537" y="877434"/>
                <a:ext cx="5067824" cy="5947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m>
                                <m:mPr>
                                  <m:mcs>
                                    <m:mc>
                                      <m:mcPr>
                                        <m:count m:val="2"/>
                                        <m:mcJc m:val="center"/>
                                      </m:mcPr>
                                    </m:mc>
                                  </m:mcs>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mP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mr>
                                <m:m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e>
                                  <m:e>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e>
                                </m:mr>
                              </m:m>
                            </m:e>
                          </m:d>
                          <m: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4</m:t>
                                      </m:r>
                                    </m:sub>
                                  </m:sSub>
                                </m:e>
                              </m:d>
                            </m:e>
                          </m:func>
                        </m:e>
                      </m:func>
                    </m:oMath>
                  </m:oMathPara>
                </a14:m>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4" name="TextBox 13">
                <a:extLst>
                  <a:ext uri="{FF2B5EF4-FFF2-40B4-BE49-F238E27FC236}">
                    <a16:creationId xmlns:a16="http://schemas.microsoft.com/office/drawing/2014/main" id="{67450B5F-23F4-DDE6-F507-8205B1065B20}"/>
                  </a:ext>
                </a:extLst>
              </p:cNvPr>
              <p:cNvSpPr txBox="1">
                <a:spLocks noRot="1" noChangeAspect="1" noMove="1" noResize="1" noEditPoints="1" noAdjustHandles="1" noChangeArrowheads="1" noChangeShapeType="1" noTextEdit="1"/>
              </p:cNvSpPr>
              <p:nvPr/>
            </p:nvSpPr>
            <p:spPr>
              <a:xfrm>
                <a:off x="4256537" y="877434"/>
                <a:ext cx="5067824" cy="594715"/>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 Box 13">
                <a:extLst>
                  <a:ext uri="{FF2B5EF4-FFF2-40B4-BE49-F238E27FC236}">
                    <a16:creationId xmlns:a16="http://schemas.microsoft.com/office/drawing/2014/main" id="{76625742-9B4C-3610-044C-1E5AB6E9E0F9}"/>
                  </a:ext>
                </a:extLst>
              </p:cNvPr>
              <p:cNvSpPr txBox="1">
                <a:spLocks noChangeArrowheads="1"/>
              </p:cNvSpPr>
              <p:nvPr/>
            </p:nvSpPr>
            <p:spPr bwMode="auto">
              <a:xfrm>
                <a:off x="211149" y="4893240"/>
                <a:ext cx="8753844" cy="5640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Real norm:</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d>
                      <m:dPr>
                        <m:begChr m:val="|"/>
                        <m:endChr m:val="|"/>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e>
                    </m:d>
                  </m:oMath>
                </a14:m>
                <a:r>
                  <a:rPr kumimoji="0" lang="en-GB"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defined by:  </a:t>
                </a:r>
                <a14:m>
                  <m:oMath xmlns:m="http://schemas.openxmlformats.org/officeDocument/2006/math">
                    <m:sSup>
                      <m:sSup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d>
                          <m:dPr>
                            <m:begChr m:val="|"/>
                            <m:endChr m:val="|"/>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e>
                        </m:d>
                      </m:e>
                      <m:sup>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acc>
                      <m:accPr>
                        <m:chr m:val="̅"/>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e>
                    </m:acc>
                  </m:oMath>
                </a14:m>
                <a:r>
                  <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and inverse: </a:t>
                </a:r>
                <a14:m>
                  <m:oMath xmlns:m="http://schemas.openxmlformats.org/officeDocument/2006/math">
                    <m:sSup>
                      <m:sSup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e>
                      <m:sup>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sup>
                    </m:sSup>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acc>
                          <m:accPr>
                            <m:chr m:val="̅"/>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e>
                        </m:acc>
                      </m:num>
                      <m:den>
                        <m:sSup>
                          <m:sSup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d>
                              <m:dPr>
                                <m:begChr m:val="|"/>
                                <m:endChr m:val="|"/>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e>
                            </m:d>
                          </m:e>
                          <m:sup>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den>
                    </m:f>
                  </m:oMath>
                </a14:m>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for any </a:t>
                </a:r>
                <a14:m>
                  <m:oMath xmlns:m="http://schemas.openxmlformats.org/officeDocument/2006/math">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𝕆</m:t>
                    </m:r>
                  </m:oMath>
                </a14:m>
                <a:r>
                  <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GB" altLang="en-US" sz="1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sym typeface="Mathematica7" pitchFamily="2" charset="2"/>
                </a:endParaRPr>
              </a:p>
            </p:txBody>
          </p:sp>
        </mc:Choice>
        <mc:Fallback xmlns="">
          <p:sp>
            <p:nvSpPr>
              <p:cNvPr id="15" name="Text Box 13">
                <a:extLst>
                  <a:ext uri="{FF2B5EF4-FFF2-40B4-BE49-F238E27FC236}">
                    <a16:creationId xmlns:a16="http://schemas.microsoft.com/office/drawing/2014/main" id="{76625742-9B4C-3610-044C-1E5AB6E9E0F9}"/>
                  </a:ext>
                </a:extLst>
              </p:cNvPr>
              <p:cNvSpPr txBox="1">
                <a:spLocks noRot="1" noChangeAspect="1" noMove="1" noResize="1" noEditPoints="1" noAdjustHandles="1" noChangeArrowheads="1" noChangeShapeType="1" noTextEdit="1"/>
              </p:cNvSpPr>
              <p:nvPr/>
            </p:nvSpPr>
            <p:spPr bwMode="auto">
              <a:xfrm>
                <a:off x="211149" y="4893240"/>
                <a:ext cx="8753844" cy="564065"/>
              </a:xfrm>
              <a:prstGeom prst="rect">
                <a:avLst/>
              </a:prstGeom>
              <a:blipFill>
                <a:blip r:embed="rId22"/>
                <a:stretch>
                  <a:fillRect l="-6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18" name="Text Box 6">
            <a:extLst>
              <a:ext uri="{FF2B5EF4-FFF2-40B4-BE49-F238E27FC236}">
                <a16:creationId xmlns:a16="http://schemas.microsoft.com/office/drawing/2014/main" id="{6D120887-EE90-FE28-B07C-E207077A2AD6}"/>
              </a:ext>
            </a:extLst>
          </p:cNvPr>
          <p:cNvSpPr txBox="1">
            <a:spLocks noChangeArrowheads="1"/>
          </p:cNvSpPr>
          <p:nvPr/>
        </p:nvSpPr>
        <p:spPr bwMode="auto">
          <a:xfrm>
            <a:off x="163575" y="4518281"/>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Complex:</a:t>
            </a:r>
            <a:endParaRPr kumimoji="0" lang="en-US"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9" name="Text Box 6">
            <a:extLst>
              <a:ext uri="{FF2B5EF4-FFF2-40B4-BE49-F238E27FC236}">
                <a16:creationId xmlns:a16="http://schemas.microsoft.com/office/drawing/2014/main" id="{DAB83C77-4676-489D-D243-2C239D2CC2C2}"/>
              </a:ext>
            </a:extLst>
          </p:cNvPr>
          <p:cNvSpPr txBox="1">
            <a:spLocks noChangeArrowheads="1"/>
          </p:cNvSpPr>
          <p:nvPr/>
        </p:nvSpPr>
        <p:spPr bwMode="auto">
          <a:xfrm>
            <a:off x="102735" y="4518281"/>
            <a:ext cx="1391680" cy="369332"/>
          </a:xfrm>
          <a:prstGeom prst="rect">
            <a:avLst/>
          </a:prstGeom>
          <a:solidFill>
            <a:schemeClr val="bg1"/>
          </a:solidFill>
          <a:ln>
            <a:noFill/>
          </a:ln>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Quaternion:</a:t>
            </a:r>
            <a:endParaRPr kumimoji="0" lang="en-US"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0" name="Text Box 6">
            <a:extLst>
              <a:ext uri="{FF2B5EF4-FFF2-40B4-BE49-F238E27FC236}">
                <a16:creationId xmlns:a16="http://schemas.microsoft.com/office/drawing/2014/main" id="{04F63978-73FF-60F5-86C5-D85E5C96C670}"/>
              </a:ext>
            </a:extLst>
          </p:cNvPr>
          <p:cNvSpPr txBox="1">
            <a:spLocks noChangeArrowheads="1"/>
          </p:cNvSpPr>
          <p:nvPr/>
        </p:nvSpPr>
        <p:spPr bwMode="auto">
          <a:xfrm>
            <a:off x="147407" y="4520036"/>
            <a:ext cx="1286168" cy="366713"/>
          </a:xfrm>
          <a:prstGeom prst="rect">
            <a:avLst/>
          </a:prstGeom>
          <a:solidFill>
            <a:schemeClr val="bg1"/>
          </a:solidFill>
          <a:ln>
            <a:noFill/>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Octonion:</a:t>
            </a:r>
            <a:endParaRPr kumimoji="0" lang="en-US"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 Box 7">
                <a:extLst>
                  <a:ext uri="{FF2B5EF4-FFF2-40B4-BE49-F238E27FC236}">
                    <a16:creationId xmlns:a16="http://schemas.microsoft.com/office/drawing/2014/main" id="{A41A4F83-B5DE-B199-D91A-086F327F8EE2}"/>
                  </a:ext>
                </a:extLst>
              </p:cNvPr>
              <p:cNvSpPr txBox="1">
                <a:spLocks noChangeArrowheads="1"/>
              </p:cNvSpPr>
              <p:nvPr/>
            </p:nvSpPr>
            <p:spPr bwMode="auto">
              <a:xfrm>
                <a:off x="-128124" y="6384600"/>
                <a:ext cx="9143985" cy="33855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8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Can still construct </a:t>
                </a:r>
                <a14:m>
                  <m:oMath xmlns:m="http://schemas.openxmlformats.org/officeDocument/2006/math">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SL</m:t>
                    </m:r>
                    <m:d>
                      <m:d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O</m:t>
                        </m:r>
                      </m:e>
                    </m:d>
                    <m:r>
                      <a:rPr kumimoji="0" lang="en-GB" sz="2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oMath>
                </a14:m>
                <a:r>
                  <a:rPr kumimoji="0" lang="en-US"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actions on </a:t>
                </a:r>
                <a14:m>
                  <m:oMath xmlns:m="http://schemas.openxmlformats.org/officeDocument/2006/math">
                    <m:sSub>
                      <m:sSub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GB"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b>
                    </m:sSub>
                    <m:r>
                      <m:rPr>
                        <m:nor/>
                      </m:rPr>
                      <a:rPr kumimoji="0" lang="en-GB" sz="2800" b="0" i="0" u="none" strike="noStrike" kern="1200" cap="none" spc="0" normalizeH="0" baseline="0" noProof="0" dirty="0">
                        <a:ln>
                          <a:noFill/>
                        </a:ln>
                        <a:solidFill>
                          <a:prstClr val="black"/>
                        </a:solidFill>
                        <a:effectLst/>
                        <a:uLnTx/>
                        <a:uFillTx/>
                        <a:latin typeface="Colonna MT" panose="04020805060202030203" pitchFamily="82" charset="0"/>
                        <a:ea typeface="+mn-ea"/>
                        <a:cs typeface="+mn-cs"/>
                      </a:rPr>
                      <m:t>O</m:t>
                    </m:r>
                    <m:r>
                      <m:rPr>
                        <m:nor/>
                      </m:rPr>
                      <a:rPr kumimoji="0" lang="en-GB" sz="2800" b="0" i="0" u="none" strike="noStrike" kern="1200" cap="none" spc="0" normalizeH="0" baseline="0" noProof="0" dirty="0" smtClean="0">
                        <a:ln>
                          <a:noFill/>
                        </a:ln>
                        <a:solidFill>
                          <a:prstClr val="black"/>
                        </a:solidFill>
                        <a:effectLst/>
                        <a:uLnTx/>
                        <a:uFillTx/>
                        <a:latin typeface="Colonna MT" panose="04020805060202030203" pitchFamily="82" charset="0"/>
                        <a:ea typeface="+mn-ea"/>
                        <a:cs typeface="+mn-cs"/>
                      </a:rPr>
                      <m:t> </m:t>
                    </m:r>
                    <m:r>
                      <m:rPr>
                        <m:nor/>
                      </m:rPr>
                      <a:rPr kumimoji="0" lang="en-GB" altLang="en-US" sz="20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m:t>
                    </m:r>
                    <m:r>
                      <m:rPr>
                        <m:nor/>
                      </m:rPr>
                      <a:rPr kumimoji="0" lang="en-GB" altLang="en-US" sz="20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with</m:t>
                    </m:r>
                    <m:r>
                      <a:rPr kumimoji="0" lang="en-GB" altLang="en-US" sz="2000" b="0" i="1" u="none" strike="noStrike" kern="1200" cap="none" spc="0" normalizeH="0" baseline="0" noProof="0" dirty="0" smtClean="0">
                        <a:ln>
                          <a:noFill/>
                        </a:ln>
                        <a:solidFill>
                          <a:srgbClr val="000099"/>
                        </a:solidFill>
                        <a:effectLst/>
                        <a:uLnTx/>
                        <a:uFillTx/>
                        <a:latin typeface="Cambria Math" panose="02040503050406030204" pitchFamily="18" charset="0"/>
                        <a:ea typeface="+mn-ea"/>
                        <a:cs typeface="Arial" panose="020B0604020202020204" pitchFamily="34" charset="0"/>
                      </a:rPr>
                      <m:t> </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𝛿</m:t>
                    </m:r>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funcPr>
                      <m:fName>
                        <m:r>
                          <m:rPr>
                            <m:sty m:val="p"/>
                          </m:rPr>
                          <a:rPr kumimoji="0" lang="en-GB" sz="20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det</m:t>
                        </m:r>
                      </m:fName>
                      <m:e>
                        <m:d>
                          <m:d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𝜹</m:t>
                                </m:r>
                                <m:r>
                                  <a:rPr kumimoji="0" lang="en-GB"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𝒙</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27</m:t>
                                </m:r>
                              </m:sub>
                            </m:sSub>
                          </m:e>
                        </m:d>
                      </m:e>
                    </m:func>
                    <m:r>
                      <m:rPr>
                        <m:nor/>
                      </m:rPr>
                      <a:rPr kumimoji="0" lang="en-GB" altLang="en-US" sz="20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invariant</m:t>
                    </m:r>
                    <m:r>
                      <m:rPr>
                        <m:nor/>
                      </m:rPr>
                      <a:rPr kumimoji="0" lang="en-GB" altLang="en-US" sz="20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 </m:t>
                    </m:r>
                  </m:oMath>
                </a14:m>
                <a:endParaRPr kumimoji="0" lang="en-US"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4" name="Text Box 7">
                <a:extLst>
                  <a:ext uri="{FF2B5EF4-FFF2-40B4-BE49-F238E27FC236}">
                    <a16:creationId xmlns:a16="http://schemas.microsoft.com/office/drawing/2014/main" id="{A41A4F83-B5DE-B199-D91A-086F327F8EE2}"/>
                  </a:ext>
                </a:extLst>
              </p:cNvPr>
              <p:cNvSpPr txBox="1">
                <a:spLocks noRot="1" noChangeAspect="1" noMove="1" noResize="1" noEditPoints="1" noAdjustHandles="1" noChangeArrowheads="1" noChangeShapeType="1" noTextEdit="1"/>
              </p:cNvSpPr>
              <p:nvPr/>
            </p:nvSpPr>
            <p:spPr bwMode="auto">
              <a:xfrm>
                <a:off x="-128124" y="6384600"/>
                <a:ext cx="9143985" cy="338554"/>
              </a:xfrm>
              <a:prstGeom prst="rect">
                <a:avLst/>
              </a:prstGeom>
              <a:blipFill>
                <a:blip r:embed="rId23"/>
                <a:stretch>
                  <a:fillRect t="-17857" b="-2678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 Box 3">
                <a:extLst>
                  <a:ext uri="{FF2B5EF4-FFF2-40B4-BE49-F238E27FC236}">
                    <a16:creationId xmlns:a16="http://schemas.microsoft.com/office/drawing/2014/main" id="{9BECB188-E46C-FD29-D26B-9FA3AE418E02}"/>
                  </a:ext>
                </a:extLst>
              </p:cNvPr>
              <p:cNvSpPr txBox="1">
                <a:spLocks noChangeArrowheads="1"/>
              </p:cNvSpPr>
              <p:nvPr/>
            </p:nvSpPr>
            <p:spPr bwMode="auto">
              <a:xfrm>
                <a:off x="86567" y="4052773"/>
                <a:ext cx="9067814" cy="4531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The Octonions </a:t>
                </a:r>
                <a14:m>
                  <m:oMath xmlns:m="http://schemas.openxmlformats.org/officeDocument/2006/math">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𝕆</m:t>
                    </m:r>
                    <m:r>
                      <a:rPr kumimoji="0" lang="en-GB"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are generalisation of the complex numbers  </a:t>
                </a:r>
                <a14:m>
                  <m:oMath xmlns:m="http://schemas.openxmlformats.org/officeDocument/2006/math">
                    <m:r>
                      <a:rPr kumimoji="0" lang="en-GB"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ℂ</m:t>
                    </m:r>
                  </m:oMath>
                </a14:m>
                <a:r>
                  <a:rPr kumimoji="0" lang="en-GB" altLang="en-US" sz="2000" b="0" i="0" u="none" strike="noStrike" kern="1200" cap="none" spc="0" normalizeH="0" baseline="0" noProof="0" dirty="0">
                    <a:ln>
                      <a:noFill/>
                    </a:ln>
                    <a:solidFill>
                      <a:srgbClr val="008000"/>
                    </a:solidFill>
                    <a:effectLst/>
                    <a:uLnTx/>
                    <a:uFillTx/>
                    <a:latin typeface="Arial" panose="020B0604020202020204"/>
                    <a:ea typeface="+mn-ea"/>
                    <a:cs typeface="+mn-cs"/>
                  </a:rPr>
                  <a:t>  </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with </a:t>
                </a:r>
                <a:r>
                  <a:rPr kumimoji="0" lang="en-GB"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imaginary units</a:t>
                </a:r>
                <a:endParaRPr kumimoji="0" lang="en-US"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mc:Choice>
        <mc:Fallback xmlns="">
          <p:sp>
            <p:nvSpPr>
              <p:cNvPr id="26" name="Text Box 3">
                <a:extLst>
                  <a:ext uri="{FF2B5EF4-FFF2-40B4-BE49-F238E27FC236}">
                    <a16:creationId xmlns:a16="http://schemas.microsoft.com/office/drawing/2014/main" id="{9BECB188-E46C-FD29-D26B-9FA3AE418E02}"/>
                  </a:ext>
                </a:extLst>
              </p:cNvPr>
              <p:cNvSpPr txBox="1">
                <a:spLocks noRot="1" noChangeAspect="1" noMove="1" noResize="1" noEditPoints="1" noAdjustHandles="1" noChangeArrowheads="1" noChangeShapeType="1" noTextEdit="1"/>
              </p:cNvSpPr>
              <p:nvPr/>
            </p:nvSpPr>
            <p:spPr bwMode="auto">
              <a:xfrm>
                <a:off x="86567" y="4052773"/>
                <a:ext cx="9067814" cy="453137"/>
              </a:xfrm>
              <a:prstGeom prst="rect">
                <a:avLst/>
              </a:prstGeom>
              <a:blipFill>
                <a:blip r:embed="rId24"/>
                <a:stretch>
                  <a:fillRect l="-538" t="-4054" r="-67" b="-270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 Box 2">
                <a:extLst>
                  <a:ext uri="{FF2B5EF4-FFF2-40B4-BE49-F238E27FC236}">
                    <a16:creationId xmlns:a16="http://schemas.microsoft.com/office/drawing/2014/main" id="{F65E5FB3-0705-D779-8526-FDFF52BA600E}"/>
                  </a:ext>
                </a:extLst>
              </p:cNvPr>
              <p:cNvSpPr txBox="1">
                <a:spLocks noChangeArrowheads="1"/>
              </p:cNvSpPr>
              <p:nvPr/>
            </p:nvSpPr>
            <p:spPr bwMode="auto">
              <a:xfrm>
                <a:off x="118903" y="5862936"/>
                <a:ext cx="8862344"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0099"/>
                    </a:solidFill>
                    <a:effectLst/>
                    <a:uLnTx/>
                    <a:uFillTx/>
                    <a:latin typeface="Arial" panose="020B0604020202020204"/>
                    <a:ea typeface="+mn-ea"/>
                    <a:cs typeface="+mn-cs"/>
                  </a:rPr>
                  <a:t>  </a:t>
                </a:r>
                <a:r>
                  <a:rPr kumimoji="0" lang="en-GB" altLang="en-US" sz="18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however</a:t>
                </a:r>
                <a:r>
                  <a:rPr kumimoji="0" lang="en-GB" alt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d>
                      <m:dPr>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𝑎𝑏</m:t>
                        </m:r>
                      </m:e>
                    </m:d>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𝑎</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𝑏𝑐</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for many</a:t>
                </a:r>
                <a14:m>
                  <m:oMath xmlns:m="http://schemas.openxmlformats.org/officeDocument/2006/math">
                    <m:r>
                      <a:rPr kumimoji="0" lang="en-GB" alt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𝕆</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r>
                      <a:rPr kumimoji="0" lang="en-GB" altLang="en-US" sz="2000" b="0" i="1" u="none" strike="noStrike" kern="1200" cap="none" spc="0" normalizeH="0" baseline="0" noProof="0">
                        <a:ln>
                          <a:noFill/>
                        </a:ln>
                        <a:solidFill>
                          <a:srgbClr val="000066"/>
                        </a:solidFill>
                        <a:effectLst/>
                        <a:uLnTx/>
                        <a:uFillTx/>
                        <a:latin typeface="Cambria Math" panose="02040503050406030204" pitchFamily="18" charset="0"/>
                        <a:ea typeface="Cambria Math" panose="02040503050406030204" pitchFamily="18" charset="0"/>
                        <a:cs typeface="Arial" panose="020B0604020202020204" pitchFamily="34" charset="0"/>
                      </a:rPr>
                      <m:t>⇒</m:t>
                    </m:r>
                    <m:r>
                      <m:rPr>
                        <m:nor/>
                      </m:rPr>
                      <a:rPr kumimoji="0" lang="en-GB" altLang="en-US" sz="2000" b="0" i="0"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cs typeface="Arial" panose="020B0604020202020204" pitchFamily="34" charset="0"/>
                      </a:rPr>
                      <m:t>   </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non</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associative</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 </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algebra</m:t>
                    </m:r>
                  </m:oMath>
                </a14:m>
                <a:r>
                  <a:rPr kumimoji="0" lang="en-GB" altLang="en-US" sz="16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sym typeface="Mathematica7" pitchFamily="2" charset="2"/>
                  </a:rPr>
                  <a:t> </a:t>
                </a:r>
                <a:endParaRPr kumimoji="0" lang="en-GB" altLang="en-US" sz="2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sym typeface="Mathematica7" pitchFamily="2" charset="2"/>
                </a:endParaRPr>
              </a:p>
            </p:txBody>
          </p:sp>
        </mc:Choice>
        <mc:Fallback xmlns="">
          <p:sp>
            <p:nvSpPr>
              <p:cNvPr id="27" name="Text Box 2">
                <a:extLst>
                  <a:ext uri="{FF2B5EF4-FFF2-40B4-BE49-F238E27FC236}">
                    <a16:creationId xmlns:a16="http://schemas.microsoft.com/office/drawing/2014/main" id="{F65E5FB3-0705-D779-8526-FDFF52BA600E}"/>
                  </a:ext>
                </a:extLst>
              </p:cNvPr>
              <p:cNvSpPr txBox="1">
                <a:spLocks noRot="1" noChangeAspect="1" noMove="1" noResize="1" noEditPoints="1" noAdjustHandles="1" noChangeArrowheads="1" noChangeShapeType="1" noTextEdit="1"/>
              </p:cNvSpPr>
              <p:nvPr/>
            </p:nvSpPr>
            <p:spPr bwMode="auto">
              <a:xfrm>
                <a:off x="118903" y="5862936"/>
                <a:ext cx="8862344" cy="400110"/>
              </a:xfrm>
              <a:prstGeom prst="rect">
                <a:avLst/>
              </a:prstGeom>
              <a:blipFill>
                <a:blip r:embed="rId25"/>
                <a:stretch>
                  <a:fillRect t="-1538" b="-2461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 Box 2">
                <a:extLst>
                  <a:ext uri="{FF2B5EF4-FFF2-40B4-BE49-F238E27FC236}">
                    <a16:creationId xmlns:a16="http://schemas.microsoft.com/office/drawing/2014/main" id="{A39CF9DB-E58B-D094-DC13-CBBCA34B3E31}"/>
                  </a:ext>
                </a:extLst>
              </p:cNvPr>
              <p:cNvSpPr txBox="1">
                <a:spLocks noChangeArrowheads="1"/>
              </p:cNvSpPr>
              <p:nvPr/>
            </p:nvSpPr>
            <p:spPr bwMode="auto">
              <a:xfrm>
                <a:off x="107345" y="5413007"/>
                <a:ext cx="8574986"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000099"/>
                    </a:solidFill>
                    <a:effectLst/>
                    <a:uLnTx/>
                    <a:uFillTx/>
                    <a:latin typeface="Arial" panose="020B0604020202020204"/>
                    <a:ea typeface="+mn-ea"/>
                    <a:cs typeface="+mn-cs"/>
                  </a:rPr>
                  <a:t>  </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with: </a:t>
                </a:r>
                <a14:m>
                  <m:oMath xmlns:m="http://schemas.openxmlformats.org/officeDocument/2006/math">
                    <m:d>
                      <m:dPr>
                        <m:begChr m:val="|"/>
                        <m:endChr m:val="|"/>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𝑎𝑏</m:t>
                        </m:r>
                      </m:e>
                    </m:d>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d>
                      <m:dPr>
                        <m:begChr m:val="|"/>
                        <m:endChr m:val="|"/>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e>
                    </m:d>
                    <m:d>
                      <m:dPr>
                        <m:begChr m:val="|"/>
                        <m:endChr m:val="|"/>
                        <m:ctrlP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e>
                    </m:d>
                  </m:oMath>
                </a14:m>
                <a:r>
                  <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for any</a:t>
                </a:r>
                <a:r>
                  <a:rPr kumimoji="0" lang="en-GB" altLang="en-US"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GB"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GB" alt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𝕆</m:t>
                    </m:r>
                    <m:r>
                      <m:rPr>
                        <m:nor/>
                      </m:rPr>
                      <a:rPr kumimoji="0" lang="en-GB" alt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r>
                      <a:rPr kumimoji="0" lang="en-GB" altLang="en-US" sz="2000" b="0"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cs typeface="Arial" panose="020B0604020202020204" pitchFamily="34" charset="0"/>
                      </a:rPr>
                      <m:t>⇒</m:t>
                    </m:r>
                    <m:r>
                      <m:rPr>
                        <m:nor/>
                      </m:rPr>
                      <a:rPr kumimoji="0" lang="en-GB" altLang="en-US" sz="2000" b="0" i="0"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cs typeface="Arial" panose="020B0604020202020204" pitchFamily="34" charset="0"/>
                      </a:rPr>
                      <m:t>  </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describe</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 </m:t>
                    </m:r>
                    <m:r>
                      <m:rPr>
                        <m:nor/>
                      </m:rPr>
                      <a:rPr kumimoji="0" lang="en-GB" altLang="en-US" sz="1800" b="0" i="0" u="none" strike="noStrike" kern="1200" cap="none" spc="0" normalizeH="0" baseline="0" noProof="0" dirty="0" smtClean="0">
                        <a:ln>
                          <a:noFill/>
                        </a:ln>
                        <a:solidFill>
                          <a:srgbClr val="000099"/>
                        </a:solidFill>
                        <a:effectLst/>
                        <a:uLnTx/>
                        <a:uFillTx/>
                        <a:latin typeface="Arial" panose="020B0604020202020204" pitchFamily="34" charset="0"/>
                        <a:ea typeface="+mn-ea"/>
                        <a:cs typeface="Arial" panose="020B0604020202020204" pitchFamily="34" charset="0"/>
                      </a:rPr>
                      <m:t>symmetry</m:t>
                    </m:r>
                    <m:r>
                      <m:rPr>
                        <m:nor/>
                      </m:rP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m:t> </m:t>
                    </m:r>
                    <m:r>
                      <m:rPr>
                        <m:nor/>
                      </m:rPr>
                      <a:rPr kumimoji="0" lang="en-GB" altLang="en-US"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m:t>transformations</m:t>
                    </m:r>
                  </m:oMath>
                </a14:m>
                <a:r>
                  <a:rPr kumimoji="0" lang="en-GB" altLang="en-US" sz="1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sym typeface="Mathematica7" pitchFamily="2" charset="2"/>
                  </a:rPr>
                  <a:t> </a:t>
                </a:r>
              </a:p>
            </p:txBody>
          </p:sp>
        </mc:Choice>
        <mc:Fallback xmlns="">
          <p:sp>
            <p:nvSpPr>
              <p:cNvPr id="29" name="Text Box 2">
                <a:extLst>
                  <a:ext uri="{FF2B5EF4-FFF2-40B4-BE49-F238E27FC236}">
                    <a16:creationId xmlns:a16="http://schemas.microsoft.com/office/drawing/2014/main" id="{A39CF9DB-E58B-D094-DC13-CBBCA34B3E31}"/>
                  </a:ext>
                </a:extLst>
              </p:cNvPr>
              <p:cNvSpPr txBox="1">
                <a:spLocks noRot="1" noChangeAspect="1" noMove="1" noResize="1" noEditPoints="1" noAdjustHandles="1" noChangeArrowheads="1" noChangeShapeType="1" noTextEdit="1"/>
              </p:cNvSpPr>
              <p:nvPr/>
            </p:nvSpPr>
            <p:spPr bwMode="auto">
              <a:xfrm>
                <a:off x="107345" y="5413007"/>
                <a:ext cx="8574986" cy="400110"/>
              </a:xfrm>
              <a:prstGeom prst="rect">
                <a:avLst/>
              </a:prstGeom>
              <a:blipFill>
                <a:blip r:embed="rId26"/>
                <a:stretch>
                  <a:fillRect t="-1515" b="-227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pic>
        <p:nvPicPr>
          <p:cNvPr id="33" name="Picture 4">
            <a:extLst>
              <a:ext uri="{FF2B5EF4-FFF2-40B4-BE49-F238E27FC236}">
                <a16:creationId xmlns:a16="http://schemas.microsoft.com/office/drawing/2014/main" id="{3671DD6D-B53B-C3A9-1D82-6BFF9F4641B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33575" y="4589659"/>
            <a:ext cx="7308850" cy="290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D4CB0404-1CE9-77BF-D464-47E71C66B4DC}"/>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1" r="49381" b="2064"/>
          <a:stretch/>
        </p:blipFill>
        <p:spPr bwMode="auto">
          <a:xfrm>
            <a:off x="1433575" y="4589660"/>
            <a:ext cx="3699685" cy="2845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803019A4-E17F-A34B-7165-AEFB4F75BC1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r="73792" b="-2518"/>
          <a:stretch/>
        </p:blipFill>
        <p:spPr bwMode="auto">
          <a:xfrm>
            <a:off x="1433575" y="4584273"/>
            <a:ext cx="1915481" cy="29782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1E07E58-8AE7-C2F8-D0C3-E4E484D8197F}"/>
              </a:ext>
            </a:extLst>
          </p:cNvPr>
          <p:cNvSpPr/>
          <p:nvPr/>
        </p:nvSpPr>
        <p:spPr>
          <a:xfrm>
            <a:off x="4114030" y="3629264"/>
            <a:ext cx="749677" cy="4812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2001869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9593</TotalTime>
  <Words>5823</Words>
  <Application>Microsoft Office PowerPoint</Application>
  <PresentationFormat>On-screen Show (4:3)</PresentationFormat>
  <Paragraphs>859</Paragraphs>
  <Slides>43</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vt:i4>
      </vt:variant>
    </vt:vector>
  </HeadingPairs>
  <TitlesOfParts>
    <vt:vector size="57" baseType="lpstr">
      <vt:lpstr>Abadi</vt:lpstr>
      <vt:lpstr>Arial</vt:lpstr>
      <vt:lpstr>Arial Narrow</vt:lpstr>
      <vt:lpstr>Bookman Old Style</vt:lpstr>
      <vt:lpstr>Calibri</vt:lpstr>
      <vt:lpstr>Cambria Math</vt:lpstr>
      <vt:lpstr>Chiller</vt:lpstr>
      <vt:lpstr>Colonna MT</vt:lpstr>
      <vt:lpstr>Comic Sans MS</vt:lpstr>
      <vt:lpstr>Georgia</vt:lpstr>
      <vt:lpstr>Palatino Linotype</vt:lpstr>
      <vt:lpstr>Symbol</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Jackson</dc:creator>
  <cp:lastModifiedBy>David Jackson</cp:lastModifiedBy>
  <cp:revision>350</cp:revision>
  <dcterms:created xsi:type="dcterms:W3CDTF">2022-09-28T13:14:07Z</dcterms:created>
  <dcterms:modified xsi:type="dcterms:W3CDTF">2026-05-04T11:26:01Z</dcterms:modified>
</cp:coreProperties>
</file>