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17" r:id="rId2"/>
    <p:sldId id="257" r:id="rId3"/>
    <p:sldId id="328" r:id="rId4"/>
    <p:sldId id="267" r:id="rId5"/>
    <p:sldId id="329" r:id="rId6"/>
    <p:sldId id="311" r:id="rId7"/>
    <p:sldId id="330" r:id="rId8"/>
    <p:sldId id="331" r:id="rId9"/>
    <p:sldId id="503" r:id="rId10"/>
    <p:sldId id="310" r:id="rId11"/>
    <p:sldId id="505" r:id="rId12"/>
    <p:sldId id="655" r:id="rId13"/>
    <p:sldId id="656" r:id="rId14"/>
    <p:sldId id="266" r:id="rId15"/>
    <p:sldId id="307" r:id="rId16"/>
    <p:sldId id="271" r:id="rId17"/>
    <p:sldId id="313" r:id="rId18"/>
    <p:sldId id="273" r:id="rId19"/>
    <p:sldId id="272" r:id="rId20"/>
    <p:sldId id="318" r:id="rId21"/>
    <p:sldId id="278" r:id="rId22"/>
    <p:sldId id="667" r:id="rId23"/>
    <p:sldId id="279" r:id="rId24"/>
    <p:sldId id="316" r:id="rId25"/>
    <p:sldId id="265" r:id="rId26"/>
    <p:sldId id="322" r:id="rId27"/>
    <p:sldId id="664" r:id="rId28"/>
    <p:sldId id="30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680DFD-3D4F-4541-ADA7-94B616D201A3}" v="32" dt="2026-04-19T20:32:24.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varScale="1">
        <p:scale>
          <a:sx n="105" d="100"/>
          <a:sy n="105" d="100"/>
        </p:scale>
        <p:origin x="1800" y="96"/>
      </p:cViewPr>
      <p:guideLst>
        <p:guide orient="horz" pos="2160"/>
        <p:guide pos="2880"/>
      </p:guideLst>
    </p:cSldViewPr>
  </p:slideViewPr>
  <p:outlineViewPr>
    <p:cViewPr>
      <p:scale>
        <a:sx n="33" d="100"/>
        <a:sy n="33" d="100"/>
      </p:scale>
      <p:origin x="48" y="513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t, Graeme" userId="24ce5ab0-804c-4d3e-9770-5d4524cac027" providerId="ADAL" clId="{6E5A9FDC-9DF9-4B30-83CF-57F4130619F9}"/>
    <pc:docChg chg="undo custSel addSld delSld modSld sldOrd modMainMaster">
      <pc:chgData name="Burt, Graeme" userId="24ce5ab0-804c-4d3e-9770-5d4524cac027" providerId="ADAL" clId="{6E5A9FDC-9DF9-4B30-83CF-57F4130619F9}" dt="2026-04-19T20:33:13.755" v="515" actId="47"/>
      <pc:docMkLst>
        <pc:docMk/>
      </pc:docMkLst>
      <pc:sldChg chg="modSp mod">
        <pc:chgData name="Burt, Graeme" userId="24ce5ab0-804c-4d3e-9770-5d4524cac027" providerId="ADAL" clId="{6E5A9FDC-9DF9-4B30-83CF-57F4130619F9}" dt="2026-04-19T20:03:05.754" v="94" actId="14100"/>
        <pc:sldMkLst>
          <pc:docMk/>
          <pc:sldMk cId="537454653" sldId="257"/>
        </pc:sldMkLst>
        <pc:picChg chg="mod">
          <ac:chgData name="Burt, Graeme" userId="24ce5ab0-804c-4d3e-9770-5d4524cac027" providerId="ADAL" clId="{6E5A9FDC-9DF9-4B30-83CF-57F4130619F9}" dt="2026-04-19T20:03:05.754" v="94" actId="14100"/>
          <ac:picMkLst>
            <pc:docMk/>
            <pc:sldMk cId="537454653" sldId="257"/>
            <ac:picMk id="16" creationId="{E8EED55D-9002-4B4E-B4A6-8573BD388631}"/>
          </ac:picMkLst>
        </pc:picChg>
      </pc:sldChg>
      <pc:sldChg chg="del">
        <pc:chgData name="Burt, Graeme" userId="24ce5ab0-804c-4d3e-9770-5d4524cac027" providerId="ADAL" clId="{6E5A9FDC-9DF9-4B30-83CF-57F4130619F9}" dt="2026-04-19T20:13:11.703" v="394" actId="47"/>
        <pc:sldMkLst>
          <pc:docMk/>
          <pc:sldMk cId="437469067" sldId="259"/>
        </pc:sldMkLst>
      </pc:sldChg>
      <pc:sldChg chg="addSp modSp mod">
        <pc:chgData name="Burt, Graeme" userId="24ce5ab0-804c-4d3e-9770-5d4524cac027" providerId="ADAL" clId="{6E5A9FDC-9DF9-4B30-83CF-57F4130619F9}" dt="2026-04-19T20:00:39.169" v="83" actId="1076"/>
        <pc:sldMkLst>
          <pc:docMk/>
          <pc:sldMk cId="0" sldId="265"/>
        </pc:sldMkLst>
        <pc:spChg chg="mod">
          <ac:chgData name="Burt, Graeme" userId="24ce5ab0-804c-4d3e-9770-5d4524cac027" providerId="ADAL" clId="{6E5A9FDC-9DF9-4B30-83CF-57F4130619F9}" dt="2026-04-19T20:00:05.634" v="79" actId="20577"/>
          <ac:spMkLst>
            <pc:docMk/>
            <pc:sldMk cId="0" sldId="265"/>
            <ac:spMk id="12291" creationId="{00000000-0000-0000-0000-000000000000}"/>
          </ac:spMkLst>
        </pc:spChg>
        <pc:picChg chg="add mod modCrop">
          <ac:chgData name="Burt, Graeme" userId="24ce5ab0-804c-4d3e-9770-5d4524cac027" providerId="ADAL" clId="{6E5A9FDC-9DF9-4B30-83CF-57F4130619F9}" dt="2026-04-19T20:00:39.169" v="83" actId="1076"/>
          <ac:picMkLst>
            <pc:docMk/>
            <pc:sldMk cId="0" sldId="265"/>
            <ac:picMk id="2" creationId="{55CDF900-34BF-F72E-C6C1-A39EDAE5CEDF}"/>
          </ac:picMkLst>
        </pc:picChg>
      </pc:sldChg>
      <pc:sldChg chg="modSp mod">
        <pc:chgData name="Burt, Graeme" userId="24ce5ab0-804c-4d3e-9770-5d4524cac027" providerId="ADAL" clId="{6E5A9FDC-9DF9-4B30-83CF-57F4130619F9}" dt="2026-04-19T20:04:43.116" v="155" actId="20577"/>
        <pc:sldMkLst>
          <pc:docMk/>
          <pc:sldMk cId="0" sldId="267"/>
        </pc:sldMkLst>
        <pc:spChg chg="mod">
          <ac:chgData name="Burt, Graeme" userId="24ce5ab0-804c-4d3e-9770-5d4524cac027" providerId="ADAL" clId="{6E5A9FDC-9DF9-4B30-83CF-57F4130619F9}" dt="2026-04-19T20:04:43.116" v="155" actId="20577"/>
          <ac:spMkLst>
            <pc:docMk/>
            <pc:sldMk cId="0" sldId="267"/>
            <ac:spMk id="39939" creationId="{00000000-0000-0000-0000-000000000000}"/>
          </ac:spMkLst>
        </pc:spChg>
      </pc:sldChg>
      <pc:sldChg chg="del">
        <pc:chgData name="Burt, Graeme" userId="24ce5ab0-804c-4d3e-9770-5d4524cac027" providerId="ADAL" clId="{6E5A9FDC-9DF9-4B30-83CF-57F4130619F9}" dt="2026-04-19T20:28:51.901" v="501" actId="47"/>
        <pc:sldMkLst>
          <pc:docMk/>
          <pc:sldMk cId="0" sldId="275"/>
        </pc:sldMkLst>
      </pc:sldChg>
      <pc:sldChg chg="del">
        <pc:chgData name="Burt, Graeme" userId="24ce5ab0-804c-4d3e-9770-5d4524cac027" providerId="ADAL" clId="{6E5A9FDC-9DF9-4B30-83CF-57F4130619F9}" dt="2026-04-19T19:55:30.377" v="40" actId="47"/>
        <pc:sldMkLst>
          <pc:docMk/>
          <pc:sldMk cId="0" sldId="295"/>
        </pc:sldMkLst>
      </pc:sldChg>
      <pc:sldChg chg="del">
        <pc:chgData name="Burt, Graeme" userId="24ce5ab0-804c-4d3e-9770-5d4524cac027" providerId="ADAL" clId="{6E5A9FDC-9DF9-4B30-83CF-57F4130619F9}" dt="2026-04-19T19:52:07.631" v="3" actId="47"/>
        <pc:sldMkLst>
          <pc:docMk/>
          <pc:sldMk cId="0" sldId="301"/>
        </pc:sldMkLst>
      </pc:sldChg>
      <pc:sldChg chg="del">
        <pc:chgData name="Burt, Graeme" userId="24ce5ab0-804c-4d3e-9770-5d4524cac027" providerId="ADAL" clId="{6E5A9FDC-9DF9-4B30-83CF-57F4130619F9}" dt="2026-04-19T19:52:09.974" v="4" actId="47"/>
        <pc:sldMkLst>
          <pc:docMk/>
          <pc:sldMk cId="0" sldId="305"/>
        </pc:sldMkLst>
      </pc:sldChg>
      <pc:sldChg chg="addSp delSp modSp mod">
        <pc:chgData name="Burt, Graeme" userId="24ce5ab0-804c-4d3e-9770-5d4524cac027" providerId="ADAL" clId="{6E5A9FDC-9DF9-4B30-83CF-57F4130619F9}" dt="2026-04-19T19:57:24.025" v="72" actId="1076"/>
        <pc:sldMkLst>
          <pc:docMk/>
          <pc:sldMk cId="0" sldId="307"/>
        </pc:sldMkLst>
        <pc:spChg chg="mod">
          <ac:chgData name="Burt, Graeme" userId="24ce5ab0-804c-4d3e-9770-5d4524cac027" providerId="ADAL" clId="{6E5A9FDC-9DF9-4B30-83CF-57F4130619F9}" dt="2026-04-19T19:54:56.079" v="25" actId="27636"/>
          <ac:spMkLst>
            <pc:docMk/>
            <pc:sldMk cId="0" sldId="307"/>
            <ac:spMk id="3" creationId="{00000000-0000-0000-0000-000000000000}"/>
          </ac:spMkLst>
        </pc:spChg>
        <pc:spChg chg="add mod">
          <ac:chgData name="Burt, Graeme" userId="24ce5ab0-804c-4d3e-9770-5d4524cac027" providerId="ADAL" clId="{6E5A9FDC-9DF9-4B30-83CF-57F4130619F9}" dt="2026-04-19T19:57:19.183" v="71" actId="20577"/>
          <ac:spMkLst>
            <pc:docMk/>
            <pc:sldMk cId="0" sldId="307"/>
            <ac:spMk id="7" creationId="{169C15AE-42B1-841E-22F5-E64105AB5FFC}"/>
          </ac:spMkLst>
        </pc:spChg>
        <pc:picChg chg="mod">
          <ac:chgData name="Burt, Graeme" userId="24ce5ab0-804c-4d3e-9770-5d4524cac027" providerId="ADAL" clId="{6E5A9FDC-9DF9-4B30-83CF-57F4130619F9}" dt="2026-04-19T19:54:17.987" v="14" actId="1076"/>
          <ac:picMkLst>
            <pc:docMk/>
            <pc:sldMk cId="0" sldId="307"/>
            <ac:picMk id="4" creationId="{00000000-0000-0000-0000-000000000000}"/>
          </ac:picMkLst>
        </pc:picChg>
        <pc:picChg chg="del">
          <ac:chgData name="Burt, Graeme" userId="24ce5ab0-804c-4d3e-9770-5d4524cac027" providerId="ADAL" clId="{6E5A9FDC-9DF9-4B30-83CF-57F4130619F9}" dt="2026-04-19T19:53:50.729" v="5" actId="478"/>
          <ac:picMkLst>
            <pc:docMk/>
            <pc:sldMk cId="0" sldId="307"/>
            <ac:picMk id="5" creationId="{00000000-0000-0000-0000-000000000000}"/>
          </ac:picMkLst>
        </pc:picChg>
        <pc:picChg chg="del">
          <ac:chgData name="Burt, Graeme" userId="24ce5ab0-804c-4d3e-9770-5d4524cac027" providerId="ADAL" clId="{6E5A9FDC-9DF9-4B30-83CF-57F4130619F9}" dt="2026-04-19T19:53:52.562" v="6" actId="478"/>
          <ac:picMkLst>
            <pc:docMk/>
            <pc:sldMk cId="0" sldId="307"/>
            <ac:picMk id="6" creationId="{00000000-0000-0000-0000-000000000000}"/>
          </ac:picMkLst>
        </pc:picChg>
        <pc:picChg chg="add mod">
          <ac:chgData name="Burt, Graeme" userId="24ce5ab0-804c-4d3e-9770-5d4524cac027" providerId="ADAL" clId="{6E5A9FDC-9DF9-4B30-83CF-57F4130619F9}" dt="2026-04-19T19:54:40.291" v="19" actId="1076"/>
          <ac:picMkLst>
            <pc:docMk/>
            <pc:sldMk cId="0" sldId="307"/>
            <ac:picMk id="8" creationId="{B217C15A-FED5-22AF-D891-FE52B3D40A32}"/>
          </ac:picMkLst>
        </pc:picChg>
        <pc:picChg chg="add mod">
          <ac:chgData name="Burt, Graeme" userId="24ce5ab0-804c-4d3e-9770-5d4524cac027" providerId="ADAL" clId="{6E5A9FDC-9DF9-4B30-83CF-57F4130619F9}" dt="2026-04-19T19:57:24.025" v="72" actId="1076"/>
          <ac:picMkLst>
            <pc:docMk/>
            <pc:sldMk cId="0" sldId="307"/>
            <ac:picMk id="9" creationId="{7112E969-FB57-4A44-ABF0-1EA7022A180D}"/>
          </ac:picMkLst>
        </pc:picChg>
      </pc:sldChg>
      <pc:sldChg chg="delSp modSp mod">
        <pc:chgData name="Burt, Graeme" userId="24ce5ab0-804c-4d3e-9770-5d4524cac027" providerId="ADAL" clId="{6E5A9FDC-9DF9-4B30-83CF-57F4130619F9}" dt="2026-04-19T20:02:45.270" v="92" actId="478"/>
        <pc:sldMkLst>
          <pc:docMk/>
          <pc:sldMk cId="0" sldId="317"/>
        </pc:sldMkLst>
        <pc:spChg chg="mod">
          <ac:chgData name="Burt, Graeme" userId="24ce5ab0-804c-4d3e-9770-5d4524cac027" providerId="ADAL" clId="{6E5A9FDC-9DF9-4B30-83CF-57F4130619F9}" dt="2026-04-19T19:51:32.934" v="2" actId="20577"/>
          <ac:spMkLst>
            <pc:docMk/>
            <pc:sldMk cId="0" sldId="317"/>
            <ac:spMk id="2" creationId="{00000000-0000-0000-0000-000000000000}"/>
          </ac:spMkLst>
        </pc:spChg>
        <pc:picChg chg="del">
          <ac:chgData name="Burt, Graeme" userId="24ce5ab0-804c-4d3e-9770-5d4524cac027" providerId="ADAL" clId="{6E5A9FDC-9DF9-4B30-83CF-57F4130619F9}" dt="2026-04-19T20:02:45.270" v="92" actId="478"/>
          <ac:picMkLst>
            <pc:docMk/>
            <pc:sldMk cId="0" sldId="317"/>
            <ac:picMk id="4" creationId="{00000000-0000-0000-0000-000000000000}"/>
          </ac:picMkLst>
        </pc:picChg>
        <pc:picChg chg="del">
          <ac:chgData name="Burt, Graeme" userId="24ce5ab0-804c-4d3e-9770-5d4524cac027" providerId="ADAL" clId="{6E5A9FDC-9DF9-4B30-83CF-57F4130619F9}" dt="2026-04-19T20:02:43.580" v="91" actId="478"/>
          <ac:picMkLst>
            <pc:docMk/>
            <pc:sldMk cId="0" sldId="317"/>
            <ac:picMk id="5" creationId="{00000000-0000-0000-0000-000000000000}"/>
          </ac:picMkLst>
        </pc:picChg>
      </pc:sldChg>
      <pc:sldChg chg="addSp modSp modAnim">
        <pc:chgData name="Burt, Graeme" userId="24ce5ab0-804c-4d3e-9770-5d4524cac027" providerId="ADAL" clId="{6E5A9FDC-9DF9-4B30-83CF-57F4130619F9}" dt="2026-04-19T20:27:27.855" v="499"/>
        <pc:sldMkLst>
          <pc:docMk/>
          <pc:sldMk cId="4117259272" sldId="318"/>
        </pc:sldMkLst>
        <pc:picChg chg="add mod">
          <ac:chgData name="Burt, Graeme" userId="24ce5ab0-804c-4d3e-9770-5d4524cac027" providerId="ADAL" clId="{6E5A9FDC-9DF9-4B30-83CF-57F4130619F9}" dt="2026-04-19T20:27:19.151" v="498"/>
          <ac:picMkLst>
            <pc:docMk/>
            <pc:sldMk cId="4117259272" sldId="318"/>
            <ac:picMk id="3" creationId="{A7EFF7DA-8B4F-41F3-9FAE-40D697B429FF}"/>
          </ac:picMkLst>
        </pc:picChg>
      </pc:sldChg>
      <pc:sldChg chg="modSp del mod">
        <pc:chgData name="Burt, Graeme" userId="24ce5ab0-804c-4d3e-9770-5d4524cac027" providerId="ADAL" clId="{6E5A9FDC-9DF9-4B30-83CF-57F4130619F9}" dt="2026-04-19T20:27:32.158" v="500" actId="47"/>
        <pc:sldMkLst>
          <pc:docMk/>
          <pc:sldMk cId="2593154197" sldId="319"/>
        </pc:sldMkLst>
        <pc:picChg chg="mod">
          <ac:chgData name="Burt, Graeme" userId="24ce5ab0-804c-4d3e-9770-5d4524cac027" providerId="ADAL" clId="{6E5A9FDC-9DF9-4B30-83CF-57F4130619F9}" dt="2026-04-19T20:08:10.808" v="195" actId="1076"/>
          <ac:picMkLst>
            <pc:docMk/>
            <pc:sldMk cId="2593154197" sldId="319"/>
            <ac:picMk id="4" creationId="{00000000-0000-0000-0000-000000000000}"/>
          </ac:picMkLst>
        </pc:picChg>
      </pc:sldChg>
      <pc:sldChg chg="del">
        <pc:chgData name="Burt, Graeme" userId="24ce5ab0-804c-4d3e-9770-5d4524cac027" providerId="ADAL" clId="{6E5A9FDC-9DF9-4B30-83CF-57F4130619F9}" dt="2026-04-19T19:50:51.737" v="0" actId="47"/>
        <pc:sldMkLst>
          <pc:docMk/>
          <pc:sldMk cId="3972055055" sldId="321"/>
        </pc:sldMkLst>
      </pc:sldChg>
      <pc:sldChg chg="addSp delSp modSp mod">
        <pc:chgData name="Burt, Graeme" userId="24ce5ab0-804c-4d3e-9770-5d4524cac027" providerId="ADAL" clId="{6E5A9FDC-9DF9-4B30-83CF-57F4130619F9}" dt="2026-04-19T20:26:05.652" v="497" actId="20577"/>
        <pc:sldMkLst>
          <pc:docMk/>
          <pc:sldMk cId="2169608508" sldId="322"/>
        </pc:sldMkLst>
        <pc:spChg chg="mod">
          <ac:chgData name="Burt, Graeme" userId="24ce5ab0-804c-4d3e-9770-5d4524cac027" providerId="ADAL" clId="{6E5A9FDC-9DF9-4B30-83CF-57F4130619F9}" dt="2026-04-19T20:13:43.800" v="439" actId="113"/>
          <ac:spMkLst>
            <pc:docMk/>
            <pc:sldMk cId="2169608508" sldId="322"/>
            <ac:spMk id="3" creationId="{8A84630C-9537-4D64-9C1B-9C5CBB71C320}"/>
          </ac:spMkLst>
        </pc:spChg>
        <pc:spChg chg="add mod">
          <ac:chgData name="Burt, Graeme" userId="24ce5ab0-804c-4d3e-9770-5d4524cac027" providerId="ADAL" clId="{6E5A9FDC-9DF9-4B30-83CF-57F4130619F9}" dt="2026-04-19T20:24:56.313" v="495" actId="1076"/>
          <ac:spMkLst>
            <pc:docMk/>
            <pc:sldMk cId="2169608508" sldId="322"/>
            <ac:spMk id="11" creationId="{A18C52C4-9C81-04DF-924D-D7A7AD8148C0}"/>
          </ac:spMkLst>
        </pc:spChg>
        <pc:spChg chg="add mod">
          <ac:chgData name="Burt, Graeme" userId="24ce5ab0-804c-4d3e-9770-5d4524cac027" providerId="ADAL" clId="{6E5A9FDC-9DF9-4B30-83CF-57F4130619F9}" dt="2026-04-19T20:26:05.652" v="497" actId="20577"/>
          <ac:spMkLst>
            <pc:docMk/>
            <pc:sldMk cId="2169608508" sldId="322"/>
            <ac:spMk id="12" creationId="{212BAC6A-906F-FF5A-A419-91A384100F83}"/>
          </ac:spMkLst>
        </pc:spChg>
        <pc:picChg chg="del">
          <ac:chgData name="Burt, Graeme" userId="24ce5ab0-804c-4d3e-9770-5d4524cac027" providerId="ADAL" clId="{6E5A9FDC-9DF9-4B30-83CF-57F4130619F9}" dt="2026-04-19T20:08:50.677" v="196" actId="478"/>
          <ac:picMkLst>
            <pc:docMk/>
            <pc:sldMk cId="2169608508" sldId="322"/>
            <ac:picMk id="4" creationId="{D71637A5-4BA3-4A4F-860C-36BE73AC7592}"/>
          </ac:picMkLst>
        </pc:picChg>
        <pc:picChg chg="del">
          <ac:chgData name="Burt, Graeme" userId="24ce5ab0-804c-4d3e-9770-5d4524cac027" providerId="ADAL" clId="{6E5A9FDC-9DF9-4B30-83CF-57F4130619F9}" dt="2026-04-19T20:08:55.799" v="199" actId="478"/>
          <ac:picMkLst>
            <pc:docMk/>
            <pc:sldMk cId="2169608508" sldId="322"/>
            <ac:picMk id="5" creationId="{855CB58D-83B0-4E9C-8B17-3E3A720ECE09}"/>
          </ac:picMkLst>
        </pc:picChg>
        <pc:picChg chg="del">
          <ac:chgData name="Burt, Graeme" userId="24ce5ab0-804c-4d3e-9770-5d4524cac027" providerId="ADAL" clId="{6E5A9FDC-9DF9-4B30-83CF-57F4130619F9}" dt="2026-04-19T20:08:57.726" v="200" actId="478"/>
          <ac:picMkLst>
            <pc:docMk/>
            <pc:sldMk cId="2169608508" sldId="322"/>
            <ac:picMk id="6" creationId="{CD861B2E-4111-4D17-967F-B02370833DAA}"/>
          </ac:picMkLst>
        </pc:picChg>
        <pc:picChg chg="mod">
          <ac:chgData name="Burt, Graeme" userId="24ce5ab0-804c-4d3e-9770-5d4524cac027" providerId="ADAL" clId="{6E5A9FDC-9DF9-4B30-83CF-57F4130619F9}" dt="2026-04-19T20:12:06.490" v="301" actId="1076"/>
          <ac:picMkLst>
            <pc:docMk/>
            <pc:sldMk cId="2169608508" sldId="322"/>
            <ac:picMk id="7" creationId="{10CB7800-B820-4BCA-BAE0-1221D3A11700}"/>
          </ac:picMkLst>
        </pc:picChg>
        <pc:picChg chg="mod">
          <ac:chgData name="Burt, Graeme" userId="24ce5ab0-804c-4d3e-9770-5d4524cac027" providerId="ADAL" clId="{6E5A9FDC-9DF9-4B30-83CF-57F4130619F9}" dt="2026-04-19T20:12:04.617" v="300" actId="1076"/>
          <ac:picMkLst>
            <pc:docMk/>
            <pc:sldMk cId="2169608508" sldId="322"/>
            <ac:picMk id="8" creationId="{10AC0A23-74BF-4351-AFD1-D713FB79AEC2}"/>
          </ac:picMkLst>
        </pc:picChg>
        <pc:picChg chg="add mod">
          <ac:chgData name="Burt, Graeme" userId="24ce5ab0-804c-4d3e-9770-5d4524cac027" providerId="ADAL" clId="{6E5A9FDC-9DF9-4B30-83CF-57F4130619F9}" dt="2026-04-19T20:24:51.548" v="493" actId="1076"/>
          <ac:picMkLst>
            <pc:docMk/>
            <pc:sldMk cId="2169608508" sldId="322"/>
            <ac:picMk id="9" creationId="{8E272739-C0C2-8671-B42F-B4598210DF4B}"/>
          </ac:picMkLst>
        </pc:picChg>
        <pc:picChg chg="add del mod">
          <ac:chgData name="Burt, Graeme" userId="24ce5ab0-804c-4d3e-9770-5d4524cac027" providerId="ADAL" clId="{6E5A9FDC-9DF9-4B30-83CF-57F4130619F9}" dt="2026-04-19T20:24:40.219" v="490" actId="478"/>
          <ac:picMkLst>
            <pc:docMk/>
            <pc:sldMk cId="2169608508" sldId="322"/>
            <ac:picMk id="10" creationId="{D0DC9FCC-11C5-8F1C-976B-2F7C4487BEE0}"/>
          </ac:picMkLst>
        </pc:picChg>
      </pc:sldChg>
      <pc:sldChg chg="del">
        <pc:chgData name="Burt, Graeme" userId="24ce5ab0-804c-4d3e-9770-5d4524cac027" providerId="ADAL" clId="{6E5A9FDC-9DF9-4B30-83CF-57F4130619F9}" dt="2026-04-19T20:10:46.044" v="220" actId="47"/>
        <pc:sldMkLst>
          <pc:docMk/>
          <pc:sldMk cId="503904150" sldId="323"/>
        </pc:sldMkLst>
      </pc:sldChg>
      <pc:sldChg chg="del">
        <pc:chgData name="Burt, Graeme" userId="24ce5ab0-804c-4d3e-9770-5d4524cac027" providerId="ADAL" clId="{6E5A9FDC-9DF9-4B30-83CF-57F4130619F9}" dt="2026-04-19T20:13:04.163" v="393" actId="47"/>
        <pc:sldMkLst>
          <pc:docMk/>
          <pc:sldMk cId="96659" sldId="324"/>
        </pc:sldMkLst>
      </pc:sldChg>
      <pc:sldChg chg="del">
        <pc:chgData name="Burt, Graeme" userId="24ce5ab0-804c-4d3e-9770-5d4524cac027" providerId="ADAL" clId="{6E5A9FDC-9DF9-4B30-83CF-57F4130619F9}" dt="2026-04-19T20:01:05.044" v="84" actId="47"/>
        <pc:sldMkLst>
          <pc:docMk/>
          <pc:sldMk cId="1719318676" sldId="325"/>
        </pc:sldMkLst>
      </pc:sldChg>
      <pc:sldChg chg="del">
        <pc:chgData name="Burt, Graeme" userId="24ce5ab0-804c-4d3e-9770-5d4524cac027" providerId="ADAL" clId="{6E5A9FDC-9DF9-4B30-83CF-57F4130619F9}" dt="2026-04-19T20:01:14.184" v="85" actId="47"/>
        <pc:sldMkLst>
          <pc:docMk/>
          <pc:sldMk cId="313539376" sldId="326"/>
        </pc:sldMkLst>
      </pc:sldChg>
      <pc:sldChg chg="del">
        <pc:chgData name="Burt, Graeme" userId="24ce5ab0-804c-4d3e-9770-5d4524cac027" providerId="ADAL" clId="{6E5A9FDC-9DF9-4B30-83CF-57F4130619F9}" dt="2026-04-19T20:01:15.408" v="86" actId="47"/>
        <pc:sldMkLst>
          <pc:docMk/>
          <pc:sldMk cId="1762024716" sldId="327"/>
        </pc:sldMkLst>
      </pc:sldChg>
      <pc:sldChg chg="ord">
        <pc:chgData name="Burt, Graeme" userId="24ce5ab0-804c-4d3e-9770-5d4524cac027" providerId="ADAL" clId="{6E5A9FDC-9DF9-4B30-83CF-57F4130619F9}" dt="2026-04-19T20:30:12.814" v="505"/>
        <pc:sldMkLst>
          <pc:docMk/>
          <pc:sldMk cId="0" sldId="330"/>
        </pc:sldMkLst>
      </pc:sldChg>
      <pc:sldChg chg="ord">
        <pc:chgData name="Burt, Graeme" userId="24ce5ab0-804c-4d3e-9770-5d4524cac027" providerId="ADAL" clId="{6E5A9FDC-9DF9-4B30-83CF-57F4130619F9}" dt="2026-04-19T20:30:15.129" v="507"/>
        <pc:sldMkLst>
          <pc:docMk/>
          <pc:sldMk cId="0" sldId="331"/>
        </pc:sldMkLst>
      </pc:sldChg>
      <pc:sldChg chg="modSp mod ord modAnim">
        <pc:chgData name="Burt, Graeme" userId="24ce5ab0-804c-4d3e-9770-5d4524cac027" providerId="ADAL" clId="{6E5A9FDC-9DF9-4B30-83CF-57F4130619F9}" dt="2026-04-19T20:32:24.503" v="514" actId="2711"/>
        <pc:sldMkLst>
          <pc:docMk/>
          <pc:sldMk cId="0" sldId="503"/>
        </pc:sldMkLst>
        <pc:spChg chg="mod">
          <ac:chgData name="Burt, Graeme" userId="24ce5ab0-804c-4d3e-9770-5d4524cac027" providerId="ADAL" clId="{6E5A9FDC-9DF9-4B30-83CF-57F4130619F9}" dt="2026-04-19T20:32:24.503" v="514" actId="2711"/>
          <ac:spMkLst>
            <pc:docMk/>
            <pc:sldMk cId="0" sldId="503"/>
            <ac:spMk id="39939" creationId="{611EEB1B-B8E2-416B-92F3-6BB91E7CC45F}"/>
          </ac:spMkLst>
        </pc:spChg>
      </pc:sldChg>
      <pc:sldChg chg="del">
        <pc:chgData name="Burt, Graeme" userId="24ce5ab0-804c-4d3e-9770-5d4524cac027" providerId="ADAL" clId="{6E5A9FDC-9DF9-4B30-83CF-57F4130619F9}" dt="2026-04-19T20:33:13.755" v="515" actId="47"/>
        <pc:sldMkLst>
          <pc:docMk/>
          <pc:sldMk cId="0" sldId="504"/>
        </pc:sldMkLst>
      </pc:sldChg>
      <pc:sldChg chg="modSp mod">
        <pc:chgData name="Burt, Graeme" userId="24ce5ab0-804c-4d3e-9770-5d4524cac027" providerId="ADAL" clId="{6E5A9FDC-9DF9-4B30-83CF-57F4130619F9}" dt="2026-04-19T20:05:55.532" v="172" actId="1035"/>
        <pc:sldMkLst>
          <pc:docMk/>
          <pc:sldMk cId="0" sldId="505"/>
        </pc:sldMkLst>
        <pc:spChg chg="mod">
          <ac:chgData name="Burt, Graeme" userId="24ce5ab0-804c-4d3e-9770-5d4524cac027" providerId="ADAL" clId="{6E5A9FDC-9DF9-4B30-83CF-57F4130619F9}" dt="2026-04-19T20:05:50.480" v="162" actId="255"/>
          <ac:spMkLst>
            <pc:docMk/>
            <pc:sldMk cId="0" sldId="505"/>
            <ac:spMk id="6" creationId="{819237D0-F581-42F7-8AC5-3E63004B438E}"/>
          </ac:spMkLst>
        </pc:spChg>
        <pc:spChg chg="mod">
          <ac:chgData name="Burt, Graeme" userId="24ce5ab0-804c-4d3e-9770-5d4524cac027" providerId="ADAL" clId="{6E5A9FDC-9DF9-4B30-83CF-57F4130619F9}" dt="2026-04-19T20:05:55.532" v="172" actId="1035"/>
          <ac:spMkLst>
            <pc:docMk/>
            <pc:sldMk cId="0" sldId="505"/>
            <ac:spMk id="7" creationId="{39B6BEDC-4279-4D75-9C26-CC31913F00AC}"/>
          </ac:spMkLst>
        </pc:spChg>
        <pc:picChg chg="mod">
          <ac:chgData name="Burt, Graeme" userId="24ce5ab0-804c-4d3e-9770-5d4524cac027" providerId="ADAL" clId="{6E5A9FDC-9DF9-4B30-83CF-57F4130619F9}" dt="2026-04-19T20:05:55.532" v="172" actId="1035"/>
          <ac:picMkLst>
            <pc:docMk/>
            <pc:sldMk cId="0" sldId="505"/>
            <ac:picMk id="109570" creationId="{00000000-0000-0000-0000-000000000000}"/>
          </ac:picMkLst>
        </pc:picChg>
      </pc:sldChg>
      <pc:sldChg chg="modSp mod">
        <pc:chgData name="Burt, Graeme" userId="24ce5ab0-804c-4d3e-9770-5d4524cac027" providerId="ADAL" clId="{6E5A9FDC-9DF9-4B30-83CF-57F4130619F9}" dt="2026-04-19T20:06:53.976" v="186" actId="1076"/>
        <pc:sldMkLst>
          <pc:docMk/>
          <pc:sldMk cId="1307404903" sldId="655"/>
        </pc:sldMkLst>
        <pc:spChg chg="mod">
          <ac:chgData name="Burt, Graeme" userId="24ce5ab0-804c-4d3e-9770-5d4524cac027" providerId="ADAL" clId="{6E5A9FDC-9DF9-4B30-83CF-57F4130619F9}" dt="2026-04-19T20:06:38.041" v="179" actId="14100"/>
          <ac:spMkLst>
            <pc:docMk/>
            <pc:sldMk cId="1307404903" sldId="655"/>
            <ac:spMk id="3" creationId="{46E6C19B-5C1F-4175-966A-F4DBFFB4CBEE}"/>
          </ac:spMkLst>
        </pc:spChg>
        <pc:picChg chg="mod">
          <ac:chgData name="Burt, Graeme" userId="24ce5ab0-804c-4d3e-9770-5d4524cac027" providerId="ADAL" clId="{6E5A9FDC-9DF9-4B30-83CF-57F4130619F9}" dt="2026-04-19T20:06:53.976" v="186" actId="1076"/>
          <ac:picMkLst>
            <pc:docMk/>
            <pc:sldMk cId="1307404903" sldId="655"/>
            <ac:picMk id="4" creationId="{FAC67989-EF8A-4745-996D-8974E6D46DC0}"/>
          </ac:picMkLst>
        </pc:picChg>
        <pc:picChg chg="mod">
          <ac:chgData name="Burt, Graeme" userId="24ce5ab0-804c-4d3e-9770-5d4524cac027" providerId="ADAL" clId="{6E5A9FDC-9DF9-4B30-83CF-57F4130619F9}" dt="2026-04-19T20:06:43.271" v="181" actId="1076"/>
          <ac:picMkLst>
            <pc:docMk/>
            <pc:sldMk cId="1307404903" sldId="655"/>
            <ac:picMk id="5" creationId="{069F7AF7-B889-4BFD-8309-E43572522FBF}"/>
          </ac:picMkLst>
        </pc:picChg>
        <pc:picChg chg="mod">
          <ac:chgData name="Burt, Graeme" userId="24ce5ab0-804c-4d3e-9770-5d4524cac027" providerId="ADAL" clId="{6E5A9FDC-9DF9-4B30-83CF-57F4130619F9}" dt="2026-04-19T20:06:41.117" v="180" actId="1076"/>
          <ac:picMkLst>
            <pc:docMk/>
            <pc:sldMk cId="1307404903" sldId="655"/>
            <ac:picMk id="6" creationId="{242DD5CC-D0D6-4014-B181-D184677B64BC}"/>
          </ac:picMkLst>
        </pc:picChg>
      </pc:sldChg>
      <pc:sldChg chg="modSp mod">
        <pc:chgData name="Burt, Graeme" userId="24ce5ab0-804c-4d3e-9770-5d4524cac027" providerId="ADAL" clId="{6E5A9FDC-9DF9-4B30-83CF-57F4130619F9}" dt="2026-04-19T20:07:24.842" v="192" actId="14100"/>
        <pc:sldMkLst>
          <pc:docMk/>
          <pc:sldMk cId="0" sldId="656"/>
        </pc:sldMkLst>
        <pc:spChg chg="mod">
          <ac:chgData name="Burt, Graeme" userId="24ce5ab0-804c-4d3e-9770-5d4524cac027" providerId="ADAL" clId="{6E5A9FDC-9DF9-4B30-83CF-57F4130619F9}" dt="2026-04-19T20:07:16.651" v="190" actId="1076"/>
          <ac:spMkLst>
            <pc:docMk/>
            <pc:sldMk cId="0" sldId="656"/>
            <ac:spMk id="2" creationId="{00000000-0000-0000-0000-000000000000}"/>
          </ac:spMkLst>
        </pc:spChg>
        <pc:spChg chg="mod">
          <ac:chgData name="Burt, Graeme" userId="24ce5ab0-804c-4d3e-9770-5d4524cac027" providerId="ADAL" clId="{6E5A9FDC-9DF9-4B30-83CF-57F4130619F9}" dt="2026-04-19T20:07:24.842" v="192" actId="14100"/>
          <ac:spMkLst>
            <pc:docMk/>
            <pc:sldMk cId="0" sldId="656"/>
            <ac:spMk id="3" creationId="{00000000-0000-0000-0000-000000000000}"/>
          </ac:spMkLst>
        </pc:spChg>
        <pc:picChg chg="mod">
          <ac:chgData name="Burt, Graeme" userId="24ce5ab0-804c-4d3e-9770-5d4524cac027" providerId="ADAL" clId="{6E5A9FDC-9DF9-4B30-83CF-57F4130619F9}" dt="2026-04-19T20:07:13.020" v="189" actId="1076"/>
          <ac:picMkLst>
            <pc:docMk/>
            <pc:sldMk cId="0" sldId="656"/>
            <ac:picMk id="5" creationId="{00000000-0000-0000-0000-000000000000}"/>
          </ac:picMkLst>
        </pc:picChg>
        <pc:picChg chg="mod">
          <ac:chgData name="Burt, Graeme" userId="24ce5ab0-804c-4d3e-9770-5d4524cac027" providerId="ADAL" clId="{6E5A9FDC-9DF9-4B30-83CF-57F4130619F9}" dt="2026-04-19T20:07:08.426" v="188" actId="14100"/>
          <ac:picMkLst>
            <pc:docMk/>
            <pc:sldMk cId="0" sldId="656"/>
            <ac:picMk id="51202" creationId="{00000000-0000-0000-0000-000000000000}"/>
          </ac:picMkLst>
        </pc:picChg>
      </pc:sldChg>
      <pc:sldChg chg="del">
        <pc:chgData name="Burt, Graeme" userId="24ce5ab0-804c-4d3e-9770-5d4524cac027" providerId="ADAL" clId="{6E5A9FDC-9DF9-4B30-83CF-57F4130619F9}" dt="2026-04-19T19:58:43.017" v="73" actId="47"/>
        <pc:sldMkLst>
          <pc:docMk/>
          <pc:sldMk cId="0" sldId="659"/>
        </pc:sldMkLst>
      </pc:sldChg>
      <pc:sldChg chg="del">
        <pc:chgData name="Burt, Graeme" userId="24ce5ab0-804c-4d3e-9770-5d4524cac027" providerId="ADAL" clId="{6E5A9FDC-9DF9-4B30-83CF-57F4130619F9}" dt="2026-04-19T19:58:56.506" v="74" actId="47"/>
        <pc:sldMkLst>
          <pc:docMk/>
          <pc:sldMk cId="1212506106" sldId="660"/>
        </pc:sldMkLst>
      </pc:sldChg>
      <pc:sldChg chg="del">
        <pc:chgData name="Burt, Graeme" userId="24ce5ab0-804c-4d3e-9770-5d4524cac027" providerId="ADAL" clId="{6E5A9FDC-9DF9-4B30-83CF-57F4130619F9}" dt="2026-04-19T19:58:57.423" v="75" actId="47"/>
        <pc:sldMkLst>
          <pc:docMk/>
          <pc:sldMk cId="2806265682" sldId="661"/>
        </pc:sldMkLst>
      </pc:sldChg>
      <pc:sldChg chg="del">
        <pc:chgData name="Burt, Graeme" userId="24ce5ab0-804c-4d3e-9770-5d4524cac027" providerId="ADAL" clId="{6E5A9FDC-9DF9-4B30-83CF-57F4130619F9}" dt="2026-04-19T20:01:26.524" v="87" actId="47"/>
        <pc:sldMkLst>
          <pc:docMk/>
          <pc:sldMk cId="3353605365" sldId="662"/>
        </pc:sldMkLst>
      </pc:sldChg>
      <pc:sldChg chg="del">
        <pc:chgData name="Burt, Graeme" userId="24ce5ab0-804c-4d3e-9770-5d4524cac027" providerId="ADAL" clId="{6E5A9FDC-9DF9-4B30-83CF-57F4130619F9}" dt="2026-04-19T19:58:59.276" v="76" actId="47"/>
        <pc:sldMkLst>
          <pc:docMk/>
          <pc:sldMk cId="2179254527" sldId="663"/>
        </pc:sldMkLst>
      </pc:sldChg>
      <pc:sldChg chg="del">
        <pc:chgData name="Burt, Graeme" userId="24ce5ab0-804c-4d3e-9770-5d4524cac027" providerId="ADAL" clId="{6E5A9FDC-9DF9-4B30-83CF-57F4130619F9}" dt="2026-04-19T20:10:50.073" v="221" actId="47"/>
        <pc:sldMkLst>
          <pc:docMk/>
          <pc:sldMk cId="103555059" sldId="666"/>
        </pc:sldMkLst>
      </pc:sldChg>
      <pc:sldChg chg="add del">
        <pc:chgData name="Burt, Graeme" userId="24ce5ab0-804c-4d3e-9770-5d4524cac027" providerId="ADAL" clId="{6E5A9FDC-9DF9-4B30-83CF-57F4130619F9}" dt="2026-04-19T19:59:19.130" v="78" actId="47"/>
        <pc:sldMkLst>
          <pc:docMk/>
          <pc:sldMk cId="584658379" sldId="667"/>
        </pc:sldMkLst>
      </pc:sldChg>
      <pc:sldMasterChg chg="addSp delSp modSp mod">
        <pc:chgData name="Burt, Graeme" userId="24ce5ab0-804c-4d3e-9770-5d4524cac027" providerId="ADAL" clId="{6E5A9FDC-9DF9-4B30-83CF-57F4130619F9}" dt="2026-04-19T20:02:38.297" v="90" actId="1076"/>
        <pc:sldMasterMkLst>
          <pc:docMk/>
          <pc:sldMasterMk cId="0" sldId="2147483648"/>
        </pc:sldMasterMkLst>
        <pc:picChg chg="del">
          <ac:chgData name="Burt, Graeme" userId="24ce5ab0-804c-4d3e-9770-5d4524cac027" providerId="ADAL" clId="{6E5A9FDC-9DF9-4B30-83CF-57F4130619F9}" dt="2026-04-19T20:02:32.540" v="88" actId="478"/>
          <ac:picMkLst>
            <pc:docMk/>
            <pc:sldMasterMk cId="0" sldId="2147483648"/>
            <ac:picMk id="8" creationId="{00000000-0000-0000-0000-000000000000}"/>
          </ac:picMkLst>
        </pc:picChg>
        <pc:picChg chg="add mod">
          <ac:chgData name="Burt, Graeme" userId="24ce5ab0-804c-4d3e-9770-5d4524cac027" providerId="ADAL" clId="{6E5A9FDC-9DF9-4B30-83CF-57F4130619F9}" dt="2026-04-19T20:02:38.297" v="90" actId="1076"/>
          <ac:picMkLst>
            <pc:docMk/>
            <pc:sldMasterMk cId="0" sldId="2147483648"/>
            <ac:picMk id="9" creationId="{7F892490-F594-3010-6EA0-9595D215A3E2}"/>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63A4D7-9220-4F62-9F06-D8E5B6A0BB15}" type="datetimeFigureOut">
              <a:rPr lang="en-GB" smtClean="0"/>
              <a:pPr/>
              <a:t>19/04/2026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A96B14-FD4F-4A78-880A-76F91140101B}" type="slidenum">
              <a:rPr lang="en-GB" smtClean="0"/>
              <a:pPr/>
              <a:t>‹#›</a:t>
            </a:fld>
            <a:endParaRPr lang="en-GB"/>
          </a:p>
        </p:txBody>
      </p:sp>
    </p:spTree>
    <p:extLst>
      <p:ext uri="{BB962C8B-B14F-4D97-AF65-F5344CB8AC3E}">
        <p14:creationId xmlns:p14="http://schemas.microsoft.com/office/powerpoint/2010/main" val="2695851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3AC16C-E948-4B40-83AD-3E7E574C1864}" type="slidenum">
              <a:rPr lang="en-GB" smtClean="0"/>
              <a:t>9</a:t>
            </a:fld>
            <a:endParaRPr lang="en-GB"/>
          </a:p>
        </p:txBody>
      </p:sp>
    </p:spTree>
    <p:extLst>
      <p:ext uri="{BB962C8B-B14F-4D97-AF65-F5344CB8AC3E}">
        <p14:creationId xmlns:p14="http://schemas.microsoft.com/office/powerpoint/2010/main" val="2664106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D3FBBE-ABCF-40EF-99E4-A52362A68D13}" type="slidenum">
              <a:rPr lang="en-GB"/>
              <a:pPr/>
              <a:t>21</a:t>
            </a:fld>
            <a:endParaRPr lang="en-GB"/>
          </a:p>
        </p:txBody>
      </p:sp>
      <p:sp>
        <p:nvSpPr>
          <p:cNvPr id="37890" name="Rectangle 2"/>
          <p:cNvSpPr>
            <a:spLocks noGrp="1" noRot="1" noChangeAspect="1" noChangeArrowheads="1" noTextEdit="1"/>
          </p:cNvSpPr>
          <p:nvPr>
            <p:ph type="sldImg"/>
          </p:nvPr>
        </p:nvSpPr>
        <p:spPr>
          <a:xfrm>
            <a:off x="1143000" y="685800"/>
            <a:ext cx="4572000" cy="3429000"/>
          </a:xfrm>
          <a:ln/>
        </p:spPr>
      </p:sp>
      <p:sp>
        <p:nvSpPr>
          <p:cNvPr id="37891" name="Rectangle 3"/>
          <p:cNvSpPr>
            <a:spLocks noGrp="1" noChangeArrowheads="1"/>
          </p:cNvSpPr>
          <p:nvPr>
            <p:ph type="body" idx="1"/>
          </p:nvPr>
        </p:nvSpPr>
        <p:spPr/>
        <p:txBody>
          <a:bodyPr/>
          <a:lstStyle/>
          <a:p>
            <a:r>
              <a:rPr lang="en-GB"/>
              <a:t>A discharge is the passage of a conduction current (i.e. not a displacement current) through a medium that does not normally have any charge carriers.</a:t>
            </a:r>
          </a:p>
        </p:txBody>
      </p:sp>
    </p:spTree>
    <p:extLst>
      <p:ext uri="{BB962C8B-B14F-4D97-AF65-F5344CB8AC3E}">
        <p14:creationId xmlns:p14="http://schemas.microsoft.com/office/powerpoint/2010/main" val="3811065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C22D902-C113-467A-B0AF-810D52506957}" type="datetimeFigureOut">
              <a:rPr lang="en-GB" smtClean="0"/>
              <a:pPr/>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22D902-C113-467A-B0AF-810D52506957}" type="datetimeFigureOut">
              <a:rPr lang="en-GB" smtClean="0"/>
              <a:pPr/>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22D902-C113-467A-B0AF-810D52506957}" type="datetimeFigureOut">
              <a:rPr lang="en-GB" smtClean="0"/>
              <a:pPr/>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9F6C501-7039-41B7-847C-9A883E1EF9D4}"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22D902-C113-467A-B0AF-810D52506957}" type="datetimeFigureOut">
              <a:rPr lang="en-GB" smtClean="0"/>
              <a:pPr/>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22D902-C113-467A-B0AF-810D52506957}" type="datetimeFigureOut">
              <a:rPr lang="en-GB" smtClean="0"/>
              <a:pPr/>
              <a:t>19/04/2026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C22D902-C113-467A-B0AF-810D52506957}" type="datetimeFigureOut">
              <a:rPr lang="en-GB" smtClean="0"/>
              <a:pPr/>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C22D902-C113-467A-B0AF-810D52506957}" type="datetimeFigureOut">
              <a:rPr lang="en-GB" smtClean="0"/>
              <a:pPr/>
              <a:t>19/04/2026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C22D902-C113-467A-B0AF-810D52506957}" type="datetimeFigureOut">
              <a:rPr lang="en-GB" smtClean="0"/>
              <a:pPr/>
              <a:t>19/04/2026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22D902-C113-467A-B0AF-810D52506957}" type="datetimeFigureOut">
              <a:rPr lang="en-GB" smtClean="0"/>
              <a:pPr/>
              <a:t>19/04/2026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22D902-C113-467A-B0AF-810D52506957}" type="datetimeFigureOut">
              <a:rPr lang="en-GB" smtClean="0"/>
              <a:pPr/>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22D902-C113-467A-B0AF-810D52506957}" type="datetimeFigureOut">
              <a:rPr lang="en-GB" smtClean="0"/>
              <a:pPr/>
              <a:t>19/04/2026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EC43A8-974B-43A1-BD9C-9C0BF1D0F56B}"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22D902-C113-467A-B0AF-810D52506957}" type="datetimeFigureOut">
              <a:rPr lang="en-GB" smtClean="0"/>
              <a:pPr/>
              <a:t>19/04/2026</a:t>
            </a:fld>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C43A8-974B-43A1-BD9C-9C0BF1D0F56B}" type="slidenum">
              <a:rPr lang="en-GB" smtClean="0"/>
              <a:pPr/>
              <a:t>‹#›</a:t>
            </a:fld>
            <a:endParaRPr lang="en-GB"/>
          </a:p>
        </p:txBody>
      </p:sp>
      <p:pic>
        <p:nvPicPr>
          <p:cNvPr id="7" name="Picture 4" descr="CI_logo_small"/>
          <p:cNvPicPr>
            <a:picLocks noChangeAspect="1" noChangeArrowheads="1"/>
          </p:cNvPicPr>
          <p:nvPr userDrawn="1"/>
        </p:nvPicPr>
        <p:blipFill>
          <a:blip r:embed="rId14" cstate="print"/>
          <a:srcRect/>
          <a:stretch>
            <a:fillRect/>
          </a:stretch>
        </p:blipFill>
        <p:spPr bwMode="auto">
          <a:xfrm>
            <a:off x="-15552" y="21980"/>
            <a:ext cx="1059160" cy="598708"/>
          </a:xfrm>
          <a:prstGeom prst="rect">
            <a:avLst/>
          </a:prstGeom>
          <a:noFill/>
          <a:ln w="9525">
            <a:noFill/>
            <a:miter lim="800000"/>
            <a:headEnd/>
            <a:tailEnd/>
          </a:ln>
        </p:spPr>
      </p:pic>
      <p:pic>
        <p:nvPicPr>
          <p:cNvPr id="9" name="Picture 17">
            <a:extLst>
              <a:ext uri="{FF2B5EF4-FFF2-40B4-BE49-F238E27FC236}">
                <a16:creationId xmlns:a16="http://schemas.microsoft.com/office/drawing/2014/main" id="{7F892490-F594-3010-6EA0-9595D215A3E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028384" y="56435"/>
            <a:ext cx="1049948" cy="95446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28.wmf"/><Relationship Id="rId7" Type="http://schemas.openxmlformats.org/officeDocument/2006/relationships/image" Target="../media/image30.wmf"/><Relationship Id="rId2" Type="http://schemas.openxmlformats.org/officeDocument/2006/relationships/image" Target="../media/image27.wmf"/><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29.wmf"/><Relationship Id="rId4" Type="http://schemas.openxmlformats.org/officeDocument/2006/relationships/oleObject" Target="../embeddings/oleObject2.bin"/><Relationship Id="rId9" Type="http://schemas.openxmlformats.org/officeDocument/2006/relationships/image" Target="../media/image31.wmf"/></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hyperlink" Target="https://mmm.cern.ch/owa/redir.aspx?C=XbYjEUmfFk66byUyCjp-2yBFYFmTzc8IC7Rq023b7XQoJ_vyMcJl8cTzM1nQJkKY6Dv0bNS4Z3M.&amp;URL=http://arxiv.org/abs/1206.1930v2"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4.wmf"/></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1.wmf"/><Relationship Id="rId1" Type="http://schemas.openxmlformats.org/officeDocument/2006/relationships/slideLayout" Target="../slideLayouts/slideLayout12.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RF Linear accelerators</a:t>
            </a:r>
            <a:br>
              <a:rPr lang="en-GB" dirty="0"/>
            </a:br>
            <a:r>
              <a:rPr lang="en-GB" dirty="0"/>
              <a:t>L6: Gradient limits: Breakdown</a:t>
            </a:r>
          </a:p>
        </p:txBody>
      </p:sp>
      <p:sp>
        <p:nvSpPr>
          <p:cNvPr id="3" name="Subtitle 2"/>
          <p:cNvSpPr>
            <a:spLocks noGrp="1"/>
          </p:cNvSpPr>
          <p:nvPr>
            <p:ph type="subTitle" idx="1"/>
          </p:nvPr>
        </p:nvSpPr>
        <p:spPr/>
        <p:txBody>
          <a:bodyPr/>
          <a:lstStyle/>
          <a:p>
            <a:r>
              <a:rPr lang="en-GB" dirty="0">
                <a:solidFill>
                  <a:srgbClr val="FF0000"/>
                </a:solidFill>
              </a:rPr>
              <a:t>Prof Graeme Burt</a:t>
            </a:r>
          </a:p>
          <a:p>
            <a:r>
              <a:rPr lang="en-GB" dirty="0">
                <a:solidFill>
                  <a:srgbClr val="FF0000"/>
                </a:solidFill>
              </a:rPr>
              <a:t>Lancaster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Curve fitting</a:t>
            </a:r>
          </a:p>
        </p:txBody>
      </p:sp>
      <p:sp>
        <p:nvSpPr>
          <p:cNvPr id="3" name="Content Placeholder 2"/>
          <p:cNvSpPr>
            <a:spLocks noGrp="1"/>
          </p:cNvSpPr>
          <p:nvPr>
            <p:ph idx="1"/>
          </p:nvPr>
        </p:nvSpPr>
        <p:spPr/>
        <p:txBody>
          <a:bodyPr/>
          <a:lstStyle/>
          <a:p>
            <a:endParaRPr lang="en-GB"/>
          </a:p>
        </p:txBody>
      </p:sp>
      <p:pic>
        <p:nvPicPr>
          <p:cNvPr id="86018" name="Picture 2"/>
          <p:cNvPicPr>
            <a:picLocks noChangeAspect="1" noChangeArrowheads="1"/>
          </p:cNvPicPr>
          <p:nvPr/>
        </p:nvPicPr>
        <p:blipFill>
          <a:blip r:embed="rId2" cstate="print"/>
          <a:srcRect/>
          <a:stretch>
            <a:fillRect/>
          </a:stretch>
        </p:blipFill>
        <p:spPr bwMode="auto">
          <a:xfrm>
            <a:off x="179512" y="1700808"/>
            <a:ext cx="8908690" cy="4896544"/>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F98E50-0680-4A50-9C7B-7B35489F68EE}"/>
              </a:ext>
            </a:extLst>
          </p:cNvPr>
          <p:cNvSpPr>
            <a:spLocks noGrp="1"/>
          </p:cNvSpPr>
          <p:nvPr>
            <p:ph type="title"/>
          </p:nvPr>
        </p:nvSpPr>
        <p:spPr/>
        <p:txBody>
          <a:bodyPr/>
          <a:lstStyle/>
          <a:p>
            <a:r>
              <a:rPr lang="en-US" dirty="0"/>
              <a:t>Copper Alloys</a:t>
            </a:r>
            <a:endParaRPr lang="en-GB" dirty="0"/>
          </a:p>
        </p:txBody>
      </p:sp>
      <p:sp>
        <p:nvSpPr>
          <p:cNvPr id="6" name="Content Placeholder 5">
            <a:extLst>
              <a:ext uri="{FF2B5EF4-FFF2-40B4-BE49-F238E27FC236}">
                <a16:creationId xmlns:a16="http://schemas.microsoft.com/office/drawing/2014/main" id="{819237D0-F581-42F7-8AC5-3E63004B438E}"/>
              </a:ext>
            </a:extLst>
          </p:cNvPr>
          <p:cNvSpPr>
            <a:spLocks noGrp="1"/>
          </p:cNvSpPr>
          <p:nvPr>
            <p:ph idx="1"/>
          </p:nvPr>
        </p:nvSpPr>
        <p:spPr>
          <a:xfrm>
            <a:off x="457200" y="1562895"/>
            <a:ext cx="8181975" cy="1724157"/>
          </a:xfrm>
        </p:spPr>
        <p:txBody>
          <a:bodyPr>
            <a:noAutofit/>
          </a:bodyPr>
          <a:lstStyle/>
          <a:p>
            <a:r>
              <a:rPr lang="en-US" sz="2000" dirty="0"/>
              <a:t>We were already aware that DC breakdown was related to crystal structure</a:t>
            </a:r>
          </a:p>
          <a:p>
            <a:r>
              <a:rPr lang="en-US" sz="2000" dirty="0"/>
              <a:t>Studies have been performed on different alloys of copper, hard or soft to find if the BDR was affected</a:t>
            </a:r>
          </a:p>
          <a:p>
            <a:r>
              <a:rPr lang="en-US" sz="2000" dirty="0"/>
              <a:t>Hard alloys tended to withstand higher surface field</a:t>
            </a:r>
            <a:endParaRPr lang="en-GB" sz="2000" dirty="0"/>
          </a:p>
        </p:txBody>
      </p:sp>
      <p:pic>
        <p:nvPicPr>
          <p:cNvPr id="109570" name="Picture 2"/>
          <p:cNvPicPr>
            <a:picLocks noChangeAspect="1" noChangeArrowheads="1"/>
          </p:cNvPicPr>
          <p:nvPr/>
        </p:nvPicPr>
        <p:blipFill rotWithShape="1">
          <a:blip r:embed="rId2" cstate="print"/>
          <a:srcRect t="51465" b="8765"/>
          <a:stretch/>
        </p:blipFill>
        <p:spPr bwMode="auto">
          <a:xfrm>
            <a:off x="141262" y="3502249"/>
            <a:ext cx="9664229" cy="2880320"/>
          </a:xfrm>
          <a:prstGeom prst="rect">
            <a:avLst/>
          </a:prstGeom>
          <a:noFill/>
          <a:ln w="9525">
            <a:noFill/>
            <a:miter lim="800000"/>
            <a:headEnd/>
            <a:tailEnd/>
          </a:ln>
        </p:spPr>
      </p:pic>
      <p:sp>
        <p:nvSpPr>
          <p:cNvPr id="7" name="Rectangle: Rounded Corners 6">
            <a:extLst>
              <a:ext uri="{FF2B5EF4-FFF2-40B4-BE49-F238E27FC236}">
                <a16:creationId xmlns:a16="http://schemas.microsoft.com/office/drawing/2014/main" id="{39B6BEDC-4279-4D75-9C26-CC31913F00AC}"/>
              </a:ext>
            </a:extLst>
          </p:cNvPr>
          <p:cNvSpPr/>
          <p:nvPr/>
        </p:nvSpPr>
        <p:spPr>
          <a:xfrm>
            <a:off x="4355976" y="3356992"/>
            <a:ext cx="4646762" cy="36334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A910-1DA3-4D3D-8086-FB56DEFADA58}"/>
              </a:ext>
            </a:extLst>
          </p:cNvPr>
          <p:cNvSpPr>
            <a:spLocks noGrp="1"/>
          </p:cNvSpPr>
          <p:nvPr>
            <p:ph type="title"/>
          </p:nvPr>
        </p:nvSpPr>
        <p:spPr/>
        <p:txBody>
          <a:bodyPr/>
          <a:lstStyle/>
          <a:p>
            <a:r>
              <a:rPr lang="en-US" dirty="0"/>
              <a:t>Cryogenic Copper</a:t>
            </a:r>
            <a:endParaRPr lang="en-GB" dirty="0"/>
          </a:p>
        </p:txBody>
      </p:sp>
      <p:sp>
        <p:nvSpPr>
          <p:cNvPr id="3" name="Content Placeholder 2">
            <a:extLst>
              <a:ext uri="{FF2B5EF4-FFF2-40B4-BE49-F238E27FC236}">
                <a16:creationId xmlns:a16="http://schemas.microsoft.com/office/drawing/2014/main" id="{46E6C19B-5C1F-4175-966A-F4DBFFB4CBEE}"/>
              </a:ext>
            </a:extLst>
          </p:cNvPr>
          <p:cNvSpPr>
            <a:spLocks noGrp="1"/>
          </p:cNvSpPr>
          <p:nvPr>
            <p:ph idx="1"/>
          </p:nvPr>
        </p:nvSpPr>
        <p:spPr>
          <a:xfrm>
            <a:off x="107505" y="1162260"/>
            <a:ext cx="4574188" cy="5054814"/>
          </a:xfrm>
        </p:spPr>
        <p:txBody>
          <a:bodyPr>
            <a:noAutofit/>
          </a:bodyPr>
          <a:lstStyle/>
          <a:p>
            <a:r>
              <a:rPr lang="en-US" sz="2400" dirty="0"/>
              <a:t>The stress model gives a temperature dependence of the BDR, hence SLAC did a pioneering experiment to measure the BDR of a copper linac at low temperature</a:t>
            </a:r>
          </a:p>
          <a:p>
            <a:r>
              <a:rPr lang="en-US" sz="2400" dirty="0"/>
              <a:t>It was found that there was a significant increase in allowed peak surface electric field at a given BDR at 45 K compared to room temperature</a:t>
            </a:r>
          </a:p>
          <a:p>
            <a:r>
              <a:rPr lang="en-US" sz="2400" dirty="0"/>
              <a:t>SLAC have now measured acceleration of a beam at 150 MV/m in prototype cryomodule</a:t>
            </a:r>
            <a:endParaRPr lang="en-GB" sz="2400" dirty="0"/>
          </a:p>
        </p:txBody>
      </p:sp>
      <p:pic>
        <p:nvPicPr>
          <p:cNvPr id="4" name="Picture 3">
            <a:extLst>
              <a:ext uri="{FF2B5EF4-FFF2-40B4-BE49-F238E27FC236}">
                <a16:creationId xmlns:a16="http://schemas.microsoft.com/office/drawing/2014/main" id="{FAC67989-EF8A-4745-996D-8974E6D46DC0}"/>
              </a:ext>
            </a:extLst>
          </p:cNvPr>
          <p:cNvPicPr>
            <a:picLocks noChangeAspect="1"/>
          </p:cNvPicPr>
          <p:nvPr/>
        </p:nvPicPr>
        <p:blipFill>
          <a:blip r:embed="rId2"/>
          <a:stretch>
            <a:fillRect/>
          </a:stretch>
        </p:blipFill>
        <p:spPr>
          <a:xfrm>
            <a:off x="4551274" y="1271762"/>
            <a:ext cx="4480597" cy="2855544"/>
          </a:xfrm>
          <a:prstGeom prst="rect">
            <a:avLst/>
          </a:prstGeom>
        </p:spPr>
      </p:pic>
      <p:pic>
        <p:nvPicPr>
          <p:cNvPr id="5" name="Picture 4">
            <a:extLst>
              <a:ext uri="{FF2B5EF4-FFF2-40B4-BE49-F238E27FC236}">
                <a16:creationId xmlns:a16="http://schemas.microsoft.com/office/drawing/2014/main" id="{069F7AF7-B889-4BFD-8309-E43572522FBF}"/>
              </a:ext>
            </a:extLst>
          </p:cNvPr>
          <p:cNvPicPr>
            <a:picLocks noChangeAspect="1"/>
          </p:cNvPicPr>
          <p:nvPr/>
        </p:nvPicPr>
        <p:blipFill>
          <a:blip r:embed="rId3"/>
          <a:stretch>
            <a:fillRect/>
          </a:stretch>
        </p:blipFill>
        <p:spPr>
          <a:xfrm>
            <a:off x="4885314" y="4153846"/>
            <a:ext cx="1174174" cy="2420348"/>
          </a:xfrm>
          <a:prstGeom prst="rect">
            <a:avLst/>
          </a:prstGeom>
        </p:spPr>
      </p:pic>
      <p:pic>
        <p:nvPicPr>
          <p:cNvPr id="6" name="Picture 5">
            <a:extLst>
              <a:ext uri="{FF2B5EF4-FFF2-40B4-BE49-F238E27FC236}">
                <a16:creationId xmlns:a16="http://schemas.microsoft.com/office/drawing/2014/main" id="{242DD5CC-D0D6-4014-B181-D184677B64BC}"/>
              </a:ext>
            </a:extLst>
          </p:cNvPr>
          <p:cNvPicPr>
            <a:picLocks noChangeAspect="1"/>
          </p:cNvPicPr>
          <p:nvPr/>
        </p:nvPicPr>
        <p:blipFill>
          <a:blip r:embed="rId4"/>
          <a:stretch>
            <a:fillRect/>
          </a:stretch>
        </p:blipFill>
        <p:spPr>
          <a:xfrm>
            <a:off x="6263110" y="4326263"/>
            <a:ext cx="2790497" cy="1638826"/>
          </a:xfrm>
          <a:prstGeom prst="rect">
            <a:avLst/>
          </a:prstGeom>
        </p:spPr>
      </p:pic>
    </p:spTree>
    <p:extLst>
      <p:ext uri="{BB962C8B-B14F-4D97-AF65-F5344CB8AC3E}">
        <p14:creationId xmlns:p14="http://schemas.microsoft.com/office/powerpoint/2010/main" val="1307404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82592"/>
            <a:ext cx="7787208" cy="698485"/>
          </a:xfrm>
        </p:spPr>
        <p:txBody>
          <a:bodyPr>
            <a:normAutofit fontScale="90000"/>
          </a:bodyPr>
          <a:lstStyle/>
          <a:p>
            <a:r>
              <a:rPr lang="en-GB" dirty="0"/>
              <a:t>Peak surface Electric field</a:t>
            </a:r>
          </a:p>
        </p:txBody>
      </p:sp>
      <p:sp>
        <p:nvSpPr>
          <p:cNvPr id="3" name="Content Placeholder 2"/>
          <p:cNvSpPr>
            <a:spLocks noGrp="1"/>
          </p:cNvSpPr>
          <p:nvPr>
            <p:ph idx="1"/>
          </p:nvPr>
        </p:nvSpPr>
        <p:spPr>
          <a:xfrm>
            <a:off x="457200" y="1340768"/>
            <a:ext cx="8229600" cy="4785397"/>
          </a:xfrm>
        </p:spPr>
        <p:txBody>
          <a:bodyPr>
            <a:normAutofit/>
          </a:bodyPr>
          <a:lstStyle/>
          <a:p>
            <a:r>
              <a:rPr lang="en-GB" sz="2000" dirty="0"/>
              <a:t>You would expect that for RF the breakdown electric field on the surface would be constant for all copper cavities.</a:t>
            </a:r>
          </a:p>
          <a:p>
            <a:r>
              <a:rPr lang="en-GB" sz="2000" dirty="0"/>
              <a:t>The plot below from CERN would suggest otherwise hence electric field might not be the full story.</a:t>
            </a:r>
          </a:p>
        </p:txBody>
      </p:sp>
      <p:pic>
        <p:nvPicPr>
          <p:cNvPr id="51202" name="Picture 2"/>
          <p:cNvPicPr>
            <a:picLocks noChangeAspect="1" noChangeArrowheads="1"/>
          </p:cNvPicPr>
          <p:nvPr/>
        </p:nvPicPr>
        <p:blipFill>
          <a:blip r:embed="rId2" cstate="print"/>
          <a:srcRect b="12516"/>
          <a:stretch>
            <a:fillRect/>
          </a:stretch>
        </p:blipFill>
        <p:spPr bwMode="auto">
          <a:xfrm>
            <a:off x="190046" y="2989514"/>
            <a:ext cx="4385253" cy="3247798"/>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t="71184"/>
          <a:stretch>
            <a:fillRect/>
          </a:stretch>
        </p:blipFill>
        <p:spPr bwMode="auto">
          <a:xfrm>
            <a:off x="4738002" y="3881152"/>
            <a:ext cx="3936206" cy="1175445"/>
          </a:xfrm>
          <a:prstGeom prst="rect">
            <a:avLst/>
          </a:prstGeom>
          <a:noFill/>
          <a:ln w="9525">
            <a:noFill/>
            <a:miter lim="800000"/>
            <a:headEnd/>
            <a:tailEnd/>
          </a:ln>
        </p:spPr>
      </p:pic>
      <p:sp>
        <p:nvSpPr>
          <p:cNvPr id="6" name="TextBox 5"/>
          <p:cNvSpPr txBox="1"/>
          <p:nvPr/>
        </p:nvSpPr>
        <p:spPr>
          <a:xfrm>
            <a:off x="5230602" y="5038627"/>
            <a:ext cx="2052228" cy="300082"/>
          </a:xfrm>
          <a:prstGeom prst="rect">
            <a:avLst/>
          </a:prstGeom>
          <a:noFill/>
        </p:spPr>
        <p:txBody>
          <a:bodyPr wrap="square" rtlCol="0">
            <a:spAutoFit/>
          </a:bodyPr>
          <a:lstStyle/>
          <a:p>
            <a:r>
              <a:rPr lang="en-GB" sz="1350" dirty="0"/>
              <a:t>From W. </a:t>
            </a:r>
            <a:r>
              <a:rPr lang="en-GB" sz="1350" dirty="0" err="1"/>
              <a:t>Weunch</a:t>
            </a:r>
            <a:endParaRPr lang="en-GB" sz="13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cstate="print"/>
          <a:srcRect/>
          <a:stretch>
            <a:fillRect/>
          </a:stretch>
        </p:blipFill>
        <p:spPr bwMode="auto">
          <a:xfrm>
            <a:off x="4932040" y="4265937"/>
            <a:ext cx="3983206" cy="2592065"/>
          </a:xfrm>
          <a:prstGeom prst="rect">
            <a:avLst/>
          </a:prstGeom>
          <a:noFill/>
          <a:ln w="9525">
            <a:noFill/>
            <a:miter lim="800000"/>
            <a:headEnd/>
            <a:tailEnd/>
          </a:ln>
          <a:effectLst/>
        </p:spPr>
      </p:pic>
      <p:sp>
        <p:nvSpPr>
          <p:cNvPr id="13314" name="Rectangle 2"/>
          <p:cNvSpPr>
            <a:spLocks noGrp="1" noChangeArrowheads="1"/>
          </p:cNvSpPr>
          <p:nvPr>
            <p:ph type="title"/>
          </p:nvPr>
        </p:nvSpPr>
        <p:spPr/>
        <p:txBody>
          <a:bodyPr/>
          <a:lstStyle/>
          <a:p>
            <a:r>
              <a:rPr lang="en-GB"/>
              <a:t>Pulsed Heating</a:t>
            </a:r>
          </a:p>
        </p:txBody>
      </p:sp>
      <p:pic>
        <p:nvPicPr>
          <p:cNvPr id="13317" name="Picture 5"/>
          <p:cNvPicPr>
            <a:picLocks noChangeAspect="1" noChangeArrowheads="1"/>
          </p:cNvPicPr>
          <p:nvPr/>
        </p:nvPicPr>
        <p:blipFill>
          <a:blip r:embed="rId3" cstate="print"/>
          <a:srcRect/>
          <a:stretch>
            <a:fillRect/>
          </a:stretch>
        </p:blipFill>
        <p:spPr bwMode="auto">
          <a:xfrm>
            <a:off x="251520" y="1196752"/>
            <a:ext cx="3916362" cy="2967038"/>
          </a:xfrm>
          <a:prstGeom prst="rect">
            <a:avLst/>
          </a:prstGeom>
          <a:noFill/>
          <a:ln w="9525">
            <a:noFill/>
            <a:miter lim="800000"/>
            <a:headEnd/>
            <a:tailEnd/>
          </a:ln>
          <a:effectLst/>
        </p:spPr>
      </p:pic>
      <p:sp>
        <p:nvSpPr>
          <p:cNvPr id="13319" name="Text Box 7"/>
          <p:cNvSpPr txBox="1">
            <a:spLocks noChangeArrowheads="1"/>
          </p:cNvSpPr>
          <p:nvPr/>
        </p:nvSpPr>
        <p:spPr bwMode="auto">
          <a:xfrm>
            <a:off x="179390" y="4076702"/>
            <a:ext cx="4752975" cy="2585323"/>
          </a:xfrm>
          <a:prstGeom prst="rect">
            <a:avLst/>
          </a:prstGeom>
          <a:noFill/>
          <a:ln w="9525">
            <a:noFill/>
            <a:miter lim="800000"/>
            <a:headEnd/>
            <a:tailEnd/>
          </a:ln>
          <a:effectLst/>
        </p:spPr>
        <p:txBody>
          <a:bodyPr>
            <a:spAutoFit/>
          </a:bodyPr>
          <a:lstStyle/>
          <a:p>
            <a:pPr>
              <a:spcBef>
                <a:spcPct val="50000"/>
              </a:spcBef>
            </a:pPr>
            <a:r>
              <a:rPr lang="en-GB" dirty="0"/>
              <a:t>Pulsed RF however has problems due to heat diffusion effects.</a:t>
            </a:r>
          </a:p>
          <a:p>
            <a:pPr>
              <a:spcBef>
                <a:spcPct val="50000"/>
              </a:spcBef>
            </a:pPr>
            <a:r>
              <a:rPr lang="en-GB" dirty="0"/>
              <a:t>Over short timescales (&lt;10ms) the heat doesn’t diffuse far enough into the material to reach the water cooling. This means that all the heat is deposited in a small volume with no cooling.</a:t>
            </a:r>
          </a:p>
          <a:p>
            <a:pPr>
              <a:spcBef>
                <a:spcPct val="50000"/>
              </a:spcBef>
            </a:pPr>
            <a:r>
              <a:rPr lang="en-GB" dirty="0"/>
              <a:t>Cyclic heating can lead to surface damage if the temperature rise creates thermal stress (~40 K) .</a:t>
            </a:r>
          </a:p>
        </p:txBody>
      </p:sp>
      <p:graphicFrame>
        <p:nvGraphicFramePr>
          <p:cNvPr id="26625" name="Object 1"/>
          <p:cNvGraphicFramePr>
            <a:graphicFrameLocks noChangeAspect="1"/>
          </p:cNvGraphicFramePr>
          <p:nvPr/>
        </p:nvGraphicFramePr>
        <p:xfrm>
          <a:off x="4572002" y="1916834"/>
          <a:ext cx="1546225" cy="750887"/>
        </p:xfrm>
        <a:graphic>
          <a:graphicData uri="http://schemas.openxmlformats.org/presentationml/2006/ole">
            <mc:AlternateContent xmlns:mc="http://schemas.openxmlformats.org/markup-compatibility/2006">
              <mc:Choice xmlns:v="urn:schemas-microsoft-com:vml" Requires="v">
                <p:oleObj name="Equation" r:id="rId4" imgW="863280" imgH="419040" progId="Equation.DSMT4">
                  <p:embed/>
                </p:oleObj>
              </mc:Choice>
              <mc:Fallback>
                <p:oleObj name="Equation" r:id="rId4" imgW="863280" imgH="419040" progId="Equation.DSMT4">
                  <p:embed/>
                  <p:pic>
                    <p:nvPicPr>
                      <p:cNvPr id="26625"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2" y="1916834"/>
                        <a:ext cx="1546225" cy="75088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26627" name="Object 3"/>
          <p:cNvGraphicFramePr>
            <a:graphicFrameLocks noChangeAspect="1"/>
          </p:cNvGraphicFramePr>
          <p:nvPr/>
        </p:nvGraphicFramePr>
        <p:xfrm>
          <a:off x="6660234" y="1844826"/>
          <a:ext cx="1317625" cy="796925"/>
        </p:xfrm>
        <a:graphic>
          <a:graphicData uri="http://schemas.openxmlformats.org/presentationml/2006/ole">
            <mc:AlternateContent xmlns:mc="http://schemas.openxmlformats.org/markup-compatibility/2006">
              <mc:Choice xmlns:v="urn:schemas-microsoft-com:vml" Requires="v">
                <p:oleObj name="Equation" r:id="rId6" imgW="736560" imgH="444240" progId="Equation.DSMT4">
                  <p:embed/>
                </p:oleObj>
              </mc:Choice>
              <mc:Fallback>
                <p:oleObj name="Equation" r:id="rId6" imgW="736560" imgH="444240" progId="Equation.DSMT4">
                  <p:embed/>
                  <p:pic>
                    <p:nvPicPr>
                      <p:cNvPr id="2662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234" y="1844826"/>
                        <a:ext cx="1317625" cy="7969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0" name="TextBox 9"/>
          <p:cNvSpPr txBox="1"/>
          <p:nvPr/>
        </p:nvSpPr>
        <p:spPr>
          <a:xfrm>
            <a:off x="4572000" y="1475492"/>
            <a:ext cx="4464496" cy="369332"/>
          </a:xfrm>
          <a:prstGeom prst="rect">
            <a:avLst/>
          </a:prstGeom>
          <a:noFill/>
        </p:spPr>
        <p:txBody>
          <a:bodyPr wrap="square" rtlCol="0">
            <a:spAutoFit/>
          </a:bodyPr>
          <a:lstStyle/>
          <a:p>
            <a:r>
              <a:rPr lang="en-GB" dirty="0"/>
              <a:t>The power deposited is</a:t>
            </a:r>
          </a:p>
        </p:txBody>
      </p:sp>
      <p:sp>
        <p:nvSpPr>
          <p:cNvPr id="11" name="TextBox 10"/>
          <p:cNvSpPr txBox="1"/>
          <p:nvPr/>
        </p:nvSpPr>
        <p:spPr>
          <a:xfrm>
            <a:off x="4644008" y="2636912"/>
            <a:ext cx="3960440" cy="369332"/>
          </a:xfrm>
          <a:prstGeom prst="rect">
            <a:avLst/>
          </a:prstGeom>
          <a:noFill/>
        </p:spPr>
        <p:txBody>
          <a:bodyPr wrap="square" rtlCol="0">
            <a:spAutoFit/>
          </a:bodyPr>
          <a:lstStyle/>
          <a:p>
            <a:r>
              <a:rPr lang="en-GB" dirty="0"/>
              <a:t>And the temperature on the surface is</a:t>
            </a:r>
          </a:p>
        </p:txBody>
      </p:sp>
      <p:sp>
        <p:nvSpPr>
          <p:cNvPr id="12" name="TextBox 11"/>
          <p:cNvSpPr txBox="1"/>
          <p:nvPr/>
        </p:nvSpPr>
        <p:spPr>
          <a:xfrm>
            <a:off x="4716016" y="3789042"/>
            <a:ext cx="4427984" cy="646331"/>
          </a:xfrm>
          <a:prstGeom prst="rect">
            <a:avLst/>
          </a:prstGeom>
          <a:noFill/>
        </p:spPr>
        <p:txBody>
          <a:bodyPr wrap="square" rtlCol="0">
            <a:spAutoFit/>
          </a:bodyPr>
          <a:lstStyle/>
          <a:p>
            <a:r>
              <a:rPr lang="en-GB" dirty="0">
                <a:latin typeface="Symbol" pitchFamily="18" charset="2"/>
              </a:rPr>
              <a:t>r</a:t>
            </a:r>
            <a:r>
              <a:rPr lang="en-GB" dirty="0"/>
              <a:t> is density, </a:t>
            </a:r>
            <a:r>
              <a:rPr lang="en-GB" dirty="0">
                <a:latin typeface="Symbol" pitchFamily="18" charset="2"/>
              </a:rPr>
              <a:t>k</a:t>
            </a:r>
            <a:r>
              <a:rPr lang="en-GB" dirty="0"/>
              <a:t> is thermal conductivity and </a:t>
            </a:r>
            <a:r>
              <a:rPr lang="en-GB" dirty="0" err="1"/>
              <a:t>c</a:t>
            </a:r>
            <a:r>
              <a:rPr lang="en-GB" baseline="-25000" dirty="0" err="1"/>
              <a:t>e</a:t>
            </a:r>
            <a:r>
              <a:rPr lang="en-GB" dirty="0"/>
              <a:t> is specific heat</a:t>
            </a:r>
          </a:p>
        </p:txBody>
      </p:sp>
      <p:graphicFrame>
        <p:nvGraphicFramePr>
          <p:cNvPr id="2" name="Object 1"/>
          <p:cNvGraphicFramePr>
            <a:graphicFrameLocks noChangeAspect="1"/>
          </p:cNvGraphicFramePr>
          <p:nvPr>
            <p:extLst>
              <p:ext uri="{D42A27DB-BD31-4B8C-83A1-F6EECF244321}">
                <p14:modId xmlns:p14="http://schemas.microsoft.com/office/powerpoint/2010/main" val="907477627"/>
              </p:ext>
            </p:extLst>
          </p:nvPr>
        </p:nvGraphicFramePr>
        <p:xfrm>
          <a:off x="5680005" y="3003083"/>
          <a:ext cx="1960457" cy="868839"/>
        </p:xfrm>
        <a:graphic>
          <a:graphicData uri="http://schemas.openxmlformats.org/presentationml/2006/ole">
            <mc:AlternateContent xmlns:mc="http://schemas.openxmlformats.org/markup-compatibility/2006">
              <mc:Choice xmlns:v="urn:schemas-microsoft-com:vml" Requires="v">
                <p:oleObj name="Equation" r:id="rId8" imgW="1117440" imgH="495000" progId="Equation.3">
                  <p:embed/>
                </p:oleObj>
              </mc:Choice>
              <mc:Fallback>
                <p:oleObj name="Equation" r:id="rId8" imgW="1117440" imgH="495000" progId="Equation.3">
                  <p:embed/>
                  <p:pic>
                    <p:nvPicPr>
                      <p:cNvPr id="2" name="Object 1"/>
                      <p:cNvPicPr/>
                      <p:nvPr/>
                    </p:nvPicPr>
                    <p:blipFill>
                      <a:blip r:embed="rId9"/>
                      <a:stretch>
                        <a:fillRect/>
                      </a:stretch>
                    </p:blipFill>
                    <p:spPr>
                      <a:xfrm>
                        <a:off x="5680005" y="3003083"/>
                        <a:ext cx="1960457" cy="868839"/>
                      </a:xfrm>
                      <a:prstGeom prst="rect">
                        <a:avLst/>
                      </a:prstGeom>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 Flow model</a:t>
            </a:r>
          </a:p>
        </p:txBody>
      </p:sp>
      <p:sp>
        <p:nvSpPr>
          <p:cNvPr id="3" name="Content Placeholder 2"/>
          <p:cNvSpPr>
            <a:spLocks noGrp="1"/>
          </p:cNvSpPr>
          <p:nvPr>
            <p:ph idx="1"/>
          </p:nvPr>
        </p:nvSpPr>
        <p:spPr>
          <a:xfrm>
            <a:off x="457200" y="1600201"/>
            <a:ext cx="4546848" cy="2237801"/>
          </a:xfrm>
        </p:spPr>
        <p:txBody>
          <a:bodyPr>
            <a:normAutofit fontScale="62500" lnSpcReduction="20000"/>
          </a:bodyPr>
          <a:lstStyle/>
          <a:p>
            <a:r>
              <a:rPr lang="en-GB" dirty="0"/>
              <a:t>Another recent theory suggests that the breakdown rate depends on the maximum poynting flux near the surface.</a:t>
            </a:r>
          </a:p>
          <a:p>
            <a:r>
              <a:rPr lang="en-GB" dirty="0"/>
              <a:t>This is because the RF power is often larger than the field emitted power.</a:t>
            </a:r>
          </a:p>
          <a:p>
            <a:r>
              <a:rPr lang="en-GB" dirty="0"/>
              <a:t>This is mainly based on fitting the data to lots of different cavities.</a:t>
            </a:r>
          </a:p>
        </p:txBody>
      </p:sp>
      <p:pic>
        <p:nvPicPr>
          <p:cNvPr id="4" name="Picture 2"/>
          <p:cNvPicPr>
            <a:picLocks noChangeAspect="1" noChangeArrowheads="1"/>
          </p:cNvPicPr>
          <p:nvPr/>
        </p:nvPicPr>
        <p:blipFill>
          <a:blip r:embed="rId2" cstate="print"/>
          <a:srcRect b="42834"/>
          <a:stretch>
            <a:fillRect/>
          </a:stretch>
        </p:blipFill>
        <p:spPr bwMode="auto">
          <a:xfrm>
            <a:off x="4895426" y="1446206"/>
            <a:ext cx="3664561" cy="2564904"/>
          </a:xfrm>
          <a:prstGeom prst="rect">
            <a:avLst/>
          </a:prstGeom>
          <a:noFill/>
          <a:ln w="9525">
            <a:noFill/>
            <a:miter lim="800000"/>
            <a:headEnd/>
            <a:tailEnd/>
          </a:ln>
        </p:spPr>
      </p:pic>
      <p:sp>
        <p:nvSpPr>
          <p:cNvPr id="7" name="Content Placeholder 2">
            <a:extLst>
              <a:ext uri="{FF2B5EF4-FFF2-40B4-BE49-F238E27FC236}">
                <a16:creationId xmlns:a16="http://schemas.microsoft.com/office/drawing/2014/main" id="{169C15AE-42B1-841E-22F5-E64105AB5FFC}"/>
              </a:ext>
            </a:extLst>
          </p:cNvPr>
          <p:cNvSpPr txBox="1">
            <a:spLocks/>
          </p:cNvSpPr>
          <p:nvPr/>
        </p:nvSpPr>
        <p:spPr>
          <a:xfrm>
            <a:off x="4355976" y="4125366"/>
            <a:ext cx="4496537" cy="2564904"/>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CERN have created a modified </a:t>
            </a:r>
            <a:r>
              <a:rPr lang="en-GB" dirty="0" err="1"/>
              <a:t>poynting</a:t>
            </a:r>
            <a:r>
              <a:rPr lang="en-GB" dirty="0"/>
              <a:t> vector to account for the fit to SW and TW cavities.</a:t>
            </a:r>
          </a:p>
          <a:p>
            <a:endParaRPr lang="en-GB" dirty="0"/>
          </a:p>
          <a:p>
            <a:pPr marL="0" indent="0">
              <a:buNone/>
            </a:pPr>
            <a:endParaRPr lang="en-GB" dirty="0"/>
          </a:p>
          <a:p>
            <a:r>
              <a:rPr lang="en-GB" dirty="0"/>
              <a:t>Relates to local power flow near the breakdown site.</a:t>
            </a:r>
          </a:p>
          <a:p>
            <a:r>
              <a:rPr lang="en-GB" dirty="0"/>
              <a:t>It can be seen that all structure breakdown at roughly Sc= 2 MW/mm</a:t>
            </a:r>
            <a:r>
              <a:rPr lang="en-GB" baseline="30000" dirty="0"/>
              <a:t>2</a:t>
            </a:r>
            <a:r>
              <a:rPr lang="en-GB" dirty="0"/>
              <a:t> at 1 </a:t>
            </a:r>
            <a:r>
              <a:rPr lang="en-GB" dirty="0" err="1">
                <a:latin typeface="Symbol" panose="05050102010706020507" pitchFamily="18" charset="2"/>
              </a:rPr>
              <a:t>m</a:t>
            </a:r>
            <a:r>
              <a:rPr lang="en-GB" dirty="0" err="1"/>
              <a:t>s</a:t>
            </a:r>
            <a:r>
              <a:rPr lang="en-GB" dirty="0"/>
              <a:t> pulse</a:t>
            </a:r>
          </a:p>
        </p:txBody>
      </p:sp>
      <p:pic>
        <p:nvPicPr>
          <p:cNvPr id="8" name="Picture 2">
            <a:extLst>
              <a:ext uri="{FF2B5EF4-FFF2-40B4-BE49-F238E27FC236}">
                <a16:creationId xmlns:a16="http://schemas.microsoft.com/office/drawing/2014/main" id="{B217C15A-FED5-22AF-D891-FE52B3D40A32}"/>
              </a:ext>
            </a:extLst>
          </p:cNvPr>
          <p:cNvPicPr>
            <a:picLocks noChangeAspect="1" noChangeArrowheads="1"/>
          </p:cNvPicPr>
          <p:nvPr/>
        </p:nvPicPr>
        <p:blipFill>
          <a:blip r:embed="rId3" cstate="print"/>
          <a:srcRect b="11828"/>
          <a:stretch>
            <a:fillRect/>
          </a:stretch>
        </p:blipFill>
        <p:spPr bwMode="auto">
          <a:xfrm>
            <a:off x="230860" y="3838002"/>
            <a:ext cx="3842761" cy="2852267"/>
          </a:xfrm>
          <a:prstGeom prst="rect">
            <a:avLst/>
          </a:prstGeom>
          <a:noFill/>
          <a:ln w="9525">
            <a:noFill/>
            <a:miter lim="800000"/>
            <a:headEnd/>
            <a:tailEnd/>
          </a:ln>
        </p:spPr>
      </p:pic>
      <p:pic>
        <p:nvPicPr>
          <p:cNvPr id="9" name="Picture 4">
            <a:extLst>
              <a:ext uri="{FF2B5EF4-FFF2-40B4-BE49-F238E27FC236}">
                <a16:creationId xmlns:a16="http://schemas.microsoft.com/office/drawing/2014/main" id="{7112E969-FB57-4A44-ABF0-1EA7022A180D}"/>
              </a:ext>
            </a:extLst>
          </p:cNvPr>
          <p:cNvPicPr>
            <a:picLocks noChangeAspect="1" noChangeArrowheads="1"/>
          </p:cNvPicPr>
          <p:nvPr/>
        </p:nvPicPr>
        <p:blipFill>
          <a:blip r:embed="rId4" cstate="print"/>
          <a:srcRect/>
          <a:stretch>
            <a:fillRect/>
          </a:stretch>
        </p:blipFill>
        <p:spPr bwMode="auto">
          <a:xfrm>
            <a:off x="4895426" y="4787027"/>
            <a:ext cx="3290887" cy="650216"/>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GB" dirty="0"/>
              <a:t>RF Conditioning</a:t>
            </a:r>
          </a:p>
        </p:txBody>
      </p:sp>
      <p:sp>
        <p:nvSpPr>
          <p:cNvPr id="46083" name="Rectangle 3"/>
          <p:cNvSpPr>
            <a:spLocks noGrp="1" noChangeArrowheads="1"/>
          </p:cNvSpPr>
          <p:nvPr>
            <p:ph type="body" idx="1"/>
          </p:nvPr>
        </p:nvSpPr>
        <p:spPr>
          <a:xfrm>
            <a:off x="395536" y="1340770"/>
            <a:ext cx="3826768" cy="3773015"/>
          </a:xfrm>
        </p:spPr>
        <p:txBody>
          <a:bodyPr>
            <a:normAutofit fontScale="92500" lnSpcReduction="20000"/>
          </a:bodyPr>
          <a:lstStyle/>
          <a:p>
            <a:pPr>
              <a:lnSpc>
                <a:spcPct val="80000"/>
              </a:lnSpc>
            </a:pPr>
            <a:r>
              <a:rPr lang="en-GB" sz="2400" dirty="0"/>
              <a:t>As a cavity is often manufactured with a number of nucleation sites for breakdown it is necessary to condition the cavity. </a:t>
            </a:r>
          </a:p>
          <a:p>
            <a:pPr>
              <a:lnSpc>
                <a:spcPct val="80000"/>
              </a:lnSpc>
            </a:pPr>
            <a:r>
              <a:rPr lang="en-GB" sz="2400" dirty="0">
                <a:solidFill>
                  <a:schemeClr val="accent2"/>
                </a:solidFill>
              </a:rPr>
              <a:t>This consists of a number of semi-controlled RF breakdowns, caused by increasing the RF power or pulse length very slowly over a number of days/hours.</a:t>
            </a:r>
          </a:p>
          <a:p>
            <a:pPr>
              <a:lnSpc>
                <a:spcPct val="80000"/>
              </a:lnSpc>
            </a:pPr>
            <a:r>
              <a:rPr lang="en-GB" sz="2400" dirty="0"/>
              <a:t>This causes vaporisation of the nucleation sites (sharp points) just above the breakdown threshold causing a minimum amount of damage.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4517" y="1340770"/>
            <a:ext cx="4719485" cy="317965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749683" y="1814629"/>
            <a:ext cx="1148391" cy="369332"/>
          </a:xfrm>
          <a:prstGeom prst="rect">
            <a:avLst/>
          </a:prstGeom>
          <a:noFill/>
        </p:spPr>
        <p:txBody>
          <a:bodyPr wrap="none" rtlCol="0">
            <a:spAutoFit/>
          </a:bodyPr>
          <a:lstStyle/>
          <a:p>
            <a:r>
              <a:rPr lang="es-ES" b="1" dirty="0">
                <a:solidFill>
                  <a:srgbClr val="32F828"/>
                </a:solidFill>
              </a:rPr>
              <a:t>Winter’10</a:t>
            </a:r>
            <a:endParaRPr lang="en-GB" b="1" dirty="0">
              <a:solidFill>
                <a:srgbClr val="32F828"/>
              </a:solidFill>
            </a:endParaRPr>
          </a:p>
        </p:txBody>
      </p:sp>
      <p:sp>
        <p:nvSpPr>
          <p:cNvPr id="6" name="TextBox 5"/>
          <p:cNvSpPr txBox="1"/>
          <p:nvPr/>
        </p:nvSpPr>
        <p:spPr>
          <a:xfrm>
            <a:off x="7316442" y="1814629"/>
            <a:ext cx="803553" cy="369332"/>
          </a:xfrm>
          <a:prstGeom prst="rect">
            <a:avLst/>
          </a:prstGeom>
          <a:noFill/>
        </p:spPr>
        <p:txBody>
          <a:bodyPr wrap="none" rtlCol="0">
            <a:spAutoFit/>
          </a:bodyPr>
          <a:lstStyle/>
          <a:p>
            <a:r>
              <a:rPr lang="es-ES" b="1" dirty="0">
                <a:solidFill>
                  <a:srgbClr val="FF0000"/>
                </a:solidFill>
              </a:rPr>
              <a:t>Fall’11</a:t>
            </a:r>
            <a:endParaRPr lang="en-GB" b="1" dirty="0">
              <a:solidFill>
                <a:srgbClr val="FF0000"/>
              </a:solidFill>
            </a:endParaRPr>
          </a:p>
        </p:txBody>
      </p:sp>
      <p:sp>
        <p:nvSpPr>
          <p:cNvPr id="7" name="TextBox 6"/>
          <p:cNvSpPr txBox="1"/>
          <p:nvPr/>
        </p:nvSpPr>
        <p:spPr>
          <a:xfrm>
            <a:off x="7787650" y="2774884"/>
            <a:ext cx="1148391" cy="369332"/>
          </a:xfrm>
          <a:prstGeom prst="rect">
            <a:avLst/>
          </a:prstGeom>
          <a:noFill/>
        </p:spPr>
        <p:txBody>
          <a:bodyPr wrap="none" rtlCol="0">
            <a:spAutoFit/>
          </a:bodyPr>
          <a:lstStyle/>
          <a:p>
            <a:r>
              <a:rPr lang="es-ES" b="1" dirty="0">
                <a:solidFill>
                  <a:srgbClr val="0000FF"/>
                </a:solidFill>
              </a:rPr>
              <a:t>Winter’12</a:t>
            </a:r>
            <a:endParaRPr lang="en-GB" b="1" dirty="0">
              <a:solidFill>
                <a:srgbClr val="0000FF"/>
              </a:solidFill>
            </a:endParaRPr>
          </a:p>
        </p:txBody>
      </p:sp>
      <p:cxnSp>
        <p:nvCxnSpPr>
          <p:cNvPr id="8" name="Straight Arrow Connector 7"/>
          <p:cNvCxnSpPr/>
          <p:nvPr/>
        </p:nvCxnSpPr>
        <p:spPr>
          <a:xfrm>
            <a:off x="6020296" y="2651431"/>
            <a:ext cx="144016" cy="11244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784258" y="2707653"/>
            <a:ext cx="316158" cy="272247"/>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3"/>
          <p:cNvSpPr txBox="1">
            <a:spLocks noChangeArrowheads="1"/>
          </p:cNvSpPr>
          <p:nvPr/>
        </p:nvSpPr>
        <p:spPr>
          <a:xfrm>
            <a:off x="395536" y="5013178"/>
            <a:ext cx="7992888" cy="1357611"/>
          </a:xfrm>
          <a:prstGeom prst="rect">
            <a:avLst/>
          </a:prstGeom>
        </p:spPr>
        <p:txBody>
          <a:bodyPr vert="horz" lIns="91440" tIns="45720" rIns="91440" bIns="45720" rtlCol="0">
            <a:normAutofit fontScale="92500" lnSpcReduction="10000"/>
          </a:bodyPr>
          <a:lstStyle/>
          <a:p>
            <a:pPr marL="342900" indent="-342900">
              <a:lnSpc>
                <a:spcPct val="80000"/>
              </a:lnSpc>
              <a:spcBef>
                <a:spcPct val="20000"/>
              </a:spcBef>
              <a:buFont typeface="Arial" pitchFamily="34" charset="0"/>
              <a:buChar char="•"/>
              <a:defRPr/>
            </a:pPr>
            <a:r>
              <a:rPr lang="en-GB" sz="2400" dirty="0">
                <a:solidFill>
                  <a:schemeClr val="accent2"/>
                </a:solidFill>
              </a:rPr>
              <a:t>In theory this should allow the structure to be conditioned to any gradient but in practice every structure has a maximum field at which processing fails to be effective.</a:t>
            </a:r>
          </a:p>
          <a:p>
            <a:pPr marL="342900" indent="-342900">
              <a:lnSpc>
                <a:spcPct val="80000"/>
              </a:lnSpc>
              <a:spcBef>
                <a:spcPct val="20000"/>
              </a:spcBef>
              <a:buFont typeface="Arial" pitchFamily="34" charset="0"/>
              <a:buChar char="•"/>
              <a:defRPr/>
            </a:pPr>
            <a:r>
              <a:rPr lang="en-GB" sz="2400" dirty="0"/>
              <a:t>This is likely to be due to the production of secondary nucleation sites after melting the primary sites.</a:t>
            </a:r>
          </a:p>
        </p:txBody>
      </p:sp>
      <p:sp>
        <p:nvSpPr>
          <p:cNvPr id="14" name="TextBox 13"/>
          <p:cNvSpPr txBox="1"/>
          <p:nvPr/>
        </p:nvSpPr>
        <p:spPr>
          <a:xfrm>
            <a:off x="6165470" y="6119336"/>
            <a:ext cx="2978530" cy="738664"/>
          </a:xfrm>
          <a:prstGeom prst="rect">
            <a:avLst/>
          </a:prstGeom>
          <a:noFill/>
        </p:spPr>
        <p:txBody>
          <a:bodyPr wrap="square" rtlCol="0">
            <a:spAutoFit/>
          </a:bodyPr>
          <a:lstStyle/>
          <a:p>
            <a:pPr algn="just"/>
            <a:r>
              <a:rPr lang="it-IT" sz="1400" dirty="0"/>
              <a:t>S. Verdú-Andrés et </a:t>
            </a:r>
            <a:r>
              <a:rPr lang="en-GB" sz="1400" dirty="0"/>
              <a:t>al, </a:t>
            </a:r>
            <a:r>
              <a:rPr lang="en-GB" sz="1400" b="1" dirty="0"/>
              <a:t>High-power test results of a 3 GHz single-cell cavity</a:t>
            </a:r>
            <a:r>
              <a:rPr lang="en-GB" sz="1400" dirty="0"/>
              <a:t>,</a:t>
            </a:r>
          </a:p>
          <a:p>
            <a:pPr algn="just"/>
            <a:r>
              <a:rPr lang="en-GB" sz="1400" dirty="0">
                <a:hlinkClick r:id="rId3"/>
              </a:rPr>
              <a:t>arXiv:1206.1930v2</a:t>
            </a:r>
            <a:endParaRPr lang="en-GB"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Dark Current Trapping</a:t>
            </a:r>
          </a:p>
        </p:txBody>
      </p:sp>
      <p:sp>
        <p:nvSpPr>
          <p:cNvPr id="3" name="Content Placeholder 2"/>
          <p:cNvSpPr>
            <a:spLocks noGrp="1"/>
          </p:cNvSpPr>
          <p:nvPr>
            <p:ph idx="1"/>
          </p:nvPr>
        </p:nvSpPr>
        <p:spPr>
          <a:xfrm>
            <a:off x="457200" y="1600201"/>
            <a:ext cx="8229600" cy="3773016"/>
          </a:xfrm>
        </p:spPr>
        <p:txBody>
          <a:bodyPr>
            <a:normAutofit fontScale="92500" lnSpcReduction="10000"/>
          </a:bodyPr>
          <a:lstStyle/>
          <a:p>
            <a:r>
              <a:rPr lang="en-GB" dirty="0"/>
              <a:t>When we looked at beam dynamics we saw that we could inject a low energy bunch in a beta=v/c=1 structure and it could be accelerated to the speed of light and arrive on crest.</a:t>
            </a:r>
          </a:p>
          <a:p>
            <a:r>
              <a:rPr lang="en-GB" dirty="0"/>
              <a:t>If we have field emitted electrons in the structure these could also be capture and can travel with the main beam.</a:t>
            </a:r>
          </a:p>
          <a:p>
            <a:r>
              <a:rPr lang="en-GB" dirty="0"/>
              <a:t>The gradient at which this occurs is given by</a:t>
            </a:r>
          </a:p>
        </p:txBody>
      </p:sp>
      <p:pic>
        <p:nvPicPr>
          <p:cNvPr id="87043" name="Picture 3"/>
          <p:cNvPicPr>
            <a:picLocks noChangeAspect="1" noChangeArrowheads="1"/>
          </p:cNvPicPr>
          <p:nvPr/>
        </p:nvPicPr>
        <p:blipFill>
          <a:blip r:embed="rId2" cstate="print"/>
          <a:srcRect/>
          <a:stretch>
            <a:fillRect/>
          </a:stretch>
        </p:blipFill>
        <p:spPr bwMode="auto">
          <a:xfrm>
            <a:off x="1835696" y="5301208"/>
            <a:ext cx="5020558" cy="72008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GB" dirty="0"/>
              <a:t>Maximum Gradient Limits</a:t>
            </a:r>
          </a:p>
        </p:txBody>
      </p:sp>
      <p:sp>
        <p:nvSpPr>
          <p:cNvPr id="15363" name="Rectangle 3"/>
          <p:cNvSpPr>
            <a:spLocks noGrp="1" noChangeArrowheads="1"/>
          </p:cNvSpPr>
          <p:nvPr>
            <p:ph type="body" idx="1"/>
          </p:nvPr>
        </p:nvSpPr>
        <p:spPr>
          <a:xfrm>
            <a:off x="457200" y="2143127"/>
            <a:ext cx="2459038" cy="4525963"/>
          </a:xfrm>
        </p:spPr>
        <p:txBody>
          <a:bodyPr/>
          <a:lstStyle/>
          <a:p>
            <a:pPr>
              <a:lnSpc>
                <a:spcPct val="90000"/>
              </a:lnSpc>
            </a:pPr>
            <a:r>
              <a:rPr lang="en-GB" sz="2000" dirty="0"/>
              <a:t>All the limiting factors scale differently with frequency.</a:t>
            </a:r>
          </a:p>
          <a:p>
            <a:pPr>
              <a:lnSpc>
                <a:spcPct val="90000"/>
              </a:lnSpc>
            </a:pPr>
            <a:r>
              <a:rPr lang="en-GB" sz="2000" dirty="0"/>
              <a:t>They also mostly vary with pulse length which is frequency dependant.</a:t>
            </a:r>
          </a:p>
          <a:p>
            <a:pPr>
              <a:lnSpc>
                <a:spcPct val="90000"/>
              </a:lnSpc>
            </a:pPr>
            <a:r>
              <a:rPr lang="en-GB" sz="2000" dirty="0"/>
              <a:t>The limiting factor tends to be different from cavity to cavity.</a:t>
            </a:r>
          </a:p>
        </p:txBody>
      </p:sp>
      <p:pic>
        <p:nvPicPr>
          <p:cNvPr id="15364" name="Picture 4"/>
          <p:cNvPicPr>
            <a:picLocks noChangeAspect="1" noChangeArrowheads="1"/>
          </p:cNvPicPr>
          <p:nvPr/>
        </p:nvPicPr>
        <p:blipFill>
          <a:blip r:embed="rId2" cstate="print"/>
          <a:srcRect/>
          <a:stretch>
            <a:fillRect/>
          </a:stretch>
        </p:blipFill>
        <p:spPr bwMode="auto">
          <a:xfrm>
            <a:off x="2771777" y="1557340"/>
            <a:ext cx="5954713" cy="4619625"/>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GB" dirty="0"/>
              <a:t>Multipactor</a:t>
            </a:r>
          </a:p>
        </p:txBody>
      </p:sp>
      <p:pic>
        <p:nvPicPr>
          <p:cNvPr id="50179" name="Picture 3"/>
          <p:cNvPicPr>
            <a:picLocks noChangeAspect="1" noChangeArrowheads="1"/>
          </p:cNvPicPr>
          <p:nvPr/>
        </p:nvPicPr>
        <p:blipFill>
          <a:blip r:embed="rId2" cstate="print"/>
          <a:srcRect/>
          <a:stretch>
            <a:fillRect/>
          </a:stretch>
        </p:blipFill>
        <p:spPr bwMode="auto">
          <a:xfrm>
            <a:off x="395288" y="1196975"/>
            <a:ext cx="4203700" cy="2592388"/>
          </a:xfrm>
          <a:prstGeom prst="rect">
            <a:avLst/>
          </a:prstGeom>
          <a:noFill/>
          <a:ln w="9525">
            <a:noFill/>
            <a:miter lim="800000"/>
            <a:headEnd/>
            <a:tailEnd/>
          </a:ln>
          <a:effectLst/>
        </p:spPr>
      </p:pic>
      <p:pic>
        <p:nvPicPr>
          <p:cNvPr id="50180" name="Picture 4"/>
          <p:cNvPicPr>
            <a:picLocks noChangeAspect="1" noChangeArrowheads="1"/>
          </p:cNvPicPr>
          <p:nvPr/>
        </p:nvPicPr>
        <p:blipFill>
          <a:blip r:embed="rId3" cstate="print"/>
          <a:srcRect/>
          <a:stretch>
            <a:fillRect/>
          </a:stretch>
        </p:blipFill>
        <p:spPr bwMode="auto">
          <a:xfrm>
            <a:off x="3573465" y="4068765"/>
            <a:ext cx="5570537" cy="2789237"/>
          </a:xfrm>
          <a:prstGeom prst="rect">
            <a:avLst/>
          </a:prstGeom>
          <a:noFill/>
          <a:ln w="9525">
            <a:noFill/>
            <a:miter lim="800000"/>
            <a:headEnd/>
            <a:tailEnd/>
          </a:ln>
          <a:effectLst/>
        </p:spPr>
      </p:pic>
      <p:sp>
        <p:nvSpPr>
          <p:cNvPr id="50181" name="Text Box 5"/>
          <p:cNvSpPr txBox="1">
            <a:spLocks noChangeArrowheads="1"/>
          </p:cNvSpPr>
          <p:nvPr/>
        </p:nvSpPr>
        <p:spPr bwMode="auto">
          <a:xfrm>
            <a:off x="4859338" y="1557338"/>
            <a:ext cx="3816350" cy="1465262"/>
          </a:xfrm>
          <a:prstGeom prst="rect">
            <a:avLst/>
          </a:prstGeom>
          <a:noFill/>
          <a:ln w="9525">
            <a:noFill/>
            <a:miter lim="800000"/>
            <a:headEnd/>
            <a:tailEnd/>
          </a:ln>
          <a:effectLst/>
        </p:spPr>
        <p:txBody>
          <a:bodyPr>
            <a:spAutoFit/>
          </a:bodyPr>
          <a:lstStyle/>
          <a:p>
            <a:pPr>
              <a:spcBef>
                <a:spcPct val="50000"/>
              </a:spcBef>
            </a:pPr>
            <a:r>
              <a:rPr lang="en-GB"/>
              <a:t>Multipactor is a resonant electron instability where an electron striking the surface with a given energy  generates statistically more than one secondary particle.</a:t>
            </a:r>
          </a:p>
        </p:txBody>
      </p:sp>
      <p:sp>
        <p:nvSpPr>
          <p:cNvPr id="50182" name="Text Box 6"/>
          <p:cNvSpPr txBox="1">
            <a:spLocks noChangeArrowheads="1"/>
          </p:cNvSpPr>
          <p:nvPr/>
        </p:nvSpPr>
        <p:spPr bwMode="auto">
          <a:xfrm>
            <a:off x="250825" y="4149727"/>
            <a:ext cx="3384550" cy="2563813"/>
          </a:xfrm>
          <a:prstGeom prst="rect">
            <a:avLst/>
          </a:prstGeom>
          <a:noFill/>
          <a:ln w="9525">
            <a:noFill/>
            <a:miter lim="800000"/>
            <a:headEnd/>
            <a:tailEnd/>
          </a:ln>
          <a:effectLst/>
        </p:spPr>
        <p:txBody>
          <a:bodyPr>
            <a:spAutoFit/>
          </a:bodyPr>
          <a:lstStyle/>
          <a:p>
            <a:pPr>
              <a:spcBef>
                <a:spcPct val="50000"/>
              </a:spcBef>
            </a:pPr>
            <a:r>
              <a:rPr lang="en-GB"/>
              <a:t>If the secondaries are returned to the surface at the same rf phase and energy as the primary then an exponential growth in electrons will occur. These electrons can absorb all additional RF power from the cavity keeping the cavity from increasing it’s voltage.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7C9681-BB5D-4C55-BB38-7EDCE9C1A9DB}"/>
              </a:ext>
            </a:extLst>
          </p:cNvPr>
          <p:cNvPicPr>
            <a:picLocks noChangeAspect="1"/>
          </p:cNvPicPr>
          <p:nvPr/>
        </p:nvPicPr>
        <p:blipFill>
          <a:blip r:embed="rId2"/>
          <a:stretch>
            <a:fillRect/>
          </a:stretch>
        </p:blipFill>
        <p:spPr>
          <a:xfrm>
            <a:off x="886948" y="1628912"/>
            <a:ext cx="7626200" cy="3827576"/>
          </a:xfrm>
          <a:prstGeom prst="rect">
            <a:avLst/>
          </a:prstGeom>
        </p:spPr>
      </p:pic>
      <p:sp>
        <p:nvSpPr>
          <p:cNvPr id="12" name="TextBox 11">
            <a:extLst>
              <a:ext uri="{FF2B5EF4-FFF2-40B4-BE49-F238E27FC236}">
                <a16:creationId xmlns:a16="http://schemas.microsoft.com/office/drawing/2014/main" id="{BBBB26A3-11C7-4ACB-B35C-C81E76D11B44}"/>
              </a:ext>
            </a:extLst>
          </p:cNvPr>
          <p:cNvSpPr txBox="1"/>
          <p:nvPr/>
        </p:nvSpPr>
        <p:spPr>
          <a:xfrm>
            <a:off x="2045727" y="3215236"/>
            <a:ext cx="5144959" cy="507831"/>
          </a:xfrm>
          <a:prstGeom prst="rect">
            <a:avLst/>
          </a:prstGeom>
          <a:noFill/>
        </p:spPr>
        <p:txBody>
          <a:bodyPr wrap="square" rtlCol="0">
            <a:spAutoFit/>
          </a:bodyPr>
          <a:lstStyle/>
          <a:p>
            <a:pPr algn="l"/>
            <a:r>
              <a:rPr lang="en-US" sz="1350" dirty="0"/>
              <a:t>The first large scale linac was developed by Sloan and Lawrence using 30 drift tube linacs, giving 1.26 MV in 1.1 m, just over 1 MV/m</a:t>
            </a:r>
            <a:endParaRPr lang="en-GB" sz="1350" dirty="0"/>
          </a:p>
        </p:txBody>
      </p:sp>
      <p:pic>
        <p:nvPicPr>
          <p:cNvPr id="10" name="Picture 9">
            <a:extLst>
              <a:ext uri="{FF2B5EF4-FFF2-40B4-BE49-F238E27FC236}">
                <a16:creationId xmlns:a16="http://schemas.microsoft.com/office/drawing/2014/main" id="{7FC86284-1EF4-4DF6-BB31-865E0A4E5325}"/>
              </a:ext>
            </a:extLst>
          </p:cNvPr>
          <p:cNvPicPr>
            <a:picLocks noChangeAspect="1"/>
          </p:cNvPicPr>
          <p:nvPr/>
        </p:nvPicPr>
        <p:blipFill>
          <a:blip r:embed="rId3"/>
          <a:stretch>
            <a:fillRect/>
          </a:stretch>
        </p:blipFill>
        <p:spPr>
          <a:xfrm>
            <a:off x="886948" y="1628911"/>
            <a:ext cx="7626201" cy="3827577"/>
          </a:xfrm>
          <a:prstGeom prst="rect">
            <a:avLst/>
          </a:prstGeom>
        </p:spPr>
      </p:pic>
      <p:sp>
        <p:nvSpPr>
          <p:cNvPr id="13" name="TextBox 12">
            <a:extLst>
              <a:ext uri="{FF2B5EF4-FFF2-40B4-BE49-F238E27FC236}">
                <a16:creationId xmlns:a16="http://schemas.microsoft.com/office/drawing/2014/main" id="{AA1A3D00-05E2-41ED-A620-1932BE882B7A}"/>
              </a:ext>
            </a:extLst>
          </p:cNvPr>
          <p:cNvSpPr txBox="1"/>
          <p:nvPr/>
        </p:nvSpPr>
        <p:spPr>
          <a:xfrm>
            <a:off x="2045726" y="3388255"/>
            <a:ext cx="5847191" cy="715581"/>
          </a:xfrm>
          <a:prstGeom prst="rect">
            <a:avLst/>
          </a:prstGeom>
          <a:noFill/>
        </p:spPr>
        <p:txBody>
          <a:bodyPr wrap="square" rtlCol="0">
            <a:spAutoFit/>
          </a:bodyPr>
          <a:lstStyle/>
          <a:p>
            <a:pPr algn="l"/>
            <a:r>
              <a:rPr lang="en-US" sz="1350" dirty="0"/>
              <a:t>The development of </a:t>
            </a:r>
            <a:r>
              <a:rPr lang="en-US" sz="1350" dirty="0" err="1"/>
              <a:t>RaDAR</a:t>
            </a:r>
            <a:r>
              <a:rPr lang="en-US" sz="1350" dirty="0"/>
              <a:t> during the 2</a:t>
            </a:r>
            <a:r>
              <a:rPr lang="en-US" sz="1350" baseline="30000" dirty="0"/>
              <a:t>nd</a:t>
            </a:r>
            <a:r>
              <a:rPr lang="en-US" sz="1350" dirty="0"/>
              <a:t> world war had produced high power RF sources, allowing the Alvarez linac to more than double the gradient of the Sloan linac reaching 32 MeV in 12 meters</a:t>
            </a:r>
            <a:endParaRPr lang="en-GB" sz="1350" dirty="0"/>
          </a:p>
        </p:txBody>
      </p:sp>
      <p:pic>
        <p:nvPicPr>
          <p:cNvPr id="9" name="Picture 8">
            <a:extLst>
              <a:ext uri="{FF2B5EF4-FFF2-40B4-BE49-F238E27FC236}">
                <a16:creationId xmlns:a16="http://schemas.microsoft.com/office/drawing/2014/main" id="{D6F86EA0-6E56-4ACA-8568-7C1C417D4819}"/>
              </a:ext>
            </a:extLst>
          </p:cNvPr>
          <p:cNvPicPr>
            <a:picLocks noChangeAspect="1"/>
          </p:cNvPicPr>
          <p:nvPr/>
        </p:nvPicPr>
        <p:blipFill>
          <a:blip r:embed="rId4"/>
          <a:stretch>
            <a:fillRect/>
          </a:stretch>
        </p:blipFill>
        <p:spPr>
          <a:xfrm>
            <a:off x="886948" y="1628910"/>
            <a:ext cx="7626202" cy="3827577"/>
          </a:xfrm>
          <a:prstGeom prst="rect">
            <a:avLst/>
          </a:prstGeom>
        </p:spPr>
      </p:pic>
      <p:sp>
        <p:nvSpPr>
          <p:cNvPr id="4" name="Title 3">
            <a:extLst>
              <a:ext uri="{FF2B5EF4-FFF2-40B4-BE49-F238E27FC236}">
                <a16:creationId xmlns:a16="http://schemas.microsoft.com/office/drawing/2014/main" id="{084852C3-C297-44DD-AC45-229748C23156}"/>
              </a:ext>
            </a:extLst>
          </p:cNvPr>
          <p:cNvSpPr>
            <a:spLocks noGrp="1"/>
          </p:cNvSpPr>
          <p:nvPr>
            <p:ph type="title"/>
          </p:nvPr>
        </p:nvSpPr>
        <p:spPr>
          <a:xfrm>
            <a:off x="838307" y="973524"/>
            <a:ext cx="7787208" cy="698485"/>
          </a:xfrm>
        </p:spPr>
        <p:txBody>
          <a:bodyPr>
            <a:normAutofit fontScale="90000"/>
          </a:bodyPr>
          <a:lstStyle/>
          <a:p>
            <a:r>
              <a:rPr lang="en-US" dirty="0"/>
              <a:t>History of RF gradients</a:t>
            </a:r>
            <a:endParaRPr lang="en-GB" dirty="0"/>
          </a:p>
        </p:txBody>
      </p:sp>
      <p:sp>
        <p:nvSpPr>
          <p:cNvPr id="14" name="TextBox 13">
            <a:extLst>
              <a:ext uri="{FF2B5EF4-FFF2-40B4-BE49-F238E27FC236}">
                <a16:creationId xmlns:a16="http://schemas.microsoft.com/office/drawing/2014/main" id="{566567CF-C6BA-48E1-BB22-8F0125A818C0}"/>
              </a:ext>
            </a:extLst>
          </p:cNvPr>
          <p:cNvSpPr txBox="1"/>
          <p:nvPr/>
        </p:nvSpPr>
        <p:spPr>
          <a:xfrm>
            <a:off x="1989895" y="2661033"/>
            <a:ext cx="5653378" cy="715581"/>
          </a:xfrm>
          <a:prstGeom prst="rect">
            <a:avLst/>
          </a:prstGeom>
          <a:noFill/>
        </p:spPr>
        <p:txBody>
          <a:bodyPr wrap="square" rtlCol="0">
            <a:spAutoFit/>
          </a:bodyPr>
          <a:lstStyle/>
          <a:p>
            <a:pPr algn="l"/>
            <a:r>
              <a:rPr lang="en-US" sz="1350" dirty="0"/>
              <a:t>The Stanford linear accelerator moved to higher frequencies and yet higher powers to achieve 17 MV/m helped by the faster velocity of electrons compared to ions</a:t>
            </a:r>
            <a:endParaRPr lang="en-GB" sz="1350" dirty="0"/>
          </a:p>
        </p:txBody>
      </p:sp>
      <p:pic>
        <p:nvPicPr>
          <p:cNvPr id="8" name="Picture 7">
            <a:extLst>
              <a:ext uri="{FF2B5EF4-FFF2-40B4-BE49-F238E27FC236}">
                <a16:creationId xmlns:a16="http://schemas.microsoft.com/office/drawing/2014/main" id="{439EC91F-9FFC-4000-A6CA-D292690D068F}"/>
              </a:ext>
            </a:extLst>
          </p:cNvPr>
          <p:cNvPicPr>
            <a:picLocks noChangeAspect="1"/>
          </p:cNvPicPr>
          <p:nvPr/>
        </p:nvPicPr>
        <p:blipFill>
          <a:blip r:embed="rId5"/>
          <a:stretch>
            <a:fillRect/>
          </a:stretch>
        </p:blipFill>
        <p:spPr>
          <a:xfrm>
            <a:off x="886947" y="1628910"/>
            <a:ext cx="7626202" cy="3827577"/>
          </a:xfrm>
          <a:prstGeom prst="rect">
            <a:avLst/>
          </a:prstGeom>
        </p:spPr>
      </p:pic>
      <p:sp>
        <p:nvSpPr>
          <p:cNvPr id="15" name="TextBox 14">
            <a:extLst>
              <a:ext uri="{FF2B5EF4-FFF2-40B4-BE49-F238E27FC236}">
                <a16:creationId xmlns:a16="http://schemas.microsoft.com/office/drawing/2014/main" id="{569D98DB-B8AE-48F1-BC19-020E40AA7C1F}"/>
              </a:ext>
            </a:extLst>
          </p:cNvPr>
          <p:cNvSpPr txBox="1"/>
          <p:nvPr/>
        </p:nvSpPr>
        <p:spPr>
          <a:xfrm>
            <a:off x="4924591" y="1684741"/>
            <a:ext cx="3154680" cy="715581"/>
          </a:xfrm>
          <a:prstGeom prst="rect">
            <a:avLst/>
          </a:prstGeom>
          <a:noFill/>
        </p:spPr>
        <p:txBody>
          <a:bodyPr wrap="square" rtlCol="0">
            <a:spAutoFit/>
          </a:bodyPr>
          <a:lstStyle/>
          <a:p>
            <a:pPr algn="l"/>
            <a:r>
              <a:rPr lang="en-US" sz="1350" dirty="0"/>
              <a:t>Modern 3 GHz accelerators similar to the SLC have settled to a limit of around 30 MV/m</a:t>
            </a:r>
            <a:endParaRPr lang="en-GB" sz="1350" dirty="0"/>
          </a:p>
        </p:txBody>
      </p:sp>
      <p:pic>
        <p:nvPicPr>
          <p:cNvPr id="16" name="Picture 15">
            <a:extLst>
              <a:ext uri="{FF2B5EF4-FFF2-40B4-BE49-F238E27FC236}">
                <a16:creationId xmlns:a16="http://schemas.microsoft.com/office/drawing/2014/main" id="{E8EED55D-9002-4B4E-B4A6-8573BD388631}"/>
              </a:ext>
            </a:extLst>
          </p:cNvPr>
          <p:cNvPicPr>
            <a:picLocks noChangeAspect="1"/>
          </p:cNvPicPr>
          <p:nvPr/>
        </p:nvPicPr>
        <p:blipFill>
          <a:blip r:embed="rId6"/>
          <a:stretch>
            <a:fillRect/>
          </a:stretch>
        </p:blipFill>
        <p:spPr>
          <a:xfrm>
            <a:off x="107504" y="1684740"/>
            <a:ext cx="9076438" cy="4552571"/>
          </a:xfrm>
          <a:prstGeom prst="rect">
            <a:avLst/>
          </a:prstGeom>
        </p:spPr>
      </p:pic>
      <p:sp>
        <p:nvSpPr>
          <p:cNvPr id="17" name="TextBox 16">
            <a:extLst>
              <a:ext uri="{FF2B5EF4-FFF2-40B4-BE49-F238E27FC236}">
                <a16:creationId xmlns:a16="http://schemas.microsoft.com/office/drawing/2014/main" id="{D1C5C30B-C54D-419C-B061-F919CA8B6C98}"/>
              </a:ext>
            </a:extLst>
          </p:cNvPr>
          <p:cNvSpPr txBox="1"/>
          <p:nvPr/>
        </p:nvSpPr>
        <p:spPr>
          <a:xfrm>
            <a:off x="3292900" y="2642451"/>
            <a:ext cx="3920987" cy="923330"/>
          </a:xfrm>
          <a:prstGeom prst="rect">
            <a:avLst/>
          </a:prstGeom>
          <a:noFill/>
        </p:spPr>
        <p:txBody>
          <a:bodyPr wrap="square" rtlCol="0">
            <a:spAutoFit/>
          </a:bodyPr>
          <a:lstStyle/>
          <a:p>
            <a:pPr algn="l"/>
            <a:r>
              <a:rPr lang="en-US" sz="1350" dirty="0"/>
              <a:t>Moving to higher frequencies have allowed higher gradients with C-band (6 GHz) around 35-40 MV/m and X-band (12 GHz) at 65-100 MV/m depending on duty cycle</a:t>
            </a:r>
            <a:endParaRPr lang="en-GB" sz="1350" dirty="0"/>
          </a:p>
        </p:txBody>
      </p:sp>
    </p:spTree>
    <p:extLst>
      <p:ext uri="{BB962C8B-B14F-4D97-AF65-F5344CB8AC3E}">
        <p14:creationId xmlns:p14="http://schemas.microsoft.com/office/powerpoint/2010/main" val="53745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417638"/>
            <a:ext cx="9226180" cy="4171602"/>
          </a:xfrm>
        </p:spPr>
      </p:pic>
      <p:pic>
        <p:nvPicPr>
          <p:cNvPr id="3" name="Content Placeholder 3">
            <a:extLst>
              <a:ext uri="{FF2B5EF4-FFF2-40B4-BE49-F238E27FC236}">
                <a16:creationId xmlns:a16="http://schemas.microsoft.com/office/drawing/2014/main" id="{A7EFF7DA-8B4F-41F3-9FAE-40D697B42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185" y="-2979712"/>
            <a:ext cx="19907185" cy="9001000"/>
          </a:xfrm>
          <a:prstGeom prst="rect">
            <a:avLst/>
          </a:prstGeom>
        </p:spPr>
      </p:pic>
    </p:spTree>
    <p:extLst>
      <p:ext uri="{BB962C8B-B14F-4D97-AF65-F5344CB8AC3E}">
        <p14:creationId xmlns:p14="http://schemas.microsoft.com/office/powerpoint/2010/main" val="411725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1"/>
          <p:cNvSpPr>
            <a:spLocks noGrp="1"/>
          </p:cNvSpPr>
          <p:nvPr>
            <p:ph type="dt" sz="half" idx="10"/>
          </p:nvPr>
        </p:nvSpPr>
        <p:spPr/>
        <p:txBody>
          <a:bodyPr/>
          <a:lstStyle/>
          <a:p>
            <a:r>
              <a:rPr lang="en-GB"/>
              <a:t>HPRF MSc</a:t>
            </a:r>
          </a:p>
        </p:txBody>
      </p:sp>
      <p:sp>
        <p:nvSpPr>
          <p:cNvPr id="19" name="Footer Placeholder 2"/>
          <p:cNvSpPr>
            <a:spLocks noGrp="1"/>
          </p:cNvSpPr>
          <p:nvPr>
            <p:ph type="ftr" sz="quarter" idx="11"/>
          </p:nvPr>
        </p:nvSpPr>
        <p:spPr/>
        <p:txBody>
          <a:bodyPr/>
          <a:lstStyle/>
          <a:p>
            <a:r>
              <a:rPr lang="en-US"/>
              <a:t>© Lancaster University</a:t>
            </a:r>
          </a:p>
        </p:txBody>
      </p:sp>
      <p:sp>
        <p:nvSpPr>
          <p:cNvPr id="20" name="Slide Number Placeholder 3"/>
          <p:cNvSpPr>
            <a:spLocks noGrp="1"/>
          </p:cNvSpPr>
          <p:nvPr>
            <p:ph type="sldNum" sz="quarter" idx="12"/>
          </p:nvPr>
        </p:nvSpPr>
        <p:spPr/>
        <p:txBody>
          <a:bodyPr/>
          <a:lstStyle/>
          <a:p>
            <a:fld id="{45F0C6B2-B6D0-4D13-ACF9-59C9EBE1D998}" type="slidenum">
              <a:rPr lang="en-GB"/>
              <a:pPr/>
              <a:t>21</a:t>
            </a:fld>
            <a:endParaRPr lang="en-GB"/>
          </a:p>
        </p:txBody>
      </p:sp>
      <p:sp>
        <p:nvSpPr>
          <p:cNvPr id="6147" name="Rectangle 3"/>
          <p:cNvSpPr>
            <a:spLocks noChangeAspect="1" noChangeArrowheads="1"/>
          </p:cNvSpPr>
          <p:nvPr/>
        </p:nvSpPr>
        <p:spPr bwMode="auto">
          <a:xfrm>
            <a:off x="762000" y="1447800"/>
            <a:ext cx="7696200" cy="2133600"/>
          </a:xfrm>
          <a:prstGeom prst="rect">
            <a:avLst/>
          </a:prstGeom>
          <a:noFill/>
          <a:ln w="12700">
            <a:noFill/>
            <a:miter lim="800000"/>
            <a:headEnd/>
            <a:tailEnd/>
          </a:ln>
          <a:effectLst/>
        </p:spPr>
        <p:txBody>
          <a:bodyPr lIns="90488" tIns="44450" rIns="90488" bIns="44450"/>
          <a:lstStyle/>
          <a:p>
            <a:pPr algn="just" defTabSz="762000" eaLnBrk="0" hangingPunct="0"/>
            <a:r>
              <a:rPr lang="en-GB" sz="2400" dirty="0">
                <a:cs typeface="Times New Roman" pitchFamily="18" charset="0"/>
              </a:rPr>
              <a:t>One of the most common type of multipactor is two-point multipactor that occurs between two metallic plates.</a:t>
            </a:r>
          </a:p>
          <a:p>
            <a:pPr algn="just" defTabSz="762000" eaLnBrk="0" hangingPunct="0"/>
            <a:r>
              <a:rPr lang="en-GB" sz="2400" dirty="0">
                <a:cs typeface="Times New Roman" pitchFamily="18" charset="0"/>
              </a:rPr>
              <a:t>The RF fields accelerate the particle across the gap. The RF fields </a:t>
            </a:r>
            <a:r>
              <a:rPr lang="en-GB" sz="2400" dirty="0" err="1">
                <a:cs typeface="Times New Roman" pitchFamily="18" charset="0"/>
              </a:rPr>
              <a:t>reverese</a:t>
            </a:r>
            <a:r>
              <a:rPr lang="en-GB" sz="2400" dirty="0">
                <a:cs typeface="Times New Roman" pitchFamily="18" charset="0"/>
              </a:rPr>
              <a:t> every half period so the electron motion is resonant if it take (n+1/2) periods to traverse the gap</a:t>
            </a:r>
            <a:endParaRPr lang="en-GB" sz="2400" dirty="0"/>
          </a:p>
        </p:txBody>
      </p:sp>
      <p:sp>
        <p:nvSpPr>
          <p:cNvPr id="6148" name="Line 4"/>
          <p:cNvSpPr>
            <a:spLocks noChangeShapeType="1"/>
          </p:cNvSpPr>
          <p:nvPr/>
        </p:nvSpPr>
        <p:spPr bwMode="auto">
          <a:xfrm>
            <a:off x="1371600" y="3886200"/>
            <a:ext cx="6248400" cy="0"/>
          </a:xfrm>
          <a:prstGeom prst="line">
            <a:avLst/>
          </a:prstGeom>
          <a:noFill/>
          <a:ln w="50800">
            <a:solidFill>
              <a:schemeClr val="bg2"/>
            </a:solidFill>
            <a:round/>
            <a:headEnd/>
            <a:tailEnd/>
          </a:ln>
          <a:effectLst/>
        </p:spPr>
        <p:txBody>
          <a:bodyPr/>
          <a:lstStyle/>
          <a:p>
            <a:endParaRPr lang="en-GB"/>
          </a:p>
        </p:txBody>
      </p:sp>
      <p:sp>
        <p:nvSpPr>
          <p:cNvPr id="6149" name="Line 5"/>
          <p:cNvSpPr>
            <a:spLocks noChangeShapeType="1"/>
          </p:cNvSpPr>
          <p:nvPr/>
        </p:nvSpPr>
        <p:spPr bwMode="auto">
          <a:xfrm>
            <a:off x="1447800" y="5410200"/>
            <a:ext cx="6248400" cy="0"/>
          </a:xfrm>
          <a:prstGeom prst="line">
            <a:avLst/>
          </a:prstGeom>
          <a:noFill/>
          <a:ln w="50800">
            <a:solidFill>
              <a:schemeClr val="bg2"/>
            </a:solidFill>
            <a:round/>
            <a:headEnd/>
            <a:tailEnd/>
          </a:ln>
          <a:effectLst/>
        </p:spPr>
        <p:txBody>
          <a:bodyPr/>
          <a:lstStyle/>
          <a:p>
            <a:endParaRPr lang="en-GB"/>
          </a:p>
        </p:txBody>
      </p:sp>
      <p:sp>
        <p:nvSpPr>
          <p:cNvPr id="6150" name="Line 6"/>
          <p:cNvSpPr>
            <a:spLocks noChangeShapeType="1"/>
          </p:cNvSpPr>
          <p:nvPr/>
        </p:nvSpPr>
        <p:spPr bwMode="auto">
          <a:xfrm flipV="1">
            <a:off x="2057400" y="3886200"/>
            <a:ext cx="914400" cy="1524000"/>
          </a:xfrm>
          <a:prstGeom prst="line">
            <a:avLst/>
          </a:prstGeom>
          <a:noFill/>
          <a:ln w="25400">
            <a:solidFill>
              <a:schemeClr val="hlink"/>
            </a:solidFill>
            <a:round/>
            <a:headEnd/>
            <a:tailEnd type="triangle" w="med" len="med"/>
          </a:ln>
          <a:effectLst/>
        </p:spPr>
        <p:txBody>
          <a:bodyPr/>
          <a:lstStyle/>
          <a:p>
            <a:endParaRPr lang="en-GB"/>
          </a:p>
        </p:txBody>
      </p:sp>
      <p:sp>
        <p:nvSpPr>
          <p:cNvPr id="6151" name="Line 7"/>
          <p:cNvSpPr>
            <a:spLocks noChangeShapeType="1"/>
          </p:cNvSpPr>
          <p:nvPr/>
        </p:nvSpPr>
        <p:spPr bwMode="auto">
          <a:xfrm>
            <a:off x="2971800" y="3886200"/>
            <a:ext cx="685800" cy="1524000"/>
          </a:xfrm>
          <a:prstGeom prst="line">
            <a:avLst/>
          </a:prstGeom>
          <a:noFill/>
          <a:ln w="25400">
            <a:solidFill>
              <a:schemeClr val="hlink"/>
            </a:solidFill>
            <a:round/>
            <a:headEnd/>
            <a:tailEnd type="triangle" w="med" len="med"/>
          </a:ln>
          <a:effectLst/>
        </p:spPr>
        <p:txBody>
          <a:bodyPr/>
          <a:lstStyle/>
          <a:p>
            <a:endParaRPr lang="en-GB"/>
          </a:p>
        </p:txBody>
      </p:sp>
      <p:sp>
        <p:nvSpPr>
          <p:cNvPr id="6152" name="Line 8"/>
          <p:cNvSpPr>
            <a:spLocks noChangeShapeType="1"/>
          </p:cNvSpPr>
          <p:nvPr/>
        </p:nvSpPr>
        <p:spPr bwMode="auto">
          <a:xfrm>
            <a:off x="2971800" y="3886200"/>
            <a:ext cx="533400" cy="1524000"/>
          </a:xfrm>
          <a:prstGeom prst="line">
            <a:avLst/>
          </a:prstGeom>
          <a:noFill/>
          <a:ln w="25400">
            <a:solidFill>
              <a:schemeClr val="hlink"/>
            </a:solidFill>
            <a:round/>
            <a:headEnd/>
            <a:tailEnd type="triangle" w="med" len="med"/>
          </a:ln>
          <a:effectLst/>
        </p:spPr>
        <p:txBody>
          <a:bodyPr/>
          <a:lstStyle/>
          <a:p>
            <a:endParaRPr lang="en-GB"/>
          </a:p>
        </p:txBody>
      </p:sp>
      <p:sp>
        <p:nvSpPr>
          <p:cNvPr id="6153" name="Line 9"/>
          <p:cNvSpPr>
            <a:spLocks noChangeShapeType="1"/>
          </p:cNvSpPr>
          <p:nvPr/>
        </p:nvSpPr>
        <p:spPr bwMode="auto">
          <a:xfrm flipV="1">
            <a:off x="3505200" y="3886200"/>
            <a:ext cx="914400" cy="1447800"/>
          </a:xfrm>
          <a:prstGeom prst="line">
            <a:avLst/>
          </a:prstGeom>
          <a:noFill/>
          <a:ln w="25400">
            <a:solidFill>
              <a:schemeClr val="hlink"/>
            </a:solidFill>
            <a:round/>
            <a:headEnd/>
            <a:tailEnd type="triangle" w="med" len="med"/>
          </a:ln>
          <a:effectLst/>
        </p:spPr>
        <p:txBody>
          <a:bodyPr/>
          <a:lstStyle/>
          <a:p>
            <a:endParaRPr lang="en-GB"/>
          </a:p>
        </p:txBody>
      </p:sp>
      <p:sp>
        <p:nvSpPr>
          <p:cNvPr id="6154" name="Line 10"/>
          <p:cNvSpPr>
            <a:spLocks noChangeShapeType="1"/>
          </p:cNvSpPr>
          <p:nvPr/>
        </p:nvSpPr>
        <p:spPr bwMode="auto">
          <a:xfrm flipV="1">
            <a:off x="3657600" y="3886200"/>
            <a:ext cx="838200" cy="1524000"/>
          </a:xfrm>
          <a:prstGeom prst="line">
            <a:avLst/>
          </a:prstGeom>
          <a:noFill/>
          <a:ln w="25400">
            <a:solidFill>
              <a:schemeClr val="hlink"/>
            </a:solidFill>
            <a:round/>
            <a:headEnd/>
            <a:tailEnd type="triangle" w="med" len="med"/>
          </a:ln>
          <a:effectLst/>
        </p:spPr>
        <p:txBody>
          <a:bodyPr/>
          <a:lstStyle/>
          <a:p>
            <a:endParaRPr lang="en-GB"/>
          </a:p>
        </p:txBody>
      </p:sp>
      <p:sp>
        <p:nvSpPr>
          <p:cNvPr id="6155" name="Line 11"/>
          <p:cNvSpPr>
            <a:spLocks noChangeShapeType="1"/>
          </p:cNvSpPr>
          <p:nvPr/>
        </p:nvSpPr>
        <p:spPr bwMode="auto">
          <a:xfrm flipV="1">
            <a:off x="3657600" y="3886200"/>
            <a:ext cx="609600" cy="1524000"/>
          </a:xfrm>
          <a:prstGeom prst="line">
            <a:avLst/>
          </a:prstGeom>
          <a:noFill/>
          <a:ln w="25400">
            <a:solidFill>
              <a:schemeClr val="hlink"/>
            </a:solidFill>
            <a:round/>
            <a:headEnd/>
            <a:tailEnd type="triangle" w="med" len="med"/>
          </a:ln>
          <a:effectLst/>
        </p:spPr>
        <p:txBody>
          <a:bodyPr/>
          <a:lstStyle/>
          <a:p>
            <a:endParaRPr lang="en-GB"/>
          </a:p>
        </p:txBody>
      </p:sp>
      <p:sp>
        <p:nvSpPr>
          <p:cNvPr id="6156" name="Line 12"/>
          <p:cNvSpPr>
            <a:spLocks noChangeShapeType="1"/>
          </p:cNvSpPr>
          <p:nvPr/>
        </p:nvSpPr>
        <p:spPr bwMode="auto">
          <a:xfrm>
            <a:off x="4267200" y="3886200"/>
            <a:ext cx="685800" cy="1524000"/>
          </a:xfrm>
          <a:prstGeom prst="line">
            <a:avLst/>
          </a:prstGeom>
          <a:noFill/>
          <a:ln w="25400">
            <a:solidFill>
              <a:schemeClr val="hlink"/>
            </a:solidFill>
            <a:round/>
            <a:headEnd/>
            <a:tailEnd type="triangle" w="med" len="med"/>
          </a:ln>
          <a:effectLst/>
        </p:spPr>
        <p:txBody>
          <a:bodyPr/>
          <a:lstStyle/>
          <a:p>
            <a:endParaRPr lang="en-GB"/>
          </a:p>
        </p:txBody>
      </p:sp>
      <p:sp>
        <p:nvSpPr>
          <p:cNvPr id="6157" name="Line 13"/>
          <p:cNvSpPr>
            <a:spLocks noChangeShapeType="1"/>
          </p:cNvSpPr>
          <p:nvPr/>
        </p:nvSpPr>
        <p:spPr bwMode="auto">
          <a:xfrm>
            <a:off x="4495800" y="3886200"/>
            <a:ext cx="533400" cy="1524000"/>
          </a:xfrm>
          <a:prstGeom prst="line">
            <a:avLst/>
          </a:prstGeom>
          <a:noFill/>
          <a:ln w="25400">
            <a:solidFill>
              <a:schemeClr val="hlink"/>
            </a:solidFill>
            <a:round/>
            <a:headEnd/>
            <a:tailEnd type="triangle" w="med" len="med"/>
          </a:ln>
          <a:effectLst/>
        </p:spPr>
        <p:txBody>
          <a:bodyPr/>
          <a:lstStyle/>
          <a:p>
            <a:endParaRPr lang="en-GB"/>
          </a:p>
        </p:txBody>
      </p:sp>
      <p:sp>
        <p:nvSpPr>
          <p:cNvPr id="6158" name="Line 14"/>
          <p:cNvSpPr>
            <a:spLocks noChangeShapeType="1"/>
          </p:cNvSpPr>
          <p:nvPr/>
        </p:nvSpPr>
        <p:spPr bwMode="auto">
          <a:xfrm>
            <a:off x="4419600" y="3886200"/>
            <a:ext cx="685800" cy="1524000"/>
          </a:xfrm>
          <a:prstGeom prst="line">
            <a:avLst/>
          </a:prstGeom>
          <a:noFill/>
          <a:ln w="25400">
            <a:solidFill>
              <a:schemeClr val="hlink"/>
            </a:solidFill>
            <a:round/>
            <a:headEnd/>
            <a:tailEnd type="triangle" w="med" len="med"/>
          </a:ln>
          <a:effectLst/>
        </p:spPr>
        <p:txBody>
          <a:bodyPr/>
          <a:lstStyle/>
          <a:p>
            <a:endParaRPr lang="en-GB"/>
          </a:p>
        </p:txBody>
      </p:sp>
      <p:sp>
        <p:nvSpPr>
          <p:cNvPr id="6159" name="Line 15"/>
          <p:cNvSpPr>
            <a:spLocks noChangeShapeType="1"/>
          </p:cNvSpPr>
          <p:nvPr/>
        </p:nvSpPr>
        <p:spPr bwMode="auto">
          <a:xfrm>
            <a:off x="4267200" y="3962400"/>
            <a:ext cx="533400" cy="1447800"/>
          </a:xfrm>
          <a:prstGeom prst="line">
            <a:avLst/>
          </a:prstGeom>
          <a:noFill/>
          <a:ln w="25400">
            <a:solidFill>
              <a:schemeClr val="hlink"/>
            </a:solidFill>
            <a:round/>
            <a:headEnd/>
            <a:tailEnd type="triangle" w="med" len="med"/>
          </a:ln>
          <a:effectLst/>
        </p:spPr>
        <p:txBody>
          <a:bodyPr/>
          <a:lstStyle/>
          <a:p>
            <a:endParaRPr lang="en-GB"/>
          </a:p>
        </p:txBody>
      </p:sp>
      <p:sp>
        <p:nvSpPr>
          <p:cNvPr id="6160" name="Line 16"/>
          <p:cNvSpPr>
            <a:spLocks noChangeShapeType="1"/>
          </p:cNvSpPr>
          <p:nvPr/>
        </p:nvSpPr>
        <p:spPr bwMode="auto">
          <a:xfrm>
            <a:off x="5867400" y="4038600"/>
            <a:ext cx="0" cy="1219200"/>
          </a:xfrm>
          <a:prstGeom prst="line">
            <a:avLst/>
          </a:prstGeom>
          <a:noFill/>
          <a:ln w="50800">
            <a:solidFill>
              <a:srgbClr val="9234DB"/>
            </a:solidFill>
            <a:round/>
            <a:headEnd type="triangle" w="med" len="med"/>
            <a:tailEnd type="triangle" w="med" len="med"/>
          </a:ln>
          <a:effectLst/>
        </p:spPr>
        <p:txBody>
          <a:bodyPr/>
          <a:lstStyle/>
          <a:p>
            <a:endParaRPr lang="en-GB"/>
          </a:p>
        </p:txBody>
      </p:sp>
      <p:sp>
        <p:nvSpPr>
          <p:cNvPr id="6161" name="Rectangle 17"/>
          <p:cNvSpPr>
            <a:spLocks noChangeArrowheads="1"/>
          </p:cNvSpPr>
          <p:nvPr/>
        </p:nvSpPr>
        <p:spPr bwMode="auto">
          <a:xfrm>
            <a:off x="6310313" y="4267200"/>
            <a:ext cx="1784144" cy="828432"/>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GB" sz="1600" b="1">
                <a:solidFill>
                  <a:srgbClr val="9234DB"/>
                </a:solidFill>
                <a:latin typeface="Arial" charset="0"/>
              </a:rPr>
              <a:t>a.c. electric field</a:t>
            </a:r>
          </a:p>
          <a:p>
            <a:pPr defTabSz="762000" eaLnBrk="0" hangingPunct="0"/>
            <a:r>
              <a:rPr lang="en-GB" sz="1600" b="1">
                <a:solidFill>
                  <a:srgbClr val="9234DB"/>
                </a:solidFill>
                <a:latin typeface="Arial" charset="0"/>
              </a:rPr>
              <a:t>across gap or in</a:t>
            </a:r>
          </a:p>
          <a:p>
            <a:pPr defTabSz="762000" eaLnBrk="0" hangingPunct="0"/>
            <a:r>
              <a:rPr lang="en-GB" sz="1600" b="1">
                <a:solidFill>
                  <a:srgbClr val="9234DB"/>
                </a:solidFill>
                <a:latin typeface="Arial" charset="0"/>
              </a:rPr>
              <a:t>waveguide</a:t>
            </a:r>
          </a:p>
        </p:txBody>
      </p:sp>
      <p:sp>
        <p:nvSpPr>
          <p:cNvPr id="6162" name="Rectangle 18"/>
          <p:cNvSpPr>
            <a:spLocks noGrp="1" noChangeArrowheads="1"/>
          </p:cNvSpPr>
          <p:nvPr>
            <p:ph type="title" idx="4294967295"/>
          </p:nvPr>
        </p:nvSpPr>
        <p:spPr>
          <a:xfrm>
            <a:off x="685800" y="457200"/>
            <a:ext cx="7772400" cy="609600"/>
          </a:xfrm>
        </p:spPr>
        <p:txBody>
          <a:bodyPr>
            <a:noAutofit/>
          </a:bodyPr>
          <a:lstStyle/>
          <a:p>
            <a:r>
              <a:rPr lang="en-GB" dirty="0"/>
              <a:t>Parallel Plate Multipactor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8E219-E5AD-0743-0365-61CC532CE5F4}"/>
              </a:ext>
            </a:extLst>
          </p:cNvPr>
          <p:cNvSpPr>
            <a:spLocks noGrp="1"/>
          </p:cNvSpPr>
          <p:nvPr>
            <p:ph type="title"/>
          </p:nvPr>
        </p:nvSpPr>
        <p:spPr/>
        <p:txBody>
          <a:bodyPr/>
          <a:lstStyle/>
          <a:p>
            <a:r>
              <a:rPr lang="en-US" dirty="0"/>
              <a:t>DLS coupler Multipactor</a:t>
            </a:r>
            <a:endParaRPr lang="en-GB" dirty="0"/>
          </a:p>
        </p:txBody>
      </p:sp>
      <p:pic>
        <p:nvPicPr>
          <p:cNvPr id="4" name="Picture 3" descr="A close-up of a pipe&#10;&#10;Description automatically generated">
            <a:extLst>
              <a:ext uri="{FF2B5EF4-FFF2-40B4-BE49-F238E27FC236}">
                <a16:creationId xmlns:a16="http://schemas.microsoft.com/office/drawing/2014/main" id="{BA7F2B47-5E28-DD9B-6D0A-E0DDFB559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8206"/>
            <a:ext cx="9144000" cy="4141588"/>
          </a:xfrm>
          <a:prstGeom prst="rect">
            <a:avLst/>
          </a:prstGeom>
        </p:spPr>
      </p:pic>
    </p:spTree>
    <p:extLst>
      <p:ext uri="{BB962C8B-B14F-4D97-AF65-F5344CB8AC3E}">
        <p14:creationId xmlns:p14="http://schemas.microsoft.com/office/powerpoint/2010/main" val="584658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57200" y="1484784"/>
            <a:ext cx="8229600" cy="3773016"/>
          </a:xfrm>
          <a:prstGeom prst="rect">
            <a:avLst/>
          </a:prstGeom>
        </p:spPr>
        <p:txBody>
          <a:bodyPr>
            <a:normAutofit/>
          </a:bodyPr>
          <a:lstStyle/>
          <a:p>
            <a:pPr marL="342900" indent="-342900">
              <a:spcBef>
                <a:spcPct val="20000"/>
              </a:spcBef>
              <a:buFont typeface="Arial" pitchFamily="34" charset="0"/>
              <a:buChar char="•"/>
              <a:defRPr/>
            </a:pPr>
            <a:r>
              <a:rPr lang="en-GB" sz="2400" dirty="0"/>
              <a:t>For multipactor to occur each electron striking the surface must generate more than one secondary on average.</a:t>
            </a:r>
          </a:p>
          <a:p>
            <a:pPr marL="342900" indent="-342900">
              <a:spcBef>
                <a:spcPct val="20000"/>
              </a:spcBef>
              <a:buFont typeface="Arial" pitchFamily="34" charset="0"/>
              <a:buChar char="•"/>
              <a:defRPr/>
            </a:pPr>
            <a:r>
              <a:rPr lang="en-GB" sz="2400" dirty="0"/>
              <a:t>The ratio of primary to secondary electrons is given by the secondary emission yield (SEY).</a:t>
            </a:r>
          </a:p>
        </p:txBody>
      </p:sp>
      <p:sp>
        <p:nvSpPr>
          <p:cNvPr id="4" name="Date Placeholder 1"/>
          <p:cNvSpPr>
            <a:spLocks noGrp="1"/>
          </p:cNvSpPr>
          <p:nvPr>
            <p:ph type="dt" sz="half" idx="10"/>
          </p:nvPr>
        </p:nvSpPr>
        <p:spPr/>
        <p:txBody>
          <a:bodyPr/>
          <a:lstStyle/>
          <a:p>
            <a:r>
              <a:rPr lang="en-GB"/>
              <a:t>HPRF MSc</a:t>
            </a:r>
          </a:p>
        </p:txBody>
      </p:sp>
      <p:sp>
        <p:nvSpPr>
          <p:cNvPr id="5" name="Footer Placeholder 2"/>
          <p:cNvSpPr>
            <a:spLocks noGrp="1"/>
          </p:cNvSpPr>
          <p:nvPr>
            <p:ph type="ftr" sz="quarter" idx="11"/>
          </p:nvPr>
        </p:nvSpPr>
        <p:spPr/>
        <p:txBody>
          <a:bodyPr/>
          <a:lstStyle/>
          <a:p>
            <a:r>
              <a:rPr lang="en-US"/>
              <a:t>© Lancaster University</a:t>
            </a:r>
          </a:p>
        </p:txBody>
      </p:sp>
      <p:sp>
        <p:nvSpPr>
          <p:cNvPr id="6" name="Slide Number Placeholder 3"/>
          <p:cNvSpPr>
            <a:spLocks noGrp="1"/>
          </p:cNvSpPr>
          <p:nvPr>
            <p:ph type="sldNum" sz="quarter" idx="12"/>
          </p:nvPr>
        </p:nvSpPr>
        <p:spPr/>
        <p:txBody>
          <a:bodyPr/>
          <a:lstStyle/>
          <a:p>
            <a:fld id="{904D4D5E-9209-43FB-9A9B-E8BC2561093D}" type="slidenum">
              <a:rPr lang="en-GB"/>
              <a:pPr/>
              <a:t>23</a:t>
            </a:fld>
            <a:endParaRPr lang="en-GB"/>
          </a:p>
        </p:txBody>
      </p:sp>
      <p:sp>
        <p:nvSpPr>
          <p:cNvPr id="3076" name="Rectangle 4"/>
          <p:cNvSpPr>
            <a:spLocks noGrp="1" noChangeArrowheads="1"/>
          </p:cNvSpPr>
          <p:nvPr>
            <p:ph type="title" idx="4294967295"/>
          </p:nvPr>
        </p:nvSpPr>
        <p:spPr/>
        <p:txBody>
          <a:bodyPr/>
          <a:lstStyle/>
          <a:p>
            <a:r>
              <a:rPr lang="en-GB" dirty="0">
                <a:solidFill>
                  <a:schemeClr val="bg1"/>
                </a:solidFill>
              </a:rPr>
              <a:t>Secondary Electron Yield</a:t>
            </a:r>
          </a:p>
        </p:txBody>
      </p:sp>
      <p:pic>
        <p:nvPicPr>
          <p:cNvPr id="3075" name="Picture 3" descr="p009_pg11"/>
          <p:cNvPicPr>
            <a:picLocks noChangeAspect="1" noChangeArrowheads="1"/>
          </p:cNvPicPr>
          <p:nvPr/>
        </p:nvPicPr>
        <p:blipFill>
          <a:blip r:embed="rId2" cstate="print"/>
          <a:srcRect l="7075" t="23823" r="34008" b="26625"/>
          <a:stretch>
            <a:fillRect/>
          </a:stretch>
        </p:blipFill>
        <p:spPr bwMode="auto">
          <a:xfrm>
            <a:off x="2843808" y="3113584"/>
            <a:ext cx="6300192" cy="3744416"/>
          </a:xfrm>
          <a:prstGeom prst="rect">
            <a:avLst/>
          </a:prstGeom>
          <a:noFill/>
        </p:spPr>
      </p:pic>
      <p:sp>
        <p:nvSpPr>
          <p:cNvPr id="7" name="Title 1"/>
          <p:cNvSpPr txBox="1">
            <a:spLocks/>
          </p:cNvSpPr>
          <p:nvPr/>
        </p:nvSpPr>
        <p:spPr>
          <a:xfrm>
            <a:off x="395536" y="413792"/>
            <a:ext cx="8229600" cy="1143000"/>
          </a:xfrm>
          <a:prstGeom prst="rect">
            <a:avLst/>
          </a:prstGeom>
        </p:spPr>
        <p:txBody>
          <a:bodyPr/>
          <a:lstStyle/>
          <a:p>
            <a:pPr algn="ctr">
              <a:spcBef>
                <a:spcPct val="0"/>
              </a:spcBef>
              <a:defRPr/>
            </a:pPr>
            <a:r>
              <a:rPr lang="en-GB" sz="4400" dirty="0">
                <a:latin typeface="+mj-lt"/>
                <a:ea typeface="+mj-ea"/>
                <a:cs typeface="+mj-cs"/>
              </a:rPr>
              <a:t>Secondary Emission Yield</a:t>
            </a:r>
          </a:p>
        </p:txBody>
      </p:sp>
      <p:sp>
        <p:nvSpPr>
          <p:cNvPr id="9" name="Content Placeholder 2"/>
          <p:cNvSpPr txBox="1">
            <a:spLocks/>
          </p:cNvSpPr>
          <p:nvPr/>
        </p:nvSpPr>
        <p:spPr>
          <a:xfrm>
            <a:off x="467544" y="3212976"/>
            <a:ext cx="2448272" cy="2952328"/>
          </a:xfrm>
          <a:prstGeom prst="rect">
            <a:avLst/>
          </a:prstGeom>
        </p:spPr>
        <p:txBody>
          <a:bodyPr>
            <a:normAutofit/>
          </a:bodyPr>
          <a:lstStyle/>
          <a:p>
            <a:pPr marL="342900" indent="-342900">
              <a:spcBef>
                <a:spcPct val="20000"/>
              </a:spcBef>
              <a:buFont typeface="Arial" pitchFamily="34" charset="0"/>
              <a:buChar char="•"/>
              <a:defRPr/>
            </a:pPr>
            <a:r>
              <a:rPr lang="en-GB" sz="2400" dirty="0"/>
              <a:t>SEY is strongly dependant on impact energy and only gives an SEY&gt;1 for a finite range of low energies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Multipactor in Cavities</a:t>
            </a:r>
          </a:p>
        </p:txBody>
      </p:sp>
      <p:pic>
        <p:nvPicPr>
          <p:cNvPr id="3" name="Picture 2"/>
          <p:cNvPicPr>
            <a:picLocks noChangeAspect="1" noChangeArrowheads="1"/>
          </p:cNvPicPr>
          <p:nvPr/>
        </p:nvPicPr>
        <p:blipFill>
          <a:blip r:embed="rId2" cstate="print"/>
          <a:srcRect l="26845" t="24677" r="52131" b="22372"/>
          <a:stretch>
            <a:fillRect/>
          </a:stretch>
        </p:blipFill>
        <p:spPr bwMode="auto">
          <a:xfrm>
            <a:off x="0" y="1772818"/>
            <a:ext cx="3051110" cy="4320481"/>
          </a:xfrm>
          <a:prstGeom prst="rect">
            <a:avLst/>
          </a:prstGeom>
          <a:noFill/>
          <a:ln w="9525">
            <a:noFill/>
            <a:miter lim="800000"/>
            <a:headEnd/>
            <a:tailEnd/>
          </a:ln>
        </p:spPr>
      </p:pic>
      <p:sp>
        <p:nvSpPr>
          <p:cNvPr id="5" name="Freeform 4"/>
          <p:cNvSpPr/>
          <p:nvPr/>
        </p:nvSpPr>
        <p:spPr>
          <a:xfrm>
            <a:off x="1115618" y="2005783"/>
            <a:ext cx="1106129" cy="373625"/>
          </a:xfrm>
          <a:custGeom>
            <a:avLst/>
            <a:gdLst>
              <a:gd name="connsiteX0" fmla="*/ 0 w 1106129"/>
              <a:gd name="connsiteY0" fmla="*/ 0 h 373625"/>
              <a:gd name="connsiteX1" fmla="*/ 294967 w 1106129"/>
              <a:gd name="connsiteY1" fmla="*/ 280219 h 373625"/>
              <a:gd name="connsiteX2" fmla="*/ 545690 w 1106129"/>
              <a:gd name="connsiteY2" fmla="*/ 368709 h 373625"/>
              <a:gd name="connsiteX3" fmla="*/ 825909 w 1106129"/>
              <a:gd name="connsiteY3" fmla="*/ 309716 h 373625"/>
              <a:gd name="connsiteX4" fmla="*/ 1106129 w 1106129"/>
              <a:gd name="connsiteY4" fmla="*/ 88490 h 37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129" h="373625">
                <a:moveTo>
                  <a:pt x="0" y="0"/>
                </a:moveTo>
                <a:cubicBezTo>
                  <a:pt x="102009" y="109384"/>
                  <a:pt x="204019" y="218768"/>
                  <a:pt x="294967" y="280219"/>
                </a:cubicBezTo>
                <a:cubicBezTo>
                  <a:pt x="385915" y="341670"/>
                  <a:pt x="457200" y="363793"/>
                  <a:pt x="545690" y="368709"/>
                </a:cubicBezTo>
                <a:cubicBezTo>
                  <a:pt x="634180" y="373625"/>
                  <a:pt x="732503" y="356419"/>
                  <a:pt x="825909" y="309716"/>
                </a:cubicBezTo>
                <a:cubicBezTo>
                  <a:pt x="919316" y="263013"/>
                  <a:pt x="1012722" y="175751"/>
                  <a:pt x="1106129" y="88490"/>
                </a:cubicBezTo>
              </a:path>
            </a:pathLst>
          </a:cu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a:off x="1115616" y="2348882"/>
            <a:ext cx="1440160" cy="646331"/>
          </a:xfrm>
          <a:prstGeom prst="rect">
            <a:avLst/>
          </a:prstGeom>
          <a:noFill/>
        </p:spPr>
        <p:txBody>
          <a:bodyPr wrap="square" rtlCol="0">
            <a:spAutoFit/>
          </a:bodyPr>
          <a:lstStyle/>
          <a:p>
            <a:r>
              <a:rPr lang="en-GB" dirty="0"/>
              <a:t>Electron trajectory</a:t>
            </a:r>
          </a:p>
        </p:txBody>
      </p:sp>
      <p:sp>
        <p:nvSpPr>
          <p:cNvPr id="7" name="TextBox 6"/>
          <p:cNvSpPr txBox="1"/>
          <p:nvPr/>
        </p:nvSpPr>
        <p:spPr>
          <a:xfrm>
            <a:off x="3275856" y="1484784"/>
            <a:ext cx="5472608" cy="5016758"/>
          </a:xfrm>
          <a:prstGeom prst="rect">
            <a:avLst/>
          </a:prstGeom>
          <a:noFill/>
        </p:spPr>
        <p:txBody>
          <a:bodyPr wrap="square" rtlCol="0">
            <a:spAutoFit/>
          </a:bodyPr>
          <a:lstStyle/>
          <a:p>
            <a:r>
              <a:rPr lang="en-GB" sz="2000" dirty="0"/>
              <a:t>Two point multipactor can also occur in pillbox and elliptical cavities.</a:t>
            </a:r>
          </a:p>
          <a:p>
            <a:r>
              <a:rPr lang="en-GB" sz="2000" dirty="0"/>
              <a:t>The electron trajectories are bent  by the RF magnetic field to form semi-circles.</a:t>
            </a:r>
          </a:p>
          <a:p>
            <a:r>
              <a:rPr lang="en-GB" sz="2000" dirty="0"/>
              <a:t>In pillbox cavities trajectories are resonant if the cyclotron conditions are met</a:t>
            </a:r>
          </a:p>
          <a:p>
            <a:endParaRPr lang="en-GB" sz="2000" dirty="0"/>
          </a:p>
          <a:p>
            <a:endParaRPr lang="en-GB" sz="2000" dirty="0"/>
          </a:p>
          <a:p>
            <a:endParaRPr lang="en-GB" sz="2000" dirty="0"/>
          </a:p>
          <a:p>
            <a:r>
              <a:rPr lang="en-GB" sz="2000" dirty="0"/>
              <a:t>Multipactor will occur if the electric field accelerates the electrons to energies between ~50-500 </a:t>
            </a:r>
            <a:r>
              <a:rPr lang="en-GB" sz="2000" dirty="0" err="1"/>
              <a:t>eV</a:t>
            </a:r>
            <a:r>
              <a:rPr lang="en-GB" sz="2000" dirty="0"/>
              <a:t> depending on the material.</a:t>
            </a:r>
          </a:p>
          <a:p>
            <a:r>
              <a:rPr lang="en-GB" sz="2000" dirty="0"/>
              <a:t>In elliptical cavities the resonant condition varies with radius as smaller arcs are required causing any resonant trajectories to break up, preventing multipactor.</a:t>
            </a:r>
          </a:p>
        </p:txBody>
      </p:sp>
      <p:sp>
        <p:nvSpPr>
          <p:cNvPr id="10957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09569" name="Object 1"/>
          <p:cNvGraphicFramePr>
            <a:graphicFrameLocks noChangeAspect="1"/>
          </p:cNvGraphicFramePr>
          <p:nvPr/>
        </p:nvGraphicFramePr>
        <p:xfrm>
          <a:off x="5286375" y="3356992"/>
          <a:ext cx="1316038" cy="862012"/>
        </p:xfrm>
        <a:graphic>
          <a:graphicData uri="http://schemas.openxmlformats.org/presentationml/2006/ole">
            <mc:AlternateContent xmlns:mc="http://schemas.openxmlformats.org/markup-compatibility/2006">
              <mc:Choice xmlns:v="urn:schemas-microsoft-com:vml" Requires="v">
                <p:oleObj name="Equation" r:id="rId3" imgW="596880" imgH="393480" progId="Equation.DSMT4">
                  <p:embed/>
                </p:oleObj>
              </mc:Choice>
              <mc:Fallback>
                <p:oleObj name="Equation" r:id="rId3" imgW="596880" imgH="393480" progId="Equation.DSMT4">
                  <p:embed/>
                  <p:pic>
                    <p:nvPicPr>
                      <p:cNvPr id="109569"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3356992"/>
                        <a:ext cx="1316038" cy="862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GB" dirty="0"/>
              <a:t>Average Heating Limits</a:t>
            </a:r>
          </a:p>
        </p:txBody>
      </p:sp>
      <p:sp>
        <p:nvSpPr>
          <p:cNvPr id="12291" name="Rectangle 3"/>
          <p:cNvSpPr>
            <a:spLocks noGrp="1" noChangeArrowheads="1"/>
          </p:cNvSpPr>
          <p:nvPr>
            <p:ph type="body" idx="1"/>
          </p:nvPr>
        </p:nvSpPr>
        <p:spPr>
          <a:xfrm>
            <a:off x="457200" y="1341438"/>
            <a:ext cx="8229600" cy="5257800"/>
          </a:xfrm>
        </p:spPr>
        <p:txBody>
          <a:bodyPr/>
          <a:lstStyle/>
          <a:p>
            <a:pPr>
              <a:lnSpc>
                <a:spcPct val="80000"/>
              </a:lnSpc>
            </a:pPr>
            <a:r>
              <a:rPr lang="en-GB" sz="2400" dirty="0"/>
              <a:t>In normal conducting cavities, the RF deposits large amounts of power as heat in the cavity walls.</a:t>
            </a:r>
          </a:p>
          <a:p>
            <a:pPr>
              <a:lnSpc>
                <a:spcPct val="80000"/>
              </a:lnSpc>
            </a:pPr>
            <a:r>
              <a:rPr lang="en-GB" sz="2400" dirty="0">
                <a:solidFill>
                  <a:schemeClr val="accent2"/>
                </a:solidFill>
              </a:rPr>
              <a:t>This heat is removed by flushing cooling water through special copper cooling channels in the cavity. The faster the water flows (and the cooler), the more heat is removed.</a:t>
            </a:r>
          </a:p>
          <a:p>
            <a:pPr>
              <a:lnSpc>
                <a:spcPct val="80000"/>
              </a:lnSpc>
            </a:pPr>
            <a:r>
              <a:rPr lang="en-GB" sz="2400" dirty="0"/>
              <a:t>For CW cavities, the cavity temperature reaches steady state when the water cooling removes as much power as is deposited in the RF structure.</a:t>
            </a:r>
          </a:p>
        </p:txBody>
      </p:sp>
      <p:pic>
        <p:nvPicPr>
          <p:cNvPr id="2" name="Content Placeholder 14">
            <a:extLst>
              <a:ext uri="{FF2B5EF4-FFF2-40B4-BE49-F238E27FC236}">
                <a16:creationId xmlns:a16="http://schemas.microsoft.com/office/drawing/2014/main" id="{55CDF900-34BF-F72E-C6C1-A39EDAE5CEDF}"/>
              </a:ext>
            </a:extLst>
          </p:cNvPr>
          <p:cNvPicPr>
            <a:picLocks noChangeAspect="1"/>
          </p:cNvPicPr>
          <p:nvPr/>
        </p:nvPicPr>
        <p:blipFill rotWithShape="1">
          <a:blip r:embed="rId2"/>
          <a:srcRect l="26944" t="26371" r="27014" b="30680"/>
          <a:stretch>
            <a:fillRect/>
          </a:stretch>
        </p:blipFill>
        <p:spPr>
          <a:xfrm flipV="1">
            <a:off x="611560" y="4077072"/>
            <a:ext cx="7560840" cy="216024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1E55-5934-438F-BC36-D77616322965}"/>
              </a:ext>
            </a:extLst>
          </p:cNvPr>
          <p:cNvSpPr>
            <a:spLocks noGrp="1"/>
          </p:cNvSpPr>
          <p:nvPr>
            <p:ph type="title"/>
          </p:nvPr>
        </p:nvSpPr>
        <p:spPr/>
        <p:txBody>
          <a:bodyPr/>
          <a:lstStyle/>
          <a:p>
            <a:r>
              <a:rPr lang="en-GB" dirty="0"/>
              <a:t>Water cooling</a:t>
            </a:r>
          </a:p>
        </p:txBody>
      </p:sp>
      <p:sp>
        <p:nvSpPr>
          <p:cNvPr id="3" name="Content Placeholder 2">
            <a:extLst>
              <a:ext uri="{FF2B5EF4-FFF2-40B4-BE49-F238E27FC236}">
                <a16:creationId xmlns:a16="http://schemas.microsoft.com/office/drawing/2014/main" id="{8A84630C-9537-4D64-9C1B-9C5CBB71C320}"/>
              </a:ext>
            </a:extLst>
          </p:cNvPr>
          <p:cNvSpPr>
            <a:spLocks noGrp="1"/>
          </p:cNvSpPr>
          <p:nvPr>
            <p:ph idx="1"/>
          </p:nvPr>
        </p:nvSpPr>
        <p:spPr>
          <a:xfrm>
            <a:off x="457200" y="1600200"/>
            <a:ext cx="8229600" cy="4983162"/>
          </a:xfrm>
        </p:spPr>
        <p:txBody>
          <a:bodyPr>
            <a:normAutofit/>
          </a:bodyPr>
          <a:lstStyle/>
          <a:p>
            <a:r>
              <a:rPr lang="en-GB" sz="2000" dirty="0"/>
              <a:t>Temperature rise of water</a:t>
            </a:r>
          </a:p>
          <a:p>
            <a:r>
              <a:rPr lang="en-GB" sz="2000" dirty="0"/>
              <a:t>kW = Flow rate (litres/second) x Specific heat capacity of fluid (Water is 4.182 kJ/kg) x </a:t>
            </a:r>
            <a:r>
              <a:rPr lang="en-GB" sz="2000" dirty="0" err="1"/>
              <a:t>ɗT</a:t>
            </a:r>
            <a:r>
              <a:rPr lang="en-GB" sz="2000" dirty="0"/>
              <a:t> </a:t>
            </a:r>
          </a:p>
          <a:p>
            <a:r>
              <a:rPr lang="en-GB" sz="2000" dirty="0"/>
              <a:t>Mass follow rate is</a:t>
            </a:r>
          </a:p>
          <a:p>
            <a:r>
              <a:rPr lang="en-GB" sz="2000" dirty="0"/>
              <a:t>But there is also a temperature difference between the water and the walls of the cooling pipes as the water velocity is slow near the walls causing a boundary layer to form</a:t>
            </a:r>
          </a:p>
          <a:p>
            <a:endParaRPr lang="en-GB" sz="2000" dirty="0"/>
          </a:p>
          <a:p>
            <a:endParaRPr lang="en-GB" sz="2000" dirty="0"/>
          </a:p>
          <a:p>
            <a:endParaRPr lang="en-GB" sz="2000" dirty="0"/>
          </a:p>
          <a:p>
            <a:endParaRPr lang="en-GB" sz="2000" dirty="0"/>
          </a:p>
          <a:p>
            <a:endParaRPr lang="en-GB" sz="2000" dirty="0"/>
          </a:p>
          <a:p>
            <a:r>
              <a:rPr lang="en-GB" sz="2000" dirty="0"/>
              <a:t>Finally we get a temperature gradient in the copper due to conduction</a:t>
            </a:r>
          </a:p>
          <a:p>
            <a:r>
              <a:rPr lang="en-GB" sz="2000" dirty="0"/>
              <a:t>This cannot be reduced by water flow</a:t>
            </a:r>
            <a:endParaRPr lang="en-GB" sz="2400" dirty="0"/>
          </a:p>
          <a:p>
            <a:endParaRPr lang="en-GB" dirty="0"/>
          </a:p>
        </p:txBody>
      </p:sp>
      <p:pic>
        <p:nvPicPr>
          <p:cNvPr id="7" name="Picture 6">
            <a:extLst>
              <a:ext uri="{FF2B5EF4-FFF2-40B4-BE49-F238E27FC236}">
                <a16:creationId xmlns:a16="http://schemas.microsoft.com/office/drawing/2014/main" id="{10CB7800-B820-4BCA-BAE0-1221D3A11700}"/>
              </a:ext>
            </a:extLst>
          </p:cNvPr>
          <p:cNvPicPr>
            <a:picLocks noChangeAspect="1"/>
          </p:cNvPicPr>
          <p:nvPr/>
        </p:nvPicPr>
        <p:blipFill>
          <a:blip r:embed="rId2"/>
          <a:stretch>
            <a:fillRect/>
          </a:stretch>
        </p:blipFill>
        <p:spPr>
          <a:xfrm>
            <a:off x="4211960" y="1186911"/>
            <a:ext cx="1582950" cy="769533"/>
          </a:xfrm>
          <a:prstGeom prst="rect">
            <a:avLst/>
          </a:prstGeom>
        </p:spPr>
      </p:pic>
      <p:pic>
        <p:nvPicPr>
          <p:cNvPr id="8" name="Picture 7">
            <a:extLst>
              <a:ext uri="{FF2B5EF4-FFF2-40B4-BE49-F238E27FC236}">
                <a16:creationId xmlns:a16="http://schemas.microsoft.com/office/drawing/2014/main" id="{10AC0A23-74BF-4351-AFD1-D713FB79AEC2}"/>
              </a:ext>
            </a:extLst>
          </p:cNvPr>
          <p:cNvPicPr>
            <a:picLocks noChangeAspect="1"/>
          </p:cNvPicPr>
          <p:nvPr/>
        </p:nvPicPr>
        <p:blipFill>
          <a:blip r:embed="rId3"/>
          <a:stretch>
            <a:fillRect/>
          </a:stretch>
        </p:blipFill>
        <p:spPr>
          <a:xfrm>
            <a:off x="3194378" y="2683495"/>
            <a:ext cx="1377622" cy="407169"/>
          </a:xfrm>
          <a:prstGeom prst="rect">
            <a:avLst/>
          </a:prstGeom>
        </p:spPr>
      </p:pic>
      <p:pic>
        <p:nvPicPr>
          <p:cNvPr id="9" name="Picture 8">
            <a:extLst>
              <a:ext uri="{FF2B5EF4-FFF2-40B4-BE49-F238E27FC236}">
                <a16:creationId xmlns:a16="http://schemas.microsoft.com/office/drawing/2014/main" id="{8E272739-C0C2-8671-B42F-B4598210DF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488" y="4099887"/>
            <a:ext cx="4551416" cy="1639431"/>
          </a:xfrm>
          <a:prstGeom prst="rect">
            <a:avLst/>
          </a:prstGeom>
        </p:spPr>
      </p:pic>
      <p:sp>
        <p:nvSpPr>
          <p:cNvPr id="11" name="TextBox 10">
            <a:extLst>
              <a:ext uri="{FF2B5EF4-FFF2-40B4-BE49-F238E27FC236}">
                <a16:creationId xmlns:a16="http://schemas.microsoft.com/office/drawing/2014/main" id="{A18C52C4-9C81-04DF-924D-D7A7AD8148C0}"/>
              </a:ext>
            </a:extLst>
          </p:cNvPr>
          <p:cNvSpPr txBox="1"/>
          <p:nvPr/>
        </p:nvSpPr>
        <p:spPr>
          <a:xfrm>
            <a:off x="5292080" y="4716846"/>
            <a:ext cx="3591267" cy="923330"/>
          </a:xfrm>
          <a:prstGeom prst="rect">
            <a:avLst/>
          </a:prstGeom>
          <a:noFill/>
        </p:spPr>
        <p:txBody>
          <a:bodyPr wrap="square" rtlCol="0">
            <a:spAutoFit/>
          </a:bodyPr>
          <a:lstStyle/>
          <a:p>
            <a:r>
              <a:rPr lang="en-GB" dirty="0"/>
              <a:t>Where h is the heat transfer coefficient based of fluid dynamics and D is the pipe diameter</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212BAC6A-906F-FF5A-A419-91A384100F83}"/>
                  </a:ext>
                </a:extLst>
              </p:cNvPr>
              <p:cNvSpPr txBox="1"/>
              <p:nvPr/>
            </p:nvSpPr>
            <p:spPr>
              <a:xfrm>
                <a:off x="6084168" y="3762131"/>
                <a:ext cx="1414041" cy="75616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m:rPr>
                          <m:sty m:val="p"/>
                        </m:rPr>
                        <a:rPr lang="el-GR" sz="2400" i="1" smtClean="0">
                          <a:latin typeface="Cambria Math" panose="02040503050406030204" pitchFamily="18" charset="0"/>
                          <a:ea typeface="Cambria Math" panose="02040503050406030204" pitchFamily="18" charset="0"/>
                        </a:rPr>
                        <m:t>Δ</m:t>
                      </m:r>
                      <m:r>
                        <a:rPr lang="en-GB" sz="2400" b="0" i="1" smtClean="0">
                          <a:latin typeface="Cambria Math" panose="02040503050406030204" pitchFamily="18" charset="0"/>
                          <a:ea typeface="Cambria Math" panose="02040503050406030204" pitchFamily="18" charset="0"/>
                        </a:rPr>
                        <m:t>𝑇</m:t>
                      </m:r>
                      <m:r>
                        <a:rPr lang="en-GB" sz="2400" b="0" i="1" smtClean="0">
                          <a:latin typeface="Cambria Math" panose="02040503050406030204" pitchFamily="18" charset="0"/>
                          <a:ea typeface="Cambria Math" panose="02040503050406030204" pitchFamily="18" charset="0"/>
                        </a:rPr>
                        <m:t>=</m:t>
                      </m:r>
                      <m:f>
                        <m:fPr>
                          <m:ctrlPr>
                            <a:rPr lang="en-GB" sz="2400" b="0" i="1" smtClean="0">
                              <a:latin typeface="Cambria Math" panose="02040503050406030204" pitchFamily="18" charset="0"/>
                              <a:ea typeface="Cambria Math" panose="02040503050406030204" pitchFamily="18" charset="0"/>
                            </a:rPr>
                          </m:ctrlPr>
                        </m:fPr>
                        <m:num>
                          <m:acc>
                            <m:accPr>
                              <m:chr m:val="̇"/>
                              <m:ctrlPr>
                                <a:rPr lang="en-GB" sz="2400" b="0" i="1" smtClean="0">
                                  <a:latin typeface="Cambria Math" panose="02040503050406030204" pitchFamily="18" charset="0"/>
                                  <a:ea typeface="Cambria Math" panose="02040503050406030204" pitchFamily="18" charset="0"/>
                                </a:rPr>
                              </m:ctrlPr>
                            </m:accPr>
                            <m:e>
                              <m:r>
                                <a:rPr lang="en-GB" sz="2400" b="0" i="1" smtClean="0">
                                  <a:latin typeface="Cambria Math" panose="02040503050406030204" pitchFamily="18" charset="0"/>
                                  <a:ea typeface="Cambria Math" panose="02040503050406030204" pitchFamily="18" charset="0"/>
                                </a:rPr>
                                <m:t>𝑄</m:t>
                              </m:r>
                            </m:e>
                          </m:acc>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𝐿</m:t>
                          </m:r>
                        </m:num>
                        <m:den>
                          <m:r>
                            <a:rPr lang="en-GB" sz="2400" i="1">
                              <a:latin typeface="Cambria Math" panose="02040503050406030204" pitchFamily="18" charset="0"/>
                              <a:ea typeface="Cambria Math" panose="02040503050406030204" pitchFamily="18" charset="0"/>
                            </a:rPr>
                            <m:t>𝜋</m:t>
                          </m:r>
                          <m:r>
                            <a:rPr lang="en-GB" sz="2400" b="0" i="1" smtClean="0">
                              <a:latin typeface="Cambria Math" panose="02040503050406030204" pitchFamily="18" charset="0"/>
                              <a:ea typeface="Cambria Math" panose="02040503050406030204" pitchFamily="18" charset="0"/>
                            </a:rPr>
                            <m:t>𝐷h</m:t>
                          </m:r>
                        </m:den>
                      </m:f>
                    </m:oMath>
                  </m:oMathPara>
                </a14:m>
                <a:endParaRPr lang="en-GB" sz="2400" dirty="0"/>
              </a:p>
            </p:txBody>
          </p:sp>
        </mc:Choice>
        <mc:Fallback>
          <p:sp>
            <p:nvSpPr>
              <p:cNvPr id="12" name="TextBox 11">
                <a:extLst>
                  <a:ext uri="{FF2B5EF4-FFF2-40B4-BE49-F238E27FC236}">
                    <a16:creationId xmlns:a16="http://schemas.microsoft.com/office/drawing/2014/main" id="{212BAC6A-906F-FF5A-A419-91A384100F83}"/>
                  </a:ext>
                </a:extLst>
              </p:cNvPr>
              <p:cNvSpPr txBox="1">
                <a:spLocks noRot="1" noChangeAspect="1" noMove="1" noResize="1" noEditPoints="1" noAdjustHandles="1" noChangeArrowheads="1" noChangeShapeType="1" noTextEdit="1"/>
              </p:cNvSpPr>
              <p:nvPr/>
            </p:nvSpPr>
            <p:spPr>
              <a:xfrm>
                <a:off x="6084168" y="3762131"/>
                <a:ext cx="1414041" cy="756169"/>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169608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380E-9BA8-4C1C-BC1E-1A88037DE309}"/>
              </a:ext>
            </a:extLst>
          </p:cNvPr>
          <p:cNvSpPr>
            <a:spLocks noGrp="1"/>
          </p:cNvSpPr>
          <p:nvPr>
            <p:ph type="title"/>
          </p:nvPr>
        </p:nvSpPr>
        <p:spPr/>
        <p:txBody>
          <a:bodyPr/>
          <a:lstStyle/>
          <a:p>
            <a:r>
              <a:rPr lang="en-GB" dirty="0"/>
              <a:t>Cavity temperature with distance</a:t>
            </a:r>
          </a:p>
        </p:txBody>
      </p:sp>
      <p:cxnSp>
        <p:nvCxnSpPr>
          <p:cNvPr id="5" name="Straight Connector 4">
            <a:extLst>
              <a:ext uri="{FF2B5EF4-FFF2-40B4-BE49-F238E27FC236}">
                <a16:creationId xmlns:a16="http://schemas.microsoft.com/office/drawing/2014/main" id="{33D592C8-3C6A-4E4D-90A3-5CF8848F00EC}"/>
              </a:ext>
            </a:extLst>
          </p:cNvPr>
          <p:cNvCxnSpPr>
            <a:cxnSpLocks/>
          </p:cNvCxnSpPr>
          <p:nvPr/>
        </p:nvCxnSpPr>
        <p:spPr>
          <a:xfrm>
            <a:off x="987805" y="2656689"/>
            <a:ext cx="1447100" cy="67950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969C76E-BCB4-41E1-B6C5-FDF2BD518225}"/>
              </a:ext>
            </a:extLst>
          </p:cNvPr>
          <p:cNvCxnSpPr/>
          <p:nvPr/>
        </p:nvCxnSpPr>
        <p:spPr>
          <a:xfrm>
            <a:off x="2434904" y="3329905"/>
            <a:ext cx="1189140" cy="9909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A94A362-4BF6-4BB8-916D-04259BBDF010}"/>
              </a:ext>
            </a:extLst>
          </p:cNvPr>
          <p:cNvCxnSpPr/>
          <p:nvPr/>
        </p:nvCxnSpPr>
        <p:spPr>
          <a:xfrm>
            <a:off x="3624044" y="3429000"/>
            <a:ext cx="283128" cy="9893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1E8B35-85AE-4335-B9EE-303C6FAB08A5}"/>
              </a:ext>
            </a:extLst>
          </p:cNvPr>
          <p:cNvCxnSpPr/>
          <p:nvPr/>
        </p:nvCxnSpPr>
        <p:spPr>
          <a:xfrm>
            <a:off x="3900881" y="4418377"/>
            <a:ext cx="7675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80B1A0-ACE1-48AA-8E8D-E4960E61BD24}"/>
              </a:ext>
            </a:extLst>
          </p:cNvPr>
          <p:cNvCxnSpPr/>
          <p:nvPr/>
        </p:nvCxnSpPr>
        <p:spPr>
          <a:xfrm>
            <a:off x="4674765" y="4418377"/>
            <a:ext cx="157294" cy="767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29E8902-16DF-412D-B4F1-EE72690EB2BB}"/>
              </a:ext>
            </a:extLst>
          </p:cNvPr>
          <p:cNvCxnSpPr/>
          <p:nvPr/>
        </p:nvCxnSpPr>
        <p:spPr>
          <a:xfrm>
            <a:off x="4844642" y="5179678"/>
            <a:ext cx="1856064"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E3425C8-61DA-43C8-8052-8892C016CB24}"/>
              </a:ext>
            </a:extLst>
          </p:cNvPr>
          <p:cNvSpPr txBox="1"/>
          <p:nvPr/>
        </p:nvSpPr>
        <p:spPr>
          <a:xfrm>
            <a:off x="616591" y="2464939"/>
            <a:ext cx="729842" cy="300082"/>
          </a:xfrm>
          <a:prstGeom prst="rect">
            <a:avLst/>
          </a:prstGeom>
          <a:noFill/>
        </p:spPr>
        <p:txBody>
          <a:bodyPr wrap="square" rtlCol="0">
            <a:spAutoFit/>
          </a:bodyPr>
          <a:lstStyle/>
          <a:p>
            <a:r>
              <a:rPr lang="en-GB" sz="1350" dirty="0" err="1"/>
              <a:t>T</a:t>
            </a:r>
            <a:r>
              <a:rPr lang="en-GB" sz="1350" baseline="-25000" dirty="0" err="1"/>
              <a:t>iris</a:t>
            </a:r>
            <a:endParaRPr lang="en-GB" sz="1350" baseline="-25000" dirty="0"/>
          </a:p>
        </p:txBody>
      </p:sp>
      <p:sp>
        <p:nvSpPr>
          <p:cNvPr id="17" name="TextBox 16">
            <a:extLst>
              <a:ext uri="{FF2B5EF4-FFF2-40B4-BE49-F238E27FC236}">
                <a16:creationId xmlns:a16="http://schemas.microsoft.com/office/drawing/2014/main" id="{E3FB8F77-F9E6-4951-B374-FC4A80CDC862}"/>
              </a:ext>
            </a:extLst>
          </p:cNvPr>
          <p:cNvSpPr txBox="1"/>
          <p:nvPr/>
        </p:nvSpPr>
        <p:spPr>
          <a:xfrm>
            <a:off x="2085713" y="3336196"/>
            <a:ext cx="729842" cy="300082"/>
          </a:xfrm>
          <a:prstGeom prst="rect">
            <a:avLst/>
          </a:prstGeom>
          <a:noFill/>
        </p:spPr>
        <p:txBody>
          <a:bodyPr wrap="square" rtlCol="0">
            <a:spAutoFit/>
          </a:bodyPr>
          <a:lstStyle/>
          <a:p>
            <a:r>
              <a:rPr lang="en-GB" sz="1350" dirty="0" err="1"/>
              <a:t>T</a:t>
            </a:r>
            <a:r>
              <a:rPr lang="en-GB" sz="1350" baseline="-25000" dirty="0" err="1"/>
              <a:t>wall</a:t>
            </a:r>
            <a:endParaRPr lang="en-GB" sz="1350" baseline="-25000" dirty="0"/>
          </a:p>
        </p:txBody>
      </p:sp>
      <p:sp>
        <p:nvSpPr>
          <p:cNvPr id="18" name="TextBox 17">
            <a:extLst>
              <a:ext uri="{FF2B5EF4-FFF2-40B4-BE49-F238E27FC236}">
                <a16:creationId xmlns:a16="http://schemas.microsoft.com/office/drawing/2014/main" id="{A9A963C2-2210-4ACC-AC3C-A6BF71093A68}"/>
              </a:ext>
            </a:extLst>
          </p:cNvPr>
          <p:cNvSpPr txBox="1"/>
          <p:nvPr/>
        </p:nvSpPr>
        <p:spPr>
          <a:xfrm>
            <a:off x="4747120" y="4279877"/>
            <a:ext cx="729842" cy="300082"/>
          </a:xfrm>
          <a:prstGeom prst="rect">
            <a:avLst/>
          </a:prstGeom>
          <a:noFill/>
        </p:spPr>
        <p:txBody>
          <a:bodyPr wrap="square" rtlCol="0">
            <a:spAutoFit/>
          </a:bodyPr>
          <a:lstStyle/>
          <a:p>
            <a:r>
              <a:rPr lang="en-GB" sz="1350" dirty="0" err="1"/>
              <a:t>T</a:t>
            </a:r>
            <a:r>
              <a:rPr lang="en-GB" sz="1350" baseline="-25000" dirty="0" err="1"/>
              <a:t>water</a:t>
            </a:r>
            <a:endParaRPr lang="en-GB" sz="1350" baseline="-25000" dirty="0"/>
          </a:p>
        </p:txBody>
      </p:sp>
      <p:sp>
        <p:nvSpPr>
          <p:cNvPr id="19" name="TextBox 18">
            <a:extLst>
              <a:ext uri="{FF2B5EF4-FFF2-40B4-BE49-F238E27FC236}">
                <a16:creationId xmlns:a16="http://schemas.microsoft.com/office/drawing/2014/main" id="{3ED4BC2C-676D-47E7-926F-56B18B8341EE}"/>
              </a:ext>
            </a:extLst>
          </p:cNvPr>
          <p:cNvSpPr txBox="1"/>
          <p:nvPr/>
        </p:nvSpPr>
        <p:spPr>
          <a:xfrm>
            <a:off x="3591537" y="3179870"/>
            <a:ext cx="729842" cy="300082"/>
          </a:xfrm>
          <a:prstGeom prst="rect">
            <a:avLst/>
          </a:prstGeom>
          <a:noFill/>
        </p:spPr>
        <p:txBody>
          <a:bodyPr wrap="square" rtlCol="0">
            <a:spAutoFit/>
          </a:bodyPr>
          <a:lstStyle/>
          <a:p>
            <a:r>
              <a:rPr lang="en-GB" sz="1350" dirty="0" err="1"/>
              <a:t>T</a:t>
            </a:r>
            <a:r>
              <a:rPr lang="en-GB" sz="1350" baseline="-25000" dirty="0" err="1"/>
              <a:t>pipe</a:t>
            </a:r>
            <a:endParaRPr lang="en-GB" sz="1350" baseline="-25000" dirty="0"/>
          </a:p>
        </p:txBody>
      </p:sp>
      <p:sp>
        <p:nvSpPr>
          <p:cNvPr id="20" name="TextBox 19">
            <a:extLst>
              <a:ext uri="{FF2B5EF4-FFF2-40B4-BE49-F238E27FC236}">
                <a16:creationId xmlns:a16="http://schemas.microsoft.com/office/drawing/2014/main" id="{B75474D2-F847-4F88-8479-F0FD6FE1D430}"/>
              </a:ext>
            </a:extLst>
          </p:cNvPr>
          <p:cNvSpPr txBox="1"/>
          <p:nvPr/>
        </p:nvSpPr>
        <p:spPr>
          <a:xfrm>
            <a:off x="6775158" y="5041178"/>
            <a:ext cx="729842" cy="300082"/>
          </a:xfrm>
          <a:prstGeom prst="rect">
            <a:avLst/>
          </a:prstGeom>
          <a:noFill/>
        </p:spPr>
        <p:txBody>
          <a:bodyPr wrap="square" rtlCol="0">
            <a:spAutoFit/>
          </a:bodyPr>
          <a:lstStyle/>
          <a:p>
            <a:r>
              <a:rPr lang="en-GB" sz="1350" dirty="0" err="1"/>
              <a:t>T</a:t>
            </a:r>
            <a:r>
              <a:rPr lang="en-GB" sz="1350" baseline="-25000" dirty="0" err="1"/>
              <a:t>outer</a:t>
            </a:r>
            <a:endParaRPr lang="en-GB" sz="1350" baseline="-25000" dirty="0"/>
          </a:p>
        </p:txBody>
      </p:sp>
      <p:cxnSp>
        <p:nvCxnSpPr>
          <p:cNvPr id="22" name="Straight Arrow Connector 21">
            <a:extLst>
              <a:ext uri="{FF2B5EF4-FFF2-40B4-BE49-F238E27FC236}">
                <a16:creationId xmlns:a16="http://schemas.microsoft.com/office/drawing/2014/main" id="{04958420-46C3-43DB-9CE2-5007A178522A}"/>
              </a:ext>
            </a:extLst>
          </p:cNvPr>
          <p:cNvCxnSpPr/>
          <p:nvPr/>
        </p:nvCxnSpPr>
        <p:spPr>
          <a:xfrm>
            <a:off x="981512" y="2125266"/>
            <a:ext cx="0" cy="3532584"/>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8BB154D-0918-49C0-9C9E-9F3288919285}"/>
              </a:ext>
            </a:extLst>
          </p:cNvPr>
          <p:cNvCxnSpPr/>
          <p:nvPr/>
        </p:nvCxnSpPr>
        <p:spPr>
          <a:xfrm>
            <a:off x="987805" y="5664142"/>
            <a:ext cx="67762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D1510A4-83D3-4589-A08A-B5DF425349F3}"/>
              </a:ext>
            </a:extLst>
          </p:cNvPr>
          <p:cNvSpPr txBox="1"/>
          <p:nvPr/>
        </p:nvSpPr>
        <p:spPr>
          <a:xfrm>
            <a:off x="239087" y="1813595"/>
            <a:ext cx="1126222" cy="300082"/>
          </a:xfrm>
          <a:prstGeom prst="rect">
            <a:avLst/>
          </a:prstGeom>
          <a:noFill/>
        </p:spPr>
        <p:txBody>
          <a:bodyPr wrap="square" rtlCol="0">
            <a:spAutoFit/>
          </a:bodyPr>
          <a:lstStyle/>
          <a:p>
            <a:r>
              <a:rPr lang="en-GB" sz="1350" dirty="0"/>
              <a:t>Temperature</a:t>
            </a:r>
          </a:p>
        </p:txBody>
      </p:sp>
      <p:sp>
        <p:nvSpPr>
          <p:cNvPr id="27" name="TextBox 26">
            <a:extLst>
              <a:ext uri="{FF2B5EF4-FFF2-40B4-BE49-F238E27FC236}">
                <a16:creationId xmlns:a16="http://schemas.microsoft.com/office/drawing/2014/main" id="{3C2FD12E-C2D2-4CFC-8A9F-BF6D39F6210D}"/>
              </a:ext>
            </a:extLst>
          </p:cNvPr>
          <p:cNvSpPr txBox="1"/>
          <p:nvPr/>
        </p:nvSpPr>
        <p:spPr>
          <a:xfrm>
            <a:off x="7776595" y="5712217"/>
            <a:ext cx="1126222" cy="300082"/>
          </a:xfrm>
          <a:prstGeom prst="rect">
            <a:avLst/>
          </a:prstGeom>
          <a:noFill/>
        </p:spPr>
        <p:txBody>
          <a:bodyPr wrap="square" rtlCol="0">
            <a:spAutoFit/>
          </a:bodyPr>
          <a:lstStyle/>
          <a:p>
            <a:r>
              <a:rPr lang="en-GB" sz="1350" dirty="0"/>
              <a:t>Position</a:t>
            </a:r>
          </a:p>
        </p:txBody>
      </p:sp>
      <p:sp>
        <p:nvSpPr>
          <p:cNvPr id="29" name="TextBox 28">
            <a:extLst>
              <a:ext uri="{FF2B5EF4-FFF2-40B4-BE49-F238E27FC236}">
                <a16:creationId xmlns:a16="http://schemas.microsoft.com/office/drawing/2014/main" id="{CEFF6B13-DF42-4979-ABE7-B6A98C6B87D5}"/>
              </a:ext>
            </a:extLst>
          </p:cNvPr>
          <p:cNvSpPr txBox="1"/>
          <p:nvPr/>
        </p:nvSpPr>
        <p:spPr>
          <a:xfrm>
            <a:off x="1785287" y="1886312"/>
            <a:ext cx="2670835" cy="715581"/>
          </a:xfrm>
          <a:prstGeom prst="rect">
            <a:avLst/>
          </a:prstGeom>
          <a:noFill/>
        </p:spPr>
        <p:txBody>
          <a:bodyPr wrap="square" rtlCol="0">
            <a:spAutoFit/>
          </a:bodyPr>
          <a:lstStyle/>
          <a:p>
            <a:r>
              <a:rPr lang="en-GB" sz="1350" dirty="0"/>
              <a:t>Thermal conductivity, given by dT=Q’ </a:t>
            </a:r>
            <a:r>
              <a:rPr lang="en-GB" sz="1350" dirty="0">
                <a:latin typeface="Symbol" panose="05050102010706020507" pitchFamily="18" charset="2"/>
              </a:rPr>
              <a:t>k</a:t>
            </a:r>
            <a:r>
              <a:rPr lang="en-GB" sz="1350" dirty="0"/>
              <a:t> L/A</a:t>
            </a:r>
          </a:p>
          <a:p>
            <a:r>
              <a:rPr lang="en-GB" sz="1350" dirty="0"/>
              <a:t>Iris is thin so has a large gradient</a:t>
            </a:r>
          </a:p>
        </p:txBody>
      </p:sp>
      <p:cxnSp>
        <p:nvCxnSpPr>
          <p:cNvPr id="31" name="Straight Arrow Connector 30">
            <a:extLst>
              <a:ext uri="{FF2B5EF4-FFF2-40B4-BE49-F238E27FC236}">
                <a16:creationId xmlns:a16="http://schemas.microsoft.com/office/drawing/2014/main" id="{B4442633-5E7F-4AE9-8659-BAB5F2ED313B}"/>
              </a:ext>
            </a:extLst>
          </p:cNvPr>
          <p:cNvCxnSpPr/>
          <p:nvPr/>
        </p:nvCxnSpPr>
        <p:spPr>
          <a:xfrm flipH="1">
            <a:off x="1868648" y="2610014"/>
            <a:ext cx="459298" cy="3612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A541B8F-B1F8-4594-B633-D0A22B96F616}"/>
              </a:ext>
            </a:extLst>
          </p:cNvPr>
          <p:cNvCxnSpPr/>
          <p:nvPr/>
        </p:nvCxnSpPr>
        <p:spPr>
          <a:xfrm>
            <a:off x="3020038" y="2656689"/>
            <a:ext cx="100667" cy="726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3F7A3CC-CA41-4CE3-858F-B9510A778D55}"/>
              </a:ext>
            </a:extLst>
          </p:cNvPr>
          <p:cNvSpPr txBox="1"/>
          <p:nvPr/>
        </p:nvSpPr>
        <p:spPr>
          <a:xfrm>
            <a:off x="4353886" y="2911536"/>
            <a:ext cx="2371985" cy="923330"/>
          </a:xfrm>
          <a:prstGeom prst="rect">
            <a:avLst/>
          </a:prstGeom>
          <a:noFill/>
        </p:spPr>
        <p:txBody>
          <a:bodyPr wrap="square" rtlCol="0">
            <a:spAutoFit/>
          </a:bodyPr>
          <a:lstStyle/>
          <a:p>
            <a:r>
              <a:rPr lang="en-GB" sz="1350" dirty="0"/>
              <a:t>Boundary layer temperature gradient, the same in all pipes/cells. Can be corrected with water temperature</a:t>
            </a:r>
          </a:p>
        </p:txBody>
      </p:sp>
      <p:cxnSp>
        <p:nvCxnSpPr>
          <p:cNvPr id="36" name="Straight Arrow Connector 35">
            <a:extLst>
              <a:ext uri="{FF2B5EF4-FFF2-40B4-BE49-F238E27FC236}">
                <a16:creationId xmlns:a16="http://schemas.microsoft.com/office/drawing/2014/main" id="{CD4C7C95-44AE-4B79-BA58-49E1E53AF500}"/>
              </a:ext>
            </a:extLst>
          </p:cNvPr>
          <p:cNvCxnSpPr>
            <a:cxnSpLocks/>
          </p:cNvCxnSpPr>
          <p:nvPr/>
        </p:nvCxnSpPr>
        <p:spPr>
          <a:xfrm flipH="1">
            <a:off x="3819088" y="3650784"/>
            <a:ext cx="502291" cy="2729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3266F81-D976-4AE4-98D8-37D1918C5CFF}"/>
              </a:ext>
            </a:extLst>
          </p:cNvPr>
          <p:cNvSpPr txBox="1"/>
          <p:nvPr/>
        </p:nvSpPr>
        <p:spPr>
          <a:xfrm>
            <a:off x="6551801" y="3829166"/>
            <a:ext cx="2573322" cy="1131079"/>
          </a:xfrm>
          <a:prstGeom prst="rect">
            <a:avLst/>
          </a:prstGeom>
          <a:noFill/>
        </p:spPr>
        <p:txBody>
          <a:bodyPr wrap="square" rtlCol="0">
            <a:spAutoFit/>
          </a:bodyPr>
          <a:lstStyle/>
          <a:p>
            <a:r>
              <a:rPr lang="en-GB" sz="1350" dirty="0"/>
              <a:t>Increase in water body temperature, increases along the pipe causing temperature gradients and differential thermal expansion</a:t>
            </a:r>
          </a:p>
        </p:txBody>
      </p:sp>
      <p:cxnSp>
        <p:nvCxnSpPr>
          <p:cNvPr id="40" name="Straight Arrow Connector 39">
            <a:extLst>
              <a:ext uri="{FF2B5EF4-FFF2-40B4-BE49-F238E27FC236}">
                <a16:creationId xmlns:a16="http://schemas.microsoft.com/office/drawing/2014/main" id="{F2AFDD99-9056-4D2D-90C0-098285E5AD49}"/>
              </a:ext>
            </a:extLst>
          </p:cNvPr>
          <p:cNvCxnSpPr>
            <a:stCxn id="38" idx="1"/>
          </p:cNvCxnSpPr>
          <p:nvPr/>
        </p:nvCxnSpPr>
        <p:spPr>
          <a:xfrm flipH="1">
            <a:off x="4768093" y="4394706"/>
            <a:ext cx="1783708" cy="407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74939EE-ECB2-4178-A388-F174D6347CDC}"/>
              </a:ext>
            </a:extLst>
          </p:cNvPr>
          <p:cNvCxnSpPr/>
          <p:nvPr/>
        </p:nvCxnSpPr>
        <p:spPr>
          <a:xfrm>
            <a:off x="4284677" y="4418377"/>
            <a:ext cx="0" cy="3837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05D9E06-1791-4FE4-A56F-3265144CAD93}"/>
              </a:ext>
            </a:extLst>
          </p:cNvPr>
          <p:cNvCxnSpPr/>
          <p:nvPr/>
        </p:nvCxnSpPr>
        <p:spPr>
          <a:xfrm flipV="1">
            <a:off x="4284677" y="4078622"/>
            <a:ext cx="0" cy="339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336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 Limits (Klystrons)</a:t>
            </a:r>
          </a:p>
        </p:txBody>
      </p:sp>
      <p:sp>
        <p:nvSpPr>
          <p:cNvPr id="3" name="Rectangle 3"/>
          <p:cNvSpPr txBox="1">
            <a:spLocks noChangeArrowheads="1"/>
          </p:cNvSpPr>
          <p:nvPr/>
        </p:nvSpPr>
        <p:spPr>
          <a:xfrm>
            <a:off x="457200" y="1556792"/>
            <a:ext cx="5338936" cy="5042446"/>
          </a:xfrm>
          <a:prstGeom prst="rect">
            <a:avLst/>
          </a:prstGeom>
        </p:spPr>
        <p:txBody>
          <a:bodyPr/>
          <a:lstStyle/>
          <a:p>
            <a:pPr marL="342900" indent="-342900">
              <a:lnSpc>
                <a:spcPct val="80000"/>
              </a:lnSpc>
              <a:spcBef>
                <a:spcPct val="20000"/>
              </a:spcBef>
              <a:buFont typeface="Arial" pitchFamily="34" charset="0"/>
              <a:buChar char="•"/>
              <a:defRPr/>
            </a:pPr>
            <a:r>
              <a:rPr lang="en-GB" sz="2000" dirty="0"/>
              <a:t>Many </a:t>
            </a:r>
            <a:r>
              <a:rPr lang="en-GB" sz="2000" dirty="0" err="1"/>
              <a:t>linacs</a:t>
            </a:r>
            <a:r>
              <a:rPr lang="en-GB" sz="2000" dirty="0"/>
              <a:t> are actually limited by RF power.</a:t>
            </a:r>
          </a:p>
          <a:p>
            <a:pPr marL="342900" indent="-342900">
              <a:lnSpc>
                <a:spcPct val="80000"/>
              </a:lnSpc>
              <a:spcBef>
                <a:spcPct val="20000"/>
              </a:spcBef>
              <a:buFont typeface="Arial" pitchFamily="34" charset="0"/>
              <a:buChar char="•"/>
              <a:defRPr/>
            </a:pPr>
            <a:r>
              <a:rPr lang="en-GB" sz="2000" dirty="0"/>
              <a:t>The highest power klystrons are around 50 MW pulsed (200 ns) or 1 MW CW, this is enough to meet the current maximum operating gradients.</a:t>
            </a:r>
          </a:p>
          <a:p>
            <a:pPr marL="342900" indent="-342900">
              <a:lnSpc>
                <a:spcPct val="80000"/>
              </a:lnSpc>
              <a:spcBef>
                <a:spcPct val="20000"/>
              </a:spcBef>
              <a:buFont typeface="Arial" pitchFamily="34" charset="0"/>
              <a:buChar char="•"/>
              <a:defRPr/>
            </a:pPr>
            <a:r>
              <a:rPr lang="en-GB" sz="2000" dirty="0">
                <a:solidFill>
                  <a:schemeClr val="accent2"/>
                </a:solidFill>
              </a:rPr>
              <a:t>We can store the energy from longer pulses and release then in a short timescale creating higher powers. This is known as pulse compression and can double or quadruple the peak power (to 200 MW)</a:t>
            </a:r>
          </a:p>
          <a:p>
            <a:pPr marL="342900" indent="-342900">
              <a:lnSpc>
                <a:spcPct val="80000"/>
              </a:lnSpc>
              <a:spcBef>
                <a:spcPct val="20000"/>
              </a:spcBef>
              <a:buFont typeface="Arial" pitchFamily="34" charset="0"/>
              <a:buChar char="•"/>
              <a:defRPr/>
            </a:pPr>
            <a:r>
              <a:rPr lang="en-GB" sz="2000" dirty="0">
                <a:solidFill>
                  <a:schemeClr val="accent2"/>
                </a:solidFill>
              </a:rPr>
              <a:t>If we overcome the gradient limits we may well be limited by the maximum power we can deliver which scales as E</a:t>
            </a:r>
            <a:r>
              <a:rPr lang="en-GB" sz="2000" baseline="30000" dirty="0">
                <a:solidFill>
                  <a:schemeClr val="accent2"/>
                </a:solidFill>
              </a:rPr>
              <a:t>2</a:t>
            </a:r>
          </a:p>
          <a:p>
            <a:pPr marL="342900" indent="-342900">
              <a:lnSpc>
                <a:spcPct val="80000"/>
              </a:lnSpc>
              <a:spcBef>
                <a:spcPct val="20000"/>
              </a:spcBef>
              <a:buFont typeface="Arial" pitchFamily="34" charset="0"/>
              <a:buChar char="•"/>
              <a:defRPr/>
            </a:pPr>
            <a:r>
              <a:rPr lang="en-GB" sz="2000" dirty="0">
                <a:solidFill>
                  <a:schemeClr val="accent2"/>
                </a:solidFill>
              </a:rPr>
              <a:t>Even if higher power klystrons could be obtained we may still be limited by the power limits of RF components like windows, splitters and loads.</a:t>
            </a:r>
          </a:p>
          <a:p>
            <a:pPr marL="342900" indent="-342900">
              <a:lnSpc>
                <a:spcPct val="80000"/>
              </a:lnSpc>
              <a:spcBef>
                <a:spcPct val="20000"/>
              </a:spcBef>
              <a:defRPr/>
            </a:pPr>
            <a:endParaRPr lang="en-GB" sz="2400" dirty="0">
              <a:solidFill>
                <a:schemeClr val="accent2"/>
              </a:solidFill>
            </a:endParaRPr>
          </a:p>
        </p:txBody>
      </p:sp>
      <p:pic>
        <p:nvPicPr>
          <p:cNvPr id="4" name="Picture 5" descr="TH1801 MBK"/>
          <p:cNvPicPr>
            <a:picLocks noChangeAspect="1" noChangeArrowheads="1"/>
          </p:cNvPicPr>
          <p:nvPr/>
        </p:nvPicPr>
        <p:blipFill>
          <a:blip r:embed="rId2" cstate="print"/>
          <a:srcRect/>
          <a:stretch>
            <a:fillRect/>
          </a:stretch>
        </p:blipFill>
        <p:spPr bwMode="auto">
          <a:xfrm>
            <a:off x="6227763" y="1340571"/>
            <a:ext cx="2305050" cy="5184775"/>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GB"/>
              <a:t>Kilpatrick Limits</a:t>
            </a:r>
          </a:p>
        </p:txBody>
      </p:sp>
      <p:sp>
        <p:nvSpPr>
          <p:cNvPr id="52227" name="Rectangle 3"/>
          <p:cNvSpPr>
            <a:spLocks noGrp="1" noChangeArrowheads="1"/>
          </p:cNvSpPr>
          <p:nvPr>
            <p:ph idx="1"/>
          </p:nvPr>
        </p:nvSpPr>
        <p:spPr>
          <a:xfrm>
            <a:off x="306574" y="1811056"/>
            <a:ext cx="5159399" cy="3724178"/>
          </a:xfrm>
        </p:spPr>
        <p:txBody>
          <a:bodyPr>
            <a:noAutofit/>
          </a:bodyPr>
          <a:lstStyle/>
          <a:p>
            <a:pPr>
              <a:lnSpc>
                <a:spcPct val="90000"/>
              </a:lnSpc>
            </a:pPr>
            <a:r>
              <a:rPr lang="en-GB" sz="1800" dirty="0"/>
              <a:t>The limit for the maximum operating gradient is often breakdown, where a plasma forms on the cavity surface</a:t>
            </a:r>
          </a:p>
          <a:p>
            <a:pPr>
              <a:lnSpc>
                <a:spcPct val="90000"/>
              </a:lnSpc>
            </a:pPr>
            <a:r>
              <a:rPr lang="en-GB" sz="1800" dirty="0"/>
              <a:t>In the 1950’s W. Kilpatrick created an empirical formula for the peak surface electric field a linac could operate at based on experiments at SLAC</a:t>
            </a:r>
          </a:p>
          <a:p>
            <a:pPr marL="0" indent="0">
              <a:lnSpc>
                <a:spcPct val="90000"/>
              </a:lnSpc>
              <a:buNone/>
            </a:pPr>
            <a:endParaRPr lang="en-US" sz="1800" dirty="0"/>
          </a:p>
          <a:p>
            <a:pPr marL="0" indent="0">
              <a:lnSpc>
                <a:spcPct val="90000"/>
              </a:lnSpc>
              <a:buNone/>
            </a:pPr>
            <a:endParaRPr lang="en-US" sz="1800" dirty="0"/>
          </a:p>
          <a:p>
            <a:pPr>
              <a:lnSpc>
                <a:spcPct val="90000"/>
              </a:lnSpc>
            </a:pPr>
            <a:endParaRPr lang="en-GB" sz="1800" dirty="0"/>
          </a:p>
          <a:p>
            <a:pPr>
              <a:lnSpc>
                <a:spcPct val="90000"/>
              </a:lnSpc>
            </a:pPr>
            <a:r>
              <a:rPr lang="en-GB" sz="1800" dirty="0"/>
              <a:t>The field strength increases with frequency.</a:t>
            </a:r>
          </a:p>
          <a:p>
            <a:pPr>
              <a:lnSpc>
                <a:spcPct val="90000"/>
              </a:lnSpc>
            </a:pPr>
            <a:endParaRPr lang="en-US" sz="1800" dirty="0"/>
          </a:p>
          <a:p>
            <a:pPr>
              <a:lnSpc>
                <a:spcPct val="90000"/>
              </a:lnSpc>
            </a:pPr>
            <a:r>
              <a:rPr lang="en-US" sz="1800" dirty="0"/>
              <a:t>K</a:t>
            </a:r>
            <a:r>
              <a:rPr lang="en-GB" sz="1800" dirty="0" err="1"/>
              <a:t>ilpatrick</a:t>
            </a:r>
            <a:r>
              <a:rPr lang="en-GB" sz="1800" dirty="0"/>
              <a:t> limit is now regularly exceeded but it’s a useful yard-stick</a:t>
            </a:r>
          </a:p>
          <a:p>
            <a:pPr marL="0" indent="0">
              <a:lnSpc>
                <a:spcPct val="90000"/>
              </a:lnSpc>
              <a:buNone/>
            </a:pPr>
            <a:endParaRPr lang="en-GB" sz="1800" dirty="0"/>
          </a:p>
          <a:p>
            <a:pPr>
              <a:lnSpc>
                <a:spcPct val="90000"/>
              </a:lnSpc>
            </a:pPr>
            <a:r>
              <a:rPr lang="en-GB" sz="1800" dirty="0"/>
              <a:t>The maximum field strength also varies with pulse length as t</a:t>
            </a:r>
            <a:r>
              <a:rPr lang="en-GB" sz="1800" baseline="30000" dirty="0"/>
              <a:t>-0.25</a:t>
            </a:r>
            <a:endParaRPr lang="en-GB" sz="1800" dirty="0"/>
          </a:p>
        </p:txBody>
      </p:sp>
      <p:pic>
        <p:nvPicPr>
          <p:cNvPr id="52228" name="Picture 4"/>
          <p:cNvPicPr>
            <a:picLocks noChangeAspect="1" noChangeArrowheads="1"/>
          </p:cNvPicPr>
          <p:nvPr/>
        </p:nvPicPr>
        <p:blipFill>
          <a:blip r:embed="rId2" cstate="print"/>
          <a:srcRect/>
          <a:stretch>
            <a:fillRect/>
          </a:stretch>
        </p:blipFill>
        <p:spPr bwMode="auto">
          <a:xfrm>
            <a:off x="960352" y="3673145"/>
            <a:ext cx="3851842" cy="510836"/>
          </a:xfrm>
          <a:prstGeom prst="rect">
            <a:avLst/>
          </a:prstGeom>
          <a:noFill/>
          <a:ln w="9525">
            <a:noFill/>
            <a:miter lim="800000"/>
            <a:headEnd/>
            <a:tailEnd/>
          </a:ln>
          <a:effectLst/>
        </p:spPr>
      </p:pic>
      <p:pic>
        <p:nvPicPr>
          <p:cNvPr id="8194" name="Picture 2" descr="Kilpatrick&amp;#39;s Criterion">
            <a:extLst>
              <a:ext uri="{FF2B5EF4-FFF2-40B4-BE49-F238E27FC236}">
                <a16:creationId xmlns:a16="http://schemas.microsoft.com/office/drawing/2014/main" id="{05E7711B-01BD-47F7-B9B2-4D5B2D5EE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973" y="2112309"/>
            <a:ext cx="3502290" cy="10138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98048CC-9D6F-47B8-B406-538354FA6F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0027" y="3427383"/>
            <a:ext cx="3594182" cy="244827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GB"/>
              <a:t>Field Enhancement</a:t>
            </a:r>
          </a:p>
        </p:txBody>
      </p:sp>
      <p:sp>
        <p:nvSpPr>
          <p:cNvPr id="39939" name="Rectangle 3"/>
          <p:cNvSpPr>
            <a:spLocks noGrp="1" noChangeArrowheads="1"/>
          </p:cNvSpPr>
          <p:nvPr>
            <p:ph type="body" sz="half" idx="1"/>
          </p:nvPr>
        </p:nvSpPr>
        <p:spPr>
          <a:xfrm>
            <a:off x="251520" y="1412878"/>
            <a:ext cx="5616624" cy="3384546"/>
          </a:xfrm>
        </p:spPr>
        <p:txBody>
          <a:bodyPr>
            <a:normAutofit lnSpcReduction="10000"/>
          </a:bodyPr>
          <a:lstStyle/>
          <a:p>
            <a:pPr>
              <a:lnSpc>
                <a:spcPct val="90000"/>
              </a:lnSpc>
            </a:pPr>
            <a:r>
              <a:rPr lang="en-GB" sz="2000" dirty="0"/>
              <a:t>The start of breakdown is believed to be field emission. However, the field needed to get an appreciable current and hence heating is in the range of GV/m way beyond what we observe </a:t>
            </a:r>
          </a:p>
          <a:p>
            <a:pPr>
              <a:lnSpc>
                <a:spcPct val="90000"/>
              </a:lnSpc>
            </a:pPr>
            <a:r>
              <a:rPr lang="en-GB" sz="2000" dirty="0"/>
              <a:t>The surface of an accelerating structure will have a number of imperfections at the surface caused by grain boundaries, scratches, bumps etc.</a:t>
            </a:r>
          </a:p>
          <a:p>
            <a:pPr>
              <a:lnSpc>
                <a:spcPct val="90000"/>
              </a:lnSpc>
            </a:pPr>
            <a:r>
              <a:rPr lang="en-GB" sz="2000" dirty="0"/>
              <a:t>As the surface is an </a:t>
            </a:r>
            <a:r>
              <a:rPr lang="en-GB" sz="2000" dirty="0" err="1"/>
              <a:t>equipotential</a:t>
            </a:r>
            <a:r>
              <a:rPr lang="en-GB" sz="2000" dirty="0"/>
              <a:t> the electric fields at these small imperfections can be greatly enhanced.</a:t>
            </a:r>
          </a:p>
          <a:p>
            <a:pPr>
              <a:lnSpc>
                <a:spcPct val="90000"/>
              </a:lnSpc>
            </a:pPr>
            <a:r>
              <a:rPr lang="en-GB" sz="2000" dirty="0"/>
              <a:t>In some cases, the field can be increase by a factor of several hundred.</a:t>
            </a:r>
          </a:p>
        </p:txBody>
      </p:sp>
      <p:pic>
        <p:nvPicPr>
          <p:cNvPr id="39940" name="Picture 4"/>
          <p:cNvPicPr>
            <a:picLocks noChangeAspect="1" noChangeArrowheads="1"/>
          </p:cNvPicPr>
          <p:nvPr/>
        </p:nvPicPr>
        <p:blipFill>
          <a:blip r:embed="rId2" cstate="print"/>
          <a:srcRect l="27316" t="9535" r="26315" b="43814"/>
          <a:stretch>
            <a:fillRect/>
          </a:stretch>
        </p:blipFill>
        <p:spPr bwMode="auto">
          <a:xfrm>
            <a:off x="5868144" y="1556792"/>
            <a:ext cx="3275856" cy="2300168"/>
          </a:xfrm>
          <a:prstGeom prst="rect">
            <a:avLst/>
          </a:prstGeom>
          <a:noFill/>
          <a:ln w="9525">
            <a:noFill/>
            <a:miter lim="800000"/>
            <a:headEnd/>
            <a:tailEnd/>
          </a:ln>
          <a:effectLst/>
        </p:spPr>
      </p:pic>
      <p:graphicFrame>
        <p:nvGraphicFramePr>
          <p:cNvPr id="39941" name="Object 5"/>
          <p:cNvGraphicFramePr>
            <a:graphicFrameLocks noGrp="1" noChangeAspect="1"/>
          </p:cNvGraphicFramePr>
          <p:nvPr>
            <p:ph sz="half" idx="2"/>
          </p:nvPr>
        </p:nvGraphicFramePr>
        <p:xfrm>
          <a:off x="4787900" y="4500388"/>
          <a:ext cx="4038600" cy="2312988"/>
        </p:xfrm>
        <a:graphic>
          <a:graphicData uri="http://schemas.openxmlformats.org/presentationml/2006/ole">
            <mc:AlternateContent xmlns:mc="http://schemas.openxmlformats.org/markup-compatibility/2006">
              <mc:Choice xmlns:v="urn:schemas-microsoft-com:vml" Requires="v">
                <p:oleObj name="Chart" r:id="rId3" imgW="4905375" imgH="2809875" progId="Excel.Sheet.8">
                  <p:embed/>
                </p:oleObj>
              </mc:Choice>
              <mc:Fallback>
                <p:oleObj name="Chart" r:id="rId3" imgW="4905375" imgH="2809875" progId="Excel.Sheet.8">
                  <p:embed/>
                  <p:pic>
                    <p:nvPicPr>
                      <p:cNvPr id="3994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4500388"/>
                        <a:ext cx="4038600" cy="2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3" name="Line 7"/>
          <p:cNvSpPr>
            <a:spLocks noChangeShapeType="1"/>
          </p:cNvSpPr>
          <p:nvPr/>
        </p:nvSpPr>
        <p:spPr bwMode="auto">
          <a:xfrm>
            <a:off x="2627313" y="5013327"/>
            <a:ext cx="0" cy="1844675"/>
          </a:xfrm>
          <a:prstGeom prst="line">
            <a:avLst/>
          </a:prstGeom>
          <a:noFill/>
          <a:ln w="9525">
            <a:solidFill>
              <a:schemeClr val="tx1"/>
            </a:solidFill>
            <a:round/>
            <a:headEnd/>
            <a:tailEnd/>
          </a:ln>
          <a:effectLst/>
        </p:spPr>
        <p:txBody>
          <a:bodyPr/>
          <a:lstStyle/>
          <a:p>
            <a:endParaRPr lang="en-GB"/>
          </a:p>
        </p:txBody>
      </p:sp>
      <p:sp>
        <p:nvSpPr>
          <p:cNvPr id="39944" name="Line 8"/>
          <p:cNvSpPr>
            <a:spLocks noChangeShapeType="1"/>
          </p:cNvSpPr>
          <p:nvPr/>
        </p:nvSpPr>
        <p:spPr bwMode="auto">
          <a:xfrm>
            <a:off x="2627313" y="5445125"/>
            <a:ext cx="1511300" cy="215900"/>
          </a:xfrm>
          <a:prstGeom prst="line">
            <a:avLst/>
          </a:prstGeom>
          <a:noFill/>
          <a:ln w="9525">
            <a:solidFill>
              <a:schemeClr val="tx1"/>
            </a:solidFill>
            <a:round/>
            <a:headEnd/>
            <a:tailEnd/>
          </a:ln>
          <a:effectLst/>
        </p:spPr>
        <p:txBody>
          <a:bodyPr/>
          <a:lstStyle/>
          <a:p>
            <a:endParaRPr lang="en-GB"/>
          </a:p>
        </p:txBody>
      </p:sp>
      <p:sp>
        <p:nvSpPr>
          <p:cNvPr id="39945" name="Line 9"/>
          <p:cNvSpPr>
            <a:spLocks noChangeShapeType="1"/>
          </p:cNvSpPr>
          <p:nvPr/>
        </p:nvSpPr>
        <p:spPr bwMode="auto">
          <a:xfrm flipV="1">
            <a:off x="2627315" y="6092827"/>
            <a:ext cx="1584325" cy="144463"/>
          </a:xfrm>
          <a:prstGeom prst="line">
            <a:avLst/>
          </a:prstGeom>
          <a:noFill/>
          <a:ln w="9525">
            <a:solidFill>
              <a:schemeClr val="tx1"/>
            </a:solidFill>
            <a:round/>
            <a:headEnd/>
            <a:tailEnd/>
          </a:ln>
          <a:effectLst/>
        </p:spPr>
        <p:txBody>
          <a:bodyPr/>
          <a:lstStyle/>
          <a:p>
            <a:endParaRPr lang="en-GB"/>
          </a:p>
        </p:txBody>
      </p:sp>
      <p:sp>
        <p:nvSpPr>
          <p:cNvPr id="39946" name="Arc 10"/>
          <p:cNvSpPr>
            <a:spLocks/>
          </p:cNvSpPr>
          <p:nvPr/>
        </p:nvSpPr>
        <p:spPr bwMode="auto">
          <a:xfrm>
            <a:off x="4138615" y="5661025"/>
            <a:ext cx="288925" cy="2159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p:spPr>
        <p:txBody>
          <a:bodyPr wrap="none" anchor="ctr"/>
          <a:lstStyle/>
          <a:p>
            <a:endParaRPr lang="en-GB"/>
          </a:p>
        </p:txBody>
      </p:sp>
      <p:sp>
        <p:nvSpPr>
          <p:cNvPr id="39947" name="Arc 11"/>
          <p:cNvSpPr>
            <a:spLocks/>
          </p:cNvSpPr>
          <p:nvPr/>
        </p:nvSpPr>
        <p:spPr bwMode="auto">
          <a:xfrm flipV="1">
            <a:off x="4138615" y="5876925"/>
            <a:ext cx="288925" cy="2159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p:spPr>
        <p:txBody>
          <a:bodyPr wrap="none" anchor="ctr"/>
          <a:lstStyle/>
          <a:p>
            <a:endParaRPr lang="en-GB"/>
          </a:p>
        </p:txBody>
      </p:sp>
      <p:sp>
        <p:nvSpPr>
          <p:cNvPr id="39948" name="Line 12"/>
          <p:cNvSpPr>
            <a:spLocks noChangeShapeType="1"/>
          </p:cNvSpPr>
          <p:nvPr/>
        </p:nvSpPr>
        <p:spPr bwMode="auto">
          <a:xfrm>
            <a:off x="2627313" y="6453188"/>
            <a:ext cx="1727200" cy="0"/>
          </a:xfrm>
          <a:prstGeom prst="line">
            <a:avLst/>
          </a:prstGeom>
          <a:noFill/>
          <a:ln w="9525">
            <a:solidFill>
              <a:schemeClr val="tx1"/>
            </a:solidFill>
            <a:round/>
            <a:headEnd/>
            <a:tailEnd type="triangle" w="med" len="med"/>
          </a:ln>
          <a:effectLst/>
        </p:spPr>
        <p:txBody>
          <a:bodyPr/>
          <a:lstStyle/>
          <a:p>
            <a:endParaRPr lang="en-GB"/>
          </a:p>
        </p:txBody>
      </p:sp>
      <p:sp>
        <p:nvSpPr>
          <p:cNvPr id="39949" name="Text Box 13"/>
          <p:cNvSpPr txBox="1">
            <a:spLocks noChangeArrowheads="1"/>
          </p:cNvSpPr>
          <p:nvPr/>
        </p:nvSpPr>
        <p:spPr bwMode="auto">
          <a:xfrm>
            <a:off x="3201990" y="6453188"/>
            <a:ext cx="504825" cy="366712"/>
          </a:xfrm>
          <a:prstGeom prst="rect">
            <a:avLst/>
          </a:prstGeom>
          <a:noFill/>
          <a:ln w="9525">
            <a:noFill/>
            <a:miter lim="800000"/>
            <a:headEnd/>
            <a:tailEnd/>
          </a:ln>
          <a:effectLst/>
        </p:spPr>
        <p:txBody>
          <a:bodyPr>
            <a:spAutoFit/>
          </a:bodyPr>
          <a:lstStyle/>
          <a:p>
            <a:pPr>
              <a:spcBef>
                <a:spcPct val="50000"/>
              </a:spcBef>
            </a:pPr>
            <a:r>
              <a:rPr lang="en-GB"/>
              <a:t>h</a:t>
            </a:r>
          </a:p>
        </p:txBody>
      </p:sp>
      <p:sp>
        <p:nvSpPr>
          <p:cNvPr id="39950" name="Line 14"/>
          <p:cNvSpPr>
            <a:spLocks noChangeShapeType="1"/>
          </p:cNvSpPr>
          <p:nvPr/>
        </p:nvSpPr>
        <p:spPr bwMode="auto">
          <a:xfrm>
            <a:off x="2482850" y="5445127"/>
            <a:ext cx="0" cy="792163"/>
          </a:xfrm>
          <a:prstGeom prst="line">
            <a:avLst/>
          </a:prstGeom>
          <a:noFill/>
          <a:ln w="9525">
            <a:solidFill>
              <a:schemeClr val="tx1"/>
            </a:solidFill>
            <a:round/>
            <a:headEnd type="triangle" w="med" len="med"/>
            <a:tailEnd type="triangle" w="med" len="med"/>
          </a:ln>
          <a:effectLst/>
        </p:spPr>
        <p:txBody>
          <a:bodyPr/>
          <a:lstStyle/>
          <a:p>
            <a:endParaRPr lang="en-GB"/>
          </a:p>
        </p:txBody>
      </p:sp>
      <p:sp>
        <p:nvSpPr>
          <p:cNvPr id="39951" name="Text Box 15"/>
          <p:cNvSpPr txBox="1">
            <a:spLocks noChangeArrowheads="1"/>
          </p:cNvSpPr>
          <p:nvPr/>
        </p:nvSpPr>
        <p:spPr bwMode="auto">
          <a:xfrm>
            <a:off x="2016125" y="5589588"/>
            <a:ext cx="611188" cy="366712"/>
          </a:xfrm>
          <a:prstGeom prst="rect">
            <a:avLst/>
          </a:prstGeom>
          <a:noFill/>
          <a:ln w="9525">
            <a:noFill/>
            <a:miter lim="800000"/>
            <a:headEnd/>
            <a:tailEnd/>
          </a:ln>
          <a:effectLst/>
        </p:spPr>
        <p:txBody>
          <a:bodyPr>
            <a:spAutoFit/>
          </a:bodyPr>
          <a:lstStyle/>
          <a:p>
            <a:pPr>
              <a:spcBef>
                <a:spcPct val="50000"/>
              </a:spcBef>
            </a:pPr>
            <a:r>
              <a:rPr lang="en-GB"/>
              <a:t>2b</a:t>
            </a:r>
          </a:p>
        </p:txBody>
      </p:sp>
      <p:sp>
        <p:nvSpPr>
          <p:cNvPr id="39952" name="Text Box 16"/>
          <p:cNvSpPr txBox="1">
            <a:spLocks noChangeArrowheads="1"/>
          </p:cNvSpPr>
          <p:nvPr/>
        </p:nvSpPr>
        <p:spPr bwMode="auto">
          <a:xfrm>
            <a:off x="2843213" y="4797425"/>
            <a:ext cx="1655762" cy="457200"/>
          </a:xfrm>
          <a:prstGeom prst="rect">
            <a:avLst/>
          </a:prstGeom>
          <a:noFill/>
          <a:ln w="9525">
            <a:noFill/>
            <a:miter lim="800000"/>
            <a:headEnd/>
            <a:tailEnd/>
          </a:ln>
          <a:effectLst/>
        </p:spPr>
        <p:txBody>
          <a:bodyPr>
            <a:spAutoFit/>
          </a:bodyPr>
          <a:lstStyle/>
          <a:p>
            <a:pPr>
              <a:spcBef>
                <a:spcPct val="50000"/>
              </a:spcBef>
            </a:pPr>
            <a:r>
              <a:rPr lang="en-GB" sz="2400"/>
              <a:t>E</a:t>
            </a:r>
            <a:r>
              <a:rPr lang="en-GB" sz="2400" baseline="-25000"/>
              <a:t>local</a:t>
            </a:r>
            <a:r>
              <a:rPr lang="en-GB" sz="2400"/>
              <a:t>=</a:t>
            </a:r>
            <a:r>
              <a:rPr lang="en-GB" sz="2400">
                <a:latin typeface="Symbol" pitchFamily="18" charset="2"/>
              </a:rPr>
              <a:t>b</a:t>
            </a:r>
            <a:r>
              <a:rPr lang="en-GB" sz="2400"/>
              <a:t> E</a:t>
            </a:r>
            <a:r>
              <a:rPr lang="en-GB" sz="2400" baseline="-25000"/>
              <a:t>0</a:t>
            </a:r>
            <a:endParaRPr lang="en-GB"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0522" y="3248951"/>
            <a:ext cx="3637118" cy="2308324"/>
          </a:xfrm>
          <a:prstGeom prst="rect">
            <a:avLst/>
          </a:prstGeom>
          <a:noFill/>
        </p:spPr>
        <p:txBody>
          <a:bodyPr wrap="square" rtlCol="0">
            <a:spAutoFit/>
          </a:bodyPr>
          <a:lstStyle/>
          <a:p>
            <a:r>
              <a:rPr lang="en-GB" dirty="0"/>
              <a:t>From observation</a:t>
            </a:r>
          </a:p>
          <a:p>
            <a:endParaRPr lang="en-GB" dirty="0"/>
          </a:p>
          <a:p>
            <a:endParaRPr lang="en-GB" dirty="0"/>
          </a:p>
          <a:p>
            <a:endParaRPr lang="en-US" dirty="0"/>
          </a:p>
          <a:p>
            <a:endParaRPr lang="en-GB" dirty="0"/>
          </a:p>
          <a:p>
            <a:r>
              <a:rPr lang="en-US" dirty="0"/>
              <a:t>T</a:t>
            </a:r>
            <a:r>
              <a:rPr lang="en-GB" dirty="0"/>
              <a:t>he constant is dependant on geometry, material and history of the structure</a:t>
            </a:r>
          </a:p>
        </p:txBody>
      </p:sp>
      <p:sp>
        <p:nvSpPr>
          <p:cNvPr id="2" name="Title 1"/>
          <p:cNvSpPr>
            <a:spLocks noGrp="1"/>
          </p:cNvSpPr>
          <p:nvPr>
            <p:ph type="title"/>
          </p:nvPr>
        </p:nvSpPr>
        <p:spPr/>
        <p:txBody>
          <a:bodyPr/>
          <a:lstStyle/>
          <a:p>
            <a:r>
              <a:rPr lang="en-GB" dirty="0"/>
              <a:t>Breakdown Rate</a:t>
            </a:r>
          </a:p>
        </p:txBody>
      </p:sp>
      <p:sp>
        <p:nvSpPr>
          <p:cNvPr id="3" name="Content Placeholder 2"/>
          <p:cNvSpPr>
            <a:spLocks noGrp="1"/>
          </p:cNvSpPr>
          <p:nvPr>
            <p:ph idx="1"/>
          </p:nvPr>
        </p:nvSpPr>
        <p:spPr/>
        <p:txBody>
          <a:bodyPr>
            <a:normAutofit/>
          </a:bodyPr>
          <a:lstStyle/>
          <a:p>
            <a:r>
              <a:rPr lang="en-GB" sz="1800" dirty="0"/>
              <a:t>The structure could statistically breakdown at any field but it becomes more likely at higher fields</a:t>
            </a:r>
          </a:p>
          <a:p>
            <a:r>
              <a:rPr lang="en-GB" sz="1800" dirty="0"/>
              <a:t>It is often convenient to discuss the breakdown rate (BDR), given as the number of breakdowns/pulse per unit length..</a:t>
            </a:r>
          </a:p>
        </p:txBody>
      </p:sp>
      <p:pic>
        <p:nvPicPr>
          <p:cNvPr id="4" name="Picture 2"/>
          <p:cNvPicPr>
            <a:picLocks noChangeAspect="1" noChangeArrowheads="1"/>
          </p:cNvPicPr>
          <p:nvPr/>
        </p:nvPicPr>
        <p:blipFill>
          <a:blip r:embed="rId2" cstate="print"/>
          <a:srcRect b="13527"/>
          <a:stretch>
            <a:fillRect/>
          </a:stretch>
        </p:blipFill>
        <p:spPr bwMode="auto">
          <a:xfrm>
            <a:off x="4572000" y="2859275"/>
            <a:ext cx="3960440" cy="3797657"/>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l="6920" t="72799" r="68861" b="2001"/>
          <a:stretch>
            <a:fillRect/>
          </a:stretch>
        </p:blipFill>
        <p:spPr bwMode="auto">
          <a:xfrm>
            <a:off x="1179160" y="3717032"/>
            <a:ext cx="2670880" cy="858497"/>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BDR Vs pulse length</a:t>
            </a:r>
          </a:p>
        </p:txBody>
      </p:sp>
      <p:sp>
        <p:nvSpPr>
          <p:cNvPr id="3" name="Content Placeholder 2"/>
          <p:cNvSpPr>
            <a:spLocks noGrp="1"/>
          </p:cNvSpPr>
          <p:nvPr>
            <p:ph idx="1"/>
          </p:nvPr>
        </p:nvSpPr>
        <p:spPr>
          <a:xfrm>
            <a:off x="457200" y="1600201"/>
            <a:ext cx="3538736" cy="1972816"/>
          </a:xfrm>
        </p:spPr>
        <p:txBody>
          <a:bodyPr>
            <a:normAutofit fontScale="92500"/>
          </a:bodyPr>
          <a:lstStyle/>
          <a:p>
            <a:r>
              <a:rPr lang="en-GB" dirty="0"/>
              <a:t>It takes breakdown time to start so it is also dependant on pulse length.</a:t>
            </a:r>
          </a:p>
        </p:txBody>
      </p:sp>
      <p:pic>
        <p:nvPicPr>
          <p:cNvPr id="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1417" y="1628800"/>
            <a:ext cx="4338214"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164290" y="2996952"/>
            <a:ext cx="546945" cy="600164"/>
          </a:xfrm>
          <a:prstGeom prst="rect">
            <a:avLst/>
          </a:prstGeom>
          <a:solidFill>
            <a:srgbClr val="FFFFFF"/>
          </a:solidFill>
        </p:spPr>
        <p:txBody>
          <a:bodyPr wrap="none" rtlCol="0">
            <a:spAutoFit/>
          </a:bodyPr>
          <a:lstStyle/>
          <a:p>
            <a:r>
              <a:rPr lang="en-GB" sz="1100" dirty="0"/>
              <a:t>half</a:t>
            </a:r>
            <a:br>
              <a:rPr lang="en-GB" sz="1100" dirty="0"/>
            </a:br>
            <a:r>
              <a:rPr lang="en-GB" sz="1100" dirty="0"/>
              <a:t>pulse</a:t>
            </a:r>
            <a:br>
              <a:rPr lang="en-GB" sz="1100" dirty="0"/>
            </a:br>
            <a:r>
              <a:rPr lang="en-GB" sz="1100" dirty="0"/>
              <a:t>length</a:t>
            </a:r>
          </a:p>
        </p:txBody>
      </p:sp>
      <p:sp>
        <p:nvSpPr>
          <p:cNvPr id="10" name="TextBox 9"/>
          <p:cNvSpPr txBox="1"/>
          <p:nvPr/>
        </p:nvSpPr>
        <p:spPr>
          <a:xfrm>
            <a:off x="5508106" y="2276872"/>
            <a:ext cx="582211" cy="600164"/>
          </a:xfrm>
          <a:prstGeom prst="rect">
            <a:avLst/>
          </a:prstGeom>
          <a:solidFill>
            <a:srgbClr val="FFFFFF"/>
          </a:solidFill>
        </p:spPr>
        <p:txBody>
          <a:bodyPr wrap="none" rtlCol="0">
            <a:spAutoFit/>
          </a:bodyPr>
          <a:lstStyle/>
          <a:p>
            <a:r>
              <a:rPr lang="en-GB" sz="1100" dirty="0"/>
              <a:t>double</a:t>
            </a:r>
            <a:br>
              <a:rPr lang="en-GB" sz="1100" dirty="0"/>
            </a:br>
            <a:r>
              <a:rPr lang="en-GB" sz="1100" dirty="0"/>
              <a:t>pulse</a:t>
            </a:r>
            <a:br>
              <a:rPr lang="en-GB" sz="1100" dirty="0"/>
            </a:br>
            <a:r>
              <a:rPr lang="en-GB" sz="1100" dirty="0"/>
              <a:t>length</a:t>
            </a:r>
          </a:p>
        </p:txBody>
      </p:sp>
      <p:sp>
        <p:nvSpPr>
          <p:cNvPr id="11" name="TextBox 10"/>
          <p:cNvSpPr txBox="1"/>
          <p:nvPr/>
        </p:nvSpPr>
        <p:spPr>
          <a:xfrm>
            <a:off x="6588226" y="2060848"/>
            <a:ext cx="649537" cy="600164"/>
          </a:xfrm>
          <a:prstGeom prst="rect">
            <a:avLst/>
          </a:prstGeom>
          <a:solidFill>
            <a:srgbClr val="FFFFFF"/>
          </a:solidFill>
        </p:spPr>
        <p:txBody>
          <a:bodyPr wrap="none" rtlCol="0">
            <a:spAutoFit/>
          </a:bodyPr>
          <a:lstStyle/>
          <a:p>
            <a:r>
              <a:rPr lang="en-GB" sz="1100" dirty="0"/>
              <a:t>nominal</a:t>
            </a:r>
            <a:br>
              <a:rPr lang="en-GB" sz="1100" dirty="0"/>
            </a:br>
            <a:r>
              <a:rPr lang="en-GB" sz="1100" dirty="0"/>
              <a:t>pulse</a:t>
            </a:r>
            <a:br>
              <a:rPr lang="en-GB" sz="1100" dirty="0"/>
            </a:br>
            <a:r>
              <a:rPr lang="en-GB" sz="1100" dirty="0"/>
              <a:t>length</a:t>
            </a:r>
          </a:p>
        </p:txBody>
      </p:sp>
      <p:grpSp>
        <p:nvGrpSpPr>
          <p:cNvPr id="12" name="Group 3"/>
          <p:cNvGrpSpPr/>
          <p:nvPr/>
        </p:nvGrpSpPr>
        <p:grpSpPr>
          <a:xfrm>
            <a:off x="0" y="3645024"/>
            <a:ext cx="4067944" cy="3212976"/>
            <a:chOff x="2987824" y="2370366"/>
            <a:chExt cx="6132074" cy="4515018"/>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2754029"/>
              <a:ext cx="6132074" cy="4131355"/>
            </a:xfrm>
            <a:prstGeom prst="rect">
              <a:avLst/>
            </a:prstGeom>
            <a:ln>
              <a:noFill/>
            </a:ln>
            <a:effectLst>
              <a:outerShdw blurRad="292100" dist="139700" dir="2700000" algn="tl" rotWithShape="0">
                <a:srgbClr val="333333">
                  <a:alpha val="0"/>
                </a:srgbClr>
              </a:outerShdw>
            </a:effectLst>
          </p:spPr>
        </p:pic>
        <p:cxnSp>
          <p:nvCxnSpPr>
            <p:cNvPr id="14" name="Straight Arrow Connector 13"/>
            <p:cNvCxnSpPr/>
            <p:nvPr/>
          </p:nvCxnSpPr>
          <p:spPr>
            <a:xfrm flipH="1">
              <a:off x="7457154" y="2708920"/>
              <a:ext cx="355206" cy="50651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948981" y="2370366"/>
              <a:ext cx="1953825" cy="475751"/>
            </a:xfrm>
            <a:prstGeom prst="rect">
              <a:avLst/>
            </a:prstGeom>
            <a:noFill/>
            <a:ln>
              <a:solidFill>
                <a:srgbClr val="FF0000"/>
              </a:solidFill>
            </a:ln>
          </p:spPr>
          <p:txBody>
            <a:bodyPr wrap="square" rtlCol="0">
              <a:spAutoFit/>
            </a:bodyPr>
            <a:lstStyle/>
            <a:p>
              <a:pPr algn="ctr"/>
              <a:r>
                <a:rPr lang="es-ES" sz="1600" b="1" dirty="0"/>
                <a:t>E</a:t>
              </a:r>
              <a:r>
                <a:rPr lang="es-ES" sz="1600" b="1" baseline="-25000" dirty="0"/>
                <a:t>0</a:t>
              </a:r>
              <a:r>
                <a:rPr lang="es-ES" sz="1600" b="1" dirty="0"/>
                <a:t>=58 MV/m</a:t>
              </a:r>
            </a:p>
          </p:txBody>
        </p:sp>
        <p:grpSp>
          <p:nvGrpSpPr>
            <p:cNvPr id="16" name="Group 26"/>
            <p:cNvGrpSpPr/>
            <p:nvPr/>
          </p:nvGrpSpPr>
          <p:grpSpPr>
            <a:xfrm>
              <a:off x="6869503" y="5386782"/>
              <a:ext cx="970231" cy="666688"/>
              <a:chOff x="633360" y="4468838"/>
              <a:chExt cx="970231" cy="666688"/>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63252" t="63660" r="20926" b="20203"/>
              <a:stretch/>
            </p:blipFill>
            <p:spPr>
              <a:xfrm>
                <a:off x="633360" y="4468838"/>
                <a:ext cx="970231" cy="666688"/>
              </a:xfrm>
              <a:prstGeom prst="rect">
                <a:avLst/>
              </a:prstGeom>
              <a:ln>
                <a:noFill/>
              </a:ln>
              <a:effectLst>
                <a:outerShdw blurRad="292100" dist="139700" dir="2700000" algn="tl" rotWithShape="0">
                  <a:srgbClr val="333333">
                    <a:alpha val="0"/>
                  </a:srgbClr>
                </a:outerShdw>
              </a:effectLst>
            </p:spPr>
          </p:pic>
          <p:sp>
            <p:nvSpPr>
              <p:cNvPr id="21" name="Rectangle 20"/>
              <p:cNvSpPr/>
              <p:nvPr/>
            </p:nvSpPr>
            <p:spPr>
              <a:xfrm>
                <a:off x="850605" y="4635795"/>
                <a:ext cx="529258" cy="361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32"/>
            <p:cNvGrpSpPr/>
            <p:nvPr/>
          </p:nvGrpSpPr>
          <p:grpSpPr>
            <a:xfrm>
              <a:off x="6053861" y="5390515"/>
              <a:ext cx="992416" cy="666688"/>
              <a:chOff x="611177" y="4468838"/>
              <a:chExt cx="992416" cy="666688"/>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62891" t="63660" r="20925" b="20203"/>
              <a:stretch/>
            </p:blipFill>
            <p:spPr>
              <a:xfrm>
                <a:off x="611177" y="4468838"/>
                <a:ext cx="992416" cy="666688"/>
              </a:xfrm>
              <a:prstGeom prst="rect">
                <a:avLst/>
              </a:prstGeom>
              <a:ln>
                <a:noFill/>
              </a:ln>
              <a:effectLst>
                <a:outerShdw blurRad="292100" dist="139700" dir="2700000" algn="tl" rotWithShape="0">
                  <a:srgbClr val="333333">
                    <a:alpha val="0"/>
                  </a:srgbClr>
                </a:outerShdw>
              </a:effectLst>
            </p:spPr>
          </p:pic>
          <p:sp>
            <p:nvSpPr>
              <p:cNvPr id="19" name="Rectangle 18"/>
              <p:cNvSpPr/>
              <p:nvPr/>
            </p:nvSpPr>
            <p:spPr>
              <a:xfrm>
                <a:off x="850605" y="4635795"/>
                <a:ext cx="529258" cy="361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2" name="Picture 3"/>
          <p:cNvPicPr>
            <a:picLocks noChangeAspect="1" noChangeArrowheads="1"/>
          </p:cNvPicPr>
          <p:nvPr/>
        </p:nvPicPr>
        <p:blipFill>
          <a:blip r:embed="rId4" cstate="print"/>
          <a:srcRect l="71793" t="61599" r="5718" b="10401"/>
          <a:stretch>
            <a:fillRect/>
          </a:stretch>
        </p:blipFill>
        <p:spPr bwMode="auto">
          <a:xfrm>
            <a:off x="5292082" y="4509120"/>
            <a:ext cx="2621091" cy="1008112"/>
          </a:xfrm>
          <a:prstGeom prst="rect">
            <a:avLst/>
          </a:prstGeom>
          <a:noFill/>
          <a:ln w="9525">
            <a:noFill/>
            <a:miter lim="800000"/>
            <a:headEnd/>
            <a:tailEnd/>
          </a:ln>
        </p:spPr>
      </p:pic>
      <p:sp>
        <p:nvSpPr>
          <p:cNvPr id="23" name="TextBox 22"/>
          <p:cNvSpPr txBox="1"/>
          <p:nvPr/>
        </p:nvSpPr>
        <p:spPr>
          <a:xfrm>
            <a:off x="4283968" y="5877274"/>
            <a:ext cx="3960440" cy="646331"/>
          </a:xfrm>
          <a:prstGeom prst="rect">
            <a:avLst/>
          </a:prstGeom>
          <a:noFill/>
        </p:spPr>
        <p:txBody>
          <a:bodyPr wrap="square" rtlCol="0">
            <a:spAutoFit/>
          </a:bodyPr>
          <a:lstStyle/>
          <a:p>
            <a:r>
              <a:rPr lang="en-GB" dirty="0"/>
              <a:t>If pulse length goes down by 20 the field almost doubles.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205" y="1112572"/>
            <a:ext cx="7787208" cy="698485"/>
          </a:xfrm>
        </p:spPr>
        <p:txBody>
          <a:bodyPr>
            <a:normAutofit fontScale="90000"/>
          </a:bodyPr>
          <a:lstStyle/>
          <a:p>
            <a:r>
              <a:rPr lang="en-GB" dirty="0"/>
              <a:t>What causes the whiskers?</a:t>
            </a:r>
          </a:p>
        </p:txBody>
      </p:sp>
      <p:sp>
        <p:nvSpPr>
          <p:cNvPr id="3" name="Content Placeholder 2"/>
          <p:cNvSpPr>
            <a:spLocks noGrp="1"/>
          </p:cNvSpPr>
          <p:nvPr>
            <p:ph idx="1"/>
          </p:nvPr>
        </p:nvSpPr>
        <p:spPr/>
        <p:txBody>
          <a:bodyPr>
            <a:normAutofit/>
          </a:bodyPr>
          <a:lstStyle/>
          <a:p>
            <a:pPr marL="0" indent="0">
              <a:buNone/>
            </a:pPr>
            <a:r>
              <a:rPr lang="en-US" sz="2000" dirty="0"/>
              <a:t>Generally thought breakdown is initiated by field emission on whiskers enhancing the field but where do they come from?</a:t>
            </a:r>
            <a:endParaRPr lang="en-GB" sz="2000" dirty="0"/>
          </a:p>
          <a:p>
            <a:r>
              <a:rPr lang="en-GB" sz="2000" dirty="0"/>
              <a:t>Machining defects? 		</a:t>
            </a:r>
            <a:r>
              <a:rPr lang="en-GB" sz="2000" dirty="0">
                <a:solidFill>
                  <a:srgbClr val="FF0000"/>
                </a:solidFill>
              </a:rPr>
              <a:t>Not observed beforehand</a:t>
            </a:r>
          </a:p>
          <a:p>
            <a:endParaRPr lang="en-GB" sz="2000" dirty="0"/>
          </a:p>
          <a:p>
            <a:r>
              <a:rPr lang="en-GB" sz="2000" dirty="0"/>
              <a:t>Dust and dirt? 		</a:t>
            </a:r>
            <a:r>
              <a:rPr lang="en-GB" sz="2000" dirty="0">
                <a:solidFill>
                  <a:srgbClr val="FF0000"/>
                </a:solidFill>
              </a:rPr>
              <a:t>Cleanroom construction reduces 					conditioning time but not ultimate 					gradient</a:t>
            </a:r>
          </a:p>
          <a:p>
            <a:r>
              <a:rPr lang="en-GB" sz="2000" dirty="0"/>
              <a:t>Lattice defects under electric stress?</a:t>
            </a:r>
          </a:p>
          <a:p>
            <a:r>
              <a:rPr lang="en-GB" sz="2000" dirty="0"/>
              <a:t>Micro-cracking due to heating?</a:t>
            </a:r>
          </a:p>
          <a:p>
            <a:r>
              <a:rPr lang="en-GB" sz="2000" dirty="0"/>
              <a:t>Damage from breakdown, multipactor etc?</a:t>
            </a:r>
          </a:p>
        </p:txBody>
      </p:sp>
      <p:sp>
        <p:nvSpPr>
          <p:cNvPr id="4" name="Rectangle 3">
            <a:extLst>
              <a:ext uri="{FF2B5EF4-FFF2-40B4-BE49-F238E27FC236}">
                <a16:creationId xmlns:a16="http://schemas.microsoft.com/office/drawing/2014/main" id="{57B64283-C2FA-4260-915E-70996868096E}"/>
              </a:ext>
            </a:extLst>
          </p:cNvPr>
          <p:cNvSpPr/>
          <p:nvPr/>
        </p:nvSpPr>
        <p:spPr>
          <a:xfrm>
            <a:off x="358085" y="4077072"/>
            <a:ext cx="7977708"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Rectangle 4">
            <a:extLst>
              <a:ext uri="{FF2B5EF4-FFF2-40B4-BE49-F238E27FC236}">
                <a16:creationId xmlns:a16="http://schemas.microsoft.com/office/drawing/2014/main" id="{D72DEE62-8CA4-4FCC-AF26-730FACA9DFB2}"/>
              </a:ext>
            </a:extLst>
          </p:cNvPr>
          <p:cNvSpPr/>
          <p:nvPr/>
        </p:nvSpPr>
        <p:spPr>
          <a:xfrm>
            <a:off x="533589" y="2389509"/>
            <a:ext cx="7977708" cy="1760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Rectangle 5">
            <a:extLst>
              <a:ext uri="{FF2B5EF4-FFF2-40B4-BE49-F238E27FC236}">
                <a16:creationId xmlns:a16="http://schemas.microsoft.com/office/drawing/2014/main" id="{AF258383-A87B-43E5-9E57-1F2693DDF0C1}"/>
              </a:ext>
            </a:extLst>
          </p:cNvPr>
          <p:cNvSpPr/>
          <p:nvPr/>
        </p:nvSpPr>
        <p:spPr>
          <a:xfrm>
            <a:off x="3937230" y="2245229"/>
            <a:ext cx="4919663" cy="1838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a:extLst>
              <a:ext uri="{FF2B5EF4-FFF2-40B4-BE49-F238E27FC236}">
                <a16:creationId xmlns:a16="http://schemas.microsoft.com/office/drawing/2014/main" id="{FA995502-48EB-4043-AE77-110EF168B6B5}"/>
              </a:ext>
            </a:extLst>
          </p:cNvPr>
          <p:cNvPicPr>
            <a:picLocks noChangeAspect="1"/>
          </p:cNvPicPr>
          <p:nvPr/>
        </p:nvPicPr>
        <p:blipFill>
          <a:blip r:embed="rId2"/>
          <a:stretch>
            <a:fillRect/>
          </a:stretch>
        </p:blipFill>
        <p:spPr>
          <a:xfrm>
            <a:off x="2156818" y="4256646"/>
            <a:ext cx="4380242" cy="2002303"/>
          </a:xfrm>
          <a:prstGeom prst="rect">
            <a:avLst/>
          </a:prstGeom>
        </p:spPr>
      </p:pic>
      <p:sp>
        <p:nvSpPr>
          <p:cNvPr id="8" name="Rectangle 7">
            <a:extLst>
              <a:ext uri="{FF2B5EF4-FFF2-40B4-BE49-F238E27FC236}">
                <a16:creationId xmlns:a16="http://schemas.microsoft.com/office/drawing/2014/main" id="{FC4BCA98-E483-4EC3-94F0-1885510202EB}"/>
              </a:ext>
            </a:extLst>
          </p:cNvPr>
          <p:cNvSpPr/>
          <p:nvPr/>
        </p:nvSpPr>
        <p:spPr>
          <a:xfrm>
            <a:off x="1336528" y="4256646"/>
            <a:ext cx="5143760" cy="2066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680" y="1042989"/>
            <a:ext cx="7787208" cy="698485"/>
          </a:xfrm>
        </p:spPr>
        <p:txBody>
          <a:bodyPr>
            <a:normAutofit fontScale="90000"/>
          </a:bodyPr>
          <a:lstStyle/>
          <a:p>
            <a:r>
              <a:rPr lang="en-GB" dirty="0"/>
              <a:t>Breakdown field </a:t>
            </a:r>
            <a:r>
              <a:rPr lang="en-GB" dirty="0" err="1"/>
              <a:t>vs</a:t>
            </a:r>
            <a:r>
              <a:rPr lang="en-GB" dirty="0"/>
              <a:t> Material</a:t>
            </a:r>
          </a:p>
        </p:txBody>
      </p:sp>
      <p:sp>
        <p:nvSpPr>
          <p:cNvPr id="3" name="Content Placeholder 2"/>
          <p:cNvSpPr>
            <a:spLocks noGrp="1"/>
          </p:cNvSpPr>
          <p:nvPr>
            <p:ph idx="1"/>
          </p:nvPr>
        </p:nvSpPr>
        <p:spPr/>
        <p:txBody>
          <a:bodyPr>
            <a:normAutofit/>
          </a:bodyPr>
          <a:lstStyle/>
          <a:p>
            <a:r>
              <a:rPr lang="en-GB" sz="2400" dirty="0"/>
              <a:t>DC Breakdown strength is correlated with crystal structure. This would suggest the dominant cause is dislocations.</a:t>
            </a:r>
          </a:p>
          <a:p>
            <a:r>
              <a:rPr lang="en-GB" sz="2400" dirty="0"/>
              <a:t>The stress can come from pulsed heating or the electric field itself.</a:t>
            </a:r>
          </a:p>
        </p:txBody>
      </p:sp>
      <p:pic>
        <p:nvPicPr>
          <p:cNvPr id="83970" name="Picture 2"/>
          <p:cNvPicPr>
            <a:picLocks noChangeAspect="1" noChangeArrowheads="1"/>
          </p:cNvPicPr>
          <p:nvPr/>
        </p:nvPicPr>
        <p:blipFill>
          <a:blip r:embed="rId2" cstate="print"/>
          <a:srcRect/>
          <a:stretch>
            <a:fillRect/>
          </a:stretch>
        </p:blipFill>
        <p:spPr bwMode="auto">
          <a:xfrm>
            <a:off x="2493690" y="3023444"/>
            <a:ext cx="5750719" cy="265747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DAFDFA9B-8D38-47D3-8B2C-D4FA303153C4}"/>
              </a:ext>
            </a:extLst>
          </p:cNvPr>
          <p:cNvCxnSpPr/>
          <p:nvPr/>
        </p:nvCxnSpPr>
        <p:spPr>
          <a:xfrm>
            <a:off x="7165786" y="1942520"/>
            <a:ext cx="0" cy="10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938" name="Rectangle 2">
            <a:extLst>
              <a:ext uri="{FF2B5EF4-FFF2-40B4-BE49-F238E27FC236}">
                <a16:creationId xmlns:a16="http://schemas.microsoft.com/office/drawing/2014/main" id="{EBF2C586-324C-4F0D-B28F-820260635EF1}"/>
              </a:ext>
            </a:extLst>
          </p:cNvPr>
          <p:cNvSpPr>
            <a:spLocks noGrp="1" noChangeArrowheads="1"/>
          </p:cNvSpPr>
          <p:nvPr>
            <p:ph type="title"/>
          </p:nvPr>
        </p:nvSpPr>
        <p:spPr/>
        <p:txBody>
          <a:bodyPr/>
          <a:lstStyle/>
          <a:p>
            <a:pPr eaLnBrk="1" hangingPunct="1"/>
            <a:r>
              <a:rPr lang="en-GB" altLang="en-US" dirty="0"/>
              <a:t>Vacuum Breakdown</a:t>
            </a:r>
          </a:p>
        </p:txBody>
      </p:sp>
      <p:sp>
        <p:nvSpPr>
          <p:cNvPr id="39939" name="Rectangle 3">
            <a:extLst>
              <a:ext uri="{FF2B5EF4-FFF2-40B4-BE49-F238E27FC236}">
                <a16:creationId xmlns:a16="http://schemas.microsoft.com/office/drawing/2014/main" id="{611EEB1B-B8E2-416B-92F3-6BB91E7CC45F}"/>
              </a:ext>
            </a:extLst>
          </p:cNvPr>
          <p:cNvSpPr>
            <a:spLocks noGrp="1" noChangeArrowheads="1"/>
          </p:cNvSpPr>
          <p:nvPr>
            <p:ph idx="1"/>
          </p:nvPr>
        </p:nvSpPr>
        <p:spPr>
          <a:xfrm>
            <a:off x="695329" y="1811056"/>
            <a:ext cx="4808534" cy="3724178"/>
          </a:xfrm>
          <a:prstGeom prst="rect">
            <a:avLst/>
          </a:prstGeom>
        </p:spPr>
        <p:txBody>
          <a:bodyPr>
            <a:normAutofit lnSpcReduction="10000"/>
          </a:bodyPr>
          <a:lstStyle/>
          <a:p>
            <a:pPr eaLnBrk="1" hangingPunct="1">
              <a:lnSpc>
                <a:spcPct val="80000"/>
              </a:lnSpc>
            </a:pPr>
            <a:r>
              <a:rPr lang="en-GB" altLang="en-US" sz="1800" dirty="0">
                <a:latin typeface="Open Sans" panose="020B0606030504020204" pitchFamily="34" charset="0"/>
                <a:ea typeface="Open Sans" panose="020B0606030504020204" pitchFamily="34" charset="0"/>
                <a:cs typeface="Open Sans" panose="020B0606030504020204" pitchFamily="34" charset="0"/>
              </a:rPr>
              <a:t>Breakdown occurs when a  plasma discharge is generated in the cavity.</a:t>
            </a:r>
          </a:p>
          <a:p>
            <a:pPr>
              <a:lnSpc>
                <a:spcPct val="80000"/>
              </a:lnSpc>
            </a:pPr>
            <a:r>
              <a:rPr lang="en-GB" sz="1800" dirty="0">
                <a:latin typeface="Open Sans" panose="020B0606030504020204" pitchFamily="34" charset="0"/>
                <a:ea typeface="Open Sans" panose="020B0606030504020204" pitchFamily="34" charset="0"/>
                <a:cs typeface="Open Sans" panose="020B0606030504020204" pitchFamily="34" charset="0"/>
              </a:rPr>
              <a:t>The stress model suggests the Lorentz force on the cavity surface creates defects from voids in the bulk near the surface.</a:t>
            </a:r>
          </a:p>
          <a:p>
            <a:pPr eaLnBrk="1" hangingPunct="1">
              <a:lnSpc>
                <a:spcPct val="80000"/>
              </a:lnSpc>
            </a:pPr>
            <a:r>
              <a:rPr lang="en-GB" altLang="en-US" sz="1800" dirty="0">
                <a:latin typeface="Open Sans" panose="020B0606030504020204" pitchFamily="34" charset="0"/>
                <a:ea typeface="Open Sans" panose="020B0606030504020204" pitchFamily="34" charset="0"/>
                <a:cs typeface="Open Sans" panose="020B0606030504020204" pitchFamily="34" charset="0"/>
              </a:rPr>
              <a:t>The stress of the electric field on a defect creates an emitter tip</a:t>
            </a:r>
          </a:p>
          <a:p>
            <a:pPr eaLnBrk="1" hangingPunct="1">
              <a:lnSpc>
                <a:spcPct val="80000"/>
              </a:lnSpc>
            </a:pPr>
            <a:r>
              <a:rPr lang="en-GB" altLang="en-US" sz="1800" dirty="0">
                <a:latin typeface="Open Sans" panose="020B0606030504020204" pitchFamily="34" charset="0"/>
                <a:ea typeface="Open Sans" panose="020B0606030504020204" pitchFamily="34" charset="0"/>
                <a:cs typeface="Open Sans" panose="020B0606030504020204" pitchFamily="34" charset="0"/>
              </a:rPr>
              <a:t>This causes extensive heating and evaporation via field emission</a:t>
            </a:r>
          </a:p>
          <a:p>
            <a:pPr eaLnBrk="1" hangingPunct="1">
              <a:lnSpc>
                <a:spcPct val="80000"/>
              </a:lnSpc>
            </a:pPr>
            <a:r>
              <a:rPr lang="en-GB" altLang="en-US" sz="1800" dirty="0">
                <a:latin typeface="Open Sans" panose="020B0606030504020204" pitchFamily="34" charset="0"/>
                <a:ea typeface="Open Sans" panose="020B0606030504020204" pitchFamily="34" charset="0"/>
                <a:cs typeface="Open Sans" panose="020B0606030504020204" pitchFamily="34" charset="0"/>
              </a:rPr>
              <a:t>The vapor is then ionised by field emission.</a:t>
            </a:r>
          </a:p>
          <a:p>
            <a:pPr eaLnBrk="1" hangingPunct="1">
              <a:lnSpc>
                <a:spcPct val="80000"/>
              </a:lnSpc>
            </a:pPr>
            <a:r>
              <a:rPr lang="en-GB" altLang="en-US" sz="1800" dirty="0">
                <a:latin typeface="Open Sans" panose="020B0606030504020204" pitchFamily="34" charset="0"/>
                <a:ea typeface="Open Sans" panose="020B0606030504020204" pitchFamily="34" charset="0"/>
                <a:cs typeface="Open Sans" panose="020B0606030504020204" pitchFamily="34" charset="0"/>
              </a:rPr>
              <a:t>This melts a crater into the cavity surface</a:t>
            </a:r>
          </a:p>
          <a:p>
            <a:pPr eaLnBrk="1" hangingPunct="1">
              <a:lnSpc>
                <a:spcPct val="80000"/>
              </a:lnSpc>
            </a:pPr>
            <a:r>
              <a:rPr lang="en-GB" altLang="en-US" sz="1800" dirty="0">
                <a:latin typeface="Open Sans" panose="020B0606030504020204" pitchFamily="34" charset="0"/>
                <a:ea typeface="Open Sans" panose="020B0606030504020204" pitchFamily="34" charset="0"/>
                <a:cs typeface="Open Sans" panose="020B0606030504020204" pitchFamily="34" charset="0"/>
              </a:rPr>
              <a:t>This is the major limitation to gradient in most pulsed RF cavities and can permanently damage the structure.</a:t>
            </a:r>
          </a:p>
        </p:txBody>
      </p:sp>
      <p:pic>
        <p:nvPicPr>
          <p:cNvPr id="4" name="Picture 3">
            <a:extLst>
              <a:ext uri="{FF2B5EF4-FFF2-40B4-BE49-F238E27FC236}">
                <a16:creationId xmlns:a16="http://schemas.microsoft.com/office/drawing/2014/main" id="{35F58F1F-49DD-406B-8C7D-4024C7FDD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3174" y="3695864"/>
            <a:ext cx="2857500" cy="2143125"/>
          </a:xfrm>
          <a:prstGeom prst="rect">
            <a:avLst/>
          </a:prstGeom>
        </p:spPr>
      </p:pic>
      <p:sp>
        <p:nvSpPr>
          <p:cNvPr id="2" name="Rectangle 1">
            <a:extLst>
              <a:ext uri="{FF2B5EF4-FFF2-40B4-BE49-F238E27FC236}">
                <a16:creationId xmlns:a16="http://schemas.microsoft.com/office/drawing/2014/main" id="{10CA4741-0F20-40FD-97DA-7F0A8884569E}"/>
              </a:ext>
            </a:extLst>
          </p:cNvPr>
          <p:cNvSpPr/>
          <p:nvPr/>
        </p:nvSpPr>
        <p:spPr>
          <a:xfrm>
            <a:off x="5753174" y="2970537"/>
            <a:ext cx="2857500" cy="6228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Oval 2">
            <a:extLst>
              <a:ext uri="{FF2B5EF4-FFF2-40B4-BE49-F238E27FC236}">
                <a16:creationId xmlns:a16="http://schemas.microsoft.com/office/drawing/2014/main" id="{10386829-C92A-4E28-BD16-FD027022B0AF}"/>
              </a:ext>
            </a:extLst>
          </p:cNvPr>
          <p:cNvSpPr/>
          <p:nvPr/>
        </p:nvSpPr>
        <p:spPr>
          <a:xfrm>
            <a:off x="6943993" y="3018292"/>
            <a:ext cx="475862" cy="258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Oval 5">
            <a:extLst>
              <a:ext uri="{FF2B5EF4-FFF2-40B4-BE49-F238E27FC236}">
                <a16:creationId xmlns:a16="http://schemas.microsoft.com/office/drawing/2014/main" id="{96D807CA-FD9C-459C-9A48-0C32855D51BA}"/>
              </a:ext>
            </a:extLst>
          </p:cNvPr>
          <p:cNvSpPr/>
          <p:nvPr/>
        </p:nvSpPr>
        <p:spPr>
          <a:xfrm>
            <a:off x="6703181" y="2667164"/>
            <a:ext cx="957486" cy="62281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Oval 6">
            <a:extLst>
              <a:ext uri="{FF2B5EF4-FFF2-40B4-BE49-F238E27FC236}">
                <a16:creationId xmlns:a16="http://schemas.microsoft.com/office/drawing/2014/main" id="{8FC6C6DF-F4F4-40B8-97EA-B241A339CAD2}"/>
              </a:ext>
            </a:extLst>
          </p:cNvPr>
          <p:cNvSpPr/>
          <p:nvPr/>
        </p:nvSpPr>
        <p:spPr>
          <a:xfrm>
            <a:off x="6849046" y="2801970"/>
            <a:ext cx="665756" cy="3848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Oval 7">
            <a:extLst>
              <a:ext uri="{FF2B5EF4-FFF2-40B4-BE49-F238E27FC236}">
                <a16:creationId xmlns:a16="http://schemas.microsoft.com/office/drawing/2014/main" id="{19133728-2EF3-4094-AB42-DCF1F8CF4BA3}"/>
              </a:ext>
            </a:extLst>
          </p:cNvPr>
          <p:cNvSpPr/>
          <p:nvPr/>
        </p:nvSpPr>
        <p:spPr>
          <a:xfrm>
            <a:off x="7103998" y="2207760"/>
            <a:ext cx="111968" cy="121064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10" name="Straight Arrow Connector 9">
            <a:extLst>
              <a:ext uri="{FF2B5EF4-FFF2-40B4-BE49-F238E27FC236}">
                <a16:creationId xmlns:a16="http://schemas.microsoft.com/office/drawing/2014/main" id="{BC6655DE-6914-4267-8665-626E362C231C}"/>
              </a:ext>
            </a:extLst>
          </p:cNvPr>
          <p:cNvCxnSpPr/>
          <p:nvPr/>
        </p:nvCxnSpPr>
        <p:spPr>
          <a:xfrm>
            <a:off x="5909566" y="1942520"/>
            <a:ext cx="0" cy="10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10D0A17-8A2F-4DDB-8F0B-C169A6F6367C}"/>
              </a:ext>
            </a:extLst>
          </p:cNvPr>
          <p:cNvCxnSpPr/>
          <p:nvPr/>
        </p:nvCxnSpPr>
        <p:spPr>
          <a:xfrm>
            <a:off x="6433673" y="1942520"/>
            <a:ext cx="0" cy="10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1BFFD9D-AE37-40F8-8747-C4B95D3FB7ED}"/>
              </a:ext>
            </a:extLst>
          </p:cNvPr>
          <p:cNvCxnSpPr/>
          <p:nvPr/>
        </p:nvCxnSpPr>
        <p:spPr>
          <a:xfrm>
            <a:off x="7788546" y="1942520"/>
            <a:ext cx="0" cy="10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24DC3E4-7C72-4650-952B-C494A6EAB270}"/>
              </a:ext>
            </a:extLst>
          </p:cNvPr>
          <p:cNvCxnSpPr/>
          <p:nvPr/>
        </p:nvCxnSpPr>
        <p:spPr>
          <a:xfrm>
            <a:off x="8373985" y="1942520"/>
            <a:ext cx="0" cy="102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Isosceles Triangle 10">
            <a:extLst>
              <a:ext uri="{FF2B5EF4-FFF2-40B4-BE49-F238E27FC236}">
                <a16:creationId xmlns:a16="http://schemas.microsoft.com/office/drawing/2014/main" id="{BC93C8EA-2C63-40A9-AEF3-D2BED0B9F974}"/>
              </a:ext>
            </a:extLst>
          </p:cNvPr>
          <p:cNvSpPr/>
          <p:nvPr/>
        </p:nvSpPr>
        <p:spPr>
          <a:xfrm rot="10800000">
            <a:off x="7095531" y="1505977"/>
            <a:ext cx="111953" cy="68626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Cloud 11">
            <a:extLst>
              <a:ext uri="{FF2B5EF4-FFF2-40B4-BE49-F238E27FC236}">
                <a16:creationId xmlns:a16="http://schemas.microsoft.com/office/drawing/2014/main" id="{043B8DE8-0DA9-47DA-9D92-9A60150CE8F7}"/>
              </a:ext>
            </a:extLst>
          </p:cNvPr>
          <p:cNvSpPr/>
          <p:nvPr/>
        </p:nvSpPr>
        <p:spPr>
          <a:xfrm>
            <a:off x="6330114" y="1516156"/>
            <a:ext cx="1703621" cy="466644"/>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Lightning Bolt 12">
            <a:extLst>
              <a:ext uri="{FF2B5EF4-FFF2-40B4-BE49-F238E27FC236}">
                <a16:creationId xmlns:a16="http://schemas.microsoft.com/office/drawing/2014/main" id="{0282A803-44F2-4D27-97A6-D92D3D2FE178}"/>
              </a:ext>
            </a:extLst>
          </p:cNvPr>
          <p:cNvSpPr/>
          <p:nvPr/>
        </p:nvSpPr>
        <p:spPr>
          <a:xfrm>
            <a:off x="6433673" y="1607983"/>
            <a:ext cx="1354871" cy="198537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Oval 17">
            <a:extLst>
              <a:ext uri="{FF2B5EF4-FFF2-40B4-BE49-F238E27FC236}">
                <a16:creationId xmlns:a16="http://schemas.microsoft.com/office/drawing/2014/main" id="{DA956547-41D1-4D73-BBDE-D06E03D0B65C}"/>
              </a:ext>
            </a:extLst>
          </p:cNvPr>
          <p:cNvSpPr/>
          <p:nvPr/>
        </p:nvSpPr>
        <p:spPr>
          <a:xfrm>
            <a:off x="6831889" y="2398873"/>
            <a:ext cx="716666" cy="9383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9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939">
                                            <p:txEl>
                                              <p:pRg st="3" end="3"/>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9939">
                                            <p:txEl>
                                              <p:pRg st="4" end="4"/>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8"/>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1"/>
                                        </p:tgtEl>
                                        <p:attrNameLst>
                                          <p:attrName>style.visibility</p:attrName>
                                        </p:attrNameLst>
                                      </p:cBhvr>
                                      <p:to>
                                        <p:strVal val="hidden"/>
                                      </p:to>
                                    </p:set>
                                  </p:childTnLst>
                                </p:cTn>
                              </p:par>
                              <p:par>
                                <p:cTn id="61" presetID="1" presetClass="entr" presetSubtype="0" fill="hold" grpId="2" nodeType="withEffect">
                                  <p:stCondLst>
                                    <p:cond delay="0"/>
                                  </p:stCondLst>
                                  <p:childTnLst>
                                    <p:set>
                                      <p:cBhvr>
                                        <p:cTn id="62" dur="1" fill="hold">
                                          <p:stCondLst>
                                            <p:cond delay="0"/>
                                          </p:stCondLst>
                                        </p:cTn>
                                        <p:tgtEl>
                                          <p:spTgt spid="6"/>
                                        </p:tgtEl>
                                        <p:attrNameLst>
                                          <p:attrName>style.visibility</p:attrName>
                                        </p:attrNameLst>
                                      </p:cBhvr>
                                      <p:to>
                                        <p:strVal val="visible"/>
                                      </p:to>
                                    </p:set>
                                  </p:childTnLst>
                                </p:cTn>
                              </p:par>
                              <p:par>
                                <p:cTn id="63" presetID="1" presetClass="entr" presetSubtype="0" fill="hold" grpId="2"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9939">
                                            <p:txEl>
                                              <p:pRg st="5" end="5"/>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99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P spid="6" grpId="2" animBg="1"/>
      <p:bldP spid="7" grpId="0" animBg="1"/>
      <p:bldP spid="7" grpId="1" animBg="1"/>
      <p:bldP spid="7" grpId="2" animBg="1"/>
      <p:bldP spid="8" grpId="0" animBg="1"/>
      <p:bldP spid="8" grpId="1" animBg="1"/>
      <p:bldP spid="11" grpId="0" animBg="1"/>
      <p:bldP spid="11" grpId="1" animBg="1"/>
      <p:bldP spid="12" grpId="0" animBg="1"/>
      <p:bldP spid="12" grpId="1" animBg="1"/>
      <p:bldP spid="13" grpId="0" animBg="1"/>
      <p:bldP spid="13" grpId="1"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1996</Words>
  <Application>Microsoft Office PowerPoint</Application>
  <PresentationFormat>On-screen Show (4:3)</PresentationFormat>
  <Paragraphs>181</Paragraphs>
  <Slides>28</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37" baseType="lpstr">
      <vt:lpstr>Arial</vt:lpstr>
      <vt:lpstr>Calibri</vt:lpstr>
      <vt:lpstr>Cambria Math</vt:lpstr>
      <vt:lpstr>Open Sans</vt:lpstr>
      <vt:lpstr>Symbol</vt:lpstr>
      <vt:lpstr>Times New Roman</vt:lpstr>
      <vt:lpstr>Office Theme</vt:lpstr>
      <vt:lpstr>Chart</vt:lpstr>
      <vt:lpstr>Equation</vt:lpstr>
      <vt:lpstr>RF Linear accelerators L6: Gradient limits: Breakdown</vt:lpstr>
      <vt:lpstr>History of RF gradients</vt:lpstr>
      <vt:lpstr>Kilpatrick Limits</vt:lpstr>
      <vt:lpstr>Field Enhancement</vt:lpstr>
      <vt:lpstr>Breakdown Rate</vt:lpstr>
      <vt:lpstr>BDR Vs pulse length</vt:lpstr>
      <vt:lpstr>What causes the whiskers?</vt:lpstr>
      <vt:lpstr>Breakdown field vs Material</vt:lpstr>
      <vt:lpstr>Vacuum Breakdown</vt:lpstr>
      <vt:lpstr>Curve fitting</vt:lpstr>
      <vt:lpstr>Copper Alloys</vt:lpstr>
      <vt:lpstr>Cryogenic Copper</vt:lpstr>
      <vt:lpstr>Peak surface Electric field</vt:lpstr>
      <vt:lpstr>Pulsed Heating</vt:lpstr>
      <vt:lpstr>Power Flow model</vt:lpstr>
      <vt:lpstr>RF Conditioning</vt:lpstr>
      <vt:lpstr>Dark Current Trapping</vt:lpstr>
      <vt:lpstr>Maximum Gradient Limits</vt:lpstr>
      <vt:lpstr>Multipactor</vt:lpstr>
      <vt:lpstr>PowerPoint Presentation</vt:lpstr>
      <vt:lpstr>Parallel Plate Multipactor</vt:lpstr>
      <vt:lpstr>DLS coupler Multipactor</vt:lpstr>
      <vt:lpstr>Secondary Electron Yield</vt:lpstr>
      <vt:lpstr>Multipactor in Cavities</vt:lpstr>
      <vt:lpstr>Average Heating Limits</vt:lpstr>
      <vt:lpstr>Water cooling</vt:lpstr>
      <vt:lpstr>Cavity temperature with distance</vt:lpstr>
      <vt:lpstr>Power Limits (Klystrons)</vt:lpstr>
    </vt:vector>
  </TitlesOfParts>
  <Company>Lancaster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Graemeburt32</dc:creator>
  <cp:lastModifiedBy>Burt, Graeme</cp:lastModifiedBy>
  <cp:revision>66</cp:revision>
  <dcterms:created xsi:type="dcterms:W3CDTF">2013-11-08T19:47:31Z</dcterms:created>
  <dcterms:modified xsi:type="dcterms:W3CDTF">2026-04-19T20:33:22Z</dcterms:modified>
</cp:coreProperties>
</file>