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29"/>
  </p:notesMasterIdLst>
  <p:sldIdLst>
    <p:sldId id="256" r:id="rId5"/>
    <p:sldId id="257" r:id="rId6"/>
    <p:sldId id="338" r:id="rId7"/>
    <p:sldId id="265" r:id="rId8"/>
    <p:sldId id="277" r:id="rId9"/>
    <p:sldId id="323" r:id="rId10"/>
    <p:sldId id="324" r:id="rId11"/>
    <p:sldId id="325" r:id="rId12"/>
    <p:sldId id="326" r:id="rId13"/>
    <p:sldId id="280" r:id="rId14"/>
    <p:sldId id="286" r:id="rId15"/>
    <p:sldId id="287" r:id="rId16"/>
    <p:sldId id="283" r:id="rId17"/>
    <p:sldId id="327" r:id="rId18"/>
    <p:sldId id="328" r:id="rId19"/>
    <p:sldId id="329" r:id="rId20"/>
    <p:sldId id="330" r:id="rId21"/>
    <p:sldId id="331" r:id="rId22"/>
    <p:sldId id="333" r:id="rId23"/>
    <p:sldId id="334" r:id="rId24"/>
    <p:sldId id="335" r:id="rId25"/>
    <p:sldId id="336" r:id="rId26"/>
    <p:sldId id="275" r:id="rId27"/>
    <p:sldId id="276"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954">
          <p15:clr>
            <a:srgbClr val="A4A3A4"/>
          </p15:clr>
        </p15:guide>
        <p15:guide id="2" pos="688">
          <p15:clr>
            <a:srgbClr val="A4A3A4"/>
          </p15:clr>
        </p15:guide>
        <p15:guide id="3" orient="horz" pos="3997">
          <p15:clr>
            <a:srgbClr val="A4A3A4"/>
          </p15:clr>
        </p15:guide>
        <p15:guide id="4" pos="7355">
          <p15:clr>
            <a:srgbClr val="A4A3A4"/>
          </p15:clr>
        </p15:guide>
        <p15:guide id="5" pos="3840">
          <p15:clr>
            <a:srgbClr val="A4A3A4"/>
          </p15:clr>
        </p15:guide>
        <p15:guide id="6" orient="horz" pos="4065">
          <p15:clr>
            <a:srgbClr val="A4A3A4"/>
          </p15:clr>
        </p15:guide>
        <p15:guide id="7" pos="1980">
          <p15:clr>
            <a:srgbClr val="A4A3A4"/>
          </p15:clr>
        </p15:guide>
        <p15:guide id="8" orient="horz" pos="686">
          <p15:clr>
            <a:srgbClr val="A4A3A4"/>
          </p15:clr>
        </p15:guide>
        <p15:guide id="9" orient="horz" pos="232">
          <p15:clr>
            <a:srgbClr val="A4A3A4"/>
          </p15:clr>
        </p15:guide>
        <p15:guide id="10" pos="2275">
          <p15:clr>
            <a:srgbClr val="A4A3A4"/>
          </p15:clr>
        </p15:guide>
        <p15:guide id="11" pos="5790">
          <p15:clr>
            <a:srgbClr val="A4A3A4"/>
          </p15:clr>
        </p15:guide>
        <p15:guide id="12" orient="horz" pos="4156">
          <p15:clr>
            <a:srgbClr val="A4A3A4"/>
          </p15:clr>
        </p15:guide>
        <p15:guide id="13" orient="horz" pos="3657">
          <p15:clr>
            <a:srgbClr val="A4A3A4"/>
          </p15:clr>
        </p15:guide>
        <p15:guide id="14" pos="234">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hFeZ9bPB5pZ+vMpCVUqb0ZtJqUj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D1FF5A-EB01-81CB-A4A9-2A8C1C728653}" name="Philip Millard" initials="PM" userId="S::philip@rathernicedesign.onmicrosoft.com::02e4e643-84c9-4f55-b388-32b02516708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2CD32"/>
    <a:srgbClr val="C5FFCB"/>
    <a:srgbClr val="83F997"/>
    <a:srgbClr val="505050"/>
    <a:srgbClr val="1E5CF8"/>
    <a:srgbClr val="F1F2F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67"/>
    <p:restoredTop sz="90803" autoAdjust="0"/>
  </p:normalViewPr>
  <p:slideViewPr>
    <p:cSldViewPr snapToGrid="0">
      <p:cViewPr varScale="1">
        <p:scale>
          <a:sx n="115" d="100"/>
          <a:sy n="115" d="100"/>
        </p:scale>
        <p:origin x="636" y="102"/>
      </p:cViewPr>
      <p:guideLst>
        <p:guide orient="horz" pos="2954"/>
        <p:guide pos="688"/>
        <p:guide orient="horz" pos="3997"/>
        <p:guide pos="7355"/>
        <p:guide pos="3840"/>
        <p:guide orient="horz" pos="4065"/>
        <p:guide pos="1980"/>
        <p:guide orient="horz" pos="686"/>
        <p:guide orient="horz" pos="232"/>
        <p:guide pos="2275"/>
        <p:guide pos="5790"/>
        <p:guide orient="horz" pos="4156"/>
        <p:guide orient="horz" pos="3657"/>
        <p:guide pos="23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50" Type="http://customschemas.google.com/relationships/presentationmetadata" Target="metadata"/><Relationship Id="rId55"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8" Type="http://schemas.openxmlformats.org/officeDocument/2006/relationships/slide" Target="slides/slide4.xml"/><Relationship Id="rId51" Type="http://schemas.openxmlformats.org/officeDocument/2006/relationships/presProps" Target="pres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7T11:28:55.039"/>
    </inkml:context>
    <inkml:brush xml:id="br0">
      <inkml:brushProperty name="width" value="0.01764" units="cm"/>
      <inkml:brushProperty name="height" value="0.01764" units="cm"/>
    </inkml:brush>
  </inkml:definitions>
  <inkml:trace contextRef="#ctx0" brushRef="#br0">0 26 24575,'1'-1'0,"-1"0"0,0 0 0,1-1 0,-1 1 0,1 0 0,0 0 0,-1 0 0,1 1 0,0-1 0,-1 0 0,1 0 0,0 0 0,0 0 0,0 1 0,0-1 0,0 0 0,0 1 0,0-1 0,0 1 0,0-1 0,0 1 0,0-1 0,0 1 0,0 0 0,1 0 0,-1 0 0,2-1 0,37-3 0,-35 3 0,53 1 0,0 1 0,69 12 0,-78-8 0,436 25-754,-326-17 33,-31-2 192,31 2 256,45 0-125,-156-14 548,17 0 692,0 2 0,91 14-1,-113-9-841,72 0 0,-73-6 0,77 12 0,-56-4 0,1-3 0,126-6 0,-68-1 0,-9 2-109,12 2-305,163-19 1,-194 9 413,100 3 0,87-6 0,-143 0 0,195 9 0,-152 5 0,515-3-191,-655-2 324,51-9 0,-51 5 120,54 0 0,-57 6 1,-6 1-233,0-1-1,-1-2 0,1-1 0,32-7 0,-51 8-20,1 0 0,0 1 0,0 1 0,0 0 0,0 1 0,0 1 0,21 5 0,43 3 0,13 2 0,-65-7 0,-1-1 0,27 0 0,364-5-1365,-395 1-5461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3-17T11:31:02.906"/>
    </inkml:context>
    <inkml:brush xml:id="br0">
      <inkml:brushProperty name="width" value="0.01764" units="cm"/>
      <inkml:brushProperty name="height" value="0.01764" units="cm"/>
    </inkml:brush>
  </inkml:definitions>
  <inkml:trace contextRef="#ctx0" brushRef="#br0">0 4790 24575,'473'0'0,"-453"-2"0,0 0 0,23-9 0,-3 2 0,75-17 0,-84 19 0,56-24 0,9-2 0,-22 9 0,-1-4 0,89-52 0,-83 40 0,36-34 0,-39 22 0,-47 32 0,0-3 0,-1-1 0,29-33 0,-9 8 0,-27 27 0,-1-1 0,-1-1 0,0-1 0,-1-2 0,-2-1 0,25-49 0,68-197 0,-89 221 0,38-139 0,-48 156 0,-2 0 0,0-1 0,5-53 0,2-11 0,19-144 0,-27 203 0,4-81 0,-5 44 0,33-321 0,-31 317 0,-3 40 0,1-66 0,-5 38 0,3 0 0,18-130 0,8-19 0,19-26 0,-38 201 0,6-30 0,3 2 0,27-72 0,-9 43 0,37-89 0,34-77 0,-98 248 0,-1 0 0,2 2 0,0 0 0,0 1 0,1 0 0,27-25 0,-18 22 0,1 1 0,-1 2 0,41-21 0,-39 23 0,1 0 0,49-18 0,-65 30 0,0 0 0,0 1 0,1 0 0,-1 1 0,1 1 0,-1 0 0,1 1 0,17 4 0,-16 0 0,-1 2 0,1-1 0,-1 2 0,0 0 0,-1 0 0,18 21 0,17 14 0,-29-30 0,24 18 0,38 43 0,-14-11 0,-36-38 0,-2 2 0,26 33 0,-33-33 0,-1 1 0,-1 1 0,0 1 0,18 49 0,40 139 0,-32-72 0,12 35 0,10 40 0,57 169 0,-28-91 0,23 53 0,-88-263 0,30 79 0,11-6 0,4 5 0,65 148 0,-94-218 0,31 62 0,7-20 0,-39-70 0,-19-34 0,0-1 0,39 39 0,-22-26 0,-16-17 0,2-1 0,0-2 0,1-1 0,52 34 0,-48-44 0,0-3 0,37 9 0,-55-18 0,203 70 0,-200-69 0,0-2 0,21 1 0,31 8 0,-1-1 0,-48-9 0,32 9 0,-22 0-103,-15-5-107,0-1-1,0 0 1,0-2 0,0 0-1,27-1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244" name="Google Shape;24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To edit the background image, select ‘Format’ from the PowerPoint menu and ‘Slide Background’ from the drop-down menu. Within the new list of options that appears on the right of the screen, select the ‘File’ button under ‘Insert picture from’ and select your image from your file browser. </a:t>
            </a:r>
            <a:r>
              <a:rPr lang="en-GB" sz="1200" b="0" i="0">
                <a:solidFill>
                  <a:schemeClr val="dk1"/>
                </a:solidFill>
                <a:latin typeface="Arial"/>
                <a:ea typeface="Arial"/>
                <a:cs typeface="Arial"/>
                <a:sym typeface="Arial"/>
              </a:rPr>
              <a:t>Please remove or amend the image credit if you are using a different image to the one provided.</a:t>
            </a:r>
            <a:endParaRPr/>
          </a:p>
        </p:txBody>
      </p:sp>
      <p:sp>
        <p:nvSpPr>
          <p:cNvPr id="245" name="Google Shape;24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9EE0A161-9DA3-39FC-8D1A-D2EB31F37BE1}"/>
            </a:ext>
          </a:extLst>
        </p:cNvPr>
        <p:cNvGrpSpPr/>
        <p:nvPr/>
      </p:nvGrpSpPr>
      <p:grpSpPr>
        <a:xfrm>
          <a:off x="0" y="0"/>
          <a:ext cx="0" cy="0"/>
          <a:chOff x="0" y="0"/>
          <a:chExt cx="0" cy="0"/>
        </a:xfrm>
      </p:grpSpPr>
      <p:sp>
        <p:nvSpPr>
          <p:cNvPr id="322" name="Google Shape;322;p10:notes">
            <a:extLst>
              <a:ext uri="{FF2B5EF4-FFF2-40B4-BE49-F238E27FC236}">
                <a16:creationId xmlns:a16="http://schemas.microsoft.com/office/drawing/2014/main" id="{043B6E85-CEE8-0089-771B-6445D23CE50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10:notes">
            <a:extLst>
              <a:ext uri="{FF2B5EF4-FFF2-40B4-BE49-F238E27FC236}">
                <a16:creationId xmlns:a16="http://schemas.microsoft.com/office/drawing/2014/main" id="{E50DCCF4-1487-3A10-8111-00EA629173C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extLst>
      <p:ext uri="{BB962C8B-B14F-4D97-AF65-F5344CB8AC3E}">
        <p14:creationId xmlns:p14="http://schemas.microsoft.com/office/powerpoint/2010/main" val="3087090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02182DC2-7289-518B-1F13-8AD132C8A5F7}"/>
            </a:ext>
          </a:extLst>
        </p:cNvPr>
        <p:cNvGrpSpPr/>
        <p:nvPr/>
      </p:nvGrpSpPr>
      <p:grpSpPr>
        <a:xfrm>
          <a:off x="0" y="0"/>
          <a:ext cx="0" cy="0"/>
          <a:chOff x="0" y="0"/>
          <a:chExt cx="0" cy="0"/>
        </a:xfrm>
      </p:grpSpPr>
      <p:sp>
        <p:nvSpPr>
          <p:cNvPr id="322" name="Google Shape;322;p10:notes">
            <a:extLst>
              <a:ext uri="{FF2B5EF4-FFF2-40B4-BE49-F238E27FC236}">
                <a16:creationId xmlns:a16="http://schemas.microsoft.com/office/drawing/2014/main" id="{CBE5A91A-42E0-3E78-1037-BF8A5BCB482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3" name="Google Shape;323;p10:notes">
            <a:extLst>
              <a:ext uri="{FF2B5EF4-FFF2-40B4-BE49-F238E27FC236}">
                <a16:creationId xmlns:a16="http://schemas.microsoft.com/office/drawing/2014/main" id="{3F0625EF-D072-9D56-069F-FC1966AAA75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extLst>
      <p:ext uri="{BB962C8B-B14F-4D97-AF65-F5344CB8AC3E}">
        <p14:creationId xmlns:p14="http://schemas.microsoft.com/office/powerpoint/2010/main" val="889621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7EA312CE-636A-4310-AE7F-674DCDB2E9C6}"/>
            </a:ext>
          </a:extLst>
        </p:cNvPr>
        <p:cNvGrpSpPr/>
        <p:nvPr/>
      </p:nvGrpSpPr>
      <p:grpSpPr>
        <a:xfrm>
          <a:off x="0" y="0"/>
          <a:ext cx="0" cy="0"/>
          <a:chOff x="0" y="0"/>
          <a:chExt cx="0" cy="0"/>
        </a:xfrm>
      </p:grpSpPr>
      <p:sp>
        <p:nvSpPr>
          <p:cNvPr id="322" name="Google Shape;322;p10:notes">
            <a:extLst>
              <a:ext uri="{FF2B5EF4-FFF2-40B4-BE49-F238E27FC236}">
                <a16:creationId xmlns:a16="http://schemas.microsoft.com/office/drawing/2014/main" id="{EC5F14CE-DE7D-CB13-0E9D-8F628150DDF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3" name="Google Shape;323;p10:notes">
            <a:extLst>
              <a:ext uri="{FF2B5EF4-FFF2-40B4-BE49-F238E27FC236}">
                <a16:creationId xmlns:a16="http://schemas.microsoft.com/office/drawing/2014/main" id="{D3A01C96-C3EF-1F35-0736-FFB2A75137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extLst>
      <p:ext uri="{BB962C8B-B14F-4D97-AF65-F5344CB8AC3E}">
        <p14:creationId xmlns:p14="http://schemas.microsoft.com/office/powerpoint/2010/main" val="37381639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04F7D3D3-4143-3A18-AA45-751B95143C1C}"/>
            </a:ext>
          </a:extLst>
        </p:cNvPr>
        <p:cNvGrpSpPr/>
        <p:nvPr/>
      </p:nvGrpSpPr>
      <p:grpSpPr>
        <a:xfrm>
          <a:off x="0" y="0"/>
          <a:ext cx="0" cy="0"/>
          <a:chOff x="0" y="0"/>
          <a:chExt cx="0" cy="0"/>
        </a:xfrm>
      </p:grpSpPr>
      <p:sp>
        <p:nvSpPr>
          <p:cNvPr id="322" name="Google Shape;322;p10:notes">
            <a:extLst>
              <a:ext uri="{FF2B5EF4-FFF2-40B4-BE49-F238E27FC236}">
                <a16:creationId xmlns:a16="http://schemas.microsoft.com/office/drawing/2014/main" id="{71F06106-9A7C-89F8-C1C0-DBE400F2238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3" name="Google Shape;323;p10:notes">
            <a:extLst>
              <a:ext uri="{FF2B5EF4-FFF2-40B4-BE49-F238E27FC236}">
                <a16:creationId xmlns:a16="http://schemas.microsoft.com/office/drawing/2014/main" id="{58324FA6-C2F2-DCF5-5317-2792FE0C857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extLst>
      <p:ext uri="{BB962C8B-B14F-4D97-AF65-F5344CB8AC3E}">
        <p14:creationId xmlns:p14="http://schemas.microsoft.com/office/powerpoint/2010/main" val="7627178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85DA684B-7950-F56E-B3B8-93AB6C8C9E75}"/>
            </a:ext>
          </a:extLst>
        </p:cNvPr>
        <p:cNvGrpSpPr/>
        <p:nvPr/>
      </p:nvGrpSpPr>
      <p:grpSpPr>
        <a:xfrm>
          <a:off x="0" y="0"/>
          <a:ext cx="0" cy="0"/>
          <a:chOff x="0" y="0"/>
          <a:chExt cx="0" cy="0"/>
        </a:xfrm>
      </p:grpSpPr>
      <p:sp>
        <p:nvSpPr>
          <p:cNvPr id="322" name="Google Shape;322;p10:notes">
            <a:extLst>
              <a:ext uri="{FF2B5EF4-FFF2-40B4-BE49-F238E27FC236}">
                <a16:creationId xmlns:a16="http://schemas.microsoft.com/office/drawing/2014/main" id="{D034D2FE-B8D5-CD46-E1ED-9FC404879A1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3" name="Google Shape;323;p10:notes">
            <a:extLst>
              <a:ext uri="{FF2B5EF4-FFF2-40B4-BE49-F238E27FC236}">
                <a16:creationId xmlns:a16="http://schemas.microsoft.com/office/drawing/2014/main" id="{9F0C80B7-65F6-7D83-1384-FF8029D4C2E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extLst>
      <p:ext uri="{BB962C8B-B14F-4D97-AF65-F5344CB8AC3E}">
        <p14:creationId xmlns:p14="http://schemas.microsoft.com/office/powerpoint/2010/main" val="601715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D2C75C37-BAEF-F143-9AE5-D63A65F154A6}"/>
            </a:ext>
          </a:extLst>
        </p:cNvPr>
        <p:cNvGrpSpPr/>
        <p:nvPr/>
      </p:nvGrpSpPr>
      <p:grpSpPr>
        <a:xfrm>
          <a:off x="0" y="0"/>
          <a:ext cx="0" cy="0"/>
          <a:chOff x="0" y="0"/>
          <a:chExt cx="0" cy="0"/>
        </a:xfrm>
      </p:grpSpPr>
      <p:sp>
        <p:nvSpPr>
          <p:cNvPr id="322" name="Google Shape;322;p10:notes">
            <a:extLst>
              <a:ext uri="{FF2B5EF4-FFF2-40B4-BE49-F238E27FC236}">
                <a16:creationId xmlns:a16="http://schemas.microsoft.com/office/drawing/2014/main" id="{9D476802-0090-161E-9C76-F27E6A750B1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3" name="Google Shape;323;p10:notes">
            <a:extLst>
              <a:ext uri="{FF2B5EF4-FFF2-40B4-BE49-F238E27FC236}">
                <a16:creationId xmlns:a16="http://schemas.microsoft.com/office/drawing/2014/main" id="{6A56694D-F461-32C8-5AEA-5100C85DA2E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extLst>
      <p:ext uri="{BB962C8B-B14F-4D97-AF65-F5344CB8AC3E}">
        <p14:creationId xmlns:p14="http://schemas.microsoft.com/office/powerpoint/2010/main" val="979965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2101E913-19E7-1237-FAC1-79DDEC72BCCF}"/>
            </a:ext>
          </a:extLst>
        </p:cNvPr>
        <p:cNvGrpSpPr/>
        <p:nvPr/>
      </p:nvGrpSpPr>
      <p:grpSpPr>
        <a:xfrm>
          <a:off x="0" y="0"/>
          <a:ext cx="0" cy="0"/>
          <a:chOff x="0" y="0"/>
          <a:chExt cx="0" cy="0"/>
        </a:xfrm>
      </p:grpSpPr>
      <p:sp>
        <p:nvSpPr>
          <p:cNvPr id="322" name="Google Shape;322;p10:notes">
            <a:extLst>
              <a:ext uri="{FF2B5EF4-FFF2-40B4-BE49-F238E27FC236}">
                <a16:creationId xmlns:a16="http://schemas.microsoft.com/office/drawing/2014/main" id="{12800769-946E-D107-9A26-BC1086E8E9C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3" name="Google Shape;323;p10:notes">
            <a:extLst>
              <a:ext uri="{FF2B5EF4-FFF2-40B4-BE49-F238E27FC236}">
                <a16:creationId xmlns:a16="http://schemas.microsoft.com/office/drawing/2014/main" id="{2FB64E60-471A-BCB7-0EC9-CDA5B0E3E28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extLst>
      <p:ext uri="{BB962C8B-B14F-4D97-AF65-F5344CB8AC3E}">
        <p14:creationId xmlns:p14="http://schemas.microsoft.com/office/powerpoint/2010/main" val="1729452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82666672-733F-689F-72F7-FCDAF59690C2}"/>
            </a:ext>
          </a:extLst>
        </p:cNvPr>
        <p:cNvGrpSpPr/>
        <p:nvPr/>
      </p:nvGrpSpPr>
      <p:grpSpPr>
        <a:xfrm>
          <a:off x="0" y="0"/>
          <a:ext cx="0" cy="0"/>
          <a:chOff x="0" y="0"/>
          <a:chExt cx="0" cy="0"/>
        </a:xfrm>
      </p:grpSpPr>
      <p:sp>
        <p:nvSpPr>
          <p:cNvPr id="322" name="Google Shape;322;p10:notes">
            <a:extLst>
              <a:ext uri="{FF2B5EF4-FFF2-40B4-BE49-F238E27FC236}">
                <a16:creationId xmlns:a16="http://schemas.microsoft.com/office/drawing/2014/main" id="{D8C7738F-7B37-AC44-D1EE-36EE02E6A5E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3" name="Google Shape;323;p10:notes">
            <a:extLst>
              <a:ext uri="{FF2B5EF4-FFF2-40B4-BE49-F238E27FC236}">
                <a16:creationId xmlns:a16="http://schemas.microsoft.com/office/drawing/2014/main" id="{89C331AC-179C-9C1A-E636-175C82EA0CF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extLst>
      <p:ext uri="{BB962C8B-B14F-4D97-AF65-F5344CB8AC3E}">
        <p14:creationId xmlns:p14="http://schemas.microsoft.com/office/powerpoint/2010/main" val="1034365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1C894FE2-6017-27D4-D65A-4495C69D62DA}"/>
            </a:ext>
          </a:extLst>
        </p:cNvPr>
        <p:cNvGrpSpPr/>
        <p:nvPr/>
      </p:nvGrpSpPr>
      <p:grpSpPr>
        <a:xfrm>
          <a:off x="0" y="0"/>
          <a:ext cx="0" cy="0"/>
          <a:chOff x="0" y="0"/>
          <a:chExt cx="0" cy="0"/>
        </a:xfrm>
      </p:grpSpPr>
      <p:sp>
        <p:nvSpPr>
          <p:cNvPr id="322" name="Google Shape;322;p10:notes">
            <a:extLst>
              <a:ext uri="{FF2B5EF4-FFF2-40B4-BE49-F238E27FC236}">
                <a16:creationId xmlns:a16="http://schemas.microsoft.com/office/drawing/2014/main" id="{5A72E216-8EA3-A477-E5D0-F571A11A790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3" name="Google Shape;323;p10:notes">
            <a:extLst>
              <a:ext uri="{FF2B5EF4-FFF2-40B4-BE49-F238E27FC236}">
                <a16:creationId xmlns:a16="http://schemas.microsoft.com/office/drawing/2014/main" id="{20237C00-B56E-065D-9BAD-4DAE6CBD994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extLst>
      <p:ext uri="{BB962C8B-B14F-4D97-AF65-F5344CB8AC3E}">
        <p14:creationId xmlns:p14="http://schemas.microsoft.com/office/powerpoint/2010/main" val="1704697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98D6A7F3-F3FA-9B51-EB27-9FCF1BEDB8BD}"/>
            </a:ext>
          </a:extLst>
        </p:cNvPr>
        <p:cNvGrpSpPr/>
        <p:nvPr/>
      </p:nvGrpSpPr>
      <p:grpSpPr>
        <a:xfrm>
          <a:off x="0" y="0"/>
          <a:ext cx="0" cy="0"/>
          <a:chOff x="0" y="0"/>
          <a:chExt cx="0" cy="0"/>
        </a:xfrm>
      </p:grpSpPr>
      <p:sp>
        <p:nvSpPr>
          <p:cNvPr id="322" name="Google Shape;322;p10:notes">
            <a:extLst>
              <a:ext uri="{FF2B5EF4-FFF2-40B4-BE49-F238E27FC236}">
                <a16:creationId xmlns:a16="http://schemas.microsoft.com/office/drawing/2014/main" id="{8E284BFB-EDDF-49BE-EA86-E89184E23C3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3" name="Google Shape;323;p10:notes">
            <a:extLst>
              <a:ext uri="{FF2B5EF4-FFF2-40B4-BE49-F238E27FC236}">
                <a16:creationId xmlns:a16="http://schemas.microsoft.com/office/drawing/2014/main" id="{687FF259-1B8E-E235-9DC8-EA66CCE057A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extLst>
      <p:ext uri="{BB962C8B-B14F-4D97-AF65-F5344CB8AC3E}">
        <p14:creationId xmlns:p14="http://schemas.microsoft.com/office/powerpoint/2010/main" val="2893201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251" name="Google Shape;25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a:t>The abstract pattern can be removed or repositioned if required. Be careful to ‘Send to Back’ so that it does not obscure any important information.</a:t>
            </a:r>
            <a:endParaRPr/>
          </a:p>
          <a:p>
            <a:pPr marL="0" lvl="0" indent="0" algn="l" rtl="0">
              <a:lnSpc>
                <a:spcPct val="100000"/>
              </a:lnSpc>
              <a:spcBef>
                <a:spcPts val="0"/>
              </a:spcBef>
              <a:spcAft>
                <a:spcPts val="0"/>
              </a:spcAft>
              <a:buSzPts val="1400"/>
              <a:buNone/>
            </a:pPr>
            <a:endParaRPr/>
          </a:p>
        </p:txBody>
      </p:sp>
      <p:sp>
        <p:nvSpPr>
          <p:cNvPr id="252" name="Google Shape;25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3803137D-1AAE-5ACA-D9BE-277E571A2886}"/>
            </a:ext>
          </a:extLst>
        </p:cNvPr>
        <p:cNvGrpSpPr/>
        <p:nvPr/>
      </p:nvGrpSpPr>
      <p:grpSpPr>
        <a:xfrm>
          <a:off x="0" y="0"/>
          <a:ext cx="0" cy="0"/>
          <a:chOff x="0" y="0"/>
          <a:chExt cx="0" cy="0"/>
        </a:xfrm>
      </p:grpSpPr>
      <p:sp>
        <p:nvSpPr>
          <p:cNvPr id="322" name="Google Shape;322;p10:notes">
            <a:extLst>
              <a:ext uri="{FF2B5EF4-FFF2-40B4-BE49-F238E27FC236}">
                <a16:creationId xmlns:a16="http://schemas.microsoft.com/office/drawing/2014/main" id="{4F28F6F4-99DA-AE05-2892-D8AA9B52D0A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3" name="Google Shape;323;p10:notes">
            <a:extLst>
              <a:ext uri="{FF2B5EF4-FFF2-40B4-BE49-F238E27FC236}">
                <a16:creationId xmlns:a16="http://schemas.microsoft.com/office/drawing/2014/main" id="{B5046940-A1E4-29BC-73A6-52EE3AD1A2A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extLst>
      <p:ext uri="{BB962C8B-B14F-4D97-AF65-F5344CB8AC3E}">
        <p14:creationId xmlns:p14="http://schemas.microsoft.com/office/powerpoint/2010/main" val="24852252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C91B1E6C-CCE9-2447-53DA-27F47B07A1BB}"/>
            </a:ext>
          </a:extLst>
        </p:cNvPr>
        <p:cNvGrpSpPr/>
        <p:nvPr/>
      </p:nvGrpSpPr>
      <p:grpSpPr>
        <a:xfrm>
          <a:off x="0" y="0"/>
          <a:ext cx="0" cy="0"/>
          <a:chOff x="0" y="0"/>
          <a:chExt cx="0" cy="0"/>
        </a:xfrm>
      </p:grpSpPr>
      <p:sp>
        <p:nvSpPr>
          <p:cNvPr id="322" name="Google Shape;322;p10:notes">
            <a:extLst>
              <a:ext uri="{FF2B5EF4-FFF2-40B4-BE49-F238E27FC236}">
                <a16:creationId xmlns:a16="http://schemas.microsoft.com/office/drawing/2014/main" id="{C09BEE80-5EB2-A967-CF1D-5F27144192B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3" name="Google Shape;323;p10:notes">
            <a:extLst>
              <a:ext uri="{FF2B5EF4-FFF2-40B4-BE49-F238E27FC236}">
                <a16:creationId xmlns:a16="http://schemas.microsoft.com/office/drawing/2014/main" id="{F468BE1B-824E-D4FB-0057-AEA7C0108B8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extLst>
      <p:ext uri="{BB962C8B-B14F-4D97-AF65-F5344CB8AC3E}">
        <p14:creationId xmlns:p14="http://schemas.microsoft.com/office/powerpoint/2010/main" val="4101795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3BFB542B-E4F2-22D6-ABCE-633D1D4D55EF}"/>
            </a:ext>
          </a:extLst>
        </p:cNvPr>
        <p:cNvGrpSpPr/>
        <p:nvPr/>
      </p:nvGrpSpPr>
      <p:grpSpPr>
        <a:xfrm>
          <a:off x="0" y="0"/>
          <a:ext cx="0" cy="0"/>
          <a:chOff x="0" y="0"/>
          <a:chExt cx="0" cy="0"/>
        </a:xfrm>
      </p:grpSpPr>
      <p:sp>
        <p:nvSpPr>
          <p:cNvPr id="322" name="Google Shape;322;p10:notes">
            <a:extLst>
              <a:ext uri="{FF2B5EF4-FFF2-40B4-BE49-F238E27FC236}">
                <a16:creationId xmlns:a16="http://schemas.microsoft.com/office/drawing/2014/main" id="{4D1356B0-973E-4176-D0D2-E512F1FD553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3" name="Google Shape;323;p10:notes">
            <a:extLst>
              <a:ext uri="{FF2B5EF4-FFF2-40B4-BE49-F238E27FC236}">
                <a16:creationId xmlns:a16="http://schemas.microsoft.com/office/drawing/2014/main" id="{A5479550-8C5B-22DC-2AAB-1247E757582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extLst>
      <p:ext uri="{BB962C8B-B14F-4D97-AF65-F5344CB8AC3E}">
        <p14:creationId xmlns:p14="http://schemas.microsoft.com/office/powerpoint/2010/main" val="4186852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399" name="Google Shape;39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a:t>The abstract pattern can be removed or repositioned if required. Be careful to ‘Send to Back’ so that it does not obscure any important information.</a:t>
            </a:r>
            <a:endParaRPr/>
          </a:p>
          <a:p>
            <a:pPr marL="0" lvl="0" indent="0" algn="l" rtl="0">
              <a:lnSpc>
                <a:spcPct val="100000"/>
              </a:lnSpc>
              <a:spcBef>
                <a:spcPts val="0"/>
              </a:spcBef>
              <a:spcAft>
                <a:spcPts val="0"/>
              </a:spcAft>
              <a:buSzPts val="1400"/>
              <a:buNone/>
            </a:pPr>
            <a:endParaRPr/>
          </a:p>
        </p:txBody>
      </p:sp>
      <p:sp>
        <p:nvSpPr>
          <p:cNvPr id="400" name="Google Shape;40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
        <p:nvSpPr>
          <p:cNvPr id="407" name="Google Shape;40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a:t>The abstract pattern can be removed or repositioned if required. Be careful to ‘Send to Back’ so that it does not obscure any important information.</a:t>
            </a:r>
            <a:endParaRPr/>
          </a:p>
          <a:p>
            <a:pPr marL="0" lvl="0" indent="0" algn="l" rtl="0">
              <a:lnSpc>
                <a:spcPct val="100000"/>
              </a:lnSpc>
              <a:spcBef>
                <a:spcPts val="0"/>
              </a:spcBef>
              <a:spcAft>
                <a:spcPts val="0"/>
              </a:spcAft>
              <a:buSzPts val="1400"/>
              <a:buNone/>
            </a:pPr>
            <a:endParaRPr/>
          </a:p>
        </p:txBody>
      </p:sp>
      <p:sp>
        <p:nvSpPr>
          <p:cNvPr id="408" name="Google Shape;40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A2D6E0A7-E2D5-72CB-ACE2-B7CFD92513B8}"/>
            </a:ext>
          </a:extLst>
        </p:cNvPr>
        <p:cNvGrpSpPr/>
        <p:nvPr/>
      </p:nvGrpSpPr>
      <p:grpSpPr>
        <a:xfrm>
          <a:off x="0" y="0"/>
          <a:ext cx="0" cy="0"/>
          <a:chOff x="0" y="0"/>
          <a:chExt cx="0" cy="0"/>
        </a:xfrm>
      </p:grpSpPr>
      <p:sp>
        <p:nvSpPr>
          <p:cNvPr id="322" name="Google Shape;322;p10:notes">
            <a:extLst>
              <a:ext uri="{FF2B5EF4-FFF2-40B4-BE49-F238E27FC236}">
                <a16:creationId xmlns:a16="http://schemas.microsoft.com/office/drawing/2014/main" id="{D2ABC60B-9CD9-7246-DFDB-314BA569208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3" name="Google Shape;323;p10:notes">
            <a:extLst>
              <a:ext uri="{FF2B5EF4-FFF2-40B4-BE49-F238E27FC236}">
                <a16:creationId xmlns:a16="http://schemas.microsoft.com/office/drawing/2014/main" id="{215F3BAF-B8E4-2957-5E34-0AE8DA2659D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extLst>
      <p:ext uri="{BB962C8B-B14F-4D97-AF65-F5344CB8AC3E}">
        <p14:creationId xmlns:p14="http://schemas.microsoft.com/office/powerpoint/2010/main" val="32674850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3" name="Google Shape;32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E8B0275E-0C90-CD80-FA35-36BF3B9652C1}"/>
            </a:ext>
          </a:extLst>
        </p:cNvPr>
        <p:cNvGrpSpPr/>
        <p:nvPr/>
      </p:nvGrpSpPr>
      <p:grpSpPr>
        <a:xfrm>
          <a:off x="0" y="0"/>
          <a:ext cx="0" cy="0"/>
          <a:chOff x="0" y="0"/>
          <a:chExt cx="0" cy="0"/>
        </a:xfrm>
      </p:grpSpPr>
      <p:sp>
        <p:nvSpPr>
          <p:cNvPr id="322" name="Google Shape;322;p10:notes">
            <a:extLst>
              <a:ext uri="{FF2B5EF4-FFF2-40B4-BE49-F238E27FC236}">
                <a16:creationId xmlns:a16="http://schemas.microsoft.com/office/drawing/2014/main" id="{AABD3B53-1A78-4477-88AB-63E8147FFEA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You’ll get a diffraction signal from a crystal if it is orientated in a very specific way relative to the K vector (which is defined by your beam source and detectors)</a:t>
            </a:r>
            <a:endParaRPr dirty="0"/>
          </a:p>
        </p:txBody>
      </p:sp>
      <p:sp>
        <p:nvSpPr>
          <p:cNvPr id="323" name="Google Shape;323;p10:notes">
            <a:extLst>
              <a:ext uri="{FF2B5EF4-FFF2-40B4-BE49-F238E27FC236}">
                <a16:creationId xmlns:a16="http://schemas.microsoft.com/office/drawing/2014/main" id="{CE13EA23-A3ED-BADB-D1E3-15E4E3A082D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extLst>
      <p:ext uri="{BB962C8B-B14F-4D97-AF65-F5344CB8AC3E}">
        <p14:creationId xmlns:p14="http://schemas.microsoft.com/office/powerpoint/2010/main" val="26679137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3570E2AC-BF7D-1C0D-EBE9-B8704C48044E}"/>
            </a:ext>
          </a:extLst>
        </p:cNvPr>
        <p:cNvGrpSpPr/>
        <p:nvPr/>
      </p:nvGrpSpPr>
      <p:grpSpPr>
        <a:xfrm>
          <a:off x="0" y="0"/>
          <a:ext cx="0" cy="0"/>
          <a:chOff x="0" y="0"/>
          <a:chExt cx="0" cy="0"/>
        </a:xfrm>
      </p:grpSpPr>
      <p:sp>
        <p:nvSpPr>
          <p:cNvPr id="322" name="Google Shape;322;p10:notes">
            <a:extLst>
              <a:ext uri="{FF2B5EF4-FFF2-40B4-BE49-F238E27FC236}">
                <a16:creationId xmlns:a16="http://schemas.microsoft.com/office/drawing/2014/main" id="{4F5D1525-B4F1-5175-400B-A0CBA269A91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3" name="Google Shape;323;p10:notes">
            <a:extLst>
              <a:ext uri="{FF2B5EF4-FFF2-40B4-BE49-F238E27FC236}">
                <a16:creationId xmlns:a16="http://schemas.microsoft.com/office/drawing/2014/main" id="{98B706CD-6577-8980-E78A-510C4169192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extLst>
      <p:ext uri="{BB962C8B-B14F-4D97-AF65-F5344CB8AC3E}">
        <p14:creationId xmlns:p14="http://schemas.microsoft.com/office/powerpoint/2010/main" val="1229677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8B8CE522-1816-A9A9-E10B-5AC9FB4D9FAE}"/>
            </a:ext>
          </a:extLst>
        </p:cNvPr>
        <p:cNvGrpSpPr/>
        <p:nvPr/>
      </p:nvGrpSpPr>
      <p:grpSpPr>
        <a:xfrm>
          <a:off x="0" y="0"/>
          <a:ext cx="0" cy="0"/>
          <a:chOff x="0" y="0"/>
          <a:chExt cx="0" cy="0"/>
        </a:xfrm>
      </p:grpSpPr>
      <p:sp>
        <p:nvSpPr>
          <p:cNvPr id="322" name="Google Shape;322;p10:notes">
            <a:extLst>
              <a:ext uri="{FF2B5EF4-FFF2-40B4-BE49-F238E27FC236}">
                <a16:creationId xmlns:a16="http://schemas.microsoft.com/office/drawing/2014/main" id="{6CFFB7CC-ADC4-8147-B59F-2FD5C4868A1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3" name="Google Shape;323;p10:notes">
            <a:extLst>
              <a:ext uri="{FF2B5EF4-FFF2-40B4-BE49-F238E27FC236}">
                <a16:creationId xmlns:a16="http://schemas.microsoft.com/office/drawing/2014/main" id="{6CD9B664-278C-1D8F-EE2A-C77992143A5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extLst>
      <p:ext uri="{BB962C8B-B14F-4D97-AF65-F5344CB8AC3E}">
        <p14:creationId xmlns:p14="http://schemas.microsoft.com/office/powerpoint/2010/main" val="21184331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2C309CE0-41DD-8045-E30C-68E2A73B5C25}"/>
            </a:ext>
          </a:extLst>
        </p:cNvPr>
        <p:cNvGrpSpPr/>
        <p:nvPr/>
      </p:nvGrpSpPr>
      <p:grpSpPr>
        <a:xfrm>
          <a:off x="0" y="0"/>
          <a:ext cx="0" cy="0"/>
          <a:chOff x="0" y="0"/>
          <a:chExt cx="0" cy="0"/>
        </a:xfrm>
      </p:grpSpPr>
      <p:sp>
        <p:nvSpPr>
          <p:cNvPr id="322" name="Google Shape;322;p10:notes">
            <a:extLst>
              <a:ext uri="{FF2B5EF4-FFF2-40B4-BE49-F238E27FC236}">
                <a16:creationId xmlns:a16="http://schemas.microsoft.com/office/drawing/2014/main" id="{06553A43-83E8-2BCD-1FBE-F10F54618FC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3" name="Google Shape;323;p10:notes">
            <a:extLst>
              <a:ext uri="{FF2B5EF4-FFF2-40B4-BE49-F238E27FC236}">
                <a16:creationId xmlns:a16="http://schemas.microsoft.com/office/drawing/2014/main" id="{2B2DA416-BE03-0340-4931-301DF3079DE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extLst>
      <p:ext uri="{BB962C8B-B14F-4D97-AF65-F5344CB8AC3E}">
        <p14:creationId xmlns:p14="http://schemas.microsoft.com/office/powerpoint/2010/main" val="3257760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a:extLst>
            <a:ext uri="{FF2B5EF4-FFF2-40B4-BE49-F238E27FC236}">
              <a16:creationId xmlns:a16="http://schemas.microsoft.com/office/drawing/2014/main" id="{7562C19B-54E8-DC8F-7138-88542B35C591}"/>
            </a:ext>
          </a:extLst>
        </p:cNvPr>
        <p:cNvGrpSpPr/>
        <p:nvPr/>
      </p:nvGrpSpPr>
      <p:grpSpPr>
        <a:xfrm>
          <a:off x="0" y="0"/>
          <a:ext cx="0" cy="0"/>
          <a:chOff x="0" y="0"/>
          <a:chExt cx="0" cy="0"/>
        </a:xfrm>
      </p:grpSpPr>
      <p:sp>
        <p:nvSpPr>
          <p:cNvPr id="322" name="Google Shape;322;p10:notes">
            <a:extLst>
              <a:ext uri="{FF2B5EF4-FFF2-40B4-BE49-F238E27FC236}">
                <a16:creationId xmlns:a16="http://schemas.microsoft.com/office/drawing/2014/main" id="{5A6ABF1F-2924-58F2-CAC4-5392D55B14D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23" name="Google Shape;323;p10:notes">
            <a:extLst>
              <a:ext uri="{FF2B5EF4-FFF2-40B4-BE49-F238E27FC236}">
                <a16:creationId xmlns:a16="http://schemas.microsoft.com/office/drawing/2014/main" id="{0361D766-6C5E-12E8-8E1F-7C132B67358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GB"/>
          </a:p>
        </p:txBody>
      </p:sp>
    </p:spTree>
    <p:extLst>
      <p:ext uri="{BB962C8B-B14F-4D97-AF65-F5344CB8AC3E}">
        <p14:creationId xmlns:p14="http://schemas.microsoft.com/office/powerpoint/2010/main" val="599963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6"/>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9"/>
        <p:cNvGrpSpPr/>
        <p:nvPr/>
      </p:nvGrpSpPr>
      <p:grpSpPr>
        <a:xfrm>
          <a:off x="0" y="0"/>
          <a:ext cx="0" cy="0"/>
          <a:chOff x="0" y="0"/>
          <a:chExt cx="0" cy="0"/>
        </a:xfrm>
      </p:grpSpPr>
      <p:sp>
        <p:nvSpPr>
          <p:cNvPr id="70" name="Google Shape;70;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6"/>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Noto Sans Symbols"/>
              <a:buNone/>
              <a:defRPr sz="3200" b="0" i="0" u="none" strike="noStrike" cap="none">
                <a:solidFill>
                  <a:schemeClr val="accent4"/>
                </a:solidFill>
                <a:latin typeface="Arial"/>
                <a:ea typeface="Arial"/>
                <a:cs typeface="Arial"/>
                <a:sym typeface="Arial"/>
              </a:defRPr>
            </a:lvl1pPr>
            <a:lvl2pPr marR="0" lvl="1" algn="l" rtl="0">
              <a:lnSpc>
                <a:spcPct val="90000"/>
              </a:lnSpc>
              <a:spcBef>
                <a:spcPts val="500"/>
              </a:spcBef>
              <a:spcAft>
                <a:spcPts val="0"/>
              </a:spcAft>
              <a:buClr>
                <a:schemeClr val="dk1"/>
              </a:buClr>
              <a:buSzPts val="2800"/>
              <a:buFont typeface="Noto Sans Symbols"/>
              <a:buNone/>
              <a:defRPr sz="2800" b="0" i="0" u="none" strike="noStrike" cap="none">
                <a:solidFill>
                  <a:schemeClr val="accent4"/>
                </a:solidFill>
                <a:latin typeface="Arial"/>
                <a:ea typeface="Arial"/>
                <a:cs typeface="Arial"/>
                <a:sym typeface="Arial"/>
              </a:defRPr>
            </a:lvl2pPr>
            <a:lvl3pPr marR="0" lvl="2" algn="l" rtl="0">
              <a:lnSpc>
                <a:spcPct val="90000"/>
              </a:lnSpc>
              <a:spcBef>
                <a:spcPts val="500"/>
              </a:spcBef>
              <a:spcAft>
                <a:spcPts val="0"/>
              </a:spcAft>
              <a:buClr>
                <a:schemeClr val="dk1"/>
              </a:buClr>
              <a:buSzPts val="2400"/>
              <a:buFont typeface="Noto Sans Symbols"/>
              <a:buNone/>
              <a:defRPr sz="2400" b="0" i="0" u="none" strike="noStrike" cap="none">
                <a:solidFill>
                  <a:schemeClr val="accent4"/>
                </a:solidFill>
                <a:latin typeface="Arial"/>
                <a:ea typeface="Arial"/>
                <a:cs typeface="Arial"/>
                <a:sym typeface="Arial"/>
              </a:defRPr>
            </a:lvl3pPr>
            <a:lvl4pPr marR="0" lvl="3" algn="l" rtl="0">
              <a:lnSpc>
                <a:spcPct val="90000"/>
              </a:lnSpc>
              <a:spcBef>
                <a:spcPts val="500"/>
              </a:spcBef>
              <a:spcAft>
                <a:spcPts val="0"/>
              </a:spcAft>
              <a:buClr>
                <a:schemeClr val="dk1"/>
              </a:buClr>
              <a:buSzPts val="2000"/>
              <a:buFont typeface="Noto Sans Symbols"/>
              <a:buNone/>
              <a:defRPr sz="2000" b="0" i="0" u="none" strike="noStrike" cap="none">
                <a:solidFill>
                  <a:schemeClr val="accent4"/>
                </a:solidFill>
                <a:latin typeface="Arial"/>
                <a:ea typeface="Arial"/>
                <a:cs typeface="Arial"/>
                <a:sym typeface="Arial"/>
              </a:defRPr>
            </a:lvl4pPr>
            <a:lvl5pPr marR="0" lvl="4" algn="l" rtl="0">
              <a:lnSpc>
                <a:spcPct val="90000"/>
              </a:lnSpc>
              <a:spcBef>
                <a:spcPts val="500"/>
              </a:spcBef>
              <a:spcAft>
                <a:spcPts val="0"/>
              </a:spcAft>
              <a:buClr>
                <a:schemeClr val="dk1"/>
              </a:buClr>
              <a:buSzPts val="2000"/>
              <a:buFont typeface="Noto Sans Symbols"/>
              <a:buNone/>
              <a:defRPr sz="2000" b="0" i="0" u="none" strike="noStrike" cap="none">
                <a:solidFill>
                  <a:schemeClr val="accent4"/>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72" name="Google Shape;72;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3" name="Google Shape;7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6"/>
        <p:cNvGrpSpPr/>
        <p:nvPr/>
      </p:nvGrpSpPr>
      <p:grpSpPr>
        <a:xfrm>
          <a:off x="0" y="0"/>
          <a:ext cx="0" cy="0"/>
          <a:chOff x="0" y="0"/>
          <a:chExt cx="0" cy="0"/>
        </a:xfrm>
      </p:grpSpPr>
      <p:sp>
        <p:nvSpPr>
          <p:cNvPr id="77" name="Google Shape;77;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2"/>
        <p:cNvGrpSpPr/>
        <p:nvPr/>
      </p:nvGrpSpPr>
      <p:grpSpPr>
        <a:xfrm>
          <a:off x="0" y="0"/>
          <a:ext cx="0" cy="0"/>
          <a:chOff x="0" y="0"/>
          <a:chExt cx="0" cy="0"/>
        </a:xfrm>
      </p:grpSpPr>
      <p:sp>
        <p:nvSpPr>
          <p:cNvPr id="83" name="Google Shape;83;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solidFill>
          <a:srgbClr val="F1F2F3"/>
        </a:solidFill>
        <a:effectLst/>
      </p:bgPr>
    </p:bg>
    <p:spTree>
      <p:nvGrpSpPr>
        <p:cNvPr id="1" name="Shape 1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
        <p:cNvGrpSpPr/>
        <p:nvPr/>
      </p:nvGrpSpPr>
      <p:grpSpPr>
        <a:xfrm>
          <a:off x="0" y="0"/>
          <a:ext cx="0" cy="0"/>
          <a:chOff x="0" y="0"/>
          <a:chExt cx="0" cy="0"/>
        </a:xfrm>
      </p:grpSpPr>
      <p:sp>
        <p:nvSpPr>
          <p:cNvPr id="24" name="Google Shape;24;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SzPts val="2400"/>
              <a:buNone/>
              <a:defRPr sz="2400"/>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SzPts val="1800"/>
              <a:buNone/>
              <a:defRPr sz="1800"/>
            </a:lvl3pPr>
            <a:lvl4pPr lvl="3" algn="ctr">
              <a:lnSpc>
                <a:spcPct val="90000"/>
              </a:lnSpc>
              <a:spcBef>
                <a:spcPts val="500"/>
              </a:spcBef>
              <a:spcAft>
                <a:spcPts val="0"/>
              </a:spcAft>
              <a:buSzPts val="1600"/>
              <a:buNone/>
              <a:defRPr sz="1600"/>
            </a:lvl4pPr>
            <a:lvl5pPr lvl="4" algn="ctr">
              <a:lnSpc>
                <a:spcPct val="90000"/>
              </a:lnSpc>
              <a:spcBef>
                <a:spcPts val="500"/>
              </a:spcBef>
              <a:spcAft>
                <a:spcPts val="0"/>
              </a:spcAft>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
        <p:nvSpPr>
          <p:cNvPr id="26" name="Google Shape;2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9"/>
        <p:cNvGrpSpPr/>
        <p:nvPr/>
      </p:nvGrpSpPr>
      <p:grpSpPr>
        <a:xfrm>
          <a:off x="0" y="0"/>
          <a:ext cx="0" cy="0"/>
          <a:chOff x="0" y="0"/>
          <a:chExt cx="0" cy="0"/>
        </a:xfrm>
      </p:grpSpPr>
      <p:sp>
        <p:nvSpPr>
          <p:cNvPr id="30" name="Google Shape;3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
        <p:cNvGrpSpPr/>
        <p:nvPr/>
      </p:nvGrpSpPr>
      <p:grpSpPr>
        <a:xfrm>
          <a:off x="0" y="0"/>
          <a:ext cx="0" cy="0"/>
          <a:chOff x="0" y="0"/>
          <a:chExt cx="0" cy="0"/>
        </a:xfrm>
      </p:grpSpPr>
      <p:sp>
        <p:nvSpPr>
          <p:cNvPr id="36" name="Google Shape;36;p3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400"/>
              <a:buNone/>
              <a:defRPr sz="2400">
                <a:solidFill>
                  <a:srgbClr val="8C8C9C"/>
                </a:solidFill>
              </a:defRPr>
            </a:lvl1pPr>
            <a:lvl2pPr marL="914400" lvl="1" indent="-228600" algn="l">
              <a:lnSpc>
                <a:spcPct val="90000"/>
              </a:lnSpc>
              <a:spcBef>
                <a:spcPts val="500"/>
              </a:spcBef>
              <a:spcAft>
                <a:spcPts val="0"/>
              </a:spcAft>
              <a:buSzPts val="2000"/>
              <a:buNone/>
              <a:defRPr sz="2000">
                <a:solidFill>
                  <a:srgbClr val="8C8C9C"/>
                </a:solidFill>
              </a:defRPr>
            </a:lvl2pPr>
            <a:lvl3pPr marL="1371600" lvl="2" indent="-228600" algn="l">
              <a:lnSpc>
                <a:spcPct val="90000"/>
              </a:lnSpc>
              <a:spcBef>
                <a:spcPts val="500"/>
              </a:spcBef>
              <a:spcAft>
                <a:spcPts val="0"/>
              </a:spcAft>
              <a:buSzPts val="1800"/>
              <a:buNone/>
              <a:defRPr sz="1800">
                <a:solidFill>
                  <a:srgbClr val="8C8C9C"/>
                </a:solidFill>
              </a:defRPr>
            </a:lvl3pPr>
            <a:lvl4pPr marL="1828800" lvl="3" indent="-228600" algn="l">
              <a:lnSpc>
                <a:spcPct val="90000"/>
              </a:lnSpc>
              <a:spcBef>
                <a:spcPts val="500"/>
              </a:spcBef>
              <a:spcAft>
                <a:spcPts val="0"/>
              </a:spcAft>
              <a:buSzPts val="1600"/>
              <a:buNone/>
              <a:defRPr sz="1600">
                <a:solidFill>
                  <a:srgbClr val="8C8C9C"/>
                </a:solidFill>
              </a:defRPr>
            </a:lvl4pPr>
            <a:lvl5pPr marL="2286000" lvl="4" indent="-228600" algn="l">
              <a:lnSpc>
                <a:spcPct val="90000"/>
              </a:lnSpc>
              <a:spcBef>
                <a:spcPts val="500"/>
              </a:spcBef>
              <a:spcAft>
                <a:spcPts val="0"/>
              </a:spcAft>
              <a:buSzPts val="1600"/>
              <a:buNone/>
              <a:defRPr sz="1600">
                <a:solidFill>
                  <a:srgbClr val="8C8C9C"/>
                </a:solidFill>
              </a:defRPr>
            </a:lvl5pPr>
            <a:lvl6pPr marL="2743200" lvl="5" indent="-228600" algn="l">
              <a:lnSpc>
                <a:spcPct val="90000"/>
              </a:lnSpc>
              <a:spcBef>
                <a:spcPts val="500"/>
              </a:spcBef>
              <a:spcAft>
                <a:spcPts val="0"/>
              </a:spcAft>
              <a:buClr>
                <a:srgbClr val="8C8C9C"/>
              </a:buClr>
              <a:buSzPts val="1600"/>
              <a:buNone/>
              <a:defRPr sz="1600">
                <a:solidFill>
                  <a:srgbClr val="8C8C9C"/>
                </a:solidFill>
              </a:defRPr>
            </a:lvl6pPr>
            <a:lvl7pPr marL="3200400" lvl="6" indent="-228600" algn="l">
              <a:lnSpc>
                <a:spcPct val="90000"/>
              </a:lnSpc>
              <a:spcBef>
                <a:spcPts val="500"/>
              </a:spcBef>
              <a:spcAft>
                <a:spcPts val="0"/>
              </a:spcAft>
              <a:buClr>
                <a:srgbClr val="8C8C9C"/>
              </a:buClr>
              <a:buSzPts val="1600"/>
              <a:buNone/>
              <a:defRPr sz="1600">
                <a:solidFill>
                  <a:srgbClr val="8C8C9C"/>
                </a:solidFill>
              </a:defRPr>
            </a:lvl7pPr>
            <a:lvl8pPr marL="3657600" lvl="7" indent="-228600" algn="l">
              <a:lnSpc>
                <a:spcPct val="90000"/>
              </a:lnSpc>
              <a:spcBef>
                <a:spcPts val="500"/>
              </a:spcBef>
              <a:spcAft>
                <a:spcPts val="0"/>
              </a:spcAft>
              <a:buClr>
                <a:srgbClr val="8C8C9C"/>
              </a:buClr>
              <a:buSzPts val="1600"/>
              <a:buNone/>
              <a:defRPr sz="1600">
                <a:solidFill>
                  <a:srgbClr val="8C8C9C"/>
                </a:solidFill>
              </a:defRPr>
            </a:lvl8pPr>
            <a:lvl9pPr marL="4114800" lvl="8" indent="-228600" algn="l">
              <a:lnSpc>
                <a:spcPct val="90000"/>
              </a:lnSpc>
              <a:spcBef>
                <a:spcPts val="500"/>
              </a:spcBef>
              <a:spcAft>
                <a:spcPts val="0"/>
              </a:spcAft>
              <a:buClr>
                <a:srgbClr val="8C8C9C"/>
              </a:buClr>
              <a:buSzPts val="1600"/>
              <a:buNone/>
              <a:defRPr sz="1600">
                <a:solidFill>
                  <a:srgbClr val="8C8C9C"/>
                </a:solidFill>
              </a:defRPr>
            </a:lvl9pPr>
          </a:lstStyle>
          <a:p>
            <a:endParaRPr/>
          </a:p>
        </p:txBody>
      </p:sp>
      <p:sp>
        <p:nvSpPr>
          <p:cNvPr id="38" name="Google Shape;3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1"/>
        <p:cNvGrpSpPr/>
        <p:nvPr/>
      </p:nvGrpSpPr>
      <p:grpSpPr>
        <a:xfrm>
          <a:off x="0" y="0"/>
          <a:ext cx="0" cy="0"/>
          <a:chOff x="0" y="0"/>
          <a:chExt cx="0" cy="0"/>
        </a:xfrm>
      </p:grpSpPr>
      <p:sp>
        <p:nvSpPr>
          <p:cNvPr id="42" name="Google Shape;42;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8"/>
        <p:cNvGrpSpPr/>
        <p:nvPr/>
      </p:nvGrpSpPr>
      <p:grpSpPr>
        <a:xfrm>
          <a:off x="0" y="0"/>
          <a:ext cx="0" cy="0"/>
          <a:chOff x="0" y="0"/>
          <a:chExt cx="0" cy="0"/>
        </a:xfrm>
      </p:grpSpPr>
      <p:sp>
        <p:nvSpPr>
          <p:cNvPr id="49" name="Google Shape;49;p3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3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3" name="Google Shape;53;p3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7"/>
        <p:cNvGrpSpPr/>
        <p:nvPr/>
      </p:nvGrpSpPr>
      <p:grpSpPr>
        <a:xfrm>
          <a:off x="0" y="0"/>
          <a:ext cx="0" cy="0"/>
          <a:chOff x="0" y="0"/>
          <a:chExt cx="0" cy="0"/>
        </a:xfrm>
      </p:grpSpPr>
      <p:sp>
        <p:nvSpPr>
          <p:cNvPr id="58" name="Google Shape;5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2"/>
        <p:cNvGrpSpPr/>
        <p:nvPr/>
      </p:nvGrpSpPr>
      <p:grpSpPr>
        <a:xfrm>
          <a:off x="0" y="0"/>
          <a:ext cx="0" cy="0"/>
          <a:chOff x="0" y="0"/>
          <a:chExt cx="0" cy="0"/>
        </a:xfrm>
      </p:grpSpPr>
      <p:sp>
        <p:nvSpPr>
          <p:cNvPr id="63" name="Google Shape;63;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5" name="Google Shape;65;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1F2F3"/>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Noto Sans Symbols"/>
              <a:buChar char="▪"/>
              <a:defRPr sz="2800" b="0" i="0" u="none" strike="noStrike" cap="none">
                <a:solidFill>
                  <a:schemeClr val="accent4"/>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Noto Sans Symbols"/>
              <a:buChar char="▪"/>
              <a:defRPr sz="2400" b="0" i="0" u="none" strike="noStrike" cap="none">
                <a:solidFill>
                  <a:schemeClr val="accent4"/>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Noto Sans Symbols"/>
              <a:buChar char="▪"/>
              <a:defRPr sz="2000" b="0" i="0" u="none" strike="noStrike" cap="none">
                <a:solidFill>
                  <a:schemeClr val="accent4"/>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accent4"/>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Noto Sans Symbols"/>
              <a:buChar char="▪"/>
              <a:defRPr sz="1800" b="0" i="0" u="none" strike="noStrike" cap="none">
                <a:solidFill>
                  <a:schemeClr val="accent4"/>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dirty="0"/>
          </a:p>
        </p:txBody>
      </p:sp>
      <p:sp>
        <p:nvSpPr>
          <p:cNvPr id="12" name="Google Shape;12;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C8C9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C8C9C"/>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C8C9C"/>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15" name="Google Shape;15;p22"/>
          <p:cNvPicPr preferRelativeResize="0"/>
          <p:nvPr/>
        </p:nvPicPr>
        <p:blipFill rotWithShape="1">
          <a:blip r:embed="rId14">
            <a:alphaModFix/>
          </a:blip>
          <a:srcRect/>
          <a:stretch/>
        </p:blipFill>
        <p:spPr>
          <a:xfrm>
            <a:off x="97200" y="5558400"/>
            <a:ext cx="2352675" cy="121348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50505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657">
          <p15:clr>
            <a:srgbClr val="F26B43"/>
          </p15:clr>
        </p15:guide>
        <p15:guide id="4" orient="horz" pos="3997">
          <p15:clr>
            <a:srgbClr val="F26B43"/>
          </p15:clr>
        </p15:guide>
        <p15:guide id="5" orient="horz" pos="4156">
          <p15:clr>
            <a:srgbClr val="F26B43"/>
          </p15:clr>
        </p15:guide>
        <p15:guide id="6" pos="166">
          <p15:clr>
            <a:srgbClr val="F26B43"/>
          </p15:clr>
        </p15:guide>
        <p15:guide id="7" pos="778">
          <p15:clr>
            <a:srgbClr val="F26B43"/>
          </p15:clr>
        </p15:guide>
        <p15:guide id="8" pos="1504">
          <p15:clr>
            <a:srgbClr val="F26B43"/>
          </p15:clr>
        </p15:guide>
        <p15:guide id="9" orient="horz" pos="406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21.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246"/>
        <p:cNvGrpSpPr/>
        <p:nvPr/>
      </p:nvGrpSpPr>
      <p:grpSpPr>
        <a:xfrm>
          <a:off x="0" y="0"/>
          <a:ext cx="0" cy="0"/>
          <a:chOff x="0" y="0"/>
          <a:chExt cx="0" cy="0"/>
        </a:xfrm>
      </p:grpSpPr>
      <p:pic>
        <p:nvPicPr>
          <p:cNvPr id="247" name="Google Shape;247;p1"/>
          <p:cNvPicPr preferRelativeResize="0"/>
          <p:nvPr/>
        </p:nvPicPr>
        <p:blipFill rotWithShape="1">
          <a:blip r:embed="rId4">
            <a:alphaModFix/>
          </a:blip>
          <a:srcRect/>
          <a:stretch/>
        </p:blipFill>
        <p:spPr>
          <a:xfrm>
            <a:off x="924458" y="4827600"/>
            <a:ext cx="6489700" cy="977900"/>
          </a:xfrm>
          <a:prstGeom prst="rect">
            <a:avLst/>
          </a:prstGeom>
          <a:noFill/>
          <a:ln>
            <a:noFill/>
          </a:ln>
        </p:spPr>
      </p:pic>
      <p:pic>
        <p:nvPicPr>
          <p:cNvPr id="248" name="Google Shape;248;p1"/>
          <p:cNvPicPr preferRelativeResize="0"/>
          <p:nvPr/>
        </p:nvPicPr>
        <p:blipFill rotWithShape="1">
          <a:blip r:embed="rId5">
            <a:alphaModFix/>
          </a:blip>
          <a:srcRect/>
          <a:stretch/>
        </p:blipFill>
        <p:spPr>
          <a:xfrm>
            <a:off x="177275" y="155575"/>
            <a:ext cx="3619500" cy="1866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FE69C9E1-F543-80D4-E521-0AA259190C5A}"/>
            </a:ext>
          </a:extLst>
        </p:cNvPr>
        <p:cNvGrpSpPr/>
        <p:nvPr/>
      </p:nvGrpSpPr>
      <p:grpSpPr>
        <a:xfrm>
          <a:off x="0" y="0"/>
          <a:ext cx="0" cy="0"/>
          <a:chOff x="0" y="0"/>
          <a:chExt cx="0" cy="0"/>
        </a:xfrm>
      </p:grpSpPr>
      <p:sp>
        <p:nvSpPr>
          <p:cNvPr id="326" name="Google Shape;326;p10">
            <a:extLst>
              <a:ext uri="{FF2B5EF4-FFF2-40B4-BE49-F238E27FC236}">
                <a16:creationId xmlns:a16="http://schemas.microsoft.com/office/drawing/2014/main" id="{48DAC4A9-89FA-2635-9D51-524656279365}"/>
              </a:ext>
            </a:extLst>
          </p:cNvPr>
          <p:cNvSpPr txBox="1"/>
          <p:nvPr/>
        </p:nvSpPr>
        <p:spPr>
          <a:xfrm>
            <a:off x="403341" y="345182"/>
            <a:ext cx="11272722"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dirty="0">
                <a:solidFill>
                  <a:schemeClr val="dk1"/>
                </a:solidFill>
                <a:latin typeface="Arial"/>
                <a:ea typeface="Arial"/>
                <a:cs typeface="Arial"/>
                <a:sym typeface="Arial"/>
              </a:rPr>
              <a:t>Brief Introduction to Texture</a:t>
            </a:r>
            <a:endParaRPr sz="4400" b="0" i="0" u="none" strike="noStrike" cap="none" dirty="0">
              <a:solidFill>
                <a:schemeClr val="dk1"/>
              </a:solidFill>
              <a:latin typeface="Arial"/>
              <a:ea typeface="Arial"/>
              <a:cs typeface="Arial"/>
              <a:sym typeface="Arial"/>
            </a:endParaRPr>
          </a:p>
        </p:txBody>
      </p:sp>
      <p:sp>
        <p:nvSpPr>
          <p:cNvPr id="7" name="Google Shape;339;p12">
            <a:extLst>
              <a:ext uri="{FF2B5EF4-FFF2-40B4-BE49-F238E27FC236}">
                <a16:creationId xmlns:a16="http://schemas.microsoft.com/office/drawing/2014/main" id="{210D5AE4-061B-18D6-836A-EE4A23F903DB}"/>
              </a:ext>
            </a:extLst>
          </p:cNvPr>
          <p:cNvSpPr/>
          <p:nvPr/>
        </p:nvSpPr>
        <p:spPr>
          <a:xfrm>
            <a:off x="785591" y="1535395"/>
            <a:ext cx="3294040" cy="304694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dirty="0">
                <a:solidFill>
                  <a:srgbClr val="505050"/>
                </a:solidFill>
              </a:rPr>
              <a:t>For a single experimental run, depending on which detectors we use to create each diffraction pattern, we can sample different K vectors at once</a:t>
            </a:r>
            <a:endParaRPr sz="1400" b="0" i="0" u="none" strike="noStrike" cap="none" dirty="0">
              <a:solidFill>
                <a:srgbClr val="505050"/>
              </a:solidFill>
              <a:latin typeface="Arial"/>
              <a:ea typeface="Arial"/>
              <a:cs typeface="Arial"/>
              <a:sym typeface="Arial"/>
            </a:endParaRPr>
          </a:p>
        </p:txBody>
      </p:sp>
      <p:pic>
        <p:nvPicPr>
          <p:cNvPr id="2" name="Picture 1" descr="A diagram of a diagram&#10;&#10;AI-generated content may be incorrect.">
            <a:extLst>
              <a:ext uri="{FF2B5EF4-FFF2-40B4-BE49-F238E27FC236}">
                <a16:creationId xmlns:a16="http://schemas.microsoft.com/office/drawing/2014/main" id="{C6A5F578-EEBE-BBE2-D1C0-9F036BB82D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009" y="1280418"/>
            <a:ext cx="6540500" cy="5232400"/>
          </a:xfrm>
          <a:prstGeom prst="rect">
            <a:avLst/>
          </a:prstGeom>
        </p:spPr>
      </p:pic>
      <p:sp>
        <p:nvSpPr>
          <p:cNvPr id="3" name="Rectangle 2">
            <a:extLst>
              <a:ext uri="{FF2B5EF4-FFF2-40B4-BE49-F238E27FC236}">
                <a16:creationId xmlns:a16="http://schemas.microsoft.com/office/drawing/2014/main" id="{E42840D7-3DEF-131A-1C68-AD87B6E9CA16}"/>
              </a:ext>
            </a:extLst>
          </p:cNvPr>
          <p:cNvSpPr/>
          <p:nvPr/>
        </p:nvSpPr>
        <p:spPr>
          <a:xfrm>
            <a:off x="7005109" y="4035669"/>
            <a:ext cx="2400300" cy="235633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486634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12FE2EC7-C641-54FA-8F8D-A80AFC511706}"/>
            </a:ext>
          </a:extLst>
        </p:cNvPr>
        <p:cNvGrpSpPr/>
        <p:nvPr/>
      </p:nvGrpSpPr>
      <p:grpSpPr>
        <a:xfrm>
          <a:off x="0" y="0"/>
          <a:ext cx="0" cy="0"/>
          <a:chOff x="0" y="0"/>
          <a:chExt cx="0" cy="0"/>
        </a:xfrm>
      </p:grpSpPr>
      <p:sp>
        <p:nvSpPr>
          <p:cNvPr id="326" name="Google Shape;326;p10">
            <a:extLst>
              <a:ext uri="{FF2B5EF4-FFF2-40B4-BE49-F238E27FC236}">
                <a16:creationId xmlns:a16="http://schemas.microsoft.com/office/drawing/2014/main" id="{C9468C81-9CCC-DA1A-EFAE-4E41A85A01D2}"/>
              </a:ext>
            </a:extLst>
          </p:cNvPr>
          <p:cNvSpPr txBox="1"/>
          <p:nvPr/>
        </p:nvSpPr>
        <p:spPr>
          <a:xfrm>
            <a:off x="403341" y="345182"/>
            <a:ext cx="11272722" cy="769401"/>
          </a:xfrm>
          <a:prstGeom prst="rect">
            <a:avLst/>
          </a:prstGeom>
          <a:noFill/>
          <a:ln>
            <a:noFill/>
          </a:ln>
        </p:spPr>
        <p:txBody>
          <a:bodyPr spcFirstLastPara="1" wrap="square" lIns="91425" tIns="45700" rIns="91425" bIns="45700" anchor="t" anchorCtr="0">
            <a:spAutoFit/>
          </a:bodyPr>
          <a:lstStyle/>
          <a:p>
            <a:pPr lvl="0">
              <a:buSzPts val="4400"/>
            </a:pPr>
            <a:r>
              <a:rPr lang="en-GB" sz="4400" b="1" dirty="0">
                <a:solidFill>
                  <a:schemeClr val="dk1"/>
                </a:solidFill>
              </a:rPr>
              <a:t>How do Texture Experiments Work?</a:t>
            </a:r>
            <a:endParaRPr lang="en-GB" sz="4400" dirty="0">
              <a:solidFill>
                <a:schemeClr val="dk1"/>
              </a:solidFill>
            </a:endParaRPr>
          </a:p>
        </p:txBody>
      </p:sp>
      <p:sp>
        <p:nvSpPr>
          <p:cNvPr id="7" name="Google Shape;339;p12">
            <a:extLst>
              <a:ext uri="{FF2B5EF4-FFF2-40B4-BE49-F238E27FC236}">
                <a16:creationId xmlns:a16="http://schemas.microsoft.com/office/drawing/2014/main" id="{A1AF1507-CED9-017E-F198-E81C54A722E2}"/>
              </a:ext>
            </a:extLst>
          </p:cNvPr>
          <p:cNvSpPr/>
          <p:nvPr/>
        </p:nvSpPr>
        <p:spPr>
          <a:xfrm>
            <a:off x="403341" y="1377134"/>
            <a:ext cx="3482860" cy="3785611"/>
          </a:xfrm>
          <a:prstGeom prst="rect">
            <a:avLst/>
          </a:prstGeom>
          <a:noFill/>
          <a:ln>
            <a:noFill/>
          </a:ln>
        </p:spPr>
        <p:txBody>
          <a:bodyPr spcFirstLastPara="1" wrap="square" lIns="91425" tIns="45700" rIns="91425" bIns="45700" anchor="t" anchorCtr="0">
            <a:spAutoFit/>
          </a:bodyPr>
          <a:lstStyle/>
          <a:p>
            <a:pPr lvl="0">
              <a:buSzPts val="2400"/>
            </a:pPr>
            <a:r>
              <a:rPr lang="en-GB" sz="2400" dirty="0">
                <a:solidFill>
                  <a:srgbClr val="505050"/>
                </a:solidFill>
              </a:rPr>
              <a:t>In the extreme case, where you sample all possible K vectors, you could get a value for the diffracted intensity in all directions</a:t>
            </a:r>
          </a:p>
          <a:p>
            <a:pPr lvl="0">
              <a:buSzPts val="2400"/>
            </a:pPr>
            <a:endParaRPr lang="en-GB" sz="2400" dirty="0">
              <a:solidFill>
                <a:srgbClr val="505050"/>
              </a:solidFill>
            </a:endParaRPr>
          </a:p>
          <a:p>
            <a:pPr lvl="0">
              <a:buSzPts val="2400"/>
            </a:pPr>
            <a:r>
              <a:rPr lang="en-GB" sz="2400" dirty="0">
                <a:solidFill>
                  <a:srgbClr val="505050"/>
                </a:solidFill>
              </a:rPr>
              <a:t>Which can be shown as intensities on the surface of a sphere</a:t>
            </a:r>
          </a:p>
        </p:txBody>
      </p:sp>
      <p:pic>
        <p:nvPicPr>
          <p:cNvPr id="3" name="Picture 2" descr="A diagram of a hexagon with a point and lines&#10;&#10;AI-generated content may be incorrect.">
            <a:extLst>
              <a:ext uri="{FF2B5EF4-FFF2-40B4-BE49-F238E27FC236}">
                <a16:creationId xmlns:a16="http://schemas.microsoft.com/office/drawing/2014/main" id="{9611A0CB-F00C-945C-C758-8C5BBD8F727E}"/>
              </a:ext>
            </a:extLst>
          </p:cNvPr>
          <p:cNvPicPr>
            <a:picLocks noChangeAspect="1"/>
          </p:cNvPicPr>
          <p:nvPr/>
        </p:nvPicPr>
        <p:blipFill>
          <a:blip r:embed="rId3"/>
          <a:srcRect l="13362" t="14870" r="6035" b="12500"/>
          <a:stretch>
            <a:fillRect/>
          </a:stretch>
        </p:blipFill>
        <p:spPr>
          <a:xfrm>
            <a:off x="5302540" y="1533382"/>
            <a:ext cx="5479760" cy="4937646"/>
          </a:xfrm>
          <a:prstGeom prst="rect">
            <a:avLst/>
          </a:prstGeom>
        </p:spPr>
      </p:pic>
    </p:spTree>
    <p:extLst>
      <p:ext uri="{BB962C8B-B14F-4D97-AF65-F5344CB8AC3E}">
        <p14:creationId xmlns:p14="http://schemas.microsoft.com/office/powerpoint/2010/main" val="117533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F33A5706-54A5-F2CF-C7F0-128041C3EA82}"/>
            </a:ext>
          </a:extLst>
        </p:cNvPr>
        <p:cNvGrpSpPr/>
        <p:nvPr/>
      </p:nvGrpSpPr>
      <p:grpSpPr>
        <a:xfrm>
          <a:off x="0" y="0"/>
          <a:ext cx="0" cy="0"/>
          <a:chOff x="0" y="0"/>
          <a:chExt cx="0" cy="0"/>
        </a:xfrm>
      </p:grpSpPr>
      <p:sp>
        <p:nvSpPr>
          <p:cNvPr id="326" name="Google Shape;326;p10">
            <a:extLst>
              <a:ext uri="{FF2B5EF4-FFF2-40B4-BE49-F238E27FC236}">
                <a16:creationId xmlns:a16="http://schemas.microsoft.com/office/drawing/2014/main" id="{0034E922-20ED-AF37-6EA4-579C2B826F99}"/>
              </a:ext>
            </a:extLst>
          </p:cNvPr>
          <p:cNvSpPr txBox="1"/>
          <p:nvPr/>
        </p:nvSpPr>
        <p:spPr>
          <a:xfrm>
            <a:off x="403341" y="345182"/>
            <a:ext cx="11272722"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dirty="0">
                <a:solidFill>
                  <a:schemeClr val="dk1"/>
                </a:solidFill>
                <a:latin typeface="Arial"/>
                <a:ea typeface="Arial"/>
                <a:cs typeface="Arial"/>
                <a:sym typeface="Arial"/>
              </a:rPr>
              <a:t>What is a pole figure?</a:t>
            </a:r>
            <a:endParaRPr sz="4400" b="0" i="0" u="none" strike="noStrike" cap="none" dirty="0">
              <a:solidFill>
                <a:schemeClr val="dk1"/>
              </a:solidFill>
              <a:latin typeface="Arial"/>
              <a:ea typeface="Arial"/>
              <a:cs typeface="Arial"/>
              <a:sym typeface="Arial"/>
            </a:endParaRPr>
          </a:p>
        </p:txBody>
      </p:sp>
      <p:sp>
        <p:nvSpPr>
          <p:cNvPr id="7" name="Google Shape;339;p12">
            <a:extLst>
              <a:ext uri="{FF2B5EF4-FFF2-40B4-BE49-F238E27FC236}">
                <a16:creationId xmlns:a16="http://schemas.microsoft.com/office/drawing/2014/main" id="{9422E8BC-B1CE-6A67-E0E6-BB685ECF8312}"/>
              </a:ext>
            </a:extLst>
          </p:cNvPr>
          <p:cNvSpPr/>
          <p:nvPr/>
        </p:nvSpPr>
        <p:spPr>
          <a:xfrm>
            <a:off x="403341" y="1377134"/>
            <a:ext cx="3482860" cy="2677616"/>
          </a:xfrm>
          <a:prstGeom prst="rect">
            <a:avLst/>
          </a:prstGeom>
          <a:noFill/>
          <a:ln>
            <a:noFill/>
          </a:ln>
        </p:spPr>
        <p:txBody>
          <a:bodyPr spcFirstLastPara="1" wrap="square" lIns="91425" tIns="45700" rIns="91425" bIns="45700" anchor="t" anchorCtr="0">
            <a:spAutoFit/>
          </a:bodyPr>
          <a:lstStyle/>
          <a:p>
            <a:pPr lvl="0">
              <a:buSzPts val="2400"/>
            </a:pPr>
            <a:r>
              <a:rPr lang="en-GB" sz="2400" dirty="0">
                <a:solidFill>
                  <a:srgbClr val="505050"/>
                </a:solidFill>
              </a:rPr>
              <a:t>To make these pole figures more useable, it is typical to project this 3D sphere down into a 2D image (much like how maps act as a 2D version of globes)</a:t>
            </a:r>
          </a:p>
        </p:txBody>
      </p:sp>
      <p:pic>
        <p:nvPicPr>
          <p:cNvPr id="2" name="Picture 1" descr="A blue circle with red and yellow dots&#10;&#10;AI-generated content may be incorrect.">
            <a:extLst>
              <a:ext uri="{FF2B5EF4-FFF2-40B4-BE49-F238E27FC236}">
                <a16:creationId xmlns:a16="http://schemas.microsoft.com/office/drawing/2014/main" id="{96B7017B-1330-BBDE-5884-B27D4D19FB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0625" y="1377134"/>
            <a:ext cx="6386258" cy="4789693"/>
          </a:xfrm>
          <a:prstGeom prst="rect">
            <a:avLst/>
          </a:prstGeom>
        </p:spPr>
      </p:pic>
    </p:spTree>
    <p:extLst>
      <p:ext uri="{BB962C8B-B14F-4D97-AF65-F5344CB8AC3E}">
        <p14:creationId xmlns:p14="http://schemas.microsoft.com/office/powerpoint/2010/main" val="188998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B1B97CBB-F096-DDD2-0762-967ABC9A5604}"/>
            </a:ext>
          </a:extLst>
        </p:cNvPr>
        <p:cNvGrpSpPr/>
        <p:nvPr/>
      </p:nvGrpSpPr>
      <p:grpSpPr>
        <a:xfrm>
          <a:off x="0" y="0"/>
          <a:ext cx="0" cy="0"/>
          <a:chOff x="0" y="0"/>
          <a:chExt cx="0" cy="0"/>
        </a:xfrm>
      </p:grpSpPr>
      <p:sp>
        <p:nvSpPr>
          <p:cNvPr id="326" name="Google Shape;326;p10">
            <a:extLst>
              <a:ext uri="{FF2B5EF4-FFF2-40B4-BE49-F238E27FC236}">
                <a16:creationId xmlns:a16="http://schemas.microsoft.com/office/drawing/2014/main" id="{7BE2C634-91B6-8394-C083-EE1DE576A09D}"/>
              </a:ext>
            </a:extLst>
          </p:cNvPr>
          <p:cNvSpPr txBox="1"/>
          <p:nvPr/>
        </p:nvSpPr>
        <p:spPr>
          <a:xfrm>
            <a:off x="403341" y="345182"/>
            <a:ext cx="11272722" cy="769401"/>
          </a:xfrm>
          <a:prstGeom prst="rect">
            <a:avLst/>
          </a:prstGeom>
          <a:noFill/>
          <a:ln>
            <a:noFill/>
          </a:ln>
        </p:spPr>
        <p:txBody>
          <a:bodyPr spcFirstLastPara="1" wrap="square" lIns="91425" tIns="45700" rIns="91425" bIns="45700" anchor="t" anchorCtr="0">
            <a:spAutoFit/>
          </a:bodyPr>
          <a:lstStyle/>
          <a:p>
            <a:pPr lvl="0">
              <a:buSzPts val="4400"/>
            </a:pPr>
            <a:r>
              <a:rPr lang="en-GB" sz="4400" b="1" dirty="0">
                <a:solidFill>
                  <a:schemeClr val="dk1"/>
                </a:solidFill>
              </a:rPr>
              <a:t>What is a pole figure?</a:t>
            </a:r>
            <a:endParaRPr lang="en-GB" sz="4400" dirty="0">
              <a:solidFill>
                <a:schemeClr val="dk1"/>
              </a:solidFill>
            </a:endParaRPr>
          </a:p>
        </p:txBody>
      </p:sp>
      <p:sp>
        <p:nvSpPr>
          <p:cNvPr id="7" name="Google Shape;339;p12">
            <a:extLst>
              <a:ext uri="{FF2B5EF4-FFF2-40B4-BE49-F238E27FC236}">
                <a16:creationId xmlns:a16="http://schemas.microsoft.com/office/drawing/2014/main" id="{37865849-850A-C5AF-3F0B-DDFAA3F00DEC}"/>
              </a:ext>
            </a:extLst>
          </p:cNvPr>
          <p:cNvSpPr/>
          <p:nvPr/>
        </p:nvSpPr>
        <p:spPr>
          <a:xfrm>
            <a:off x="403340" y="1535395"/>
            <a:ext cx="10859605" cy="1200288"/>
          </a:xfrm>
          <a:prstGeom prst="rect">
            <a:avLst/>
          </a:prstGeom>
          <a:noFill/>
          <a:ln>
            <a:noFill/>
          </a:ln>
        </p:spPr>
        <p:txBody>
          <a:bodyPr spcFirstLastPara="1" wrap="square" lIns="91425" tIns="45700" rIns="91425" bIns="45700" anchor="t" anchorCtr="0">
            <a:spAutoFit/>
          </a:bodyPr>
          <a:lstStyle/>
          <a:p>
            <a:pPr lvl="0">
              <a:buSzPts val="2400"/>
            </a:pPr>
            <a:r>
              <a:rPr lang="en-GB" sz="2400" dirty="0">
                <a:solidFill>
                  <a:srgbClr val="505050"/>
                </a:solidFill>
              </a:rPr>
              <a:t>Practically, you cannot collect data at every point on the sphere, so you end up only collected a discrete set of points, but these can still be projected into the 2D pole figure in exactly the same way </a:t>
            </a:r>
          </a:p>
        </p:txBody>
      </p:sp>
      <p:grpSp>
        <p:nvGrpSpPr>
          <p:cNvPr id="5" name="Group 4">
            <a:extLst>
              <a:ext uri="{FF2B5EF4-FFF2-40B4-BE49-F238E27FC236}">
                <a16:creationId xmlns:a16="http://schemas.microsoft.com/office/drawing/2014/main" id="{6CC4AC3D-6796-0321-EB24-7BC3965646BB}"/>
              </a:ext>
            </a:extLst>
          </p:cNvPr>
          <p:cNvGrpSpPr/>
          <p:nvPr/>
        </p:nvGrpSpPr>
        <p:grpSpPr>
          <a:xfrm>
            <a:off x="2735536" y="3244362"/>
            <a:ext cx="8623864" cy="3426486"/>
            <a:chOff x="187698" y="2237926"/>
            <a:chExt cx="11400302" cy="4529637"/>
          </a:xfrm>
        </p:grpSpPr>
        <p:pic>
          <p:nvPicPr>
            <p:cNvPr id="6" name="Picture 5" descr="A blue circle with a blue circle with a red circle with yellow circles&#10;&#10;AI-generated content may be incorrect.">
              <a:extLst>
                <a:ext uri="{FF2B5EF4-FFF2-40B4-BE49-F238E27FC236}">
                  <a16:creationId xmlns:a16="http://schemas.microsoft.com/office/drawing/2014/main" id="{77DF573B-250D-C9AF-CD88-86AEEC89E2C6}"/>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40399" y="2381862"/>
              <a:ext cx="5847601" cy="4385701"/>
            </a:xfrm>
            <a:prstGeom prst="rect">
              <a:avLst/>
            </a:prstGeom>
          </p:spPr>
        </p:pic>
        <p:pic>
          <p:nvPicPr>
            <p:cNvPr id="8" name="Picture 7" descr="A circular object with a diagram&#10;&#10;AI-generated content may be incorrect.">
              <a:extLst>
                <a:ext uri="{FF2B5EF4-FFF2-40B4-BE49-F238E27FC236}">
                  <a16:creationId xmlns:a16="http://schemas.microsoft.com/office/drawing/2014/main" id="{E01524DB-ED1F-E0A8-15BF-27B694CA916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7698" y="2314126"/>
              <a:ext cx="5847601" cy="4385701"/>
            </a:xfrm>
            <a:prstGeom prst="rect">
              <a:avLst/>
            </a:prstGeom>
          </p:spPr>
        </p:pic>
        <p:sp>
          <p:nvSpPr>
            <p:cNvPr id="9" name="TextBox 8">
              <a:extLst>
                <a:ext uri="{FF2B5EF4-FFF2-40B4-BE49-F238E27FC236}">
                  <a16:creationId xmlns:a16="http://schemas.microsoft.com/office/drawing/2014/main" id="{E1D6D5CF-6C3F-BF4C-78A3-D60EAE64E52B}"/>
                </a:ext>
              </a:extLst>
            </p:cNvPr>
            <p:cNvSpPr txBox="1"/>
            <p:nvPr/>
          </p:nvSpPr>
          <p:spPr>
            <a:xfrm>
              <a:off x="772940" y="2237927"/>
              <a:ext cx="4202984" cy="646331"/>
            </a:xfrm>
            <a:prstGeom prst="rect">
              <a:avLst/>
            </a:prstGeom>
            <a:noFill/>
          </p:spPr>
          <p:txBody>
            <a:bodyPr wrap="square" rtlCol="0">
              <a:spAutoFit/>
            </a:bodyPr>
            <a:lstStyle/>
            <a:p>
              <a:pPr algn="ctr"/>
              <a:r>
                <a:rPr lang="en-GB" dirty="0"/>
                <a:t>Experimental Pole Figure </a:t>
              </a:r>
            </a:p>
            <a:p>
              <a:pPr algn="ctr"/>
              <a:r>
                <a:rPr lang="en-GB" dirty="0"/>
                <a:t>(individual detector scatter plot)</a:t>
              </a:r>
            </a:p>
          </p:txBody>
        </p:sp>
        <p:sp>
          <p:nvSpPr>
            <p:cNvPr id="10" name="TextBox 9">
              <a:extLst>
                <a:ext uri="{FF2B5EF4-FFF2-40B4-BE49-F238E27FC236}">
                  <a16:creationId xmlns:a16="http://schemas.microsoft.com/office/drawing/2014/main" id="{994B44E0-283E-4A2F-732D-358C99C970C1}"/>
                </a:ext>
              </a:extLst>
            </p:cNvPr>
            <p:cNvSpPr txBox="1"/>
            <p:nvPr/>
          </p:nvSpPr>
          <p:spPr>
            <a:xfrm>
              <a:off x="6325641" y="2237926"/>
              <a:ext cx="4202984" cy="646331"/>
            </a:xfrm>
            <a:prstGeom prst="rect">
              <a:avLst/>
            </a:prstGeom>
            <a:noFill/>
          </p:spPr>
          <p:txBody>
            <a:bodyPr wrap="square" rtlCol="0">
              <a:spAutoFit/>
            </a:bodyPr>
            <a:lstStyle/>
            <a:p>
              <a:pPr algn="ctr"/>
              <a:r>
                <a:rPr lang="en-GB" dirty="0"/>
                <a:t>Experimental Pole Figure </a:t>
              </a:r>
            </a:p>
            <a:p>
              <a:pPr algn="ctr"/>
              <a:r>
                <a:rPr lang="en-GB" dirty="0"/>
                <a:t>(interpolated contour plot)</a:t>
              </a:r>
            </a:p>
          </p:txBody>
        </p:sp>
      </p:grpSp>
    </p:spTree>
    <p:extLst>
      <p:ext uri="{BB962C8B-B14F-4D97-AF65-F5344CB8AC3E}">
        <p14:creationId xmlns:p14="http://schemas.microsoft.com/office/powerpoint/2010/main" val="42643347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7A87A4EE-72E1-C505-FFB7-9F10A851CEDF}"/>
            </a:ext>
          </a:extLst>
        </p:cNvPr>
        <p:cNvGrpSpPr/>
        <p:nvPr/>
      </p:nvGrpSpPr>
      <p:grpSpPr>
        <a:xfrm>
          <a:off x="0" y="0"/>
          <a:ext cx="0" cy="0"/>
          <a:chOff x="0" y="0"/>
          <a:chExt cx="0" cy="0"/>
        </a:xfrm>
      </p:grpSpPr>
      <p:sp>
        <p:nvSpPr>
          <p:cNvPr id="326" name="Google Shape;326;p10">
            <a:extLst>
              <a:ext uri="{FF2B5EF4-FFF2-40B4-BE49-F238E27FC236}">
                <a16:creationId xmlns:a16="http://schemas.microsoft.com/office/drawing/2014/main" id="{E7747975-65DC-C2CA-148A-A96A778F4D1B}"/>
              </a:ext>
            </a:extLst>
          </p:cNvPr>
          <p:cNvSpPr txBox="1"/>
          <p:nvPr/>
        </p:nvSpPr>
        <p:spPr>
          <a:xfrm>
            <a:off x="403341" y="345182"/>
            <a:ext cx="11272722" cy="769401"/>
          </a:xfrm>
          <a:prstGeom prst="rect">
            <a:avLst/>
          </a:prstGeom>
          <a:noFill/>
          <a:ln>
            <a:noFill/>
          </a:ln>
        </p:spPr>
        <p:txBody>
          <a:bodyPr spcFirstLastPara="1" wrap="square" lIns="91425" tIns="45700" rIns="91425" bIns="45700" anchor="t" anchorCtr="0">
            <a:spAutoFit/>
          </a:bodyPr>
          <a:lstStyle/>
          <a:p>
            <a:pPr lvl="0">
              <a:buSzPts val="4400"/>
            </a:pPr>
            <a:r>
              <a:rPr lang="en-GB" sz="4400" b="1" dirty="0">
                <a:solidFill>
                  <a:schemeClr val="dk1"/>
                </a:solidFill>
              </a:rPr>
              <a:t>Why collaborate?</a:t>
            </a:r>
            <a:endParaRPr lang="en-GB" sz="4400" dirty="0">
              <a:solidFill>
                <a:schemeClr val="dk1"/>
              </a:solidFill>
            </a:endParaRPr>
          </a:p>
        </p:txBody>
      </p:sp>
      <p:sp>
        <p:nvSpPr>
          <p:cNvPr id="7" name="Google Shape;339;p12">
            <a:extLst>
              <a:ext uri="{FF2B5EF4-FFF2-40B4-BE49-F238E27FC236}">
                <a16:creationId xmlns:a16="http://schemas.microsoft.com/office/drawing/2014/main" id="{01C3075F-AADE-B40B-EF3C-6FF73198A9A9}"/>
              </a:ext>
            </a:extLst>
          </p:cNvPr>
          <p:cNvSpPr/>
          <p:nvPr/>
        </p:nvSpPr>
        <p:spPr>
          <a:xfrm>
            <a:off x="403340" y="1535395"/>
            <a:ext cx="1085960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dirty="0">
                <a:solidFill>
                  <a:srgbClr val="505050"/>
                </a:solidFill>
                <a:latin typeface="Arial"/>
                <a:ea typeface="Arial"/>
                <a:cs typeface="Arial"/>
                <a:sym typeface="Arial"/>
              </a:rPr>
              <a:t>The result of the texture analysis we want to do</a:t>
            </a:r>
            <a:r>
              <a:rPr lang="en-GB" sz="2400" dirty="0">
                <a:solidFill>
                  <a:srgbClr val="505050"/>
                </a:solidFill>
              </a:rPr>
              <a:t>:</a:t>
            </a:r>
            <a:r>
              <a:rPr lang="en-GB" sz="2400" b="0" i="0" u="none" strike="noStrike" cap="none" dirty="0">
                <a:solidFill>
                  <a:srgbClr val="505050"/>
                </a:solidFill>
                <a:latin typeface="Arial"/>
                <a:ea typeface="Arial"/>
                <a:cs typeface="Arial"/>
                <a:sym typeface="Arial"/>
              </a:rPr>
              <a:t> produce these pole figures which contain information on </a:t>
            </a:r>
            <a:r>
              <a:rPr lang="en-GB" sz="2400" b="1" i="0" u="none" strike="noStrike" cap="none" dirty="0">
                <a:solidFill>
                  <a:srgbClr val="505050"/>
                </a:solidFill>
                <a:latin typeface="Arial"/>
                <a:ea typeface="Arial"/>
                <a:cs typeface="Arial"/>
                <a:sym typeface="Arial"/>
              </a:rPr>
              <a:t>the intensity of a given diffraction peak </a:t>
            </a:r>
            <a:r>
              <a:rPr lang="en-GB" sz="2400" i="0" u="none" strike="noStrike" cap="none" dirty="0">
                <a:solidFill>
                  <a:srgbClr val="505050"/>
                </a:solidFill>
                <a:latin typeface="Arial"/>
                <a:ea typeface="Arial"/>
                <a:cs typeface="Arial"/>
                <a:sym typeface="Arial"/>
              </a:rPr>
              <a:t>in some particular </a:t>
            </a:r>
            <a:r>
              <a:rPr lang="en-GB" sz="2400" b="1" i="0" u="none" strike="noStrike" cap="none" dirty="0">
                <a:solidFill>
                  <a:srgbClr val="505050"/>
                </a:solidFill>
                <a:latin typeface="Arial"/>
                <a:ea typeface="Arial"/>
                <a:cs typeface="Arial"/>
                <a:sym typeface="Arial"/>
              </a:rPr>
              <a:t>orientation relative to the sample axes</a:t>
            </a:r>
            <a:endParaRPr sz="1400" b="1" i="0" u="none" strike="noStrike" cap="none" dirty="0">
              <a:solidFill>
                <a:srgbClr val="505050"/>
              </a:solidFill>
              <a:latin typeface="Arial"/>
              <a:ea typeface="Arial"/>
              <a:cs typeface="Arial"/>
              <a:sym typeface="Arial"/>
            </a:endParaRPr>
          </a:p>
        </p:txBody>
      </p:sp>
      <p:sp>
        <p:nvSpPr>
          <p:cNvPr id="2" name="Google Shape;339;p12">
            <a:extLst>
              <a:ext uri="{FF2B5EF4-FFF2-40B4-BE49-F238E27FC236}">
                <a16:creationId xmlns:a16="http://schemas.microsoft.com/office/drawing/2014/main" id="{CA9C662A-ABFC-BAF7-0F29-D11BCF1E312A}"/>
              </a:ext>
            </a:extLst>
          </p:cNvPr>
          <p:cNvSpPr/>
          <p:nvPr/>
        </p:nvSpPr>
        <p:spPr>
          <a:xfrm>
            <a:off x="403340" y="3710026"/>
            <a:ext cx="10859605"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dirty="0">
                <a:solidFill>
                  <a:srgbClr val="505050"/>
                </a:solidFill>
                <a:latin typeface="Arial"/>
                <a:ea typeface="Arial"/>
                <a:cs typeface="Arial"/>
                <a:sym typeface="Arial"/>
              </a:rPr>
              <a:t>A lot of this work is actually pretty instrument </a:t>
            </a:r>
            <a:r>
              <a:rPr lang="en-GB" sz="2400" b="0" i="0" u="none" strike="noStrike" cap="none" dirty="0" err="1">
                <a:solidFill>
                  <a:srgbClr val="505050"/>
                </a:solidFill>
                <a:latin typeface="Arial"/>
                <a:ea typeface="Arial"/>
                <a:cs typeface="Arial"/>
                <a:sym typeface="Arial"/>
              </a:rPr>
              <a:t>agnositic</a:t>
            </a:r>
            <a:r>
              <a:rPr lang="en-GB" sz="2400" dirty="0">
                <a:solidFill>
                  <a:srgbClr val="505050"/>
                </a:solidFill>
              </a:rPr>
              <a:t>!</a:t>
            </a:r>
            <a:endParaRPr sz="1400" b="1" i="0" u="none" strike="noStrike" cap="none" dirty="0">
              <a:solidFill>
                <a:srgbClr val="505050"/>
              </a:solidFill>
              <a:latin typeface="Arial"/>
              <a:ea typeface="Arial"/>
              <a:cs typeface="Arial"/>
              <a:sym typeface="Arial"/>
            </a:endParaRPr>
          </a:p>
        </p:txBody>
      </p:sp>
    </p:spTree>
    <p:extLst>
      <p:ext uri="{BB962C8B-B14F-4D97-AF65-F5344CB8AC3E}">
        <p14:creationId xmlns:p14="http://schemas.microsoft.com/office/powerpoint/2010/main" val="411805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C272D9A3-59C8-86D6-A17D-3AA30370A68A}"/>
            </a:ext>
          </a:extLst>
        </p:cNvPr>
        <p:cNvGrpSpPr/>
        <p:nvPr/>
      </p:nvGrpSpPr>
      <p:grpSpPr>
        <a:xfrm>
          <a:off x="0" y="0"/>
          <a:ext cx="0" cy="0"/>
          <a:chOff x="0" y="0"/>
          <a:chExt cx="0" cy="0"/>
        </a:xfrm>
      </p:grpSpPr>
      <p:sp>
        <p:nvSpPr>
          <p:cNvPr id="2" name="Google Shape;339;p12">
            <a:extLst>
              <a:ext uri="{FF2B5EF4-FFF2-40B4-BE49-F238E27FC236}">
                <a16:creationId xmlns:a16="http://schemas.microsoft.com/office/drawing/2014/main" id="{AF723A20-1410-3D90-1346-C13FC72C5729}"/>
              </a:ext>
            </a:extLst>
          </p:cNvPr>
          <p:cNvSpPr/>
          <p:nvPr/>
        </p:nvSpPr>
        <p:spPr>
          <a:xfrm>
            <a:off x="403341" y="1424026"/>
            <a:ext cx="10859605" cy="23082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dirty="0">
                <a:solidFill>
                  <a:srgbClr val="505050"/>
                </a:solidFill>
                <a:latin typeface="Arial"/>
                <a:ea typeface="Arial"/>
                <a:cs typeface="Arial"/>
                <a:sym typeface="Arial"/>
              </a:rPr>
              <a:t>For a given point we need to know:</a:t>
            </a:r>
          </a:p>
          <a:p>
            <a:pPr marL="285750" marR="0" lvl="0" indent="-285750" algn="l" rtl="0">
              <a:lnSpc>
                <a:spcPct val="100000"/>
              </a:lnSpc>
              <a:spcBef>
                <a:spcPts val="0"/>
              </a:spcBef>
              <a:spcAft>
                <a:spcPts val="0"/>
              </a:spcAft>
              <a:buClr>
                <a:srgbClr val="000000"/>
              </a:buClr>
              <a:buSzPts val="2400"/>
              <a:buFont typeface="Arial" panose="020B0604020202020204" pitchFamily="34" charset="0"/>
              <a:buChar char="•"/>
            </a:pPr>
            <a:r>
              <a:rPr lang="en-GB" sz="2400" dirty="0">
                <a:solidFill>
                  <a:srgbClr val="505050"/>
                </a:solidFill>
              </a:rPr>
              <a:t>What is the K vector being sampled? (orientation of the incident and diffracted beam for the spectrum associated with this point)</a:t>
            </a:r>
            <a:endParaRPr lang="en-GB" dirty="0">
              <a:solidFill>
                <a:srgbClr val="505050"/>
              </a:solidFill>
            </a:endParaRPr>
          </a:p>
          <a:p>
            <a:pPr marL="285750" marR="0" lvl="0" indent="-285750" algn="l" rtl="0">
              <a:lnSpc>
                <a:spcPct val="100000"/>
              </a:lnSpc>
              <a:spcBef>
                <a:spcPts val="0"/>
              </a:spcBef>
              <a:spcAft>
                <a:spcPts val="0"/>
              </a:spcAft>
              <a:buClr>
                <a:srgbClr val="000000"/>
              </a:buClr>
              <a:buSzPts val="2400"/>
              <a:buFont typeface="Arial" panose="020B0604020202020204" pitchFamily="34" charset="0"/>
              <a:buChar char="•"/>
            </a:pPr>
            <a:r>
              <a:rPr lang="en-GB" sz="2400" dirty="0">
                <a:solidFill>
                  <a:srgbClr val="505050"/>
                </a:solidFill>
              </a:rPr>
              <a:t>What is the orientation of this vector relative to the sample axes? (how is the sample orientated for this run)</a:t>
            </a:r>
          </a:p>
          <a:p>
            <a:pPr marL="285750" marR="0" lvl="0" indent="-285750" algn="l" rtl="0">
              <a:lnSpc>
                <a:spcPct val="100000"/>
              </a:lnSpc>
              <a:spcBef>
                <a:spcPts val="0"/>
              </a:spcBef>
              <a:spcAft>
                <a:spcPts val="0"/>
              </a:spcAft>
              <a:buClr>
                <a:srgbClr val="000000"/>
              </a:buClr>
              <a:buSzPts val="2400"/>
              <a:buFont typeface="Arial" panose="020B0604020202020204" pitchFamily="34" charset="0"/>
              <a:buChar char="•"/>
            </a:pPr>
            <a:r>
              <a:rPr lang="en-GB" sz="2400" dirty="0">
                <a:solidFill>
                  <a:srgbClr val="505050"/>
                </a:solidFill>
              </a:rPr>
              <a:t>What is the intensity of the </a:t>
            </a:r>
            <a:r>
              <a:rPr lang="en-GB" sz="2400" dirty="0" err="1">
                <a:solidFill>
                  <a:srgbClr val="505050"/>
                </a:solidFill>
              </a:rPr>
              <a:t>hkl</a:t>
            </a:r>
            <a:r>
              <a:rPr lang="en-GB" sz="2400" dirty="0">
                <a:solidFill>
                  <a:srgbClr val="505050"/>
                </a:solidFill>
              </a:rPr>
              <a:t> peak in this diffraction pattern?</a:t>
            </a:r>
          </a:p>
        </p:txBody>
      </p:sp>
      <p:sp>
        <p:nvSpPr>
          <p:cNvPr id="3" name="Google Shape;326;p10">
            <a:extLst>
              <a:ext uri="{FF2B5EF4-FFF2-40B4-BE49-F238E27FC236}">
                <a16:creationId xmlns:a16="http://schemas.microsoft.com/office/drawing/2014/main" id="{1C70BD4F-FA8A-1CD8-F39D-D787B62CAE73}"/>
              </a:ext>
            </a:extLst>
          </p:cNvPr>
          <p:cNvSpPr txBox="1"/>
          <p:nvPr/>
        </p:nvSpPr>
        <p:spPr>
          <a:xfrm>
            <a:off x="403341" y="345182"/>
            <a:ext cx="11272722" cy="769401"/>
          </a:xfrm>
          <a:prstGeom prst="rect">
            <a:avLst/>
          </a:prstGeom>
          <a:noFill/>
          <a:ln>
            <a:noFill/>
          </a:ln>
        </p:spPr>
        <p:txBody>
          <a:bodyPr spcFirstLastPara="1" wrap="square" lIns="91425" tIns="45700" rIns="91425" bIns="45700" anchor="t" anchorCtr="0">
            <a:spAutoFit/>
          </a:bodyPr>
          <a:lstStyle/>
          <a:p>
            <a:pPr lvl="0">
              <a:buSzPts val="4400"/>
            </a:pPr>
            <a:r>
              <a:rPr lang="en-GB" sz="4400" b="1" dirty="0">
                <a:solidFill>
                  <a:schemeClr val="dk1"/>
                </a:solidFill>
              </a:rPr>
              <a:t>Why collaborate?</a:t>
            </a:r>
            <a:endParaRPr lang="en-GB" sz="4400" dirty="0">
              <a:solidFill>
                <a:schemeClr val="dk1"/>
              </a:solidFill>
            </a:endParaRPr>
          </a:p>
        </p:txBody>
      </p:sp>
    </p:spTree>
    <p:extLst>
      <p:ext uri="{BB962C8B-B14F-4D97-AF65-F5344CB8AC3E}">
        <p14:creationId xmlns:p14="http://schemas.microsoft.com/office/powerpoint/2010/main" val="165048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B654B34F-9A7B-0F94-EFD8-DC6222DBF60B}"/>
            </a:ext>
          </a:extLst>
        </p:cNvPr>
        <p:cNvGrpSpPr/>
        <p:nvPr/>
      </p:nvGrpSpPr>
      <p:grpSpPr>
        <a:xfrm>
          <a:off x="0" y="0"/>
          <a:ext cx="0" cy="0"/>
          <a:chOff x="0" y="0"/>
          <a:chExt cx="0" cy="0"/>
        </a:xfrm>
      </p:grpSpPr>
      <p:sp>
        <p:nvSpPr>
          <p:cNvPr id="2" name="Google Shape;339;p12">
            <a:extLst>
              <a:ext uri="{FF2B5EF4-FFF2-40B4-BE49-F238E27FC236}">
                <a16:creationId xmlns:a16="http://schemas.microsoft.com/office/drawing/2014/main" id="{ADFDECF8-2B05-13BB-10FE-025AE740CB9A}"/>
              </a:ext>
            </a:extLst>
          </p:cNvPr>
          <p:cNvSpPr/>
          <p:nvPr/>
        </p:nvSpPr>
        <p:spPr>
          <a:xfrm>
            <a:off x="403341" y="1424026"/>
            <a:ext cx="10859605" cy="1938952"/>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00000"/>
              </a:buClr>
              <a:buSzPts val="2400"/>
            </a:pPr>
            <a:r>
              <a:rPr lang="en-GB" sz="2400" dirty="0">
                <a:solidFill>
                  <a:srgbClr val="505050"/>
                </a:solidFill>
              </a:rPr>
              <a:t>What is the K vector being sampled? (orientation of the incident and diffracted beam for the diffraction spectrum associated with this point)</a:t>
            </a:r>
          </a:p>
          <a:p>
            <a:pPr marR="0" lvl="0" algn="l" rtl="0">
              <a:lnSpc>
                <a:spcPct val="100000"/>
              </a:lnSpc>
              <a:spcBef>
                <a:spcPts val="0"/>
              </a:spcBef>
              <a:spcAft>
                <a:spcPts val="0"/>
              </a:spcAft>
              <a:buClr>
                <a:srgbClr val="000000"/>
              </a:buClr>
              <a:buSzPts val="2400"/>
            </a:pPr>
            <a:endParaRPr lang="en-GB" sz="2400" dirty="0">
              <a:solidFill>
                <a:srgbClr val="505050"/>
              </a:solidFill>
            </a:endParaRP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GB" sz="2400" dirty="0">
                <a:solidFill>
                  <a:srgbClr val="505050"/>
                </a:solidFill>
              </a:rPr>
              <a:t>We need an understanding of the instrument and detector geometries – Instrument Dependent but not something that changes very often! </a:t>
            </a:r>
            <a:endParaRPr lang="en-GB" dirty="0">
              <a:solidFill>
                <a:srgbClr val="505050"/>
              </a:solidFill>
            </a:endParaRPr>
          </a:p>
        </p:txBody>
      </p:sp>
      <p:sp>
        <p:nvSpPr>
          <p:cNvPr id="3" name="Google Shape;326;p10">
            <a:extLst>
              <a:ext uri="{FF2B5EF4-FFF2-40B4-BE49-F238E27FC236}">
                <a16:creationId xmlns:a16="http://schemas.microsoft.com/office/drawing/2014/main" id="{D3428676-8C42-CD8E-57E1-BD2CEB9E9C93}"/>
              </a:ext>
            </a:extLst>
          </p:cNvPr>
          <p:cNvSpPr txBox="1"/>
          <p:nvPr/>
        </p:nvSpPr>
        <p:spPr>
          <a:xfrm>
            <a:off x="403341" y="345182"/>
            <a:ext cx="11272722" cy="769401"/>
          </a:xfrm>
          <a:prstGeom prst="rect">
            <a:avLst/>
          </a:prstGeom>
          <a:noFill/>
          <a:ln>
            <a:noFill/>
          </a:ln>
        </p:spPr>
        <p:txBody>
          <a:bodyPr spcFirstLastPara="1" wrap="square" lIns="91425" tIns="45700" rIns="91425" bIns="45700" anchor="t" anchorCtr="0">
            <a:spAutoFit/>
          </a:bodyPr>
          <a:lstStyle/>
          <a:p>
            <a:pPr lvl="0">
              <a:buSzPts val="4400"/>
            </a:pPr>
            <a:r>
              <a:rPr lang="en-GB" sz="4400" b="1" dirty="0">
                <a:solidFill>
                  <a:schemeClr val="dk1"/>
                </a:solidFill>
              </a:rPr>
              <a:t>Why collaborate?</a:t>
            </a:r>
            <a:endParaRPr lang="en-GB" sz="4400" dirty="0">
              <a:solidFill>
                <a:schemeClr val="dk1"/>
              </a:solidFill>
            </a:endParaRPr>
          </a:p>
        </p:txBody>
      </p:sp>
    </p:spTree>
    <p:extLst>
      <p:ext uri="{BB962C8B-B14F-4D97-AF65-F5344CB8AC3E}">
        <p14:creationId xmlns:p14="http://schemas.microsoft.com/office/powerpoint/2010/main" val="31276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2DA4A865-FD7F-DD29-60D1-D8211E004B6F}"/>
            </a:ext>
          </a:extLst>
        </p:cNvPr>
        <p:cNvGrpSpPr/>
        <p:nvPr/>
      </p:nvGrpSpPr>
      <p:grpSpPr>
        <a:xfrm>
          <a:off x="0" y="0"/>
          <a:ext cx="0" cy="0"/>
          <a:chOff x="0" y="0"/>
          <a:chExt cx="0" cy="0"/>
        </a:xfrm>
      </p:grpSpPr>
      <p:sp>
        <p:nvSpPr>
          <p:cNvPr id="2" name="Google Shape;339;p12">
            <a:extLst>
              <a:ext uri="{FF2B5EF4-FFF2-40B4-BE49-F238E27FC236}">
                <a16:creationId xmlns:a16="http://schemas.microsoft.com/office/drawing/2014/main" id="{0206F0EB-C524-3657-D7DB-D2525C7B6A37}"/>
              </a:ext>
            </a:extLst>
          </p:cNvPr>
          <p:cNvSpPr/>
          <p:nvPr/>
        </p:nvSpPr>
        <p:spPr>
          <a:xfrm>
            <a:off x="403341" y="1424026"/>
            <a:ext cx="10859605" cy="2308284"/>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00000"/>
              </a:buClr>
              <a:buSzPts val="2400"/>
            </a:pPr>
            <a:r>
              <a:rPr lang="en-GB" sz="2400" dirty="0">
                <a:solidFill>
                  <a:srgbClr val="505050"/>
                </a:solidFill>
              </a:rPr>
              <a:t>What is the orientation of this K vector relative to the sample axes? (how is the sample orientated for this run)</a:t>
            </a:r>
          </a:p>
          <a:p>
            <a:pPr marR="0" lvl="0" algn="l" rtl="0">
              <a:lnSpc>
                <a:spcPct val="100000"/>
              </a:lnSpc>
              <a:spcBef>
                <a:spcPts val="0"/>
              </a:spcBef>
              <a:spcAft>
                <a:spcPts val="0"/>
              </a:spcAft>
              <a:buClr>
                <a:srgbClr val="000000"/>
              </a:buClr>
              <a:buSzPts val="2400"/>
            </a:pPr>
            <a:endParaRPr lang="en-GB" sz="2400" dirty="0">
              <a:solidFill>
                <a:srgbClr val="505050"/>
              </a:solidFill>
            </a:endParaRP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GB" sz="2400" dirty="0">
                <a:solidFill>
                  <a:srgbClr val="505050"/>
                </a:solidFill>
              </a:rPr>
              <a:t>We need an understanding of sample geometry for different experimental runs and coordinate transformations to get K vectors relative to sample reference frame. This is almost entirely instrument agnostic</a:t>
            </a:r>
          </a:p>
        </p:txBody>
      </p:sp>
      <p:sp>
        <p:nvSpPr>
          <p:cNvPr id="3" name="Google Shape;326;p10">
            <a:extLst>
              <a:ext uri="{FF2B5EF4-FFF2-40B4-BE49-F238E27FC236}">
                <a16:creationId xmlns:a16="http://schemas.microsoft.com/office/drawing/2014/main" id="{100FE9B3-2DCE-CE4B-E7F5-6591FB571772}"/>
              </a:ext>
            </a:extLst>
          </p:cNvPr>
          <p:cNvSpPr txBox="1"/>
          <p:nvPr/>
        </p:nvSpPr>
        <p:spPr>
          <a:xfrm>
            <a:off x="403341" y="345182"/>
            <a:ext cx="11272722" cy="769401"/>
          </a:xfrm>
          <a:prstGeom prst="rect">
            <a:avLst/>
          </a:prstGeom>
          <a:noFill/>
          <a:ln>
            <a:noFill/>
          </a:ln>
        </p:spPr>
        <p:txBody>
          <a:bodyPr spcFirstLastPara="1" wrap="square" lIns="91425" tIns="45700" rIns="91425" bIns="45700" anchor="t" anchorCtr="0">
            <a:spAutoFit/>
          </a:bodyPr>
          <a:lstStyle/>
          <a:p>
            <a:pPr lvl="0">
              <a:buSzPts val="4400"/>
            </a:pPr>
            <a:r>
              <a:rPr lang="en-GB" sz="4400" b="1" dirty="0">
                <a:solidFill>
                  <a:schemeClr val="dk1"/>
                </a:solidFill>
              </a:rPr>
              <a:t>Why collaborate?</a:t>
            </a:r>
            <a:endParaRPr lang="en-GB" sz="4400" dirty="0">
              <a:solidFill>
                <a:schemeClr val="dk1"/>
              </a:solidFill>
            </a:endParaRPr>
          </a:p>
        </p:txBody>
      </p:sp>
    </p:spTree>
    <p:extLst>
      <p:ext uri="{BB962C8B-B14F-4D97-AF65-F5344CB8AC3E}">
        <p14:creationId xmlns:p14="http://schemas.microsoft.com/office/powerpoint/2010/main" val="3436942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9F149CE8-14A8-1AF6-74A3-424FA229F7C7}"/>
            </a:ext>
          </a:extLst>
        </p:cNvPr>
        <p:cNvGrpSpPr/>
        <p:nvPr/>
      </p:nvGrpSpPr>
      <p:grpSpPr>
        <a:xfrm>
          <a:off x="0" y="0"/>
          <a:ext cx="0" cy="0"/>
          <a:chOff x="0" y="0"/>
          <a:chExt cx="0" cy="0"/>
        </a:xfrm>
      </p:grpSpPr>
      <p:sp>
        <p:nvSpPr>
          <p:cNvPr id="2" name="Google Shape;339;p12">
            <a:extLst>
              <a:ext uri="{FF2B5EF4-FFF2-40B4-BE49-F238E27FC236}">
                <a16:creationId xmlns:a16="http://schemas.microsoft.com/office/drawing/2014/main" id="{94F327B3-6237-AE23-133A-D11271FD6D1F}"/>
              </a:ext>
            </a:extLst>
          </p:cNvPr>
          <p:cNvSpPr/>
          <p:nvPr/>
        </p:nvSpPr>
        <p:spPr>
          <a:xfrm>
            <a:off x="403341" y="1424026"/>
            <a:ext cx="10859605" cy="3785611"/>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00000"/>
              </a:buClr>
              <a:buSzPts val="2400"/>
            </a:pPr>
            <a:r>
              <a:rPr lang="en-GB" sz="2400" dirty="0">
                <a:solidFill>
                  <a:srgbClr val="505050"/>
                </a:solidFill>
              </a:rPr>
              <a:t>What is the intensity of the target peak in this diffraction pattern?</a:t>
            </a:r>
          </a:p>
          <a:p>
            <a:pPr marR="0" lvl="0" algn="l" rtl="0">
              <a:lnSpc>
                <a:spcPct val="100000"/>
              </a:lnSpc>
              <a:spcBef>
                <a:spcPts val="0"/>
              </a:spcBef>
              <a:spcAft>
                <a:spcPts val="0"/>
              </a:spcAft>
              <a:buClr>
                <a:srgbClr val="000000"/>
              </a:buClr>
              <a:buSzPts val="2400"/>
            </a:pPr>
            <a:endParaRPr lang="en-GB" sz="2400" dirty="0">
              <a:solidFill>
                <a:srgbClr val="505050"/>
              </a:solidFill>
            </a:endParaRP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GB" sz="2400" dirty="0">
                <a:solidFill>
                  <a:srgbClr val="505050"/>
                </a:solidFill>
              </a:rPr>
              <a:t>We need to be able to access a diffraction pattern (potentially instrument agnostic, may or may not be straightforward depending on the instrument)</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GB" sz="2400" dirty="0">
                <a:solidFill>
                  <a:srgbClr val="505050"/>
                </a:solidFill>
              </a:rPr>
              <a:t>Ideally, correct the patterns for all orientation-dependent variations coming from non-texture effects like attenuation, detector efficiencies, flux dependence etc.  (will be technically instrument dependent but a lot of the machinery for individual steps can be reused, pipelines are then set)</a:t>
            </a:r>
          </a:p>
          <a:p>
            <a:pPr marL="342900" marR="0" lvl="0" indent="-342900" algn="l" rtl="0">
              <a:lnSpc>
                <a:spcPct val="100000"/>
              </a:lnSpc>
              <a:spcBef>
                <a:spcPts val="0"/>
              </a:spcBef>
              <a:spcAft>
                <a:spcPts val="0"/>
              </a:spcAft>
              <a:buClr>
                <a:srgbClr val="000000"/>
              </a:buClr>
              <a:buSzPts val="2400"/>
              <a:buFont typeface="Arial" panose="020B0604020202020204" pitchFamily="34" charset="0"/>
              <a:buChar char="•"/>
            </a:pPr>
            <a:r>
              <a:rPr lang="en-GB" sz="2400" dirty="0">
                <a:solidFill>
                  <a:srgbClr val="505050"/>
                </a:solidFill>
              </a:rPr>
              <a:t>Fit the peak intensity in the patterns (instrument dependent peak shapes, but similarly a lot of reusable machinery and set pipelines)</a:t>
            </a:r>
          </a:p>
        </p:txBody>
      </p:sp>
      <p:sp>
        <p:nvSpPr>
          <p:cNvPr id="3" name="Google Shape;326;p10">
            <a:extLst>
              <a:ext uri="{FF2B5EF4-FFF2-40B4-BE49-F238E27FC236}">
                <a16:creationId xmlns:a16="http://schemas.microsoft.com/office/drawing/2014/main" id="{C27D7A14-F763-978D-D1F0-9B15F8F349AF}"/>
              </a:ext>
            </a:extLst>
          </p:cNvPr>
          <p:cNvSpPr txBox="1"/>
          <p:nvPr/>
        </p:nvSpPr>
        <p:spPr>
          <a:xfrm>
            <a:off x="403341" y="345182"/>
            <a:ext cx="11272722" cy="769401"/>
          </a:xfrm>
          <a:prstGeom prst="rect">
            <a:avLst/>
          </a:prstGeom>
          <a:noFill/>
          <a:ln>
            <a:noFill/>
          </a:ln>
        </p:spPr>
        <p:txBody>
          <a:bodyPr spcFirstLastPara="1" wrap="square" lIns="91425" tIns="45700" rIns="91425" bIns="45700" anchor="t" anchorCtr="0">
            <a:spAutoFit/>
          </a:bodyPr>
          <a:lstStyle/>
          <a:p>
            <a:pPr lvl="0">
              <a:buSzPts val="4400"/>
            </a:pPr>
            <a:r>
              <a:rPr lang="en-GB" sz="4400" b="1" dirty="0">
                <a:solidFill>
                  <a:schemeClr val="dk1"/>
                </a:solidFill>
              </a:rPr>
              <a:t>Why collaborate?</a:t>
            </a:r>
            <a:endParaRPr lang="en-GB" sz="4400" dirty="0">
              <a:solidFill>
                <a:schemeClr val="dk1"/>
              </a:solidFill>
            </a:endParaRPr>
          </a:p>
        </p:txBody>
      </p:sp>
    </p:spTree>
    <p:extLst>
      <p:ext uri="{BB962C8B-B14F-4D97-AF65-F5344CB8AC3E}">
        <p14:creationId xmlns:p14="http://schemas.microsoft.com/office/powerpoint/2010/main" val="16338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EA35CF31-AC67-D96F-FC6E-1CC5205F892F}"/>
            </a:ext>
          </a:extLst>
        </p:cNvPr>
        <p:cNvGrpSpPr/>
        <p:nvPr/>
      </p:nvGrpSpPr>
      <p:grpSpPr>
        <a:xfrm>
          <a:off x="0" y="0"/>
          <a:ext cx="0" cy="0"/>
          <a:chOff x="0" y="0"/>
          <a:chExt cx="0" cy="0"/>
        </a:xfrm>
      </p:grpSpPr>
      <p:sp>
        <p:nvSpPr>
          <p:cNvPr id="2" name="Google Shape;339;p12">
            <a:extLst>
              <a:ext uri="{FF2B5EF4-FFF2-40B4-BE49-F238E27FC236}">
                <a16:creationId xmlns:a16="http://schemas.microsoft.com/office/drawing/2014/main" id="{05985283-308C-219F-F1B8-2ACFAE470C46}"/>
              </a:ext>
            </a:extLst>
          </p:cNvPr>
          <p:cNvSpPr/>
          <p:nvPr/>
        </p:nvSpPr>
        <p:spPr>
          <a:xfrm>
            <a:off x="403341" y="1424026"/>
            <a:ext cx="10859605" cy="1938952"/>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00000"/>
              </a:buClr>
              <a:buSzPts val="2400"/>
            </a:pPr>
            <a:r>
              <a:rPr lang="en-GB" sz="2400" dirty="0">
                <a:solidFill>
                  <a:srgbClr val="505050"/>
                </a:solidFill>
              </a:rPr>
              <a:t>Lots of the work is reusable, especially when you do this in Mantid, which already has a lot of capabilities written in a way that they can be used across different instruments</a:t>
            </a:r>
          </a:p>
          <a:p>
            <a:pPr marR="0" lvl="0" algn="l" rtl="0">
              <a:lnSpc>
                <a:spcPct val="100000"/>
              </a:lnSpc>
              <a:spcBef>
                <a:spcPts val="0"/>
              </a:spcBef>
              <a:spcAft>
                <a:spcPts val="0"/>
              </a:spcAft>
              <a:buClr>
                <a:srgbClr val="000000"/>
              </a:buClr>
              <a:buSzPts val="2400"/>
            </a:pPr>
            <a:endParaRPr lang="en-GB" sz="2400" dirty="0">
              <a:solidFill>
                <a:srgbClr val="505050"/>
              </a:solidFill>
            </a:endParaRPr>
          </a:p>
          <a:p>
            <a:pPr marR="0" lvl="0" algn="l" rtl="0">
              <a:lnSpc>
                <a:spcPct val="100000"/>
              </a:lnSpc>
              <a:spcBef>
                <a:spcPts val="0"/>
              </a:spcBef>
              <a:spcAft>
                <a:spcPts val="0"/>
              </a:spcAft>
              <a:buClr>
                <a:srgbClr val="000000"/>
              </a:buClr>
              <a:buSzPts val="2400"/>
            </a:pPr>
            <a:endParaRPr lang="en-GB" sz="2400" dirty="0">
              <a:solidFill>
                <a:srgbClr val="505050"/>
              </a:solidFill>
            </a:endParaRPr>
          </a:p>
        </p:txBody>
      </p:sp>
      <p:sp>
        <p:nvSpPr>
          <p:cNvPr id="3" name="Google Shape;326;p10">
            <a:extLst>
              <a:ext uri="{FF2B5EF4-FFF2-40B4-BE49-F238E27FC236}">
                <a16:creationId xmlns:a16="http://schemas.microsoft.com/office/drawing/2014/main" id="{91EF942F-84F1-8475-DFDE-B47451B57BB4}"/>
              </a:ext>
            </a:extLst>
          </p:cNvPr>
          <p:cNvSpPr txBox="1"/>
          <p:nvPr/>
        </p:nvSpPr>
        <p:spPr>
          <a:xfrm>
            <a:off x="403341" y="345182"/>
            <a:ext cx="11272722" cy="769401"/>
          </a:xfrm>
          <a:prstGeom prst="rect">
            <a:avLst/>
          </a:prstGeom>
          <a:noFill/>
          <a:ln>
            <a:noFill/>
          </a:ln>
        </p:spPr>
        <p:txBody>
          <a:bodyPr spcFirstLastPara="1" wrap="square" lIns="91425" tIns="45700" rIns="91425" bIns="45700" anchor="t" anchorCtr="0">
            <a:spAutoFit/>
          </a:bodyPr>
          <a:lstStyle/>
          <a:p>
            <a:pPr lvl="0">
              <a:buSzPts val="4400"/>
            </a:pPr>
            <a:r>
              <a:rPr lang="en-GB" sz="4400" b="1" dirty="0">
                <a:solidFill>
                  <a:schemeClr val="dk1"/>
                </a:solidFill>
              </a:rPr>
              <a:t>Why collaborate?</a:t>
            </a:r>
            <a:endParaRPr lang="en-GB" sz="4400" dirty="0">
              <a:solidFill>
                <a:schemeClr val="dk1"/>
              </a:solidFill>
            </a:endParaRPr>
          </a:p>
        </p:txBody>
      </p:sp>
    </p:spTree>
    <p:extLst>
      <p:ext uri="{BB962C8B-B14F-4D97-AF65-F5344CB8AC3E}">
        <p14:creationId xmlns:p14="http://schemas.microsoft.com/office/powerpoint/2010/main" val="345527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Shape 253"/>
        <p:cNvGrpSpPr/>
        <p:nvPr/>
      </p:nvGrpSpPr>
      <p:grpSpPr>
        <a:xfrm>
          <a:off x="0" y="0"/>
          <a:ext cx="0" cy="0"/>
          <a:chOff x="0" y="0"/>
          <a:chExt cx="0" cy="0"/>
        </a:xfrm>
      </p:grpSpPr>
      <p:sp>
        <p:nvSpPr>
          <p:cNvPr id="254" name="Google Shape;254;p2"/>
          <p:cNvSpPr txBox="1"/>
          <p:nvPr/>
        </p:nvSpPr>
        <p:spPr>
          <a:xfrm>
            <a:off x="500335" y="3555360"/>
            <a:ext cx="6881367"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GB" sz="4800" b="1" i="0" u="none" strike="noStrike" cap="none" dirty="0">
                <a:solidFill>
                  <a:srgbClr val="002060"/>
                </a:solidFill>
                <a:latin typeface="Arial"/>
                <a:ea typeface="Arial"/>
                <a:cs typeface="Arial"/>
                <a:sym typeface="Arial"/>
              </a:rPr>
              <a:t>Texture Analysis in Mantid for ISIS and PSI</a:t>
            </a:r>
            <a:endParaRPr sz="1400" b="0" i="0" u="none" strike="noStrike" cap="none" dirty="0">
              <a:latin typeface="Arial"/>
              <a:ea typeface="Arial"/>
              <a:cs typeface="Arial"/>
              <a:sym typeface="Arial"/>
            </a:endParaRPr>
          </a:p>
        </p:txBody>
      </p:sp>
      <p:sp>
        <p:nvSpPr>
          <p:cNvPr id="255" name="Google Shape;255;p2"/>
          <p:cNvSpPr/>
          <p:nvPr/>
        </p:nvSpPr>
        <p:spPr>
          <a:xfrm>
            <a:off x="500335" y="5251501"/>
            <a:ext cx="574566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dirty="0">
                <a:solidFill>
                  <a:srgbClr val="505050"/>
                </a:solidFill>
                <a:latin typeface="Arial"/>
                <a:ea typeface="Arial"/>
                <a:cs typeface="Arial"/>
                <a:sym typeface="Arial"/>
              </a:rPr>
              <a:t>Dr Andy Bridger</a:t>
            </a:r>
            <a:endParaRPr sz="1400" b="0" i="0" u="none" strike="noStrike" cap="none" dirty="0">
              <a:solidFill>
                <a:srgbClr val="505050"/>
              </a:solidFill>
              <a:latin typeface="Arial"/>
              <a:ea typeface="Arial"/>
              <a:cs typeface="Arial"/>
              <a:sym typeface="Arial"/>
            </a:endParaRPr>
          </a:p>
        </p:txBody>
      </p:sp>
      <p:pic>
        <p:nvPicPr>
          <p:cNvPr id="256" name="Google Shape;256;p2"/>
          <p:cNvPicPr preferRelativeResize="0"/>
          <p:nvPr/>
        </p:nvPicPr>
        <p:blipFill rotWithShape="1">
          <a:blip r:embed="rId4">
            <a:alphaModFix/>
          </a:blip>
          <a:srcRect/>
          <a:stretch/>
        </p:blipFill>
        <p:spPr>
          <a:xfrm>
            <a:off x="8905460" y="0"/>
            <a:ext cx="3286539" cy="6858000"/>
          </a:xfrm>
          <a:prstGeom prst="rect">
            <a:avLst/>
          </a:prstGeom>
          <a:noFill/>
          <a:ln>
            <a:noFill/>
          </a:ln>
        </p:spPr>
      </p:pic>
      <p:pic>
        <p:nvPicPr>
          <p:cNvPr id="257" name="Google Shape;257;p2"/>
          <p:cNvPicPr preferRelativeResize="0"/>
          <p:nvPr/>
        </p:nvPicPr>
        <p:blipFill rotWithShape="1">
          <a:blip r:embed="rId5">
            <a:alphaModFix/>
          </a:blip>
          <a:srcRect/>
          <a:stretch/>
        </p:blipFill>
        <p:spPr>
          <a:xfrm>
            <a:off x="151200" y="140400"/>
            <a:ext cx="3619500" cy="18669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8235C728-6195-AAA8-8775-D229AF199E15}"/>
            </a:ext>
          </a:extLst>
        </p:cNvPr>
        <p:cNvGrpSpPr/>
        <p:nvPr/>
      </p:nvGrpSpPr>
      <p:grpSpPr>
        <a:xfrm>
          <a:off x="0" y="0"/>
          <a:ext cx="0" cy="0"/>
          <a:chOff x="0" y="0"/>
          <a:chExt cx="0" cy="0"/>
        </a:xfrm>
      </p:grpSpPr>
      <p:sp>
        <p:nvSpPr>
          <p:cNvPr id="3" name="Google Shape;326;p10">
            <a:extLst>
              <a:ext uri="{FF2B5EF4-FFF2-40B4-BE49-F238E27FC236}">
                <a16:creationId xmlns:a16="http://schemas.microsoft.com/office/drawing/2014/main" id="{03A61BB9-66C6-00EF-9F5B-5679A4872FB5}"/>
              </a:ext>
            </a:extLst>
          </p:cNvPr>
          <p:cNvSpPr txBox="1"/>
          <p:nvPr/>
        </p:nvSpPr>
        <p:spPr>
          <a:xfrm>
            <a:off x="403341" y="345182"/>
            <a:ext cx="11272722" cy="769401"/>
          </a:xfrm>
          <a:prstGeom prst="rect">
            <a:avLst/>
          </a:prstGeom>
          <a:noFill/>
          <a:ln>
            <a:noFill/>
          </a:ln>
        </p:spPr>
        <p:txBody>
          <a:bodyPr spcFirstLastPara="1" wrap="square" lIns="91425" tIns="45700" rIns="91425" bIns="45700" anchor="t" anchorCtr="0">
            <a:spAutoFit/>
          </a:bodyPr>
          <a:lstStyle/>
          <a:p>
            <a:pPr lvl="0">
              <a:buSzPts val="4400"/>
            </a:pPr>
            <a:r>
              <a:rPr lang="en-GB" sz="4400" b="1" dirty="0">
                <a:solidFill>
                  <a:schemeClr val="dk1"/>
                </a:solidFill>
              </a:rPr>
              <a:t>Example</a:t>
            </a:r>
            <a:endParaRPr lang="en-GB" sz="4400" dirty="0">
              <a:solidFill>
                <a:schemeClr val="dk1"/>
              </a:solidFill>
            </a:endParaRPr>
          </a:p>
        </p:txBody>
      </p:sp>
      <p:grpSp>
        <p:nvGrpSpPr>
          <p:cNvPr id="14" name="Group 13">
            <a:extLst>
              <a:ext uri="{FF2B5EF4-FFF2-40B4-BE49-F238E27FC236}">
                <a16:creationId xmlns:a16="http://schemas.microsoft.com/office/drawing/2014/main" id="{EA9EA801-B55E-FEFA-8EA3-16F0E9F6353C}"/>
              </a:ext>
            </a:extLst>
          </p:cNvPr>
          <p:cNvGrpSpPr/>
          <p:nvPr/>
        </p:nvGrpSpPr>
        <p:grpSpPr>
          <a:xfrm>
            <a:off x="2540977" y="1345223"/>
            <a:ext cx="9012115" cy="5389685"/>
            <a:chOff x="2540977" y="1345223"/>
            <a:chExt cx="9012115" cy="5389685"/>
          </a:xfrm>
        </p:grpSpPr>
        <p:sp>
          <p:nvSpPr>
            <p:cNvPr id="13" name="Rectangle 12">
              <a:extLst>
                <a:ext uri="{FF2B5EF4-FFF2-40B4-BE49-F238E27FC236}">
                  <a16:creationId xmlns:a16="http://schemas.microsoft.com/office/drawing/2014/main" id="{5CD545B5-A8EB-3646-6A96-2FA47802DD39}"/>
                </a:ext>
              </a:extLst>
            </p:cNvPr>
            <p:cNvSpPr/>
            <p:nvPr/>
          </p:nvSpPr>
          <p:spPr>
            <a:xfrm>
              <a:off x="2540977" y="1345223"/>
              <a:ext cx="9012115" cy="538968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54489704-AF41-BD26-CAE5-073C3535F4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3730" y="1690115"/>
              <a:ext cx="3092233" cy="2320461"/>
            </a:xfrm>
            <a:prstGeom prst="rect">
              <a:avLst/>
            </a:prstGeom>
          </p:spPr>
        </p:pic>
        <p:pic>
          <p:nvPicPr>
            <p:cNvPr id="6" name="Picture 5">
              <a:extLst>
                <a:ext uri="{FF2B5EF4-FFF2-40B4-BE49-F238E27FC236}">
                  <a16:creationId xmlns:a16="http://schemas.microsoft.com/office/drawing/2014/main" id="{2A83F7AB-E54A-0656-26C8-234EB5A55E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1640" y="1690116"/>
              <a:ext cx="3092233" cy="2320461"/>
            </a:xfrm>
            <a:prstGeom prst="rect">
              <a:avLst/>
            </a:prstGeom>
          </p:spPr>
        </p:pic>
        <p:pic>
          <p:nvPicPr>
            <p:cNvPr id="8" name="Picture 7">
              <a:extLst>
                <a:ext uri="{FF2B5EF4-FFF2-40B4-BE49-F238E27FC236}">
                  <a16:creationId xmlns:a16="http://schemas.microsoft.com/office/drawing/2014/main" id="{9A6B9CB9-6054-23BF-0938-E20C1E551A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1286" y="4010576"/>
              <a:ext cx="3334474" cy="2502242"/>
            </a:xfrm>
            <a:prstGeom prst="rect">
              <a:avLst/>
            </a:prstGeom>
          </p:spPr>
        </p:pic>
        <p:pic>
          <p:nvPicPr>
            <p:cNvPr id="9" name="Picture 8">
              <a:extLst>
                <a:ext uri="{FF2B5EF4-FFF2-40B4-BE49-F238E27FC236}">
                  <a16:creationId xmlns:a16="http://schemas.microsoft.com/office/drawing/2014/main" id="{6A66FBCC-2026-652B-DD68-B1F02B04A3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1496" y="4116412"/>
              <a:ext cx="3052400" cy="2290570"/>
            </a:xfrm>
            <a:prstGeom prst="rect">
              <a:avLst/>
            </a:prstGeom>
          </p:spPr>
        </p:pic>
        <p:sp>
          <p:nvSpPr>
            <p:cNvPr id="10" name="TextBox 9">
              <a:extLst>
                <a:ext uri="{FF2B5EF4-FFF2-40B4-BE49-F238E27FC236}">
                  <a16:creationId xmlns:a16="http://schemas.microsoft.com/office/drawing/2014/main" id="{B2B74862-2A37-07C0-8B4E-2DADCAC3C177}"/>
                </a:ext>
              </a:extLst>
            </p:cNvPr>
            <p:cNvSpPr txBox="1"/>
            <p:nvPr/>
          </p:nvSpPr>
          <p:spPr>
            <a:xfrm>
              <a:off x="2863483" y="2665679"/>
              <a:ext cx="1037463" cy="369332"/>
            </a:xfrm>
            <a:prstGeom prst="rect">
              <a:avLst/>
            </a:prstGeom>
            <a:noFill/>
          </p:spPr>
          <p:txBody>
            <a:bodyPr wrap="none" rtlCol="0">
              <a:spAutoFit/>
            </a:bodyPr>
            <a:lstStyle/>
            <a:p>
              <a:r>
                <a:rPr lang="en-GB" dirty="0"/>
                <a:t>ENGINX </a:t>
              </a:r>
            </a:p>
          </p:txBody>
        </p:sp>
        <p:sp>
          <p:nvSpPr>
            <p:cNvPr id="11" name="TextBox 10">
              <a:extLst>
                <a:ext uri="{FF2B5EF4-FFF2-40B4-BE49-F238E27FC236}">
                  <a16:creationId xmlns:a16="http://schemas.microsoft.com/office/drawing/2014/main" id="{E92D09B6-77E1-1FE3-C6A2-BF28E9E32341}"/>
                </a:ext>
              </a:extLst>
            </p:cNvPr>
            <p:cNvSpPr txBox="1"/>
            <p:nvPr/>
          </p:nvSpPr>
          <p:spPr>
            <a:xfrm>
              <a:off x="2949242" y="5121164"/>
              <a:ext cx="865943" cy="369332"/>
            </a:xfrm>
            <a:prstGeom prst="rect">
              <a:avLst/>
            </a:prstGeom>
            <a:noFill/>
          </p:spPr>
          <p:txBody>
            <a:bodyPr wrap="none" rtlCol="0">
              <a:spAutoFit/>
            </a:bodyPr>
            <a:lstStyle/>
            <a:p>
              <a:r>
                <a:rPr lang="en-GB" dirty="0"/>
                <a:t>POLDI </a:t>
              </a:r>
            </a:p>
          </p:txBody>
        </p:sp>
      </p:grpSp>
    </p:spTree>
    <p:extLst>
      <p:ext uri="{BB962C8B-B14F-4D97-AF65-F5344CB8AC3E}">
        <p14:creationId xmlns:p14="http://schemas.microsoft.com/office/powerpoint/2010/main" val="651518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9D4FA6F9-1EAB-2450-DEE7-D4675AC19E26}"/>
            </a:ext>
          </a:extLst>
        </p:cNvPr>
        <p:cNvGrpSpPr/>
        <p:nvPr/>
      </p:nvGrpSpPr>
      <p:grpSpPr>
        <a:xfrm>
          <a:off x="0" y="0"/>
          <a:ext cx="0" cy="0"/>
          <a:chOff x="0" y="0"/>
          <a:chExt cx="0" cy="0"/>
        </a:xfrm>
      </p:grpSpPr>
      <p:sp>
        <p:nvSpPr>
          <p:cNvPr id="3" name="Google Shape;326;p10">
            <a:extLst>
              <a:ext uri="{FF2B5EF4-FFF2-40B4-BE49-F238E27FC236}">
                <a16:creationId xmlns:a16="http://schemas.microsoft.com/office/drawing/2014/main" id="{A8EAE50F-61B0-4516-06B3-1BE4E471E33A}"/>
              </a:ext>
            </a:extLst>
          </p:cNvPr>
          <p:cNvSpPr txBox="1"/>
          <p:nvPr/>
        </p:nvSpPr>
        <p:spPr>
          <a:xfrm>
            <a:off x="403341" y="345182"/>
            <a:ext cx="11272722" cy="769401"/>
          </a:xfrm>
          <a:prstGeom prst="rect">
            <a:avLst/>
          </a:prstGeom>
          <a:noFill/>
          <a:ln>
            <a:noFill/>
          </a:ln>
        </p:spPr>
        <p:txBody>
          <a:bodyPr spcFirstLastPara="1" wrap="square" lIns="91425" tIns="45700" rIns="91425" bIns="45700" anchor="t" anchorCtr="0">
            <a:spAutoFit/>
          </a:bodyPr>
          <a:lstStyle/>
          <a:p>
            <a:pPr lvl="0">
              <a:buSzPts val="4400"/>
            </a:pPr>
            <a:r>
              <a:rPr lang="en-GB" sz="4400" b="1" dirty="0">
                <a:solidFill>
                  <a:schemeClr val="dk1"/>
                </a:solidFill>
              </a:rPr>
              <a:t>Example</a:t>
            </a:r>
            <a:endParaRPr lang="en-GB" sz="4400" dirty="0">
              <a:solidFill>
                <a:schemeClr val="dk1"/>
              </a:solidFill>
            </a:endParaRPr>
          </a:p>
        </p:txBody>
      </p:sp>
      <p:sp>
        <p:nvSpPr>
          <p:cNvPr id="13" name="Rectangle 12">
            <a:extLst>
              <a:ext uri="{FF2B5EF4-FFF2-40B4-BE49-F238E27FC236}">
                <a16:creationId xmlns:a16="http://schemas.microsoft.com/office/drawing/2014/main" id="{412B5705-878B-4C27-D92F-C83FB4647671}"/>
              </a:ext>
            </a:extLst>
          </p:cNvPr>
          <p:cNvSpPr/>
          <p:nvPr/>
        </p:nvSpPr>
        <p:spPr>
          <a:xfrm>
            <a:off x="2540977" y="1345223"/>
            <a:ext cx="9012115" cy="538968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A4D9D3DA-8F33-3F9B-04F1-C8F0350F345A}"/>
              </a:ext>
            </a:extLst>
          </p:cNvPr>
          <p:cNvPicPr>
            <a:picLocks noChangeAspect="1"/>
          </p:cNvPicPr>
          <p:nvPr/>
        </p:nvPicPr>
        <p:blipFill>
          <a:blip r:embed="rId3"/>
          <a:srcRect t="1" b="928"/>
          <a:stretch>
            <a:fillRect/>
          </a:stretch>
        </p:blipFill>
        <p:spPr>
          <a:xfrm>
            <a:off x="4098597" y="1960008"/>
            <a:ext cx="6478549" cy="4475961"/>
          </a:xfrm>
          <a:prstGeom prst="rect">
            <a:avLst/>
          </a:prstGeom>
        </p:spPr>
      </p:pic>
      <p:sp>
        <p:nvSpPr>
          <p:cNvPr id="4" name="TextBox 3">
            <a:extLst>
              <a:ext uri="{FF2B5EF4-FFF2-40B4-BE49-F238E27FC236}">
                <a16:creationId xmlns:a16="http://schemas.microsoft.com/office/drawing/2014/main" id="{36E05759-A99F-5560-256C-645D81EB55E5}"/>
              </a:ext>
            </a:extLst>
          </p:cNvPr>
          <p:cNvSpPr txBox="1"/>
          <p:nvPr/>
        </p:nvSpPr>
        <p:spPr>
          <a:xfrm>
            <a:off x="307730" y="2110154"/>
            <a:ext cx="1786195" cy="1384995"/>
          </a:xfrm>
          <a:prstGeom prst="rect">
            <a:avLst/>
          </a:prstGeom>
          <a:noFill/>
        </p:spPr>
        <p:txBody>
          <a:bodyPr wrap="square" rtlCol="0">
            <a:spAutoFit/>
          </a:bodyPr>
          <a:lstStyle/>
          <a:p>
            <a:r>
              <a:rPr lang="en-GB" dirty="0"/>
              <a:t>Can be fairly trivial to set up for new instruments. This only required tweaking the existing user scripts</a:t>
            </a:r>
          </a:p>
        </p:txBody>
      </p:sp>
    </p:spTree>
    <p:extLst>
      <p:ext uri="{BB962C8B-B14F-4D97-AF65-F5344CB8AC3E}">
        <p14:creationId xmlns:p14="http://schemas.microsoft.com/office/powerpoint/2010/main" val="139855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D7B4E084-885A-BEC9-987D-AABB278069F6}"/>
            </a:ext>
          </a:extLst>
        </p:cNvPr>
        <p:cNvGrpSpPr/>
        <p:nvPr/>
      </p:nvGrpSpPr>
      <p:grpSpPr>
        <a:xfrm>
          <a:off x="0" y="0"/>
          <a:ext cx="0" cy="0"/>
          <a:chOff x="0" y="0"/>
          <a:chExt cx="0" cy="0"/>
        </a:xfrm>
      </p:grpSpPr>
      <p:sp>
        <p:nvSpPr>
          <p:cNvPr id="2" name="Google Shape;339;p12">
            <a:extLst>
              <a:ext uri="{FF2B5EF4-FFF2-40B4-BE49-F238E27FC236}">
                <a16:creationId xmlns:a16="http://schemas.microsoft.com/office/drawing/2014/main" id="{57D90948-1BF1-7119-8DFE-0944B07B97EC}"/>
              </a:ext>
            </a:extLst>
          </p:cNvPr>
          <p:cNvSpPr/>
          <p:nvPr/>
        </p:nvSpPr>
        <p:spPr>
          <a:xfrm>
            <a:off x="403341" y="1424026"/>
            <a:ext cx="10859605" cy="3046948"/>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000000"/>
              </a:buClr>
              <a:buSzPts val="2400"/>
            </a:pPr>
            <a:r>
              <a:rPr lang="en-GB" sz="2400" dirty="0">
                <a:solidFill>
                  <a:srgbClr val="505050"/>
                </a:solidFill>
              </a:rPr>
              <a:t>The scope for my project is for this to be comprehensively implemented for ENGINX and IMAT at ISIS and POLDI at PSI</a:t>
            </a:r>
          </a:p>
          <a:p>
            <a:pPr marR="0" lvl="0" algn="l" rtl="0">
              <a:lnSpc>
                <a:spcPct val="100000"/>
              </a:lnSpc>
              <a:spcBef>
                <a:spcPts val="0"/>
              </a:spcBef>
              <a:spcAft>
                <a:spcPts val="0"/>
              </a:spcAft>
              <a:buClr>
                <a:srgbClr val="000000"/>
              </a:buClr>
              <a:buSzPts val="2400"/>
            </a:pPr>
            <a:endParaRPr lang="en-GB" sz="2400" dirty="0">
              <a:solidFill>
                <a:srgbClr val="505050"/>
              </a:solidFill>
            </a:endParaRPr>
          </a:p>
          <a:p>
            <a:pPr marR="0" lvl="0" algn="l" rtl="0">
              <a:lnSpc>
                <a:spcPct val="100000"/>
              </a:lnSpc>
              <a:spcBef>
                <a:spcPts val="0"/>
              </a:spcBef>
              <a:spcAft>
                <a:spcPts val="0"/>
              </a:spcAft>
              <a:buClr>
                <a:srgbClr val="000000"/>
              </a:buClr>
              <a:buSzPts val="2400"/>
            </a:pPr>
            <a:r>
              <a:rPr lang="en-GB" sz="2400" dirty="0">
                <a:solidFill>
                  <a:srgbClr val="505050"/>
                </a:solidFill>
              </a:rPr>
              <a:t>Why not try and use it for more? (GEM at ISIS, DMC at PSI?)</a:t>
            </a:r>
          </a:p>
          <a:p>
            <a:pPr marR="0" lvl="0" algn="l" rtl="0">
              <a:lnSpc>
                <a:spcPct val="100000"/>
              </a:lnSpc>
              <a:spcBef>
                <a:spcPts val="0"/>
              </a:spcBef>
              <a:spcAft>
                <a:spcPts val="0"/>
              </a:spcAft>
              <a:buClr>
                <a:srgbClr val="000000"/>
              </a:buClr>
              <a:buSzPts val="2400"/>
            </a:pPr>
            <a:endParaRPr lang="en-GB" sz="2400" dirty="0">
              <a:solidFill>
                <a:srgbClr val="505050"/>
              </a:solidFill>
            </a:endParaRPr>
          </a:p>
          <a:p>
            <a:pPr marR="0" lvl="0" algn="l" rtl="0">
              <a:lnSpc>
                <a:spcPct val="100000"/>
              </a:lnSpc>
              <a:spcBef>
                <a:spcPts val="0"/>
              </a:spcBef>
              <a:spcAft>
                <a:spcPts val="0"/>
              </a:spcAft>
              <a:buClr>
                <a:srgbClr val="000000"/>
              </a:buClr>
              <a:buSzPts val="2400"/>
            </a:pPr>
            <a:r>
              <a:rPr lang="en-GB" sz="2400" dirty="0">
                <a:solidFill>
                  <a:srgbClr val="505050"/>
                </a:solidFill>
              </a:rPr>
              <a:t>Are there other opportunities to take this approach and collaborate on software for some other experimental setups?</a:t>
            </a:r>
          </a:p>
          <a:p>
            <a:pPr marR="0" lvl="0" algn="l" rtl="0">
              <a:lnSpc>
                <a:spcPct val="100000"/>
              </a:lnSpc>
              <a:spcBef>
                <a:spcPts val="0"/>
              </a:spcBef>
              <a:spcAft>
                <a:spcPts val="0"/>
              </a:spcAft>
              <a:buClr>
                <a:srgbClr val="000000"/>
              </a:buClr>
              <a:buSzPts val="2400"/>
            </a:pPr>
            <a:endParaRPr lang="en-GB" sz="2400" dirty="0">
              <a:solidFill>
                <a:srgbClr val="505050"/>
              </a:solidFill>
            </a:endParaRPr>
          </a:p>
        </p:txBody>
      </p:sp>
      <p:sp>
        <p:nvSpPr>
          <p:cNvPr id="3" name="Google Shape;326;p10">
            <a:extLst>
              <a:ext uri="{FF2B5EF4-FFF2-40B4-BE49-F238E27FC236}">
                <a16:creationId xmlns:a16="http://schemas.microsoft.com/office/drawing/2014/main" id="{3EF0A452-AB05-C094-3D8F-A74A2AB93449}"/>
              </a:ext>
            </a:extLst>
          </p:cNvPr>
          <p:cNvSpPr txBox="1"/>
          <p:nvPr/>
        </p:nvSpPr>
        <p:spPr>
          <a:xfrm>
            <a:off x="403341" y="345182"/>
            <a:ext cx="11272722" cy="769401"/>
          </a:xfrm>
          <a:prstGeom prst="rect">
            <a:avLst/>
          </a:prstGeom>
          <a:noFill/>
          <a:ln>
            <a:noFill/>
          </a:ln>
        </p:spPr>
        <p:txBody>
          <a:bodyPr spcFirstLastPara="1" wrap="square" lIns="91425" tIns="45700" rIns="91425" bIns="45700" anchor="t" anchorCtr="0">
            <a:spAutoFit/>
          </a:bodyPr>
          <a:lstStyle/>
          <a:p>
            <a:pPr lvl="0">
              <a:buSzPts val="4400"/>
            </a:pPr>
            <a:r>
              <a:rPr lang="en-GB" sz="4400" b="1" dirty="0">
                <a:solidFill>
                  <a:schemeClr val="dk1"/>
                </a:solidFill>
              </a:rPr>
              <a:t>Why collaborate?</a:t>
            </a:r>
            <a:endParaRPr lang="en-GB" sz="4400" dirty="0">
              <a:solidFill>
                <a:schemeClr val="dk1"/>
              </a:solidFill>
            </a:endParaRPr>
          </a:p>
        </p:txBody>
      </p:sp>
    </p:spTree>
    <p:extLst>
      <p:ext uri="{BB962C8B-B14F-4D97-AF65-F5344CB8AC3E}">
        <p14:creationId xmlns:p14="http://schemas.microsoft.com/office/powerpoint/2010/main" val="242305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401"/>
        <p:cNvGrpSpPr/>
        <p:nvPr/>
      </p:nvGrpSpPr>
      <p:grpSpPr>
        <a:xfrm>
          <a:off x="0" y="0"/>
          <a:ext cx="0" cy="0"/>
          <a:chOff x="0" y="0"/>
          <a:chExt cx="0" cy="0"/>
        </a:xfrm>
      </p:grpSpPr>
      <p:pic>
        <p:nvPicPr>
          <p:cNvPr id="402" name="Google Shape;402;p20"/>
          <p:cNvPicPr preferRelativeResize="0"/>
          <p:nvPr/>
        </p:nvPicPr>
        <p:blipFill rotWithShape="1">
          <a:blip r:embed="rId4">
            <a:alphaModFix/>
          </a:blip>
          <a:srcRect/>
          <a:stretch/>
        </p:blipFill>
        <p:spPr>
          <a:xfrm>
            <a:off x="0" y="0"/>
            <a:ext cx="12192000" cy="6858000"/>
          </a:xfrm>
          <a:prstGeom prst="rect">
            <a:avLst/>
          </a:prstGeom>
          <a:noFill/>
          <a:ln>
            <a:noFill/>
          </a:ln>
        </p:spPr>
      </p:pic>
      <p:pic>
        <p:nvPicPr>
          <p:cNvPr id="403" name="Google Shape;403;p20"/>
          <p:cNvPicPr preferRelativeResize="0"/>
          <p:nvPr/>
        </p:nvPicPr>
        <p:blipFill rotWithShape="1">
          <a:blip r:embed="rId5">
            <a:alphaModFix/>
          </a:blip>
          <a:srcRect/>
          <a:stretch/>
        </p:blipFill>
        <p:spPr>
          <a:xfrm>
            <a:off x="1080068" y="2811600"/>
            <a:ext cx="6934200" cy="1155700"/>
          </a:xfrm>
          <a:prstGeom prst="rect">
            <a:avLst/>
          </a:prstGeom>
          <a:noFill/>
          <a:ln>
            <a:noFill/>
          </a:ln>
        </p:spPr>
      </p:pic>
      <p:pic>
        <p:nvPicPr>
          <p:cNvPr id="404" name="Google Shape;404;p20"/>
          <p:cNvPicPr preferRelativeResize="0"/>
          <p:nvPr/>
        </p:nvPicPr>
        <p:blipFill rotWithShape="1">
          <a:blip r:embed="rId6">
            <a:alphaModFix/>
          </a:blip>
          <a:srcRect/>
          <a:stretch/>
        </p:blipFill>
        <p:spPr>
          <a:xfrm>
            <a:off x="151200" y="140400"/>
            <a:ext cx="3619500" cy="18669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alphaModFix/>
          </a:blip>
          <a:stretch>
            <a:fillRect/>
          </a:stretch>
        </a:blipFill>
        <a:effectLst/>
      </p:bgPr>
    </p:bg>
    <p:spTree>
      <p:nvGrpSpPr>
        <p:cNvPr id="1" name="Shape 409"/>
        <p:cNvGrpSpPr/>
        <p:nvPr/>
      </p:nvGrpSpPr>
      <p:grpSpPr>
        <a:xfrm>
          <a:off x="0" y="0"/>
          <a:ext cx="0" cy="0"/>
          <a:chOff x="0" y="0"/>
          <a:chExt cx="0" cy="0"/>
        </a:xfrm>
      </p:grpSpPr>
      <p:pic>
        <p:nvPicPr>
          <p:cNvPr id="410" name="Google Shape;410;p21"/>
          <p:cNvPicPr preferRelativeResize="0"/>
          <p:nvPr/>
        </p:nvPicPr>
        <p:blipFill rotWithShape="1">
          <a:blip r:embed="rId4">
            <a:alphaModFix/>
          </a:blip>
          <a:srcRect/>
          <a:stretch/>
        </p:blipFill>
        <p:spPr>
          <a:xfrm>
            <a:off x="4963800" y="5912400"/>
            <a:ext cx="394693" cy="316800"/>
          </a:xfrm>
          <a:prstGeom prst="rect">
            <a:avLst/>
          </a:prstGeom>
          <a:noFill/>
          <a:ln>
            <a:noFill/>
          </a:ln>
        </p:spPr>
      </p:pic>
      <p:pic>
        <p:nvPicPr>
          <p:cNvPr id="411" name="Google Shape;411;p21"/>
          <p:cNvPicPr preferRelativeResize="0"/>
          <p:nvPr/>
        </p:nvPicPr>
        <p:blipFill rotWithShape="1">
          <a:blip r:embed="rId5">
            <a:alphaModFix/>
          </a:blip>
          <a:srcRect l="-3697" t="16822" r="10875" b="-9810"/>
          <a:stretch/>
        </p:blipFill>
        <p:spPr>
          <a:xfrm>
            <a:off x="11191" y="491374"/>
            <a:ext cx="11582331" cy="6370316"/>
          </a:xfrm>
          <a:prstGeom prst="rect">
            <a:avLst/>
          </a:prstGeom>
          <a:noFill/>
          <a:ln>
            <a:noFill/>
          </a:ln>
        </p:spPr>
      </p:pic>
      <p:pic>
        <p:nvPicPr>
          <p:cNvPr id="412" name="Google Shape;412;p21"/>
          <p:cNvPicPr preferRelativeResize="0"/>
          <p:nvPr/>
        </p:nvPicPr>
        <p:blipFill rotWithShape="1">
          <a:blip r:embed="rId6">
            <a:alphaModFix/>
          </a:blip>
          <a:srcRect/>
          <a:stretch/>
        </p:blipFill>
        <p:spPr>
          <a:xfrm>
            <a:off x="1094356" y="2813050"/>
            <a:ext cx="7442200" cy="1231900"/>
          </a:xfrm>
          <a:prstGeom prst="rect">
            <a:avLst/>
          </a:prstGeom>
          <a:noFill/>
          <a:ln>
            <a:noFill/>
          </a:ln>
        </p:spPr>
      </p:pic>
      <p:sp>
        <p:nvSpPr>
          <p:cNvPr id="413" name="Google Shape;413;p21"/>
          <p:cNvSpPr/>
          <p:nvPr/>
        </p:nvSpPr>
        <p:spPr>
          <a:xfrm>
            <a:off x="2448506" y="5904254"/>
            <a:ext cx="207532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lang="en-GB" sz="1600" b="0" i="0" u="none" strike="noStrike" cap="none" dirty="0">
              <a:solidFill>
                <a:schemeClr val="lt1"/>
              </a:solidFill>
              <a:latin typeface="Arial"/>
              <a:ea typeface="Arial"/>
              <a:cs typeface="Arial"/>
            </a:endParaRPr>
          </a:p>
        </p:txBody>
      </p:sp>
      <p:sp>
        <p:nvSpPr>
          <p:cNvPr id="414" name="Google Shape;414;p21"/>
          <p:cNvSpPr/>
          <p:nvPr/>
        </p:nvSpPr>
        <p:spPr>
          <a:xfrm>
            <a:off x="278393" y="5904254"/>
            <a:ext cx="1469453"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lt1"/>
                </a:solidFill>
                <a:latin typeface="Arial"/>
                <a:ea typeface="Arial"/>
                <a:cs typeface="Arial"/>
                <a:sym typeface="Arial"/>
              </a:rPr>
              <a:t>isis.stfc.ac.uk</a:t>
            </a:r>
            <a:endParaRPr sz="1600" b="0" i="0" u="none" strike="noStrike" cap="none">
              <a:solidFill>
                <a:schemeClr val="lt1"/>
              </a:solidFill>
              <a:latin typeface="Arial"/>
              <a:ea typeface="Arial"/>
              <a:cs typeface="Arial"/>
              <a:sym typeface="Arial"/>
            </a:endParaRPr>
          </a:p>
        </p:txBody>
      </p:sp>
      <p:sp>
        <p:nvSpPr>
          <p:cNvPr id="415" name="Google Shape;415;p21"/>
          <p:cNvSpPr/>
          <p:nvPr/>
        </p:nvSpPr>
        <p:spPr>
          <a:xfrm flipH="1">
            <a:off x="5152723" y="5915545"/>
            <a:ext cx="95333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lt1"/>
                </a:solidFill>
                <a:latin typeface="Arial"/>
                <a:ea typeface="Arial"/>
                <a:cs typeface="Arial"/>
                <a:sym typeface="Arial"/>
              </a:rPr>
              <a:t>STFC</a:t>
            </a:r>
            <a:endParaRPr sz="1400" b="0" i="0" u="none" strike="noStrike" cap="none">
              <a:solidFill>
                <a:srgbClr val="000000"/>
              </a:solidFill>
              <a:latin typeface="Arial"/>
              <a:ea typeface="Arial"/>
              <a:cs typeface="Arial"/>
              <a:sym typeface="Arial"/>
            </a:endParaRPr>
          </a:p>
        </p:txBody>
      </p:sp>
      <p:pic>
        <p:nvPicPr>
          <p:cNvPr id="417" name="Google Shape;417;p21"/>
          <p:cNvPicPr preferRelativeResize="0"/>
          <p:nvPr/>
        </p:nvPicPr>
        <p:blipFill rotWithShape="1">
          <a:blip r:embed="rId7">
            <a:alphaModFix/>
          </a:blip>
          <a:srcRect/>
          <a:stretch/>
        </p:blipFill>
        <p:spPr>
          <a:xfrm>
            <a:off x="151200" y="140400"/>
            <a:ext cx="3619500" cy="18669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A5291E57-0484-E4B0-C3B1-65DD3118035C}"/>
            </a:ext>
          </a:extLst>
        </p:cNvPr>
        <p:cNvGrpSpPr/>
        <p:nvPr/>
      </p:nvGrpSpPr>
      <p:grpSpPr>
        <a:xfrm>
          <a:off x="0" y="0"/>
          <a:ext cx="0" cy="0"/>
          <a:chOff x="0" y="0"/>
          <a:chExt cx="0" cy="0"/>
        </a:xfrm>
      </p:grpSpPr>
      <p:sp>
        <p:nvSpPr>
          <p:cNvPr id="326" name="Google Shape;326;p10">
            <a:extLst>
              <a:ext uri="{FF2B5EF4-FFF2-40B4-BE49-F238E27FC236}">
                <a16:creationId xmlns:a16="http://schemas.microsoft.com/office/drawing/2014/main" id="{22C57814-CE80-277B-F680-A98A7623D462}"/>
              </a:ext>
            </a:extLst>
          </p:cNvPr>
          <p:cNvSpPr txBox="1"/>
          <p:nvPr/>
        </p:nvSpPr>
        <p:spPr>
          <a:xfrm>
            <a:off x="403341" y="345182"/>
            <a:ext cx="11272722" cy="769401"/>
          </a:xfrm>
          <a:prstGeom prst="rect">
            <a:avLst/>
          </a:prstGeom>
          <a:noFill/>
          <a:ln>
            <a:noFill/>
          </a:ln>
        </p:spPr>
        <p:txBody>
          <a:bodyPr spcFirstLastPara="1" wrap="square" lIns="91425" tIns="45700" rIns="91425" bIns="45700" anchor="t" anchorCtr="0">
            <a:spAutoFit/>
          </a:bodyPr>
          <a:lstStyle/>
          <a:p>
            <a:pPr lvl="0">
              <a:buSzPts val="4400"/>
            </a:pPr>
            <a:r>
              <a:rPr lang="en-GB" sz="4400" b="1" dirty="0">
                <a:solidFill>
                  <a:schemeClr val="dk1"/>
                </a:solidFill>
              </a:rPr>
              <a:t>Introduction</a:t>
            </a:r>
            <a:endParaRPr lang="en-GB" sz="4400" dirty="0">
              <a:solidFill>
                <a:schemeClr val="dk1"/>
              </a:solidFill>
            </a:endParaRPr>
          </a:p>
        </p:txBody>
      </p:sp>
      <p:sp>
        <p:nvSpPr>
          <p:cNvPr id="7" name="Google Shape;339;p12">
            <a:extLst>
              <a:ext uri="{FF2B5EF4-FFF2-40B4-BE49-F238E27FC236}">
                <a16:creationId xmlns:a16="http://schemas.microsoft.com/office/drawing/2014/main" id="{556ACEAF-1851-E43F-95BC-55928484EE6E}"/>
              </a:ext>
            </a:extLst>
          </p:cNvPr>
          <p:cNvSpPr/>
          <p:nvPr/>
        </p:nvSpPr>
        <p:spPr>
          <a:xfrm>
            <a:off x="403341" y="1351528"/>
            <a:ext cx="10859605" cy="41549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dirty="0">
                <a:solidFill>
                  <a:srgbClr val="505050"/>
                </a:solidFill>
                <a:latin typeface="Arial"/>
                <a:ea typeface="Arial"/>
                <a:cs typeface="Arial"/>
                <a:sym typeface="Arial"/>
              </a:rPr>
              <a:t>I wil</a:t>
            </a:r>
            <a:r>
              <a:rPr lang="en-GB" sz="2400" dirty="0">
                <a:solidFill>
                  <a:srgbClr val="505050"/>
                </a:solidFill>
              </a:rPr>
              <a:t>l talk about the collaboration between ISIS and PSI on the texture analysis data reduction work I have been doing.</a:t>
            </a:r>
            <a:br>
              <a:rPr lang="en-GB" sz="2400" dirty="0">
                <a:solidFill>
                  <a:srgbClr val="505050"/>
                </a:solidFill>
              </a:rPr>
            </a:br>
            <a:br>
              <a:rPr lang="en-GB" sz="2400" dirty="0">
                <a:solidFill>
                  <a:srgbClr val="505050"/>
                </a:solidFill>
              </a:rPr>
            </a:br>
            <a:r>
              <a:rPr lang="en-GB" sz="2400" dirty="0">
                <a:solidFill>
                  <a:srgbClr val="505050"/>
                </a:solidFill>
              </a:rPr>
              <a:t>I will start by, hopefully very briefly, outlining what we do for texture analysis to motivate the following section.</a:t>
            </a:r>
          </a:p>
          <a:p>
            <a:pPr marL="0" marR="0" lvl="0" indent="0" algn="l" rtl="0">
              <a:lnSpc>
                <a:spcPct val="100000"/>
              </a:lnSpc>
              <a:spcBef>
                <a:spcPts val="0"/>
              </a:spcBef>
              <a:spcAft>
                <a:spcPts val="0"/>
              </a:spcAft>
              <a:buClr>
                <a:srgbClr val="000000"/>
              </a:buClr>
              <a:buSzPts val="2400"/>
              <a:buFont typeface="Arial"/>
              <a:buNone/>
            </a:pPr>
            <a:endParaRPr lang="en-GB" sz="2400" b="1" i="0" u="none" strike="noStrike" cap="none" dirty="0">
              <a:solidFill>
                <a:srgbClr val="50505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GB" sz="2400" dirty="0">
                <a:solidFill>
                  <a:srgbClr val="505050"/>
                </a:solidFill>
              </a:rPr>
              <a:t>I will then cover these reasons why I think this experiment is good for cross-facility software collaboration.</a:t>
            </a:r>
          </a:p>
          <a:p>
            <a:pPr marL="0" marR="0" lvl="0" indent="0" algn="l" rtl="0">
              <a:lnSpc>
                <a:spcPct val="100000"/>
              </a:lnSpc>
              <a:spcBef>
                <a:spcPts val="0"/>
              </a:spcBef>
              <a:spcAft>
                <a:spcPts val="0"/>
              </a:spcAft>
              <a:buClr>
                <a:srgbClr val="000000"/>
              </a:buClr>
              <a:buSzPts val="2400"/>
              <a:buFont typeface="Arial"/>
              <a:buNone/>
            </a:pPr>
            <a:endParaRPr lang="en-GB" sz="2400" i="0" u="none" strike="noStrike" cap="none" dirty="0">
              <a:solidFill>
                <a:srgbClr val="50505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GB" sz="2400" i="0" u="none" strike="noStrike" cap="none" dirty="0">
                <a:solidFill>
                  <a:srgbClr val="505050"/>
                </a:solidFill>
                <a:latin typeface="Arial"/>
                <a:ea typeface="Arial"/>
                <a:cs typeface="Arial"/>
                <a:sym typeface="Arial"/>
              </a:rPr>
              <a:t>Noting here the main reason for collaboration that </a:t>
            </a:r>
            <a:r>
              <a:rPr lang="en-GB" sz="2400" dirty="0">
                <a:solidFill>
                  <a:srgbClr val="505050"/>
                </a:solidFill>
              </a:rPr>
              <a:t>doesn’t fit into the narrative that follows is sharing of expertise!</a:t>
            </a:r>
            <a:endParaRPr sz="1400" i="0" u="none" strike="noStrike" cap="none" dirty="0">
              <a:solidFill>
                <a:srgbClr val="505050"/>
              </a:solidFill>
              <a:latin typeface="Arial"/>
              <a:ea typeface="Arial"/>
              <a:cs typeface="Arial"/>
              <a:sym typeface="Arial"/>
            </a:endParaRPr>
          </a:p>
        </p:txBody>
      </p:sp>
    </p:spTree>
    <p:extLst>
      <p:ext uri="{BB962C8B-B14F-4D97-AF65-F5344CB8AC3E}">
        <p14:creationId xmlns:p14="http://schemas.microsoft.com/office/powerpoint/2010/main" val="426374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6" name="Google Shape;326;p10"/>
          <p:cNvSpPr txBox="1"/>
          <p:nvPr/>
        </p:nvSpPr>
        <p:spPr>
          <a:xfrm>
            <a:off x="403341" y="345182"/>
            <a:ext cx="11272722"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dirty="0">
                <a:solidFill>
                  <a:schemeClr val="dk1"/>
                </a:solidFill>
                <a:latin typeface="Arial"/>
                <a:ea typeface="Arial"/>
                <a:cs typeface="Arial"/>
                <a:sym typeface="Arial"/>
              </a:rPr>
              <a:t>Brief Introduction to Texture</a:t>
            </a:r>
            <a:endParaRPr sz="4400" b="0" i="0" u="none" strike="noStrike" cap="none" dirty="0">
              <a:solidFill>
                <a:schemeClr val="dk1"/>
              </a:solidFill>
              <a:latin typeface="Arial"/>
              <a:ea typeface="Arial"/>
              <a:cs typeface="Arial"/>
              <a:sym typeface="Arial"/>
            </a:endParaRPr>
          </a:p>
        </p:txBody>
      </p:sp>
      <p:sp>
        <p:nvSpPr>
          <p:cNvPr id="2" name="Google Shape;339;p12">
            <a:extLst>
              <a:ext uri="{FF2B5EF4-FFF2-40B4-BE49-F238E27FC236}">
                <a16:creationId xmlns:a16="http://schemas.microsoft.com/office/drawing/2014/main" id="{9DACC389-DC3E-689C-2E24-61E9078FCD65}"/>
              </a:ext>
            </a:extLst>
          </p:cNvPr>
          <p:cNvSpPr/>
          <p:nvPr/>
        </p:nvSpPr>
        <p:spPr>
          <a:xfrm>
            <a:off x="416314" y="1387942"/>
            <a:ext cx="1071946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dirty="0">
                <a:solidFill>
                  <a:srgbClr val="505050"/>
                </a:solidFill>
              </a:rPr>
              <a:t>Fundamentally, you have a thing. You want to know how the crystal structure is orientated in that thing</a:t>
            </a:r>
            <a:endParaRPr sz="1400" b="0" i="0" u="none" strike="noStrike" cap="none" dirty="0">
              <a:solidFill>
                <a:srgbClr val="505050"/>
              </a:solidFill>
              <a:latin typeface="Arial"/>
              <a:ea typeface="Arial"/>
              <a:cs typeface="Arial"/>
              <a:sym typeface="Arial"/>
            </a:endParaRPr>
          </a:p>
        </p:txBody>
      </p:sp>
      <p:pic>
        <p:nvPicPr>
          <p:cNvPr id="5" name="Picture 4">
            <a:extLst>
              <a:ext uri="{FF2B5EF4-FFF2-40B4-BE49-F238E27FC236}">
                <a16:creationId xmlns:a16="http://schemas.microsoft.com/office/drawing/2014/main" id="{6B06DDF8-D33B-32A7-EFAC-4A68B6CE89C6}"/>
              </a:ext>
            </a:extLst>
          </p:cNvPr>
          <p:cNvPicPr>
            <a:picLocks noChangeAspect="1"/>
          </p:cNvPicPr>
          <p:nvPr/>
        </p:nvPicPr>
        <p:blipFill>
          <a:blip r:embed="rId3">
            <a:extLst>
              <a:ext uri="{28A0092B-C50C-407E-A947-70E740481C1C}">
                <a14:useLocalDpi xmlns:a14="http://schemas.microsoft.com/office/drawing/2010/main" val="0"/>
              </a:ext>
            </a:extLst>
          </a:blip>
          <a:srcRect l="21738" t="37216" r="20436" b="17216"/>
          <a:stretch/>
        </p:blipFill>
        <p:spPr>
          <a:xfrm>
            <a:off x="2300459" y="3600253"/>
            <a:ext cx="2371800" cy="2491993"/>
          </a:xfrm>
          <a:prstGeom prst="rect">
            <a:avLst/>
          </a:prstGeom>
        </p:spPr>
      </p:pic>
      <p:pic>
        <p:nvPicPr>
          <p:cNvPr id="6" name="Picture 5">
            <a:extLst>
              <a:ext uri="{FF2B5EF4-FFF2-40B4-BE49-F238E27FC236}">
                <a16:creationId xmlns:a16="http://schemas.microsoft.com/office/drawing/2014/main" id="{041C3CAB-88E0-2B5A-AC98-ECDE17F0950F}"/>
              </a:ext>
            </a:extLst>
          </p:cNvPr>
          <p:cNvPicPr>
            <a:picLocks noChangeAspect="1"/>
          </p:cNvPicPr>
          <p:nvPr/>
        </p:nvPicPr>
        <p:blipFill>
          <a:blip r:embed="rId4">
            <a:alphaModFix/>
          </a:blip>
          <a:srcRect t="8945"/>
          <a:stretch/>
        </p:blipFill>
        <p:spPr>
          <a:xfrm>
            <a:off x="4838818" y="3531107"/>
            <a:ext cx="3157195" cy="2812911"/>
          </a:xfrm>
          <a:prstGeom prst="rect">
            <a:avLst/>
          </a:prstGeom>
        </p:spPr>
      </p:pic>
      <p:grpSp>
        <p:nvGrpSpPr>
          <p:cNvPr id="20" name="Group 19">
            <a:extLst>
              <a:ext uri="{FF2B5EF4-FFF2-40B4-BE49-F238E27FC236}">
                <a16:creationId xmlns:a16="http://schemas.microsoft.com/office/drawing/2014/main" id="{EAC414E7-4489-28CC-3579-558AAF0B1916}"/>
              </a:ext>
            </a:extLst>
          </p:cNvPr>
          <p:cNvGrpSpPr/>
          <p:nvPr/>
        </p:nvGrpSpPr>
        <p:grpSpPr>
          <a:xfrm>
            <a:off x="8462326" y="2987235"/>
            <a:ext cx="3559097" cy="3356783"/>
            <a:chOff x="8462326" y="2987235"/>
            <a:chExt cx="3559097" cy="3356783"/>
          </a:xfrm>
        </p:grpSpPr>
        <p:grpSp>
          <p:nvGrpSpPr>
            <p:cNvPr id="7" name="Group 6">
              <a:extLst>
                <a:ext uri="{FF2B5EF4-FFF2-40B4-BE49-F238E27FC236}">
                  <a16:creationId xmlns:a16="http://schemas.microsoft.com/office/drawing/2014/main" id="{CEF4C543-9F44-FDD3-AA73-34FB77869C46}"/>
                </a:ext>
              </a:extLst>
            </p:cNvPr>
            <p:cNvGrpSpPr/>
            <p:nvPr/>
          </p:nvGrpSpPr>
          <p:grpSpPr>
            <a:xfrm>
              <a:off x="8462326" y="3085924"/>
              <a:ext cx="3559097" cy="3258094"/>
              <a:chOff x="2975926" y="2647993"/>
              <a:chExt cx="3559097" cy="3258094"/>
            </a:xfrm>
          </p:grpSpPr>
          <p:grpSp>
            <p:nvGrpSpPr>
              <p:cNvPr id="8" name="Group 7">
                <a:extLst>
                  <a:ext uri="{FF2B5EF4-FFF2-40B4-BE49-F238E27FC236}">
                    <a16:creationId xmlns:a16="http://schemas.microsoft.com/office/drawing/2014/main" id="{E9FB4133-5D72-6A86-B431-AD9900DFF6DE}"/>
                  </a:ext>
                </a:extLst>
              </p:cNvPr>
              <p:cNvGrpSpPr/>
              <p:nvPr/>
            </p:nvGrpSpPr>
            <p:grpSpPr>
              <a:xfrm>
                <a:off x="2975926" y="3021881"/>
                <a:ext cx="2915519" cy="2884206"/>
                <a:chOff x="2353593" y="2267383"/>
                <a:chExt cx="4050864" cy="4007357"/>
              </a:xfrm>
            </p:grpSpPr>
            <p:sp>
              <p:nvSpPr>
                <p:cNvPr id="12" name="Rectangle 11">
                  <a:extLst>
                    <a:ext uri="{FF2B5EF4-FFF2-40B4-BE49-F238E27FC236}">
                      <a16:creationId xmlns:a16="http://schemas.microsoft.com/office/drawing/2014/main" id="{6EFD9A76-E36F-9F99-78C7-95EC1473BB35}"/>
                    </a:ext>
                  </a:extLst>
                </p:cNvPr>
                <p:cNvSpPr/>
                <p:nvPr/>
              </p:nvSpPr>
              <p:spPr>
                <a:xfrm>
                  <a:off x="3781249" y="2274242"/>
                  <a:ext cx="2620107" cy="2620107"/>
                </a:xfrm>
                <a:prstGeom prst="rect">
                  <a:avLst/>
                </a:pr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6">
                  <a:extLst>
                    <a:ext uri="{FF2B5EF4-FFF2-40B4-BE49-F238E27FC236}">
                      <a16:creationId xmlns:a16="http://schemas.microsoft.com/office/drawing/2014/main" id="{930F5F5E-A3B8-94FB-F51B-84624F2E1D07}"/>
                    </a:ext>
                  </a:extLst>
                </p:cNvPr>
                <p:cNvSpPr/>
                <p:nvPr/>
              </p:nvSpPr>
              <p:spPr>
                <a:xfrm>
                  <a:off x="2353593" y="2297705"/>
                  <a:ext cx="1424354" cy="3974122"/>
                </a:xfrm>
                <a:custGeom>
                  <a:avLst/>
                  <a:gdLst>
                    <a:gd name="csX0" fmla="*/ 0 w 2620107"/>
                    <a:gd name="csY0" fmla="*/ 0 h 2620107"/>
                    <a:gd name="csX1" fmla="*/ 2620107 w 2620107"/>
                    <a:gd name="csY1" fmla="*/ 0 h 2620107"/>
                    <a:gd name="csX2" fmla="*/ 2620107 w 2620107"/>
                    <a:gd name="csY2" fmla="*/ 2620107 h 2620107"/>
                    <a:gd name="csX3" fmla="*/ 0 w 2620107"/>
                    <a:gd name="csY3" fmla="*/ 2620107 h 2620107"/>
                    <a:gd name="csX4" fmla="*/ 0 w 2620107"/>
                    <a:gd name="csY4" fmla="*/ 0 h 2620107"/>
                    <a:gd name="csX0" fmla="*/ 0 w 4044461"/>
                    <a:gd name="csY0" fmla="*/ 0 h 2620107"/>
                    <a:gd name="csX1" fmla="*/ 4044461 w 4044461"/>
                    <a:gd name="csY1" fmla="*/ 1266092 h 2620107"/>
                    <a:gd name="csX2" fmla="*/ 2620107 w 4044461"/>
                    <a:gd name="csY2" fmla="*/ 2620107 h 2620107"/>
                    <a:gd name="csX3" fmla="*/ 0 w 4044461"/>
                    <a:gd name="csY3" fmla="*/ 2620107 h 2620107"/>
                    <a:gd name="csX4" fmla="*/ 0 w 4044461"/>
                    <a:gd name="csY4" fmla="*/ 0 h 2620107"/>
                    <a:gd name="csX0" fmla="*/ 1424354 w 4044461"/>
                    <a:gd name="csY0" fmla="*/ 0 h 1380391"/>
                    <a:gd name="csX1" fmla="*/ 4044461 w 4044461"/>
                    <a:gd name="csY1" fmla="*/ 26376 h 1380391"/>
                    <a:gd name="csX2" fmla="*/ 2620107 w 4044461"/>
                    <a:gd name="csY2" fmla="*/ 1380391 h 1380391"/>
                    <a:gd name="csX3" fmla="*/ 0 w 4044461"/>
                    <a:gd name="csY3" fmla="*/ 1380391 h 1380391"/>
                    <a:gd name="csX4" fmla="*/ 1424354 w 4044461"/>
                    <a:gd name="csY4" fmla="*/ 0 h 1380391"/>
                    <a:gd name="csX0" fmla="*/ 0 w 4053254"/>
                    <a:gd name="csY0" fmla="*/ 0 h 2620107"/>
                    <a:gd name="csX1" fmla="*/ 4053254 w 4053254"/>
                    <a:gd name="csY1" fmla="*/ 1266092 h 2620107"/>
                    <a:gd name="csX2" fmla="*/ 2628900 w 4053254"/>
                    <a:gd name="csY2" fmla="*/ 2620107 h 2620107"/>
                    <a:gd name="csX3" fmla="*/ 8793 w 4053254"/>
                    <a:gd name="csY3" fmla="*/ 2620107 h 2620107"/>
                    <a:gd name="csX4" fmla="*/ 0 w 4053254"/>
                    <a:gd name="csY4" fmla="*/ 0 h 2620107"/>
                    <a:gd name="csX0" fmla="*/ 0 w 2628900"/>
                    <a:gd name="csY0" fmla="*/ 1354015 h 3974122"/>
                    <a:gd name="csX1" fmla="*/ 1415562 w 2628900"/>
                    <a:gd name="csY1" fmla="*/ 0 h 3974122"/>
                    <a:gd name="csX2" fmla="*/ 2628900 w 2628900"/>
                    <a:gd name="csY2" fmla="*/ 3974122 h 3974122"/>
                    <a:gd name="csX3" fmla="*/ 8793 w 2628900"/>
                    <a:gd name="csY3" fmla="*/ 3974122 h 3974122"/>
                    <a:gd name="csX4" fmla="*/ 0 w 2628900"/>
                    <a:gd name="csY4" fmla="*/ 1354015 h 3974122"/>
                    <a:gd name="csX0" fmla="*/ 0 w 1424354"/>
                    <a:gd name="csY0" fmla="*/ 1354015 h 3974122"/>
                    <a:gd name="csX1" fmla="*/ 1415562 w 1424354"/>
                    <a:gd name="csY1" fmla="*/ 0 h 3974122"/>
                    <a:gd name="csX2" fmla="*/ 1424354 w 1424354"/>
                    <a:gd name="csY2" fmla="*/ 2593730 h 3974122"/>
                    <a:gd name="csX3" fmla="*/ 8793 w 1424354"/>
                    <a:gd name="csY3" fmla="*/ 3974122 h 3974122"/>
                    <a:gd name="csX4" fmla="*/ 0 w 1424354"/>
                    <a:gd name="csY4" fmla="*/ 1354015 h 3974122"/>
                  </a:gdLst>
                  <a:ahLst/>
                  <a:cxnLst>
                    <a:cxn ang="0">
                      <a:pos x="csX0" y="csY0"/>
                    </a:cxn>
                    <a:cxn ang="0">
                      <a:pos x="csX1" y="csY1"/>
                    </a:cxn>
                    <a:cxn ang="0">
                      <a:pos x="csX2" y="csY2"/>
                    </a:cxn>
                    <a:cxn ang="0">
                      <a:pos x="csX3" y="csY3"/>
                    </a:cxn>
                    <a:cxn ang="0">
                      <a:pos x="csX4" y="csY4"/>
                    </a:cxn>
                  </a:cxnLst>
                  <a:rect l="l" t="t" r="r" b="b"/>
                  <a:pathLst>
                    <a:path w="1424354" h="3974122">
                      <a:moveTo>
                        <a:pt x="0" y="1354015"/>
                      </a:moveTo>
                      <a:lnTo>
                        <a:pt x="1415562" y="0"/>
                      </a:lnTo>
                      <a:cubicBezTo>
                        <a:pt x="1418493" y="864577"/>
                        <a:pt x="1421423" y="1729153"/>
                        <a:pt x="1424354" y="2593730"/>
                      </a:cubicBezTo>
                      <a:lnTo>
                        <a:pt x="8793" y="3974122"/>
                      </a:lnTo>
                      <a:lnTo>
                        <a:pt x="0" y="1354015"/>
                      </a:lnTo>
                      <a:close/>
                    </a:path>
                  </a:pathLst>
                </a:cu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5F0AA5CD-1A57-14CD-7578-62D5294A20A7}"/>
                    </a:ext>
                  </a:extLst>
                </p:cNvPr>
                <p:cNvSpPr/>
                <p:nvPr/>
              </p:nvSpPr>
              <p:spPr>
                <a:xfrm>
                  <a:off x="2366594" y="3654633"/>
                  <a:ext cx="2620107" cy="2620107"/>
                </a:xfrm>
                <a:prstGeom prst="rect">
                  <a:avLst/>
                </a:pr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6">
                  <a:extLst>
                    <a:ext uri="{FF2B5EF4-FFF2-40B4-BE49-F238E27FC236}">
                      <a16:creationId xmlns:a16="http://schemas.microsoft.com/office/drawing/2014/main" id="{FDDDDB3E-7861-0836-97B4-8EA2315E3159}"/>
                    </a:ext>
                  </a:extLst>
                </p:cNvPr>
                <p:cNvSpPr/>
                <p:nvPr/>
              </p:nvSpPr>
              <p:spPr>
                <a:xfrm>
                  <a:off x="2359996" y="2267383"/>
                  <a:ext cx="4044461" cy="1380391"/>
                </a:xfrm>
                <a:custGeom>
                  <a:avLst/>
                  <a:gdLst>
                    <a:gd name="csX0" fmla="*/ 0 w 2620107"/>
                    <a:gd name="csY0" fmla="*/ 0 h 2620107"/>
                    <a:gd name="csX1" fmla="*/ 2620107 w 2620107"/>
                    <a:gd name="csY1" fmla="*/ 0 h 2620107"/>
                    <a:gd name="csX2" fmla="*/ 2620107 w 2620107"/>
                    <a:gd name="csY2" fmla="*/ 2620107 h 2620107"/>
                    <a:gd name="csX3" fmla="*/ 0 w 2620107"/>
                    <a:gd name="csY3" fmla="*/ 2620107 h 2620107"/>
                    <a:gd name="csX4" fmla="*/ 0 w 2620107"/>
                    <a:gd name="csY4" fmla="*/ 0 h 2620107"/>
                    <a:gd name="csX0" fmla="*/ 0 w 4044461"/>
                    <a:gd name="csY0" fmla="*/ 0 h 2620107"/>
                    <a:gd name="csX1" fmla="*/ 4044461 w 4044461"/>
                    <a:gd name="csY1" fmla="*/ 1266092 h 2620107"/>
                    <a:gd name="csX2" fmla="*/ 2620107 w 4044461"/>
                    <a:gd name="csY2" fmla="*/ 2620107 h 2620107"/>
                    <a:gd name="csX3" fmla="*/ 0 w 4044461"/>
                    <a:gd name="csY3" fmla="*/ 2620107 h 2620107"/>
                    <a:gd name="csX4" fmla="*/ 0 w 4044461"/>
                    <a:gd name="csY4" fmla="*/ 0 h 2620107"/>
                    <a:gd name="csX0" fmla="*/ 1424354 w 4044461"/>
                    <a:gd name="csY0" fmla="*/ 0 h 1380391"/>
                    <a:gd name="csX1" fmla="*/ 4044461 w 4044461"/>
                    <a:gd name="csY1" fmla="*/ 26376 h 1380391"/>
                    <a:gd name="csX2" fmla="*/ 2620107 w 4044461"/>
                    <a:gd name="csY2" fmla="*/ 1380391 h 1380391"/>
                    <a:gd name="csX3" fmla="*/ 0 w 4044461"/>
                    <a:gd name="csY3" fmla="*/ 1380391 h 1380391"/>
                    <a:gd name="csX4" fmla="*/ 1424354 w 4044461"/>
                    <a:gd name="csY4" fmla="*/ 0 h 1380391"/>
                  </a:gdLst>
                  <a:ahLst/>
                  <a:cxnLst>
                    <a:cxn ang="0">
                      <a:pos x="csX0" y="csY0"/>
                    </a:cxn>
                    <a:cxn ang="0">
                      <a:pos x="csX1" y="csY1"/>
                    </a:cxn>
                    <a:cxn ang="0">
                      <a:pos x="csX2" y="csY2"/>
                    </a:cxn>
                    <a:cxn ang="0">
                      <a:pos x="csX3" y="csY3"/>
                    </a:cxn>
                    <a:cxn ang="0">
                      <a:pos x="csX4" y="csY4"/>
                    </a:cxn>
                  </a:cxnLst>
                  <a:rect l="l" t="t" r="r" b="b"/>
                  <a:pathLst>
                    <a:path w="4044461" h="1380391">
                      <a:moveTo>
                        <a:pt x="1424354" y="0"/>
                      </a:moveTo>
                      <a:lnTo>
                        <a:pt x="4044461" y="26376"/>
                      </a:lnTo>
                      <a:lnTo>
                        <a:pt x="2620107" y="1380391"/>
                      </a:lnTo>
                      <a:lnTo>
                        <a:pt x="0" y="1380391"/>
                      </a:lnTo>
                      <a:lnTo>
                        <a:pt x="1424354" y="0"/>
                      </a:lnTo>
                      <a:close/>
                    </a:path>
                  </a:pathLst>
                </a:cu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6">
                  <a:extLst>
                    <a:ext uri="{FF2B5EF4-FFF2-40B4-BE49-F238E27FC236}">
                      <a16:creationId xmlns:a16="http://schemas.microsoft.com/office/drawing/2014/main" id="{F9CBC6DC-BCA5-2CBC-95F7-A3913F3E67AF}"/>
                    </a:ext>
                  </a:extLst>
                </p:cNvPr>
                <p:cNvSpPr/>
                <p:nvPr/>
              </p:nvSpPr>
              <p:spPr>
                <a:xfrm>
                  <a:off x="4978293" y="2297705"/>
                  <a:ext cx="1424354" cy="3974122"/>
                </a:xfrm>
                <a:custGeom>
                  <a:avLst/>
                  <a:gdLst>
                    <a:gd name="csX0" fmla="*/ 0 w 2620107"/>
                    <a:gd name="csY0" fmla="*/ 0 h 2620107"/>
                    <a:gd name="csX1" fmla="*/ 2620107 w 2620107"/>
                    <a:gd name="csY1" fmla="*/ 0 h 2620107"/>
                    <a:gd name="csX2" fmla="*/ 2620107 w 2620107"/>
                    <a:gd name="csY2" fmla="*/ 2620107 h 2620107"/>
                    <a:gd name="csX3" fmla="*/ 0 w 2620107"/>
                    <a:gd name="csY3" fmla="*/ 2620107 h 2620107"/>
                    <a:gd name="csX4" fmla="*/ 0 w 2620107"/>
                    <a:gd name="csY4" fmla="*/ 0 h 2620107"/>
                    <a:gd name="csX0" fmla="*/ 0 w 4044461"/>
                    <a:gd name="csY0" fmla="*/ 0 h 2620107"/>
                    <a:gd name="csX1" fmla="*/ 4044461 w 4044461"/>
                    <a:gd name="csY1" fmla="*/ 1266092 h 2620107"/>
                    <a:gd name="csX2" fmla="*/ 2620107 w 4044461"/>
                    <a:gd name="csY2" fmla="*/ 2620107 h 2620107"/>
                    <a:gd name="csX3" fmla="*/ 0 w 4044461"/>
                    <a:gd name="csY3" fmla="*/ 2620107 h 2620107"/>
                    <a:gd name="csX4" fmla="*/ 0 w 4044461"/>
                    <a:gd name="csY4" fmla="*/ 0 h 2620107"/>
                    <a:gd name="csX0" fmla="*/ 1424354 w 4044461"/>
                    <a:gd name="csY0" fmla="*/ 0 h 1380391"/>
                    <a:gd name="csX1" fmla="*/ 4044461 w 4044461"/>
                    <a:gd name="csY1" fmla="*/ 26376 h 1380391"/>
                    <a:gd name="csX2" fmla="*/ 2620107 w 4044461"/>
                    <a:gd name="csY2" fmla="*/ 1380391 h 1380391"/>
                    <a:gd name="csX3" fmla="*/ 0 w 4044461"/>
                    <a:gd name="csY3" fmla="*/ 1380391 h 1380391"/>
                    <a:gd name="csX4" fmla="*/ 1424354 w 4044461"/>
                    <a:gd name="csY4" fmla="*/ 0 h 1380391"/>
                    <a:gd name="csX0" fmla="*/ 0 w 4053254"/>
                    <a:gd name="csY0" fmla="*/ 0 h 2620107"/>
                    <a:gd name="csX1" fmla="*/ 4053254 w 4053254"/>
                    <a:gd name="csY1" fmla="*/ 1266092 h 2620107"/>
                    <a:gd name="csX2" fmla="*/ 2628900 w 4053254"/>
                    <a:gd name="csY2" fmla="*/ 2620107 h 2620107"/>
                    <a:gd name="csX3" fmla="*/ 8793 w 4053254"/>
                    <a:gd name="csY3" fmla="*/ 2620107 h 2620107"/>
                    <a:gd name="csX4" fmla="*/ 0 w 4053254"/>
                    <a:gd name="csY4" fmla="*/ 0 h 2620107"/>
                    <a:gd name="csX0" fmla="*/ 0 w 2628900"/>
                    <a:gd name="csY0" fmla="*/ 1354015 h 3974122"/>
                    <a:gd name="csX1" fmla="*/ 1415562 w 2628900"/>
                    <a:gd name="csY1" fmla="*/ 0 h 3974122"/>
                    <a:gd name="csX2" fmla="*/ 2628900 w 2628900"/>
                    <a:gd name="csY2" fmla="*/ 3974122 h 3974122"/>
                    <a:gd name="csX3" fmla="*/ 8793 w 2628900"/>
                    <a:gd name="csY3" fmla="*/ 3974122 h 3974122"/>
                    <a:gd name="csX4" fmla="*/ 0 w 2628900"/>
                    <a:gd name="csY4" fmla="*/ 1354015 h 3974122"/>
                    <a:gd name="csX0" fmla="*/ 0 w 1424354"/>
                    <a:gd name="csY0" fmla="*/ 1354015 h 3974122"/>
                    <a:gd name="csX1" fmla="*/ 1415562 w 1424354"/>
                    <a:gd name="csY1" fmla="*/ 0 h 3974122"/>
                    <a:gd name="csX2" fmla="*/ 1424354 w 1424354"/>
                    <a:gd name="csY2" fmla="*/ 2593730 h 3974122"/>
                    <a:gd name="csX3" fmla="*/ 8793 w 1424354"/>
                    <a:gd name="csY3" fmla="*/ 3974122 h 3974122"/>
                    <a:gd name="csX4" fmla="*/ 0 w 1424354"/>
                    <a:gd name="csY4" fmla="*/ 1354015 h 3974122"/>
                  </a:gdLst>
                  <a:ahLst/>
                  <a:cxnLst>
                    <a:cxn ang="0">
                      <a:pos x="csX0" y="csY0"/>
                    </a:cxn>
                    <a:cxn ang="0">
                      <a:pos x="csX1" y="csY1"/>
                    </a:cxn>
                    <a:cxn ang="0">
                      <a:pos x="csX2" y="csY2"/>
                    </a:cxn>
                    <a:cxn ang="0">
                      <a:pos x="csX3" y="csY3"/>
                    </a:cxn>
                    <a:cxn ang="0">
                      <a:pos x="csX4" y="csY4"/>
                    </a:cxn>
                  </a:cxnLst>
                  <a:rect l="l" t="t" r="r" b="b"/>
                  <a:pathLst>
                    <a:path w="1424354" h="3974122">
                      <a:moveTo>
                        <a:pt x="0" y="1354015"/>
                      </a:moveTo>
                      <a:lnTo>
                        <a:pt x="1415562" y="0"/>
                      </a:lnTo>
                      <a:cubicBezTo>
                        <a:pt x="1418493" y="864577"/>
                        <a:pt x="1421423" y="1729153"/>
                        <a:pt x="1424354" y="2593730"/>
                      </a:cubicBezTo>
                      <a:lnTo>
                        <a:pt x="8793" y="3974122"/>
                      </a:lnTo>
                      <a:lnTo>
                        <a:pt x="0" y="1354015"/>
                      </a:lnTo>
                      <a:close/>
                    </a:path>
                  </a:pathLst>
                </a:cu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9" name="Straight Arrow Connector 8">
                <a:extLst>
                  <a:ext uri="{FF2B5EF4-FFF2-40B4-BE49-F238E27FC236}">
                    <a16:creationId xmlns:a16="http://schemas.microsoft.com/office/drawing/2014/main" id="{D8CB1143-659A-7EFD-95FC-804E4F6693E1}"/>
                  </a:ext>
                </a:extLst>
              </p:cNvPr>
              <p:cNvCxnSpPr/>
              <p:nvPr/>
            </p:nvCxnSpPr>
            <p:spPr>
              <a:xfrm flipV="1">
                <a:off x="4499510" y="2647993"/>
                <a:ext cx="0" cy="870641"/>
              </a:xfrm>
              <a:prstGeom prst="straightConnector1">
                <a:avLst/>
              </a:prstGeom>
              <a:ln w="38100">
                <a:solidFill>
                  <a:srgbClr val="32CD32"/>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690B694-EC47-2015-2DA8-40AACC0048F2}"/>
                  </a:ext>
                </a:extLst>
              </p:cNvPr>
              <p:cNvCxnSpPr>
                <a:cxnSpLocks/>
              </p:cNvCxnSpPr>
              <p:nvPr/>
            </p:nvCxnSpPr>
            <p:spPr>
              <a:xfrm>
                <a:off x="5357634" y="4474177"/>
                <a:ext cx="117738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314A85B-F244-C860-FD26-A0BBDBA4A6D7}"/>
                  </a:ext>
                </a:extLst>
              </p:cNvPr>
              <p:cNvCxnSpPr>
                <a:cxnSpLocks/>
              </p:cNvCxnSpPr>
              <p:nvPr/>
            </p:nvCxnSpPr>
            <p:spPr>
              <a:xfrm flipH="1">
                <a:off x="3434425" y="4638710"/>
                <a:ext cx="689479" cy="7176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39EF7D36-022A-8820-4538-9A5701291A3A}"/>
                </a:ext>
              </a:extLst>
            </p:cNvPr>
            <p:cNvSpPr txBox="1"/>
            <p:nvPr/>
          </p:nvSpPr>
          <p:spPr>
            <a:xfrm>
              <a:off x="10037619" y="2987235"/>
              <a:ext cx="444352" cy="307777"/>
            </a:xfrm>
            <a:prstGeom prst="rect">
              <a:avLst/>
            </a:prstGeom>
            <a:noFill/>
          </p:spPr>
          <p:txBody>
            <a:bodyPr wrap="none" rtlCol="0">
              <a:spAutoFit/>
            </a:bodyPr>
            <a:lstStyle/>
            <a:p>
              <a:r>
                <a:rPr lang="en-GB" dirty="0"/>
                <a:t>ND</a:t>
              </a:r>
            </a:p>
          </p:txBody>
        </p:sp>
        <p:sp>
          <p:nvSpPr>
            <p:cNvPr id="18" name="TextBox 17">
              <a:extLst>
                <a:ext uri="{FF2B5EF4-FFF2-40B4-BE49-F238E27FC236}">
                  <a16:creationId xmlns:a16="http://schemas.microsoft.com/office/drawing/2014/main" id="{2F99B5FE-DA81-509E-0FD9-147BFEA85B74}"/>
                </a:ext>
              </a:extLst>
            </p:cNvPr>
            <p:cNvSpPr txBox="1"/>
            <p:nvPr/>
          </p:nvSpPr>
          <p:spPr>
            <a:xfrm>
              <a:off x="11475878" y="4528825"/>
              <a:ext cx="444352" cy="307777"/>
            </a:xfrm>
            <a:prstGeom prst="rect">
              <a:avLst/>
            </a:prstGeom>
            <a:noFill/>
          </p:spPr>
          <p:txBody>
            <a:bodyPr wrap="square" rtlCol="0">
              <a:spAutoFit/>
            </a:bodyPr>
            <a:lstStyle/>
            <a:p>
              <a:r>
                <a:rPr lang="en-GB" dirty="0"/>
                <a:t>RD</a:t>
              </a:r>
            </a:p>
          </p:txBody>
        </p:sp>
        <p:sp>
          <p:nvSpPr>
            <p:cNvPr id="19" name="TextBox 18">
              <a:extLst>
                <a:ext uri="{FF2B5EF4-FFF2-40B4-BE49-F238E27FC236}">
                  <a16:creationId xmlns:a16="http://schemas.microsoft.com/office/drawing/2014/main" id="{8743132F-46FD-74AF-618E-ED4BC9D2A857}"/>
                </a:ext>
              </a:extLst>
            </p:cNvPr>
            <p:cNvSpPr txBox="1"/>
            <p:nvPr/>
          </p:nvSpPr>
          <p:spPr>
            <a:xfrm>
              <a:off x="8824512" y="5816343"/>
              <a:ext cx="444352" cy="307777"/>
            </a:xfrm>
            <a:prstGeom prst="rect">
              <a:avLst/>
            </a:prstGeom>
            <a:noFill/>
          </p:spPr>
          <p:txBody>
            <a:bodyPr wrap="square" rtlCol="0">
              <a:spAutoFit/>
            </a:bodyPr>
            <a:lstStyle/>
            <a:p>
              <a:r>
                <a:rPr lang="en-GB" dirty="0"/>
                <a:t>TD</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324358ED-4A85-A5B3-FB14-BB4EEF26228B}"/>
            </a:ext>
          </a:extLst>
        </p:cNvPr>
        <p:cNvGrpSpPr/>
        <p:nvPr/>
      </p:nvGrpSpPr>
      <p:grpSpPr>
        <a:xfrm>
          <a:off x="0" y="0"/>
          <a:ext cx="0" cy="0"/>
          <a:chOff x="0" y="0"/>
          <a:chExt cx="0" cy="0"/>
        </a:xfrm>
      </p:grpSpPr>
      <p:sp>
        <p:nvSpPr>
          <p:cNvPr id="326" name="Google Shape;326;p10">
            <a:extLst>
              <a:ext uri="{FF2B5EF4-FFF2-40B4-BE49-F238E27FC236}">
                <a16:creationId xmlns:a16="http://schemas.microsoft.com/office/drawing/2014/main" id="{F7623EA1-3B91-9D38-1D2B-D70BC8CFE4CA}"/>
              </a:ext>
            </a:extLst>
          </p:cNvPr>
          <p:cNvSpPr txBox="1"/>
          <p:nvPr/>
        </p:nvSpPr>
        <p:spPr>
          <a:xfrm>
            <a:off x="403341" y="345182"/>
            <a:ext cx="11272722"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dirty="0">
                <a:solidFill>
                  <a:schemeClr val="dk1"/>
                </a:solidFill>
                <a:latin typeface="Arial"/>
                <a:ea typeface="Arial"/>
                <a:cs typeface="Arial"/>
                <a:sym typeface="Arial"/>
              </a:rPr>
              <a:t>Brief Introduction to Texture</a:t>
            </a:r>
            <a:endParaRPr sz="4400" b="0" i="0" u="none" strike="noStrike" cap="none" dirty="0">
              <a:solidFill>
                <a:schemeClr val="dk1"/>
              </a:solidFill>
              <a:latin typeface="Arial"/>
              <a:ea typeface="Arial"/>
              <a:cs typeface="Arial"/>
              <a:sym typeface="Arial"/>
            </a:endParaRPr>
          </a:p>
        </p:txBody>
      </p:sp>
      <p:sp>
        <p:nvSpPr>
          <p:cNvPr id="7" name="Google Shape;339;p12">
            <a:extLst>
              <a:ext uri="{FF2B5EF4-FFF2-40B4-BE49-F238E27FC236}">
                <a16:creationId xmlns:a16="http://schemas.microsoft.com/office/drawing/2014/main" id="{EA58BA00-4B41-3651-CDC9-7D1CC7F15CEE}"/>
              </a:ext>
            </a:extLst>
          </p:cNvPr>
          <p:cNvSpPr/>
          <p:nvPr/>
        </p:nvSpPr>
        <p:spPr>
          <a:xfrm>
            <a:off x="416314" y="1387942"/>
            <a:ext cx="1071946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dirty="0">
                <a:solidFill>
                  <a:srgbClr val="505050"/>
                </a:solidFill>
                <a:latin typeface="Arial"/>
                <a:ea typeface="Arial"/>
                <a:cs typeface="Arial"/>
                <a:sym typeface="Arial"/>
              </a:rPr>
              <a:t>For a given experimental geometry, </a:t>
            </a:r>
            <a:r>
              <a:rPr lang="en-GB" sz="2400" b="0" i="0" u="none" strike="noStrike" cap="none" dirty="0" err="1">
                <a:solidFill>
                  <a:srgbClr val="505050"/>
                </a:solidFill>
                <a:latin typeface="Arial"/>
                <a:ea typeface="Arial"/>
                <a:cs typeface="Arial"/>
                <a:sym typeface="Arial"/>
              </a:rPr>
              <a:t>kd</a:t>
            </a:r>
            <a:r>
              <a:rPr lang="en-GB" sz="2400" b="0" i="0" u="none" strike="noStrike" cap="none" dirty="0">
                <a:solidFill>
                  <a:srgbClr val="505050"/>
                </a:solidFill>
                <a:latin typeface="Arial"/>
                <a:ea typeface="Arial"/>
                <a:cs typeface="Arial"/>
                <a:sym typeface="Arial"/>
              </a:rPr>
              <a:t> –ki = K, we know we will see intensity in a diffraction pattern, for a specific </a:t>
            </a:r>
            <a:r>
              <a:rPr lang="en-GB" sz="2400" b="0" i="0" u="none" strike="noStrike" cap="none" dirty="0" err="1">
                <a:solidFill>
                  <a:srgbClr val="505050"/>
                </a:solidFill>
                <a:latin typeface="Arial"/>
                <a:ea typeface="Arial"/>
                <a:cs typeface="Arial"/>
                <a:sym typeface="Arial"/>
              </a:rPr>
              <a:t>hkl</a:t>
            </a:r>
            <a:r>
              <a:rPr lang="en-GB" sz="2400" b="0" i="0" u="none" strike="noStrike" cap="none" dirty="0">
                <a:solidFill>
                  <a:srgbClr val="505050"/>
                </a:solidFill>
                <a:latin typeface="Arial"/>
                <a:ea typeface="Arial"/>
                <a:cs typeface="Arial"/>
                <a:sym typeface="Arial"/>
              </a:rPr>
              <a:t> plane, when </a:t>
            </a:r>
            <a:r>
              <a:rPr lang="en-GB" sz="2400" dirty="0">
                <a:solidFill>
                  <a:srgbClr val="505050"/>
                </a:solidFill>
              </a:rPr>
              <a:t>experimental diffraction vector is aligned with the plane normal (i.e. </a:t>
            </a:r>
            <a:r>
              <a:rPr lang="en-GB" sz="2400" b="0" i="0" u="none" strike="noStrike" cap="none" dirty="0">
                <a:solidFill>
                  <a:srgbClr val="505050"/>
                </a:solidFill>
                <a:latin typeface="Arial"/>
                <a:ea typeface="Arial"/>
                <a:cs typeface="Arial"/>
                <a:sym typeface="Arial"/>
              </a:rPr>
              <a:t>K = Q</a:t>
            </a:r>
            <a:r>
              <a:rPr lang="en-GB" sz="2400" b="0" i="0" u="none" strike="noStrike" cap="none" baseline="-25000" dirty="0">
                <a:solidFill>
                  <a:srgbClr val="505050"/>
                </a:solidFill>
                <a:latin typeface="Arial"/>
                <a:ea typeface="Arial"/>
                <a:cs typeface="Arial"/>
                <a:sym typeface="Arial"/>
              </a:rPr>
              <a:t>hkl</a:t>
            </a:r>
            <a:r>
              <a:rPr lang="en-GB" sz="2400" b="0" i="0" u="none" strike="noStrike" cap="none" dirty="0">
                <a:solidFill>
                  <a:srgbClr val="505050"/>
                </a:solidFill>
                <a:latin typeface="Arial"/>
                <a:ea typeface="Arial"/>
                <a:cs typeface="Arial"/>
                <a:sym typeface="Arial"/>
              </a:rPr>
              <a:t>)</a:t>
            </a:r>
            <a:endParaRPr sz="1400" b="0" i="0" u="none" strike="noStrike" cap="none" dirty="0">
              <a:solidFill>
                <a:srgbClr val="505050"/>
              </a:solidFill>
              <a:latin typeface="Arial"/>
              <a:ea typeface="Arial"/>
              <a:cs typeface="Arial"/>
              <a:sym typeface="Arial"/>
            </a:endParaRPr>
          </a:p>
        </p:txBody>
      </p:sp>
      <p:grpSp>
        <p:nvGrpSpPr>
          <p:cNvPr id="40" name="Group 39">
            <a:extLst>
              <a:ext uri="{FF2B5EF4-FFF2-40B4-BE49-F238E27FC236}">
                <a16:creationId xmlns:a16="http://schemas.microsoft.com/office/drawing/2014/main" id="{7B10B707-7D7F-F661-6AF8-0B41D48D9BCE}"/>
              </a:ext>
            </a:extLst>
          </p:cNvPr>
          <p:cNvGrpSpPr/>
          <p:nvPr/>
        </p:nvGrpSpPr>
        <p:grpSpPr>
          <a:xfrm>
            <a:off x="2769221" y="2954216"/>
            <a:ext cx="2829288" cy="3162949"/>
            <a:chOff x="2918690" y="2134341"/>
            <a:chExt cx="3916590" cy="4378477"/>
          </a:xfrm>
        </p:grpSpPr>
        <p:sp>
          <p:nvSpPr>
            <p:cNvPr id="2" name="Oval 1">
              <a:extLst>
                <a:ext uri="{FF2B5EF4-FFF2-40B4-BE49-F238E27FC236}">
                  <a16:creationId xmlns:a16="http://schemas.microsoft.com/office/drawing/2014/main" id="{97D3A576-A4DA-1124-E2F0-38D9071E9CD1}"/>
                </a:ext>
              </a:extLst>
            </p:cNvPr>
            <p:cNvSpPr/>
            <p:nvPr/>
          </p:nvSpPr>
          <p:spPr>
            <a:xfrm>
              <a:off x="2918690" y="5276094"/>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Oval 2">
              <a:extLst>
                <a:ext uri="{FF2B5EF4-FFF2-40B4-BE49-F238E27FC236}">
                  <a16:creationId xmlns:a16="http://schemas.microsoft.com/office/drawing/2014/main" id="{BBDDA9C3-F7EC-4A23-8DE6-CE705F26B1B4}"/>
                </a:ext>
              </a:extLst>
            </p:cNvPr>
            <p:cNvSpPr/>
            <p:nvPr/>
          </p:nvSpPr>
          <p:spPr>
            <a:xfrm>
              <a:off x="4160057" y="5276094"/>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6407B46B-BB9A-0088-02EC-9200F31CFC27}"/>
                </a:ext>
              </a:extLst>
            </p:cNvPr>
            <p:cNvSpPr/>
            <p:nvPr/>
          </p:nvSpPr>
          <p:spPr>
            <a:xfrm>
              <a:off x="2918690" y="3608483"/>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1EC4DC4A-9899-2EB6-80F1-6D0938FDCD32}"/>
                </a:ext>
              </a:extLst>
            </p:cNvPr>
            <p:cNvSpPr/>
            <p:nvPr/>
          </p:nvSpPr>
          <p:spPr>
            <a:xfrm>
              <a:off x="4160057" y="3608483"/>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5724E926-CD6E-DF16-18F1-A0524A7F1C40}"/>
                </a:ext>
              </a:extLst>
            </p:cNvPr>
            <p:cNvSpPr/>
            <p:nvPr/>
          </p:nvSpPr>
          <p:spPr>
            <a:xfrm>
              <a:off x="3603105" y="4780101"/>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CE6094EC-B15D-FF57-E4CF-3773A196E86E}"/>
                </a:ext>
              </a:extLst>
            </p:cNvPr>
            <p:cNvSpPr/>
            <p:nvPr/>
          </p:nvSpPr>
          <p:spPr>
            <a:xfrm>
              <a:off x="4844472" y="4780101"/>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FE0D2A6F-D54A-7EC0-1F04-E108984CAB6C}"/>
                </a:ext>
              </a:extLst>
            </p:cNvPr>
            <p:cNvSpPr/>
            <p:nvPr/>
          </p:nvSpPr>
          <p:spPr>
            <a:xfrm>
              <a:off x="3603105" y="3112490"/>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CD37BBB0-F2FE-4ADF-E85B-E37401FA923E}"/>
                </a:ext>
              </a:extLst>
            </p:cNvPr>
            <p:cNvSpPr/>
            <p:nvPr/>
          </p:nvSpPr>
          <p:spPr>
            <a:xfrm>
              <a:off x="4844472" y="3112490"/>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4" name="Straight Connector 13">
              <a:extLst>
                <a:ext uri="{FF2B5EF4-FFF2-40B4-BE49-F238E27FC236}">
                  <a16:creationId xmlns:a16="http://schemas.microsoft.com/office/drawing/2014/main" id="{E36D4BAC-B1D9-8A98-A6AE-49DE48CE0FB7}"/>
                </a:ext>
              </a:extLst>
            </p:cNvPr>
            <p:cNvCxnSpPr>
              <a:stCxn id="4" idx="4"/>
              <a:endCxn id="2" idx="0"/>
            </p:cNvCxnSpPr>
            <p:nvPr/>
          </p:nvCxnSpPr>
          <p:spPr>
            <a:xfrm>
              <a:off x="3112654" y="3996410"/>
              <a:ext cx="0" cy="1279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D875B7D-E597-340D-5959-1F5E782E7AAB}"/>
                </a:ext>
              </a:extLst>
            </p:cNvPr>
            <p:cNvCxnSpPr>
              <a:stCxn id="2" idx="6"/>
              <a:endCxn id="3" idx="2"/>
            </p:cNvCxnSpPr>
            <p:nvPr/>
          </p:nvCxnSpPr>
          <p:spPr>
            <a:xfrm>
              <a:off x="3306617" y="5470058"/>
              <a:ext cx="85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870686C-B6D3-D7B3-5C56-F7C0DB6718FC}"/>
                </a:ext>
              </a:extLst>
            </p:cNvPr>
            <p:cNvCxnSpPr>
              <a:stCxn id="4" idx="6"/>
              <a:endCxn id="8" idx="2"/>
            </p:cNvCxnSpPr>
            <p:nvPr/>
          </p:nvCxnSpPr>
          <p:spPr>
            <a:xfrm>
              <a:off x="3306617" y="3802447"/>
              <a:ext cx="85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C16C435-6C2C-F760-0E67-81ABC8F58735}"/>
                </a:ext>
              </a:extLst>
            </p:cNvPr>
            <p:cNvCxnSpPr>
              <a:stCxn id="8" idx="4"/>
              <a:endCxn id="3" idx="0"/>
            </p:cNvCxnSpPr>
            <p:nvPr/>
          </p:nvCxnSpPr>
          <p:spPr>
            <a:xfrm>
              <a:off x="4354021" y="3996410"/>
              <a:ext cx="0" cy="1279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72E0436-DD92-2B63-D420-C59FF6678ADD}"/>
                </a:ext>
              </a:extLst>
            </p:cNvPr>
            <p:cNvCxnSpPr>
              <a:stCxn id="9" idx="3"/>
              <a:endCxn id="2" idx="7"/>
            </p:cNvCxnSpPr>
            <p:nvPr/>
          </p:nvCxnSpPr>
          <p:spPr>
            <a:xfrm flipH="1">
              <a:off x="3249806" y="5111217"/>
              <a:ext cx="410110" cy="221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D4BDB2B-C403-6DCF-93CF-9D73496479BC}"/>
                </a:ext>
              </a:extLst>
            </p:cNvPr>
            <p:cNvCxnSpPr>
              <a:stCxn id="10" idx="3"/>
              <a:endCxn id="3" idx="7"/>
            </p:cNvCxnSpPr>
            <p:nvPr/>
          </p:nvCxnSpPr>
          <p:spPr>
            <a:xfrm flipH="1">
              <a:off x="4491173" y="5111217"/>
              <a:ext cx="410110" cy="221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BB70272-09F4-7C19-F136-5C3009B4B143}"/>
                </a:ext>
              </a:extLst>
            </p:cNvPr>
            <p:cNvCxnSpPr>
              <a:stCxn id="4" idx="7"/>
              <a:endCxn id="11" idx="3"/>
            </p:cNvCxnSpPr>
            <p:nvPr/>
          </p:nvCxnSpPr>
          <p:spPr>
            <a:xfrm flipV="1">
              <a:off x="3249806" y="3443606"/>
              <a:ext cx="410110" cy="221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98885CE-6AC6-488C-E8BD-CF3D17CD204F}"/>
                </a:ext>
              </a:extLst>
            </p:cNvPr>
            <p:cNvCxnSpPr>
              <a:stCxn id="8" idx="7"/>
              <a:endCxn id="12" idx="3"/>
            </p:cNvCxnSpPr>
            <p:nvPr/>
          </p:nvCxnSpPr>
          <p:spPr>
            <a:xfrm flipV="1">
              <a:off x="4491173" y="3443606"/>
              <a:ext cx="410110" cy="221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1FF7CE9-EFD7-D5CD-42B6-CD80CEAB8F44}"/>
                </a:ext>
              </a:extLst>
            </p:cNvPr>
            <p:cNvCxnSpPr>
              <a:stCxn id="11" idx="6"/>
              <a:endCxn id="12" idx="2"/>
            </p:cNvCxnSpPr>
            <p:nvPr/>
          </p:nvCxnSpPr>
          <p:spPr>
            <a:xfrm>
              <a:off x="3991032" y="3306454"/>
              <a:ext cx="85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5CE507-82B0-C2CD-36A4-F66BE683381F}"/>
                </a:ext>
              </a:extLst>
            </p:cNvPr>
            <p:cNvCxnSpPr>
              <a:stCxn id="12" idx="4"/>
              <a:endCxn id="10" idx="0"/>
            </p:cNvCxnSpPr>
            <p:nvPr/>
          </p:nvCxnSpPr>
          <p:spPr>
            <a:xfrm>
              <a:off x="5038436" y="3500417"/>
              <a:ext cx="0" cy="1279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C86D1398-7C08-773E-6C42-71A7BAD4DE6A}"/>
                </a:ext>
              </a:extLst>
            </p:cNvPr>
            <p:cNvCxnSpPr>
              <a:stCxn id="10" idx="2"/>
              <a:endCxn id="9" idx="6"/>
            </p:cNvCxnSpPr>
            <p:nvPr/>
          </p:nvCxnSpPr>
          <p:spPr>
            <a:xfrm flipH="1">
              <a:off x="3991032" y="4974065"/>
              <a:ext cx="85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18495BA-697D-B20F-CE77-7B2B4DBF1901}"/>
                </a:ext>
              </a:extLst>
            </p:cNvPr>
            <p:cNvCxnSpPr>
              <a:stCxn id="11" idx="4"/>
              <a:endCxn id="9" idx="0"/>
            </p:cNvCxnSpPr>
            <p:nvPr/>
          </p:nvCxnSpPr>
          <p:spPr>
            <a:xfrm>
              <a:off x="3797069" y="3500417"/>
              <a:ext cx="0" cy="1279684"/>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477B84D1-9F27-BB0F-9918-D74FA1BF284D}"/>
                </a:ext>
              </a:extLst>
            </p:cNvPr>
            <p:cNvSpPr/>
            <p:nvPr/>
          </p:nvSpPr>
          <p:spPr>
            <a:xfrm>
              <a:off x="4013215" y="2134341"/>
              <a:ext cx="1426095" cy="4378477"/>
            </a:xfrm>
            <a:custGeom>
              <a:avLst/>
              <a:gdLst>
                <a:gd name="csX0" fmla="*/ 0 w 1475043"/>
                <a:gd name="csY0" fmla="*/ 0 h 4052249"/>
                <a:gd name="csX1" fmla="*/ 1475043 w 1475043"/>
                <a:gd name="csY1" fmla="*/ 0 h 4052249"/>
                <a:gd name="csX2" fmla="*/ 1475043 w 1475043"/>
                <a:gd name="csY2" fmla="*/ 4052249 h 4052249"/>
                <a:gd name="csX3" fmla="*/ 0 w 1475043"/>
                <a:gd name="csY3" fmla="*/ 4052249 h 4052249"/>
                <a:gd name="csX4" fmla="*/ 0 w 1475043"/>
                <a:gd name="csY4" fmla="*/ 0 h 4052249"/>
                <a:gd name="csX0" fmla="*/ 157942 w 1475043"/>
                <a:gd name="csY0" fmla="*/ 1371600 h 4052249"/>
                <a:gd name="csX1" fmla="*/ 1475043 w 1475043"/>
                <a:gd name="csY1" fmla="*/ 0 h 4052249"/>
                <a:gd name="csX2" fmla="*/ 1475043 w 1475043"/>
                <a:gd name="csY2" fmla="*/ 4052249 h 4052249"/>
                <a:gd name="csX3" fmla="*/ 0 w 1475043"/>
                <a:gd name="csY3" fmla="*/ 4052249 h 4052249"/>
                <a:gd name="csX4" fmla="*/ 157942 w 1475043"/>
                <a:gd name="csY4" fmla="*/ 1371600 h 4052249"/>
                <a:gd name="csX0" fmla="*/ 299259 w 1475043"/>
                <a:gd name="csY0" fmla="*/ 1354974 h 4052249"/>
                <a:gd name="csX1" fmla="*/ 1475043 w 1475043"/>
                <a:gd name="csY1" fmla="*/ 0 h 4052249"/>
                <a:gd name="csX2" fmla="*/ 1475043 w 1475043"/>
                <a:gd name="csY2" fmla="*/ 4052249 h 4052249"/>
                <a:gd name="csX3" fmla="*/ 0 w 1475043"/>
                <a:gd name="csY3" fmla="*/ 4052249 h 4052249"/>
                <a:gd name="csX4" fmla="*/ 299259 w 1475043"/>
                <a:gd name="csY4" fmla="*/ 1354974 h 4052249"/>
                <a:gd name="csX0" fmla="*/ 299259 w 1475043"/>
                <a:gd name="csY0" fmla="*/ 1346661 h 4052249"/>
                <a:gd name="csX1" fmla="*/ 1475043 w 1475043"/>
                <a:gd name="csY1" fmla="*/ 0 h 4052249"/>
                <a:gd name="csX2" fmla="*/ 1475043 w 1475043"/>
                <a:gd name="csY2" fmla="*/ 4052249 h 4052249"/>
                <a:gd name="csX3" fmla="*/ 0 w 1475043"/>
                <a:gd name="csY3" fmla="*/ 4052249 h 4052249"/>
                <a:gd name="csX4" fmla="*/ 299259 w 1475043"/>
                <a:gd name="csY4" fmla="*/ 1346661 h 4052249"/>
                <a:gd name="csX0" fmla="*/ 299259 w 1475043"/>
                <a:gd name="csY0" fmla="*/ 423948 h 3129536"/>
                <a:gd name="csX1" fmla="*/ 918090 w 1475043"/>
                <a:gd name="csY1" fmla="*/ 0 h 3129536"/>
                <a:gd name="csX2" fmla="*/ 1475043 w 1475043"/>
                <a:gd name="csY2" fmla="*/ 3129536 h 3129536"/>
                <a:gd name="csX3" fmla="*/ 0 w 1475043"/>
                <a:gd name="csY3" fmla="*/ 3129536 h 3129536"/>
                <a:gd name="csX4" fmla="*/ 299259 w 1475043"/>
                <a:gd name="csY4" fmla="*/ 423948 h 3129536"/>
                <a:gd name="csX0" fmla="*/ 299259 w 1475043"/>
                <a:gd name="csY0" fmla="*/ 523700 h 3229288"/>
                <a:gd name="csX1" fmla="*/ 984592 w 1475043"/>
                <a:gd name="csY1" fmla="*/ 0 h 3229288"/>
                <a:gd name="csX2" fmla="*/ 1475043 w 1475043"/>
                <a:gd name="csY2" fmla="*/ 3229288 h 3229288"/>
                <a:gd name="csX3" fmla="*/ 0 w 1475043"/>
                <a:gd name="csY3" fmla="*/ 3229288 h 3229288"/>
                <a:gd name="csX4" fmla="*/ 299259 w 1475043"/>
                <a:gd name="csY4" fmla="*/ 523700 h 3229288"/>
                <a:gd name="csX0" fmla="*/ 299259 w 984592"/>
                <a:gd name="csY0" fmla="*/ 523700 h 3229288"/>
                <a:gd name="csX1" fmla="*/ 984592 w 984592"/>
                <a:gd name="csY1" fmla="*/ 0 h 3229288"/>
                <a:gd name="csX2" fmla="*/ 909778 w 984592"/>
                <a:gd name="csY2" fmla="*/ 1965754 h 3229288"/>
                <a:gd name="csX3" fmla="*/ 0 w 984592"/>
                <a:gd name="csY3" fmla="*/ 3229288 h 3229288"/>
                <a:gd name="csX4" fmla="*/ 299259 w 984592"/>
                <a:gd name="csY4" fmla="*/ 523700 h 3229288"/>
                <a:gd name="csX0" fmla="*/ 0 w 685333"/>
                <a:gd name="csY0" fmla="*/ 523700 h 2032255"/>
                <a:gd name="csX1" fmla="*/ 685333 w 685333"/>
                <a:gd name="csY1" fmla="*/ 0 h 2032255"/>
                <a:gd name="csX2" fmla="*/ 610519 w 685333"/>
                <a:gd name="csY2" fmla="*/ 1965754 h 2032255"/>
                <a:gd name="csX3" fmla="*/ 24938 w 685333"/>
                <a:gd name="csY3" fmla="*/ 2032255 h 2032255"/>
                <a:gd name="csX4" fmla="*/ 0 w 685333"/>
                <a:gd name="csY4" fmla="*/ 523700 h 2032255"/>
                <a:gd name="csX0" fmla="*/ 8313 w 693646"/>
                <a:gd name="csY0" fmla="*/ 523700 h 2231760"/>
                <a:gd name="csX1" fmla="*/ 693646 w 693646"/>
                <a:gd name="csY1" fmla="*/ 0 h 2231760"/>
                <a:gd name="csX2" fmla="*/ 618832 w 693646"/>
                <a:gd name="csY2" fmla="*/ 1965754 h 2231760"/>
                <a:gd name="csX3" fmla="*/ 0 w 693646"/>
                <a:gd name="csY3" fmla="*/ 2231760 h 2231760"/>
                <a:gd name="csX4" fmla="*/ 8313 w 693646"/>
                <a:gd name="csY4" fmla="*/ 523700 h 2231760"/>
                <a:gd name="csX0" fmla="*/ 8313 w 710272"/>
                <a:gd name="csY0" fmla="*/ 523700 h 2231760"/>
                <a:gd name="csX1" fmla="*/ 693646 w 710272"/>
                <a:gd name="csY1" fmla="*/ 0 h 2231760"/>
                <a:gd name="csX2" fmla="*/ 710272 w 710272"/>
                <a:gd name="csY2" fmla="*/ 1741311 h 2231760"/>
                <a:gd name="csX3" fmla="*/ 0 w 710272"/>
                <a:gd name="csY3" fmla="*/ 2231760 h 2231760"/>
                <a:gd name="csX4" fmla="*/ 8313 w 710272"/>
                <a:gd name="csY4" fmla="*/ 523700 h 2231760"/>
                <a:gd name="csX0" fmla="*/ 8313 w 726897"/>
                <a:gd name="csY0" fmla="*/ 523700 h 2231760"/>
                <a:gd name="csX1" fmla="*/ 726897 w 726897"/>
                <a:gd name="csY1" fmla="*/ 0 h 2231760"/>
                <a:gd name="csX2" fmla="*/ 710272 w 726897"/>
                <a:gd name="csY2" fmla="*/ 1741311 h 2231760"/>
                <a:gd name="csX3" fmla="*/ 0 w 726897"/>
                <a:gd name="csY3" fmla="*/ 2231760 h 2231760"/>
                <a:gd name="csX4" fmla="*/ 8313 w 726897"/>
                <a:gd name="csY4" fmla="*/ 523700 h 2231760"/>
              </a:gdLst>
              <a:ahLst/>
              <a:cxnLst>
                <a:cxn ang="0">
                  <a:pos x="csX0" y="csY0"/>
                </a:cxn>
                <a:cxn ang="0">
                  <a:pos x="csX1" y="csY1"/>
                </a:cxn>
                <a:cxn ang="0">
                  <a:pos x="csX2" y="csY2"/>
                </a:cxn>
                <a:cxn ang="0">
                  <a:pos x="csX3" y="csY3"/>
                </a:cxn>
                <a:cxn ang="0">
                  <a:pos x="csX4" y="csY4"/>
                </a:cxn>
              </a:cxnLst>
              <a:rect l="l" t="t" r="r" b="b"/>
              <a:pathLst>
                <a:path w="726897" h="2231760">
                  <a:moveTo>
                    <a:pt x="8313" y="523700"/>
                  </a:moveTo>
                  <a:lnTo>
                    <a:pt x="726897" y="0"/>
                  </a:lnTo>
                  <a:lnTo>
                    <a:pt x="710272" y="1741311"/>
                  </a:lnTo>
                  <a:lnTo>
                    <a:pt x="0" y="2231760"/>
                  </a:lnTo>
                  <a:lnTo>
                    <a:pt x="8313" y="523700"/>
                  </a:lnTo>
                  <a:close/>
                </a:path>
              </a:pathLst>
            </a:custGeom>
            <a:solidFill>
              <a:schemeClr val="accent1">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Straight Arrow Connector 38">
              <a:extLst>
                <a:ext uri="{FF2B5EF4-FFF2-40B4-BE49-F238E27FC236}">
                  <a16:creationId xmlns:a16="http://schemas.microsoft.com/office/drawing/2014/main" id="{83CD37EB-9C96-D52C-FAF9-B7A8947AD861}"/>
                </a:ext>
              </a:extLst>
            </p:cNvPr>
            <p:cNvCxnSpPr/>
            <p:nvPr/>
          </p:nvCxnSpPr>
          <p:spPr>
            <a:xfrm>
              <a:off x="4726262" y="4312550"/>
              <a:ext cx="210901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cxnSp>
        <p:nvCxnSpPr>
          <p:cNvPr id="42" name="Straight Arrow Connector 41">
            <a:extLst>
              <a:ext uri="{FF2B5EF4-FFF2-40B4-BE49-F238E27FC236}">
                <a16:creationId xmlns:a16="http://schemas.microsoft.com/office/drawing/2014/main" id="{619257B2-CFAE-2EC2-5860-EDE7C9E76DB8}"/>
              </a:ext>
            </a:extLst>
          </p:cNvPr>
          <p:cNvCxnSpPr>
            <a:cxnSpLocks/>
          </p:cNvCxnSpPr>
          <p:nvPr/>
        </p:nvCxnSpPr>
        <p:spPr>
          <a:xfrm flipH="1">
            <a:off x="4074985" y="2882501"/>
            <a:ext cx="1372076" cy="16452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038B0C92-7609-A0A7-E4E8-1B9FFBFC34C6}"/>
              </a:ext>
            </a:extLst>
          </p:cNvPr>
          <p:cNvCxnSpPr>
            <a:cxnSpLocks/>
          </p:cNvCxnSpPr>
          <p:nvPr/>
        </p:nvCxnSpPr>
        <p:spPr>
          <a:xfrm>
            <a:off x="4086316" y="4527723"/>
            <a:ext cx="1512193" cy="1729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0116FABC-7CCB-0C23-2A18-46E87BFF6A5B}"/>
              </a:ext>
            </a:extLst>
          </p:cNvPr>
          <p:cNvSpPr txBox="1"/>
          <p:nvPr/>
        </p:nvSpPr>
        <p:spPr>
          <a:xfrm>
            <a:off x="5521569" y="2603217"/>
            <a:ext cx="1916723" cy="307777"/>
          </a:xfrm>
          <a:prstGeom prst="rect">
            <a:avLst/>
          </a:prstGeom>
          <a:noFill/>
        </p:spPr>
        <p:txBody>
          <a:bodyPr wrap="square" rtlCol="0">
            <a:spAutoFit/>
          </a:bodyPr>
          <a:lstStyle/>
          <a:p>
            <a:r>
              <a:rPr lang="en-GB" dirty="0"/>
              <a:t>Incident beam, ki</a:t>
            </a:r>
          </a:p>
        </p:txBody>
      </p:sp>
      <p:sp>
        <p:nvSpPr>
          <p:cNvPr id="50" name="TextBox 49">
            <a:extLst>
              <a:ext uri="{FF2B5EF4-FFF2-40B4-BE49-F238E27FC236}">
                <a16:creationId xmlns:a16="http://schemas.microsoft.com/office/drawing/2014/main" id="{319FEDAB-21FE-EFF9-4DF4-376E6BB2CAF1}"/>
              </a:ext>
            </a:extLst>
          </p:cNvPr>
          <p:cNvSpPr txBox="1"/>
          <p:nvPr/>
        </p:nvSpPr>
        <p:spPr>
          <a:xfrm>
            <a:off x="5240563" y="6287560"/>
            <a:ext cx="1916723" cy="307777"/>
          </a:xfrm>
          <a:prstGeom prst="rect">
            <a:avLst/>
          </a:prstGeom>
          <a:noFill/>
        </p:spPr>
        <p:txBody>
          <a:bodyPr wrap="square" rtlCol="0">
            <a:spAutoFit/>
          </a:bodyPr>
          <a:lstStyle/>
          <a:p>
            <a:r>
              <a:rPr lang="en-GB" dirty="0"/>
              <a:t>Diffracted beam, </a:t>
            </a:r>
            <a:r>
              <a:rPr lang="en-GB" dirty="0" err="1"/>
              <a:t>kd</a:t>
            </a:r>
            <a:endParaRPr lang="en-GB" dirty="0"/>
          </a:p>
        </p:txBody>
      </p:sp>
      <p:sp>
        <p:nvSpPr>
          <p:cNvPr id="51" name="TextBox 50">
            <a:extLst>
              <a:ext uri="{FF2B5EF4-FFF2-40B4-BE49-F238E27FC236}">
                <a16:creationId xmlns:a16="http://schemas.microsoft.com/office/drawing/2014/main" id="{B393B3BE-7C81-A3A3-2A70-ECDE07448BAD}"/>
              </a:ext>
            </a:extLst>
          </p:cNvPr>
          <p:cNvSpPr txBox="1"/>
          <p:nvPr/>
        </p:nvSpPr>
        <p:spPr>
          <a:xfrm>
            <a:off x="6074787" y="4177514"/>
            <a:ext cx="1916723" cy="307777"/>
          </a:xfrm>
          <a:prstGeom prst="rect">
            <a:avLst/>
          </a:prstGeom>
          <a:noFill/>
        </p:spPr>
        <p:txBody>
          <a:bodyPr wrap="square" rtlCol="0">
            <a:spAutoFit/>
          </a:bodyPr>
          <a:lstStyle/>
          <a:p>
            <a:r>
              <a:rPr lang="en-GB" dirty="0"/>
              <a:t>K</a:t>
            </a:r>
          </a:p>
        </p:txBody>
      </p:sp>
      <p:cxnSp>
        <p:nvCxnSpPr>
          <p:cNvPr id="52" name="Straight Arrow Connector 51">
            <a:extLst>
              <a:ext uri="{FF2B5EF4-FFF2-40B4-BE49-F238E27FC236}">
                <a16:creationId xmlns:a16="http://schemas.microsoft.com/office/drawing/2014/main" id="{92708C1C-CD50-16C9-6BCC-890E2FD006F1}"/>
              </a:ext>
            </a:extLst>
          </p:cNvPr>
          <p:cNvCxnSpPr>
            <a:cxnSpLocks/>
            <a:stCxn id="53" idx="1"/>
          </p:cNvCxnSpPr>
          <p:nvPr/>
        </p:nvCxnSpPr>
        <p:spPr>
          <a:xfrm flipH="1">
            <a:off x="5598509" y="4535690"/>
            <a:ext cx="1435253" cy="1721593"/>
          </a:xfrm>
          <a:prstGeom prst="straightConnector1">
            <a:avLst/>
          </a:prstGeom>
          <a:ln>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1091695-7E41-C887-F8C3-7FA199055D9B}"/>
              </a:ext>
            </a:extLst>
          </p:cNvPr>
          <p:cNvSpPr txBox="1"/>
          <p:nvPr/>
        </p:nvSpPr>
        <p:spPr>
          <a:xfrm>
            <a:off x="7033762" y="4381801"/>
            <a:ext cx="1916723" cy="307777"/>
          </a:xfrm>
          <a:prstGeom prst="rect">
            <a:avLst/>
          </a:prstGeom>
          <a:noFill/>
        </p:spPr>
        <p:txBody>
          <a:bodyPr wrap="square" rtlCol="0">
            <a:spAutoFit/>
          </a:bodyPr>
          <a:lstStyle/>
          <a:p>
            <a:r>
              <a:rPr lang="en-GB" dirty="0"/>
              <a:t>-ki</a:t>
            </a:r>
          </a:p>
        </p:txBody>
      </p:sp>
      <p:cxnSp>
        <p:nvCxnSpPr>
          <p:cNvPr id="54" name="Straight Arrow Connector 53">
            <a:extLst>
              <a:ext uri="{FF2B5EF4-FFF2-40B4-BE49-F238E27FC236}">
                <a16:creationId xmlns:a16="http://schemas.microsoft.com/office/drawing/2014/main" id="{F7FDF8A6-D128-2544-BFB7-E954CAAD7178}"/>
              </a:ext>
            </a:extLst>
          </p:cNvPr>
          <p:cNvCxnSpPr>
            <a:cxnSpLocks/>
            <a:endCxn id="53" idx="1"/>
          </p:cNvCxnSpPr>
          <p:nvPr/>
        </p:nvCxnSpPr>
        <p:spPr>
          <a:xfrm>
            <a:off x="4116025" y="4535689"/>
            <a:ext cx="291773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4AAA3689-34D8-6492-04B9-15122B38A318}"/>
              </a:ext>
            </a:extLst>
          </p:cNvPr>
          <p:cNvSpPr txBox="1"/>
          <p:nvPr/>
        </p:nvSpPr>
        <p:spPr>
          <a:xfrm>
            <a:off x="4928222" y="4164995"/>
            <a:ext cx="1916723" cy="307777"/>
          </a:xfrm>
          <a:prstGeom prst="rect">
            <a:avLst/>
          </a:prstGeom>
          <a:noFill/>
        </p:spPr>
        <p:txBody>
          <a:bodyPr wrap="square" rtlCol="0">
            <a:spAutoFit/>
          </a:bodyPr>
          <a:lstStyle/>
          <a:p>
            <a:r>
              <a:rPr lang="en-GB" dirty="0"/>
              <a:t>Q</a:t>
            </a:r>
            <a:r>
              <a:rPr lang="en-GB" baseline="-25000" dirty="0"/>
              <a:t>hkl</a:t>
            </a:r>
          </a:p>
        </p:txBody>
      </p:sp>
    </p:spTree>
    <p:extLst>
      <p:ext uri="{BB962C8B-B14F-4D97-AF65-F5344CB8AC3E}">
        <p14:creationId xmlns:p14="http://schemas.microsoft.com/office/powerpoint/2010/main" val="3066939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1DEE9531-9B03-EE10-A54E-4C2DCCFDD7F8}"/>
            </a:ext>
          </a:extLst>
        </p:cNvPr>
        <p:cNvGrpSpPr/>
        <p:nvPr/>
      </p:nvGrpSpPr>
      <p:grpSpPr>
        <a:xfrm>
          <a:off x="0" y="0"/>
          <a:ext cx="0" cy="0"/>
          <a:chOff x="0" y="0"/>
          <a:chExt cx="0" cy="0"/>
        </a:xfrm>
      </p:grpSpPr>
      <p:sp>
        <p:nvSpPr>
          <p:cNvPr id="326" name="Google Shape;326;p10">
            <a:extLst>
              <a:ext uri="{FF2B5EF4-FFF2-40B4-BE49-F238E27FC236}">
                <a16:creationId xmlns:a16="http://schemas.microsoft.com/office/drawing/2014/main" id="{DC0B382D-6359-F017-E4A7-A6AC66372499}"/>
              </a:ext>
            </a:extLst>
          </p:cNvPr>
          <p:cNvSpPr txBox="1"/>
          <p:nvPr/>
        </p:nvSpPr>
        <p:spPr>
          <a:xfrm>
            <a:off x="403341" y="345182"/>
            <a:ext cx="11272722"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dirty="0">
                <a:solidFill>
                  <a:schemeClr val="dk1"/>
                </a:solidFill>
                <a:latin typeface="Arial"/>
                <a:ea typeface="Arial"/>
                <a:cs typeface="Arial"/>
                <a:sym typeface="Arial"/>
              </a:rPr>
              <a:t>Brief Introduction to Texture</a:t>
            </a:r>
            <a:endParaRPr sz="4400" b="0" i="0" u="none" strike="noStrike" cap="none" dirty="0">
              <a:solidFill>
                <a:schemeClr val="dk1"/>
              </a:solidFill>
              <a:latin typeface="Arial"/>
              <a:ea typeface="Arial"/>
              <a:cs typeface="Arial"/>
              <a:sym typeface="Arial"/>
            </a:endParaRPr>
          </a:p>
        </p:txBody>
      </p:sp>
      <p:sp>
        <p:nvSpPr>
          <p:cNvPr id="7" name="Google Shape;339;p12">
            <a:extLst>
              <a:ext uri="{FF2B5EF4-FFF2-40B4-BE49-F238E27FC236}">
                <a16:creationId xmlns:a16="http://schemas.microsoft.com/office/drawing/2014/main" id="{EC888311-F6E8-0214-F082-68B412E8B63E}"/>
              </a:ext>
            </a:extLst>
          </p:cNvPr>
          <p:cNvSpPr/>
          <p:nvPr/>
        </p:nvSpPr>
        <p:spPr>
          <a:xfrm>
            <a:off x="416314" y="1387942"/>
            <a:ext cx="1071946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dirty="0">
                <a:solidFill>
                  <a:srgbClr val="505050"/>
                </a:solidFill>
                <a:latin typeface="Arial"/>
                <a:ea typeface="Arial"/>
                <a:cs typeface="Arial"/>
                <a:sym typeface="Arial"/>
              </a:rPr>
              <a:t>So by taking experimental data with our sample in different orientations, we can probe different K vectors relative to our sample axes</a:t>
            </a:r>
            <a:endParaRPr sz="1400" b="0" i="0" u="none" strike="noStrike" cap="none" baseline="-25000" dirty="0">
              <a:solidFill>
                <a:srgbClr val="505050"/>
              </a:solidFill>
              <a:latin typeface="Arial"/>
              <a:ea typeface="Arial"/>
              <a:cs typeface="Arial"/>
              <a:sym typeface="Arial"/>
            </a:endParaRPr>
          </a:p>
        </p:txBody>
      </p:sp>
      <p:grpSp>
        <p:nvGrpSpPr>
          <p:cNvPr id="330" name="Group 329">
            <a:extLst>
              <a:ext uri="{FF2B5EF4-FFF2-40B4-BE49-F238E27FC236}">
                <a16:creationId xmlns:a16="http://schemas.microsoft.com/office/drawing/2014/main" id="{EE870990-A8BB-7C77-F7E0-9FE2327DE2A3}"/>
              </a:ext>
            </a:extLst>
          </p:cNvPr>
          <p:cNvGrpSpPr/>
          <p:nvPr/>
        </p:nvGrpSpPr>
        <p:grpSpPr>
          <a:xfrm>
            <a:off x="3251510" y="2712158"/>
            <a:ext cx="3559097" cy="3356783"/>
            <a:chOff x="8462326" y="2987235"/>
            <a:chExt cx="3559097" cy="3356783"/>
          </a:xfrm>
        </p:grpSpPr>
        <p:grpSp>
          <p:nvGrpSpPr>
            <p:cNvPr id="331" name="Group 330">
              <a:extLst>
                <a:ext uri="{FF2B5EF4-FFF2-40B4-BE49-F238E27FC236}">
                  <a16:creationId xmlns:a16="http://schemas.microsoft.com/office/drawing/2014/main" id="{564C7782-78F7-6C9E-0E14-9D0620F3C9D3}"/>
                </a:ext>
              </a:extLst>
            </p:cNvPr>
            <p:cNvGrpSpPr/>
            <p:nvPr/>
          </p:nvGrpSpPr>
          <p:grpSpPr>
            <a:xfrm>
              <a:off x="8462326" y="3085924"/>
              <a:ext cx="3559097" cy="3258094"/>
              <a:chOff x="2975926" y="2647993"/>
              <a:chExt cx="3559097" cy="3258094"/>
            </a:xfrm>
          </p:grpSpPr>
          <p:grpSp>
            <p:nvGrpSpPr>
              <p:cNvPr id="335" name="Group 334">
                <a:extLst>
                  <a:ext uri="{FF2B5EF4-FFF2-40B4-BE49-F238E27FC236}">
                    <a16:creationId xmlns:a16="http://schemas.microsoft.com/office/drawing/2014/main" id="{388AEC13-4B58-184D-A0F4-B09C712EF9AE}"/>
                  </a:ext>
                </a:extLst>
              </p:cNvPr>
              <p:cNvGrpSpPr/>
              <p:nvPr/>
            </p:nvGrpSpPr>
            <p:grpSpPr>
              <a:xfrm>
                <a:off x="2975926" y="3021881"/>
                <a:ext cx="2915519" cy="2884206"/>
                <a:chOff x="2353593" y="2267383"/>
                <a:chExt cx="4050864" cy="4007357"/>
              </a:xfrm>
            </p:grpSpPr>
            <p:sp>
              <p:nvSpPr>
                <p:cNvPr id="339" name="Rectangle 338">
                  <a:extLst>
                    <a:ext uri="{FF2B5EF4-FFF2-40B4-BE49-F238E27FC236}">
                      <a16:creationId xmlns:a16="http://schemas.microsoft.com/office/drawing/2014/main" id="{15B19154-0E78-913D-CAD6-3214FDC58AE4}"/>
                    </a:ext>
                  </a:extLst>
                </p:cNvPr>
                <p:cNvSpPr/>
                <p:nvPr/>
              </p:nvSpPr>
              <p:spPr>
                <a:xfrm>
                  <a:off x="3781249" y="2274242"/>
                  <a:ext cx="2620107" cy="2620107"/>
                </a:xfrm>
                <a:prstGeom prst="rect">
                  <a:avLst/>
                </a:pr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Rectangle 16">
                  <a:extLst>
                    <a:ext uri="{FF2B5EF4-FFF2-40B4-BE49-F238E27FC236}">
                      <a16:creationId xmlns:a16="http://schemas.microsoft.com/office/drawing/2014/main" id="{78D6A5F7-9FEB-3ACF-D89E-465C010B90B5}"/>
                    </a:ext>
                  </a:extLst>
                </p:cNvPr>
                <p:cNvSpPr/>
                <p:nvPr/>
              </p:nvSpPr>
              <p:spPr>
                <a:xfrm>
                  <a:off x="2353593" y="2297705"/>
                  <a:ext cx="1424354" cy="3974122"/>
                </a:xfrm>
                <a:custGeom>
                  <a:avLst/>
                  <a:gdLst>
                    <a:gd name="csX0" fmla="*/ 0 w 2620107"/>
                    <a:gd name="csY0" fmla="*/ 0 h 2620107"/>
                    <a:gd name="csX1" fmla="*/ 2620107 w 2620107"/>
                    <a:gd name="csY1" fmla="*/ 0 h 2620107"/>
                    <a:gd name="csX2" fmla="*/ 2620107 w 2620107"/>
                    <a:gd name="csY2" fmla="*/ 2620107 h 2620107"/>
                    <a:gd name="csX3" fmla="*/ 0 w 2620107"/>
                    <a:gd name="csY3" fmla="*/ 2620107 h 2620107"/>
                    <a:gd name="csX4" fmla="*/ 0 w 2620107"/>
                    <a:gd name="csY4" fmla="*/ 0 h 2620107"/>
                    <a:gd name="csX0" fmla="*/ 0 w 4044461"/>
                    <a:gd name="csY0" fmla="*/ 0 h 2620107"/>
                    <a:gd name="csX1" fmla="*/ 4044461 w 4044461"/>
                    <a:gd name="csY1" fmla="*/ 1266092 h 2620107"/>
                    <a:gd name="csX2" fmla="*/ 2620107 w 4044461"/>
                    <a:gd name="csY2" fmla="*/ 2620107 h 2620107"/>
                    <a:gd name="csX3" fmla="*/ 0 w 4044461"/>
                    <a:gd name="csY3" fmla="*/ 2620107 h 2620107"/>
                    <a:gd name="csX4" fmla="*/ 0 w 4044461"/>
                    <a:gd name="csY4" fmla="*/ 0 h 2620107"/>
                    <a:gd name="csX0" fmla="*/ 1424354 w 4044461"/>
                    <a:gd name="csY0" fmla="*/ 0 h 1380391"/>
                    <a:gd name="csX1" fmla="*/ 4044461 w 4044461"/>
                    <a:gd name="csY1" fmla="*/ 26376 h 1380391"/>
                    <a:gd name="csX2" fmla="*/ 2620107 w 4044461"/>
                    <a:gd name="csY2" fmla="*/ 1380391 h 1380391"/>
                    <a:gd name="csX3" fmla="*/ 0 w 4044461"/>
                    <a:gd name="csY3" fmla="*/ 1380391 h 1380391"/>
                    <a:gd name="csX4" fmla="*/ 1424354 w 4044461"/>
                    <a:gd name="csY4" fmla="*/ 0 h 1380391"/>
                    <a:gd name="csX0" fmla="*/ 0 w 4053254"/>
                    <a:gd name="csY0" fmla="*/ 0 h 2620107"/>
                    <a:gd name="csX1" fmla="*/ 4053254 w 4053254"/>
                    <a:gd name="csY1" fmla="*/ 1266092 h 2620107"/>
                    <a:gd name="csX2" fmla="*/ 2628900 w 4053254"/>
                    <a:gd name="csY2" fmla="*/ 2620107 h 2620107"/>
                    <a:gd name="csX3" fmla="*/ 8793 w 4053254"/>
                    <a:gd name="csY3" fmla="*/ 2620107 h 2620107"/>
                    <a:gd name="csX4" fmla="*/ 0 w 4053254"/>
                    <a:gd name="csY4" fmla="*/ 0 h 2620107"/>
                    <a:gd name="csX0" fmla="*/ 0 w 2628900"/>
                    <a:gd name="csY0" fmla="*/ 1354015 h 3974122"/>
                    <a:gd name="csX1" fmla="*/ 1415562 w 2628900"/>
                    <a:gd name="csY1" fmla="*/ 0 h 3974122"/>
                    <a:gd name="csX2" fmla="*/ 2628900 w 2628900"/>
                    <a:gd name="csY2" fmla="*/ 3974122 h 3974122"/>
                    <a:gd name="csX3" fmla="*/ 8793 w 2628900"/>
                    <a:gd name="csY3" fmla="*/ 3974122 h 3974122"/>
                    <a:gd name="csX4" fmla="*/ 0 w 2628900"/>
                    <a:gd name="csY4" fmla="*/ 1354015 h 3974122"/>
                    <a:gd name="csX0" fmla="*/ 0 w 1424354"/>
                    <a:gd name="csY0" fmla="*/ 1354015 h 3974122"/>
                    <a:gd name="csX1" fmla="*/ 1415562 w 1424354"/>
                    <a:gd name="csY1" fmla="*/ 0 h 3974122"/>
                    <a:gd name="csX2" fmla="*/ 1424354 w 1424354"/>
                    <a:gd name="csY2" fmla="*/ 2593730 h 3974122"/>
                    <a:gd name="csX3" fmla="*/ 8793 w 1424354"/>
                    <a:gd name="csY3" fmla="*/ 3974122 h 3974122"/>
                    <a:gd name="csX4" fmla="*/ 0 w 1424354"/>
                    <a:gd name="csY4" fmla="*/ 1354015 h 3974122"/>
                  </a:gdLst>
                  <a:ahLst/>
                  <a:cxnLst>
                    <a:cxn ang="0">
                      <a:pos x="csX0" y="csY0"/>
                    </a:cxn>
                    <a:cxn ang="0">
                      <a:pos x="csX1" y="csY1"/>
                    </a:cxn>
                    <a:cxn ang="0">
                      <a:pos x="csX2" y="csY2"/>
                    </a:cxn>
                    <a:cxn ang="0">
                      <a:pos x="csX3" y="csY3"/>
                    </a:cxn>
                    <a:cxn ang="0">
                      <a:pos x="csX4" y="csY4"/>
                    </a:cxn>
                  </a:cxnLst>
                  <a:rect l="l" t="t" r="r" b="b"/>
                  <a:pathLst>
                    <a:path w="1424354" h="3974122">
                      <a:moveTo>
                        <a:pt x="0" y="1354015"/>
                      </a:moveTo>
                      <a:lnTo>
                        <a:pt x="1415562" y="0"/>
                      </a:lnTo>
                      <a:cubicBezTo>
                        <a:pt x="1418493" y="864577"/>
                        <a:pt x="1421423" y="1729153"/>
                        <a:pt x="1424354" y="2593730"/>
                      </a:cubicBezTo>
                      <a:lnTo>
                        <a:pt x="8793" y="3974122"/>
                      </a:lnTo>
                      <a:lnTo>
                        <a:pt x="0" y="1354015"/>
                      </a:lnTo>
                      <a:close/>
                    </a:path>
                  </a:pathLst>
                </a:cu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E5EBA60B-C207-781E-E12D-0A13ABEECABD}"/>
                    </a:ext>
                  </a:extLst>
                </p:cNvPr>
                <p:cNvSpPr/>
                <p:nvPr/>
              </p:nvSpPr>
              <p:spPr>
                <a:xfrm>
                  <a:off x="2366594" y="3654633"/>
                  <a:ext cx="2620107" cy="2620107"/>
                </a:xfrm>
                <a:prstGeom prst="rect">
                  <a:avLst/>
                </a:pr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16">
                  <a:extLst>
                    <a:ext uri="{FF2B5EF4-FFF2-40B4-BE49-F238E27FC236}">
                      <a16:creationId xmlns:a16="http://schemas.microsoft.com/office/drawing/2014/main" id="{C9B78270-2404-0486-7B9B-F291E1D3A0FF}"/>
                    </a:ext>
                  </a:extLst>
                </p:cNvPr>
                <p:cNvSpPr/>
                <p:nvPr/>
              </p:nvSpPr>
              <p:spPr>
                <a:xfrm>
                  <a:off x="2359996" y="2267383"/>
                  <a:ext cx="4044461" cy="1380391"/>
                </a:xfrm>
                <a:custGeom>
                  <a:avLst/>
                  <a:gdLst>
                    <a:gd name="csX0" fmla="*/ 0 w 2620107"/>
                    <a:gd name="csY0" fmla="*/ 0 h 2620107"/>
                    <a:gd name="csX1" fmla="*/ 2620107 w 2620107"/>
                    <a:gd name="csY1" fmla="*/ 0 h 2620107"/>
                    <a:gd name="csX2" fmla="*/ 2620107 w 2620107"/>
                    <a:gd name="csY2" fmla="*/ 2620107 h 2620107"/>
                    <a:gd name="csX3" fmla="*/ 0 w 2620107"/>
                    <a:gd name="csY3" fmla="*/ 2620107 h 2620107"/>
                    <a:gd name="csX4" fmla="*/ 0 w 2620107"/>
                    <a:gd name="csY4" fmla="*/ 0 h 2620107"/>
                    <a:gd name="csX0" fmla="*/ 0 w 4044461"/>
                    <a:gd name="csY0" fmla="*/ 0 h 2620107"/>
                    <a:gd name="csX1" fmla="*/ 4044461 w 4044461"/>
                    <a:gd name="csY1" fmla="*/ 1266092 h 2620107"/>
                    <a:gd name="csX2" fmla="*/ 2620107 w 4044461"/>
                    <a:gd name="csY2" fmla="*/ 2620107 h 2620107"/>
                    <a:gd name="csX3" fmla="*/ 0 w 4044461"/>
                    <a:gd name="csY3" fmla="*/ 2620107 h 2620107"/>
                    <a:gd name="csX4" fmla="*/ 0 w 4044461"/>
                    <a:gd name="csY4" fmla="*/ 0 h 2620107"/>
                    <a:gd name="csX0" fmla="*/ 1424354 w 4044461"/>
                    <a:gd name="csY0" fmla="*/ 0 h 1380391"/>
                    <a:gd name="csX1" fmla="*/ 4044461 w 4044461"/>
                    <a:gd name="csY1" fmla="*/ 26376 h 1380391"/>
                    <a:gd name="csX2" fmla="*/ 2620107 w 4044461"/>
                    <a:gd name="csY2" fmla="*/ 1380391 h 1380391"/>
                    <a:gd name="csX3" fmla="*/ 0 w 4044461"/>
                    <a:gd name="csY3" fmla="*/ 1380391 h 1380391"/>
                    <a:gd name="csX4" fmla="*/ 1424354 w 4044461"/>
                    <a:gd name="csY4" fmla="*/ 0 h 1380391"/>
                  </a:gdLst>
                  <a:ahLst/>
                  <a:cxnLst>
                    <a:cxn ang="0">
                      <a:pos x="csX0" y="csY0"/>
                    </a:cxn>
                    <a:cxn ang="0">
                      <a:pos x="csX1" y="csY1"/>
                    </a:cxn>
                    <a:cxn ang="0">
                      <a:pos x="csX2" y="csY2"/>
                    </a:cxn>
                    <a:cxn ang="0">
                      <a:pos x="csX3" y="csY3"/>
                    </a:cxn>
                    <a:cxn ang="0">
                      <a:pos x="csX4" y="csY4"/>
                    </a:cxn>
                  </a:cxnLst>
                  <a:rect l="l" t="t" r="r" b="b"/>
                  <a:pathLst>
                    <a:path w="4044461" h="1380391">
                      <a:moveTo>
                        <a:pt x="1424354" y="0"/>
                      </a:moveTo>
                      <a:lnTo>
                        <a:pt x="4044461" y="26376"/>
                      </a:lnTo>
                      <a:lnTo>
                        <a:pt x="2620107" y="1380391"/>
                      </a:lnTo>
                      <a:lnTo>
                        <a:pt x="0" y="1380391"/>
                      </a:lnTo>
                      <a:lnTo>
                        <a:pt x="1424354" y="0"/>
                      </a:lnTo>
                      <a:close/>
                    </a:path>
                  </a:pathLst>
                </a:cu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16">
                  <a:extLst>
                    <a:ext uri="{FF2B5EF4-FFF2-40B4-BE49-F238E27FC236}">
                      <a16:creationId xmlns:a16="http://schemas.microsoft.com/office/drawing/2014/main" id="{FE30D7BF-05BD-E50B-56A4-931E083434F0}"/>
                    </a:ext>
                  </a:extLst>
                </p:cNvPr>
                <p:cNvSpPr/>
                <p:nvPr/>
              </p:nvSpPr>
              <p:spPr>
                <a:xfrm>
                  <a:off x="4978293" y="2297705"/>
                  <a:ext cx="1424354" cy="3974122"/>
                </a:xfrm>
                <a:custGeom>
                  <a:avLst/>
                  <a:gdLst>
                    <a:gd name="csX0" fmla="*/ 0 w 2620107"/>
                    <a:gd name="csY0" fmla="*/ 0 h 2620107"/>
                    <a:gd name="csX1" fmla="*/ 2620107 w 2620107"/>
                    <a:gd name="csY1" fmla="*/ 0 h 2620107"/>
                    <a:gd name="csX2" fmla="*/ 2620107 w 2620107"/>
                    <a:gd name="csY2" fmla="*/ 2620107 h 2620107"/>
                    <a:gd name="csX3" fmla="*/ 0 w 2620107"/>
                    <a:gd name="csY3" fmla="*/ 2620107 h 2620107"/>
                    <a:gd name="csX4" fmla="*/ 0 w 2620107"/>
                    <a:gd name="csY4" fmla="*/ 0 h 2620107"/>
                    <a:gd name="csX0" fmla="*/ 0 w 4044461"/>
                    <a:gd name="csY0" fmla="*/ 0 h 2620107"/>
                    <a:gd name="csX1" fmla="*/ 4044461 w 4044461"/>
                    <a:gd name="csY1" fmla="*/ 1266092 h 2620107"/>
                    <a:gd name="csX2" fmla="*/ 2620107 w 4044461"/>
                    <a:gd name="csY2" fmla="*/ 2620107 h 2620107"/>
                    <a:gd name="csX3" fmla="*/ 0 w 4044461"/>
                    <a:gd name="csY3" fmla="*/ 2620107 h 2620107"/>
                    <a:gd name="csX4" fmla="*/ 0 w 4044461"/>
                    <a:gd name="csY4" fmla="*/ 0 h 2620107"/>
                    <a:gd name="csX0" fmla="*/ 1424354 w 4044461"/>
                    <a:gd name="csY0" fmla="*/ 0 h 1380391"/>
                    <a:gd name="csX1" fmla="*/ 4044461 w 4044461"/>
                    <a:gd name="csY1" fmla="*/ 26376 h 1380391"/>
                    <a:gd name="csX2" fmla="*/ 2620107 w 4044461"/>
                    <a:gd name="csY2" fmla="*/ 1380391 h 1380391"/>
                    <a:gd name="csX3" fmla="*/ 0 w 4044461"/>
                    <a:gd name="csY3" fmla="*/ 1380391 h 1380391"/>
                    <a:gd name="csX4" fmla="*/ 1424354 w 4044461"/>
                    <a:gd name="csY4" fmla="*/ 0 h 1380391"/>
                    <a:gd name="csX0" fmla="*/ 0 w 4053254"/>
                    <a:gd name="csY0" fmla="*/ 0 h 2620107"/>
                    <a:gd name="csX1" fmla="*/ 4053254 w 4053254"/>
                    <a:gd name="csY1" fmla="*/ 1266092 h 2620107"/>
                    <a:gd name="csX2" fmla="*/ 2628900 w 4053254"/>
                    <a:gd name="csY2" fmla="*/ 2620107 h 2620107"/>
                    <a:gd name="csX3" fmla="*/ 8793 w 4053254"/>
                    <a:gd name="csY3" fmla="*/ 2620107 h 2620107"/>
                    <a:gd name="csX4" fmla="*/ 0 w 4053254"/>
                    <a:gd name="csY4" fmla="*/ 0 h 2620107"/>
                    <a:gd name="csX0" fmla="*/ 0 w 2628900"/>
                    <a:gd name="csY0" fmla="*/ 1354015 h 3974122"/>
                    <a:gd name="csX1" fmla="*/ 1415562 w 2628900"/>
                    <a:gd name="csY1" fmla="*/ 0 h 3974122"/>
                    <a:gd name="csX2" fmla="*/ 2628900 w 2628900"/>
                    <a:gd name="csY2" fmla="*/ 3974122 h 3974122"/>
                    <a:gd name="csX3" fmla="*/ 8793 w 2628900"/>
                    <a:gd name="csY3" fmla="*/ 3974122 h 3974122"/>
                    <a:gd name="csX4" fmla="*/ 0 w 2628900"/>
                    <a:gd name="csY4" fmla="*/ 1354015 h 3974122"/>
                    <a:gd name="csX0" fmla="*/ 0 w 1424354"/>
                    <a:gd name="csY0" fmla="*/ 1354015 h 3974122"/>
                    <a:gd name="csX1" fmla="*/ 1415562 w 1424354"/>
                    <a:gd name="csY1" fmla="*/ 0 h 3974122"/>
                    <a:gd name="csX2" fmla="*/ 1424354 w 1424354"/>
                    <a:gd name="csY2" fmla="*/ 2593730 h 3974122"/>
                    <a:gd name="csX3" fmla="*/ 8793 w 1424354"/>
                    <a:gd name="csY3" fmla="*/ 3974122 h 3974122"/>
                    <a:gd name="csX4" fmla="*/ 0 w 1424354"/>
                    <a:gd name="csY4" fmla="*/ 1354015 h 3974122"/>
                  </a:gdLst>
                  <a:ahLst/>
                  <a:cxnLst>
                    <a:cxn ang="0">
                      <a:pos x="csX0" y="csY0"/>
                    </a:cxn>
                    <a:cxn ang="0">
                      <a:pos x="csX1" y="csY1"/>
                    </a:cxn>
                    <a:cxn ang="0">
                      <a:pos x="csX2" y="csY2"/>
                    </a:cxn>
                    <a:cxn ang="0">
                      <a:pos x="csX3" y="csY3"/>
                    </a:cxn>
                    <a:cxn ang="0">
                      <a:pos x="csX4" y="csY4"/>
                    </a:cxn>
                  </a:cxnLst>
                  <a:rect l="l" t="t" r="r" b="b"/>
                  <a:pathLst>
                    <a:path w="1424354" h="3974122">
                      <a:moveTo>
                        <a:pt x="0" y="1354015"/>
                      </a:moveTo>
                      <a:lnTo>
                        <a:pt x="1415562" y="0"/>
                      </a:lnTo>
                      <a:cubicBezTo>
                        <a:pt x="1418493" y="864577"/>
                        <a:pt x="1421423" y="1729153"/>
                        <a:pt x="1424354" y="2593730"/>
                      </a:cubicBezTo>
                      <a:lnTo>
                        <a:pt x="8793" y="3974122"/>
                      </a:lnTo>
                      <a:lnTo>
                        <a:pt x="0" y="1354015"/>
                      </a:lnTo>
                      <a:close/>
                    </a:path>
                  </a:pathLst>
                </a:cu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6" name="Straight Arrow Connector 335">
                <a:extLst>
                  <a:ext uri="{FF2B5EF4-FFF2-40B4-BE49-F238E27FC236}">
                    <a16:creationId xmlns:a16="http://schemas.microsoft.com/office/drawing/2014/main" id="{DFB98481-E5FA-B15A-03F2-1E7588B3CEF8}"/>
                  </a:ext>
                </a:extLst>
              </p:cNvPr>
              <p:cNvCxnSpPr/>
              <p:nvPr/>
            </p:nvCxnSpPr>
            <p:spPr>
              <a:xfrm flipV="1">
                <a:off x="4499510" y="2647993"/>
                <a:ext cx="0" cy="870641"/>
              </a:xfrm>
              <a:prstGeom prst="straightConnector1">
                <a:avLst/>
              </a:prstGeom>
              <a:ln w="38100">
                <a:solidFill>
                  <a:srgbClr val="32CD32"/>
                </a:solidFill>
                <a:tailEnd type="triangle"/>
              </a:ln>
            </p:spPr>
            <p:style>
              <a:lnRef idx="1">
                <a:schemeClr val="accent1"/>
              </a:lnRef>
              <a:fillRef idx="0">
                <a:schemeClr val="accent1"/>
              </a:fillRef>
              <a:effectRef idx="0">
                <a:schemeClr val="accent1"/>
              </a:effectRef>
              <a:fontRef idx="minor">
                <a:schemeClr val="tx1"/>
              </a:fontRef>
            </p:style>
          </p:cxnSp>
          <p:cxnSp>
            <p:nvCxnSpPr>
              <p:cNvPr id="337" name="Straight Arrow Connector 336">
                <a:extLst>
                  <a:ext uri="{FF2B5EF4-FFF2-40B4-BE49-F238E27FC236}">
                    <a16:creationId xmlns:a16="http://schemas.microsoft.com/office/drawing/2014/main" id="{D2EBC6DE-4EFA-2C9B-83C7-B1F73CF64B75}"/>
                  </a:ext>
                </a:extLst>
              </p:cNvPr>
              <p:cNvCxnSpPr>
                <a:cxnSpLocks/>
              </p:cNvCxnSpPr>
              <p:nvPr/>
            </p:nvCxnSpPr>
            <p:spPr>
              <a:xfrm>
                <a:off x="5357634" y="4474177"/>
                <a:ext cx="117738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8" name="Straight Arrow Connector 337">
                <a:extLst>
                  <a:ext uri="{FF2B5EF4-FFF2-40B4-BE49-F238E27FC236}">
                    <a16:creationId xmlns:a16="http://schemas.microsoft.com/office/drawing/2014/main" id="{C279427D-8233-D189-D9D0-DB3F4125420B}"/>
                  </a:ext>
                </a:extLst>
              </p:cNvPr>
              <p:cNvCxnSpPr>
                <a:cxnSpLocks/>
              </p:cNvCxnSpPr>
              <p:nvPr/>
            </p:nvCxnSpPr>
            <p:spPr>
              <a:xfrm flipH="1">
                <a:off x="3434425" y="4638710"/>
                <a:ext cx="689479" cy="7176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332" name="TextBox 331">
              <a:extLst>
                <a:ext uri="{FF2B5EF4-FFF2-40B4-BE49-F238E27FC236}">
                  <a16:creationId xmlns:a16="http://schemas.microsoft.com/office/drawing/2014/main" id="{6AA30BEE-891E-9718-4A63-CFEC66C26299}"/>
                </a:ext>
              </a:extLst>
            </p:cNvPr>
            <p:cNvSpPr txBox="1"/>
            <p:nvPr/>
          </p:nvSpPr>
          <p:spPr>
            <a:xfrm>
              <a:off x="10037619" y="2987235"/>
              <a:ext cx="444352" cy="307777"/>
            </a:xfrm>
            <a:prstGeom prst="rect">
              <a:avLst/>
            </a:prstGeom>
            <a:noFill/>
          </p:spPr>
          <p:txBody>
            <a:bodyPr wrap="none" rtlCol="0">
              <a:spAutoFit/>
            </a:bodyPr>
            <a:lstStyle/>
            <a:p>
              <a:r>
                <a:rPr lang="en-GB" dirty="0"/>
                <a:t>ND</a:t>
              </a:r>
            </a:p>
          </p:txBody>
        </p:sp>
        <p:sp>
          <p:nvSpPr>
            <p:cNvPr id="333" name="TextBox 332">
              <a:extLst>
                <a:ext uri="{FF2B5EF4-FFF2-40B4-BE49-F238E27FC236}">
                  <a16:creationId xmlns:a16="http://schemas.microsoft.com/office/drawing/2014/main" id="{A42864AB-F43E-D391-F8BC-EDD6206B507C}"/>
                </a:ext>
              </a:extLst>
            </p:cNvPr>
            <p:cNvSpPr txBox="1"/>
            <p:nvPr/>
          </p:nvSpPr>
          <p:spPr>
            <a:xfrm>
              <a:off x="11475878" y="4528825"/>
              <a:ext cx="444352" cy="307777"/>
            </a:xfrm>
            <a:prstGeom prst="rect">
              <a:avLst/>
            </a:prstGeom>
            <a:noFill/>
          </p:spPr>
          <p:txBody>
            <a:bodyPr wrap="square" rtlCol="0">
              <a:spAutoFit/>
            </a:bodyPr>
            <a:lstStyle/>
            <a:p>
              <a:r>
                <a:rPr lang="en-GB" dirty="0"/>
                <a:t>RD</a:t>
              </a:r>
            </a:p>
          </p:txBody>
        </p:sp>
        <p:sp>
          <p:nvSpPr>
            <p:cNvPr id="334" name="TextBox 333">
              <a:extLst>
                <a:ext uri="{FF2B5EF4-FFF2-40B4-BE49-F238E27FC236}">
                  <a16:creationId xmlns:a16="http://schemas.microsoft.com/office/drawing/2014/main" id="{FE979E0D-B020-C575-7D8F-A34140A76DBC}"/>
                </a:ext>
              </a:extLst>
            </p:cNvPr>
            <p:cNvSpPr txBox="1"/>
            <p:nvPr/>
          </p:nvSpPr>
          <p:spPr>
            <a:xfrm>
              <a:off x="8824512" y="5816343"/>
              <a:ext cx="444352" cy="307777"/>
            </a:xfrm>
            <a:prstGeom prst="rect">
              <a:avLst/>
            </a:prstGeom>
            <a:noFill/>
          </p:spPr>
          <p:txBody>
            <a:bodyPr wrap="square" rtlCol="0">
              <a:spAutoFit/>
            </a:bodyPr>
            <a:lstStyle/>
            <a:p>
              <a:r>
                <a:rPr lang="en-GB" dirty="0"/>
                <a:t>TD</a:t>
              </a:r>
            </a:p>
          </p:txBody>
        </p:sp>
      </p:grpSp>
      <p:grpSp>
        <p:nvGrpSpPr>
          <p:cNvPr id="352" name="Group 351">
            <a:extLst>
              <a:ext uri="{FF2B5EF4-FFF2-40B4-BE49-F238E27FC236}">
                <a16:creationId xmlns:a16="http://schemas.microsoft.com/office/drawing/2014/main" id="{24391F34-6943-AD5C-F6AF-3D5376AB5479}"/>
              </a:ext>
            </a:extLst>
          </p:cNvPr>
          <p:cNvGrpSpPr/>
          <p:nvPr/>
        </p:nvGrpSpPr>
        <p:grpSpPr>
          <a:xfrm>
            <a:off x="4962584" y="2708454"/>
            <a:ext cx="3916525" cy="3992120"/>
            <a:chOff x="7416907" y="2520698"/>
            <a:chExt cx="3916525" cy="3992120"/>
          </a:xfrm>
        </p:grpSpPr>
        <p:cxnSp>
          <p:nvCxnSpPr>
            <p:cNvPr id="344" name="Straight Arrow Connector 343">
              <a:extLst>
                <a:ext uri="{FF2B5EF4-FFF2-40B4-BE49-F238E27FC236}">
                  <a16:creationId xmlns:a16="http://schemas.microsoft.com/office/drawing/2014/main" id="{2A3671F4-EBE9-2CC0-4CD4-7815F9FBC8F5}"/>
                </a:ext>
              </a:extLst>
            </p:cNvPr>
            <p:cNvCxnSpPr>
              <a:cxnSpLocks/>
            </p:cNvCxnSpPr>
            <p:nvPr/>
          </p:nvCxnSpPr>
          <p:spPr>
            <a:xfrm flipH="1">
              <a:off x="7416907" y="2799982"/>
              <a:ext cx="1372076" cy="16452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5" name="Straight Arrow Connector 344">
              <a:extLst>
                <a:ext uri="{FF2B5EF4-FFF2-40B4-BE49-F238E27FC236}">
                  <a16:creationId xmlns:a16="http://schemas.microsoft.com/office/drawing/2014/main" id="{AA571BB2-A27F-F51A-C4B1-D49A009FF840}"/>
                </a:ext>
              </a:extLst>
            </p:cNvPr>
            <p:cNvCxnSpPr>
              <a:cxnSpLocks/>
            </p:cNvCxnSpPr>
            <p:nvPr/>
          </p:nvCxnSpPr>
          <p:spPr>
            <a:xfrm>
              <a:off x="7428238" y="4445204"/>
              <a:ext cx="1512193" cy="1729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6" name="TextBox 345">
              <a:extLst>
                <a:ext uri="{FF2B5EF4-FFF2-40B4-BE49-F238E27FC236}">
                  <a16:creationId xmlns:a16="http://schemas.microsoft.com/office/drawing/2014/main" id="{D2EA4E37-4221-AA90-09B9-D59557B660B3}"/>
                </a:ext>
              </a:extLst>
            </p:cNvPr>
            <p:cNvSpPr txBox="1"/>
            <p:nvPr/>
          </p:nvSpPr>
          <p:spPr>
            <a:xfrm>
              <a:off x="8863491" y="2520698"/>
              <a:ext cx="1916723" cy="307777"/>
            </a:xfrm>
            <a:prstGeom prst="rect">
              <a:avLst/>
            </a:prstGeom>
            <a:noFill/>
          </p:spPr>
          <p:txBody>
            <a:bodyPr wrap="square" rtlCol="0">
              <a:spAutoFit/>
            </a:bodyPr>
            <a:lstStyle/>
            <a:p>
              <a:r>
                <a:rPr lang="en-GB" dirty="0"/>
                <a:t>Incident beam, ki</a:t>
              </a:r>
            </a:p>
          </p:txBody>
        </p:sp>
        <p:sp>
          <p:nvSpPr>
            <p:cNvPr id="347" name="TextBox 346">
              <a:extLst>
                <a:ext uri="{FF2B5EF4-FFF2-40B4-BE49-F238E27FC236}">
                  <a16:creationId xmlns:a16="http://schemas.microsoft.com/office/drawing/2014/main" id="{8C686B44-A781-726B-00C7-7EFDD60B2B72}"/>
                </a:ext>
              </a:extLst>
            </p:cNvPr>
            <p:cNvSpPr txBox="1"/>
            <p:nvPr/>
          </p:nvSpPr>
          <p:spPr>
            <a:xfrm>
              <a:off x="8582485" y="6205041"/>
              <a:ext cx="1916723" cy="307777"/>
            </a:xfrm>
            <a:prstGeom prst="rect">
              <a:avLst/>
            </a:prstGeom>
            <a:noFill/>
          </p:spPr>
          <p:txBody>
            <a:bodyPr wrap="square" rtlCol="0">
              <a:spAutoFit/>
            </a:bodyPr>
            <a:lstStyle/>
            <a:p>
              <a:r>
                <a:rPr lang="en-GB" dirty="0"/>
                <a:t>Diffracted beam, </a:t>
              </a:r>
              <a:r>
                <a:rPr lang="en-GB" dirty="0" err="1"/>
                <a:t>kd</a:t>
              </a:r>
              <a:endParaRPr lang="en-GB" dirty="0"/>
            </a:p>
          </p:txBody>
        </p:sp>
        <p:sp>
          <p:nvSpPr>
            <p:cNvPr id="348" name="TextBox 347">
              <a:extLst>
                <a:ext uri="{FF2B5EF4-FFF2-40B4-BE49-F238E27FC236}">
                  <a16:creationId xmlns:a16="http://schemas.microsoft.com/office/drawing/2014/main" id="{16CD0B80-360C-8FED-B099-73444366142F}"/>
                </a:ext>
              </a:extLst>
            </p:cNvPr>
            <p:cNvSpPr txBox="1"/>
            <p:nvPr/>
          </p:nvSpPr>
          <p:spPr>
            <a:xfrm>
              <a:off x="9416709" y="4094995"/>
              <a:ext cx="1916723" cy="307777"/>
            </a:xfrm>
            <a:prstGeom prst="rect">
              <a:avLst/>
            </a:prstGeom>
            <a:noFill/>
          </p:spPr>
          <p:txBody>
            <a:bodyPr wrap="square" rtlCol="0">
              <a:spAutoFit/>
            </a:bodyPr>
            <a:lstStyle/>
            <a:p>
              <a:r>
                <a:rPr lang="en-GB" dirty="0"/>
                <a:t>K</a:t>
              </a:r>
            </a:p>
          </p:txBody>
        </p:sp>
        <p:cxnSp>
          <p:nvCxnSpPr>
            <p:cNvPr id="349" name="Straight Arrow Connector 348">
              <a:extLst>
                <a:ext uri="{FF2B5EF4-FFF2-40B4-BE49-F238E27FC236}">
                  <a16:creationId xmlns:a16="http://schemas.microsoft.com/office/drawing/2014/main" id="{98761B16-4399-8030-B693-C5874F17CEE6}"/>
                </a:ext>
              </a:extLst>
            </p:cNvPr>
            <p:cNvCxnSpPr>
              <a:cxnSpLocks/>
            </p:cNvCxnSpPr>
            <p:nvPr/>
          </p:nvCxnSpPr>
          <p:spPr>
            <a:xfrm flipH="1">
              <a:off x="8940431" y="4453171"/>
              <a:ext cx="1435253" cy="1721593"/>
            </a:xfrm>
            <a:prstGeom prst="straightConnector1">
              <a:avLst/>
            </a:prstGeom>
            <a:ln>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0" name="Straight Arrow Connector 349">
              <a:extLst>
                <a:ext uri="{FF2B5EF4-FFF2-40B4-BE49-F238E27FC236}">
                  <a16:creationId xmlns:a16="http://schemas.microsoft.com/office/drawing/2014/main" id="{20F31B9A-90D0-91B2-94B4-30C87DBCDC5D}"/>
                </a:ext>
              </a:extLst>
            </p:cNvPr>
            <p:cNvCxnSpPr>
              <a:cxnSpLocks/>
            </p:cNvCxnSpPr>
            <p:nvPr/>
          </p:nvCxnSpPr>
          <p:spPr>
            <a:xfrm>
              <a:off x="7457947" y="4453170"/>
              <a:ext cx="291773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3439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37F3718B-5F09-3F67-BF02-52CB6D94F291}"/>
            </a:ext>
          </a:extLst>
        </p:cNvPr>
        <p:cNvGrpSpPr/>
        <p:nvPr/>
      </p:nvGrpSpPr>
      <p:grpSpPr>
        <a:xfrm>
          <a:off x="0" y="0"/>
          <a:ext cx="0" cy="0"/>
          <a:chOff x="0" y="0"/>
          <a:chExt cx="0" cy="0"/>
        </a:xfrm>
      </p:grpSpPr>
      <p:sp>
        <p:nvSpPr>
          <p:cNvPr id="326" name="Google Shape;326;p10">
            <a:extLst>
              <a:ext uri="{FF2B5EF4-FFF2-40B4-BE49-F238E27FC236}">
                <a16:creationId xmlns:a16="http://schemas.microsoft.com/office/drawing/2014/main" id="{A08C8677-4018-556B-CA89-FEA68DF7EB19}"/>
              </a:ext>
            </a:extLst>
          </p:cNvPr>
          <p:cNvSpPr txBox="1"/>
          <p:nvPr/>
        </p:nvSpPr>
        <p:spPr>
          <a:xfrm>
            <a:off x="403341" y="345182"/>
            <a:ext cx="11272722"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dirty="0">
                <a:solidFill>
                  <a:schemeClr val="dk1"/>
                </a:solidFill>
                <a:latin typeface="Arial"/>
                <a:ea typeface="Arial"/>
                <a:cs typeface="Arial"/>
                <a:sym typeface="Arial"/>
              </a:rPr>
              <a:t>Brief Introduction to Texture</a:t>
            </a:r>
            <a:endParaRPr sz="4400" b="0" i="0" u="none" strike="noStrike" cap="none" dirty="0">
              <a:solidFill>
                <a:schemeClr val="dk1"/>
              </a:solidFill>
              <a:latin typeface="Arial"/>
              <a:ea typeface="Arial"/>
              <a:cs typeface="Arial"/>
              <a:sym typeface="Arial"/>
            </a:endParaRPr>
          </a:p>
        </p:txBody>
      </p:sp>
      <p:grpSp>
        <p:nvGrpSpPr>
          <p:cNvPr id="330" name="Group 329">
            <a:extLst>
              <a:ext uri="{FF2B5EF4-FFF2-40B4-BE49-F238E27FC236}">
                <a16:creationId xmlns:a16="http://schemas.microsoft.com/office/drawing/2014/main" id="{A1901284-807E-6396-DE6A-07ABEA3D8023}"/>
              </a:ext>
            </a:extLst>
          </p:cNvPr>
          <p:cNvGrpSpPr/>
          <p:nvPr/>
        </p:nvGrpSpPr>
        <p:grpSpPr>
          <a:xfrm rot="5400000">
            <a:off x="2903317" y="3208491"/>
            <a:ext cx="3559097" cy="3425070"/>
            <a:chOff x="8462326" y="2918948"/>
            <a:chExt cx="3559097" cy="3425070"/>
          </a:xfrm>
        </p:grpSpPr>
        <p:grpSp>
          <p:nvGrpSpPr>
            <p:cNvPr id="331" name="Group 330">
              <a:extLst>
                <a:ext uri="{FF2B5EF4-FFF2-40B4-BE49-F238E27FC236}">
                  <a16:creationId xmlns:a16="http://schemas.microsoft.com/office/drawing/2014/main" id="{233AFB1E-D146-5EAF-FC62-AFE02A856EB8}"/>
                </a:ext>
              </a:extLst>
            </p:cNvPr>
            <p:cNvGrpSpPr/>
            <p:nvPr/>
          </p:nvGrpSpPr>
          <p:grpSpPr>
            <a:xfrm>
              <a:off x="8462326" y="3085924"/>
              <a:ext cx="3559097" cy="3258094"/>
              <a:chOff x="2975926" y="2647993"/>
              <a:chExt cx="3559097" cy="3258094"/>
            </a:xfrm>
          </p:grpSpPr>
          <p:grpSp>
            <p:nvGrpSpPr>
              <p:cNvPr id="335" name="Group 334">
                <a:extLst>
                  <a:ext uri="{FF2B5EF4-FFF2-40B4-BE49-F238E27FC236}">
                    <a16:creationId xmlns:a16="http://schemas.microsoft.com/office/drawing/2014/main" id="{4585479C-D0BF-7901-1F8F-11A9C7C1F3CB}"/>
                  </a:ext>
                </a:extLst>
              </p:cNvPr>
              <p:cNvGrpSpPr/>
              <p:nvPr/>
            </p:nvGrpSpPr>
            <p:grpSpPr>
              <a:xfrm>
                <a:off x="2975926" y="3021881"/>
                <a:ext cx="2915519" cy="2884206"/>
                <a:chOff x="2353593" y="2267383"/>
                <a:chExt cx="4050864" cy="4007357"/>
              </a:xfrm>
            </p:grpSpPr>
            <p:sp>
              <p:nvSpPr>
                <p:cNvPr id="339" name="Rectangle 338">
                  <a:extLst>
                    <a:ext uri="{FF2B5EF4-FFF2-40B4-BE49-F238E27FC236}">
                      <a16:creationId xmlns:a16="http://schemas.microsoft.com/office/drawing/2014/main" id="{A8A80A2E-38A7-A4B7-7914-3F1F614D8B9D}"/>
                    </a:ext>
                  </a:extLst>
                </p:cNvPr>
                <p:cNvSpPr/>
                <p:nvPr/>
              </p:nvSpPr>
              <p:spPr>
                <a:xfrm>
                  <a:off x="3781249" y="2274242"/>
                  <a:ext cx="2620107" cy="2620107"/>
                </a:xfrm>
                <a:prstGeom prst="rect">
                  <a:avLst/>
                </a:pr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Rectangle 16">
                  <a:extLst>
                    <a:ext uri="{FF2B5EF4-FFF2-40B4-BE49-F238E27FC236}">
                      <a16:creationId xmlns:a16="http://schemas.microsoft.com/office/drawing/2014/main" id="{1FC73D1A-EB81-B8FB-4EA1-E096D8FBA17F}"/>
                    </a:ext>
                  </a:extLst>
                </p:cNvPr>
                <p:cNvSpPr/>
                <p:nvPr/>
              </p:nvSpPr>
              <p:spPr>
                <a:xfrm>
                  <a:off x="2353593" y="2297705"/>
                  <a:ext cx="1424354" cy="3974122"/>
                </a:xfrm>
                <a:custGeom>
                  <a:avLst/>
                  <a:gdLst>
                    <a:gd name="csX0" fmla="*/ 0 w 2620107"/>
                    <a:gd name="csY0" fmla="*/ 0 h 2620107"/>
                    <a:gd name="csX1" fmla="*/ 2620107 w 2620107"/>
                    <a:gd name="csY1" fmla="*/ 0 h 2620107"/>
                    <a:gd name="csX2" fmla="*/ 2620107 w 2620107"/>
                    <a:gd name="csY2" fmla="*/ 2620107 h 2620107"/>
                    <a:gd name="csX3" fmla="*/ 0 w 2620107"/>
                    <a:gd name="csY3" fmla="*/ 2620107 h 2620107"/>
                    <a:gd name="csX4" fmla="*/ 0 w 2620107"/>
                    <a:gd name="csY4" fmla="*/ 0 h 2620107"/>
                    <a:gd name="csX0" fmla="*/ 0 w 4044461"/>
                    <a:gd name="csY0" fmla="*/ 0 h 2620107"/>
                    <a:gd name="csX1" fmla="*/ 4044461 w 4044461"/>
                    <a:gd name="csY1" fmla="*/ 1266092 h 2620107"/>
                    <a:gd name="csX2" fmla="*/ 2620107 w 4044461"/>
                    <a:gd name="csY2" fmla="*/ 2620107 h 2620107"/>
                    <a:gd name="csX3" fmla="*/ 0 w 4044461"/>
                    <a:gd name="csY3" fmla="*/ 2620107 h 2620107"/>
                    <a:gd name="csX4" fmla="*/ 0 w 4044461"/>
                    <a:gd name="csY4" fmla="*/ 0 h 2620107"/>
                    <a:gd name="csX0" fmla="*/ 1424354 w 4044461"/>
                    <a:gd name="csY0" fmla="*/ 0 h 1380391"/>
                    <a:gd name="csX1" fmla="*/ 4044461 w 4044461"/>
                    <a:gd name="csY1" fmla="*/ 26376 h 1380391"/>
                    <a:gd name="csX2" fmla="*/ 2620107 w 4044461"/>
                    <a:gd name="csY2" fmla="*/ 1380391 h 1380391"/>
                    <a:gd name="csX3" fmla="*/ 0 w 4044461"/>
                    <a:gd name="csY3" fmla="*/ 1380391 h 1380391"/>
                    <a:gd name="csX4" fmla="*/ 1424354 w 4044461"/>
                    <a:gd name="csY4" fmla="*/ 0 h 1380391"/>
                    <a:gd name="csX0" fmla="*/ 0 w 4053254"/>
                    <a:gd name="csY0" fmla="*/ 0 h 2620107"/>
                    <a:gd name="csX1" fmla="*/ 4053254 w 4053254"/>
                    <a:gd name="csY1" fmla="*/ 1266092 h 2620107"/>
                    <a:gd name="csX2" fmla="*/ 2628900 w 4053254"/>
                    <a:gd name="csY2" fmla="*/ 2620107 h 2620107"/>
                    <a:gd name="csX3" fmla="*/ 8793 w 4053254"/>
                    <a:gd name="csY3" fmla="*/ 2620107 h 2620107"/>
                    <a:gd name="csX4" fmla="*/ 0 w 4053254"/>
                    <a:gd name="csY4" fmla="*/ 0 h 2620107"/>
                    <a:gd name="csX0" fmla="*/ 0 w 2628900"/>
                    <a:gd name="csY0" fmla="*/ 1354015 h 3974122"/>
                    <a:gd name="csX1" fmla="*/ 1415562 w 2628900"/>
                    <a:gd name="csY1" fmla="*/ 0 h 3974122"/>
                    <a:gd name="csX2" fmla="*/ 2628900 w 2628900"/>
                    <a:gd name="csY2" fmla="*/ 3974122 h 3974122"/>
                    <a:gd name="csX3" fmla="*/ 8793 w 2628900"/>
                    <a:gd name="csY3" fmla="*/ 3974122 h 3974122"/>
                    <a:gd name="csX4" fmla="*/ 0 w 2628900"/>
                    <a:gd name="csY4" fmla="*/ 1354015 h 3974122"/>
                    <a:gd name="csX0" fmla="*/ 0 w 1424354"/>
                    <a:gd name="csY0" fmla="*/ 1354015 h 3974122"/>
                    <a:gd name="csX1" fmla="*/ 1415562 w 1424354"/>
                    <a:gd name="csY1" fmla="*/ 0 h 3974122"/>
                    <a:gd name="csX2" fmla="*/ 1424354 w 1424354"/>
                    <a:gd name="csY2" fmla="*/ 2593730 h 3974122"/>
                    <a:gd name="csX3" fmla="*/ 8793 w 1424354"/>
                    <a:gd name="csY3" fmla="*/ 3974122 h 3974122"/>
                    <a:gd name="csX4" fmla="*/ 0 w 1424354"/>
                    <a:gd name="csY4" fmla="*/ 1354015 h 3974122"/>
                  </a:gdLst>
                  <a:ahLst/>
                  <a:cxnLst>
                    <a:cxn ang="0">
                      <a:pos x="csX0" y="csY0"/>
                    </a:cxn>
                    <a:cxn ang="0">
                      <a:pos x="csX1" y="csY1"/>
                    </a:cxn>
                    <a:cxn ang="0">
                      <a:pos x="csX2" y="csY2"/>
                    </a:cxn>
                    <a:cxn ang="0">
                      <a:pos x="csX3" y="csY3"/>
                    </a:cxn>
                    <a:cxn ang="0">
                      <a:pos x="csX4" y="csY4"/>
                    </a:cxn>
                  </a:cxnLst>
                  <a:rect l="l" t="t" r="r" b="b"/>
                  <a:pathLst>
                    <a:path w="1424354" h="3974122">
                      <a:moveTo>
                        <a:pt x="0" y="1354015"/>
                      </a:moveTo>
                      <a:lnTo>
                        <a:pt x="1415562" y="0"/>
                      </a:lnTo>
                      <a:cubicBezTo>
                        <a:pt x="1418493" y="864577"/>
                        <a:pt x="1421423" y="1729153"/>
                        <a:pt x="1424354" y="2593730"/>
                      </a:cubicBezTo>
                      <a:lnTo>
                        <a:pt x="8793" y="3974122"/>
                      </a:lnTo>
                      <a:lnTo>
                        <a:pt x="0" y="1354015"/>
                      </a:lnTo>
                      <a:close/>
                    </a:path>
                  </a:pathLst>
                </a:cu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B8A4FE1E-320A-F567-F17D-65CF0B34B11E}"/>
                    </a:ext>
                  </a:extLst>
                </p:cNvPr>
                <p:cNvSpPr/>
                <p:nvPr/>
              </p:nvSpPr>
              <p:spPr>
                <a:xfrm>
                  <a:off x="2366594" y="3654633"/>
                  <a:ext cx="2620107" cy="2620107"/>
                </a:xfrm>
                <a:prstGeom prst="rect">
                  <a:avLst/>
                </a:pr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16">
                  <a:extLst>
                    <a:ext uri="{FF2B5EF4-FFF2-40B4-BE49-F238E27FC236}">
                      <a16:creationId xmlns:a16="http://schemas.microsoft.com/office/drawing/2014/main" id="{507D7553-460B-7FE9-1262-27D576F6374F}"/>
                    </a:ext>
                  </a:extLst>
                </p:cNvPr>
                <p:cNvSpPr/>
                <p:nvPr/>
              </p:nvSpPr>
              <p:spPr>
                <a:xfrm>
                  <a:off x="2359996" y="2267383"/>
                  <a:ext cx="4044461" cy="1380391"/>
                </a:xfrm>
                <a:custGeom>
                  <a:avLst/>
                  <a:gdLst>
                    <a:gd name="csX0" fmla="*/ 0 w 2620107"/>
                    <a:gd name="csY0" fmla="*/ 0 h 2620107"/>
                    <a:gd name="csX1" fmla="*/ 2620107 w 2620107"/>
                    <a:gd name="csY1" fmla="*/ 0 h 2620107"/>
                    <a:gd name="csX2" fmla="*/ 2620107 w 2620107"/>
                    <a:gd name="csY2" fmla="*/ 2620107 h 2620107"/>
                    <a:gd name="csX3" fmla="*/ 0 w 2620107"/>
                    <a:gd name="csY3" fmla="*/ 2620107 h 2620107"/>
                    <a:gd name="csX4" fmla="*/ 0 w 2620107"/>
                    <a:gd name="csY4" fmla="*/ 0 h 2620107"/>
                    <a:gd name="csX0" fmla="*/ 0 w 4044461"/>
                    <a:gd name="csY0" fmla="*/ 0 h 2620107"/>
                    <a:gd name="csX1" fmla="*/ 4044461 w 4044461"/>
                    <a:gd name="csY1" fmla="*/ 1266092 h 2620107"/>
                    <a:gd name="csX2" fmla="*/ 2620107 w 4044461"/>
                    <a:gd name="csY2" fmla="*/ 2620107 h 2620107"/>
                    <a:gd name="csX3" fmla="*/ 0 w 4044461"/>
                    <a:gd name="csY3" fmla="*/ 2620107 h 2620107"/>
                    <a:gd name="csX4" fmla="*/ 0 w 4044461"/>
                    <a:gd name="csY4" fmla="*/ 0 h 2620107"/>
                    <a:gd name="csX0" fmla="*/ 1424354 w 4044461"/>
                    <a:gd name="csY0" fmla="*/ 0 h 1380391"/>
                    <a:gd name="csX1" fmla="*/ 4044461 w 4044461"/>
                    <a:gd name="csY1" fmla="*/ 26376 h 1380391"/>
                    <a:gd name="csX2" fmla="*/ 2620107 w 4044461"/>
                    <a:gd name="csY2" fmla="*/ 1380391 h 1380391"/>
                    <a:gd name="csX3" fmla="*/ 0 w 4044461"/>
                    <a:gd name="csY3" fmla="*/ 1380391 h 1380391"/>
                    <a:gd name="csX4" fmla="*/ 1424354 w 4044461"/>
                    <a:gd name="csY4" fmla="*/ 0 h 1380391"/>
                  </a:gdLst>
                  <a:ahLst/>
                  <a:cxnLst>
                    <a:cxn ang="0">
                      <a:pos x="csX0" y="csY0"/>
                    </a:cxn>
                    <a:cxn ang="0">
                      <a:pos x="csX1" y="csY1"/>
                    </a:cxn>
                    <a:cxn ang="0">
                      <a:pos x="csX2" y="csY2"/>
                    </a:cxn>
                    <a:cxn ang="0">
                      <a:pos x="csX3" y="csY3"/>
                    </a:cxn>
                    <a:cxn ang="0">
                      <a:pos x="csX4" y="csY4"/>
                    </a:cxn>
                  </a:cxnLst>
                  <a:rect l="l" t="t" r="r" b="b"/>
                  <a:pathLst>
                    <a:path w="4044461" h="1380391">
                      <a:moveTo>
                        <a:pt x="1424354" y="0"/>
                      </a:moveTo>
                      <a:lnTo>
                        <a:pt x="4044461" y="26376"/>
                      </a:lnTo>
                      <a:lnTo>
                        <a:pt x="2620107" y="1380391"/>
                      </a:lnTo>
                      <a:lnTo>
                        <a:pt x="0" y="1380391"/>
                      </a:lnTo>
                      <a:lnTo>
                        <a:pt x="1424354" y="0"/>
                      </a:lnTo>
                      <a:close/>
                    </a:path>
                  </a:pathLst>
                </a:cu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16">
                  <a:extLst>
                    <a:ext uri="{FF2B5EF4-FFF2-40B4-BE49-F238E27FC236}">
                      <a16:creationId xmlns:a16="http://schemas.microsoft.com/office/drawing/2014/main" id="{44982511-0CD4-3CD4-5827-2B48AD101814}"/>
                    </a:ext>
                  </a:extLst>
                </p:cNvPr>
                <p:cNvSpPr/>
                <p:nvPr/>
              </p:nvSpPr>
              <p:spPr>
                <a:xfrm>
                  <a:off x="4978293" y="2297705"/>
                  <a:ext cx="1424354" cy="3974122"/>
                </a:xfrm>
                <a:custGeom>
                  <a:avLst/>
                  <a:gdLst>
                    <a:gd name="csX0" fmla="*/ 0 w 2620107"/>
                    <a:gd name="csY0" fmla="*/ 0 h 2620107"/>
                    <a:gd name="csX1" fmla="*/ 2620107 w 2620107"/>
                    <a:gd name="csY1" fmla="*/ 0 h 2620107"/>
                    <a:gd name="csX2" fmla="*/ 2620107 w 2620107"/>
                    <a:gd name="csY2" fmla="*/ 2620107 h 2620107"/>
                    <a:gd name="csX3" fmla="*/ 0 w 2620107"/>
                    <a:gd name="csY3" fmla="*/ 2620107 h 2620107"/>
                    <a:gd name="csX4" fmla="*/ 0 w 2620107"/>
                    <a:gd name="csY4" fmla="*/ 0 h 2620107"/>
                    <a:gd name="csX0" fmla="*/ 0 w 4044461"/>
                    <a:gd name="csY0" fmla="*/ 0 h 2620107"/>
                    <a:gd name="csX1" fmla="*/ 4044461 w 4044461"/>
                    <a:gd name="csY1" fmla="*/ 1266092 h 2620107"/>
                    <a:gd name="csX2" fmla="*/ 2620107 w 4044461"/>
                    <a:gd name="csY2" fmla="*/ 2620107 h 2620107"/>
                    <a:gd name="csX3" fmla="*/ 0 w 4044461"/>
                    <a:gd name="csY3" fmla="*/ 2620107 h 2620107"/>
                    <a:gd name="csX4" fmla="*/ 0 w 4044461"/>
                    <a:gd name="csY4" fmla="*/ 0 h 2620107"/>
                    <a:gd name="csX0" fmla="*/ 1424354 w 4044461"/>
                    <a:gd name="csY0" fmla="*/ 0 h 1380391"/>
                    <a:gd name="csX1" fmla="*/ 4044461 w 4044461"/>
                    <a:gd name="csY1" fmla="*/ 26376 h 1380391"/>
                    <a:gd name="csX2" fmla="*/ 2620107 w 4044461"/>
                    <a:gd name="csY2" fmla="*/ 1380391 h 1380391"/>
                    <a:gd name="csX3" fmla="*/ 0 w 4044461"/>
                    <a:gd name="csY3" fmla="*/ 1380391 h 1380391"/>
                    <a:gd name="csX4" fmla="*/ 1424354 w 4044461"/>
                    <a:gd name="csY4" fmla="*/ 0 h 1380391"/>
                    <a:gd name="csX0" fmla="*/ 0 w 4053254"/>
                    <a:gd name="csY0" fmla="*/ 0 h 2620107"/>
                    <a:gd name="csX1" fmla="*/ 4053254 w 4053254"/>
                    <a:gd name="csY1" fmla="*/ 1266092 h 2620107"/>
                    <a:gd name="csX2" fmla="*/ 2628900 w 4053254"/>
                    <a:gd name="csY2" fmla="*/ 2620107 h 2620107"/>
                    <a:gd name="csX3" fmla="*/ 8793 w 4053254"/>
                    <a:gd name="csY3" fmla="*/ 2620107 h 2620107"/>
                    <a:gd name="csX4" fmla="*/ 0 w 4053254"/>
                    <a:gd name="csY4" fmla="*/ 0 h 2620107"/>
                    <a:gd name="csX0" fmla="*/ 0 w 2628900"/>
                    <a:gd name="csY0" fmla="*/ 1354015 h 3974122"/>
                    <a:gd name="csX1" fmla="*/ 1415562 w 2628900"/>
                    <a:gd name="csY1" fmla="*/ 0 h 3974122"/>
                    <a:gd name="csX2" fmla="*/ 2628900 w 2628900"/>
                    <a:gd name="csY2" fmla="*/ 3974122 h 3974122"/>
                    <a:gd name="csX3" fmla="*/ 8793 w 2628900"/>
                    <a:gd name="csY3" fmla="*/ 3974122 h 3974122"/>
                    <a:gd name="csX4" fmla="*/ 0 w 2628900"/>
                    <a:gd name="csY4" fmla="*/ 1354015 h 3974122"/>
                    <a:gd name="csX0" fmla="*/ 0 w 1424354"/>
                    <a:gd name="csY0" fmla="*/ 1354015 h 3974122"/>
                    <a:gd name="csX1" fmla="*/ 1415562 w 1424354"/>
                    <a:gd name="csY1" fmla="*/ 0 h 3974122"/>
                    <a:gd name="csX2" fmla="*/ 1424354 w 1424354"/>
                    <a:gd name="csY2" fmla="*/ 2593730 h 3974122"/>
                    <a:gd name="csX3" fmla="*/ 8793 w 1424354"/>
                    <a:gd name="csY3" fmla="*/ 3974122 h 3974122"/>
                    <a:gd name="csX4" fmla="*/ 0 w 1424354"/>
                    <a:gd name="csY4" fmla="*/ 1354015 h 3974122"/>
                  </a:gdLst>
                  <a:ahLst/>
                  <a:cxnLst>
                    <a:cxn ang="0">
                      <a:pos x="csX0" y="csY0"/>
                    </a:cxn>
                    <a:cxn ang="0">
                      <a:pos x="csX1" y="csY1"/>
                    </a:cxn>
                    <a:cxn ang="0">
                      <a:pos x="csX2" y="csY2"/>
                    </a:cxn>
                    <a:cxn ang="0">
                      <a:pos x="csX3" y="csY3"/>
                    </a:cxn>
                    <a:cxn ang="0">
                      <a:pos x="csX4" y="csY4"/>
                    </a:cxn>
                  </a:cxnLst>
                  <a:rect l="l" t="t" r="r" b="b"/>
                  <a:pathLst>
                    <a:path w="1424354" h="3974122">
                      <a:moveTo>
                        <a:pt x="0" y="1354015"/>
                      </a:moveTo>
                      <a:lnTo>
                        <a:pt x="1415562" y="0"/>
                      </a:lnTo>
                      <a:cubicBezTo>
                        <a:pt x="1418493" y="864577"/>
                        <a:pt x="1421423" y="1729153"/>
                        <a:pt x="1424354" y="2593730"/>
                      </a:cubicBezTo>
                      <a:lnTo>
                        <a:pt x="8793" y="3974122"/>
                      </a:lnTo>
                      <a:lnTo>
                        <a:pt x="0" y="1354015"/>
                      </a:lnTo>
                      <a:close/>
                    </a:path>
                  </a:pathLst>
                </a:cu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6" name="Straight Arrow Connector 335">
                <a:extLst>
                  <a:ext uri="{FF2B5EF4-FFF2-40B4-BE49-F238E27FC236}">
                    <a16:creationId xmlns:a16="http://schemas.microsoft.com/office/drawing/2014/main" id="{5FD8ED1C-214F-9E85-4DE5-6F5CC43CC0B4}"/>
                  </a:ext>
                </a:extLst>
              </p:cNvPr>
              <p:cNvCxnSpPr/>
              <p:nvPr/>
            </p:nvCxnSpPr>
            <p:spPr>
              <a:xfrm flipV="1">
                <a:off x="4499510" y="2647993"/>
                <a:ext cx="0" cy="870641"/>
              </a:xfrm>
              <a:prstGeom prst="straightConnector1">
                <a:avLst/>
              </a:prstGeom>
              <a:ln w="38100">
                <a:solidFill>
                  <a:srgbClr val="32CD32"/>
                </a:solidFill>
                <a:tailEnd type="triangle"/>
              </a:ln>
            </p:spPr>
            <p:style>
              <a:lnRef idx="1">
                <a:schemeClr val="accent1"/>
              </a:lnRef>
              <a:fillRef idx="0">
                <a:schemeClr val="accent1"/>
              </a:fillRef>
              <a:effectRef idx="0">
                <a:schemeClr val="accent1"/>
              </a:effectRef>
              <a:fontRef idx="minor">
                <a:schemeClr val="tx1"/>
              </a:fontRef>
            </p:style>
          </p:cxnSp>
          <p:cxnSp>
            <p:nvCxnSpPr>
              <p:cNvPr id="337" name="Straight Arrow Connector 336">
                <a:extLst>
                  <a:ext uri="{FF2B5EF4-FFF2-40B4-BE49-F238E27FC236}">
                    <a16:creationId xmlns:a16="http://schemas.microsoft.com/office/drawing/2014/main" id="{AAA7E017-13EA-15C4-6ABC-7E62D0DBBB60}"/>
                  </a:ext>
                </a:extLst>
              </p:cNvPr>
              <p:cNvCxnSpPr>
                <a:cxnSpLocks/>
              </p:cNvCxnSpPr>
              <p:nvPr/>
            </p:nvCxnSpPr>
            <p:spPr>
              <a:xfrm>
                <a:off x="5357634" y="4474177"/>
                <a:ext cx="117738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8" name="Straight Arrow Connector 337">
                <a:extLst>
                  <a:ext uri="{FF2B5EF4-FFF2-40B4-BE49-F238E27FC236}">
                    <a16:creationId xmlns:a16="http://schemas.microsoft.com/office/drawing/2014/main" id="{255A2F92-FD5F-D587-18D6-E097CF572814}"/>
                  </a:ext>
                </a:extLst>
              </p:cNvPr>
              <p:cNvCxnSpPr>
                <a:cxnSpLocks/>
              </p:cNvCxnSpPr>
              <p:nvPr/>
            </p:nvCxnSpPr>
            <p:spPr>
              <a:xfrm flipH="1">
                <a:off x="3434425" y="4638710"/>
                <a:ext cx="689479" cy="7176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332" name="TextBox 331">
              <a:extLst>
                <a:ext uri="{FF2B5EF4-FFF2-40B4-BE49-F238E27FC236}">
                  <a16:creationId xmlns:a16="http://schemas.microsoft.com/office/drawing/2014/main" id="{2CF8F7E1-9AAE-753B-FD03-70DF40418367}"/>
                </a:ext>
              </a:extLst>
            </p:cNvPr>
            <p:cNvSpPr txBox="1"/>
            <p:nvPr/>
          </p:nvSpPr>
          <p:spPr>
            <a:xfrm rot="16200000">
              <a:off x="10037620" y="2987235"/>
              <a:ext cx="444352" cy="307777"/>
            </a:xfrm>
            <a:prstGeom prst="rect">
              <a:avLst/>
            </a:prstGeom>
            <a:noFill/>
          </p:spPr>
          <p:txBody>
            <a:bodyPr wrap="none" rtlCol="0">
              <a:spAutoFit/>
            </a:bodyPr>
            <a:lstStyle/>
            <a:p>
              <a:r>
                <a:rPr lang="en-GB" dirty="0"/>
                <a:t>ND</a:t>
              </a:r>
            </a:p>
          </p:txBody>
        </p:sp>
        <p:sp>
          <p:nvSpPr>
            <p:cNvPr id="333" name="TextBox 332">
              <a:extLst>
                <a:ext uri="{FF2B5EF4-FFF2-40B4-BE49-F238E27FC236}">
                  <a16:creationId xmlns:a16="http://schemas.microsoft.com/office/drawing/2014/main" id="{8E4E68AF-6965-0771-9D97-2FE61E1E4FBF}"/>
                </a:ext>
              </a:extLst>
            </p:cNvPr>
            <p:cNvSpPr txBox="1"/>
            <p:nvPr/>
          </p:nvSpPr>
          <p:spPr>
            <a:xfrm rot="16200000">
              <a:off x="11475878" y="4528825"/>
              <a:ext cx="444352" cy="307777"/>
            </a:xfrm>
            <a:prstGeom prst="rect">
              <a:avLst/>
            </a:prstGeom>
            <a:noFill/>
          </p:spPr>
          <p:txBody>
            <a:bodyPr wrap="square" rtlCol="0">
              <a:spAutoFit/>
            </a:bodyPr>
            <a:lstStyle/>
            <a:p>
              <a:r>
                <a:rPr lang="en-GB" dirty="0"/>
                <a:t>RD</a:t>
              </a:r>
            </a:p>
          </p:txBody>
        </p:sp>
        <p:sp>
          <p:nvSpPr>
            <p:cNvPr id="334" name="TextBox 333">
              <a:extLst>
                <a:ext uri="{FF2B5EF4-FFF2-40B4-BE49-F238E27FC236}">
                  <a16:creationId xmlns:a16="http://schemas.microsoft.com/office/drawing/2014/main" id="{CAB225FD-81C9-DB43-92C7-0FBBE3BFEC29}"/>
                </a:ext>
              </a:extLst>
            </p:cNvPr>
            <p:cNvSpPr txBox="1"/>
            <p:nvPr/>
          </p:nvSpPr>
          <p:spPr>
            <a:xfrm rot="16200000">
              <a:off x="8824512" y="5816343"/>
              <a:ext cx="444352" cy="307777"/>
            </a:xfrm>
            <a:prstGeom prst="rect">
              <a:avLst/>
            </a:prstGeom>
            <a:noFill/>
          </p:spPr>
          <p:txBody>
            <a:bodyPr wrap="square" rtlCol="0">
              <a:spAutoFit/>
            </a:bodyPr>
            <a:lstStyle/>
            <a:p>
              <a:r>
                <a:rPr lang="en-GB" dirty="0"/>
                <a:t>TD</a:t>
              </a:r>
            </a:p>
          </p:txBody>
        </p:sp>
      </p:grpSp>
      <p:grpSp>
        <p:nvGrpSpPr>
          <p:cNvPr id="352" name="Group 351">
            <a:extLst>
              <a:ext uri="{FF2B5EF4-FFF2-40B4-BE49-F238E27FC236}">
                <a16:creationId xmlns:a16="http://schemas.microsoft.com/office/drawing/2014/main" id="{F9E92D22-DC86-FF62-C4D4-8329744DD613}"/>
              </a:ext>
            </a:extLst>
          </p:cNvPr>
          <p:cNvGrpSpPr/>
          <p:nvPr/>
        </p:nvGrpSpPr>
        <p:grpSpPr>
          <a:xfrm>
            <a:off x="4962584" y="2708454"/>
            <a:ext cx="3916525" cy="3992120"/>
            <a:chOff x="7416907" y="2520698"/>
            <a:chExt cx="3916525" cy="3992120"/>
          </a:xfrm>
        </p:grpSpPr>
        <p:cxnSp>
          <p:nvCxnSpPr>
            <p:cNvPr id="344" name="Straight Arrow Connector 343">
              <a:extLst>
                <a:ext uri="{FF2B5EF4-FFF2-40B4-BE49-F238E27FC236}">
                  <a16:creationId xmlns:a16="http://schemas.microsoft.com/office/drawing/2014/main" id="{2281BAE0-9D24-A9F7-DBDC-138CD4B7147A}"/>
                </a:ext>
              </a:extLst>
            </p:cNvPr>
            <p:cNvCxnSpPr>
              <a:cxnSpLocks/>
            </p:cNvCxnSpPr>
            <p:nvPr/>
          </p:nvCxnSpPr>
          <p:spPr>
            <a:xfrm flipH="1">
              <a:off x="7416907" y="2799982"/>
              <a:ext cx="1372076" cy="16452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5" name="Straight Arrow Connector 344">
              <a:extLst>
                <a:ext uri="{FF2B5EF4-FFF2-40B4-BE49-F238E27FC236}">
                  <a16:creationId xmlns:a16="http://schemas.microsoft.com/office/drawing/2014/main" id="{F520AD6E-25E0-C903-E7CE-263222B2492A}"/>
                </a:ext>
              </a:extLst>
            </p:cNvPr>
            <p:cNvCxnSpPr>
              <a:cxnSpLocks/>
            </p:cNvCxnSpPr>
            <p:nvPr/>
          </p:nvCxnSpPr>
          <p:spPr>
            <a:xfrm>
              <a:off x="7428238" y="4445204"/>
              <a:ext cx="1512193" cy="1729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46" name="TextBox 345">
              <a:extLst>
                <a:ext uri="{FF2B5EF4-FFF2-40B4-BE49-F238E27FC236}">
                  <a16:creationId xmlns:a16="http://schemas.microsoft.com/office/drawing/2014/main" id="{D52A77B9-9C0B-7A35-362F-CF5148D65BF1}"/>
                </a:ext>
              </a:extLst>
            </p:cNvPr>
            <p:cNvSpPr txBox="1"/>
            <p:nvPr/>
          </p:nvSpPr>
          <p:spPr>
            <a:xfrm>
              <a:off x="8863491" y="2520698"/>
              <a:ext cx="1916723" cy="307777"/>
            </a:xfrm>
            <a:prstGeom prst="rect">
              <a:avLst/>
            </a:prstGeom>
            <a:noFill/>
          </p:spPr>
          <p:txBody>
            <a:bodyPr wrap="square" rtlCol="0">
              <a:spAutoFit/>
            </a:bodyPr>
            <a:lstStyle/>
            <a:p>
              <a:r>
                <a:rPr lang="en-GB" dirty="0"/>
                <a:t>Incident beam, ki</a:t>
              </a:r>
            </a:p>
          </p:txBody>
        </p:sp>
        <p:sp>
          <p:nvSpPr>
            <p:cNvPr id="347" name="TextBox 346">
              <a:extLst>
                <a:ext uri="{FF2B5EF4-FFF2-40B4-BE49-F238E27FC236}">
                  <a16:creationId xmlns:a16="http://schemas.microsoft.com/office/drawing/2014/main" id="{E1985173-B036-C65D-F472-81B738481182}"/>
                </a:ext>
              </a:extLst>
            </p:cNvPr>
            <p:cNvSpPr txBox="1"/>
            <p:nvPr/>
          </p:nvSpPr>
          <p:spPr>
            <a:xfrm>
              <a:off x="8582485" y="6205041"/>
              <a:ext cx="1916723" cy="307777"/>
            </a:xfrm>
            <a:prstGeom prst="rect">
              <a:avLst/>
            </a:prstGeom>
            <a:noFill/>
          </p:spPr>
          <p:txBody>
            <a:bodyPr wrap="square" rtlCol="0">
              <a:spAutoFit/>
            </a:bodyPr>
            <a:lstStyle/>
            <a:p>
              <a:r>
                <a:rPr lang="en-GB" dirty="0"/>
                <a:t>Diffracted beam, </a:t>
              </a:r>
              <a:r>
                <a:rPr lang="en-GB" dirty="0" err="1"/>
                <a:t>kd</a:t>
              </a:r>
              <a:endParaRPr lang="en-GB" dirty="0"/>
            </a:p>
          </p:txBody>
        </p:sp>
        <p:sp>
          <p:nvSpPr>
            <p:cNvPr id="348" name="TextBox 347">
              <a:extLst>
                <a:ext uri="{FF2B5EF4-FFF2-40B4-BE49-F238E27FC236}">
                  <a16:creationId xmlns:a16="http://schemas.microsoft.com/office/drawing/2014/main" id="{9A82963B-A9A2-4E28-9C30-C9FB32CD96AE}"/>
                </a:ext>
              </a:extLst>
            </p:cNvPr>
            <p:cNvSpPr txBox="1"/>
            <p:nvPr/>
          </p:nvSpPr>
          <p:spPr>
            <a:xfrm>
              <a:off x="9416709" y="4094995"/>
              <a:ext cx="1916723" cy="307777"/>
            </a:xfrm>
            <a:prstGeom prst="rect">
              <a:avLst/>
            </a:prstGeom>
            <a:noFill/>
          </p:spPr>
          <p:txBody>
            <a:bodyPr wrap="square" rtlCol="0">
              <a:spAutoFit/>
            </a:bodyPr>
            <a:lstStyle/>
            <a:p>
              <a:r>
                <a:rPr lang="en-GB" dirty="0"/>
                <a:t>K</a:t>
              </a:r>
            </a:p>
          </p:txBody>
        </p:sp>
        <p:cxnSp>
          <p:nvCxnSpPr>
            <p:cNvPr id="349" name="Straight Arrow Connector 348">
              <a:extLst>
                <a:ext uri="{FF2B5EF4-FFF2-40B4-BE49-F238E27FC236}">
                  <a16:creationId xmlns:a16="http://schemas.microsoft.com/office/drawing/2014/main" id="{631643B3-0FB1-0126-9F4C-A928063F0917}"/>
                </a:ext>
              </a:extLst>
            </p:cNvPr>
            <p:cNvCxnSpPr>
              <a:cxnSpLocks/>
            </p:cNvCxnSpPr>
            <p:nvPr/>
          </p:nvCxnSpPr>
          <p:spPr>
            <a:xfrm flipH="1">
              <a:off x="8940431" y="4453171"/>
              <a:ext cx="1435253" cy="1721593"/>
            </a:xfrm>
            <a:prstGeom prst="straightConnector1">
              <a:avLst/>
            </a:prstGeom>
            <a:ln>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0" name="Straight Arrow Connector 349">
              <a:extLst>
                <a:ext uri="{FF2B5EF4-FFF2-40B4-BE49-F238E27FC236}">
                  <a16:creationId xmlns:a16="http://schemas.microsoft.com/office/drawing/2014/main" id="{B28B6AF0-E58A-7EC9-00EE-D1D93EDCA453}"/>
                </a:ext>
              </a:extLst>
            </p:cNvPr>
            <p:cNvCxnSpPr>
              <a:cxnSpLocks/>
            </p:cNvCxnSpPr>
            <p:nvPr/>
          </p:nvCxnSpPr>
          <p:spPr>
            <a:xfrm>
              <a:off x="7457947" y="4453170"/>
              <a:ext cx="291773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 name="Google Shape;339;p12">
            <a:extLst>
              <a:ext uri="{FF2B5EF4-FFF2-40B4-BE49-F238E27FC236}">
                <a16:creationId xmlns:a16="http://schemas.microsoft.com/office/drawing/2014/main" id="{9EF86885-220B-9E41-8CF5-DAC4255F1A49}"/>
              </a:ext>
            </a:extLst>
          </p:cNvPr>
          <p:cNvSpPr/>
          <p:nvPr/>
        </p:nvSpPr>
        <p:spPr>
          <a:xfrm>
            <a:off x="591319" y="1760244"/>
            <a:ext cx="1071946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dirty="0">
                <a:solidFill>
                  <a:srgbClr val="505050"/>
                </a:solidFill>
                <a:latin typeface="Arial"/>
                <a:ea typeface="Arial"/>
                <a:cs typeface="Arial"/>
                <a:sym typeface="Arial"/>
              </a:rPr>
              <a:t>Sample rotated, now K is aligned along ND</a:t>
            </a:r>
            <a:endParaRPr sz="1400" b="0" i="0" u="none" strike="noStrike" cap="none" baseline="-25000" dirty="0">
              <a:solidFill>
                <a:srgbClr val="505050"/>
              </a:solidFill>
              <a:latin typeface="Arial"/>
              <a:ea typeface="Arial"/>
              <a:cs typeface="Arial"/>
              <a:sym typeface="Arial"/>
            </a:endParaRPr>
          </a:p>
        </p:txBody>
      </p:sp>
    </p:spTree>
    <p:extLst>
      <p:ext uri="{BB962C8B-B14F-4D97-AF65-F5344CB8AC3E}">
        <p14:creationId xmlns:p14="http://schemas.microsoft.com/office/powerpoint/2010/main" val="1301424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39A2D374-897E-06C9-C692-1D8E40AE2640}"/>
            </a:ext>
          </a:extLst>
        </p:cNvPr>
        <p:cNvGrpSpPr/>
        <p:nvPr/>
      </p:nvGrpSpPr>
      <p:grpSpPr>
        <a:xfrm>
          <a:off x="0" y="0"/>
          <a:ext cx="0" cy="0"/>
          <a:chOff x="0" y="0"/>
          <a:chExt cx="0" cy="0"/>
        </a:xfrm>
      </p:grpSpPr>
      <p:grpSp>
        <p:nvGrpSpPr>
          <p:cNvPr id="2" name="Group 1">
            <a:extLst>
              <a:ext uri="{FF2B5EF4-FFF2-40B4-BE49-F238E27FC236}">
                <a16:creationId xmlns:a16="http://schemas.microsoft.com/office/drawing/2014/main" id="{DACF50CE-9154-CEC1-F2E7-C05FFA0C44BC}"/>
              </a:ext>
            </a:extLst>
          </p:cNvPr>
          <p:cNvGrpSpPr/>
          <p:nvPr/>
        </p:nvGrpSpPr>
        <p:grpSpPr>
          <a:xfrm rot="16200000">
            <a:off x="4762728" y="3310868"/>
            <a:ext cx="1088189" cy="1216520"/>
            <a:chOff x="2918690" y="2134341"/>
            <a:chExt cx="3916590" cy="4378477"/>
          </a:xfrm>
        </p:grpSpPr>
        <p:sp>
          <p:nvSpPr>
            <p:cNvPr id="3" name="Oval 2">
              <a:extLst>
                <a:ext uri="{FF2B5EF4-FFF2-40B4-BE49-F238E27FC236}">
                  <a16:creationId xmlns:a16="http://schemas.microsoft.com/office/drawing/2014/main" id="{6880BBB8-F66F-5CED-AEA7-2D37233B787A}"/>
                </a:ext>
              </a:extLst>
            </p:cNvPr>
            <p:cNvSpPr/>
            <p:nvPr/>
          </p:nvSpPr>
          <p:spPr>
            <a:xfrm>
              <a:off x="2918690" y="5276094"/>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A08BDB77-889E-BCBE-2AC4-61ADE528FD62}"/>
                </a:ext>
              </a:extLst>
            </p:cNvPr>
            <p:cNvSpPr/>
            <p:nvPr/>
          </p:nvSpPr>
          <p:spPr>
            <a:xfrm>
              <a:off x="4160057" y="5276094"/>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773E82E4-4CCC-B007-BE5A-45017F201DD3}"/>
                </a:ext>
              </a:extLst>
            </p:cNvPr>
            <p:cNvSpPr/>
            <p:nvPr/>
          </p:nvSpPr>
          <p:spPr>
            <a:xfrm>
              <a:off x="2918690" y="3608483"/>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5166A1F1-5F1B-230B-A21B-B4BBA17276F8}"/>
                </a:ext>
              </a:extLst>
            </p:cNvPr>
            <p:cNvSpPr/>
            <p:nvPr/>
          </p:nvSpPr>
          <p:spPr>
            <a:xfrm>
              <a:off x="4160057" y="3608483"/>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10AD370A-33D3-959A-5DB0-95D49714E266}"/>
                </a:ext>
              </a:extLst>
            </p:cNvPr>
            <p:cNvSpPr/>
            <p:nvPr/>
          </p:nvSpPr>
          <p:spPr>
            <a:xfrm>
              <a:off x="3603105" y="4780101"/>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4715C77B-E6DB-2007-15A8-3910D30685ED}"/>
                </a:ext>
              </a:extLst>
            </p:cNvPr>
            <p:cNvSpPr/>
            <p:nvPr/>
          </p:nvSpPr>
          <p:spPr>
            <a:xfrm>
              <a:off x="4844472" y="4780101"/>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FDCABF5A-FCA6-284A-3C1F-14E0BD2BD35F}"/>
                </a:ext>
              </a:extLst>
            </p:cNvPr>
            <p:cNvSpPr/>
            <p:nvPr/>
          </p:nvSpPr>
          <p:spPr>
            <a:xfrm>
              <a:off x="3603105" y="3112490"/>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B6A14987-ECAE-EE3C-3F91-CB5B2F23A8C7}"/>
                </a:ext>
              </a:extLst>
            </p:cNvPr>
            <p:cNvSpPr/>
            <p:nvPr/>
          </p:nvSpPr>
          <p:spPr>
            <a:xfrm>
              <a:off x="4844472" y="3112490"/>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9A550757-9156-9F25-6090-DCB2A1D9FF9F}"/>
                </a:ext>
              </a:extLst>
            </p:cNvPr>
            <p:cNvCxnSpPr>
              <a:stCxn id="5" idx="4"/>
              <a:endCxn id="3" idx="0"/>
            </p:cNvCxnSpPr>
            <p:nvPr/>
          </p:nvCxnSpPr>
          <p:spPr>
            <a:xfrm>
              <a:off x="3112654" y="3996410"/>
              <a:ext cx="0" cy="1279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46BDCF6-E0CB-8214-E84C-40E47951C147}"/>
                </a:ext>
              </a:extLst>
            </p:cNvPr>
            <p:cNvCxnSpPr>
              <a:stCxn id="3" idx="6"/>
              <a:endCxn id="4" idx="2"/>
            </p:cNvCxnSpPr>
            <p:nvPr/>
          </p:nvCxnSpPr>
          <p:spPr>
            <a:xfrm>
              <a:off x="3306617" y="5470058"/>
              <a:ext cx="85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97C5F78-7FC8-53F7-31A6-329B83EDE7D1}"/>
                </a:ext>
              </a:extLst>
            </p:cNvPr>
            <p:cNvCxnSpPr>
              <a:stCxn id="5" idx="6"/>
              <a:endCxn id="6" idx="2"/>
            </p:cNvCxnSpPr>
            <p:nvPr/>
          </p:nvCxnSpPr>
          <p:spPr>
            <a:xfrm>
              <a:off x="3306617" y="3802447"/>
              <a:ext cx="85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4B82C3D-8616-A41F-36E1-8646DDBDC521}"/>
                </a:ext>
              </a:extLst>
            </p:cNvPr>
            <p:cNvCxnSpPr>
              <a:stCxn id="6" idx="4"/>
              <a:endCxn id="4" idx="0"/>
            </p:cNvCxnSpPr>
            <p:nvPr/>
          </p:nvCxnSpPr>
          <p:spPr>
            <a:xfrm>
              <a:off x="4354021" y="3996410"/>
              <a:ext cx="0" cy="1279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C3E0131-94BC-1989-AF47-134E7DC851D6}"/>
                </a:ext>
              </a:extLst>
            </p:cNvPr>
            <p:cNvCxnSpPr>
              <a:stCxn id="8" idx="3"/>
              <a:endCxn id="3" idx="7"/>
            </p:cNvCxnSpPr>
            <p:nvPr/>
          </p:nvCxnSpPr>
          <p:spPr>
            <a:xfrm flipH="1">
              <a:off x="3249806" y="5111217"/>
              <a:ext cx="410110" cy="221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E5BDEE-80B1-94D0-1ED1-E34C26EBA321}"/>
                </a:ext>
              </a:extLst>
            </p:cNvPr>
            <p:cNvCxnSpPr>
              <a:stCxn id="9" idx="3"/>
              <a:endCxn id="4" idx="7"/>
            </p:cNvCxnSpPr>
            <p:nvPr/>
          </p:nvCxnSpPr>
          <p:spPr>
            <a:xfrm flipH="1">
              <a:off x="4491173" y="5111217"/>
              <a:ext cx="410110" cy="221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49838C-D744-7438-DDC9-762B54894194}"/>
                </a:ext>
              </a:extLst>
            </p:cNvPr>
            <p:cNvCxnSpPr>
              <a:stCxn id="5" idx="7"/>
              <a:endCxn id="10" idx="3"/>
            </p:cNvCxnSpPr>
            <p:nvPr/>
          </p:nvCxnSpPr>
          <p:spPr>
            <a:xfrm flipV="1">
              <a:off x="3249806" y="3443606"/>
              <a:ext cx="410110" cy="221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BD33BFB-EAB2-A46F-F7FB-4360737E05BA}"/>
                </a:ext>
              </a:extLst>
            </p:cNvPr>
            <p:cNvCxnSpPr>
              <a:stCxn id="6" idx="7"/>
              <a:endCxn id="11" idx="3"/>
            </p:cNvCxnSpPr>
            <p:nvPr/>
          </p:nvCxnSpPr>
          <p:spPr>
            <a:xfrm flipV="1">
              <a:off x="4491173" y="3443606"/>
              <a:ext cx="410110" cy="221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1F07BE8-4B4E-E1C1-1E02-FEB93E831CF8}"/>
                </a:ext>
              </a:extLst>
            </p:cNvPr>
            <p:cNvCxnSpPr>
              <a:stCxn id="10" idx="6"/>
              <a:endCxn id="11" idx="2"/>
            </p:cNvCxnSpPr>
            <p:nvPr/>
          </p:nvCxnSpPr>
          <p:spPr>
            <a:xfrm>
              <a:off x="3991032" y="3306454"/>
              <a:ext cx="85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D12446E-7219-B3B9-E535-FC4245FB1B83}"/>
                </a:ext>
              </a:extLst>
            </p:cNvPr>
            <p:cNvCxnSpPr>
              <a:stCxn id="11" idx="4"/>
              <a:endCxn id="9" idx="0"/>
            </p:cNvCxnSpPr>
            <p:nvPr/>
          </p:nvCxnSpPr>
          <p:spPr>
            <a:xfrm>
              <a:off x="5038436" y="3500417"/>
              <a:ext cx="0" cy="1279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F0E0A63-7526-A66C-A626-CBA963C71CA8}"/>
                </a:ext>
              </a:extLst>
            </p:cNvPr>
            <p:cNvCxnSpPr>
              <a:stCxn id="9" idx="2"/>
              <a:endCxn id="8" idx="6"/>
            </p:cNvCxnSpPr>
            <p:nvPr/>
          </p:nvCxnSpPr>
          <p:spPr>
            <a:xfrm flipH="1">
              <a:off x="3991032" y="4974065"/>
              <a:ext cx="85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E0F407EF-F414-59CF-1EAB-10871F129FF8}"/>
                </a:ext>
              </a:extLst>
            </p:cNvPr>
            <p:cNvCxnSpPr>
              <a:stCxn id="10" idx="4"/>
              <a:endCxn id="8" idx="0"/>
            </p:cNvCxnSpPr>
            <p:nvPr/>
          </p:nvCxnSpPr>
          <p:spPr>
            <a:xfrm>
              <a:off x="3797069" y="3500417"/>
              <a:ext cx="0" cy="1279684"/>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36">
              <a:extLst>
                <a:ext uri="{FF2B5EF4-FFF2-40B4-BE49-F238E27FC236}">
                  <a16:creationId xmlns:a16="http://schemas.microsoft.com/office/drawing/2014/main" id="{41A2CB5C-169B-E7B9-6F7C-C8B67C68636C}"/>
                </a:ext>
              </a:extLst>
            </p:cNvPr>
            <p:cNvSpPr/>
            <p:nvPr/>
          </p:nvSpPr>
          <p:spPr>
            <a:xfrm>
              <a:off x="4013215" y="2134341"/>
              <a:ext cx="1426095" cy="4378477"/>
            </a:xfrm>
            <a:custGeom>
              <a:avLst/>
              <a:gdLst>
                <a:gd name="csX0" fmla="*/ 0 w 1475043"/>
                <a:gd name="csY0" fmla="*/ 0 h 4052249"/>
                <a:gd name="csX1" fmla="*/ 1475043 w 1475043"/>
                <a:gd name="csY1" fmla="*/ 0 h 4052249"/>
                <a:gd name="csX2" fmla="*/ 1475043 w 1475043"/>
                <a:gd name="csY2" fmla="*/ 4052249 h 4052249"/>
                <a:gd name="csX3" fmla="*/ 0 w 1475043"/>
                <a:gd name="csY3" fmla="*/ 4052249 h 4052249"/>
                <a:gd name="csX4" fmla="*/ 0 w 1475043"/>
                <a:gd name="csY4" fmla="*/ 0 h 4052249"/>
                <a:gd name="csX0" fmla="*/ 157942 w 1475043"/>
                <a:gd name="csY0" fmla="*/ 1371600 h 4052249"/>
                <a:gd name="csX1" fmla="*/ 1475043 w 1475043"/>
                <a:gd name="csY1" fmla="*/ 0 h 4052249"/>
                <a:gd name="csX2" fmla="*/ 1475043 w 1475043"/>
                <a:gd name="csY2" fmla="*/ 4052249 h 4052249"/>
                <a:gd name="csX3" fmla="*/ 0 w 1475043"/>
                <a:gd name="csY3" fmla="*/ 4052249 h 4052249"/>
                <a:gd name="csX4" fmla="*/ 157942 w 1475043"/>
                <a:gd name="csY4" fmla="*/ 1371600 h 4052249"/>
                <a:gd name="csX0" fmla="*/ 299259 w 1475043"/>
                <a:gd name="csY0" fmla="*/ 1354974 h 4052249"/>
                <a:gd name="csX1" fmla="*/ 1475043 w 1475043"/>
                <a:gd name="csY1" fmla="*/ 0 h 4052249"/>
                <a:gd name="csX2" fmla="*/ 1475043 w 1475043"/>
                <a:gd name="csY2" fmla="*/ 4052249 h 4052249"/>
                <a:gd name="csX3" fmla="*/ 0 w 1475043"/>
                <a:gd name="csY3" fmla="*/ 4052249 h 4052249"/>
                <a:gd name="csX4" fmla="*/ 299259 w 1475043"/>
                <a:gd name="csY4" fmla="*/ 1354974 h 4052249"/>
                <a:gd name="csX0" fmla="*/ 299259 w 1475043"/>
                <a:gd name="csY0" fmla="*/ 1346661 h 4052249"/>
                <a:gd name="csX1" fmla="*/ 1475043 w 1475043"/>
                <a:gd name="csY1" fmla="*/ 0 h 4052249"/>
                <a:gd name="csX2" fmla="*/ 1475043 w 1475043"/>
                <a:gd name="csY2" fmla="*/ 4052249 h 4052249"/>
                <a:gd name="csX3" fmla="*/ 0 w 1475043"/>
                <a:gd name="csY3" fmla="*/ 4052249 h 4052249"/>
                <a:gd name="csX4" fmla="*/ 299259 w 1475043"/>
                <a:gd name="csY4" fmla="*/ 1346661 h 4052249"/>
                <a:gd name="csX0" fmla="*/ 299259 w 1475043"/>
                <a:gd name="csY0" fmla="*/ 423948 h 3129536"/>
                <a:gd name="csX1" fmla="*/ 918090 w 1475043"/>
                <a:gd name="csY1" fmla="*/ 0 h 3129536"/>
                <a:gd name="csX2" fmla="*/ 1475043 w 1475043"/>
                <a:gd name="csY2" fmla="*/ 3129536 h 3129536"/>
                <a:gd name="csX3" fmla="*/ 0 w 1475043"/>
                <a:gd name="csY3" fmla="*/ 3129536 h 3129536"/>
                <a:gd name="csX4" fmla="*/ 299259 w 1475043"/>
                <a:gd name="csY4" fmla="*/ 423948 h 3129536"/>
                <a:gd name="csX0" fmla="*/ 299259 w 1475043"/>
                <a:gd name="csY0" fmla="*/ 523700 h 3229288"/>
                <a:gd name="csX1" fmla="*/ 984592 w 1475043"/>
                <a:gd name="csY1" fmla="*/ 0 h 3229288"/>
                <a:gd name="csX2" fmla="*/ 1475043 w 1475043"/>
                <a:gd name="csY2" fmla="*/ 3229288 h 3229288"/>
                <a:gd name="csX3" fmla="*/ 0 w 1475043"/>
                <a:gd name="csY3" fmla="*/ 3229288 h 3229288"/>
                <a:gd name="csX4" fmla="*/ 299259 w 1475043"/>
                <a:gd name="csY4" fmla="*/ 523700 h 3229288"/>
                <a:gd name="csX0" fmla="*/ 299259 w 984592"/>
                <a:gd name="csY0" fmla="*/ 523700 h 3229288"/>
                <a:gd name="csX1" fmla="*/ 984592 w 984592"/>
                <a:gd name="csY1" fmla="*/ 0 h 3229288"/>
                <a:gd name="csX2" fmla="*/ 909778 w 984592"/>
                <a:gd name="csY2" fmla="*/ 1965754 h 3229288"/>
                <a:gd name="csX3" fmla="*/ 0 w 984592"/>
                <a:gd name="csY3" fmla="*/ 3229288 h 3229288"/>
                <a:gd name="csX4" fmla="*/ 299259 w 984592"/>
                <a:gd name="csY4" fmla="*/ 523700 h 3229288"/>
                <a:gd name="csX0" fmla="*/ 0 w 685333"/>
                <a:gd name="csY0" fmla="*/ 523700 h 2032255"/>
                <a:gd name="csX1" fmla="*/ 685333 w 685333"/>
                <a:gd name="csY1" fmla="*/ 0 h 2032255"/>
                <a:gd name="csX2" fmla="*/ 610519 w 685333"/>
                <a:gd name="csY2" fmla="*/ 1965754 h 2032255"/>
                <a:gd name="csX3" fmla="*/ 24938 w 685333"/>
                <a:gd name="csY3" fmla="*/ 2032255 h 2032255"/>
                <a:gd name="csX4" fmla="*/ 0 w 685333"/>
                <a:gd name="csY4" fmla="*/ 523700 h 2032255"/>
                <a:gd name="csX0" fmla="*/ 8313 w 693646"/>
                <a:gd name="csY0" fmla="*/ 523700 h 2231760"/>
                <a:gd name="csX1" fmla="*/ 693646 w 693646"/>
                <a:gd name="csY1" fmla="*/ 0 h 2231760"/>
                <a:gd name="csX2" fmla="*/ 618832 w 693646"/>
                <a:gd name="csY2" fmla="*/ 1965754 h 2231760"/>
                <a:gd name="csX3" fmla="*/ 0 w 693646"/>
                <a:gd name="csY3" fmla="*/ 2231760 h 2231760"/>
                <a:gd name="csX4" fmla="*/ 8313 w 693646"/>
                <a:gd name="csY4" fmla="*/ 523700 h 2231760"/>
                <a:gd name="csX0" fmla="*/ 8313 w 710272"/>
                <a:gd name="csY0" fmla="*/ 523700 h 2231760"/>
                <a:gd name="csX1" fmla="*/ 693646 w 710272"/>
                <a:gd name="csY1" fmla="*/ 0 h 2231760"/>
                <a:gd name="csX2" fmla="*/ 710272 w 710272"/>
                <a:gd name="csY2" fmla="*/ 1741311 h 2231760"/>
                <a:gd name="csX3" fmla="*/ 0 w 710272"/>
                <a:gd name="csY3" fmla="*/ 2231760 h 2231760"/>
                <a:gd name="csX4" fmla="*/ 8313 w 710272"/>
                <a:gd name="csY4" fmla="*/ 523700 h 2231760"/>
                <a:gd name="csX0" fmla="*/ 8313 w 726897"/>
                <a:gd name="csY0" fmla="*/ 523700 h 2231760"/>
                <a:gd name="csX1" fmla="*/ 726897 w 726897"/>
                <a:gd name="csY1" fmla="*/ 0 h 2231760"/>
                <a:gd name="csX2" fmla="*/ 710272 w 726897"/>
                <a:gd name="csY2" fmla="*/ 1741311 h 2231760"/>
                <a:gd name="csX3" fmla="*/ 0 w 726897"/>
                <a:gd name="csY3" fmla="*/ 2231760 h 2231760"/>
                <a:gd name="csX4" fmla="*/ 8313 w 726897"/>
                <a:gd name="csY4" fmla="*/ 523700 h 2231760"/>
              </a:gdLst>
              <a:ahLst/>
              <a:cxnLst>
                <a:cxn ang="0">
                  <a:pos x="csX0" y="csY0"/>
                </a:cxn>
                <a:cxn ang="0">
                  <a:pos x="csX1" y="csY1"/>
                </a:cxn>
                <a:cxn ang="0">
                  <a:pos x="csX2" y="csY2"/>
                </a:cxn>
                <a:cxn ang="0">
                  <a:pos x="csX3" y="csY3"/>
                </a:cxn>
                <a:cxn ang="0">
                  <a:pos x="csX4" y="csY4"/>
                </a:cxn>
              </a:cxnLst>
              <a:rect l="l" t="t" r="r" b="b"/>
              <a:pathLst>
                <a:path w="726897" h="2231760">
                  <a:moveTo>
                    <a:pt x="8313" y="523700"/>
                  </a:moveTo>
                  <a:lnTo>
                    <a:pt x="726897" y="0"/>
                  </a:lnTo>
                  <a:lnTo>
                    <a:pt x="710272" y="1741311"/>
                  </a:lnTo>
                  <a:lnTo>
                    <a:pt x="0" y="2231760"/>
                  </a:lnTo>
                  <a:lnTo>
                    <a:pt x="8313" y="523700"/>
                  </a:lnTo>
                  <a:close/>
                </a:path>
              </a:pathLst>
            </a:custGeom>
            <a:solidFill>
              <a:schemeClr val="accent1">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8A0A8768-7111-C4DC-3449-4EB16F9FAB82}"/>
                </a:ext>
              </a:extLst>
            </p:cNvPr>
            <p:cNvCxnSpPr/>
            <p:nvPr/>
          </p:nvCxnSpPr>
          <p:spPr>
            <a:xfrm>
              <a:off x="4726262" y="4312550"/>
              <a:ext cx="210901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nvGrpSpPr>
          <p:cNvPr id="26" name="Group 25">
            <a:extLst>
              <a:ext uri="{FF2B5EF4-FFF2-40B4-BE49-F238E27FC236}">
                <a16:creationId xmlns:a16="http://schemas.microsoft.com/office/drawing/2014/main" id="{BF544FF9-F854-1630-8C33-7BAC8F3516F0}"/>
              </a:ext>
            </a:extLst>
          </p:cNvPr>
          <p:cNvGrpSpPr/>
          <p:nvPr/>
        </p:nvGrpSpPr>
        <p:grpSpPr>
          <a:xfrm rot="16200000">
            <a:off x="3948670" y="4317703"/>
            <a:ext cx="1088189" cy="1216520"/>
            <a:chOff x="2918690" y="2134341"/>
            <a:chExt cx="3916590" cy="4378477"/>
          </a:xfrm>
        </p:grpSpPr>
        <p:sp>
          <p:nvSpPr>
            <p:cNvPr id="27" name="Oval 26">
              <a:extLst>
                <a:ext uri="{FF2B5EF4-FFF2-40B4-BE49-F238E27FC236}">
                  <a16:creationId xmlns:a16="http://schemas.microsoft.com/office/drawing/2014/main" id="{AFBFF1BD-B885-E415-5A54-FE6FE94B6F8D}"/>
                </a:ext>
              </a:extLst>
            </p:cNvPr>
            <p:cNvSpPr/>
            <p:nvPr/>
          </p:nvSpPr>
          <p:spPr>
            <a:xfrm>
              <a:off x="2918690" y="5276094"/>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271ECA5A-AEC9-3BE7-D72D-9CCC6E7B2764}"/>
                </a:ext>
              </a:extLst>
            </p:cNvPr>
            <p:cNvSpPr/>
            <p:nvPr/>
          </p:nvSpPr>
          <p:spPr>
            <a:xfrm>
              <a:off x="4160057" y="5276094"/>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15CDE35D-7868-630E-4679-F9F0FA19E700}"/>
                </a:ext>
              </a:extLst>
            </p:cNvPr>
            <p:cNvSpPr/>
            <p:nvPr/>
          </p:nvSpPr>
          <p:spPr>
            <a:xfrm>
              <a:off x="2918690" y="3608483"/>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0FAD72DA-720A-A62C-FE8F-B415FF3F0661}"/>
                </a:ext>
              </a:extLst>
            </p:cNvPr>
            <p:cNvSpPr/>
            <p:nvPr/>
          </p:nvSpPr>
          <p:spPr>
            <a:xfrm>
              <a:off x="4160057" y="3608483"/>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AD414899-530A-9348-E750-AC79034FA6FF}"/>
                </a:ext>
              </a:extLst>
            </p:cNvPr>
            <p:cNvSpPr/>
            <p:nvPr/>
          </p:nvSpPr>
          <p:spPr>
            <a:xfrm>
              <a:off x="3603105" y="4780101"/>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4B1A32CD-0E0B-EFDE-8397-7B492F70F2F1}"/>
                </a:ext>
              </a:extLst>
            </p:cNvPr>
            <p:cNvSpPr/>
            <p:nvPr/>
          </p:nvSpPr>
          <p:spPr>
            <a:xfrm>
              <a:off x="4844472" y="4780101"/>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F7261B1C-A699-5D06-0BC1-C62B9C88B1E9}"/>
                </a:ext>
              </a:extLst>
            </p:cNvPr>
            <p:cNvSpPr/>
            <p:nvPr/>
          </p:nvSpPr>
          <p:spPr>
            <a:xfrm>
              <a:off x="3603105" y="3112490"/>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7513BAD9-291C-39D0-F33D-9D34D13A136E}"/>
                </a:ext>
              </a:extLst>
            </p:cNvPr>
            <p:cNvSpPr/>
            <p:nvPr/>
          </p:nvSpPr>
          <p:spPr>
            <a:xfrm>
              <a:off x="4844472" y="3112490"/>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a:extLst>
                <a:ext uri="{FF2B5EF4-FFF2-40B4-BE49-F238E27FC236}">
                  <a16:creationId xmlns:a16="http://schemas.microsoft.com/office/drawing/2014/main" id="{86B5BA78-4971-8D7D-9970-4ACF64EC83AC}"/>
                </a:ext>
              </a:extLst>
            </p:cNvPr>
            <p:cNvCxnSpPr>
              <a:stCxn id="29" idx="4"/>
              <a:endCxn id="27" idx="0"/>
            </p:cNvCxnSpPr>
            <p:nvPr/>
          </p:nvCxnSpPr>
          <p:spPr>
            <a:xfrm>
              <a:off x="3112654" y="3996410"/>
              <a:ext cx="0" cy="1279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C20D293-14DA-4DAE-E303-1BDEF5614CE0}"/>
                </a:ext>
              </a:extLst>
            </p:cNvPr>
            <p:cNvCxnSpPr>
              <a:stCxn id="27" idx="6"/>
              <a:endCxn id="28" idx="2"/>
            </p:cNvCxnSpPr>
            <p:nvPr/>
          </p:nvCxnSpPr>
          <p:spPr>
            <a:xfrm>
              <a:off x="3306617" y="5470058"/>
              <a:ext cx="85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5FB7708-8CE8-DB1D-130D-7F7F22BA8411}"/>
                </a:ext>
              </a:extLst>
            </p:cNvPr>
            <p:cNvCxnSpPr>
              <a:stCxn id="29" idx="6"/>
              <a:endCxn id="30" idx="2"/>
            </p:cNvCxnSpPr>
            <p:nvPr/>
          </p:nvCxnSpPr>
          <p:spPr>
            <a:xfrm>
              <a:off x="3306617" y="3802447"/>
              <a:ext cx="85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3857B59-8E21-F5E7-4602-B6A3EF592F8D}"/>
                </a:ext>
              </a:extLst>
            </p:cNvPr>
            <p:cNvCxnSpPr>
              <a:stCxn id="30" idx="4"/>
              <a:endCxn id="28" idx="0"/>
            </p:cNvCxnSpPr>
            <p:nvPr/>
          </p:nvCxnSpPr>
          <p:spPr>
            <a:xfrm>
              <a:off x="4354021" y="3996410"/>
              <a:ext cx="0" cy="1279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4B989C9-531E-8CA1-7E88-FDB5DD0B0520}"/>
                </a:ext>
              </a:extLst>
            </p:cNvPr>
            <p:cNvCxnSpPr>
              <a:stCxn id="31" idx="3"/>
              <a:endCxn id="27" idx="7"/>
            </p:cNvCxnSpPr>
            <p:nvPr/>
          </p:nvCxnSpPr>
          <p:spPr>
            <a:xfrm flipH="1">
              <a:off x="3249806" y="5111217"/>
              <a:ext cx="410110" cy="221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E21826A-6ACF-4091-AC6D-387E72854FA4}"/>
                </a:ext>
              </a:extLst>
            </p:cNvPr>
            <p:cNvCxnSpPr>
              <a:stCxn id="32" idx="3"/>
              <a:endCxn id="28" idx="7"/>
            </p:cNvCxnSpPr>
            <p:nvPr/>
          </p:nvCxnSpPr>
          <p:spPr>
            <a:xfrm flipH="1">
              <a:off x="4491173" y="5111217"/>
              <a:ext cx="410110" cy="221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6C5894A0-6AF6-8F63-1E91-03552178F3D2}"/>
                </a:ext>
              </a:extLst>
            </p:cNvPr>
            <p:cNvCxnSpPr>
              <a:stCxn id="29" idx="7"/>
              <a:endCxn id="33" idx="3"/>
            </p:cNvCxnSpPr>
            <p:nvPr/>
          </p:nvCxnSpPr>
          <p:spPr>
            <a:xfrm flipV="1">
              <a:off x="3249806" y="3443606"/>
              <a:ext cx="410110" cy="221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5983538-966A-4292-1BFF-25DABBBD6FB6}"/>
                </a:ext>
              </a:extLst>
            </p:cNvPr>
            <p:cNvCxnSpPr>
              <a:stCxn id="30" idx="7"/>
              <a:endCxn id="34" idx="3"/>
            </p:cNvCxnSpPr>
            <p:nvPr/>
          </p:nvCxnSpPr>
          <p:spPr>
            <a:xfrm flipV="1">
              <a:off x="4491173" y="3443606"/>
              <a:ext cx="410110" cy="221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FC2065F-95F7-20D8-659A-CA617D3AED83}"/>
                </a:ext>
              </a:extLst>
            </p:cNvPr>
            <p:cNvCxnSpPr>
              <a:stCxn id="33" idx="6"/>
              <a:endCxn id="34" idx="2"/>
            </p:cNvCxnSpPr>
            <p:nvPr/>
          </p:nvCxnSpPr>
          <p:spPr>
            <a:xfrm>
              <a:off x="3991032" y="3306454"/>
              <a:ext cx="85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848DA62-FB38-0C37-EF87-425B5512FFB4}"/>
                </a:ext>
              </a:extLst>
            </p:cNvPr>
            <p:cNvCxnSpPr>
              <a:stCxn id="34" idx="4"/>
              <a:endCxn id="32" idx="0"/>
            </p:cNvCxnSpPr>
            <p:nvPr/>
          </p:nvCxnSpPr>
          <p:spPr>
            <a:xfrm>
              <a:off x="5038436" y="3500417"/>
              <a:ext cx="0" cy="1279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12EB92D-4498-6212-EE8D-F48974EBECA1}"/>
                </a:ext>
              </a:extLst>
            </p:cNvPr>
            <p:cNvCxnSpPr>
              <a:stCxn id="32" idx="2"/>
              <a:endCxn id="31" idx="6"/>
            </p:cNvCxnSpPr>
            <p:nvPr/>
          </p:nvCxnSpPr>
          <p:spPr>
            <a:xfrm flipH="1">
              <a:off x="3991032" y="4974065"/>
              <a:ext cx="85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7A697DE-92AF-165A-C0C4-5CBF7D93CF6F}"/>
                </a:ext>
              </a:extLst>
            </p:cNvPr>
            <p:cNvCxnSpPr>
              <a:stCxn id="33" idx="4"/>
              <a:endCxn id="31" idx="0"/>
            </p:cNvCxnSpPr>
            <p:nvPr/>
          </p:nvCxnSpPr>
          <p:spPr>
            <a:xfrm>
              <a:off x="3797069" y="3500417"/>
              <a:ext cx="0" cy="1279684"/>
            </a:xfrm>
            <a:prstGeom prst="line">
              <a:avLst/>
            </a:prstGeom>
          </p:spPr>
          <p:style>
            <a:lnRef idx="1">
              <a:schemeClr val="accent1"/>
            </a:lnRef>
            <a:fillRef idx="0">
              <a:schemeClr val="accent1"/>
            </a:fillRef>
            <a:effectRef idx="0">
              <a:schemeClr val="accent1"/>
            </a:effectRef>
            <a:fontRef idx="minor">
              <a:schemeClr val="tx1"/>
            </a:fontRef>
          </p:style>
        </p:cxnSp>
        <p:sp>
          <p:nvSpPr>
            <p:cNvPr id="47" name="Rectangle 36">
              <a:extLst>
                <a:ext uri="{FF2B5EF4-FFF2-40B4-BE49-F238E27FC236}">
                  <a16:creationId xmlns:a16="http://schemas.microsoft.com/office/drawing/2014/main" id="{86072C6F-7C10-EB8B-788E-CC6AFDF44B1B}"/>
                </a:ext>
              </a:extLst>
            </p:cNvPr>
            <p:cNvSpPr/>
            <p:nvPr/>
          </p:nvSpPr>
          <p:spPr>
            <a:xfrm>
              <a:off x="4013215" y="2134341"/>
              <a:ext cx="1426095" cy="4378477"/>
            </a:xfrm>
            <a:custGeom>
              <a:avLst/>
              <a:gdLst>
                <a:gd name="csX0" fmla="*/ 0 w 1475043"/>
                <a:gd name="csY0" fmla="*/ 0 h 4052249"/>
                <a:gd name="csX1" fmla="*/ 1475043 w 1475043"/>
                <a:gd name="csY1" fmla="*/ 0 h 4052249"/>
                <a:gd name="csX2" fmla="*/ 1475043 w 1475043"/>
                <a:gd name="csY2" fmla="*/ 4052249 h 4052249"/>
                <a:gd name="csX3" fmla="*/ 0 w 1475043"/>
                <a:gd name="csY3" fmla="*/ 4052249 h 4052249"/>
                <a:gd name="csX4" fmla="*/ 0 w 1475043"/>
                <a:gd name="csY4" fmla="*/ 0 h 4052249"/>
                <a:gd name="csX0" fmla="*/ 157942 w 1475043"/>
                <a:gd name="csY0" fmla="*/ 1371600 h 4052249"/>
                <a:gd name="csX1" fmla="*/ 1475043 w 1475043"/>
                <a:gd name="csY1" fmla="*/ 0 h 4052249"/>
                <a:gd name="csX2" fmla="*/ 1475043 w 1475043"/>
                <a:gd name="csY2" fmla="*/ 4052249 h 4052249"/>
                <a:gd name="csX3" fmla="*/ 0 w 1475043"/>
                <a:gd name="csY3" fmla="*/ 4052249 h 4052249"/>
                <a:gd name="csX4" fmla="*/ 157942 w 1475043"/>
                <a:gd name="csY4" fmla="*/ 1371600 h 4052249"/>
                <a:gd name="csX0" fmla="*/ 299259 w 1475043"/>
                <a:gd name="csY0" fmla="*/ 1354974 h 4052249"/>
                <a:gd name="csX1" fmla="*/ 1475043 w 1475043"/>
                <a:gd name="csY1" fmla="*/ 0 h 4052249"/>
                <a:gd name="csX2" fmla="*/ 1475043 w 1475043"/>
                <a:gd name="csY2" fmla="*/ 4052249 h 4052249"/>
                <a:gd name="csX3" fmla="*/ 0 w 1475043"/>
                <a:gd name="csY3" fmla="*/ 4052249 h 4052249"/>
                <a:gd name="csX4" fmla="*/ 299259 w 1475043"/>
                <a:gd name="csY4" fmla="*/ 1354974 h 4052249"/>
                <a:gd name="csX0" fmla="*/ 299259 w 1475043"/>
                <a:gd name="csY0" fmla="*/ 1346661 h 4052249"/>
                <a:gd name="csX1" fmla="*/ 1475043 w 1475043"/>
                <a:gd name="csY1" fmla="*/ 0 h 4052249"/>
                <a:gd name="csX2" fmla="*/ 1475043 w 1475043"/>
                <a:gd name="csY2" fmla="*/ 4052249 h 4052249"/>
                <a:gd name="csX3" fmla="*/ 0 w 1475043"/>
                <a:gd name="csY3" fmla="*/ 4052249 h 4052249"/>
                <a:gd name="csX4" fmla="*/ 299259 w 1475043"/>
                <a:gd name="csY4" fmla="*/ 1346661 h 4052249"/>
                <a:gd name="csX0" fmla="*/ 299259 w 1475043"/>
                <a:gd name="csY0" fmla="*/ 423948 h 3129536"/>
                <a:gd name="csX1" fmla="*/ 918090 w 1475043"/>
                <a:gd name="csY1" fmla="*/ 0 h 3129536"/>
                <a:gd name="csX2" fmla="*/ 1475043 w 1475043"/>
                <a:gd name="csY2" fmla="*/ 3129536 h 3129536"/>
                <a:gd name="csX3" fmla="*/ 0 w 1475043"/>
                <a:gd name="csY3" fmla="*/ 3129536 h 3129536"/>
                <a:gd name="csX4" fmla="*/ 299259 w 1475043"/>
                <a:gd name="csY4" fmla="*/ 423948 h 3129536"/>
                <a:gd name="csX0" fmla="*/ 299259 w 1475043"/>
                <a:gd name="csY0" fmla="*/ 523700 h 3229288"/>
                <a:gd name="csX1" fmla="*/ 984592 w 1475043"/>
                <a:gd name="csY1" fmla="*/ 0 h 3229288"/>
                <a:gd name="csX2" fmla="*/ 1475043 w 1475043"/>
                <a:gd name="csY2" fmla="*/ 3229288 h 3229288"/>
                <a:gd name="csX3" fmla="*/ 0 w 1475043"/>
                <a:gd name="csY3" fmla="*/ 3229288 h 3229288"/>
                <a:gd name="csX4" fmla="*/ 299259 w 1475043"/>
                <a:gd name="csY4" fmla="*/ 523700 h 3229288"/>
                <a:gd name="csX0" fmla="*/ 299259 w 984592"/>
                <a:gd name="csY0" fmla="*/ 523700 h 3229288"/>
                <a:gd name="csX1" fmla="*/ 984592 w 984592"/>
                <a:gd name="csY1" fmla="*/ 0 h 3229288"/>
                <a:gd name="csX2" fmla="*/ 909778 w 984592"/>
                <a:gd name="csY2" fmla="*/ 1965754 h 3229288"/>
                <a:gd name="csX3" fmla="*/ 0 w 984592"/>
                <a:gd name="csY3" fmla="*/ 3229288 h 3229288"/>
                <a:gd name="csX4" fmla="*/ 299259 w 984592"/>
                <a:gd name="csY4" fmla="*/ 523700 h 3229288"/>
                <a:gd name="csX0" fmla="*/ 0 w 685333"/>
                <a:gd name="csY0" fmla="*/ 523700 h 2032255"/>
                <a:gd name="csX1" fmla="*/ 685333 w 685333"/>
                <a:gd name="csY1" fmla="*/ 0 h 2032255"/>
                <a:gd name="csX2" fmla="*/ 610519 w 685333"/>
                <a:gd name="csY2" fmla="*/ 1965754 h 2032255"/>
                <a:gd name="csX3" fmla="*/ 24938 w 685333"/>
                <a:gd name="csY3" fmla="*/ 2032255 h 2032255"/>
                <a:gd name="csX4" fmla="*/ 0 w 685333"/>
                <a:gd name="csY4" fmla="*/ 523700 h 2032255"/>
                <a:gd name="csX0" fmla="*/ 8313 w 693646"/>
                <a:gd name="csY0" fmla="*/ 523700 h 2231760"/>
                <a:gd name="csX1" fmla="*/ 693646 w 693646"/>
                <a:gd name="csY1" fmla="*/ 0 h 2231760"/>
                <a:gd name="csX2" fmla="*/ 618832 w 693646"/>
                <a:gd name="csY2" fmla="*/ 1965754 h 2231760"/>
                <a:gd name="csX3" fmla="*/ 0 w 693646"/>
                <a:gd name="csY3" fmla="*/ 2231760 h 2231760"/>
                <a:gd name="csX4" fmla="*/ 8313 w 693646"/>
                <a:gd name="csY4" fmla="*/ 523700 h 2231760"/>
                <a:gd name="csX0" fmla="*/ 8313 w 710272"/>
                <a:gd name="csY0" fmla="*/ 523700 h 2231760"/>
                <a:gd name="csX1" fmla="*/ 693646 w 710272"/>
                <a:gd name="csY1" fmla="*/ 0 h 2231760"/>
                <a:gd name="csX2" fmla="*/ 710272 w 710272"/>
                <a:gd name="csY2" fmla="*/ 1741311 h 2231760"/>
                <a:gd name="csX3" fmla="*/ 0 w 710272"/>
                <a:gd name="csY3" fmla="*/ 2231760 h 2231760"/>
                <a:gd name="csX4" fmla="*/ 8313 w 710272"/>
                <a:gd name="csY4" fmla="*/ 523700 h 2231760"/>
                <a:gd name="csX0" fmla="*/ 8313 w 726897"/>
                <a:gd name="csY0" fmla="*/ 523700 h 2231760"/>
                <a:gd name="csX1" fmla="*/ 726897 w 726897"/>
                <a:gd name="csY1" fmla="*/ 0 h 2231760"/>
                <a:gd name="csX2" fmla="*/ 710272 w 726897"/>
                <a:gd name="csY2" fmla="*/ 1741311 h 2231760"/>
                <a:gd name="csX3" fmla="*/ 0 w 726897"/>
                <a:gd name="csY3" fmla="*/ 2231760 h 2231760"/>
                <a:gd name="csX4" fmla="*/ 8313 w 726897"/>
                <a:gd name="csY4" fmla="*/ 523700 h 2231760"/>
              </a:gdLst>
              <a:ahLst/>
              <a:cxnLst>
                <a:cxn ang="0">
                  <a:pos x="csX0" y="csY0"/>
                </a:cxn>
                <a:cxn ang="0">
                  <a:pos x="csX1" y="csY1"/>
                </a:cxn>
                <a:cxn ang="0">
                  <a:pos x="csX2" y="csY2"/>
                </a:cxn>
                <a:cxn ang="0">
                  <a:pos x="csX3" y="csY3"/>
                </a:cxn>
                <a:cxn ang="0">
                  <a:pos x="csX4" y="csY4"/>
                </a:cxn>
              </a:cxnLst>
              <a:rect l="l" t="t" r="r" b="b"/>
              <a:pathLst>
                <a:path w="726897" h="2231760">
                  <a:moveTo>
                    <a:pt x="8313" y="523700"/>
                  </a:moveTo>
                  <a:lnTo>
                    <a:pt x="726897" y="0"/>
                  </a:lnTo>
                  <a:lnTo>
                    <a:pt x="710272" y="1741311"/>
                  </a:lnTo>
                  <a:lnTo>
                    <a:pt x="0" y="2231760"/>
                  </a:lnTo>
                  <a:lnTo>
                    <a:pt x="8313" y="523700"/>
                  </a:lnTo>
                  <a:close/>
                </a:path>
              </a:pathLst>
            </a:custGeom>
            <a:solidFill>
              <a:schemeClr val="accent1">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Arrow Connector 47">
              <a:extLst>
                <a:ext uri="{FF2B5EF4-FFF2-40B4-BE49-F238E27FC236}">
                  <a16:creationId xmlns:a16="http://schemas.microsoft.com/office/drawing/2014/main" id="{BEE11A03-0077-995C-D869-F53BE4371CAF}"/>
                </a:ext>
              </a:extLst>
            </p:cNvPr>
            <p:cNvCxnSpPr/>
            <p:nvPr/>
          </p:nvCxnSpPr>
          <p:spPr>
            <a:xfrm>
              <a:off x="4726262" y="4312550"/>
              <a:ext cx="210901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sp>
        <p:nvSpPr>
          <p:cNvPr id="326" name="Google Shape;326;p10">
            <a:extLst>
              <a:ext uri="{FF2B5EF4-FFF2-40B4-BE49-F238E27FC236}">
                <a16:creationId xmlns:a16="http://schemas.microsoft.com/office/drawing/2014/main" id="{00000A5D-13E1-BDEF-27B4-1E86CF4F3BC0}"/>
              </a:ext>
            </a:extLst>
          </p:cNvPr>
          <p:cNvSpPr txBox="1"/>
          <p:nvPr/>
        </p:nvSpPr>
        <p:spPr>
          <a:xfrm>
            <a:off x="403341" y="345182"/>
            <a:ext cx="11272722"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dirty="0">
                <a:solidFill>
                  <a:schemeClr val="dk1"/>
                </a:solidFill>
                <a:latin typeface="Arial"/>
                <a:ea typeface="Arial"/>
                <a:cs typeface="Arial"/>
                <a:sym typeface="Arial"/>
              </a:rPr>
              <a:t>Brief Introduction to Texture</a:t>
            </a:r>
            <a:endParaRPr sz="4400" b="0" i="0" u="none" strike="noStrike" cap="none" dirty="0">
              <a:solidFill>
                <a:schemeClr val="dk1"/>
              </a:solidFill>
              <a:latin typeface="Arial"/>
              <a:ea typeface="Arial"/>
              <a:cs typeface="Arial"/>
              <a:sym typeface="Arial"/>
            </a:endParaRPr>
          </a:p>
        </p:txBody>
      </p:sp>
      <p:sp>
        <p:nvSpPr>
          <p:cNvPr id="7" name="Google Shape;339;p12">
            <a:extLst>
              <a:ext uri="{FF2B5EF4-FFF2-40B4-BE49-F238E27FC236}">
                <a16:creationId xmlns:a16="http://schemas.microsoft.com/office/drawing/2014/main" id="{5954FE85-C2EC-550F-30E0-E7268A9A1E70}"/>
              </a:ext>
            </a:extLst>
          </p:cNvPr>
          <p:cNvSpPr/>
          <p:nvPr/>
        </p:nvSpPr>
        <p:spPr>
          <a:xfrm>
            <a:off x="416314" y="1387942"/>
            <a:ext cx="10719460" cy="83095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GB" sz="2400" b="0" i="0" u="none" strike="noStrike" cap="none" dirty="0">
                <a:solidFill>
                  <a:srgbClr val="505050"/>
                </a:solidFill>
                <a:latin typeface="Arial"/>
                <a:ea typeface="Arial"/>
                <a:cs typeface="Arial"/>
                <a:sym typeface="Arial"/>
              </a:rPr>
              <a:t>And so by looking at the intensity of the corresponding </a:t>
            </a:r>
            <a:r>
              <a:rPr lang="en-GB" sz="2400" b="0" i="0" u="none" strike="noStrike" cap="none" dirty="0" err="1">
                <a:solidFill>
                  <a:srgbClr val="505050"/>
                </a:solidFill>
                <a:latin typeface="Arial"/>
                <a:ea typeface="Arial"/>
                <a:cs typeface="Arial"/>
                <a:sym typeface="Arial"/>
              </a:rPr>
              <a:t>hkl</a:t>
            </a:r>
            <a:r>
              <a:rPr lang="en-GB" sz="2400" b="0" i="0" u="none" strike="noStrike" cap="none" dirty="0">
                <a:solidFill>
                  <a:srgbClr val="505050"/>
                </a:solidFill>
                <a:latin typeface="Arial"/>
                <a:ea typeface="Arial"/>
                <a:cs typeface="Arial"/>
                <a:sym typeface="Arial"/>
              </a:rPr>
              <a:t> peaks, we can tell how the crystals are orientated relative these sample directions</a:t>
            </a:r>
            <a:endParaRPr sz="1400" b="0" i="0" u="none" strike="noStrike" cap="none" baseline="-25000" dirty="0">
              <a:solidFill>
                <a:srgbClr val="505050"/>
              </a:solidFill>
              <a:latin typeface="Arial"/>
              <a:ea typeface="Arial"/>
              <a:cs typeface="Arial"/>
              <a:sym typeface="Arial"/>
            </a:endParaRPr>
          </a:p>
        </p:txBody>
      </p:sp>
      <p:grpSp>
        <p:nvGrpSpPr>
          <p:cNvPr id="330" name="Group 329">
            <a:extLst>
              <a:ext uri="{FF2B5EF4-FFF2-40B4-BE49-F238E27FC236}">
                <a16:creationId xmlns:a16="http://schemas.microsoft.com/office/drawing/2014/main" id="{9EBD9872-A05C-A790-3CE2-29DBF6A8E173}"/>
              </a:ext>
            </a:extLst>
          </p:cNvPr>
          <p:cNvGrpSpPr/>
          <p:nvPr/>
        </p:nvGrpSpPr>
        <p:grpSpPr>
          <a:xfrm>
            <a:off x="3251510" y="2712158"/>
            <a:ext cx="3559097" cy="3356783"/>
            <a:chOff x="8462326" y="2987235"/>
            <a:chExt cx="3559097" cy="3356783"/>
          </a:xfrm>
        </p:grpSpPr>
        <p:grpSp>
          <p:nvGrpSpPr>
            <p:cNvPr id="331" name="Group 330">
              <a:extLst>
                <a:ext uri="{FF2B5EF4-FFF2-40B4-BE49-F238E27FC236}">
                  <a16:creationId xmlns:a16="http://schemas.microsoft.com/office/drawing/2014/main" id="{6C20602A-1D21-98D2-B956-B02A8E7B9D98}"/>
                </a:ext>
              </a:extLst>
            </p:cNvPr>
            <p:cNvGrpSpPr/>
            <p:nvPr/>
          </p:nvGrpSpPr>
          <p:grpSpPr>
            <a:xfrm>
              <a:off x="8462326" y="3085924"/>
              <a:ext cx="3559097" cy="3258094"/>
              <a:chOff x="2975926" y="2647993"/>
              <a:chExt cx="3559097" cy="3258094"/>
            </a:xfrm>
          </p:grpSpPr>
          <p:grpSp>
            <p:nvGrpSpPr>
              <p:cNvPr id="335" name="Group 334">
                <a:extLst>
                  <a:ext uri="{FF2B5EF4-FFF2-40B4-BE49-F238E27FC236}">
                    <a16:creationId xmlns:a16="http://schemas.microsoft.com/office/drawing/2014/main" id="{FE3BD761-451D-F1DF-0763-CC511F93D922}"/>
                  </a:ext>
                </a:extLst>
              </p:cNvPr>
              <p:cNvGrpSpPr/>
              <p:nvPr/>
            </p:nvGrpSpPr>
            <p:grpSpPr>
              <a:xfrm>
                <a:off x="2975926" y="3021881"/>
                <a:ext cx="2915519" cy="2884206"/>
                <a:chOff x="2353593" y="2267383"/>
                <a:chExt cx="4050864" cy="4007357"/>
              </a:xfrm>
            </p:grpSpPr>
            <p:sp>
              <p:nvSpPr>
                <p:cNvPr id="339" name="Rectangle 338">
                  <a:extLst>
                    <a:ext uri="{FF2B5EF4-FFF2-40B4-BE49-F238E27FC236}">
                      <a16:creationId xmlns:a16="http://schemas.microsoft.com/office/drawing/2014/main" id="{55659435-E34D-87FA-6B0B-58CAD6D04887}"/>
                    </a:ext>
                  </a:extLst>
                </p:cNvPr>
                <p:cNvSpPr/>
                <p:nvPr/>
              </p:nvSpPr>
              <p:spPr>
                <a:xfrm>
                  <a:off x="3781249" y="2274242"/>
                  <a:ext cx="2620107" cy="2620107"/>
                </a:xfrm>
                <a:prstGeom prst="rect">
                  <a:avLst/>
                </a:pr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Rectangle 16">
                  <a:extLst>
                    <a:ext uri="{FF2B5EF4-FFF2-40B4-BE49-F238E27FC236}">
                      <a16:creationId xmlns:a16="http://schemas.microsoft.com/office/drawing/2014/main" id="{7FABBD8F-6F90-93BF-CE5F-9A38371C1755}"/>
                    </a:ext>
                  </a:extLst>
                </p:cNvPr>
                <p:cNvSpPr/>
                <p:nvPr/>
              </p:nvSpPr>
              <p:spPr>
                <a:xfrm>
                  <a:off x="2353593" y="2297705"/>
                  <a:ext cx="1424354" cy="3974122"/>
                </a:xfrm>
                <a:custGeom>
                  <a:avLst/>
                  <a:gdLst>
                    <a:gd name="csX0" fmla="*/ 0 w 2620107"/>
                    <a:gd name="csY0" fmla="*/ 0 h 2620107"/>
                    <a:gd name="csX1" fmla="*/ 2620107 w 2620107"/>
                    <a:gd name="csY1" fmla="*/ 0 h 2620107"/>
                    <a:gd name="csX2" fmla="*/ 2620107 w 2620107"/>
                    <a:gd name="csY2" fmla="*/ 2620107 h 2620107"/>
                    <a:gd name="csX3" fmla="*/ 0 w 2620107"/>
                    <a:gd name="csY3" fmla="*/ 2620107 h 2620107"/>
                    <a:gd name="csX4" fmla="*/ 0 w 2620107"/>
                    <a:gd name="csY4" fmla="*/ 0 h 2620107"/>
                    <a:gd name="csX0" fmla="*/ 0 w 4044461"/>
                    <a:gd name="csY0" fmla="*/ 0 h 2620107"/>
                    <a:gd name="csX1" fmla="*/ 4044461 w 4044461"/>
                    <a:gd name="csY1" fmla="*/ 1266092 h 2620107"/>
                    <a:gd name="csX2" fmla="*/ 2620107 w 4044461"/>
                    <a:gd name="csY2" fmla="*/ 2620107 h 2620107"/>
                    <a:gd name="csX3" fmla="*/ 0 w 4044461"/>
                    <a:gd name="csY3" fmla="*/ 2620107 h 2620107"/>
                    <a:gd name="csX4" fmla="*/ 0 w 4044461"/>
                    <a:gd name="csY4" fmla="*/ 0 h 2620107"/>
                    <a:gd name="csX0" fmla="*/ 1424354 w 4044461"/>
                    <a:gd name="csY0" fmla="*/ 0 h 1380391"/>
                    <a:gd name="csX1" fmla="*/ 4044461 w 4044461"/>
                    <a:gd name="csY1" fmla="*/ 26376 h 1380391"/>
                    <a:gd name="csX2" fmla="*/ 2620107 w 4044461"/>
                    <a:gd name="csY2" fmla="*/ 1380391 h 1380391"/>
                    <a:gd name="csX3" fmla="*/ 0 w 4044461"/>
                    <a:gd name="csY3" fmla="*/ 1380391 h 1380391"/>
                    <a:gd name="csX4" fmla="*/ 1424354 w 4044461"/>
                    <a:gd name="csY4" fmla="*/ 0 h 1380391"/>
                    <a:gd name="csX0" fmla="*/ 0 w 4053254"/>
                    <a:gd name="csY0" fmla="*/ 0 h 2620107"/>
                    <a:gd name="csX1" fmla="*/ 4053254 w 4053254"/>
                    <a:gd name="csY1" fmla="*/ 1266092 h 2620107"/>
                    <a:gd name="csX2" fmla="*/ 2628900 w 4053254"/>
                    <a:gd name="csY2" fmla="*/ 2620107 h 2620107"/>
                    <a:gd name="csX3" fmla="*/ 8793 w 4053254"/>
                    <a:gd name="csY3" fmla="*/ 2620107 h 2620107"/>
                    <a:gd name="csX4" fmla="*/ 0 w 4053254"/>
                    <a:gd name="csY4" fmla="*/ 0 h 2620107"/>
                    <a:gd name="csX0" fmla="*/ 0 w 2628900"/>
                    <a:gd name="csY0" fmla="*/ 1354015 h 3974122"/>
                    <a:gd name="csX1" fmla="*/ 1415562 w 2628900"/>
                    <a:gd name="csY1" fmla="*/ 0 h 3974122"/>
                    <a:gd name="csX2" fmla="*/ 2628900 w 2628900"/>
                    <a:gd name="csY2" fmla="*/ 3974122 h 3974122"/>
                    <a:gd name="csX3" fmla="*/ 8793 w 2628900"/>
                    <a:gd name="csY3" fmla="*/ 3974122 h 3974122"/>
                    <a:gd name="csX4" fmla="*/ 0 w 2628900"/>
                    <a:gd name="csY4" fmla="*/ 1354015 h 3974122"/>
                    <a:gd name="csX0" fmla="*/ 0 w 1424354"/>
                    <a:gd name="csY0" fmla="*/ 1354015 h 3974122"/>
                    <a:gd name="csX1" fmla="*/ 1415562 w 1424354"/>
                    <a:gd name="csY1" fmla="*/ 0 h 3974122"/>
                    <a:gd name="csX2" fmla="*/ 1424354 w 1424354"/>
                    <a:gd name="csY2" fmla="*/ 2593730 h 3974122"/>
                    <a:gd name="csX3" fmla="*/ 8793 w 1424354"/>
                    <a:gd name="csY3" fmla="*/ 3974122 h 3974122"/>
                    <a:gd name="csX4" fmla="*/ 0 w 1424354"/>
                    <a:gd name="csY4" fmla="*/ 1354015 h 3974122"/>
                  </a:gdLst>
                  <a:ahLst/>
                  <a:cxnLst>
                    <a:cxn ang="0">
                      <a:pos x="csX0" y="csY0"/>
                    </a:cxn>
                    <a:cxn ang="0">
                      <a:pos x="csX1" y="csY1"/>
                    </a:cxn>
                    <a:cxn ang="0">
                      <a:pos x="csX2" y="csY2"/>
                    </a:cxn>
                    <a:cxn ang="0">
                      <a:pos x="csX3" y="csY3"/>
                    </a:cxn>
                    <a:cxn ang="0">
                      <a:pos x="csX4" y="csY4"/>
                    </a:cxn>
                  </a:cxnLst>
                  <a:rect l="l" t="t" r="r" b="b"/>
                  <a:pathLst>
                    <a:path w="1424354" h="3974122">
                      <a:moveTo>
                        <a:pt x="0" y="1354015"/>
                      </a:moveTo>
                      <a:lnTo>
                        <a:pt x="1415562" y="0"/>
                      </a:lnTo>
                      <a:cubicBezTo>
                        <a:pt x="1418493" y="864577"/>
                        <a:pt x="1421423" y="1729153"/>
                        <a:pt x="1424354" y="2593730"/>
                      </a:cubicBezTo>
                      <a:lnTo>
                        <a:pt x="8793" y="3974122"/>
                      </a:lnTo>
                      <a:lnTo>
                        <a:pt x="0" y="1354015"/>
                      </a:lnTo>
                      <a:close/>
                    </a:path>
                  </a:pathLst>
                </a:cu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0DC8E201-978C-8367-4AAC-1E4318A040F9}"/>
                    </a:ext>
                  </a:extLst>
                </p:cNvPr>
                <p:cNvSpPr/>
                <p:nvPr/>
              </p:nvSpPr>
              <p:spPr>
                <a:xfrm>
                  <a:off x="2366594" y="3654633"/>
                  <a:ext cx="2620107" cy="2620107"/>
                </a:xfrm>
                <a:prstGeom prst="rect">
                  <a:avLst/>
                </a:pr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16">
                  <a:extLst>
                    <a:ext uri="{FF2B5EF4-FFF2-40B4-BE49-F238E27FC236}">
                      <a16:creationId xmlns:a16="http://schemas.microsoft.com/office/drawing/2014/main" id="{0FB84E1E-FAB3-A72F-2F54-DF72FBD05C35}"/>
                    </a:ext>
                  </a:extLst>
                </p:cNvPr>
                <p:cNvSpPr/>
                <p:nvPr/>
              </p:nvSpPr>
              <p:spPr>
                <a:xfrm>
                  <a:off x="2359996" y="2267383"/>
                  <a:ext cx="4044461" cy="1380391"/>
                </a:xfrm>
                <a:custGeom>
                  <a:avLst/>
                  <a:gdLst>
                    <a:gd name="csX0" fmla="*/ 0 w 2620107"/>
                    <a:gd name="csY0" fmla="*/ 0 h 2620107"/>
                    <a:gd name="csX1" fmla="*/ 2620107 w 2620107"/>
                    <a:gd name="csY1" fmla="*/ 0 h 2620107"/>
                    <a:gd name="csX2" fmla="*/ 2620107 w 2620107"/>
                    <a:gd name="csY2" fmla="*/ 2620107 h 2620107"/>
                    <a:gd name="csX3" fmla="*/ 0 w 2620107"/>
                    <a:gd name="csY3" fmla="*/ 2620107 h 2620107"/>
                    <a:gd name="csX4" fmla="*/ 0 w 2620107"/>
                    <a:gd name="csY4" fmla="*/ 0 h 2620107"/>
                    <a:gd name="csX0" fmla="*/ 0 w 4044461"/>
                    <a:gd name="csY0" fmla="*/ 0 h 2620107"/>
                    <a:gd name="csX1" fmla="*/ 4044461 w 4044461"/>
                    <a:gd name="csY1" fmla="*/ 1266092 h 2620107"/>
                    <a:gd name="csX2" fmla="*/ 2620107 w 4044461"/>
                    <a:gd name="csY2" fmla="*/ 2620107 h 2620107"/>
                    <a:gd name="csX3" fmla="*/ 0 w 4044461"/>
                    <a:gd name="csY3" fmla="*/ 2620107 h 2620107"/>
                    <a:gd name="csX4" fmla="*/ 0 w 4044461"/>
                    <a:gd name="csY4" fmla="*/ 0 h 2620107"/>
                    <a:gd name="csX0" fmla="*/ 1424354 w 4044461"/>
                    <a:gd name="csY0" fmla="*/ 0 h 1380391"/>
                    <a:gd name="csX1" fmla="*/ 4044461 w 4044461"/>
                    <a:gd name="csY1" fmla="*/ 26376 h 1380391"/>
                    <a:gd name="csX2" fmla="*/ 2620107 w 4044461"/>
                    <a:gd name="csY2" fmla="*/ 1380391 h 1380391"/>
                    <a:gd name="csX3" fmla="*/ 0 w 4044461"/>
                    <a:gd name="csY3" fmla="*/ 1380391 h 1380391"/>
                    <a:gd name="csX4" fmla="*/ 1424354 w 4044461"/>
                    <a:gd name="csY4" fmla="*/ 0 h 1380391"/>
                  </a:gdLst>
                  <a:ahLst/>
                  <a:cxnLst>
                    <a:cxn ang="0">
                      <a:pos x="csX0" y="csY0"/>
                    </a:cxn>
                    <a:cxn ang="0">
                      <a:pos x="csX1" y="csY1"/>
                    </a:cxn>
                    <a:cxn ang="0">
                      <a:pos x="csX2" y="csY2"/>
                    </a:cxn>
                    <a:cxn ang="0">
                      <a:pos x="csX3" y="csY3"/>
                    </a:cxn>
                    <a:cxn ang="0">
                      <a:pos x="csX4" y="csY4"/>
                    </a:cxn>
                  </a:cxnLst>
                  <a:rect l="l" t="t" r="r" b="b"/>
                  <a:pathLst>
                    <a:path w="4044461" h="1380391">
                      <a:moveTo>
                        <a:pt x="1424354" y="0"/>
                      </a:moveTo>
                      <a:lnTo>
                        <a:pt x="4044461" y="26376"/>
                      </a:lnTo>
                      <a:lnTo>
                        <a:pt x="2620107" y="1380391"/>
                      </a:lnTo>
                      <a:lnTo>
                        <a:pt x="0" y="1380391"/>
                      </a:lnTo>
                      <a:lnTo>
                        <a:pt x="1424354" y="0"/>
                      </a:lnTo>
                      <a:close/>
                    </a:path>
                  </a:pathLst>
                </a:cu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16">
                  <a:extLst>
                    <a:ext uri="{FF2B5EF4-FFF2-40B4-BE49-F238E27FC236}">
                      <a16:creationId xmlns:a16="http://schemas.microsoft.com/office/drawing/2014/main" id="{21DE77C5-4685-BA02-EEB9-9E976E1554A7}"/>
                    </a:ext>
                  </a:extLst>
                </p:cNvPr>
                <p:cNvSpPr/>
                <p:nvPr/>
              </p:nvSpPr>
              <p:spPr>
                <a:xfrm>
                  <a:off x="4978293" y="2297705"/>
                  <a:ext cx="1424354" cy="3974122"/>
                </a:xfrm>
                <a:custGeom>
                  <a:avLst/>
                  <a:gdLst>
                    <a:gd name="csX0" fmla="*/ 0 w 2620107"/>
                    <a:gd name="csY0" fmla="*/ 0 h 2620107"/>
                    <a:gd name="csX1" fmla="*/ 2620107 w 2620107"/>
                    <a:gd name="csY1" fmla="*/ 0 h 2620107"/>
                    <a:gd name="csX2" fmla="*/ 2620107 w 2620107"/>
                    <a:gd name="csY2" fmla="*/ 2620107 h 2620107"/>
                    <a:gd name="csX3" fmla="*/ 0 w 2620107"/>
                    <a:gd name="csY3" fmla="*/ 2620107 h 2620107"/>
                    <a:gd name="csX4" fmla="*/ 0 w 2620107"/>
                    <a:gd name="csY4" fmla="*/ 0 h 2620107"/>
                    <a:gd name="csX0" fmla="*/ 0 w 4044461"/>
                    <a:gd name="csY0" fmla="*/ 0 h 2620107"/>
                    <a:gd name="csX1" fmla="*/ 4044461 w 4044461"/>
                    <a:gd name="csY1" fmla="*/ 1266092 h 2620107"/>
                    <a:gd name="csX2" fmla="*/ 2620107 w 4044461"/>
                    <a:gd name="csY2" fmla="*/ 2620107 h 2620107"/>
                    <a:gd name="csX3" fmla="*/ 0 w 4044461"/>
                    <a:gd name="csY3" fmla="*/ 2620107 h 2620107"/>
                    <a:gd name="csX4" fmla="*/ 0 w 4044461"/>
                    <a:gd name="csY4" fmla="*/ 0 h 2620107"/>
                    <a:gd name="csX0" fmla="*/ 1424354 w 4044461"/>
                    <a:gd name="csY0" fmla="*/ 0 h 1380391"/>
                    <a:gd name="csX1" fmla="*/ 4044461 w 4044461"/>
                    <a:gd name="csY1" fmla="*/ 26376 h 1380391"/>
                    <a:gd name="csX2" fmla="*/ 2620107 w 4044461"/>
                    <a:gd name="csY2" fmla="*/ 1380391 h 1380391"/>
                    <a:gd name="csX3" fmla="*/ 0 w 4044461"/>
                    <a:gd name="csY3" fmla="*/ 1380391 h 1380391"/>
                    <a:gd name="csX4" fmla="*/ 1424354 w 4044461"/>
                    <a:gd name="csY4" fmla="*/ 0 h 1380391"/>
                    <a:gd name="csX0" fmla="*/ 0 w 4053254"/>
                    <a:gd name="csY0" fmla="*/ 0 h 2620107"/>
                    <a:gd name="csX1" fmla="*/ 4053254 w 4053254"/>
                    <a:gd name="csY1" fmla="*/ 1266092 h 2620107"/>
                    <a:gd name="csX2" fmla="*/ 2628900 w 4053254"/>
                    <a:gd name="csY2" fmla="*/ 2620107 h 2620107"/>
                    <a:gd name="csX3" fmla="*/ 8793 w 4053254"/>
                    <a:gd name="csY3" fmla="*/ 2620107 h 2620107"/>
                    <a:gd name="csX4" fmla="*/ 0 w 4053254"/>
                    <a:gd name="csY4" fmla="*/ 0 h 2620107"/>
                    <a:gd name="csX0" fmla="*/ 0 w 2628900"/>
                    <a:gd name="csY0" fmla="*/ 1354015 h 3974122"/>
                    <a:gd name="csX1" fmla="*/ 1415562 w 2628900"/>
                    <a:gd name="csY1" fmla="*/ 0 h 3974122"/>
                    <a:gd name="csX2" fmla="*/ 2628900 w 2628900"/>
                    <a:gd name="csY2" fmla="*/ 3974122 h 3974122"/>
                    <a:gd name="csX3" fmla="*/ 8793 w 2628900"/>
                    <a:gd name="csY3" fmla="*/ 3974122 h 3974122"/>
                    <a:gd name="csX4" fmla="*/ 0 w 2628900"/>
                    <a:gd name="csY4" fmla="*/ 1354015 h 3974122"/>
                    <a:gd name="csX0" fmla="*/ 0 w 1424354"/>
                    <a:gd name="csY0" fmla="*/ 1354015 h 3974122"/>
                    <a:gd name="csX1" fmla="*/ 1415562 w 1424354"/>
                    <a:gd name="csY1" fmla="*/ 0 h 3974122"/>
                    <a:gd name="csX2" fmla="*/ 1424354 w 1424354"/>
                    <a:gd name="csY2" fmla="*/ 2593730 h 3974122"/>
                    <a:gd name="csX3" fmla="*/ 8793 w 1424354"/>
                    <a:gd name="csY3" fmla="*/ 3974122 h 3974122"/>
                    <a:gd name="csX4" fmla="*/ 0 w 1424354"/>
                    <a:gd name="csY4" fmla="*/ 1354015 h 3974122"/>
                  </a:gdLst>
                  <a:ahLst/>
                  <a:cxnLst>
                    <a:cxn ang="0">
                      <a:pos x="csX0" y="csY0"/>
                    </a:cxn>
                    <a:cxn ang="0">
                      <a:pos x="csX1" y="csY1"/>
                    </a:cxn>
                    <a:cxn ang="0">
                      <a:pos x="csX2" y="csY2"/>
                    </a:cxn>
                    <a:cxn ang="0">
                      <a:pos x="csX3" y="csY3"/>
                    </a:cxn>
                    <a:cxn ang="0">
                      <a:pos x="csX4" y="csY4"/>
                    </a:cxn>
                  </a:cxnLst>
                  <a:rect l="l" t="t" r="r" b="b"/>
                  <a:pathLst>
                    <a:path w="1424354" h="3974122">
                      <a:moveTo>
                        <a:pt x="0" y="1354015"/>
                      </a:moveTo>
                      <a:lnTo>
                        <a:pt x="1415562" y="0"/>
                      </a:lnTo>
                      <a:cubicBezTo>
                        <a:pt x="1418493" y="864577"/>
                        <a:pt x="1421423" y="1729153"/>
                        <a:pt x="1424354" y="2593730"/>
                      </a:cubicBezTo>
                      <a:lnTo>
                        <a:pt x="8793" y="3974122"/>
                      </a:lnTo>
                      <a:lnTo>
                        <a:pt x="0" y="1354015"/>
                      </a:lnTo>
                      <a:close/>
                    </a:path>
                  </a:pathLst>
                </a:cu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6" name="Straight Arrow Connector 335">
                <a:extLst>
                  <a:ext uri="{FF2B5EF4-FFF2-40B4-BE49-F238E27FC236}">
                    <a16:creationId xmlns:a16="http://schemas.microsoft.com/office/drawing/2014/main" id="{8C30B3C3-77C7-9646-9F6D-F3B8E63359F2}"/>
                  </a:ext>
                </a:extLst>
              </p:cNvPr>
              <p:cNvCxnSpPr/>
              <p:nvPr/>
            </p:nvCxnSpPr>
            <p:spPr>
              <a:xfrm flipV="1">
                <a:off x="4499510" y="2647993"/>
                <a:ext cx="0" cy="870641"/>
              </a:xfrm>
              <a:prstGeom prst="straightConnector1">
                <a:avLst/>
              </a:prstGeom>
              <a:ln w="38100">
                <a:solidFill>
                  <a:srgbClr val="32CD32"/>
                </a:solidFill>
                <a:tailEnd type="triangle"/>
              </a:ln>
            </p:spPr>
            <p:style>
              <a:lnRef idx="1">
                <a:schemeClr val="accent1"/>
              </a:lnRef>
              <a:fillRef idx="0">
                <a:schemeClr val="accent1"/>
              </a:fillRef>
              <a:effectRef idx="0">
                <a:schemeClr val="accent1"/>
              </a:effectRef>
              <a:fontRef idx="minor">
                <a:schemeClr val="tx1"/>
              </a:fontRef>
            </p:style>
          </p:cxnSp>
          <p:cxnSp>
            <p:nvCxnSpPr>
              <p:cNvPr id="337" name="Straight Arrow Connector 336">
                <a:extLst>
                  <a:ext uri="{FF2B5EF4-FFF2-40B4-BE49-F238E27FC236}">
                    <a16:creationId xmlns:a16="http://schemas.microsoft.com/office/drawing/2014/main" id="{36A562B5-9DB2-C1C2-2160-939519F80A0E}"/>
                  </a:ext>
                </a:extLst>
              </p:cNvPr>
              <p:cNvCxnSpPr>
                <a:cxnSpLocks/>
              </p:cNvCxnSpPr>
              <p:nvPr/>
            </p:nvCxnSpPr>
            <p:spPr>
              <a:xfrm>
                <a:off x="5357634" y="4474177"/>
                <a:ext cx="117738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8" name="Straight Arrow Connector 337">
                <a:extLst>
                  <a:ext uri="{FF2B5EF4-FFF2-40B4-BE49-F238E27FC236}">
                    <a16:creationId xmlns:a16="http://schemas.microsoft.com/office/drawing/2014/main" id="{4FD4834A-E589-980E-4E6D-A75E1F32CB8F}"/>
                  </a:ext>
                </a:extLst>
              </p:cNvPr>
              <p:cNvCxnSpPr>
                <a:cxnSpLocks/>
              </p:cNvCxnSpPr>
              <p:nvPr/>
            </p:nvCxnSpPr>
            <p:spPr>
              <a:xfrm flipH="1">
                <a:off x="3434425" y="4638710"/>
                <a:ext cx="689479" cy="7176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332" name="TextBox 331">
              <a:extLst>
                <a:ext uri="{FF2B5EF4-FFF2-40B4-BE49-F238E27FC236}">
                  <a16:creationId xmlns:a16="http://schemas.microsoft.com/office/drawing/2014/main" id="{829E1D89-E180-C7B6-6F55-33F71299C2FD}"/>
                </a:ext>
              </a:extLst>
            </p:cNvPr>
            <p:cNvSpPr txBox="1"/>
            <p:nvPr/>
          </p:nvSpPr>
          <p:spPr>
            <a:xfrm>
              <a:off x="10037619" y="2987235"/>
              <a:ext cx="444352" cy="307777"/>
            </a:xfrm>
            <a:prstGeom prst="rect">
              <a:avLst/>
            </a:prstGeom>
            <a:noFill/>
          </p:spPr>
          <p:txBody>
            <a:bodyPr wrap="none" rtlCol="0">
              <a:spAutoFit/>
            </a:bodyPr>
            <a:lstStyle/>
            <a:p>
              <a:r>
                <a:rPr lang="en-GB" dirty="0"/>
                <a:t>ND</a:t>
              </a:r>
            </a:p>
          </p:txBody>
        </p:sp>
        <p:sp>
          <p:nvSpPr>
            <p:cNvPr id="333" name="TextBox 332">
              <a:extLst>
                <a:ext uri="{FF2B5EF4-FFF2-40B4-BE49-F238E27FC236}">
                  <a16:creationId xmlns:a16="http://schemas.microsoft.com/office/drawing/2014/main" id="{AE8827D3-5DA1-6C12-6216-BDF7ED00897B}"/>
                </a:ext>
              </a:extLst>
            </p:cNvPr>
            <p:cNvSpPr txBox="1"/>
            <p:nvPr/>
          </p:nvSpPr>
          <p:spPr>
            <a:xfrm>
              <a:off x="11475878" y="4528825"/>
              <a:ext cx="444352" cy="307777"/>
            </a:xfrm>
            <a:prstGeom prst="rect">
              <a:avLst/>
            </a:prstGeom>
            <a:noFill/>
          </p:spPr>
          <p:txBody>
            <a:bodyPr wrap="square" rtlCol="0">
              <a:spAutoFit/>
            </a:bodyPr>
            <a:lstStyle/>
            <a:p>
              <a:r>
                <a:rPr lang="en-GB" dirty="0"/>
                <a:t>RD</a:t>
              </a:r>
            </a:p>
          </p:txBody>
        </p:sp>
        <p:sp>
          <p:nvSpPr>
            <p:cNvPr id="334" name="TextBox 333">
              <a:extLst>
                <a:ext uri="{FF2B5EF4-FFF2-40B4-BE49-F238E27FC236}">
                  <a16:creationId xmlns:a16="http://schemas.microsoft.com/office/drawing/2014/main" id="{053B236C-1243-6AE7-9CDA-88C6FB9009C7}"/>
                </a:ext>
              </a:extLst>
            </p:cNvPr>
            <p:cNvSpPr txBox="1"/>
            <p:nvPr/>
          </p:nvSpPr>
          <p:spPr>
            <a:xfrm>
              <a:off x="8824512" y="5816343"/>
              <a:ext cx="444352" cy="307777"/>
            </a:xfrm>
            <a:prstGeom prst="rect">
              <a:avLst/>
            </a:prstGeom>
            <a:noFill/>
          </p:spPr>
          <p:txBody>
            <a:bodyPr wrap="square" rtlCol="0">
              <a:spAutoFit/>
            </a:bodyPr>
            <a:lstStyle/>
            <a:p>
              <a:r>
                <a:rPr lang="en-GB" dirty="0"/>
                <a:t>TD</a:t>
              </a:r>
            </a:p>
          </p:txBody>
        </p:sp>
      </p:grpSp>
      <p:grpSp>
        <p:nvGrpSpPr>
          <p:cNvPr id="352" name="Group 351">
            <a:extLst>
              <a:ext uri="{FF2B5EF4-FFF2-40B4-BE49-F238E27FC236}">
                <a16:creationId xmlns:a16="http://schemas.microsoft.com/office/drawing/2014/main" id="{CADAE6CB-E9F3-958C-940B-52035C377910}"/>
              </a:ext>
            </a:extLst>
          </p:cNvPr>
          <p:cNvGrpSpPr/>
          <p:nvPr/>
        </p:nvGrpSpPr>
        <p:grpSpPr>
          <a:xfrm>
            <a:off x="5003624" y="4282751"/>
            <a:ext cx="3875485" cy="358176"/>
            <a:chOff x="7457947" y="4094995"/>
            <a:chExt cx="3875485" cy="358176"/>
          </a:xfrm>
        </p:grpSpPr>
        <p:sp>
          <p:nvSpPr>
            <p:cNvPr id="348" name="TextBox 347">
              <a:extLst>
                <a:ext uri="{FF2B5EF4-FFF2-40B4-BE49-F238E27FC236}">
                  <a16:creationId xmlns:a16="http://schemas.microsoft.com/office/drawing/2014/main" id="{A32F8668-DE3D-FBE7-CF07-BA10EF04B7AF}"/>
                </a:ext>
              </a:extLst>
            </p:cNvPr>
            <p:cNvSpPr txBox="1"/>
            <p:nvPr/>
          </p:nvSpPr>
          <p:spPr>
            <a:xfrm>
              <a:off x="9416709" y="4094995"/>
              <a:ext cx="1916723" cy="307777"/>
            </a:xfrm>
            <a:prstGeom prst="rect">
              <a:avLst/>
            </a:prstGeom>
            <a:noFill/>
          </p:spPr>
          <p:txBody>
            <a:bodyPr wrap="square" rtlCol="0">
              <a:spAutoFit/>
            </a:bodyPr>
            <a:lstStyle/>
            <a:p>
              <a:r>
                <a:rPr lang="en-GB" dirty="0"/>
                <a:t>K</a:t>
              </a:r>
            </a:p>
          </p:txBody>
        </p:sp>
        <p:cxnSp>
          <p:nvCxnSpPr>
            <p:cNvPr id="350" name="Straight Arrow Connector 349">
              <a:extLst>
                <a:ext uri="{FF2B5EF4-FFF2-40B4-BE49-F238E27FC236}">
                  <a16:creationId xmlns:a16="http://schemas.microsoft.com/office/drawing/2014/main" id="{204CBF61-33DC-1CF4-89F2-B373F60EC815}"/>
                </a:ext>
              </a:extLst>
            </p:cNvPr>
            <p:cNvCxnSpPr>
              <a:cxnSpLocks/>
            </p:cNvCxnSpPr>
            <p:nvPr/>
          </p:nvCxnSpPr>
          <p:spPr>
            <a:xfrm>
              <a:off x="7457947" y="4453170"/>
              <a:ext cx="291773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50" name="Straight Connector 49">
            <a:extLst>
              <a:ext uri="{FF2B5EF4-FFF2-40B4-BE49-F238E27FC236}">
                <a16:creationId xmlns:a16="http://schemas.microsoft.com/office/drawing/2014/main" id="{B0635D7E-9B70-E449-D4DD-1D6F4394D68E}"/>
              </a:ext>
            </a:extLst>
          </p:cNvPr>
          <p:cNvCxnSpPr/>
          <p:nvPr/>
        </p:nvCxnSpPr>
        <p:spPr>
          <a:xfrm>
            <a:off x="9346223" y="3184735"/>
            <a:ext cx="0" cy="26006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50D0F7B8-6721-CEAA-3A33-01415460346F}"/>
              </a:ext>
            </a:extLst>
          </p:cNvPr>
          <p:cNvCxnSpPr>
            <a:cxnSpLocks/>
          </p:cNvCxnSpPr>
          <p:nvPr/>
        </p:nvCxnSpPr>
        <p:spPr>
          <a:xfrm flipV="1">
            <a:off x="9346223" y="5776546"/>
            <a:ext cx="2329840" cy="8792"/>
          </a:xfrm>
          <a:prstGeom prst="line">
            <a:avLst/>
          </a:prstGeom>
          <a:ln w="28575"/>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53" name="Ink 52">
                <a:extLst>
                  <a:ext uri="{FF2B5EF4-FFF2-40B4-BE49-F238E27FC236}">
                    <a16:creationId xmlns:a16="http://schemas.microsoft.com/office/drawing/2014/main" id="{2DA09F01-3CE4-B3B1-49F5-3CBCE4985452}"/>
                  </a:ext>
                </a:extLst>
              </p14:cNvPr>
              <p14:cNvContentPartPr/>
              <p14:nvPr/>
            </p14:nvContentPartPr>
            <p14:xfrm>
              <a:off x="9363794" y="5336515"/>
              <a:ext cx="2294280" cy="54720"/>
            </p14:xfrm>
          </p:contentPart>
        </mc:Choice>
        <mc:Fallback xmlns="">
          <p:pic>
            <p:nvPicPr>
              <p:cNvPr id="53" name="Ink 52">
                <a:extLst>
                  <a:ext uri="{FF2B5EF4-FFF2-40B4-BE49-F238E27FC236}">
                    <a16:creationId xmlns:a16="http://schemas.microsoft.com/office/drawing/2014/main" id="{2DA09F01-3CE4-B3B1-49F5-3CBCE4985452}"/>
                  </a:ext>
                </a:extLst>
              </p:cNvPr>
              <p:cNvPicPr/>
              <p:nvPr/>
            </p:nvPicPr>
            <p:blipFill>
              <a:blip r:embed="rId4"/>
              <a:stretch>
                <a:fillRect/>
              </a:stretch>
            </p:blipFill>
            <p:spPr>
              <a:xfrm>
                <a:off x="9360554" y="5333635"/>
                <a:ext cx="2300040" cy="60480"/>
              </a:xfrm>
              <a:prstGeom prst="rect">
                <a:avLst/>
              </a:prstGeom>
            </p:spPr>
          </p:pic>
        </mc:Fallback>
      </mc:AlternateContent>
      <p:sp>
        <p:nvSpPr>
          <p:cNvPr id="56" name="TextBox 55">
            <a:extLst>
              <a:ext uri="{FF2B5EF4-FFF2-40B4-BE49-F238E27FC236}">
                <a16:creationId xmlns:a16="http://schemas.microsoft.com/office/drawing/2014/main" id="{6251645B-4936-41C3-205D-08185676F5D6}"/>
              </a:ext>
            </a:extLst>
          </p:cNvPr>
          <p:cNvSpPr txBox="1"/>
          <p:nvPr/>
        </p:nvSpPr>
        <p:spPr>
          <a:xfrm>
            <a:off x="8387214" y="3358512"/>
            <a:ext cx="923799" cy="307777"/>
          </a:xfrm>
          <a:prstGeom prst="rect">
            <a:avLst/>
          </a:prstGeom>
          <a:noFill/>
        </p:spPr>
        <p:txBody>
          <a:bodyPr wrap="square" rtlCol="0">
            <a:spAutoFit/>
          </a:bodyPr>
          <a:lstStyle/>
          <a:p>
            <a:r>
              <a:rPr lang="en-GB" dirty="0"/>
              <a:t>Intensity</a:t>
            </a:r>
          </a:p>
        </p:txBody>
      </p:sp>
      <p:sp>
        <p:nvSpPr>
          <p:cNvPr id="57" name="TextBox 56">
            <a:extLst>
              <a:ext uri="{FF2B5EF4-FFF2-40B4-BE49-F238E27FC236}">
                <a16:creationId xmlns:a16="http://schemas.microsoft.com/office/drawing/2014/main" id="{ED8E60A3-4C40-D966-AFE5-D08596FACEAB}"/>
              </a:ext>
            </a:extLst>
          </p:cNvPr>
          <p:cNvSpPr txBox="1"/>
          <p:nvPr/>
        </p:nvSpPr>
        <p:spPr>
          <a:xfrm>
            <a:off x="9574823" y="5912956"/>
            <a:ext cx="2224454" cy="738664"/>
          </a:xfrm>
          <a:prstGeom prst="rect">
            <a:avLst/>
          </a:prstGeom>
          <a:noFill/>
        </p:spPr>
        <p:txBody>
          <a:bodyPr wrap="square" rtlCol="0">
            <a:spAutoFit/>
          </a:bodyPr>
          <a:lstStyle/>
          <a:p>
            <a:r>
              <a:rPr lang="en-GB" dirty="0"/>
              <a:t>(region of spectra corresponding to Q</a:t>
            </a:r>
            <a:r>
              <a:rPr lang="en-GB" baseline="-25000" dirty="0"/>
              <a:t>hkl</a:t>
            </a:r>
            <a:r>
              <a:rPr lang="en-GB" dirty="0"/>
              <a:t> reflection)</a:t>
            </a:r>
          </a:p>
        </p:txBody>
      </p:sp>
    </p:spTree>
    <p:extLst>
      <p:ext uri="{BB962C8B-B14F-4D97-AF65-F5344CB8AC3E}">
        <p14:creationId xmlns:p14="http://schemas.microsoft.com/office/powerpoint/2010/main" val="1165868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4">
          <a:extLst>
            <a:ext uri="{FF2B5EF4-FFF2-40B4-BE49-F238E27FC236}">
              <a16:creationId xmlns:a16="http://schemas.microsoft.com/office/drawing/2014/main" id="{7DBF816D-DA7E-0828-EE5B-B7D8C4FD2475}"/>
            </a:ext>
          </a:extLst>
        </p:cNvPr>
        <p:cNvGrpSpPr/>
        <p:nvPr/>
      </p:nvGrpSpPr>
      <p:grpSpPr>
        <a:xfrm>
          <a:off x="0" y="0"/>
          <a:ext cx="0" cy="0"/>
          <a:chOff x="0" y="0"/>
          <a:chExt cx="0" cy="0"/>
        </a:xfrm>
      </p:grpSpPr>
      <p:grpSp>
        <p:nvGrpSpPr>
          <p:cNvPr id="49" name="Group 48">
            <a:extLst>
              <a:ext uri="{FF2B5EF4-FFF2-40B4-BE49-F238E27FC236}">
                <a16:creationId xmlns:a16="http://schemas.microsoft.com/office/drawing/2014/main" id="{DACC7571-F61D-A852-4F5B-EDBCFB4B04AD}"/>
              </a:ext>
            </a:extLst>
          </p:cNvPr>
          <p:cNvGrpSpPr/>
          <p:nvPr/>
        </p:nvGrpSpPr>
        <p:grpSpPr>
          <a:xfrm rot="5400000">
            <a:off x="3478852" y="3562372"/>
            <a:ext cx="2030578" cy="2095024"/>
            <a:chOff x="3884505" y="3375033"/>
            <a:chExt cx="2030578" cy="2095024"/>
          </a:xfrm>
        </p:grpSpPr>
        <p:grpSp>
          <p:nvGrpSpPr>
            <p:cNvPr id="2" name="Group 1">
              <a:extLst>
                <a:ext uri="{FF2B5EF4-FFF2-40B4-BE49-F238E27FC236}">
                  <a16:creationId xmlns:a16="http://schemas.microsoft.com/office/drawing/2014/main" id="{F9638DF2-EDD8-0DC8-4C6B-1262B8EEF16A}"/>
                </a:ext>
              </a:extLst>
            </p:cNvPr>
            <p:cNvGrpSpPr/>
            <p:nvPr/>
          </p:nvGrpSpPr>
          <p:grpSpPr>
            <a:xfrm rot="16200000">
              <a:off x="4762728" y="3310868"/>
              <a:ext cx="1088189" cy="1216520"/>
              <a:chOff x="2918690" y="2134341"/>
              <a:chExt cx="3916590" cy="4378477"/>
            </a:xfrm>
          </p:grpSpPr>
          <p:sp>
            <p:nvSpPr>
              <p:cNvPr id="3" name="Oval 2">
                <a:extLst>
                  <a:ext uri="{FF2B5EF4-FFF2-40B4-BE49-F238E27FC236}">
                    <a16:creationId xmlns:a16="http://schemas.microsoft.com/office/drawing/2014/main" id="{8EF66F7B-7187-F05B-EB62-5BF2AABC2B74}"/>
                  </a:ext>
                </a:extLst>
              </p:cNvPr>
              <p:cNvSpPr/>
              <p:nvPr/>
            </p:nvSpPr>
            <p:spPr>
              <a:xfrm>
                <a:off x="2918690" y="5276094"/>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Oval 3">
                <a:extLst>
                  <a:ext uri="{FF2B5EF4-FFF2-40B4-BE49-F238E27FC236}">
                    <a16:creationId xmlns:a16="http://schemas.microsoft.com/office/drawing/2014/main" id="{98A05981-AF00-5A79-5ED8-F7EC269C4A93}"/>
                  </a:ext>
                </a:extLst>
              </p:cNvPr>
              <p:cNvSpPr/>
              <p:nvPr/>
            </p:nvSpPr>
            <p:spPr>
              <a:xfrm>
                <a:off x="4160057" y="5276094"/>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11DDCD78-9D72-7851-4F3B-DAA47B2AE329}"/>
                  </a:ext>
                </a:extLst>
              </p:cNvPr>
              <p:cNvSpPr/>
              <p:nvPr/>
            </p:nvSpPr>
            <p:spPr>
              <a:xfrm>
                <a:off x="2918690" y="3608483"/>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D0BE8CDD-8655-58BC-8BC6-B1FBB87AE4E6}"/>
                  </a:ext>
                </a:extLst>
              </p:cNvPr>
              <p:cNvSpPr/>
              <p:nvPr/>
            </p:nvSpPr>
            <p:spPr>
              <a:xfrm>
                <a:off x="4160057" y="3608483"/>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171B5CB9-86AF-5D9E-0352-F216602C55D8}"/>
                  </a:ext>
                </a:extLst>
              </p:cNvPr>
              <p:cNvSpPr/>
              <p:nvPr/>
            </p:nvSpPr>
            <p:spPr>
              <a:xfrm>
                <a:off x="3603105" y="4780101"/>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FE7276D3-6493-D1D7-CFAF-DD98802F0338}"/>
                  </a:ext>
                </a:extLst>
              </p:cNvPr>
              <p:cNvSpPr/>
              <p:nvPr/>
            </p:nvSpPr>
            <p:spPr>
              <a:xfrm>
                <a:off x="4844472" y="4780101"/>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E0738F64-F954-2A65-BE5D-F292C5009A4B}"/>
                  </a:ext>
                </a:extLst>
              </p:cNvPr>
              <p:cNvSpPr/>
              <p:nvPr/>
            </p:nvSpPr>
            <p:spPr>
              <a:xfrm>
                <a:off x="3603105" y="3112490"/>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13BFB100-91DE-D49E-7C6D-1303306AD8FE}"/>
                  </a:ext>
                </a:extLst>
              </p:cNvPr>
              <p:cNvSpPr/>
              <p:nvPr/>
            </p:nvSpPr>
            <p:spPr>
              <a:xfrm>
                <a:off x="4844472" y="3112490"/>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Connector 11">
                <a:extLst>
                  <a:ext uri="{FF2B5EF4-FFF2-40B4-BE49-F238E27FC236}">
                    <a16:creationId xmlns:a16="http://schemas.microsoft.com/office/drawing/2014/main" id="{FA3E66D0-FE56-2533-7374-62ABF95910F6}"/>
                  </a:ext>
                </a:extLst>
              </p:cNvPr>
              <p:cNvCxnSpPr>
                <a:stCxn id="5" idx="4"/>
                <a:endCxn id="3" idx="0"/>
              </p:cNvCxnSpPr>
              <p:nvPr/>
            </p:nvCxnSpPr>
            <p:spPr>
              <a:xfrm>
                <a:off x="3112654" y="3996410"/>
                <a:ext cx="0" cy="1279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D10897A-3C3B-432B-74E3-2C4EAA712F35}"/>
                  </a:ext>
                </a:extLst>
              </p:cNvPr>
              <p:cNvCxnSpPr>
                <a:stCxn id="3" idx="6"/>
                <a:endCxn id="4" idx="2"/>
              </p:cNvCxnSpPr>
              <p:nvPr/>
            </p:nvCxnSpPr>
            <p:spPr>
              <a:xfrm>
                <a:off x="3306617" y="5470058"/>
                <a:ext cx="85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A7D88D7-6C36-60B2-228F-71E93510B8A1}"/>
                  </a:ext>
                </a:extLst>
              </p:cNvPr>
              <p:cNvCxnSpPr>
                <a:stCxn id="5" idx="6"/>
                <a:endCxn id="6" idx="2"/>
              </p:cNvCxnSpPr>
              <p:nvPr/>
            </p:nvCxnSpPr>
            <p:spPr>
              <a:xfrm>
                <a:off x="3306617" y="3802447"/>
                <a:ext cx="85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0E4D766-06AB-F016-E790-6BDFCF769ECF}"/>
                  </a:ext>
                </a:extLst>
              </p:cNvPr>
              <p:cNvCxnSpPr>
                <a:stCxn id="6" idx="4"/>
                <a:endCxn id="4" idx="0"/>
              </p:cNvCxnSpPr>
              <p:nvPr/>
            </p:nvCxnSpPr>
            <p:spPr>
              <a:xfrm>
                <a:off x="4354021" y="3996410"/>
                <a:ext cx="0" cy="1279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9341E51-D95A-CE11-5FE5-FE63BF7F8D4A}"/>
                  </a:ext>
                </a:extLst>
              </p:cNvPr>
              <p:cNvCxnSpPr>
                <a:stCxn id="8" idx="3"/>
                <a:endCxn id="3" idx="7"/>
              </p:cNvCxnSpPr>
              <p:nvPr/>
            </p:nvCxnSpPr>
            <p:spPr>
              <a:xfrm flipH="1">
                <a:off x="3249806" y="5111217"/>
                <a:ext cx="410110" cy="221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82C1D58-CCB6-F5A6-FCE6-D265FE7C5875}"/>
                  </a:ext>
                </a:extLst>
              </p:cNvPr>
              <p:cNvCxnSpPr>
                <a:stCxn id="9" idx="3"/>
                <a:endCxn id="4" idx="7"/>
              </p:cNvCxnSpPr>
              <p:nvPr/>
            </p:nvCxnSpPr>
            <p:spPr>
              <a:xfrm flipH="1">
                <a:off x="4491173" y="5111217"/>
                <a:ext cx="410110" cy="221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8B76FCE-4437-36AB-6A4C-B14AEEA961FF}"/>
                  </a:ext>
                </a:extLst>
              </p:cNvPr>
              <p:cNvCxnSpPr>
                <a:stCxn id="5" idx="7"/>
                <a:endCxn id="10" idx="3"/>
              </p:cNvCxnSpPr>
              <p:nvPr/>
            </p:nvCxnSpPr>
            <p:spPr>
              <a:xfrm flipV="1">
                <a:off x="3249806" y="3443606"/>
                <a:ext cx="410110" cy="221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384A3FD-EDDD-C13F-2451-45C2CA1593F6}"/>
                  </a:ext>
                </a:extLst>
              </p:cNvPr>
              <p:cNvCxnSpPr>
                <a:stCxn id="6" idx="7"/>
                <a:endCxn id="11" idx="3"/>
              </p:cNvCxnSpPr>
              <p:nvPr/>
            </p:nvCxnSpPr>
            <p:spPr>
              <a:xfrm flipV="1">
                <a:off x="4491173" y="3443606"/>
                <a:ext cx="410110" cy="221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9242E3A-C103-D8B3-4A6B-70CFC2976A4C}"/>
                  </a:ext>
                </a:extLst>
              </p:cNvPr>
              <p:cNvCxnSpPr>
                <a:stCxn id="10" idx="6"/>
                <a:endCxn id="11" idx="2"/>
              </p:cNvCxnSpPr>
              <p:nvPr/>
            </p:nvCxnSpPr>
            <p:spPr>
              <a:xfrm>
                <a:off x="3991032" y="3306454"/>
                <a:ext cx="85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E7CD44E-29CF-1D0B-289C-52114218A9C0}"/>
                  </a:ext>
                </a:extLst>
              </p:cNvPr>
              <p:cNvCxnSpPr>
                <a:stCxn id="11" idx="4"/>
                <a:endCxn id="9" idx="0"/>
              </p:cNvCxnSpPr>
              <p:nvPr/>
            </p:nvCxnSpPr>
            <p:spPr>
              <a:xfrm>
                <a:off x="5038436" y="3500417"/>
                <a:ext cx="0" cy="1279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5E7A5EB-AA8F-A983-B4B7-7DBBC1A301FD}"/>
                  </a:ext>
                </a:extLst>
              </p:cNvPr>
              <p:cNvCxnSpPr>
                <a:stCxn id="9" idx="2"/>
                <a:endCxn id="8" idx="6"/>
              </p:cNvCxnSpPr>
              <p:nvPr/>
            </p:nvCxnSpPr>
            <p:spPr>
              <a:xfrm flipH="1">
                <a:off x="3991032" y="4974065"/>
                <a:ext cx="85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6925DF2-B3CD-6208-5EC8-DE21BFFAD7A7}"/>
                  </a:ext>
                </a:extLst>
              </p:cNvPr>
              <p:cNvCxnSpPr>
                <a:stCxn id="10" idx="4"/>
                <a:endCxn id="8" idx="0"/>
              </p:cNvCxnSpPr>
              <p:nvPr/>
            </p:nvCxnSpPr>
            <p:spPr>
              <a:xfrm>
                <a:off x="3797069" y="3500417"/>
                <a:ext cx="0" cy="1279684"/>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36">
                <a:extLst>
                  <a:ext uri="{FF2B5EF4-FFF2-40B4-BE49-F238E27FC236}">
                    <a16:creationId xmlns:a16="http://schemas.microsoft.com/office/drawing/2014/main" id="{3A25EEF3-1CD1-2198-B1B5-3EDE51A1427B}"/>
                  </a:ext>
                </a:extLst>
              </p:cNvPr>
              <p:cNvSpPr/>
              <p:nvPr/>
            </p:nvSpPr>
            <p:spPr>
              <a:xfrm>
                <a:off x="4013215" y="2134341"/>
                <a:ext cx="1426095" cy="4378477"/>
              </a:xfrm>
              <a:custGeom>
                <a:avLst/>
                <a:gdLst>
                  <a:gd name="csX0" fmla="*/ 0 w 1475043"/>
                  <a:gd name="csY0" fmla="*/ 0 h 4052249"/>
                  <a:gd name="csX1" fmla="*/ 1475043 w 1475043"/>
                  <a:gd name="csY1" fmla="*/ 0 h 4052249"/>
                  <a:gd name="csX2" fmla="*/ 1475043 w 1475043"/>
                  <a:gd name="csY2" fmla="*/ 4052249 h 4052249"/>
                  <a:gd name="csX3" fmla="*/ 0 w 1475043"/>
                  <a:gd name="csY3" fmla="*/ 4052249 h 4052249"/>
                  <a:gd name="csX4" fmla="*/ 0 w 1475043"/>
                  <a:gd name="csY4" fmla="*/ 0 h 4052249"/>
                  <a:gd name="csX0" fmla="*/ 157942 w 1475043"/>
                  <a:gd name="csY0" fmla="*/ 1371600 h 4052249"/>
                  <a:gd name="csX1" fmla="*/ 1475043 w 1475043"/>
                  <a:gd name="csY1" fmla="*/ 0 h 4052249"/>
                  <a:gd name="csX2" fmla="*/ 1475043 w 1475043"/>
                  <a:gd name="csY2" fmla="*/ 4052249 h 4052249"/>
                  <a:gd name="csX3" fmla="*/ 0 w 1475043"/>
                  <a:gd name="csY3" fmla="*/ 4052249 h 4052249"/>
                  <a:gd name="csX4" fmla="*/ 157942 w 1475043"/>
                  <a:gd name="csY4" fmla="*/ 1371600 h 4052249"/>
                  <a:gd name="csX0" fmla="*/ 299259 w 1475043"/>
                  <a:gd name="csY0" fmla="*/ 1354974 h 4052249"/>
                  <a:gd name="csX1" fmla="*/ 1475043 w 1475043"/>
                  <a:gd name="csY1" fmla="*/ 0 h 4052249"/>
                  <a:gd name="csX2" fmla="*/ 1475043 w 1475043"/>
                  <a:gd name="csY2" fmla="*/ 4052249 h 4052249"/>
                  <a:gd name="csX3" fmla="*/ 0 w 1475043"/>
                  <a:gd name="csY3" fmla="*/ 4052249 h 4052249"/>
                  <a:gd name="csX4" fmla="*/ 299259 w 1475043"/>
                  <a:gd name="csY4" fmla="*/ 1354974 h 4052249"/>
                  <a:gd name="csX0" fmla="*/ 299259 w 1475043"/>
                  <a:gd name="csY0" fmla="*/ 1346661 h 4052249"/>
                  <a:gd name="csX1" fmla="*/ 1475043 w 1475043"/>
                  <a:gd name="csY1" fmla="*/ 0 h 4052249"/>
                  <a:gd name="csX2" fmla="*/ 1475043 w 1475043"/>
                  <a:gd name="csY2" fmla="*/ 4052249 h 4052249"/>
                  <a:gd name="csX3" fmla="*/ 0 w 1475043"/>
                  <a:gd name="csY3" fmla="*/ 4052249 h 4052249"/>
                  <a:gd name="csX4" fmla="*/ 299259 w 1475043"/>
                  <a:gd name="csY4" fmla="*/ 1346661 h 4052249"/>
                  <a:gd name="csX0" fmla="*/ 299259 w 1475043"/>
                  <a:gd name="csY0" fmla="*/ 423948 h 3129536"/>
                  <a:gd name="csX1" fmla="*/ 918090 w 1475043"/>
                  <a:gd name="csY1" fmla="*/ 0 h 3129536"/>
                  <a:gd name="csX2" fmla="*/ 1475043 w 1475043"/>
                  <a:gd name="csY2" fmla="*/ 3129536 h 3129536"/>
                  <a:gd name="csX3" fmla="*/ 0 w 1475043"/>
                  <a:gd name="csY3" fmla="*/ 3129536 h 3129536"/>
                  <a:gd name="csX4" fmla="*/ 299259 w 1475043"/>
                  <a:gd name="csY4" fmla="*/ 423948 h 3129536"/>
                  <a:gd name="csX0" fmla="*/ 299259 w 1475043"/>
                  <a:gd name="csY0" fmla="*/ 523700 h 3229288"/>
                  <a:gd name="csX1" fmla="*/ 984592 w 1475043"/>
                  <a:gd name="csY1" fmla="*/ 0 h 3229288"/>
                  <a:gd name="csX2" fmla="*/ 1475043 w 1475043"/>
                  <a:gd name="csY2" fmla="*/ 3229288 h 3229288"/>
                  <a:gd name="csX3" fmla="*/ 0 w 1475043"/>
                  <a:gd name="csY3" fmla="*/ 3229288 h 3229288"/>
                  <a:gd name="csX4" fmla="*/ 299259 w 1475043"/>
                  <a:gd name="csY4" fmla="*/ 523700 h 3229288"/>
                  <a:gd name="csX0" fmla="*/ 299259 w 984592"/>
                  <a:gd name="csY0" fmla="*/ 523700 h 3229288"/>
                  <a:gd name="csX1" fmla="*/ 984592 w 984592"/>
                  <a:gd name="csY1" fmla="*/ 0 h 3229288"/>
                  <a:gd name="csX2" fmla="*/ 909778 w 984592"/>
                  <a:gd name="csY2" fmla="*/ 1965754 h 3229288"/>
                  <a:gd name="csX3" fmla="*/ 0 w 984592"/>
                  <a:gd name="csY3" fmla="*/ 3229288 h 3229288"/>
                  <a:gd name="csX4" fmla="*/ 299259 w 984592"/>
                  <a:gd name="csY4" fmla="*/ 523700 h 3229288"/>
                  <a:gd name="csX0" fmla="*/ 0 w 685333"/>
                  <a:gd name="csY0" fmla="*/ 523700 h 2032255"/>
                  <a:gd name="csX1" fmla="*/ 685333 w 685333"/>
                  <a:gd name="csY1" fmla="*/ 0 h 2032255"/>
                  <a:gd name="csX2" fmla="*/ 610519 w 685333"/>
                  <a:gd name="csY2" fmla="*/ 1965754 h 2032255"/>
                  <a:gd name="csX3" fmla="*/ 24938 w 685333"/>
                  <a:gd name="csY3" fmla="*/ 2032255 h 2032255"/>
                  <a:gd name="csX4" fmla="*/ 0 w 685333"/>
                  <a:gd name="csY4" fmla="*/ 523700 h 2032255"/>
                  <a:gd name="csX0" fmla="*/ 8313 w 693646"/>
                  <a:gd name="csY0" fmla="*/ 523700 h 2231760"/>
                  <a:gd name="csX1" fmla="*/ 693646 w 693646"/>
                  <a:gd name="csY1" fmla="*/ 0 h 2231760"/>
                  <a:gd name="csX2" fmla="*/ 618832 w 693646"/>
                  <a:gd name="csY2" fmla="*/ 1965754 h 2231760"/>
                  <a:gd name="csX3" fmla="*/ 0 w 693646"/>
                  <a:gd name="csY3" fmla="*/ 2231760 h 2231760"/>
                  <a:gd name="csX4" fmla="*/ 8313 w 693646"/>
                  <a:gd name="csY4" fmla="*/ 523700 h 2231760"/>
                  <a:gd name="csX0" fmla="*/ 8313 w 710272"/>
                  <a:gd name="csY0" fmla="*/ 523700 h 2231760"/>
                  <a:gd name="csX1" fmla="*/ 693646 w 710272"/>
                  <a:gd name="csY1" fmla="*/ 0 h 2231760"/>
                  <a:gd name="csX2" fmla="*/ 710272 w 710272"/>
                  <a:gd name="csY2" fmla="*/ 1741311 h 2231760"/>
                  <a:gd name="csX3" fmla="*/ 0 w 710272"/>
                  <a:gd name="csY3" fmla="*/ 2231760 h 2231760"/>
                  <a:gd name="csX4" fmla="*/ 8313 w 710272"/>
                  <a:gd name="csY4" fmla="*/ 523700 h 2231760"/>
                  <a:gd name="csX0" fmla="*/ 8313 w 726897"/>
                  <a:gd name="csY0" fmla="*/ 523700 h 2231760"/>
                  <a:gd name="csX1" fmla="*/ 726897 w 726897"/>
                  <a:gd name="csY1" fmla="*/ 0 h 2231760"/>
                  <a:gd name="csX2" fmla="*/ 710272 w 726897"/>
                  <a:gd name="csY2" fmla="*/ 1741311 h 2231760"/>
                  <a:gd name="csX3" fmla="*/ 0 w 726897"/>
                  <a:gd name="csY3" fmla="*/ 2231760 h 2231760"/>
                  <a:gd name="csX4" fmla="*/ 8313 w 726897"/>
                  <a:gd name="csY4" fmla="*/ 523700 h 2231760"/>
                </a:gdLst>
                <a:ahLst/>
                <a:cxnLst>
                  <a:cxn ang="0">
                    <a:pos x="csX0" y="csY0"/>
                  </a:cxn>
                  <a:cxn ang="0">
                    <a:pos x="csX1" y="csY1"/>
                  </a:cxn>
                  <a:cxn ang="0">
                    <a:pos x="csX2" y="csY2"/>
                  </a:cxn>
                  <a:cxn ang="0">
                    <a:pos x="csX3" y="csY3"/>
                  </a:cxn>
                  <a:cxn ang="0">
                    <a:pos x="csX4" y="csY4"/>
                  </a:cxn>
                </a:cxnLst>
                <a:rect l="l" t="t" r="r" b="b"/>
                <a:pathLst>
                  <a:path w="726897" h="2231760">
                    <a:moveTo>
                      <a:pt x="8313" y="523700"/>
                    </a:moveTo>
                    <a:lnTo>
                      <a:pt x="726897" y="0"/>
                    </a:lnTo>
                    <a:lnTo>
                      <a:pt x="710272" y="1741311"/>
                    </a:lnTo>
                    <a:lnTo>
                      <a:pt x="0" y="2231760"/>
                    </a:lnTo>
                    <a:lnTo>
                      <a:pt x="8313" y="523700"/>
                    </a:lnTo>
                    <a:close/>
                  </a:path>
                </a:pathLst>
              </a:custGeom>
              <a:solidFill>
                <a:schemeClr val="accent1">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5" name="Straight Arrow Connector 24">
                <a:extLst>
                  <a:ext uri="{FF2B5EF4-FFF2-40B4-BE49-F238E27FC236}">
                    <a16:creationId xmlns:a16="http://schemas.microsoft.com/office/drawing/2014/main" id="{DF0D989E-25A2-8E5C-48CC-2405F467C745}"/>
                  </a:ext>
                </a:extLst>
              </p:cNvPr>
              <p:cNvCxnSpPr/>
              <p:nvPr/>
            </p:nvCxnSpPr>
            <p:spPr>
              <a:xfrm>
                <a:off x="4726262" y="4312550"/>
                <a:ext cx="210901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nvGrpSpPr>
            <p:cNvPr id="26" name="Group 25">
              <a:extLst>
                <a:ext uri="{FF2B5EF4-FFF2-40B4-BE49-F238E27FC236}">
                  <a16:creationId xmlns:a16="http://schemas.microsoft.com/office/drawing/2014/main" id="{C4B69A52-9A5C-D6B6-8130-6E9DEEA7FCA3}"/>
                </a:ext>
              </a:extLst>
            </p:cNvPr>
            <p:cNvGrpSpPr/>
            <p:nvPr/>
          </p:nvGrpSpPr>
          <p:grpSpPr>
            <a:xfrm rot="16200000">
              <a:off x="3948670" y="4317703"/>
              <a:ext cx="1088189" cy="1216520"/>
              <a:chOff x="2918690" y="2134341"/>
              <a:chExt cx="3916590" cy="4378477"/>
            </a:xfrm>
          </p:grpSpPr>
          <p:sp>
            <p:nvSpPr>
              <p:cNvPr id="27" name="Oval 26">
                <a:extLst>
                  <a:ext uri="{FF2B5EF4-FFF2-40B4-BE49-F238E27FC236}">
                    <a16:creationId xmlns:a16="http://schemas.microsoft.com/office/drawing/2014/main" id="{C78927E5-5CF5-3A81-2A25-B59759C26CDC}"/>
                  </a:ext>
                </a:extLst>
              </p:cNvPr>
              <p:cNvSpPr/>
              <p:nvPr/>
            </p:nvSpPr>
            <p:spPr>
              <a:xfrm>
                <a:off x="2918690" y="5276094"/>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2AACC570-3007-948F-2147-208E8FCCD947}"/>
                  </a:ext>
                </a:extLst>
              </p:cNvPr>
              <p:cNvSpPr/>
              <p:nvPr/>
            </p:nvSpPr>
            <p:spPr>
              <a:xfrm>
                <a:off x="4160057" y="5276094"/>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Oval 28">
                <a:extLst>
                  <a:ext uri="{FF2B5EF4-FFF2-40B4-BE49-F238E27FC236}">
                    <a16:creationId xmlns:a16="http://schemas.microsoft.com/office/drawing/2014/main" id="{DDD04CAE-38A9-2F63-A8AE-9EF76C0B5E4A}"/>
                  </a:ext>
                </a:extLst>
              </p:cNvPr>
              <p:cNvSpPr/>
              <p:nvPr/>
            </p:nvSpPr>
            <p:spPr>
              <a:xfrm>
                <a:off x="2918690" y="3608483"/>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Oval 29">
                <a:extLst>
                  <a:ext uri="{FF2B5EF4-FFF2-40B4-BE49-F238E27FC236}">
                    <a16:creationId xmlns:a16="http://schemas.microsoft.com/office/drawing/2014/main" id="{FA9D8C25-7312-B006-8544-E353CE39D9A2}"/>
                  </a:ext>
                </a:extLst>
              </p:cNvPr>
              <p:cNvSpPr/>
              <p:nvPr/>
            </p:nvSpPr>
            <p:spPr>
              <a:xfrm>
                <a:off x="4160057" y="3608483"/>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Oval 30">
                <a:extLst>
                  <a:ext uri="{FF2B5EF4-FFF2-40B4-BE49-F238E27FC236}">
                    <a16:creationId xmlns:a16="http://schemas.microsoft.com/office/drawing/2014/main" id="{6B5A97B1-D567-5B04-5BE7-F8FD150815A1}"/>
                  </a:ext>
                </a:extLst>
              </p:cNvPr>
              <p:cNvSpPr/>
              <p:nvPr/>
            </p:nvSpPr>
            <p:spPr>
              <a:xfrm>
                <a:off x="3603105" y="4780101"/>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Oval 31">
                <a:extLst>
                  <a:ext uri="{FF2B5EF4-FFF2-40B4-BE49-F238E27FC236}">
                    <a16:creationId xmlns:a16="http://schemas.microsoft.com/office/drawing/2014/main" id="{C6793E92-FEEF-7090-05F0-E2D642B04C71}"/>
                  </a:ext>
                </a:extLst>
              </p:cNvPr>
              <p:cNvSpPr/>
              <p:nvPr/>
            </p:nvSpPr>
            <p:spPr>
              <a:xfrm>
                <a:off x="4844472" y="4780101"/>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Oval 32">
                <a:extLst>
                  <a:ext uri="{FF2B5EF4-FFF2-40B4-BE49-F238E27FC236}">
                    <a16:creationId xmlns:a16="http://schemas.microsoft.com/office/drawing/2014/main" id="{737BE35D-C532-A376-28D1-E0ABCE6C705B}"/>
                  </a:ext>
                </a:extLst>
              </p:cNvPr>
              <p:cNvSpPr/>
              <p:nvPr/>
            </p:nvSpPr>
            <p:spPr>
              <a:xfrm>
                <a:off x="3603105" y="3112490"/>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Oval 33">
                <a:extLst>
                  <a:ext uri="{FF2B5EF4-FFF2-40B4-BE49-F238E27FC236}">
                    <a16:creationId xmlns:a16="http://schemas.microsoft.com/office/drawing/2014/main" id="{09380DDC-46CB-EDCD-1092-4ADCB540397D}"/>
                  </a:ext>
                </a:extLst>
              </p:cNvPr>
              <p:cNvSpPr/>
              <p:nvPr/>
            </p:nvSpPr>
            <p:spPr>
              <a:xfrm>
                <a:off x="4844472" y="3112490"/>
                <a:ext cx="387927" cy="3879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a:extLst>
                  <a:ext uri="{FF2B5EF4-FFF2-40B4-BE49-F238E27FC236}">
                    <a16:creationId xmlns:a16="http://schemas.microsoft.com/office/drawing/2014/main" id="{44D3E30C-C0BD-F019-6AC0-74D72A20829C}"/>
                  </a:ext>
                </a:extLst>
              </p:cNvPr>
              <p:cNvCxnSpPr>
                <a:stCxn id="29" idx="4"/>
                <a:endCxn id="27" idx="0"/>
              </p:cNvCxnSpPr>
              <p:nvPr/>
            </p:nvCxnSpPr>
            <p:spPr>
              <a:xfrm>
                <a:off x="3112654" y="3996410"/>
                <a:ext cx="0" cy="1279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1FEEB03-98E9-48D8-AF94-0D59A9A0B2CA}"/>
                  </a:ext>
                </a:extLst>
              </p:cNvPr>
              <p:cNvCxnSpPr>
                <a:stCxn id="27" idx="6"/>
                <a:endCxn id="28" idx="2"/>
              </p:cNvCxnSpPr>
              <p:nvPr/>
            </p:nvCxnSpPr>
            <p:spPr>
              <a:xfrm>
                <a:off x="3306617" y="5470058"/>
                <a:ext cx="85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3A06FCA-5C00-6D41-325F-0B2F7D5FD256}"/>
                  </a:ext>
                </a:extLst>
              </p:cNvPr>
              <p:cNvCxnSpPr>
                <a:stCxn id="29" idx="6"/>
                <a:endCxn id="30" idx="2"/>
              </p:cNvCxnSpPr>
              <p:nvPr/>
            </p:nvCxnSpPr>
            <p:spPr>
              <a:xfrm>
                <a:off x="3306617" y="3802447"/>
                <a:ext cx="85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439A61E-1915-E120-B364-FA2E96A15CD6}"/>
                  </a:ext>
                </a:extLst>
              </p:cNvPr>
              <p:cNvCxnSpPr>
                <a:stCxn id="30" idx="4"/>
                <a:endCxn id="28" idx="0"/>
              </p:cNvCxnSpPr>
              <p:nvPr/>
            </p:nvCxnSpPr>
            <p:spPr>
              <a:xfrm>
                <a:off x="4354021" y="3996410"/>
                <a:ext cx="0" cy="1279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E5F4C107-9302-39BD-A708-1314E191B3AF}"/>
                  </a:ext>
                </a:extLst>
              </p:cNvPr>
              <p:cNvCxnSpPr>
                <a:stCxn id="31" idx="3"/>
                <a:endCxn id="27" idx="7"/>
              </p:cNvCxnSpPr>
              <p:nvPr/>
            </p:nvCxnSpPr>
            <p:spPr>
              <a:xfrm flipH="1">
                <a:off x="3249806" y="5111217"/>
                <a:ext cx="410110" cy="221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A0261EE4-71B3-4245-715D-9457BCBD7C56}"/>
                  </a:ext>
                </a:extLst>
              </p:cNvPr>
              <p:cNvCxnSpPr>
                <a:stCxn id="32" idx="3"/>
                <a:endCxn id="28" idx="7"/>
              </p:cNvCxnSpPr>
              <p:nvPr/>
            </p:nvCxnSpPr>
            <p:spPr>
              <a:xfrm flipH="1">
                <a:off x="4491173" y="5111217"/>
                <a:ext cx="410110" cy="221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9FA857A9-7DC3-6349-E09D-D9490C74F8BD}"/>
                  </a:ext>
                </a:extLst>
              </p:cNvPr>
              <p:cNvCxnSpPr>
                <a:stCxn id="29" idx="7"/>
                <a:endCxn id="33" idx="3"/>
              </p:cNvCxnSpPr>
              <p:nvPr/>
            </p:nvCxnSpPr>
            <p:spPr>
              <a:xfrm flipV="1">
                <a:off x="3249806" y="3443606"/>
                <a:ext cx="410110" cy="221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CBD6EFF-9CC8-BB18-ACC2-B87703F99ADF}"/>
                  </a:ext>
                </a:extLst>
              </p:cNvPr>
              <p:cNvCxnSpPr>
                <a:stCxn id="30" idx="7"/>
                <a:endCxn id="34" idx="3"/>
              </p:cNvCxnSpPr>
              <p:nvPr/>
            </p:nvCxnSpPr>
            <p:spPr>
              <a:xfrm flipV="1">
                <a:off x="4491173" y="3443606"/>
                <a:ext cx="410110" cy="221688"/>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D0F9A7F-EB4D-02E9-D79A-13DDC0AA5C11}"/>
                  </a:ext>
                </a:extLst>
              </p:cNvPr>
              <p:cNvCxnSpPr>
                <a:stCxn id="33" idx="6"/>
                <a:endCxn id="34" idx="2"/>
              </p:cNvCxnSpPr>
              <p:nvPr/>
            </p:nvCxnSpPr>
            <p:spPr>
              <a:xfrm>
                <a:off x="3991032" y="3306454"/>
                <a:ext cx="85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7365D7C-F9FC-B45E-6EF2-1DA585B83089}"/>
                  </a:ext>
                </a:extLst>
              </p:cNvPr>
              <p:cNvCxnSpPr>
                <a:stCxn id="34" idx="4"/>
                <a:endCxn id="32" idx="0"/>
              </p:cNvCxnSpPr>
              <p:nvPr/>
            </p:nvCxnSpPr>
            <p:spPr>
              <a:xfrm>
                <a:off x="5038436" y="3500417"/>
                <a:ext cx="0" cy="127968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4C7B747-EDB2-60D6-7803-3424118A4966}"/>
                  </a:ext>
                </a:extLst>
              </p:cNvPr>
              <p:cNvCxnSpPr>
                <a:stCxn id="32" idx="2"/>
                <a:endCxn id="31" idx="6"/>
              </p:cNvCxnSpPr>
              <p:nvPr/>
            </p:nvCxnSpPr>
            <p:spPr>
              <a:xfrm flipH="1">
                <a:off x="3991032" y="4974065"/>
                <a:ext cx="853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7D144D0-4B9D-41CD-E8CF-13DB32F4D4B5}"/>
                  </a:ext>
                </a:extLst>
              </p:cNvPr>
              <p:cNvCxnSpPr>
                <a:stCxn id="33" idx="4"/>
                <a:endCxn id="31" idx="0"/>
              </p:cNvCxnSpPr>
              <p:nvPr/>
            </p:nvCxnSpPr>
            <p:spPr>
              <a:xfrm>
                <a:off x="3797069" y="3500417"/>
                <a:ext cx="0" cy="1279684"/>
              </a:xfrm>
              <a:prstGeom prst="line">
                <a:avLst/>
              </a:prstGeom>
            </p:spPr>
            <p:style>
              <a:lnRef idx="1">
                <a:schemeClr val="accent1"/>
              </a:lnRef>
              <a:fillRef idx="0">
                <a:schemeClr val="accent1"/>
              </a:fillRef>
              <a:effectRef idx="0">
                <a:schemeClr val="accent1"/>
              </a:effectRef>
              <a:fontRef idx="minor">
                <a:schemeClr val="tx1"/>
              </a:fontRef>
            </p:style>
          </p:cxnSp>
          <p:sp>
            <p:nvSpPr>
              <p:cNvPr id="47" name="Rectangle 36">
                <a:extLst>
                  <a:ext uri="{FF2B5EF4-FFF2-40B4-BE49-F238E27FC236}">
                    <a16:creationId xmlns:a16="http://schemas.microsoft.com/office/drawing/2014/main" id="{5DB6BEB1-3D62-EB56-3B1A-4910BF7A73A4}"/>
                  </a:ext>
                </a:extLst>
              </p:cNvPr>
              <p:cNvSpPr/>
              <p:nvPr/>
            </p:nvSpPr>
            <p:spPr>
              <a:xfrm>
                <a:off x="4013215" y="2134341"/>
                <a:ext cx="1426095" cy="4378477"/>
              </a:xfrm>
              <a:custGeom>
                <a:avLst/>
                <a:gdLst>
                  <a:gd name="csX0" fmla="*/ 0 w 1475043"/>
                  <a:gd name="csY0" fmla="*/ 0 h 4052249"/>
                  <a:gd name="csX1" fmla="*/ 1475043 w 1475043"/>
                  <a:gd name="csY1" fmla="*/ 0 h 4052249"/>
                  <a:gd name="csX2" fmla="*/ 1475043 w 1475043"/>
                  <a:gd name="csY2" fmla="*/ 4052249 h 4052249"/>
                  <a:gd name="csX3" fmla="*/ 0 w 1475043"/>
                  <a:gd name="csY3" fmla="*/ 4052249 h 4052249"/>
                  <a:gd name="csX4" fmla="*/ 0 w 1475043"/>
                  <a:gd name="csY4" fmla="*/ 0 h 4052249"/>
                  <a:gd name="csX0" fmla="*/ 157942 w 1475043"/>
                  <a:gd name="csY0" fmla="*/ 1371600 h 4052249"/>
                  <a:gd name="csX1" fmla="*/ 1475043 w 1475043"/>
                  <a:gd name="csY1" fmla="*/ 0 h 4052249"/>
                  <a:gd name="csX2" fmla="*/ 1475043 w 1475043"/>
                  <a:gd name="csY2" fmla="*/ 4052249 h 4052249"/>
                  <a:gd name="csX3" fmla="*/ 0 w 1475043"/>
                  <a:gd name="csY3" fmla="*/ 4052249 h 4052249"/>
                  <a:gd name="csX4" fmla="*/ 157942 w 1475043"/>
                  <a:gd name="csY4" fmla="*/ 1371600 h 4052249"/>
                  <a:gd name="csX0" fmla="*/ 299259 w 1475043"/>
                  <a:gd name="csY0" fmla="*/ 1354974 h 4052249"/>
                  <a:gd name="csX1" fmla="*/ 1475043 w 1475043"/>
                  <a:gd name="csY1" fmla="*/ 0 h 4052249"/>
                  <a:gd name="csX2" fmla="*/ 1475043 w 1475043"/>
                  <a:gd name="csY2" fmla="*/ 4052249 h 4052249"/>
                  <a:gd name="csX3" fmla="*/ 0 w 1475043"/>
                  <a:gd name="csY3" fmla="*/ 4052249 h 4052249"/>
                  <a:gd name="csX4" fmla="*/ 299259 w 1475043"/>
                  <a:gd name="csY4" fmla="*/ 1354974 h 4052249"/>
                  <a:gd name="csX0" fmla="*/ 299259 w 1475043"/>
                  <a:gd name="csY0" fmla="*/ 1346661 h 4052249"/>
                  <a:gd name="csX1" fmla="*/ 1475043 w 1475043"/>
                  <a:gd name="csY1" fmla="*/ 0 h 4052249"/>
                  <a:gd name="csX2" fmla="*/ 1475043 w 1475043"/>
                  <a:gd name="csY2" fmla="*/ 4052249 h 4052249"/>
                  <a:gd name="csX3" fmla="*/ 0 w 1475043"/>
                  <a:gd name="csY3" fmla="*/ 4052249 h 4052249"/>
                  <a:gd name="csX4" fmla="*/ 299259 w 1475043"/>
                  <a:gd name="csY4" fmla="*/ 1346661 h 4052249"/>
                  <a:gd name="csX0" fmla="*/ 299259 w 1475043"/>
                  <a:gd name="csY0" fmla="*/ 423948 h 3129536"/>
                  <a:gd name="csX1" fmla="*/ 918090 w 1475043"/>
                  <a:gd name="csY1" fmla="*/ 0 h 3129536"/>
                  <a:gd name="csX2" fmla="*/ 1475043 w 1475043"/>
                  <a:gd name="csY2" fmla="*/ 3129536 h 3129536"/>
                  <a:gd name="csX3" fmla="*/ 0 w 1475043"/>
                  <a:gd name="csY3" fmla="*/ 3129536 h 3129536"/>
                  <a:gd name="csX4" fmla="*/ 299259 w 1475043"/>
                  <a:gd name="csY4" fmla="*/ 423948 h 3129536"/>
                  <a:gd name="csX0" fmla="*/ 299259 w 1475043"/>
                  <a:gd name="csY0" fmla="*/ 523700 h 3229288"/>
                  <a:gd name="csX1" fmla="*/ 984592 w 1475043"/>
                  <a:gd name="csY1" fmla="*/ 0 h 3229288"/>
                  <a:gd name="csX2" fmla="*/ 1475043 w 1475043"/>
                  <a:gd name="csY2" fmla="*/ 3229288 h 3229288"/>
                  <a:gd name="csX3" fmla="*/ 0 w 1475043"/>
                  <a:gd name="csY3" fmla="*/ 3229288 h 3229288"/>
                  <a:gd name="csX4" fmla="*/ 299259 w 1475043"/>
                  <a:gd name="csY4" fmla="*/ 523700 h 3229288"/>
                  <a:gd name="csX0" fmla="*/ 299259 w 984592"/>
                  <a:gd name="csY0" fmla="*/ 523700 h 3229288"/>
                  <a:gd name="csX1" fmla="*/ 984592 w 984592"/>
                  <a:gd name="csY1" fmla="*/ 0 h 3229288"/>
                  <a:gd name="csX2" fmla="*/ 909778 w 984592"/>
                  <a:gd name="csY2" fmla="*/ 1965754 h 3229288"/>
                  <a:gd name="csX3" fmla="*/ 0 w 984592"/>
                  <a:gd name="csY3" fmla="*/ 3229288 h 3229288"/>
                  <a:gd name="csX4" fmla="*/ 299259 w 984592"/>
                  <a:gd name="csY4" fmla="*/ 523700 h 3229288"/>
                  <a:gd name="csX0" fmla="*/ 0 w 685333"/>
                  <a:gd name="csY0" fmla="*/ 523700 h 2032255"/>
                  <a:gd name="csX1" fmla="*/ 685333 w 685333"/>
                  <a:gd name="csY1" fmla="*/ 0 h 2032255"/>
                  <a:gd name="csX2" fmla="*/ 610519 w 685333"/>
                  <a:gd name="csY2" fmla="*/ 1965754 h 2032255"/>
                  <a:gd name="csX3" fmla="*/ 24938 w 685333"/>
                  <a:gd name="csY3" fmla="*/ 2032255 h 2032255"/>
                  <a:gd name="csX4" fmla="*/ 0 w 685333"/>
                  <a:gd name="csY4" fmla="*/ 523700 h 2032255"/>
                  <a:gd name="csX0" fmla="*/ 8313 w 693646"/>
                  <a:gd name="csY0" fmla="*/ 523700 h 2231760"/>
                  <a:gd name="csX1" fmla="*/ 693646 w 693646"/>
                  <a:gd name="csY1" fmla="*/ 0 h 2231760"/>
                  <a:gd name="csX2" fmla="*/ 618832 w 693646"/>
                  <a:gd name="csY2" fmla="*/ 1965754 h 2231760"/>
                  <a:gd name="csX3" fmla="*/ 0 w 693646"/>
                  <a:gd name="csY3" fmla="*/ 2231760 h 2231760"/>
                  <a:gd name="csX4" fmla="*/ 8313 w 693646"/>
                  <a:gd name="csY4" fmla="*/ 523700 h 2231760"/>
                  <a:gd name="csX0" fmla="*/ 8313 w 710272"/>
                  <a:gd name="csY0" fmla="*/ 523700 h 2231760"/>
                  <a:gd name="csX1" fmla="*/ 693646 w 710272"/>
                  <a:gd name="csY1" fmla="*/ 0 h 2231760"/>
                  <a:gd name="csX2" fmla="*/ 710272 w 710272"/>
                  <a:gd name="csY2" fmla="*/ 1741311 h 2231760"/>
                  <a:gd name="csX3" fmla="*/ 0 w 710272"/>
                  <a:gd name="csY3" fmla="*/ 2231760 h 2231760"/>
                  <a:gd name="csX4" fmla="*/ 8313 w 710272"/>
                  <a:gd name="csY4" fmla="*/ 523700 h 2231760"/>
                  <a:gd name="csX0" fmla="*/ 8313 w 726897"/>
                  <a:gd name="csY0" fmla="*/ 523700 h 2231760"/>
                  <a:gd name="csX1" fmla="*/ 726897 w 726897"/>
                  <a:gd name="csY1" fmla="*/ 0 h 2231760"/>
                  <a:gd name="csX2" fmla="*/ 710272 w 726897"/>
                  <a:gd name="csY2" fmla="*/ 1741311 h 2231760"/>
                  <a:gd name="csX3" fmla="*/ 0 w 726897"/>
                  <a:gd name="csY3" fmla="*/ 2231760 h 2231760"/>
                  <a:gd name="csX4" fmla="*/ 8313 w 726897"/>
                  <a:gd name="csY4" fmla="*/ 523700 h 2231760"/>
                </a:gdLst>
                <a:ahLst/>
                <a:cxnLst>
                  <a:cxn ang="0">
                    <a:pos x="csX0" y="csY0"/>
                  </a:cxn>
                  <a:cxn ang="0">
                    <a:pos x="csX1" y="csY1"/>
                  </a:cxn>
                  <a:cxn ang="0">
                    <a:pos x="csX2" y="csY2"/>
                  </a:cxn>
                  <a:cxn ang="0">
                    <a:pos x="csX3" y="csY3"/>
                  </a:cxn>
                  <a:cxn ang="0">
                    <a:pos x="csX4" y="csY4"/>
                  </a:cxn>
                </a:cxnLst>
                <a:rect l="l" t="t" r="r" b="b"/>
                <a:pathLst>
                  <a:path w="726897" h="2231760">
                    <a:moveTo>
                      <a:pt x="8313" y="523700"/>
                    </a:moveTo>
                    <a:lnTo>
                      <a:pt x="726897" y="0"/>
                    </a:lnTo>
                    <a:lnTo>
                      <a:pt x="710272" y="1741311"/>
                    </a:lnTo>
                    <a:lnTo>
                      <a:pt x="0" y="2231760"/>
                    </a:lnTo>
                    <a:lnTo>
                      <a:pt x="8313" y="523700"/>
                    </a:lnTo>
                    <a:close/>
                  </a:path>
                </a:pathLst>
              </a:custGeom>
              <a:solidFill>
                <a:schemeClr val="accent1">
                  <a:alpha val="2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8" name="Straight Arrow Connector 47">
                <a:extLst>
                  <a:ext uri="{FF2B5EF4-FFF2-40B4-BE49-F238E27FC236}">
                    <a16:creationId xmlns:a16="http://schemas.microsoft.com/office/drawing/2014/main" id="{FA60F7DB-18B3-70F9-665E-8B0247590ABE}"/>
                  </a:ext>
                </a:extLst>
              </p:cNvPr>
              <p:cNvCxnSpPr/>
              <p:nvPr/>
            </p:nvCxnSpPr>
            <p:spPr>
              <a:xfrm>
                <a:off x="4726262" y="4312550"/>
                <a:ext cx="210901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grpSp>
      </p:grpSp>
      <p:grpSp>
        <p:nvGrpSpPr>
          <p:cNvPr id="330" name="Group 329">
            <a:extLst>
              <a:ext uri="{FF2B5EF4-FFF2-40B4-BE49-F238E27FC236}">
                <a16:creationId xmlns:a16="http://schemas.microsoft.com/office/drawing/2014/main" id="{74CF4915-C4C0-04FB-044C-2A4138369A79}"/>
              </a:ext>
            </a:extLst>
          </p:cNvPr>
          <p:cNvGrpSpPr/>
          <p:nvPr/>
        </p:nvGrpSpPr>
        <p:grpSpPr>
          <a:xfrm rot="5400000">
            <a:off x="2903317" y="3208491"/>
            <a:ext cx="3559097" cy="3425070"/>
            <a:chOff x="8462326" y="2918948"/>
            <a:chExt cx="3559097" cy="3425070"/>
          </a:xfrm>
        </p:grpSpPr>
        <p:grpSp>
          <p:nvGrpSpPr>
            <p:cNvPr id="331" name="Group 330">
              <a:extLst>
                <a:ext uri="{FF2B5EF4-FFF2-40B4-BE49-F238E27FC236}">
                  <a16:creationId xmlns:a16="http://schemas.microsoft.com/office/drawing/2014/main" id="{13B2CDA2-01AD-7C77-127F-82D93F0956B7}"/>
                </a:ext>
              </a:extLst>
            </p:cNvPr>
            <p:cNvGrpSpPr/>
            <p:nvPr/>
          </p:nvGrpSpPr>
          <p:grpSpPr>
            <a:xfrm>
              <a:off x="8462326" y="3085924"/>
              <a:ext cx="3559097" cy="3258094"/>
              <a:chOff x="2975926" y="2647993"/>
              <a:chExt cx="3559097" cy="3258094"/>
            </a:xfrm>
          </p:grpSpPr>
          <p:grpSp>
            <p:nvGrpSpPr>
              <p:cNvPr id="335" name="Group 334">
                <a:extLst>
                  <a:ext uri="{FF2B5EF4-FFF2-40B4-BE49-F238E27FC236}">
                    <a16:creationId xmlns:a16="http://schemas.microsoft.com/office/drawing/2014/main" id="{0CE3D607-9B9F-C43E-2AEB-65A177C5E395}"/>
                  </a:ext>
                </a:extLst>
              </p:cNvPr>
              <p:cNvGrpSpPr/>
              <p:nvPr/>
            </p:nvGrpSpPr>
            <p:grpSpPr>
              <a:xfrm>
                <a:off x="2975926" y="3021881"/>
                <a:ext cx="2915519" cy="2884206"/>
                <a:chOff x="2353593" y="2267383"/>
                <a:chExt cx="4050864" cy="4007357"/>
              </a:xfrm>
            </p:grpSpPr>
            <p:sp>
              <p:nvSpPr>
                <p:cNvPr id="339" name="Rectangle 338">
                  <a:extLst>
                    <a:ext uri="{FF2B5EF4-FFF2-40B4-BE49-F238E27FC236}">
                      <a16:creationId xmlns:a16="http://schemas.microsoft.com/office/drawing/2014/main" id="{E59C8A52-7FFB-0E8B-16BE-E1DE15A552EC}"/>
                    </a:ext>
                  </a:extLst>
                </p:cNvPr>
                <p:cNvSpPr/>
                <p:nvPr/>
              </p:nvSpPr>
              <p:spPr>
                <a:xfrm>
                  <a:off x="3781249" y="2274242"/>
                  <a:ext cx="2620107" cy="2620107"/>
                </a:xfrm>
                <a:prstGeom prst="rect">
                  <a:avLst/>
                </a:pr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0" name="Rectangle 16">
                  <a:extLst>
                    <a:ext uri="{FF2B5EF4-FFF2-40B4-BE49-F238E27FC236}">
                      <a16:creationId xmlns:a16="http://schemas.microsoft.com/office/drawing/2014/main" id="{B706DD84-11E2-3F5B-77F2-6E386DF4C7C3}"/>
                    </a:ext>
                  </a:extLst>
                </p:cNvPr>
                <p:cNvSpPr/>
                <p:nvPr/>
              </p:nvSpPr>
              <p:spPr>
                <a:xfrm>
                  <a:off x="2353593" y="2297705"/>
                  <a:ext cx="1424354" cy="3974122"/>
                </a:xfrm>
                <a:custGeom>
                  <a:avLst/>
                  <a:gdLst>
                    <a:gd name="csX0" fmla="*/ 0 w 2620107"/>
                    <a:gd name="csY0" fmla="*/ 0 h 2620107"/>
                    <a:gd name="csX1" fmla="*/ 2620107 w 2620107"/>
                    <a:gd name="csY1" fmla="*/ 0 h 2620107"/>
                    <a:gd name="csX2" fmla="*/ 2620107 w 2620107"/>
                    <a:gd name="csY2" fmla="*/ 2620107 h 2620107"/>
                    <a:gd name="csX3" fmla="*/ 0 w 2620107"/>
                    <a:gd name="csY3" fmla="*/ 2620107 h 2620107"/>
                    <a:gd name="csX4" fmla="*/ 0 w 2620107"/>
                    <a:gd name="csY4" fmla="*/ 0 h 2620107"/>
                    <a:gd name="csX0" fmla="*/ 0 w 4044461"/>
                    <a:gd name="csY0" fmla="*/ 0 h 2620107"/>
                    <a:gd name="csX1" fmla="*/ 4044461 w 4044461"/>
                    <a:gd name="csY1" fmla="*/ 1266092 h 2620107"/>
                    <a:gd name="csX2" fmla="*/ 2620107 w 4044461"/>
                    <a:gd name="csY2" fmla="*/ 2620107 h 2620107"/>
                    <a:gd name="csX3" fmla="*/ 0 w 4044461"/>
                    <a:gd name="csY3" fmla="*/ 2620107 h 2620107"/>
                    <a:gd name="csX4" fmla="*/ 0 w 4044461"/>
                    <a:gd name="csY4" fmla="*/ 0 h 2620107"/>
                    <a:gd name="csX0" fmla="*/ 1424354 w 4044461"/>
                    <a:gd name="csY0" fmla="*/ 0 h 1380391"/>
                    <a:gd name="csX1" fmla="*/ 4044461 w 4044461"/>
                    <a:gd name="csY1" fmla="*/ 26376 h 1380391"/>
                    <a:gd name="csX2" fmla="*/ 2620107 w 4044461"/>
                    <a:gd name="csY2" fmla="*/ 1380391 h 1380391"/>
                    <a:gd name="csX3" fmla="*/ 0 w 4044461"/>
                    <a:gd name="csY3" fmla="*/ 1380391 h 1380391"/>
                    <a:gd name="csX4" fmla="*/ 1424354 w 4044461"/>
                    <a:gd name="csY4" fmla="*/ 0 h 1380391"/>
                    <a:gd name="csX0" fmla="*/ 0 w 4053254"/>
                    <a:gd name="csY0" fmla="*/ 0 h 2620107"/>
                    <a:gd name="csX1" fmla="*/ 4053254 w 4053254"/>
                    <a:gd name="csY1" fmla="*/ 1266092 h 2620107"/>
                    <a:gd name="csX2" fmla="*/ 2628900 w 4053254"/>
                    <a:gd name="csY2" fmla="*/ 2620107 h 2620107"/>
                    <a:gd name="csX3" fmla="*/ 8793 w 4053254"/>
                    <a:gd name="csY3" fmla="*/ 2620107 h 2620107"/>
                    <a:gd name="csX4" fmla="*/ 0 w 4053254"/>
                    <a:gd name="csY4" fmla="*/ 0 h 2620107"/>
                    <a:gd name="csX0" fmla="*/ 0 w 2628900"/>
                    <a:gd name="csY0" fmla="*/ 1354015 h 3974122"/>
                    <a:gd name="csX1" fmla="*/ 1415562 w 2628900"/>
                    <a:gd name="csY1" fmla="*/ 0 h 3974122"/>
                    <a:gd name="csX2" fmla="*/ 2628900 w 2628900"/>
                    <a:gd name="csY2" fmla="*/ 3974122 h 3974122"/>
                    <a:gd name="csX3" fmla="*/ 8793 w 2628900"/>
                    <a:gd name="csY3" fmla="*/ 3974122 h 3974122"/>
                    <a:gd name="csX4" fmla="*/ 0 w 2628900"/>
                    <a:gd name="csY4" fmla="*/ 1354015 h 3974122"/>
                    <a:gd name="csX0" fmla="*/ 0 w 1424354"/>
                    <a:gd name="csY0" fmla="*/ 1354015 h 3974122"/>
                    <a:gd name="csX1" fmla="*/ 1415562 w 1424354"/>
                    <a:gd name="csY1" fmla="*/ 0 h 3974122"/>
                    <a:gd name="csX2" fmla="*/ 1424354 w 1424354"/>
                    <a:gd name="csY2" fmla="*/ 2593730 h 3974122"/>
                    <a:gd name="csX3" fmla="*/ 8793 w 1424354"/>
                    <a:gd name="csY3" fmla="*/ 3974122 h 3974122"/>
                    <a:gd name="csX4" fmla="*/ 0 w 1424354"/>
                    <a:gd name="csY4" fmla="*/ 1354015 h 3974122"/>
                  </a:gdLst>
                  <a:ahLst/>
                  <a:cxnLst>
                    <a:cxn ang="0">
                      <a:pos x="csX0" y="csY0"/>
                    </a:cxn>
                    <a:cxn ang="0">
                      <a:pos x="csX1" y="csY1"/>
                    </a:cxn>
                    <a:cxn ang="0">
                      <a:pos x="csX2" y="csY2"/>
                    </a:cxn>
                    <a:cxn ang="0">
                      <a:pos x="csX3" y="csY3"/>
                    </a:cxn>
                    <a:cxn ang="0">
                      <a:pos x="csX4" y="csY4"/>
                    </a:cxn>
                  </a:cxnLst>
                  <a:rect l="l" t="t" r="r" b="b"/>
                  <a:pathLst>
                    <a:path w="1424354" h="3974122">
                      <a:moveTo>
                        <a:pt x="0" y="1354015"/>
                      </a:moveTo>
                      <a:lnTo>
                        <a:pt x="1415562" y="0"/>
                      </a:lnTo>
                      <a:cubicBezTo>
                        <a:pt x="1418493" y="864577"/>
                        <a:pt x="1421423" y="1729153"/>
                        <a:pt x="1424354" y="2593730"/>
                      </a:cubicBezTo>
                      <a:lnTo>
                        <a:pt x="8793" y="3974122"/>
                      </a:lnTo>
                      <a:lnTo>
                        <a:pt x="0" y="1354015"/>
                      </a:lnTo>
                      <a:close/>
                    </a:path>
                  </a:pathLst>
                </a:cu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1" name="Rectangle 340">
                  <a:extLst>
                    <a:ext uri="{FF2B5EF4-FFF2-40B4-BE49-F238E27FC236}">
                      <a16:creationId xmlns:a16="http://schemas.microsoft.com/office/drawing/2014/main" id="{91F668B4-3697-8629-69E3-52F26E1A652D}"/>
                    </a:ext>
                  </a:extLst>
                </p:cNvPr>
                <p:cNvSpPr/>
                <p:nvPr/>
              </p:nvSpPr>
              <p:spPr>
                <a:xfrm>
                  <a:off x="2366594" y="3654633"/>
                  <a:ext cx="2620107" cy="2620107"/>
                </a:xfrm>
                <a:prstGeom prst="rect">
                  <a:avLst/>
                </a:pr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2" name="Rectangle 16">
                  <a:extLst>
                    <a:ext uri="{FF2B5EF4-FFF2-40B4-BE49-F238E27FC236}">
                      <a16:creationId xmlns:a16="http://schemas.microsoft.com/office/drawing/2014/main" id="{09B41FAC-65E2-9E88-827B-7D9B148A52A0}"/>
                    </a:ext>
                  </a:extLst>
                </p:cNvPr>
                <p:cNvSpPr/>
                <p:nvPr/>
              </p:nvSpPr>
              <p:spPr>
                <a:xfrm>
                  <a:off x="2359996" y="2267383"/>
                  <a:ext cx="4044461" cy="1380391"/>
                </a:xfrm>
                <a:custGeom>
                  <a:avLst/>
                  <a:gdLst>
                    <a:gd name="csX0" fmla="*/ 0 w 2620107"/>
                    <a:gd name="csY0" fmla="*/ 0 h 2620107"/>
                    <a:gd name="csX1" fmla="*/ 2620107 w 2620107"/>
                    <a:gd name="csY1" fmla="*/ 0 h 2620107"/>
                    <a:gd name="csX2" fmla="*/ 2620107 w 2620107"/>
                    <a:gd name="csY2" fmla="*/ 2620107 h 2620107"/>
                    <a:gd name="csX3" fmla="*/ 0 w 2620107"/>
                    <a:gd name="csY3" fmla="*/ 2620107 h 2620107"/>
                    <a:gd name="csX4" fmla="*/ 0 w 2620107"/>
                    <a:gd name="csY4" fmla="*/ 0 h 2620107"/>
                    <a:gd name="csX0" fmla="*/ 0 w 4044461"/>
                    <a:gd name="csY0" fmla="*/ 0 h 2620107"/>
                    <a:gd name="csX1" fmla="*/ 4044461 w 4044461"/>
                    <a:gd name="csY1" fmla="*/ 1266092 h 2620107"/>
                    <a:gd name="csX2" fmla="*/ 2620107 w 4044461"/>
                    <a:gd name="csY2" fmla="*/ 2620107 h 2620107"/>
                    <a:gd name="csX3" fmla="*/ 0 w 4044461"/>
                    <a:gd name="csY3" fmla="*/ 2620107 h 2620107"/>
                    <a:gd name="csX4" fmla="*/ 0 w 4044461"/>
                    <a:gd name="csY4" fmla="*/ 0 h 2620107"/>
                    <a:gd name="csX0" fmla="*/ 1424354 w 4044461"/>
                    <a:gd name="csY0" fmla="*/ 0 h 1380391"/>
                    <a:gd name="csX1" fmla="*/ 4044461 w 4044461"/>
                    <a:gd name="csY1" fmla="*/ 26376 h 1380391"/>
                    <a:gd name="csX2" fmla="*/ 2620107 w 4044461"/>
                    <a:gd name="csY2" fmla="*/ 1380391 h 1380391"/>
                    <a:gd name="csX3" fmla="*/ 0 w 4044461"/>
                    <a:gd name="csY3" fmla="*/ 1380391 h 1380391"/>
                    <a:gd name="csX4" fmla="*/ 1424354 w 4044461"/>
                    <a:gd name="csY4" fmla="*/ 0 h 1380391"/>
                  </a:gdLst>
                  <a:ahLst/>
                  <a:cxnLst>
                    <a:cxn ang="0">
                      <a:pos x="csX0" y="csY0"/>
                    </a:cxn>
                    <a:cxn ang="0">
                      <a:pos x="csX1" y="csY1"/>
                    </a:cxn>
                    <a:cxn ang="0">
                      <a:pos x="csX2" y="csY2"/>
                    </a:cxn>
                    <a:cxn ang="0">
                      <a:pos x="csX3" y="csY3"/>
                    </a:cxn>
                    <a:cxn ang="0">
                      <a:pos x="csX4" y="csY4"/>
                    </a:cxn>
                  </a:cxnLst>
                  <a:rect l="l" t="t" r="r" b="b"/>
                  <a:pathLst>
                    <a:path w="4044461" h="1380391">
                      <a:moveTo>
                        <a:pt x="1424354" y="0"/>
                      </a:moveTo>
                      <a:lnTo>
                        <a:pt x="4044461" y="26376"/>
                      </a:lnTo>
                      <a:lnTo>
                        <a:pt x="2620107" y="1380391"/>
                      </a:lnTo>
                      <a:lnTo>
                        <a:pt x="0" y="1380391"/>
                      </a:lnTo>
                      <a:lnTo>
                        <a:pt x="1424354" y="0"/>
                      </a:lnTo>
                      <a:close/>
                    </a:path>
                  </a:pathLst>
                </a:cu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3" name="Rectangle 16">
                  <a:extLst>
                    <a:ext uri="{FF2B5EF4-FFF2-40B4-BE49-F238E27FC236}">
                      <a16:creationId xmlns:a16="http://schemas.microsoft.com/office/drawing/2014/main" id="{453EC604-9230-328A-E66C-A6B4373708EB}"/>
                    </a:ext>
                  </a:extLst>
                </p:cNvPr>
                <p:cNvSpPr/>
                <p:nvPr/>
              </p:nvSpPr>
              <p:spPr>
                <a:xfrm>
                  <a:off x="4978293" y="2297705"/>
                  <a:ext cx="1424354" cy="3974122"/>
                </a:xfrm>
                <a:custGeom>
                  <a:avLst/>
                  <a:gdLst>
                    <a:gd name="csX0" fmla="*/ 0 w 2620107"/>
                    <a:gd name="csY0" fmla="*/ 0 h 2620107"/>
                    <a:gd name="csX1" fmla="*/ 2620107 w 2620107"/>
                    <a:gd name="csY1" fmla="*/ 0 h 2620107"/>
                    <a:gd name="csX2" fmla="*/ 2620107 w 2620107"/>
                    <a:gd name="csY2" fmla="*/ 2620107 h 2620107"/>
                    <a:gd name="csX3" fmla="*/ 0 w 2620107"/>
                    <a:gd name="csY3" fmla="*/ 2620107 h 2620107"/>
                    <a:gd name="csX4" fmla="*/ 0 w 2620107"/>
                    <a:gd name="csY4" fmla="*/ 0 h 2620107"/>
                    <a:gd name="csX0" fmla="*/ 0 w 4044461"/>
                    <a:gd name="csY0" fmla="*/ 0 h 2620107"/>
                    <a:gd name="csX1" fmla="*/ 4044461 w 4044461"/>
                    <a:gd name="csY1" fmla="*/ 1266092 h 2620107"/>
                    <a:gd name="csX2" fmla="*/ 2620107 w 4044461"/>
                    <a:gd name="csY2" fmla="*/ 2620107 h 2620107"/>
                    <a:gd name="csX3" fmla="*/ 0 w 4044461"/>
                    <a:gd name="csY3" fmla="*/ 2620107 h 2620107"/>
                    <a:gd name="csX4" fmla="*/ 0 w 4044461"/>
                    <a:gd name="csY4" fmla="*/ 0 h 2620107"/>
                    <a:gd name="csX0" fmla="*/ 1424354 w 4044461"/>
                    <a:gd name="csY0" fmla="*/ 0 h 1380391"/>
                    <a:gd name="csX1" fmla="*/ 4044461 w 4044461"/>
                    <a:gd name="csY1" fmla="*/ 26376 h 1380391"/>
                    <a:gd name="csX2" fmla="*/ 2620107 w 4044461"/>
                    <a:gd name="csY2" fmla="*/ 1380391 h 1380391"/>
                    <a:gd name="csX3" fmla="*/ 0 w 4044461"/>
                    <a:gd name="csY3" fmla="*/ 1380391 h 1380391"/>
                    <a:gd name="csX4" fmla="*/ 1424354 w 4044461"/>
                    <a:gd name="csY4" fmla="*/ 0 h 1380391"/>
                    <a:gd name="csX0" fmla="*/ 0 w 4053254"/>
                    <a:gd name="csY0" fmla="*/ 0 h 2620107"/>
                    <a:gd name="csX1" fmla="*/ 4053254 w 4053254"/>
                    <a:gd name="csY1" fmla="*/ 1266092 h 2620107"/>
                    <a:gd name="csX2" fmla="*/ 2628900 w 4053254"/>
                    <a:gd name="csY2" fmla="*/ 2620107 h 2620107"/>
                    <a:gd name="csX3" fmla="*/ 8793 w 4053254"/>
                    <a:gd name="csY3" fmla="*/ 2620107 h 2620107"/>
                    <a:gd name="csX4" fmla="*/ 0 w 4053254"/>
                    <a:gd name="csY4" fmla="*/ 0 h 2620107"/>
                    <a:gd name="csX0" fmla="*/ 0 w 2628900"/>
                    <a:gd name="csY0" fmla="*/ 1354015 h 3974122"/>
                    <a:gd name="csX1" fmla="*/ 1415562 w 2628900"/>
                    <a:gd name="csY1" fmla="*/ 0 h 3974122"/>
                    <a:gd name="csX2" fmla="*/ 2628900 w 2628900"/>
                    <a:gd name="csY2" fmla="*/ 3974122 h 3974122"/>
                    <a:gd name="csX3" fmla="*/ 8793 w 2628900"/>
                    <a:gd name="csY3" fmla="*/ 3974122 h 3974122"/>
                    <a:gd name="csX4" fmla="*/ 0 w 2628900"/>
                    <a:gd name="csY4" fmla="*/ 1354015 h 3974122"/>
                    <a:gd name="csX0" fmla="*/ 0 w 1424354"/>
                    <a:gd name="csY0" fmla="*/ 1354015 h 3974122"/>
                    <a:gd name="csX1" fmla="*/ 1415562 w 1424354"/>
                    <a:gd name="csY1" fmla="*/ 0 h 3974122"/>
                    <a:gd name="csX2" fmla="*/ 1424354 w 1424354"/>
                    <a:gd name="csY2" fmla="*/ 2593730 h 3974122"/>
                    <a:gd name="csX3" fmla="*/ 8793 w 1424354"/>
                    <a:gd name="csY3" fmla="*/ 3974122 h 3974122"/>
                    <a:gd name="csX4" fmla="*/ 0 w 1424354"/>
                    <a:gd name="csY4" fmla="*/ 1354015 h 3974122"/>
                  </a:gdLst>
                  <a:ahLst/>
                  <a:cxnLst>
                    <a:cxn ang="0">
                      <a:pos x="csX0" y="csY0"/>
                    </a:cxn>
                    <a:cxn ang="0">
                      <a:pos x="csX1" y="csY1"/>
                    </a:cxn>
                    <a:cxn ang="0">
                      <a:pos x="csX2" y="csY2"/>
                    </a:cxn>
                    <a:cxn ang="0">
                      <a:pos x="csX3" y="csY3"/>
                    </a:cxn>
                    <a:cxn ang="0">
                      <a:pos x="csX4" y="csY4"/>
                    </a:cxn>
                  </a:cxnLst>
                  <a:rect l="l" t="t" r="r" b="b"/>
                  <a:pathLst>
                    <a:path w="1424354" h="3974122">
                      <a:moveTo>
                        <a:pt x="0" y="1354015"/>
                      </a:moveTo>
                      <a:lnTo>
                        <a:pt x="1415562" y="0"/>
                      </a:lnTo>
                      <a:cubicBezTo>
                        <a:pt x="1418493" y="864577"/>
                        <a:pt x="1421423" y="1729153"/>
                        <a:pt x="1424354" y="2593730"/>
                      </a:cubicBezTo>
                      <a:lnTo>
                        <a:pt x="8793" y="3974122"/>
                      </a:lnTo>
                      <a:lnTo>
                        <a:pt x="0" y="1354015"/>
                      </a:lnTo>
                      <a:close/>
                    </a:path>
                  </a:pathLst>
                </a:custGeom>
                <a:solidFill>
                  <a:schemeClr val="bg1">
                    <a:lumMod val="85000"/>
                    <a:alpha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336" name="Straight Arrow Connector 335">
                <a:extLst>
                  <a:ext uri="{FF2B5EF4-FFF2-40B4-BE49-F238E27FC236}">
                    <a16:creationId xmlns:a16="http://schemas.microsoft.com/office/drawing/2014/main" id="{D97ECAE0-5281-2331-DB50-93FD680588E3}"/>
                  </a:ext>
                </a:extLst>
              </p:cNvPr>
              <p:cNvCxnSpPr/>
              <p:nvPr/>
            </p:nvCxnSpPr>
            <p:spPr>
              <a:xfrm flipV="1">
                <a:off x="4499510" y="2647993"/>
                <a:ext cx="0" cy="870641"/>
              </a:xfrm>
              <a:prstGeom prst="straightConnector1">
                <a:avLst/>
              </a:prstGeom>
              <a:ln w="38100">
                <a:solidFill>
                  <a:srgbClr val="32CD32"/>
                </a:solidFill>
                <a:tailEnd type="triangle"/>
              </a:ln>
            </p:spPr>
            <p:style>
              <a:lnRef idx="1">
                <a:schemeClr val="accent1"/>
              </a:lnRef>
              <a:fillRef idx="0">
                <a:schemeClr val="accent1"/>
              </a:fillRef>
              <a:effectRef idx="0">
                <a:schemeClr val="accent1"/>
              </a:effectRef>
              <a:fontRef idx="minor">
                <a:schemeClr val="tx1"/>
              </a:fontRef>
            </p:style>
          </p:cxnSp>
          <p:cxnSp>
            <p:nvCxnSpPr>
              <p:cNvPr id="337" name="Straight Arrow Connector 336">
                <a:extLst>
                  <a:ext uri="{FF2B5EF4-FFF2-40B4-BE49-F238E27FC236}">
                    <a16:creationId xmlns:a16="http://schemas.microsoft.com/office/drawing/2014/main" id="{99101E8A-0B00-C199-44AE-A4B743C332A1}"/>
                  </a:ext>
                </a:extLst>
              </p:cNvPr>
              <p:cNvCxnSpPr>
                <a:cxnSpLocks/>
              </p:cNvCxnSpPr>
              <p:nvPr/>
            </p:nvCxnSpPr>
            <p:spPr>
              <a:xfrm>
                <a:off x="5357634" y="4474177"/>
                <a:ext cx="117738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8" name="Straight Arrow Connector 337">
                <a:extLst>
                  <a:ext uri="{FF2B5EF4-FFF2-40B4-BE49-F238E27FC236}">
                    <a16:creationId xmlns:a16="http://schemas.microsoft.com/office/drawing/2014/main" id="{83FADCA0-C7CB-D2C5-9694-243F342341B9}"/>
                  </a:ext>
                </a:extLst>
              </p:cNvPr>
              <p:cNvCxnSpPr>
                <a:cxnSpLocks/>
              </p:cNvCxnSpPr>
              <p:nvPr/>
            </p:nvCxnSpPr>
            <p:spPr>
              <a:xfrm flipH="1">
                <a:off x="3434425" y="4638710"/>
                <a:ext cx="689479" cy="71761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
          <p:nvSpPr>
            <p:cNvPr id="332" name="TextBox 331">
              <a:extLst>
                <a:ext uri="{FF2B5EF4-FFF2-40B4-BE49-F238E27FC236}">
                  <a16:creationId xmlns:a16="http://schemas.microsoft.com/office/drawing/2014/main" id="{61D2F840-2B05-DE5B-E0AE-40C60D2B2544}"/>
                </a:ext>
              </a:extLst>
            </p:cNvPr>
            <p:cNvSpPr txBox="1"/>
            <p:nvPr/>
          </p:nvSpPr>
          <p:spPr>
            <a:xfrm rot="16200000">
              <a:off x="10037620" y="2987235"/>
              <a:ext cx="444352" cy="307777"/>
            </a:xfrm>
            <a:prstGeom prst="rect">
              <a:avLst/>
            </a:prstGeom>
            <a:noFill/>
          </p:spPr>
          <p:txBody>
            <a:bodyPr wrap="none" rtlCol="0">
              <a:spAutoFit/>
            </a:bodyPr>
            <a:lstStyle/>
            <a:p>
              <a:r>
                <a:rPr lang="en-GB" dirty="0"/>
                <a:t>ND</a:t>
              </a:r>
            </a:p>
          </p:txBody>
        </p:sp>
        <p:sp>
          <p:nvSpPr>
            <p:cNvPr id="333" name="TextBox 332">
              <a:extLst>
                <a:ext uri="{FF2B5EF4-FFF2-40B4-BE49-F238E27FC236}">
                  <a16:creationId xmlns:a16="http://schemas.microsoft.com/office/drawing/2014/main" id="{BD8941EE-FF3E-E16A-B904-5D86EA9F5D2E}"/>
                </a:ext>
              </a:extLst>
            </p:cNvPr>
            <p:cNvSpPr txBox="1"/>
            <p:nvPr/>
          </p:nvSpPr>
          <p:spPr>
            <a:xfrm rot="16200000">
              <a:off x="11475878" y="4528825"/>
              <a:ext cx="444352" cy="307777"/>
            </a:xfrm>
            <a:prstGeom prst="rect">
              <a:avLst/>
            </a:prstGeom>
            <a:noFill/>
          </p:spPr>
          <p:txBody>
            <a:bodyPr wrap="square" rtlCol="0">
              <a:spAutoFit/>
            </a:bodyPr>
            <a:lstStyle/>
            <a:p>
              <a:r>
                <a:rPr lang="en-GB" dirty="0"/>
                <a:t>RD</a:t>
              </a:r>
            </a:p>
          </p:txBody>
        </p:sp>
        <p:sp>
          <p:nvSpPr>
            <p:cNvPr id="334" name="TextBox 333">
              <a:extLst>
                <a:ext uri="{FF2B5EF4-FFF2-40B4-BE49-F238E27FC236}">
                  <a16:creationId xmlns:a16="http://schemas.microsoft.com/office/drawing/2014/main" id="{AEB7C12F-6D7A-72F5-25BE-1C0C6201D9CF}"/>
                </a:ext>
              </a:extLst>
            </p:cNvPr>
            <p:cNvSpPr txBox="1"/>
            <p:nvPr/>
          </p:nvSpPr>
          <p:spPr>
            <a:xfrm rot="16200000">
              <a:off x="8824512" y="5816343"/>
              <a:ext cx="444352" cy="307777"/>
            </a:xfrm>
            <a:prstGeom prst="rect">
              <a:avLst/>
            </a:prstGeom>
            <a:noFill/>
          </p:spPr>
          <p:txBody>
            <a:bodyPr wrap="square" rtlCol="0">
              <a:spAutoFit/>
            </a:bodyPr>
            <a:lstStyle/>
            <a:p>
              <a:r>
                <a:rPr lang="en-GB" dirty="0"/>
                <a:t>TD</a:t>
              </a:r>
            </a:p>
          </p:txBody>
        </p:sp>
      </p:grpSp>
      <p:sp>
        <p:nvSpPr>
          <p:cNvPr id="326" name="Google Shape;326;p10">
            <a:extLst>
              <a:ext uri="{FF2B5EF4-FFF2-40B4-BE49-F238E27FC236}">
                <a16:creationId xmlns:a16="http://schemas.microsoft.com/office/drawing/2014/main" id="{B48AEE0D-D5C5-F3AA-32C2-8025E8D61BF8}"/>
              </a:ext>
            </a:extLst>
          </p:cNvPr>
          <p:cNvSpPr txBox="1"/>
          <p:nvPr/>
        </p:nvSpPr>
        <p:spPr>
          <a:xfrm>
            <a:off x="403341" y="345182"/>
            <a:ext cx="11272722" cy="76940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GB" sz="4400" b="1" i="0" u="none" strike="noStrike" cap="none" dirty="0">
                <a:solidFill>
                  <a:schemeClr val="dk1"/>
                </a:solidFill>
                <a:latin typeface="Arial"/>
                <a:ea typeface="Arial"/>
                <a:cs typeface="Arial"/>
                <a:sym typeface="Arial"/>
              </a:rPr>
              <a:t>Brief Introduction to Texture</a:t>
            </a:r>
            <a:endParaRPr sz="4400" b="0" i="0" u="none" strike="noStrike" cap="none" dirty="0">
              <a:solidFill>
                <a:schemeClr val="dk1"/>
              </a:solidFill>
              <a:latin typeface="Arial"/>
              <a:ea typeface="Arial"/>
              <a:cs typeface="Arial"/>
              <a:sym typeface="Arial"/>
            </a:endParaRPr>
          </a:p>
        </p:txBody>
      </p:sp>
      <p:grpSp>
        <p:nvGrpSpPr>
          <p:cNvPr id="352" name="Group 351">
            <a:extLst>
              <a:ext uri="{FF2B5EF4-FFF2-40B4-BE49-F238E27FC236}">
                <a16:creationId xmlns:a16="http://schemas.microsoft.com/office/drawing/2014/main" id="{4F80DF72-4FF3-EDC0-9343-DD8B92FEE538}"/>
              </a:ext>
            </a:extLst>
          </p:cNvPr>
          <p:cNvGrpSpPr/>
          <p:nvPr/>
        </p:nvGrpSpPr>
        <p:grpSpPr>
          <a:xfrm>
            <a:off x="5003624" y="4282751"/>
            <a:ext cx="3875485" cy="358176"/>
            <a:chOff x="7457947" y="4094995"/>
            <a:chExt cx="3875485" cy="358176"/>
          </a:xfrm>
        </p:grpSpPr>
        <p:sp>
          <p:nvSpPr>
            <p:cNvPr id="348" name="TextBox 347">
              <a:extLst>
                <a:ext uri="{FF2B5EF4-FFF2-40B4-BE49-F238E27FC236}">
                  <a16:creationId xmlns:a16="http://schemas.microsoft.com/office/drawing/2014/main" id="{A53273E1-F05E-58ED-A472-2A63F147A103}"/>
                </a:ext>
              </a:extLst>
            </p:cNvPr>
            <p:cNvSpPr txBox="1"/>
            <p:nvPr/>
          </p:nvSpPr>
          <p:spPr>
            <a:xfrm>
              <a:off x="9416709" y="4094995"/>
              <a:ext cx="1916723" cy="307777"/>
            </a:xfrm>
            <a:prstGeom prst="rect">
              <a:avLst/>
            </a:prstGeom>
            <a:noFill/>
          </p:spPr>
          <p:txBody>
            <a:bodyPr wrap="square" rtlCol="0">
              <a:spAutoFit/>
            </a:bodyPr>
            <a:lstStyle/>
            <a:p>
              <a:r>
                <a:rPr lang="en-GB" dirty="0"/>
                <a:t>K</a:t>
              </a:r>
            </a:p>
          </p:txBody>
        </p:sp>
        <p:cxnSp>
          <p:nvCxnSpPr>
            <p:cNvPr id="350" name="Straight Arrow Connector 349">
              <a:extLst>
                <a:ext uri="{FF2B5EF4-FFF2-40B4-BE49-F238E27FC236}">
                  <a16:creationId xmlns:a16="http://schemas.microsoft.com/office/drawing/2014/main" id="{9799ABBE-1070-E48A-FF15-B37817BDF25E}"/>
                </a:ext>
              </a:extLst>
            </p:cNvPr>
            <p:cNvCxnSpPr>
              <a:cxnSpLocks/>
            </p:cNvCxnSpPr>
            <p:nvPr/>
          </p:nvCxnSpPr>
          <p:spPr>
            <a:xfrm>
              <a:off x="7457947" y="4453170"/>
              <a:ext cx="2917737"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50" name="Straight Connector 49">
            <a:extLst>
              <a:ext uri="{FF2B5EF4-FFF2-40B4-BE49-F238E27FC236}">
                <a16:creationId xmlns:a16="http://schemas.microsoft.com/office/drawing/2014/main" id="{3866CACD-6619-4FB3-1AD5-1DDACCE7D949}"/>
              </a:ext>
            </a:extLst>
          </p:cNvPr>
          <p:cNvCxnSpPr/>
          <p:nvPr/>
        </p:nvCxnSpPr>
        <p:spPr>
          <a:xfrm>
            <a:off x="9346223" y="3184735"/>
            <a:ext cx="0" cy="26006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CB4C53C-8D8A-0A82-ACC1-AD9444D26363}"/>
              </a:ext>
            </a:extLst>
          </p:cNvPr>
          <p:cNvCxnSpPr>
            <a:cxnSpLocks/>
          </p:cNvCxnSpPr>
          <p:nvPr/>
        </p:nvCxnSpPr>
        <p:spPr>
          <a:xfrm flipV="1">
            <a:off x="9346223" y="5776546"/>
            <a:ext cx="2329840" cy="8792"/>
          </a:xfrm>
          <a:prstGeom prst="line">
            <a:avLst/>
          </a:prstGeom>
          <a:ln w="28575"/>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53" name="Ink 52">
                <a:extLst>
                  <a:ext uri="{FF2B5EF4-FFF2-40B4-BE49-F238E27FC236}">
                    <a16:creationId xmlns:a16="http://schemas.microsoft.com/office/drawing/2014/main" id="{ADCA2A70-805D-9BD1-C206-5BBC395922F4}"/>
                  </a:ext>
                </a:extLst>
              </p14:cNvPr>
              <p14:cNvContentPartPr/>
              <p14:nvPr/>
            </p14:nvContentPartPr>
            <p14:xfrm>
              <a:off x="9381434" y="3594835"/>
              <a:ext cx="2134484" cy="1724400"/>
            </p14:xfrm>
          </p:contentPart>
        </mc:Choice>
        <mc:Fallback xmlns="">
          <p:pic>
            <p:nvPicPr>
              <p:cNvPr id="53" name="Ink 52">
                <a:extLst>
                  <a:ext uri="{FF2B5EF4-FFF2-40B4-BE49-F238E27FC236}">
                    <a16:creationId xmlns:a16="http://schemas.microsoft.com/office/drawing/2014/main" id="{ADCA2A70-805D-9BD1-C206-5BBC395922F4}"/>
                  </a:ext>
                </a:extLst>
              </p:cNvPr>
              <p:cNvPicPr/>
              <p:nvPr/>
            </p:nvPicPr>
            <p:blipFill>
              <a:blip r:embed="rId4"/>
              <a:stretch>
                <a:fillRect/>
              </a:stretch>
            </p:blipFill>
            <p:spPr>
              <a:xfrm>
                <a:off x="9378194" y="3591955"/>
                <a:ext cx="2140243" cy="1730520"/>
              </a:xfrm>
              <a:prstGeom prst="rect">
                <a:avLst/>
              </a:prstGeom>
            </p:spPr>
          </p:pic>
        </mc:Fallback>
      </mc:AlternateContent>
      <p:sp>
        <p:nvSpPr>
          <p:cNvPr id="54" name="TextBox 53">
            <a:extLst>
              <a:ext uri="{FF2B5EF4-FFF2-40B4-BE49-F238E27FC236}">
                <a16:creationId xmlns:a16="http://schemas.microsoft.com/office/drawing/2014/main" id="{1CB7D02D-756A-F0F8-3A9B-103E969DE882}"/>
              </a:ext>
            </a:extLst>
          </p:cNvPr>
          <p:cNvSpPr txBox="1"/>
          <p:nvPr/>
        </p:nvSpPr>
        <p:spPr>
          <a:xfrm>
            <a:off x="8387214" y="3358512"/>
            <a:ext cx="923799" cy="307777"/>
          </a:xfrm>
          <a:prstGeom prst="rect">
            <a:avLst/>
          </a:prstGeom>
          <a:noFill/>
        </p:spPr>
        <p:txBody>
          <a:bodyPr wrap="square" rtlCol="0">
            <a:spAutoFit/>
          </a:bodyPr>
          <a:lstStyle/>
          <a:p>
            <a:r>
              <a:rPr lang="en-GB" dirty="0"/>
              <a:t>Intensity</a:t>
            </a:r>
          </a:p>
        </p:txBody>
      </p:sp>
      <p:sp>
        <p:nvSpPr>
          <p:cNvPr id="55" name="TextBox 54">
            <a:extLst>
              <a:ext uri="{FF2B5EF4-FFF2-40B4-BE49-F238E27FC236}">
                <a16:creationId xmlns:a16="http://schemas.microsoft.com/office/drawing/2014/main" id="{8007567B-5F5F-F526-C3AC-9B7EA2845CCF}"/>
              </a:ext>
            </a:extLst>
          </p:cNvPr>
          <p:cNvSpPr txBox="1"/>
          <p:nvPr/>
        </p:nvSpPr>
        <p:spPr>
          <a:xfrm>
            <a:off x="9574823" y="5912956"/>
            <a:ext cx="2224454" cy="738664"/>
          </a:xfrm>
          <a:prstGeom prst="rect">
            <a:avLst/>
          </a:prstGeom>
          <a:noFill/>
        </p:spPr>
        <p:txBody>
          <a:bodyPr wrap="square" rtlCol="0">
            <a:spAutoFit/>
          </a:bodyPr>
          <a:lstStyle/>
          <a:p>
            <a:r>
              <a:rPr lang="en-GB" dirty="0"/>
              <a:t>(region of spectra corresponding to Q</a:t>
            </a:r>
            <a:r>
              <a:rPr lang="en-GB" baseline="-25000" dirty="0"/>
              <a:t>hkl</a:t>
            </a:r>
            <a:r>
              <a:rPr lang="en-GB" dirty="0"/>
              <a:t> reflection)</a:t>
            </a:r>
          </a:p>
        </p:txBody>
      </p:sp>
    </p:spTree>
    <p:extLst>
      <p:ext uri="{BB962C8B-B14F-4D97-AF65-F5344CB8AC3E}">
        <p14:creationId xmlns:p14="http://schemas.microsoft.com/office/powerpoint/2010/main" val="3257585705"/>
      </p:ext>
    </p:extLst>
  </p:cSld>
  <p:clrMapOvr>
    <a:masterClrMapping/>
  </p:clrMapOvr>
</p:sld>
</file>

<file path=ppt/theme/theme1.xml><?xml version="1.0" encoding="utf-8"?>
<a:theme xmlns:a="http://schemas.openxmlformats.org/drawingml/2006/main" name="Font and logo master">
  <a:themeElements>
    <a:clrScheme name="STFC theme">
      <a:dk1>
        <a:srgbClr val="2E2C61"/>
      </a:dk1>
      <a:lt1>
        <a:srgbClr val="FFFFFF"/>
      </a:lt1>
      <a:dk2>
        <a:srgbClr val="2E2C61"/>
      </a:dk2>
      <a:lt2>
        <a:srgbClr val="FFFFFF"/>
      </a:lt2>
      <a:accent1>
        <a:srgbClr val="1E5DF8"/>
      </a:accent1>
      <a:accent2>
        <a:srgbClr val="003088"/>
      </a:accent2>
      <a:accent3>
        <a:srgbClr val="F08900"/>
      </a:accent3>
      <a:accent4>
        <a:srgbClr val="616161"/>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FD302C62CE8A43A7EBF32F67D2D476" ma:contentTypeVersion="20" ma:contentTypeDescription="Create a new document." ma:contentTypeScope="" ma:versionID="442313f894f1b6e1ec180085d265f9e1">
  <xsd:schema xmlns:xsd="http://www.w3.org/2001/XMLSchema" xmlns:xs="http://www.w3.org/2001/XMLSchema" xmlns:p="http://schemas.microsoft.com/office/2006/metadata/properties" xmlns:ns2="cb4806c4-811e-47f3-aeda-595e266efd3a" xmlns:ns3="4367b676-3231-4229-b246-27e36f6a6ea0" targetNamespace="http://schemas.microsoft.com/office/2006/metadata/properties" ma:root="true" ma:fieldsID="1a49b4cfb5736f44949a12fd4acec7b8" ns2:_="" ns3:_="">
    <xsd:import namespace="cb4806c4-811e-47f3-aeda-595e266efd3a"/>
    <xsd:import namespace="4367b676-3231-4229-b246-27e36f6a6ea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ImageMetadataListItemId" minOccurs="0"/>
                <xsd:element ref="ns2:ImageMetadataListField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b4806c4-811e-47f3-aeda-595e266efd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e07c91c-676c-4292-ab42-0332d43006d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ImageMetadataListItemId" ma:index="26" nillable="true" ma:displayName="ImageMetadataListItemId" ma:hidden="true" ma:indexed="true" ma:internalName="ImageMetadataListItemId">
      <xsd:simpleType>
        <xsd:restriction base="dms:Unknown"/>
      </xsd:simpleType>
    </xsd:element>
    <xsd:element name="ImageMetadataListFieldId" ma:index="27" nillable="true" ma:displayName="ImageMetadataListFieldId" ma:hidden="true" ma:indexed="true" ma:internalName="ImageMetadataListFieldId">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367b676-3231-4229-b246-27e36f6a6ea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5bb8876-a7eb-42f8-850b-785a27f532ba}" ma:internalName="TaxCatchAll" ma:showField="CatchAllData" ma:web="4367b676-3231-4229-b246-27e36f6a6e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4367b676-3231-4229-b246-27e36f6a6ea0" xsi:nil="true"/>
    <lcf76f155ced4ddcb4097134ff3c332f xmlns="cb4806c4-811e-47f3-aeda-595e266efd3a">
      <Terms xmlns="http://schemas.microsoft.com/office/infopath/2007/PartnerControls"/>
    </lcf76f155ced4ddcb4097134ff3c332f>
    <ImageMetadataListItemId xmlns="cb4806c4-811e-47f3-aeda-595e266efd3a" xsi:nil="true"/>
    <ImageMetadataListFieldId xmlns="cb4806c4-811e-47f3-aeda-595e266efd3a" xsi:nil="true"/>
  </documentManagement>
</p:properties>
</file>

<file path=customXml/itemProps1.xml><?xml version="1.0" encoding="utf-8"?>
<ds:datastoreItem xmlns:ds="http://schemas.openxmlformats.org/officeDocument/2006/customXml" ds:itemID="{0E10D0DA-7C7D-488A-89B9-3EA527BDBB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b4806c4-811e-47f3-aeda-595e266efd3a"/>
    <ds:schemaRef ds:uri="4367b676-3231-4229-b246-27e36f6a6e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640F081-B534-46A2-819D-E57C6B079374}">
  <ds:schemaRefs>
    <ds:schemaRef ds:uri="http://schemas.microsoft.com/sharepoint/v3/contenttype/forms"/>
  </ds:schemaRefs>
</ds:datastoreItem>
</file>

<file path=customXml/itemProps3.xml><?xml version="1.0" encoding="utf-8"?>
<ds:datastoreItem xmlns:ds="http://schemas.openxmlformats.org/officeDocument/2006/customXml" ds:itemID="{C14A9CD3-1715-40A4-A7ED-40D8563902F1}">
  <ds:schemaRefs>
    <ds:schemaRef ds:uri="http://schemas.microsoft.com/office/infopath/2007/PartnerControls"/>
    <ds:schemaRef ds:uri="http://schemas.openxmlformats.org/package/2006/metadata/core-properties"/>
    <ds:schemaRef ds:uri="http://purl.org/dc/dcmitype/"/>
    <ds:schemaRef ds:uri="cb4806c4-811e-47f3-aeda-595e266efd3a"/>
    <ds:schemaRef ds:uri="http://purl.org/dc/terms/"/>
    <ds:schemaRef ds:uri="http://purl.org/dc/elements/1.1/"/>
    <ds:schemaRef ds:uri="http://www.w3.org/XML/1998/namespace"/>
    <ds:schemaRef ds:uri="http://schemas.microsoft.com/office/2006/documentManagement/types"/>
    <ds:schemaRef ds:uri="4367b676-3231-4229-b246-27e36f6a6ea0"/>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8058</TotalTime>
  <Words>1161</Words>
  <Application>Microsoft Office PowerPoint</Application>
  <PresentationFormat>Widescreen</PresentationFormat>
  <Paragraphs>111</Paragraphs>
  <Slides>24</Slides>
  <Notes>24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24</vt:i4>
      </vt:variant>
    </vt:vector>
  </HeadingPairs>
  <TitlesOfParts>
    <vt:vector size="27" baseType="lpstr">
      <vt:lpstr>Arial</vt:lpstr>
      <vt:lpstr>Noto Sans Symbols</vt:lpstr>
      <vt:lpstr>Font and logo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Millard</dc:creator>
  <cp:lastModifiedBy>Bridger, Andy (STFC,RAL,ISIS)</cp:lastModifiedBy>
  <cp:revision>55</cp:revision>
  <dcterms:created xsi:type="dcterms:W3CDTF">2019-09-17T08:04:08Z</dcterms:created>
  <dcterms:modified xsi:type="dcterms:W3CDTF">2026-03-17T13:03:22Z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0x010100E2FD302C62CE8A43A7EBF32F67D2D476</vt:lpwstr>
  </property>
  <property fmtid="{D5CDD505-2E9C-101B-9397-08002B2CF9AE}" pid="3" name="_dlc_DocIdItemGuid">
    <vt:lpwstr>7d6dd9f8-2757-4d2f-b6c5-c8fdb553a0d1</vt:lpwstr>
  </property>
</Properties>
</file>