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15"/>
  </p:notesMasterIdLst>
  <p:handoutMasterIdLst>
    <p:handoutMasterId r:id="rId16"/>
  </p:handoutMasterIdLst>
  <p:sldIdLst>
    <p:sldId id="256" r:id="rId8"/>
    <p:sldId id="269" r:id="rId9"/>
    <p:sldId id="266" r:id="rId10"/>
    <p:sldId id="258" r:id="rId11"/>
    <p:sldId id="262" r:id="rId12"/>
    <p:sldId id="271" r:id="rId13"/>
    <p:sldId id="272" r:id="rId14"/>
  </p:sldIdLst>
  <p:sldSz cx="12192000" cy="6858000"/>
  <p:notesSz cx="6858000" cy="9144000"/>
  <p:embeddedFontLst>
    <p:embeddedFont>
      <p:font typeface="Moderat Medium" pitchFamily="2" charset="77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D5778-90A5-BA45-9AF2-95E06E296322}" v="7" dt="2026-03-17T08:54:5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0680"/>
  </p:normalViewPr>
  <p:slideViewPr>
    <p:cSldViewPr snapToGrid="0">
      <p:cViewPr varScale="1">
        <p:scale>
          <a:sx n="102" d="100"/>
          <a:sy n="102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67AD0-2ED6-774F-AD79-96B9BD80CDE5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1095C-ADAD-6E4A-8047-DBF9DE95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43D22-05C3-6F4A-A670-13997AC85D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1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Plenty of data</a:t>
            </a:r>
          </a:p>
          <a:p>
            <a:endParaRPr lang="en-GB" dirty="0"/>
          </a:p>
          <a:p>
            <a:r>
              <a:rPr lang="en-GB" dirty="0"/>
              <a:t>Each system supporting the operation in its own area and doing that well.</a:t>
            </a:r>
          </a:p>
          <a:p>
            <a:endParaRPr lang="en-GB" dirty="0"/>
          </a:p>
          <a:p>
            <a:r>
              <a:rPr lang="en-GB" dirty="0"/>
              <a:t>What about when we want to ask cross-cutting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43D22-05C3-6F4A-A670-13997AC85D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7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lickr.com/photos/55915190@N00/2302651444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freepngimg.com/png/62418-database-icons-virtual-servers-computer-private-server" TargetMode="External"/><Relationship Id="rId11" Type="http://schemas.openxmlformats.org/officeDocument/2006/relationships/hyperlink" Target="https://www.godo.dev/tutorials/sharepoint-socket-exception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hyperlink" Target="https://openclipart.org/detail/68413/database-by-buggi" TargetMode="External"/><Relationship Id="rId9" Type="http://schemas.openxmlformats.org/officeDocument/2006/relationships/hyperlink" Target="https://pixabay.com/de/computer-schreibtisch-transparent-1419134/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ISIS Data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Martyn Gigg – ISIS Computing Division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STFC-PSI Collaboration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17/03/2026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3D93-E8FD-383D-491A-784F50F2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Outline: Two Topics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F1B728-128A-8D3C-D590-09272B8EEE01}"/>
              </a:ext>
            </a:extLst>
          </p:cNvPr>
          <p:cNvSpPr/>
          <p:nvPr/>
        </p:nvSpPr>
        <p:spPr>
          <a:xfrm>
            <a:off x="1708336" y="2517686"/>
            <a:ext cx="3535051" cy="1357459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Operational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5DCDB51-52AA-35AF-32A9-38BB6F84B0BE}"/>
              </a:ext>
            </a:extLst>
          </p:cNvPr>
          <p:cNvSpPr/>
          <p:nvPr/>
        </p:nvSpPr>
        <p:spPr>
          <a:xfrm>
            <a:off x="6885223" y="2517685"/>
            <a:ext cx="3535051" cy="135745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MNeuData</a:t>
            </a:r>
            <a:r>
              <a:rPr lang="en-GB" dirty="0">
                <a:solidFill>
                  <a:schemeClr val="bg1"/>
                </a:solidFill>
              </a:rPr>
              <a:t>: Next-generation beamline data pipeline</a:t>
            </a:r>
          </a:p>
        </p:txBody>
      </p:sp>
    </p:spTree>
    <p:extLst>
      <p:ext uri="{BB962C8B-B14F-4D97-AF65-F5344CB8AC3E}">
        <p14:creationId xmlns:p14="http://schemas.microsoft.com/office/powerpoint/2010/main" val="241239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ue cylinder with three layers&#10;&#10;Description automatically generated">
            <a:extLst>
              <a:ext uri="{FF2B5EF4-FFF2-40B4-BE49-F238E27FC236}">
                <a16:creationId xmlns:a16="http://schemas.microsoft.com/office/drawing/2014/main" id="{FDD7488D-4D2B-5B3B-F49F-9AA5FE12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0484" y="5116050"/>
            <a:ext cx="1031487" cy="1246689"/>
          </a:xfrm>
        </p:spPr>
      </p:pic>
      <p:pic>
        <p:nvPicPr>
          <p:cNvPr id="10" name="Picture 9" descr="A close-up of a computer server&#10;&#10;Description automatically generated">
            <a:extLst>
              <a:ext uri="{FF2B5EF4-FFF2-40B4-BE49-F238E27FC236}">
                <a16:creationId xmlns:a16="http://schemas.microsoft.com/office/drawing/2014/main" id="{2024DF7E-31E3-FCC4-5137-EFEA41541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29623" y="3981618"/>
            <a:ext cx="887803" cy="12553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E20212-ED7B-7B42-ADBB-92DBFA3B99C6}"/>
              </a:ext>
            </a:extLst>
          </p:cNvPr>
          <p:cNvSpPr txBox="1"/>
          <p:nvPr/>
        </p:nvSpPr>
        <p:spPr>
          <a:xfrm>
            <a:off x="8428341" y="6469852"/>
            <a:ext cx="3248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Images by unknown author. Licensed under </a:t>
            </a:r>
            <a:r>
              <a:rPr lang="en-GB" sz="900" dirty="0">
                <a:hlinkClick r:id="rId7" tooltip="https://creativecommons.org/licenses/by-nc/3.0/"/>
              </a:rPr>
              <a:t>CC BY-NC</a:t>
            </a:r>
            <a:endParaRPr lang="en-GB" sz="900" dirty="0"/>
          </a:p>
        </p:txBody>
      </p:sp>
      <p:pic>
        <p:nvPicPr>
          <p:cNvPr id="14" name="Picture 13" descr="A computer with a blue screen&#10;&#10;Description automatically generated">
            <a:extLst>
              <a:ext uri="{FF2B5EF4-FFF2-40B4-BE49-F238E27FC236}">
                <a16:creationId xmlns:a16="http://schemas.microsoft.com/office/drawing/2014/main" id="{65BD685A-4F39-2292-0273-036E00841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052628" y="5183427"/>
            <a:ext cx="961012" cy="1029656"/>
          </a:xfrm>
          <a:prstGeom prst="rect">
            <a:avLst/>
          </a:prstGeom>
        </p:spPr>
      </p:pic>
      <p:pic>
        <p:nvPicPr>
          <p:cNvPr id="16" name="Picture 15" descr="A white logo with a blue background&#10;&#10;Description automatically generated">
            <a:extLst>
              <a:ext uri="{FF2B5EF4-FFF2-40B4-BE49-F238E27FC236}">
                <a16:creationId xmlns:a16="http://schemas.microsoft.com/office/drawing/2014/main" id="{3A834EB9-6F0C-B0D7-A27C-3B68AED66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92416" y="4797661"/>
            <a:ext cx="1127110" cy="56355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2F8FD4E-D912-9F7A-C21E-5C2AC9456761}"/>
              </a:ext>
            </a:extLst>
          </p:cNvPr>
          <p:cNvSpPr txBox="1">
            <a:spLocks/>
          </p:cNvSpPr>
          <p:nvPr/>
        </p:nvSpPr>
        <p:spPr>
          <a:xfrm>
            <a:off x="358557" y="320991"/>
            <a:ext cx="4308036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000" dirty="0"/>
              <a:t>Plenty of data sources (TBs of data)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FF0D87D-A4B5-A19E-9236-AE132ECD4532}"/>
              </a:ext>
            </a:extLst>
          </p:cNvPr>
          <p:cNvSpPr/>
          <p:nvPr/>
        </p:nvSpPr>
        <p:spPr>
          <a:xfrm>
            <a:off x="2232904" y="3854276"/>
            <a:ext cx="1218844" cy="369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Diagnostics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59E249F-B2BA-E7AE-7909-0EDF116A4E07}"/>
              </a:ext>
            </a:extLst>
          </p:cNvPr>
          <p:cNvSpPr/>
          <p:nvPr/>
        </p:nvSpPr>
        <p:spPr>
          <a:xfrm>
            <a:off x="661884" y="4591099"/>
            <a:ext cx="1641502" cy="4131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Control system channels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12C116-FFF4-9DAC-A425-C658959E9069}"/>
              </a:ext>
            </a:extLst>
          </p:cNvPr>
          <p:cNvSpPr/>
          <p:nvPr/>
        </p:nvSpPr>
        <p:spPr>
          <a:xfrm>
            <a:off x="4041859" y="3582293"/>
            <a:ext cx="1218844" cy="369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Crew logs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A0750E9-996E-90D0-12A1-0EA82EA90441}"/>
              </a:ext>
            </a:extLst>
          </p:cNvPr>
          <p:cNvSpPr/>
          <p:nvPr/>
        </p:nvSpPr>
        <p:spPr>
          <a:xfrm>
            <a:off x="2623222" y="4600013"/>
            <a:ext cx="1657051" cy="369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Beam simulations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6950BF9-BDCC-327F-2A0E-EAD8DC138A98}"/>
              </a:ext>
            </a:extLst>
          </p:cNvPr>
          <p:cNvSpPr/>
          <p:nvPr/>
        </p:nvSpPr>
        <p:spPr>
          <a:xfrm>
            <a:off x="4528884" y="4235697"/>
            <a:ext cx="1218844" cy="369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Plant ops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7D5BE49-4D71-0DB8-1C63-259914826FF0}"/>
              </a:ext>
            </a:extLst>
          </p:cNvPr>
          <p:cNvSpPr/>
          <p:nvPr/>
        </p:nvSpPr>
        <p:spPr>
          <a:xfrm>
            <a:off x="4813193" y="4889102"/>
            <a:ext cx="1480444" cy="467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Machine physics</a:t>
            </a:r>
          </a:p>
        </p:txBody>
      </p:sp>
      <p:pic>
        <p:nvPicPr>
          <p:cNvPr id="28" name="Picture 27" descr="A stack of papers on a desk&#10;&#10;Description automatically generated">
            <a:extLst>
              <a:ext uri="{FF2B5EF4-FFF2-40B4-BE49-F238E27FC236}">
                <a16:creationId xmlns:a16="http://schemas.microsoft.com/office/drawing/2014/main" id="{CD6DEC2B-B7DA-5B8A-9800-CC85A581A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459909" y="5572520"/>
            <a:ext cx="1053625" cy="790219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E38DFF0-BFDD-6B66-501B-1928A6C9DE27}"/>
              </a:ext>
            </a:extLst>
          </p:cNvPr>
          <p:cNvSpPr/>
          <p:nvPr/>
        </p:nvSpPr>
        <p:spPr>
          <a:xfrm>
            <a:off x="5620934" y="1600326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Influx/Grafana Dashboards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EF7598-11DF-D322-95D9-CD87C44116B7}"/>
              </a:ext>
            </a:extLst>
          </p:cNvPr>
          <p:cNvSpPr/>
          <p:nvPr/>
        </p:nvSpPr>
        <p:spPr>
          <a:xfrm>
            <a:off x="8028149" y="1321143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Excel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1D87174-2B7B-1EFF-C875-0C217DDFF2F9}"/>
              </a:ext>
            </a:extLst>
          </p:cNvPr>
          <p:cNvSpPr/>
          <p:nvPr/>
        </p:nvSpPr>
        <p:spPr>
          <a:xfrm>
            <a:off x="2963162" y="5287627"/>
            <a:ext cx="1354167" cy="369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7EF4B55-080A-66D9-4C99-9758C7D2EE65}"/>
              </a:ext>
            </a:extLst>
          </p:cNvPr>
          <p:cNvSpPr/>
          <p:nvPr/>
        </p:nvSpPr>
        <p:spPr>
          <a:xfrm>
            <a:off x="5956080" y="2507500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Opralog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6799B8F-CD54-BD05-3992-1795E4877DB3}"/>
              </a:ext>
            </a:extLst>
          </p:cNvPr>
          <p:cNvSpPr/>
          <p:nvPr/>
        </p:nvSpPr>
        <p:spPr>
          <a:xfrm>
            <a:off x="5747728" y="3319250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CMMS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35B4302-383E-508C-FB4D-67A64714A26E}"/>
              </a:ext>
            </a:extLst>
          </p:cNvPr>
          <p:cNvSpPr/>
          <p:nvPr/>
        </p:nvSpPr>
        <p:spPr>
          <a:xfrm>
            <a:off x="7915660" y="2176195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Pheobus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703B954-1EDC-06C7-1C02-4C9556CD7D02}"/>
              </a:ext>
            </a:extLst>
          </p:cNvPr>
          <p:cNvSpPr/>
          <p:nvPr/>
        </p:nvSpPr>
        <p:spPr>
          <a:xfrm>
            <a:off x="5862407" y="679414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Vista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1837B06-8101-A7E9-19E4-C3A09EFFCD10}"/>
              </a:ext>
            </a:extLst>
          </p:cNvPr>
          <p:cNvSpPr/>
          <p:nvPr/>
        </p:nvSpPr>
        <p:spPr>
          <a:xfrm>
            <a:off x="8099976" y="472475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EPICS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CD3AFC1-6651-5784-07D1-E9549D60C70B}"/>
              </a:ext>
            </a:extLst>
          </p:cNvPr>
          <p:cNvSpPr/>
          <p:nvPr/>
        </p:nvSpPr>
        <p:spPr>
          <a:xfrm>
            <a:off x="7915659" y="3012852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DWS Live Viewer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832B0B9-E244-6155-9FF1-FF84C8939B2F}"/>
              </a:ext>
            </a:extLst>
          </p:cNvPr>
          <p:cNvSpPr/>
          <p:nvPr/>
        </p:nvSpPr>
        <p:spPr>
          <a:xfrm>
            <a:off x="6683157" y="4101923"/>
            <a:ext cx="1641501" cy="467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53E903-4F7D-A86C-71CC-5B312074250A}"/>
              </a:ext>
            </a:extLst>
          </p:cNvPr>
          <p:cNvGrpSpPr/>
          <p:nvPr/>
        </p:nvGrpSpPr>
        <p:grpSpPr>
          <a:xfrm>
            <a:off x="417539" y="862519"/>
            <a:ext cx="3523886" cy="2112306"/>
            <a:chOff x="2983626" y="1283204"/>
            <a:chExt cx="5152104" cy="4034885"/>
          </a:xfrm>
        </p:grpSpPr>
        <p:pic>
          <p:nvPicPr>
            <p:cNvPr id="3" name="Picture 2" descr="f8effb58b8.png">
              <a:extLst>
                <a:ext uri="{FF2B5EF4-FFF2-40B4-BE49-F238E27FC236}">
                  <a16:creationId xmlns:a16="http://schemas.microsoft.com/office/drawing/2014/main" id="{6063A876-1898-72CC-D21F-1E06DCB5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983626" y="1283204"/>
              <a:ext cx="5152104" cy="34347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188A55-59DF-4272-9011-C803C064A6E2}"/>
                </a:ext>
              </a:extLst>
            </p:cNvPr>
            <p:cNvSpPr txBox="1"/>
            <p:nvPr/>
          </p:nvSpPr>
          <p:spPr>
            <a:xfrm>
              <a:off x="3821954" y="4794869"/>
              <a:ext cx="3837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70C0"/>
                  </a:solidFill>
                  <a:latin typeface="Aptos" panose="020B0004020202020204" pitchFamily="34" charset="0"/>
                </a:rPr>
                <a:t>Operational 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10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63E9-B875-BAD6-B46B-C5CBAD9E5119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Apache Iceberg-based Data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62684-D022-2DF2-27B5-52E312FA91F0}"/>
              </a:ext>
            </a:extLst>
          </p:cNvPr>
          <p:cNvSpPr txBox="1"/>
          <p:nvPr/>
        </p:nvSpPr>
        <p:spPr>
          <a:xfrm>
            <a:off x="4206084" y="857805"/>
            <a:ext cx="72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ptos" panose="020B0004020202020204" pitchFamily="34" charset="0"/>
              </a:rPr>
              <a:t>“Enable seamless access to up-to-date, cleaned &amp; pre-processed data”</a:t>
            </a:r>
          </a:p>
        </p:txBody>
      </p:sp>
      <p:pic>
        <p:nvPicPr>
          <p:cNvPr id="4" name="Picture 3" descr="A diagram of a flower&#10;&#10;AI-generated content may be incorrect.">
            <a:extLst>
              <a:ext uri="{FF2B5EF4-FFF2-40B4-BE49-F238E27FC236}">
                <a16:creationId xmlns:a16="http://schemas.microsoft.com/office/drawing/2014/main" id="{45FA308D-EC38-7814-1026-CDEA97203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2" y="1667458"/>
            <a:ext cx="10940536" cy="40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colorful circles and dots&#10;&#10;AI-generated content may be incorrect.">
            <a:extLst>
              <a:ext uri="{FF2B5EF4-FFF2-40B4-BE49-F238E27FC236}">
                <a16:creationId xmlns:a16="http://schemas.microsoft.com/office/drawing/2014/main" id="{5C834544-2FC1-1D50-3B1B-1ECD24C8D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56" y="1883920"/>
            <a:ext cx="5984876" cy="24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4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35E1AD-E142-3E58-6D5D-1078C22AA98D}"/>
              </a:ext>
            </a:extLst>
          </p:cNvPr>
          <p:cNvSpPr/>
          <p:nvPr/>
        </p:nvSpPr>
        <p:spPr>
          <a:xfrm>
            <a:off x="1934814" y="158914"/>
            <a:ext cx="7639050" cy="657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... review, define and implement transformative change in the instrument data ecosystem; data generation, pipelines and architecture.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944660-C6C6-4F41-6D31-AF0A1148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A2E42D7E-B8BB-1E58-AA29-0088214D9F74}"/>
              </a:ext>
            </a:extLst>
          </p:cNvPr>
          <p:cNvSpPr/>
          <p:nvPr/>
        </p:nvSpPr>
        <p:spPr>
          <a:xfrm>
            <a:off x="426601" y="1608060"/>
            <a:ext cx="3046267" cy="49448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/>
              <a:t>Events time-tagged </a:t>
            </a:r>
          </a:p>
          <a:p>
            <a:pPr algn="ctr"/>
            <a:r>
              <a:rPr lang="en-GB" sz="1200"/>
              <a:t>(GPS Timing Source)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62A326C7-217A-76C8-869D-CFE28AB4238F}"/>
              </a:ext>
            </a:extLst>
          </p:cNvPr>
          <p:cNvSpPr/>
          <p:nvPr/>
        </p:nvSpPr>
        <p:spPr>
          <a:xfrm>
            <a:off x="743735" y="3170916"/>
            <a:ext cx="2412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Detectors</a:t>
            </a:r>
          </a:p>
          <a:p>
            <a:pPr algn="ctr"/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(n, µ, traces…)</a:t>
            </a: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002B68D2-9BD5-0C86-FB51-CBE4EA080E98}"/>
              </a:ext>
            </a:extLst>
          </p:cNvPr>
          <p:cNvSpPr/>
          <p:nvPr/>
        </p:nvSpPr>
        <p:spPr>
          <a:xfrm>
            <a:off x="740365" y="3961130"/>
            <a:ext cx="2412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Motion Control</a:t>
            </a:r>
          </a:p>
          <a:p>
            <a:pPr algn="ctr"/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xyz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robot …)</a:t>
            </a: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A122E70F-C3CB-B481-0AF6-AA32BC98FC3A}"/>
              </a:ext>
            </a:extLst>
          </p:cNvPr>
          <p:cNvSpPr/>
          <p:nvPr/>
        </p:nvSpPr>
        <p:spPr>
          <a:xfrm>
            <a:off x="8953155" y="4554521"/>
            <a:ext cx="2241178" cy="7532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Visualisation Tools</a:t>
            </a:r>
          </a:p>
          <a:p>
            <a:pPr algn="ctr"/>
            <a:r>
              <a:rPr lang="en-GB" sz="1200" dirty="0"/>
              <a:t>(Data &amp; Diagnostics)</a:t>
            </a:r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33C142E0-7211-0A48-5439-DC6A2001E94C}"/>
              </a:ext>
            </a:extLst>
          </p:cNvPr>
          <p:cNvSpPr/>
          <p:nvPr/>
        </p:nvSpPr>
        <p:spPr>
          <a:xfrm>
            <a:off x="3871974" y="3745646"/>
            <a:ext cx="1800000" cy="14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broker</a:t>
            </a:r>
          </a:p>
          <a:p>
            <a:pPr algn="ctr"/>
            <a:r>
              <a:rPr lang="en-GB" dirty="0"/>
              <a:t>&amp; related data infrastructure</a:t>
            </a:r>
          </a:p>
          <a:p>
            <a:pPr algn="ctr"/>
            <a:endParaRPr lang="en-GB" sz="1400" dirty="0"/>
          </a:p>
        </p:txBody>
      </p:sp>
      <p:cxnSp>
        <p:nvCxnSpPr>
          <p:cNvPr id="22" name="Connector: Curved 16">
            <a:extLst>
              <a:ext uri="{FF2B5EF4-FFF2-40B4-BE49-F238E27FC236}">
                <a16:creationId xmlns:a16="http://schemas.microsoft.com/office/drawing/2014/main" id="{25838A08-AF58-492C-65F0-0F674A1641D1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3152365" y="4249130"/>
            <a:ext cx="719609" cy="2165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18">
            <a:extLst>
              <a:ext uri="{FF2B5EF4-FFF2-40B4-BE49-F238E27FC236}">
                <a16:creationId xmlns:a16="http://schemas.microsoft.com/office/drawing/2014/main" id="{0C39E6EE-30D6-55CD-6A71-37830DF571F1}"/>
              </a:ext>
            </a:extLst>
          </p:cNvPr>
          <p:cNvSpPr/>
          <p:nvPr/>
        </p:nvSpPr>
        <p:spPr>
          <a:xfrm>
            <a:off x="4687640" y="5585408"/>
            <a:ext cx="4246417" cy="54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/>
              <a:t>Long-term storage</a:t>
            </a:r>
            <a:endParaRPr lang="en-GB" sz="1100" dirty="0"/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DBDA78D6-008C-7433-4A59-C9822FA44AA1}"/>
              </a:ext>
            </a:extLst>
          </p:cNvPr>
          <p:cNvSpPr/>
          <p:nvPr/>
        </p:nvSpPr>
        <p:spPr>
          <a:xfrm>
            <a:off x="743735" y="2380702"/>
            <a:ext cx="2412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Facility </a:t>
            </a:r>
          </a:p>
          <a:p>
            <a:pPr algn="ctr"/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(PPP, </a:t>
            </a:r>
            <a:r>
              <a:rPr lang="el-GR" sz="1100">
                <a:solidFill>
                  <a:schemeClr val="tx1">
                    <a:lumMod val="75000"/>
                    <a:lumOff val="25000"/>
                  </a:schemeClr>
                </a:solidFill>
              </a:rPr>
              <a:t>Δ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t…)  </a:t>
            </a:r>
          </a:p>
        </p:txBody>
      </p:sp>
      <p:cxnSp>
        <p:nvCxnSpPr>
          <p:cNvPr id="26" name="Connector: Curved 20">
            <a:extLst>
              <a:ext uri="{FF2B5EF4-FFF2-40B4-BE49-F238E27FC236}">
                <a16:creationId xmlns:a16="http://schemas.microsoft.com/office/drawing/2014/main" id="{87521627-1CEE-8567-26AA-E26444731D37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>
            <a:off x="3155735" y="2668702"/>
            <a:ext cx="716239" cy="17969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1">
            <a:extLst>
              <a:ext uri="{FF2B5EF4-FFF2-40B4-BE49-F238E27FC236}">
                <a16:creationId xmlns:a16="http://schemas.microsoft.com/office/drawing/2014/main" id="{C9E70F1F-B7CC-A43D-7B6A-C77BACE03257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3155735" y="3458916"/>
            <a:ext cx="716239" cy="10067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2">
            <a:extLst>
              <a:ext uri="{FF2B5EF4-FFF2-40B4-BE49-F238E27FC236}">
                <a16:creationId xmlns:a16="http://schemas.microsoft.com/office/drawing/2014/main" id="{2F9950E3-005A-8C95-DE44-B28ED917B38C}"/>
              </a:ext>
            </a:extLst>
          </p:cNvPr>
          <p:cNvSpPr/>
          <p:nvPr/>
        </p:nvSpPr>
        <p:spPr>
          <a:xfrm>
            <a:off x="773315" y="4751344"/>
            <a:ext cx="2412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Sample Environment</a:t>
            </a:r>
          </a:p>
          <a:p>
            <a:pPr algn="ctr"/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(T, Laser, RF…)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ectangle: Rounded Corners 23">
            <a:extLst>
              <a:ext uri="{FF2B5EF4-FFF2-40B4-BE49-F238E27FC236}">
                <a16:creationId xmlns:a16="http://schemas.microsoft.com/office/drawing/2014/main" id="{041C7817-B30F-CBC9-61DB-42B0F33515D1}"/>
              </a:ext>
            </a:extLst>
          </p:cNvPr>
          <p:cNvSpPr/>
          <p:nvPr/>
        </p:nvSpPr>
        <p:spPr>
          <a:xfrm>
            <a:off x="743735" y="5541560"/>
            <a:ext cx="2412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Any data </a:t>
            </a:r>
            <a:r>
              <a:rPr lang="en-GB" sz="1600" u="sng">
                <a:solidFill>
                  <a:schemeClr val="tx1"/>
                </a:solidFill>
              </a:rPr>
              <a:t>producer</a:t>
            </a:r>
            <a:r>
              <a:rPr lang="en-GB" sz="1600">
                <a:solidFill>
                  <a:schemeClr val="tx1"/>
                </a:solidFill>
              </a:rPr>
              <a:t> ! </a:t>
            </a:r>
          </a:p>
        </p:txBody>
      </p:sp>
      <p:cxnSp>
        <p:nvCxnSpPr>
          <p:cNvPr id="30" name="Connector: Curved 24">
            <a:extLst>
              <a:ext uri="{FF2B5EF4-FFF2-40B4-BE49-F238E27FC236}">
                <a16:creationId xmlns:a16="http://schemas.microsoft.com/office/drawing/2014/main" id="{94EBD430-7488-EA34-A787-EC884EAF8184}"/>
              </a:ext>
            </a:extLst>
          </p:cNvPr>
          <p:cNvCxnSpPr>
            <a:cxnSpLocks/>
            <a:stCxn id="28" idx="3"/>
            <a:endCxn id="20" idx="1"/>
          </p:cNvCxnSpPr>
          <p:nvPr/>
        </p:nvCxnSpPr>
        <p:spPr>
          <a:xfrm flipV="1">
            <a:off x="3185315" y="4465646"/>
            <a:ext cx="686659" cy="5736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25">
            <a:extLst>
              <a:ext uri="{FF2B5EF4-FFF2-40B4-BE49-F238E27FC236}">
                <a16:creationId xmlns:a16="http://schemas.microsoft.com/office/drawing/2014/main" id="{34ADB5C8-E23A-4405-07E2-D87E02B4904F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4727298" y="5230321"/>
            <a:ext cx="355916" cy="26656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26">
            <a:extLst>
              <a:ext uri="{FF2B5EF4-FFF2-40B4-BE49-F238E27FC236}">
                <a16:creationId xmlns:a16="http://schemas.microsoft.com/office/drawing/2014/main" id="{A97292EA-DCAE-803C-C972-4EE99F16BCF3}"/>
              </a:ext>
            </a:extLst>
          </p:cNvPr>
          <p:cNvSpPr/>
          <p:nvPr/>
        </p:nvSpPr>
        <p:spPr>
          <a:xfrm>
            <a:off x="6412779" y="3018683"/>
            <a:ext cx="1494069" cy="8705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file generation</a:t>
            </a:r>
          </a:p>
        </p:txBody>
      </p:sp>
      <p:cxnSp>
        <p:nvCxnSpPr>
          <p:cNvPr id="33" name="Connector: Curved 27">
            <a:extLst>
              <a:ext uri="{FF2B5EF4-FFF2-40B4-BE49-F238E27FC236}">
                <a16:creationId xmlns:a16="http://schemas.microsoft.com/office/drawing/2014/main" id="{1905211E-3847-EE02-D5A7-A1516CBEFA68}"/>
              </a:ext>
            </a:extLst>
          </p:cNvPr>
          <p:cNvCxnSpPr>
            <a:cxnSpLocks/>
            <a:stCxn id="32" idx="1"/>
            <a:endCxn id="20" idx="3"/>
          </p:cNvCxnSpPr>
          <p:nvPr/>
        </p:nvCxnSpPr>
        <p:spPr>
          <a:xfrm rot="10800000" flipV="1">
            <a:off x="5671975" y="3453980"/>
            <a:ext cx="740805" cy="1011665"/>
          </a:xfrm>
          <a:prstGeom prst="curved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1">
            <a:extLst>
              <a:ext uri="{FF2B5EF4-FFF2-40B4-BE49-F238E27FC236}">
                <a16:creationId xmlns:a16="http://schemas.microsoft.com/office/drawing/2014/main" id="{71A60579-4423-6C9E-D785-7F88EE90C8A5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>
            <a:off x="6303732" y="4685479"/>
            <a:ext cx="1652283" cy="598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3E46AFA-279C-310F-AF54-B7EFACC63D52}"/>
              </a:ext>
            </a:extLst>
          </p:cNvPr>
          <p:cNvCxnSpPr>
            <a:cxnSpLocks/>
          </p:cNvCxnSpPr>
          <p:nvPr/>
        </p:nvCxnSpPr>
        <p:spPr>
          <a:xfrm>
            <a:off x="3481157" y="2085507"/>
            <a:ext cx="2950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43671D-7B38-007B-2118-CE98C2E08C75}"/>
              </a:ext>
            </a:extLst>
          </p:cNvPr>
          <p:cNvCxnSpPr>
            <a:cxnSpLocks/>
            <a:endCxn id="43" idx="4"/>
          </p:cNvCxnSpPr>
          <p:nvPr/>
        </p:nvCxnSpPr>
        <p:spPr>
          <a:xfrm flipH="1" flipV="1">
            <a:off x="4684485" y="2982785"/>
            <a:ext cx="105506" cy="7641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1E9C42C-BA6E-5F39-6F9E-C36A4E457167}"/>
              </a:ext>
            </a:extLst>
          </p:cNvPr>
          <p:cNvSpPr/>
          <p:nvPr/>
        </p:nvSpPr>
        <p:spPr>
          <a:xfrm>
            <a:off x="3784485" y="1441183"/>
            <a:ext cx="1800000" cy="15416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D0F4476-5D23-B3A5-474C-7CE9C87A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744" y="1755946"/>
            <a:ext cx="1096611" cy="923016"/>
          </a:xfrm>
          <a:prstGeom prst="rect">
            <a:avLst/>
          </a:prstGeom>
        </p:spPr>
      </p:pic>
      <p:cxnSp>
        <p:nvCxnSpPr>
          <p:cNvPr id="45" name="Connector: Curved 39">
            <a:extLst>
              <a:ext uri="{FF2B5EF4-FFF2-40B4-BE49-F238E27FC236}">
                <a16:creationId xmlns:a16="http://schemas.microsoft.com/office/drawing/2014/main" id="{720A4704-5283-53EC-8063-86580240FEB9}"/>
              </a:ext>
            </a:extLst>
          </p:cNvPr>
          <p:cNvCxnSpPr>
            <a:cxnSpLocks/>
            <a:stCxn id="29" idx="3"/>
            <a:endCxn id="20" idx="1"/>
          </p:cNvCxnSpPr>
          <p:nvPr/>
        </p:nvCxnSpPr>
        <p:spPr>
          <a:xfrm flipV="1">
            <a:off x="3155735" y="4465646"/>
            <a:ext cx="716239" cy="13639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CEB7861-EB1C-CF54-C98C-55F40EF3BD3B}"/>
              </a:ext>
            </a:extLst>
          </p:cNvPr>
          <p:cNvSpPr/>
          <p:nvPr/>
        </p:nvSpPr>
        <p:spPr>
          <a:xfrm>
            <a:off x="6967721" y="1999684"/>
            <a:ext cx="3204113" cy="368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A streaming, event-based world.</a:t>
            </a:r>
          </a:p>
        </p:txBody>
      </p: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E020E6D6-C1BA-9F8A-2F22-25CE413F9AFF}"/>
              </a:ext>
            </a:extLst>
          </p:cNvPr>
          <p:cNvSpPr/>
          <p:nvPr/>
        </p:nvSpPr>
        <p:spPr>
          <a:xfrm>
            <a:off x="8953155" y="3753443"/>
            <a:ext cx="2241178" cy="7836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reduction/analysis</a:t>
            </a:r>
          </a:p>
        </p:txBody>
      </p:sp>
      <p:sp>
        <p:nvSpPr>
          <p:cNvPr id="54" name="Rectangle: Rounded Corners 13">
            <a:extLst>
              <a:ext uri="{FF2B5EF4-FFF2-40B4-BE49-F238E27FC236}">
                <a16:creationId xmlns:a16="http://schemas.microsoft.com/office/drawing/2014/main" id="{9FCC20CC-F81A-1B88-3FF3-5F8D1CD9D5B3}"/>
              </a:ext>
            </a:extLst>
          </p:cNvPr>
          <p:cNvSpPr/>
          <p:nvPr/>
        </p:nvSpPr>
        <p:spPr>
          <a:xfrm>
            <a:off x="8953155" y="2982785"/>
            <a:ext cx="2241178" cy="7706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Filtering Tools</a:t>
            </a:r>
          </a:p>
          <a:p>
            <a:pPr algn="ctr"/>
            <a:r>
              <a:rPr lang="en-GB" sz="1200" dirty="0"/>
              <a:t>(Data &amp; Diagnostics)</a:t>
            </a:r>
          </a:p>
        </p:txBody>
      </p:sp>
      <p:cxnSp>
        <p:nvCxnSpPr>
          <p:cNvPr id="59" name="Connector: Curved 27">
            <a:extLst>
              <a:ext uri="{FF2B5EF4-FFF2-40B4-BE49-F238E27FC236}">
                <a16:creationId xmlns:a16="http://schemas.microsoft.com/office/drawing/2014/main" id="{26B6BC33-EA43-2CD7-E2CF-0ECDE9E901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71974" y="4105834"/>
            <a:ext cx="3128647" cy="544945"/>
          </a:xfrm>
          <a:prstGeom prst="curved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31">
            <a:extLst>
              <a:ext uri="{FF2B5EF4-FFF2-40B4-BE49-F238E27FC236}">
                <a16:creationId xmlns:a16="http://schemas.microsoft.com/office/drawing/2014/main" id="{583DC2DE-3BD8-15B9-5170-F58DB7E16CA7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7906848" y="3453981"/>
            <a:ext cx="874311" cy="5449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7595B8B-2A12-2DE9-04D5-CDDBE27C9A1A}"/>
              </a:ext>
            </a:extLst>
          </p:cNvPr>
          <p:cNvSpPr txBox="1"/>
          <p:nvPr/>
        </p:nvSpPr>
        <p:spPr>
          <a:xfrm>
            <a:off x="6283975" y="459059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72869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3471-4DF5-0D49-9C9A-FFE18B7C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9489"/>
            <a:ext cx="11654682" cy="729511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929005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4BCB1E4C-0C95-0542-AB45-5844B3E1C07C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D009818B-D8F6-CC45-8D2B-BE600AD5B5DB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3E3DFF12-CAE2-6545-BC07-0FF08C19024C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08EDA9D9-4139-BB46-97D9-A6778A3BFCD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2D15E-264E-46BA-8227-F78B9A4A718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4367b676-3231-4229-b246-27e36f6a6ea0"/>
    <ds:schemaRef ds:uri="7a6c5452-7205-4e2c-a322-0d36e47a4095"/>
  </ds:schemaRefs>
</ds:datastoreItem>
</file>

<file path=customXml/itemProps3.xml><?xml version="1.0" encoding="utf-8"?>
<ds:datastoreItem xmlns:ds="http://schemas.openxmlformats.org/officeDocument/2006/customXml" ds:itemID="{8D4F5BA3-79C3-4C5A-A3F0-A9B7B86B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1_Title slide</Template>
  <TotalTime>51</TotalTime>
  <Words>218</Words>
  <Application>Microsoft Macintosh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Roboto</vt:lpstr>
      <vt:lpstr>Calibri</vt:lpstr>
      <vt:lpstr>Arial</vt:lpstr>
      <vt:lpstr>Moderat Medium</vt:lpstr>
      <vt:lpstr>1_Title slide</vt:lpstr>
      <vt:lpstr>2_Triangles</vt:lpstr>
      <vt:lpstr>3_Pattern</vt:lpstr>
      <vt:lpstr>4_Blank Layouts</vt:lpstr>
      <vt:lpstr>ISIS Data</vt:lpstr>
      <vt:lpstr>Outline: Two Topics</vt:lpstr>
      <vt:lpstr>PowerPoint Presentation</vt:lpstr>
      <vt:lpstr>PowerPoint Presentation</vt:lpstr>
      <vt:lpstr>PowerPoint Presentation</vt:lpstr>
      <vt:lpstr>Concept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Gigg, Martyn (STFC,RAL,ISIS)</dc:creator>
  <cp:lastModifiedBy>Gigg, Martyn (STFC,RAL,ISIS)</cp:lastModifiedBy>
  <cp:revision>3</cp:revision>
  <dcterms:created xsi:type="dcterms:W3CDTF">2026-02-23T10:03:34Z</dcterms:created>
  <dcterms:modified xsi:type="dcterms:W3CDTF">2026-03-17T12:04:44Z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