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3_E61A7F53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FB722A-DC64-6284-1C49-517F27BC1162}" name="sean.langridge@stfc.ac.uk" initials="se" userId="S::urn:spo:guest#sean.langridge@stfc.ac.uk::" providerId="AD"/>
  <p188:author id="{0983D955-CE36-C5A9-8A29-4C1439E9263E}" name="martyn.gigg@stfc.ac.uk" initials="ma" userId="S::urn:spo:guest#martyn.gigg@stfc.ac.uk::" providerId="AD"/>
  <p188:author id="{12513A64-540E-6737-759C-A5C5DE4293BB}" name="Snow, Tim (DLSLtd,RAL,CEO)" initials="TS" userId="S::tim.snow@diamond.ac.uk::73761537-bf15-4470-9975-20ffed4be1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978E8-91B8-C79F-A13E-2AED103B0BAA}" v="8" dt="2026-03-16T17:20:23.982"/>
    <p1510:client id="{618C4EFC-4EA4-F81D-CAB3-57DF2C25C0FF}" v="349" dt="2026-03-16T18:51:26.323"/>
    <p1510:client id="{7A843DC1-4BB7-2E72-4D8C-E0461F666353}" v="366" dt="2026-03-16T15:27:12.459"/>
    <p1510:client id="{832C8AF0-D45E-D222-7365-D49D8DEF00BA}" v="17" dt="2026-03-16T16:56:58.108"/>
    <p1510:client id="{904EDC16-BD0C-3741-AE3B-4933D0608286}" v="9" dt="2026-03-17T10:01:09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3"/>
    <p:restoredTop sz="94691"/>
  </p:normalViewPr>
  <p:slideViewPr>
    <p:cSldViewPr snapToGrid="0">
      <p:cViewPr varScale="1">
        <p:scale>
          <a:sx n="139" d="100"/>
          <a:sy n="139" d="100"/>
        </p:scale>
        <p:origin x="200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modernComment_103_E61A7F5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D0D9494-E13F-4D26-BB89-FA6AF2F19ED2}" authorId="{E8FB722A-DC64-6284-1C49-517F27BC1162}" created="2026-03-16T17:20:23.98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860496211" sldId="259"/>
      <ac:spMk id="7" creationId="{D7E64D8F-EF7C-1E88-4CB5-F9EDA53E309D}"/>
    </ac:deMkLst>
    <p188:txBody>
      <a:bodyPr/>
      <a:lstStyle/>
      <a:p>
        <a:r>
          <a:rPr lang="en-GB"/>
          <a:t>We can say we have an emerging plan to implement AI in all areas of the research pipeline from the planing of experiments, their execution and subsequent analysis. All part of a wider direction to make our facility AI ready as part of the wider campus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3-16T18:33:07.172" authorId="{0983D955-CE36-C5A9-8A29-4C1439E9263E}"/>
          </p223:rxn>
        </p223:reactions>
      </p:ext>
    </p188:extLst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9113F-C93A-03EA-2E08-CD9B29BE4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758E0-D751-0FF8-5C02-6DE66CA32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45DC4-6A53-D143-D4BA-CCCAD7601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5B9C5-5A5D-F348-BD9E-EEBAAF832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0EE5C-AE21-0E67-29A1-BE10FFB1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8AF03-845F-4D3F-99FE-8AA216DC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8C5A4C-20BA-B32A-0AE0-D8659B88A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E757D-5CB5-8879-FA29-FB756922D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4D578-3ABC-1392-62C4-B053AD4B5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FB02D-26E2-31DD-0688-FB546A51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3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315D30-158C-108E-774B-50CE5EBD43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108B7-DB48-5D3E-9E04-E18B70042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E09B9-DB9A-E2F0-5CB4-C7F0E4B17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4C63E-E3AC-1E2E-8884-723536107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69553-7C81-DB2F-1BCD-338521868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3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D065-3957-31A9-FB62-E3C1916D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DF582-25B5-296F-4ECE-FAF6281BC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A6847-A749-03EA-DF25-9171A109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CAA10-0507-2D5D-89A5-8F5ABDC0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D247B-6803-A38A-7097-4C0C7464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0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9C69B-89B5-0E5C-63B8-9DBB340AE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1C67D-AC50-A685-FA6D-0D46186AF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62576-3082-A572-A21C-2EE5D0B63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F53F8-4F6D-FCE2-12E7-39215DFAC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77F0F-618A-5D27-30D4-E7840545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3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8BA21-61E0-2845-BBA7-1DF296038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483A6-7032-4E8E-DA2C-F524BF8F4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BDE4A-4290-D088-1776-CE5BA567F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13175-277B-8C09-3319-F1182027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26ACA-3A5F-878D-DC88-9366558A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A3F2E-2974-08EC-A424-743FC8E38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3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A4D04-E812-C553-CF65-FBE3EC6E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55585-402F-0DFE-AC42-B4E46E0FA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F699F-E0CF-E428-E4A4-E618F04EF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049E35-FD47-61AC-2865-8B40D674D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442515-A33C-B934-E2BC-8D9B36504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3EF1FE-1538-D871-6EE0-C36AD6590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9EBD53-EA58-7827-3EC7-A1E14C0E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EC558B-E295-BDC0-7E17-A8D376A3B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4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C827-C5D5-569E-B9D4-85FAD1014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F4EBD-24F0-0BE0-BF66-EB5079D8D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232E4-4629-7EBF-2067-82ED2209E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E1F94-B00C-AE1A-6F09-23709A21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3F43ED-262C-A4F9-1F58-8C998B6D4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354206-0EBC-893F-7E56-0AFAFD742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80EB6-D631-17B0-5463-5FFEE14FE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8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9D539-7E51-6615-640F-A5D1002F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894BD-832A-C6F4-2DBF-EF04420F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5BFDC-2CD5-6F2E-7CBC-57B80A3E4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88A20-B0B2-B47B-7F3B-D24BD52AE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FD4A6-6FB1-00FF-058B-660C14E3C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BBE16-9183-9056-65D3-59B4759D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2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72DD-B188-C1A8-73AC-BB8CEB04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D9F0BA-726E-4DB6-9550-6D4BB50A4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ABD58-819D-186A-AC85-77F7DA421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994A2-93DA-46BD-0FE3-0EA99AD1D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A56BB-150A-B970-1E33-3DFABC2BB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2FA50-9DBC-391B-4996-137E3E7BE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1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F0DB9D-A36E-184E-9511-DE8E5D1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BDC33-329C-7063-434D-FEDBBB3E9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09833-0472-02B3-18D1-1FA548624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4028F-C1E0-094D-BFA0-5AECF134FA9B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0BDF8-8BAF-0CE0-E7F8-FF14F9CD9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034A8-07CE-B8D1-BF09-8C5B75E7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423D42-0A86-5749-890F-F52A3088B8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C4FD9E-586C-41A3-47E8-E3198EE0718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54650" y="6626860"/>
            <a:ext cx="131127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1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Classification: Public</a:t>
            </a:r>
          </a:p>
        </p:txBody>
      </p:sp>
    </p:spTree>
    <p:extLst>
      <p:ext uri="{BB962C8B-B14F-4D97-AF65-F5344CB8AC3E}">
        <p14:creationId xmlns:p14="http://schemas.microsoft.com/office/powerpoint/2010/main" val="305805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microsoft.com/office/2018/10/relationships/comments" Target="../comments/modernComment_103_E61A7F5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BB5A9F8-FDC5-1952-9143-E0E150901E2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0000" y="5778000"/>
            <a:ext cx="1927798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063B4D-5E88-1820-531B-8BC81E2D8D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&amp; ML at Diamond and ISIS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B46ED3-A2AC-8046-95A7-D5DB748BF7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ISPF Meeting – March 2026</a:t>
            </a:r>
          </a:p>
        </p:txBody>
      </p:sp>
      <p:pic>
        <p:nvPicPr>
          <p:cNvPr id="6" name="Picture 5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21222B6C-A4D3-738B-0497-6D060CDF4E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5346" r="81479" b="-136"/>
          <a:stretch>
            <a:fillRect/>
          </a:stretch>
        </p:blipFill>
        <p:spPr>
          <a:xfrm>
            <a:off x="9459951" y="5659245"/>
            <a:ext cx="2258130" cy="101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EC0263A-EB86-DC06-713F-ADBDD28752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0000" y="5778000"/>
            <a:ext cx="1927798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2BAF0B-4E17-0563-B859-37D1C0982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61881-877E-4472-36D0-F29895F79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52375"/>
          </a:xfrm>
        </p:spPr>
        <p:txBody>
          <a:bodyPr>
            <a:normAutofit/>
          </a:bodyPr>
          <a:lstStyle/>
          <a:p>
            <a:r>
              <a:rPr lang="en-US" sz="2400" dirty="0"/>
              <a:t>The application of AI &amp; ML across the facilities is seen as transformational both in Scientific and Back-office areas</a:t>
            </a:r>
          </a:p>
          <a:p>
            <a:r>
              <a:rPr lang="en-US" sz="2400" dirty="0"/>
              <a:t>Certain tools (</a:t>
            </a:r>
            <a:r>
              <a:rPr lang="en-US" sz="2400" i="1" dirty="0"/>
              <a:t>e.g.</a:t>
            </a:r>
            <a:r>
              <a:rPr lang="en-US" sz="2400" dirty="0"/>
              <a:t> Microsoft Copilot) can be purchased, others need to be built to fit in with our unique setups</a:t>
            </a:r>
          </a:p>
          <a:p>
            <a:r>
              <a:rPr lang="en-US" sz="2400" dirty="0"/>
              <a:t>Initial work in this area has led to tools such as </a:t>
            </a:r>
            <a:r>
              <a:rPr lang="en-US" sz="2400" dirty="0" err="1"/>
              <a:t>CHiMP</a:t>
            </a:r>
            <a:r>
              <a:rPr lang="en-US" sz="2400" dirty="0"/>
              <a:t> which have transformed the user experience</a:t>
            </a:r>
          </a:p>
          <a:p>
            <a:r>
              <a:rPr lang="en-US" sz="2400" dirty="0"/>
              <a:t>Currently a focus area, with the AI for Science group on campus, to accelerate algorithm development and adoption</a:t>
            </a:r>
          </a:p>
          <a:p>
            <a:r>
              <a:rPr lang="en-US" sz="2400" dirty="0"/>
              <a:t>Has been on our ‘radar’ for a long while</a:t>
            </a:r>
          </a:p>
        </p:txBody>
      </p:sp>
      <p:pic>
        <p:nvPicPr>
          <p:cNvPr id="6" name="Picture 5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EED29627-6AF6-CFC0-C502-4A0835609D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5346" r="81479" b="-136"/>
          <a:stretch>
            <a:fillRect/>
          </a:stretch>
        </p:blipFill>
        <p:spPr>
          <a:xfrm>
            <a:off x="9459951" y="5659245"/>
            <a:ext cx="2258130" cy="101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89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7FCB1C5-5F8B-DC4C-81AB-45F28E0793D0}"/>
              </a:ext>
            </a:extLst>
          </p:cNvPr>
          <p:cNvSpPr/>
          <p:nvPr/>
        </p:nvSpPr>
        <p:spPr>
          <a:xfrm>
            <a:off x="0" y="4634630"/>
            <a:ext cx="12192000" cy="2223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E3BDDA-A567-8EB8-FE0F-E6C57C2A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Diamond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6FC9A-4029-099D-7FF0-4EDC680C2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5032375"/>
          </a:xfrm>
        </p:spPr>
        <p:txBody>
          <a:bodyPr>
            <a:noAutofit/>
          </a:bodyPr>
          <a:lstStyle/>
          <a:p>
            <a:r>
              <a:rPr lang="en-US" sz="2200" dirty="0"/>
              <a:t>We have a workstream within the Diamond-II project for foundational work into integrating AI &amp; ML workflows</a:t>
            </a:r>
          </a:p>
          <a:p>
            <a:r>
              <a:rPr lang="en-US" sz="2200" dirty="0"/>
              <a:t>We have a number of deployed ML projects on beamlines and our microscopes, </a:t>
            </a:r>
            <a:r>
              <a:rPr lang="en-US" sz="2200" dirty="0" err="1"/>
              <a:t>cryoEM</a:t>
            </a:r>
            <a:r>
              <a:rPr lang="en-US" sz="2200" dirty="0"/>
              <a:t> is benefitting well here</a:t>
            </a:r>
          </a:p>
          <a:p>
            <a:r>
              <a:rPr lang="en-US" sz="2200" dirty="0"/>
              <a:t>We have an AI Vision and Strategy</a:t>
            </a:r>
          </a:p>
          <a:p>
            <a:pPr lvl="1"/>
            <a:r>
              <a:rPr lang="en-US" sz="2000" dirty="0"/>
              <a:t>Making experiments easier</a:t>
            </a:r>
          </a:p>
          <a:p>
            <a:pPr lvl="2"/>
            <a:r>
              <a:rPr lang="en-US" sz="1600" dirty="0" err="1"/>
              <a:t>Standardising</a:t>
            </a:r>
            <a:r>
              <a:rPr lang="en-US" sz="1600" dirty="0"/>
              <a:t> between facilities via common software platforms</a:t>
            </a:r>
          </a:p>
          <a:p>
            <a:pPr lvl="1"/>
            <a:r>
              <a:rPr lang="en-US" sz="2000" dirty="0"/>
              <a:t>Making experiments better</a:t>
            </a:r>
          </a:p>
          <a:p>
            <a:pPr lvl="2"/>
            <a:r>
              <a:rPr lang="en-US" sz="1600" dirty="0"/>
              <a:t>Delivering enhancements to the synchrotron</a:t>
            </a:r>
          </a:p>
          <a:p>
            <a:pPr lvl="1"/>
            <a:r>
              <a:rPr lang="en-US" sz="2000" dirty="0"/>
              <a:t>Understanding experiments better</a:t>
            </a:r>
          </a:p>
          <a:p>
            <a:pPr lvl="2"/>
            <a:r>
              <a:rPr lang="en-US" sz="1600" dirty="0"/>
              <a:t>Accelerating multi-modal data analysis</a:t>
            </a:r>
          </a:p>
          <a:p>
            <a:endParaRPr lang="en-US" sz="2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EAF896-367B-A637-2D49-ACB7F3B05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5032374"/>
          </a:xfrm>
        </p:spPr>
        <p:txBody>
          <a:bodyPr>
            <a:normAutofit fontScale="92500" lnSpcReduction="20000"/>
          </a:bodyPr>
          <a:lstStyle/>
          <a:p>
            <a:r>
              <a:rPr lang="en-GB" sz="2600" dirty="0"/>
              <a:t>Potential project idea types:</a:t>
            </a:r>
          </a:p>
          <a:p>
            <a:pPr lvl="1"/>
            <a:r>
              <a:rPr lang="en-GB" i="1" dirty="0"/>
              <a:t>Pattern recognition for phase identification (Imperial College London)</a:t>
            </a:r>
          </a:p>
          <a:p>
            <a:pPr lvl="1"/>
            <a:r>
              <a:rPr lang="en-GB" i="1" dirty="0"/>
              <a:t>Optical component simulation (ALS)</a:t>
            </a:r>
          </a:p>
          <a:p>
            <a:pPr lvl="1"/>
            <a:r>
              <a:rPr lang="en-GB" i="1" dirty="0"/>
              <a:t>Combining multiple data types / data fusion analysis (BAM, Berlin)</a:t>
            </a:r>
          </a:p>
          <a:p>
            <a:pPr lvl="1"/>
            <a:r>
              <a:rPr lang="en-GB" i="1" dirty="0"/>
              <a:t>Scheduling history - scheduling future (ISIS, [CLF])</a:t>
            </a:r>
          </a:p>
          <a:p>
            <a:pPr lvl="1"/>
            <a:r>
              <a:rPr lang="en-GB" i="1" dirty="0"/>
              <a:t>Fast scanning aid for beamlines (scans based on informational density) (ISIS)</a:t>
            </a:r>
          </a:p>
          <a:p>
            <a:pPr lvl="1"/>
            <a:r>
              <a:rPr lang="en-GB" i="1" dirty="0"/>
              <a:t>Optimising background subtraction (ESS)</a:t>
            </a:r>
          </a:p>
          <a:p>
            <a:pPr lvl="1"/>
            <a:r>
              <a:rPr lang="en-GB" i="1" dirty="0"/>
              <a:t>Remove artifacts from data (RFI)</a:t>
            </a:r>
          </a:p>
          <a:p>
            <a:pPr lvl="1"/>
            <a:r>
              <a:rPr lang="en-GB" i="1" dirty="0"/>
              <a:t>Foundational model creation and sharing (ALS, APS)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08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B0A37E46-EA2E-5D77-F8BC-468CD11FE91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000" y="5778000"/>
            <a:ext cx="1927798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66B53C-A4F2-398A-CC28-67BE55166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ISIS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7E64D8F-EF7C-1E88-4CB5-F9EDA53E309D}"/>
              </a:ext>
            </a:extLst>
          </p:cNvPr>
          <p:cNvSpPr txBox="1">
            <a:spLocks/>
          </p:cNvSpPr>
          <p:nvPr/>
        </p:nvSpPr>
        <p:spPr>
          <a:xfrm>
            <a:off x="1014046" y="1513010"/>
            <a:ext cx="10173676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ea typeface="+mn-lt"/>
                <a:cs typeface="+mn-lt"/>
              </a:rPr>
              <a:t>An emerging plan to implement AI in all areas of the research pipeline from the planning of experiments, their execution and subsequent analysis. All part of a </a:t>
            </a:r>
            <a:r>
              <a:rPr lang="en-US" sz="2200">
                <a:ea typeface="+mn-lt"/>
                <a:cs typeface="+mn-lt"/>
              </a:rPr>
              <a:t>wider direction to make our facility AI ready as part of the wider campus</a:t>
            </a:r>
            <a:endParaRPr lang="en-US" sz="2200"/>
          </a:p>
          <a:p>
            <a:r>
              <a:rPr lang="en-US" sz="2200" dirty="0"/>
              <a:t>Themes:</a:t>
            </a:r>
            <a:endParaRPr lang="en-US" sz="2200"/>
          </a:p>
          <a:p>
            <a:pPr lvl="1"/>
            <a:r>
              <a:rPr lang="en-US" sz="1800"/>
              <a:t>Autonomous operation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400"/>
              <a:t>Improving operational efficiency: taming operational data, predictive maintenance, autonomous fault finding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400"/>
              <a:t>Pushing further with automated data reduction &amp; analysis, including live data streaming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400"/>
              <a:t>Improving metadata capture</a:t>
            </a:r>
            <a:endParaRPr lang="en-US"/>
          </a:p>
          <a:p>
            <a:pPr lvl="1"/>
            <a:r>
              <a:rPr lang="en-US" sz="1800"/>
              <a:t>Mine data in ISIS archive:</a:t>
            </a:r>
            <a:endParaRPr lang="en-US" sz="1800" dirty="0"/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400"/>
              <a:t>Initial project with single beamline to understand what is possible by scraping data from experiment data, analysis data, proposals, risk assessments, experiment reports.</a:t>
            </a:r>
          </a:p>
          <a:p>
            <a:pPr lvl="1"/>
            <a:r>
              <a:rPr lang="en-US" sz="1800" dirty="0"/>
              <a:t>Agentic AI for users/staff: How do users access science knowledge of the facility? What experiment is most appropriate for</a:t>
            </a:r>
            <a:r>
              <a:rPr lang="en-US" sz="1800"/>
              <a:t> what I am trying to explore?</a:t>
            </a:r>
          </a:p>
          <a:p>
            <a:pPr lvl="1"/>
            <a:r>
              <a:rPr lang="en-US" sz="1800" dirty="0"/>
              <a:t>Access and training: Ensure staff are trained </a:t>
            </a:r>
            <a:r>
              <a:rPr lang="en-US" sz="1800"/>
              <a:t>appropriately and understand how to use tools safely and securely.</a:t>
            </a:r>
            <a:endParaRPr lang="en-US" sz="1800" dirty="0"/>
          </a:p>
          <a:p>
            <a:endParaRPr lang="en-US" sz="2200" dirty="0"/>
          </a:p>
          <a:p>
            <a:pPr lvl="1"/>
            <a:endParaRPr lang="en-US" sz="1800"/>
          </a:p>
          <a:p>
            <a:endParaRPr lang="en-US" sz="2200" dirty="0"/>
          </a:p>
        </p:txBody>
      </p:sp>
      <p:pic>
        <p:nvPicPr>
          <p:cNvPr id="6" name="Picture 5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0195BADA-CC6C-9A0E-7124-A970CE24DF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85346" r="81479" b="-136"/>
          <a:stretch>
            <a:fillRect/>
          </a:stretch>
        </p:blipFill>
        <p:spPr>
          <a:xfrm>
            <a:off x="9459951" y="5659245"/>
            <a:ext cx="2258130" cy="10142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4C95A2-5605-949E-BBAF-7EA0EF99BBF4}"/>
              </a:ext>
            </a:extLst>
          </p:cNvPr>
          <p:cNvSpPr txBox="1"/>
          <p:nvPr/>
        </p:nvSpPr>
        <p:spPr>
          <a:xfrm>
            <a:off x="3047999" y="363837"/>
            <a:ext cx="6601253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/>
              <a:t>Vision: An AI/ML-enabled pipeline for accelerated, data-driven materials discovery.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9621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5C3224BF-7B3C-EA4B-4C31-B8BB2C4BE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0000" y="5778000"/>
            <a:ext cx="1927798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2FFEF7-A4A6-A393-3796-83E000660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817AE-7105-6F41-C58F-949C141D8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We, collectively, have a vision and strategy for each facility which align well</a:t>
            </a:r>
          </a:p>
          <a:p>
            <a:r>
              <a:rPr lang="en-US" dirty="0"/>
              <a:t>Effort and expertise does exist on the campus to engage with these projects</a:t>
            </a:r>
          </a:p>
          <a:p>
            <a:r>
              <a:rPr lang="en-US" dirty="0"/>
              <a:t>The Impact of these endeavors has the potential to be very high</a:t>
            </a:r>
          </a:p>
          <a:p>
            <a:r>
              <a:rPr lang="en-US" dirty="0"/>
              <a:t>Actively seeking engagement and collaboration in this space</a:t>
            </a:r>
          </a:p>
        </p:txBody>
      </p:sp>
      <p:pic>
        <p:nvPicPr>
          <p:cNvPr id="7" name="Picture 6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29A6B718-8DB5-AAA6-A5C8-A493FB89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5346" r="81479" b="-136"/>
          <a:stretch>
            <a:fillRect/>
          </a:stretch>
        </p:blipFill>
        <p:spPr>
          <a:xfrm>
            <a:off x="9459951" y="5659245"/>
            <a:ext cx="2258130" cy="101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005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4710696-f0fd-4659-9c41-342689838806}" enabled="1" method="Privileged" siteId="{9d27ba74-0100-4d0d-81ff-1d728dae8df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483</Words>
  <Application>Microsoft Macintosh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AI &amp; ML at Diamond and ISIS</vt:lpstr>
      <vt:lpstr>Context</vt:lpstr>
      <vt:lpstr>Diamond</vt:lpstr>
      <vt:lpstr>ISIS 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Snow, Tim (DLSLtd,RAL,CEO)</dc:creator>
  <cp:lastModifiedBy>Snow, Tim (DLSLtd,RAL,CEO)</cp:lastModifiedBy>
  <cp:revision>7</cp:revision>
  <dcterms:created xsi:type="dcterms:W3CDTF">2026-03-16T11:50:11Z</dcterms:created>
  <dcterms:modified xsi:type="dcterms:W3CDTF">2026-03-17T11:29:02Z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Classification: Public</vt:lpwstr>
  </property>
</Properties>
</file>