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14"/>
  </p:notesMasterIdLst>
  <p:sldIdLst>
    <p:sldId id="257" r:id="rId6"/>
    <p:sldId id="258" r:id="rId7"/>
    <p:sldId id="274" r:id="rId8"/>
    <p:sldId id="275" r:id="rId9"/>
    <p:sldId id="276" r:id="rId10"/>
    <p:sldId id="285" r:id="rId11"/>
    <p:sldId id="284" r:id="rId12"/>
    <p:sldId id="27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7FCA03-DA28-CA1E-D6A3-93767AC79A4F}" v="770" dt="2026-03-16T15:45:50.2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dwick, Alice (STFC,SO,INT)" userId="S::alice.chadwick@stfc.ukri.org::58dec884-7c49-47d0-b0ea-f90c346e9a17" providerId="AD" clId="Web-{987FCA03-DA28-CA1E-D6A3-93767AC79A4F}"/>
    <pc:docChg chg="addSld delSld modSld sldOrd">
      <pc:chgData name="Chadwick, Alice (STFC,SO,INT)" userId="S::alice.chadwick@stfc.ukri.org::58dec884-7c49-47d0-b0ea-f90c346e9a17" providerId="AD" clId="Web-{987FCA03-DA28-CA1E-D6A3-93767AC79A4F}" dt="2026-03-16T15:45:48.844" v="375" actId="20577"/>
      <pc:docMkLst>
        <pc:docMk/>
      </pc:docMkLst>
      <pc:sldChg chg="modSp">
        <pc:chgData name="Chadwick, Alice (STFC,SO,INT)" userId="S::alice.chadwick@stfc.ukri.org::58dec884-7c49-47d0-b0ea-f90c346e9a17" providerId="AD" clId="Web-{987FCA03-DA28-CA1E-D6A3-93767AC79A4F}" dt="2026-03-16T15:41:09.853" v="132" actId="20577"/>
        <pc:sldMkLst>
          <pc:docMk/>
          <pc:sldMk cId="2185692126" sldId="258"/>
        </pc:sldMkLst>
        <pc:spChg chg="mod">
          <ac:chgData name="Chadwick, Alice (STFC,SO,INT)" userId="S::alice.chadwick@stfc.ukri.org::58dec884-7c49-47d0-b0ea-f90c346e9a17" providerId="AD" clId="Web-{987FCA03-DA28-CA1E-D6A3-93767AC79A4F}" dt="2026-03-16T15:40:35.992" v="130" actId="14100"/>
          <ac:spMkLst>
            <pc:docMk/>
            <pc:sldMk cId="2185692126" sldId="258"/>
            <ac:spMk id="10" creationId="{646881CE-0894-163E-56BE-1D2A548A5A1C}"/>
          </ac:spMkLst>
        </pc:spChg>
        <pc:spChg chg="mod">
          <ac:chgData name="Chadwick, Alice (STFC,SO,INT)" userId="S::alice.chadwick@stfc.ukri.org::58dec884-7c49-47d0-b0ea-f90c346e9a17" providerId="AD" clId="Web-{987FCA03-DA28-CA1E-D6A3-93767AC79A4F}" dt="2026-03-16T15:41:09.853" v="132" actId="20577"/>
          <ac:spMkLst>
            <pc:docMk/>
            <pc:sldMk cId="2185692126" sldId="258"/>
            <ac:spMk id="12" creationId="{11CB5143-50AC-1833-D4C6-C74006604DDF}"/>
          </ac:spMkLst>
        </pc:spChg>
        <pc:spChg chg="mod">
          <ac:chgData name="Chadwick, Alice (STFC,SO,INT)" userId="S::alice.chadwick@stfc.ukri.org::58dec884-7c49-47d0-b0ea-f90c346e9a17" providerId="AD" clId="Web-{987FCA03-DA28-CA1E-D6A3-93767AC79A4F}" dt="2026-03-16T15:38:04.468" v="38" actId="20577"/>
          <ac:spMkLst>
            <pc:docMk/>
            <pc:sldMk cId="2185692126" sldId="258"/>
            <ac:spMk id="15" creationId="{E18CFB61-3FE2-9C06-50FB-FAD6A0FD8D24}"/>
          </ac:spMkLst>
        </pc:spChg>
        <pc:spChg chg="mod">
          <ac:chgData name="Chadwick, Alice (STFC,SO,INT)" userId="S::alice.chadwick@stfc.ukri.org::58dec884-7c49-47d0-b0ea-f90c346e9a17" providerId="AD" clId="Web-{987FCA03-DA28-CA1E-D6A3-93767AC79A4F}" dt="2026-03-16T15:39:34.942" v="88" actId="20577"/>
          <ac:spMkLst>
            <pc:docMk/>
            <pc:sldMk cId="2185692126" sldId="258"/>
            <ac:spMk id="16" creationId="{ECA922D8-7411-BD9D-4A69-F287CCE59CC0}"/>
          </ac:spMkLst>
        </pc:spChg>
        <pc:spChg chg="mod">
          <ac:chgData name="Chadwick, Alice (STFC,SO,INT)" userId="S::alice.chadwick@stfc.ukri.org::58dec884-7c49-47d0-b0ea-f90c346e9a17" providerId="AD" clId="Web-{987FCA03-DA28-CA1E-D6A3-93767AC79A4F}" dt="2026-03-16T15:39:38.864" v="93" actId="20577"/>
          <ac:spMkLst>
            <pc:docMk/>
            <pc:sldMk cId="2185692126" sldId="258"/>
            <ac:spMk id="17" creationId="{203AF204-E25C-29BB-1F31-01EA7B9D8311}"/>
          </ac:spMkLst>
        </pc:spChg>
        <pc:spChg chg="mod">
          <ac:chgData name="Chadwick, Alice (STFC,SO,INT)" userId="S::alice.chadwick@stfc.ukri.org::58dec884-7c49-47d0-b0ea-f90c346e9a17" providerId="AD" clId="Web-{987FCA03-DA28-CA1E-D6A3-93767AC79A4F}" dt="2026-03-16T15:39:54.318" v="98" actId="20577"/>
          <ac:spMkLst>
            <pc:docMk/>
            <pc:sldMk cId="2185692126" sldId="258"/>
            <ac:spMk id="18" creationId="{B9FDA8B4-4487-1435-8816-8345269AAB56}"/>
          </ac:spMkLst>
        </pc:spChg>
      </pc:sldChg>
      <pc:sldChg chg="modSp ord">
        <pc:chgData name="Chadwick, Alice (STFC,SO,INT)" userId="S::alice.chadwick@stfc.ukri.org::58dec884-7c49-47d0-b0ea-f90c346e9a17" providerId="AD" clId="Web-{987FCA03-DA28-CA1E-D6A3-93767AC79A4F}" dt="2026-03-16T15:45:48.844" v="375" actId="20577"/>
        <pc:sldMkLst>
          <pc:docMk/>
          <pc:sldMk cId="2766262349" sldId="276"/>
        </pc:sldMkLst>
        <pc:spChg chg="mod">
          <ac:chgData name="Chadwick, Alice (STFC,SO,INT)" userId="S::alice.chadwick@stfc.ukri.org::58dec884-7c49-47d0-b0ea-f90c346e9a17" providerId="AD" clId="Web-{987FCA03-DA28-CA1E-D6A3-93767AC79A4F}" dt="2026-03-16T15:45:48.844" v="375" actId="20577"/>
          <ac:spMkLst>
            <pc:docMk/>
            <pc:sldMk cId="2766262349" sldId="276"/>
            <ac:spMk id="5" creationId="{3B200385-10DD-887F-C603-7CC4C8C7F8F3}"/>
          </ac:spMkLst>
        </pc:spChg>
      </pc:sldChg>
      <pc:sldChg chg="del">
        <pc:chgData name="Chadwick, Alice (STFC,SO,INT)" userId="S::alice.chadwick@stfc.ukri.org::58dec884-7c49-47d0-b0ea-f90c346e9a17" providerId="AD" clId="Web-{987FCA03-DA28-CA1E-D6A3-93767AC79A4F}" dt="2026-03-16T15:41:34.978" v="139"/>
        <pc:sldMkLst>
          <pc:docMk/>
          <pc:sldMk cId="3426211149" sldId="278"/>
        </pc:sldMkLst>
      </pc:sldChg>
      <pc:sldChg chg="del">
        <pc:chgData name="Chadwick, Alice (STFC,SO,INT)" userId="S::alice.chadwick@stfc.ukri.org::58dec884-7c49-47d0-b0ea-f90c346e9a17" providerId="AD" clId="Web-{987FCA03-DA28-CA1E-D6A3-93767AC79A4F}" dt="2026-03-16T15:41:34.978" v="137"/>
        <pc:sldMkLst>
          <pc:docMk/>
          <pc:sldMk cId="4080878595" sldId="279"/>
        </pc:sldMkLst>
      </pc:sldChg>
      <pc:sldChg chg="del">
        <pc:chgData name="Chadwick, Alice (STFC,SO,INT)" userId="S::alice.chadwick@stfc.ukri.org::58dec884-7c49-47d0-b0ea-f90c346e9a17" providerId="AD" clId="Web-{987FCA03-DA28-CA1E-D6A3-93767AC79A4F}" dt="2026-03-16T15:41:34.978" v="136"/>
        <pc:sldMkLst>
          <pc:docMk/>
          <pc:sldMk cId="4104976873" sldId="280"/>
        </pc:sldMkLst>
      </pc:sldChg>
      <pc:sldChg chg="del">
        <pc:chgData name="Chadwick, Alice (STFC,SO,INT)" userId="S::alice.chadwick@stfc.ukri.org::58dec884-7c49-47d0-b0ea-f90c346e9a17" providerId="AD" clId="Web-{987FCA03-DA28-CA1E-D6A3-93767AC79A4F}" dt="2026-03-16T15:41:34.963" v="134"/>
        <pc:sldMkLst>
          <pc:docMk/>
          <pc:sldMk cId="3539559827" sldId="281"/>
        </pc:sldMkLst>
      </pc:sldChg>
      <pc:sldChg chg="del">
        <pc:chgData name="Chadwick, Alice (STFC,SO,INT)" userId="S::alice.chadwick@stfc.ukri.org::58dec884-7c49-47d0-b0ea-f90c346e9a17" providerId="AD" clId="Web-{987FCA03-DA28-CA1E-D6A3-93767AC79A4F}" dt="2026-03-16T15:41:34.963" v="133"/>
        <pc:sldMkLst>
          <pc:docMk/>
          <pc:sldMk cId="976899791" sldId="282"/>
        </pc:sldMkLst>
      </pc:sldChg>
      <pc:sldChg chg="del">
        <pc:chgData name="Chadwick, Alice (STFC,SO,INT)" userId="S::alice.chadwick@stfc.ukri.org::58dec884-7c49-47d0-b0ea-f90c346e9a17" providerId="AD" clId="Web-{987FCA03-DA28-CA1E-D6A3-93767AC79A4F}" dt="2026-03-16T15:41:34.963" v="135"/>
        <pc:sldMkLst>
          <pc:docMk/>
          <pc:sldMk cId="3717113237" sldId="283"/>
        </pc:sldMkLst>
      </pc:sldChg>
      <pc:sldChg chg="modSp">
        <pc:chgData name="Chadwick, Alice (STFC,SO,INT)" userId="S::alice.chadwick@stfc.ukri.org::58dec884-7c49-47d0-b0ea-f90c346e9a17" providerId="AD" clId="Web-{987FCA03-DA28-CA1E-D6A3-93767AC79A4F}" dt="2026-03-16T15:42:36.496" v="248" actId="1076"/>
        <pc:sldMkLst>
          <pc:docMk/>
          <pc:sldMk cId="747240382" sldId="284"/>
        </pc:sldMkLst>
        <pc:spChg chg="mod">
          <ac:chgData name="Chadwick, Alice (STFC,SO,INT)" userId="S::alice.chadwick@stfc.ukri.org::58dec884-7c49-47d0-b0ea-f90c346e9a17" providerId="AD" clId="Web-{987FCA03-DA28-CA1E-D6A3-93767AC79A4F}" dt="2026-03-16T15:42:36.496" v="248" actId="1076"/>
          <ac:spMkLst>
            <pc:docMk/>
            <pc:sldMk cId="747240382" sldId="284"/>
            <ac:spMk id="2" creationId="{0CB68E36-92FB-04F8-16DE-BC718011319E}"/>
          </ac:spMkLst>
        </pc:spChg>
        <pc:spChg chg="mod">
          <ac:chgData name="Chadwick, Alice (STFC,SO,INT)" userId="S::alice.chadwick@stfc.ukri.org::58dec884-7c49-47d0-b0ea-f90c346e9a17" providerId="AD" clId="Web-{987FCA03-DA28-CA1E-D6A3-93767AC79A4F}" dt="2026-03-16T15:42:33.699" v="247" actId="20577"/>
          <ac:spMkLst>
            <pc:docMk/>
            <pc:sldMk cId="747240382" sldId="284"/>
            <ac:spMk id="5" creationId="{BEDA85AE-EDC1-A07D-6B36-C0CA1487DB02}"/>
          </ac:spMkLst>
        </pc:spChg>
      </pc:sldChg>
      <pc:sldChg chg="del">
        <pc:chgData name="Chadwick, Alice (STFC,SO,INT)" userId="S::alice.chadwick@stfc.ukri.org::58dec884-7c49-47d0-b0ea-f90c346e9a17" providerId="AD" clId="Web-{987FCA03-DA28-CA1E-D6A3-93767AC79A4F}" dt="2026-03-16T15:41:34.978" v="138"/>
        <pc:sldMkLst>
          <pc:docMk/>
          <pc:sldMk cId="1861253897" sldId="285"/>
        </pc:sldMkLst>
      </pc:sldChg>
      <pc:sldChg chg="add replId">
        <pc:chgData name="Chadwick, Alice (STFC,SO,INT)" userId="S::alice.chadwick@stfc.ukri.org::58dec884-7c49-47d0-b0ea-f90c346e9a17" providerId="AD" clId="Web-{987FCA03-DA28-CA1E-D6A3-93767AC79A4F}" dt="2026-03-16T15:41:40.182" v="140"/>
        <pc:sldMkLst>
          <pc:docMk/>
          <pc:sldMk cId="3220813367" sldId="285"/>
        </pc:sldMkLst>
      </pc:sldChg>
    </pc:docChg>
  </pc:docChgLst>
  <pc:docChgLst>
    <pc:chgData name="Chadwick, Alice (STFC,SO,INT)" userId="58dec884-7c49-47d0-b0ea-f90c346e9a17" providerId="ADAL" clId="{1E80458C-44E0-45B9-AAE7-2642CAF03205}"/>
    <pc:docChg chg="custSel modSld">
      <pc:chgData name="Chadwick, Alice (STFC,SO,INT)" userId="58dec884-7c49-47d0-b0ea-f90c346e9a17" providerId="ADAL" clId="{1E80458C-44E0-45B9-AAE7-2642CAF03205}" dt="2026-03-11T12:49:44.066" v="263" actId="20577"/>
      <pc:docMkLst>
        <pc:docMk/>
      </pc:docMkLst>
      <pc:sldChg chg="modSp mod">
        <pc:chgData name="Chadwick, Alice (STFC,SO,INT)" userId="58dec884-7c49-47d0-b0ea-f90c346e9a17" providerId="ADAL" clId="{1E80458C-44E0-45B9-AAE7-2642CAF03205}" dt="2026-03-10T16:20:15.856" v="39" actId="20577"/>
        <pc:sldMkLst>
          <pc:docMk/>
          <pc:sldMk cId="2075162656" sldId="274"/>
        </pc:sldMkLst>
        <pc:spChg chg="mod">
          <ac:chgData name="Chadwick, Alice (STFC,SO,INT)" userId="58dec884-7c49-47d0-b0ea-f90c346e9a17" providerId="ADAL" clId="{1E80458C-44E0-45B9-AAE7-2642CAF03205}" dt="2026-03-10T16:20:15.856" v="39" actId="20577"/>
          <ac:spMkLst>
            <pc:docMk/>
            <pc:sldMk cId="2075162656" sldId="274"/>
            <ac:spMk id="5" creationId="{C3F865DB-AD56-492C-D5C6-5E47EE158ACE}"/>
          </ac:spMkLst>
        </pc:spChg>
      </pc:sldChg>
      <pc:sldChg chg="modSp mod modNotesTx">
        <pc:chgData name="Chadwick, Alice (STFC,SO,INT)" userId="58dec884-7c49-47d0-b0ea-f90c346e9a17" providerId="ADAL" clId="{1E80458C-44E0-45B9-AAE7-2642CAF03205}" dt="2026-03-11T12:49:44.066" v="263" actId="20577"/>
        <pc:sldMkLst>
          <pc:docMk/>
          <pc:sldMk cId="2766262349" sldId="276"/>
        </pc:sldMkLst>
        <pc:spChg chg="mod">
          <ac:chgData name="Chadwick, Alice (STFC,SO,INT)" userId="58dec884-7c49-47d0-b0ea-f90c346e9a17" providerId="ADAL" clId="{1E80458C-44E0-45B9-AAE7-2642CAF03205}" dt="2026-03-10T16:21:26.681" v="118" actId="6549"/>
          <ac:spMkLst>
            <pc:docMk/>
            <pc:sldMk cId="2766262349" sldId="276"/>
            <ac:spMk id="5" creationId="{3B200385-10DD-887F-C603-7CC4C8C7F8F3}"/>
          </ac:spMkLst>
        </pc:spChg>
      </pc:sldChg>
      <pc:sldChg chg="modSp mod">
        <pc:chgData name="Chadwick, Alice (STFC,SO,INT)" userId="58dec884-7c49-47d0-b0ea-f90c346e9a17" providerId="ADAL" clId="{1E80458C-44E0-45B9-AAE7-2642CAF03205}" dt="2026-03-10T16:22:49.203" v="242" actId="20577"/>
        <pc:sldMkLst>
          <pc:docMk/>
          <pc:sldMk cId="747240382" sldId="284"/>
        </pc:sldMkLst>
        <pc:spChg chg="mod">
          <ac:chgData name="Chadwick, Alice (STFC,SO,INT)" userId="58dec884-7c49-47d0-b0ea-f90c346e9a17" providerId="ADAL" clId="{1E80458C-44E0-45B9-AAE7-2642CAF03205}" dt="2026-03-10T16:22:49.203" v="242" actId="20577"/>
          <ac:spMkLst>
            <pc:docMk/>
            <pc:sldMk cId="747240382" sldId="284"/>
            <ac:spMk id="2" creationId="{0CB68E36-92FB-04F8-16DE-BC718011319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088FED-FC58-4C6D-B118-40A7C9023DA3}" type="datetimeFigureOut">
              <a:rPr lang="en-GB" smtClean="0"/>
              <a:t>16/03/2026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937058-3552-4DD6-8737-3CA878352AF5}" type="slidenum">
              <a:rPr lang="en-GB" smtClean="0"/>
              <a:t>‹#›</a:t>
            </a:fld>
            <a:endParaRPr lang="en-GB"/>
          </a:p>
        </p:txBody>
      </p:sp>
    </p:spTree>
    <p:extLst>
      <p:ext uri="{BB962C8B-B14F-4D97-AF65-F5344CB8AC3E}">
        <p14:creationId xmlns:p14="http://schemas.microsoft.com/office/powerpoint/2010/main" val="775179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The abstract pattern can be removed or repositioned if required. Be careful to ‘Send to Back’ so that it does not obscure any important information.</a:t>
            </a:r>
          </a:p>
          <a:p>
            <a:endParaRPr lang="en-US"/>
          </a:p>
        </p:txBody>
      </p:sp>
      <p:sp>
        <p:nvSpPr>
          <p:cNvPr id="4" name="Slide Number Placeholder 3"/>
          <p:cNvSpPr>
            <a:spLocks noGrp="1"/>
          </p:cNvSpPr>
          <p:nvPr>
            <p:ph type="sldNum" sz="quarter" idx="5"/>
          </p:nvPr>
        </p:nvSpPr>
        <p:spPr/>
        <p:txBody>
          <a:bodyPr/>
          <a:lstStyle/>
          <a:p>
            <a:fld id="{C0F3BA1D-A00F-DB41-84DA-BE26C4853B35}" type="slidenum">
              <a:rPr lang="en-US" smtClean="0"/>
              <a:t>1</a:t>
            </a:fld>
            <a:endParaRPr lang="en-US"/>
          </a:p>
        </p:txBody>
      </p:sp>
    </p:spTree>
    <p:extLst>
      <p:ext uri="{BB962C8B-B14F-4D97-AF65-F5344CB8AC3E}">
        <p14:creationId xmlns:p14="http://schemas.microsoft.com/office/powerpoint/2010/main" val="792672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To replace photo with one of your own. </a:t>
            </a:r>
            <a:r>
              <a:rPr lang="en-US" b="1"/>
              <a:t>1)</a:t>
            </a:r>
            <a:r>
              <a:rPr lang="en-US"/>
              <a:t> Send the geometric shape overlay to the back – </a:t>
            </a:r>
            <a:r>
              <a:rPr lang="en-US" i="1"/>
              <a:t>Right-Click &gt; Send to Back &gt; Send to Back</a:t>
            </a:r>
            <a:r>
              <a:rPr lang="en-US"/>
              <a:t>. </a:t>
            </a:r>
            <a:r>
              <a:rPr lang="en-US" b="1"/>
              <a:t>2) </a:t>
            </a:r>
            <a:r>
              <a:rPr lang="en-US"/>
              <a:t>Replace image – use the guides provided to correctly position it. </a:t>
            </a:r>
            <a:r>
              <a:rPr lang="en-US" b="1"/>
              <a:t>3) </a:t>
            </a:r>
            <a:r>
              <a:rPr lang="en-US"/>
              <a:t>Send your image to the back so that the geometric overlay re-appears over the image. Remember to delete the image credit if using your own image.</a:t>
            </a:r>
          </a:p>
        </p:txBody>
      </p:sp>
      <p:sp>
        <p:nvSpPr>
          <p:cNvPr id="4" name="Slide Number Placeholder 3"/>
          <p:cNvSpPr>
            <a:spLocks noGrp="1"/>
          </p:cNvSpPr>
          <p:nvPr>
            <p:ph type="sldNum" sz="quarter" idx="5"/>
          </p:nvPr>
        </p:nvSpPr>
        <p:spPr/>
        <p:txBody>
          <a:bodyPr/>
          <a:lstStyle/>
          <a:p>
            <a:fld id="{C0F3BA1D-A00F-DB41-84DA-BE26C4853B35}" type="slidenum">
              <a:rPr lang="en-US" smtClean="0"/>
              <a:t>2</a:t>
            </a:fld>
            <a:endParaRPr lang="en-US"/>
          </a:p>
        </p:txBody>
      </p:sp>
    </p:spTree>
    <p:extLst>
      <p:ext uri="{BB962C8B-B14F-4D97-AF65-F5344CB8AC3E}">
        <p14:creationId xmlns:p14="http://schemas.microsoft.com/office/powerpoint/2010/main" val="7240206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For instance we’re aware of some specific ideas that have been in development between STFC and PSI colleagues, building on the links which have already developed. Here we’re facilitating further exploratory conversation on those bilateral areas of interest identified.</a:t>
            </a:r>
          </a:p>
        </p:txBody>
      </p:sp>
      <p:sp>
        <p:nvSpPr>
          <p:cNvPr id="4" name="Slide Number Placeholder 3"/>
          <p:cNvSpPr>
            <a:spLocks noGrp="1"/>
          </p:cNvSpPr>
          <p:nvPr>
            <p:ph type="sldNum" sz="quarter" idx="5"/>
          </p:nvPr>
        </p:nvSpPr>
        <p:spPr/>
        <p:txBody>
          <a:bodyPr/>
          <a:lstStyle/>
          <a:p>
            <a:fld id="{BD937058-3552-4DD6-8737-3CA878352AF5}" type="slidenum">
              <a:rPr lang="en-GB" smtClean="0"/>
              <a:t>3</a:t>
            </a:fld>
            <a:endParaRPr lang="en-GB"/>
          </a:p>
        </p:txBody>
      </p:sp>
    </p:spTree>
    <p:extLst>
      <p:ext uri="{BB962C8B-B14F-4D97-AF65-F5344CB8AC3E}">
        <p14:creationId xmlns:p14="http://schemas.microsoft.com/office/powerpoint/2010/main" val="1017657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a:solidFill>
                  <a:schemeClr val="tx1"/>
                </a:solidFill>
                <a:effectLst/>
                <a:latin typeface="+mn-lt"/>
                <a:ea typeface="+mn-ea"/>
                <a:cs typeface="+mn-cs"/>
              </a:rPr>
              <a:t>Areas mentioned in the MoU include scientific computing; AI for science, covering both facility operation and scientific analysis; quantum technologies; space science and technology; and Free Electron Laser operation and experimentation – this was not intended to be exhaustive.</a:t>
            </a:r>
          </a:p>
          <a:p>
            <a:endParaRPr lang="en-GB" sz="1200" b="0" i="0" kern="1200">
              <a:solidFill>
                <a:schemeClr val="tx1"/>
              </a:solidFill>
              <a:effectLst/>
              <a:latin typeface="+mn-lt"/>
              <a:ea typeface="+mn-ea"/>
              <a:cs typeface="+mn-cs"/>
            </a:endParaRPr>
          </a:p>
          <a:p>
            <a:r>
              <a:rPr lang="en-GB" sz="1200" b="0" i="0" kern="1200">
                <a:solidFill>
                  <a:schemeClr val="tx1"/>
                </a:solidFill>
                <a:effectLst/>
                <a:latin typeface="+mn-lt"/>
                <a:ea typeface="+mn-ea"/>
                <a:cs typeface="+mn-cs"/>
              </a:rPr>
              <a:t>Initially as you know the workshop was intended to be in person and to explore across thematic areas, however it became apparent that we had significant engagement from colleagues in the materials and computational topics and therefore thought for now it may be more productive to focus on this, and consider further workshops to facilitate other subject areas as interest arises. </a:t>
            </a:r>
            <a:endParaRPr lang="en-GB"/>
          </a:p>
        </p:txBody>
      </p:sp>
      <p:sp>
        <p:nvSpPr>
          <p:cNvPr id="4" name="Slide Number Placeholder 3"/>
          <p:cNvSpPr>
            <a:spLocks noGrp="1"/>
          </p:cNvSpPr>
          <p:nvPr>
            <p:ph type="sldNum" sz="quarter" idx="5"/>
          </p:nvPr>
        </p:nvSpPr>
        <p:spPr/>
        <p:txBody>
          <a:bodyPr/>
          <a:lstStyle/>
          <a:p>
            <a:fld id="{BD937058-3552-4DD6-8737-3CA878352AF5}" type="slidenum">
              <a:rPr lang="en-GB" smtClean="0"/>
              <a:t>4</a:t>
            </a:fld>
            <a:endParaRPr lang="en-GB"/>
          </a:p>
        </p:txBody>
      </p:sp>
    </p:spTree>
    <p:extLst>
      <p:ext uri="{BB962C8B-B14F-4D97-AF65-F5344CB8AC3E}">
        <p14:creationId xmlns:p14="http://schemas.microsoft.com/office/powerpoint/2010/main" val="3481286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DA5C9C-33EB-DF48-DC5A-D9BA2C76CE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73A769-1EA5-7779-E849-49446DA722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BD97A2-8241-8864-3E1A-B14DF240B326}"/>
              </a:ext>
            </a:extLst>
          </p:cNvPr>
          <p:cNvSpPr>
            <a:spLocks noGrp="1"/>
          </p:cNvSpPr>
          <p:nvPr>
            <p:ph type="body" idx="1"/>
          </p:nvPr>
        </p:nvSpPr>
        <p:spPr/>
        <p:txBody>
          <a:bodyPr/>
          <a:lstStyle/>
          <a:p>
            <a:r>
              <a:rPr lang="en-GB" sz="1200" b="0" i="0" kern="1200">
                <a:solidFill>
                  <a:schemeClr val="tx1"/>
                </a:solidFill>
                <a:effectLst/>
                <a:latin typeface="+mn-lt"/>
                <a:ea typeface="+mn-ea"/>
                <a:cs typeface="+mn-cs"/>
              </a:rPr>
              <a:t>Given that things are still very unclear, with the changes going on across UKRI and with few details confirmed about additional funding opportunities, there aren’t specific opportunities that can be targeted currently – but we feel it is still timely to discuss potential areas of interest together should any opportunities arise. </a:t>
            </a:r>
            <a:endParaRPr lang="en-GB"/>
          </a:p>
        </p:txBody>
      </p:sp>
      <p:sp>
        <p:nvSpPr>
          <p:cNvPr id="4" name="Slide Number Placeholder 3">
            <a:extLst>
              <a:ext uri="{FF2B5EF4-FFF2-40B4-BE49-F238E27FC236}">
                <a16:creationId xmlns:a16="http://schemas.microsoft.com/office/drawing/2014/main" id="{5A3B4364-9023-4664-EDD2-2DB2876AA76B}"/>
              </a:ext>
            </a:extLst>
          </p:cNvPr>
          <p:cNvSpPr>
            <a:spLocks noGrp="1"/>
          </p:cNvSpPr>
          <p:nvPr>
            <p:ph type="sldNum" sz="quarter" idx="5"/>
          </p:nvPr>
        </p:nvSpPr>
        <p:spPr/>
        <p:txBody>
          <a:bodyPr/>
          <a:lstStyle/>
          <a:p>
            <a:fld id="{BD937058-3552-4DD6-8737-3CA878352AF5}" type="slidenum">
              <a:rPr lang="en-GB" smtClean="0"/>
              <a:t>5</a:t>
            </a:fld>
            <a:endParaRPr lang="en-GB"/>
          </a:p>
        </p:txBody>
      </p:sp>
    </p:spTree>
    <p:extLst>
      <p:ext uri="{BB962C8B-B14F-4D97-AF65-F5344CB8AC3E}">
        <p14:creationId xmlns:p14="http://schemas.microsoft.com/office/powerpoint/2010/main" val="16229966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3ECD81-949E-DACB-6D59-36248912B5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4785B6-1098-D989-FE85-F96DD67578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226B49-7C45-475F-C46F-61B73DE3DB3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To replace photo with one of your own. </a:t>
            </a:r>
            <a:r>
              <a:rPr lang="en-US" b="1"/>
              <a:t>1)</a:t>
            </a:r>
            <a:r>
              <a:rPr lang="en-US"/>
              <a:t> Send the geometric shape overlay to the back – </a:t>
            </a:r>
            <a:r>
              <a:rPr lang="en-US" i="1"/>
              <a:t>Right-Click &gt; Send to Back &gt; Send to Back</a:t>
            </a:r>
            <a:r>
              <a:rPr lang="en-US"/>
              <a:t>. </a:t>
            </a:r>
            <a:r>
              <a:rPr lang="en-US" b="1"/>
              <a:t>2) </a:t>
            </a:r>
            <a:r>
              <a:rPr lang="en-US"/>
              <a:t>Replace image – use the guides provided to correctly position it. </a:t>
            </a:r>
            <a:r>
              <a:rPr lang="en-US" b="1"/>
              <a:t>3) </a:t>
            </a:r>
            <a:r>
              <a:rPr lang="en-US"/>
              <a:t>Send your image to the back so that the geometric overlay re-appears over the image. Remember to delete the image credit if using your own image.</a:t>
            </a:r>
          </a:p>
        </p:txBody>
      </p:sp>
      <p:sp>
        <p:nvSpPr>
          <p:cNvPr id="4" name="Slide Number Placeholder 3">
            <a:extLst>
              <a:ext uri="{FF2B5EF4-FFF2-40B4-BE49-F238E27FC236}">
                <a16:creationId xmlns:a16="http://schemas.microsoft.com/office/drawing/2014/main" id="{F3D47CB1-91FD-8947-5A56-D526A541032F}"/>
              </a:ext>
            </a:extLst>
          </p:cNvPr>
          <p:cNvSpPr>
            <a:spLocks noGrp="1"/>
          </p:cNvSpPr>
          <p:nvPr>
            <p:ph type="sldNum" sz="quarter" idx="5"/>
          </p:nvPr>
        </p:nvSpPr>
        <p:spPr/>
        <p:txBody>
          <a:bodyPr/>
          <a:lstStyle/>
          <a:p>
            <a:fld id="{C0F3BA1D-A00F-DB41-84DA-BE26C4853B35}" type="slidenum">
              <a:rPr lang="en-US" smtClean="0"/>
              <a:t>6</a:t>
            </a:fld>
            <a:endParaRPr lang="en-US"/>
          </a:p>
        </p:txBody>
      </p:sp>
    </p:spTree>
    <p:extLst>
      <p:ext uri="{BB962C8B-B14F-4D97-AF65-F5344CB8AC3E}">
        <p14:creationId xmlns:p14="http://schemas.microsoft.com/office/powerpoint/2010/main" val="42255109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97D24C-9084-CAAE-5281-95ADCD6872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6A64B1-C018-0C26-94B5-E8DB4D8BF3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3547FC-80FD-CD7B-9AB1-17C94BB3A57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211C57DB-A421-B5FA-376F-DD872BD49264}"/>
              </a:ext>
            </a:extLst>
          </p:cNvPr>
          <p:cNvSpPr>
            <a:spLocks noGrp="1"/>
          </p:cNvSpPr>
          <p:nvPr>
            <p:ph type="sldNum" sz="quarter" idx="5"/>
          </p:nvPr>
        </p:nvSpPr>
        <p:spPr/>
        <p:txBody>
          <a:bodyPr/>
          <a:lstStyle/>
          <a:p>
            <a:fld id="{BD937058-3552-4DD6-8737-3CA878352AF5}" type="slidenum">
              <a:rPr lang="en-GB" smtClean="0"/>
              <a:t>7</a:t>
            </a:fld>
            <a:endParaRPr lang="en-GB"/>
          </a:p>
        </p:txBody>
      </p:sp>
    </p:spTree>
    <p:extLst>
      <p:ext uri="{BB962C8B-B14F-4D97-AF65-F5344CB8AC3E}">
        <p14:creationId xmlns:p14="http://schemas.microsoft.com/office/powerpoint/2010/main" val="3971954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The abstract pattern can be removed or repositioned if required. Be careful to ‘Send to Back’ so that it does not obscure any important information.</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F3BA1D-A00F-DB41-84DA-BE26C4853B35}" type="slidenum">
              <a:rPr kumimoji="0" lang="en-US" sz="1200" b="0" i="0" u="none" strike="noStrike" kern="1200" cap="none" spc="0" normalizeH="0" baseline="0" noProof="0" smtClean="0">
                <a:ln>
                  <a:noFill/>
                </a:ln>
                <a:solidFill>
                  <a:prstClr val="black"/>
                </a:solidFill>
                <a:effectLst/>
                <a:uLnTx/>
                <a:uFillTx/>
                <a:latin typeface="Arial Regular"/>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Arial Regular"/>
              <a:ea typeface="+mn-ea"/>
              <a:cs typeface="+mn-cs"/>
            </a:endParaRPr>
          </a:p>
        </p:txBody>
      </p:sp>
    </p:spTree>
    <p:extLst>
      <p:ext uri="{BB962C8B-B14F-4D97-AF65-F5344CB8AC3E}">
        <p14:creationId xmlns:p14="http://schemas.microsoft.com/office/powerpoint/2010/main" val="33759107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0E8CA-A984-0FB0-7FFC-2A71C41BAF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DE13B70-A89C-574F-7166-45E2D0392E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BAED5B5-5501-6CE9-6825-8378C231DF0B}"/>
              </a:ext>
            </a:extLst>
          </p:cNvPr>
          <p:cNvSpPr>
            <a:spLocks noGrp="1"/>
          </p:cNvSpPr>
          <p:nvPr>
            <p:ph type="dt" sz="half" idx="10"/>
          </p:nvPr>
        </p:nvSpPr>
        <p:spPr/>
        <p:txBody>
          <a:bodyPr/>
          <a:lstStyle/>
          <a:p>
            <a:fld id="{27481FD1-95CE-46D0-B0B9-53DA0B9A1BC4}" type="datetimeFigureOut">
              <a:rPr lang="en-GB" smtClean="0"/>
              <a:t>16/03/2026</a:t>
            </a:fld>
            <a:endParaRPr lang="en-GB"/>
          </a:p>
        </p:txBody>
      </p:sp>
      <p:sp>
        <p:nvSpPr>
          <p:cNvPr id="5" name="Footer Placeholder 4">
            <a:extLst>
              <a:ext uri="{FF2B5EF4-FFF2-40B4-BE49-F238E27FC236}">
                <a16:creationId xmlns:a16="http://schemas.microsoft.com/office/drawing/2014/main" id="{E02BB2B2-F7DB-D6B4-A887-73262B094E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511E68-F799-D094-C481-2CABC08AAA65}"/>
              </a:ext>
            </a:extLst>
          </p:cNvPr>
          <p:cNvSpPr>
            <a:spLocks noGrp="1"/>
          </p:cNvSpPr>
          <p:nvPr>
            <p:ph type="sldNum" sz="quarter" idx="12"/>
          </p:nvPr>
        </p:nvSpPr>
        <p:spPr/>
        <p:txBody>
          <a:bodyPr/>
          <a:lstStyle/>
          <a:p>
            <a:fld id="{5FB2E6E6-1BDF-42D7-97A3-320875DF24DE}" type="slidenum">
              <a:rPr lang="en-GB" smtClean="0"/>
              <a:t>‹#›</a:t>
            </a:fld>
            <a:endParaRPr lang="en-GB"/>
          </a:p>
        </p:txBody>
      </p:sp>
    </p:spTree>
    <p:extLst>
      <p:ext uri="{BB962C8B-B14F-4D97-AF65-F5344CB8AC3E}">
        <p14:creationId xmlns:p14="http://schemas.microsoft.com/office/powerpoint/2010/main" val="1654602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FCE2F-850D-1EEA-37D5-E6A8493AE76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4C68FF2-D7DC-D2DA-AF8F-57AC152B2D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5420C6A-23AC-DE08-5D52-69EE2D080996}"/>
              </a:ext>
            </a:extLst>
          </p:cNvPr>
          <p:cNvSpPr>
            <a:spLocks noGrp="1"/>
          </p:cNvSpPr>
          <p:nvPr>
            <p:ph type="dt" sz="half" idx="10"/>
          </p:nvPr>
        </p:nvSpPr>
        <p:spPr/>
        <p:txBody>
          <a:bodyPr/>
          <a:lstStyle/>
          <a:p>
            <a:fld id="{27481FD1-95CE-46D0-B0B9-53DA0B9A1BC4}" type="datetimeFigureOut">
              <a:rPr lang="en-GB" smtClean="0"/>
              <a:t>16/03/2026</a:t>
            </a:fld>
            <a:endParaRPr lang="en-GB"/>
          </a:p>
        </p:txBody>
      </p:sp>
      <p:sp>
        <p:nvSpPr>
          <p:cNvPr id="5" name="Footer Placeholder 4">
            <a:extLst>
              <a:ext uri="{FF2B5EF4-FFF2-40B4-BE49-F238E27FC236}">
                <a16:creationId xmlns:a16="http://schemas.microsoft.com/office/drawing/2014/main" id="{9F92EC51-6775-E9B2-1E03-F56F2C9E97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A1EEE57-FC08-1E9B-1F39-64FDA2431C14}"/>
              </a:ext>
            </a:extLst>
          </p:cNvPr>
          <p:cNvSpPr>
            <a:spLocks noGrp="1"/>
          </p:cNvSpPr>
          <p:nvPr>
            <p:ph type="sldNum" sz="quarter" idx="12"/>
          </p:nvPr>
        </p:nvSpPr>
        <p:spPr/>
        <p:txBody>
          <a:bodyPr/>
          <a:lstStyle/>
          <a:p>
            <a:fld id="{5FB2E6E6-1BDF-42D7-97A3-320875DF24DE}" type="slidenum">
              <a:rPr lang="en-GB" smtClean="0"/>
              <a:t>‹#›</a:t>
            </a:fld>
            <a:endParaRPr lang="en-GB"/>
          </a:p>
        </p:txBody>
      </p:sp>
    </p:spTree>
    <p:extLst>
      <p:ext uri="{BB962C8B-B14F-4D97-AF65-F5344CB8AC3E}">
        <p14:creationId xmlns:p14="http://schemas.microsoft.com/office/powerpoint/2010/main" val="3965454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50E31E-9BF6-EFEF-9C22-291AECF8C9D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DBE545C-D52B-B955-BE1B-CF08DBE3610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947A595-2BE3-24FD-E5D1-BDAAA16E6AB8}"/>
              </a:ext>
            </a:extLst>
          </p:cNvPr>
          <p:cNvSpPr>
            <a:spLocks noGrp="1"/>
          </p:cNvSpPr>
          <p:nvPr>
            <p:ph type="dt" sz="half" idx="10"/>
          </p:nvPr>
        </p:nvSpPr>
        <p:spPr/>
        <p:txBody>
          <a:bodyPr/>
          <a:lstStyle/>
          <a:p>
            <a:fld id="{27481FD1-95CE-46D0-B0B9-53DA0B9A1BC4}" type="datetimeFigureOut">
              <a:rPr lang="en-GB" smtClean="0"/>
              <a:t>16/03/2026</a:t>
            </a:fld>
            <a:endParaRPr lang="en-GB"/>
          </a:p>
        </p:txBody>
      </p:sp>
      <p:sp>
        <p:nvSpPr>
          <p:cNvPr id="5" name="Footer Placeholder 4">
            <a:extLst>
              <a:ext uri="{FF2B5EF4-FFF2-40B4-BE49-F238E27FC236}">
                <a16:creationId xmlns:a16="http://schemas.microsoft.com/office/drawing/2014/main" id="{9C3E67DD-8B21-589C-B6AE-57CD634D23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210A79-8AB6-ADEF-0FB6-FF300C26EE0C}"/>
              </a:ext>
            </a:extLst>
          </p:cNvPr>
          <p:cNvSpPr>
            <a:spLocks noGrp="1"/>
          </p:cNvSpPr>
          <p:nvPr>
            <p:ph type="sldNum" sz="quarter" idx="12"/>
          </p:nvPr>
        </p:nvSpPr>
        <p:spPr/>
        <p:txBody>
          <a:bodyPr/>
          <a:lstStyle/>
          <a:p>
            <a:fld id="{5FB2E6E6-1BDF-42D7-97A3-320875DF24DE}" type="slidenum">
              <a:rPr lang="en-GB" smtClean="0"/>
              <a:t>‹#›</a:t>
            </a:fld>
            <a:endParaRPr lang="en-GB"/>
          </a:p>
        </p:txBody>
      </p:sp>
    </p:spTree>
    <p:extLst>
      <p:ext uri="{BB962C8B-B14F-4D97-AF65-F5344CB8AC3E}">
        <p14:creationId xmlns:p14="http://schemas.microsoft.com/office/powerpoint/2010/main" val="17374393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83154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CAE69-592D-6D48-8D37-1AF709B0432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1ECE34F9-FD31-954C-90A9-25364BF3A3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31381E6B-7D41-F84E-B286-61EBCE0535F6}"/>
              </a:ext>
            </a:extLst>
          </p:cNvPr>
          <p:cNvSpPr>
            <a:spLocks noGrp="1"/>
          </p:cNvSpPr>
          <p:nvPr>
            <p:ph type="dt" sz="half" idx="10"/>
          </p:nvPr>
        </p:nvSpPr>
        <p:spPr/>
        <p:txBody>
          <a:bodyPr/>
          <a:lstStyle/>
          <a:p>
            <a:fld id="{14BD68BC-1AD8-B640-8B1E-602BF3073AFD}" type="datetimeFigureOut">
              <a:rPr lang="en-US" smtClean="0"/>
              <a:t>3/16/2026</a:t>
            </a:fld>
            <a:endParaRPr lang="en-US"/>
          </a:p>
        </p:txBody>
      </p:sp>
      <p:sp>
        <p:nvSpPr>
          <p:cNvPr id="5" name="Footer Placeholder 4">
            <a:extLst>
              <a:ext uri="{FF2B5EF4-FFF2-40B4-BE49-F238E27FC236}">
                <a16:creationId xmlns:a16="http://schemas.microsoft.com/office/drawing/2014/main" id="{73CE29A8-E8C2-784C-9495-F0D437E955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4039A4-CB11-B346-94E7-20D66FCAC610}"/>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22485101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EF2C8-66D4-EF4A-AAFD-01BC50FA7EA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5AD9361-0DDC-EE4E-A740-F93892B3693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AD9F65C-3FCD-8B46-A28D-257FA8F28C4F}"/>
              </a:ext>
            </a:extLst>
          </p:cNvPr>
          <p:cNvSpPr>
            <a:spLocks noGrp="1"/>
          </p:cNvSpPr>
          <p:nvPr>
            <p:ph type="dt" sz="half" idx="10"/>
          </p:nvPr>
        </p:nvSpPr>
        <p:spPr/>
        <p:txBody>
          <a:bodyPr/>
          <a:lstStyle/>
          <a:p>
            <a:fld id="{14BD68BC-1AD8-B640-8B1E-602BF3073AFD}" type="datetimeFigureOut">
              <a:rPr lang="en-US" smtClean="0"/>
              <a:t>3/16/2026</a:t>
            </a:fld>
            <a:endParaRPr lang="en-US"/>
          </a:p>
        </p:txBody>
      </p:sp>
      <p:sp>
        <p:nvSpPr>
          <p:cNvPr id="5" name="Footer Placeholder 4">
            <a:extLst>
              <a:ext uri="{FF2B5EF4-FFF2-40B4-BE49-F238E27FC236}">
                <a16:creationId xmlns:a16="http://schemas.microsoft.com/office/drawing/2014/main" id="{1A88163C-7F3C-9B44-A028-C4886506FC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47796D-644C-B740-8C2E-356ECAB6D301}"/>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8184711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1CB58-4758-1C42-8DAA-2AAA3F98FED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6AB7D025-4B39-8D45-811F-5B1E30D5E7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42683CA-90A4-5E49-AA2C-3DCED63A8EBC}"/>
              </a:ext>
            </a:extLst>
          </p:cNvPr>
          <p:cNvSpPr>
            <a:spLocks noGrp="1"/>
          </p:cNvSpPr>
          <p:nvPr>
            <p:ph type="dt" sz="half" idx="10"/>
          </p:nvPr>
        </p:nvSpPr>
        <p:spPr/>
        <p:txBody>
          <a:bodyPr/>
          <a:lstStyle/>
          <a:p>
            <a:fld id="{14BD68BC-1AD8-B640-8B1E-602BF3073AFD}" type="datetimeFigureOut">
              <a:rPr lang="en-US" smtClean="0"/>
              <a:t>3/16/2026</a:t>
            </a:fld>
            <a:endParaRPr lang="en-US"/>
          </a:p>
        </p:txBody>
      </p:sp>
      <p:sp>
        <p:nvSpPr>
          <p:cNvPr id="5" name="Footer Placeholder 4">
            <a:extLst>
              <a:ext uri="{FF2B5EF4-FFF2-40B4-BE49-F238E27FC236}">
                <a16:creationId xmlns:a16="http://schemas.microsoft.com/office/drawing/2014/main" id="{97E1DED1-CD68-AC4C-ABC6-F8EEE292B7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A83341-F52D-D14B-A417-6C66E51D03C1}"/>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18610649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351C6-2D17-C14E-8DC1-418227C6986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A0F791E-6CBD-2747-86C9-A91E120F506B}"/>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76279C1-F68E-7E4B-B565-93EC951F8AF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ACD866C6-99FF-2F4A-936E-613FC9DB3BB2}"/>
              </a:ext>
            </a:extLst>
          </p:cNvPr>
          <p:cNvSpPr>
            <a:spLocks noGrp="1"/>
          </p:cNvSpPr>
          <p:nvPr>
            <p:ph type="dt" sz="half" idx="10"/>
          </p:nvPr>
        </p:nvSpPr>
        <p:spPr/>
        <p:txBody>
          <a:bodyPr/>
          <a:lstStyle/>
          <a:p>
            <a:fld id="{14BD68BC-1AD8-B640-8B1E-602BF3073AFD}" type="datetimeFigureOut">
              <a:rPr lang="en-US" smtClean="0"/>
              <a:t>3/16/2026</a:t>
            </a:fld>
            <a:endParaRPr lang="en-US"/>
          </a:p>
        </p:txBody>
      </p:sp>
      <p:sp>
        <p:nvSpPr>
          <p:cNvPr id="6" name="Footer Placeholder 5">
            <a:extLst>
              <a:ext uri="{FF2B5EF4-FFF2-40B4-BE49-F238E27FC236}">
                <a16:creationId xmlns:a16="http://schemas.microsoft.com/office/drawing/2014/main" id="{45D0DB7C-BDCE-D146-9584-809FFC25DD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FD1283-F062-2E4B-8DD8-A11DB5311AFE}"/>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19620872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DCD01-DE9B-A849-A35D-9F761E7A293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B213394-3DB5-5A4C-965B-35CC3D1F29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80C87B7-015A-EE48-9BA2-392DACDC00E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83A97E02-FB0B-A048-9274-06CF174361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ADCF4DD-E248-C543-910E-BAFFB18831D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8C573B90-35AD-3E43-B0CA-8BA2F2BBBC62}"/>
              </a:ext>
            </a:extLst>
          </p:cNvPr>
          <p:cNvSpPr>
            <a:spLocks noGrp="1"/>
          </p:cNvSpPr>
          <p:nvPr>
            <p:ph type="dt" sz="half" idx="10"/>
          </p:nvPr>
        </p:nvSpPr>
        <p:spPr/>
        <p:txBody>
          <a:bodyPr/>
          <a:lstStyle/>
          <a:p>
            <a:fld id="{14BD68BC-1AD8-B640-8B1E-602BF3073AFD}" type="datetimeFigureOut">
              <a:rPr lang="en-US" smtClean="0"/>
              <a:t>3/16/2026</a:t>
            </a:fld>
            <a:endParaRPr lang="en-US"/>
          </a:p>
        </p:txBody>
      </p:sp>
      <p:sp>
        <p:nvSpPr>
          <p:cNvPr id="8" name="Footer Placeholder 7">
            <a:extLst>
              <a:ext uri="{FF2B5EF4-FFF2-40B4-BE49-F238E27FC236}">
                <a16:creationId xmlns:a16="http://schemas.microsoft.com/office/drawing/2014/main" id="{126E709E-0F2B-524A-BB14-376202A2698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8CED43-5180-C24B-8196-24914383E7BA}"/>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33370718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E4D60-AC0C-044F-8925-BE12978C5543}"/>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080422E-D871-AC4C-A0FF-BA911179FDAA}"/>
              </a:ext>
            </a:extLst>
          </p:cNvPr>
          <p:cNvSpPr>
            <a:spLocks noGrp="1"/>
          </p:cNvSpPr>
          <p:nvPr>
            <p:ph type="dt" sz="half" idx="10"/>
          </p:nvPr>
        </p:nvSpPr>
        <p:spPr/>
        <p:txBody>
          <a:bodyPr/>
          <a:lstStyle/>
          <a:p>
            <a:fld id="{14BD68BC-1AD8-B640-8B1E-602BF3073AFD}" type="datetimeFigureOut">
              <a:rPr lang="en-US" smtClean="0"/>
              <a:t>3/16/2026</a:t>
            </a:fld>
            <a:endParaRPr lang="en-US"/>
          </a:p>
        </p:txBody>
      </p:sp>
      <p:sp>
        <p:nvSpPr>
          <p:cNvPr id="4" name="Footer Placeholder 3">
            <a:extLst>
              <a:ext uri="{FF2B5EF4-FFF2-40B4-BE49-F238E27FC236}">
                <a16:creationId xmlns:a16="http://schemas.microsoft.com/office/drawing/2014/main" id="{3FA61A44-CE7E-2E47-A2C7-EFD19C4D40C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3A8DBD8-7206-5A45-8701-1C5BFDD6468E}"/>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32302223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A31B14-AAAA-D746-8A4F-C3E1BB0AC402}"/>
              </a:ext>
            </a:extLst>
          </p:cNvPr>
          <p:cNvSpPr>
            <a:spLocks noGrp="1"/>
          </p:cNvSpPr>
          <p:nvPr>
            <p:ph type="dt" sz="half" idx="10"/>
          </p:nvPr>
        </p:nvSpPr>
        <p:spPr/>
        <p:txBody>
          <a:bodyPr/>
          <a:lstStyle/>
          <a:p>
            <a:fld id="{14BD68BC-1AD8-B640-8B1E-602BF3073AFD}" type="datetimeFigureOut">
              <a:rPr lang="en-US" smtClean="0"/>
              <a:t>3/16/2026</a:t>
            </a:fld>
            <a:endParaRPr lang="en-US"/>
          </a:p>
        </p:txBody>
      </p:sp>
      <p:sp>
        <p:nvSpPr>
          <p:cNvPr id="3" name="Footer Placeholder 2">
            <a:extLst>
              <a:ext uri="{FF2B5EF4-FFF2-40B4-BE49-F238E27FC236}">
                <a16:creationId xmlns:a16="http://schemas.microsoft.com/office/drawing/2014/main" id="{0E54D6A3-2EE2-B640-B0F3-7408BA955A6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93CF3B5-8136-464C-B9CE-C289E9FE88E2}"/>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1909144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CD3E4-B6DF-5A66-1B3F-9F73DFF941D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A43D6B3-B615-425C-991D-212D4B361D7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B5E22BC-52F9-7341-85DC-85429037D9C3}"/>
              </a:ext>
            </a:extLst>
          </p:cNvPr>
          <p:cNvSpPr>
            <a:spLocks noGrp="1"/>
          </p:cNvSpPr>
          <p:nvPr>
            <p:ph type="dt" sz="half" idx="10"/>
          </p:nvPr>
        </p:nvSpPr>
        <p:spPr/>
        <p:txBody>
          <a:bodyPr/>
          <a:lstStyle/>
          <a:p>
            <a:fld id="{27481FD1-95CE-46D0-B0B9-53DA0B9A1BC4}" type="datetimeFigureOut">
              <a:rPr lang="en-GB" smtClean="0"/>
              <a:t>16/03/2026</a:t>
            </a:fld>
            <a:endParaRPr lang="en-GB"/>
          </a:p>
        </p:txBody>
      </p:sp>
      <p:sp>
        <p:nvSpPr>
          <p:cNvPr id="5" name="Footer Placeholder 4">
            <a:extLst>
              <a:ext uri="{FF2B5EF4-FFF2-40B4-BE49-F238E27FC236}">
                <a16:creationId xmlns:a16="http://schemas.microsoft.com/office/drawing/2014/main" id="{6CB208B0-F416-0683-888E-ADD150E72E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80DDF23-E708-1FF8-9D7A-63E8F6E33402}"/>
              </a:ext>
            </a:extLst>
          </p:cNvPr>
          <p:cNvSpPr>
            <a:spLocks noGrp="1"/>
          </p:cNvSpPr>
          <p:nvPr>
            <p:ph type="sldNum" sz="quarter" idx="12"/>
          </p:nvPr>
        </p:nvSpPr>
        <p:spPr/>
        <p:txBody>
          <a:bodyPr/>
          <a:lstStyle/>
          <a:p>
            <a:fld id="{5FB2E6E6-1BDF-42D7-97A3-320875DF24DE}" type="slidenum">
              <a:rPr lang="en-GB" smtClean="0"/>
              <a:t>‹#›</a:t>
            </a:fld>
            <a:endParaRPr lang="en-GB"/>
          </a:p>
        </p:txBody>
      </p:sp>
    </p:spTree>
    <p:extLst>
      <p:ext uri="{BB962C8B-B14F-4D97-AF65-F5344CB8AC3E}">
        <p14:creationId xmlns:p14="http://schemas.microsoft.com/office/powerpoint/2010/main" val="32707702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BD96A-43E5-A645-B273-977F074EA43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C02B250C-BB32-7348-BE3C-383B51A8F8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C78973E-998F-6D41-9801-A30991298D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745CC00-44DF-1E48-95F7-E532F4C69D56}"/>
              </a:ext>
            </a:extLst>
          </p:cNvPr>
          <p:cNvSpPr>
            <a:spLocks noGrp="1"/>
          </p:cNvSpPr>
          <p:nvPr>
            <p:ph type="dt" sz="half" idx="10"/>
          </p:nvPr>
        </p:nvSpPr>
        <p:spPr/>
        <p:txBody>
          <a:bodyPr/>
          <a:lstStyle/>
          <a:p>
            <a:fld id="{14BD68BC-1AD8-B640-8B1E-602BF3073AFD}" type="datetimeFigureOut">
              <a:rPr lang="en-US" smtClean="0"/>
              <a:t>3/16/2026</a:t>
            </a:fld>
            <a:endParaRPr lang="en-US"/>
          </a:p>
        </p:txBody>
      </p:sp>
      <p:sp>
        <p:nvSpPr>
          <p:cNvPr id="6" name="Footer Placeholder 5">
            <a:extLst>
              <a:ext uri="{FF2B5EF4-FFF2-40B4-BE49-F238E27FC236}">
                <a16:creationId xmlns:a16="http://schemas.microsoft.com/office/drawing/2014/main" id="{B984893D-3FFC-6749-AD92-18B78F33AD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03AAAD-3463-B142-AEB9-CFB5F3DCA4FF}"/>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9931550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AEEA-03B0-C845-83C2-A99DE7CF457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D4D0810E-8148-AB45-8D0B-5492633BCB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4CE66B3-4F01-3148-9B21-03E05C5998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180305A-EC70-204D-A203-97127CF60F29}"/>
              </a:ext>
            </a:extLst>
          </p:cNvPr>
          <p:cNvSpPr>
            <a:spLocks noGrp="1"/>
          </p:cNvSpPr>
          <p:nvPr>
            <p:ph type="dt" sz="half" idx="10"/>
          </p:nvPr>
        </p:nvSpPr>
        <p:spPr/>
        <p:txBody>
          <a:bodyPr/>
          <a:lstStyle/>
          <a:p>
            <a:fld id="{14BD68BC-1AD8-B640-8B1E-602BF3073AFD}" type="datetimeFigureOut">
              <a:rPr lang="en-US" smtClean="0"/>
              <a:t>3/16/2026</a:t>
            </a:fld>
            <a:endParaRPr lang="en-US"/>
          </a:p>
        </p:txBody>
      </p:sp>
      <p:sp>
        <p:nvSpPr>
          <p:cNvPr id="6" name="Footer Placeholder 5">
            <a:extLst>
              <a:ext uri="{FF2B5EF4-FFF2-40B4-BE49-F238E27FC236}">
                <a16:creationId xmlns:a16="http://schemas.microsoft.com/office/drawing/2014/main" id="{0FCDF6F2-688B-AC47-8BE3-B3918FD0BB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DCE4F3-8FAC-C647-B187-2C76584703EE}"/>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19893797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9B2-85B2-8A4B-8008-EE871C7A57DC}"/>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62A1684-4147-4E4A-BE1D-647E280F681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E7061D-97DA-5D45-A717-D8A7EEF03D1B}"/>
              </a:ext>
            </a:extLst>
          </p:cNvPr>
          <p:cNvSpPr>
            <a:spLocks noGrp="1"/>
          </p:cNvSpPr>
          <p:nvPr>
            <p:ph type="dt" sz="half" idx="10"/>
          </p:nvPr>
        </p:nvSpPr>
        <p:spPr/>
        <p:txBody>
          <a:bodyPr/>
          <a:lstStyle/>
          <a:p>
            <a:fld id="{14BD68BC-1AD8-B640-8B1E-602BF3073AFD}" type="datetimeFigureOut">
              <a:rPr lang="en-US" smtClean="0"/>
              <a:t>3/16/2026</a:t>
            </a:fld>
            <a:endParaRPr lang="en-US"/>
          </a:p>
        </p:txBody>
      </p:sp>
      <p:sp>
        <p:nvSpPr>
          <p:cNvPr id="5" name="Footer Placeholder 4">
            <a:extLst>
              <a:ext uri="{FF2B5EF4-FFF2-40B4-BE49-F238E27FC236}">
                <a16:creationId xmlns:a16="http://schemas.microsoft.com/office/drawing/2014/main" id="{F08C7700-26C6-804B-9BEF-4E4886CEB3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8D442D-6AED-C347-A737-1092964EAE82}"/>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15613861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F360F0-A2C2-BC4E-AC8F-28FB5C10E34A}"/>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35D444D-2CB3-C84E-AFAB-6E36673058E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1CCCC5E-1493-D445-AD8B-A3A5697A2531}"/>
              </a:ext>
            </a:extLst>
          </p:cNvPr>
          <p:cNvSpPr>
            <a:spLocks noGrp="1"/>
          </p:cNvSpPr>
          <p:nvPr>
            <p:ph type="dt" sz="half" idx="10"/>
          </p:nvPr>
        </p:nvSpPr>
        <p:spPr/>
        <p:txBody>
          <a:bodyPr/>
          <a:lstStyle/>
          <a:p>
            <a:fld id="{14BD68BC-1AD8-B640-8B1E-602BF3073AFD}" type="datetimeFigureOut">
              <a:rPr lang="en-US" smtClean="0"/>
              <a:t>3/16/2026</a:t>
            </a:fld>
            <a:endParaRPr lang="en-US"/>
          </a:p>
        </p:txBody>
      </p:sp>
      <p:sp>
        <p:nvSpPr>
          <p:cNvPr id="5" name="Footer Placeholder 4">
            <a:extLst>
              <a:ext uri="{FF2B5EF4-FFF2-40B4-BE49-F238E27FC236}">
                <a16:creationId xmlns:a16="http://schemas.microsoft.com/office/drawing/2014/main" id="{0036B37B-4148-1847-B7D0-E506A8B43B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948933-1B9F-6140-A9E4-6AC0E5BF3C61}"/>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23901777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Vertical Title and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91812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61699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_Title and Content">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662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068B9-5E6E-3D47-6C46-2630AFB0E51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984D5FE-6D31-78EF-CCF6-35811C0504D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1DF5CD9-D93B-CCD4-A798-9EA3D9509F68}"/>
              </a:ext>
            </a:extLst>
          </p:cNvPr>
          <p:cNvSpPr>
            <a:spLocks noGrp="1"/>
          </p:cNvSpPr>
          <p:nvPr>
            <p:ph type="dt" sz="half" idx="10"/>
          </p:nvPr>
        </p:nvSpPr>
        <p:spPr/>
        <p:txBody>
          <a:bodyPr/>
          <a:lstStyle/>
          <a:p>
            <a:fld id="{27481FD1-95CE-46D0-B0B9-53DA0B9A1BC4}" type="datetimeFigureOut">
              <a:rPr lang="en-GB" smtClean="0"/>
              <a:t>16/03/2026</a:t>
            </a:fld>
            <a:endParaRPr lang="en-GB"/>
          </a:p>
        </p:txBody>
      </p:sp>
      <p:sp>
        <p:nvSpPr>
          <p:cNvPr id="5" name="Footer Placeholder 4">
            <a:extLst>
              <a:ext uri="{FF2B5EF4-FFF2-40B4-BE49-F238E27FC236}">
                <a16:creationId xmlns:a16="http://schemas.microsoft.com/office/drawing/2014/main" id="{A77D4B1C-9842-30C0-A0EA-FB15504CEA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4C6DD14-0A5B-E909-846E-17B8AC5AE349}"/>
              </a:ext>
            </a:extLst>
          </p:cNvPr>
          <p:cNvSpPr>
            <a:spLocks noGrp="1"/>
          </p:cNvSpPr>
          <p:nvPr>
            <p:ph type="sldNum" sz="quarter" idx="12"/>
          </p:nvPr>
        </p:nvSpPr>
        <p:spPr/>
        <p:txBody>
          <a:bodyPr/>
          <a:lstStyle/>
          <a:p>
            <a:fld id="{5FB2E6E6-1BDF-42D7-97A3-320875DF24DE}" type="slidenum">
              <a:rPr lang="en-GB" smtClean="0"/>
              <a:t>‹#›</a:t>
            </a:fld>
            <a:endParaRPr lang="en-GB"/>
          </a:p>
        </p:txBody>
      </p:sp>
    </p:spTree>
    <p:extLst>
      <p:ext uri="{BB962C8B-B14F-4D97-AF65-F5344CB8AC3E}">
        <p14:creationId xmlns:p14="http://schemas.microsoft.com/office/powerpoint/2010/main" val="3501697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C19EE-4932-11B2-EDB9-1DCA3402B71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AFB9CCE-FB57-5786-E6AC-6DDD3D3AAAC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E9A76F5-52B8-4F85-047C-FABC8D6BF78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C38E9FE-B062-D326-5BF8-D48F0573455D}"/>
              </a:ext>
            </a:extLst>
          </p:cNvPr>
          <p:cNvSpPr>
            <a:spLocks noGrp="1"/>
          </p:cNvSpPr>
          <p:nvPr>
            <p:ph type="dt" sz="half" idx="10"/>
          </p:nvPr>
        </p:nvSpPr>
        <p:spPr/>
        <p:txBody>
          <a:bodyPr/>
          <a:lstStyle/>
          <a:p>
            <a:fld id="{27481FD1-95CE-46D0-B0B9-53DA0B9A1BC4}" type="datetimeFigureOut">
              <a:rPr lang="en-GB" smtClean="0"/>
              <a:t>16/03/2026</a:t>
            </a:fld>
            <a:endParaRPr lang="en-GB"/>
          </a:p>
        </p:txBody>
      </p:sp>
      <p:sp>
        <p:nvSpPr>
          <p:cNvPr id="6" name="Footer Placeholder 5">
            <a:extLst>
              <a:ext uri="{FF2B5EF4-FFF2-40B4-BE49-F238E27FC236}">
                <a16:creationId xmlns:a16="http://schemas.microsoft.com/office/drawing/2014/main" id="{25590A1D-F131-0178-F9BB-9DA1168B2EE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BAF56CF-824E-AA5E-1314-D89538DC45C9}"/>
              </a:ext>
            </a:extLst>
          </p:cNvPr>
          <p:cNvSpPr>
            <a:spLocks noGrp="1"/>
          </p:cNvSpPr>
          <p:nvPr>
            <p:ph type="sldNum" sz="quarter" idx="12"/>
          </p:nvPr>
        </p:nvSpPr>
        <p:spPr/>
        <p:txBody>
          <a:bodyPr/>
          <a:lstStyle/>
          <a:p>
            <a:fld id="{5FB2E6E6-1BDF-42D7-97A3-320875DF24DE}" type="slidenum">
              <a:rPr lang="en-GB" smtClean="0"/>
              <a:t>‹#›</a:t>
            </a:fld>
            <a:endParaRPr lang="en-GB"/>
          </a:p>
        </p:txBody>
      </p:sp>
    </p:spTree>
    <p:extLst>
      <p:ext uri="{BB962C8B-B14F-4D97-AF65-F5344CB8AC3E}">
        <p14:creationId xmlns:p14="http://schemas.microsoft.com/office/powerpoint/2010/main" val="3476800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660D4-A831-38D7-7767-B387C222838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B68F581-230D-ECCA-9DA5-BB75EAFDF1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B56726-16FB-391F-BA9D-B305D6F5F7D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193E16C-8877-463A-F686-5A5068F055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A30459-9C35-7F7A-93AF-B2AEA68D22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69D5DA4-AFD4-E40A-46A9-E33ED772CC9F}"/>
              </a:ext>
            </a:extLst>
          </p:cNvPr>
          <p:cNvSpPr>
            <a:spLocks noGrp="1"/>
          </p:cNvSpPr>
          <p:nvPr>
            <p:ph type="dt" sz="half" idx="10"/>
          </p:nvPr>
        </p:nvSpPr>
        <p:spPr/>
        <p:txBody>
          <a:bodyPr/>
          <a:lstStyle/>
          <a:p>
            <a:fld id="{27481FD1-95CE-46D0-B0B9-53DA0B9A1BC4}" type="datetimeFigureOut">
              <a:rPr lang="en-GB" smtClean="0"/>
              <a:t>16/03/2026</a:t>
            </a:fld>
            <a:endParaRPr lang="en-GB"/>
          </a:p>
        </p:txBody>
      </p:sp>
      <p:sp>
        <p:nvSpPr>
          <p:cNvPr id="8" name="Footer Placeholder 7">
            <a:extLst>
              <a:ext uri="{FF2B5EF4-FFF2-40B4-BE49-F238E27FC236}">
                <a16:creationId xmlns:a16="http://schemas.microsoft.com/office/drawing/2014/main" id="{13F3B8FB-04FA-C070-01AE-5C5A3D9C2E7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3F76A54-6EF6-65ED-A3C6-9DE61E913E0C}"/>
              </a:ext>
            </a:extLst>
          </p:cNvPr>
          <p:cNvSpPr>
            <a:spLocks noGrp="1"/>
          </p:cNvSpPr>
          <p:nvPr>
            <p:ph type="sldNum" sz="quarter" idx="12"/>
          </p:nvPr>
        </p:nvSpPr>
        <p:spPr/>
        <p:txBody>
          <a:bodyPr/>
          <a:lstStyle/>
          <a:p>
            <a:fld id="{5FB2E6E6-1BDF-42D7-97A3-320875DF24DE}" type="slidenum">
              <a:rPr lang="en-GB" smtClean="0"/>
              <a:t>‹#›</a:t>
            </a:fld>
            <a:endParaRPr lang="en-GB"/>
          </a:p>
        </p:txBody>
      </p:sp>
    </p:spTree>
    <p:extLst>
      <p:ext uri="{BB962C8B-B14F-4D97-AF65-F5344CB8AC3E}">
        <p14:creationId xmlns:p14="http://schemas.microsoft.com/office/powerpoint/2010/main" val="4177059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41EFD-0926-F3A9-6C57-A78AD5DA7E4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FC8B678-F23A-7DA5-61C0-2954C9DB43C4}"/>
              </a:ext>
            </a:extLst>
          </p:cNvPr>
          <p:cNvSpPr>
            <a:spLocks noGrp="1"/>
          </p:cNvSpPr>
          <p:nvPr>
            <p:ph type="dt" sz="half" idx="10"/>
          </p:nvPr>
        </p:nvSpPr>
        <p:spPr/>
        <p:txBody>
          <a:bodyPr/>
          <a:lstStyle/>
          <a:p>
            <a:fld id="{27481FD1-95CE-46D0-B0B9-53DA0B9A1BC4}" type="datetimeFigureOut">
              <a:rPr lang="en-GB" smtClean="0"/>
              <a:t>16/03/2026</a:t>
            </a:fld>
            <a:endParaRPr lang="en-GB"/>
          </a:p>
        </p:txBody>
      </p:sp>
      <p:sp>
        <p:nvSpPr>
          <p:cNvPr id="4" name="Footer Placeholder 3">
            <a:extLst>
              <a:ext uri="{FF2B5EF4-FFF2-40B4-BE49-F238E27FC236}">
                <a16:creationId xmlns:a16="http://schemas.microsoft.com/office/drawing/2014/main" id="{B1F48240-01AF-6CEF-E6F5-15536E03FA2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43DC590-B5ED-F418-1055-4D9B960A312A}"/>
              </a:ext>
            </a:extLst>
          </p:cNvPr>
          <p:cNvSpPr>
            <a:spLocks noGrp="1"/>
          </p:cNvSpPr>
          <p:nvPr>
            <p:ph type="sldNum" sz="quarter" idx="12"/>
          </p:nvPr>
        </p:nvSpPr>
        <p:spPr/>
        <p:txBody>
          <a:bodyPr/>
          <a:lstStyle/>
          <a:p>
            <a:fld id="{5FB2E6E6-1BDF-42D7-97A3-320875DF24DE}" type="slidenum">
              <a:rPr lang="en-GB" smtClean="0"/>
              <a:t>‹#›</a:t>
            </a:fld>
            <a:endParaRPr lang="en-GB"/>
          </a:p>
        </p:txBody>
      </p:sp>
    </p:spTree>
    <p:extLst>
      <p:ext uri="{BB962C8B-B14F-4D97-AF65-F5344CB8AC3E}">
        <p14:creationId xmlns:p14="http://schemas.microsoft.com/office/powerpoint/2010/main" val="2382981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B1AE9B-9165-0225-1016-C932A08953CB}"/>
              </a:ext>
            </a:extLst>
          </p:cNvPr>
          <p:cNvSpPr>
            <a:spLocks noGrp="1"/>
          </p:cNvSpPr>
          <p:nvPr>
            <p:ph type="dt" sz="half" idx="10"/>
          </p:nvPr>
        </p:nvSpPr>
        <p:spPr/>
        <p:txBody>
          <a:bodyPr/>
          <a:lstStyle/>
          <a:p>
            <a:fld id="{27481FD1-95CE-46D0-B0B9-53DA0B9A1BC4}" type="datetimeFigureOut">
              <a:rPr lang="en-GB" smtClean="0"/>
              <a:t>16/03/2026</a:t>
            </a:fld>
            <a:endParaRPr lang="en-GB"/>
          </a:p>
        </p:txBody>
      </p:sp>
      <p:sp>
        <p:nvSpPr>
          <p:cNvPr id="3" name="Footer Placeholder 2">
            <a:extLst>
              <a:ext uri="{FF2B5EF4-FFF2-40B4-BE49-F238E27FC236}">
                <a16:creationId xmlns:a16="http://schemas.microsoft.com/office/drawing/2014/main" id="{806248F2-9EC6-FD01-F616-02E8A466A4A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627C0C3-6905-E989-3387-5717B4A6A4BF}"/>
              </a:ext>
            </a:extLst>
          </p:cNvPr>
          <p:cNvSpPr>
            <a:spLocks noGrp="1"/>
          </p:cNvSpPr>
          <p:nvPr>
            <p:ph type="sldNum" sz="quarter" idx="12"/>
          </p:nvPr>
        </p:nvSpPr>
        <p:spPr/>
        <p:txBody>
          <a:bodyPr/>
          <a:lstStyle/>
          <a:p>
            <a:fld id="{5FB2E6E6-1BDF-42D7-97A3-320875DF24DE}" type="slidenum">
              <a:rPr lang="en-GB" smtClean="0"/>
              <a:t>‹#›</a:t>
            </a:fld>
            <a:endParaRPr lang="en-GB"/>
          </a:p>
        </p:txBody>
      </p:sp>
    </p:spTree>
    <p:extLst>
      <p:ext uri="{BB962C8B-B14F-4D97-AF65-F5344CB8AC3E}">
        <p14:creationId xmlns:p14="http://schemas.microsoft.com/office/powerpoint/2010/main" val="1588907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274AC-2078-B50C-3EF4-851560E2CB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C7A82E3-2F99-3C7A-BD15-AFC2D08CE3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43DAD36-C4CE-8460-BEE4-359F411F14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61AC3A-2294-2DE8-EC87-C6EB8F6EE59E}"/>
              </a:ext>
            </a:extLst>
          </p:cNvPr>
          <p:cNvSpPr>
            <a:spLocks noGrp="1"/>
          </p:cNvSpPr>
          <p:nvPr>
            <p:ph type="dt" sz="half" idx="10"/>
          </p:nvPr>
        </p:nvSpPr>
        <p:spPr/>
        <p:txBody>
          <a:bodyPr/>
          <a:lstStyle/>
          <a:p>
            <a:fld id="{27481FD1-95CE-46D0-B0B9-53DA0B9A1BC4}" type="datetimeFigureOut">
              <a:rPr lang="en-GB" smtClean="0"/>
              <a:t>16/03/2026</a:t>
            </a:fld>
            <a:endParaRPr lang="en-GB"/>
          </a:p>
        </p:txBody>
      </p:sp>
      <p:sp>
        <p:nvSpPr>
          <p:cNvPr id="6" name="Footer Placeholder 5">
            <a:extLst>
              <a:ext uri="{FF2B5EF4-FFF2-40B4-BE49-F238E27FC236}">
                <a16:creationId xmlns:a16="http://schemas.microsoft.com/office/drawing/2014/main" id="{9E25D4C1-9488-EA90-BFCD-66948897795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ACA6E7A-15C1-436E-F887-D865E5C3B293}"/>
              </a:ext>
            </a:extLst>
          </p:cNvPr>
          <p:cNvSpPr>
            <a:spLocks noGrp="1"/>
          </p:cNvSpPr>
          <p:nvPr>
            <p:ph type="sldNum" sz="quarter" idx="12"/>
          </p:nvPr>
        </p:nvSpPr>
        <p:spPr/>
        <p:txBody>
          <a:bodyPr/>
          <a:lstStyle/>
          <a:p>
            <a:fld id="{5FB2E6E6-1BDF-42D7-97A3-320875DF24DE}" type="slidenum">
              <a:rPr lang="en-GB" smtClean="0"/>
              <a:t>‹#›</a:t>
            </a:fld>
            <a:endParaRPr lang="en-GB"/>
          </a:p>
        </p:txBody>
      </p:sp>
    </p:spTree>
    <p:extLst>
      <p:ext uri="{BB962C8B-B14F-4D97-AF65-F5344CB8AC3E}">
        <p14:creationId xmlns:p14="http://schemas.microsoft.com/office/powerpoint/2010/main" val="3070244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79165-DEA8-5CCC-9402-02F4268283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0D0B65C-938D-E1EA-4553-B230053495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C7ACC23-416E-4ACB-CA77-639391BC3E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C19F73-85B4-F8EF-EF80-3221FD9FEB1A}"/>
              </a:ext>
            </a:extLst>
          </p:cNvPr>
          <p:cNvSpPr>
            <a:spLocks noGrp="1"/>
          </p:cNvSpPr>
          <p:nvPr>
            <p:ph type="dt" sz="half" idx="10"/>
          </p:nvPr>
        </p:nvSpPr>
        <p:spPr/>
        <p:txBody>
          <a:bodyPr/>
          <a:lstStyle/>
          <a:p>
            <a:fld id="{27481FD1-95CE-46D0-B0B9-53DA0B9A1BC4}" type="datetimeFigureOut">
              <a:rPr lang="en-GB" smtClean="0"/>
              <a:t>16/03/2026</a:t>
            </a:fld>
            <a:endParaRPr lang="en-GB"/>
          </a:p>
        </p:txBody>
      </p:sp>
      <p:sp>
        <p:nvSpPr>
          <p:cNvPr id="6" name="Footer Placeholder 5">
            <a:extLst>
              <a:ext uri="{FF2B5EF4-FFF2-40B4-BE49-F238E27FC236}">
                <a16:creationId xmlns:a16="http://schemas.microsoft.com/office/drawing/2014/main" id="{19D10C47-1032-20FE-E3D7-1CFCE679759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7530CF1-A1A6-DCA0-4003-8EFE93F0B75E}"/>
              </a:ext>
            </a:extLst>
          </p:cNvPr>
          <p:cNvSpPr>
            <a:spLocks noGrp="1"/>
          </p:cNvSpPr>
          <p:nvPr>
            <p:ph type="sldNum" sz="quarter" idx="12"/>
          </p:nvPr>
        </p:nvSpPr>
        <p:spPr/>
        <p:txBody>
          <a:bodyPr/>
          <a:lstStyle/>
          <a:p>
            <a:fld id="{5FB2E6E6-1BDF-42D7-97A3-320875DF24DE}" type="slidenum">
              <a:rPr lang="en-GB" smtClean="0"/>
              <a:t>‹#›</a:t>
            </a:fld>
            <a:endParaRPr lang="en-GB"/>
          </a:p>
        </p:txBody>
      </p:sp>
    </p:spTree>
    <p:extLst>
      <p:ext uri="{BB962C8B-B14F-4D97-AF65-F5344CB8AC3E}">
        <p14:creationId xmlns:p14="http://schemas.microsoft.com/office/powerpoint/2010/main" val="621255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heme" Target="../theme/theme2.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AA2C1E7-432E-85DF-7F6B-489800D85D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DE16D37-F5D2-D9F2-38F2-EC401C99F4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FC89F1-2DFE-1091-7430-9461B247E5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7481FD1-95CE-46D0-B0B9-53DA0B9A1BC4}" type="datetimeFigureOut">
              <a:rPr lang="en-GB" smtClean="0"/>
              <a:t>16/03/2026</a:t>
            </a:fld>
            <a:endParaRPr lang="en-GB"/>
          </a:p>
        </p:txBody>
      </p:sp>
      <p:sp>
        <p:nvSpPr>
          <p:cNvPr id="5" name="Footer Placeholder 4">
            <a:extLst>
              <a:ext uri="{FF2B5EF4-FFF2-40B4-BE49-F238E27FC236}">
                <a16:creationId xmlns:a16="http://schemas.microsoft.com/office/drawing/2014/main" id="{63492D04-4F10-D6CF-7C94-C79D46F919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98A0554-F94D-E1B8-8F2B-857467A815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FB2E6E6-1BDF-42D7-97A3-320875DF24DE}" type="slidenum">
              <a:rPr lang="en-GB" smtClean="0"/>
              <a:t>‹#›</a:t>
            </a:fld>
            <a:endParaRPr lang="en-GB"/>
          </a:p>
        </p:txBody>
      </p:sp>
    </p:spTree>
    <p:extLst>
      <p:ext uri="{BB962C8B-B14F-4D97-AF65-F5344CB8AC3E}">
        <p14:creationId xmlns:p14="http://schemas.microsoft.com/office/powerpoint/2010/main" val="288799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944EB6-27EE-0E47-84EB-753C79CA3B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51CE029-EB58-6B41-8EAC-704F548C31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134E693-13CD-E14F-A36D-9E3FC3ABCD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BD68BC-1AD8-B640-8B1E-602BF3073AFD}" type="datetimeFigureOut">
              <a:rPr lang="en-US" smtClean="0"/>
              <a:t>3/16/2026</a:t>
            </a:fld>
            <a:endParaRPr lang="en-US"/>
          </a:p>
        </p:txBody>
      </p:sp>
      <p:sp>
        <p:nvSpPr>
          <p:cNvPr id="5" name="Footer Placeholder 4">
            <a:extLst>
              <a:ext uri="{FF2B5EF4-FFF2-40B4-BE49-F238E27FC236}">
                <a16:creationId xmlns:a16="http://schemas.microsoft.com/office/drawing/2014/main" id="{A5C84B2D-1B08-DB46-ACAA-271FBB7351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7BDCA95-5F3D-D940-BE0E-5DFB110309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AAB195-B577-5546-8349-9DDA93B6129E}" type="slidenum">
              <a:rPr lang="en-US" smtClean="0"/>
              <a:t>‹#›</a:t>
            </a:fld>
            <a:endParaRPr lang="en-US"/>
          </a:p>
        </p:txBody>
      </p:sp>
      <p:pic>
        <p:nvPicPr>
          <p:cNvPr id="7" name="Picture 6">
            <a:extLst>
              <a:ext uri="{FF2B5EF4-FFF2-40B4-BE49-F238E27FC236}">
                <a16:creationId xmlns:a16="http://schemas.microsoft.com/office/drawing/2014/main" id="{87733AA2-E8FC-2540-AA49-4AA124C76F24}"/>
              </a:ext>
            </a:extLst>
          </p:cNvPr>
          <p:cNvPicPr>
            <a:picLocks noChangeAspect="1"/>
          </p:cNvPicPr>
          <p:nvPr userDrawn="1"/>
        </p:nvPicPr>
        <p:blipFill>
          <a:blip r:embed="rId16" cstate="screen">
            <a:extLst>
              <a:ext uri="{28A0092B-C50C-407E-A947-70E740481C1C}">
                <a14:useLocalDpi xmlns:a14="http://schemas.microsoft.com/office/drawing/2010/main"/>
              </a:ext>
            </a:extLst>
          </a:blip>
          <a:stretch>
            <a:fillRect/>
          </a:stretch>
        </p:blipFill>
        <p:spPr>
          <a:xfrm>
            <a:off x="515940" y="5802305"/>
            <a:ext cx="2111379" cy="539751"/>
          </a:xfrm>
          <a:prstGeom prst="rect">
            <a:avLst/>
          </a:prstGeom>
        </p:spPr>
      </p:pic>
    </p:spTree>
    <p:extLst>
      <p:ext uri="{BB962C8B-B14F-4D97-AF65-F5344CB8AC3E}">
        <p14:creationId xmlns:p14="http://schemas.microsoft.com/office/powerpoint/2010/main" val="70811217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txStyles>
    <p:titleStyle>
      <a:lvl1pPr algn="l" defTabSz="914400" rtl="0" eaLnBrk="1" latinLnBrk="0" hangingPunct="1">
        <a:lnSpc>
          <a:spcPct val="90000"/>
        </a:lnSpc>
        <a:spcBef>
          <a:spcPct val="0"/>
        </a:spcBef>
        <a:buNone/>
        <a:defRPr sz="44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tx1"/>
        </a:buClr>
        <a:buFont typeface="Wingdings" pitchFamily="2" charset="2"/>
        <a:buChar char="§"/>
        <a:defRPr sz="2800" kern="1200">
          <a:solidFill>
            <a:schemeClr val="accent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tx1"/>
        </a:buClr>
        <a:buFont typeface="Wingdings" pitchFamily="2" charset="2"/>
        <a:buChar char="§"/>
        <a:defRPr sz="2400" kern="1200">
          <a:solidFill>
            <a:schemeClr val="accent4"/>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tx1"/>
        </a:buClr>
        <a:buFont typeface="Wingdings" pitchFamily="2" charset="2"/>
        <a:buChar char="§"/>
        <a:defRPr sz="2000" kern="1200">
          <a:solidFill>
            <a:schemeClr val="accent4"/>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tx1"/>
        </a:buClr>
        <a:buFont typeface="Wingdings" pitchFamily="2" charset="2"/>
        <a:buChar char="§"/>
        <a:defRPr sz="1800" kern="1200">
          <a:solidFill>
            <a:schemeClr val="accent4"/>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tx1"/>
        </a:buClr>
        <a:buFont typeface="Wingdings" pitchFamily="2" charset="2"/>
        <a:buChar char="§"/>
        <a:defRPr sz="1800" kern="1200">
          <a:solidFill>
            <a:schemeClr val="accent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6.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B460467-1FF7-C745-9E17-03FC0ADFFE40}"/>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905460" y="0"/>
            <a:ext cx="3286539" cy="6858000"/>
          </a:xfrm>
          <a:prstGeom prst="rect">
            <a:avLst/>
          </a:prstGeom>
        </p:spPr>
      </p:pic>
      <p:sp>
        <p:nvSpPr>
          <p:cNvPr id="3" name="TextBox 2">
            <a:extLst>
              <a:ext uri="{FF2B5EF4-FFF2-40B4-BE49-F238E27FC236}">
                <a16:creationId xmlns:a16="http://schemas.microsoft.com/office/drawing/2014/main" id="{78DB0FE0-A4AF-D848-8925-91A37993D74D}"/>
              </a:ext>
            </a:extLst>
          </p:cNvPr>
          <p:cNvSpPr txBox="1"/>
          <p:nvPr/>
        </p:nvSpPr>
        <p:spPr>
          <a:xfrm>
            <a:off x="424905" y="2153541"/>
            <a:ext cx="6033078" cy="1569660"/>
          </a:xfrm>
          <a:prstGeom prst="rect">
            <a:avLst/>
          </a:prstGeom>
          <a:noFill/>
        </p:spPr>
        <p:txBody>
          <a:bodyPr wrap="square" lIns="91440" tIns="45720" rIns="91440" bIns="45720" rtlCol="0" anchor="t">
            <a:spAutoFit/>
          </a:bodyPr>
          <a:lstStyle/>
          <a:p>
            <a:r>
              <a:rPr lang="en-US" sz="4800" b="1" spc="-150">
                <a:solidFill>
                  <a:srgbClr val="002060"/>
                </a:solidFill>
                <a:latin typeface="Arial"/>
                <a:cs typeface="Arial"/>
              </a:rPr>
              <a:t>STFC &amp; PSI online workshop</a:t>
            </a:r>
            <a:endParaRPr lang="en-US" sz="4800" b="1" spc="-150">
              <a:solidFill>
                <a:srgbClr val="002060"/>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0BEB0AE4-391E-6F41-84C6-D4EEDF519A31}"/>
              </a:ext>
            </a:extLst>
          </p:cNvPr>
          <p:cNvSpPr/>
          <p:nvPr/>
        </p:nvSpPr>
        <p:spPr>
          <a:xfrm>
            <a:off x="586650" y="3872088"/>
            <a:ext cx="5745669" cy="461665"/>
          </a:xfrm>
          <a:prstGeom prst="rect">
            <a:avLst/>
          </a:prstGeom>
        </p:spPr>
        <p:txBody>
          <a:bodyPr wrap="square" lIns="91440" tIns="45720" rIns="91440" bIns="45720" anchor="t">
            <a:spAutoFit/>
          </a:bodyPr>
          <a:lstStyle/>
          <a:p>
            <a:r>
              <a:rPr lang="en-GB" sz="2400">
                <a:solidFill>
                  <a:srgbClr val="626262"/>
                </a:solidFill>
                <a:latin typeface="Arial"/>
                <a:cs typeface="Arial"/>
              </a:rPr>
              <a:t>Tuesday 17</a:t>
            </a:r>
            <a:r>
              <a:rPr lang="en-GB" sz="2400" baseline="30000">
                <a:solidFill>
                  <a:srgbClr val="626262"/>
                </a:solidFill>
                <a:latin typeface="Arial"/>
                <a:cs typeface="Arial"/>
              </a:rPr>
              <a:t>th</a:t>
            </a:r>
            <a:r>
              <a:rPr lang="en-GB" sz="2400">
                <a:solidFill>
                  <a:srgbClr val="626262"/>
                </a:solidFill>
                <a:latin typeface="Arial"/>
                <a:cs typeface="Arial"/>
              </a:rPr>
              <a:t> March, 13:00-16:30</a:t>
            </a:r>
          </a:p>
        </p:txBody>
      </p:sp>
      <p:pic>
        <p:nvPicPr>
          <p:cNvPr id="6" name="Picture 5">
            <a:extLst>
              <a:ext uri="{FF2B5EF4-FFF2-40B4-BE49-F238E27FC236}">
                <a16:creationId xmlns:a16="http://schemas.microsoft.com/office/drawing/2014/main" id="{E201A9D8-A541-934F-8FC4-9439FCBF676D}"/>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15938" y="412403"/>
            <a:ext cx="3770785" cy="963960"/>
          </a:xfrm>
          <a:prstGeom prst="rect">
            <a:avLst/>
          </a:prstGeom>
        </p:spPr>
      </p:pic>
    </p:spTree>
    <p:extLst>
      <p:ext uri="{BB962C8B-B14F-4D97-AF65-F5344CB8AC3E}">
        <p14:creationId xmlns:p14="http://schemas.microsoft.com/office/powerpoint/2010/main" val="3224382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3163E93-8ADA-7849-A1F1-A16817F4E1F8}"/>
              </a:ext>
            </a:extLst>
          </p:cNvPr>
          <p:cNvPicPr>
            <a:picLocks noChangeAspect="1"/>
          </p:cNvPicPr>
          <p:nvPr/>
        </p:nvPicPr>
        <p:blipFill rotWithShape="1">
          <a:blip r:embed="rId3"/>
          <a:srcRect l="28931"/>
          <a:stretch/>
        </p:blipFill>
        <p:spPr>
          <a:xfrm>
            <a:off x="6096000" y="0"/>
            <a:ext cx="6096000" cy="6858000"/>
          </a:xfrm>
          <a:prstGeom prst="rect">
            <a:avLst/>
          </a:prstGeom>
        </p:spPr>
      </p:pic>
      <p:pic>
        <p:nvPicPr>
          <p:cNvPr id="9" name="Picture 8">
            <a:extLst>
              <a:ext uri="{FF2B5EF4-FFF2-40B4-BE49-F238E27FC236}">
                <a16:creationId xmlns:a16="http://schemas.microsoft.com/office/drawing/2014/main" id="{9E6DE168-6938-B747-BEE8-8CC9B28012DE}"/>
              </a:ext>
            </a:extLst>
          </p:cNvPr>
          <p:cNvPicPr>
            <a:picLocks noChangeAspect="1"/>
          </p:cNvPicPr>
          <p:nvPr/>
        </p:nvPicPr>
        <p:blipFill rotWithShape="1">
          <a:blip r:embed="rId4"/>
          <a:srcRect l="47007"/>
          <a:stretch/>
        </p:blipFill>
        <p:spPr>
          <a:xfrm>
            <a:off x="5731098" y="0"/>
            <a:ext cx="6460901" cy="6858000"/>
          </a:xfrm>
          <a:prstGeom prst="rect">
            <a:avLst/>
          </a:prstGeom>
        </p:spPr>
      </p:pic>
      <p:sp>
        <p:nvSpPr>
          <p:cNvPr id="13" name="TextBox 12">
            <a:extLst>
              <a:ext uri="{FF2B5EF4-FFF2-40B4-BE49-F238E27FC236}">
                <a16:creationId xmlns:a16="http://schemas.microsoft.com/office/drawing/2014/main" id="{001E8603-51D4-7C45-829A-9AE25E5A2E4F}"/>
              </a:ext>
            </a:extLst>
          </p:cNvPr>
          <p:cNvSpPr txBox="1"/>
          <p:nvPr/>
        </p:nvSpPr>
        <p:spPr>
          <a:xfrm>
            <a:off x="403341" y="345182"/>
            <a:ext cx="6356456" cy="769441"/>
          </a:xfrm>
          <a:prstGeom prst="rect">
            <a:avLst/>
          </a:prstGeom>
          <a:noFill/>
        </p:spPr>
        <p:txBody>
          <a:bodyPr wrap="square" rtlCol="0" anchor="t">
            <a:spAutoFit/>
          </a:bodyPr>
          <a:lstStyle/>
          <a:p>
            <a:r>
              <a:rPr lang="en-US" sz="4400" b="1" spc="-150">
                <a:solidFill>
                  <a:srgbClr val="2E2D62"/>
                </a:solidFill>
                <a:latin typeface="Arial" panose="020B0604020202020204" pitchFamily="34" charset="0"/>
                <a:cs typeface="Arial" panose="020B0604020202020204" pitchFamily="34" charset="0"/>
              </a:rPr>
              <a:t>Agenda</a:t>
            </a:r>
          </a:p>
        </p:txBody>
      </p:sp>
      <p:sp>
        <p:nvSpPr>
          <p:cNvPr id="11" name="TextBox 10">
            <a:extLst>
              <a:ext uri="{FF2B5EF4-FFF2-40B4-BE49-F238E27FC236}">
                <a16:creationId xmlns:a16="http://schemas.microsoft.com/office/drawing/2014/main" id="{C8338B96-DB54-A843-B2A0-83FB422A5475}"/>
              </a:ext>
            </a:extLst>
          </p:cNvPr>
          <p:cNvSpPr txBox="1"/>
          <p:nvPr/>
        </p:nvSpPr>
        <p:spPr>
          <a:xfrm rot="16200000">
            <a:off x="10705611" y="4816820"/>
            <a:ext cx="1859272" cy="215444"/>
          </a:xfrm>
          <a:prstGeom prst="rect">
            <a:avLst/>
          </a:prstGeom>
          <a:noFill/>
        </p:spPr>
        <p:txBody>
          <a:bodyPr wrap="square" rtlCol="0">
            <a:spAutoFit/>
          </a:bodyPr>
          <a:lstStyle/>
          <a:p>
            <a:r>
              <a:rPr lang="en-US" sz="800">
                <a:solidFill>
                  <a:schemeClr val="bg1"/>
                </a:solidFill>
                <a:latin typeface="Arial" panose="020B0604020202020204" pitchFamily="34" charset="0"/>
                <a:cs typeface="Arial" panose="020B0604020202020204" pitchFamily="34" charset="0"/>
              </a:rPr>
              <a:t>Image © STFC Alan Ford </a:t>
            </a:r>
          </a:p>
        </p:txBody>
      </p:sp>
      <p:sp>
        <p:nvSpPr>
          <p:cNvPr id="10" name="TextBox 9">
            <a:extLst>
              <a:ext uri="{FF2B5EF4-FFF2-40B4-BE49-F238E27FC236}">
                <a16:creationId xmlns:a16="http://schemas.microsoft.com/office/drawing/2014/main" id="{646881CE-0894-163E-56BE-1D2A548A5A1C}"/>
              </a:ext>
            </a:extLst>
          </p:cNvPr>
          <p:cNvSpPr txBox="1"/>
          <p:nvPr/>
        </p:nvSpPr>
        <p:spPr>
          <a:xfrm>
            <a:off x="295249" y="5209085"/>
            <a:ext cx="6654568" cy="764312"/>
          </a:xfrm>
          <a:prstGeom prst="rect">
            <a:avLst/>
          </a:prstGeom>
          <a:noFill/>
        </p:spPr>
        <p:txBody>
          <a:bodyPr wrap="square" lIns="91440" tIns="45720" rIns="91440" bIns="45720" rtlCol="0" anchor="t">
            <a:spAutoFit/>
          </a:bodyPr>
          <a:lstStyle/>
          <a:p>
            <a:pPr>
              <a:spcAft>
                <a:spcPts val="200"/>
              </a:spcAft>
            </a:pPr>
            <a:r>
              <a:rPr lang="en-US" sz="2400" b="1" spc="-100">
                <a:solidFill>
                  <a:srgbClr val="1E5DF8"/>
                </a:solidFill>
                <a:latin typeface="Arial"/>
                <a:cs typeface="Arial"/>
              </a:rPr>
              <a:t>6</a:t>
            </a:r>
            <a:r>
              <a:rPr lang="en-US" sz="2400" b="1" spc="-100">
                <a:solidFill>
                  <a:srgbClr val="2E2D62"/>
                </a:solidFill>
                <a:latin typeface="Arial"/>
                <a:cs typeface="Arial"/>
              </a:rPr>
              <a:t> </a:t>
            </a:r>
            <a:r>
              <a:rPr lang="en-US" sz="2400" b="1" spc="-100" err="1">
                <a:solidFill>
                  <a:srgbClr val="2E2D62"/>
                </a:solidFill>
                <a:latin typeface="Arial"/>
                <a:cs typeface="Arial"/>
              </a:rPr>
              <a:t>Summarising</a:t>
            </a:r>
            <a:r>
              <a:rPr lang="en-US" sz="2400" b="1" spc="-100">
                <a:solidFill>
                  <a:srgbClr val="2E2D62"/>
                </a:solidFill>
                <a:latin typeface="Arial"/>
                <a:cs typeface="Arial"/>
              </a:rPr>
              <a:t> discussions, agreeing actions</a:t>
            </a:r>
            <a:endParaRPr lang="en-US" sz="2400" b="1" spc="-100">
              <a:solidFill>
                <a:srgbClr val="2E2D62"/>
              </a:solidFill>
              <a:latin typeface="Arial" panose="020B0604020202020204" pitchFamily="34" charset="0"/>
              <a:cs typeface="Arial" panose="020B0604020202020204" pitchFamily="34" charset="0"/>
            </a:endParaRPr>
          </a:p>
          <a:p>
            <a:pPr marL="228600" lvl="1"/>
            <a:r>
              <a:rPr lang="en-GB">
                <a:solidFill>
                  <a:srgbClr val="626262"/>
                </a:solidFill>
                <a:latin typeface="Arial"/>
                <a:cs typeface="Arial"/>
              </a:rPr>
              <a:t>15:30-15:45</a:t>
            </a:r>
          </a:p>
        </p:txBody>
      </p:sp>
      <p:sp>
        <p:nvSpPr>
          <p:cNvPr id="12" name="TextBox 11">
            <a:extLst>
              <a:ext uri="{FF2B5EF4-FFF2-40B4-BE49-F238E27FC236}">
                <a16:creationId xmlns:a16="http://schemas.microsoft.com/office/drawing/2014/main" id="{11CB5143-50AC-1833-D4C6-C74006604DDF}"/>
              </a:ext>
            </a:extLst>
          </p:cNvPr>
          <p:cNvSpPr txBox="1"/>
          <p:nvPr/>
        </p:nvSpPr>
        <p:spPr>
          <a:xfrm>
            <a:off x="299422" y="5845801"/>
            <a:ext cx="5101814" cy="764312"/>
          </a:xfrm>
          <a:prstGeom prst="rect">
            <a:avLst/>
          </a:prstGeom>
          <a:noFill/>
        </p:spPr>
        <p:txBody>
          <a:bodyPr wrap="square" lIns="91440" tIns="45720" rIns="91440" bIns="45720" rtlCol="0" anchor="t">
            <a:spAutoFit/>
          </a:bodyPr>
          <a:lstStyle/>
          <a:p>
            <a:pPr>
              <a:spcAft>
                <a:spcPts val="200"/>
              </a:spcAft>
            </a:pPr>
            <a:r>
              <a:rPr lang="en-US" sz="2400" b="1" spc="-100">
                <a:solidFill>
                  <a:srgbClr val="1E5DF8"/>
                </a:solidFill>
                <a:latin typeface="Arial" panose="020B0604020202020204" pitchFamily="34" charset="0"/>
                <a:cs typeface="Arial" panose="020B0604020202020204" pitchFamily="34" charset="0"/>
              </a:rPr>
              <a:t>7</a:t>
            </a:r>
            <a:r>
              <a:rPr lang="en-US" sz="2400" b="1" spc="-100">
                <a:solidFill>
                  <a:srgbClr val="2E2D62"/>
                </a:solidFill>
                <a:latin typeface="Arial" panose="020B0604020202020204" pitchFamily="34" charset="0"/>
                <a:cs typeface="Arial" panose="020B0604020202020204" pitchFamily="34" charset="0"/>
              </a:rPr>
              <a:t> Next steps, wrap up</a:t>
            </a:r>
          </a:p>
          <a:p>
            <a:pPr marL="228600" lvl="1"/>
            <a:r>
              <a:rPr lang="en-GB">
                <a:solidFill>
                  <a:srgbClr val="626262"/>
                </a:solidFill>
                <a:latin typeface="Arial"/>
                <a:cs typeface="Arial"/>
              </a:rPr>
              <a:t>15:45-16:15</a:t>
            </a:r>
          </a:p>
        </p:txBody>
      </p:sp>
      <p:sp>
        <p:nvSpPr>
          <p:cNvPr id="14" name="TextBox 13">
            <a:extLst>
              <a:ext uri="{FF2B5EF4-FFF2-40B4-BE49-F238E27FC236}">
                <a16:creationId xmlns:a16="http://schemas.microsoft.com/office/drawing/2014/main" id="{E2A61CE5-05ED-394B-78BE-3898D16ED878}"/>
              </a:ext>
            </a:extLst>
          </p:cNvPr>
          <p:cNvSpPr txBox="1"/>
          <p:nvPr/>
        </p:nvSpPr>
        <p:spPr>
          <a:xfrm>
            <a:off x="340239" y="1114623"/>
            <a:ext cx="5668666" cy="795089"/>
          </a:xfrm>
          <a:prstGeom prst="rect">
            <a:avLst/>
          </a:prstGeom>
          <a:noFill/>
        </p:spPr>
        <p:txBody>
          <a:bodyPr wrap="square" lIns="91440" tIns="45720" rIns="91440" bIns="45720" rtlCol="0" anchor="t">
            <a:spAutoFit/>
          </a:bodyPr>
          <a:lstStyle/>
          <a:p>
            <a:pPr marL="285750" indent="-285750">
              <a:spcAft>
                <a:spcPts val="200"/>
              </a:spcAft>
            </a:pPr>
            <a:r>
              <a:rPr lang="en-US" sz="2400" b="1" spc="-100">
                <a:solidFill>
                  <a:srgbClr val="1E5DF8"/>
                </a:solidFill>
                <a:latin typeface="Arial" panose="020B0604020202020204" pitchFamily="34" charset="0"/>
                <a:cs typeface="Arial" panose="020B0604020202020204" pitchFamily="34" charset="0"/>
              </a:rPr>
              <a:t>1</a:t>
            </a:r>
            <a:r>
              <a:rPr lang="en-US" sz="2400" b="1" spc="-100">
                <a:solidFill>
                  <a:srgbClr val="2E2D62"/>
                </a:solidFill>
                <a:latin typeface="Arial" panose="020B0604020202020204" pitchFamily="34" charset="0"/>
                <a:cs typeface="Arial" panose="020B0604020202020204" pitchFamily="34" charset="0"/>
              </a:rPr>
              <a:t> Welcome and objectives</a:t>
            </a:r>
            <a:endParaRPr lang="en-US"/>
          </a:p>
          <a:p>
            <a:pPr marL="228600" lvl="1"/>
            <a:endParaRPr lang="en-GB" sz="2000">
              <a:solidFill>
                <a:srgbClr val="626262"/>
              </a:solidFill>
              <a:latin typeface="Arial"/>
              <a:cs typeface="Arial"/>
            </a:endParaRPr>
          </a:p>
        </p:txBody>
      </p:sp>
      <p:sp>
        <p:nvSpPr>
          <p:cNvPr id="15" name="TextBox 14">
            <a:extLst>
              <a:ext uri="{FF2B5EF4-FFF2-40B4-BE49-F238E27FC236}">
                <a16:creationId xmlns:a16="http://schemas.microsoft.com/office/drawing/2014/main" id="{E18CFB61-3FE2-9C06-50FB-FAD6A0FD8D24}"/>
              </a:ext>
            </a:extLst>
          </p:cNvPr>
          <p:cNvSpPr txBox="1"/>
          <p:nvPr/>
        </p:nvSpPr>
        <p:spPr>
          <a:xfrm>
            <a:off x="363324" y="1624356"/>
            <a:ext cx="5101814" cy="1041311"/>
          </a:xfrm>
          <a:prstGeom prst="rect">
            <a:avLst/>
          </a:prstGeom>
          <a:noFill/>
        </p:spPr>
        <p:txBody>
          <a:bodyPr wrap="square" lIns="91440" tIns="45720" rIns="91440" bIns="45720" rtlCol="0" anchor="t">
            <a:spAutoFit/>
          </a:bodyPr>
          <a:lstStyle/>
          <a:p>
            <a:pPr>
              <a:spcAft>
                <a:spcPts val="200"/>
              </a:spcAft>
            </a:pPr>
            <a:r>
              <a:rPr lang="en-US" sz="2400" b="1" spc="-100">
                <a:solidFill>
                  <a:srgbClr val="1E5DF8"/>
                </a:solidFill>
                <a:latin typeface="Arial" panose="020B0604020202020204" pitchFamily="34" charset="0"/>
                <a:cs typeface="Arial" panose="020B0604020202020204" pitchFamily="34" charset="0"/>
              </a:rPr>
              <a:t>2</a:t>
            </a:r>
            <a:r>
              <a:rPr lang="en-US" sz="2400" b="1" spc="-100">
                <a:solidFill>
                  <a:srgbClr val="2E2D62"/>
                </a:solidFill>
                <a:latin typeface="Arial" panose="020B0604020202020204" pitchFamily="34" charset="0"/>
                <a:cs typeface="Arial" panose="020B0604020202020204" pitchFamily="34" charset="0"/>
              </a:rPr>
              <a:t> STFC Lightning talks</a:t>
            </a:r>
          </a:p>
          <a:p>
            <a:pPr marL="228600" lvl="1"/>
            <a:r>
              <a:rPr lang="en-GB">
                <a:solidFill>
                  <a:srgbClr val="626262"/>
                </a:solidFill>
                <a:latin typeface="Arial"/>
                <a:cs typeface="Arial"/>
              </a:rPr>
              <a:t>13:15-13:50 - AI and AI infrastructure, scientific software, modelling and analysis</a:t>
            </a:r>
          </a:p>
        </p:txBody>
      </p:sp>
      <p:sp>
        <p:nvSpPr>
          <p:cNvPr id="16" name="TextBox 15">
            <a:extLst>
              <a:ext uri="{FF2B5EF4-FFF2-40B4-BE49-F238E27FC236}">
                <a16:creationId xmlns:a16="http://schemas.microsoft.com/office/drawing/2014/main" id="{ECA922D8-7411-BD9D-4A69-F287CCE59CC0}"/>
              </a:ext>
            </a:extLst>
          </p:cNvPr>
          <p:cNvSpPr txBox="1"/>
          <p:nvPr/>
        </p:nvSpPr>
        <p:spPr>
          <a:xfrm>
            <a:off x="340239" y="2685522"/>
            <a:ext cx="5223222" cy="1041311"/>
          </a:xfrm>
          <a:prstGeom prst="rect">
            <a:avLst/>
          </a:prstGeom>
          <a:noFill/>
        </p:spPr>
        <p:txBody>
          <a:bodyPr wrap="square" lIns="91440" tIns="45720" rIns="91440" bIns="45720" rtlCol="0" anchor="t">
            <a:spAutoFit/>
          </a:bodyPr>
          <a:lstStyle/>
          <a:p>
            <a:pPr>
              <a:spcAft>
                <a:spcPts val="200"/>
              </a:spcAft>
            </a:pPr>
            <a:r>
              <a:rPr lang="en-US" sz="2400" b="1" spc="-100">
                <a:solidFill>
                  <a:srgbClr val="1E5DF8"/>
                </a:solidFill>
                <a:latin typeface="Arial" panose="020B0604020202020204" pitchFamily="34" charset="0"/>
                <a:cs typeface="Arial" panose="020B0604020202020204" pitchFamily="34" charset="0"/>
              </a:rPr>
              <a:t>3</a:t>
            </a:r>
            <a:r>
              <a:rPr lang="en-US" sz="2400" b="1" spc="-100">
                <a:solidFill>
                  <a:srgbClr val="2E2D62"/>
                </a:solidFill>
                <a:latin typeface="Arial" panose="020B0604020202020204" pitchFamily="34" charset="0"/>
                <a:cs typeface="Arial" panose="020B0604020202020204" pitchFamily="34" charset="0"/>
              </a:rPr>
              <a:t> PSI overview</a:t>
            </a:r>
          </a:p>
          <a:p>
            <a:pPr marL="228600" lvl="1"/>
            <a:r>
              <a:rPr lang="en-GB">
                <a:solidFill>
                  <a:srgbClr val="626262"/>
                </a:solidFill>
                <a:latin typeface="Arial"/>
                <a:cs typeface="Arial"/>
              </a:rPr>
              <a:t>13:50-14:20 – general overview, materials modelling and workflows at PSI</a:t>
            </a:r>
          </a:p>
        </p:txBody>
      </p:sp>
      <p:sp>
        <p:nvSpPr>
          <p:cNvPr id="17" name="TextBox 16">
            <a:extLst>
              <a:ext uri="{FF2B5EF4-FFF2-40B4-BE49-F238E27FC236}">
                <a16:creationId xmlns:a16="http://schemas.microsoft.com/office/drawing/2014/main" id="{203AF204-E25C-29BB-1F31-01EA7B9D8311}"/>
              </a:ext>
            </a:extLst>
          </p:cNvPr>
          <p:cNvSpPr txBox="1"/>
          <p:nvPr/>
        </p:nvSpPr>
        <p:spPr>
          <a:xfrm>
            <a:off x="340238" y="3698482"/>
            <a:ext cx="5101814" cy="1190069"/>
          </a:xfrm>
          <a:prstGeom prst="rect">
            <a:avLst/>
          </a:prstGeom>
          <a:noFill/>
        </p:spPr>
        <p:txBody>
          <a:bodyPr wrap="square" lIns="91440" tIns="45720" rIns="91440" bIns="45720" rtlCol="0" anchor="t">
            <a:spAutoFit/>
          </a:bodyPr>
          <a:lstStyle/>
          <a:p>
            <a:pPr>
              <a:spcAft>
                <a:spcPts val="200"/>
              </a:spcAft>
            </a:pPr>
            <a:r>
              <a:rPr lang="en-US" sz="2400" b="1" spc="-100">
                <a:solidFill>
                  <a:srgbClr val="1E5DF8"/>
                </a:solidFill>
                <a:latin typeface="Arial" panose="020B0604020202020204" pitchFamily="34" charset="0"/>
                <a:cs typeface="Arial" panose="020B0604020202020204" pitchFamily="34" charset="0"/>
              </a:rPr>
              <a:t>4</a:t>
            </a:r>
            <a:r>
              <a:rPr lang="en-US" sz="2400" b="1" spc="-100">
                <a:solidFill>
                  <a:srgbClr val="2E2D62"/>
                </a:solidFill>
                <a:latin typeface="Arial" panose="020B0604020202020204" pitchFamily="34" charset="0"/>
                <a:cs typeface="Arial" panose="020B0604020202020204" pitchFamily="34" charset="0"/>
              </a:rPr>
              <a:t> Coffee break</a:t>
            </a:r>
          </a:p>
          <a:p>
            <a:pPr>
              <a:spcAft>
                <a:spcPts val="200"/>
              </a:spcAft>
            </a:pPr>
            <a:r>
              <a:rPr lang="en-GB" sz="2400">
                <a:solidFill>
                  <a:srgbClr val="626262"/>
                </a:solidFill>
                <a:latin typeface="Arial"/>
                <a:cs typeface="Arial"/>
              </a:rPr>
              <a:t>  </a:t>
            </a:r>
            <a:r>
              <a:rPr lang="en-GB">
                <a:solidFill>
                  <a:srgbClr val="626262"/>
                </a:solidFill>
                <a:latin typeface="Arial"/>
                <a:cs typeface="Arial"/>
              </a:rPr>
              <a:t>14:20-14:40</a:t>
            </a:r>
            <a:endParaRPr lang="en-US" b="1" spc="-100">
              <a:solidFill>
                <a:srgbClr val="2E2D62"/>
              </a:solidFill>
              <a:latin typeface="Arial" panose="020B0604020202020204" pitchFamily="34" charset="0"/>
              <a:cs typeface="Arial" panose="020B0604020202020204" pitchFamily="34" charset="0"/>
            </a:endParaRPr>
          </a:p>
          <a:p>
            <a:pPr marL="228600" lvl="1"/>
            <a:endParaRPr lang="en-GB" sz="2000">
              <a:solidFill>
                <a:srgbClr val="626262"/>
              </a:solidFill>
              <a:latin typeface="Arial"/>
              <a:cs typeface="Arial"/>
            </a:endParaRPr>
          </a:p>
        </p:txBody>
      </p:sp>
      <p:sp>
        <p:nvSpPr>
          <p:cNvPr id="18" name="TextBox 17">
            <a:extLst>
              <a:ext uri="{FF2B5EF4-FFF2-40B4-BE49-F238E27FC236}">
                <a16:creationId xmlns:a16="http://schemas.microsoft.com/office/drawing/2014/main" id="{B9FDA8B4-4487-1435-8816-8345269AAB56}"/>
              </a:ext>
            </a:extLst>
          </p:cNvPr>
          <p:cNvSpPr txBox="1"/>
          <p:nvPr/>
        </p:nvSpPr>
        <p:spPr>
          <a:xfrm>
            <a:off x="319831" y="4454437"/>
            <a:ext cx="5101814" cy="764312"/>
          </a:xfrm>
          <a:prstGeom prst="rect">
            <a:avLst/>
          </a:prstGeom>
          <a:noFill/>
        </p:spPr>
        <p:txBody>
          <a:bodyPr wrap="square" lIns="91440" tIns="45720" rIns="91440" bIns="45720" rtlCol="0" anchor="t">
            <a:spAutoFit/>
          </a:bodyPr>
          <a:lstStyle/>
          <a:p>
            <a:pPr>
              <a:spcAft>
                <a:spcPts val="200"/>
              </a:spcAft>
            </a:pPr>
            <a:r>
              <a:rPr lang="en-US" sz="2400" b="1" spc="-100">
                <a:solidFill>
                  <a:srgbClr val="1E5DF8"/>
                </a:solidFill>
                <a:latin typeface="Arial"/>
                <a:cs typeface="Arial"/>
              </a:rPr>
              <a:t>5</a:t>
            </a:r>
            <a:r>
              <a:rPr lang="en-US" sz="2400" b="1" spc="-100">
                <a:solidFill>
                  <a:srgbClr val="2E2D62"/>
                </a:solidFill>
                <a:latin typeface="Arial"/>
                <a:cs typeface="Arial"/>
              </a:rPr>
              <a:t> Discussion</a:t>
            </a:r>
            <a:endParaRPr lang="en-US" sz="2400" b="1" spc="-100">
              <a:solidFill>
                <a:srgbClr val="2E2D62"/>
              </a:solidFill>
              <a:latin typeface="Arial" panose="020B0604020202020204" pitchFamily="34" charset="0"/>
              <a:cs typeface="Arial" panose="020B0604020202020204" pitchFamily="34" charset="0"/>
            </a:endParaRPr>
          </a:p>
          <a:p>
            <a:pPr marL="228600" lvl="1"/>
            <a:r>
              <a:rPr lang="en-GB">
                <a:solidFill>
                  <a:srgbClr val="626262"/>
                </a:solidFill>
                <a:latin typeface="Arial"/>
                <a:cs typeface="Arial"/>
              </a:rPr>
              <a:t>14:40-15:30</a:t>
            </a:r>
          </a:p>
        </p:txBody>
      </p:sp>
    </p:spTree>
    <p:extLst>
      <p:ext uri="{BB962C8B-B14F-4D97-AF65-F5344CB8AC3E}">
        <p14:creationId xmlns:p14="http://schemas.microsoft.com/office/powerpoint/2010/main" val="2185692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5CD37D-1110-DA83-B85D-5F01408405BD}"/>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C3F865DB-AD56-492C-D5C6-5E47EE158ACE}"/>
              </a:ext>
            </a:extLst>
          </p:cNvPr>
          <p:cNvSpPr/>
          <p:nvPr/>
        </p:nvSpPr>
        <p:spPr>
          <a:xfrm>
            <a:off x="416314" y="1387942"/>
            <a:ext cx="10719460" cy="5027851"/>
          </a:xfrm>
          <a:prstGeom prst="rect">
            <a:avLst/>
          </a:prstGeom>
        </p:spPr>
        <p:txBody>
          <a:bodyPr wrap="square" lIns="91440" tIns="45720" rIns="91440" bIns="45720" anchor="t">
            <a:spAutoFit/>
          </a:bodyPr>
          <a:lstStyle/>
          <a:p>
            <a:pPr>
              <a:lnSpc>
                <a:spcPct val="110000"/>
              </a:lnSpc>
              <a:spcAft>
                <a:spcPts val="1200"/>
              </a:spcAft>
            </a:pPr>
            <a:r>
              <a:rPr lang="en-GB" sz="2400" b="1">
                <a:solidFill>
                  <a:srgbClr val="1E5DF8"/>
                </a:solidFill>
                <a:latin typeface="Arial"/>
                <a:cs typeface="Arial"/>
              </a:rPr>
              <a:t>STFC-PSI relationship</a:t>
            </a:r>
            <a:endParaRPr lang="en-US">
              <a:cs typeface="Calibri" panose="020F0502020204030204"/>
            </a:endParaRPr>
          </a:p>
          <a:p>
            <a:pPr marL="342900" indent="-342900">
              <a:lnSpc>
                <a:spcPct val="110000"/>
              </a:lnSpc>
              <a:spcAft>
                <a:spcPts val="600"/>
              </a:spcAft>
              <a:buFont typeface="Arial" panose="020B0604020202020204" pitchFamily="34" charset="0"/>
              <a:buChar char="•"/>
            </a:pPr>
            <a:r>
              <a:rPr lang="en-GB" sz="2200">
                <a:solidFill>
                  <a:srgbClr val="626262"/>
                </a:solidFill>
                <a:latin typeface="Arial"/>
                <a:cs typeface="Arial"/>
              </a:rPr>
              <a:t>STFC and PSI have many S&amp;T areas in common, operating similar large-scale multidisciplinary research facilities.</a:t>
            </a:r>
          </a:p>
          <a:p>
            <a:pPr marL="342900" indent="-342900">
              <a:lnSpc>
                <a:spcPct val="110000"/>
              </a:lnSpc>
              <a:spcAft>
                <a:spcPts val="600"/>
              </a:spcAft>
              <a:buFont typeface="Arial" panose="020B0604020202020204" pitchFamily="34" charset="0"/>
              <a:buChar char="•"/>
            </a:pPr>
            <a:r>
              <a:rPr lang="en-GB" sz="2200">
                <a:solidFill>
                  <a:srgbClr val="626262"/>
                </a:solidFill>
                <a:latin typeface="Arial"/>
                <a:cs typeface="Arial"/>
              </a:rPr>
              <a:t>STFC and PSI signed a Memorandum of Understanding in 2023 expressing intent to engage in collaborative activities across a range of areas.</a:t>
            </a:r>
          </a:p>
          <a:p>
            <a:pPr marL="342900" indent="-342900">
              <a:lnSpc>
                <a:spcPct val="110000"/>
              </a:lnSpc>
              <a:spcAft>
                <a:spcPts val="600"/>
              </a:spcAft>
              <a:buFont typeface="Arial" panose="020B0604020202020204" pitchFamily="34" charset="0"/>
              <a:buChar char="•"/>
            </a:pPr>
            <a:r>
              <a:rPr lang="en-GB" sz="2200">
                <a:solidFill>
                  <a:srgbClr val="626262"/>
                </a:solidFill>
                <a:latin typeface="Arial"/>
                <a:cs typeface="Arial"/>
              </a:rPr>
              <a:t>An ISPF-funded programme between ISIS, Diamond and PSI has cemented and been delivering on this intent, covering some of the thematic areas identified in the MoU.</a:t>
            </a:r>
          </a:p>
          <a:p>
            <a:pPr marL="342900" indent="-342900">
              <a:lnSpc>
                <a:spcPct val="110000"/>
              </a:lnSpc>
              <a:spcAft>
                <a:spcPts val="600"/>
              </a:spcAft>
              <a:buFont typeface="Arial" panose="020B0604020202020204" pitchFamily="34" charset="0"/>
              <a:buChar char="•"/>
            </a:pPr>
            <a:r>
              <a:rPr lang="en-GB" sz="2200">
                <a:solidFill>
                  <a:srgbClr val="626262"/>
                </a:solidFill>
                <a:latin typeface="Arial"/>
                <a:cs typeface="Arial"/>
              </a:rPr>
              <a:t>STFC and PSI have agreed that there is opportunity to further explore potential areas for collaboration under this MoU, with a view to leveraging potential funding opportunities should these arise. </a:t>
            </a:r>
          </a:p>
          <a:p>
            <a:pPr marL="342900" indent="-342900">
              <a:lnSpc>
                <a:spcPct val="110000"/>
              </a:lnSpc>
              <a:spcAft>
                <a:spcPts val="600"/>
              </a:spcAft>
              <a:buFont typeface="Arial" panose="020B0604020202020204" pitchFamily="34" charset="0"/>
              <a:buChar char="•"/>
            </a:pPr>
            <a:endParaRPr lang="en-GB" sz="2200">
              <a:latin typeface="Arial"/>
              <a:cs typeface="Arial"/>
            </a:endParaRPr>
          </a:p>
        </p:txBody>
      </p:sp>
      <p:sp>
        <p:nvSpPr>
          <p:cNvPr id="7" name="TextBox 6">
            <a:extLst>
              <a:ext uri="{FF2B5EF4-FFF2-40B4-BE49-F238E27FC236}">
                <a16:creationId xmlns:a16="http://schemas.microsoft.com/office/drawing/2014/main" id="{1CB81D72-3F4B-7D51-E938-93E9E0D83606}"/>
              </a:ext>
            </a:extLst>
          </p:cNvPr>
          <p:cNvSpPr txBox="1"/>
          <p:nvPr/>
        </p:nvSpPr>
        <p:spPr>
          <a:xfrm>
            <a:off x="403341" y="345182"/>
            <a:ext cx="6356456" cy="769441"/>
          </a:xfrm>
          <a:prstGeom prst="rect">
            <a:avLst/>
          </a:prstGeom>
          <a:noFill/>
        </p:spPr>
        <p:txBody>
          <a:bodyPr wrap="square" rtlCol="0" anchor="t">
            <a:spAutoFit/>
          </a:bodyPr>
          <a:lstStyle/>
          <a:p>
            <a:r>
              <a:rPr lang="en-US" sz="4400" b="1" spc="-150">
                <a:solidFill>
                  <a:srgbClr val="2E2D62"/>
                </a:solidFill>
                <a:latin typeface="Arial" panose="020B0604020202020204" pitchFamily="34" charset="0"/>
                <a:cs typeface="Arial" panose="020B0604020202020204" pitchFamily="34" charset="0"/>
              </a:rPr>
              <a:t>Welcome and objectives</a:t>
            </a:r>
          </a:p>
        </p:txBody>
      </p:sp>
    </p:spTree>
    <p:extLst>
      <p:ext uri="{BB962C8B-B14F-4D97-AF65-F5344CB8AC3E}">
        <p14:creationId xmlns:p14="http://schemas.microsoft.com/office/powerpoint/2010/main" val="2075162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A89A35-9D55-78AA-007D-C1F47905BC85}"/>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8FADE383-E8C5-350F-6460-714CD5DDFA06}"/>
              </a:ext>
            </a:extLst>
          </p:cNvPr>
          <p:cNvSpPr/>
          <p:nvPr/>
        </p:nvSpPr>
        <p:spPr>
          <a:xfrm>
            <a:off x="416314" y="1387942"/>
            <a:ext cx="10719460" cy="4809330"/>
          </a:xfrm>
          <a:prstGeom prst="rect">
            <a:avLst/>
          </a:prstGeom>
        </p:spPr>
        <p:txBody>
          <a:bodyPr wrap="square" lIns="91440" tIns="45720" rIns="91440" bIns="45720" anchor="t">
            <a:spAutoFit/>
          </a:bodyPr>
          <a:lstStyle/>
          <a:p>
            <a:pPr>
              <a:lnSpc>
                <a:spcPct val="110000"/>
              </a:lnSpc>
              <a:spcAft>
                <a:spcPts val="1200"/>
              </a:spcAft>
            </a:pPr>
            <a:r>
              <a:rPr lang="en-GB" sz="2400" b="1">
                <a:solidFill>
                  <a:srgbClr val="1E5DF8"/>
                </a:solidFill>
                <a:latin typeface="Arial"/>
                <a:cs typeface="Arial"/>
              </a:rPr>
              <a:t>Workshop objectives</a:t>
            </a:r>
            <a:endParaRPr lang="en-US">
              <a:cs typeface="Calibri" panose="020F0502020204030204"/>
            </a:endParaRPr>
          </a:p>
          <a:p>
            <a:pPr marL="342900" indent="-342900">
              <a:lnSpc>
                <a:spcPct val="110000"/>
              </a:lnSpc>
              <a:spcAft>
                <a:spcPts val="600"/>
              </a:spcAft>
              <a:buFont typeface="Arial" panose="020B0604020202020204" pitchFamily="34" charset="0"/>
              <a:buChar char="•"/>
            </a:pPr>
            <a:r>
              <a:rPr lang="en-GB" sz="2200">
                <a:solidFill>
                  <a:srgbClr val="626262"/>
                </a:solidFill>
                <a:latin typeface="Arial"/>
                <a:cs typeface="Arial"/>
              </a:rPr>
              <a:t>To identify further possible areas for collaborative working between STFC and PSI, with a focus on computation and materials</a:t>
            </a:r>
          </a:p>
          <a:p>
            <a:pPr marL="342900" indent="-342900">
              <a:lnSpc>
                <a:spcPct val="110000"/>
              </a:lnSpc>
              <a:spcAft>
                <a:spcPts val="600"/>
              </a:spcAft>
              <a:buFont typeface="Arial" panose="020B0604020202020204" pitchFamily="34" charset="0"/>
              <a:buChar char="•"/>
            </a:pPr>
            <a:r>
              <a:rPr lang="en-GB" sz="2200">
                <a:solidFill>
                  <a:srgbClr val="626262"/>
                </a:solidFill>
                <a:latin typeface="Arial"/>
                <a:cs typeface="Arial"/>
              </a:rPr>
              <a:t>Develop outline scopes for collaborative activities</a:t>
            </a:r>
          </a:p>
          <a:p>
            <a:pPr marL="800100" lvl="1" indent="-342900">
              <a:lnSpc>
                <a:spcPct val="110000"/>
              </a:lnSpc>
              <a:spcAft>
                <a:spcPts val="600"/>
              </a:spcAft>
              <a:buFont typeface="Arial" panose="020B0604020202020204" pitchFamily="34" charset="0"/>
              <a:buChar char="•"/>
            </a:pPr>
            <a:r>
              <a:rPr lang="en-GB" sz="2200">
                <a:solidFill>
                  <a:srgbClr val="626262"/>
                </a:solidFill>
                <a:latin typeface="Arial"/>
                <a:cs typeface="Arial"/>
              </a:rPr>
              <a:t>To consider how potential collaborative areas could fit within wider funding priorities in the UK and Switzerland</a:t>
            </a:r>
          </a:p>
          <a:p>
            <a:pPr marL="800100" lvl="1" indent="-342900">
              <a:lnSpc>
                <a:spcPct val="110000"/>
              </a:lnSpc>
              <a:spcAft>
                <a:spcPts val="600"/>
              </a:spcAft>
              <a:buFont typeface="Arial" panose="020B0604020202020204" pitchFamily="34" charset="0"/>
              <a:buChar char="•"/>
            </a:pPr>
            <a:r>
              <a:rPr lang="en-GB" sz="2200">
                <a:solidFill>
                  <a:srgbClr val="626262"/>
                </a:solidFill>
                <a:latin typeface="Arial"/>
                <a:cs typeface="Arial"/>
              </a:rPr>
              <a:t>To produce hypothetical and scalable outlines for potential collaborative activities</a:t>
            </a:r>
          </a:p>
          <a:p>
            <a:pPr marL="342900" indent="-342900">
              <a:lnSpc>
                <a:spcPct val="110000"/>
              </a:lnSpc>
              <a:spcAft>
                <a:spcPts val="600"/>
              </a:spcAft>
              <a:buFont typeface="Arial" panose="020B0604020202020204" pitchFamily="34" charset="0"/>
              <a:buChar char="•"/>
            </a:pPr>
            <a:r>
              <a:rPr lang="en-GB" sz="2200">
                <a:solidFill>
                  <a:srgbClr val="626262"/>
                </a:solidFill>
                <a:latin typeface="Arial"/>
                <a:cs typeface="Arial"/>
              </a:rPr>
              <a:t>To enable STFC and PSI colleagues to meet and build relationships</a:t>
            </a:r>
          </a:p>
          <a:p>
            <a:pPr marL="342900" indent="-342900">
              <a:lnSpc>
                <a:spcPct val="110000"/>
              </a:lnSpc>
              <a:spcAft>
                <a:spcPts val="600"/>
              </a:spcAft>
              <a:buFont typeface="Arial" panose="020B0604020202020204" pitchFamily="34" charset="0"/>
              <a:buChar char="•"/>
            </a:pPr>
            <a:endParaRPr lang="en-GB" sz="2200">
              <a:solidFill>
                <a:srgbClr val="626262"/>
              </a:solidFill>
              <a:latin typeface="Arial"/>
              <a:cs typeface="Arial"/>
            </a:endParaRPr>
          </a:p>
          <a:p>
            <a:pPr marL="342900" indent="-342900">
              <a:lnSpc>
                <a:spcPct val="110000"/>
              </a:lnSpc>
              <a:spcAft>
                <a:spcPts val="600"/>
              </a:spcAft>
              <a:buFont typeface="Arial" panose="020B0604020202020204" pitchFamily="34" charset="0"/>
              <a:buChar char="•"/>
            </a:pPr>
            <a:endParaRPr lang="en-GB" sz="2200">
              <a:latin typeface="Arial"/>
              <a:cs typeface="Arial"/>
            </a:endParaRPr>
          </a:p>
        </p:txBody>
      </p:sp>
      <p:sp>
        <p:nvSpPr>
          <p:cNvPr id="7" name="TextBox 6">
            <a:extLst>
              <a:ext uri="{FF2B5EF4-FFF2-40B4-BE49-F238E27FC236}">
                <a16:creationId xmlns:a16="http://schemas.microsoft.com/office/drawing/2014/main" id="{1E841F7F-48D4-6453-B792-43F97FB2D4AB}"/>
              </a:ext>
            </a:extLst>
          </p:cNvPr>
          <p:cNvSpPr txBox="1"/>
          <p:nvPr/>
        </p:nvSpPr>
        <p:spPr>
          <a:xfrm>
            <a:off x="403341" y="345182"/>
            <a:ext cx="6356456" cy="769441"/>
          </a:xfrm>
          <a:prstGeom prst="rect">
            <a:avLst/>
          </a:prstGeom>
          <a:noFill/>
        </p:spPr>
        <p:txBody>
          <a:bodyPr wrap="square" rtlCol="0" anchor="t">
            <a:spAutoFit/>
          </a:bodyPr>
          <a:lstStyle/>
          <a:p>
            <a:r>
              <a:rPr lang="en-US" sz="4400" b="1" spc="-150">
                <a:solidFill>
                  <a:srgbClr val="2E2D62"/>
                </a:solidFill>
                <a:latin typeface="Arial" panose="020B0604020202020204" pitchFamily="34" charset="0"/>
                <a:cs typeface="Arial" panose="020B0604020202020204" pitchFamily="34" charset="0"/>
              </a:rPr>
              <a:t>Welcome and objectives</a:t>
            </a:r>
          </a:p>
        </p:txBody>
      </p:sp>
    </p:spTree>
    <p:extLst>
      <p:ext uri="{BB962C8B-B14F-4D97-AF65-F5344CB8AC3E}">
        <p14:creationId xmlns:p14="http://schemas.microsoft.com/office/powerpoint/2010/main" val="3225238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DDDDC4-0517-0C64-1040-0F24EFCF746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3B200385-10DD-887F-C603-7CC4C8C7F8F3}"/>
              </a:ext>
            </a:extLst>
          </p:cNvPr>
          <p:cNvSpPr/>
          <p:nvPr/>
        </p:nvSpPr>
        <p:spPr>
          <a:xfrm>
            <a:off x="416314" y="1387942"/>
            <a:ext cx="10719460" cy="5772671"/>
          </a:xfrm>
          <a:prstGeom prst="rect">
            <a:avLst/>
          </a:prstGeom>
        </p:spPr>
        <p:txBody>
          <a:bodyPr wrap="square" lIns="91440" tIns="45720" rIns="91440" bIns="45720" anchor="t">
            <a:spAutoFit/>
          </a:bodyPr>
          <a:lstStyle/>
          <a:p>
            <a:pPr>
              <a:lnSpc>
                <a:spcPct val="110000"/>
              </a:lnSpc>
              <a:spcAft>
                <a:spcPts val="1200"/>
              </a:spcAft>
            </a:pPr>
            <a:r>
              <a:rPr lang="en-GB" sz="2400" b="1">
                <a:solidFill>
                  <a:srgbClr val="1E5DF8"/>
                </a:solidFill>
                <a:latin typeface="Arial"/>
                <a:cs typeface="Arial"/>
              </a:rPr>
              <a:t>UKRI, IS8, ISPF</a:t>
            </a:r>
            <a:endParaRPr lang="en-US">
              <a:cs typeface="Calibri" panose="020F0502020204030204"/>
            </a:endParaRPr>
          </a:p>
          <a:p>
            <a:pPr marL="342900" indent="-342900">
              <a:lnSpc>
                <a:spcPct val="110000"/>
              </a:lnSpc>
              <a:spcAft>
                <a:spcPts val="600"/>
              </a:spcAft>
              <a:buFont typeface="Arial" panose="020B0604020202020204" pitchFamily="34" charset="0"/>
              <a:buChar char="•"/>
            </a:pPr>
            <a:r>
              <a:rPr lang="en-GB" sz="2200">
                <a:solidFill>
                  <a:srgbClr val="626262"/>
                </a:solidFill>
                <a:latin typeface="Arial"/>
                <a:cs typeface="Arial"/>
              </a:rPr>
              <a:t>UKRI is currently going through a transformation process, aligning investment more closely with national priorities and economic growth, specifically areas named in the UK Industrial Strategy (IS8: including advanced manufacturing, clean energy, creative industry, defence, digital and technologies, financial, life sciences, professional and business services)</a:t>
            </a:r>
          </a:p>
          <a:p>
            <a:pPr marL="342900" indent="-342900">
              <a:lnSpc>
                <a:spcPct val="110000"/>
              </a:lnSpc>
              <a:spcAft>
                <a:spcPts val="600"/>
              </a:spcAft>
              <a:buFont typeface="Arial" panose="020B0604020202020204" pitchFamily="34" charset="0"/>
              <a:buChar char="•"/>
            </a:pPr>
            <a:r>
              <a:rPr lang="en-GB" sz="2200">
                <a:solidFill>
                  <a:srgbClr val="626262"/>
                </a:solidFill>
                <a:latin typeface="Arial"/>
                <a:cs typeface="Arial"/>
              </a:rPr>
              <a:t>The existing PSI-STFC programme consists of a programme funded by the International Science Partnerships Fund, ISPF, via the UK Government. </a:t>
            </a:r>
          </a:p>
          <a:p>
            <a:pPr marL="342900" indent="-342900">
              <a:lnSpc>
                <a:spcPct val="110000"/>
              </a:lnSpc>
              <a:spcAft>
                <a:spcPts val="600"/>
              </a:spcAft>
              <a:buFont typeface="Arial" panose="020B0604020202020204" pitchFamily="34" charset="0"/>
              <a:buChar char="•"/>
            </a:pPr>
            <a:r>
              <a:rPr lang="en-GB" sz="2200">
                <a:solidFill>
                  <a:srgbClr val="626262"/>
                </a:solidFill>
                <a:latin typeface="Arial"/>
                <a:cs typeface="Arial"/>
              </a:rPr>
              <a:t>It has been confirmed that there will be an ISPF 2 but details about what this will look like in practice have not been confirmed. </a:t>
            </a:r>
          </a:p>
          <a:p>
            <a:pPr marL="342900" indent="-342900">
              <a:lnSpc>
                <a:spcPct val="110000"/>
              </a:lnSpc>
              <a:spcAft>
                <a:spcPts val="600"/>
              </a:spcAft>
              <a:buFont typeface="Arial" panose="020B0604020202020204" pitchFamily="34" charset="0"/>
              <a:buChar char="•"/>
            </a:pPr>
            <a:r>
              <a:rPr lang="en-GB" sz="2200">
                <a:solidFill>
                  <a:srgbClr val="626262"/>
                </a:solidFill>
                <a:latin typeface="Arial"/>
                <a:cs typeface="Arial"/>
              </a:rPr>
              <a:t>It is likely that any opportunities arising in the UK will be closely aligned with topics outlined within IS8; identifying links with IS8 areas and with industry would be beneficial.</a:t>
            </a:r>
          </a:p>
          <a:p>
            <a:pPr marL="342900" indent="-342900">
              <a:lnSpc>
                <a:spcPct val="110000"/>
              </a:lnSpc>
              <a:spcAft>
                <a:spcPts val="600"/>
              </a:spcAft>
              <a:buFont typeface="Arial" panose="020B0604020202020204" pitchFamily="34" charset="0"/>
              <a:buChar char="•"/>
            </a:pPr>
            <a:endParaRPr lang="en-GB" sz="2200">
              <a:latin typeface="Arial"/>
              <a:cs typeface="Arial"/>
            </a:endParaRPr>
          </a:p>
        </p:txBody>
      </p:sp>
      <p:sp>
        <p:nvSpPr>
          <p:cNvPr id="7" name="TextBox 6">
            <a:extLst>
              <a:ext uri="{FF2B5EF4-FFF2-40B4-BE49-F238E27FC236}">
                <a16:creationId xmlns:a16="http://schemas.microsoft.com/office/drawing/2014/main" id="{A3CA040D-FB40-5C7B-4AEE-E9B7F4771BB0}"/>
              </a:ext>
            </a:extLst>
          </p:cNvPr>
          <p:cNvSpPr txBox="1"/>
          <p:nvPr/>
        </p:nvSpPr>
        <p:spPr>
          <a:xfrm>
            <a:off x="403341" y="345182"/>
            <a:ext cx="6356456" cy="769441"/>
          </a:xfrm>
          <a:prstGeom prst="rect">
            <a:avLst/>
          </a:prstGeom>
          <a:noFill/>
        </p:spPr>
        <p:txBody>
          <a:bodyPr wrap="square" rtlCol="0" anchor="t">
            <a:spAutoFit/>
          </a:bodyPr>
          <a:lstStyle/>
          <a:p>
            <a:r>
              <a:rPr lang="en-US" sz="4400" b="1" spc="-150">
                <a:solidFill>
                  <a:srgbClr val="2E2D62"/>
                </a:solidFill>
                <a:latin typeface="Arial" panose="020B0604020202020204" pitchFamily="34" charset="0"/>
                <a:cs typeface="Arial" panose="020B0604020202020204" pitchFamily="34" charset="0"/>
              </a:rPr>
              <a:t>UK landscape context</a:t>
            </a:r>
          </a:p>
        </p:txBody>
      </p:sp>
    </p:spTree>
    <p:extLst>
      <p:ext uri="{BB962C8B-B14F-4D97-AF65-F5344CB8AC3E}">
        <p14:creationId xmlns:p14="http://schemas.microsoft.com/office/powerpoint/2010/main" val="2766262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342D1A-5EDE-C5FF-D736-C882647BBBB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DF1615C-081B-057D-0D62-2901617AEDFD}"/>
              </a:ext>
            </a:extLst>
          </p:cNvPr>
          <p:cNvPicPr>
            <a:picLocks noChangeAspect="1"/>
          </p:cNvPicPr>
          <p:nvPr/>
        </p:nvPicPr>
        <p:blipFill rotWithShape="1">
          <a:blip r:embed="rId3"/>
          <a:srcRect l="28931"/>
          <a:stretch/>
        </p:blipFill>
        <p:spPr>
          <a:xfrm>
            <a:off x="6096000" y="0"/>
            <a:ext cx="6096000" cy="6858000"/>
          </a:xfrm>
          <a:prstGeom prst="rect">
            <a:avLst/>
          </a:prstGeom>
        </p:spPr>
      </p:pic>
      <p:pic>
        <p:nvPicPr>
          <p:cNvPr id="9" name="Picture 8">
            <a:extLst>
              <a:ext uri="{FF2B5EF4-FFF2-40B4-BE49-F238E27FC236}">
                <a16:creationId xmlns:a16="http://schemas.microsoft.com/office/drawing/2014/main" id="{DE6963F6-D4A8-3B2B-D795-BB1B04C119B2}"/>
              </a:ext>
            </a:extLst>
          </p:cNvPr>
          <p:cNvPicPr>
            <a:picLocks noChangeAspect="1"/>
          </p:cNvPicPr>
          <p:nvPr/>
        </p:nvPicPr>
        <p:blipFill rotWithShape="1">
          <a:blip r:embed="rId4"/>
          <a:srcRect l="47007"/>
          <a:stretch/>
        </p:blipFill>
        <p:spPr>
          <a:xfrm>
            <a:off x="5731098" y="0"/>
            <a:ext cx="6460901" cy="6858000"/>
          </a:xfrm>
          <a:prstGeom prst="rect">
            <a:avLst/>
          </a:prstGeom>
        </p:spPr>
      </p:pic>
      <p:sp>
        <p:nvSpPr>
          <p:cNvPr id="13" name="TextBox 12">
            <a:extLst>
              <a:ext uri="{FF2B5EF4-FFF2-40B4-BE49-F238E27FC236}">
                <a16:creationId xmlns:a16="http://schemas.microsoft.com/office/drawing/2014/main" id="{991D557A-4520-655A-C71F-EEFD2C641186}"/>
              </a:ext>
            </a:extLst>
          </p:cNvPr>
          <p:cNvSpPr txBox="1"/>
          <p:nvPr/>
        </p:nvSpPr>
        <p:spPr>
          <a:xfrm>
            <a:off x="403341" y="345182"/>
            <a:ext cx="6356456" cy="769441"/>
          </a:xfrm>
          <a:prstGeom prst="rect">
            <a:avLst/>
          </a:prstGeom>
          <a:noFill/>
        </p:spPr>
        <p:txBody>
          <a:bodyPr wrap="square" rtlCol="0" anchor="t">
            <a:spAutoFit/>
          </a:bodyPr>
          <a:lstStyle/>
          <a:p>
            <a:r>
              <a:rPr lang="en-US" sz="4400" b="1" spc="-150">
                <a:solidFill>
                  <a:srgbClr val="2E2D62"/>
                </a:solidFill>
                <a:latin typeface="Arial" panose="020B0604020202020204" pitchFamily="34" charset="0"/>
                <a:cs typeface="Arial" panose="020B0604020202020204" pitchFamily="34" charset="0"/>
              </a:rPr>
              <a:t>Agenda</a:t>
            </a:r>
          </a:p>
        </p:txBody>
      </p:sp>
      <p:sp>
        <p:nvSpPr>
          <p:cNvPr id="11" name="TextBox 10">
            <a:extLst>
              <a:ext uri="{FF2B5EF4-FFF2-40B4-BE49-F238E27FC236}">
                <a16:creationId xmlns:a16="http://schemas.microsoft.com/office/drawing/2014/main" id="{3587AB8F-C962-E7A1-49F1-21455BE80B77}"/>
              </a:ext>
            </a:extLst>
          </p:cNvPr>
          <p:cNvSpPr txBox="1"/>
          <p:nvPr/>
        </p:nvSpPr>
        <p:spPr>
          <a:xfrm rot="16200000">
            <a:off x="10705611" y="4816820"/>
            <a:ext cx="1859272" cy="215444"/>
          </a:xfrm>
          <a:prstGeom prst="rect">
            <a:avLst/>
          </a:prstGeom>
          <a:noFill/>
        </p:spPr>
        <p:txBody>
          <a:bodyPr wrap="square" rtlCol="0">
            <a:spAutoFit/>
          </a:bodyPr>
          <a:lstStyle/>
          <a:p>
            <a:r>
              <a:rPr lang="en-US" sz="800">
                <a:solidFill>
                  <a:schemeClr val="bg1"/>
                </a:solidFill>
                <a:latin typeface="Arial" panose="020B0604020202020204" pitchFamily="34" charset="0"/>
                <a:cs typeface="Arial" panose="020B0604020202020204" pitchFamily="34" charset="0"/>
              </a:rPr>
              <a:t>Image © STFC Alan Ford </a:t>
            </a:r>
          </a:p>
        </p:txBody>
      </p:sp>
      <p:sp>
        <p:nvSpPr>
          <p:cNvPr id="10" name="TextBox 9">
            <a:extLst>
              <a:ext uri="{FF2B5EF4-FFF2-40B4-BE49-F238E27FC236}">
                <a16:creationId xmlns:a16="http://schemas.microsoft.com/office/drawing/2014/main" id="{EEF05428-6A9A-D66F-B593-3912945649A2}"/>
              </a:ext>
            </a:extLst>
          </p:cNvPr>
          <p:cNvSpPr txBox="1"/>
          <p:nvPr/>
        </p:nvSpPr>
        <p:spPr>
          <a:xfrm>
            <a:off x="295249" y="5209085"/>
            <a:ext cx="6654568" cy="764312"/>
          </a:xfrm>
          <a:prstGeom prst="rect">
            <a:avLst/>
          </a:prstGeom>
          <a:noFill/>
        </p:spPr>
        <p:txBody>
          <a:bodyPr wrap="square" lIns="91440" tIns="45720" rIns="91440" bIns="45720" rtlCol="0" anchor="t">
            <a:spAutoFit/>
          </a:bodyPr>
          <a:lstStyle/>
          <a:p>
            <a:pPr>
              <a:spcAft>
                <a:spcPts val="200"/>
              </a:spcAft>
            </a:pPr>
            <a:r>
              <a:rPr lang="en-US" sz="2400" b="1" spc="-100">
                <a:solidFill>
                  <a:srgbClr val="1E5DF8"/>
                </a:solidFill>
                <a:latin typeface="Arial"/>
                <a:cs typeface="Arial"/>
              </a:rPr>
              <a:t>6</a:t>
            </a:r>
            <a:r>
              <a:rPr lang="en-US" sz="2400" b="1" spc="-100">
                <a:solidFill>
                  <a:srgbClr val="2E2D62"/>
                </a:solidFill>
                <a:latin typeface="Arial"/>
                <a:cs typeface="Arial"/>
              </a:rPr>
              <a:t> </a:t>
            </a:r>
            <a:r>
              <a:rPr lang="en-US" sz="2400" b="1" spc="-100" err="1">
                <a:solidFill>
                  <a:srgbClr val="2E2D62"/>
                </a:solidFill>
                <a:latin typeface="Arial"/>
                <a:cs typeface="Arial"/>
              </a:rPr>
              <a:t>Summarising</a:t>
            </a:r>
            <a:r>
              <a:rPr lang="en-US" sz="2400" b="1" spc="-100">
                <a:solidFill>
                  <a:srgbClr val="2E2D62"/>
                </a:solidFill>
                <a:latin typeface="Arial"/>
                <a:cs typeface="Arial"/>
              </a:rPr>
              <a:t> discussions, agreeing actions</a:t>
            </a:r>
            <a:endParaRPr lang="en-US" sz="2400" b="1" spc="-100">
              <a:solidFill>
                <a:srgbClr val="2E2D62"/>
              </a:solidFill>
              <a:latin typeface="Arial" panose="020B0604020202020204" pitchFamily="34" charset="0"/>
              <a:cs typeface="Arial" panose="020B0604020202020204" pitchFamily="34" charset="0"/>
            </a:endParaRPr>
          </a:p>
          <a:p>
            <a:pPr marL="228600" lvl="1"/>
            <a:r>
              <a:rPr lang="en-GB">
                <a:solidFill>
                  <a:srgbClr val="626262"/>
                </a:solidFill>
                <a:latin typeface="Arial"/>
                <a:cs typeface="Arial"/>
              </a:rPr>
              <a:t>15:30-15:45</a:t>
            </a:r>
          </a:p>
        </p:txBody>
      </p:sp>
      <p:sp>
        <p:nvSpPr>
          <p:cNvPr id="12" name="TextBox 11">
            <a:extLst>
              <a:ext uri="{FF2B5EF4-FFF2-40B4-BE49-F238E27FC236}">
                <a16:creationId xmlns:a16="http://schemas.microsoft.com/office/drawing/2014/main" id="{8911E514-4557-B9E4-D3D0-313665FA1D78}"/>
              </a:ext>
            </a:extLst>
          </p:cNvPr>
          <p:cNvSpPr txBox="1"/>
          <p:nvPr/>
        </p:nvSpPr>
        <p:spPr>
          <a:xfrm>
            <a:off x="299422" y="5845801"/>
            <a:ext cx="5101814" cy="764312"/>
          </a:xfrm>
          <a:prstGeom prst="rect">
            <a:avLst/>
          </a:prstGeom>
          <a:noFill/>
        </p:spPr>
        <p:txBody>
          <a:bodyPr wrap="square" lIns="91440" tIns="45720" rIns="91440" bIns="45720" rtlCol="0" anchor="t">
            <a:spAutoFit/>
          </a:bodyPr>
          <a:lstStyle/>
          <a:p>
            <a:pPr>
              <a:spcAft>
                <a:spcPts val="200"/>
              </a:spcAft>
            </a:pPr>
            <a:r>
              <a:rPr lang="en-US" sz="2400" b="1" spc="-100">
                <a:solidFill>
                  <a:srgbClr val="1E5DF8"/>
                </a:solidFill>
                <a:latin typeface="Arial" panose="020B0604020202020204" pitchFamily="34" charset="0"/>
                <a:cs typeface="Arial" panose="020B0604020202020204" pitchFamily="34" charset="0"/>
              </a:rPr>
              <a:t>7</a:t>
            </a:r>
            <a:r>
              <a:rPr lang="en-US" sz="2400" b="1" spc="-100">
                <a:solidFill>
                  <a:srgbClr val="2E2D62"/>
                </a:solidFill>
                <a:latin typeface="Arial" panose="020B0604020202020204" pitchFamily="34" charset="0"/>
                <a:cs typeface="Arial" panose="020B0604020202020204" pitchFamily="34" charset="0"/>
              </a:rPr>
              <a:t> Next steps, wrap up</a:t>
            </a:r>
          </a:p>
          <a:p>
            <a:pPr marL="228600" lvl="1"/>
            <a:r>
              <a:rPr lang="en-GB">
                <a:solidFill>
                  <a:srgbClr val="626262"/>
                </a:solidFill>
                <a:latin typeface="Arial"/>
                <a:cs typeface="Arial"/>
              </a:rPr>
              <a:t>15:45-16:15</a:t>
            </a:r>
          </a:p>
        </p:txBody>
      </p:sp>
      <p:sp>
        <p:nvSpPr>
          <p:cNvPr id="14" name="TextBox 13">
            <a:extLst>
              <a:ext uri="{FF2B5EF4-FFF2-40B4-BE49-F238E27FC236}">
                <a16:creationId xmlns:a16="http://schemas.microsoft.com/office/drawing/2014/main" id="{0AAE0B76-2202-DD80-C277-93F06E0D61B7}"/>
              </a:ext>
            </a:extLst>
          </p:cNvPr>
          <p:cNvSpPr txBox="1"/>
          <p:nvPr/>
        </p:nvSpPr>
        <p:spPr>
          <a:xfrm>
            <a:off x="340239" y="1114623"/>
            <a:ext cx="5668666" cy="795089"/>
          </a:xfrm>
          <a:prstGeom prst="rect">
            <a:avLst/>
          </a:prstGeom>
          <a:noFill/>
        </p:spPr>
        <p:txBody>
          <a:bodyPr wrap="square" lIns="91440" tIns="45720" rIns="91440" bIns="45720" rtlCol="0" anchor="t">
            <a:spAutoFit/>
          </a:bodyPr>
          <a:lstStyle/>
          <a:p>
            <a:pPr marL="285750" indent="-285750">
              <a:spcAft>
                <a:spcPts val="200"/>
              </a:spcAft>
            </a:pPr>
            <a:r>
              <a:rPr lang="en-US" sz="2400" b="1" spc="-100">
                <a:solidFill>
                  <a:srgbClr val="1E5DF8"/>
                </a:solidFill>
                <a:latin typeface="Arial" panose="020B0604020202020204" pitchFamily="34" charset="0"/>
                <a:cs typeface="Arial" panose="020B0604020202020204" pitchFamily="34" charset="0"/>
              </a:rPr>
              <a:t>1</a:t>
            </a:r>
            <a:r>
              <a:rPr lang="en-US" sz="2400" b="1" spc="-100">
                <a:solidFill>
                  <a:srgbClr val="2E2D62"/>
                </a:solidFill>
                <a:latin typeface="Arial" panose="020B0604020202020204" pitchFamily="34" charset="0"/>
                <a:cs typeface="Arial" panose="020B0604020202020204" pitchFamily="34" charset="0"/>
              </a:rPr>
              <a:t> Welcome and objectives</a:t>
            </a:r>
            <a:endParaRPr lang="en-US"/>
          </a:p>
          <a:p>
            <a:pPr marL="228600" lvl="1"/>
            <a:endParaRPr lang="en-GB" sz="2000">
              <a:solidFill>
                <a:srgbClr val="626262"/>
              </a:solidFill>
              <a:latin typeface="Arial"/>
              <a:cs typeface="Arial"/>
            </a:endParaRPr>
          </a:p>
        </p:txBody>
      </p:sp>
      <p:sp>
        <p:nvSpPr>
          <p:cNvPr id="15" name="TextBox 14">
            <a:extLst>
              <a:ext uri="{FF2B5EF4-FFF2-40B4-BE49-F238E27FC236}">
                <a16:creationId xmlns:a16="http://schemas.microsoft.com/office/drawing/2014/main" id="{4BCA94F1-8072-181D-CA1F-5AD1E63F02E4}"/>
              </a:ext>
            </a:extLst>
          </p:cNvPr>
          <p:cNvSpPr txBox="1"/>
          <p:nvPr/>
        </p:nvSpPr>
        <p:spPr>
          <a:xfrm>
            <a:off x="363324" y="1624356"/>
            <a:ext cx="5101814" cy="1041311"/>
          </a:xfrm>
          <a:prstGeom prst="rect">
            <a:avLst/>
          </a:prstGeom>
          <a:noFill/>
        </p:spPr>
        <p:txBody>
          <a:bodyPr wrap="square" lIns="91440" tIns="45720" rIns="91440" bIns="45720" rtlCol="0" anchor="t">
            <a:spAutoFit/>
          </a:bodyPr>
          <a:lstStyle/>
          <a:p>
            <a:pPr>
              <a:spcAft>
                <a:spcPts val="200"/>
              </a:spcAft>
            </a:pPr>
            <a:r>
              <a:rPr lang="en-US" sz="2400" b="1" spc="-100">
                <a:solidFill>
                  <a:srgbClr val="1E5DF8"/>
                </a:solidFill>
                <a:latin typeface="Arial" panose="020B0604020202020204" pitchFamily="34" charset="0"/>
                <a:cs typeface="Arial" panose="020B0604020202020204" pitchFamily="34" charset="0"/>
              </a:rPr>
              <a:t>2</a:t>
            </a:r>
            <a:r>
              <a:rPr lang="en-US" sz="2400" b="1" spc="-100">
                <a:solidFill>
                  <a:srgbClr val="2E2D62"/>
                </a:solidFill>
                <a:latin typeface="Arial" panose="020B0604020202020204" pitchFamily="34" charset="0"/>
                <a:cs typeface="Arial" panose="020B0604020202020204" pitchFamily="34" charset="0"/>
              </a:rPr>
              <a:t> STFC Lightning talks</a:t>
            </a:r>
          </a:p>
          <a:p>
            <a:pPr marL="228600" lvl="1"/>
            <a:r>
              <a:rPr lang="en-GB">
                <a:solidFill>
                  <a:srgbClr val="626262"/>
                </a:solidFill>
                <a:latin typeface="Arial"/>
                <a:cs typeface="Arial"/>
              </a:rPr>
              <a:t>13:15-13:50 - AI and AI infrastructure, scientific software, modelling and analysis</a:t>
            </a:r>
          </a:p>
        </p:txBody>
      </p:sp>
      <p:sp>
        <p:nvSpPr>
          <p:cNvPr id="16" name="TextBox 15">
            <a:extLst>
              <a:ext uri="{FF2B5EF4-FFF2-40B4-BE49-F238E27FC236}">
                <a16:creationId xmlns:a16="http://schemas.microsoft.com/office/drawing/2014/main" id="{15FDA845-699E-0429-9BB3-F9F0DAAB266C}"/>
              </a:ext>
            </a:extLst>
          </p:cNvPr>
          <p:cNvSpPr txBox="1"/>
          <p:nvPr/>
        </p:nvSpPr>
        <p:spPr>
          <a:xfrm>
            <a:off x="340239" y="2685522"/>
            <a:ext cx="5223222" cy="1041311"/>
          </a:xfrm>
          <a:prstGeom prst="rect">
            <a:avLst/>
          </a:prstGeom>
          <a:noFill/>
        </p:spPr>
        <p:txBody>
          <a:bodyPr wrap="square" lIns="91440" tIns="45720" rIns="91440" bIns="45720" rtlCol="0" anchor="t">
            <a:spAutoFit/>
          </a:bodyPr>
          <a:lstStyle/>
          <a:p>
            <a:pPr>
              <a:spcAft>
                <a:spcPts val="200"/>
              </a:spcAft>
            </a:pPr>
            <a:r>
              <a:rPr lang="en-US" sz="2400" b="1" spc="-100">
                <a:solidFill>
                  <a:srgbClr val="1E5DF8"/>
                </a:solidFill>
                <a:latin typeface="Arial" panose="020B0604020202020204" pitchFamily="34" charset="0"/>
                <a:cs typeface="Arial" panose="020B0604020202020204" pitchFamily="34" charset="0"/>
              </a:rPr>
              <a:t>3</a:t>
            </a:r>
            <a:r>
              <a:rPr lang="en-US" sz="2400" b="1" spc="-100">
                <a:solidFill>
                  <a:srgbClr val="2E2D62"/>
                </a:solidFill>
                <a:latin typeface="Arial" panose="020B0604020202020204" pitchFamily="34" charset="0"/>
                <a:cs typeface="Arial" panose="020B0604020202020204" pitchFamily="34" charset="0"/>
              </a:rPr>
              <a:t> PSI overview</a:t>
            </a:r>
          </a:p>
          <a:p>
            <a:pPr marL="228600" lvl="1"/>
            <a:r>
              <a:rPr lang="en-GB">
                <a:solidFill>
                  <a:srgbClr val="626262"/>
                </a:solidFill>
                <a:latin typeface="Arial"/>
                <a:cs typeface="Arial"/>
              </a:rPr>
              <a:t>13:50-14:20 – general overview, materials modelling and workflows at PSI</a:t>
            </a:r>
          </a:p>
        </p:txBody>
      </p:sp>
      <p:sp>
        <p:nvSpPr>
          <p:cNvPr id="17" name="TextBox 16">
            <a:extLst>
              <a:ext uri="{FF2B5EF4-FFF2-40B4-BE49-F238E27FC236}">
                <a16:creationId xmlns:a16="http://schemas.microsoft.com/office/drawing/2014/main" id="{1334CBC3-B74A-6D95-BC94-72BEAB4CD657}"/>
              </a:ext>
            </a:extLst>
          </p:cNvPr>
          <p:cNvSpPr txBox="1"/>
          <p:nvPr/>
        </p:nvSpPr>
        <p:spPr>
          <a:xfrm>
            <a:off x="340238" y="3698482"/>
            <a:ext cx="5101814" cy="1190069"/>
          </a:xfrm>
          <a:prstGeom prst="rect">
            <a:avLst/>
          </a:prstGeom>
          <a:noFill/>
        </p:spPr>
        <p:txBody>
          <a:bodyPr wrap="square" lIns="91440" tIns="45720" rIns="91440" bIns="45720" rtlCol="0" anchor="t">
            <a:spAutoFit/>
          </a:bodyPr>
          <a:lstStyle/>
          <a:p>
            <a:pPr>
              <a:spcAft>
                <a:spcPts val="200"/>
              </a:spcAft>
            </a:pPr>
            <a:r>
              <a:rPr lang="en-US" sz="2400" b="1" spc="-100">
                <a:solidFill>
                  <a:srgbClr val="1E5DF8"/>
                </a:solidFill>
                <a:latin typeface="Arial" panose="020B0604020202020204" pitchFamily="34" charset="0"/>
                <a:cs typeface="Arial" panose="020B0604020202020204" pitchFamily="34" charset="0"/>
              </a:rPr>
              <a:t>4</a:t>
            </a:r>
            <a:r>
              <a:rPr lang="en-US" sz="2400" b="1" spc="-100">
                <a:solidFill>
                  <a:srgbClr val="2E2D62"/>
                </a:solidFill>
                <a:latin typeface="Arial" panose="020B0604020202020204" pitchFamily="34" charset="0"/>
                <a:cs typeface="Arial" panose="020B0604020202020204" pitchFamily="34" charset="0"/>
              </a:rPr>
              <a:t> Coffee break</a:t>
            </a:r>
          </a:p>
          <a:p>
            <a:pPr>
              <a:spcAft>
                <a:spcPts val="200"/>
              </a:spcAft>
            </a:pPr>
            <a:r>
              <a:rPr lang="en-GB" sz="2400">
                <a:solidFill>
                  <a:srgbClr val="626262"/>
                </a:solidFill>
                <a:latin typeface="Arial"/>
                <a:cs typeface="Arial"/>
              </a:rPr>
              <a:t>  </a:t>
            </a:r>
            <a:r>
              <a:rPr lang="en-GB">
                <a:solidFill>
                  <a:srgbClr val="626262"/>
                </a:solidFill>
                <a:latin typeface="Arial"/>
                <a:cs typeface="Arial"/>
              </a:rPr>
              <a:t>14:20-14:40</a:t>
            </a:r>
            <a:endParaRPr lang="en-US" b="1" spc="-100">
              <a:solidFill>
                <a:srgbClr val="2E2D62"/>
              </a:solidFill>
              <a:latin typeface="Arial" panose="020B0604020202020204" pitchFamily="34" charset="0"/>
              <a:cs typeface="Arial" panose="020B0604020202020204" pitchFamily="34" charset="0"/>
            </a:endParaRPr>
          </a:p>
          <a:p>
            <a:pPr marL="228600" lvl="1"/>
            <a:endParaRPr lang="en-GB" sz="2000">
              <a:solidFill>
                <a:srgbClr val="626262"/>
              </a:solidFill>
              <a:latin typeface="Arial"/>
              <a:cs typeface="Arial"/>
            </a:endParaRPr>
          </a:p>
        </p:txBody>
      </p:sp>
      <p:sp>
        <p:nvSpPr>
          <p:cNvPr id="18" name="TextBox 17">
            <a:extLst>
              <a:ext uri="{FF2B5EF4-FFF2-40B4-BE49-F238E27FC236}">
                <a16:creationId xmlns:a16="http://schemas.microsoft.com/office/drawing/2014/main" id="{192ECD46-C3D9-EE77-2587-0B5D38301E02}"/>
              </a:ext>
            </a:extLst>
          </p:cNvPr>
          <p:cNvSpPr txBox="1"/>
          <p:nvPr/>
        </p:nvSpPr>
        <p:spPr>
          <a:xfrm>
            <a:off x="319831" y="4454437"/>
            <a:ext cx="5101814" cy="764312"/>
          </a:xfrm>
          <a:prstGeom prst="rect">
            <a:avLst/>
          </a:prstGeom>
          <a:noFill/>
        </p:spPr>
        <p:txBody>
          <a:bodyPr wrap="square" lIns="91440" tIns="45720" rIns="91440" bIns="45720" rtlCol="0" anchor="t">
            <a:spAutoFit/>
          </a:bodyPr>
          <a:lstStyle/>
          <a:p>
            <a:pPr>
              <a:spcAft>
                <a:spcPts val="200"/>
              </a:spcAft>
            </a:pPr>
            <a:r>
              <a:rPr lang="en-US" sz="2400" b="1" spc="-100">
                <a:solidFill>
                  <a:srgbClr val="1E5DF8"/>
                </a:solidFill>
                <a:latin typeface="Arial"/>
                <a:cs typeface="Arial"/>
              </a:rPr>
              <a:t>5</a:t>
            </a:r>
            <a:r>
              <a:rPr lang="en-US" sz="2400" b="1" spc="-100">
                <a:solidFill>
                  <a:srgbClr val="2E2D62"/>
                </a:solidFill>
                <a:latin typeface="Arial"/>
                <a:cs typeface="Arial"/>
              </a:rPr>
              <a:t> Discussion</a:t>
            </a:r>
            <a:endParaRPr lang="en-US" sz="2400" b="1" spc="-100">
              <a:solidFill>
                <a:srgbClr val="2E2D62"/>
              </a:solidFill>
              <a:latin typeface="Arial" panose="020B0604020202020204" pitchFamily="34" charset="0"/>
              <a:cs typeface="Arial" panose="020B0604020202020204" pitchFamily="34" charset="0"/>
            </a:endParaRPr>
          </a:p>
          <a:p>
            <a:pPr marL="228600" lvl="1"/>
            <a:r>
              <a:rPr lang="en-GB">
                <a:solidFill>
                  <a:srgbClr val="626262"/>
                </a:solidFill>
                <a:latin typeface="Arial"/>
                <a:cs typeface="Arial"/>
              </a:rPr>
              <a:t>14:40-15:30</a:t>
            </a:r>
          </a:p>
        </p:txBody>
      </p:sp>
    </p:spTree>
    <p:extLst>
      <p:ext uri="{BB962C8B-B14F-4D97-AF65-F5344CB8AC3E}">
        <p14:creationId xmlns:p14="http://schemas.microsoft.com/office/powerpoint/2010/main" val="3220813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83DFF-9FD3-A08C-9FD9-4846459FADCA}"/>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BEDA85AE-EDC1-A07D-6B36-C0CA1487DB02}"/>
              </a:ext>
            </a:extLst>
          </p:cNvPr>
          <p:cNvSpPr/>
          <p:nvPr/>
        </p:nvSpPr>
        <p:spPr>
          <a:xfrm>
            <a:off x="416314" y="1387942"/>
            <a:ext cx="10719460" cy="2716449"/>
          </a:xfrm>
          <a:prstGeom prst="rect">
            <a:avLst/>
          </a:prstGeom>
        </p:spPr>
        <p:txBody>
          <a:bodyPr wrap="square" lIns="91440" tIns="45720" rIns="91440" bIns="45720" anchor="t">
            <a:spAutoFit/>
          </a:bodyPr>
          <a:lstStyle/>
          <a:p>
            <a:pPr>
              <a:lnSpc>
                <a:spcPct val="110000"/>
              </a:lnSpc>
              <a:spcAft>
                <a:spcPts val="1200"/>
              </a:spcAft>
            </a:pPr>
            <a:r>
              <a:rPr lang="en-GB" sz="2400" b="1">
                <a:solidFill>
                  <a:srgbClr val="1E5DF8"/>
                </a:solidFill>
                <a:latin typeface="Arial"/>
                <a:cs typeface="Arial"/>
              </a:rPr>
              <a:t>Following from today’s workshop:</a:t>
            </a:r>
            <a:endParaRPr lang="en-US">
              <a:cs typeface="Calibri" panose="020F0502020204030204"/>
            </a:endParaRPr>
          </a:p>
          <a:p>
            <a:pPr marL="342900" indent="-342900">
              <a:lnSpc>
                <a:spcPct val="110000"/>
              </a:lnSpc>
              <a:spcAft>
                <a:spcPts val="600"/>
              </a:spcAft>
              <a:buFont typeface="Arial" panose="020B0604020202020204" pitchFamily="34" charset="0"/>
              <a:buChar char="•"/>
            </a:pPr>
            <a:r>
              <a:rPr lang="en-GB" sz="2200">
                <a:solidFill>
                  <a:srgbClr val="626262"/>
                </a:solidFill>
                <a:latin typeface="Arial"/>
                <a:cs typeface="Arial"/>
              </a:rPr>
              <a:t>Brief outlines for potential scalable activities of mutual interest, within the areas discussed</a:t>
            </a:r>
          </a:p>
          <a:p>
            <a:pPr marL="342900" indent="-342900">
              <a:lnSpc>
                <a:spcPct val="110000"/>
              </a:lnSpc>
              <a:spcAft>
                <a:spcPts val="600"/>
              </a:spcAft>
              <a:buFont typeface="Arial" panose="020B0604020202020204" pitchFamily="34" charset="0"/>
              <a:buChar char="•"/>
            </a:pPr>
            <a:r>
              <a:rPr lang="en-GB" sz="2200">
                <a:solidFill>
                  <a:srgbClr val="626262"/>
                </a:solidFill>
                <a:latin typeface="Arial"/>
                <a:cs typeface="Arial"/>
              </a:rPr>
              <a:t>Any follow-on actions to be identified and agreed</a:t>
            </a:r>
          </a:p>
          <a:p>
            <a:pPr marL="800100" lvl="1" indent="-342900">
              <a:lnSpc>
                <a:spcPct val="110000"/>
              </a:lnSpc>
              <a:spcAft>
                <a:spcPts val="600"/>
              </a:spcAft>
              <a:buFont typeface="Arial" panose="020B0604020202020204" pitchFamily="34" charset="0"/>
              <a:buChar char="•"/>
            </a:pPr>
            <a:endParaRPr lang="en-GB" sz="2200">
              <a:solidFill>
                <a:srgbClr val="626262"/>
              </a:solidFill>
              <a:latin typeface="Arial"/>
              <a:cs typeface="Arial"/>
            </a:endParaRPr>
          </a:p>
          <a:p>
            <a:pPr marL="342900" indent="-342900">
              <a:lnSpc>
                <a:spcPct val="110000"/>
              </a:lnSpc>
              <a:spcAft>
                <a:spcPts val="600"/>
              </a:spcAft>
              <a:buFont typeface="Arial" panose="020B0604020202020204" pitchFamily="34" charset="0"/>
              <a:buChar char="•"/>
            </a:pPr>
            <a:endParaRPr lang="en-GB" sz="2200">
              <a:latin typeface="Arial"/>
              <a:cs typeface="Arial"/>
            </a:endParaRPr>
          </a:p>
        </p:txBody>
      </p:sp>
      <p:sp>
        <p:nvSpPr>
          <p:cNvPr id="7" name="TextBox 6">
            <a:extLst>
              <a:ext uri="{FF2B5EF4-FFF2-40B4-BE49-F238E27FC236}">
                <a16:creationId xmlns:a16="http://schemas.microsoft.com/office/drawing/2014/main" id="{391C249F-7932-B2C1-D5BB-EB4D0035F897}"/>
              </a:ext>
            </a:extLst>
          </p:cNvPr>
          <p:cNvSpPr txBox="1"/>
          <p:nvPr/>
        </p:nvSpPr>
        <p:spPr>
          <a:xfrm>
            <a:off x="403341" y="345182"/>
            <a:ext cx="6356456" cy="769441"/>
          </a:xfrm>
          <a:prstGeom prst="rect">
            <a:avLst/>
          </a:prstGeom>
          <a:noFill/>
        </p:spPr>
        <p:txBody>
          <a:bodyPr wrap="square" rtlCol="0" anchor="t">
            <a:spAutoFit/>
          </a:bodyPr>
          <a:lstStyle/>
          <a:p>
            <a:r>
              <a:rPr lang="en-US" sz="4400" b="1" spc="-150">
                <a:solidFill>
                  <a:srgbClr val="2E2D62"/>
                </a:solidFill>
                <a:latin typeface="Arial" panose="020B0604020202020204" pitchFamily="34" charset="0"/>
                <a:cs typeface="Arial" panose="020B0604020202020204" pitchFamily="34" charset="0"/>
              </a:rPr>
              <a:t>Wrap up and next steps</a:t>
            </a:r>
          </a:p>
        </p:txBody>
      </p:sp>
      <p:sp>
        <p:nvSpPr>
          <p:cNvPr id="2" name="Rectangle 1">
            <a:extLst>
              <a:ext uri="{FF2B5EF4-FFF2-40B4-BE49-F238E27FC236}">
                <a16:creationId xmlns:a16="http://schemas.microsoft.com/office/drawing/2014/main" id="{0CB68E36-92FB-04F8-16DE-BC718011319E}"/>
              </a:ext>
            </a:extLst>
          </p:cNvPr>
          <p:cNvSpPr/>
          <p:nvPr/>
        </p:nvSpPr>
        <p:spPr>
          <a:xfrm>
            <a:off x="403341" y="3428971"/>
            <a:ext cx="10719460" cy="2639505"/>
          </a:xfrm>
          <a:prstGeom prst="rect">
            <a:avLst/>
          </a:prstGeom>
        </p:spPr>
        <p:txBody>
          <a:bodyPr wrap="square" lIns="91440" tIns="45720" rIns="91440" bIns="45720" anchor="t">
            <a:spAutoFit/>
          </a:bodyPr>
          <a:lstStyle/>
          <a:p>
            <a:pPr>
              <a:lnSpc>
                <a:spcPct val="110000"/>
              </a:lnSpc>
              <a:spcAft>
                <a:spcPts val="1200"/>
              </a:spcAft>
            </a:pPr>
            <a:r>
              <a:rPr lang="en-GB" sz="2400" b="1">
                <a:solidFill>
                  <a:srgbClr val="1E5DF8"/>
                </a:solidFill>
                <a:latin typeface="Arial"/>
                <a:cs typeface="Arial"/>
              </a:rPr>
              <a:t>Next steps:</a:t>
            </a:r>
            <a:endParaRPr lang="en-US">
              <a:cs typeface="Calibri" panose="020F0502020204030204"/>
            </a:endParaRPr>
          </a:p>
          <a:p>
            <a:pPr marL="342900" indent="-342900">
              <a:lnSpc>
                <a:spcPct val="110000"/>
              </a:lnSpc>
              <a:spcAft>
                <a:spcPts val="600"/>
              </a:spcAft>
              <a:buFont typeface="Arial" panose="020B0604020202020204" pitchFamily="34" charset="0"/>
              <a:buChar char="•"/>
            </a:pPr>
            <a:r>
              <a:rPr lang="en-GB" sz="2200">
                <a:solidFill>
                  <a:srgbClr val="626262"/>
                </a:solidFill>
                <a:latin typeface="Arial"/>
                <a:cs typeface="Arial"/>
              </a:rPr>
              <a:t>STFC and PSI to share updates should potential funding opportunities become clear, from either on Swiss or UK sides.</a:t>
            </a:r>
          </a:p>
          <a:p>
            <a:pPr marL="342900" indent="-342900">
              <a:lnSpc>
                <a:spcPct val="110000"/>
              </a:lnSpc>
              <a:spcAft>
                <a:spcPts val="600"/>
              </a:spcAft>
              <a:buFont typeface="Arial" panose="020B0604020202020204" pitchFamily="34" charset="0"/>
              <a:buChar char="•"/>
            </a:pPr>
            <a:r>
              <a:rPr lang="en-GB" sz="2200">
                <a:solidFill>
                  <a:srgbClr val="626262"/>
                </a:solidFill>
                <a:latin typeface="Arial"/>
                <a:cs typeface="Arial"/>
              </a:rPr>
              <a:t>Should interest arise (or opportunities), to explore options for additional workshops on other thematic areas outlined within the MoU later in the year.</a:t>
            </a:r>
          </a:p>
          <a:p>
            <a:pPr marL="342900" indent="-342900">
              <a:lnSpc>
                <a:spcPct val="110000"/>
              </a:lnSpc>
              <a:spcAft>
                <a:spcPts val="600"/>
              </a:spcAft>
              <a:buFont typeface="Arial" panose="020B0604020202020204" pitchFamily="34" charset="0"/>
              <a:buChar char="•"/>
            </a:pPr>
            <a:endParaRPr lang="en-GB" sz="2200">
              <a:latin typeface="Arial"/>
              <a:cs typeface="Arial"/>
            </a:endParaRPr>
          </a:p>
        </p:txBody>
      </p:sp>
    </p:spTree>
    <p:extLst>
      <p:ext uri="{BB962C8B-B14F-4D97-AF65-F5344CB8AC3E}">
        <p14:creationId xmlns:p14="http://schemas.microsoft.com/office/powerpoint/2010/main" val="747240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2435282-852B-AE4C-B8DF-0BEFA1CC50E1}"/>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0" y="1750740"/>
            <a:ext cx="12192000" cy="5107259"/>
          </a:xfrm>
          <a:prstGeom prst="rect">
            <a:avLst/>
          </a:prstGeom>
        </p:spPr>
      </p:pic>
      <p:pic>
        <p:nvPicPr>
          <p:cNvPr id="4" name="Picture 3">
            <a:extLst>
              <a:ext uri="{FF2B5EF4-FFF2-40B4-BE49-F238E27FC236}">
                <a16:creationId xmlns:a16="http://schemas.microsoft.com/office/drawing/2014/main" id="{0AA93F1F-55CE-8C41-933D-BDAD86FDEF59}"/>
              </a:ext>
            </a:extLst>
          </p:cNvPr>
          <p:cNvPicPr>
            <a:picLocks noChangeAspect="1"/>
          </p:cNvPicPr>
          <p:nvPr/>
        </p:nvPicPr>
        <p:blipFill>
          <a:blip r:embed="rId5"/>
          <a:stretch>
            <a:fillRect/>
          </a:stretch>
        </p:blipFill>
        <p:spPr>
          <a:xfrm>
            <a:off x="515938" y="5868509"/>
            <a:ext cx="440215" cy="440215"/>
          </a:xfrm>
          <a:prstGeom prst="rect">
            <a:avLst/>
          </a:prstGeom>
        </p:spPr>
      </p:pic>
      <p:sp>
        <p:nvSpPr>
          <p:cNvPr id="14" name="Rectangle 13">
            <a:extLst>
              <a:ext uri="{FF2B5EF4-FFF2-40B4-BE49-F238E27FC236}">
                <a16:creationId xmlns:a16="http://schemas.microsoft.com/office/drawing/2014/main" id="{70C8BCE3-7BF5-244B-ABC5-1CC57CE8ADDB}"/>
              </a:ext>
            </a:extLst>
          </p:cNvPr>
          <p:cNvSpPr/>
          <p:nvPr/>
        </p:nvSpPr>
        <p:spPr>
          <a:xfrm>
            <a:off x="5535081" y="5904254"/>
            <a:ext cx="1878082"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a:t>
            </a:r>
            <a:r>
              <a:rPr kumimoji="0" lang="en-GB" sz="1600" b="0" i="0" u="none" strike="noStrike" kern="1200" cap="none" spc="0" normalizeH="0" baseline="0" noProof="0" err="1">
                <a:ln>
                  <a:noFill/>
                </a:ln>
                <a:solidFill>
                  <a:srgbClr val="FFFFFF"/>
                </a:solidFill>
                <a:effectLst/>
                <a:uLnTx/>
                <a:uFillTx/>
                <a:latin typeface="Arial" panose="020B0604020202020204" pitchFamily="34" charset="0"/>
                <a:ea typeface="+mn-ea"/>
                <a:cs typeface="Arial" panose="020B0604020202020204" pitchFamily="34" charset="0"/>
              </a:rPr>
              <a:t>STFC_matters</a:t>
            </a:r>
            <a:endParaRPr kumimoji="0" lang="en-GB" sz="16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6" name="Rectangle 15">
            <a:extLst>
              <a:ext uri="{FF2B5EF4-FFF2-40B4-BE49-F238E27FC236}">
                <a16:creationId xmlns:a16="http://schemas.microsoft.com/office/drawing/2014/main" id="{BAC3E187-FC47-6646-A5A3-38BEA5BF97F3}"/>
              </a:ext>
            </a:extLst>
          </p:cNvPr>
          <p:cNvSpPr/>
          <p:nvPr/>
        </p:nvSpPr>
        <p:spPr>
          <a:xfrm>
            <a:off x="7805525" y="5904254"/>
            <a:ext cx="4214197"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Science and Technology Facilities Council</a:t>
            </a:r>
          </a:p>
        </p:txBody>
      </p:sp>
      <p:pic>
        <p:nvPicPr>
          <p:cNvPr id="18" name="Picture 17">
            <a:extLst>
              <a:ext uri="{FF2B5EF4-FFF2-40B4-BE49-F238E27FC236}">
                <a16:creationId xmlns:a16="http://schemas.microsoft.com/office/drawing/2014/main" id="{7F25C28B-6C92-F94C-81EC-CBF349C8486A}"/>
              </a:ext>
            </a:extLst>
          </p:cNvPr>
          <p:cNvPicPr>
            <a:picLocks noChangeAspect="1"/>
          </p:cNvPicPr>
          <p:nvPr/>
        </p:nvPicPr>
        <p:blipFill>
          <a:blip r:embed="rId6"/>
          <a:stretch>
            <a:fillRect/>
          </a:stretch>
        </p:blipFill>
        <p:spPr>
          <a:xfrm>
            <a:off x="5077049" y="5868508"/>
            <a:ext cx="444002" cy="437275"/>
          </a:xfrm>
          <a:prstGeom prst="rect">
            <a:avLst/>
          </a:prstGeom>
        </p:spPr>
      </p:pic>
      <p:pic>
        <p:nvPicPr>
          <p:cNvPr id="20" name="Picture 19">
            <a:extLst>
              <a:ext uri="{FF2B5EF4-FFF2-40B4-BE49-F238E27FC236}">
                <a16:creationId xmlns:a16="http://schemas.microsoft.com/office/drawing/2014/main" id="{83CE200E-AB24-384F-BB4C-13ACD0DABDB8}"/>
              </a:ext>
            </a:extLst>
          </p:cNvPr>
          <p:cNvPicPr>
            <a:picLocks noChangeAspect="1"/>
          </p:cNvPicPr>
          <p:nvPr/>
        </p:nvPicPr>
        <p:blipFill>
          <a:blip r:embed="rId7"/>
          <a:stretch>
            <a:fillRect/>
          </a:stretch>
        </p:blipFill>
        <p:spPr>
          <a:xfrm>
            <a:off x="7347494" y="5865567"/>
            <a:ext cx="440215" cy="440215"/>
          </a:xfrm>
          <a:prstGeom prst="rect">
            <a:avLst/>
          </a:prstGeom>
        </p:spPr>
      </p:pic>
      <p:pic>
        <p:nvPicPr>
          <p:cNvPr id="11" name="Picture 10">
            <a:extLst>
              <a:ext uri="{FF2B5EF4-FFF2-40B4-BE49-F238E27FC236}">
                <a16:creationId xmlns:a16="http://schemas.microsoft.com/office/drawing/2014/main" id="{14E2772B-B47D-8D46-97A4-931FF8D2720F}"/>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515938" y="412403"/>
            <a:ext cx="3770785" cy="963960"/>
          </a:xfrm>
          <a:prstGeom prst="rect">
            <a:avLst/>
          </a:prstGeom>
        </p:spPr>
      </p:pic>
      <p:sp>
        <p:nvSpPr>
          <p:cNvPr id="12" name="Rectangle 11">
            <a:extLst>
              <a:ext uri="{FF2B5EF4-FFF2-40B4-BE49-F238E27FC236}">
                <a16:creationId xmlns:a16="http://schemas.microsoft.com/office/drawing/2014/main" id="{F03ACBB2-A294-5B41-91E3-A21CD7F0322A}"/>
              </a:ext>
            </a:extLst>
          </p:cNvPr>
          <p:cNvSpPr/>
          <p:nvPr/>
        </p:nvSpPr>
        <p:spPr>
          <a:xfrm>
            <a:off x="1014848" y="5904254"/>
            <a:ext cx="4214197"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Science and Technology Facilities Council</a:t>
            </a:r>
          </a:p>
        </p:txBody>
      </p:sp>
      <p:pic>
        <p:nvPicPr>
          <p:cNvPr id="7" name="Picture 6">
            <a:extLst>
              <a:ext uri="{FF2B5EF4-FFF2-40B4-BE49-F238E27FC236}">
                <a16:creationId xmlns:a16="http://schemas.microsoft.com/office/drawing/2014/main" id="{E096A358-CF8A-9741-9C85-A77CCE375E7E}"/>
              </a:ext>
            </a:extLst>
          </p:cNvPr>
          <p:cNvPicPr>
            <a:picLocks noChangeAspect="1"/>
          </p:cNvPicPr>
          <p:nvPr/>
        </p:nvPicPr>
        <p:blipFill>
          <a:blip r:embed="rId9"/>
          <a:stretch>
            <a:fillRect/>
          </a:stretch>
        </p:blipFill>
        <p:spPr>
          <a:xfrm>
            <a:off x="1379538" y="2813050"/>
            <a:ext cx="7442200" cy="1231900"/>
          </a:xfrm>
          <a:prstGeom prst="rect">
            <a:avLst/>
          </a:prstGeom>
        </p:spPr>
      </p:pic>
    </p:spTree>
    <p:extLst>
      <p:ext uri="{BB962C8B-B14F-4D97-AF65-F5344CB8AC3E}">
        <p14:creationId xmlns:p14="http://schemas.microsoft.com/office/powerpoint/2010/main" val="2827309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Font and logo master">
  <a:themeElements>
    <a:clrScheme name="STFC theme">
      <a:dk1>
        <a:srgbClr val="2E2C61"/>
      </a:dk1>
      <a:lt1>
        <a:srgbClr val="FFFFFF"/>
      </a:lt1>
      <a:dk2>
        <a:srgbClr val="2E2C61"/>
      </a:dk2>
      <a:lt2>
        <a:srgbClr val="FFFFFF"/>
      </a:lt2>
      <a:accent1>
        <a:srgbClr val="1E5DF8"/>
      </a:accent1>
      <a:accent2>
        <a:srgbClr val="003088"/>
      </a:accent2>
      <a:accent3>
        <a:srgbClr val="F08900"/>
      </a:accent3>
      <a:accent4>
        <a:srgbClr val="616161"/>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ocation xmlns="1c71b200-c5da-4d31-b598-c5b0949af035">
      <Url xsi:nil="true"/>
      <Description xsi:nil="true"/>
    </Location>
    <Country xmlns="1c71b200-c5da-4d31-b598-c5b0949af035" xsi:nil="true"/>
    <UKStakeholders xmlns="1c71b200-c5da-4d31-b598-c5b0949af035" xsi:nil="true"/>
    <Status xmlns="1c71b200-c5da-4d31-b598-c5b0949af035" xsi:nil="true"/>
    <GeneralSubject xmlns="1c71b200-c5da-4d31-b598-c5b0949af035">International</GeneralSubject>
    <Intl_x0020_Stakeholder xmlns="1c71b200-c5da-4d31-b598-c5b0949af035" xsi:nil="true"/>
    <Document_x0020_Subject xmlns="1c71b200-c5da-4d31-b598-c5b0949af035" xsi:nil="true"/>
    <lcf76f155ced4ddcb4097134ff3c332f xmlns="1c71b200-c5da-4d31-b598-c5b0949af035">
      <Terms xmlns="http://schemas.microsoft.com/office/infopath/2007/PartnerControls"/>
    </lcf76f155ced4ddcb4097134ff3c332f>
    <TaxCatchAll xmlns="69c4959d-0489-43fa-8885-2b082d469b2d" xsi:nil="true"/>
    <EndDate xmlns="1c71b200-c5da-4d31-b598-c5b0949af035" xsi:nil="true"/>
    <StartDate xmlns="1c71b200-c5da-4d31-b598-c5b0949af035" xsi:nil="true"/>
    <Documenttypes xmlns="1c71b200-c5da-4d31-b598-c5b0949af035">Template</Documenttypes>
    <Countryforgrouping xmlns="1c71b200-c5da-4d31-b598-c5b0949af03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BBB847B69CA8149A46E0B95871832BE" ma:contentTypeVersion="33" ma:contentTypeDescription="Create a new document." ma:contentTypeScope="" ma:versionID="effe75d5f3c7cdccbd7924eb2d120dde">
  <xsd:schema xmlns:xsd="http://www.w3.org/2001/XMLSchema" xmlns:xs="http://www.w3.org/2001/XMLSchema" xmlns:p="http://schemas.microsoft.com/office/2006/metadata/properties" xmlns:ns2="1c71b200-c5da-4d31-b598-c5b0949af035" xmlns:ns3="69c4959d-0489-43fa-8885-2b082d469b2d" targetNamespace="http://schemas.microsoft.com/office/2006/metadata/properties" ma:root="true" ma:fieldsID="6f83c33d521e26172c48f759562d9598" ns2:_="" ns3:_="">
    <xsd:import namespace="1c71b200-c5da-4d31-b598-c5b0949af035"/>
    <xsd:import namespace="69c4959d-0489-43fa-8885-2b082d469b2d"/>
    <xsd:element name="properties">
      <xsd:complexType>
        <xsd:sequence>
          <xsd:element name="documentManagement">
            <xsd:complexType>
              <xsd:all>
                <xsd:element ref="ns2:Country" minOccurs="0"/>
                <xsd:element ref="ns2:Documenttypes" minOccurs="0"/>
                <xsd:element ref="ns2:UKStakeholders" minOccurs="0"/>
                <xsd:element ref="ns2:Status" minOccurs="0"/>
                <xsd:element ref="ns2:GeneralSubject" minOccurs="0"/>
                <xsd:element ref="ns2:Intl_x0020_Stakeholder" minOccurs="0"/>
                <xsd:element ref="ns2:Countryforgrouping" minOccurs="0"/>
                <xsd:element ref="ns2:StartDate" minOccurs="0"/>
                <xsd:element ref="ns2:MediaServiceMetadata" minOccurs="0"/>
                <xsd:element ref="ns2:MediaServiceFastMetadata" minOccurs="0"/>
                <xsd:element ref="ns2:MediaServiceAutoKeyPoints" minOccurs="0"/>
                <xsd:element ref="ns2:MediaServiceKeyPoints" minOccurs="0"/>
                <xsd:element ref="ns2:Document_x0020_Subject" minOccurs="0"/>
                <xsd:element ref="ns3:SharedWithUsers" minOccurs="0"/>
                <xsd:element ref="ns3:SharedWithDetails" minOccurs="0"/>
                <xsd:element ref="ns2:MediaServiceAutoTags" minOccurs="0"/>
                <xsd:element ref="ns2:MediaLengthInSeconds"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MediaServiceDateTaken" minOccurs="0"/>
                <xsd:element ref="ns2:MediaServiceObjectDetectorVersions" minOccurs="0"/>
                <xsd:element ref="ns2:MediaServiceSearchProperties" minOccurs="0"/>
                <xsd:element ref="ns2:MediaServiceBillingMetadata" minOccurs="0"/>
                <xsd:element ref="ns2:Location" minOccurs="0"/>
                <xsd:element ref="ns2:End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71b200-c5da-4d31-b598-c5b0949af035" elementFormDefault="qualified">
    <xsd:import namespace="http://schemas.microsoft.com/office/2006/documentManagement/types"/>
    <xsd:import namespace="http://schemas.microsoft.com/office/infopath/2007/PartnerControls"/>
    <xsd:element name="Country" ma:index="2" nillable="true" ma:displayName="Country" ma:format="Dropdown" ma:internalName="Country" ma:readOnly="false">
      <xsd:complexType>
        <xsd:complexContent>
          <xsd:extension base="dms:MultiChoice">
            <xsd:sequence>
              <xsd:element name="Value" maxOccurs="unbounded" minOccurs="0" nillable="true">
                <xsd:simpleType>
                  <xsd:restriction base="dms:Choice">
                    <xsd:enumeration value="Australia"/>
                    <xsd:enumeration value="Canada"/>
                    <xsd:enumeration value="China"/>
                    <xsd:enumeration value="France"/>
                    <xsd:enumeration value="Finland"/>
                    <xsd:enumeration value="Germany"/>
                    <xsd:enumeration value="India"/>
                    <xsd:enumeration value="Italy"/>
                    <xsd:enumeration value="Korea"/>
                    <xsd:enumeration value="Japan"/>
                    <xsd:enumeration value="Netherlands"/>
                    <xsd:enumeration value="Russia"/>
                    <xsd:enumeration value="South Africa"/>
                    <xsd:enumeration value="Sweden"/>
                    <xsd:enumeration value="Thailand"/>
                    <xsd:enumeration value="USA"/>
                    <xsd:enumeration value="Indonesia"/>
                    <xsd:enumeration value="Iceland"/>
                    <xsd:enumeration value="Jordan"/>
                    <xsd:enumeration value="Singapore"/>
                    <xsd:enumeration value="Switzerland"/>
                    <xsd:enumeration value="Portugal"/>
                    <xsd:enumeration value="Spain"/>
                    <xsd:enumeration value="Mexico"/>
                    <xsd:enumeration value="Denmark"/>
                    <xsd:enumeration value="Brazil"/>
                    <xsd:enumeration value="Norway"/>
                    <xsd:enumeration value="Europe"/>
                    <xsd:enumeration value="Indo-Pacific Region"/>
                    <xsd:enumeration value="USA"/>
                    <xsd:enumeration value="Africa"/>
                    <xsd:enumeration value="Czech Republic"/>
                    <xsd:enumeration value="Egypt"/>
                    <xsd:enumeration value="Ireland"/>
                    <xsd:enumeration value="New Zealand"/>
                    <xsd:enumeration value="TEMPLATE"/>
                    <xsd:enumeration value="Israel"/>
                    <xsd:enumeration value="Vietnam"/>
                    <xsd:enumeration value="Taiwan"/>
                    <xsd:enumeration value="South Korea"/>
                    <xsd:enumeration value="Philippines"/>
                    <xsd:enumeration value="Kenya"/>
                    <xsd:enumeration value="Malaysia"/>
                    <xsd:enumeration value="Choice 44"/>
                  </xsd:restriction>
                </xsd:simpleType>
              </xsd:element>
            </xsd:sequence>
          </xsd:extension>
        </xsd:complexContent>
      </xsd:complexType>
    </xsd:element>
    <xsd:element name="Documenttypes" ma:index="3" nillable="true" ma:displayName="Document types" ma:format="Dropdown" ma:indexed="true" ma:internalName="Documenttypes">
      <xsd:simpleType>
        <xsd:restriction base="dms:Choice">
          <xsd:enumeration value="Plan"/>
          <xsd:enumeration value="Country profile"/>
          <xsd:enumeration value="MoU"/>
          <xsd:enumeration value="Case study"/>
          <xsd:enumeration value="Procedure"/>
          <xsd:enumeration value="Report"/>
          <xsd:enumeration value="Policy"/>
          <xsd:enumeration value="Paper"/>
          <xsd:enumeration value="Briefing"/>
          <xsd:enumeration value="Notes"/>
          <xsd:enumeration value="Follow-up"/>
          <xsd:enumeration value="Template"/>
          <xsd:enumeration value="Itinerary"/>
          <xsd:enumeration value="Newsletter"/>
          <xsd:enumeration value="Presentation"/>
          <xsd:enumeration value="Agenda"/>
          <xsd:enumeration value="Analysis"/>
          <xsd:enumeration value="SOP"/>
          <xsd:enumeration value="Justification"/>
          <xsd:enumeration value="Biography"/>
          <xsd:enumeration value="Photography"/>
          <xsd:enumeration value="Strategy"/>
          <xsd:enumeration value="Plan review"/>
        </xsd:restriction>
      </xsd:simpleType>
    </xsd:element>
    <xsd:element name="UKStakeholders" ma:index="4" nillable="true" ma:displayName="UK Stakeholders" ma:format="Dropdown" ma:internalName="UKStakeholders" ma:readOnly="false">
      <xsd:complexType>
        <xsd:complexContent>
          <xsd:extension base="dms:MultiChoice">
            <xsd:sequence>
              <xsd:element name="Value" maxOccurs="unbounded" minOccurs="0" nillable="true">
                <xsd:simpleType>
                  <xsd:restriction base="dms:Choice">
                    <xsd:enumeration value="STFC"/>
                    <xsd:enumeration value="UKRI"/>
                    <xsd:enumeration value="Government"/>
                    <xsd:enumeration value="EB"/>
                    <xsd:enumeration value="SPC"/>
                    <xsd:enumeration value="SB"/>
                    <xsd:enumeration value="ATC"/>
                    <xsd:enumeration value="Diamond"/>
                    <xsd:enumeration value="ASTeC"/>
                    <xsd:enumeration value="CLF"/>
                    <xsd:enumeration value="ISIS"/>
                    <xsd:enumeration value="PPD"/>
                    <xsd:enumeration value="RAL"/>
                    <xsd:enumeration value="Tech"/>
                    <xsd:enumeration value="Hartree"/>
                    <xsd:enumeration value="Council"/>
                    <xsd:enumeration value="CLF"/>
                    <xsd:enumeration value="BID"/>
                    <xsd:enumeration value="RAL"/>
                    <xsd:enumeration value="SCD"/>
                    <xsd:enumeration value="UKATC"/>
                    <xsd:enumeration value="Programmes"/>
                    <xsd:enumeration value="STN"/>
                    <xsd:enumeration value="BEIS"/>
                  </xsd:restriction>
                </xsd:simpleType>
              </xsd:element>
            </xsd:sequence>
          </xsd:extension>
        </xsd:complexContent>
      </xsd:complexType>
    </xsd:element>
    <xsd:element name="Status" ma:index="5" nillable="true" ma:displayName="Status" ma:format="Dropdown" ma:internalName="Status">
      <xsd:simpleType>
        <xsd:restriction base="dms:Choice">
          <xsd:enumeration value="Finished"/>
          <xsd:enumeration value="In Progress"/>
          <xsd:enumeration value="First Ideas"/>
        </xsd:restriction>
      </xsd:simpleType>
    </xsd:element>
    <xsd:element name="GeneralSubject" ma:index="6" nillable="true" ma:displayName="General Subject" ma:format="Dropdown" ma:internalName="GeneralSubject" ma:readOnly="false">
      <xsd:simpleType>
        <xsd:restriction base="dms:Choice">
          <xsd:enumeration value="Internal &amp; Strategy"/>
          <xsd:enumeration value="International"/>
          <xsd:enumeration value="Team Management"/>
        </xsd:restriction>
      </xsd:simpleType>
    </xsd:element>
    <xsd:element name="Intl_x0020_Stakeholder" ma:index="7" nillable="true" ma:displayName="Intl Stakeholder" ma:format="Dropdown" ma:internalName="Intl_x0020_Stakeholder" ma:readOnly="false">
      <xsd:complexType>
        <xsd:complexContent>
          <xsd:extension base="dms:MultiChoiceFillIn">
            <xsd:sequence>
              <xsd:element name="Value" maxOccurs="unbounded" minOccurs="0" nillable="true">
                <xsd:simpleType>
                  <xsd:union memberTypes="dms:Text">
                    <xsd:simpleType>
                      <xsd:restriction base="dms:Choice">
                        <xsd:enumeration value="CFI"/>
                      </xsd:restriction>
                    </xsd:simpleType>
                  </xsd:union>
                </xsd:simpleType>
              </xsd:element>
            </xsd:sequence>
          </xsd:extension>
        </xsd:complexContent>
      </xsd:complexType>
    </xsd:element>
    <xsd:element name="Countryforgrouping" ma:index="9" nillable="true" ma:displayName="Country for grouping" ma:format="Dropdown" ma:internalName="Countryforgrouping" ma:readOnly="false">
      <xsd:simpleType>
        <xsd:restriction base="dms:Text">
          <xsd:maxLength value="255"/>
        </xsd:restriction>
      </xsd:simpleType>
    </xsd:element>
    <xsd:element name="StartDate" ma:index="10" nillable="true" ma:displayName="Start Date" ma:description="MoU Start Date" ma:format="DateOnly" ma:internalName="StartDate" ma:readOnly="false">
      <xsd:simpleType>
        <xsd:restriction base="dms:DateTime"/>
      </xsd:simple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hidden="true" ma:internalName="MediaServiceKeyPoints" ma:readOnly="true">
      <xsd:simpleType>
        <xsd:restriction base="dms:Note"/>
      </xsd:simpleType>
    </xsd:element>
    <xsd:element name="Document_x0020_Subject" ma:index="18" nillable="true" ma:displayName="Document Subject" ma:format="Dropdown" ma:hidden="true" ma:indexed="true" ma:internalName="Document_x0020_Subject">
      <xsd:simpleType>
        <xsd:restriction base="dms:Choice">
          <xsd:enumeration value="Archive"/>
          <xsd:enumeration value="Away day"/>
          <xsd:enumeration value="Database"/>
          <xsd:enumeration value="Engagement"/>
          <xsd:enumeration value="Events"/>
          <xsd:enumeration value="Finance"/>
          <xsd:enumeration value="Funding stream"/>
          <xsd:enumeration value="General Intel"/>
          <xsd:enumeration value="Handovers"/>
          <xsd:enumeration value="International Framework"/>
          <xsd:enumeration value="Meeting"/>
          <xsd:enumeration value="ODA"/>
          <xsd:enumeration value="Spending review"/>
          <xsd:enumeration value="Stakeholder Engagement"/>
          <xsd:enumeration value="Strategy"/>
          <xsd:enumeration value="Training"/>
          <xsd:enumeration value="Trusted Research"/>
          <xsd:enumeration value="Ways of Working"/>
          <xsd:enumeration value="Workshops"/>
          <xsd:enumeration value="Value &amp; Impact"/>
        </xsd:restriction>
      </xsd:simpleType>
    </xsd:element>
    <xsd:element name="MediaServiceAutoTags" ma:index="21" nillable="true" ma:displayName="Tags" ma:hidden="true" ma:internalName="MediaServiceAutoTags"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GenerationTime" ma:index="24" nillable="true" ma:displayName="MediaServiceGenerationTime" ma:hidden="true" ma:internalName="MediaServiceGenerationTime" ma:readOnly="true">
      <xsd:simpleType>
        <xsd:restriction base="dms:Text"/>
      </xsd:simpleType>
    </xsd:element>
    <xsd:element name="MediaServiceEventHashCode" ma:index="25" nillable="true" ma:displayName="MediaServiceEventHashCode" ma:hidden="true" ma:internalName="MediaServiceEventHashCode" ma:readOnly="true">
      <xsd:simpleType>
        <xsd:restriction base="dms:Text"/>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fe07c91c-676c-4292-ab42-0332d43006d1" ma:termSetId="09814cd3-568e-fe90-9814-8d621ff8fb84" ma:anchorId="fba54fb3-c3e1-fe81-a776-ca4b69148c4d" ma:open="true" ma:isKeyword="false">
      <xsd:complexType>
        <xsd:sequence>
          <xsd:element ref="pc:Terms" minOccurs="0" maxOccurs="1"/>
        </xsd:sequence>
      </xsd:complexType>
    </xsd:element>
    <xsd:element name="MediaServiceOCR" ma:index="29" nillable="true" ma:displayName="Extracted Text" ma:hidden="true" ma:internalName="MediaServiceOCR" ma:readOnly="true">
      <xsd:simpleType>
        <xsd:restriction base="dms:Note"/>
      </xsd:simpleType>
    </xsd:element>
    <xsd:element name="MediaServiceDateTaken" ma:index="30" nillable="true" ma:displayName="MediaServiceDateTaken" ma:hidden="true" ma:internalName="MediaServiceDateTaken" ma:readOnly="true">
      <xsd:simpleType>
        <xsd:restriction base="dms:Text"/>
      </xsd:simpleType>
    </xsd:element>
    <xsd:element name="MediaServiceObjectDetectorVersions" ma:index="32" nillable="true" ma:displayName="MediaServiceObjectDetectorVersions" ma:hidden="true" ma:indexed="true" ma:internalName="MediaServiceObjectDetectorVersions" ma:readOnly="true">
      <xsd:simpleType>
        <xsd:restriction base="dms:Text"/>
      </xsd:simpleType>
    </xsd:element>
    <xsd:element name="MediaServiceSearchProperties" ma:index="33" nillable="true" ma:displayName="MediaServiceSearchProperties" ma:hidden="true" ma:internalName="MediaServiceSearchProperties" ma:readOnly="true">
      <xsd:simpleType>
        <xsd:restriction base="dms:Note"/>
      </xsd:simpleType>
    </xsd:element>
    <xsd:element name="MediaServiceBillingMetadata" ma:index="34" nillable="true" ma:displayName="MediaServiceBillingMetadata" ma:hidden="true" ma:internalName="MediaServiceBillingMetadata" ma:readOnly="true">
      <xsd:simpleType>
        <xsd:restriction base="dms:Note"/>
      </xsd:simpleType>
    </xsd:element>
    <xsd:element name="Location" ma:index="35" nillable="true" ma:displayName="Location" ma:format="Hyperlink" ma:hidden="true" ma:internalName="Location"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EndDate" ma:index="36" nillable="true" ma:displayName="End Date" ma:format="DateOnly" ma:internalName="End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69c4959d-0489-43fa-8885-2b082d469b2d" elementFormDefault="qualified">
    <xsd:import namespace="http://schemas.microsoft.com/office/2006/documentManagement/types"/>
    <xsd:import namespace="http://schemas.microsoft.com/office/infopath/2007/PartnerControls"/>
    <xsd:element name="SharedWithUsers" ma:index="19"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hidden="true" ma:internalName="SharedWithDetails" ma:readOnly="true">
      <xsd:simpleType>
        <xsd:restriction base="dms:Note"/>
      </xsd:simpleType>
    </xsd:element>
    <xsd:element name="TaxCatchAll" ma:index="28" nillable="true" ma:displayName="Taxonomy Catch All Column" ma:hidden="true" ma:list="{a6671780-a331-47df-8e54-a59c2ed41816}" ma:internalName="TaxCatchAll" ma:readOnly="false" ma:showField="CatchAllData" ma:web="69c4959d-0489-43fa-8885-2b082d469b2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6E870EA-DA19-4099-9F16-77C6BAA62503}">
  <ds:schemaRefs>
    <ds:schemaRef ds:uri="http://schemas.microsoft.com/sharepoint/v3/contenttype/forms"/>
  </ds:schemaRefs>
</ds:datastoreItem>
</file>

<file path=customXml/itemProps2.xml><?xml version="1.0" encoding="utf-8"?>
<ds:datastoreItem xmlns:ds="http://schemas.openxmlformats.org/officeDocument/2006/customXml" ds:itemID="{543FA85B-F24D-42FC-AC1C-4F9E66D62B8B}">
  <ds:schemaRefs>
    <ds:schemaRef ds:uri="1c71b200-c5da-4d31-b598-c5b0949af035"/>
    <ds:schemaRef ds:uri="69c4959d-0489-43fa-8885-2b082d469b2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A44EB754-5464-424D-B7B8-030F1DABA0E5}">
  <ds:schemaRefs>
    <ds:schemaRef ds:uri="1c71b200-c5da-4d31-b598-c5b0949af035"/>
    <ds:schemaRef ds:uri="69c4959d-0489-43fa-8885-2b082d469b2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8</Slides>
  <Notes>8</Notes>
  <HiddenSlides>0</HiddenSlide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Office Theme</vt:lpstr>
      <vt:lpstr>Font and logo master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Chadwick, Alice (STFC,SO,INT)</dc:creator>
  <cp:revision>1</cp:revision>
  <dcterms:created xsi:type="dcterms:W3CDTF">2026-03-10T13:54:04Z</dcterms:created>
  <dcterms:modified xsi:type="dcterms:W3CDTF">2026-03-16T15:46:10Z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0x010100EBBB847B69CA8149A46E0B95871832BE</vt:lpwstr>
  </property>
  <property fmtid="{D5CDD505-2E9C-101B-9397-08002B2CF9AE}" pid="3" name="MediaServiceImageTags">
    <vt:lpwstr/>
  </property>
</Properties>
</file>