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9" r:id="rId2"/>
    <p:sldId id="272" r:id="rId3"/>
    <p:sldId id="290" r:id="rId4"/>
    <p:sldId id="295" r:id="rId5"/>
    <p:sldId id="297" r:id="rId6"/>
    <p:sldId id="294" r:id="rId7"/>
    <p:sldId id="296" r:id="rId8"/>
    <p:sldId id="298"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0D879-95A5-42E1-AD82-C68C801A1180}" type="datetimeFigureOut">
              <a:rPr lang="en-GB" smtClean="0"/>
              <a:t>07/07/2026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B6888-0851-492A-B2D9-C70329AA96D7}" type="slidenum">
              <a:rPr lang="en-GB" smtClean="0"/>
              <a:t>‹#›</a:t>
            </a:fld>
            <a:endParaRPr lang="en-GB"/>
          </a:p>
        </p:txBody>
      </p:sp>
    </p:spTree>
    <p:extLst>
      <p:ext uri="{BB962C8B-B14F-4D97-AF65-F5344CB8AC3E}">
        <p14:creationId xmlns:p14="http://schemas.microsoft.com/office/powerpoint/2010/main" val="378176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a:t>
            </a:fld>
            <a:endParaRPr lang="en-GB" sz="1200">
              <a:solidFill>
                <a:schemeClr val="dk1"/>
              </a:solidFill>
              <a:sym typeface="Open Sans"/>
            </a:endParaRPr>
          </a:p>
        </p:txBody>
      </p:sp>
    </p:spTree>
    <p:extLst>
      <p:ext uri="{BB962C8B-B14F-4D97-AF65-F5344CB8AC3E}">
        <p14:creationId xmlns:p14="http://schemas.microsoft.com/office/powerpoint/2010/main" val="65230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are:</a:t>
            </a:r>
          </a:p>
          <a:p>
            <a:pPr>
              <a:buFont typeface="Arial" panose="020B0604020202020204" pitchFamily="34" charset="0"/>
              <a:buChar char="•"/>
            </a:pPr>
            <a:r>
              <a:rPr lang="en-GB" dirty="0"/>
              <a:t>ICSBEP handbook cover where the evaluation will be published</a:t>
            </a:r>
          </a:p>
          <a:p>
            <a:pPr>
              <a:buFont typeface="Arial" panose="020B0604020202020204" pitchFamily="34" charset="0"/>
              <a:buChar char="•"/>
            </a:pPr>
            <a:r>
              <a:rPr lang="en-GB" dirty="0"/>
              <a:t>CAD Model of Fuel Stack inside vacuum chamber – experiment is run at very low vacuum to prevent condensation / ice formation as this would have unknown thickness and location.</a:t>
            </a:r>
          </a:p>
          <a:p>
            <a:pPr>
              <a:buFont typeface="Arial" panose="020B0604020202020204" pitchFamily="34" charset="0"/>
              <a:buChar char="•"/>
            </a:pPr>
            <a:r>
              <a:rPr lang="en-GB" dirty="0"/>
              <a:t>Screenshot of thermal modelling showing temperature model after 50 hours of cooling – an interesting aspect is that we use liquid coolant to reach this temperature and we want a uniform distribution, but we have poor thermal conduct and all the polyethylene layers are good insulators.  We also want to drain this coolant before taking the experiment critical to remove uncertainties on the coolant material spec and how much is present within the configuration.</a:t>
            </a:r>
          </a:p>
          <a:p>
            <a:pPr>
              <a:buFont typeface="Arial" panose="020B0604020202020204" pitchFamily="34" charset="0"/>
              <a:buChar char="•"/>
            </a:pPr>
            <a:r>
              <a:rPr lang="en-GB" dirty="0"/>
              <a:t>Photo of the main fuel stack, this is from surrogate thermal testing, so uses aluminium instead of HEU plates, and you can see some of the thermocouples wired up.</a:t>
            </a: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6</a:t>
            </a:fld>
            <a:endParaRPr lang="en-GB" sz="1200">
              <a:solidFill>
                <a:schemeClr val="dk1"/>
              </a:solidFill>
              <a:sym typeface="Open Sans"/>
            </a:endParaRPr>
          </a:p>
        </p:txBody>
      </p:sp>
    </p:spTree>
    <p:extLst>
      <p:ext uri="{BB962C8B-B14F-4D97-AF65-F5344CB8AC3E}">
        <p14:creationId xmlns:p14="http://schemas.microsoft.com/office/powerpoint/2010/main" val="336823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9</a:t>
            </a:fld>
            <a:endParaRPr lang="en-GB" sz="1200">
              <a:solidFill>
                <a:schemeClr val="dk1"/>
              </a:solidFill>
              <a:sym typeface="Open Sans"/>
            </a:endParaRPr>
          </a:p>
        </p:txBody>
      </p:sp>
    </p:spTree>
    <p:extLst>
      <p:ext uri="{BB962C8B-B14F-4D97-AF65-F5344CB8AC3E}">
        <p14:creationId xmlns:p14="http://schemas.microsoft.com/office/powerpoint/2010/main" val="201319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EBAF-4E02-964F-5182-D236A2DFF2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C2C211-E5D0-2077-3039-6911E54DB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2168D9-6DC8-9747-7874-117FD17CFE8D}"/>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7E4AEBAD-7A7A-20E5-BE7B-65422EAC4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F4670-6128-C422-D738-B022D239FF5A}"/>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382882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2B2D-53B6-DC75-7861-BA76EA2EC4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96F498-16C9-2058-7A8E-3995DC7D0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887C1-C6A2-B50F-4A80-C4F1F5CFE975}"/>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63F0F7BF-7696-7979-44B0-3FFFF25DF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6229E5-ED04-C8C0-A0B1-C5AC7498DED0}"/>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340735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0B5CBA-E829-3D5D-1EF7-4F2A07888E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4EA58A-053D-D9D6-6927-CA207958A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600202-FD56-96DF-B15A-5B7A11C4BFCA}"/>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4155E70F-2DDF-3FBE-43FF-7E69D86D9C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20714-ADF2-DE6F-34A6-773391ED886A}"/>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170158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5_Title Slide" userDrawn="1">
  <p:cSld name="15_Title Slide">
    <p:bg>
      <p:bgPr>
        <a:solidFill>
          <a:srgbClr val="003479"/>
        </a:solidFill>
        <a:effectLst/>
      </p:bgPr>
    </p:bg>
    <p:spTree>
      <p:nvGrpSpPr>
        <p:cNvPr id="1" name="Shape 14"/>
        <p:cNvGrpSpPr/>
        <p:nvPr/>
      </p:nvGrpSpPr>
      <p:grpSpPr>
        <a:xfrm>
          <a:off x="0" y="0"/>
          <a:ext cx="0" cy="0"/>
          <a:chOff x="0" y="0"/>
          <a:chExt cx="0" cy="0"/>
        </a:xfrm>
      </p:grpSpPr>
      <p:sp>
        <p:nvSpPr>
          <p:cNvPr id="17" name="Google Shape;17;p13"/>
          <p:cNvSpPr txBox="1">
            <a:spLocks noGrp="1"/>
          </p:cNvSpPr>
          <p:nvPr>
            <p:ph type="ctrTitle"/>
          </p:nvPr>
        </p:nvSpPr>
        <p:spPr>
          <a:xfrm>
            <a:off x="540000" y="357719"/>
            <a:ext cx="7586135" cy="3647016"/>
          </a:xfrm>
          <a:prstGeom prst="rect">
            <a:avLst/>
          </a:prstGeom>
          <a:noFill/>
          <a:ln>
            <a:noFill/>
          </a:ln>
        </p:spPr>
        <p:txBody>
          <a:bodyPr spcFirstLastPara="1" wrap="square" lIns="90000" tIns="46800" rIns="90000" bIns="46800" anchor="b" anchorCtr="0">
            <a:noAutofit/>
          </a:bodyPr>
          <a:lstStyle>
            <a:lvl1pPr lvl="0" algn="l">
              <a:lnSpc>
                <a:spcPct val="90000"/>
              </a:lnSpc>
              <a:spcBef>
                <a:spcPts val="0"/>
              </a:spcBef>
              <a:spcAft>
                <a:spcPts val="0"/>
              </a:spcAft>
              <a:buClr>
                <a:srgbClr val="FFFFFF"/>
              </a:buClr>
              <a:buSzPts val="4000"/>
              <a:buFont typeface="Bitter"/>
              <a:buNone/>
              <a:defRPr sz="4400" b="1">
                <a:solidFill>
                  <a:srgbClr val="FFFFFF"/>
                </a:solidFill>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540000" y="4315103"/>
            <a:ext cx="7586135" cy="2114876"/>
          </a:xfrm>
          <a:prstGeom prst="rect">
            <a:avLst/>
          </a:prstGeom>
          <a:noFill/>
          <a:ln>
            <a:noFill/>
          </a:ln>
        </p:spPr>
        <p:txBody>
          <a:bodyPr spcFirstLastPara="1" wrap="square" lIns="90000" tIns="46800" rIns="90000" bIns="46800" anchor="t" anchorCtr="0">
            <a:noAutofit/>
          </a:bodyPr>
          <a:lstStyle>
            <a:lvl1pPr marL="243411" lvl="0" indent="-232828" algn="l">
              <a:lnSpc>
                <a:spcPct val="90000"/>
              </a:lnSpc>
              <a:spcBef>
                <a:spcPts val="1000"/>
              </a:spcBef>
              <a:spcAft>
                <a:spcPts val="0"/>
              </a:spcAft>
              <a:buSzPts val="1800"/>
              <a:buNone/>
              <a:tabLst/>
              <a:defRPr sz="2400" b="0">
                <a:solidFill>
                  <a:srgbClr val="FFFFFF"/>
                </a:solidFill>
                <a:latin typeface="Arial" panose="020B0604020202020204" pitchFamily="34" charset="0"/>
                <a:cs typeface="Arial" panose="020B0604020202020204" pitchFamily="34" charset="0"/>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pic>
        <p:nvPicPr>
          <p:cNvPr id="4" name="Picture 3">
            <a:extLst>
              <a:ext uri="{FF2B5EF4-FFF2-40B4-BE49-F238E27FC236}">
                <a16:creationId xmlns:a16="http://schemas.microsoft.com/office/drawing/2014/main" id="{FFF2D6B0-DCCE-C6D8-0208-B70C169231EA}"/>
              </a:ext>
            </a:extLst>
          </p:cNvPr>
          <p:cNvPicPr>
            <a:picLocks noChangeAspect="1"/>
          </p:cNvPicPr>
          <p:nvPr userDrawn="1"/>
        </p:nvPicPr>
        <p:blipFill>
          <a:blip r:embed="rId2"/>
          <a:stretch>
            <a:fillRect/>
          </a:stretch>
        </p:blipFill>
        <p:spPr>
          <a:xfrm>
            <a:off x="9943575" y="445642"/>
            <a:ext cx="1718229" cy="1075761"/>
          </a:xfrm>
          <a:prstGeom prst="rect">
            <a:avLst/>
          </a:prstGeom>
        </p:spPr>
      </p:pic>
      <p:cxnSp>
        <p:nvCxnSpPr>
          <p:cNvPr id="3" name="Straight Connector 2">
            <a:extLst>
              <a:ext uri="{FF2B5EF4-FFF2-40B4-BE49-F238E27FC236}">
                <a16:creationId xmlns:a16="http://schemas.microsoft.com/office/drawing/2014/main" id="{E75F5057-15BE-2C35-8EE5-C015DE87C7FC}"/>
              </a:ext>
            </a:extLst>
          </p:cNvPr>
          <p:cNvCxnSpPr/>
          <p:nvPr userDrawn="1"/>
        </p:nvCxnSpPr>
        <p:spPr>
          <a:xfrm>
            <a:off x="627664" y="4101215"/>
            <a:ext cx="720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C459900-21F9-1157-5C3A-EC99C945F5B3}"/>
              </a:ext>
            </a:extLst>
          </p:cNvPr>
          <p:cNvSpPr txBox="1"/>
          <p:nvPr userDrawn="1"/>
        </p:nvSpPr>
        <p:spPr>
          <a:xfrm>
            <a:off x="8669216" y="6458635"/>
            <a:ext cx="3188549" cy="360000"/>
          </a:xfrm>
          <a:prstGeom prst="rect">
            <a:avLst/>
          </a:prstGeom>
        </p:spPr>
        <p:txBody>
          <a:bodyPr vert="horz" wrap="square" lIns="91440" tIns="45720" rIns="91440" bIns="45720" rtlCol="0" anchor="ctr">
            <a:normAutofit/>
          </a:bodyPr>
          <a:lstStyle/>
          <a:p>
            <a:pPr marL="6350" indent="0" algn="r">
              <a:buClr>
                <a:schemeClr val="accent1"/>
              </a:buClr>
              <a:buFont typeface="Arial" panose="020B0604020202020204" pitchFamily="34" charset="0"/>
              <a:buNone/>
            </a:pPr>
            <a:r>
              <a:rPr lang="en-GB" sz="700">
                <a:solidFill>
                  <a:srgbClr val="FFFFFF"/>
                </a:solidFill>
                <a:latin typeface="Arial" panose="020B0604020202020204" pitchFamily="34" charset="0"/>
                <a:cs typeface="Arial" panose="020B0604020202020204" pitchFamily="34" charset="0"/>
              </a:rPr>
              <a:t>United Kingdom National Nuclear Laboratory </a:t>
            </a:r>
            <a:fld id="{E50B570B-C9CA-4436-8841-BAA2176167FC}" type="slidenum">
              <a:rPr lang="en-GB" sz="700" smtClean="0">
                <a:solidFill>
                  <a:srgbClr val="FFFFFF"/>
                </a:solidFill>
                <a:latin typeface="Arial" panose="020B0604020202020204" pitchFamily="34" charset="0"/>
                <a:cs typeface="Arial" panose="020B0604020202020204" pitchFamily="34" charset="0"/>
              </a:rPr>
              <a:pPr marL="6350" indent="0" algn="r">
                <a:buClr>
                  <a:schemeClr val="accent1"/>
                </a:buClr>
                <a:buFont typeface="Arial" panose="020B0604020202020204" pitchFamily="34" charset="0"/>
                <a:buNone/>
              </a:pPr>
              <a:t>‹#›</a:t>
            </a:fld>
            <a:endParaRPr lang="en-GB" sz="700">
              <a:solidFill>
                <a:srgbClr val="FFFFFF"/>
              </a:solidFill>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7AC9D16E-6887-E3AF-0EA6-8AE58FF92DF8}"/>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buNone/>
              <a:tabLst/>
              <a:defRPr sz="800" b="0">
                <a:solidFill>
                  <a:srgbClr val="FFFFFF"/>
                </a:solidFill>
                <a:latin typeface="Arial" panose="020B0604020202020204" pitchFamily="34" charset="0"/>
                <a:cs typeface="Arial" panose="020B0604020202020204" pitchFamily="34" charset="0"/>
              </a:defRPr>
            </a:lvl1pPr>
          </a:lstStyle>
          <a:p>
            <a:r>
              <a:rPr lang="en-US"/>
              <a:t>Footer</a:t>
            </a:r>
          </a:p>
        </p:txBody>
      </p:sp>
    </p:spTree>
    <p:extLst>
      <p:ext uri="{BB962C8B-B14F-4D97-AF65-F5344CB8AC3E}">
        <p14:creationId xmlns:p14="http://schemas.microsoft.com/office/powerpoint/2010/main" val="299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30"/>
        <p:cNvGrpSpPr/>
        <p:nvPr/>
      </p:nvGrpSpPr>
      <p:grpSpPr>
        <a:xfrm>
          <a:off x="0" y="0"/>
          <a:ext cx="0" cy="0"/>
          <a:chOff x="0" y="0"/>
          <a:chExt cx="0" cy="0"/>
        </a:xfrm>
      </p:grpSpPr>
      <p:pic>
        <p:nvPicPr>
          <p:cNvPr id="4" name="Picture 3">
            <a:extLst>
              <a:ext uri="{FF2B5EF4-FFF2-40B4-BE49-F238E27FC236}">
                <a16:creationId xmlns:a16="http://schemas.microsoft.com/office/drawing/2014/main" id="{F5801F2D-4ACF-07FF-5A15-2DF887E7B576}"/>
              </a:ext>
            </a:extLst>
          </p:cNvPr>
          <p:cNvPicPr>
            <a:picLocks noChangeAspect="1"/>
          </p:cNvPicPr>
          <p:nvPr userDrawn="1"/>
        </p:nvPicPr>
        <p:blipFill>
          <a:blip r:embed="rId2"/>
          <a:stretch>
            <a:fillRect/>
          </a:stretch>
        </p:blipFill>
        <p:spPr>
          <a:xfrm>
            <a:off x="10524391" y="368320"/>
            <a:ext cx="1284491" cy="804203"/>
          </a:xfrm>
          <a:prstGeom prst="rect">
            <a:avLst/>
          </a:prstGeom>
        </p:spPr>
      </p:pic>
      <p:sp>
        <p:nvSpPr>
          <p:cNvPr id="5" name="Google Shape;151;p34">
            <a:extLst>
              <a:ext uri="{FF2B5EF4-FFF2-40B4-BE49-F238E27FC236}">
                <a16:creationId xmlns:a16="http://schemas.microsoft.com/office/drawing/2014/main" id="{917AF883-01A8-9ACE-0127-B9B1E3653810}"/>
              </a:ext>
            </a:extLst>
          </p:cNvPr>
          <p:cNvSpPr txBox="1">
            <a:spLocks noGrp="1"/>
          </p:cNvSpPr>
          <p:nvPr>
            <p:ph type="title"/>
          </p:nvPr>
        </p:nvSpPr>
        <p:spPr>
          <a:xfrm>
            <a:off x="432000" y="432000"/>
            <a:ext cx="11425765" cy="1140864"/>
          </a:xfrm>
          <a:prstGeom prst="rect">
            <a:avLst/>
          </a:prstGeom>
          <a:noFill/>
          <a:ln>
            <a:noFill/>
          </a:ln>
        </p:spPr>
        <p:txBody>
          <a:bodyPr spcFirstLastPara="1" wrap="square" lIns="90000" tIns="46800" rIns="90000" bIns="46800" anchor="t" anchorCtr="0">
            <a:noAutofit/>
          </a:bodyPr>
          <a:lstStyle>
            <a:lvl1pPr lvl="0" algn="l">
              <a:lnSpc>
                <a:spcPct val="90000"/>
              </a:lnSpc>
              <a:spcBef>
                <a:spcPts val="0"/>
              </a:spcBef>
              <a:spcAft>
                <a:spcPts val="0"/>
              </a:spcAft>
              <a:buClr>
                <a:schemeClr val="dk1"/>
              </a:buClr>
              <a:buSzPts val="2400"/>
              <a:buFont typeface="Bitter"/>
              <a:buNone/>
              <a:defRPr sz="2800" b="1" i="0">
                <a:latin typeface="Arial" panose="020B0604020202020204" pitchFamily="34" charset="0"/>
                <a:ea typeface="Arial" panose="020B0604020202020204" pitchFamily="34" charset="0"/>
                <a:cs typeface="Arial" panose="020B0604020202020204" pitchFamily="34" charset="0"/>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 name="TextBox 5">
            <a:extLst>
              <a:ext uri="{FF2B5EF4-FFF2-40B4-BE49-F238E27FC236}">
                <a16:creationId xmlns:a16="http://schemas.microsoft.com/office/drawing/2014/main" id="{A34FFBFB-C1BE-0C57-93D9-6E652BD769E8}"/>
              </a:ext>
            </a:extLst>
          </p:cNvPr>
          <p:cNvSpPr txBox="1"/>
          <p:nvPr userDrawn="1"/>
        </p:nvSpPr>
        <p:spPr>
          <a:xfrm>
            <a:off x="8669216" y="6458635"/>
            <a:ext cx="3188549" cy="360000"/>
          </a:xfrm>
          <a:prstGeom prst="rect">
            <a:avLst/>
          </a:prstGeom>
        </p:spPr>
        <p:txBody>
          <a:bodyPr vert="horz" wrap="square" lIns="91440" tIns="45720" rIns="91440" bIns="45720" rtlCol="0" anchor="ctr">
            <a:normAutofit/>
          </a:bodyPr>
          <a:lstStyle/>
          <a:p>
            <a:pPr marL="6350" indent="0" algn="r">
              <a:buClr>
                <a:schemeClr val="accent1"/>
              </a:buClr>
              <a:buFont typeface="Arial" panose="020B0604020202020204" pitchFamily="34" charset="0"/>
              <a:buNone/>
            </a:pPr>
            <a:r>
              <a:rPr lang="en-GB" sz="700">
                <a:solidFill>
                  <a:srgbClr val="00203E"/>
                </a:solidFill>
                <a:latin typeface="Arial" panose="020B0604020202020204" pitchFamily="34" charset="0"/>
                <a:cs typeface="Arial" panose="020B0604020202020204" pitchFamily="34" charset="0"/>
              </a:rPr>
              <a:t>United Kingdom National Nuclear Laboratory </a:t>
            </a:r>
            <a:fld id="{E50B570B-C9CA-4436-8841-BAA2176167FC}" type="slidenum">
              <a:rPr lang="en-GB" sz="700" smtClean="0">
                <a:solidFill>
                  <a:srgbClr val="00203E"/>
                </a:solidFill>
                <a:latin typeface="Arial" panose="020B0604020202020204" pitchFamily="34" charset="0"/>
                <a:cs typeface="Arial" panose="020B0604020202020204" pitchFamily="34" charset="0"/>
              </a:rPr>
              <a:pPr marL="6350" indent="0" algn="r">
                <a:buClr>
                  <a:schemeClr val="accent1"/>
                </a:buClr>
                <a:buFont typeface="Arial" panose="020B0604020202020204" pitchFamily="34" charset="0"/>
                <a:buNone/>
              </a:pPr>
              <a:t>‹#›</a:t>
            </a:fld>
            <a:endParaRPr lang="en-GB" sz="700">
              <a:solidFill>
                <a:srgbClr val="00203E"/>
              </a:solidFill>
              <a:latin typeface="Arial" panose="020B0604020202020204" pitchFamily="34" charset="0"/>
              <a:cs typeface="Arial" panose="020B0604020202020204" pitchFamily="34" charset="0"/>
            </a:endParaRPr>
          </a:p>
        </p:txBody>
      </p:sp>
      <p:sp>
        <p:nvSpPr>
          <p:cNvPr id="3" name="Text Placeholder 3">
            <a:extLst>
              <a:ext uri="{FF2B5EF4-FFF2-40B4-BE49-F238E27FC236}">
                <a16:creationId xmlns:a16="http://schemas.microsoft.com/office/drawing/2014/main" id="{CB7A3949-4C67-4CFE-52DB-8B68EA5394B6}"/>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buNone/>
              <a:tabLst/>
              <a:defRPr sz="800" b="0">
                <a:solidFill>
                  <a:srgbClr val="00203E"/>
                </a:solidFill>
                <a:latin typeface="Arial" panose="020B0604020202020204" pitchFamily="34" charset="0"/>
                <a:cs typeface="Arial" panose="020B0604020202020204" pitchFamily="34" charset="0"/>
              </a:defRPr>
            </a:lvl1pPr>
          </a:lstStyle>
          <a:p>
            <a:r>
              <a:rPr lang="en-US"/>
              <a:t>Footer</a:t>
            </a:r>
          </a:p>
        </p:txBody>
      </p:sp>
    </p:spTree>
    <p:extLst>
      <p:ext uri="{BB962C8B-B14F-4D97-AF65-F5344CB8AC3E}">
        <p14:creationId xmlns:p14="http://schemas.microsoft.com/office/powerpoint/2010/main" val="29049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Slide" userDrawn="1">
  <p:cSld name="20_Title Slide">
    <p:bg>
      <p:bgPr>
        <a:solidFill>
          <a:srgbClr val="003479"/>
        </a:solidFill>
        <a:effectLst/>
      </p:bgPr>
    </p:bg>
    <p:spTree>
      <p:nvGrpSpPr>
        <p:cNvPr id="1" name="Shape 44"/>
        <p:cNvGrpSpPr/>
        <p:nvPr/>
      </p:nvGrpSpPr>
      <p:grpSpPr>
        <a:xfrm>
          <a:off x="0" y="0"/>
          <a:ext cx="0" cy="0"/>
          <a:chOff x="0" y="0"/>
          <a:chExt cx="0" cy="0"/>
        </a:xfrm>
      </p:grpSpPr>
      <p:sp>
        <p:nvSpPr>
          <p:cNvPr id="47" name="Google Shape;47;p20"/>
          <p:cNvSpPr txBox="1">
            <a:spLocks noGrp="1"/>
          </p:cNvSpPr>
          <p:nvPr>
            <p:ph type="ctrTitle" hasCustomPrompt="1"/>
          </p:nvPr>
        </p:nvSpPr>
        <p:spPr>
          <a:xfrm>
            <a:off x="540000" y="2160000"/>
            <a:ext cx="5644800" cy="1537982"/>
          </a:xfrm>
          <a:prstGeom prst="rect">
            <a:avLst/>
          </a:prstGeom>
          <a:noFill/>
          <a:ln>
            <a:noFill/>
          </a:ln>
        </p:spPr>
        <p:txBody>
          <a:bodyPr spcFirstLastPara="1" wrap="square" lIns="90000" tIns="46800" rIns="90000" bIns="46800" anchor="t" anchorCtr="0">
            <a:noAutofit/>
          </a:bodyPr>
          <a:lstStyle>
            <a:lvl1pPr lvl="0" algn="l">
              <a:lnSpc>
                <a:spcPct val="90000"/>
              </a:lnSpc>
              <a:spcBef>
                <a:spcPts val="0"/>
              </a:spcBef>
              <a:spcAft>
                <a:spcPts val="0"/>
              </a:spcAft>
              <a:buClr>
                <a:srgbClr val="FFFFFF"/>
              </a:buClr>
              <a:buSzPts val="4000"/>
              <a:buFont typeface="Bitter"/>
              <a:buNone/>
              <a:defRPr sz="5333">
                <a:solidFill>
                  <a:srgbClr val="FFFFFF"/>
                </a:solidFill>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Thank you</a:t>
            </a:r>
            <a:endParaRPr/>
          </a:p>
        </p:txBody>
      </p:sp>
      <p:sp>
        <p:nvSpPr>
          <p:cNvPr id="2" name="TextBox 1">
            <a:extLst>
              <a:ext uri="{FF2B5EF4-FFF2-40B4-BE49-F238E27FC236}">
                <a16:creationId xmlns:a16="http://schemas.microsoft.com/office/drawing/2014/main" id="{52341061-1FFE-B848-AE1D-633B6C2F662F}"/>
              </a:ext>
            </a:extLst>
          </p:cNvPr>
          <p:cNvSpPr txBox="1"/>
          <p:nvPr userDrawn="1"/>
        </p:nvSpPr>
        <p:spPr>
          <a:xfrm>
            <a:off x="540000" y="4500000"/>
            <a:ext cx="3568004" cy="2349361"/>
          </a:xfrm>
          <a:prstGeom prst="rect">
            <a:avLst/>
          </a:prstGeom>
          <a:noFill/>
        </p:spPr>
        <p:txBody>
          <a:bodyPr wrap="square" rtlCol="0">
            <a:spAutoFit/>
          </a:bodyPr>
          <a:lstStyle/>
          <a:p>
            <a:pPr>
              <a:spcAft>
                <a:spcPts val="800"/>
              </a:spcAft>
            </a:pPr>
            <a: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t>United Kingdom</a:t>
            </a:r>
            <a:b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t>National Nuclear Laboratory</a:t>
            </a:r>
            <a:b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t>5th Floor, Chadwick House</a:t>
            </a:r>
            <a:b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t>Warrington Road, Birchwood Park</a:t>
            </a:r>
            <a:b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t>Warrington WA3 6AE</a:t>
            </a:r>
            <a:b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t>T. </a:t>
            </a:r>
            <a: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t>+44 (0) 1925 933 744</a:t>
            </a:r>
            <a:b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br>
            <a: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t>E. </a:t>
            </a:r>
            <a:r>
              <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rPr>
              <a:t>engagement@uknnl.com</a:t>
            </a:r>
          </a:p>
          <a:p>
            <a:r>
              <a:rPr lang="en-US" sz="1400" b="1" dirty="0">
                <a:solidFill>
                  <a:srgbClr val="FFFFFF"/>
                </a:solidFill>
                <a:latin typeface="Arial" panose="020B0604020202020204" pitchFamily="34" charset="0"/>
                <a:ea typeface="Open Sans" panose="020B0606030504020204" pitchFamily="34" charset="0"/>
                <a:cs typeface="Arial" panose="020B0604020202020204" pitchFamily="34" charset="0"/>
              </a:rPr>
              <a:t>www.uknnl.com</a:t>
            </a:r>
          </a:p>
          <a:p>
            <a:endPar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endParaRPr>
          </a:p>
          <a:p>
            <a:endParaRPr lang="en-US" sz="1400" dirty="0">
              <a:solidFill>
                <a:srgbClr val="FFFFFF"/>
              </a:solidFill>
              <a:latin typeface="Arial" panose="020B0604020202020204" pitchFamily="34" charset="0"/>
              <a:ea typeface="Open Sans" panose="020B0606030504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E90C020-A02A-01AE-6DCC-C97E4B0E6160}"/>
              </a:ext>
            </a:extLst>
          </p:cNvPr>
          <p:cNvPicPr>
            <a:picLocks noChangeAspect="1"/>
          </p:cNvPicPr>
          <p:nvPr userDrawn="1"/>
        </p:nvPicPr>
        <p:blipFill>
          <a:blip r:embed="rId2"/>
          <a:stretch>
            <a:fillRect/>
          </a:stretch>
        </p:blipFill>
        <p:spPr>
          <a:xfrm>
            <a:off x="9943575" y="445642"/>
            <a:ext cx="1718229" cy="1075761"/>
          </a:xfrm>
          <a:prstGeom prst="rect">
            <a:avLst/>
          </a:prstGeom>
        </p:spPr>
      </p:pic>
      <p:cxnSp>
        <p:nvCxnSpPr>
          <p:cNvPr id="4" name="Straight Connector 3">
            <a:extLst>
              <a:ext uri="{FF2B5EF4-FFF2-40B4-BE49-F238E27FC236}">
                <a16:creationId xmlns:a16="http://schemas.microsoft.com/office/drawing/2014/main" id="{F4504078-0537-E189-5174-798285963E26}"/>
              </a:ext>
            </a:extLst>
          </p:cNvPr>
          <p:cNvCxnSpPr/>
          <p:nvPr userDrawn="1"/>
        </p:nvCxnSpPr>
        <p:spPr>
          <a:xfrm>
            <a:off x="648928" y="3080490"/>
            <a:ext cx="432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70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userDrawn="1">
  <p:cSld name="2_Title Only">
    <p:spTree>
      <p:nvGrpSpPr>
        <p:cNvPr id="1" name="Shape 30"/>
        <p:cNvGrpSpPr/>
        <p:nvPr/>
      </p:nvGrpSpPr>
      <p:grpSpPr>
        <a:xfrm>
          <a:off x="0" y="0"/>
          <a:ext cx="0" cy="0"/>
          <a:chOff x="0" y="0"/>
          <a:chExt cx="0" cy="0"/>
        </a:xfrm>
      </p:grpSpPr>
      <p:pic>
        <p:nvPicPr>
          <p:cNvPr id="4" name="Picture 3">
            <a:extLst>
              <a:ext uri="{FF2B5EF4-FFF2-40B4-BE49-F238E27FC236}">
                <a16:creationId xmlns:a16="http://schemas.microsoft.com/office/drawing/2014/main" id="{F5801F2D-4ACF-07FF-5A15-2DF887E7B576}"/>
              </a:ext>
            </a:extLst>
          </p:cNvPr>
          <p:cNvPicPr>
            <a:picLocks noChangeAspect="1"/>
          </p:cNvPicPr>
          <p:nvPr userDrawn="1"/>
        </p:nvPicPr>
        <p:blipFill>
          <a:blip r:embed="rId2"/>
          <a:stretch>
            <a:fillRect/>
          </a:stretch>
        </p:blipFill>
        <p:spPr>
          <a:xfrm>
            <a:off x="10902462" y="368321"/>
            <a:ext cx="906420" cy="567498"/>
          </a:xfrm>
          <a:prstGeom prst="rect">
            <a:avLst/>
          </a:prstGeom>
        </p:spPr>
      </p:pic>
      <p:sp>
        <p:nvSpPr>
          <p:cNvPr id="5" name="Google Shape;151;p34">
            <a:extLst>
              <a:ext uri="{FF2B5EF4-FFF2-40B4-BE49-F238E27FC236}">
                <a16:creationId xmlns:a16="http://schemas.microsoft.com/office/drawing/2014/main" id="{917AF883-01A8-9ACE-0127-B9B1E3653810}"/>
              </a:ext>
            </a:extLst>
          </p:cNvPr>
          <p:cNvSpPr txBox="1">
            <a:spLocks noGrp="1"/>
          </p:cNvSpPr>
          <p:nvPr>
            <p:ph type="title"/>
          </p:nvPr>
        </p:nvSpPr>
        <p:spPr>
          <a:xfrm>
            <a:off x="360001" y="360000"/>
            <a:ext cx="9759946" cy="1140864"/>
          </a:xfrm>
          <a:prstGeom prst="rect">
            <a:avLst/>
          </a:prstGeom>
          <a:noFill/>
          <a:ln>
            <a:noFill/>
          </a:ln>
        </p:spPr>
        <p:txBody>
          <a:bodyPr spcFirstLastPara="1" wrap="square" lIns="90000" tIns="46800" rIns="90000" bIns="46800" anchor="t" anchorCtr="0">
            <a:noAutofit/>
          </a:bodyPr>
          <a:lstStyle>
            <a:lvl1pPr lvl="0" algn="l">
              <a:lnSpc>
                <a:spcPct val="90000"/>
              </a:lnSpc>
              <a:spcBef>
                <a:spcPts val="0"/>
              </a:spcBef>
              <a:spcAft>
                <a:spcPts val="0"/>
              </a:spcAft>
              <a:buClr>
                <a:schemeClr val="dk1"/>
              </a:buClr>
              <a:buSzPts val="2400"/>
              <a:buFont typeface="Bitter"/>
              <a:buNone/>
              <a:defRPr sz="2800" b="1" i="0">
                <a:latin typeface="Arial" panose="020B0604020202020204" pitchFamily="34" charset="0"/>
                <a:ea typeface="Arial" panose="020B0604020202020204" pitchFamily="34" charset="0"/>
                <a:cs typeface="Arial" panose="020B0604020202020204" pitchFamily="34" charset="0"/>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TextBox 8">
            <a:extLst>
              <a:ext uri="{FF2B5EF4-FFF2-40B4-BE49-F238E27FC236}">
                <a16:creationId xmlns:a16="http://schemas.microsoft.com/office/drawing/2014/main" id="{7D058297-C382-6E54-0ABB-26DE0285F750}"/>
              </a:ext>
            </a:extLst>
          </p:cNvPr>
          <p:cNvSpPr txBox="1"/>
          <p:nvPr userDrawn="1"/>
        </p:nvSpPr>
        <p:spPr>
          <a:xfrm>
            <a:off x="8833818" y="6458635"/>
            <a:ext cx="2880000" cy="360000"/>
          </a:xfrm>
          <a:prstGeom prst="rect">
            <a:avLst/>
          </a:prstGeom>
        </p:spPr>
        <p:txBody>
          <a:bodyPr vert="horz" wrap="square" lIns="91440" tIns="45720" rIns="91440" bIns="45720" rtlCol="0">
            <a:noAutofit/>
          </a:bodyPr>
          <a:lstStyle/>
          <a:p>
            <a:pPr marL="6350" indent="0" algn="r">
              <a:buClr>
                <a:schemeClr val="accent1"/>
              </a:buClr>
              <a:buFont typeface="Arial" panose="020B0604020202020204" pitchFamily="34" charset="0"/>
              <a:buNone/>
            </a:pPr>
            <a:r>
              <a:rPr lang="en-GB" sz="700">
                <a:solidFill>
                  <a:srgbClr val="00203E"/>
                </a:solidFill>
                <a:latin typeface="Arial" panose="020B0604020202020204" pitchFamily="34" charset="0"/>
                <a:cs typeface="Arial" panose="020B0604020202020204" pitchFamily="34" charset="0"/>
              </a:rPr>
              <a:t>United Kingdom National Nuclear Laboratory</a:t>
            </a:r>
          </a:p>
        </p:txBody>
      </p:sp>
      <p:sp>
        <p:nvSpPr>
          <p:cNvPr id="10" name="TextBox 9">
            <a:extLst>
              <a:ext uri="{FF2B5EF4-FFF2-40B4-BE49-F238E27FC236}">
                <a16:creationId xmlns:a16="http://schemas.microsoft.com/office/drawing/2014/main" id="{A84592FF-D8F4-9E11-1F11-A50E46667D5F}"/>
              </a:ext>
            </a:extLst>
          </p:cNvPr>
          <p:cNvSpPr txBox="1"/>
          <p:nvPr userDrawn="1"/>
        </p:nvSpPr>
        <p:spPr>
          <a:xfrm>
            <a:off x="11619548" y="6458635"/>
            <a:ext cx="360000" cy="360000"/>
          </a:xfrm>
          <a:prstGeom prst="rect">
            <a:avLst/>
          </a:prstGeom>
        </p:spPr>
        <p:txBody>
          <a:bodyPr vert="horz" wrap="square" lIns="91440" tIns="45720" rIns="91440" bIns="45720" rtlCol="0">
            <a:noAutofit/>
          </a:bodyPr>
          <a:lstStyle/>
          <a:p>
            <a:pPr marL="6350" indent="0" algn="l">
              <a:buClr>
                <a:schemeClr val="accent1"/>
              </a:buClr>
              <a:buFont typeface="Arial" panose="020B0604020202020204" pitchFamily="34" charset="0"/>
              <a:buNone/>
            </a:pPr>
            <a:fld id="{17F2536F-A67B-48DE-A3E3-3D56B3028EEC}" type="slidenum">
              <a:rPr lang="en-GB" sz="700" smtClean="0">
                <a:solidFill>
                  <a:srgbClr val="00203E"/>
                </a:solidFill>
                <a:latin typeface="Arial" panose="020B0604020202020204" pitchFamily="34" charset="0"/>
                <a:cs typeface="Arial" panose="020B0604020202020204" pitchFamily="34" charset="0"/>
              </a:rPr>
              <a:t>‹#›</a:t>
            </a:fld>
            <a:endParaRPr lang="en-GB" sz="700">
              <a:solidFill>
                <a:srgbClr val="00203E"/>
              </a:solidFill>
              <a:latin typeface="Arial" panose="020B0604020202020204" pitchFamily="34" charset="0"/>
              <a:cs typeface="Arial" panose="020B0604020202020204" pitchFamily="34" charset="0"/>
            </a:endParaRPr>
          </a:p>
        </p:txBody>
      </p:sp>
      <p:sp>
        <p:nvSpPr>
          <p:cNvPr id="13" name="Text Placeholder 11">
            <a:extLst>
              <a:ext uri="{FF2B5EF4-FFF2-40B4-BE49-F238E27FC236}">
                <a16:creationId xmlns:a16="http://schemas.microsoft.com/office/drawing/2014/main" id="{C1B0A7ED-0472-FA74-264B-34FA4183F183}"/>
              </a:ext>
            </a:extLst>
          </p:cNvPr>
          <p:cNvSpPr>
            <a:spLocks noGrp="1"/>
          </p:cNvSpPr>
          <p:nvPr>
            <p:ph type="body" sz="quarter" idx="13" hasCustomPrompt="1"/>
          </p:nvPr>
        </p:nvSpPr>
        <p:spPr>
          <a:xfrm>
            <a:off x="360001" y="6458272"/>
            <a:ext cx="4694237" cy="360363"/>
          </a:xfrm>
        </p:spPr>
        <p:txBody>
          <a:bodyPr>
            <a:noAutofit/>
          </a:bodyPr>
          <a:lstStyle>
            <a:lvl1pPr>
              <a:defRPr sz="700" b="0">
                <a:latin typeface="Arial" panose="020B0604020202020204" pitchFamily="34" charset="0"/>
                <a:cs typeface="Arial" panose="020B0604020202020204" pitchFamily="34" charset="0"/>
              </a:defRPr>
            </a:lvl1pPr>
          </a:lstStyle>
          <a:p>
            <a:r>
              <a:rPr lang="en-US"/>
              <a:t>Not protectively marked</a:t>
            </a:r>
          </a:p>
        </p:txBody>
      </p:sp>
    </p:spTree>
    <p:extLst>
      <p:ext uri="{BB962C8B-B14F-4D97-AF65-F5344CB8AC3E}">
        <p14:creationId xmlns:p14="http://schemas.microsoft.com/office/powerpoint/2010/main" val="30387229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D6EE-6A28-8660-E918-07DADF97F2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FEBFEC-4820-E22C-FABC-6C87DB7870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1CC6EF-261C-3157-D95C-BD34D991BDD0}"/>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4C63517E-5F82-1819-B395-D8F225089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576C1E-9534-9AF3-3A34-D6C2125E50A2}"/>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32725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4488-E92E-418D-D663-9F17E9B5C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617050-2FEA-6B0A-5257-9F69397F8F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85D47-7F99-6DA1-DF10-9597D6EAF463}"/>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C1279320-0609-D89E-FF86-4222003C5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7206E-6D00-6749-11FE-A993D307C280}"/>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60953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49A8-DE1A-3728-5CD1-FFA512AE3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AAC2-A475-650F-86A8-B4E6B6C66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DF7581-7AAD-CCE7-6D72-068A8C034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2E4C31-9A3B-4EEA-C87E-2B2CE23BD125}"/>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6" name="Footer Placeholder 5">
            <a:extLst>
              <a:ext uri="{FF2B5EF4-FFF2-40B4-BE49-F238E27FC236}">
                <a16:creationId xmlns:a16="http://schemas.microsoft.com/office/drawing/2014/main" id="{6A6635C2-B13F-609D-196E-132457F8D0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E0985A-4804-585F-BE93-363F85D52A29}"/>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182166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AFCA-30F0-263B-3261-322C59AB00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C33039-57BB-920D-E38C-FC4854E04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AD056-C747-91C7-AC14-3ABD29C45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6AC0B7-D3B1-D807-C608-F14183B8E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C5A07-E71E-EB8B-77BD-5BA61C96F8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2B9869-5324-0DBE-3552-4756334BF54D}"/>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8" name="Footer Placeholder 7">
            <a:extLst>
              <a:ext uri="{FF2B5EF4-FFF2-40B4-BE49-F238E27FC236}">
                <a16:creationId xmlns:a16="http://schemas.microsoft.com/office/drawing/2014/main" id="{04A2A1CF-9C2D-6ABC-83E8-810DB93184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32184D-132A-2857-C0AB-96C6D7B03C65}"/>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154101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C42E-3518-06D4-0E79-A58DC4B2C9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9AAD8B-5875-CF46-D2BC-308EA76146FB}"/>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4" name="Footer Placeholder 3">
            <a:extLst>
              <a:ext uri="{FF2B5EF4-FFF2-40B4-BE49-F238E27FC236}">
                <a16:creationId xmlns:a16="http://schemas.microsoft.com/office/drawing/2014/main" id="{04FE6131-B0CC-7010-5BDB-6CCAF74740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9BCF39-30F7-2111-811F-3C159797672C}"/>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413793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D498B-4268-D154-C8DD-33491BCAE85C}"/>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3" name="Footer Placeholder 2">
            <a:extLst>
              <a:ext uri="{FF2B5EF4-FFF2-40B4-BE49-F238E27FC236}">
                <a16:creationId xmlns:a16="http://schemas.microsoft.com/office/drawing/2014/main" id="{78C71F98-B169-704A-BF2C-DD53609EDE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C99BB4-0270-B447-8A6A-584DAFD59F5B}"/>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29951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A8FB-2F1C-AC16-B8A6-21CF5D0A0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8A2FBC-3C14-7299-B237-B1BDC3DDF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774D14-4607-A59A-E9F5-72935179B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84023-C557-6BDA-BC31-85823DBBD101}"/>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6" name="Footer Placeholder 5">
            <a:extLst>
              <a:ext uri="{FF2B5EF4-FFF2-40B4-BE49-F238E27FC236}">
                <a16:creationId xmlns:a16="http://schemas.microsoft.com/office/drawing/2014/main" id="{DD2EC5A0-C8DA-7D3D-226E-6473B9F3F7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0BB7F-6ED3-DF5D-9553-1E7CE2E5AEC8}"/>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290604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45D0-81A0-0CF8-804A-04917732F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FE35D6-C94B-D615-9FB7-8B5FE29A8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1645B5-72B1-0502-F803-55719F877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512F4-4E0E-9CD2-0AE9-D83129CAB2DF}"/>
              </a:ext>
            </a:extLst>
          </p:cNvPr>
          <p:cNvSpPr>
            <a:spLocks noGrp="1"/>
          </p:cNvSpPr>
          <p:nvPr>
            <p:ph type="dt" sz="half" idx="10"/>
          </p:nvPr>
        </p:nvSpPr>
        <p:spPr/>
        <p:txBody>
          <a:bodyPr/>
          <a:lstStyle/>
          <a:p>
            <a:fld id="{25497E2D-9AB8-4D64-92D9-036DA1F2F376}" type="datetimeFigureOut">
              <a:rPr lang="en-GB" smtClean="0"/>
              <a:t>07/07/2026</a:t>
            </a:fld>
            <a:endParaRPr lang="en-GB"/>
          </a:p>
        </p:txBody>
      </p:sp>
      <p:sp>
        <p:nvSpPr>
          <p:cNvPr id="6" name="Footer Placeholder 5">
            <a:extLst>
              <a:ext uri="{FF2B5EF4-FFF2-40B4-BE49-F238E27FC236}">
                <a16:creationId xmlns:a16="http://schemas.microsoft.com/office/drawing/2014/main" id="{8C2AD3CE-9D72-1921-7E50-8085204FF6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0695EA-647E-2152-359D-E1309C36226D}"/>
              </a:ext>
            </a:extLst>
          </p:cNvPr>
          <p:cNvSpPr>
            <a:spLocks noGrp="1"/>
          </p:cNvSpPr>
          <p:nvPr>
            <p:ph type="sldNum" sz="quarter" idx="12"/>
          </p:nvPr>
        </p:nvSpPr>
        <p:spPr/>
        <p:txBody>
          <a:bodyPr/>
          <a:lstStyle/>
          <a:p>
            <a:fld id="{BA46AD53-35F8-412F-A456-2BA4DA330736}" type="slidenum">
              <a:rPr lang="en-GB" smtClean="0"/>
              <a:t>‹#›</a:t>
            </a:fld>
            <a:endParaRPr lang="en-GB"/>
          </a:p>
        </p:txBody>
      </p:sp>
    </p:spTree>
    <p:extLst>
      <p:ext uri="{BB962C8B-B14F-4D97-AF65-F5344CB8AC3E}">
        <p14:creationId xmlns:p14="http://schemas.microsoft.com/office/powerpoint/2010/main" val="30111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0B858-2AC2-B618-C1C0-333C81CF5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6EC741-5CBF-2D97-D419-2E3B426FA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4F4BD-6AB2-B239-0747-D605AD1CB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497E2D-9AB8-4D64-92D9-036DA1F2F376}" type="datetimeFigureOut">
              <a:rPr lang="en-GB" smtClean="0"/>
              <a:t>07/07/2026</a:t>
            </a:fld>
            <a:endParaRPr lang="en-GB"/>
          </a:p>
        </p:txBody>
      </p:sp>
      <p:sp>
        <p:nvSpPr>
          <p:cNvPr id="5" name="Footer Placeholder 4">
            <a:extLst>
              <a:ext uri="{FF2B5EF4-FFF2-40B4-BE49-F238E27FC236}">
                <a16:creationId xmlns:a16="http://schemas.microsoft.com/office/drawing/2014/main" id="{E24ABCF6-150E-8DED-B45C-B599817FC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72137F0-0D73-22BD-1018-0D33D665F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46AD53-35F8-412F-A456-2BA4DA330736}" type="slidenum">
              <a:rPr lang="en-GB" smtClean="0"/>
              <a:t>‹#›</a:t>
            </a:fld>
            <a:endParaRPr lang="en-GB"/>
          </a:p>
        </p:txBody>
      </p:sp>
    </p:spTree>
    <p:extLst>
      <p:ext uri="{BB962C8B-B14F-4D97-AF65-F5344CB8AC3E}">
        <p14:creationId xmlns:p14="http://schemas.microsoft.com/office/powerpoint/2010/main" val="305782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8E8808A-7622-279E-DE62-44B5CF7A0EF0}"/>
              </a:ext>
            </a:extLst>
          </p:cNvPr>
          <p:cNvSpPr>
            <a:spLocks noGrp="1"/>
          </p:cNvSpPr>
          <p:nvPr>
            <p:ph type="ctrTitle"/>
          </p:nvPr>
        </p:nvSpPr>
        <p:spPr>
          <a:xfrm>
            <a:off x="540000" y="357719"/>
            <a:ext cx="7586135" cy="1525402"/>
          </a:xfrm>
        </p:spPr>
        <p:txBody>
          <a:bodyPr/>
          <a:lstStyle/>
          <a:p>
            <a:r>
              <a:rPr lang="en-GB" sz="2800" dirty="0"/>
              <a:t>Nuclear data in the UK, an update</a:t>
            </a:r>
            <a:br>
              <a:rPr lang="en-GB" sz="2800" kern="100" dirty="0">
                <a:effectLst/>
                <a:ea typeface="Aptos" panose="020B0004020202020204" pitchFamily="34" charset="0"/>
              </a:rPr>
            </a:br>
            <a:endParaRPr lang="en-GB" sz="2800" dirty="0"/>
          </a:p>
        </p:txBody>
      </p:sp>
      <p:sp>
        <p:nvSpPr>
          <p:cNvPr id="12" name="Subtitle 11">
            <a:extLst>
              <a:ext uri="{FF2B5EF4-FFF2-40B4-BE49-F238E27FC236}">
                <a16:creationId xmlns:a16="http://schemas.microsoft.com/office/drawing/2014/main" id="{57096D1A-FB83-800D-E8D5-1B9FC99BB82F}"/>
              </a:ext>
            </a:extLst>
          </p:cNvPr>
          <p:cNvSpPr>
            <a:spLocks noGrp="1"/>
          </p:cNvSpPr>
          <p:nvPr>
            <p:ph type="subTitle" idx="1"/>
          </p:nvPr>
        </p:nvSpPr>
        <p:spPr/>
        <p:txBody>
          <a:bodyPr/>
          <a:lstStyle/>
          <a:p>
            <a:r>
              <a:rPr lang="en-GB" dirty="0"/>
              <a:t>Nuclear Physics Forum 2026</a:t>
            </a:r>
          </a:p>
          <a:p>
            <a:r>
              <a:rPr lang="en-GB" dirty="0"/>
              <a:t>Luigi Capponi</a:t>
            </a:r>
          </a:p>
        </p:txBody>
      </p:sp>
      <p:sp>
        <p:nvSpPr>
          <p:cNvPr id="2" name="Text Placeholder 2">
            <a:extLst>
              <a:ext uri="{FF2B5EF4-FFF2-40B4-BE49-F238E27FC236}">
                <a16:creationId xmlns:a16="http://schemas.microsoft.com/office/drawing/2014/main" id="{0CCB9E57-04D9-20A2-170F-847308DAD071}"/>
              </a:ext>
            </a:extLst>
          </p:cNvPr>
          <p:cNvSpPr>
            <a:spLocks noGrp="1"/>
          </p:cNvSpPr>
          <p:nvPr>
            <p:ph type="body" sz="quarter" idx="12"/>
          </p:nvPr>
        </p:nvSpPr>
        <p:spPr>
          <a:xfrm>
            <a:off x="191544" y="6458635"/>
            <a:ext cx="5400000" cy="360000"/>
          </a:xfrm>
        </p:spPr>
        <p:txBody>
          <a:bodyPr>
            <a:noAutofit/>
          </a:bodyPr>
          <a:lstStyle/>
          <a:p>
            <a:r>
              <a:rPr lang="en-US"/>
              <a:t>Not protectively marked</a:t>
            </a:r>
          </a:p>
        </p:txBody>
      </p:sp>
    </p:spTree>
    <p:extLst>
      <p:ext uri="{BB962C8B-B14F-4D97-AF65-F5344CB8AC3E}">
        <p14:creationId xmlns:p14="http://schemas.microsoft.com/office/powerpoint/2010/main" val="33041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a:xfrm>
            <a:off x="432000" y="432000"/>
            <a:ext cx="9358760" cy="1140864"/>
          </a:xfrm>
        </p:spPr>
        <p:txBody>
          <a:bodyPr/>
          <a:lstStyle/>
          <a:p>
            <a:r>
              <a:rPr lang="en-GB" sz="2800" dirty="0">
                <a:solidFill>
                  <a:schemeClr val="tx2"/>
                </a:solidFill>
                <a:latin typeface="Arial"/>
                <a:cs typeface="Arial"/>
              </a:rPr>
              <a:t>Nuclear data: the root of many </a:t>
            </a:r>
            <a:br>
              <a:rPr lang="en-GB" sz="2800" dirty="0">
                <a:solidFill>
                  <a:schemeClr val="tx2"/>
                </a:solidFill>
                <a:latin typeface="Arial"/>
                <a:cs typeface="Arial"/>
              </a:rPr>
            </a:br>
            <a:r>
              <a:rPr lang="en-GB" sz="2800" dirty="0">
                <a:solidFill>
                  <a:schemeClr val="tx2"/>
                </a:solidFill>
                <a:latin typeface="Arial"/>
                <a:cs typeface="Arial"/>
              </a:rPr>
              <a:t>nuclear applications</a:t>
            </a:r>
            <a:endParaRPr lang="en-US" sz="2800" dirty="0">
              <a:solidFill>
                <a:schemeClr val="tx2"/>
              </a:solidFill>
              <a:latin typeface="Arial"/>
              <a:cs typeface="Arial"/>
            </a:endParaRPr>
          </a:p>
        </p:txBody>
      </p:sp>
      <p:sp>
        <p:nvSpPr>
          <p:cNvPr id="4" name="Text Placeholder 2">
            <a:extLst>
              <a:ext uri="{FF2B5EF4-FFF2-40B4-BE49-F238E27FC236}">
                <a16:creationId xmlns:a16="http://schemas.microsoft.com/office/drawing/2014/main" id="{2E93A9F4-A0A4-2FAB-D85F-B6E131EEC3C9}"/>
              </a:ext>
            </a:extLst>
          </p:cNvPr>
          <p:cNvSpPr>
            <a:spLocks noGrp="1"/>
          </p:cNvSpPr>
          <p:nvPr>
            <p:ph type="body" sz="quarter" idx="12"/>
          </p:nvPr>
        </p:nvSpPr>
        <p:spPr>
          <a:xfrm>
            <a:off x="191544" y="6458635"/>
            <a:ext cx="5400000" cy="360000"/>
          </a:xfrm>
        </p:spPr>
        <p:txBody>
          <a:bodyPr>
            <a:noAutofit/>
          </a:bodyPr>
          <a:lstStyle/>
          <a:p>
            <a:r>
              <a:rPr lang="en-GB" dirty="0" err="1"/>
              <a:t>OFFICIAL:Commercial</a:t>
            </a:r>
            <a:endParaRPr lang="en-GB" dirty="0"/>
          </a:p>
        </p:txBody>
      </p:sp>
      <p:sp>
        <p:nvSpPr>
          <p:cNvPr id="5" name="TextBox 4">
            <a:extLst>
              <a:ext uri="{FF2B5EF4-FFF2-40B4-BE49-F238E27FC236}">
                <a16:creationId xmlns:a16="http://schemas.microsoft.com/office/drawing/2014/main" id="{3F205C17-7F71-11EC-0644-4B32A17DEB13}"/>
              </a:ext>
            </a:extLst>
          </p:cNvPr>
          <p:cNvSpPr txBox="1"/>
          <p:nvPr/>
        </p:nvSpPr>
        <p:spPr>
          <a:xfrm>
            <a:off x="431999" y="1302520"/>
            <a:ext cx="6115105" cy="544251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1800" b="1" dirty="0">
                <a:solidFill>
                  <a:schemeClr val="accent1"/>
                </a:solidFill>
                <a:latin typeface="Arial" panose="020B0604020202020204" pitchFamily="34" charset="0"/>
                <a:cs typeface="Arial" panose="020B0604020202020204" pitchFamily="34" charset="0"/>
              </a:rPr>
              <a:t>Computational modelling</a:t>
            </a:r>
            <a:r>
              <a:rPr lang="en-GB" sz="1800" dirty="0">
                <a:latin typeface="Arial" panose="020B0604020202020204" pitchFamily="34" charset="0"/>
                <a:cs typeface="Arial" panose="020B0604020202020204" pitchFamily="34" charset="0"/>
              </a:rPr>
              <a:t> is dependent on data that describes the physical parameters of nuclides and their nuclear reactions</a:t>
            </a:r>
          </a:p>
          <a:p>
            <a:pPr marL="342900" indent="-342900">
              <a:lnSpc>
                <a:spcPct val="15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b="1" dirty="0">
                <a:solidFill>
                  <a:schemeClr val="accent1"/>
                </a:solidFill>
                <a:latin typeface="Arial" panose="020B0604020202020204" pitchFamily="34" charset="0"/>
                <a:cs typeface="Arial" panose="020B0604020202020204" pitchFamily="34" charset="0"/>
              </a:rPr>
              <a:t>Based on experimental measurements</a:t>
            </a:r>
            <a:r>
              <a:rPr lang="en-GB" dirty="0">
                <a:latin typeface="Arial" panose="020B0604020202020204" pitchFamily="34" charset="0"/>
                <a:cs typeface="Arial" panose="020B0604020202020204" pitchFamily="34" charset="0"/>
              </a:rPr>
              <a:t>; t</a:t>
            </a:r>
            <a:r>
              <a:rPr lang="en-GB" sz="1800" dirty="0">
                <a:latin typeface="Arial" panose="020B0604020202020204" pitchFamily="34" charset="0"/>
                <a:cs typeface="Arial" panose="020B0604020202020204" pitchFamily="34" charset="0"/>
              </a:rPr>
              <a:t>ens of thousands of measurements have been made experimentally throughout the years to determine such physics data</a:t>
            </a:r>
          </a:p>
          <a:p>
            <a:pPr marL="342900" indent="-342900">
              <a:lnSpc>
                <a:spcPct val="15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1" dirty="0">
                <a:solidFill>
                  <a:schemeClr val="accent1"/>
                </a:solidFill>
                <a:latin typeface="Arial" panose="020B0604020202020204" pitchFamily="34" charset="0"/>
                <a:cs typeface="Arial" panose="020B0604020202020204" pitchFamily="34" charset="0"/>
              </a:rPr>
              <a:t>Processed through the nuclear data lifecycle </a:t>
            </a:r>
            <a:r>
              <a:rPr lang="en-GB" sz="1800" dirty="0">
                <a:latin typeface="Arial" panose="020B0604020202020204" pitchFamily="34" charset="0"/>
                <a:cs typeface="Arial" panose="020B0604020202020204" pitchFamily="34" charset="0"/>
              </a:rPr>
              <a:t>and international collaborative projects these have been used to build nuclear data libraries.</a:t>
            </a:r>
          </a:p>
          <a:p>
            <a:pPr>
              <a:lnSpc>
                <a:spcPct val="150000"/>
              </a:lnSpc>
            </a:pPr>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5535FB-B77E-C0FC-09C7-D05AA500C3BB}"/>
              </a:ext>
            </a:extLst>
          </p:cNvPr>
          <p:cNvPicPr>
            <a:picLocks noChangeAspect="1"/>
          </p:cNvPicPr>
          <p:nvPr/>
        </p:nvPicPr>
        <p:blipFill>
          <a:blip r:embed="rId3"/>
          <a:stretch>
            <a:fillRect/>
          </a:stretch>
        </p:blipFill>
        <p:spPr>
          <a:xfrm>
            <a:off x="6456330" y="271255"/>
            <a:ext cx="5735670" cy="6187380"/>
          </a:xfrm>
          <a:prstGeom prst="rect">
            <a:avLst/>
          </a:prstGeom>
        </p:spPr>
      </p:pic>
      <p:sp>
        <p:nvSpPr>
          <p:cNvPr id="3" name="TextBox 2">
            <a:extLst>
              <a:ext uri="{FF2B5EF4-FFF2-40B4-BE49-F238E27FC236}">
                <a16:creationId xmlns:a16="http://schemas.microsoft.com/office/drawing/2014/main" id="{7868E483-DD2C-BCB5-F915-E29BA41DD079}"/>
              </a:ext>
            </a:extLst>
          </p:cNvPr>
          <p:cNvSpPr txBox="1"/>
          <p:nvPr/>
        </p:nvSpPr>
        <p:spPr>
          <a:xfrm>
            <a:off x="6547104" y="6363924"/>
            <a:ext cx="2971800" cy="276999"/>
          </a:xfrm>
          <a:prstGeom prst="rect">
            <a:avLst/>
          </a:prstGeom>
          <a:noFill/>
        </p:spPr>
        <p:txBody>
          <a:bodyPr wrap="square" rtlCol="0">
            <a:spAutoFit/>
          </a:bodyPr>
          <a:lstStyle/>
          <a:p>
            <a:r>
              <a:rPr lang="en-GB" sz="1200" i="1" dirty="0"/>
              <a:t>Image from </a:t>
            </a:r>
            <a:r>
              <a:rPr lang="en-GB" sz="1200" i="1" dirty="0" err="1"/>
              <a:t>A.Plompen</a:t>
            </a:r>
            <a:r>
              <a:rPr lang="en-GB" sz="1200" i="1" dirty="0"/>
              <a:t>, JEFF meeting</a:t>
            </a:r>
          </a:p>
        </p:txBody>
      </p:sp>
    </p:spTree>
    <p:extLst>
      <p:ext uri="{BB962C8B-B14F-4D97-AF65-F5344CB8AC3E}">
        <p14:creationId xmlns:p14="http://schemas.microsoft.com/office/powerpoint/2010/main" val="364079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D07353-91C0-D028-6626-7927398C7BD4}"/>
              </a:ext>
            </a:extLst>
          </p:cNvPr>
          <p:cNvSpPr>
            <a:spLocks noGrp="1"/>
          </p:cNvSpPr>
          <p:nvPr>
            <p:ph type="body" sz="quarter" idx="12"/>
          </p:nvPr>
        </p:nvSpPr>
        <p:spPr/>
        <p:txBody>
          <a:bodyPr/>
          <a:lstStyle/>
          <a:p>
            <a:endParaRPr lang="en-GB"/>
          </a:p>
        </p:txBody>
      </p:sp>
      <p:pic>
        <p:nvPicPr>
          <p:cNvPr id="5" name="Picture 4">
            <a:extLst>
              <a:ext uri="{FF2B5EF4-FFF2-40B4-BE49-F238E27FC236}">
                <a16:creationId xmlns:a16="http://schemas.microsoft.com/office/drawing/2014/main" id="{7564DA40-CAB8-B22A-E9BB-C62707411D07}"/>
              </a:ext>
            </a:extLst>
          </p:cNvPr>
          <p:cNvPicPr>
            <a:picLocks noChangeAspect="1"/>
          </p:cNvPicPr>
          <p:nvPr/>
        </p:nvPicPr>
        <p:blipFill>
          <a:blip r:embed="rId2"/>
          <a:stretch>
            <a:fillRect/>
          </a:stretch>
        </p:blipFill>
        <p:spPr>
          <a:xfrm>
            <a:off x="630937" y="184345"/>
            <a:ext cx="8494776" cy="6241656"/>
          </a:xfrm>
          <a:prstGeom prst="rect">
            <a:avLst/>
          </a:prstGeom>
        </p:spPr>
      </p:pic>
    </p:spTree>
    <p:extLst>
      <p:ext uri="{BB962C8B-B14F-4D97-AF65-F5344CB8AC3E}">
        <p14:creationId xmlns:p14="http://schemas.microsoft.com/office/powerpoint/2010/main" val="7475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3C84C-C8C7-0F89-1591-3F4C0B51303F}"/>
              </a:ext>
            </a:extLst>
          </p:cNvPr>
          <p:cNvSpPr>
            <a:spLocks noGrp="1"/>
          </p:cNvSpPr>
          <p:nvPr>
            <p:ph type="title"/>
          </p:nvPr>
        </p:nvSpPr>
        <p:spPr/>
        <p:txBody>
          <a:bodyPr/>
          <a:lstStyle/>
          <a:p>
            <a:r>
              <a:rPr lang="en-GB" dirty="0"/>
              <a:t>Some points from the UKNSF</a:t>
            </a:r>
          </a:p>
        </p:txBody>
      </p:sp>
      <p:sp>
        <p:nvSpPr>
          <p:cNvPr id="3" name="Text Placeholder 2">
            <a:extLst>
              <a:ext uri="{FF2B5EF4-FFF2-40B4-BE49-F238E27FC236}">
                <a16:creationId xmlns:a16="http://schemas.microsoft.com/office/drawing/2014/main" id="{3B48C738-ED8D-154B-3AA3-E4748E493FA8}"/>
              </a:ext>
            </a:extLst>
          </p:cNvPr>
          <p:cNvSpPr>
            <a:spLocks noGrp="1"/>
          </p:cNvSpPr>
          <p:nvPr>
            <p:ph type="body" sz="quarter" idx="12"/>
          </p:nvPr>
        </p:nvSpPr>
        <p:spPr/>
        <p:txBody>
          <a:bodyPr/>
          <a:lstStyle/>
          <a:p>
            <a:endParaRPr lang="en-GB"/>
          </a:p>
        </p:txBody>
      </p:sp>
      <p:sp>
        <p:nvSpPr>
          <p:cNvPr id="5" name="TextBox 4">
            <a:extLst>
              <a:ext uri="{FF2B5EF4-FFF2-40B4-BE49-F238E27FC236}">
                <a16:creationId xmlns:a16="http://schemas.microsoft.com/office/drawing/2014/main" id="{A23706D1-6481-9858-BCBB-FE262142798A}"/>
              </a:ext>
            </a:extLst>
          </p:cNvPr>
          <p:cNvSpPr txBox="1"/>
          <p:nvPr/>
        </p:nvSpPr>
        <p:spPr>
          <a:xfrm>
            <a:off x="557784" y="1170432"/>
            <a:ext cx="10085832"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United Kingdom Nuclear Science Forum (UKNSF) meets twice per year to discuss items and issues of importance to UK nuclear data users, and to review nuclear data for applications in the UK nuclear industry.</a:t>
            </a:r>
          </a:p>
          <a:p>
            <a:pPr marL="285750" indent="-285750">
              <a:buFont typeface="Arial" panose="020B0604020202020204" pitchFamily="34" charset="0"/>
              <a:buChar char="•"/>
            </a:pPr>
            <a:r>
              <a:rPr lang="en-GB" sz="2000" dirty="0"/>
              <a:t>It works as a link between industry, academia, and the international nuclear data bank</a:t>
            </a:r>
          </a:p>
          <a:p>
            <a:pPr marL="285750" indent="-285750">
              <a:buFont typeface="Arial" panose="020B0604020202020204" pitchFamily="34" charset="0"/>
              <a:buChar char="•"/>
            </a:pPr>
            <a:r>
              <a:rPr lang="en-GB" sz="2000" dirty="0"/>
              <a:t>The PLANET DFA is a fantastic opportunity to upskill UK graduates in nuclear data sourcing, processing, and applications.</a:t>
            </a:r>
          </a:p>
          <a:p>
            <a:pPr marL="285750" indent="-285750">
              <a:buFont typeface="Arial" panose="020B0604020202020204" pitchFamily="34" charset="0"/>
              <a:buChar char="•"/>
            </a:pPr>
            <a:r>
              <a:rPr lang="en-GB" sz="2000" dirty="0"/>
              <a:t>UKNNL is proposing a workshop to form the next generation of UK nuclear data experts and evaluators. This should be a combined effort between the UK institutions interested in nuclear data.</a:t>
            </a:r>
          </a:p>
          <a:p>
            <a:pPr marL="285750" indent="-285750">
              <a:buFont typeface="Arial" panose="020B0604020202020204" pitchFamily="34" charset="0"/>
              <a:buChar char="•"/>
            </a:pPr>
            <a:r>
              <a:rPr lang="en-GB" sz="2000" dirty="0"/>
              <a:t>The AWE should kick off soon its nuclear data centre of excellence, that should provide the needed wind to the nuclear data sails.</a:t>
            </a:r>
          </a:p>
          <a:p>
            <a:pPr marL="285750" indent="-285750">
              <a:buFont typeface="Arial" panose="020B0604020202020204" pitchFamily="34" charset="0"/>
              <a:buChar char="•"/>
            </a:pPr>
            <a:r>
              <a:rPr lang="en-GB" sz="2000" dirty="0"/>
              <a:t>The US has joined the NEA databank community. This means that software like MCNP and SCALES could be distributed through the NEA in the future.</a:t>
            </a:r>
          </a:p>
          <a:p>
            <a:pPr marL="285750" indent="-285750">
              <a:buFont typeface="Arial" panose="020B0604020202020204" pitchFamily="34" charset="0"/>
              <a:buChar char="•"/>
            </a:pPr>
            <a:r>
              <a:rPr lang="en-GB" sz="2000" dirty="0"/>
              <a:t>Some exciting work in nuclear theory applied to nuclear data modelling.</a:t>
            </a:r>
          </a:p>
          <a:p>
            <a:pPr marL="285750" indent="-285750">
              <a:buFont typeface="Arial" panose="020B0604020202020204" pitchFamily="34" charset="0"/>
              <a:buChar char="•"/>
            </a:pPr>
            <a:r>
              <a:rPr lang="en-GB" sz="2000" dirty="0"/>
              <a:t>There is a common call from the US and Europe for better nuclear data on graphite structural damage and thermal neutron scattering law.</a:t>
            </a:r>
          </a:p>
        </p:txBody>
      </p:sp>
    </p:spTree>
    <p:extLst>
      <p:ext uri="{BB962C8B-B14F-4D97-AF65-F5344CB8AC3E}">
        <p14:creationId xmlns:p14="http://schemas.microsoft.com/office/powerpoint/2010/main" val="154409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EC8B-6FAD-9630-F660-2EA37427E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F86C4-03FB-DD29-3E40-F7299636314C}"/>
              </a:ext>
            </a:extLst>
          </p:cNvPr>
          <p:cNvSpPr>
            <a:spLocks noGrp="1"/>
          </p:cNvSpPr>
          <p:nvPr>
            <p:ph type="title"/>
          </p:nvPr>
        </p:nvSpPr>
        <p:spPr/>
        <p:txBody>
          <a:bodyPr/>
          <a:lstStyle/>
          <a:p>
            <a:r>
              <a:rPr lang="en-GB" dirty="0"/>
              <a:t>Few additional updates</a:t>
            </a:r>
          </a:p>
        </p:txBody>
      </p:sp>
      <p:sp>
        <p:nvSpPr>
          <p:cNvPr id="3" name="Text Placeholder 2">
            <a:extLst>
              <a:ext uri="{FF2B5EF4-FFF2-40B4-BE49-F238E27FC236}">
                <a16:creationId xmlns:a16="http://schemas.microsoft.com/office/drawing/2014/main" id="{AC41E1FA-93C1-9281-A91A-63C22C535F34}"/>
              </a:ext>
            </a:extLst>
          </p:cNvPr>
          <p:cNvSpPr>
            <a:spLocks noGrp="1"/>
          </p:cNvSpPr>
          <p:nvPr>
            <p:ph type="body" sz="quarter" idx="12"/>
          </p:nvPr>
        </p:nvSpPr>
        <p:spPr/>
        <p:txBody>
          <a:bodyPr/>
          <a:lstStyle/>
          <a:p>
            <a:endParaRPr lang="en-GB"/>
          </a:p>
        </p:txBody>
      </p:sp>
      <p:sp>
        <p:nvSpPr>
          <p:cNvPr id="5" name="TextBox 4">
            <a:extLst>
              <a:ext uri="{FF2B5EF4-FFF2-40B4-BE49-F238E27FC236}">
                <a16:creationId xmlns:a16="http://schemas.microsoft.com/office/drawing/2014/main" id="{894C1991-9FAB-FED9-08F8-D2E5CAAE1FED}"/>
              </a:ext>
            </a:extLst>
          </p:cNvPr>
          <p:cNvSpPr txBox="1"/>
          <p:nvPr/>
        </p:nvSpPr>
        <p:spPr>
          <a:xfrm>
            <a:off x="557784" y="2020824"/>
            <a:ext cx="10085832" cy="2739211"/>
          </a:xfrm>
          <a:prstGeom prst="rect">
            <a:avLst/>
          </a:prstGeom>
          <a:noFill/>
        </p:spPr>
        <p:txBody>
          <a:bodyPr wrap="square" rtlCol="0">
            <a:spAutoFit/>
          </a:bodyPr>
          <a:lstStyle/>
          <a:p>
            <a:pPr marL="285750" indent="-285750">
              <a:buFont typeface="Arial" panose="020B0604020202020204" pitchFamily="34" charset="0"/>
              <a:buChar char="•"/>
            </a:pPr>
            <a:r>
              <a:rPr lang="en-GB" sz="2000" dirty="0"/>
              <a:t>UKNNL is involved with CEA in updating the fission yield section of the JEFF libraries using the new experimental results, for example fission yield studies from Lohengrin instrument at ILL (check D. O’Donnell presentation yesterday).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UKNNL are hosting in support of DESNZ CSA, a first workshop that will explore nuclear science challenge needs for Quantum Computing. There is a general interest in applying advanced computational techniques and machine learning to nuclear data. This can </a:t>
            </a:r>
            <a:r>
              <a:rPr lang="en-GB"/>
              <a:t>be an especially </a:t>
            </a:r>
            <a:r>
              <a:rPr lang="en-GB" dirty="0"/>
              <a:t>useful tool for evaluators.</a:t>
            </a: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85723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6861C-D6F3-EA24-7A3B-809B47CE8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0BFEF-10C5-A0AC-E460-9A73E062B82E}"/>
              </a:ext>
            </a:extLst>
          </p:cNvPr>
          <p:cNvSpPr>
            <a:spLocks noGrp="1"/>
          </p:cNvSpPr>
          <p:nvPr>
            <p:ph type="title"/>
          </p:nvPr>
        </p:nvSpPr>
        <p:spPr/>
        <p:txBody>
          <a:bodyPr/>
          <a:lstStyle/>
          <a:p>
            <a:r>
              <a:rPr lang="en-GB" dirty="0"/>
              <a:t>Low Temperature Critical Benchmark Experiment</a:t>
            </a:r>
          </a:p>
        </p:txBody>
      </p:sp>
      <p:sp>
        <p:nvSpPr>
          <p:cNvPr id="3" name="Text Placeholder 2">
            <a:extLst>
              <a:ext uri="{FF2B5EF4-FFF2-40B4-BE49-F238E27FC236}">
                <a16:creationId xmlns:a16="http://schemas.microsoft.com/office/drawing/2014/main" id="{992B5A06-B3C9-D39F-C487-7534EA78C77F}"/>
              </a:ext>
            </a:extLst>
          </p:cNvPr>
          <p:cNvSpPr>
            <a:spLocks noGrp="1"/>
          </p:cNvSpPr>
          <p:nvPr>
            <p:ph type="body" sz="quarter" idx="13"/>
          </p:nvPr>
        </p:nvSpPr>
        <p:spPr/>
        <p:txBody>
          <a:bodyPr/>
          <a:lstStyle/>
          <a:p>
            <a:endParaRPr lang="en-GB" dirty="0"/>
          </a:p>
        </p:txBody>
      </p:sp>
      <p:sp>
        <p:nvSpPr>
          <p:cNvPr id="4" name="TextBox 3">
            <a:extLst>
              <a:ext uri="{FF2B5EF4-FFF2-40B4-BE49-F238E27FC236}">
                <a16:creationId xmlns:a16="http://schemas.microsoft.com/office/drawing/2014/main" id="{3C96CC6E-BFBE-3FBB-25EB-2CD69919A919}"/>
              </a:ext>
            </a:extLst>
          </p:cNvPr>
          <p:cNvSpPr txBox="1"/>
          <p:nvPr/>
        </p:nvSpPr>
        <p:spPr>
          <a:xfrm>
            <a:off x="464060" y="1132766"/>
            <a:ext cx="9344207" cy="3789242"/>
          </a:xfrm>
          <a:prstGeom prst="rect">
            <a:avLst/>
          </a:prstGeom>
          <a:noFill/>
        </p:spPr>
        <p:txBody>
          <a:bodyPr wrap="square">
            <a:spAutoFit/>
          </a:bodyPr>
          <a:lstStyle/>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UKNNL are collaborating with Lawrence Livermore National Lab to complete a world‑first low temperature critical experiment (IER-479), UKNNL input lead by Alfie O’Neill</a:t>
            </a:r>
          </a:p>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This will be used to validate criticality safety codes and nuclear data temperatures down to ‑40°C; required to demonstrate compliance with IAEA Transport Regulations</a:t>
            </a:r>
          </a:p>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Consists of a stack of HEU plates, with varying thicknesses of polyethylene moderator, aiming for different neutron energy spectrum configurations.</a:t>
            </a:r>
          </a:p>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UKNNL provided thermal modelling to aid the experimental design, and will be an Independent Reviewer on the ICSBEP Benchmark Evaluation</a:t>
            </a:r>
          </a:p>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The design used novel TSL data generated by North Carolina State</a:t>
            </a:r>
          </a:p>
          <a:p>
            <a:pPr marL="342900" indent="-342900">
              <a:lnSpc>
                <a:spcPct val="120000"/>
              </a:lnSpc>
              <a:spcAft>
                <a:spcPts val="1200"/>
              </a:spcAft>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Experiment is due to take place in October 2026</a:t>
            </a:r>
          </a:p>
        </p:txBody>
      </p:sp>
      <p:grpSp>
        <p:nvGrpSpPr>
          <p:cNvPr id="5" name="Group 4">
            <a:extLst>
              <a:ext uri="{FF2B5EF4-FFF2-40B4-BE49-F238E27FC236}">
                <a16:creationId xmlns:a16="http://schemas.microsoft.com/office/drawing/2014/main" id="{1D649366-3CA1-D2EF-1C6B-A0F854FA5BDB}"/>
              </a:ext>
            </a:extLst>
          </p:cNvPr>
          <p:cNvGrpSpPr/>
          <p:nvPr/>
        </p:nvGrpSpPr>
        <p:grpSpPr>
          <a:xfrm>
            <a:off x="796968" y="5069592"/>
            <a:ext cx="4036309" cy="1041534"/>
            <a:chOff x="9048750" y="2235924"/>
            <a:chExt cx="2905125" cy="749642"/>
          </a:xfrm>
        </p:grpSpPr>
        <p:sp>
          <p:nvSpPr>
            <p:cNvPr id="6" name="Rectangle 5">
              <a:extLst>
                <a:ext uri="{FF2B5EF4-FFF2-40B4-BE49-F238E27FC236}">
                  <a16:creationId xmlns:a16="http://schemas.microsoft.com/office/drawing/2014/main" id="{75C525CF-87B1-3860-F7D3-D903657A6E4D}"/>
                </a:ext>
              </a:extLst>
            </p:cNvPr>
            <p:cNvSpPr/>
            <p:nvPr/>
          </p:nvSpPr>
          <p:spPr>
            <a:xfrm>
              <a:off x="9048750" y="2295933"/>
              <a:ext cx="2905125" cy="61328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Lawrence Livermore National Laboratory - The National LaboratoriesThe National  Laboratories">
              <a:extLst>
                <a:ext uri="{FF2B5EF4-FFF2-40B4-BE49-F238E27FC236}">
                  <a16:creationId xmlns:a16="http://schemas.microsoft.com/office/drawing/2014/main" id="{FCC7E7C0-CBA9-12BF-A83E-F96CA2B1F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76" b="33976"/>
            <a:stretch>
              <a:fillRect/>
            </a:stretch>
          </p:blipFill>
          <p:spPr bwMode="auto">
            <a:xfrm>
              <a:off x="9085843" y="2235924"/>
              <a:ext cx="2806952" cy="749642"/>
            </a:xfrm>
            <a:prstGeom prst="rect">
              <a:avLst/>
            </a:prstGeom>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86FBC27E-A7C9-CEFF-DB24-9849605B0775}"/>
              </a:ext>
            </a:extLst>
          </p:cNvPr>
          <p:cNvPicPr>
            <a:picLocks noChangeAspect="1"/>
          </p:cNvPicPr>
          <p:nvPr/>
        </p:nvPicPr>
        <p:blipFill>
          <a:blip r:embed="rId4"/>
          <a:stretch>
            <a:fillRect/>
          </a:stretch>
        </p:blipFill>
        <p:spPr>
          <a:xfrm>
            <a:off x="5617772" y="4730043"/>
            <a:ext cx="2303721" cy="1908409"/>
          </a:xfrm>
          <a:prstGeom prst="rect">
            <a:avLst/>
          </a:prstGeom>
        </p:spPr>
      </p:pic>
      <p:pic>
        <p:nvPicPr>
          <p:cNvPr id="10" name="Picture 9">
            <a:extLst>
              <a:ext uri="{FF2B5EF4-FFF2-40B4-BE49-F238E27FC236}">
                <a16:creationId xmlns:a16="http://schemas.microsoft.com/office/drawing/2014/main" id="{11F800AC-36B4-D0CD-7A7D-8E35B523F916}"/>
              </a:ext>
            </a:extLst>
          </p:cNvPr>
          <p:cNvPicPr>
            <a:picLocks noChangeAspect="1"/>
          </p:cNvPicPr>
          <p:nvPr/>
        </p:nvPicPr>
        <p:blipFill>
          <a:blip r:embed="rId5"/>
          <a:srcRect l="48655"/>
          <a:stretch>
            <a:fillRect/>
          </a:stretch>
        </p:blipFill>
        <p:spPr>
          <a:xfrm>
            <a:off x="9808268" y="4395632"/>
            <a:ext cx="2145908" cy="2062640"/>
          </a:xfrm>
          <a:prstGeom prst="rect">
            <a:avLst/>
          </a:prstGeom>
        </p:spPr>
      </p:pic>
      <p:pic>
        <p:nvPicPr>
          <p:cNvPr id="11" name="Picture 10">
            <a:extLst>
              <a:ext uri="{FF2B5EF4-FFF2-40B4-BE49-F238E27FC236}">
                <a16:creationId xmlns:a16="http://schemas.microsoft.com/office/drawing/2014/main" id="{BDCA1DF1-CF19-FE2B-DDA0-7CE17F441803}"/>
              </a:ext>
            </a:extLst>
          </p:cNvPr>
          <p:cNvPicPr>
            <a:picLocks noChangeAspect="1"/>
          </p:cNvPicPr>
          <p:nvPr/>
        </p:nvPicPr>
        <p:blipFill>
          <a:blip r:embed="rId6"/>
          <a:stretch>
            <a:fillRect/>
          </a:stretch>
        </p:blipFill>
        <p:spPr>
          <a:xfrm>
            <a:off x="9770122" y="1368499"/>
            <a:ext cx="2251328" cy="2981738"/>
          </a:xfrm>
          <a:prstGeom prst="rect">
            <a:avLst/>
          </a:prstGeom>
        </p:spPr>
      </p:pic>
      <p:pic>
        <p:nvPicPr>
          <p:cNvPr id="13" name="Picture 12">
            <a:extLst>
              <a:ext uri="{FF2B5EF4-FFF2-40B4-BE49-F238E27FC236}">
                <a16:creationId xmlns:a16="http://schemas.microsoft.com/office/drawing/2014/main" id="{70D130BE-B08F-6523-EEAF-8EAA1A203AA4}"/>
              </a:ext>
            </a:extLst>
          </p:cNvPr>
          <p:cNvPicPr>
            <a:picLocks noChangeAspect="1"/>
          </p:cNvPicPr>
          <p:nvPr/>
        </p:nvPicPr>
        <p:blipFill>
          <a:blip r:embed="rId7"/>
          <a:stretch>
            <a:fillRect/>
          </a:stretch>
        </p:blipFill>
        <p:spPr>
          <a:xfrm>
            <a:off x="8153509" y="3770489"/>
            <a:ext cx="1416906" cy="2867964"/>
          </a:xfrm>
          <a:prstGeom prst="rect">
            <a:avLst/>
          </a:prstGeom>
        </p:spPr>
      </p:pic>
    </p:spTree>
    <p:extLst>
      <p:ext uri="{BB962C8B-B14F-4D97-AF65-F5344CB8AC3E}">
        <p14:creationId xmlns:p14="http://schemas.microsoft.com/office/powerpoint/2010/main" val="351929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BA71-E988-DCEC-94F5-BE760623955E}"/>
              </a:ext>
            </a:extLst>
          </p:cNvPr>
          <p:cNvSpPr>
            <a:spLocks noGrp="1"/>
          </p:cNvSpPr>
          <p:nvPr>
            <p:ph type="title"/>
          </p:nvPr>
        </p:nvSpPr>
        <p:spPr>
          <a:xfrm>
            <a:off x="360000" y="360000"/>
            <a:ext cx="10311047" cy="1140864"/>
          </a:xfrm>
        </p:spPr>
        <p:txBody>
          <a:bodyPr/>
          <a:lstStyle/>
          <a:p>
            <a:r>
              <a:rPr lang="en-GB" dirty="0"/>
              <a:t>A typical nuclear data workflow, the </a:t>
            </a:r>
            <a:r>
              <a:rPr lang="en-GB" baseline="30000" dirty="0"/>
              <a:t>19</a:t>
            </a:r>
            <a:r>
              <a:rPr lang="en-GB" dirty="0"/>
              <a:t>F(</a:t>
            </a:r>
            <a:r>
              <a:rPr lang="en-GB" dirty="0" err="1">
                <a:latin typeface="Symbol" panose="05050102010706020507" pitchFamily="18" charset="2"/>
              </a:rPr>
              <a:t>a</a:t>
            </a:r>
            <a:r>
              <a:rPr lang="en-GB" dirty="0" err="1"/>
              <a:t>,n</a:t>
            </a:r>
            <a:r>
              <a:rPr lang="en-GB" dirty="0"/>
              <a:t>) cross section</a:t>
            </a:r>
          </a:p>
        </p:txBody>
      </p:sp>
      <p:sp>
        <p:nvSpPr>
          <p:cNvPr id="3" name="Text Placeholder 2">
            <a:extLst>
              <a:ext uri="{FF2B5EF4-FFF2-40B4-BE49-F238E27FC236}">
                <a16:creationId xmlns:a16="http://schemas.microsoft.com/office/drawing/2014/main" id="{DDED788C-B53E-E5FA-7F69-C8D42F51EEF3}"/>
              </a:ext>
            </a:extLst>
          </p:cNvPr>
          <p:cNvSpPr>
            <a:spLocks noGrp="1"/>
          </p:cNvSpPr>
          <p:nvPr>
            <p:ph type="body" sz="quarter" idx="13"/>
          </p:nvPr>
        </p:nvSpPr>
        <p:spPr/>
        <p:txBody>
          <a:bodyPr/>
          <a:lstStyle/>
          <a:p>
            <a:endParaRPr lang="en-GB"/>
          </a:p>
        </p:txBody>
      </p:sp>
      <p:pic>
        <p:nvPicPr>
          <p:cNvPr id="5" name="Picture 4">
            <a:extLst>
              <a:ext uri="{FF2B5EF4-FFF2-40B4-BE49-F238E27FC236}">
                <a16:creationId xmlns:a16="http://schemas.microsoft.com/office/drawing/2014/main" id="{53052A37-F653-EF0F-DAC7-03E8E6F670FC}"/>
              </a:ext>
            </a:extLst>
          </p:cNvPr>
          <p:cNvPicPr>
            <a:picLocks noChangeAspect="1"/>
          </p:cNvPicPr>
          <p:nvPr/>
        </p:nvPicPr>
        <p:blipFill>
          <a:blip r:embed="rId2"/>
          <a:stretch>
            <a:fillRect/>
          </a:stretch>
        </p:blipFill>
        <p:spPr>
          <a:xfrm>
            <a:off x="360001" y="1038512"/>
            <a:ext cx="6258798" cy="4067743"/>
          </a:xfrm>
          <a:prstGeom prst="rect">
            <a:avLst/>
          </a:prstGeom>
        </p:spPr>
      </p:pic>
      <p:sp>
        <p:nvSpPr>
          <p:cNvPr id="6" name="TextBox 5">
            <a:extLst>
              <a:ext uri="{FF2B5EF4-FFF2-40B4-BE49-F238E27FC236}">
                <a16:creationId xmlns:a16="http://schemas.microsoft.com/office/drawing/2014/main" id="{5A23C59D-2BD0-EF13-FD5F-EAD8710BCCE9}"/>
              </a:ext>
            </a:extLst>
          </p:cNvPr>
          <p:cNvSpPr txBox="1"/>
          <p:nvPr/>
        </p:nvSpPr>
        <p:spPr>
          <a:xfrm>
            <a:off x="6618799" y="1389888"/>
            <a:ext cx="5012369" cy="1754326"/>
          </a:xfrm>
          <a:prstGeom prst="rect">
            <a:avLst/>
          </a:prstGeom>
          <a:noFill/>
        </p:spPr>
        <p:txBody>
          <a:bodyPr wrap="square" rtlCol="0">
            <a:spAutoFit/>
          </a:bodyPr>
          <a:lstStyle/>
          <a:p>
            <a:pPr marL="285750" indent="-285750">
              <a:buFont typeface="Arial" panose="020B0604020202020204" pitchFamily="34" charset="0"/>
              <a:buChar char="•"/>
            </a:pPr>
            <a:r>
              <a:rPr lang="en-GB" dirty="0"/>
              <a:t>A cross-section measurement was performed at Bucharest by a collaboration including NPL.</a:t>
            </a:r>
          </a:p>
          <a:p>
            <a:pPr marL="285750" indent="-285750">
              <a:buFont typeface="Arial" panose="020B0604020202020204" pitchFamily="34" charset="0"/>
              <a:buChar char="•"/>
            </a:pPr>
            <a:r>
              <a:rPr lang="en-GB" dirty="0"/>
              <a:t>They found some big discrepancies with the literature values.</a:t>
            </a:r>
          </a:p>
          <a:p>
            <a:pPr marL="285750" indent="-285750">
              <a:buFont typeface="Arial" panose="020B0604020202020204" pitchFamily="34" charset="0"/>
              <a:buChar char="•"/>
            </a:pPr>
            <a:r>
              <a:rPr lang="en-GB" dirty="0"/>
              <a:t>They came to UKNNL asking, what is the impact of the new cross section?</a:t>
            </a:r>
          </a:p>
        </p:txBody>
      </p:sp>
      <p:sp>
        <p:nvSpPr>
          <p:cNvPr id="7" name="TextBox 6">
            <a:extLst>
              <a:ext uri="{FF2B5EF4-FFF2-40B4-BE49-F238E27FC236}">
                <a16:creationId xmlns:a16="http://schemas.microsoft.com/office/drawing/2014/main" id="{C78286C4-6C48-A9B7-8D76-3D64C952D3E5}"/>
              </a:ext>
            </a:extLst>
          </p:cNvPr>
          <p:cNvSpPr txBox="1"/>
          <p:nvPr/>
        </p:nvSpPr>
        <p:spPr>
          <a:xfrm>
            <a:off x="6618799" y="3739896"/>
            <a:ext cx="5012369" cy="2585323"/>
          </a:xfrm>
          <a:prstGeom prst="rect">
            <a:avLst/>
          </a:prstGeom>
          <a:noFill/>
        </p:spPr>
        <p:txBody>
          <a:bodyPr wrap="square" rtlCol="0">
            <a:spAutoFit/>
          </a:bodyPr>
          <a:lstStyle/>
          <a:p>
            <a:pPr marL="285750" indent="-285750">
              <a:buFont typeface="Arial" panose="020B0604020202020204" pitchFamily="34" charset="0"/>
              <a:buChar char="•"/>
            </a:pPr>
            <a:r>
              <a:rPr lang="en-GB" dirty="0"/>
              <a:t>In short, we have no idea….</a:t>
            </a:r>
          </a:p>
          <a:p>
            <a:pPr marL="285750" indent="-285750">
              <a:buFont typeface="Arial" panose="020B0604020202020204" pitchFamily="34" charset="0"/>
              <a:buChar char="•"/>
            </a:pPr>
            <a:r>
              <a:rPr lang="en-GB" dirty="0"/>
              <a:t>Then, we are planning a simulation work of a molten salt reactor (to have plenty of </a:t>
            </a:r>
            <a:r>
              <a:rPr lang="en-GB" baseline="30000" dirty="0"/>
              <a:t>19</a:t>
            </a:r>
            <a:r>
              <a:rPr lang="en-GB" dirty="0"/>
              <a:t>F).</a:t>
            </a:r>
          </a:p>
          <a:p>
            <a:pPr marL="285750" indent="-285750">
              <a:buFont typeface="Arial" panose="020B0604020202020204" pitchFamily="34" charset="0"/>
              <a:buChar char="•"/>
            </a:pPr>
            <a:r>
              <a:rPr lang="en-GB" dirty="0"/>
              <a:t>We will use the old and the new cross sections to try to quantify the difference in the neutron economy of the reactor.</a:t>
            </a:r>
          </a:p>
          <a:p>
            <a:pPr marL="285750" indent="-285750">
              <a:buFont typeface="Arial" panose="020B0604020202020204" pitchFamily="34" charset="0"/>
              <a:buChar char="•"/>
            </a:pPr>
            <a:r>
              <a:rPr lang="en-GB" dirty="0"/>
              <a:t>This is challenging as implies taking into consideration also secondary and tertiary emissions.</a:t>
            </a:r>
          </a:p>
        </p:txBody>
      </p:sp>
    </p:spTree>
    <p:extLst>
      <p:ext uri="{BB962C8B-B14F-4D97-AF65-F5344CB8AC3E}">
        <p14:creationId xmlns:p14="http://schemas.microsoft.com/office/powerpoint/2010/main" val="27048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F048-B4DC-E995-1593-5083E5128E18}"/>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613F2A61-6837-0DB0-B568-46B6CA726D95}"/>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id="{9D9A69D9-A5D8-C5D8-E492-3F3652075E7C}"/>
              </a:ext>
            </a:extLst>
          </p:cNvPr>
          <p:cNvPicPr>
            <a:picLocks noChangeAspect="1"/>
          </p:cNvPicPr>
          <p:nvPr/>
        </p:nvPicPr>
        <p:blipFill>
          <a:blip r:embed="rId2"/>
          <a:stretch>
            <a:fillRect/>
          </a:stretch>
        </p:blipFill>
        <p:spPr>
          <a:xfrm>
            <a:off x="360001" y="1049469"/>
            <a:ext cx="5207860" cy="4906246"/>
          </a:xfrm>
          <a:prstGeom prst="rect">
            <a:avLst/>
          </a:prstGeom>
        </p:spPr>
      </p:pic>
      <p:sp>
        <p:nvSpPr>
          <p:cNvPr id="5" name="TextBox 4">
            <a:extLst>
              <a:ext uri="{FF2B5EF4-FFF2-40B4-BE49-F238E27FC236}">
                <a16:creationId xmlns:a16="http://schemas.microsoft.com/office/drawing/2014/main" id="{336AAE9E-8EB9-EC1C-A941-36630E875B2A}"/>
              </a:ext>
            </a:extLst>
          </p:cNvPr>
          <p:cNvSpPr txBox="1"/>
          <p:nvPr/>
        </p:nvSpPr>
        <p:spPr>
          <a:xfrm>
            <a:off x="5748528" y="1443841"/>
            <a:ext cx="6010656" cy="3970318"/>
          </a:xfrm>
          <a:prstGeom prst="rect">
            <a:avLst/>
          </a:prstGeom>
          <a:noFill/>
        </p:spPr>
        <p:txBody>
          <a:bodyPr wrap="square" rtlCol="0">
            <a:spAutoFit/>
          </a:bodyPr>
          <a:lstStyle/>
          <a:p>
            <a:pPr marL="285750" indent="-285750">
              <a:buFont typeface="Arial" panose="020B0604020202020204" pitchFamily="34" charset="0"/>
              <a:buChar char="•"/>
            </a:pPr>
            <a:r>
              <a:rPr lang="en-GB" dirty="0"/>
              <a:t>Nuclear data are the root of reactor and nuclear reaction modelling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an expected renaissance of nuclear data in UK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general need of forming people and fund nuclear data studies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UKNNL is a strong player in the field and involved in many nuclear data related activities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you want to know more, check the </a:t>
            </a:r>
            <a:r>
              <a:rPr lang="en-GB" b="1" dirty="0"/>
              <a:t>NEA Nuclear Data High Priority Request List</a:t>
            </a:r>
            <a:r>
              <a:rPr lang="en-GB" dirty="0"/>
              <a:t> (HPRL) or consider joining the UKNSF </a:t>
            </a:r>
          </a:p>
        </p:txBody>
      </p:sp>
    </p:spTree>
    <p:extLst>
      <p:ext uri="{BB962C8B-B14F-4D97-AF65-F5344CB8AC3E}">
        <p14:creationId xmlns:p14="http://schemas.microsoft.com/office/powerpoint/2010/main" val="34385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DBA6-B477-1046-9820-4C1DF165DA77}"/>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502468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869</Words>
  <Application>Microsoft Office PowerPoint</Application>
  <PresentationFormat>Widescreen</PresentationFormat>
  <Paragraphs>59</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Bitter</vt:lpstr>
      <vt:lpstr>Open Sans</vt:lpstr>
      <vt:lpstr>Symbol</vt:lpstr>
      <vt:lpstr>Office Theme</vt:lpstr>
      <vt:lpstr>Nuclear data in the UK, an update </vt:lpstr>
      <vt:lpstr>Nuclear data: the root of many  nuclear applications</vt:lpstr>
      <vt:lpstr>PowerPoint Presentation</vt:lpstr>
      <vt:lpstr>Some points from the UKNSF</vt:lpstr>
      <vt:lpstr>Few additional updates</vt:lpstr>
      <vt:lpstr>Low Temperature Critical Benchmark Experiment</vt:lpstr>
      <vt:lpstr>A typical nuclear data workflow, the 19F(a,n) cross section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Luigi Capponi</dc:creator>
  <cp:lastModifiedBy>Luigi Capponi</cp:lastModifiedBy>
  <cp:revision>27</cp:revision>
  <dcterms:created xsi:type="dcterms:W3CDTF">2025-12-12T13:12:06Z</dcterms:created>
  <dcterms:modified xsi:type="dcterms:W3CDTF">2026-07-07T09:48:39Z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0ffe44-78e8-413c-a27a-f644cd2b826b_Enabled">
    <vt:lpwstr>true</vt:lpwstr>
  </property>
  <property fmtid="{D5CDD505-2E9C-101B-9397-08002B2CF9AE}" pid="3" name="MSIP_Label_590ffe44-78e8-413c-a27a-f644cd2b826b_SetDate">
    <vt:lpwstr>2025-12-14T22:42:46Z</vt:lpwstr>
  </property>
  <property fmtid="{D5CDD505-2E9C-101B-9397-08002B2CF9AE}" pid="4" name="MSIP_Label_590ffe44-78e8-413c-a27a-f644cd2b826b_Method">
    <vt:lpwstr>Privileged</vt:lpwstr>
  </property>
  <property fmtid="{D5CDD505-2E9C-101B-9397-08002B2CF9AE}" pid="5" name="MSIP_Label_590ffe44-78e8-413c-a27a-f644cd2b826b_Name">
    <vt:lpwstr>Official</vt:lpwstr>
  </property>
  <property fmtid="{D5CDD505-2E9C-101B-9397-08002B2CF9AE}" pid="6" name="MSIP_Label_590ffe44-78e8-413c-a27a-f644cd2b826b_SiteId">
    <vt:lpwstr>6ae79c91-466c-4c6f-ae9b-5c2a99158a4e</vt:lpwstr>
  </property>
  <property fmtid="{D5CDD505-2E9C-101B-9397-08002B2CF9AE}" pid="7" name="MSIP_Label_590ffe44-78e8-413c-a27a-f644cd2b826b_ActionId">
    <vt:lpwstr>16c00617-7758-4138-9568-33ccd1012401</vt:lpwstr>
  </property>
  <property fmtid="{D5CDD505-2E9C-101B-9397-08002B2CF9AE}" pid="8" name="MSIP_Label_590ffe44-78e8-413c-a27a-f644cd2b826b_ContentBits">
    <vt:lpwstr>0</vt:lpwstr>
  </property>
  <property fmtid="{D5CDD505-2E9C-101B-9397-08002B2CF9AE}" pid="9" name="MSIP_Label_590ffe44-78e8-413c-a27a-f644cd2b826b_Tag">
    <vt:lpwstr>10, 0, 1, 1</vt:lpwstr>
  </property>
</Properties>
</file>