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06" r:id="rId10"/>
    <p:sldId id="328" r:id="rId11"/>
    <p:sldId id="329" r:id="rId12"/>
    <p:sldId id="326" r:id="rId13"/>
    <p:sldId id="327" r:id="rId14"/>
    <p:sldId id="33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 userDrawn="1">
          <p15:clr>
            <a:srgbClr val="A4A3A4"/>
          </p15:clr>
        </p15:guide>
        <p15:guide id="2" pos="7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448F"/>
    <a:srgbClr val="556169"/>
    <a:srgbClr val="E9BF11"/>
    <a:srgbClr val="203D75"/>
    <a:srgbClr val="006AA0"/>
    <a:srgbClr val="328C9E"/>
    <a:srgbClr val="18654D"/>
    <a:srgbClr val="A7643B"/>
    <a:srgbClr val="672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3F43B-8E55-40EE-8BC8-AB1FD7F165E9}" v="270" dt="2026-07-07T08:09:54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4" autoAdjust="0"/>
    <p:restoredTop sz="96327" autoAdjust="0"/>
  </p:normalViewPr>
  <p:slideViewPr>
    <p:cSldViewPr snapToGrid="0" snapToObjects="1">
      <p:cViewPr varScale="1">
        <p:scale>
          <a:sx n="83" d="100"/>
          <a:sy n="83" d="100"/>
        </p:scale>
        <p:origin x="91" y="67"/>
      </p:cViewPr>
      <p:guideLst>
        <p:guide orient="horz" pos="498"/>
        <p:guide pos="7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4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Matthew Dr (Maths &amp; Physics)" userId="10d85fab-1e77-4062-88a6-6263da3132b7" providerId="ADAL" clId="{F48587BC-533C-4DAC-9DD1-80B20593E735}"/>
    <pc:docChg chg="custSel modSld">
      <pc:chgData name="Williams, Matthew Dr (Maths &amp; Physics)" userId="10d85fab-1e77-4062-88a6-6263da3132b7" providerId="ADAL" clId="{F48587BC-533C-4DAC-9DD1-80B20593E735}" dt="2026-07-07T08:09:54.661" v="272" actId="20577"/>
      <pc:docMkLst>
        <pc:docMk/>
      </pc:docMkLst>
      <pc:sldChg chg="modSp mod">
        <pc:chgData name="Williams, Matthew Dr (Maths &amp; Physics)" userId="10d85fab-1e77-4062-88a6-6263da3132b7" providerId="ADAL" clId="{F48587BC-533C-4DAC-9DD1-80B20593E735}" dt="2026-07-07T08:09:54.661" v="272" actId="20577"/>
        <pc:sldMkLst>
          <pc:docMk/>
          <pc:sldMk cId="471603810" sldId="330"/>
        </pc:sldMkLst>
        <pc:spChg chg="mod">
          <ac:chgData name="Williams, Matthew Dr (Maths &amp; Physics)" userId="10d85fab-1e77-4062-88a6-6263da3132b7" providerId="ADAL" clId="{F48587BC-533C-4DAC-9DD1-80B20593E735}" dt="2026-07-07T08:09:54.661" v="272" actId="20577"/>
          <ac:spMkLst>
            <pc:docMk/>
            <pc:sldMk cId="471603810" sldId="330"/>
            <ac:spMk id="3" creationId="{63E6E4EA-59AF-F178-2ECD-72C30E0BDB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1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D83138F7-C85A-0546-9454-4CF02585B26C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16300"/>
            <a:ext cx="7700433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 dirty="0">
                <a:solidFill>
                  <a:srgbClr val="82949D"/>
                </a:solidFill>
              </a:rPr>
              <a:t>Presentation subtitle</a:t>
            </a:r>
            <a:r>
              <a:rPr lang="en-GB" sz="1800" baseline="0" dirty="0">
                <a:solidFill>
                  <a:srgbClr val="82949D"/>
                </a:solidFill>
              </a:rPr>
              <a:t> / presenter here</a:t>
            </a:r>
            <a:endParaRPr lang="en-US" sz="1800" dirty="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093-C218-5443-A6FE-979A5A508DBB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20AFCEC9-B149-994A-917B-A2F047D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1300267"/>
            <a:ext cx="7700209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8827-7592-7C43-BA28-5A52AAB05267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246050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6" y="267251"/>
            <a:ext cx="1688837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2540374"/>
            <a:ext cx="7700433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A839-1A42-B84A-9554-0DA56926C0E5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94850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niversityofSurreyColourBlue.gif">
            <a:extLst>
              <a:ext uri="{FF2B5EF4-FFF2-40B4-BE49-F238E27FC236}">
                <a16:creationId xmlns:a16="http://schemas.microsoft.com/office/drawing/2014/main" id="{A5591EC6-E414-0B4C-B971-3F70A8FB1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6" y="267251"/>
            <a:ext cx="168883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6FAF-0803-A147-9427-80E42A7708AC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5" y="918300"/>
            <a:ext cx="12199684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26B-D35C-D646-AC50-833444FA6818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BAC12B33-D934-284B-BB9E-8B3D5C397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60C4-EDFE-E14A-9819-EE3196AADD73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669400" y="1600200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826251" y="3277118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6" name="Picture 15" descr="UniversityofSurreyColourPowerpoint.jpg">
            <a:extLst>
              <a:ext uri="{FF2B5EF4-FFF2-40B4-BE49-F238E27FC236}">
                <a16:creationId xmlns:a16="http://schemas.microsoft.com/office/drawing/2014/main" id="{AE8AB4F4-BCAE-074F-AC92-978540F6D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F0D-C8DE-9342-814F-FFA90626A4D2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38042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DB2A11BB-F0E9-A447-AC5E-B32286B5A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723-0906-8447-B368-2214709DF7D8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55723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2749" y="1655722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3332640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7" name="Picture 16" descr="UniversityofSurreyColourPowerpoint.jpg">
            <a:extLst>
              <a:ext uri="{FF2B5EF4-FFF2-40B4-BE49-F238E27FC236}">
                <a16:creationId xmlns:a16="http://schemas.microsoft.com/office/drawing/2014/main" id="{6CDCC5BB-814B-F74A-BCE5-2D3294781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23FB7772-94CA-8B4F-BAFE-C2FD5252B591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EE4C46A-EE15-6D46-9AEF-5D08CCF12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FCC0B4D-ED3D-8F4B-A0AF-AF7036F33EF4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669400" y="1600200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826251" y="3277118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3" name="Picture 12" descr="UniOfSurreyPowerPoint.gif">
            <a:extLst>
              <a:ext uri="{FF2B5EF4-FFF2-40B4-BE49-F238E27FC236}">
                <a16:creationId xmlns:a16="http://schemas.microsoft.com/office/drawing/2014/main" id="{00EAF9E8-0D33-C040-BFC0-1BDF6357E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525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>
            <a:extLst>
              <a:ext uri="{FF2B5EF4-FFF2-40B4-BE49-F238E27FC236}">
                <a16:creationId xmlns:a16="http://schemas.microsoft.com/office/drawing/2014/main" id="{781FDFE9-E7B0-1C41-9F3B-07EEECCE7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8C9308CF-6DCD-6B4B-8D1C-7A5F18D4A5A9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38042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92703A0-A7B1-C942-B497-EDAAFA620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A9331306-35FA-6246-B3D8-36708CF7CB47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55723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2749" y="1655722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3332640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3" name="Picture 12" descr="UniOfSurreyPowerPoint.gif">
            <a:extLst>
              <a:ext uri="{FF2B5EF4-FFF2-40B4-BE49-F238E27FC236}">
                <a16:creationId xmlns:a16="http://schemas.microsoft.com/office/drawing/2014/main" id="{3338110C-B57A-C64F-888C-783BF34E1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43165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7614-98AF-D943-9776-D6CC1FEED160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6800851" y="1643063"/>
            <a:ext cx="4936067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Insert Chart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E66265E7-BBB1-3042-AC1A-DA22F66F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B6B9-116C-3944-942B-70DB4336419E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2023" y="2665963"/>
            <a:ext cx="1112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 dirty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8949" y="3995248"/>
            <a:ext cx="12192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5832" y="4227169"/>
            <a:ext cx="85344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D9E-D1EA-E840-A1E9-335F7BC2D481}" type="datetime2">
              <a:rPr lang="en-GB" smtClean="0"/>
              <a:t>Tuesday, 07 July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>
            <a:extLst>
              <a:ext uri="{FF2B5EF4-FFF2-40B4-BE49-F238E27FC236}">
                <a16:creationId xmlns:a16="http://schemas.microsoft.com/office/drawing/2014/main" id="{37C94ED0-34A7-9B44-9200-80038E79C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AF9-F08E-734B-8452-543E66BD7DBC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525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90FF40E-FE6F-E041-84E1-BD0A0868FEB9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A3A1E10-1E55-C749-81F6-848102E26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3E541DD-12D4-0046-A865-5A967AF8E1F5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9" name="Picture 8" descr="UniOfSurreyPowerPoint.gif">
            <a:extLst>
              <a:ext uri="{FF2B5EF4-FFF2-40B4-BE49-F238E27FC236}">
                <a16:creationId xmlns:a16="http://schemas.microsoft.com/office/drawing/2014/main" id="{79D0BF17-E348-7447-B2BE-1A458287E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0938-10B4-DA43-AAE6-D9063DFD599B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BE51C3F7-F166-3241-88F9-3CED245A0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FF49-1DCD-6C41-9C80-316C92918C29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B4BC8CFD-8FA7-D24D-BBE4-418FFC6A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3183-61A2-7B4B-BF9A-4493A4B7E48D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26C646A7-65CB-6C48-8B47-87751F51A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3352"/>
            <a:ext cx="10068376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University of Surrey PowerPoint Template  4:3 format - v2.0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809" y="6575394"/>
            <a:ext cx="2709697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07F6BD9-2DA4-0A42-B742-0B60BD98DDB3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9217" y="6575393"/>
            <a:ext cx="28448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touch this slide.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is the slide master and will alter all other slides.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60" r:id="rId13"/>
    <p:sldLayoutId id="2147483662" r:id="rId14"/>
    <p:sldLayoutId id="2147483664" r:id="rId15"/>
    <p:sldLayoutId id="2147483663" r:id="rId16"/>
    <p:sldLayoutId id="2147483665" r:id="rId17"/>
    <p:sldLayoutId id="2147483667" r:id="rId18"/>
    <p:sldLayoutId id="2147483668" r:id="rId19"/>
    <p:sldLayoutId id="2147483669" r:id="rId20"/>
    <p:sldLayoutId id="2147483666" r:id="rId21"/>
    <p:sldLayoutId id="2147483671" r:id="rId22"/>
    <p:sldLayoutId id="2147483672" r:id="rId2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BB50-49E8-1345-9D23-5003F3EBCCAC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F4F158-902A-5145-9471-C3DD80F0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55" y="871923"/>
            <a:ext cx="9972675" cy="2283041"/>
          </a:xfrm>
        </p:spPr>
        <p:txBody>
          <a:bodyPr/>
          <a:lstStyle/>
          <a:p>
            <a:r>
              <a:rPr lang="en-US" b="1" dirty="0"/>
              <a:t>Next Generation TAS for Decays and Reactions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A593-BA49-6B45-AB95-8971A8BAE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52" y="3416300"/>
            <a:ext cx="7700433" cy="228304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Dr. Matthew Williams</a:t>
            </a:r>
          </a:p>
          <a:p>
            <a:r>
              <a:rPr lang="en-US" dirty="0"/>
              <a:t>STFC Ernest Rutherford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C12A-3144-D680-412D-B53E3209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of radiative capture reactions with TAGS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B595-6DB2-8D10-B604-AFE5A2B1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E193C-A081-F602-06B1-AAD106F6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04412-C51D-8814-91AC-3F6925AC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3558144"/>
            <a:ext cx="3556414" cy="2575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36FDC-D58F-E3A5-6DA0-7DA27C66150A}"/>
                  </a:ext>
                </a:extLst>
              </p:cNvPr>
              <p:cNvSpPr txBox="1"/>
              <p:nvPr/>
            </p:nvSpPr>
            <p:spPr>
              <a:xfrm>
                <a:off x="609600" y="1032191"/>
                <a:ext cx="10783078" cy="233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Recent studies have been undertaken with </a:t>
                </a:r>
                <a:r>
                  <a:rPr lang="en-GB" sz="1600" dirty="0" err="1">
                    <a:solidFill>
                      <a:srgbClr val="000000"/>
                    </a:solidFill>
                    <a:latin typeface="Georgia"/>
                    <a:cs typeface="Georgia"/>
                  </a:rPr>
                  <a:t>SuN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 to measure reactions important for the astrophysical p-process using a H</a:t>
                </a:r>
                <a:r>
                  <a:rPr lang="en-GB" sz="1600" baseline="-25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2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 gas cell target.</a:t>
                </a:r>
              </a:p>
              <a:p>
                <a:endParaRPr lang="en-GB" sz="16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84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Kr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,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85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Rb: A. Palmisano-Kyle, et al., </a:t>
                </a:r>
                <a:r>
                  <a:rPr lang="en-GB" sz="1600" dirty="0">
                    <a:solidFill>
                      <a:srgbClr val="000000"/>
                    </a:solidFill>
                  </a:rPr>
                  <a:t>PRC 105, 065804 (2022)</a:t>
                </a:r>
                <a:endParaRPr lang="en-GB" sz="16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82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Kr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,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83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Rb: A. </a:t>
                </a:r>
                <a:r>
                  <a:rPr lang="en-GB" sz="1600" dirty="0" err="1">
                    <a:solidFill>
                      <a:srgbClr val="000000"/>
                    </a:solidFill>
                    <a:latin typeface="Georgia"/>
                    <a:cs typeface="Georgia"/>
                  </a:rPr>
                  <a:t>Tsantiri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, et al., </a:t>
                </a:r>
                <a:r>
                  <a:rPr lang="en-GB" sz="1600" dirty="0">
                    <a:solidFill>
                      <a:srgbClr val="000000"/>
                    </a:solidFill>
                  </a:rPr>
                  <a:t>PRC 107, 035808 (2023)</a:t>
                </a:r>
                <a:endParaRPr lang="en-GB" sz="16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73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As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,</m:t>
                    </m:r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sz="16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74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Se: A. </a:t>
                </a:r>
                <a:r>
                  <a:rPr lang="en-GB" sz="1600" dirty="0" err="1">
                    <a:solidFill>
                      <a:srgbClr val="000000"/>
                    </a:solidFill>
                    <a:latin typeface="Georgia"/>
                    <a:cs typeface="Georgia"/>
                  </a:rPr>
                  <a:t>Tsantiri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, et al., </a:t>
                </a:r>
                <a:r>
                  <a:rPr lang="en-GB" sz="1600" dirty="0">
                    <a:solidFill>
                      <a:srgbClr val="000000"/>
                    </a:solidFill>
                  </a:rPr>
                  <a:t>PRL </a:t>
                </a:r>
                <a:r>
                  <a:rPr lang="en-GB" sz="1600" b="1" dirty="0">
                    <a:solidFill>
                      <a:srgbClr val="000000"/>
                    </a:solidFill>
                  </a:rPr>
                  <a:t>135</a:t>
                </a:r>
                <a:r>
                  <a:rPr lang="en-GB" sz="1600" dirty="0">
                    <a:solidFill>
                      <a:srgbClr val="000000"/>
                    </a:solidFill>
                  </a:rPr>
                  <a:t>, 212701 (2025)</a:t>
                </a:r>
              </a:p>
              <a:p>
                <a:endParaRPr lang="en-GB" sz="16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Method involves searching for events with a TAS sum peak around: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sub>
                    </m:sSub>
                  </m:oMath>
                </a14:m>
                <a:r>
                  <a:rPr lang="en-GB" sz="1600" b="1" dirty="0">
                    <a:latin typeface="Georgia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Georgia"/>
                    <a:cs typeface="Georgia"/>
                  </a:rPr>
                  <a:t>and subtracting background from beam interaction with the gas cell.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36FDC-D58F-E3A5-6DA0-7DA27C66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32191"/>
                <a:ext cx="10783078" cy="2330382"/>
              </a:xfrm>
              <a:prstGeom prst="rect">
                <a:avLst/>
              </a:prstGeom>
              <a:blipFill>
                <a:blip r:embed="rId3"/>
                <a:stretch>
                  <a:fillRect l="-283" t="-783" r="-735" b="-2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01B0A75-7F08-D1C8-573B-769C075598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5"/>
          <a:stretch>
            <a:fillRect/>
          </a:stretch>
        </p:blipFill>
        <p:spPr>
          <a:xfrm>
            <a:off x="3965510" y="3701493"/>
            <a:ext cx="3556414" cy="21243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A0EE65-D99D-C223-32D8-A56A92852A3D}"/>
              </a:ext>
            </a:extLst>
          </p:cNvPr>
          <p:cNvSpPr txBox="1"/>
          <p:nvPr/>
        </p:nvSpPr>
        <p:spPr>
          <a:xfrm>
            <a:off x="7612120" y="3678542"/>
            <a:ext cx="398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While effective for stable or long-lived beams, this technique is strongly limited by background likely from a combination of reactions on the target foil and room-background.</a:t>
            </a:r>
          </a:p>
          <a:p>
            <a:endParaRPr lang="en-GB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endParaRPr lang="en-GB" sz="14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311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5351-5C78-01DF-26A6-88FE076E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TAS with recoil separation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230E-3085-82BC-9C35-1454A559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2C16-DDE1-1A2C-6B3B-90138AE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CAD0D9-E6C7-AD04-9980-DA74F73F5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5042"/>
            <a:ext cx="4192556" cy="2464046"/>
          </a:xfrm>
          <a:prstGeom prst="rect">
            <a:avLst/>
          </a:prstGeom>
        </p:spPr>
      </p:pic>
      <p:pic>
        <p:nvPicPr>
          <p:cNvPr id="8" name="Picture 7" descr="A large machine with many wires&#10;&#10;AI-generated content may be incorrect.">
            <a:extLst>
              <a:ext uri="{FF2B5EF4-FFF2-40B4-BE49-F238E27FC236}">
                <a16:creationId xmlns:a16="http://schemas.microsoft.com/office/drawing/2014/main" id="{346F4CBA-CE98-990A-AA06-6DDC3BDD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" t="26506" r="587" b="26506"/>
          <a:stretch>
            <a:fillRect/>
          </a:stretch>
        </p:blipFill>
        <p:spPr>
          <a:xfrm>
            <a:off x="5432225" y="1747229"/>
            <a:ext cx="1957620" cy="2000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large yellow machine in a factory&#10;&#10;AI-generated content may be incorrect.">
            <a:extLst>
              <a:ext uri="{FF2B5EF4-FFF2-40B4-BE49-F238E27FC236}">
                <a16:creationId xmlns:a16="http://schemas.microsoft.com/office/drawing/2014/main" id="{E2C2123D-B751-7B6A-5123-7489D3F84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81" y="1747229"/>
            <a:ext cx="4328105" cy="2001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DE1339-46CC-8E6C-9194-0282FD84B465}"/>
                  </a:ext>
                </a:extLst>
              </p:cNvPr>
              <p:cNvSpPr txBox="1"/>
              <p:nvPr/>
            </p:nvSpPr>
            <p:spPr>
              <a:xfrm>
                <a:off x="886406" y="3989088"/>
                <a:ext cx="10599578" cy="2374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Beta-decay background from the radioactive beam terminates at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b>
                    </m:sSub>
                  </m:oMath>
                </a14:m>
                <a:endParaRPr lang="en-GB" sz="1600" b="1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endParaRPr lang="en-GB" sz="1600" b="1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However, high-energy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-rays from the reaction (evidenced by timing correlation) continue past this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accent1"/>
                    </a:solidFill>
                    <a:latin typeface="Georgia"/>
                    <a:cs typeface="Georgia"/>
                  </a:rPr>
                  <a:t> </a:t>
                </a:r>
                <a:endParaRPr lang="en-GB" sz="1600" b="1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endParaRPr lang="en-GB" sz="1600" b="1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Since in many, if not all, interesting cases for the p-process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600" b="1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sz="1600" b="1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background can be strongly supressed by gating on both high-energy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600" b="1" dirty="0">
                    <a:solidFill>
                      <a:srgbClr val="556169"/>
                    </a:solidFill>
                    <a:latin typeface="Georgia"/>
                    <a:cs typeface="Georgia"/>
                  </a:rPr>
                  <a:t>-</a:t>
                </a:r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rays and recoils </a:t>
                </a:r>
              </a:p>
              <a:p>
                <a:endParaRPr lang="en-GB" sz="16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Major benefit using a higher-Z material other than </a:t>
                </a:r>
                <a:r>
                  <a:rPr lang="en-GB" sz="1600" dirty="0" err="1">
                    <a:solidFill>
                      <a:srgbClr val="556169"/>
                    </a:solidFill>
                    <a:latin typeface="Georgia"/>
                    <a:cs typeface="Georgia"/>
                  </a:rPr>
                  <a:t>NaI</a:t>
                </a:r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like </a:t>
                </a:r>
                <a:r>
                  <a:rPr lang="en-GB" sz="1600" dirty="0" err="1">
                    <a:solidFill>
                      <a:srgbClr val="556169"/>
                    </a:solidFill>
                    <a:latin typeface="Georgia"/>
                    <a:cs typeface="Georgia"/>
                  </a:rPr>
                  <a:t>SuN</a:t>
                </a:r>
                <a:r>
                  <a:rPr lang="en-GB" sz="16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(also would benefit from improved timing and energy resolution).</a:t>
                </a:r>
                <a:r>
                  <a:rPr lang="en-GB" sz="1600" b="1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  <a:endParaRPr lang="en-GB" sz="16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DE1339-46CC-8E6C-9194-0282FD84B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06" y="3989088"/>
                <a:ext cx="10599578" cy="2374881"/>
              </a:xfrm>
              <a:prstGeom prst="rect">
                <a:avLst/>
              </a:prstGeom>
              <a:blipFill>
                <a:blip r:embed="rId5"/>
                <a:stretch>
                  <a:fillRect l="-288" t="-769" b="-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BBA161-5973-2A2B-2489-90CC641C545C}"/>
              </a:ext>
            </a:extLst>
          </p:cNvPr>
          <p:cNvCxnSpPr/>
          <p:nvPr/>
        </p:nvCxnSpPr>
        <p:spPr>
          <a:xfrm>
            <a:off x="1026367" y="3201196"/>
            <a:ext cx="3638939" cy="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oogle Shape;416;p12" descr="Chart, histogram&#10;&#10;Description automatically generated">
            <a:extLst>
              <a:ext uri="{FF2B5EF4-FFF2-40B4-BE49-F238E27FC236}">
                <a16:creationId xmlns:a16="http://schemas.microsoft.com/office/drawing/2014/main" id="{A0AA82FE-F4E0-5D46-E851-C11D755B32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2327" y="1525042"/>
            <a:ext cx="2076510" cy="130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D6B751-E4C9-D1A8-FCE9-C90F31771DC4}"/>
              </a:ext>
            </a:extLst>
          </p:cNvPr>
          <p:cNvSpPr txBox="1"/>
          <p:nvPr/>
        </p:nvSpPr>
        <p:spPr>
          <a:xfrm>
            <a:off x="723572" y="1008856"/>
            <a:ext cx="961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Can background for RIB measurements be overcome by combining with recoil separation?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2B5944-39A2-1D8B-5119-764C3D24E0F4}"/>
              </a:ext>
            </a:extLst>
          </p:cNvPr>
          <p:cNvSpPr/>
          <p:nvPr/>
        </p:nvSpPr>
        <p:spPr>
          <a:xfrm>
            <a:off x="2584580" y="2416629"/>
            <a:ext cx="643812" cy="8840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E951-4363-4E42-D40F-AD0C4F59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Desing Improvements for a Next-Generation Device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0B0A-C90C-0185-6A56-3B003F14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3B94-88A5-FFFC-79A7-1C878EEF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8DFDE1-B0F6-19F0-4D43-0F15F4700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81473"/>
              </p:ext>
            </p:extLst>
          </p:nvPr>
        </p:nvGraphicFramePr>
        <p:xfrm>
          <a:off x="618673" y="1754019"/>
          <a:ext cx="5908352" cy="405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51">
                  <a:extLst>
                    <a:ext uri="{9D8B030D-6E8A-4147-A177-3AD203B41FA5}">
                      <a16:colId xmlns:a16="http://schemas.microsoft.com/office/drawing/2014/main" val="2811402517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2380557355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3645415413"/>
                    </a:ext>
                  </a:extLst>
                </a:gridCol>
                <a:gridCol w="910254">
                  <a:extLst>
                    <a:ext uri="{9D8B030D-6E8A-4147-A177-3AD203B41FA5}">
                      <a16:colId xmlns:a16="http://schemas.microsoft.com/office/drawing/2014/main" val="583840709"/>
                    </a:ext>
                  </a:extLst>
                </a:gridCol>
                <a:gridCol w="904198">
                  <a:extLst>
                    <a:ext uri="{9D8B030D-6E8A-4147-A177-3AD203B41FA5}">
                      <a16:colId xmlns:a16="http://schemas.microsoft.com/office/drawing/2014/main" val="1760603278"/>
                    </a:ext>
                  </a:extLst>
                </a:gridCol>
                <a:gridCol w="1027239">
                  <a:extLst>
                    <a:ext uri="{9D8B030D-6E8A-4147-A177-3AD203B41FA5}">
                      <a16:colId xmlns:a16="http://schemas.microsoft.com/office/drawing/2014/main" val="3416224193"/>
                    </a:ext>
                  </a:extLst>
                </a:gridCol>
              </a:tblGrid>
              <a:tr h="533082">
                <a:tc>
                  <a:txBody>
                    <a:bodyPr/>
                    <a:lstStyle/>
                    <a:p>
                      <a:r>
                        <a:rPr lang="en-GB" sz="14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Density (g/cm3)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Energy resolution @ 662 keV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Rise Time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Decay Time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Light Yield (</a:t>
                      </a:r>
                      <a:r>
                        <a:rPr lang="en-GB" sz="1400" dirty="0" err="1"/>
                        <a:t>ph</a:t>
                      </a:r>
                      <a:r>
                        <a:rPr lang="en-GB" sz="1400" dirty="0"/>
                        <a:t>/MeV)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678247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 err="1"/>
                        <a:t>NaI</a:t>
                      </a:r>
                      <a:r>
                        <a:rPr lang="en-GB" sz="1400" dirty="0"/>
                        <a:t>(Tl)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~38k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5779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 err="1"/>
                        <a:t>CsI</a:t>
                      </a:r>
                      <a:r>
                        <a:rPr lang="en-GB" sz="1400" dirty="0"/>
                        <a:t>(Tl)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 to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~54k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17392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/>
                        <a:t>BGO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 to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98171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 err="1"/>
                        <a:t>LYSO:Ce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~0.1 to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~32k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92392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 err="1"/>
                        <a:t>LSO:Ce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~0.1 to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~30k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3508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/>
                        <a:t>LaBr3(Ce)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2.6 to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~63k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11464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dirty="0"/>
                        <a:t>CeBr3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3.8 to 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~60k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91391"/>
                  </a:ext>
                </a:extLst>
              </a:tr>
              <a:tr h="381519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GAGG:Ce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6.63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4.5 to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~5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~50k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404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919E1B-D52B-3528-F390-188B3EA20279}"/>
              </a:ext>
            </a:extLst>
          </p:cNvPr>
          <p:cNvSpPr txBox="1"/>
          <p:nvPr/>
        </p:nvSpPr>
        <p:spPr>
          <a:xfrm>
            <a:off x="609599" y="1083040"/>
            <a:ext cx="619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More options are now available for detector materials the improve on both efficiency (proxy from density), resolution (times and energy) and light yield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8B58B-9DCC-D51B-B24D-E1CAA0972680}"/>
              </a:ext>
            </a:extLst>
          </p:cNvPr>
          <p:cNvSpPr txBox="1"/>
          <p:nvPr/>
        </p:nvSpPr>
        <p:spPr>
          <a:xfrm>
            <a:off x="7193902" y="1083040"/>
            <a:ext cx="483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Utilize Digital Electronics and PSA for Active Compton suppression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289C39-A716-9D60-9D83-4B74EF3E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188" y="1539282"/>
            <a:ext cx="2320857" cy="1442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2E1F46-8877-E433-2BA8-498E943B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133" y="4041975"/>
            <a:ext cx="3520114" cy="23248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039DE7-8B3D-7C23-C805-1001C0D85894}"/>
              </a:ext>
            </a:extLst>
          </p:cNvPr>
          <p:cNvSpPr txBox="1"/>
          <p:nvPr/>
        </p:nvSpPr>
        <p:spPr>
          <a:xfrm>
            <a:off x="7157862" y="2999043"/>
            <a:ext cx="483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Possible geometries*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1F8222-FD38-83DD-60A7-3505DF3FFE2D}"/>
              </a:ext>
            </a:extLst>
          </p:cNvPr>
          <p:cNvSpPr txBox="1"/>
          <p:nvPr/>
        </p:nvSpPr>
        <p:spPr>
          <a:xfrm>
            <a:off x="618673" y="5980922"/>
            <a:ext cx="590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556169"/>
                </a:solidFill>
                <a:latin typeface="Georgia"/>
                <a:cs typeface="Georgia"/>
              </a:rPr>
              <a:t>SuN</a:t>
            </a:r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 has been upgraded with added CeBr3. Rocinante with LaBr3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E0962A-B196-FEC2-D359-26E01CFE4784}"/>
              </a:ext>
            </a:extLst>
          </p:cNvPr>
          <p:cNvSpPr txBox="1"/>
          <p:nvPr/>
        </p:nvSpPr>
        <p:spPr>
          <a:xfrm>
            <a:off x="7193902" y="3306820"/>
            <a:ext cx="4395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Geometries having a polar symmetry are needed in order to perform Doppler-corrections for in-beam experiments. Nested design to help veto background.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E09E8F-FED2-466A-D227-479341A5811A}"/>
              </a:ext>
            </a:extLst>
          </p:cNvPr>
          <p:cNvGrpSpPr/>
          <p:nvPr/>
        </p:nvGrpSpPr>
        <p:grpSpPr>
          <a:xfrm>
            <a:off x="6887162" y="1623827"/>
            <a:ext cx="2631849" cy="1201077"/>
            <a:chOff x="6887162" y="1623827"/>
            <a:chExt cx="2631849" cy="12010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33D668-9668-6290-DAF4-94D7EAC707A0}"/>
                </a:ext>
              </a:extLst>
            </p:cNvPr>
            <p:cNvGrpSpPr/>
            <p:nvPr/>
          </p:nvGrpSpPr>
          <p:grpSpPr>
            <a:xfrm>
              <a:off x="6887162" y="1623827"/>
              <a:ext cx="2077149" cy="1201077"/>
              <a:chOff x="6998316" y="1754408"/>
              <a:chExt cx="2077149" cy="120107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C9E822-2977-B703-F671-13629FEC662A}"/>
                  </a:ext>
                </a:extLst>
              </p:cNvPr>
              <p:cNvSpPr/>
              <p:nvPr/>
            </p:nvSpPr>
            <p:spPr>
              <a:xfrm>
                <a:off x="7305869" y="1955317"/>
                <a:ext cx="794016" cy="8497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51C89A-6F77-FF2E-DBFB-E1E81A91F79D}"/>
                  </a:ext>
                </a:extLst>
              </p:cNvPr>
              <p:cNvSpPr/>
              <p:nvPr/>
            </p:nvSpPr>
            <p:spPr>
              <a:xfrm>
                <a:off x="8099884" y="1955317"/>
                <a:ext cx="975581" cy="8497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CCDB86-294E-CDAF-F70B-714B8CCDA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>
              <a:xfrm rot="3141866">
                <a:off x="6705331" y="2047393"/>
                <a:ext cx="1201077" cy="615107"/>
              </a:xfrm>
              <a:prstGeom prst="rect">
                <a:avLst/>
              </a:prstGeom>
            </p:spPr>
          </p:pic>
          <p:sp>
            <p:nvSpPr>
              <p:cNvPr id="20" name="Star: 5 Points 19">
                <a:extLst>
                  <a:ext uri="{FF2B5EF4-FFF2-40B4-BE49-F238E27FC236}">
                    <a16:creationId xmlns:a16="http://schemas.microsoft.com/office/drawing/2014/main" id="{62C35A9E-E743-25FE-69B9-50F6CDB2FE94}"/>
                  </a:ext>
                </a:extLst>
              </p:cNvPr>
              <p:cNvSpPr/>
              <p:nvPr/>
            </p:nvSpPr>
            <p:spPr>
              <a:xfrm>
                <a:off x="7686647" y="2513752"/>
                <a:ext cx="270588" cy="22393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D053F6A-6053-FC43-9C2B-E708A537E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>
              <a:xfrm rot="285787">
                <a:off x="7722306" y="2255807"/>
                <a:ext cx="988987" cy="509084"/>
              </a:xfrm>
              <a:prstGeom prst="rect">
                <a:avLst/>
              </a:prstGeom>
            </p:spPr>
          </p:pic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0F6D8C6B-D4DE-FF3D-8319-A11D360B5D9D}"/>
                  </a:ext>
                </a:extLst>
              </p:cNvPr>
              <p:cNvSpPr/>
              <p:nvPr/>
            </p:nvSpPr>
            <p:spPr>
              <a:xfrm>
                <a:off x="8611658" y="2194788"/>
                <a:ext cx="270588" cy="22393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0D695E-9BE2-DA8D-94E4-4951D9E029DC}"/>
                </a:ext>
              </a:extLst>
            </p:cNvPr>
            <p:cNvGrpSpPr/>
            <p:nvPr/>
          </p:nvGrpSpPr>
          <p:grpSpPr>
            <a:xfrm>
              <a:off x="8903190" y="1909480"/>
              <a:ext cx="615821" cy="680268"/>
              <a:chOff x="8903190" y="1909480"/>
              <a:chExt cx="615821" cy="680268"/>
            </a:xfrm>
          </p:grpSpPr>
          <p:sp>
            <p:nvSpPr>
              <p:cNvPr id="30" name="Rectangle: Top Corners Snipped 29">
                <a:extLst>
                  <a:ext uri="{FF2B5EF4-FFF2-40B4-BE49-F238E27FC236}">
                    <a16:creationId xmlns:a16="http://schemas.microsoft.com/office/drawing/2014/main" id="{DE29538E-AC97-F282-AE01-C542EBF5F459}"/>
                  </a:ext>
                </a:extLst>
              </p:cNvPr>
              <p:cNvSpPr/>
              <p:nvPr/>
            </p:nvSpPr>
            <p:spPr>
              <a:xfrm rot="5400000">
                <a:off x="8870967" y="2022746"/>
                <a:ext cx="680268" cy="453736"/>
              </a:xfrm>
              <a:prstGeom prst="snip2SameRect">
                <a:avLst>
                  <a:gd name="adj1" fmla="val 41344"/>
                  <a:gd name="adj2" fmla="val 0"/>
                </a:avLst>
              </a:prstGeom>
              <a:solidFill>
                <a:schemeClr val="bg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2D5264-24AC-6EEA-9E8C-7DBBCBAAA349}"/>
                  </a:ext>
                </a:extLst>
              </p:cNvPr>
              <p:cNvSpPr txBox="1"/>
              <p:nvPr/>
            </p:nvSpPr>
            <p:spPr>
              <a:xfrm>
                <a:off x="8903190" y="2093112"/>
                <a:ext cx="615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Georgia"/>
                    <a:cs typeface="Georgia"/>
                  </a:rPr>
                  <a:t>PMT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BEC72EF-3C1B-9F6E-FDB0-03887343DD91}"/>
              </a:ext>
            </a:extLst>
          </p:cNvPr>
          <p:cNvSpPr txBox="1"/>
          <p:nvPr/>
        </p:nvSpPr>
        <p:spPr>
          <a:xfrm>
            <a:off x="7329705" y="6250049"/>
            <a:ext cx="437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*For illustrative purposes only!</a:t>
            </a:r>
          </a:p>
        </p:txBody>
      </p:sp>
    </p:spTree>
    <p:extLst>
      <p:ext uri="{BB962C8B-B14F-4D97-AF65-F5344CB8AC3E}">
        <p14:creationId xmlns:p14="http://schemas.microsoft.com/office/powerpoint/2010/main" val="12741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7" grpId="0"/>
      <p:bldP spid="29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70B9-A4FA-08B9-99F8-1488C956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would such a device go?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E600-4D31-F71D-5E2B-887FB3FC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37049-9197-C5F7-EF5A-1F1A0597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13</a:t>
            </a:fld>
            <a:endParaRPr lang="en-US"/>
          </a:p>
        </p:txBody>
      </p:sp>
      <p:pic>
        <p:nvPicPr>
          <p:cNvPr id="7" name="Google Shape;548;p23" descr="TRIUMF ARIEL (Advanced Rare Isotope Laboratory) - Bush, Bohlman &amp; Partners  LLP">
            <a:extLst>
              <a:ext uri="{FF2B5EF4-FFF2-40B4-BE49-F238E27FC236}">
                <a16:creationId xmlns:a16="http://schemas.microsoft.com/office/drawing/2014/main" id="{FB180E7F-7CFD-7060-D42F-5288166568F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0146" y="1050679"/>
            <a:ext cx="1903443" cy="158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CCCA0-2AF9-3527-BC9A-F9BA09E50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39"/>
          <a:stretch>
            <a:fillRect/>
          </a:stretch>
        </p:blipFill>
        <p:spPr>
          <a:xfrm>
            <a:off x="8584164" y="990903"/>
            <a:ext cx="2998235" cy="1817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246AC-883F-1412-DB16-456700432154}"/>
              </a:ext>
            </a:extLst>
          </p:cNvPr>
          <p:cNvSpPr txBox="1"/>
          <p:nvPr/>
        </p:nvSpPr>
        <p:spPr>
          <a:xfrm>
            <a:off x="609600" y="1081584"/>
            <a:ext cx="58378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A mobile facility to take advantage of opportunities for both decay and in-beam studies.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ISOL facilities like ISOLDE and TRIUMF would be good candidates for astrophysical reaction studies. Neither currently have segmented TAS devices installed long-term.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A program at TRIUMF focusing on neutron-rich nuclei close to fission peaks would greatly benefit from ARIEL.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The new RAON facility (open for international users next year) will also offer unique opportunities. Initially with stable beam fragmentation with </a:t>
            </a:r>
            <a:r>
              <a:rPr lang="en-GB" sz="1400" dirty="0" err="1">
                <a:solidFill>
                  <a:srgbClr val="556169"/>
                </a:solidFill>
                <a:latin typeface="Georgia"/>
                <a:cs typeface="Georgia"/>
              </a:rPr>
              <a:t>KoBRA</a:t>
            </a:r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 separator, then with radioactive beam fragmentation.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8FAE3-9AF6-2969-BBEC-D3EABDF9EB88}"/>
              </a:ext>
            </a:extLst>
          </p:cNvPr>
          <p:cNvSpPr txBox="1"/>
          <p:nvPr/>
        </p:nvSpPr>
        <p:spPr>
          <a:xfrm>
            <a:off x="609601" y="4364760"/>
            <a:ext cx="490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A Future UK Facility?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315D7-5C41-056F-79F5-B03869145B17}"/>
              </a:ext>
            </a:extLst>
          </p:cNvPr>
          <p:cNvSpPr txBox="1"/>
          <p:nvPr/>
        </p:nvSpPr>
        <p:spPr>
          <a:xfrm>
            <a:off x="609601" y="4834210"/>
            <a:ext cx="40836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Cross-over with muon-induced induced reactions at ISIS (RAL) – Talk by Jack Henderson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Radioactive ion beam production at a UK laser facility, e.g. EPAC at RAL?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5AD19-2C99-02ED-7D72-2A70735E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29" y="4922453"/>
            <a:ext cx="3696954" cy="1512195"/>
          </a:xfrm>
          <a:prstGeom prst="rect">
            <a:avLst/>
          </a:prstGeom>
        </p:spPr>
      </p:pic>
      <p:pic>
        <p:nvPicPr>
          <p:cNvPr id="18" name="Picture 17" descr="CLF ANNUAL REPORT TEMPLATE 2005">
            <a:extLst>
              <a:ext uri="{FF2B5EF4-FFF2-40B4-BE49-F238E27FC236}">
                <a16:creationId xmlns:a16="http://schemas.microsoft.com/office/drawing/2014/main" id="{EA9A4123-2B7B-78CE-9B52-8A83FC863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117" y="4895119"/>
            <a:ext cx="2778763" cy="1398203"/>
          </a:xfrm>
          <a:prstGeom prst="rect">
            <a:avLst/>
          </a:prstGeom>
        </p:spPr>
      </p:pic>
      <p:pic>
        <p:nvPicPr>
          <p:cNvPr id="19" name="Picture 18" descr="Beam commissioning of the KoBRA in-flight fragment separator at RAON -  ScienceDirect">
            <a:extLst>
              <a:ext uri="{FF2B5EF4-FFF2-40B4-BE49-F238E27FC236}">
                <a16:creationId xmlns:a16="http://schemas.microsoft.com/office/drawing/2014/main" id="{F538B51C-B16A-E633-C410-D7D9537DE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46" y="3042672"/>
            <a:ext cx="4892205" cy="14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F97A-3F71-5391-62A6-4320470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/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E4EA-59AF-F178-2ECD-72C30E0B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6647"/>
            <a:ext cx="11095257" cy="474959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TAS-enabled measurements provide important insights into nuclear astrophysics and nuclear structure, increasingly supported by new methods and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current TAS devices use </a:t>
            </a:r>
            <a:r>
              <a:rPr lang="en-GB" dirty="0" err="1"/>
              <a:t>NaI</a:t>
            </a:r>
            <a:r>
              <a:rPr lang="en-GB" dirty="0"/>
              <a:t>, but new commercially-available materials could greatly benefit a new device with improved stopping power, timing and energy resolution.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a new higher-resolution TAS device benefit your physics programs?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design characteristics are most important for your science case and what detector systems could a new TAS be combined with to improve scientific output?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Should the roadmap be revisited to emphasize links between fundamental and more applied-focused UKRI missions: clean energy, security, NHS fit for future…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Path forward: </a:t>
            </a:r>
            <a:r>
              <a:rPr lang="en-GB" dirty="0"/>
              <a:t>Concept design and simulations needed. Currently working with a masters’ student, but could be expedited with a small-project fund including PDRA support. Work with existing European collaboration on TAGS. Explore potential ERC grant avenues as well </a:t>
            </a:r>
            <a:r>
              <a:rPr lang="en-GB"/>
              <a:t>as PPRP. </a:t>
            </a:r>
            <a:r>
              <a:rPr lang="en-GB" b="1" dirty="0"/>
              <a:t>Is there a Bucket 2 grant line to be exploited?</a:t>
            </a:r>
          </a:p>
          <a:p>
            <a:r>
              <a:rPr lang="en-GB" dirty="0"/>
              <a:t>     Unfortunately, small project funds are relatively uncommon in nuclear physics. </a:t>
            </a:r>
          </a:p>
          <a:p>
            <a:r>
              <a:rPr lang="en-GB" dirty="0"/>
              <a:t>     How can we better support ideas for new devices/programmes?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503B5-6852-CCC2-08AA-59CF9448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1EAFC-BAA9-2D20-2D95-2C7D70FD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A1A8-3453-2F39-9AC8-5A114110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4E215-0CB5-34A7-5BF6-F6593E7ED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What is Total Absorption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-ray Spectrometry (TAGS)?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Physics motivation for TAGS: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Nuclear astrophysics (heavy-element synthesis, supernovae dynamics, neutron stars, …).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Nuclear structure (GT strength functions, level densities, double beta-decay, … )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Nuclear technology &amp; applications (Reactor decay heat, neutrino spectrum, …)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Existing TAS devices (MTAS, DTAS, </a:t>
                </a:r>
                <a:r>
                  <a:rPr lang="en-GB" dirty="0" err="1"/>
                  <a:t>SuN</a:t>
                </a:r>
                <a:r>
                  <a:rPr lang="en-GB" dirty="0"/>
                  <a:t>, Rocinante, …)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Ideas for design improvements for a next-generation TAS: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Greater energy &amp; timing resolution materials.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Coupling to existing devices.</a:t>
                </a:r>
              </a:p>
              <a:p>
                <a:pPr marL="1085850" lvl="1" indent="-342900">
                  <a:buFont typeface="Wingdings" panose="05000000000000000000" pitchFamily="2" charset="2"/>
                  <a:buChar char="§"/>
                </a:pPr>
                <a:r>
                  <a:rPr lang="en-GB" dirty="0"/>
                  <a:t>Active Compton-suppression and neutron detection with pulse-shape analysis.</a:t>
                </a:r>
              </a:p>
              <a:p>
                <a:pPr lvl="1" indent="0">
                  <a:buNone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 Deployment at existing and new facilities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4E215-0CB5-34A7-5BF6-F6593E7ED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5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AFB46-0E1C-6F42-161B-7B5ADDBF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A5A22-1C37-4D7A-011D-C6F5FEB7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0957CC-9435-C255-9DC2-48C63432C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Total Absorption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-ray Spectroscopy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0957CC-9435-C255-9DC2-48C63432C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05" t="-7353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Total Absorption Gamma Spectroscopy Basics | Springer Nature Link">
            <a:extLst>
              <a:ext uri="{FF2B5EF4-FFF2-40B4-BE49-F238E27FC236}">
                <a16:creationId xmlns:a16="http://schemas.microsoft.com/office/drawing/2014/main" id="{11D874A6-4FB3-35DF-DF1A-BD9657843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977" y="1306912"/>
            <a:ext cx="6524625" cy="2428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60D6-BDCE-8B83-9858-A306AB7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F856F-250A-97DA-109B-026E976A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7B452A-8E17-56C7-5B45-6B077CEA555B}"/>
                  </a:ext>
                </a:extLst>
              </p:cNvPr>
              <p:cNvSpPr txBox="1"/>
              <p:nvPr/>
            </p:nvSpPr>
            <p:spPr>
              <a:xfrm>
                <a:off x="609600" y="3818119"/>
                <a:ext cx="652462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The energy deposited by all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-rays released in cascade are summed together by the detector response. 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Requires very high efficiency both in-terms of coverage (ideally 4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) and intrinsic efficiency of the detector medium (large/thick detectors with decent stopping power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-rays.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7B452A-8E17-56C7-5B45-6B077CEA5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18119"/>
                <a:ext cx="6524625" cy="1384995"/>
              </a:xfrm>
              <a:prstGeom prst="rect">
                <a:avLst/>
              </a:prstGeom>
              <a:blipFill>
                <a:blip r:embed="rId4"/>
                <a:stretch>
                  <a:fillRect l="-280" t="-877" r="-280" b="-3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Physics - Conquering nuclear pandemonium">
            <a:extLst>
              <a:ext uri="{FF2B5EF4-FFF2-40B4-BE49-F238E27FC236}">
                <a16:creationId xmlns:a16="http://schemas.microsoft.com/office/drawing/2014/main" id="{A2F316D1-D66F-62DF-4CFA-6023B977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694" y="1152454"/>
            <a:ext cx="4145880" cy="3358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9A4B5F-9B5C-E431-2C2A-3660C48BB90B}"/>
                  </a:ext>
                </a:extLst>
              </p:cNvPr>
              <p:cNvSpPr txBox="1"/>
              <p:nvPr/>
            </p:nvSpPr>
            <p:spPr>
              <a:xfrm>
                <a:off x="7491694" y="4690958"/>
                <a:ext cx="42182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Can overcome the </a:t>
                </a:r>
                <a:r>
                  <a:rPr lang="en-GB" sz="1400" b="1" dirty="0">
                    <a:solidFill>
                      <a:srgbClr val="556169"/>
                    </a:solidFill>
                    <a:latin typeface="Georgia"/>
                    <a:cs typeface="Georgia"/>
                  </a:rPr>
                  <a:t>“Pandemonium” effect </a:t>
                </a: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whereby many weak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 transitions can go unaccounted in the decay scheme.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By summing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-rays, the initial level population from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-decay can be determined.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9A4B5F-9B5C-E431-2C2A-3660C48BB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694" y="4690958"/>
                <a:ext cx="4218224" cy="1384995"/>
              </a:xfrm>
              <a:prstGeom prst="rect">
                <a:avLst/>
              </a:prstGeom>
              <a:blipFill>
                <a:blip r:embed="rId6"/>
                <a:stretch>
                  <a:fillRect l="-434" t="-1322" b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08A5A3-3344-5EA3-82CE-5CC94864607E}"/>
              </a:ext>
            </a:extLst>
          </p:cNvPr>
          <p:cNvSpPr txBox="1"/>
          <p:nvPr/>
        </p:nvSpPr>
        <p:spPr>
          <a:xfrm>
            <a:off x="599977" y="6237286"/>
            <a:ext cx="6148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A. Algora, et al., Eur. Phys. J. A 57, 85 (2021).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2CD92-5B4E-98D6-8134-3538D3AA571C}"/>
              </a:ext>
            </a:extLst>
          </p:cNvPr>
          <p:cNvSpPr txBox="1"/>
          <p:nvPr/>
        </p:nvSpPr>
        <p:spPr>
          <a:xfrm>
            <a:off x="609600" y="5221682"/>
            <a:ext cx="649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Note: </a:t>
            </a:r>
            <a:r>
              <a:rPr lang="en-GB" sz="1400" dirty="0">
                <a:latin typeface="Georgia"/>
                <a:cs typeface="Georgia"/>
              </a:rPr>
              <a:t>this is a very simplified picture for an ideal detector. In reality, interpretation of TAGS spectra requires careful treatment of the response function, possible contamination, neutron interactions etc… </a:t>
            </a:r>
          </a:p>
          <a:p>
            <a:r>
              <a:rPr lang="en-GB" sz="1400" dirty="0">
                <a:latin typeface="Georgia"/>
                <a:cs typeface="Georgia"/>
              </a:rPr>
              <a:t>(</a:t>
            </a:r>
            <a:r>
              <a:rPr lang="en-GB" sz="1400" b="1" dirty="0">
                <a:latin typeface="Georgia"/>
                <a:cs typeface="Georgia"/>
              </a:rPr>
              <a:t>fertile ground for leveraging new AI/ ML tools</a:t>
            </a:r>
            <a:r>
              <a:rPr lang="en-GB" sz="1400" dirty="0">
                <a:latin typeface="Georgia"/>
                <a:cs typeface="Georgi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93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D99D-D5BE-C190-3A1F-6D8C1797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Astrophysics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10EDD-EB36-40F2-2065-B09FF4A7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09535-CEE1-BF1E-4D1D-36249369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8" descr="Supernova r-process nucleosynthesis : r/Physics">
            <a:extLst>
              <a:ext uri="{FF2B5EF4-FFF2-40B4-BE49-F238E27FC236}">
                <a16:creationId xmlns:a16="http://schemas.microsoft.com/office/drawing/2014/main" id="{F154E3A5-25C3-94FA-28BB-80CD94354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6" y="1102724"/>
            <a:ext cx="4131952" cy="23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576A4-D729-7C37-03A6-2D6D4D536C4D}"/>
                  </a:ext>
                </a:extLst>
              </p:cNvPr>
              <p:cNvSpPr txBox="1"/>
              <p:nvPr/>
            </p:nvSpPr>
            <p:spPr>
              <a:xfrm>
                <a:off x="5148469" y="990006"/>
                <a:ext cx="5844209" cy="271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Georgia"/>
                    <a:cs typeface="Georgia"/>
                  </a:rPr>
                  <a:t>r-process nucleosynthesis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The final abundances of heavy elements produced by the rapid neutron capture process depend critically on: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Beta-decay lifetimes,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Neutron-emission probabilities,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400" i="1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Experimentally inaccessible for many key areas of the r-process path. TAGs is one of the few tools that can benchmark the underlying Shell-model and QRPA calculations that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</a:p>
              <a:p>
                <a:endParaRPr lang="en-GB" sz="1400" dirty="0" err="1">
                  <a:solidFill>
                    <a:srgbClr val="556169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576A4-D729-7C37-03A6-2D6D4D53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69" y="990006"/>
                <a:ext cx="5844209" cy="2716000"/>
              </a:xfrm>
              <a:prstGeom prst="rect">
                <a:avLst/>
              </a:prstGeom>
              <a:blipFill>
                <a:blip r:embed="rId3"/>
                <a:stretch>
                  <a:fillRect l="-313" t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1115D33-C0C2-9AC4-B9F6-9C313F56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48" y="3972901"/>
            <a:ext cx="2800750" cy="23905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69775C-34FF-2B6D-DAF3-256560F36706}"/>
              </a:ext>
            </a:extLst>
          </p:cNvPr>
          <p:cNvSpPr txBox="1"/>
          <p:nvPr/>
        </p:nvSpPr>
        <p:spPr>
          <a:xfrm>
            <a:off x="6824906" y="3624223"/>
            <a:ext cx="385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Core-collapse supernovae dynamics</a:t>
            </a:r>
            <a:endParaRPr lang="en-GB" sz="1400" dirty="0">
              <a:latin typeface="Georgia"/>
              <a:cs typeface="Georg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4B14BE-1D0D-D192-A1E7-BE5D9AF09AA0}"/>
              </a:ext>
            </a:extLst>
          </p:cNvPr>
          <p:cNvSpPr txBox="1"/>
          <p:nvPr/>
        </p:nvSpPr>
        <p:spPr>
          <a:xfrm>
            <a:off x="9125339" y="4113660"/>
            <a:ext cx="2980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Supernovae dynamics in the immediate lead-up and aftermath of the core-bounce are highly sensitive to weak interaction rates. 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556169"/>
                </a:solidFill>
                <a:latin typeface="Georgia"/>
                <a:cs typeface="Georgia"/>
              </a:rPr>
              <a:t>Typically bench-marked by charge exchange reactions. But these data are experimentally challenging for radioactive nuclei.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24011-2D8F-6546-FE21-FA63D007D92D}"/>
              </a:ext>
            </a:extLst>
          </p:cNvPr>
          <p:cNvSpPr txBox="1"/>
          <p:nvPr/>
        </p:nvSpPr>
        <p:spPr>
          <a:xfrm>
            <a:off x="489707" y="3665124"/>
            <a:ext cx="499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Nuclear heating in Astrophysical Environments</a:t>
            </a:r>
            <a:endParaRPr lang="en-GB" sz="1400" dirty="0">
              <a:latin typeface="Georgia"/>
              <a:cs typeface="Georg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325E27-CB79-8933-03F3-4EFB026B62EC}"/>
                  </a:ext>
                </a:extLst>
              </p:cNvPr>
              <p:cNvSpPr txBox="1"/>
              <p:nvPr/>
            </p:nvSpPr>
            <p:spPr>
              <a:xfrm>
                <a:off x="3190461" y="4133142"/>
                <a:ext cx="328498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-decay of very exotic nuclei also impact observables through heating of ejected matter (left shows luminosity change with different decay predictions)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Need to improve / bench-mark theory of how B(GT) evolve to understand competition between beta-decay and fission-cycling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325E27-CB79-8933-03F3-4EFB026B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61" y="4133142"/>
                <a:ext cx="3284984" cy="2246769"/>
              </a:xfrm>
              <a:prstGeom prst="rect">
                <a:avLst/>
              </a:prstGeom>
              <a:blipFill>
                <a:blip r:embed="rId5"/>
                <a:stretch>
                  <a:fillRect l="-557" t="-813" b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00B65873-3130-52D8-6B51-6251F006D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07" y="4096813"/>
            <a:ext cx="2766016" cy="23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1E8C-555B-1ED4-EE55-29EE2DAC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Structure &amp;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674D-5203-09E7-F90B-66FC9B41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787" y="1119079"/>
            <a:ext cx="6548213" cy="2894939"/>
          </a:xfrm>
        </p:spPr>
        <p:txBody>
          <a:bodyPr/>
          <a:lstStyle/>
          <a:p>
            <a:r>
              <a:rPr lang="en-GB" dirty="0"/>
              <a:t>TAGS is one of the best tools to obtain the true beta-decay strength function.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Probe of nuclear deformation and shape co-existence since B(GT) strength in the daughter is characteristic of the shape of the parent.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Tests of shell model and QRPA calculations (help to predict properties in inaccessible regions of nuclear chart). Link to theory expertise in the UK (Esra &amp; Paul).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77D5-2F67-CB35-A14D-1921BF3F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35234-10CF-BFD8-62BF-CEC2B0E2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tructure of the β-decay strength function">
            <a:extLst>
              <a:ext uri="{FF2B5EF4-FFF2-40B4-BE49-F238E27FC236}">
                <a16:creationId xmlns:a16="http://schemas.microsoft.com/office/drawing/2014/main" id="{6427B948-86D9-C58C-C181-5840D170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6" y="1204911"/>
            <a:ext cx="5037733" cy="2723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9F0BD-40C9-95D0-BA47-28787353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6" y="4442837"/>
            <a:ext cx="3122645" cy="176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410068-A915-70A1-6347-8514C1D535CA}"/>
                  </a:ext>
                </a:extLst>
              </p:cNvPr>
              <p:cNvSpPr txBox="1"/>
              <p:nvPr/>
            </p:nvSpPr>
            <p:spPr>
              <a:xfrm>
                <a:off x="609600" y="4104826"/>
                <a:ext cx="37788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GB" sz="1400" b="1" dirty="0">
                    <a:solidFill>
                      <a:schemeClr val="tx1"/>
                    </a:solidFill>
                    <a:latin typeface="Georgia"/>
                    <a:cs typeface="Georgia"/>
                  </a:rPr>
                  <a:t> quenching and double-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𝜷</m:t>
                    </m:r>
                  </m:oMath>
                </a14:m>
                <a:r>
                  <a:rPr lang="en-GB" sz="1400" b="1" dirty="0">
                    <a:solidFill>
                      <a:schemeClr val="tx1"/>
                    </a:solidFill>
                    <a:latin typeface="Georgia"/>
                    <a:cs typeface="Georgia"/>
                  </a:rPr>
                  <a:t> decay.</a:t>
                </a:r>
                <a:endParaRPr lang="en-GB" sz="1400" b="1" dirty="0" err="1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410068-A915-70A1-6347-8514C1D5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04826"/>
                <a:ext cx="3778898" cy="307777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7B89-875C-0109-614B-BED11D348FED}"/>
                  </a:ext>
                </a:extLst>
              </p:cNvPr>
              <p:cNvSpPr txBox="1"/>
              <p:nvPr/>
            </p:nvSpPr>
            <p:spPr>
              <a:xfrm>
                <a:off x="4032962" y="4680891"/>
                <a:ext cx="641732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Georgia"/>
                    <a:cs typeface="Georgia"/>
                  </a:rPr>
                  <a:t>TAGS corrects for missing B(GT) strength to help reduce systematic bias in experimental fits to effective g-factors</a:t>
                </a:r>
              </a:p>
              <a:p>
                <a:endParaRPr lang="en-GB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Georgia"/>
                    <a:cs typeface="Georgia"/>
                  </a:rPr>
                  <a:t>This is especially important in predictions of double-beta decay rates, including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0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𝜐𝛽𝛽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Georgia"/>
                    <a:cs typeface="Georgia"/>
                  </a:rPr>
                  <a:t> (strong 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Georgia"/>
                    <a:cs typeface="Georgia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Georgia"/>
                    <a:cs typeface="Georgia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7B89-875C-0109-614B-BED11D34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62" y="4680891"/>
                <a:ext cx="6417323" cy="1477328"/>
              </a:xfrm>
              <a:prstGeom prst="rect">
                <a:avLst/>
              </a:prstGeom>
              <a:blipFill>
                <a:blip r:embed="rId5"/>
                <a:stretch>
                  <a:fillRect l="-66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3D7C7D-4108-9A3B-EF70-A4586A79FC52}"/>
              </a:ext>
            </a:extLst>
          </p:cNvPr>
          <p:cNvSpPr txBox="1"/>
          <p:nvPr/>
        </p:nvSpPr>
        <p:spPr>
          <a:xfrm>
            <a:off x="734787" y="6217546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Lucida Grande"/>
              </a:rPr>
              <a:t>J. Suhonen, Frontiers in Physics 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Lucida Grande"/>
              </a:rPr>
              <a:t>5</a:t>
            </a:r>
            <a:r>
              <a:rPr lang="en-GB" sz="1400" i="0" dirty="0">
                <a:solidFill>
                  <a:srgbClr val="000000"/>
                </a:solidFill>
                <a:effectLst/>
                <a:latin typeface="Lucida Grande"/>
              </a:rPr>
              <a:t>,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Lucida Grande"/>
              </a:rPr>
              <a:t> 55</a:t>
            </a:r>
            <a:r>
              <a:rPr lang="en-GB" sz="1400" dirty="0">
                <a:solidFill>
                  <a:srgbClr val="000000"/>
                </a:solidFill>
                <a:latin typeface="Lucida Grande"/>
              </a:rPr>
              <a:t> (2017).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893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D469-31C7-3BC2-60D4-1D2E98B7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Applications, Security &amp;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C4F3-1628-2DF2-48BE-C222BB7D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9E2C7-E3FB-E36C-A4B6-E21A76FA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What is decay heat in nuclear reactors? | Sarah Stone posted on the topic |  LinkedIn">
            <a:extLst>
              <a:ext uri="{FF2B5EF4-FFF2-40B4-BE49-F238E27FC236}">
                <a16:creationId xmlns:a16="http://schemas.microsoft.com/office/drawing/2014/main" id="{45925392-1309-9FE1-1C24-0068DEEC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8" y="1133062"/>
            <a:ext cx="2124857" cy="3187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49D157-5C0A-EF41-3F3C-F438D1EDC0F3}"/>
                  </a:ext>
                </a:extLst>
              </p:cNvPr>
              <p:cNvSpPr txBox="1"/>
              <p:nvPr/>
            </p:nvSpPr>
            <p:spPr>
              <a:xfrm>
                <a:off x="2958089" y="1133062"/>
                <a:ext cx="328368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Georgia"/>
                    <a:cs typeface="Georgia"/>
                  </a:rPr>
                  <a:t>Reactor Decay Heating</a:t>
                </a:r>
              </a:p>
              <a:p>
                <a:endParaRPr lang="en-GB" sz="1400" b="1" dirty="0">
                  <a:latin typeface="Georgia"/>
                  <a:cs typeface="Georgia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-decay of fission products will continue heating the reactor even after shutdown.</a:t>
                </a:r>
              </a:p>
              <a:p>
                <a:endParaRPr lang="en-GB" sz="14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Loss of coolant and safety margins, disaster response rely on accurate predictions for this decay heat released overtime. </a:t>
                </a:r>
              </a:p>
              <a:p>
                <a:endParaRPr lang="en-GB" sz="1400" dirty="0"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Pandemonium effect can lead to inaccuracies in the  relevant nuclear data which TAGS can correct.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49D157-5C0A-EF41-3F3C-F438D1EDC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89" y="1133062"/>
                <a:ext cx="3283686" cy="3108543"/>
              </a:xfrm>
              <a:prstGeom prst="rect">
                <a:avLst/>
              </a:prstGeom>
              <a:blipFill>
                <a:blip r:embed="rId3"/>
                <a:stretch>
                  <a:fillRect l="-557" t="-588" r="-371" b="-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Detection of Antineutrinos for Reactor Monitoring - ScienceDirect">
            <a:extLst>
              <a:ext uri="{FF2B5EF4-FFF2-40B4-BE49-F238E27FC236}">
                <a16:creationId xmlns:a16="http://schemas.microsoft.com/office/drawing/2014/main" id="{FCCFA978-4BB6-4DE3-5F21-616B9532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359" y="2184476"/>
            <a:ext cx="2521224" cy="1942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69C3D2-0D95-16CE-EC9D-73E3D77E8DAF}"/>
              </a:ext>
            </a:extLst>
          </p:cNvPr>
          <p:cNvSpPr txBox="1"/>
          <p:nvPr/>
        </p:nvSpPr>
        <p:spPr>
          <a:xfrm>
            <a:off x="6500190" y="1133062"/>
            <a:ext cx="362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Reactor anti-neutrino spectrum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D3E4F-000E-A97E-1285-E97067856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190" y="1562559"/>
            <a:ext cx="3864439" cy="58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B5CFA0-7684-B350-9950-FCB33AAB5194}"/>
                  </a:ext>
                </a:extLst>
              </p:cNvPr>
              <p:cNvSpPr txBox="1"/>
              <p:nvPr/>
            </p:nvSpPr>
            <p:spPr>
              <a:xfrm>
                <a:off x="10508585" y="1138036"/>
                <a:ext cx="12358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chemeClr val="accent2"/>
                    </a:solidFill>
                    <a:latin typeface="Georgia"/>
                    <a:cs typeface="Georgia"/>
                  </a:rPr>
                  <a:t>-strength of nucleus,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endParaRPr lang="en-GB" sz="1400" dirty="0" err="1">
                  <a:solidFill>
                    <a:schemeClr val="accent2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B5CFA0-7684-B350-9950-FCB33AAB5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585" y="1138036"/>
                <a:ext cx="1235835" cy="523220"/>
              </a:xfrm>
              <a:prstGeom prst="rect">
                <a:avLst/>
              </a:prstGeom>
              <a:blipFill>
                <a:blip r:embed="rId6"/>
                <a:stretch>
                  <a:fillRect l="-1478" t="-3488" r="-3448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FCED56E7-CFA5-CEFD-206E-9A600B4BC926}"/>
              </a:ext>
            </a:extLst>
          </p:cNvPr>
          <p:cNvSpPr/>
          <p:nvPr/>
        </p:nvSpPr>
        <p:spPr>
          <a:xfrm>
            <a:off x="8432409" y="1595235"/>
            <a:ext cx="353782" cy="3862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9F9C5-C2EF-8056-1042-B595AFF6AD55}"/>
              </a:ext>
            </a:extLst>
          </p:cNvPr>
          <p:cNvSpPr txBox="1"/>
          <p:nvPr/>
        </p:nvSpPr>
        <p:spPr>
          <a:xfrm>
            <a:off x="10508585" y="1661256"/>
            <a:ext cx="123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Georgia"/>
                <a:cs typeface="Georgia"/>
              </a:rPr>
              <a:t>Phase-space factor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769352-B3DD-6AE6-B16A-EB6A147C2345}"/>
              </a:ext>
            </a:extLst>
          </p:cNvPr>
          <p:cNvSpPr/>
          <p:nvPr/>
        </p:nvSpPr>
        <p:spPr>
          <a:xfrm>
            <a:off x="9044606" y="1595235"/>
            <a:ext cx="468567" cy="452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98A5-775A-A155-7987-DF6F67214952}"/>
                  </a:ext>
                </a:extLst>
              </p:cNvPr>
              <p:cNvSpPr txBox="1"/>
              <p:nvPr/>
            </p:nvSpPr>
            <p:spPr>
              <a:xfrm>
                <a:off x="8885583" y="2325757"/>
                <a:ext cx="3051313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TAGS is required to accurately obtain the total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-strength to model reactor anti-neutrino flux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More data needed to investigate the </a:t>
                </a:r>
                <a:r>
                  <a:rPr lang="en-GB" sz="1400" b="1" dirty="0">
                    <a:latin typeface="Georgia"/>
                    <a:cs typeface="Georgia"/>
                  </a:rPr>
                  <a:t>reactor anti-neutrino anomaly</a:t>
                </a:r>
                <a:r>
                  <a:rPr lang="en-GB" sz="1400" b="1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which remains unsolved.</a:t>
                </a:r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98A5-775A-A155-7987-DF6F6721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83" y="2325757"/>
                <a:ext cx="3051313" cy="1600438"/>
              </a:xfrm>
              <a:prstGeom prst="rect">
                <a:avLst/>
              </a:prstGeom>
              <a:blipFill>
                <a:blip r:embed="rId7"/>
                <a:stretch>
                  <a:fillRect l="-600" t="-1145" r="-400" b="-2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AD9CA4A-2EF0-2AFF-D92A-B3FA83372440}"/>
              </a:ext>
            </a:extLst>
          </p:cNvPr>
          <p:cNvGrpSpPr/>
          <p:nvPr/>
        </p:nvGrpSpPr>
        <p:grpSpPr>
          <a:xfrm>
            <a:off x="6500190" y="4500434"/>
            <a:ext cx="5244230" cy="1800975"/>
            <a:chOff x="6500190" y="4500434"/>
            <a:chExt cx="5244230" cy="18009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01EF70F-FECF-4F53-35F1-68092F94AFE6}"/>
                </a:ext>
              </a:extLst>
            </p:cNvPr>
            <p:cNvSpPr/>
            <p:nvPr/>
          </p:nvSpPr>
          <p:spPr>
            <a:xfrm>
              <a:off x="6500190" y="4500434"/>
              <a:ext cx="5244230" cy="1800975"/>
            </a:xfrm>
            <a:prstGeom prst="roundRect">
              <a:avLst>
                <a:gd name="adj" fmla="val 24845"/>
              </a:avLst>
            </a:prstGeom>
            <a:solidFill>
              <a:schemeClr val="tx1"/>
            </a:solidFill>
            <a:ln w="3810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84C24A-86DA-481D-25FB-638A67832728}"/>
                </a:ext>
              </a:extLst>
            </p:cNvPr>
            <p:cNvSpPr txBox="1"/>
            <p:nvPr/>
          </p:nvSpPr>
          <p:spPr>
            <a:xfrm>
              <a:off x="6698974" y="4630681"/>
              <a:ext cx="49198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Georgia"/>
                  <a:cs typeface="Georgia"/>
                </a:rPr>
                <a:t>Nuclear Data Impact</a:t>
              </a:r>
            </a:p>
            <a:p>
              <a:endParaRPr lang="en-GB" sz="1400" dirty="0">
                <a:solidFill>
                  <a:schemeClr val="bg1"/>
                </a:solidFill>
                <a:latin typeface="Georgia"/>
                <a:cs typeface="Georgia"/>
              </a:endParaRPr>
            </a:p>
            <a:p>
              <a:r>
                <a:rPr lang="en-GB" sz="1400" dirty="0">
                  <a:solidFill>
                    <a:schemeClr val="bg1"/>
                  </a:solidFill>
                  <a:latin typeface="Georgia"/>
                  <a:cs typeface="Georgia"/>
                </a:rPr>
                <a:t>TAGS data feeds into several sets of nuclear data libraries (ENDF, ENSDF) and represents a good test of the completeness of these libraries with impact on decay heat libraries, reactor simulation models, new reactor design.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5F3BA0-0335-3294-8BB0-ADDA68FB4395}"/>
              </a:ext>
            </a:extLst>
          </p:cNvPr>
          <p:cNvSpPr txBox="1"/>
          <p:nvPr/>
        </p:nvSpPr>
        <p:spPr>
          <a:xfrm>
            <a:off x="609600" y="4466123"/>
            <a:ext cx="6152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Georgia"/>
                <a:cs typeface="Georgia"/>
              </a:rPr>
              <a:t>Radiopharmaceutical Dosimetry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8E5FD0-1BC2-E04A-7A18-D0101C8F4466}"/>
                  </a:ext>
                </a:extLst>
              </p:cNvPr>
              <p:cNvSpPr txBox="1"/>
              <p:nvPr/>
            </p:nvSpPr>
            <p:spPr>
              <a:xfrm>
                <a:off x="609600" y="4925745"/>
                <a:ext cx="33201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Several prospective nuclides for nuclear medicine have high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-decay Q-values and thus are susceptible to pandemonium. Recommendation for TAS measurements of several key isotopes e.g. </a:t>
                </a:r>
                <a:r>
                  <a:rPr lang="en-GB" sz="14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67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Cu, </a:t>
                </a:r>
                <a:r>
                  <a:rPr lang="en-GB" sz="14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161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Tb, </a:t>
                </a:r>
                <a:r>
                  <a:rPr lang="en-GB" sz="14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47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Sc, </a:t>
                </a:r>
                <a:r>
                  <a:rPr lang="en-GB" sz="1400" baseline="30000" dirty="0">
                    <a:solidFill>
                      <a:srgbClr val="000000"/>
                    </a:solidFill>
                    <a:latin typeface="Georgia"/>
                    <a:cs typeface="Georgia"/>
                  </a:rPr>
                  <a:t>166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Ho 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8E5FD0-1BC2-E04A-7A18-D0101C8F4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25745"/>
                <a:ext cx="3320176" cy="1384995"/>
              </a:xfrm>
              <a:prstGeom prst="rect">
                <a:avLst/>
              </a:prstGeom>
              <a:blipFill>
                <a:blip r:embed="rId8"/>
                <a:stretch>
                  <a:fillRect l="-550" t="-1322" r="-110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adiopharmaceuticals Emerging as New Cancer Therapy - NCI">
            <a:extLst>
              <a:ext uri="{FF2B5EF4-FFF2-40B4-BE49-F238E27FC236}">
                <a16:creationId xmlns:a16="http://schemas.microsoft.com/office/drawing/2014/main" id="{A9F006B7-12C2-5573-0BDE-801FB390E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825" y="4714314"/>
            <a:ext cx="2333534" cy="17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 animBg="1"/>
      <p:bldP spid="18" grpId="0"/>
      <p:bldP spid="19" grpId="0" animBg="1"/>
      <p:bldP spid="20" grpId="0"/>
      <p:bldP spid="2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549E-58B9-3093-017F-8D9C8872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TAS devices: Modular </a:t>
            </a:r>
            <a:r>
              <a:rPr lang="en-GB" dirty="0" err="1"/>
              <a:t>NaI</a:t>
            </a:r>
            <a:r>
              <a:rPr lang="en-GB" dirty="0"/>
              <a:t> arrays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3BC6B5-ECB7-0737-031C-008BFB28C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60518"/>
            <a:ext cx="2048467" cy="22222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7113-4D71-775E-8844-77BF8A39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511D4-501C-A1A2-068F-681E77E9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AA506D-8706-863A-C642-AB37410E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14" y="1460518"/>
            <a:ext cx="2462051" cy="216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34D6C-9229-ECA1-42A6-010DE1AE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5" y="1359284"/>
            <a:ext cx="2945437" cy="2371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CA59F-4459-0609-23A5-04A74D263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8" y="4584673"/>
            <a:ext cx="2513781" cy="1911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D58661-1AB9-4A77-B134-CB70688D4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734" y="4562259"/>
            <a:ext cx="3249196" cy="1911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79B215-82A6-1441-0E71-0A58DA284A64}"/>
              </a:ext>
            </a:extLst>
          </p:cNvPr>
          <p:cNvSpPr txBox="1"/>
          <p:nvPr/>
        </p:nvSpPr>
        <p:spPr>
          <a:xfrm>
            <a:off x="609600" y="1013791"/>
            <a:ext cx="516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Modular Total Absorption Spectrometer (MTAS) </a:t>
            </a:r>
          </a:p>
          <a:p>
            <a:r>
              <a:rPr lang="en-GB" sz="1400" b="1" dirty="0">
                <a:latin typeface="Georgia"/>
                <a:cs typeface="Georgia"/>
              </a:rPr>
              <a:t>(ORNL now at FRIB)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C8D4F-F5C6-6DB8-F77B-D780EE2925B5}"/>
              </a:ext>
            </a:extLst>
          </p:cNvPr>
          <p:cNvSpPr txBox="1"/>
          <p:nvPr/>
        </p:nvSpPr>
        <p:spPr>
          <a:xfrm>
            <a:off x="609600" y="3937794"/>
            <a:ext cx="516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Decay Total Absorption Spectrometer (DTAS)</a:t>
            </a:r>
          </a:p>
          <a:p>
            <a:r>
              <a:rPr lang="en-GB" sz="1400" b="1" dirty="0">
                <a:latin typeface="Georgia"/>
                <a:cs typeface="Georgia"/>
              </a:rPr>
              <a:t>(Part of DESPEC at GSI)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CBE14-D8BF-10AE-4257-9BA0C5CF0C74}"/>
              </a:ext>
            </a:extLst>
          </p:cNvPr>
          <p:cNvSpPr txBox="1"/>
          <p:nvPr/>
        </p:nvSpPr>
        <p:spPr>
          <a:xfrm>
            <a:off x="7816462" y="1048573"/>
            <a:ext cx="4134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1 Ton of active </a:t>
            </a:r>
            <a:r>
              <a:rPr lang="en-GB" sz="1400" dirty="0" err="1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NaI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Arranged in hexagonal modules in honeycomb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r>
              <a:rPr lang="en-GB" sz="1400" b="1" dirty="0">
                <a:latin typeface="Georgia" panose="02040502050405020303" pitchFamily="18" charset="0"/>
                <a:cs typeface="Georgia"/>
              </a:rPr>
              <a:t>Selected Publications: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A. </a:t>
            </a:r>
            <a:r>
              <a:rPr lang="en-GB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Fijałkowska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 et al. (2017). "Impact of Modular Total Absorption Spectrometer Measurements of β Decay of Fission Products on the Decay Heat and Reactor </a:t>
            </a:r>
            <a:r>
              <a:rPr lang="en-GB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ν̄</a:t>
            </a:r>
            <a:r>
              <a:rPr lang="en-GB" sz="1400" baseline="-25000" dirty="0" err="1">
                <a:solidFill>
                  <a:srgbClr val="000000"/>
                </a:solidFill>
                <a:latin typeface="Georgia" panose="02040502050405020303" pitchFamily="18" charset="0"/>
              </a:rPr>
              <a:t>e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 Flux Calculation." </a:t>
            </a:r>
            <a:r>
              <a:rPr lang="en-GB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PRL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 119, 052503.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B. C. Rasco et al. (2022). "Deciphering </a:t>
            </a:r>
            <a:r>
              <a:rPr lang="en-GB" sz="14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98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Nb 𝛽 decay with the Modular Total Absorption Spectrometer at ORNL</a:t>
            </a:r>
            <a:r>
              <a:rPr lang="en-GB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” PRC</a:t>
            </a:r>
            <a:endParaRPr lang="en-GB" sz="14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829844-91AC-FA4B-EB95-666E9F86E2B2}"/>
              </a:ext>
            </a:extLst>
          </p:cNvPr>
          <p:cNvSpPr txBox="1"/>
          <p:nvPr/>
        </p:nvSpPr>
        <p:spPr>
          <a:xfrm>
            <a:off x="6708343" y="4350592"/>
            <a:ext cx="5505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18 </a:t>
            </a:r>
            <a:r>
              <a:rPr lang="en-GB" sz="1400" dirty="0" err="1">
                <a:solidFill>
                  <a:srgbClr val="000000"/>
                </a:solidFill>
                <a:latin typeface="Georgia"/>
                <a:cs typeface="Georgia"/>
              </a:rPr>
              <a:t>NaI</a:t>
            </a:r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 detectors in a box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Lower efficiency than MTAS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b="1" dirty="0">
                <a:latin typeface="Georgia"/>
                <a:cs typeface="Georgia"/>
              </a:rPr>
              <a:t>Selected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V. </a:t>
            </a:r>
            <a:r>
              <a:rPr lang="en-GB" sz="1400" dirty="0" err="1">
                <a:solidFill>
                  <a:srgbClr val="000000"/>
                </a:solidFill>
              </a:rPr>
              <a:t>Guadilla</a:t>
            </a:r>
            <a:r>
              <a:rPr lang="en-GB" sz="1400" dirty="0">
                <a:solidFill>
                  <a:srgbClr val="000000"/>
                </a:solidFill>
              </a:rPr>
              <a:t> et al. (2019). "Total absorption γ-ray spectroscopy of the β-delayed neutron emitters </a:t>
            </a:r>
            <a:r>
              <a:rPr lang="en-GB" sz="1400" baseline="30000" dirty="0">
                <a:solidFill>
                  <a:srgbClr val="000000"/>
                </a:solidFill>
              </a:rPr>
              <a:t>137</a:t>
            </a:r>
            <a:r>
              <a:rPr lang="en-GB" sz="1400" dirty="0">
                <a:solidFill>
                  <a:srgbClr val="000000"/>
                </a:solidFill>
              </a:rPr>
              <a:t>I and </a:t>
            </a:r>
            <a:r>
              <a:rPr lang="en-GB" sz="1400" baseline="30000" dirty="0">
                <a:solidFill>
                  <a:srgbClr val="000000"/>
                </a:solidFill>
              </a:rPr>
              <a:t>95</a:t>
            </a:r>
            <a:r>
              <a:rPr lang="en-GB" sz="1400" dirty="0">
                <a:solidFill>
                  <a:srgbClr val="000000"/>
                </a:solidFill>
              </a:rPr>
              <a:t>Rb." </a:t>
            </a:r>
            <a:r>
              <a:rPr lang="en-GB" sz="1400" i="1" dirty="0">
                <a:solidFill>
                  <a:srgbClr val="000000"/>
                </a:solidFill>
              </a:rPr>
              <a:t>PRC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100</a:t>
            </a:r>
            <a:r>
              <a:rPr lang="en-GB" sz="1400" dirty="0">
                <a:solidFill>
                  <a:srgbClr val="000000"/>
                </a:solidFill>
              </a:rPr>
              <a:t>, 024311.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V. </a:t>
            </a:r>
            <a:r>
              <a:rPr lang="en-GB" sz="1400" dirty="0" err="1">
                <a:solidFill>
                  <a:srgbClr val="000000"/>
                </a:solidFill>
              </a:rPr>
              <a:t>Guadilla</a:t>
            </a:r>
            <a:r>
              <a:rPr lang="en-GB" sz="1400" dirty="0">
                <a:solidFill>
                  <a:srgbClr val="000000"/>
                </a:solidFill>
              </a:rPr>
              <a:t> et al. (2017). "Study of the β decay of </a:t>
            </a:r>
            <a:r>
              <a:rPr lang="en-GB" sz="1400" baseline="30000" dirty="0">
                <a:solidFill>
                  <a:srgbClr val="000000"/>
                </a:solidFill>
              </a:rPr>
              <a:t>100</a:t>
            </a:r>
            <a:r>
              <a:rPr lang="en-GB" sz="1400" dirty="0">
                <a:solidFill>
                  <a:srgbClr val="000000"/>
                </a:solidFill>
              </a:rPr>
              <a:t>Tc with Total Absorption γ-Ray Spectroscopy." </a:t>
            </a:r>
            <a:r>
              <a:rPr lang="en-GB" sz="1400" i="1" dirty="0">
                <a:solidFill>
                  <a:srgbClr val="000000"/>
                </a:solidFill>
              </a:rPr>
              <a:t>PRC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96</a:t>
            </a:r>
            <a:r>
              <a:rPr lang="en-GB" sz="1400" dirty="0">
                <a:solidFill>
                  <a:srgbClr val="000000"/>
                </a:solidFill>
              </a:rPr>
              <a:t>, 014319.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65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5FB5-C30C-4028-A6F5-07D492C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TAS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05FE-DD14-3EFC-83BD-B748F31E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02B55-A853-A6AA-D0EA-2AD753D3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C12AB-E0AA-D1B5-A6B0-703DD60F5980}"/>
              </a:ext>
            </a:extLst>
          </p:cNvPr>
          <p:cNvSpPr txBox="1"/>
          <p:nvPr/>
        </p:nvSpPr>
        <p:spPr>
          <a:xfrm>
            <a:off x="609600" y="1013022"/>
            <a:ext cx="390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Summing </a:t>
            </a:r>
            <a:r>
              <a:rPr lang="en-GB" sz="1400" b="1" dirty="0" err="1">
                <a:latin typeface="Georgia"/>
                <a:cs typeface="Georgia"/>
              </a:rPr>
              <a:t>NaI</a:t>
            </a:r>
            <a:r>
              <a:rPr lang="en-GB" sz="1400" b="1" dirty="0">
                <a:latin typeface="Georgia"/>
                <a:cs typeface="Georgia"/>
              </a:rPr>
              <a:t> detector (</a:t>
            </a:r>
            <a:r>
              <a:rPr lang="en-GB" sz="1400" b="1" dirty="0" err="1">
                <a:latin typeface="Georgia"/>
                <a:cs typeface="Georgia"/>
              </a:rPr>
              <a:t>SuN</a:t>
            </a:r>
            <a:r>
              <a:rPr lang="en-GB" sz="1400" b="1" dirty="0">
                <a:latin typeface="Georgia"/>
                <a:cs typeface="Georgia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02EBB-6DEB-37A9-C1DD-51B1BB6F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548" y="1320799"/>
            <a:ext cx="2346487" cy="1879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A48BE-25BF-4BAB-92B8-A3D26885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98" y="1421352"/>
            <a:ext cx="2133600" cy="247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A05F95-F1B8-19AD-67B4-ED920BD1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886" y="1338163"/>
            <a:ext cx="224790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CFEF4A-3E58-59E8-749D-57CA038E0AC9}"/>
                  </a:ext>
                </a:extLst>
              </p:cNvPr>
              <p:cNvSpPr txBox="1"/>
              <p:nvPr/>
            </p:nvSpPr>
            <p:spPr>
              <a:xfrm>
                <a:off x="609599" y="3995884"/>
                <a:ext cx="476483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8 large </a:t>
                </a:r>
                <a:r>
                  <a:rPr lang="en-GB" sz="1400" dirty="0" err="1">
                    <a:solidFill>
                      <a:srgbClr val="000000"/>
                    </a:solidFill>
                    <a:latin typeface="Georgia"/>
                    <a:cs typeface="Georgia"/>
                  </a:rPr>
                  <a:t>NaI</a:t>
                </a:r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 crystals in cylindrical geometry</a:t>
                </a:r>
              </a:p>
              <a:p>
                <a:endParaRPr lang="en-GB" sz="14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Originally developed at Notre Dame for forward kinematics radiative capture measurements.</a:t>
                </a:r>
              </a:p>
              <a:p>
                <a:endParaRPr lang="en-GB" sz="1400" dirty="0">
                  <a:solidFill>
                    <a:srgbClr val="000000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Now at FRIB and Argonne for mostly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-decay studies aimed at indirect constraints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Georgia"/>
                      </a:rPr>
                      <m:t>,</m:t>
                    </m:r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Georgia"/>
                    <a:cs typeface="Georgia"/>
                  </a:rPr>
                  <a:t> reactions for nuclear astrophysics.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CFEF4A-3E58-59E8-749D-57CA038E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995884"/>
                <a:ext cx="4764833" cy="1815882"/>
              </a:xfrm>
              <a:prstGeom prst="rect">
                <a:avLst/>
              </a:prstGeom>
              <a:blipFill>
                <a:blip r:embed="rId5"/>
                <a:stretch>
                  <a:fillRect l="-384" t="-671" r="-895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0170919-AB75-E2E8-A121-381E8110C039}"/>
              </a:ext>
            </a:extLst>
          </p:cNvPr>
          <p:cNvSpPr txBox="1"/>
          <p:nvPr/>
        </p:nvSpPr>
        <p:spPr>
          <a:xfrm>
            <a:off x="5374433" y="1030386"/>
            <a:ext cx="623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Valencia-Surrey Total Absorption Spectrometer (Rocinante)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46277-A10E-4BE6-779C-D5A9DB3766CE}"/>
              </a:ext>
            </a:extLst>
          </p:cNvPr>
          <p:cNvSpPr txBox="1"/>
          <p:nvPr/>
        </p:nvSpPr>
        <p:spPr>
          <a:xfrm>
            <a:off x="5444327" y="1564272"/>
            <a:ext cx="4019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12 </a:t>
            </a:r>
            <a:r>
              <a:rPr lang="en-GB" sz="1400" dirty="0" err="1">
                <a:solidFill>
                  <a:srgbClr val="000000"/>
                </a:solidFill>
                <a:latin typeface="Georgia"/>
                <a:cs typeface="Georgia"/>
              </a:rPr>
              <a:t>BaF</a:t>
            </a:r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 detectors in cylindrical configuration. (BaF2 gives a reduced neutron sensitivity)</a:t>
            </a:r>
          </a:p>
          <a:p>
            <a:endParaRPr lang="en-GB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000000"/>
                </a:solidFill>
                <a:latin typeface="Georgia"/>
                <a:cs typeface="Georgia"/>
              </a:rPr>
              <a:t>Operated at GANIL and Jyvaskyla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FEFA3-C64D-BEEC-041A-574097930188}"/>
              </a:ext>
            </a:extLst>
          </p:cNvPr>
          <p:cNvSpPr txBox="1"/>
          <p:nvPr/>
        </p:nvSpPr>
        <p:spPr>
          <a:xfrm>
            <a:off x="5526833" y="5079334"/>
            <a:ext cx="65056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>
                <a:latin typeface="Georgia"/>
                <a:cs typeface="Georgia"/>
              </a:rPr>
              <a:t>SuN</a:t>
            </a:r>
            <a:r>
              <a:rPr lang="en-GB" sz="1400" b="1" dirty="0">
                <a:latin typeface="Georgia"/>
                <a:cs typeface="Georgia"/>
              </a:rPr>
              <a:t> Publications:</a:t>
            </a:r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[1] S. </a:t>
            </a:r>
            <a:r>
              <a:rPr lang="en-GB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Uthayakumaar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, et al. “Constraining the astrophysical 𝑖 process: The 87Kr⁢(𝑛,𝛾)⁢88Kr reaction rate” Phys. Rev. C </a:t>
            </a:r>
            <a:r>
              <a:rPr lang="en-GB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113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, 065801 (2026)</a:t>
            </a:r>
          </a:p>
          <a:p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[2] A. Spyrou, et al., “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First Study of the 139Ba⁢(𝑛,𝛾)⁢140Ba Reaction to Constrain the Conditions for the Astrophysical 𝑖 Process” Phys. Rev. Lett. </a:t>
            </a:r>
            <a:r>
              <a:rPr lang="en-GB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132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, 202701 (2024)</a:t>
            </a:r>
            <a:endParaRPr lang="en-GB" sz="14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F63D3-0BB6-5C2C-83A3-36220A3A7713}"/>
              </a:ext>
            </a:extLst>
          </p:cNvPr>
          <p:cNvSpPr txBox="1"/>
          <p:nvPr/>
        </p:nvSpPr>
        <p:spPr>
          <a:xfrm>
            <a:off x="5514974" y="2797551"/>
            <a:ext cx="650560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Rocinante Publications:</a:t>
            </a:r>
          </a:p>
          <a:p>
            <a:endParaRPr lang="en-GB" sz="14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[1] J.L. Tain, et al., “</a:t>
            </a:r>
            <a:r>
              <a:rPr lang="en-GB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Enhanced γ-Ray Emission from Neutron Unbound States Populated in β Decay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” PRL 115, 062502 (2015).</a:t>
            </a:r>
          </a:p>
          <a:p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[2] A.-A. Zakari-Issoufou, et al., “</a:t>
            </a:r>
            <a:r>
              <a:rPr lang="en-GB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Total Absorption Spectroscopy Study of </a:t>
            </a:r>
            <a:r>
              <a:rPr lang="en-GB" sz="1400" i="1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92</a:t>
            </a:r>
            <a:r>
              <a:rPr lang="en-GB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Rb Decay: A Major Contributor to Reactor Antineutrino Spectrum Shape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”, PRL 115, 102503 (2015).</a:t>
            </a:r>
          </a:p>
          <a:p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[3] S. Rice, et al., “Total absorption spectroscopy study of the 𝛽 decay of </a:t>
            </a:r>
            <a:r>
              <a:rPr lang="en-GB" sz="14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86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Br and </a:t>
            </a:r>
            <a:r>
              <a:rPr lang="en-GB" sz="14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91</a:t>
            </a:r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Rb” Phys. Rev. C 96, 014320 (2017).</a:t>
            </a:r>
          </a:p>
          <a:p>
            <a:endParaRPr lang="en-GB" sz="11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56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BD6768-7FEC-3CDB-39CE-BD805D0D46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Constraints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reaction rates from TAS data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BD6768-7FEC-3CDB-39CE-BD805D0D4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05" t="-7353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F08F-F006-3EA6-0E75-5579A3AD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Tuesday, 07 July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A8C02-D9E4-41DE-DF41-A4037A8B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9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670AB-633F-460C-9B14-74324CDEF823}"/>
              </a:ext>
            </a:extLst>
          </p:cNvPr>
          <p:cNvSpPr txBox="1"/>
          <p:nvPr/>
        </p:nvSpPr>
        <p:spPr>
          <a:xfrm>
            <a:off x="458878" y="1038337"/>
            <a:ext cx="418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Georgia"/>
                <a:cs typeface="Georgia"/>
              </a:rPr>
              <a:t>β</a:t>
            </a:r>
            <a:r>
              <a:rPr lang="en-GB" sz="1400" b="1" dirty="0">
                <a:latin typeface="Georgia"/>
                <a:cs typeface="Georgia"/>
              </a:rPr>
              <a:t>-Oslo Method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61F48C9-EE5E-3EB9-63DD-916ABEFA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6" y="1490921"/>
            <a:ext cx="6376126" cy="157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5CEF3E-70C0-4E7A-3218-0BB67BE71F27}"/>
                  </a:ext>
                </a:extLst>
              </p:cNvPr>
              <p:cNvSpPr txBox="1"/>
              <p:nvPr/>
            </p:nvSpPr>
            <p:spPr>
              <a:xfrm>
                <a:off x="433054" y="3190690"/>
                <a:ext cx="5913930" cy="540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Raw 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(TAS vs Individual detectors) is deconvoluted with response function to find the primary </a:t>
                </a:r>
                <a:r>
                  <a:rPr lang="el-GR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γ</a:t>
                </a: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5CEF3E-70C0-4E7A-3218-0BB67BE71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4" y="3190690"/>
                <a:ext cx="5913930" cy="540404"/>
              </a:xfrm>
              <a:prstGeom prst="rect">
                <a:avLst/>
              </a:prstGeom>
              <a:blipFill>
                <a:blip r:embed="rId4"/>
                <a:stretch>
                  <a:fillRect l="-309" t="-2247" b="-10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00A1917-96C9-942A-73B7-45F259DC0D2D}"/>
              </a:ext>
            </a:extLst>
          </p:cNvPr>
          <p:cNvSpPr txBox="1"/>
          <p:nvPr/>
        </p:nvSpPr>
        <p:spPr>
          <a:xfrm>
            <a:off x="8791540" y="5862101"/>
            <a:ext cx="3106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Georgia"/>
                <a:cs typeface="Georgia"/>
              </a:rPr>
              <a:t>S.N. </a:t>
            </a:r>
            <a:r>
              <a:rPr lang="en-GB" sz="1100" dirty="0" err="1">
                <a:solidFill>
                  <a:schemeClr val="tx1">
                    <a:lumMod val="75000"/>
                  </a:schemeClr>
                </a:solidFill>
                <a:latin typeface="Georgia"/>
                <a:cs typeface="Georgia"/>
              </a:rPr>
              <a:t>Liddick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Georgia"/>
                <a:cs typeface="Georgia"/>
              </a:rPr>
              <a:t>, et al., PRL 116, 242502 (2016)</a:t>
            </a:r>
          </a:p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Georgia"/>
                <a:cs typeface="Georgia"/>
              </a:rPr>
              <a:t>S.N. Liddick, et al., PRC 100, 024624 (2019)</a:t>
            </a:r>
          </a:p>
          <a:p>
            <a:r>
              <a:rPr lang="en-GB" sz="1100" dirty="0">
                <a:latin typeface="Georgia" panose="02040502050405020303" pitchFamily="18" charset="0"/>
              </a:rPr>
              <a:t>M. </a:t>
            </a:r>
            <a:r>
              <a:rPr lang="en-GB" sz="1100" dirty="0" err="1">
                <a:latin typeface="Georgia" panose="02040502050405020303" pitchFamily="18" charset="0"/>
              </a:rPr>
              <a:t>Wiedeking</a:t>
            </a:r>
            <a:r>
              <a:rPr lang="en-GB" sz="1100" dirty="0">
                <a:latin typeface="Georgia" panose="02040502050405020303" pitchFamily="18" charset="0"/>
              </a:rPr>
              <a:t>, et al., PRC 104, 014311 (2021)</a:t>
            </a:r>
            <a:endParaRPr lang="en-GB" sz="11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  <a:cs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40A96-14F5-F791-5E6A-109C8DD6A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687" y="1388379"/>
            <a:ext cx="2324095" cy="1736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AFBE7-ED9E-2217-E5C2-01E263248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217" y="1426180"/>
            <a:ext cx="2058046" cy="1764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A6CC6-A59C-227F-33C6-51D5DFDF3295}"/>
              </a:ext>
            </a:extLst>
          </p:cNvPr>
          <p:cNvSpPr txBox="1"/>
          <p:nvPr/>
        </p:nvSpPr>
        <p:spPr>
          <a:xfrm>
            <a:off x="433054" y="3854143"/>
            <a:ext cx="418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/>
                <a:cs typeface="Georgia"/>
              </a:rPr>
              <a:t>“Shape”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CE1C69-1964-9284-4E17-DF3D5F15BA30}"/>
                  </a:ext>
                </a:extLst>
              </p:cNvPr>
              <p:cNvSpPr txBox="1"/>
              <p:nvPr/>
            </p:nvSpPr>
            <p:spPr>
              <a:xfrm>
                <a:off x="6747192" y="3236065"/>
                <a:ext cx="5244050" cy="543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The primary </a:t>
                </a:r>
                <a:r>
                  <a:rPr lang="el-GR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γ</a:t>
                </a: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 matrix can then be combined with ancillary information on the NLD to constrain the </a:t>
                </a:r>
                <a:r>
                  <a:rPr lang="el-GR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γ</a:t>
                </a:r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SF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CE1C69-1964-9284-4E17-DF3D5F15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92" y="3236065"/>
                <a:ext cx="5244050" cy="543931"/>
              </a:xfrm>
              <a:prstGeom prst="rect">
                <a:avLst/>
              </a:prstGeom>
              <a:blipFill>
                <a:blip r:embed="rId7"/>
                <a:stretch>
                  <a:fillRect l="-349" t="-3371"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FC3DC30-3A73-73BD-AF8A-8463720FC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496" y="4202600"/>
            <a:ext cx="2338010" cy="2090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C3918-09C9-D16B-DB1D-0A058EB37CD3}"/>
                  </a:ext>
                </a:extLst>
              </p:cNvPr>
              <p:cNvSpPr txBox="1"/>
              <p:nvPr/>
            </p:nvSpPr>
            <p:spPr>
              <a:xfrm>
                <a:off x="8113549" y="4020829"/>
                <a:ext cx="378429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Utilizes “diagonals” in the primary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 matrix to constrain the slope of the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5561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𝛾</m:t>
                    </m:r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-ray strength function without the need for external normalisation to neutron resonance spacing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5561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 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  <a:p>
                <a:r>
                  <a:rPr lang="en-GB" sz="1400" dirty="0">
                    <a:solidFill>
                      <a:srgbClr val="556169"/>
                    </a:solidFill>
                    <a:latin typeface="Georgia"/>
                    <a:cs typeface="Georgia"/>
                  </a:rPr>
                  <a:t>Improving detector resolution will make it easier to identify and gate on diagonals</a:t>
                </a:r>
              </a:p>
              <a:p>
                <a:endParaRPr lang="en-GB" sz="1400" dirty="0">
                  <a:solidFill>
                    <a:srgbClr val="556169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C3918-09C9-D16B-DB1D-0A058EB3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549" y="4020829"/>
                <a:ext cx="3784297" cy="2031325"/>
              </a:xfrm>
              <a:prstGeom prst="rect">
                <a:avLst/>
              </a:prstGeom>
              <a:blipFill>
                <a:blip r:embed="rId9"/>
                <a:stretch>
                  <a:fillRect l="-483" t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0C0D2EA-C5EE-0BC1-E357-60B9B6BD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5506" y="4202600"/>
            <a:ext cx="4979049" cy="20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7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B15EF0-E442-EA42-8823-5DB6C41AA88F}" vid="{1CAA126C-E2F8-D34F-B26D-880E003D52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UniOfSurrey-PowerPointMasterStandardWidth</Template>
  <TotalTime>0</TotalTime>
  <Words>2216</Words>
  <Application>Microsoft Office PowerPoint</Application>
  <PresentationFormat>Widescreen</PresentationFormat>
  <Paragraphs>262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Georgia</vt:lpstr>
      <vt:lpstr>Lucida Grande</vt:lpstr>
      <vt:lpstr>Wingdings</vt:lpstr>
      <vt:lpstr>UniOfSurrey-PowerPointMasterStandardWidth</vt:lpstr>
      <vt:lpstr>Next Generation TAS for Decays and Reactions </vt:lpstr>
      <vt:lpstr>Outline</vt:lpstr>
      <vt:lpstr>Total Absorption γ-ray Spectroscopy</vt:lpstr>
      <vt:lpstr>Nuclear Astrophysics</vt:lpstr>
      <vt:lpstr>Nuclear Structure &amp; Theory</vt:lpstr>
      <vt:lpstr>Nuclear Applications, Security &amp; Technology</vt:lpstr>
      <vt:lpstr>Existing TAS devices: Modular NaI arrays</vt:lpstr>
      <vt:lpstr>Other TAS devices</vt:lpstr>
      <vt:lpstr>Constraints on (n,γ) reaction rates from TAS data  </vt:lpstr>
      <vt:lpstr>Measurements of radiative capture reactions with TAGS</vt:lpstr>
      <vt:lpstr>Combining TAS with recoil separation</vt:lpstr>
      <vt:lpstr>Desing Improvements for a Next-Generation Device</vt:lpstr>
      <vt:lpstr>Where would such a device go?</vt:lpstr>
      <vt:lpstr>Summary /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Henderson, Jack Dr (Maths &amp; Physics)</dc:creator>
  <cp:lastModifiedBy>Williams, Matthew Dr (Maths &amp; Physics)</cp:lastModifiedBy>
  <cp:revision>35</cp:revision>
  <dcterms:created xsi:type="dcterms:W3CDTF">2023-05-30T13:28:13Z</dcterms:created>
  <dcterms:modified xsi:type="dcterms:W3CDTF">2026-07-07T08:09:57Z</dcterms:modified>
</cp:coreProperties>
</file>