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  <p:sldMasterId id="2147483749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8" r:id="rId8"/>
    <p:sldId id="262" r:id="rId9"/>
    <p:sldId id="263" r:id="rId10"/>
    <p:sldId id="264" r:id="rId11"/>
    <p:sldId id="265" r:id="rId12"/>
    <p:sldId id="261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4" d="100"/>
          <a:sy n="44" d="100"/>
        </p:scale>
        <p:origin x="14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A5A83-C2F4-4825-8E7C-A36A718740B7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66040-1DBE-4D6E-9305-F8768C7FA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4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0cee516261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30cee5162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d96fcd8e91_0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d96fcd8e91_0_11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d96fcd8e91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d96fcd8e91_0_3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cb3fcaf34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g2ccb3fcaf34_2_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1040" lvl="0" indent="-116415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75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9b4ceb493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g349b4ceb493_0_9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mention phases of collision 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some example measurements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much more to be done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d96fcd8e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g3d96fcd8e91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mention phases of collision 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some example measurements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much more to be done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d96fcd8e9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Google Shape;324;g3d96fcd8e91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mention phases of collision 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some example measurements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much more to be done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d96fcd8e9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g3d96fcd8e91_0_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mention phases of collision 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some example measurements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much more to be done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d96fcd8e9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Google Shape;358;g3d96fcd8e91_0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mention phases of collision 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some example measurements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much more to be done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d96fcd8e9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g3d96fcd8e91_0_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mention phases of collision 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some example measurements</a:t>
            </a:r>
            <a:endParaRPr/>
          </a:p>
          <a:p>
            <a:pPr marL="362184" lvl="0" indent="-362184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much more to be done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 type="title">
  <p:cSld name="Title &amp; 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761201" y="1143000"/>
            <a:ext cx="10668000" cy="1905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762000" y="4000500"/>
            <a:ext cx="10668000" cy="1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419" y="157885"/>
            <a:ext cx="753877" cy="1016001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866376" y="656754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Vertical">
  <p:cSld name="Photo -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>
            <a:spLocks noGrp="1"/>
          </p:cNvSpPr>
          <p:nvPr>
            <p:ph type="pic" idx="2"/>
          </p:nvPr>
        </p:nvSpPr>
        <p:spPr>
          <a:xfrm>
            <a:off x="3975100" y="552451"/>
            <a:ext cx="8629600" cy="5753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25500" y="476251"/>
            <a:ext cx="5111600" cy="2774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4267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25500" y="3263900"/>
            <a:ext cx="5111600" cy="2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op">
  <p:cSld name="Title - Top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02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0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(org)">
  <p:cSld name="Title &amp; Bullets (org)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04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844551" y="1222152"/>
            <a:ext cx="10502800" cy="5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6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Bullets &amp; Photo">
  <p:cSld name="Title, Bullets &amp; Phot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>
            <a:spLocks noGrp="1"/>
          </p:cNvSpPr>
          <p:nvPr>
            <p:ph type="pic" idx="2"/>
          </p:nvPr>
        </p:nvSpPr>
        <p:spPr>
          <a:xfrm>
            <a:off x="5480051" y="1574800"/>
            <a:ext cx="6972400" cy="46484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800" cy="1143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5111600" cy="4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3178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101F98"/>
              </a:buClr>
              <a:buSzPts val="1500"/>
              <a:buFont typeface="Helvetica Neue"/>
              <a:buChar char="•"/>
              <a:defRPr sz="1600">
                <a:solidFill>
                  <a:srgbClr val="101F98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101F98"/>
              </a:buClr>
              <a:buSzPts val="1500"/>
              <a:buFont typeface="Helvetica Neue"/>
              <a:buChar char="•"/>
              <a:defRPr sz="1600">
                <a:solidFill>
                  <a:srgbClr val="101F98"/>
                </a:solidFill>
              </a:defRPr>
            </a:lvl2pPr>
            <a:lvl3pPr marL="1828754" lvl="2" indent="-43178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101F98"/>
              </a:buClr>
              <a:buSzPts val="1500"/>
              <a:buFont typeface="Helvetica Neue"/>
              <a:buChar char="•"/>
              <a:defRPr sz="1600">
                <a:solidFill>
                  <a:srgbClr val="101F98"/>
                </a:solidFill>
              </a:defRPr>
            </a:lvl3pPr>
            <a:lvl4pPr marL="2438339" lvl="3" indent="-43178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101F98"/>
              </a:buClr>
              <a:buSzPts val="1500"/>
              <a:buFont typeface="Helvetica Neue"/>
              <a:buChar char="•"/>
              <a:defRPr sz="1600">
                <a:solidFill>
                  <a:srgbClr val="101F98"/>
                </a:solidFill>
              </a:defRPr>
            </a:lvl4pPr>
            <a:lvl5pPr marL="3047924" lvl="4" indent="-43178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101F98"/>
              </a:buClr>
              <a:buSzPts val="1500"/>
              <a:buFont typeface="Helvetica Neue"/>
              <a:buChar char="•"/>
              <a:defRPr sz="1600">
                <a:solidFill>
                  <a:srgbClr val="101F98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9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">
  <p:cSld name="Bulle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844551" y="889000"/>
            <a:ext cx="10502800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1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3 Up">
  <p:cSld name="Photo - 3 Up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7840671" y="3517900"/>
            <a:ext cx="4198400" cy="28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>
            <a:spLocks noGrp="1"/>
          </p:cNvSpPr>
          <p:nvPr>
            <p:ph type="pic" idx="3"/>
          </p:nvPr>
        </p:nvSpPr>
        <p:spPr>
          <a:xfrm>
            <a:off x="7645400" y="565151"/>
            <a:ext cx="4165600" cy="27772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8"/>
          <p:cNvSpPr>
            <a:spLocks noGrp="1"/>
          </p:cNvSpPr>
          <p:nvPr>
            <p:ph type="pic" idx="4"/>
          </p:nvPr>
        </p:nvSpPr>
        <p:spPr>
          <a:xfrm>
            <a:off x="-152400" y="565151"/>
            <a:ext cx="8601200" cy="5734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27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1193800" y="4476751"/>
            <a:ext cx="9810800" cy="24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333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2"/>
          </p:nvPr>
        </p:nvSpPr>
        <p:spPr>
          <a:xfrm>
            <a:off x="1193800" y="3087139"/>
            <a:ext cx="9810800" cy="31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1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">
  <p:cSld name="Phot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8132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1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6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ariables">
  <p:cSld name="Variable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  <p:graphicFrame>
        <p:nvGraphicFramePr>
          <p:cNvPr id="116" name="Google Shape;116;p22"/>
          <p:cNvGraphicFramePr/>
          <p:nvPr/>
        </p:nvGraphicFramePr>
        <p:xfrm>
          <a:off x="1355527" y="2731625"/>
          <a:ext cx="9247967" cy="151892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53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Helvetica Neue Light"/>
                        <a:buNone/>
                      </a:pPr>
                      <a:r>
                        <a:rPr lang="en-US" sz="19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Presentation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Title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UC report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Event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Nov 8, 2022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Speaker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MvL, jkl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Footer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UC report | Nov 8,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07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punktory">
  <p:cSld name="Tytuł i punktor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92185" y="71188"/>
            <a:ext cx="10985600" cy="716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4267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92185" y="720343"/>
            <a:ext cx="10985600" cy="4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800" b="1">
                <a:solidFill>
                  <a:srgbClr val="000000"/>
                </a:solidFill>
              </a:defRPr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228844" y="1545943"/>
            <a:ext cx="11360000" cy="4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533387" algn="l">
              <a:lnSpc>
                <a:spcPct val="90000"/>
              </a:lnSpc>
              <a:spcBef>
                <a:spcPts val="2267"/>
              </a:spcBef>
              <a:spcAft>
                <a:spcPts val="0"/>
              </a:spcAft>
              <a:buClr>
                <a:srgbClr val="EB220C"/>
              </a:buClr>
              <a:buSzPts val="2700"/>
              <a:buFont typeface="Helvetica Neue"/>
              <a:buChar char="‣"/>
              <a:defRPr>
                <a:solidFill>
                  <a:srgbClr val="000000"/>
                </a:solidFill>
              </a:defRPr>
            </a:lvl1pPr>
            <a:lvl2pPr marL="1219170" lvl="1" indent="-491054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EB220C"/>
              </a:buClr>
              <a:buSzPts val="2200"/>
              <a:buFont typeface="Helvetica Neue"/>
              <a:buChar char="-"/>
              <a:defRPr>
                <a:solidFill>
                  <a:srgbClr val="000000"/>
                </a:solidFill>
              </a:defRPr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1054" algn="l">
              <a:lnSpc>
                <a:spcPct val="90000"/>
              </a:lnSpc>
              <a:spcBef>
                <a:spcPts val="226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1054" algn="l">
              <a:lnSpc>
                <a:spcPct val="90000"/>
              </a:lnSpc>
              <a:spcBef>
                <a:spcPts val="226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4" descr="ALIC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67024" y="118769"/>
            <a:ext cx="623085" cy="84219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948067" y="6623231"/>
            <a:ext cx="184400" cy="18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00">
              <a:solidFill>
                <a:srgbClr val="375CB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8477800" y="6610619"/>
            <a:ext cx="3480800" cy="18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</a:pPr>
            <a:r>
              <a:rPr lang="en-US"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Magnus Mager (CERN) | ITS3 | LHCC | 31.05.2022 |</a:t>
            </a:r>
            <a:endParaRPr sz="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84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0" name="Google Shape;120;p23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23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pic>
        <p:nvPicPr>
          <p:cNvPr id="122" name="Google Shape;122;p23" descr="LogoOutline_LogoOutline-Blu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1" y="158751"/>
            <a:ext cx="635000" cy="635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25" name="Google Shape;125;p23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UC report | Nov 8,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48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800" cy="1143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800" cy="4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88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(UC)">
  <p:cSld name="Title &amp; Bullets (UC)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04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844551" y="1222152"/>
            <a:ext cx="10502800" cy="5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8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04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844551" y="1222152"/>
            <a:ext cx="10502800" cy="5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125101" y="6448032"/>
            <a:ext cx="3735600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9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ALICE 3 | jkl | ALICE CERN team meeting, 2020-12-09</a:t>
            </a:r>
            <a:endParaRPr sz="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968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(UC)">
  <p:cSld name="1_Title &amp; Bullets (UC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04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844551" y="1222152"/>
            <a:ext cx="10502800" cy="5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11860061" y="6540576"/>
            <a:ext cx="28320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00" i="0">
              <a:solidFill>
                <a:srgbClr val="375CB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83263" y="6540519"/>
            <a:ext cx="6636400" cy="23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9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Upgrade introduction Marco van Leeuwen, Jochen Klein @ ALICE Physics Week, Sept 2020</a:t>
            </a:r>
            <a:endParaRPr sz="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33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7" name="Google Shape;147;p28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Google Shape;148;p28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pic>
        <p:nvPicPr>
          <p:cNvPr id="149" name="Google Shape;149;p28" descr="LogoOutline_LogoOutline-Blu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1" y="158751"/>
            <a:ext cx="635000" cy="635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52" name="Google Shape;152;p28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| June 24th, 2021 | jkl, MvL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150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6" name="Google Shape;156;p29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Google Shape;157;p29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60" name="Google Shape;160;p29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UC report | Nov 8,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032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609585" lvl="0" indent="-50798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50798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50798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50798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50798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ldNum" idx="12"/>
          </p:nvPr>
        </p:nvSpPr>
        <p:spPr>
          <a:xfrm>
            <a:off x="9958527" y="6412776"/>
            <a:ext cx="2524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7430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ly_Title">
  <p:cSld name="Only_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228600" y="85491"/>
            <a:ext cx="10972800" cy="482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10998537" y="6195232"/>
            <a:ext cx="35520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00">
              <a:solidFill>
                <a:srgbClr val="375CB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1133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32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1" name="Google Shape;171;p32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2" name="Google Shape;172;p32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pic>
        <p:nvPicPr>
          <p:cNvPr id="173" name="Google Shape;173;p32" descr="LogoOutline_LogoOutline-Blu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1" y="158751"/>
            <a:ext cx="635000" cy="635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76" name="Google Shape;176;p32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UC report | Nov 8,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38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Google Shape;40;p6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" name="Google Shape;41;p6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751" y="114300"/>
            <a:ext cx="471173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79425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15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33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0" name="Google Shape;180;p33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1" name="Google Shape;181;p33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751" y="158751"/>
            <a:ext cx="471173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84" name="Google Shape;184;p33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| September 28, 2021 | jkl, MvL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66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8" name="Google Shape;188;p34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p34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92" name="Google Shape;192;p34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| September 28, 2021 | jkl, MvL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928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800" cy="1143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F98"/>
              </a:buClr>
              <a:buSzPts val="2300"/>
              <a:buFont typeface="Helvetica Neue"/>
              <a:buNone/>
              <a:defRPr sz="3067">
                <a:solidFill>
                  <a:srgbClr val="101F9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800" cy="4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741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101F98"/>
              </a:buClr>
              <a:buSzPts val="2000"/>
              <a:buFont typeface="Helvetica Neue"/>
              <a:buChar char="•"/>
              <a:defRPr sz="2133">
                <a:solidFill>
                  <a:srgbClr val="101F98"/>
                </a:solidFill>
              </a:defRPr>
            </a:lvl1pPr>
            <a:lvl2pPr marL="1219170" lvl="1" indent="-4741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101F98"/>
              </a:buClr>
              <a:buSzPts val="2000"/>
              <a:buFont typeface="Helvetica Neue"/>
              <a:buChar char="•"/>
              <a:defRPr sz="2133">
                <a:solidFill>
                  <a:srgbClr val="101F98"/>
                </a:solidFill>
              </a:defRPr>
            </a:lvl2pPr>
            <a:lvl3pPr marL="1828754" lvl="2" indent="-4741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101F98"/>
              </a:buClr>
              <a:buSzPts val="2000"/>
              <a:buFont typeface="Helvetica Neue"/>
              <a:buChar char="•"/>
              <a:defRPr sz="2133">
                <a:solidFill>
                  <a:srgbClr val="101F98"/>
                </a:solidFill>
              </a:defRPr>
            </a:lvl3pPr>
            <a:lvl4pPr marL="2438339" lvl="3" indent="-4741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101F98"/>
              </a:buClr>
              <a:buSzPts val="2000"/>
              <a:buFont typeface="Helvetica Neue"/>
              <a:buChar char="•"/>
              <a:defRPr sz="2133">
                <a:solidFill>
                  <a:srgbClr val="101F98"/>
                </a:solidFill>
              </a:defRPr>
            </a:lvl4pPr>
            <a:lvl5pPr marL="3047924" lvl="4" indent="-4741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101F98"/>
              </a:buClr>
              <a:buSzPts val="2000"/>
              <a:buFont typeface="Helvetica Neue"/>
              <a:buChar char="•"/>
              <a:defRPr sz="2133">
                <a:solidFill>
                  <a:srgbClr val="101F98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sldNum" idx="12"/>
          </p:nvPr>
        </p:nvSpPr>
        <p:spPr>
          <a:xfrm>
            <a:off x="11898877" y="6528628"/>
            <a:ext cx="28320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00" i="0">
              <a:solidFill>
                <a:srgbClr val="375CB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4998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>
  <p:cSld name="1_Title &amp; Subtitl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761201" y="1143000"/>
            <a:ext cx="10668000" cy="1905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762000" y="4000500"/>
            <a:ext cx="10668000" cy="1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pic>
        <p:nvPicPr>
          <p:cNvPr id="200" name="Google Shape;200;p36" descr="CERN-logo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0" y="254000"/>
            <a:ext cx="1027104" cy="1016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pic>
        <p:nvPicPr>
          <p:cNvPr id="201" name="Google Shape;201;p36" descr="2020-02-11-Rainbow_Logo_Outline_Text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500" y="254001"/>
            <a:ext cx="753877" cy="1015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cxnSp>
        <p:nvCxnSpPr>
          <p:cNvPr id="202" name="Google Shape;202;p36"/>
          <p:cNvCxnSpPr/>
          <p:nvPr/>
        </p:nvCxnSpPr>
        <p:spPr>
          <a:xfrm>
            <a:off x="946659" y="3429000"/>
            <a:ext cx="5328400" cy="0"/>
          </a:xfrm>
          <a:prstGeom prst="straightConnector1">
            <a:avLst/>
          </a:prstGeom>
          <a:noFill/>
          <a:ln w="9525" cap="flat" cmpd="sng">
            <a:solidFill>
              <a:srgbClr val="00329E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3" name="Google Shape;203;p36"/>
          <p:cNvSpPr txBox="1">
            <a:spLocks noGrp="1"/>
          </p:cNvSpPr>
          <p:nvPr>
            <p:ph type="sldNum" idx="12"/>
          </p:nvPr>
        </p:nvSpPr>
        <p:spPr>
          <a:xfrm>
            <a:off x="11866376" y="656754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90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37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7" name="Google Shape;207;p37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8" name="Google Shape;208;p37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751" y="114300"/>
            <a:ext cx="471173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209" name="Google Shape;209;p37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1"/>
          </p:nvPr>
        </p:nvSpPr>
        <p:spPr>
          <a:xfrm>
            <a:off x="479425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211" name="Google Shape;211;p37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UW intro | Sep 19,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93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38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5" name="Google Shape;215;p38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6" name="Google Shape;216;p38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217" name="Google Shape;217;p38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219" name="Google Shape;219;p38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| May 31,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562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838200" y="437697"/>
            <a:ext cx="10515600" cy="70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body" idx="1"/>
          </p:nvPr>
        </p:nvSpPr>
        <p:spPr>
          <a:xfrm>
            <a:off x="838200" y="1320800"/>
            <a:ext cx="10515600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33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5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32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609601" y="233493"/>
            <a:ext cx="10969200" cy="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ts val="24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ftr" idx="11"/>
          </p:nvPr>
        </p:nvSpPr>
        <p:spPr>
          <a:xfrm>
            <a:off x="1465511" y="6356356"/>
            <a:ext cx="914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sldNum" idx="12"/>
          </p:nvPr>
        </p:nvSpPr>
        <p:spPr>
          <a:xfrm>
            <a:off x="10609232" y="6371678"/>
            <a:ext cx="9732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7" name="Google Shape;237;p42"/>
          <p:cNvSpPr txBox="1">
            <a:spLocks noGrp="1"/>
          </p:cNvSpPr>
          <p:nvPr>
            <p:ph type="body" idx="1"/>
          </p:nvPr>
        </p:nvSpPr>
        <p:spPr>
          <a:xfrm>
            <a:off x="609631" y="1260003"/>
            <a:ext cx="10968400" cy="5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dt" idx="10"/>
          </p:nvPr>
        </p:nvSpPr>
        <p:spPr>
          <a:xfrm>
            <a:off x="138714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67">
                <a:solidFill>
                  <a:srgbClr val="73A6F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34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Google Shape;48;p7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" name="Google Shape;49;p7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52" name="Google Shape;52;p7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RRB | 28 April 2026 | Andrea Dainese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98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ICE - Templa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14661" y="874376"/>
            <a:ext cx="7211567" cy="36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4661" y="1243462"/>
            <a:ext cx="7211535" cy="2083833"/>
          </a:xfrm>
          <a:prstGeom prst="rect">
            <a:avLst/>
          </a:prstGeom>
          <a:ln>
            <a:round/>
          </a:ln>
        </p:spPr>
        <p:txBody>
          <a:bodyPr lIns="53578" tIns="53578" rIns="53578" bIns="53578"/>
          <a:lstStyle>
            <a:lvl1pPr marL="240030" indent="-240030">
              <a:defRPr sz="2100">
                <a:solidFill>
                  <a:srgbClr val="283A44"/>
                </a:solidFill>
                <a:uFill>
                  <a:solidFill>
                    <a:srgbClr val="283A44"/>
                  </a:solidFill>
                </a:uFill>
              </a:defRPr>
            </a:lvl1pPr>
            <a:lvl2pPr marL="428625" indent="-200025">
              <a:defRPr sz="2100">
                <a:solidFill>
                  <a:srgbClr val="283A44"/>
                </a:solidFill>
                <a:uFill>
                  <a:solidFill>
                    <a:srgbClr val="283A44"/>
                  </a:solidFill>
                </a:uFill>
              </a:defRPr>
            </a:lvl2pPr>
            <a:lvl3pPr marL="617220" indent="-160020">
              <a:defRPr sz="2100">
                <a:solidFill>
                  <a:srgbClr val="283A44"/>
                </a:solidFill>
                <a:uFill>
                  <a:solidFill>
                    <a:srgbClr val="283A44"/>
                  </a:solidFill>
                </a:uFill>
              </a:defRPr>
            </a:lvl3pPr>
            <a:lvl4pPr marL="845820" indent="-160020">
              <a:defRPr sz="2100">
                <a:solidFill>
                  <a:srgbClr val="283A44"/>
                </a:solidFill>
                <a:uFill>
                  <a:solidFill>
                    <a:srgbClr val="283A44"/>
                  </a:solidFill>
                </a:uFill>
              </a:defRPr>
            </a:lvl4pPr>
            <a:lvl5pPr marL="1074420" indent="-160020">
              <a:defRPr sz="2100">
                <a:solidFill>
                  <a:srgbClr val="283A44"/>
                </a:solidFill>
                <a:uFill>
                  <a:solidFill>
                    <a:srgbClr val="283A44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10965" y="6474192"/>
            <a:ext cx="249267" cy="246702"/>
          </a:xfrm>
          <a:prstGeom prst="rect">
            <a:avLst/>
          </a:prstGeom>
          <a:ln>
            <a:round/>
          </a:ln>
        </p:spPr>
        <p:txBody>
          <a:bodyPr lIns="53578" tIns="53578" rIns="53578" bIns="53578" anchor="ctr"/>
          <a:lstStyle>
            <a:lvl1pPr>
              <a:defRPr sz="900">
                <a:solidFill>
                  <a:srgbClr val="A2A2A2"/>
                </a:solidFill>
                <a:uFill>
                  <a:solidFill>
                    <a:srgbClr val="A2A2A2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96695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 type="title">
  <p:cSld name="Title &amp; 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761201" y="1143000"/>
            <a:ext cx="10668000" cy="1905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762000" y="4000500"/>
            <a:ext cx="10668000" cy="1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419" y="157885"/>
            <a:ext cx="753877" cy="1016001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866376" y="656754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88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 &amp; Bulle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79425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366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punktory">
  <p:cSld name="Tytuł i punktor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92185" y="71188"/>
            <a:ext cx="10985600" cy="716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4267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92185" y="720343"/>
            <a:ext cx="10985600" cy="4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800" b="1">
                <a:solidFill>
                  <a:srgbClr val="000000"/>
                </a:solidFill>
              </a:defRPr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228844" y="1545943"/>
            <a:ext cx="11360000" cy="4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533387" algn="l">
              <a:lnSpc>
                <a:spcPct val="90000"/>
              </a:lnSpc>
              <a:spcBef>
                <a:spcPts val="2267"/>
              </a:spcBef>
              <a:spcAft>
                <a:spcPts val="0"/>
              </a:spcAft>
              <a:buClr>
                <a:srgbClr val="EB220C"/>
              </a:buClr>
              <a:buSzPts val="2700"/>
              <a:buFont typeface="Helvetica Neue"/>
              <a:buChar char="‣"/>
              <a:defRPr>
                <a:solidFill>
                  <a:srgbClr val="000000"/>
                </a:solidFill>
              </a:defRPr>
            </a:lvl1pPr>
            <a:lvl2pPr marL="1219170" lvl="1" indent="-491054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EB220C"/>
              </a:buClr>
              <a:buSzPts val="2200"/>
              <a:buFont typeface="Helvetica Neue"/>
              <a:buChar char="-"/>
              <a:defRPr>
                <a:solidFill>
                  <a:srgbClr val="000000"/>
                </a:solidFill>
              </a:defRPr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1054" algn="l">
              <a:lnSpc>
                <a:spcPct val="90000"/>
              </a:lnSpc>
              <a:spcBef>
                <a:spcPts val="226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1054" algn="l">
              <a:lnSpc>
                <a:spcPct val="90000"/>
              </a:lnSpc>
              <a:spcBef>
                <a:spcPts val="226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4" descr="ALIC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67024" y="118769"/>
            <a:ext cx="623085" cy="84219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948067" y="6623231"/>
            <a:ext cx="184400" cy="18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00">
              <a:solidFill>
                <a:srgbClr val="375CB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8477800" y="6610619"/>
            <a:ext cx="3480800" cy="18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</a:pPr>
            <a:r>
              <a:rPr lang="en-US"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Magnus Mager (CERN) | ITS3 | LHCC | 31.05.2022 |</a:t>
            </a:r>
            <a:endParaRPr sz="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674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Google Shape;32;p5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" name="Google Shape;33;p5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751" y="114300"/>
            <a:ext cx="471173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79425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36" name="Google Shape;36;p5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RRB | 28 April 2026 | Andrea Dainese</a:t>
                      </a:r>
                      <a:endParaRPr sz="1200">
                        <a:solidFill>
                          <a:schemeClr val="accent1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097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2_Title &amp; Bulle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Google Shape;40;p6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" name="Google Shape;41;p6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751" y="114300"/>
            <a:ext cx="471173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79425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44" name="Google Shape;44;p6"/>
          <p:cNvGraphicFramePr/>
          <p:nvPr/>
        </p:nvGraphicFramePr>
        <p:xfrm>
          <a:off x="158751" y="6584951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RRB | 28 April 2026 | Andrea Dainese</a:t>
                      </a:r>
                      <a:endParaRPr sz="1200">
                        <a:solidFill>
                          <a:schemeClr val="accent1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84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3_Title &amp; Bulle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Google Shape;48;p7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" name="Google Shape;49;p7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52" name="Google Shape;52;p7"/>
          <p:cNvGraphicFramePr/>
          <p:nvPr/>
        </p:nvGraphicFramePr>
        <p:xfrm>
          <a:off x="158751" y="6584951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RRB | 28 April 2026 | Andrea Dainese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189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4_Title &amp; 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6" name="Google Shape;56;p8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" name="Google Shape;57;p8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60" name="Google Shape;60;p8"/>
          <p:cNvGraphicFramePr/>
          <p:nvPr/>
        </p:nvGraphicFramePr>
        <p:xfrm>
          <a:off x="158751" y="6584951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Week | March 1, 2023 | AD,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49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">
  <p:cSld name="Sec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761201" y="1143000"/>
            <a:ext cx="10668000" cy="1905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762000" y="4000500"/>
            <a:ext cx="10668000" cy="1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9" descr="CERN-logo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0" y="254000"/>
            <a:ext cx="1027104" cy="1016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pic>
        <p:nvPicPr>
          <p:cNvPr id="65" name="Google Shape;65;p9" descr="2020-02-11-Rainbow_Logo_Outline_Text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500" y="254001"/>
            <a:ext cx="753877" cy="1015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cxnSp>
        <p:nvCxnSpPr>
          <p:cNvPr id="66" name="Google Shape;66;p9"/>
          <p:cNvCxnSpPr/>
          <p:nvPr/>
        </p:nvCxnSpPr>
        <p:spPr>
          <a:xfrm>
            <a:off x="3431776" y="3429000"/>
            <a:ext cx="5328400" cy="0"/>
          </a:xfrm>
          <a:prstGeom prst="straightConnector1">
            <a:avLst/>
          </a:prstGeom>
          <a:noFill/>
          <a:ln w="9525" cap="flat" cmpd="sng">
            <a:solidFill>
              <a:srgbClr val="00329E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1866376" y="656754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2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(org)">
  <p:cSld name="Title &amp; Subtitle (org)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89000" y="1149351"/>
            <a:ext cx="10414000" cy="2324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89000" y="3536951"/>
            <a:ext cx="10414000" cy="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  <a:defRPr sz="2667">
                <a:solidFill>
                  <a:srgbClr val="5E5E5E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  <a:defRPr sz="2667">
                <a:solidFill>
                  <a:srgbClr val="5E5E5E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  <a:defRPr sz="2667">
                <a:solidFill>
                  <a:srgbClr val="5E5E5E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  <a:defRPr sz="2667">
                <a:solidFill>
                  <a:srgbClr val="5E5E5E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  <a:defRPr sz="2667">
                <a:solidFill>
                  <a:srgbClr val="5E5E5E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_Title &amp; 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6" name="Google Shape;56;p8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" name="Google Shape;57;p8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60" name="Google Shape;60;p8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Week | March 1, 2023 | AD,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457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Horizontal">
  <p:cSld name="Photo - Horizont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562100" y="-19049"/>
            <a:ext cx="9068000" cy="60484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317500" y="4756151"/>
            <a:ext cx="11556800" cy="1003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317500" y="5721351"/>
            <a:ext cx="11556800" cy="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81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Centre">
  <p:cSld name="Title - Centr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89000" y="2266951"/>
            <a:ext cx="10414000" cy="2324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84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Vertical">
  <p:cSld name="Photo -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>
            <a:spLocks noGrp="1"/>
          </p:cNvSpPr>
          <p:nvPr>
            <p:ph type="pic" idx="2"/>
          </p:nvPr>
        </p:nvSpPr>
        <p:spPr>
          <a:xfrm>
            <a:off x="3975100" y="552451"/>
            <a:ext cx="8629600" cy="5753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25500" y="476251"/>
            <a:ext cx="5111600" cy="2774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4267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25500" y="3263900"/>
            <a:ext cx="5111600" cy="2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9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op">
  <p:cSld name="Title - Top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02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867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(org)">
  <p:cSld name="Title &amp; Bullets (org)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04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844551" y="1222152"/>
            <a:ext cx="10502800" cy="5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23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Bullets &amp; Photo">
  <p:cSld name="Title, Bullets &amp; Phot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>
            <a:spLocks noGrp="1"/>
          </p:cNvSpPr>
          <p:nvPr>
            <p:ph type="pic" idx="2"/>
          </p:nvPr>
        </p:nvSpPr>
        <p:spPr>
          <a:xfrm>
            <a:off x="5480051" y="1574800"/>
            <a:ext cx="6972400" cy="46484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800" cy="1143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5111600" cy="4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3178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101F98"/>
              </a:buClr>
              <a:buSzPts val="1500"/>
              <a:buFont typeface="Helvetica Neue"/>
              <a:buChar char="•"/>
              <a:defRPr sz="1600">
                <a:solidFill>
                  <a:srgbClr val="101F98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101F98"/>
              </a:buClr>
              <a:buSzPts val="1500"/>
              <a:buFont typeface="Helvetica Neue"/>
              <a:buChar char="•"/>
              <a:defRPr sz="1600">
                <a:solidFill>
                  <a:srgbClr val="101F98"/>
                </a:solidFill>
              </a:defRPr>
            </a:lvl2pPr>
            <a:lvl3pPr marL="1828754" lvl="2" indent="-43178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101F98"/>
              </a:buClr>
              <a:buSzPts val="1500"/>
              <a:buFont typeface="Helvetica Neue"/>
              <a:buChar char="•"/>
              <a:defRPr sz="1600">
                <a:solidFill>
                  <a:srgbClr val="101F98"/>
                </a:solidFill>
              </a:defRPr>
            </a:lvl3pPr>
            <a:lvl4pPr marL="2438339" lvl="3" indent="-43178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101F98"/>
              </a:buClr>
              <a:buSzPts val="1500"/>
              <a:buFont typeface="Helvetica Neue"/>
              <a:buChar char="•"/>
              <a:defRPr sz="1600">
                <a:solidFill>
                  <a:srgbClr val="101F98"/>
                </a:solidFill>
              </a:defRPr>
            </a:lvl4pPr>
            <a:lvl5pPr marL="3047924" lvl="4" indent="-43178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101F98"/>
              </a:buClr>
              <a:buSzPts val="1500"/>
              <a:buFont typeface="Helvetica Neue"/>
              <a:buChar char="•"/>
              <a:defRPr sz="1600">
                <a:solidFill>
                  <a:srgbClr val="101F98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428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">
  <p:cSld name="Bulle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844551" y="889000"/>
            <a:ext cx="10502800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59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3 Up">
  <p:cSld name="Photo - 3 Up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7840671" y="3517900"/>
            <a:ext cx="4198400" cy="28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>
            <a:spLocks noGrp="1"/>
          </p:cNvSpPr>
          <p:nvPr>
            <p:ph type="pic" idx="3"/>
          </p:nvPr>
        </p:nvSpPr>
        <p:spPr>
          <a:xfrm>
            <a:off x="7645400" y="565151"/>
            <a:ext cx="4165600" cy="27772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8"/>
          <p:cNvSpPr>
            <a:spLocks noGrp="1"/>
          </p:cNvSpPr>
          <p:nvPr>
            <p:ph type="pic" idx="4"/>
          </p:nvPr>
        </p:nvSpPr>
        <p:spPr>
          <a:xfrm>
            <a:off x="-152400" y="565151"/>
            <a:ext cx="8601200" cy="5734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97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1193800" y="4476751"/>
            <a:ext cx="9810800" cy="24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333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2"/>
          </p:nvPr>
        </p:nvSpPr>
        <p:spPr>
          <a:xfrm>
            <a:off x="1193800" y="3087139"/>
            <a:ext cx="9810800" cy="31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014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">
  <p:cSld name="Phot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8132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9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">
  <p:cSld name="Sec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761201" y="1143000"/>
            <a:ext cx="10668000" cy="1905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762000" y="4000500"/>
            <a:ext cx="10668000" cy="1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9" descr="CERN-logo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0" y="254000"/>
            <a:ext cx="1027104" cy="1016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pic>
        <p:nvPicPr>
          <p:cNvPr id="65" name="Google Shape;65;p9" descr="2020-02-11-Rainbow_Logo_Outline_Text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500" y="254001"/>
            <a:ext cx="753877" cy="1015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cxnSp>
        <p:nvCxnSpPr>
          <p:cNvPr id="66" name="Google Shape;66;p9"/>
          <p:cNvCxnSpPr/>
          <p:nvPr/>
        </p:nvCxnSpPr>
        <p:spPr>
          <a:xfrm>
            <a:off x="3431776" y="3429000"/>
            <a:ext cx="5328400" cy="0"/>
          </a:xfrm>
          <a:prstGeom prst="straightConnector1">
            <a:avLst/>
          </a:prstGeom>
          <a:noFill/>
          <a:ln w="9525" cap="flat" cmpd="sng">
            <a:solidFill>
              <a:srgbClr val="00329E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1866376" y="656754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9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26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ariables">
  <p:cSld name="Variable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  <p:graphicFrame>
        <p:nvGraphicFramePr>
          <p:cNvPr id="116" name="Google Shape;116;p22"/>
          <p:cNvGraphicFramePr/>
          <p:nvPr/>
        </p:nvGraphicFramePr>
        <p:xfrm>
          <a:off x="1355527" y="2731625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53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Helvetica Neue Light"/>
                        <a:buNone/>
                      </a:pPr>
                      <a:r>
                        <a:rPr lang="en-US" sz="19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Presentation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Title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UC report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Event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Nov 8, 2022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Speaker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MvL, jkl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Footer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US" sz="1600" u="none" strike="noStrike" cap="none"/>
                        <a:t>UC report | Nov 8,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895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5_Title &amp; Bulle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0" name="Google Shape;120;p23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23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pic>
        <p:nvPicPr>
          <p:cNvPr id="122" name="Google Shape;122;p23" descr="LogoOutline_LogoOutline-Blu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1" y="158751"/>
            <a:ext cx="635000" cy="635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25" name="Google Shape;125;p23"/>
          <p:cNvGraphicFramePr/>
          <p:nvPr/>
        </p:nvGraphicFramePr>
        <p:xfrm>
          <a:off x="158751" y="6584951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UC report | Nov 8,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3877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6_Title &amp; Bulle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800" cy="1143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800" cy="4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991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(UC)">
  <p:cSld name="Title &amp; Bullets (UC)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04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844551" y="1222152"/>
            <a:ext cx="10502800" cy="5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434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7_Title &amp; Bulle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04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844551" y="1222152"/>
            <a:ext cx="10502800" cy="5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125101" y="6448032"/>
            <a:ext cx="3735600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9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ALICE 3 | jkl | ALICE CERN team meeting, 2020-12-09</a:t>
            </a:r>
            <a:endParaRPr sz="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133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(UC)">
  <p:cSld name="1_Title &amp; Bullets (UC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04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844551" y="1222152"/>
            <a:ext cx="10502800" cy="5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11860061" y="6540576"/>
            <a:ext cx="28320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00" i="0">
              <a:solidFill>
                <a:srgbClr val="375CB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83263" y="6540519"/>
            <a:ext cx="6636400" cy="23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9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Upgrade introduction Marco van Leeuwen, Jochen Klein @ ALICE Physics Week, Sept 2020</a:t>
            </a:r>
            <a:endParaRPr sz="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0951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8_Title &amp; Bulle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7" name="Google Shape;147;p28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Google Shape;148;p28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pic>
        <p:nvPicPr>
          <p:cNvPr id="149" name="Google Shape;149;p28" descr="LogoOutline_LogoOutline-Blu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1" y="158751"/>
            <a:ext cx="635000" cy="635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52" name="Google Shape;152;p28"/>
          <p:cNvGraphicFramePr/>
          <p:nvPr/>
        </p:nvGraphicFramePr>
        <p:xfrm>
          <a:off x="158751" y="6584951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| June 24th, 2021 | jkl, MvL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394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9_Title &amp; Bulle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6" name="Google Shape;156;p29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Google Shape;157;p29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60" name="Google Shape;160;p29"/>
          <p:cNvGraphicFramePr/>
          <p:nvPr/>
        </p:nvGraphicFramePr>
        <p:xfrm>
          <a:off x="158751" y="6584951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UC report | Nov 8,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3522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609585" lvl="0" indent="-50798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50798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50798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50798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50798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ldNum" idx="12"/>
          </p:nvPr>
        </p:nvSpPr>
        <p:spPr>
          <a:xfrm>
            <a:off x="9958527" y="6412776"/>
            <a:ext cx="2524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507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(org)">
  <p:cSld name="Title &amp; Subtitle (org)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89000" y="1149351"/>
            <a:ext cx="10414000" cy="2324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89000" y="3536951"/>
            <a:ext cx="10414000" cy="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  <a:defRPr sz="2667">
                <a:solidFill>
                  <a:srgbClr val="5E5E5E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  <a:defRPr sz="2667">
                <a:solidFill>
                  <a:srgbClr val="5E5E5E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  <a:defRPr sz="2667">
                <a:solidFill>
                  <a:srgbClr val="5E5E5E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  <a:defRPr sz="2667">
                <a:solidFill>
                  <a:srgbClr val="5E5E5E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  <a:defRPr sz="2667">
                <a:solidFill>
                  <a:srgbClr val="5E5E5E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592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ly_Title">
  <p:cSld name="Only_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228600" y="85491"/>
            <a:ext cx="10972800" cy="482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10998537" y="6195232"/>
            <a:ext cx="35520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00">
              <a:solidFill>
                <a:srgbClr val="375CB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40128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0_Title &amp; Bulle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32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1" name="Google Shape;171;p32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2" name="Google Shape;172;p32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pic>
        <p:nvPicPr>
          <p:cNvPr id="173" name="Google Shape;173;p32" descr="LogoOutline_LogoOutline-Blu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1" y="158751"/>
            <a:ext cx="635000" cy="635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76" name="Google Shape;176;p32"/>
          <p:cNvGraphicFramePr/>
          <p:nvPr/>
        </p:nvGraphicFramePr>
        <p:xfrm>
          <a:off x="158751" y="6584951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UC report | Nov 8,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039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1_Title &amp; Bullet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33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0" name="Google Shape;180;p33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1" name="Google Shape;181;p33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751" y="158751"/>
            <a:ext cx="471173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84" name="Google Shape;184;p33"/>
          <p:cNvGraphicFramePr/>
          <p:nvPr/>
        </p:nvGraphicFramePr>
        <p:xfrm>
          <a:off x="158751" y="6584951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| September 28, 2021 | jkl, MvL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6691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2_Title &amp; Bulle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8" name="Google Shape;188;p34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p34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92" name="Google Shape;192;p34"/>
          <p:cNvGraphicFramePr/>
          <p:nvPr/>
        </p:nvGraphicFramePr>
        <p:xfrm>
          <a:off x="158751" y="6584951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| September 28, 2021 | jkl, MvL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823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3_Title &amp; Bulle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800" cy="1143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F98"/>
              </a:buClr>
              <a:buSzPts val="2300"/>
              <a:buFont typeface="Helvetica Neue"/>
              <a:buNone/>
              <a:defRPr sz="3067">
                <a:solidFill>
                  <a:srgbClr val="101F9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800" cy="4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4741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101F98"/>
              </a:buClr>
              <a:buSzPts val="2000"/>
              <a:buFont typeface="Helvetica Neue"/>
              <a:buChar char="•"/>
              <a:defRPr sz="2133">
                <a:solidFill>
                  <a:srgbClr val="101F98"/>
                </a:solidFill>
              </a:defRPr>
            </a:lvl1pPr>
            <a:lvl2pPr marL="1219170" lvl="1" indent="-4741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101F98"/>
              </a:buClr>
              <a:buSzPts val="2000"/>
              <a:buFont typeface="Helvetica Neue"/>
              <a:buChar char="•"/>
              <a:defRPr sz="2133">
                <a:solidFill>
                  <a:srgbClr val="101F98"/>
                </a:solidFill>
              </a:defRPr>
            </a:lvl2pPr>
            <a:lvl3pPr marL="1828754" lvl="2" indent="-4741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101F98"/>
              </a:buClr>
              <a:buSzPts val="2000"/>
              <a:buFont typeface="Helvetica Neue"/>
              <a:buChar char="•"/>
              <a:defRPr sz="2133">
                <a:solidFill>
                  <a:srgbClr val="101F98"/>
                </a:solidFill>
              </a:defRPr>
            </a:lvl3pPr>
            <a:lvl4pPr marL="2438339" lvl="3" indent="-4741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101F98"/>
              </a:buClr>
              <a:buSzPts val="2000"/>
              <a:buFont typeface="Helvetica Neue"/>
              <a:buChar char="•"/>
              <a:defRPr sz="2133">
                <a:solidFill>
                  <a:srgbClr val="101F98"/>
                </a:solidFill>
              </a:defRPr>
            </a:lvl4pPr>
            <a:lvl5pPr marL="3047924" lvl="4" indent="-4741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101F98"/>
              </a:buClr>
              <a:buSzPts val="2000"/>
              <a:buFont typeface="Helvetica Neue"/>
              <a:buChar char="•"/>
              <a:defRPr sz="2133">
                <a:solidFill>
                  <a:srgbClr val="101F98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sldNum" idx="12"/>
          </p:nvPr>
        </p:nvSpPr>
        <p:spPr>
          <a:xfrm>
            <a:off x="11898877" y="6528628"/>
            <a:ext cx="28320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00" i="0">
              <a:solidFill>
                <a:srgbClr val="375CB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42816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>
  <p:cSld name="1_Title &amp; Subtitl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761201" y="1143000"/>
            <a:ext cx="10668000" cy="1905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762000" y="4000500"/>
            <a:ext cx="10668000" cy="1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2000"/>
              <a:buFont typeface="Helvetica Neue"/>
              <a:buNone/>
              <a:defRPr sz="2667">
                <a:solidFill>
                  <a:srgbClr val="375CB2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pic>
        <p:nvPicPr>
          <p:cNvPr id="200" name="Google Shape;200;p36" descr="CERN-logo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0" y="254000"/>
            <a:ext cx="1027104" cy="1016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pic>
        <p:nvPicPr>
          <p:cNvPr id="201" name="Google Shape;201;p36" descr="2020-02-11-Rainbow_Logo_Outline_Text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500" y="254001"/>
            <a:ext cx="753877" cy="1015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cxnSp>
        <p:nvCxnSpPr>
          <p:cNvPr id="202" name="Google Shape;202;p36"/>
          <p:cNvCxnSpPr/>
          <p:nvPr/>
        </p:nvCxnSpPr>
        <p:spPr>
          <a:xfrm>
            <a:off x="946659" y="3429000"/>
            <a:ext cx="5328400" cy="0"/>
          </a:xfrm>
          <a:prstGeom prst="straightConnector1">
            <a:avLst/>
          </a:prstGeom>
          <a:noFill/>
          <a:ln w="9525" cap="flat" cmpd="sng">
            <a:solidFill>
              <a:srgbClr val="00329E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3" name="Google Shape;203;p36"/>
          <p:cNvSpPr txBox="1">
            <a:spLocks noGrp="1"/>
          </p:cNvSpPr>
          <p:nvPr>
            <p:ph type="sldNum" idx="12"/>
          </p:nvPr>
        </p:nvSpPr>
        <p:spPr>
          <a:xfrm>
            <a:off x="11866376" y="656754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48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4_Title &amp; Bulle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37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7" name="Google Shape;207;p37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8" name="Google Shape;208;p37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751" y="114300"/>
            <a:ext cx="471173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209" name="Google Shape;209;p37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1"/>
          </p:nvPr>
        </p:nvSpPr>
        <p:spPr>
          <a:xfrm>
            <a:off x="479425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211" name="Google Shape;211;p37"/>
          <p:cNvGraphicFramePr/>
          <p:nvPr/>
        </p:nvGraphicFramePr>
        <p:xfrm>
          <a:off x="158751" y="6584951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UW intro | Sep 19,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0560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15_Title &amp; Bullet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38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5" name="Google Shape;215;p38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6" name="Google Shape;216;p38" descr="2020-02-11-Rainbow_Logo_Outline_Tex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80801" y="158751"/>
            <a:ext cx="471172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217" name="Google Shape;217;p38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482600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609585" lvl="0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1pPr>
            <a:lvl2pPr marL="1219170" lvl="1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2pPr>
            <a:lvl3pPr marL="1828754" lvl="2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3pPr>
            <a:lvl4pPr marL="2438339" lvl="3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4pPr>
            <a:lvl5pPr marL="3047924" lvl="4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219" name="Google Shape;219;p38"/>
          <p:cNvGraphicFramePr/>
          <p:nvPr/>
        </p:nvGraphicFramePr>
        <p:xfrm>
          <a:off x="158751" y="6584951"/>
          <a:ext cx="4000000" cy="4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| May 31, 2022 | MvL, jkl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1286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838200" y="437697"/>
            <a:ext cx="10515600" cy="70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body" idx="1"/>
          </p:nvPr>
        </p:nvSpPr>
        <p:spPr>
          <a:xfrm>
            <a:off x="838200" y="1320800"/>
            <a:ext cx="10515600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55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5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Horizontal">
  <p:cSld name="Photo - Horizont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562100" y="-19049"/>
            <a:ext cx="9068000" cy="60484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317500" y="4756151"/>
            <a:ext cx="11556800" cy="1003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317500" y="5721351"/>
            <a:ext cx="11556800" cy="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67">
                <a:solidFill>
                  <a:srgbClr val="000000"/>
                </a:solidFill>
              </a:defRPr>
            </a:lvl5pPr>
            <a:lvl6pPr marL="3657509" lvl="5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329E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57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477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609601" y="233493"/>
            <a:ext cx="10969200" cy="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ts val="24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ftr" idx="11"/>
          </p:nvPr>
        </p:nvSpPr>
        <p:spPr>
          <a:xfrm>
            <a:off x="1465511" y="6356356"/>
            <a:ext cx="914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sldNum" idx="12"/>
          </p:nvPr>
        </p:nvSpPr>
        <p:spPr>
          <a:xfrm>
            <a:off x="10609232" y="6371678"/>
            <a:ext cx="9732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7" name="Google Shape;237;p42"/>
          <p:cNvSpPr txBox="1">
            <a:spLocks noGrp="1"/>
          </p:cNvSpPr>
          <p:nvPr>
            <p:ph type="body" idx="1"/>
          </p:nvPr>
        </p:nvSpPr>
        <p:spPr>
          <a:xfrm>
            <a:off x="609631" y="1260003"/>
            <a:ext cx="10968400" cy="5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dt" idx="10"/>
          </p:nvPr>
        </p:nvSpPr>
        <p:spPr>
          <a:xfrm>
            <a:off x="138714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67">
                <a:solidFill>
                  <a:srgbClr val="73A6F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9787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FEB5-FEE3-04B9-F10C-1B0165709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84AC5-4295-7E3B-7134-0B3283032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396A1-FB64-60D9-AF1E-F49C5126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74768-244B-0E63-8AEC-81F849F2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787E3-1B4F-A426-A192-FE5D9B19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274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D08A-FCE5-9812-B555-F30437F5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4A494-C265-1C66-034C-1F39D7BB4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7137A-6A2A-6AE4-E843-0521809F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E54E6-67C9-D4A7-D3AB-5DDFBEE7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37385-B6CB-79BC-8544-D7C5E8F5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728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CC3B-7743-964D-C70F-95BD90D7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F5EF6-37B9-B837-D2D4-EB0D26EE0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C6359-B8EF-01D5-A85D-4782DC63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C8A3-9079-DDF7-3DBE-7BAF9580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3B3BB-626C-C2BA-8715-B68D788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32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9876-B771-6619-A60A-F62821D3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EF8F-C128-97E9-181C-A0657CEE4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6A331-A34E-315D-C9E0-FA26E3E57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88235-A2F2-1BCA-5712-86402E5B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F011D-4A32-B395-E0CF-79F59403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F66D8-AB47-ADA7-D4E0-40431D2D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333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A785C-92E0-657A-0783-C821E04A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14B7C-40D6-6E66-4CB1-C60765F3D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866AA-3C11-B723-4537-27A5663D6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7A04C-B317-1292-F59F-6A6A9D08C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DD91F-CCE8-B3BD-76AD-C51F7054B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ACE51-3B7C-A891-5330-4A59CE67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8A9271-B26B-17FE-0B95-4704FD45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78257-1110-C274-C271-67C6AF7D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87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5626-0CC2-0986-814B-1EDC6006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A5172-6A04-4FBA-272C-4B5A047E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02239-537B-5248-C7BA-6919A3C1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B8852-74EA-E515-C8A7-B6546E79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10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2CD31-A95D-C4F0-3F49-0CC1BA84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88B91-ABB1-77CC-EA94-D2B90E57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9FB08-BCD5-DFC2-3280-5FF61717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795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6D5C-7B59-A3D2-97D4-800281E2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FC182-F686-9DC6-CD61-EC5A02CB9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B3281-8C9C-6CB4-8F6D-B1B61FF4A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4F652-A183-EB8F-D4CF-89B9BE9C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6840D-6960-B84A-46F8-32459421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345AB-8BB6-455A-4B05-A05A8152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1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Centre">
  <p:cSld name="Title - Centr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89000" y="2266951"/>
            <a:ext cx="10414000" cy="23240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375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970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0F9F-97D3-A707-B5D2-91B45BEE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A81D7-45E5-35E3-DC10-08FB3C90B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B02E4-E405-CC04-727E-758E1BBA7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CA269-0CE1-1BA8-1895-0AF6D25A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BCCFA-585E-2816-D94D-31BAB69A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76B03-0E1C-D80C-489F-1F7EB357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4648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DED5-6AF3-D402-0887-9AFB9996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4B902-216B-6BCD-E3D5-987DFEE20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D4C4C-D85E-9C3E-E09E-5CD22E11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CD48B-FA2E-9F0A-D124-1A0DE775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56E18-AEB3-6ACA-D38A-F9088E70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116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39648-04F3-17D3-A4F7-2635AF133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49D43-B77C-C432-29EC-E551272E1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FA2A1-5EB8-E3DE-6AD6-65EA491F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08CDE-820C-C6C8-098E-9E99D432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B195F-892A-AE5E-31B3-802DA9B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51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Google Shape;9;p1" descr="2020-02-11-Rainbow_Logo_Outline_Text.pdf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58751" y="114300"/>
            <a:ext cx="471173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9425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457200" marR="0" lvl="0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aphicFrame>
        <p:nvGraphicFramePr>
          <p:cNvPr id="12" name="Google Shape;12;p1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RRB </a:t>
                      </a: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|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28 April</a:t>
                      </a: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202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6</a:t>
                      </a: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|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Andrea Dainese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396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6" r:id="rId4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540500"/>
            <a:ext cx="12192000" cy="317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DD6ED">
                  <a:alpha val="2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CB2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375CB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12192000" cy="952400"/>
          </a:xfrm>
          <a:prstGeom prst="rect">
            <a:avLst/>
          </a:prstGeom>
          <a:gradFill>
            <a:gsLst>
              <a:gs pos="0">
                <a:srgbClr val="CDD6ED">
                  <a:alpha val="6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Google Shape;9;p1" descr="2020-02-11-Rainbow_Logo_Outline_Text.pdf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158751" y="114300"/>
            <a:ext cx="471173" cy="634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</p:pic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19050" tIns="19050" rIns="19050" bIns="1905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E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9425" y="1111251"/>
            <a:ext cx="11233200" cy="5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457200" marR="0" lvl="0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329E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aphicFrame>
        <p:nvGraphicFramePr>
          <p:cNvPr id="12" name="Google Shape;12;p1"/>
          <p:cNvGraphicFramePr/>
          <p:nvPr/>
        </p:nvGraphicFramePr>
        <p:xfrm>
          <a:off x="158751" y="6584951"/>
          <a:ext cx="9144000" cy="2737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Helvetica Neue Light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ALICE 3 RRB </a:t>
                      </a: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|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28 April</a:t>
                      </a: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202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6</a:t>
                      </a:r>
                      <a:r>
                        <a:rPr lang="en-US" sz="1200" u="none" strike="noStrike" cap="none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|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Andrea Dainese</a:t>
                      </a:r>
                      <a:endParaRPr sz="700" u="none" strike="noStrike" cap="none"/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9855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CA09E1-C836-6C70-1C2B-339694C6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66FAF-2D85-382D-3354-04A6D41E3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7A807-E04D-3F90-2E12-0B0264D8B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912755-DC70-464B-8134-D7CDFC853BEA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71451-62BD-0A66-631C-7E3346C06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70A5-0C18-19FF-06B7-C33BD22BE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DC879-1DF9-468D-9200-8DC9AC391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ds.cern.ch/record/2925455/" TargetMode="External"/><Relationship Id="rId5" Type="http://schemas.openxmlformats.org/officeDocument/2006/relationships/hyperlink" Target="https://cds.cern.ch/record/280356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92545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5" Type="http://schemas.openxmlformats.org/officeDocument/2006/relationships/hyperlink" Target="https://cds.cern.ch/record/280356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8035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hyperlink" Target="https://cds.cern.ch/record/280356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png"/><Relationship Id="rId4" Type="http://schemas.openxmlformats.org/officeDocument/2006/relationships/hyperlink" Target="https://cds.cern.ch/record/280356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80356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>
            <a:spLocks noGrp="1"/>
          </p:cNvSpPr>
          <p:nvPr>
            <p:ph type="subTitle" idx="4294967295"/>
          </p:nvPr>
        </p:nvSpPr>
        <p:spPr>
          <a:xfrm>
            <a:off x="762000" y="4739535"/>
            <a:ext cx="10668000" cy="1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375CB2"/>
              </a:buClr>
              <a:buSzPts val="2000"/>
              <a:buNone/>
            </a:pPr>
            <a:r>
              <a:rPr lang="en-US" sz="2667" dirty="0">
                <a:solidFill>
                  <a:schemeClr val="lt1"/>
                </a:solidFill>
              </a:rPr>
              <a:t>6</a:t>
            </a:r>
            <a:r>
              <a:rPr lang="en-US" sz="2667" baseline="30000" dirty="0">
                <a:solidFill>
                  <a:schemeClr val="lt1"/>
                </a:solidFill>
              </a:rPr>
              <a:t>th</a:t>
            </a:r>
            <a:r>
              <a:rPr lang="en-US" sz="2667" dirty="0">
                <a:solidFill>
                  <a:schemeClr val="lt1"/>
                </a:solidFill>
              </a:rPr>
              <a:t>-7</a:t>
            </a:r>
            <a:r>
              <a:rPr lang="en-US" sz="2667" baseline="30000" dirty="0">
                <a:solidFill>
                  <a:schemeClr val="lt1"/>
                </a:solidFill>
              </a:rPr>
              <a:t>th</a:t>
            </a:r>
            <a:r>
              <a:rPr lang="en-US" sz="2667" dirty="0">
                <a:solidFill>
                  <a:schemeClr val="lt1"/>
                </a:solidFill>
              </a:rPr>
              <a:t> July 2026</a:t>
            </a:r>
          </a:p>
          <a:p>
            <a:pPr marL="0" indent="0" algn="ctr">
              <a:spcBef>
                <a:spcPts val="0"/>
              </a:spcBef>
              <a:buClr>
                <a:srgbClr val="375CB2"/>
              </a:buClr>
              <a:buSzPts val="2000"/>
              <a:buNone/>
            </a:pPr>
            <a:r>
              <a:rPr lang="en-US" sz="2667" dirty="0">
                <a:solidFill>
                  <a:schemeClr val="lt1"/>
                </a:solidFill>
              </a:rPr>
              <a:t>NP Community Meeting, Glasgow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244" name="Google Shape;244;p43"/>
          <p:cNvSpPr txBox="1">
            <a:spLocks noGrp="1"/>
          </p:cNvSpPr>
          <p:nvPr>
            <p:ph type="ctrTitle" idx="4294967295"/>
          </p:nvPr>
        </p:nvSpPr>
        <p:spPr>
          <a:xfrm>
            <a:off x="1531000" y="952300"/>
            <a:ext cx="9492000" cy="19052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410"/>
              </a:srgbClr>
            </a:outerShdw>
          </a:effectLst>
        </p:spPr>
        <p:txBody>
          <a:bodyPr spcFirstLastPara="1" wrap="square" lIns="25400" tIns="25400" rIns="25400" bIns="25400" anchor="ctr" anchorCtr="0">
            <a:normAutofit/>
          </a:bodyPr>
          <a:lstStyle/>
          <a:p>
            <a:r>
              <a:rPr lang="en-US" dirty="0"/>
              <a:t>ALICE 3 status and plans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C19EC-C26F-AB0A-3666-2C617B331734}"/>
              </a:ext>
            </a:extLst>
          </p:cNvPr>
          <p:cNvSpPr txBox="1"/>
          <p:nvPr/>
        </p:nvSpPr>
        <p:spPr>
          <a:xfrm>
            <a:off x="2547966" y="3013687"/>
            <a:ext cx="7458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Birmingham, Liverpool, Derby, and Daresbury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920CB-CCAF-D085-44BF-204D245DF8DC}"/>
              </a:ext>
            </a:extLst>
          </p:cNvPr>
          <p:cNvSpPr txBox="1"/>
          <p:nvPr/>
        </p:nvSpPr>
        <p:spPr>
          <a:xfrm>
            <a:off x="2720608" y="3876611"/>
            <a:ext cx="711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David Evans, The University of Birmingham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our_Colors_Logo.pdf" descr="Four_Colors_Logo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899" y="401733"/>
            <a:ext cx="609601" cy="795738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Line"/>
          <p:cNvSpPr/>
          <p:nvPr/>
        </p:nvSpPr>
        <p:spPr>
          <a:xfrm>
            <a:off x="636355" y="666948"/>
            <a:ext cx="10255371" cy="1"/>
          </a:xfrm>
          <a:prstGeom prst="line">
            <a:avLst/>
          </a:prstGeom>
          <a:ln w="12700">
            <a:solidFill>
              <a:srgbClr val="D8232A"/>
            </a:solidFill>
            <a:miter lim="400000"/>
          </a:ln>
        </p:spPr>
        <p:txBody>
          <a:bodyPr lIns="0" tIns="0" rIns="0" bIns="0"/>
          <a:lstStyle/>
          <a:p>
            <a:pPr defTabSz="321469" hangingPunct="0">
              <a:defRPr sz="16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8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67" name="ALICE and ALICE 3 high level time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ALICE and ALICE 3 high level timeline</a:t>
            </a:r>
          </a:p>
        </p:txBody>
      </p:sp>
      <p:sp>
        <p:nvSpPr>
          <p:cNvPr id="68" name="Double-click to edi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87909" y="6474192"/>
            <a:ext cx="172323" cy="246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455414" hangingPunct="0"/>
            <a:fld id="{86CB4B4D-7CA3-9044-876B-883B54F8677D}" type="slidenum">
              <a:rPr kern="0">
                <a:latin typeface="Arial"/>
                <a:cs typeface="Arial"/>
                <a:sym typeface="Arial"/>
              </a:rPr>
              <a:pPr defTabSz="455414" hangingPunct="0"/>
              <a:t>10</a:t>
            </a:fld>
            <a:endParaRPr kern="0">
              <a:latin typeface="Arial"/>
              <a:cs typeface="Arial"/>
              <a:sym typeface="Arial"/>
            </a:endParaRPr>
          </a:p>
        </p:txBody>
      </p:sp>
      <p:pic>
        <p:nvPicPr>
          <p:cNvPr id="70" name="LHC-schedule-Nov24.png" descr="LHC-schedule-Nov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280574"/>
            <a:ext cx="11087101" cy="474345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ALICE 3 Installation"/>
          <p:cNvSpPr txBox="1"/>
          <p:nvPr/>
        </p:nvSpPr>
        <p:spPr>
          <a:xfrm>
            <a:off x="5510149" y="4197336"/>
            <a:ext cx="2452749" cy="364523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1160859">
              <a:defRPr sz="3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lvl1pPr>
          </a:lstStyle>
          <a:p>
            <a:pPr defTabSz="580430" hangingPunct="0">
              <a:buClr>
                <a:srgbClr val="1A1818"/>
              </a:buClr>
            </a:pPr>
            <a:r>
              <a:rPr sz="1900" kern="0">
                <a:latin typeface="Arial"/>
                <a:cs typeface="Arial"/>
                <a:sym typeface="Arial"/>
              </a:rPr>
              <a:t>ALICE 3 Installation</a:t>
            </a:r>
          </a:p>
        </p:txBody>
      </p:sp>
      <p:sp>
        <p:nvSpPr>
          <p:cNvPr id="72" name="Assembly @CERN"/>
          <p:cNvSpPr txBox="1"/>
          <p:nvPr/>
        </p:nvSpPr>
        <p:spPr>
          <a:xfrm>
            <a:off x="4225704" y="3999376"/>
            <a:ext cx="1252737" cy="56457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580430" hangingPunct="0">
              <a:buClr>
                <a:srgbClr val="1A1818"/>
              </a:buCl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r>
              <a:rPr sz="16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Assembly</a:t>
            </a:r>
            <a:br>
              <a:rPr sz="16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  <a:sym typeface="Arial"/>
              </a:rPr>
            </a:br>
            <a:r>
              <a:rPr sz="16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@CERN</a:t>
            </a:r>
          </a:p>
        </p:txBody>
      </p:sp>
      <p:grpSp>
        <p:nvGrpSpPr>
          <p:cNvPr id="76" name="Group"/>
          <p:cNvGrpSpPr/>
          <p:nvPr/>
        </p:nvGrpSpPr>
        <p:grpSpPr>
          <a:xfrm>
            <a:off x="8346796" y="4220419"/>
            <a:ext cx="3236212" cy="318357"/>
            <a:chOff x="-1" y="25836"/>
            <a:chExt cx="6472423" cy="636711"/>
          </a:xfrm>
        </p:grpSpPr>
        <p:sp>
          <p:nvSpPr>
            <p:cNvPr id="73" name="ALICE 3 Data taking"/>
            <p:cNvSpPr txBox="1"/>
            <p:nvPr/>
          </p:nvSpPr>
          <p:spPr>
            <a:xfrm>
              <a:off x="1221123" y="25836"/>
              <a:ext cx="3860033" cy="636711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A44D3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 defTabSz="455414" hangingPunct="0">
                <a:buClr>
                  <a:srgbClr val="1A1818"/>
                </a:buClr>
              </a:pPr>
              <a:r>
                <a:rPr sz="1600" kern="0">
                  <a:solidFill>
                    <a:srgbClr val="1A1818"/>
                  </a:solidFill>
                  <a:uFill>
                    <a:solidFill>
                      <a:srgbClr val="1A1818"/>
                    </a:solidFill>
                  </a:uFill>
                  <a:latin typeface="Arial"/>
                  <a:cs typeface="Arial"/>
                  <a:sym typeface="Arial"/>
                </a:rPr>
                <a:t>ALICE 3 Data taking</a:t>
              </a:r>
            </a:p>
          </p:txBody>
        </p:sp>
        <p:sp>
          <p:nvSpPr>
            <p:cNvPr id="74" name="Line"/>
            <p:cNvSpPr/>
            <p:nvPr/>
          </p:nvSpPr>
          <p:spPr>
            <a:xfrm>
              <a:off x="5162897" y="344189"/>
              <a:ext cx="1309525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580430" hangingPunct="0">
                <a:buClr>
                  <a:srgbClr val="1A1818"/>
                </a:buCl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9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Line"/>
            <p:cNvSpPr/>
            <p:nvPr/>
          </p:nvSpPr>
          <p:spPr>
            <a:xfrm flipH="1" flipV="1">
              <a:off x="-1" y="344189"/>
              <a:ext cx="1219202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580430" hangingPunct="0">
                <a:buClr>
                  <a:srgbClr val="1A1818"/>
                </a:buCl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9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" name="Group"/>
          <p:cNvGrpSpPr/>
          <p:nvPr/>
        </p:nvGrpSpPr>
        <p:grpSpPr>
          <a:xfrm>
            <a:off x="935637" y="5322991"/>
            <a:ext cx="3236211" cy="336594"/>
            <a:chOff x="0" y="0"/>
            <a:chExt cx="6472421" cy="673186"/>
          </a:xfrm>
        </p:grpSpPr>
        <p:sp>
          <p:nvSpPr>
            <p:cNvPr id="77" name="ALICE 3 Data taking"/>
            <p:cNvSpPr txBox="1"/>
            <p:nvPr/>
          </p:nvSpPr>
          <p:spPr>
            <a:xfrm>
              <a:off x="1221123" y="0"/>
              <a:ext cx="3926683" cy="673187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A44D3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5414" hangingPunct="0">
                <a:buClr>
                  <a:srgbClr val="1A1818"/>
                </a:buClr>
              </a:pPr>
              <a:r>
                <a:rPr sz="1600" kern="0">
                  <a:solidFill>
                    <a:srgbClr val="1A1818"/>
                  </a:solidFill>
                  <a:uFill>
                    <a:solidFill>
                      <a:srgbClr val="1A1818"/>
                    </a:solidFill>
                  </a:uFill>
                  <a:latin typeface="Arial"/>
                  <a:cs typeface="Arial"/>
                  <a:sym typeface="Arial"/>
                </a:rPr>
                <a:t>ALICE 3 Data taking</a:t>
              </a:r>
            </a:p>
          </p:txBody>
        </p:sp>
        <p:sp>
          <p:nvSpPr>
            <p:cNvPr id="78" name="Line"/>
            <p:cNvSpPr/>
            <p:nvPr/>
          </p:nvSpPr>
          <p:spPr>
            <a:xfrm>
              <a:off x="5162897" y="336593"/>
              <a:ext cx="1309525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580430" hangingPunct="0">
                <a:buClr>
                  <a:srgbClr val="1A1818"/>
                </a:buCl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9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Line"/>
            <p:cNvSpPr/>
            <p:nvPr/>
          </p:nvSpPr>
          <p:spPr>
            <a:xfrm flipH="1" flipV="1">
              <a:off x="0" y="336593"/>
              <a:ext cx="1219201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580430" hangingPunct="0">
                <a:buClr>
                  <a:srgbClr val="1A1818"/>
                </a:buCl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9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Line"/>
          <p:cNvSpPr/>
          <p:nvPr/>
        </p:nvSpPr>
        <p:spPr>
          <a:xfrm>
            <a:off x="2725988" y="2905649"/>
            <a:ext cx="1" cy="69198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ctr" defTabSz="580430" hangingPunct="0">
              <a:buClr>
                <a:srgbClr val="1A1818"/>
              </a:buCl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 sz="39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sp>
        <p:nvSpPr>
          <p:cNvPr id="82" name="Next CG end"/>
          <p:cNvSpPr txBox="1"/>
          <p:nvPr/>
        </p:nvSpPr>
        <p:spPr>
          <a:xfrm>
            <a:off x="1460297" y="2762178"/>
            <a:ext cx="1258358" cy="318357"/>
          </a:xfrm>
          <a:prstGeom prst="rect">
            <a:avLst/>
          </a:prstGeom>
          <a:solidFill>
            <a:srgbClr val="FF8AD8">
              <a:alpha val="51358"/>
            </a:srgb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55414" hangingPunct="0">
              <a:buClr>
                <a:srgbClr val="1A1818"/>
              </a:buClr>
            </a:pPr>
            <a:r>
              <a:rPr sz="1600" kern="0">
                <a:solidFill>
                  <a:srgbClr val="1A1818"/>
                </a:solidFill>
                <a:uFill>
                  <a:solidFill>
                    <a:srgbClr val="1A1818"/>
                  </a:solidFill>
                </a:uFill>
                <a:latin typeface="Arial"/>
                <a:cs typeface="Arial"/>
                <a:sym typeface="Arial"/>
              </a:rPr>
              <a:t>Next CG end</a:t>
            </a:r>
          </a:p>
        </p:txBody>
      </p:sp>
      <p:sp>
        <p:nvSpPr>
          <p:cNvPr id="83" name="Line"/>
          <p:cNvSpPr/>
          <p:nvPr/>
        </p:nvSpPr>
        <p:spPr>
          <a:xfrm>
            <a:off x="8827836" y="1020201"/>
            <a:ext cx="1" cy="69198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ctr" defTabSz="580430" hangingPunct="0">
              <a:buClr>
                <a:srgbClr val="1A1818"/>
              </a:buClr>
              <a:defRPr sz="7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 sz="39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sp>
        <p:nvSpPr>
          <p:cNvPr id="84" name="CG end"/>
          <p:cNvSpPr txBox="1"/>
          <p:nvPr/>
        </p:nvSpPr>
        <p:spPr>
          <a:xfrm>
            <a:off x="8032045" y="876730"/>
            <a:ext cx="779060" cy="318357"/>
          </a:xfrm>
          <a:prstGeom prst="rect">
            <a:avLst/>
          </a:prstGeom>
          <a:solidFill>
            <a:srgbClr val="FF8AD8">
              <a:alpha val="51358"/>
            </a:srgb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55414" hangingPunct="0">
              <a:buClr>
                <a:srgbClr val="1A1818"/>
              </a:buClr>
            </a:pPr>
            <a:r>
              <a:rPr sz="1600" kern="0">
                <a:solidFill>
                  <a:srgbClr val="1A1818"/>
                </a:solidFill>
                <a:uFill>
                  <a:solidFill>
                    <a:srgbClr val="1A1818"/>
                  </a:solidFill>
                </a:uFill>
                <a:latin typeface="Arial"/>
                <a:cs typeface="Arial"/>
                <a:sym typeface="Arial"/>
              </a:rPr>
              <a:t>CG end</a:t>
            </a:r>
          </a:p>
        </p:txBody>
      </p:sp>
      <p:grpSp>
        <p:nvGrpSpPr>
          <p:cNvPr id="88" name="Group"/>
          <p:cNvGrpSpPr/>
          <p:nvPr/>
        </p:nvGrpSpPr>
        <p:grpSpPr>
          <a:xfrm>
            <a:off x="2447700" y="1746228"/>
            <a:ext cx="4808745" cy="344191"/>
            <a:chOff x="0" y="0"/>
            <a:chExt cx="9617488" cy="688379"/>
          </a:xfrm>
        </p:grpSpPr>
        <p:sp>
          <p:nvSpPr>
            <p:cNvPr id="85" name="ALICE Data taking"/>
            <p:cNvSpPr txBox="1"/>
            <p:nvPr/>
          </p:nvSpPr>
          <p:spPr>
            <a:xfrm>
              <a:off x="3351639" y="0"/>
              <a:ext cx="3758088" cy="688380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A44D3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5414" hangingPunct="0">
                <a:buClr>
                  <a:srgbClr val="1A1818"/>
                </a:buClr>
              </a:pPr>
              <a:r>
                <a:rPr sz="1600" kern="0">
                  <a:solidFill>
                    <a:srgbClr val="1A1818"/>
                  </a:solidFill>
                  <a:uFill>
                    <a:solidFill>
                      <a:srgbClr val="1A1818"/>
                    </a:solidFill>
                  </a:uFill>
                  <a:latin typeface="Arial"/>
                  <a:cs typeface="Arial"/>
                  <a:sym typeface="Arial"/>
                </a:rPr>
                <a:t>ALICE Data taking</a:t>
              </a:r>
            </a:p>
          </p:txBody>
        </p:sp>
        <p:sp>
          <p:nvSpPr>
            <p:cNvPr id="86" name="Line"/>
            <p:cNvSpPr/>
            <p:nvPr/>
          </p:nvSpPr>
          <p:spPr>
            <a:xfrm>
              <a:off x="7121334" y="344189"/>
              <a:ext cx="2496155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580430" hangingPunct="0">
                <a:buClr>
                  <a:srgbClr val="1A1818"/>
                </a:buCl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9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Line"/>
            <p:cNvSpPr/>
            <p:nvPr/>
          </p:nvSpPr>
          <p:spPr>
            <a:xfrm flipH="1" flipV="1">
              <a:off x="-1" y="344189"/>
              <a:ext cx="3374620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580430" hangingPunct="0">
                <a:buClr>
                  <a:srgbClr val="1A1818"/>
                </a:buCl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9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1316595" y="3498712"/>
            <a:ext cx="4187284" cy="307176"/>
            <a:chOff x="-52945" y="0"/>
            <a:chExt cx="8374566" cy="614349"/>
          </a:xfrm>
        </p:grpSpPr>
        <p:sp>
          <p:nvSpPr>
            <p:cNvPr id="89" name="ALICE Data taking"/>
            <p:cNvSpPr txBox="1"/>
            <p:nvPr/>
          </p:nvSpPr>
          <p:spPr>
            <a:xfrm>
              <a:off x="2544039" y="0"/>
              <a:ext cx="3607718" cy="614350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A44D3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800"/>
              </a:lvl1pPr>
            </a:lstStyle>
            <a:p>
              <a:pPr defTabSz="455414" hangingPunct="0">
                <a:buClr>
                  <a:srgbClr val="1A1818"/>
                </a:buClr>
              </a:pPr>
              <a:r>
                <a:rPr sz="1400" kern="0">
                  <a:solidFill>
                    <a:srgbClr val="1A1818"/>
                  </a:solidFill>
                  <a:uFill>
                    <a:solidFill>
                      <a:srgbClr val="1A1818"/>
                    </a:solidFill>
                  </a:uFill>
                  <a:latin typeface="Arial"/>
                  <a:cs typeface="Arial"/>
                  <a:sym typeface="Arial"/>
                </a:rPr>
                <a:t>ALICE Data taking</a:t>
              </a:r>
            </a:p>
          </p:txBody>
        </p:sp>
        <p:sp>
          <p:nvSpPr>
            <p:cNvPr id="90" name="Line"/>
            <p:cNvSpPr/>
            <p:nvPr/>
          </p:nvSpPr>
          <p:spPr>
            <a:xfrm>
              <a:off x="6161800" y="307174"/>
              <a:ext cx="2159821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580430" hangingPunct="0">
                <a:buClr>
                  <a:srgbClr val="1A1818"/>
                </a:buCl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9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Line"/>
            <p:cNvSpPr/>
            <p:nvPr/>
          </p:nvSpPr>
          <p:spPr>
            <a:xfrm flipH="1" flipV="1">
              <a:off x="-52946" y="307174"/>
              <a:ext cx="2640659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580430" hangingPunct="0">
                <a:buClr>
                  <a:srgbClr val="1A1818"/>
                </a:buClr>
                <a:defRPr sz="7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9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4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35962"/>
          </a:xfrm>
          <a:prstGeom prst="rect">
            <a:avLst/>
          </a:prstGeom>
        </p:spPr>
        <p:txBody>
          <a:bodyPr spcFirstLastPara="1" wrap="square" lIns="25400" tIns="25400" rIns="25400" bIns="25400" anchor="t" anchorCtr="0">
            <a:sp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/>
          </a:p>
        </p:txBody>
      </p:sp>
      <p:sp>
        <p:nvSpPr>
          <p:cNvPr id="407" name="Google Shape;407;p54"/>
          <p:cNvSpPr txBox="1">
            <a:spLocks noGrp="1"/>
          </p:cNvSpPr>
          <p:nvPr>
            <p:ph type="title"/>
          </p:nvPr>
        </p:nvSpPr>
        <p:spPr>
          <a:xfrm>
            <a:off x="844568" y="126179"/>
            <a:ext cx="11292800" cy="952400"/>
          </a:xfrm>
          <a:prstGeom prst="rect">
            <a:avLst/>
          </a:prstGeom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SzPts val="990"/>
            </a:pPr>
            <a:r>
              <a:rPr lang="en-US" sz="4107" dirty="0"/>
              <a:t>Spending profile and schedule</a:t>
            </a:r>
            <a:endParaRPr sz="4107" dirty="0"/>
          </a:p>
        </p:txBody>
      </p:sp>
      <p:sp>
        <p:nvSpPr>
          <p:cNvPr id="408" name="Google Shape;408;p54"/>
          <p:cNvSpPr txBox="1"/>
          <p:nvPr/>
        </p:nvSpPr>
        <p:spPr>
          <a:xfrm>
            <a:off x="48767" y="1094445"/>
            <a:ext cx="3727200" cy="2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74121">
              <a:buClr>
                <a:srgbClr val="00329E"/>
              </a:buClr>
              <a:buSzPts val="2000"/>
              <a:buFont typeface="Helvetica Neue"/>
              <a:buChar char="●"/>
            </a:pPr>
            <a:r>
              <a:rPr lang="en-US" sz="2667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Projected profile of expenses, including Common Items and Magnet</a:t>
            </a:r>
            <a:endParaRPr sz="2667">
              <a:solidFill>
                <a:srgbClr val="0032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74121">
              <a:buClr>
                <a:srgbClr val="00329E"/>
              </a:buClr>
              <a:buSzPts val="2000"/>
              <a:buFont typeface="Helvetica Neue"/>
              <a:buChar char="●"/>
            </a:pPr>
            <a:r>
              <a:rPr lang="en-US" sz="2667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Peak of spending in 2030-32</a:t>
            </a:r>
            <a:endParaRPr sz="2667">
              <a:solidFill>
                <a:srgbClr val="0032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sz="2400">
              <a:solidFill>
                <a:srgbClr val="0032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sz="2400">
              <a:solidFill>
                <a:srgbClr val="0032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sz="2400">
              <a:solidFill>
                <a:srgbClr val="0032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sz="2400">
              <a:solidFill>
                <a:srgbClr val="0032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9" name="Google Shape;409;p54" title="Screenshot 2026-04-07 at 14.19.5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960" y="1045967"/>
            <a:ext cx="8261000" cy="397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4"/>
          <p:cNvPicPr preferRelativeResize="0"/>
          <p:nvPr/>
        </p:nvPicPr>
        <p:blipFill rotWithShape="1">
          <a:blip r:embed="rId4">
            <a:alphaModFix/>
          </a:blip>
          <a:srcRect l="408" b="71808"/>
          <a:stretch/>
        </p:blipFill>
        <p:spPr>
          <a:xfrm>
            <a:off x="569834" y="5074547"/>
            <a:ext cx="11528001" cy="14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2C39-2A6A-01E9-3E9C-39C3DAD9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00CC"/>
                </a:solidFill>
                <a:latin typeface="Arial Black" panose="020B0A04020102020204" pitchFamily="34" charset="0"/>
              </a:rPr>
              <a:t>Proposed UK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368C-F21F-76F3-557E-8716C35F9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916"/>
            <a:ext cx="10515600" cy="4960306"/>
          </a:xfrm>
        </p:spPr>
        <p:txBody>
          <a:bodyPr>
            <a:noAutofit/>
          </a:bodyPr>
          <a:lstStyle/>
          <a:p>
            <a:pPr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UK team would like to contribute to ALICE3 to maintain the UK’s influence in this exciting project.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Our proposal matches our pro-rata common fund and capital contribution but also include manpower, travel etc.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proposed project cost is £6 million over five years from approx. 2028. The breakdown is: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 Timing Processor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(distributes precision timing to all sub-detectors and calibration triggers)</a:t>
            </a:r>
          </a:p>
          <a:p>
            <a:pPr lvl="1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£1,790k (assuming current engineers are partially funded on the CG (to maintain ALICE in Run 4)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Contribution to MAPS silicon pixel tracker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Liverpool /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Darebury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£4,215k (more staff effort required than for CTP)</a:t>
            </a:r>
          </a:p>
        </p:txBody>
      </p:sp>
    </p:spTree>
    <p:extLst>
      <p:ext uri="{BB962C8B-B14F-4D97-AF65-F5344CB8AC3E}">
        <p14:creationId xmlns:p14="http://schemas.microsoft.com/office/powerpoint/2010/main" val="98234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>
            <a:spLocks noGrp="1"/>
          </p:cNvSpPr>
          <p:nvPr>
            <p:ph type="sldNum" idx="12"/>
          </p:nvPr>
        </p:nvSpPr>
        <p:spPr>
          <a:xfrm>
            <a:off x="11838663" y="6587668"/>
            <a:ext cx="226800" cy="235962"/>
          </a:xfrm>
          <a:prstGeom prst="rect">
            <a:avLst/>
          </a:prstGeom>
        </p:spPr>
        <p:txBody>
          <a:bodyPr spcFirstLastPara="1" wrap="square" lIns="25400" tIns="25400" rIns="25400" bIns="25400" anchor="t" anchorCtr="0">
            <a:sp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  <p:sp>
        <p:nvSpPr>
          <p:cNvPr id="265" name="Google Shape;265;p45"/>
          <p:cNvSpPr txBox="1">
            <a:spLocks noGrp="1"/>
          </p:cNvSpPr>
          <p:nvPr>
            <p:ph type="title"/>
          </p:nvPr>
        </p:nvSpPr>
        <p:spPr>
          <a:xfrm>
            <a:off x="844551" y="0"/>
            <a:ext cx="10502800" cy="952400"/>
          </a:xfrm>
          <a:prstGeom prst="rect">
            <a:avLst/>
          </a:prstGeom>
        </p:spPr>
        <p:txBody>
          <a:bodyPr spcFirstLastPara="1" wrap="square" lIns="25400" tIns="25400" rIns="25400" bIns="25400" anchor="ctr" anchorCtr="0">
            <a:normAutofit/>
          </a:bodyPr>
          <a:lstStyle/>
          <a:p>
            <a:r>
              <a:rPr lang="en-US"/>
              <a:t>ALICE upgrades strategy</a:t>
            </a:r>
            <a:endParaRPr/>
          </a:p>
        </p:txBody>
      </p:sp>
      <p:pic>
        <p:nvPicPr>
          <p:cNvPr id="266" name="Google Shape;266;p4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701" y="1824067"/>
            <a:ext cx="5837401" cy="42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5"/>
          <p:cNvSpPr txBox="1"/>
          <p:nvPr/>
        </p:nvSpPr>
        <p:spPr>
          <a:xfrm>
            <a:off x="105333" y="999168"/>
            <a:ext cx="62800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400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steps in pointing precision and “effective acceptance”</a:t>
            </a:r>
            <a:endParaRPr sz="2400">
              <a:solidFill>
                <a:srgbClr val="0032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p45"/>
          <p:cNvSpPr txBox="1"/>
          <p:nvPr/>
        </p:nvSpPr>
        <p:spPr>
          <a:xfrm>
            <a:off x="6131100" y="1071634"/>
            <a:ext cx="6280000" cy="157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3867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en-US" sz="2400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rgbClr val="0032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en-US" sz="2400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Keep/strengthen ALICE unique reach in particle identification</a:t>
            </a:r>
            <a:endParaRPr sz="2400">
              <a:solidFill>
                <a:srgbClr val="0032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9" name="Google Shape;269;p45"/>
          <p:cNvPicPr preferRelativeResize="0"/>
          <p:nvPr/>
        </p:nvPicPr>
        <p:blipFill rotWithShape="1">
          <a:blip r:embed="rId4">
            <a:alphaModFix/>
          </a:blip>
          <a:srcRect t="64180"/>
          <a:stretch/>
        </p:blipFill>
        <p:spPr>
          <a:xfrm>
            <a:off x="6939433" y="2771267"/>
            <a:ext cx="5214832" cy="315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6" title="Screenshot 2026-04-24 at 11.44.41.png"/>
          <p:cNvPicPr preferRelativeResize="0"/>
          <p:nvPr/>
        </p:nvPicPr>
        <p:blipFill rotWithShape="1">
          <a:blip r:embed="rId3">
            <a:alphaModFix/>
          </a:blip>
          <a:srcRect l="874" r="874"/>
          <a:stretch/>
        </p:blipFill>
        <p:spPr>
          <a:xfrm>
            <a:off x="5471628" y="1301934"/>
            <a:ext cx="6680569" cy="432956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6"/>
          <p:cNvSpPr txBox="1">
            <a:spLocks noGrp="1"/>
          </p:cNvSpPr>
          <p:nvPr>
            <p:ph type="sldNum" idx="12"/>
          </p:nvPr>
        </p:nvSpPr>
        <p:spPr>
          <a:xfrm>
            <a:off x="11881031" y="6587668"/>
            <a:ext cx="142000" cy="23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title"/>
          </p:nvPr>
        </p:nvSpPr>
        <p:spPr>
          <a:xfrm>
            <a:off x="3079567" y="117700"/>
            <a:ext cx="6005200" cy="6316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020"/>
              </a:srgbClr>
            </a:outerShdw>
          </a:effectLst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0033A0"/>
              </a:buClr>
              <a:buSzPts val="4200"/>
            </a:pPr>
            <a:r>
              <a:rPr lang="en-US" b="0" i="0" u="none" strike="noStrike" cap="none">
                <a:solidFill>
                  <a:srgbClr val="0033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ALICE 3 </a:t>
            </a:r>
            <a:r>
              <a:rPr lang="en-US">
                <a:solidFill>
                  <a:srgbClr val="0033A0"/>
                </a:solidFill>
              </a:rPr>
              <a:t>detector</a:t>
            </a:r>
            <a:endParaRPr/>
          </a:p>
        </p:txBody>
      </p:sp>
      <p:sp>
        <p:nvSpPr>
          <p:cNvPr id="277" name="Google Shape;277;p46"/>
          <p:cNvSpPr txBox="1"/>
          <p:nvPr/>
        </p:nvSpPr>
        <p:spPr>
          <a:xfrm>
            <a:off x="201351" y="830693"/>
            <a:ext cx="5394000" cy="27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algn="ctr">
              <a:buClr>
                <a:srgbClr val="0033A0"/>
              </a:buClr>
              <a:buSzPts val="1600"/>
            </a:pPr>
            <a:r>
              <a:rPr lang="en-US" sz="2133" b="1">
                <a:solidFill>
                  <a:srgbClr val="0033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➠ Novel and innovative detector concept</a:t>
            </a:r>
            <a:endParaRPr sz="5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1725" indent="-304792">
              <a:spcBef>
                <a:spcPts val="933"/>
              </a:spcBef>
              <a:buClr>
                <a:srgbClr val="0033A0"/>
              </a:buClr>
              <a:buSzPts val="1400"/>
              <a:buFont typeface="Helvetica Neue"/>
              <a:buChar char="•"/>
            </a:pPr>
            <a:r>
              <a:rPr lang="en-US" sz="1867">
                <a:solidFill>
                  <a:srgbClr val="0033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Compact and lightweight all-silicon tracker</a:t>
            </a:r>
            <a:endParaRPr sz="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1725" indent="-304792">
              <a:spcBef>
                <a:spcPts val="933"/>
              </a:spcBef>
              <a:buClr>
                <a:srgbClr val="0033A0"/>
              </a:buClr>
              <a:buSzPts val="1400"/>
              <a:buFont typeface="Helvetica Neue"/>
              <a:buChar char="•"/>
            </a:pPr>
            <a:r>
              <a:rPr lang="en-US" sz="1867">
                <a:solidFill>
                  <a:srgbClr val="0033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Retractable vertex detector (</a:t>
            </a:r>
            <a:r>
              <a:rPr lang="en-US" sz="2400">
                <a:solidFill>
                  <a:srgbClr val="0033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inner R = 0.5 cm)</a:t>
            </a:r>
            <a:endParaRPr sz="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1725" indent="-304792">
              <a:spcBef>
                <a:spcPts val="933"/>
              </a:spcBef>
              <a:buClr>
                <a:srgbClr val="0033A0"/>
              </a:buClr>
              <a:buSzPts val="1400"/>
              <a:buFont typeface="Helvetica Neue"/>
              <a:buChar char="•"/>
            </a:pPr>
            <a:r>
              <a:rPr lang="en-US" sz="1867">
                <a:solidFill>
                  <a:srgbClr val="0033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Extensive particle identification</a:t>
            </a:r>
            <a:endParaRPr sz="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1725" indent="-304792">
              <a:spcBef>
                <a:spcPts val="933"/>
              </a:spcBef>
              <a:buClr>
                <a:srgbClr val="0033A0"/>
              </a:buClr>
              <a:buSzPts val="1400"/>
              <a:buFont typeface="Helvetica Neue"/>
              <a:buChar char="•"/>
            </a:pPr>
            <a:r>
              <a:rPr lang="en-US" sz="1867">
                <a:solidFill>
                  <a:srgbClr val="0033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acceptance</a:t>
            </a:r>
            <a:endParaRPr sz="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1725" indent="-304792">
              <a:spcBef>
                <a:spcPts val="933"/>
              </a:spcBef>
              <a:buClr>
                <a:srgbClr val="0033A0"/>
              </a:buClr>
              <a:buSzPts val="1400"/>
              <a:buFont typeface="Helvetica Neue"/>
              <a:buChar char="•"/>
            </a:pPr>
            <a:r>
              <a:rPr lang="en-US" sz="1867">
                <a:solidFill>
                  <a:srgbClr val="0033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Superconducting magnet </a:t>
            </a:r>
            <a:r>
              <a:rPr lang="en-US" sz="2400">
                <a:solidFill>
                  <a:srgbClr val="0033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 T)</a:t>
            </a:r>
            <a:endParaRPr sz="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1725" indent="-304792">
              <a:spcBef>
                <a:spcPts val="933"/>
              </a:spcBef>
              <a:buClr>
                <a:srgbClr val="0033A0"/>
              </a:buClr>
              <a:buSzPts val="1400"/>
              <a:buFont typeface="Helvetica Neue"/>
              <a:buChar char="•"/>
            </a:pPr>
            <a:r>
              <a:rPr lang="en-US" sz="1867">
                <a:solidFill>
                  <a:srgbClr val="0033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 read-out and online processing</a:t>
            </a:r>
            <a:endParaRPr sz="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467" y="4368801"/>
            <a:ext cx="3529199" cy="199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9" name="Google Shape;279;p46"/>
          <p:cNvSpPr txBox="1"/>
          <p:nvPr/>
        </p:nvSpPr>
        <p:spPr>
          <a:xfrm>
            <a:off x="2072033" y="5527667"/>
            <a:ext cx="2846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⌀ 1 cm</a:t>
            </a:r>
            <a:endParaRPr sz="2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80" name="Google Shape;280;p46"/>
          <p:cNvCxnSpPr/>
          <p:nvPr/>
        </p:nvCxnSpPr>
        <p:spPr>
          <a:xfrm rot="10800000">
            <a:off x="2129767" y="5480467"/>
            <a:ext cx="89600" cy="24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1" name="Google Shape;281;p46"/>
          <p:cNvCxnSpPr/>
          <p:nvPr/>
        </p:nvCxnSpPr>
        <p:spPr>
          <a:xfrm flipH="1">
            <a:off x="4872233" y="3132867"/>
            <a:ext cx="4136400" cy="1238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2" name="Google Shape;282;p46"/>
          <p:cNvSpPr txBox="1"/>
          <p:nvPr/>
        </p:nvSpPr>
        <p:spPr>
          <a:xfrm>
            <a:off x="8135909" y="5866134"/>
            <a:ext cx="3337200" cy="27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1467"/>
              <a:t>Letter of Intent: </a:t>
            </a:r>
            <a:r>
              <a:rPr lang="en-US" sz="1467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CERN-LHCC-2022-009</a:t>
            </a:r>
            <a:r>
              <a:rPr lang="en-US" sz="1467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6"/>
          <p:cNvSpPr txBox="1"/>
          <p:nvPr/>
        </p:nvSpPr>
        <p:spPr>
          <a:xfrm>
            <a:off x="8135900" y="6024145"/>
            <a:ext cx="3745200" cy="40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1467"/>
              <a:t>Scoping Document:</a:t>
            </a:r>
            <a:r>
              <a:rPr lang="en-US" sz="2267"/>
              <a:t> </a:t>
            </a:r>
            <a:r>
              <a:rPr lang="en-US" sz="1467" u="sng">
                <a:solidFill>
                  <a:srgbClr val="0000F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CERN-LHCC-2025-002</a:t>
            </a:r>
            <a:r>
              <a:rPr lang="en-US" sz="1467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>
            <a:spLocks noGrp="1"/>
          </p:cNvSpPr>
          <p:nvPr>
            <p:ph type="sldNum" idx="12"/>
          </p:nvPr>
        </p:nvSpPr>
        <p:spPr>
          <a:xfrm>
            <a:off x="11881031" y="6587668"/>
            <a:ext cx="142000" cy="23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289" name="Google Shape;289;p47"/>
          <p:cNvSpPr txBox="1">
            <a:spLocks noGrp="1"/>
          </p:cNvSpPr>
          <p:nvPr>
            <p:ph type="title"/>
          </p:nvPr>
        </p:nvSpPr>
        <p:spPr>
          <a:xfrm>
            <a:off x="741800" y="207800"/>
            <a:ext cx="10708400" cy="590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020"/>
              </a:srgbClr>
            </a:outerShdw>
          </a:effectLst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0033A0"/>
              </a:buClr>
              <a:buSzPts val="4200"/>
            </a:pPr>
            <a:r>
              <a:rPr lang="en-US" sz="4267">
                <a:solidFill>
                  <a:srgbClr val="0033A0"/>
                </a:solidFill>
              </a:rPr>
              <a:t>Unique ALICE 3 physics goals</a:t>
            </a:r>
            <a:endParaRPr sz="4267"/>
          </a:p>
        </p:txBody>
      </p:sp>
      <p:sp>
        <p:nvSpPr>
          <p:cNvPr id="290" name="Google Shape;290;p47"/>
          <p:cNvSpPr txBox="1"/>
          <p:nvPr/>
        </p:nvSpPr>
        <p:spPr>
          <a:xfrm rot="663">
            <a:off x="5981967" y="987395"/>
            <a:ext cx="62184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b="1" dirty="0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</a:t>
            </a:r>
            <a:r>
              <a:rPr lang="en-US" sz="2400" b="1" dirty="0" err="1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summarised</a:t>
            </a:r>
            <a:r>
              <a:rPr lang="en-US" sz="2400" b="1" dirty="0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Scoping Document </a:t>
            </a:r>
            <a:r>
              <a:rPr lang="en-US" sz="1600" b="1" dirty="0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600" u="sng" dirty="0">
                <a:solidFill>
                  <a:srgbClr val="3D85C6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CERN-LHCC-2025-002</a:t>
            </a:r>
            <a:r>
              <a:rPr lang="en-US" sz="1600" b="1" dirty="0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p9)</a:t>
            </a:r>
            <a:r>
              <a:rPr lang="en-US" sz="2400" b="1" dirty="0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endorsed in LHCC report:</a:t>
            </a:r>
            <a:endParaRPr sz="2400" b="1" dirty="0">
              <a:solidFill>
                <a:srgbClr val="3D85C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000" b="1" dirty="0">
                <a:solidFill>
                  <a:srgbClr val="FF0000"/>
                </a:solidFill>
              </a:rPr>
              <a:t>ALICE 3 is a unique detector at the LHC</a:t>
            </a:r>
            <a:r>
              <a:rPr lang="en-US" sz="2000" dirty="0">
                <a:solidFill>
                  <a:srgbClr val="3D85C6"/>
                </a:solidFill>
              </a:rPr>
              <a:t> in terms of having a low material budget, a few-micron pointing resolution, a large acceptance in eta, and hadron, electron and muon identification.</a:t>
            </a:r>
            <a:r>
              <a:rPr lang="en-US" sz="2000" dirty="0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2000" dirty="0">
              <a:solidFill>
                <a:srgbClr val="3D85C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LHCC </a:t>
            </a:r>
            <a:r>
              <a:rPr lang="en-US" sz="2000" b="1" dirty="0" err="1">
                <a:solidFill>
                  <a:srgbClr val="FF0000"/>
                </a:solidFill>
              </a:rPr>
              <a:t>recognises</a:t>
            </a:r>
            <a:r>
              <a:rPr lang="en-US" sz="2000" b="1" dirty="0">
                <a:solidFill>
                  <a:srgbClr val="3D85C6"/>
                </a:solidFill>
              </a:rPr>
              <a:t> </a:t>
            </a:r>
            <a:r>
              <a:rPr lang="en-US" sz="2000" dirty="0">
                <a:solidFill>
                  <a:srgbClr val="3D85C6"/>
                </a:solidFill>
              </a:rPr>
              <a:t>that the different scoping options presented would enable a </a:t>
            </a:r>
            <a:r>
              <a:rPr lang="en-US" sz="2000" b="1" dirty="0">
                <a:solidFill>
                  <a:srgbClr val="FF0000"/>
                </a:solidFill>
              </a:rPr>
              <a:t>compelling and unique heavy ion physics </a:t>
            </a:r>
            <a:r>
              <a:rPr lang="en-US" sz="2000" b="1" dirty="0" err="1">
                <a:solidFill>
                  <a:srgbClr val="FF0000"/>
                </a:solidFill>
              </a:rPr>
              <a:t>programme</a:t>
            </a:r>
            <a:r>
              <a:rPr lang="en-US" sz="2000" dirty="0">
                <a:solidFill>
                  <a:srgbClr val="FF0000"/>
                </a:solidFill>
              </a:rPr>
              <a:t> in Run 5</a:t>
            </a:r>
            <a:r>
              <a:rPr lang="en-US" sz="2000" dirty="0">
                <a:solidFill>
                  <a:srgbClr val="3D85C6"/>
                </a:solidFill>
              </a:rPr>
              <a:t>.</a:t>
            </a:r>
            <a:r>
              <a:rPr lang="en-US" sz="2000" dirty="0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2000" dirty="0">
              <a:solidFill>
                <a:srgbClr val="3D85C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47"/>
          <p:cNvSpPr txBox="1">
            <a:spLocks noGrp="1"/>
          </p:cNvSpPr>
          <p:nvPr>
            <p:ph type="body" idx="1"/>
          </p:nvPr>
        </p:nvSpPr>
        <p:spPr>
          <a:xfrm>
            <a:off x="74433" y="1009667"/>
            <a:ext cx="5153200" cy="5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 fontScale="92500" lnSpcReduction="10000"/>
          </a:bodyPr>
          <a:lstStyle/>
          <a:p>
            <a:pPr marL="270927" indent="-228594">
              <a:spcBef>
                <a:spcPts val="0"/>
              </a:spcBef>
              <a:buClr>
                <a:srgbClr val="EB220C"/>
              </a:buClr>
              <a:buSzPts val="1400"/>
            </a:pPr>
            <a:r>
              <a:rPr lang="en-US" sz="1867" b="1">
                <a:solidFill>
                  <a:srgbClr val="EB220C"/>
                </a:solidFill>
              </a:rPr>
              <a:t>Access to temperature as function of time</a:t>
            </a:r>
            <a:endParaRPr sz="1867"/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/>
              <a:t>high-precision di-electron mass spectra, </a:t>
            </a:r>
            <a:r>
              <a:rPr lang="en-US" sz="1867" i="1"/>
              <a:t>p</a:t>
            </a:r>
            <a:r>
              <a:rPr lang="en-US" sz="1867" baseline="-25000"/>
              <a:t>T</a:t>
            </a:r>
            <a:r>
              <a:rPr lang="en-US" sz="1867"/>
              <a:t> dependence, elliptic flow</a:t>
            </a:r>
            <a:endParaRPr sz="1867"/>
          </a:p>
          <a:p>
            <a:pPr marL="270927" indent="-228594">
              <a:spcBef>
                <a:spcPts val="800"/>
              </a:spcBef>
              <a:buClr>
                <a:srgbClr val="EE220C"/>
              </a:buClr>
              <a:buSzPts val="1400"/>
            </a:pPr>
            <a:r>
              <a:rPr lang="en-US" sz="1867" b="1">
                <a:solidFill>
                  <a:srgbClr val="EE220C"/>
                </a:solidFill>
              </a:rPr>
              <a:t>Understanding thermalisation in the QGP</a:t>
            </a:r>
            <a:endParaRPr sz="1867" b="1">
              <a:solidFill>
                <a:srgbClr val="EE220C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direct access to charm diffusion: D-Dbar azimuthal correlations</a:t>
            </a:r>
            <a:endParaRPr sz="1867">
              <a:solidFill>
                <a:schemeClr val="lt1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degree of thermalisation of beauty: high-precision beauty measurements </a:t>
            </a:r>
            <a:endParaRPr sz="1867">
              <a:solidFill>
                <a:schemeClr val="lt1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approach to chemical equilibrium: multi-charm hadrons</a:t>
            </a:r>
            <a:endParaRPr sz="1867">
              <a:solidFill>
                <a:schemeClr val="lt1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EE220C"/>
              </a:buClr>
              <a:buSzPts val="1400"/>
            </a:pPr>
            <a:r>
              <a:rPr lang="en-US" sz="1867" b="1">
                <a:solidFill>
                  <a:srgbClr val="EE220C"/>
                </a:solidFill>
              </a:rPr>
              <a:t>Fundamental aspects of the QCD phase transition</a:t>
            </a:r>
            <a:endParaRPr sz="1867" b="1">
              <a:solidFill>
                <a:srgbClr val="EE220C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chemeClr val="lt1"/>
              </a:buClr>
              <a:buSzPts val="1400"/>
              <a:buChar char="➟"/>
            </a:pPr>
            <a:r>
              <a:rPr lang="en-US" sz="1867">
                <a:solidFill>
                  <a:schemeClr val="lt1"/>
                </a:solidFill>
              </a:rPr>
              <a:t>net-baryon and net-charm fluctuations</a:t>
            </a:r>
            <a:endParaRPr sz="1867">
              <a:solidFill>
                <a:schemeClr val="lt1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chemeClr val="lt1"/>
              </a:buClr>
              <a:buSzPts val="1400"/>
              <a:buChar char="➟"/>
            </a:pPr>
            <a:r>
              <a:rPr lang="en-US" sz="1867">
                <a:solidFill>
                  <a:schemeClr val="lt1"/>
                </a:solidFill>
              </a:rPr>
              <a:t>mechanism of chiral symmetry restoration in the QGP: di-electron mass spectrum</a:t>
            </a:r>
            <a:endParaRPr sz="1867">
              <a:solidFill>
                <a:schemeClr val="lt1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EE220C"/>
              </a:buClr>
              <a:buSzPts val="1400"/>
            </a:pPr>
            <a:r>
              <a:rPr lang="en-US" sz="1867" b="1">
                <a:solidFill>
                  <a:srgbClr val="EE220C"/>
                </a:solidFill>
              </a:rPr>
              <a:t>Laboratory for hadron physics</a:t>
            </a:r>
            <a:endParaRPr sz="1867">
              <a:solidFill>
                <a:srgbClr val="EE220C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hadron-hadron interaction potentials</a:t>
            </a:r>
            <a:endParaRPr sz="1867">
              <a:solidFill>
                <a:schemeClr val="lt1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explore nature of exotic hadrons (tetraquarks)</a:t>
            </a:r>
            <a:endParaRPr sz="1867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>
            <a:spLocks noGrp="1"/>
          </p:cNvSpPr>
          <p:nvPr>
            <p:ph type="sldNum" idx="12"/>
          </p:nvPr>
        </p:nvSpPr>
        <p:spPr>
          <a:xfrm>
            <a:off x="11811532" y="6587667"/>
            <a:ext cx="324400" cy="23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defTabSz="1219170"/>
            <a:fld id="{00000000-1234-1234-1234-123412341234}" type="slidenum">
              <a:rPr lang="en-US" kern="0"/>
              <a:pPr defTabSz="1219170"/>
              <a:t>5</a:t>
            </a:fld>
            <a:endParaRPr kern="0"/>
          </a:p>
        </p:txBody>
      </p:sp>
      <p:sp>
        <p:nvSpPr>
          <p:cNvPr id="297" name="Google Shape;297;p48"/>
          <p:cNvSpPr txBox="1">
            <a:spLocks noGrp="1"/>
          </p:cNvSpPr>
          <p:nvPr>
            <p:ph type="title"/>
          </p:nvPr>
        </p:nvSpPr>
        <p:spPr>
          <a:xfrm>
            <a:off x="741800" y="207800"/>
            <a:ext cx="10708400" cy="590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020"/>
              </a:srgbClr>
            </a:outerShdw>
          </a:effectLst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0033A0"/>
              </a:buClr>
              <a:buSzPts val="4200"/>
            </a:pPr>
            <a:r>
              <a:rPr lang="en-US" sz="4267">
                <a:solidFill>
                  <a:srgbClr val="0033A0"/>
                </a:solidFill>
              </a:rPr>
              <a:t>Unique ALICE 3 physics goals</a:t>
            </a:r>
            <a:endParaRPr sz="4267"/>
          </a:p>
        </p:txBody>
      </p:sp>
      <p:pic>
        <p:nvPicPr>
          <p:cNvPr id="299" name="Google Shape;299;p48" descr="Time_evolution-of-a-heavy-ion-collision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5153" y="1111251"/>
            <a:ext cx="5619595" cy="183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600" y="3156735"/>
            <a:ext cx="6901165" cy="33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8"/>
          <p:cNvSpPr txBox="1"/>
          <p:nvPr/>
        </p:nvSpPr>
        <p:spPr>
          <a:xfrm>
            <a:off x="9640072" y="2900492"/>
            <a:ext cx="2536000" cy="3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1219170">
              <a:buClr>
                <a:srgbClr val="000000"/>
              </a:buClr>
              <a:buSzPts val="900"/>
            </a:pPr>
            <a:r>
              <a:rPr lang="en-US" sz="10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ALICE 3 LoI,</a:t>
            </a:r>
            <a:r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67" u="sng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CERN-LHCC-2022-009</a:t>
            </a:r>
            <a:r>
              <a:rPr lang="en-US" sz="1067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0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48"/>
          <p:cNvCxnSpPr/>
          <p:nvPr/>
        </p:nvCxnSpPr>
        <p:spPr>
          <a:xfrm rot="10800000" flipH="1">
            <a:off x="6689500" y="2840767"/>
            <a:ext cx="5312800" cy="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48"/>
          <p:cNvSpPr txBox="1"/>
          <p:nvPr/>
        </p:nvSpPr>
        <p:spPr>
          <a:xfrm>
            <a:off x="7283367" y="2473167"/>
            <a:ext cx="48812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67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~1 fm/c                    ~10 fm/c                                   time</a:t>
            </a:r>
            <a:endParaRPr sz="1467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04" name="Google Shape;304;p48"/>
          <p:cNvCxnSpPr/>
          <p:nvPr/>
        </p:nvCxnSpPr>
        <p:spPr>
          <a:xfrm flipH="1">
            <a:off x="9183667" y="4009267"/>
            <a:ext cx="1306800" cy="710400"/>
          </a:xfrm>
          <a:prstGeom prst="straightConnector1">
            <a:avLst/>
          </a:prstGeom>
          <a:noFill/>
          <a:ln w="9525" cap="flat" cmpd="sng">
            <a:solidFill>
              <a:srgbClr val="EE220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" name="Google Shape;305;p48"/>
          <p:cNvSpPr txBox="1"/>
          <p:nvPr/>
        </p:nvSpPr>
        <p:spPr>
          <a:xfrm rot="-1714348">
            <a:off x="9391260" y="3789624"/>
            <a:ext cx="1011144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kern="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</a:t>
            </a:r>
            <a:endParaRPr sz="2133" kern="0">
              <a:solidFill>
                <a:srgbClr val="EE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48"/>
          <p:cNvSpPr txBox="1"/>
          <p:nvPr/>
        </p:nvSpPr>
        <p:spPr>
          <a:xfrm>
            <a:off x="9614133" y="4638734"/>
            <a:ext cx="2266800" cy="86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333" b="1" kern="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dependence of temperature only accessible with ALICE 3</a:t>
            </a:r>
            <a:endParaRPr sz="1333" b="1" kern="0">
              <a:solidFill>
                <a:srgbClr val="EE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07" name="Google Shape;307;p48"/>
          <p:cNvCxnSpPr/>
          <p:nvPr/>
        </p:nvCxnSpPr>
        <p:spPr>
          <a:xfrm>
            <a:off x="7175933" y="4734167"/>
            <a:ext cx="1817200" cy="152400"/>
          </a:xfrm>
          <a:prstGeom prst="straightConnector1">
            <a:avLst/>
          </a:prstGeom>
          <a:noFill/>
          <a:ln w="9525" cap="flat" cmpd="sng">
            <a:solidFill>
              <a:srgbClr val="EE220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8" name="Google Shape;308;p48"/>
          <p:cNvSpPr txBox="1"/>
          <p:nvPr/>
        </p:nvSpPr>
        <p:spPr>
          <a:xfrm rot="699">
            <a:off x="6785876" y="4180018"/>
            <a:ext cx="19676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</a:t>
            </a:r>
            <a:endParaRPr sz="2000" kern="0">
              <a:solidFill>
                <a:srgbClr val="EE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p48"/>
          <p:cNvSpPr txBox="1"/>
          <p:nvPr/>
        </p:nvSpPr>
        <p:spPr>
          <a:xfrm>
            <a:off x="6574500" y="963534"/>
            <a:ext cx="55296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electromagnetic radiation (virtual photons → e</a:t>
            </a:r>
            <a:r>
              <a:rPr lang="en-US" sz="1867" kern="0" baseline="3000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en-US" sz="1867" kern="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1867" kern="0" baseline="3000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867" kern="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867" kern="0">
              <a:solidFill>
                <a:srgbClr val="FAE2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0" name="Google Shape;310;p48"/>
          <p:cNvCxnSpPr/>
          <p:nvPr/>
        </p:nvCxnSpPr>
        <p:spPr>
          <a:xfrm rot="10800000" flipH="1">
            <a:off x="7647333" y="1511867"/>
            <a:ext cx="200000" cy="4384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1" name="Google Shape;311;p48"/>
          <p:cNvCxnSpPr/>
          <p:nvPr/>
        </p:nvCxnSpPr>
        <p:spPr>
          <a:xfrm rot="10800000" flipH="1">
            <a:off x="7639633" y="1635000"/>
            <a:ext cx="376800" cy="307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2" name="Google Shape;312;p48"/>
          <p:cNvSpPr txBox="1"/>
          <p:nvPr/>
        </p:nvSpPr>
        <p:spPr>
          <a:xfrm>
            <a:off x="7595133" y="1328084"/>
            <a:ext cx="5076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067" kern="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1067" kern="0" baseline="3000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 sz="1067" kern="0" baseline="30000">
              <a:solidFill>
                <a:srgbClr val="FAE2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48"/>
          <p:cNvSpPr txBox="1"/>
          <p:nvPr/>
        </p:nvSpPr>
        <p:spPr>
          <a:xfrm>
            <a:off x="7798333" y="1632884"/>
            <a:ext cx="5076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067" kern="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1067" kern="0" baseline="3000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 sz="1067" kern="0" baseline="30000">
              <a:solidFill>
                <a:srgbClr val="FAE2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4" name="Google Shape;314;p48"/>
          <p:cNvCxnSpPr/>
          <p:nvPr/>
        </p:nvCxnSpPr>
        <p:spPr>
          <a:xfrm rot="10800000" flipH="1">
            <a:off x="8460133" y="1511867"/>
            <a:ext cx="200000" cy="4384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5" name="Google Shape;315;p48"/>
          <p:cNvCxnSpPr/>
          <p:nvPr/>
        </p:nvCxnSpPr>
        <p:spPr>
          <a:xfrm rot="10800000" flipH="1">
            <a:off x="8452433" y="1635000"/>
            <a:ext cx="376800" cy="307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" name="Google Shape;316;p48"/>
          <p:cNvSpPr txBox="1"/>
          <p:nvPr/>
        </p:nvSpPr>
        <p:spPr>
          <a:xfrm>
            <a:off x="8407933" y="1328084"/>
            <a:ext cx="5076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067" kern="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1067" kern="0" baseline="3000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 sz="1067" kern="0" baseline="30000">
              <a:solidFill>
                <a:srgbClr val="FAE2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48"/>
          <p:cNvSpPr txBox="1"/>
          <p:nvPr/>
        </p:nvSpPr>
        <p:spPr>
          <a:xfrm>
            <a:off x="8611133" y="1632884"/>
            <a:ext cx="5076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067" kern="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1067" kern="0" baseline="3000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 sz="1067" kern="0" baseline="30000">
              <a:solidFill>
                <a:srgbClr val="FAE2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8" name="Google Shape;318;p48"/>
          <p:cNvCxnSpPr/>
          <p:nvPr/>
        </p:nvCxnSpPr>
        <p:spPr>
          <a:xfrm rot="10800000" flipH="1">
            <a:off x="9780933" y="1511867"/>
            <a:ext cx="200000" cy="4384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" name="Google Shape;319;p48"/>
          <p:cNvCxnSpPr/>
          <p:nvPr/>
        </p:nvCxnSpPr>
        <p:spPr>
          <a:xfrm rot="10800000" flipH="1">
            <a:off x="9773233" y="1635000"/>
            <a:ext cx="376800" cy="307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0" name="Google Shape;320;p48"/>
          <p:cNvSpPr txBox="1"/>
          <p:nvPr/>
        </p:nvSpPr>
        <p:spPr>
          <a:xfrm>
            <a:off x="9728733" y="1328084"/>
            <a:ext cx="5076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067" kern="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1067" kern="0" baseline="3000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 sz="1067" kern="0" baseline="30000">
              <a:solidFill>
                <a:srgbClr val="FAE2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9931933" y="1632884"/>
            <a:ext cx="5076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067" kern="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1067" kern="0" baseline="30000">
                <a:solidFill>
                  <a:srgbClr val="FAE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 sz="1067" kern="0" baseline="30000">
              <a:solidFill>
                <a:srgbClr val="FAE2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11922-409C-C623-E32E-618916A59464}"/>
              </a:ext>
            </a:extLst>
          </p:cNvPr>
          <p:cNvSpPr/>
          <p:nvPr/>
        </p:nvSpPr>
        <p:spPr>
          <a:xfrm>
            <a:off x="56068" y="6587667"/>
            <a:ext cx="9558065" cy="2703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Google Shape;298;p48"/>
          <p:cNvSpPr txBox="1">
            <a:spLocks noGrp="1"/>
          </p:cNvSpPr>
          <p:nvPr>
            <p:ph type="body" idx="1"/>
          </p:nvPr>
        </p:nvSpPr>
        <p:spPr>
          <a:xfrm>
            <a:off x="74433" y="1009667"/>
            <a:ext cx="5153200" cy="5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 fontScale="92500" lnSpcReduction="10000"/>
          </a:bodyPr>
          <a:lstStyle/>
          <a:p>
            <a:pPr marL="270927" indent="-228594">
              <a:spcBef>
                <a:spcPts val="0"/>
              </a:spcBef>
              <a:buClr>
                <a:srgbClr val="EB220C"/>
              </a:buClr>
              <a:buSzPts val="1400"/>
            </a:pPr>
            <a:r>
              <a:rPr lang="en-US" sz="1867" b="1" dirty="0">
                <a:solidFill>
                  <a:srgbClr val="EB220C"/>
                </a:solidFill>
              </a:rPr>
              <a:t>Access to temperature as function of time</a:t>
            </a:r>
            <a:endParaRPr sz="1867" dirty="0"/>
          </a:p>
          <a:p>
            <a:pPr marL="660383" lvl="1" indent="-355591">
              <a:spcBef>
                <a:spcPts val="800"/>
              </a:spcBef>
              <a:buClr>
                <a:srgbClr val="0033A0"/>
              </a:buClr>
              <a:buSzPts val="1400"/>
              <a:buFont typeface="Helvetica Neue"/>
              <a:buChar char="➟"/>
            </a:pPr>
            <a:r>
              <a:rPr lang="en-US" sz="1867" dirty="0"/>
              <a:t>high-precision di-electron mass spectra, </a:t>
            </a:r>
            <a:r>
              <a:rPr lang="en-US" sz="1867" i="1" dirty="0" err="1"/>
              <a:t>p</a:t>
            </a:r>
            <a:r>
              <a:rPr lang="en-US" sz="1867" baseline="-25000" dirty="0" err="1"/>
              <a:t>T</a:t>
            </a:r>
            <a:r>
              <a:rPr lang="en-US" sz="1867" dirty="0"/>
              <a:t> dependence, elliptic flow</a:t>
            </a:r>
            <a:endParaRPr sz="1867" dirty="0"/>
          </a:p>
          <a:p>
            <a:pPr marL="270927" indent="-228594">
              <a:spcBef>
                <a:spcPts val="800"/>
              </a:spcBef>
              <a:buClr>
                <a:srgbClr val="B7B7B7"/>
              </a:buClr>
              <a:buSzPts val="1400"/>
            </a:pPr>
            <a:r>
              <a:rPr lang="en-US" sz="1867" b="1" dirty="0">
                <a:solidFill>
                  <a:srgbClr val="B7B7B7"/>
                </a:solidFill>
              </a:rPr>
              <a:t>Understanding </a:t>
            </a:r>
            <a:r>
              <a:rPr lang="en-US" sz="1867" b="1" dirty="0" err="1">
                <a:solidFill>
                  <a:srgbClr val="B7B7B7"/>
                </a:solidFill>
              </a:rPr>
              <a:t>thermalisation</a:t>
            </a:r>
            <a:r>
              <a:rPr lang="en-US" sz="1867" b="1" dirty="0">
                <a:solidFill>
                  <a:srgbClr val="B7B7B7"/>
                </a:solidFill>
              </a:rPr>
              <a:t> in the QGP</a:t>
            </a:r>
            <a:endParaRPr sz="1867" b="1" dirty="0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direct access to charm diffusion: D-</a:t>
            </a:r>
            <a:r>
              <a:rPr lang="en-US" sz="1867" dirty="0" err="1">
                <a:solidFill>
                  <a:srgbClr val="B7B7B7"/>
                </a:solidFill>
              </a:rPr>
              <a:t>Dbar</a:t>
            </a:r>
            <a:r>
              <a:rPr lang="en-US" sz="1867" dirty="0">
                <a:solidFill>
                  <a:srgbClr val="B7B7B7"/>
                </a:solidFill>
              </a:rPr>
              <a:t> azimuthal correlations</a:t>
            </a:r>
            <a:endParaRPr sz="1867" dirty="0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degree of </a:t>
            </a:r>
            <a:r>
              <a:rPr lang="en-US" sz="1867" dirty="0" err="1">
                <a:solidFill>
                  <a:srgbClr val="B7B7B7"/>
                </a:solidFill>
              </a:rPr>
              <a:t>thermalisation</a:t>
            </a:r>
            <a:r>
              <a:rPr lang="en-US" sz="1867" dirty="0">
                <a:solidFill>
                  <a:srgbClr val="B7B7B7"/>
                </a:solidFill>
              </a:rPr>
              <a:t> of beauty: high-precision beauty measurements </a:t>
            </a:r>
            <a:endParaRPr sz="1867" dirty="0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approach to chemical equilibrium: multi-charm hadrons</a:t>
            </a:r>
            <a:endParaRPr sz="1867" dirty="0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B7B7B7"/>
              </a:buClr>
              <a:buSzPts val="1400"/>
            </a:pPr>
            <a:r>
              <a:rPr lang="en-US" sz="1867" b="1" dirty="0">
                <a:solidFill>
                  <a:srgbClr val="B7B7B7"/>
                </a:solidFill>
              </a:rPr>
              <a:t>Fundamental aspects of the QCD phase transition</a:t>
            </a:r>
            <a:endParaRPr sz="1867" b="1" dirty="0">
              <a:solidFill>
                <a:srgbClr val="B7B7B7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rgbClr val="B7B7B7"/>
              </a:buClr>
              <a:buSzPts val="1400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net-baryon and net-charm fluctuations</a:t>
            </a:r>
            <a:endParaRPr sz="1867" dirty="0">
              <a:solidFill>
                <a:srgbClr val="B7B7B7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rgbClr val="B7B7B7"/>
              </a:buClr>
              <a:buSzPts val="1400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mechanism of chiral symmetry restoration in the QGP: di-electron mass spectrum</a:t>
            </a:r>
            <a:endParaRPr sz="1867" dirty="0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B7B7B7"/>
              </a:buClr>
              <a:buSzPts val="1400"/>
            </a:pPr>
            <a:r>
              <a:rPr lang="en-US" sz="1867" b="1" dirty="0">
                <a:solidFill>
                  <a:srgbClr val="B7B7B7"/>
                </a:solidFill>
              </a:rPr>
              <a:t>Laboratory for hadron physics</a:t>
            </a:r>
            <a:endParaRPr sz="1867" dirty="0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hadron-hadron interaction potentials</a:t>
            </a:r>
            <a:endParaRPr sz="1867" dirty="0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explore nature of exotic hadrons (tetraquarks)</a:t>
            </a:r>
            <a:endParaRPr sz="1867" dirty="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>
            <a:spLocks noGrp="1"/>
          </p:cNvSpPr>
          <p:nvPr>
            <p:ph type="sldNum" idx="12"/>
          </p:nvPr>
        </p:nvSpPr>
        <p:spPr>
          <a:xfrm>
            <a:off x="11881031" y="6587668"/>
            <a:ext cx="142000" cy="23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defTabSz="1219170"/>
            <a:fld id="{00000000-1234-1234-1234-123412341234}" type="slidenum">
              <a:rPr lang="en-US" kern="0"/>
              <a:pPr defTabSz="1219170"/>
              <a:t>6</a:t>
            </a:fld>
            <a:endParaRPr kern="0"/>
          </a:p>
        </p:txBody>
      </p:sp>
      <p:sp>
        <p:nvSpPr>
          <p:cNvPr id="327" name="Google Shape;327;p49"/>
          <p:cNvSpPr txBox="1">
            <a:spLocks noGrp="1"/>
          </p:cNvSpPr>
          <p:nvPr>
            <p:ph type="title"/>
          </p:nvPr>
        </p:nvSpPr>
        <p:spPr>
          <a:xfrm>
            <a:off x="741800" y="207800"/>
            <a:ext cx="10708400" cy="590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020"/>
              </a:srgbClr>
            </a:outerShdw>
          </a:effectLst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0033A0"/>
              </a:buClr>
              <a:buSzPts val="4200"/>
            </a:pPr>
            <a:r>
              <a:rPr lang="en-US" sz="4267">
                <a:solidFill>
                  <a:srgbClr val="0033A0"/>
                </a:solidFill>
              </a:rPr>
              <a:t>Unique ALICE 3 physics goals</a:t>
            </a:r>
            <a:endParaRPr sz="4267"/>
          </a:p>
        </p:txBody>
      </p:sp>
      <p:sp>
        <p:nvSpPr>
          <p:cNvPr id="328" name="Google Shape;328;p49"/>
          <p:cNvSpPr txBox="1"/>
          <p:nvPr/>
        </p:nvSpPr>
        <p:spPr>
          <a:xfrm>
            <a:off x="9656005" y="2852792"/>
            <a:ext cx="2536000" cy="3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1219170">
              <a:buClr>
                <a:srgbClr val="000000"/>
              </a:buClr>
              <a:buSzPts val="900"/>
            </a:pPr>
            <a:r>
              <a:rPr lang="en-US" sz="10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ALICE 3 LoI,</a:t>
            </a:r>
            <a:r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67" u="sng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CERN-LHCC-2022-009</a:t>
            </a:r>
            <a:r>
              <a:rPr lang="en-US" sz="1067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0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9668" y="3501800"/>
            <a:ext cx="4720969" cy="313833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9"/>
          <p:cNvSpPr txBox="1"/>
          <p:nvPr/>
        </p:nvSpPr>
        <p:spPr>
          <a:xfrm rot="678">
            <a:off x="8110700" y="3222556"/>
            <a:ext cx="4054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Charm pair azimuthal correlation</a:t>
            </a:r>
            <a:endParaRPr sz="2000" kern="0">
              <a:solidFill>
                <a:srgbClr val="EE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49"/>
          <p:cNvSpPr txBox="1"/>
          <p:nvPr/>
        </p:nvSpPr>
        <p:spPr>
          <a:xfrm rot="734">
            <a:off x="9877133" y="4954735"/>
            <a:ext cx="1872800" cy="77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733" kern="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Back-to-back correlation</a:t>
            </a:r>
            <a:endParaRPr sz="1733" kern="0">
              <a:solidFill>
                <a:srgbClr val="EE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33" name="Google Shape;333;p49"/>
          <p:cNvCxnSpPr/>
          <p:nvPr/>
        </p:nvCxnSpPr>
        <p:spPr>
          <a:xfrm rot="10800000" flipH="1">
            <a:off x="9031233" y="1358733"/>
            <a:ext cx="140000" cy="56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4" name="Google Shape;334;p49"/>
          <p:cNvCxnSpPr/>
          <p:nvPr/>
        </p:nvCxnSpPr>
        <p:spPr>
          <a:xfrm flipH="1">
            <a:off x="8976367" y="1919517"/>
            <a:ext cx="85600" cy="59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5" name="Google Shape;335;p49"/>
          <p:cNvSpPr txBox="1"/>
          <p:nvPr/>
        </p:nvSpPr>
        <p:spPr>
          <a:xfrm>
            <a:off x="8929100" y="948934"/>
            <a:ext cx="5076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2000" kern="0" baseline="30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p49"/>
          <p:cNvSpPr txBox="1"/>
          <p:nvPr/>
        </p:nvSpPr>
        <p:spPr>
          <a:xfrm>
            <a:off x="8976367" y="2232584"/>
            <a:ext cx="5076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2000" kern="0" baseline="30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37" name="Google Shape;337;p49"/>
          <p:cNvGrpSpPr/>
          <p:nvPr/>
        </p:nvGrpSpPr>
        <p:grpSpPr>
          <a:xfrm>
            <a:off x="7450001" y="866400"/>
            <a:ext cx="2811367" cy="2116600"/>
            <a:chOff x="5587500" y="649800"/>
            <a:chExt cx="2108525" cy="1587450"/>
          </a:xfrm>
        </p:grpSpPr>
        <p:pic>
          <p:nvPicPr>
            <p:cNvPr id="338" name="Google Shape;338;p4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87500" y="649800"/>
              <a:ext cx="1992400" cy="158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49"/>
            <p:cNvSpPr/>
            <p:nvPr/>
          </p:nvSpPr>
          <p:spPr>
            <a:xfrm>
              <a:off x="7315325" y="839950"/>
              <a:ext cx="380700" cy="732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1738B91-5DB3-E9CD-C0F9-7A5F799A5998}"/>
              </a:ext>
            </a:extLst>
          </p:cNvPr>
          <p:cNvSpPr/>
          <p:nvPr/>
        </p:nvSpPr>
        <p:spPr>
          <a:xfrm>
            <a:off x="56068" y="6587667"/>
            <a:ext cx="9558065" cy="2703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Google Shape;332;p49"/>
          <p:cNvSpPr txBox="1">
            <a:spLocks noGrp="1"/>
          </p:cNvSpPr>
          <p:nvPr>
            <p:ph type="body" idx="1"/>
          </p:nvPr>
        </p:nvSpPr>
        <p:spPr>
          <a:xfrm>
            <a:off x="74433" y="1009667"/>
            <a:ext cx="5166400" cy="5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 fontScale="92500" lnSpcReduction="10000"/>
          </a:bodyPr>
          <a:lstStyle/>
          <a:p>
            <a:pPr marL="270927" indent="-228594">
              <a:spcBef>
                <a:spcPts val="0"/>
              </a:spcBef>
              <a:buClr>
                <a:srgbClr val="EB220C"/>
              </a:buClr>
              <a:buSzPts val="1400"/>
            </a:pPr>
            <a:r>
              <a:rPr lang="en-US" sz="1867" b="1" dirty="0">
                <a:solidFill>
                  <a:srgbClr val="EB220C"/>
                </a:solidFill>
              </a:rPr>
              <a:t>Access to temperature as function of time</a:t>
            </a:r>
            <a:endParaRPr sz="1867" dirty="0"/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high-precision di-electron mass spectra, </a:t>
            </a:r>
            <a:r>
              <a:rPr lang="en-US" sz="1867" i="1" dirty="0" err="1">
                <a:solidFill>
                  <a:srgbClr val="B7B7B7"/>
                </a:solidFill>
              </a:rPr>
              <a:t>p</a:t>
            </a:r>
            <a:r>
              <a:rPr lang="en-US" sz="1867" baseline="-25000" dirty="0" err="1">
                <a:solidFill>
                  <a:srgbClr val="B7B7B7"/>
                </a:solidFill>
              </a:rPr>
              <a:t>T</a:t>
            </a:r>
            <a:r>
              <a:rPr lang="en-US" sz="1867" dirty="0">
                <a:solidFill>
                  <a:srgbClr val="B7B7B7"/>
                </a:solidFill>
              </a:rPr>
              <a:t> dependence, elliptic flow</a:t>
            </a:r>
            <a:endParaRPr sz="1867" dirty="0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EE220C"/>
              </a:buClr>
              <a:buSzPts val="1400"/>
            </a:pPr>
            <a:r>
              <a:rPr lang="en-US" sz="1867" b="1" dirty="0">
                <a:solidFill>
                  <a:srgbClr val="EE220C"/>
                </a:solidFill>
              </a:rPr>
              <a:t>Understanding </a:t>
            </a:r>
            <a:r>
              <a:rPr lang="en-US" sz="1867" b="1" dirty="0" err="1">
                <a:solidFill>
                  <a:srgbClr val="EE220C"/>
                </a:solidFill>
              </a:rPr>
              <a:t>thermalisation</a:t>
            </a:r>
            <a:r>
              <a:rPr lang="en-US" sz="1867" b="1" dirty="0">
                <a:solidFill>
                  <a:srgbClr val="EE220C"/>
                </a:solidFill>
              </a:rPr>
              <a:t> in the QGP</a:t>
            </a:r>
            <a:endParaRPr sz="1867" b="1" dirty="0">
              <a:solidFill>
                <a:srgbClr val="EE220C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 dirty="0">
                <a:solidFill>
                  <a:schemeClr val="lt1"/>
                </a:solidFill>
              </a:rPr>
              <a:t>direct access to charm diffusion: D-</a:t>
            </a:r>
            <a:r>
              <a:rPr lang="en-US" sz="1867" dirty="0" err="1">
                <a:solidFill>
                  <a:schemeClr val="lt1"/>
                </a:solidFill>
              </a:rPr>
              <a:t>Dbar</a:t>
            </a:r>
            <a:r>
              <a:rPr lang="en-US" sz="1867" dirty="0">
                <a:solidFill>
                  <a:schemeClr val="lt1"/>
                </a:solidFill>
              </a:rPr>
              <a:t> azimuthal correlations</a:t>
            </a:r>
            <a:endParaRPr sz="1867" dirty="0">
              <a:solidFill>
                <a:schemeClr val="lt1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 dirty="0">
                <a:solidFill>
                  <a:schemeClr val="lt1"/>
                </a:solidFill>
              </a:rPr>
              <a:t>degree of </a:t>
            </a:r>
            <a:r>
              <a:rPr lang="en-US" sz="1867" dirty="0" err="1">
                <a:solidFill>
                  <a:schemeClr val="lt1"/>
                </a:solidFill>
              </a:rPr>
              <a:t>thermalisation</a:t>
            </a:r>
            <a:r>
              <a:rPr lang="en-US" sz="1867" dirty="0">
                <a:solidFill>
                  <a:schemeClr val="lt1"/>
                </a:solidFill>
              </a:rPr>
              <a:t> of beauty: high-precision beauty measurements</a:t>
            </a:r>
            <a:r>
              <a:rPr lang="en-US" sz="1867" dirty="0">
                <a:solidFill>
                  <a:srgbClr val="B7B7B7"/>
                </a:solidFill>
              </a:rPr>
              <a:t> </a:t>
            </a:r>
            <a:endParaRPr sz="1867" dirty="0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approach to chemical equilibrium: multi-charm hadrons</a:t>
            </a:r>
            <a:endParaRPr sz="1867" dirty="0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B7B7B7"/>
              </a:buClr>
              <a:buSzPts val="1400"/>
            </a:pPr>
            <a:r>
              <a:rPr lang="en-US" sz="1867" b="1" dirty="0">
                <a:solidFill>
                  <a:srgbClr val="B7B7B7"/>
                </a:solidFill>
              </a:rPr>
              <a:t>Fundamental aspects of the QCD phase transition</a:t>
            </a:r>
            <a:endParaRPr sz="1867" b="1" dirty="0">
              <a:solidFill>
                <a:srgbClr val="B7B7B7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rgbClr val="B7B7B7"/>
              </a:buClr>
              <a:buSzPts val="1400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net-baryon and net-charm fluctuations</a:t>
            </a:r>
            <a:endParaRPr sz="1867" dirty="0">
              <a:solidFill>
                <a:srgbClr val="B7B7B7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rgbClr val="B7B7B7"/>
              </a:buClr>
              <a:buSzPts val="1400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mechanism of chiral symmetry restoration in the QGP: di-electron mass spectrum</a:t>
            </a:r>
            <a:endParaRPr sz="1867" dirty="0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B7B7B7"/>
              </a:buClr>
              <a:buSzPts val="1400"/>
            </a:pPr>
            <a:r>
              <a:rPr lang="en-US" sz="1867" b="1" dirty="0">
                <a:solidFill>
                  <a:srgbClr val="B7B7B7"/>
                </a:solidFill>
              </a:rPr>
              <a:t>Laboratory for hadron physics</a:t>
            </a:r>
            <a:endParaRPr sz="1867" dirty="0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hadron-hadron interaction potentials</a:t>
            </a:r>
            <a:endParaRPr sz="1867" dirty="0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 dirty="0">
                <a:solidFill>
                  <a:srgbClr val="B7B7B7"/>
                </a:solidFill>
              </a:rPr>
              <a:t>explore nature of exotic hadrons (tetraquarks)</a:t>
            </a:r>
            <a:endParaRPr sz="1867" dirty="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333" y="3489400"/>
            <a:ext cx="4713199" cy="314596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0"/>
          <p:cNvSpPr txBox="1">
            <a:spLocks noGrp="1"/>
          </p:cNvSpPr>
          <p:nvPr>
            <p:ph type="sldNum" idx="12"/>
          </p:nvPr>
        </p:nvSpPr>
        <p:spPr>
          <a:xfrm>
            <a:off x="11881031" y="6587668"/>
            <a:ext cx="142000" cy="23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defTabSz="1219170"/>
            <a:fld id="{00000000-1234-1234-1234-123412341234}" type="slidenum">
              <a:rPr lang="en-US" kern="0"/>
              <a:pPr defTabSz="1219170"/>
              <a:t>7</a:t>
            </a:fld>
            <a:endParaRPr kern="0"/>
          </a:p>
        </p:txBody>
      </p:sp>
      <p:sp>
        <p:nvSpPr>
          <p:cNvPr id="346" name="Google Shape;346;p50"/>
          <p:cNvSpPr txBox="1">
            <a:spLocks noGrp="1"/>
          </p:cNvSpPr>
          <p:nvPr>
            <p:ph type="title"/>
          </p:nvPr>
        </p:nvSpPr>
        <p:spPr>
          <a:xfrm>
            <a:off x="741800" y="207800"/>
            <a:ext cx="10708400" cy="590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020"/>
              </a:srgbClr>
            </a:outerShdw>
          </a:effectLst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0033A0"/>
              </a:buClr>
              <a:buSzPts val="4200"/>
            </a:pPr>
            <a:r>
              <a:rPr lang="en-US" sz="4267">
                <a:solidFill>
                  <a:srgbClr val="0033A0"/>
                </a:solidFill>
              </a:rPr>
              <a:t>Unique ALICE 3 physics goals</a:t>
            </a:r>
            <a:endParaRPr sz="4267"/>
          </a:p>
        </p:txBody>
      </p:sp>
      <p:sp>
        <p:nvSpPr>
          <p:cNvPr id="347" name="Google Shape;347;p50"/>
          <p:cNvSpPr txBox="1"/>
          <p:nvPr/>
        </p:nvSpPr>
        <p:spPr>
          <a:xfrm>
            <a:off x="9656005" y="2852792"/>
            <a:ext cx="2536000" cy="3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1219170">
              <a:buClr>
                <a:srgbClr val="000000"/>
              </a:buClr>
              <a:buSzPts val="900"/>
            </a:pPr>
            <a:r>
              <a:rPr lang="en-US" sz="10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ALICE 3 LoI,</a:t>
            </a:r>
            <a:r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67" u="sng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CERN-LHCC-2022-009</a:t>
            </a:r>
            <a:r>
              <a:rPr lang="en-US" sz="1067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0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50"/>
          <p:cNvCxnSpPr/>
          <p:nvPr/>
        </p:nvCxnSpPr>
        <p:spPr>
          <a:xfrm rot="10800000" flipH="1">
            <a:off x="6689500" y="2840767"/>
            <a:ext cx="5312800" cy="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9" name="Google Shape;349;p50"/>
          <p:cNvSpPr txBox="1"/>
          <p:nvPr/>
        </p:nvSpPr>
        <p:spPr>
          <a:xfrm>
            <a:off x="7283367" y="2473167"/>
            <a:ext cx="48812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67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~1 fm/c                    ~10 fm/c                                   time</a:t>
            </a:r>
            <a:endParaRPr sz="1467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p50"/>
          <p:cNvSpPr txBox="1"/>
          <p:nvPr/>
        </p:nvSpPr>
        <p:spPr>
          <a:xfrm rot="678">
            <a:off x="8110700" y="3222556"/>
            <a:ext cx="4054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Charm pair azimuthal correlation</a:t>
            </a:r>
            <a:endParaRPr sz="2000" kern="0">
              <a:solidFill>
                <a:srgbClr val="EE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50"/>
          <p:cNvSpPr txBox="1"/>
          <p:nvPr/>
        </p:nvSpPr>
        <p:spPr>
          <a:xfrm rot="766">
            <a:off x="8110700" y="4410839"/>
            <a:ext cx="35920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733" b="1" kern="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accessible without ALICE 3</a:t>
            </a:r>
            <a:endParaRPr sz="1733" b="1" kern="0">
              <a:solidFill>
                <a:srgbClr val="EE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Google Shape;352;p50"/>
          <p:cNvSpPr txBox="1">
            <a:spLocks noGrp="1"/>
          </p:cNvSpPr>
          <p:nvPr>
            <p:ph type="body" idx="1"/>
          </p:nvPr>
        </p:nvSpPr>
        <p:spPr>
          <a:xfrm>
            <a:off x="74433" y="1009667"/>
            <a:ext cx="5174000" cy="5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 fontScale="92500" lnSpcReduction="10000"/>
          </a:bodyPr>
          <a:lstStyle/>
          <a:p>
            <a:pPr marL="270927" indent="-228594">
              <a:spcBef>
                <a:spcPts val="0"/>
              </a:spcBef>
              <a:buClr>
                <a:srgbClr val="EB220C"/>
              </a:buClr>
              <a:buSzPts val="1400"/>
            </a:pPr>
            <a:r>
              <a:rPr lang="en-US" sz="1867" b="1">
                <a:solidFill>
                  <a:srgbClr val="EB220C"/>
                </a:solidFill>
              </a:rPr>
              <a:t>Access to temperature as function of time</a:t>
            </a:r>
            <a:endParaRPr sz="1867"/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rgbClr val="B7B7B7"/>
                </a:solidFill>
              </a:rPr>
              <a:t>high-precision di-electron mass spectra, </a:t>
            </a:r>
            <a:r>
              <a:rPr lang="en-US" sz="1867" i="1">
                <a:solidFill>
                  <a:srgbClr val="B7B7B7"/>
                </a:solidFill>
              </a:rPr>
              <a:t>p</a:t>
            </a:r>
            <a:r>
              <a:rPr lang="en-US" sz="1867" baseline="-25000">
                <a:solidFill>
                  <a:srgbClr val="B7B7B7"/>
                </a:solidFill>
              </a:rPr>
              <a:t>T</a:t>
            </a:r>
            <a:r>
              <a:rPr lang="en-US" sz="1867">
                <a:solidFill>
                  <a:srgbClr val="B7B7B7"/>
                </a:solidFill>
              </a:rPr>
              <a:t> dependence, elliptic flow</a:t>
            </a:r>
            <a:endParaRPr sz="1867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EE220C"/>
              </a:buClr>
              <a:buSzPts val="1400"/>
            </a:pPr>
            <a:r>
              <a:rPr lang="en-US" sz="1867" b="1">
                <a:solidFill>
                  <a:srgbClr val="EE220C"/>
                </a:solidFill>
              </a:rPr>
              <a:t>Understanding thermalisation in the QGP</a:t>
            </a:r>
            <a:endParaRPr sz="1867" b="1">
              <a:solidFill>
                <a:srgbClr val="EE220C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direct access to charm diffusion: D-Dbar azimuthal correlations</a:t>
            </a:r>
            <a:endParaRPr sz="1867">
              <a:solidFill>
                <a:schemeClr val="lt1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degree of thermalisation of beauty: high-precision beauty measurements</a:t>
            </a:r>
            <a:r>
              <a:rPr lang="en-US" sz="1867">
                <a:solidFill>
                  <a:srgbClr val="B7B7B7"/>
                </a:solidFill>
              </a:rPr>
              <a:t> </a:t>
            </a:r>
            <a:endParaRPr sz="1867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rgbClr val="B7B7B7"/>
                </a:solidFill>
              </a:rPr>
              <a:t>approach to chemical equilibrium: multi-charm hadrons</a:t>
            </a:r>
            <a:endParaRPr sz="1867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B7B7B7"/>
              </a:buClr>
              <a:buSzPts val="1400"/>
            </a:pPr>
            <a:r>
              <a:rPr lang="en-US" sz="1867" b="1">
                <a:solidFill>
                  <a:srgbClr val="B7B7B7"/>
                </a:solidFill>
              </a:rPr>
              <a:t>Fundamental aspects of the QCD phase transition</a:t>
            </a:r>
            <a:endParaRPr sz="1867" b="1">
              <a:solidFill>
                <a:srgbClr val="B7B7B7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rgbClr val="B7B7B7"/>
              </a:buClr>
              <a:buSzPts val="1400"/>
              <a:buChar char="➟"/>
            </a:pPr>
            <a:r>
              <a:rPr lang="en-US" sz="1867">
                <a:solidFill>
                  <a:srgbClr val="B7B7B7"/>
                </a:solidFill>
              </a:rPr>
              <a:t>net-baryon and net-charm fluctuations</a:t>
            </a:r>
            <a:endParaRPr sz="1867">
              <a:solidFill>
                <a:srgbClr val="B7B7B7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rgbClr val="B7B7B7"/>
              </a:buClr>
              <a:buSzPts val="1400"/>
              <a:buChar char="➟"/>
            </a:pPr>
            <a:r>
              <a:rPr lang="en-US" sz="1867">
                <a:solidFill>
                  <a:srgbClr val="B7B7B7"/>
                </a:solidFill>
              </a:rPr>
              <a:t>mechanism of chiral symmetry restoration in the QGP: di-electron mass spectrum</a:t>
            </a:r>
            <a:endParaRPr sz="1867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B7B7B7"/>
              </a:buClr>
              <a:buSzPts val="1400"/>
            </a:pPr>
            <a:r>
              <a:rPr lang="en-US" sz="1867" b="1">
                <a:solidFill>
                  <a:srgbClr val="B7B7B7"/>
                </a:solidFill>
              </a:rPr>
              <a:t>Laboratory for hadron physics</a:t>
            </a:r>
            <a:endParaRPr sz="1867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rgbClr val="B7B7B7"/>
                </a:solidFill>
              </a:rPr>
              <a:t>hadron-hadron interaction potentials</a:t>
            </a:r>
            <a:endParaRPr sz="1867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rgbClr val="B7B7B7"/>
                </a:solidFill>
              </a:rPr>
              <a:t>explore nature of exotic hadrons (tetraquarks)</a:t>
            </a:r>
            <a:endParaRPr sz="1867">
              <a:solidFill>
                <a:srgbClr val="B7B7B7"/>
              </a:solidFill>
            </a:endParaRPr>
          </a:p>
        </p:txBody>
      </p:sp>
      <p:grpSp>
        <p:nvGrpSpPr>
          <p:cNvPr id="353" name="Google Shape;353;p50"/>
          <p:cNvGrpSpPr/>
          <p:nvPr/>
        </p:nvGrpSpPr>
        <p:grpSpPr>
          <a:xfrm>
            <a:off x="7450001" y="866400"/>
            <a:ext cx="2811367" cy="2116600"/>
            <a:chOff x="5587500" y="649800"/>
            <a:chExt cx="2108525" cy="1587450"/>
          </a:xfrm>
        </p:grpSpPr>
        <p:pic>
          <p:nvPicPr>
            <p:cNvPr id="354" name="Google Shape;354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87500" y="649800"/>
              <a:ext cx="1992400" cy="158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5" name="Google Shape;355;p50"/>
            <p:cNvSpPr/>
            <p:nvPr/>
          </p:nvSpPr>
          <p:spPr>
            <a:xfrm>
              <a:off x="7315325" y="839950"/>
              <a:ext cx="380700" cy="732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B92AD0F-A82C-A429-C1AC-5478FC6638A0}"/>
              </a:ext>
            </a:extLst>
          </p:cNvPr>
          <p:cNvSpPr/>
          <p:nvPr/>
        </p:nvSpPr>
        <p:spPr>
          <a:xfrm>
            <a:off x="56068" y="6587667"/>
            <a:ext cx="9558065" cy="2703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734" y="3208239"/>
            <a:ext cx="4820583" cy="348789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1"/>
          <p:cNvSpPr txBox="1">
            <a:spLocks noGrp="1"/>
          </p:cNvSpPr>
          <p:nvPr>
            <p:ph type="sldNum" idx="12"/>
          </p:nvPr>
        </p:nvSpPr>
        <p:spPr>
          <a:xfrm>
            <a:off x="11881031" y="6587668"/>
            <a:ext cx="142000" cy="23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defTabSz="1219170"/>
            <a:fld id="{00000000-1234-1234-1234-123412341234}" type="slidenum">
              <a:rPr lang="en-US" kern="0"/>
              <a:pPr defTabSz="1219170"/>
              <a:t>8</a:t>
            </a:fld>
            <a:endParaRPr kern="0"/>
          </a:p>
        </p:txBody>
      </p:sp>
      <p:sp>
        <p:nvSpPr>
          <p:cNvPr id="362" name="Google Shape;362;p51"/>
          <p:cNvSpPr txBox="1">
            <a:spLocks noGrp="1"/>
          </p:cNvSpPr>
          <p:nvPr>
            <p:ph type="title"/>
          </p:nvPr>
        </p:nvSpPr>
        <p:spPr>
          <a:xfrm>
            <a:off x="741800" y="207800"/>
            <a:ext cx="10708400" cy="590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020"/>
              </a:srgbClr>
            </a:outerShdw>
          </a:effectLst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0033A0"/>
              </a:buClr>
              <a:buSzPts val="4200"/>
            </a:pPr>
            <a:r>
              <a:rPr lang="en-US" sz="4267">
                <a:solidFill>
                  <a:srgbClr val="0033A0"/>
                </a:solidFill>
              </a:rPr>
              <a:t>Unique ALICE 3 physics goals</a:t>
            </a:r>
            <a:endParaRPr sz="4267"/>
          </a:p>
        </p:txBody>
      </p:sp>
      <p:sp>
        <p:nvSpPr>
          <p:cNvPr id="363" name="Google Shape;363;p51"/>
          <p:cNvSpPr txBox="1"/>
          <p:nvPr/>
        </p:nvSpPr>
        <p:spPr>
          <a:xfrm>
            <a:off x="9628739" y="2857592"/>
            <a:ext cx="2536000" cy="3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1219170">
              <a:buClr>
                <a:srgbClr val="000000"/>
              </a:buClr>
              <a:buSzPts val="900"/>
            </a:pPr>
            <a:r>
              <a:rPr lang="en-US" sz="10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ALICE 3 LoI,</a:t>
            </a:r>
            <a:r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67" u="sng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CERN-LHCC-2022-009</a:t>
            </a:r>
            <a:r>
              <a:rPr lang="en-US" sz="1067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0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51"/>
          <p:cNvCxnSpPr/>
          <p:nvPr/>
        </p:nvCxnSpPr>
        <p:spPr>
          <a:xfrm rot="10800000" flipH="1">
            <a:off x="6689500" y="2840767"/>
            <a:ext cx="5312800" cy="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51"/>
          <p:cNvSpPr txBox="1"/>
          <p:nvPr/>
        </p:nvSpPr>
        <p:spPr>
          <a:xfrm>
            <a:off x="7283367" y="2473167"/>
            <a:ext cx="48812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67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~1 fm/c                    ~10 fm/c                                   time</a:t>
            </a:r>
            <a:endParaRPr sz="1467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p51"/>
          <p:cNvSpPr txBox="1"/>
          <p:nvPr/>
        </p:nvSpPr>
        <p:spPr>
          <a:xfrm rot="1002">
            <a:off x="7711633" y="3349135"/>
            <a:ext cx="2743600" cy="77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733" b="1" kern="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accessible with ALICE 3</a:t>
            </a:r>
            <a:endParaRPr sz="1733" b="1" kern="0">
              <a:solidFill>
                <a:srgbClr val="EE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Google Shape;367;p51"/>
          <p:cNvSpPr txBox="1"/>
          <p:nvPr/>
        </p:nvSpPr>
        <p:spPr>
          <a:xfrm rot="699">
            <a:off x="7915676" y="4132323"/>
            <a:ext cx="1967600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67" kern="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x100 enhancement in Pb-Pb wrt pp</a:t>
            </a:r>
            <a:endParaRPr sz="1467" kern="0">
              <a:solidFill>
                <a:srgbClr val="EE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51"/>
          <p:cNvSpPr txBox="1">
            <a:spLocks noGrp="1"/>
          </p:cNvSpPr>
          <p:nvPr>
            <p:ph type="body" idx="1"/>
          </p:nvPr>
        </p:nvSpPr>
        <p:spPr>
          <a:xfrm>
            <a:off x="74433" y="1009667"/>
            <a:ext cx="5189600" cy="5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 fontScale="92500" lnSpcReduction="10000"/>
          </a:bodyPr>
          <a:lstStyle/>
          <a:p>
            <a:pPr marL="270927" indent="-228594">
              <a:spcBef>
                <a:spcPts val="0"/>
              </a:spcBef>
              <a:buClr>
                <a:srgbClr val="EB220C"/>
              </a:buClr>
              <a:buSzPts val="1400"/>
            </a:pPr>
            <a:r>
              <a:rPr lang="en-US" sz="1867" b="1">
                <a:solidFill>
                  <a:srgbClr val="EB220C"/>
                </a:solidFill>
              </a:rPr>
              <a:t>Access to temperature as function of time</a:t>
            </a:r>
            <a:endParaRPr sz="1867"/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rgbClr val="B7B7B7"/>
                </a:solidFill>
              </a:rPr>
              <a:t>high-precision di-electron mass spectra, </a:t>
            </a:r>
            <a:r>
              <a:rPr lang="en-US" sz="1867" i="1">
                <a:solidFill>
                  <a:srgbClr val="B7B7B7"/>
                </a:solidFill>
              </a:rPr>
              <a:t>p</a:t>
            </a:r>
            <a:r>
              <a:rPr lang="en-US" sz="1867" baseline="-25000">
                <a:solidFill>
                  <a:srgbClr val="B7B7B7"/>
                </a:solidFill>
              </a:rPr>
              <a:t>T</a:t>
            </a:r>
            <a:r>
              <a:rPr lang="en-US" sz="1867">
                <a:solidFill>
                  <a:srgbClr val="B7B7B7"/>
                </a:solidFill>
              </a:rPr>
              <a:t> dependence, elliptic flow</a:t>
            </a:r>
            <a:endParaRPr sz="1867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EE220C"/>
              </a:buClr>
              <a:buSzPts val="1400"/>
            </a:pPr>
            <a:r>
              <a:rPr lang="en-US" sz="1867" b="1">
                <a:solidFill>
                  <a:srgbClr val="EE220C"/>
                </a:solidFill>
              </a:rPr>
              <a:t>Understanding thermalisation in the QGP</a:t>
            </a:r>
            <a:endParaRPr sz="1867" b="1">
              <a:solidFill>
                <a:srgbClr val="EE220C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direct access to charm diffusion: D-Dbar azimuthal correlations</a:t>
            </a:r>
            <a:endParaRPr sz="1867">
              <a:solidFill>
                <a:schemeClr val="lt1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degree of thermalisation of beauty: high-precision beauty measurements</a:t>
            </a:r>
            <a:r>
              <a:rPr lang="en-US" sz="1867">
                <a:solidFill>
                  <a:srgbClr val="B7B7B7"/>
                </a:solidFill>
              </a:rPr>
              <a:t> </a:t>
            </a:r>
            <a:endParaRPr sz="1867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approach to chemical equilibrium: multi-charm hadrons</a:t>
            </a:r>
            <a:endParaRPr sz="1867">
              <a:solidFill>
                <a:schemeClr val="lt1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B7B7B7"/>
              </a:buClr>
              <a:buSzPts val="1400"/>
            </a:pPr>
            <a:r>
              <a:rPr lang="en-US" sz="1867" b="1">
                <a:solidFill>
                  <a:srgbClr val="B7B7B7"/>
                </a:solidFill>
              </a:rPr>
              <a:t>Fundamental aspects of the QCD phase transition</a:t>
            </a:r>
            <a:endParaRPr sz="1867" b="1">
              <a:solidFill>
                <a:srgbClr val="B7B7B7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rgbClr val="B7B7B7"/>
              </a:buClr>
              <a:buSzPts val="1400"/>
              <a:buChar char="➟"/>
            </a:pPr>
            <a:r>
              <a:rPr lang="en-US" sz="1867">
                <a:solidFill>
                  <a:srgbClr val="B7B7B7"/>
                </a:solidFill>
              </a:rPr>
              <a:t>net-baryon and net-charm fluctuations</a:t>
            </a:r>
            <a:endParaRPr sz="1867">
              <a:solidFill>
                <a:srgbClr val="B7B7B7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rgbClr val="B7B7B7"/>
              </a:buClr>
              <a:buSzPts val="1400"/>
              <a:buChar char="➟"/>
            </a:pPr>
            <a:r>
              <a:rPr lang="en-US" sz="1867">
                <a:solidFill>
                  <a:srgbClr val="B7B7B7"/>
                </a:solidFill>
              </a:rPr>
              <a:t>mechanism of chiral symmetry restoration in the QGP: di-electron mass spectrum</a:t>
            </a:r>
            <a:endParaRPr sz="1867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B7B7B7"/>
              </a:buClr>
              <a:buSzPts val="1400"/>
            </a:pPr>
            <a:r>
              <a:rPr lang="en-US" sz="1867" b="1">
                <a:solidFill>
                  <a:srgbClr val="B7B7B7"/>
                </a:solidFill>
              </a:rPr>
              <a:t>Laboratory for hadron physics</a:t>
            </a:r>
            <a:endParaRPr sz="1867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rgbClr val="B7B7B7"/>
                </a:solidFill>
              </a:rPr>
              <a:t>hadron-hadron interaction potentials</a:t>
            </a:r>
            <a:endParaRPr sz="1867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rgbClr val="B7B7B7"/>
                </a:solidFill>
              </a:rPr>
              <a:t>explore nature of exotic hadrons (tetraquarks)</a:t>
            </a:r>
            <a:endParaRPr sz="1867">
              <a:solidFill>
                <a:srgbClr val="B7B7B7"/>
              </a:solidFill>
            </a:endParaRPr>
          </a:p>
        </p:txBody>
      </p:sp>
      <p:pic>
        <p:nvPicPr>
          <p:cNvPr id="369" name="Google Shape;36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6100" y="964433"/>
            <a:ext cx="220980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1"/>
          <p:cNvSpPr txBox="1"/>
          <p:nvPr/>
        </p:nvSpPr>
        <p:spPr>
          <a:xfrm>
            <a:off x="8284400" y="1751185"/>
            <a:ext cx="4428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𝚵</a:t>
            </a:r>
            <a:r>
              <a:rPr lang="en-US" sz="2667" kern="0" baseline="-25000">
                <a:solidFill>
                  <a:srgbClr val="0032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</a:t>
            </a:r>
            <a:endParaRPr sz="2667" kern="0" baseline="-25000">
              <a:solidFill>
                <a:srgbClr val="0032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75B9E6-E32D-C563-EB30-8703ADBF2004}"/>
              </a:ext>
            </a:extLst>
          </p:cNvPr>
          <p:cNvSpPr/>
          <p:nvPr/>
        </p:nvSpPr>
        <p:spPr>
          <a:xfrm>
            <a:off x="56068" y="6587667"/>
            <a:ext cx="9558065" cy="2703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2"/>
          <p:cNvSpPr txBox="1">
            <a:spLocks noGrp="1"/>
          </p:cNvSpPr>
          <p:nvPr>
            <p:ph type="sldNum" idx="12"/>
          </p:nvPr>
        </p:nvSpPr>
        <p:spPr>
          <a:xfrm>
            <a:off x="11881031" y="6587668"/>
            <a:ext cx="142000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defTabSz="1219170"/>
            <a:fld id="{00000000-1234-1234-1234-123412341234}" type="slidenum">
              <a:rPr lang="en-US" kern="0"/>
              <a:pPr defTabSz="1219170"/>
              <a:t>9</a:t>
            </a:fld>
            <a:endParaRPr kern="0"/>
          </a:p>
        </p:txBody>
      </p:sp>
      <p:sp>
        <p:nvSpPr>
          <p:cNvPr id="376" name="Google Shape;376;p52"/>
          <p:cNvSpPr txBox="1">
            <a:spLocks noGrp="1"/>
          </p:cNvSpPr>
          <p:nvPr>
            <p:ph type="title"/>
          </p:nvPr>
        </p:nvSpPr>
        <p:spPr>
          <a:xfrm>
            <a:off x="741800" y="207800"/>
            <a:ext cx="10708400" cy="59080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020"/>
              </a:srgbClr>
            </a:outerShdw>
          </a:effectLst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0033A0"/>
              </a:buClr>
              <a:buSzPts val="4200"/>
            </a:pPr>
            <a:r>
              <a:rPr lang="en-US" sz="4267">
                <a:solidFill>
                  <a:srgbClr val="0033A0"/>
                </a:solidFill>
              </a:rPr>
              <a:t>Unique ALICE 3 physics goals</a:t>
            </a:r>
            <a:endParaRPr sz="4267"/>
          </a:p>
        </p:txBody>
      </p:sp>
      <p:sp>
        <p:nvSpPr>
          <p:cNvPr id="377" name="Google Shape;377;p52"/>
          <p:cNvSpPr txBox="1"/>
          <p:nvPr/>
        </p:nvSpPr>
        <p:spPr>
          <a:xfrm>
            <a:off x="9628739" y="2857592"/>
            <a:ext cx="2536000" cy="3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 defTabSz="1219170">
              <a:buClr>
                <a:srgbClr val="000000"/>
              </a:buClr>
              <a:buSzPts val="900"/>
            </a:pPr>
            <a:r>
              <a:rPr lang="en-US" sz="10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ALICE 3 LoI,</a:t>
            </a:r>
            <a:r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67" u="sng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CERN-LHCC-2022-009</a:t>
            </a:r>
            <a:r>
              <a:rPr lang="en-US" sz="1067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0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8" name="Google Shape;378;p52"/>
          <p:cNvCxnSpPr/>
          <p:nvPr/>
        </p:nvCxnSpPr>
        <p:spPr>
          <a:xfrm rot="10800000" flipH="1">
            <a:off x="6689500" y="2840767"/>
            <a:ext cx="5312800" cy="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9" name="Google Shape;379;p52"/>
          <p:cNvSpPr txBox="1"/>
          <p:nvPr/>
        </p:nvSpPr>
        <p:spPr>
          <a:xfrm>
            <a:off x="7283367" y="2473167"/>
            <a:ext cx="48812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67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~1 fm/c                    ~10 fm/c                                   time</a:t>
            </a:r>
            <a:endParaRPr sz="1467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0" name="Google Shape;38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6667" y="3429878"/>
            <a:ext cx="3675568" cy="33466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52"/>
          <p:cNvGrpSpPr/>
          <p:nvPr/>
        </p:nvGrpSpPr>
        <p:grpSpPr>
          <a:xfrm>
            <a:off x="8322267" y="1243734"/>
            <a:ext cx="2271900" cy="1839645"/>
            <a:chOff x="4108175" y="2524300"/>
            <a:chExt cx="1703925" cy="1379734"/>
          </a:xfrm>
        </p:grpSpPr>
        <p:pic>
          <p:nvPicPr>
            <p:cNvPr id="382" name="Google Shape;382;p52"/>
            <p:cNvPicPr preferRelativeResize="0"/>
            <p:nvPr/>
          </p:nvPicPr>
          <p:blipFill rotWithShape="1">
            <a:blip r:embed="rId5">
              <a:alphaModFix/>
            </a:blip>
            <a:srcRect t="29001" r="55119" b="6077"/>
            <a:stretch/>
          </p:blipFill>
          <p:spPr>
            <a:xfrm>
              <a:off x="4154800" y="2524300"/>
              <a:ext cx="1612526" cy="926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52"/>
            <p:cNvSpPr/>
            <p:nvPr/>
          </p:nvSpPr>
          <p:spPr>
            <a:xfrm>
              <a:off x="5603900" y="3188200"/>
              <a:ext cx="2082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4" name="Google Shape;384;p52"/>
            <p:cNvSpPr txBox="1"/>
            <p:nvPr/>
          </p:nvSpPr>
          <p:spPr>
            <a:xfrm>
              <a:off x="4108175" y="2540925"/>
              <a:ext cx="2658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highlight>
                    <a:srgbClr val="FFFFFF"/>
                  </a:highlight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2400" kern="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5" name="Google Shape;385;p52"/>
            <p:cNvSpPr txBox="1"/>
            <p:nvPr/>
          </p:nvSpPr>
          <p:spPr>
            <a:xfrm>
              <a:off x="4216900" y="3165400"/>
              <a:ext cx="433200" cy="738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highlight>
                    <a:srgbClr val="FFFFFF"/>
                  </a:highlight>
                  <a:latin typeface="Helvetica Neue"/>
                  <a:ea typeface="Helvetica Neue"/>
                  <a:cs typeface="Helvetica Neue"/>
                  <a:sym typeface="Helvetica Neue"/>
                </a:rPr>
                <a:t>D*</a:t>
              </a:r>
              <a:endParaRPr sz="2400" kern="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86" name="Google Shape;386;p52"/>
          <p:cNvSpPr txBox="1"/>
          <p:nvPr/>
        </p:nvSpPr>
        <p:spPr>
          <a:xfrm rot="678">
            <a:off x="8009100" y="3057890"/>
            <a:ext cx="4054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Charm pair strong interaction</a:t>
            </a:r>
            <a:endParaRPr sz="2000" kern="0">
              <a:solidFill>
                <a:srgbClr val="EE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Google Shape;387;p52"/>
          <p:cNvSpPr txBox="1"/>
          <p:nvPr/>
        </p:nvSpPr>
        <p:spPr>
          <a:xfrm rot="1002">
            <a:off x="8930833" y="5685935"/>
            <a:ext cx="2743600" cy="77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733" b="1" kern="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accessible with ALICE 3</a:t>
            </a:r>
            <a:endParaRPr sz="1733" b="1" kern="0">
              <a:solidFill>
                <a:srgbClr val="EE22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52"/>
          <p:cNvSpPr txBox="1">
            <a:spLocks noGrp="1"/>
          </p:cNvSpPr>
          <p:nvPr>
            <p:ph type="body" idx="1"/>
          </p:nvPr>
        </p:nvSpPr>
        <p:spPr>
          <a:xfrm>
            <a:off x="74433" y="1009667"/>
            <a:ext cx="5188400" cy="5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 fontScale="92500" lnSpcReduction="10000"/>
          </a:bodyPr>
          <a:lstStyle/>
          <a:p>
            <a:pPr marL="270927" indent="-228594">
              <a:spcBef>
                <a:spcPts val="0"/>
              </a:spcBef>
              <a:buClr>
                <a:srgbClr val="EB220C"/>
              </a:buClr>
              <a:buSzPts val="1400"/>
            </a:pPr>
            <a:r>
              <a:rPr lang="en-US" sz="1867" b="1">
                <a:solidFill>
                  <a:srgbClr val="EB220C"/>
                </a:solidFill>
              </a:rPr>
              <a:t>Access to temperature as function of time</a:t>
            </a:r>
            <a:endParaRPr sz="1867"/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rgbClr val="B7B7B7"/>
                </a:solidFill>
              </a:rPr>
              <a:t>high-precision di-electron mass spectra, </a:t>
            </a:r>
            <a:r>
              <a:rPr lang="en-US" sz="1867" i="1">
                <a:solidFill>
                  <a:srgbClr val="B7B7B7"/>
                </a:solidFill>
              </a:rPr>
              <a:t>p</a:t>
            </a:r>
            <a:r>
              <a:rPr lang="en-US" sz="1867" baseline="-25000">
                <a:solidFill>
                  <a:srgbClr val="B7B7B7"/>
                </a:solidFill>
              </a:rPr>
              <a:t>T</a:t>
            </a:r>
            <a:r>
              <a:rPr lang="en-US" sz="1867">
                <a:solidFill>
                  <a:srgbClr val="B7B7B7"/>
                </a:solidFill>
              </a:rPr>
              <a:t> dependence, elliptic flow</a:t>
            </a:r>
            <a:endParaRPr sz="1867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EE220C"/>
              </a:buClr>
              <a:buSzPts val="1400"/>
            </a:pPr>
            <a:r>
              <a:rPr lang="en-US" sz="1867" b="1">
                <a:solidFill>
                  <a:srgbClr val="EE220C"/>
                </a:solidFill>
              </a:rPr>
              <a:t>Understanding thermalisation in the QGP</a:t>
            </a:r>
            <a:endParaRPr sz="1867" b="1">
              <a:solidFill>
                <a:srgbClr val="EE220C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rgbClr val="B7B7B7"/>
                </a:solidFill>
              </a:rPr>
              <a:t>direct access to charm diffusion: D-Dbar azimuthal correlations</a:t>
            </a:r>
            <a:endParaRPr sz="1867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rgbClr val="B7B7B7"/>
                </a:solidFill>
              </a:rPr>
              <a:t>degree of thermalisation of beauty: high-precision beauty measurements </a:t>
            </a:r>
            <a:endParaRPr sz="1867">
              <a:solidFill>
                <a:srgbClr val="B7B7B7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rgbClr val="B7B7B7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rgbClr val="B7B7B7"/>
                </a:solidFill>
              </a:rPr>
              <a:t>approach to chemical equilibrium: multi-charm hadrons</a:t>
            </a:r>
            <a:endParaRPr sz="1867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EE220C"/>
              </a:buClr>
              <a:buSzPts val="1400"/>
            </a:pPr>
            <a:r>
              <a:rPr lang="en-US" sz="1867" b="1">
                <a:solidFill>
                  <a:srgbClr val="EE220C"/>
                </a:solidFill>
              </a:rPr>
              <a:t>Fundamental aspects of the QCD phase transition</a:t>
            </a:r>
            <a:endParaRPr sz="1867" b="1">
              <a:solidFill>
                <a:srgbClr val="EE220C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rgbClr val="B7B7B7"/>
              </a:buClr>
              <a:buSzPts val="1400"/>
              <a:buChar char="➟"/>
            </a:pPr>
            <a:r>
              <a:rPr lang="en-US" sz="1867">
                <a:solidFill>
                  <a:srgbClr val="B7B7B7"/>
                </a:solidFill>
              </a:rPr>
              <a:t>net-baryon and net-charm fluctuations</a:t>
            </a:r>
            <a:endParaRPr sz="1867">
              <a:solidFill>
                <a:srgbClr val="B7B7B7"/>
              </a:solidFill>
            </a:endParaRPr>
          </a:p>
          <a:p>
            <a:pPr marL="457189" lvl="1" indent="-237061">
              <a:spcBef>
                <a:spcPts val="800"/>
              </a:spcBef>
              <a:buClr>
                <a:srgbClr val="B7B7B7"/>
              </a:buClr>
              <a:buSzPts val="1400"/>
              <a:buChar char="➟"/>
            </a:pPr>
            <a:r>
              <a:rPr lang="en-US" sz="1867">
                <a:solidFill>
                  <a:srgbClr val="B7B7B7"/>
                </a:solidFill>
              </a:rPr>
              <a:t>mechanism of chiral symmetry restoration in the QGP: di-electron mass spectrum</a:t>
            </a:r>
            <a:endParaRPr sz="1867">
              <a:solidFill>
                <a:srgbClr val="B7B7B7"/>
              </a:solidFill>
            </a:endParaRPr>
          </a:p>
          <a:p>
            <a:pPr marL="270927" indent="-228594">
              <a:spcBef>
                <a:spcPts val="800"/>
              </a:spcBef>
              <a:buClr>
                <a:srgbClr val="EE220C"/>
              </a:buClr>
              <a:buSzPts val="1400"/>
            </a:pPr>
            <a:r>
              <a:rPr lang="en-US" sz="1867" b="1">
                <a:solidFill>
                  <a:srgbClr val="EE220C"/>
                </a:solidFill>
              </a:rPr>
              <a:t>Laboratory for hadron physics</a:t>
            </a:r>
            <a:endParaRPr sz="1867">
              <a:solidFill>
                <a:srgbClr val="EE220C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hadron-hadron interaction potentials</a:t>
            </a:r>
            <a:endParaRPr sz="1867">
              <a:solidFill>
                <a:schemeClr val="lt1"/>
              </a:solidFill>
            </a:endParaRPr>
          </a:p>
          <a:p>
            <a:pPr marL="660383" lvl="1" indent="-355591">
              <a:spcBef>
                <a:spcPts val="800"/>
              </a:spcBef>
              <a:buClr>
                <a:schemeClr val="lt1"/>
              </a:buClr>
              <a:buSzPts val="1400"/>
              <a:buFont typeface="Helvetica Neue"/>
              <a:buChar char="➟"/>
            </a:pPr>
            <a:r>
              <a:rPr lang="en-US" sz="1867">
                <a:solidFill>
                  <a:schemeClr val="lt1"/>
                </a:solidFill>
              </a:rPr>
              <a:t>explore nature of exotic hadrons (tetraquarks)</a:t>
            </a:r>
            <a:endParaRPr sz="1867">
              <a:solidFill>
                <a:schemeClr val="l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E332E-5038-0B20-BB8A-8D63166D9F2D}"/>
              </a:ext>
            </a:extLst>
          </p:cNvPr>
          <p:cNvSpPr/>
          <p:nvPr/>
        </p:nvSpPr>
        <p:spPr>
          <a:xfrm>
            <a:off x="56068" y="6587667"/>
            <a:ext cx="9558065" cy="2703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11329A"/>
      </a:lt1>
      <a:dk2>
        <a:srgbClr val="5E5E5E"/>
      </a:dk2>
      <a:lt2>
        <a:srgbClr val="D5D5D5"/>
      </a:lt2>
      <a:accent1>
        <a:srgbClr val="6B84C5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FFFFFF"/>
      </a:dk1>
      <a:lt1>
        <a:srgbClr val="11329A"/>
      </a:lt1>
      <a:dk2>
        <a:srgbClr val="5E5E5E"/>
      </a:dk2>
      <a:lt2>
        <a:srgbClr val="D5D5D5"/>
      </a:lt2>
      <a:accent1>
        <a:srgbClr val="6B84C5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</TotalTime>
  <Words>1115</Words>
  <Application>Microsoft Office PowerPoint</Application>
  <PresentationFormat>Widescreen</PresentationFormat>
  <Paragraphs>183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Aptos Display</vt:lpstr>
      <vt:lpstr>Arial</vt:lpstr>
      <vt:lpstr>Arial Black</vt:lpstr>
      <vt:lpstr>Calibri</vt:lpstr>
      <vt:lpstr>Helvetica</vt:lpstr>
      <vt:lpstr>Helvetica Neue</vt:lpstr>
      <vt:lpstr>Helvetica Neue Light</vt:lpstr>
      <vt:lpstr>Wingdings</vt:lpstr>
      <vt:lpstr>White</vt:lpstr>
      <vt:lpstr>1_White</vt:lpstr>
      <vt:lpstr>Office Theme</vt:lpstr>
      <vt:lpstr>ALICE 3 status and plans</vt:lpstr>
      <vt:lpstr>ALICE upgrades strategy</vt:lpstr>
      <vt:lpstr>ALICE 3 detector</vt:lpstr>
      <vt:lpstr>Unique ALICE 3 physics goals</vt:lpstr>
      <vt:lpstr>Unique ALICE 3 physics goals</vt:lpstr>
      <vt:lpstr>Unique ALICE 3 physics goals</vt:lpstr>
      <vt:lpstr>Unique ALICE 3 physics goals</vt:lpstr>
      <vt:lpstr>Unique ALICE 3 physics goals</vt:lpstr>
      <vt:lpstr>Unique ALICE 3 physics goals</vt:lpstr>
      <vt:lpstr>ALICE and ALICE 3 high level timeline</vt:lpstr>
      <vt:lpstr>Spending profile and schedule</vt:lpstr>
      <vt:lpstr>Proposed UK 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Evans (Physics and Astronomy)</dc:creator>
  <cp:lastModifiedBy>David Evans (Physics and Astronomy)</cp:lastModifiedBy>
  <cp:revision>4</cp:revision>
  <dcterms:created xsi:type="dcterms:W3CDTF">2026-04-28T09:02:25Z</dcterms:created>
  <dcterms:modified xsi:type="dcterms:W3CDTF">2026-07-04T22:54:42Z</dcterms:modified>
</cp:coreProperties>
</file>