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58" r:id="rId5"/>
    <p:sldId id="303" r:id="rId6"/>
    <p:sldId id="301" r:id="rId7"/>
    <p:sldId id="3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6FC9-B1E6-401F-9A35-F63260224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524EC-891F-4FB3-896F-FF4EE44ED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292A-3972-44B0-92C4-685289FB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3A209-580D-4AAE-AA97-7381FE15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D5857-22FC-4273-8FE7-5B94D764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FB5D-4321-45EE-AB67-8119F88C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32DF2-5085-4C4C-8D34-1CE0460A5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2AA8A-8858-4BE5-AEAE-621EA451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5959C-61E2-4769-8190-02FCB44C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8BAC3-1394-4490-BAFF-D174F282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3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8E90C-007E-49F3-B323-149F62675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B8ECA-D2B9-4A39-AF80-6A406115A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F4587-EC5D-4A10-AEA4-2B67BB9C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B0AA-31D9-4AF4-9F48-CA3E26FB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37A-032F-4879-A29A-9F5B9B56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546F-7194-490A-88CC-424FDD35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A7AED-87EA-4A4B-B454-C292C3A05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5B313-F499-4183-842C-3785034E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4C3F-3AC5-4D80-9DA8-5CC391D5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7974-8CA0-4611-9292-B2D169B0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67F1-7C5A-4521-B7E1-7F1481AC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09318-A5B3-4EB9-9679-DBBDE4D8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99C65-9E51-47BB-890A-6E4F1AD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1073-6767-4ADE-83D1-6735BBC0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6419-8BE6-4798-BFF5-93E5E1A2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8FF5-E5A5-4460-A923-D09AE998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F51B-268D-41D9-859F-BF2ADF569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A70D7-D8CB-4680-91DE-D33C427A9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FC46-5DC3-408C-9E13-37835247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A66A9-7D47-42B5-9C40-145A11B8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FB610-9ED0-442B-A59E-1F608C23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8697-5C16-446F-8276-0FEE97BE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E6BF5-68C7-4A2C-B2DE-0F0D1D949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383E4-80F6-4428-AAD4-D19119EAE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1FCF7-A3F0-4E0A-BE5D-29249C084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810FD-0277-4D07-BEC2-8094FEE1F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D2975-C170-4FFF-98F4-E5EEDAA5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9750F-F561-4D39-A3AC-F042C89D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F497B-D5B6-41E3-B146-5A899177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02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5F4E-ED75-4258-B37D-53E1DC4F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F1D89-E39D-40C6-9FBF-A176D427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96708-F62F-4478-BB0B-ED5F0768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18F3D-6BFF-4FE2-9DA8-9F27D204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7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AB064-582F-439C-B56A-A2FBC65B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50C01-F26A-41D7-B03A-F31C3CB0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79C56-AB5E-49D2-92E7-8A5C5C2C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7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7AF7-1230-4606-9EE7-22F9623B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3D6A-4D71-4A76-B41D-0887EA5B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8B315-B192-44C2-9449-92A2E12E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1A91C-A460-42D9-85A7-5926B26E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C6B78-40B9-41A3-A064-9DD0C624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D713E-7C50-4DAA-ACE7-1410709A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5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A4BD-D931-4F4E-983B-70060C15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9A78C-7A66-464D-BF0A-03638E86B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35CE5-69BB-4D16-960E-1EC5DFEDF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A70C0-11F5-4117-9489-5567A888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88FD5-2E7F-4F61-8371-D816EB79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46740-C89C-4698-81AA-7E056645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B22F3-4FA6-4BB4-8A22-F69EB9BE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E7B7F-6FBC-4659-807F-8665AE65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8A19F-ECD5-464A-84A0-F68AAB11C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6628-99E8-4DB5-8A62-654C44834338}" type="datetimeFigureOut">
              <a:rPr lang="en-GB" smtClean="0"/>
              <a:t>05/07/2026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F2151-A54C-4CFE-8265-CF8DD81E1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E886-6A70-4323-9C65-94A8C6DB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9136-DBE1-4201-BC80-6B42AE8E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81B7-6593-4B91-B7A3-E9A5058E4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UK in ALICE at the CERN LHC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7AC01-2422-4A15-9697-4E56CF99B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3986"/>
            <a:ext cx="9144000" cy="1124707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Evans</a:t>
            </a:r>
          </a:p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Birmingham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8DC4E-5C17-4F98-8F6D-D3A2049661FB}"/>
              </a:ext>
            </a:extLst>
          </p:cNvPr>
          <p:cNvSpPr txBox="1"/>
          <p:nvPr/>
        </p:nvSpPr>
        <p:spPr>
          <a:xfrm>
            <a:off x="4187900" y="5692991"/>
            <a:ext cx="406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NP Community Meeting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Glasgow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7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July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BF318-71A5-004A-3AE9-34ECE02966A0}"/>
              </a:ext>
            </a:extLst>
          </p:cNvPr>
          <p:cNvSpPr txBox="1"/>
          <p:nvPr/>
        </p:nvSpPr>
        <p:spPr>
          <a:xfrm>
            <a:off x="2685752" y="3536907"/>
            <a:ext cx="738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Birmingham, Liverpool, Derby, and Daresbury Lab</a:t>
            </a:r>
          </a:p>
        </p:txBody>
      </p:sp>
    </p:spTree>
    <p:extLst>
      <p:ext uri="{BB962C8B-B14F-4D97-AF65-F5344CB8AC3E}">
        <p14:creationId xmlns:p14="http://schemas.microsoft.com/office/powerpoint/2010/main" val="272605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5696-0DFF-9F28-FCA4-08A4654B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56"/>
            <a:ext cx="10515600" cy="1325563"/>
          </a:xfrm>
        </p:spPr>
        <p:txBody>
          <a:bodyPr/>
          <a:lstStyle/>
          <a:p>
            <a:r>
              <a:rPr lang="en-GB" dirty="0"/>
              <a:t>ALICE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7ACA-41AC-8604-BC22-25301351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181"/>
            <a:ext cx="10515600" cy="4886782"/>
          </a:xfrm>
        </p:spPr>
        <p:txBody>
          <a:bodyPr>
            <a:norm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Study of Hot QCD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Study strongly interacting matter at extreme energy densities over large volumes and long time-scales.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Study the nature of 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quark confinement</a:t>
            </a:r>
            <a:r>
              <a:rPr lang="en-GB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Study the physics of the 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Quark-Gluon Plasma</a:t>
            </a:r>
            <a:r>
              <a:rPr lang="en-GB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(QCD under extreme conditions).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Exotics, light anti-nuclei, gluon saturation, etc.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9157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65B4-AFC1-577A-8ED7-CCD1E08A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336"/>
            <a:ext cx="10515600" cy="1325563"/>
          </a:xfrm>
        </p:spPr>
        <p:txBody>
          <a:bodyPr/>
          <a:lstStyle/>
          <a:p>
            <a:r>
              <a:rPr lang="en-GB" dirty="0"/>
              <a:t>ALICE Detector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4D4CE-536A-6CF5-8437-9B5C1F509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899"/>
            <a:ext cx="9187383" cy="5297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BC87A-7A9D-FBD6-79A3-B162C8759DAB}"/>
              </a:ext>
            </a:extLst>
          </p:cNvPr>
          <p:cNvSpPr txBox="1"/>
          <p:nvPr/>
        </p:nvSpPr>
        <p:spPr>
          <a:xfrm>
            <a:off x="7828767" y="1560899"/>
            <a:ext cx="437576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16 x 16 x 25 metre 10,000 tonne detector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03EAA-59CD-A662-B3B6-7668037C21CC}"/>
              </a:ext>
            </a:extLst>
          </p:cNvPr>
          <p:cNvSpPr txBox="1"/>
          <p:nvPr/>
        </p:nvSpPr>
        <p:spPr>
          <a:xfrm>
            <a:off x="8091813" y="3039899"/>
            <a:ext cx="410018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CC"/>
                </a:solidFill>
              </a:rPr>
              <a:t>UK responsible for: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</a:rPr>
              <a:t>The trigger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</a:rPr>
              <a:t>A Large part of the Si pixel Inner Tracking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CC"/>
                </a:solidFill>
              </a:rPr>
              <a:t>Some of the software upgrades </a:t>
            </a:r>
          </a:p>
        </p:txBody>
      </p:sp>
    </p:spTree>
    <p:extLst>
      <p:ext uri="{BB962C8B-B14F-4D97-AF65-F5344CB8AC3E}">
        <p14:creationId xmlns:p14="http://schemas.microsoft.com/office/powerpoint/2010/main" val="332001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F4B14C-044A-AD57-2ADA-D7FFDABE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49"/>
            <a:ext cx="10515600" cy="1325563"/>
          </a:xfrm>
        </p:spPr>
        <p:txBody>
          <a:bodyPr/>
          <a:lstStyle/>
          <a:p>
            <a:r>
              <a:rPr lang="en-GB" dirty="0"/>
              <a:t>Collision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5BEDBC-1C5D-C461-CE2F-0B6D8750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841" y="1825625"/>
            <a:ext cx="4847573" cy="4888326"/>
          </a:xfrm>
        </p:spPr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Pb-Pb</a:t>
            </a:r>
            <a:r>
              <a:rPr lang="en-GB" dirty="0"/>
              <a:t> to create hot dense system and Quark-Gluon Plasma (QGP).</a:t>
            </a:r>
          </a:p>
          <a:p>
            <a:r>
              <a:rPr lang="en-GB" dirty="0">
                <a:solidFill>
                  <a:srgbClr val="0000CC"/>
                </a:solidFill>
              </a:rPr>
              <a:t>p-p</a:t>
            </a:r>
            <a:r>
              <a:rPr lang="en-GB" dirty="0"/>
              <a:t> as baseline QCD but lots of physics in its own right.</a:t>
            </a:r>
          </a:p>
          <a:p>
            <a:r>
              <a:rPr lang="en-GB" dirty="0">
                <a:solidFill>
                  <a:srgbClr val="0000CC"/>
                </a:solidFill>
              </a:rPr>
              <a:t>p-PB</a:t>
            </a:r>
            <a:r>
              <a:rPr lang="en-GB" dirty="0"/>
              <a:t> as baseline for nuclear effects</a:t>
            </a:r>
          </a:p>
          <a:p>
            <a:r>
              <a:rPr lang="en-GB" dirty="0">
                <a:solidFill>
                  <a:srgbClr val="0000CC"/>
                </a:solidFill>
              </a:rPr>
              <a:t>Lighter ions </a:t>
            </a:r>
            <a:r>
              <a:rPr lang="en-GB" dirty="0"/>
              <a:t>to bridge the gap between Pb-Pb and p-p systems.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02A7C-E951-49A0-B500-C2D4E922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545"/>
            <a:ext cx="6666567" cy="53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0F22-2E0D-F343-42DD-B86CF544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2"/>
            <a:ext cx="10515600" cy="1325563"/>
          </a:xfrm>
        </p:spPr>
        <p:txBody>
          <a:bodyPr/>
          <a:lstStyle/>
          <a:p>
            <a:r>
              <a:rPr lang="en-GB" dirty="0"/>
              <a:t>Sample of UK Physics Interests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34AFD-9872-DCA2-AFAB-36B10BBCF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15" y="1067971"/>
            <a:ext cx="4028163" cy="402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E2A64-4702-450A-8F45-88B2DB6BF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37" y="3781617"/>
            <a:ext cx="5185079" cy="2916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C49C2-95E9-FE52-1A5A-7CFFB9F34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2" y="1067971"/>
            <a:ext cx="4343400" cy="4171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E76B0-B425-A44D-F064-0E0E995783E1}"/>
              </a:ext>
            </a:extLst>
          </p:cNvPr>
          <p:cNvSpPr txBox="1"/>
          <p:nvPr/>
        </p:nvSpPr>
        <p:spPr>
          <a:xfrm>
            <a:off x="229122" y="5336087"/>
            <a:ext cx="401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Strangeness production and QGP-like behaviour in small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337A4-6739-37DA-606F-DC725064F28B}"/>
              </a:ext>
            </a:extLst>
          </p:cNvPr>
          <p:cNvSpPr txBox="1"/>
          <p:nvPr/>
        </p:nvSpPr>
        <p:spPr>
          <a:xfrm>
            <a:off x="4824784" y="1215025"/>
            <a:ext cx="279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Heavy flavour: probably the best probe of the QGP.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374C2-A4AE-CDA3-66AB-47126B22E1D0}"/>
              </a:ext>
            </a:extLst>
          </p:cNvPr>
          <p:cNvSpPr txBox="1"/>
          <p:nvPr/>
        </p:nvSpPr>
        <p:spPr>
          <a:xfrm>
            <a:off x="5104355" y="2611780"/>
            <a:ext cx="248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UPC – probing gluon saturation at low x</a:t>
            </a:r>
          </a:p>
        </p:txBody>
      </p:sp>
    </p:spTree>
    <p:extLst>
      <p:ext uri="{BB962C8B-B14F-4D97-AF65-F5344CB8AC3E}">
        <p14:creationId xmlns:p14="http://schemas.microsoft.com/office/powerpoint/2010/main" val="6517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9648-CFA7-9D7C-9C7A-C2E965F0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Near Future – Run 4 (from 2030)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0DACE-E192-DB87-8E7A-4D412A2C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8" y="1057014"/>
            <a:ext cx="5200650" cy="3867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A59B39-7A60-BEBA-0FF4-8523FBFF2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1209283"/>
            <a:ext cx="3562611" cy="3562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102222-710E-00F5-2ED6-452096A8F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60" y="2000477"/>
            <a:ext cx="2731296" cy="20579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6716BB-CEAE-A6B6-49F4-115BD8DB39C4}"/>
              </a:ext>
            </a:extLst>
          </p:cNvPr>
          <p:cNvSpPr txBox="1"/>
          <p:nvPr/>
        </p:nvSpPr>
        <p:spPr>
          <a:xfrm>
            <a:off x="489427" y="5073237"/>
            <a:ext cx="5606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CC"/>
                </a:solidFill>
              </a:rPr>
              <a:t>FoCal</a:t>
            </a:r>
            <a:r>
              <a:rPr lang="en-GB" sz="3200" dirty="0"/>
              <a:t> -  access to gluon densities in Pb down x&lt;10</a:t>
            </a:r>
            <a:r>
              <a:rPr lang="en-GB" sz="3200" baseline="30000" dirty="0"/>
              <a:t>-5 </a:t>
            </a:r>
            <a:r>
              <a:rPr lang="en-GB" sz="3200" dirty="0"/>
              <a:t>and search for saturation regime of QCD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0B325-AA67-8641-3591-ECA28BAD241B}"/>
              </a:ext>
            </a:extLst>
          </p:cNvPr>
          <p:cNvSpPr txBox="1"/>
          <p:nvPr/>
        </p:nvSpPr>
        <p:spPr>
          <a:xfrm>
            <a:off x="6288067" y="4924164"/>
            <a:ext cx="5606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CC"/>
                </a:solidFill>
              </a:rPr>
              <a:t>ITS3</a:t>
            </a:r>
            <a:r>
              <a:rPr lang="en-GB" sz="2800" dirty="0"/>
              <a:t> – bendable Si MAPS pixel technology.</a:t>
            </a:r>
          </a:p>
          <a:p>
            <a:r>
              <a:rPr lang="en-GB" sz="2800" dirty="0"/>
              <a:t>Superb vertexing for heavy flavour and rare decays</a:t>
            </a:r>
          </a:p>
        </p:txBody>
      </p:sp>
    </p:spTree>
    <p:extLst>
      <p:ext uri="{BB962C8B-B14F-4D97-AF65-F5344CB8AC3E}">
        <p14:creationId xmlns:p14="http://schemas.microsoft.com/office/powerpoint/2010/main" val="254324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D7EF-2CE0-39AB-05D3-3A1BE65D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/>
              <a:t>ALICE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ECBD-7629-8FD2-3CB5-35121D4A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712"/>
            <a:ext cx="10515600" cy="5498926"/>
          </a:xfrm>
        </p:spPr>
        <p:txBody>
          <a:bodyPr>
            <a:normAutofit/>
          </a:bodyPr>
          <a:lstStyle/>
          <a:p>
            <a:r>
              <a:rPr lang="en-GB" dirty="0"/>
              <a:t>UK ALICE group is making a large contribution to the experiment.</a:t>
            </a:r>
          </a:p>
          <a:p>
            <a:r>
              <a:rPr lang="en-GB" dirty="0">
                <a:solidFill>
                  <a:srgbClr val="0000CC"/>
                </a:solidFill>
              </a:rPr>
              <a:t>Management level</a:t>
            </a:r>
          </a:p>
          <a:p>
            <a:pPr lvl="1"/>
            <a:r>
              <a:rPr lang="en-GB" dirty="0"/>
              <a:t>Management Board</a:t>
            </a:r>
          </a:p>
          <a:p>
            <a:pPr lvl="1"/>
            <a:r>
              <a:rPr lang="en-GB" dirty="0"/>
              <a:t>Technical Board</a:t>
            </a:r>
          </a:p>
          <a:p>
            <a:r>
              <a:rPr lang="en-GB" dirty="0">
                <a:solidFill>
                  <a:srgbClr val="0000CC"/>
                </a:solidFill>
              </a:rPr>
              <a:t>Physics analysis</a:t>
            </a:r>
          </a:p>
          <a:p>
            <a:pPr lvl="1"/>
            <a:r>
              <a:rPr lang="en-GB" dirty="0"/>
              <a:t>PAG convenors, Editorial Board, Collaboration Board</a:t>
            </a:r>
          </a:p>
          <a:p>
            <a:r>
              <a:rPr lang="en-GB" dirty="0">
                <a:solidFill>
                  <a:srgbClr val="0000CC"/>
                </a:solidFill>
              </a:rPr>
              <a:t>Detector Level</a:t>
            </a:r>
          </a:p>
          <a:p>
            <a:pPr lvl="1"/>
            <a:r>
              <a:rPr lang="en-GB" dirty="0"/>
              <a:t>Trigger Project Leader &amp; large part of ITS detector</a:t>
            </a:r>
          </a:p>
          <a:p>
            <a:r>
              <a:rPr lang="en-GB" dirty="0">
                <a:solidFill>
                  <a:srgbClr val="0000CC"/>
                </a:solidFill>
              </a:rPr>
              <a:t>53 Billion Pb-Pb collisions in Run 3 – a new era of discovery.</a:t>
            </a:r>
            <a:endParaRPr lang="en-GB" b="1" dirty="0"/>
          </a:p>
          <a:p>
            <a:r>
              <a:rPr lang="en-GB" b="1" dirty="0"/>
              <a:t>Next Steps:</a:t>
            </a:r>
            <a:r>
              <a:rPr lang="en-GB" dirty="0"/>
              <a:t> Preparing for upcoming installations, including the </a:t>
            </a:r>
            <a:r>
              <a:rPr lang="en-GB" b="1" dirty="0"/>
              <a:t>Forward Calorimeter (</a:t>
            </a:r>
            <a:r>
              <a:rPr lang="en-GB" b="1" dirty="0" err="1"/>
              <a:t>FoCal</a:t>
            </a:r>
            <a:r>
              <a:rPr lang="en-GB" b="1" dirty="0"/>
              <a:t>) and all-silicon ITS3 trackers</a:t>
            </a:r>
            <a:r>
              <a:rPr lang="en-GB" dirty="0"/>
              <a:t> for future LHC runs. Plus, a lot of data analysis.</a:t>
            </a:r>
          </a:p>
        </p:txBody>
      </p:sp>
    </p:spTree>
    <p:extLst>
      <p:ext uri="{BB962C8B-B14F-4D97-AF65-F5344CB8AC3E}">
        <p14:creationId xmlns:p14="http://schemas.microsoft.com/office/powerpoint/2010/main" val="14549821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329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1_Office Theme</vt:lpstr>
      <vt:lpstr>The UK in ALICE at the CERN LHC</vt:lpstr>
      <vt:lpstr>ALICE Physics</vt:lpstr>
      <vt:lpstr>ALICE Detector</vt:lpstr>
      <vt:lpstr>Collision Systems</vt:lpstr>
      <vt:lpstr>Sample of UK Physics Interests</vt:lpstr>
      <vt:lpstr>Near Future – Run 4 (from 2030)</vt:lpstr>
      <vt:lpstr>ALICE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Evans (Physics and Astronomy)</dc:creator>
  <cp:lastModifiedBy>David Evans (Physics and Astronomy)</cp:lastModifiedBy>
  <cp:revision>5</cp:revision>
  <dcterms:created xsi:type="dcterms:W3CDTF">2026-07-04T08:17:28Z</dcterms:created>
  <dcterms:modified xsi:type="dcterms:W3CDTF">2026-07-05T18:16:30Z</dcterms:modified>
</cp:coreProperties>
</file>