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  <p:sldMasterId id="2147483692" r:id="rId3"/>
    <p:sldMasterId id="2147483700" r:id="rId4"/>
    <p:sldMasterId id="2147483708" r:id="rId5"/>
  </p:sldMasterIdLst>
  <p:notesMasterIdLst>
    <p:notesMasterId r:id="rId15"/>
  </p:notesMasterIdLst>
  <p:sldIdLst>
    <p:sldId id="256" r:id="rId6"/>
    <p:sldId id="258" r:id="rId7"/>
    <p:sldId id="259" r:id="rId8"/>
    <p:sldId id="268" r:id="rId9"/>
    <p:sldId id="263" r:id="rId10"/>
    <p:sldId id="264" r:id="rId11"/>
    <p:sldId id="265" r:id="rId12"/>
    <p:sldId id="266" r:id="rId13"/>
    <p:sldId id="267" r:id="rId14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C9F7D5-7145-4B83-9221-20684D5B0C05}" v="5" dt="2026-07-06T09:40:21.0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Ireland" userId="28bf055c-a050-4850-a45b-cf9401e1e8b1" providerId="ADAL" clId="{C1B6465A-6302-4CD4-881C-B488FEB30AEA}"/>
    <pc:docChg chg="undo custSel addSld delSld modSld sldOrd delMainMaster">
      <pc:chgData name="David Ireland" userId="28bf055c-a050-4850-a45b-cf9401e1e8b1" providerId="ADAL" clId="{C1B6465A-6302-4CD4-881C-B488FEB30AEA}" dt="2026-07-06T09:50:46.358" v="111" actId="12"/>
      <pc:docMkLst>
        <pc:docMk/>
      </pc:docMkLst>
      <pc:sldChg chg="del ord modNotes">
        <pc:chgData name="David Ireland" userId="28bf055c-a050-4850-a45b-cf9401e1e8b1" providerId="ADAL" clId="{C1B6465A-6302-4CD4-881C-B488FEB30AEA}" dt="2026-07-06T09:36:38.242" v="22" actId="47"/>
        <pc:sldMkLst>
          <pc:docMk/>
          <pc:sldMk cId="0" sldId="257"/>
        </pc:sldMkLst>
      </pc:sldChg>
      <pc:sldChg chg="modNotes">
        <pc:chgData name="David Ireland" userId="28bf055c-a050-4850-a45b-cf9401e1e8b1" providerId="ADAL" clId="{C1B6465A-6302-4CD4-881C-B488FEB30AEA}" dt="2026-07-06T09:17:46.753" v="1"/>
        <pc:sldMkLst>
          <pc:docMk/>
          <pc:sldMk cId="0" sldId="258"/>
        </pc:sldMkLst>
      </pc:sldChg>
      <pc:sldChg chg="del ord">
        <pc:chgData name="David Ireland" userId="28bf055c-a050-4850-a45b-cf9401e1e8b1" providerId="ADAL" clId="{C1B6465A-6302-4CD4-881C-B488FEB30AEA}" dt="2026-07-06T09:36:33.975" v="21" actId="47"/>
        <pc:sldMkLst>
          <pc:docMk/>
          <pc:sldMk cId="0" sldId="260"/>
        </pc:sldMkLst>
      </pc:sldChg>
      <pc:sldChg chg="modSp del mod">
        <pc:chgData name="David Ireland" userId="28bf055c-a050-4850-a45b-cf9401e1e8b1" providerId="ADAL" clId="{C1B6465A-6302-4CD4-881C-B488FEB30AEA}" dt="2026-07-06T09:39:11.100" v="54" actId="47"/>
        <pc:sldMkLst>
          <pc:docMk/>
          <pc:sldMk cId="0" sldId="261"/>
        </pc:sldMkLst>
        <pc:spChg chg="mod">
          <ac:chgData name="David Ireland" userId="28bf055c-a050-4850-a45b-cf9401e1e8b1" providerId="ADAL" clId="{C1B6465A-6302-4CD4-881C-B488FEB30AEA}" dt="2026-07-06T09:36:23.765" v="20" actId="20577"/>
          <ac:spMkLst>
            <pc:docMk/>
            <pc:sldMk cId="0" sldId="261"/>
            <ac:spMk id="217" creationId="{00000000-0000-0000-0000-000000000000}"/>
          </ac:spMkLst>
        </pc:spChg>
      </pc:sldChg>
      <pc:sldChg chg="modSp del mod">
        <pc:chgData name="David Ireland" userId="28bf055c-a050-4850-a45b-cf9401e1e8b1" providerId="ADAL" clId="{C1B6465A-6302-4CD4-881C-B488FEB30AEA}" dt="2026-07-06T09:39:13.392" v="55" actId="47"/>
        <pc:sldMkLst>
          <pc:docMk/>
          <pc:sldMk cId="0" sldId="262"/>
        </pc:sldMkLst>
        <pc:spChg chg="mod">
          <ac:chgData name="David Ireland" userId="28bf055c-a050-4850-a45b-cf9401e1e8b1" providerId="ADAL" clId="{C1B6465A-6302-4CD4-881C-B488FEB30AEA}" dt="2026-07-06T09:38:40.185" v="50" actId="14100"/>
          <ac:spMkLst>
            <pc:docMk/>
            <pc:sldMk cId="0" sldId="262"/>
            <ac:spMk id="219" creationId="{00000000-0000-0000-0000-000000000000}"/>
          </ac:spMkLst>
        </pc:spChg>
      </pc:sldChg>
      <pc:sldChg chg="modSp mod">
        <pc:chgData name="David Ireland" userId="28bf055c-a050-4850-a45b-cf9401e1e8b1" providerId="ADAL" clId="{C1B6465A-6302-4CD4-881C-B488FEB30AEA}" dt="2026-07-06T09:42:10.089" v="77" actId="1076"/>
        <pc:sldMkLst>
          <pc:docMk/>
          <pc:sldMk cId="0" sldId="263"/>
        </pc:sldMkLst>
        <pc:spChg chg="mod">
          <ac:chgData name="David Ireland" userId="28bf055c-a050-4850-a45b-cf9401e1e8b1" providerId="ADAL" clId="{C1B6465A-6302-4CD4-881C-B488FEB30AEA}" dt="2026-07-06T09:41:50.832" v="73" actId="20577"/>
          <ac:spMkLst>
            <pc:docMk/>
            <pc:sldMk cId="0" sldId="263"/>
            <ac:spMk id="221" creationId="{00000000-0000-0000-0000-000000000000}"/>
          </ac:spMkLst>
        </pc:spChg>
        <pc:spChg chg="mod">
          <ac:chgData name="David Ireland" userId="28bf055c-a050-4850-a45b-cf9401e1e8b1" providerId="ADAL" clId="{C1B6465A-6302-4CD4-881C-B488FEB30AEA}" dt="2026-07-06T09:42:02.673" v="75" actId="1076"/>
          <ac:spMkLst>
            <pc:docMk/>
            <pc:sldMk cId="0" sldId="263"/>
            <ac:spMk id="223" creationId="{00000000-0000-0000-0000-000000000000}"/>
          </ac:spMkLst>
        </pc:spChg>
        <pc:spChg chg="mod">
          <ac:chgData name="David Ireland" userId="28bf055c-a050-4850-a45b-cf9401e1e8b1" providerId="ADAL" clId="{C1B6465A-6302-4CD4-881C-B488FEB30AEA}" dt="2026-07-06T09:42:10.089" v="77" actId="1076"/>
          <ac:spMkLst>
            <pc:docMk/>
            <pc:sldMk cId="0" sldId="263"/>
            <ac:spMk id="225" creationId="{00000000-0000-0000-0000-000000000000}"/>
          </ac:spMkLst>
        </pc:spChg>
        <pc:picChg chg="mod">
          <ac:chgData name="David Ireland" userId="28bf055c-a050-4850-a45b-cf9401e1e8b1" providerId="ADAL" clId="{C1B6465A-6302-4CD4-881C-B488FEB30AEA}" dt="2026-07-06T09:41:58.185" v="74" actId="1076"/>
          <ac:picMkLst>
            <pc:docMk/>
            <pc:sldMk cId="0" sldId="263"/>
            <ac:picMk id="222" creationId="{00000000-0000-0000-0000-000000000000}"/>
          </ac:picMkLst>
        </pc:picChg>
        <pc:picChg chg="mod">
          <ac:chgData name="David Ireland" userId="28bf055c-a050-4850-a45b-cf9401e1e8b1" providerId="ADAL" clId="{C1B6465A-6302-4CD4-881C-B488FEB30AEA}" dt="2026-07-06T09:42:06.550" v="76" actId="1076"/>
          <ac:picMkLst>
            <pc:docMk/>
            <pc:sldMk cId="0" sldId="263"/>
            <ac:picMk id="224" creationId="{00000000-0000-0000-0000-000000000000}"/>
          </ac:picMkLst>
        </pc:picChg>
      </pc:sldChg>
      <pc:sldChg chg="modSp mod">
        <pc:chgData name="David Ireland" userId="28bf055c-a050-4850-a45b-cf9401e1e8b1" providerId="ADAL" clId="{C1B6465A-6302-4CD4-881C-B488FEB30AEA}" dt="2026-07-06T09:43:57.162" v="99" actId="1076"/>
        <pc:sldMkLst>
          <pc:docMk/>
          <pc:sldMk cId="0" sldId="264"/>
        </pc:sldMkLst>
        <pc:spChg chg="mod">
          <ac:chgData name="David Ireland" userId="28bf055c-a050-4850-a45b-cf9401e1e8b1" providerId="ADAL" clId="{C1B6465A-6302-4CD4-881C-B488FEB30AEA}" dt="2026-07-06T09:43:23.814" v="93" actId="1076"/>
          <ac:spMkLst>
            <pc:docMk/>
            <pc:sldMk cId="0" sldId="264"/>
            <ac:spMk id="227" creationId="{00000000-0000-0000-0000-000000000000}"/>
          </ac:spMkLst>
        </pc:spChg>
        <pc:spChg chg="mod">
          <ac:chgData name="David Ireland" userId="28bf055c-a050-4850-a45b-cf9401e1e8b1" providerId="ADAL" clId="{C1B6465A-6302-4CD4-881C-B488FEB30AEA}" dt="2026-07-06T09:43:41.693" v="95" actId="1076"/>
          <ac:spMkLst>
            <pc:docMk/>
            <pc:sldMk cId="0" sldId="264"/>
            <ac:spMk id="229" creationId="{00000000-0000-0000-0000-000000000000}"/>
          </ac:spMkLst>
        </pc:spChg>
        <pc:spChg chg="mod">
          <ac:chgData name="David Ireland" userId="28bf055c-a050-4850-a45b-cf9401e1e8b1" providerId="ADAL" clId="{C1B6465A-6302-4CD4-881C-B488FEB30AEA}" dt="2026-07-06T09:43:47.625" v="96" actId="1076"/>
          <ac:spMkLst>
            <pc:docMk/>
            <pc:sldMk cId="0" sldId="264"/>
            <ac:spMk id="230" creationId="{00000000-0000-0000-0000-000000000000}"/>
          </ac:spMkLst>
        </pc:spChg>
        <pc:spChg chg="mod">
          <ac:chgData name="David Ireland" userId="28bf055c-a050-4850-a45b-cf9401e1e8b1" providerId="ADAL" clId="{C1B6465A-6302-4CD4-881C-B488FEB30AEA}" dt="2026-07-06T09:43:54.862" v="98" actId="1076"/>
          <ac:spMkLst>
            <pc:docMk/>
            <pc:sldMk cId="0" sldId="264"/>
            <ac:spMk id="232" creationId="{00000000-0000-0000-0000-000000000000}"/>
          </ac:spMkLst>
        </pc:spChg>
        <pc:picChg chg="mod">
          <ac:chgData name="David Ireland" userId="28bf055c-a050-4850-a45b-cf9401e1e8b1" providerId="ADAL" clId="{C1B6465A-6302-4CD4-881C-B488FEB30AEA}" dt="2026-07-06T09:43:50.156" v="97" actId="1076"/>
          <ac:picMkLst>
            <pc:docMk/>
            <pc:sldMk cId="0" sldId="264"/>
            <ac:picMk id="228" creationId="{00000000-0000-0000-0000-000000000000}"/>
          </ac:picMkLst>
        </pc:picChg>
        <pc:picChg chg="mod">
          <ac:chgData name="David Ireland" userId="28bf055c-a050-4850-a45b-cf9401e1e8b1" providerId="ADAL" clId="{C1B6465A-6302-4CD4-881C-B488FEB30AEA}" dt="2026-07-06T09:43:57.162" v="99" actId="1076"/>
          <ac:picMkLst>
            <pc:docMk/>
            <pc:sldMk cId="0" sldId="264"/>
            <ac:picMk id="231" creationId="{00000000-0000-0000-0000-000000000000}"/>
          </ac:picMkLst>
        </pc:picChg>
      </pc:sldChg>
      <pc:sldChg chg="modSp mod">
        <pc:chgData name="David Ireland" userId="28bf055c-a050-4850-a45b-cf9401e1e8b1" providerId="ADAL" clId="{C1B6465A-6302-4CD4-881C-B488FEB30AEA}" dt="2026-07-06T09:45:35.234" v="108" actId="1076"/>
        <pc:sldMkLst>
          <pc:docMk/>
          <pc:sldMk cId="0" sldId="265"/>
        </pc:sldMkLst>
        <pc:spChg chg="mod">
          <ac:chgData name="David Ireland" userId="28bf055c-a050-4850-a45b-cf9401e1e8b1" providerId="ADAL" clId="{C1B6465A-6302-4CD4-881C-B488FEB30AEA}" dt="2026-07-06T09:45:15.841" v="104" actId="12"/>
          <ac:spMkLst>
            <pc:docMk/>
            <pc:sldMk cId="0" sldId="265"/>
            <ac:spMk id="234" creationId="{00000000-0000-0000-0000-000000000000}"/>
          </ac:spMkLst>
        </pc:spChg>
        <pc:spChg chg="mod">
          <ac:chgData name="David Ireland" userId="28bf055c-a050-4850-a45b-cf9401e1e8b1" providerId="ADAL" clId="{C1B6465A-6302-4CD4-881C-B488FEB30AEA}" dt="2026-07-06T09:45:22.009" v="105" actId="1076"/>
          <ac:spMkLst>
            <pc:docMk/>
            <pc:sldMk cId="0" sldId="265"/>
            <ac:spMk id="236" creationId="{00000000-0000-0000-0000-000000000000}"/>
          </ac:spMkLst>
        </pc:spChg>
        <pc:spChg chg="mod">
          <ac:chgData name="David Ireland" userId="28bf055c-a050-4850-a45b-cf9401e1e8b1" providerId="ADAL" clId="{C1B6465A-6302-4CD4-881C-B488FEB30AEA}" dt="2026-07-06T09:45:32.206" v="107" actId="1076"/>
          <ac:spMkLst>
            <pc:docMk/>
            <pc:sldMk cId="0" sldId="265"/>
            <ac:spMk id="238" creationId="{00000000-0000-0000-0000-000000000000}"/>
          </ac:spMkLst>
        </pc:spChg>
        <pc:picChg chg="mod">
          <ac:chgData name="David Ireland" userId="28bf055c-a050-4850-a45b-cf9401e1e8b1" providerId="ADAL" clId="{C1B6465A-6302-4CD4-881C-B488FEB30AEA}" dt="2026-07-06T09:45:25.559" v="106" actId="1076"/>
          <ac:picMkLst>
            <pc:docMk/>
            <pc:sldMk cId="0" sldId="265"/>
            <ac:picMk id="235" creationId="{00000000-0000-0000-0000-000000000000}"/>
          </ac:picMkLst>
        </pc:picChg>
        <pc:picChg chg="mod">
          <ac:chgData name="David Ireland" userId="28bf055c-a050-4850-a45b-cf9401e1e8b1" providerId="ADAL" clId="{C1B6465A-6302-4CD4-881C-B488FEB30AEA}" dt="2026-07-06T09:45:35.234" v="108" actId="1076"/>
          <ac:picMkLst>
            <pc:docMk/>
            <pc:sldMk cId="0" sldId="265"/>
            <ac:picMk id="237" creationId="{00000000-0000-0000-0000-000000000000}"/>
          </ac:picMkLst>
        </pc:picChg>
      </pc:sldChg>
      <pc:sldChg chg="modSp mod">
        <pc:chgData name="David Ireland" userId="28bf055c-a050-4850-a45b-cf9401e1e8b1" providerId="ADAL" clId="{C1B6465A-6302-4CD4-881C-B488FEB30AEA}" dt="2026-07-06T09:50:31.705" v="109" actId="20577"/>
        <pc:sldMkLst>
          <pc:docMk/>
          <pc:sldMk cId="0" sldId="266"/>
        </pc:sldMkLst>
        <pc:spChg chg="mod">
          <ac:chgData name="David Ireland" userId="28bf055c-a050-4850-a45b-cf9401e1e8b1" providerId="ADAL" clId="{C1B6465A-6302-4CD4-881C-B488FEB30AEA}" dt="2026-07-06T09:50:31.705" v="109" actId="20577"/>
          <ac:spMkLst>
            <pc:docMk/>
            <pc:sldMk cId="0" sldId="266"/>
            <ac:spMk id="246" creationId="{00000000-0000-0000-0000-000000000000}"/>
          </ac:spMkLst>
        </pc:spChg>
      </pc:sldChg>
      <pc:sldChg chg="modNotes">
        <pc:chgData name="David Ireland" userId="28bf055c-a050-4850-a45b-cf9401e1e8b1" providerId="ADAL" clId="{C1B6465A-6302-4CD4-881C-B488FEB30AEA}" dt="2026-07-06T09:17:46.753" v="1"/>
        <pc:sldMkLst>
          <pc:docMk/>
          <pc:sldMk cId="0" sldId="267"/>
        </pc:sldMkLst>
      </pc:sldChg>
      <pc:sldChg chg="addSp modSp add mod setBg">
        <pc:chgData name="David Ireland" userId="28bf055c-a050-4850-a45b-cf9401e1e8b1" providerId="ADAL" clId="{C1B6465A-6302-4CD4-881C-B488FEB30AEA}" dt="2026-07-06T09:50:46.358" v="111" actId="12"/>
        <pc:sldMkLst>
          <pc:docMk/>
          <pc:sldMk cId="2685470619" sldId="268"/>
        </pc:sldMkLst>
        <pc:spChg chg="add mod">
          <ac:chgData name="David Ireland" userId="28bf055c-a050-4850-a45b-cf9401e1e8b1" providerId="ADAL" clId="{C1B6465A-6302-4CD4-881C-B488FEB30AEA}" dt="2026-07-06T09:50:39.529" v="110" actId="12"/>
          <ac:spMkLst>
            <pc:docMk/>
            <pc:sldMk cId="2685470619" sldId="268"/>
            <ac:spMk id="2" creationId="{2223018D-095E-A534-8D1D-721795B1168B}"/>
          </ac:spMkLst>
        </pc:spChg>
        <pc:spChg chg="add mod">
          <ac:chgData name="David Ireland" userId="28bf055c-a050-4850-a45b-cf9401e1e8b1" providerId="ADAL" clId="{C1B6465A-6302-4CD4-881C-B488FEB30AEA}" dt="2026-07-06T09:50:46.358" v="111" actId="12"/>
          <ac:spMkLst>
            <pc:docMk/>
            <pc:sldMk cId="2685470619" sldId="268"/>
            <ac:spMk id="3" creationId="{CE695A9D-A456-C505-9065-5B06312A4A76}"/>
          </ac:spMkLst>
        </pc:spChg>
        <pc:spChg chg="mod">
          <ac:chgData name="David Ireland" userId="28bf055c-a050-4850-a45b-cf9401e1e8b1" providerId="ADAL" clId="{C1B6465A-6302-4CD4-881C-B488FEB30AEA}" dt="2026-07-06T09:39:25.164" v="56" actId="1076"/>
          <ac:spMkLst>
            <pc:docMk/>
            <pc:sldMk cId="2685470619" sldId="268"/>
            <ac:spMk id="215" creationId="{F9F517B4-EFFC-B9C6-F209-0F5AA8FA782D}"/>
          </ac:spMkLst>
        </pc:spChg>
      </pc:sld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650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650"/>
            <pc:sldLayoutMk cId="0" sldId="2147483651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652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652"/>
            <pc:sldLayoutMk cId="0" sldId="2147483653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654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654"/>
            <pc:sldLayoutMk cId="0" sldId="2147483655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36:38.242" v="22" actId="47"/>
        <pc:sldMasterMkLst>
          <pc:docMk/>
          <pc:sldMasterMk cId="0" sldId="2147483656"/>
        </pc:sldMasterMkLst>
        <pc:sldLayoutChg chg="del">
          <pc:chgData name="David Ireland" userId="28bf055c-a050-4850-a45b-cf9401e1e8b1" providerId="ADAL" clId="{C1B6465A-6302-4CD4-881C-B488FEB30AEA}" dt="2026-07-06T09:36:38.242" v="22" actId="47"/>
          <pc:sldLayoutMkLst>
            <pc:docMk/>
            <pc:sldMasterMk cId="0" sldId="2147483656"/>
            <pc:sldLayoutMk cId="0" sldId="2147483657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660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660"/>
            <pc:sldLayoutMk cId="0" sldId="2147483661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662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662"/>
            <pc:sldLayoutMk cId="0" sldId="2147483663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664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664"/>
            <pc:sldLayoutMk cId="0" sldId="2147483665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666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666"/>
            <pc:sldLayoutMk cId="0" sldId="2147483667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668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668"/>
            <pc:sldLayoutMk cId="0" sldId="2147483669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670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670"/>
            <pc:sldLayoutMk cId="0" sldId="2147483671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672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672"/>
            <pc:sldLayoutMk cId="0" sldId="2147483673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674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674"/>
            <pc:sldLayoutMk cId="0" sldId="2147483675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676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676"/>
            <pc:sldLayoutMk cId="0" sldId="2147483677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678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678"/>
            <pc:sldLayoutMk cId="0" sldId="2147483679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680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680"/>
            <pc:sldLayoutMk cId="0" sldId="2147483681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682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682"/>
            <pc:sldLayoutMk cId="0" sldId="2147483683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684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684"/>
            <pc:sldLayoutMk cId="0" sldId="2147483685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686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686"/>
            <pc:sldLayoutMk cId="0" sldId="2147483687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688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688"/>
            <pc:sldLayoutMk cId="0" sldId="2147483689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690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690"/>
            <pc:sldLayoutMk cId="0" sldId="2147483691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694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694"/>
            <pc:sldLayoutMk cId="0" sldId="2147483695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696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696"/>
            <pc:sldLayoutMk cId="0" sldId="2147483697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698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698"/>
            <pc:sldLayoutMk cId="0" sldId="2147483699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702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702"/>
            <pc:sldLayoutMk cId="0" sldId="2147483703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704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704"/>
            <pc:sldLayoutMk cId="0" sldId="2147483705"/>
          </pc:sldLayoutMkLst>
        </pc:sldLayoutChg>
      </pc:sldMasterChg>
      <pc:sldMasterChg chg="del delSldLayout">
        <pc:chgData name="David Ireland" userId="28bf055c-a050-4850-a45b-cf9401e1e8b1" providerId="ADAL" clId="{C1B6465A-6302-4CD4-881C-B488FEB30AEA}" dt="2026-07-06T09:17:56.033" v="2"/>
        <pc:sldMasterMkLst>
          <pc:docMk/>
          <pc:sldMasterMk cId="0" sldId="2147483706"/>
        </pc:sldMasterMkLst>
        <pc:sldLayoutChg chg="del">
          <pc:chgData name="David Ireland" userId="28bf055c-a050-4850-a45b-cf9401e1e8b1" providerId="ADAL" clId="{C1B6465A-6302-4CD4-881C-B488FEB30AEA}" dt="2026-07-06T09:17:56.033" v="2"/>
          <pc:sldLayoutMkLst>
            <pc:docMk/>
            <pc:sldMasterMk cId="0" sldId="2147483706"/>
            <pc:sldLayoutMk cId="0" sldId="214748370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Click to move the slide</a:t>
            </a: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16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165" name="PlaceHolder 4"/>
          <p:cNvSpPr>
            <a:spLocks noGrp="1"/>
          </p:cNvSpPr>
          <p:nvPr>
            <p:ph type="dt" idx="7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66" name="PlaceHolder 5"/>
          <p:cNvSpPr>
            <a:spLocks noGrp="1"/>
          </p:cNvSpPr>
          <p:nvPr>
            <p:ph type="ftr" idx="7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67" name="PlaceHolder 6"/>
          <p:cNvSpPr>
            <a:spLocks noGrp="1"/>
          </p:cNvSpPr>
          <p:nvPr>
            <p:ph type="sldNum" idx="7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A37608D4-A3BF-461E-9B8A-29D5A675D7F6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 w="0">
            <a:noFill/>
          </a:ln>
        </p:spPr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14840" cy="27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sldNum" idx="82"/>
          </p:nvPr>
        </p:nvSpPr>
        <p:spPr>
          <a:xfrm>
            <a:off x="5179320" y="6513840"/>
            <a:ext cx="3962160" cy="343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3D052F7-A87A-48EB-87EB-138EC8FB23BE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2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 w="0">
            <a:noFill/>
          </a:ln>
        </p:spPr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14840" cy="27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sldNum" idx="83"/>
          </p:nvPr>
        </p:nvSpPr>
        <p:spPr>
          <a:xfrm>
            <a:off x="5179320" y="6513840"/>
            <a:ext cx="3962160" cy="343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Aptos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7EDC501-9425-4119-ACEC-8C042B72F80A}" type="slidenum">
              <a:rPr lang="en-US" sz="1200" b="0" strike="noStrike" spc="-1">
                <a:solidFill>
                  <a:srgbClr val="000000"/>
                </a:solidFill>
                <a:latin typeface="Aptos"/>
                <a:ea typeface="+mn-ea"/>
              </a:rPr>
              <a:t>9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5F10C45-4388-4D00-AF98-804554D126CF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ull Image Cover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5"/>
          </p:nvPr>
        </p:nvSpPr>
        <p:spPr/>
        <p:txBody>
          <a:bodyPr/>
          <a:lstStyle/>
          <a:p>
            <a:fld id="{0977D6D3-3FA7-4EA7-ACBC-4AE8CF96724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efaul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7"/>
          </p:nvPr>
        </p:nvSpPr>
        <p:spPr/>
        <p:txBody>
          <a:bodyPr/>
          <a:lstStyle/>
          <a:p>
            <a:fld id="{5E3A3050-3959-4F41-8D55-E1A8CDCE6ED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pening/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en-US" sz="6000" b="0" strike="noStrike" spc="-1">
                <a:solidFill>
                  <a:schemeClr val="dk1"/>
                </a:solidFill>
                <a:latin typeface="Arial"/>
              </a:rPr>
              <a:t>Click to edit Master title style</a:t>
            </a:r>
            <a:endParaRPr lang="en-US" sz="60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rial"/>
              </a:rPr>
              <a:t>&lt;date/time&gt;</a:t>
            </a:r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C1C2CBE-67E8-4DF2-9D29-72DE50E0EA38}" type="slidenum"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rial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139;p31"/>
          <p:cNvPicPr/>
          <p:nvPr/>
        </p:nvPicPr>
        <p:blipFill>
          <a:blip r:embed="rId3"/>
          <a:stretch/>
        </p:blipFill>
        <p:spPr>
          <a:xfrm>
            <a:off x="-30600" y="-17280"/>
            <a:ext cx="12252600" cy="6891840"/>
          </a:xfrm>
          <a:prstGeom prst="rect">
            <a:avLst/>
          </a:prstGeom>
          <a:ln w="0">
            <a:noFill/>
          </a:ln>
        </p:spPr>
      </p:pic>
      <p:pic>
        <p:nvPicPr>
          <p:cNvPr id="24" name="Google Shape;141;p31"/>
          <p:cNvPicPr/>
          <p:nvPr/>
        </p:nvPicPr>
        <p:blipFill>
          <a:blip r:embed="rId4"/>
          <a:stretch/>
        </p:blipFill>
        <p:spPr>
          <a:xfrm>
            <a:off x="7495560" y="3098520"/>
            <a:ext cx="3423600" cy="660600"/>
          </a:xfrm>
          <a:prstGeom prst="rect">
            <a:avLst/>
          </a:prstGeom>
          <a:ln w="0">
            <a:noFill/>
          </a:ln>
        </p:spPr>
      </p:pic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Click to edit the title text format</a:t>
            </a: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Arial"/>
              </a:rPr>
              <a:t>Click to edit Master title style</a:t>
            </a:r>
            <a:endParaRPr lang="en-US" sz="44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Arial"/>
              </a:rPr>
              <a:t>Click to edit Master text styles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Second level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Third level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Fourth level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Fifth level</a:t>
            </a:r>
          </a:p>
        </p:txBody>
      </p:sp>
      <p:sp>
        <p:nvSpPr>
          <p:cNvPr id="111" name="PlaceHolder 3"/>
          <p:cNvSpPr>
            <a:spLocks noGrp="1"/>
          </p:cNvSpPr>
          <p:nvPr>
            <p:ph type="dt" idx="5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rial"/>
              </a:rPr>
              <a:t>&lt;date/time&gt;</a:t>
            </a:r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ftr" idx="5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rial"/>
              </a:rPr>
              <a:t>&lt;footer&gt;</a:t>
            </a:r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sldNum" idx="5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8CF4B70-6D1C-496D-9BFF-497D27376E37}" type="slidenum"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rial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Arial"/>
              </a:rPr>
              <a:t>Click to edit Master title style</a:t>
            </a:r>
            <a:endParaRPr lang="en-US" sz="44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dt" idx="6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rial"/>
              </a:rPr>
              <a:t>&lt;date/time&gt;</a:t>
            </a:r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ftr" idx="6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rial"/>
              </a:rPr>
              <a:t>&lt;footer&gt;</a:t>
            </a:r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sldNum" idx="6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C381752-A0C5-4098-B22C-27EF7C30F838}" type="slidenum"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rial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raphic 6"/>
          <p:cNvPicPr/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0" y="0"/>
            <a:ext cx="2970000" cy="1603080"/>
          </a:xfrm>
          <a:prstGeom prst="rect">
            <a:avLst/>
          </a:prstGeom>
          <a:ln w="0">
            <a:noFill/>
          </a:ln>
        </p:spPr>
      </p:pic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37040" y="1829880"/>
            <a:ext cx="6882480" cy="789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buNone/>
            </a:pPr>
            <a:r>
              <a:rPr lang="en-US" sz="32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5"/>
          <p:cNvPicPr/>
          <p:nvPr/>
        </p:nvPicPr>
        <p:blipFill>
          <a:blip r:embed="rId2"/>
          <a:srcRect t="-350" b="-26"/>
          <a:stretch/>
        </p:blipFill>
        <p:spPr>
          <a:xfrm>
            <a:off x="360" y="0"/>
            <a:ext cx="12191760" cy="6883200"/>
          </a:xfrm>
          <a:prstGeom prst="rect">
            <a:avLst/>
          </a:prstGeom>
          <a:ln w="0">
            <a:noFill/>
          </a:ln>
        </p:spPr>
      </p:pic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75920" y="1248840"/>
            <a:ext cx="9462960" cy="789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buNone/>
            </a:pPr>
            <a:r>
              <a:rPr lang="en-US" sz="3600" b="1" strike="noStrike" spc="-1">
                <a:solidFill>
                  <a:srgbClr val="FFFFD7"/>
                </a:solidFill>
                <a:latin typeface="Arial"/>
              </a:rPr>
              <a:t>Jefferson Laboratory</a:t>
            </a:r>
            <a:br>
              <a:rPr sz="3600"/>
            </a:br>
            <a:r>
              <a:rPr lang="en-US" sz="3600" b="1" strike="noStrike" spc="-1">
                <a:solidFill>
                  <a:srgbClr val="FFFFD7"/>
                </a:solidFill>
                <a:latin typeface="Arial"/>
              </a:rPr>
              <a:t>Hadron and Nuclear Physics </a:t>
            </a:r>
            <a:br>
              <a:rPr sz="3600"/>
            </a:br>
            <a:br>
              <a:rPr sz="3600"/>
            </a:br>
            <a:r>
              <a:rPr lang="en-US" sz="3600" b="1" strike="noStrike" spc="-1">
                <a:solidFill>
                  <a:srgbClr val="FFFFD7"/>
                </a:solidFill>
                <a:latin typeface="Arial"/>
              </a:rPr>
              <a:t>Universities of Glasgow and York</a:t>
            </a:r>
          </a:p>
        </p:txBody>
      </p:sp>
      <p:pic>
        <p:nvPicPr>
          <p:cNvPr id="170" name="Picture 11"/>
          <p:cNvPicPr/>
          <p:nvPr/>
        </p:nvPicPr>
        <p:blipFill>
          <a:blip r:embed="rId3"/>
          <a:stretch/>
        </p:blipFill>
        <p:spPr>
          <a:xfrm>
            <a:off x="294840" y="5885640"/>
            <a:ext cx="4978080" cy="723600"/>
          </a:xfrm>
          <a:prstGeom prst="rect">
            <a:avLst/>
          </a:prstGeom>
          <a:ln w="0">
            <a:noFill/>
          </a:ln>
        </p:spPr>
      </p:pic>
      <p:pic>
        <p:nvPicPr>
          <p:cNvPr id="171" name="Graphic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551160" y="3780000"/>
            <a:ext cx="5928840" cy="3200040"/>
          </a:xfrm>
          <a:prstGeom prst="rect">
            <a:avLst/>
          </a:prstGeom>
          <a:ln w="0">
            <a:noFill/>
          </a:ln>
        </p:spPr>
      </p:pic>
      <p:pic>
        <p:nvPicPr>
          <p:cNvPr id="172" name="Picture 171"/>
          <p:cNvPicPr/>
          <p:nvPr/>
        </p:nvPicPr>
        <p:blipFill>
          <a:blip r:embed="rId5"/>
          <a:stretch/>
        </p:blipFill>
        <p:spPr>
          <a:xfrm>
            <a:off x="8028000" y="3168000"/>
            <a:ext cx="3492000" cy="3492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16"/>
          <p:cNvPicPr/>
          <p:nvPr/>
        </p:nvPicPr>
        <p:blipFill>
          <a:blip r:embed="rId4"/>
          <a:stretch/>
        </p:blipFill>
        <p:spPr>
          <a:xfrm>
            <a:off x="6831720" y="1382040"/>
            <a:ext cx="5403600" cy="4292280"/>
          </a:xfrm>
          <a:prstGeom prst="rect">
            <a:avLst/>
          </a:prstGeom>
          <a:ln w="0">
            <a:noFill/>
          </a:ln>
        </p:spPr>
      </p:pic>
      <p:sp>
        <p:nvSpPr>
          <p:cNvPr id="180" name="TextBox 2"/>
          <p:cNvSpPr/>
          <p:nvPr/>
        </p:nvSpPr>
        <p:spPr>
          <a:xfrm>
            <a:off x="248040" y="1340640"/>
            <a:ext cx="6495840" cy="882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spc="-1">
                <a:solidFill>
                  <a:srgbClr val="2A4F66"/>
                </a:solidFill>
                <a:latin typeface="Arial"/>
              </a:rPr>
              <a:t>The </a:t>
            </a:r>
            <a:r>
              <a:rPr lang="en-US" sz="1800" b="1" strike="noStrike" spc="-1">
                <a:solidFill>
                  <a:srgbClr val="AE2D31"/>
                </a:solidFill>
                <a:latin typeface="Arial"/>
              </a:rPr>
              <a:t>Continuous Electron Beam Accelerator Facility </a:t>
            </a:r>
            <a:r>
              <a:rPr lang="en-US" sz="1800" b="1" strike="noStrike" spc="-1">
                <a:solidFill>
                  <a:srgbClr val="2A4F66"/>
                </a:solidFill>
                <a:latin typeface="Arial"/>
              </a:rPr>
              <a:t>is the highest throughput research accelerator in the world.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1" name="Group 23"/>
          <p:cNvGrpSpPr/>
          <p:nvPr/>
        </p:nvGrpSpPr>
        <p:grpSpPr>
          <a:xfrm>
            <a:off x="7029000" y="4632840"/>
            <a:ext cx="5157360" cy="1042560"/>
            <a:chOff x="7029000" y="4632840"/>
            <a:chExt cx="5157360" cy="1042560"/>
          </a:xfrm>
        </p:grpSpPr>
        <p:sp>
          <p:nvSpPr>
            <p:cNvPr id="182" name="TextBox 3"/>
            <p:cNvSpPr/>
            <p:nvPr/>
          </p:nvSpPr>
          <p:spPr>
            <a:xfrm>
              <a:off x="7788240" y="4632840"/>
              <a:ext cx="4398120" cy="104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400" b="1" strike="noStrike" spc="-1">
                  <a:solidFill>
                    <a:srgbClr val="2A4F66"/>
                  </a:solidFill>
                  <a:latin typeface="Arial"/>
                </a:rPr>
                <a:t>12 GeV electron beams at up 10</a:t>
              </a:r>
              <a:r>
                <a:rPr lang="en-US" sz="1400" b="1" strike="noStrike" spc="-1" baseline="30000">
                  <a:solidFill>
                    <a:srgbClr val="2A4F66"/>
                  </a:solidFill>
                  <a:latin typeface="Arial"/>
                </a:rPr>
                <a:t>39</a:t>
              </a:r>
              <a:r>
                <a:rPr lang="en-US" sz="1400" b="1" strike="noStrike" spc="-1">
                  <a:solidFill>
                    <a:srgbClr val="2A4F66"/>
                  </a:solidFill>
                  <a:latin typeface="Arial"/>
                </a:rPr>
                <a:t> electrons/second/cm</a:t>
              </a:r>
              <a:r>
                <a:rPr lang="en-US" sz="1400" b="1" strike="noStrike" spc="-1" baseline="30000">
                  <a:solidFill>
                    <a:srgbClr val="2A4F66"/>
                  </a:solidFill>
                  <a:latin typeface="Arial"/>
                </a:rPr>
                <a:t>2</a:t>
              </a:r>
              <a:r>
                <a:rPr lang="en-US" sz="1400" b="1" strike="noStrike" spc="-1">
                  <a:solidFill>
                    <a:srgbClr val="2A4F66"/>
                  </a:solidFill>
                  <a:latin typeface="Arial"/>
                </a:rPr>
                <a:t>, making it the highest luminosity electron accelerator in the world. </a:t>
              </a:r>
              <a:br>
                <a:rPr sz="1400"/>
              </a:br>
              <a:r>
                <a:rPr lang="en-US" sz="1400" b="1" strike="noStrike" spc="-1">
                  <a:solidFill>
                    <a:srgbClr val="2A4F66"/>
                  </a:solidFill>
                  <a:latin typeface="Arial"/>
                </a:rPr>
                <a:t>We use polarized beams and targets. </a:t>
              </a:r>
              <a:endParaRPr lang="en-GB" sz="1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83" name="Picture 7"/>
            <p:cNvPicPr/>
            <p:nvPr/>
          </p:nvPicPr>
          <p:blipFill>
            <a:blip r:embed="rId5"/>
            <a:stretch/>
          </p:blipFill>
          <p:spPr>
            <a:xfrm>
              <a:off x="7029000" y="4771080"/>
              <a:ext cx="716760" cy="7383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84" name="Group 24"/>
          <p:cNvGrpSpPr/>
          <p:nvPr/>
        </p:nvGrpSpPr>
        <p:grpSpPr>
          <a:xfrm>
            <a:off x="7008480" y="3754800"/>
            <a:ext cx="5177520" cy="747720"/>
            <a:chOff x="7008480" y="3754800"/>
            <a:chExt cx="5177520" cy="747720"/>
          </a:xfrm>
        </p:grpSpPr>
        <p:sp>
          <p:nvSpPr>
            <p:cNvPr id="185" name="TextBox 4"/>
            <p:cNvSpPr/>
            <p:nvPr/>
          </p:nvSpPr>
          <p:spPr>
            <a:xfrm>
              <a:off x="7815600" y="3754800"/>
              <a:ext cx="4370400" cy="58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400" b="1" strike="noStrike" spc="-1">
                  <a:solidFill>
                    <a:srgbClr val="2A4F66"/>
                  </a:solidFill>
                  <a:latin typeface="Arial"/>
                </a:rPr>
                <a:t>Largest pair of 2 Kelvin cryogenics refrigerators in the world, unique capabilities for the DOE complex.</a:t>
              </a:r>
              <a:endParaRPr lang="en-GB" sz="1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86" name="Picture 10"/>
            <p:cNvPicPr/>
            <p:nvPr/>
          </p:nvPicPr>
          <p:blipFill>
            <a:blip r:embed="rId6"/>
            <a:stretch/>
          </p:blipFill>
          <p:spPr>
            <a:xfrm>
              <a:off x="7008480" y="3754800"/>
              <a:ext cx="720360" cy="7477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87" name="Group 26"/>
          <p:cNvGrpSpPr/>
          <p:nvPr/>
        </p:nvGrpSpPr>
        <p:grpSpPr>
          <a:xfrm>
            <a:off x="6955920" y="1496880"/>
            <a:ext cx="5276160" cy="1205640"/>
            <a:chOff x="6955920" y="1496880"/>
            <a:chExt cx="5276160" cy="1205640"/>
          </a:xfrm>
        </p:grpSpPr>
        <p:sp>
          <p:nvSpPr>
            <p:cNvPr id="188" name="TextBox 17"/>
            <p:cNvSpPr/>
            <p:nvPr/>
          </p:nvSpPr>
          <p:spPr>
            <a:xfrm>
              <a:off x="7829640" y="1496880"/>
              <a:ext cx="4402440" cy="1205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400" b="1" strike="noStrike" spc="-1">
                  <a:solidFill>
                    <a:srgbClr val="2A4F66"/>
                  </a:solidFill>
                  <a:latin typeface="Arial"/>
                </a:rPr>
                <a:t>The Continuous Electron Beam Accelerator Facility (CEBAF) superconducting machine, is unique in the world – the only high-energy accelerator for nuclear physics for the next several years (RHIC, CERN LS3, 2026-30).</a:t>
              </a:r>
              <a:endParaRPr lang="en-GB" sz="1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89" name="Picture 18"/>
            <p:cNvPicPr/>
            <p:nvPr/>
          </p:nvPicPr>
          <p:blipFill>
            <a:blip r:embed="rId7"/>
            <a:stretch/>
          </p:blipFill>
          <p:spPr>
            <a:xfrm>
              <a:off x="6955920" y="1569240"/>
              <a:ext cx="735120" cy="7477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90" name="Group 25"/>
          <p:cNvGrpSpPr/>
          <p:nvPr/>
        </p:nvGrpSpPr>
        <p:grpSpPr>
          <a:xfrm>
            <a:off x="7008480" y="2773800"/>
            <a:ext cx="5060880" cy="747720"/>
            <a:chOff x="7008480" y="2773800"/>
            <a:chExt cx="5060880" cy="747720"/>
          </a:xfrm>
        </p:grpSpPr>
        <p:sp>
          <p:nvSpPr>
            <p:cNvPr id="191" name="TextBox 19"/>
            <p:cNvSpPr/>
            <p:nvPr/>
          </p:nvSpPr>
          <p:spPr>
            <a:xfrm>
              <a:off x="7799760" y="2812320"/>
              <a:ext cx="4269600" cy="57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400" b="1" strike="noStrike" spc="-1">
                  <a:solidFill>
                    <a:srgbClr val="2A4F66"/>
                  </a:solidFill>
                  <a:latin typeface="Arial"/>
                </a:rPr>
                <a:t>Half-million accelerator control points</a:t>
              </a:r>
              <a:br>
                <a:rPr sz="1400"/>
              </a:br>
              <a:r>
                <a:rPr lang="en-US" sz="1400" b="1" strike="noStrike" spc="-1">
                  <a:solidFill>
                    <a:srgbClr val="2A4F66"/>
                  </a:solidFill>
                  <a:latin typeface="Arial"/>
                </a:rPr>
                <a:t>monitored by AI, improving operation &amp; reliability (86.7% in 2025).</a:t>
              </a:r>
              <a:endParaRPr lang="en-GB" sz="1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92" name="Picture 20"/>
            <p:cNvPicPr/>
            <p:nvPr/>
          </p:nvPicPr>
          <p:blipFill>
            <a:blip r:embed="rId8"/>
            <a:stretch/>
          </p:blipFill>
          <p:spPr>
            <a:xfrm>
              <a:off x="7008480" y="2773800"/>
              <a:ext cx="720360" cy="7477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93" name="Title 1"/>
          <p:cNvSpPr/>
          <p:nvPr/>
        </p:nvSpPr>
        <p:spPr>
          <a:xfrm>
            <a:off x="248040" y="371160"/>
            <a:ext cx="11105280" cy="88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defTabSz="914400">
              <a:lnSpc>
                <a:spcPct val="90000"/>
              </a:lnSpc>
              <a:tabLst>
                <a:tab pos="0" algn="l"/>
              </a:tabLst>
            </a:pPr>
            <a:r>
              <a:rPr lang="en-US" sz="3200" b="1" strike="noStrike" spc="-1">
                <a:solidFill>
                  <a:srgbClr val="264F67"/>
                </a:solidFill>
                <a:latin typeface="Arial"/>
              </a:rPr>
              <a:t>Our Discovery Machine: </a:t>
            </a: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  <a:tabLst>
                <a:tab pos="0" algn="l"/>
              </a:tabLst>
            </a:pPr>
            <a:r>
              <a:rPr lang="en-US" sz="3200" b="1" strike="noStrike" spc="-1">
                <a:solidFill>
                  <a:srgbClr val="264F67"/>
                </a:solidFill>
                <a:latin typeface="Arial"/>
              </a:rPr>
              <a:t>Advancing Nuclear Physics Research</a:t>
            </a: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4" name="Picture 8"/>
          <p:cNvPicPr/>
          <p:nvPr/>
        </p:nvPicPr>
        <p:blipFill>
          <a:blip r:embed="rId9"/>
          <a:stretch/>
        </p:blipFill>
        <p:spPr>
          <a:xfrm>
            <a:off x="5598720" y="4083120"/>
            <a:ext cx="1234440" cy="1590840"/>
          </a:xfrm>
          <a:prstGeom prst="rect">
            <a:avLst/>
          </a:prstGeom>
          <a:ln w="0">
            <a:noFill/>
          </a:ln>
        </p:spPr>
      </p:pic>
      <p:sp>
        <p:nvSpPr>
          <p:cNvPr id="195" name="TextBox 9"/>
          <p:cNvSpPr/>
          <p:nvPr/>
        </p:nvSpPr>
        <p:spPr>
          <a:xfrm>
            <a:off x="2237040" y="5068080"/>
            <a:ext cx="3563640" cy="882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spc="-1">
                <a:solidFill>
                  <a:srgbClr val="2A4F66"/>
                </a:solidFill>
                <a:latin typeface="Arial"/>
              </a:rPr>
              <a:t>Supporting LRP priorities for the user communities in NP.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6" name="Picture 21"/>
          <p:cNvPicPr/>
          <p:nvPr/>
        </p:nvPicPr>
        <p:blipFill>
          <a:blip r:embed="rId10"/>
          <a:stretch/>
        </p:blipFill>
        <p:spPr>
          <a:xfrm>
            <a:off x="10713960" y="80640"/>
            <a:ext cx="1355400" cy="423360"/>
          </a:xfrm>
          <a:prstGeom prst="rect">
            <a:avLst/>
          </a:prstGeom>
          <a:ln w="0">
            <a:noFill/>
          </a:ln>
        </p:spPr>
      </p:pic>
      <p:sp>
        <p:nvSpPr>
          <p:cNvPr id="197" name="Slide Number Placeholder 5"/>
          <p:cNvSpPr/>
          <p:nvPr/>
        </p:nvSpPr>
        <p:spPr>
          <a:xfrm>
            <a:off x="8610480" y="6485040"/>
            <a:ext cx="3383280" cy="27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fld id="{96146D66-50AA-4A73-9165-34F58D0299C4}" type="slidenum">
              <a:rPr lang="en-US" sz="900" b="0" strike="noStrike" spc="-1">
                <a:solidFill>
                  <a:srgbClr val="808080"/>
                </a:solidFill>
                <a:latin typeface="Arial"/>
              </a:rPr>
              <a:t>2</a:t>
            </a:fld>
            <a:endParaRPr lang="en-GB" sz="9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6"/>
          <p:cNvPicPr/>
          <p:nvPr/>
        </p:nvPicPr>
        <p:blipFill>
          <a:blip r:embed="rId2"/>
          <a:srcRect t="-350" b="-26"/>
          <a:stretch/>
        </p:blipFill>
        <p:spPr>
          <a:xfrm>
            <a:off x="360" y="0"/>
            <a:ext cx="12191760" cy="6883200"/>
          </a:xfrm>
          <a:prstGeom prst="rect">
            <a:avLst/>
          </a:prstGeom>
          <a:ln w="0">
            <a:noFill/>
          </a:ln>
        </p:spPr>
      </p:pic>
      <p:sp>
        <p:nvSpPr>
          <p:cNvPr id="199" name="PlaceHolder 1"/>
          <p:cNvSpPr>
            <a:spLocks noGrp="1"/>
          </p:cNvSpPr>
          <p:nvPr>
            <p:ph type="sldNum" idx="80"/>
          </p:nvPr>
        </p:nvSpPr>
        <p:spPr>
          <a:xfrm>
            <a:off x="8565120" y="47836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" sz="1200" b="0" strike="noStrike" spc="-1">
                <a:solidFill>
                  <a:schemeClr val="dk1">
                    <a:tint val="82000"/>
                  </a:schemeClr>
                </a:solidFill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5260F0A-7AF0-4A98-AB05-684831C2B3C2}" type="slidenum">
              <a:rPr lang="en" sz="1200" b="0" strike="noStrike" spc="-1">
                <a:solidFill>
                  <a:schemeClr val="dk1">
                    <a:tint val="82000"/>
                  </a:schemeClr>
                </a:solidFill>
                <a:latin typeface="Arial"/>
              </a:rPr>
              <a:t>3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0" name="Google Shape;429;p68"/>
          <p:cNvSpPr/>
          <p:nvPr/>
        </p:nvSpPr>
        <p:spPr>
          <a:xfrm>
            <a:off x="8256960" y="3181680"/>
            <a:ext cx="2642760" cy="367560"/>
          </a:xfrm>
          <a:prstGeom prst="roundRect">
            <a:avLst>
              <a:gd name="adj" fmla="val 16667"/>
            </a:avLst>
          </a:prstGeom>
          <a:solidFill>
            <a:srgbClr val="0C343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2400" b="0" strike="noStrike" spc="-1">
              <a:solidFill>
                <a:schemeClr val="dk1"/>
              </a:solidFill>
              <a:latin typeface="Aptos"/>
            </a:endParaRPr>
          </a:p>
        </p:txBody>
      </p:sp>
      <p:pic>
        <p:nvPicPr>
          <p:cNvPr id="201" name="Google Shape;430;p68"/>
          <p:cNvPicPr/>
          <p:nvPr/>
        </p:nvPicPr>
        <p:blipFill>
          <a:blip r:embed="rId3"/>
          <a:stretch/>
        </p:blipFill>
        <p:spPr>
          <a:xfrm>
            <a:off x="223920" y="4223880"/>
            <a:ext cx="3189240" cy="1778040"/>
          </a:xfrm>
          <a:prstGeom prst="rect">
            <a:avLst/>
          </a:prstGeom>
          <a:ln w="0">
            <a:noFill/>
          </a:ln>
        </p:spPr>
      </p:pic>
      <p:pic>
        <p:nvPicPr>
          <p:cNvPr id="202" name="Google Shape;431;p68"/>
          <p:cNvPicPr/>
          <p:nvPr/>
        </p:nvPicPr>
        <p:blipFill>
          <a:blip r:embed="rId4"/>
          <a:stretch/>
        </p:blipFill>
        <p:spPr>
          <a:xfrm>
            <a:off x="223920" y="2445480"/>
            <a:ext cx="3189240" cy="1778040"/>
          </a:xfrm>
          <a:prstGeom prst="rect">
            <a:avLst/>
          </a:prstGeom>
          <a:ln w="0">
            <a:noFill/>
          </a:ln>
        </p:spPr>
      </p:pic>
      <p:sp>
        <p:nvSpPr>
          <p:cNvPr id="203" name="Google Shape;432;p68"/>
          <p:cNvSpPr/>
          <p:nvPr/>
        </p:nvSpPr>
        <p:spPr>
          <a:xfrm>
            <a:off x="3609360" y="676800"/>
            <a:ext cx="4513680" cy="5455800"/>
          </a:xfrm>
          <a:prstGeom prst="rect">
            <a:avLst/>
          </a:prstGeom>
          <a:solidFill>
            <a:schemeClr val="lt1"/>
          </a:solidFill>
          <a:ln w="28575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" sz="1800" b="0" strike="noStrike" spc="-1">
                <a:solidFill>
                  <a:srgbClr val="434343"/>
                </a:solidFill>
                <a:latin typeface="Arial"/>
                <a:ea typeface="Roboto"/>
              </a:rPr>
              <a:t>Experimental Nuclear Physics (NP) seeks to understand the internal structure and dynamics of nucleons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" sz="1800" b="0" strike="noStrike" spc="-1">
                <a:solidFill>
                  <a:srgbClr val="434343"/>
                </a:solidFill>
                <a:latin typeface="Arial"/>
                <a:ea typeface="Roboto"/>
              </a:rPr>
              <a:t>Large detectors with high sensor density produce increasingly larger datasets (O(10) PB/yr for a single experiment) which are needed to search for increasingly rare reactions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" sz="1800" b="0" strike="noStrike" spc="-1">
                <a:solidFill>
                  <a:srgbClr val="434343"/>
                </a:solidFill>
                <a:latin typeface="Arial"/>
                <a:ea typeface="Roboto"/>
              </a:rPr>
              <a:t>Workflows that match large datasets with large compute and advanced analysis techniques enable faster, more efficient insight to the science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" sz="1800" b="0" strike="noStrike" spc="-1">
                <a:solidFill>
                  <a:srgbClr val="434343"/>
                </a:solidFill>
                <a:latin typeface="Arial"/>
                <a:ea typeface="Roboto"/>
              </a:rPr>
              <a:t>Accelerator operation with high intensity, precision, and reliability is required to obtain clean signals for next-gen subatomic discovery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4" name="Google Shape;433;p68"/>
          <p:cNvPicPr/>
          <p:nvPr/>
        </p:nvPicPr>
        <p:blipFill>
          <a:blip r:embed="rId5"/>
          <a:stretch/>
        </p:blipFill>
        <p:spPr>
          <a:xfrm>
            <a:off x="223920" y="667440"/>
            <a:ext cx="3189240" cy="1778040"/>
          </a:xfrm>
          <a:prstGeom prst="rect">
            <a:avLst/>
          </a:prstGeom>
          <a:ln w="0">
            <a:noFill/>
          </a:ln>
        </p:spPr>
      </p:pic>
      <p:pic>
        <p:nvPicPr>
          <p:cNvPr id="205" name="Google Shape;435;p68"/>
          <p:cNvPicPr/>
          <p:nvPr/>
        </p:nvPicPr>
        <p:blipFill>
          <a:blip r:embed="rId6"/>
          <a:stretch/>
        </p:blipFill>
        <p:spPr>
          <a:xfrm>
            <a:off x="8327160" y="694800"/>
            <a:ext cx="3189240" cy="2551320"/>
          </a:xfrm>
          <a:prstGeom prst="rect">
            <a:avLst/>
          </a:prstGeom>
          <a:ln w="9525">
            <a:solidFill>
              <a:srgbClr val="0000FF"/>
            </a:solidFill>
            <a:round/>
          </a:ln>
        </p:spPr>
      </p:pic>
      <p:sp>
        <p:nvSpPr>
          <p:cNvPr id="206" name="Google Shape;436;p68"/>
          <p:cNvSpPr/>
          <p:nvPr/>
        </p:nvSpPr>
        <p:spPr>
          <a:xfrm rot="16200000">
            <a:off x="10268640" y="4443120"/>
            <a:ext cx="3096360" cy="36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91800" rIns="122040" bIns="918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" sz="1200" b="0" i="1" strike="noStrike" spc="-1">
                <a:solidFill>
                  <a:srgbClr val="3D85C6"/>
                </a:solidFill>
                <a:latin typeface="Aptos"/>
              </a:rPr>
              <a:t>https://www.bnl.gov/rhic/sphenix.php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Google Shape;437;p68"/>
          <p:cNvSpPr/>
          <p:nvPr/>
        </p:nvSpPr>
        <p:spPr>
          <a:xfrm rot="16200000">
            <a:off x="10544760" y="1575000"/>
            <a:ext cx="2736360" cy="792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" sz="1200" b="0" i="1" strike="noStrike" spc="-1">
                <a:solidFill>
                  <a:srgbClr val="3D85C6"/>
                </a:solidFill>
                <a:latin typeface="Aptos"/>
              </a:rPr>
              <a:t>https://www.jlab.org/news/releases/pioneering-nuclear-glue-frontier-0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8" name="Google Shape;439;p68"/>
          <p:cNvPicPr/>
          <p:nvPr/>
        </p:nvPicPr>
        <p:blipFill>
          <a:blip r:embed="rId7"/>
          <a:stretch/>
        </p:blipFill>
        <p:spPr>
          <a:xfrm>
            <a:off x="8402040" y="667440"/>
            <a:ext cx="1057320" cy="367560"/>
          </a:xfrm>
          <a:prstGeom prst="rect">
            <a:avLst/>
          </a:prstGeom>
          <a:ln w="0">
            <a:noFill/>
          </a:ln>
        </p:spPr>
      </p:pic>
      <p:sp>
        <p:nvSpPr>
          <p:cNvPr id="209" name="Google Shape;440;p68"/>
          <p:cNvSpPr/>
          <p:nvPr/>
        </p:nvSpPr>
        <p:spPr>
          <a:xfrm>
            <a:off x="216720" y="361800"/>
            <a:ext cx="3278880" cy="32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81720" rIns="122040" bIns="8172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" sz="1070" b="0" i="1" strike="noStrike" spc="-1">
                <a:solidFill>
                  <a:schemeClr val="lt1"/>
                </a:solidFill>
                <a:latin typeface="Aptos"/>
              </a:rPr>
              <a:t>nucleon visualization at different Bjorken x values</a:t>
            </a:r>
            <a:endParaRPr lang="en-GB" sz="10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Google Shape;441;p68"/>
          <p:cNvSpPr/>
          <p:nvPr/>
        </p:nvSpPr>
        <p:spPr>
          <a:xfrm>
            <a:off x="-13680" y="-107640"/>
            <a:ext cx="12243240" cy="73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1" strike="noStrike" spc="-1">
                <a:solidFill>
                  <a:schemeClr val="lt1"/>
                </a:solidFill>
                <a:latin typeface="Arial"/>
              </a:rPr>
              <a:t>Future : Smarter Particle Accelerators &amp; Nuclear Physics</a:t>
            </a: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Google Shape;442;p68"/>
          <p:cNvSpPr/>
          <p:nvPr/>
        </p:nvSpPr>
        <p:spPr>
          <a:xfrm>
            <a:off x="243000" y="641880"/>
            <a:ext cx="3189240" cy="5360040"/>
          </a:xfrm>
          <a:prstGeom prst="rect">
            <a:avLst/>
          </a:prstGeom>
          <a:noFill/>
          <a:ln w="28575">
            <a:solidFill>
              <a:srgbClr val="14267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24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212" name="Content Placeholder 2"/>
          <p:cNvSpPr/>
          <p:nvPr/>
        </p:nvSpPr>
        <p:spPr>
          <a:xfrm>
            <a:off x="216720" y="6259320"/>
            <a:ext cx="4741920" cy="42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07280" rIns="274320" bIns="107280" anchor="ctr">
            <a:spAutoFit/>
          </a:bodyPr>
          <a:lstStyle/>
          <a:p>
            <a:pPr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en-US" sz="1400" b="1" strike="noStrike" spc="-1" dirty="0">
                <a:solidFill>
                  <a:schemeClr val="lt1"/>
                </a:solidFill>
                <a:latin typeface="Arial"/>
              </a:rPr>
              <a:t>General Visualizations of a Nucleon</a:t>
            </a: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3" name="Picture 212"/>
          <p:cNvPicPr/>
          <p:nvPr/>
        </p:nvPicPr>
        <p:blipFill>
          <a:blip r:embed="rId8"/>
          <a:stretch/>
        </p:blipFill>
        <p:spPr>
          <a:xfrm>
            <a:off x="8232480" y="3463200"/>
            <a:ext cx="3782880" cy="2836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17B28-9019-7BDC-ABA3-371F42A1D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1">
            <a:extLst>
              <a:ext uri="{FF2B5EF4-FFF2-40B4-BE49-F238E27FC236}">
                <a16:creationId xmlns:a16="http://schemas.microsoft.com/office/drawing/2014/main" id="{E7BA822C-645D-3797-FC0E-AF4AFCEDFFD7}"/>
              </a:ext>
            </a:extLst>
          </p:cNvPr>
          <p:cNvPicPr/>
          <p:nvPr/>
        </p:nvPicPr>
        <p:blipFill>
          <a:blip r:embed="rId2"/>
          <a:srcRect t="-350" b="-26"/>
          <a:stretch/>
        </p:blipFill>
        <p:spPr>
          <a:xfrm>
            <a:off x="360" y="0"/>
            <a:ext cx="12191760" cy="6883200"/>
          </a:xfrm>
          <a:prstGeom prst="rect">
            <a:avLst/>
          </a:prstGeom>
          <a:ln w="0">
            <a:noFill/>
          </a:ln>
        </p:spPr>
      </p:pic>
      <p:sp>
        <p:nvSpPr>
          <p:cNvPr id="215" name="TextBox 214">
            <a:extLst>
              <a:ext uri="{FF2B5EF4-FFF2-40B4-BE49-F238E27FC236}">
                <a16:creationId xmlns:a16="http://schemas.microsoft.com/office/drawing/2014/main" id="{F9F517B4-EFFC-B9C6-F209-0F5AA8FA782D}"/>
              </a:ext>
            </a:extLst>
          </p:cNvPr>
          <p:cNvSpPr txBox="1"/>
          <p:nvPr/>
        </p:nvSpPr>
        <p:spPr>
          <a:xfrm>
            <a:off x="180000" y="296656"/>
            <a:ext cx="11700000" cy="229647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2800" b="1" strike="noStrike" spc="-1" dirty="0">
                <a:solidFill>
                  <a:srgbClr val="FFFFFF"/>
                </a:solidFill>
                <a:latin typeface="Arial"/>
              </a:rPr>
              <a:t>3D Partonic Imaging : Hadron </a:t>
            </a: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2800" b="1" strike="noStrike" spc="-1" dirty="0" err="1">
                <a:solidFill>
                  <a:srgbClr val="FFFFFF"/>
                </a:solidFill>
                <a:latin typeface="Arial"/>
              </a:rPr>
              <a:t>Femtography</a:t>
            </a:r>
            <a:r>
              <a:rPr lang="en-GB" sz="2800" b="1" strike="noStrike" spc="-1" dirty="0">
                <a:solidFill>
                  <a:srgbClr val="FFFFFF"/>
                </a:solidFill>
                <a:latin typeface="Arial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Deeply Virtual Compton Scattering</a:t>
            </a:r>
            <a:endParaRPr lang="en-GB" sz="2200" b="0" strike="noStrike" spc="-1" dirty="0">
              <a:solidFill>
                <a:srgbClr val="FFFFFF"/>
              </a:solidFill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strike="noStrike" spc="-1" dirty="0" err="1">
                <a:solidFill>
                  <a:srgbClr val="FFFFFF"/>
                </a:solidFill>
                <a:latin typeface="Arial"/>
              </a:rPr>
              <a:t>Timelike</a:t>
            </a: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 Compton Scattering</a:t>
            </a:r>
            <a:endParaRPr lang="en-GB" sz="2200" b="0" strike="noStrike" spc="-1" dirty="0">
              <a:solidFill>
                <a:srgbClr val="FFFFFF"/>
              </a:solidFill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Deeply Virtual Meson Production</a:t>
            </a:r>
            <a:endParaRPr lang="en-GB" sz="2200" b="0" strike="noStrike" spc="-1" dirty="0">
              <a:solidFill>
                <a:srgbClr val="FFFFFF"/>
              </a:solidFill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Light Meson Structure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Gluonic Gravitational Form Factors (J/</a:t>
            </a:r>
            <a:r>
              <a:rPr lang="en-GB" sz="22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ψ</a:t>
            </a: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 Production)</a:t>
            </a:r>
            <a:endParaRPr lang="en-GB" sz="22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23018D-095E-A534-8D1D-721795B1168B}"/>
              </a:ext>
            </a:extLst>
          </p:cNvPr>
          <p:cNvSpPr txBox="1"/>
          <p:nvPr/>
        </p:nvSpPr>
        <p:spPr>
          <a:xfrm>
            <a:off x="180000" y="2749411"/>
            <a:ext cx="11700000" cy="189162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2800" b="1" strike="noStrike" spc="-1" dirty="0">
                <a:solidFill>
                  <a:srgbClr val="FFFFFF"/>
                </a:solidFill>
                <a:latin typeface="Arial"/>
              </a:rPr>
              <a:t>Properties of Hadrons : Spectroscopy and Structure</a:t>
            </a:r>
            <a:endParaRPr lang="en-GB" sz="2800" b="0" strike="noStrike" spc="-1" dirty="0">
              <a:solidFill>
                <a:srgbClr val="FFFFFF"/>
              </a:solidFill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Exotic Hadron Spectroscopy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Strange Spectroscopy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Transverse Hadron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Hadronic Form Factors</a:t>
            </a:r>
            <a:endParaRPr lang="en-GB" sz="22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695A9D-A456-C505-9065-5B06312A4A76}"/>
              </a:ext>
            </a:extLst>
          </p:cNvPr>
          <p:cNvSpPr txBox="1"/>
          <p:nvPr/>
        </p:nvSpPr>
        <p:spPr>
          <a:xfrm>
            <a:off x="180000" y="4962889"/>
            <a:ext cx="12060000" cy="159845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2800" b="1" strike="noStrike" spc="-1" dirty="0">
                <a:solidFill>
                  <a:srgbClr val="FFFFFF"/>
                </a:solidFill>
                <a:latin typeface="Arial"/>
              </a:rPr>
              <a:t>Nuclear Physics </a:t>
            </a:r>
            <a:endParaRPr lang="en-GB" sz="2200" b="0" strike="noStrike" spc="-1" dirty="0">
              <a:solidFill>
                <a:srgbClr val="FFFFFF"/>
              </a:solidFill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strike="noStrike" spc="-1" dirty="0">
                <a:solidFill>
                  <a:srgbClr val="FFFFFF"/>
                </a:solidFill>
                <a:latin typeface="Arial"/>
              </a:rPr>
              <a:t>Short-Range Correlations (SRC)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strike="noStrike" spc="-1" dirty="0">
                <a:solidFill>
                  <a:srgbClr val="FFFFFF"/>
                </a:solidFill>
                <a:latin typeface="Arial"/>
              </a:rPr>
              <a:t>Electrons for Neutrinos (e4nu)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strike="noStrike" spc="-1" dirty="0">
                <a:solidFill>
                  <a:srgbClr val="FFFFFF"/>
                </a:solidFill>
                <a:latin typeface="Arial"/>
              </a:rPr>
              <a:t>Color Transparency</a:t>
            </a:r>
            <a:endParaRPr lang="en-GB" sz="2200" b="0" strike="noStrike" spc="-1" dirty="0">
              <a:solidFill>
                <a:srgbClr val="FFFFFF"/>
              </a:solidFill>
              <a:latin typeface="Arial"/>
            </a:endParaRPr>
          </a:p>
          <a:p>
            <a:r>
              <a:rPr lang="en-GB" sz="2200" b="0" strike="noStrike" spc="-1" dirty="0">
                <a:solidFill>
                  <a:srgbClr val="FFFFFF"/>
                </a:solid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5470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icture 13"/>
          <p:cNvPicPr/>
          <p:nvPr/>
        </p:nvPicPr>
        <p:blipFill>
          <a:blip r:embed="rId2"/>
          <a:srcRect t="-350" b="-26"/>
          <a:stretch/>
        </p:blipFill>
        <p:spPr>
          <a:xfrm>
            <a:off x="360" y="0"/>
            <a:ext cx="12191760" cy="6883200"/>
          </a:xfrm>
          <a:prstGeom prst="rect">
            <a:avLst/>
          </a:prstGeom>
          <a:ln w="0">
            <a:noFill/>
          </a:ln>
        </p:spPr>
      </p:pic>
      <p:sp>
        <p:nvSpPr>
          <p:cNvPr id="221" name="TextBox 220"/>
          <p:cNvSpPr txBox="1"/>
          <p:nvPr/>
        </p:nvSpPr>
        <p:spPr>
          <a:xfrm>
            <a:off x="132120" y="95760"/>
            <a:ext cx="12060000" cy="671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2800" b="1" strike="noStrike" spc="-1" dirty="0">
                <a:solidFill>
                  <a:srgbClr val="FFFFFF"/>
                </a:solidFill>
                <a:latin typeface="Arial"/>
              </a:rPr>
              <a:t>Halls A/C  - High Resolution Magnetic Spectrometers, BIGBITE</a:t>
            </a:r>
          </a:p>
          <a:p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Precision Nucleon Form Factors</a:t>
            </a:r>
            <a:endParaRPr lang="en-GB" sz="2200" b="0" strike="noStrike" spc="-1" dirty="0">
              <a:solidFill>
                <a:srgbClr val="FFFFFF"/>
              </a:solidFill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The Strange Form Factor of the Proton</a:t>
            </a:r>
            <a:endParaRPr lang="en-GB" sz="2200" b="0" strike="noStrike" spc="-1" dirty="0">
              <a:solidFill>
                <a:srgbClr val="FFFFFF"/>
              </a:solidFill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Reaction Mechanisms via GPDs</a:t>
            </a:r>
            <a:endParaRPr lang="en-GB" sz="2200" b="0" strike="noStrike" spc="-1" dirty="0">
              <a:solidFill>
                <a:srgbClr val="FFFFFF"/>
              </a:solidFill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Wide-Angle Compton Scattering (WACS)</a:t>
            </a:r>
            <a:endParaRPr lang="en-GB" sz="2200" b="0" strike="noStrike" spc="-1" dirty="0">
              <a:solidFill>
                <a:srgbClr val="FFFFFF"/>
              </a:solidFill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Meson Structure </a:t>
            </a:r>
            <a:endParaRPr lang="en-GB" sz="2200" b="0" strike="noStrike" spc="-1" dirty="0">
              <a:solidFill>
                <a:srgbClr val="FFFFFF"/>
              </a:solidFill>
              <a:latin typeface="Arial"/>
            </a:endParaRPr>
          </a:p>
          <a:p>
            <a:br>
              <a:rPr sz="2200" dirty="0"/>
            </a:b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 </a:t>
            </a:r>
            <a:endParaRPr lang="en-GB" sz="2200" b="0" strike="noStrike" spc="-1" dirty="0">
              <a:solidFill>
                <a:srgbClr val="FFFFFF"/>
              </a:solidFill>
              <a:latin typeface="Arial"/>
            </a:endParaRPr>
          </a:p>
          <a:p>
            <a:endParaRPr lang="en-GB" sz="2200" b="0" strike="noStrike" spc="-1" dirty="0">
              <a:solidFill>
                <a:srgbClr val="FFFFFF"/>
              </a:solidFill>
              <a:latin typeface="Arial"/>
            </a:endParaRPr>
          </a:p>
          <a:p>
            <a:r>
              <a:rPr lang="en-GB" sz="2200" b="0" strike="noStrike" spc="-1" dirty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pic>
        <p:nvPicPr>
          <p:cNvPr id="222" name="Picture 221"/>
          <p:cNvPicPr/>
          <p:nvPr/>
        </p:nvPicPr>
        <p:blipFill>
          <a:blip r:embed="rId3"/>
          <a:stretch/>
        </p:blipFill>
        <p:spPr>
          <a:xfrm>
            <a:off x="448440" y="3851177"/>
            <a:ext cx="6793200" cy="2433600"/>
          </a:xfrm>
          <a:prstGeom prst="rect">
            <a:avLst/>
          </a:prstGeom>
          <a:ln w="0">
            <a:noFill/>
          </a:ln>
        </p:spPr>
      </p:pic>
      <p:sp>
        <p:nvSpPr>
          <p:cNvPr id="223" name="TextBox 222"/>
          <p:cNvSpPr txBox="1"/>
          <p:nvPr/>
        </p:nvSpPr>
        <p:spPr>
          <a:xfrm>
            <a:off x="946920" y="2996632"/>
            <a:ext cx="5149080" cy="60228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GB" sz="1800" b="0" strike="noStrike" spc="-1" dirty="0">
                <a:solidFill>
                  <a:srgbClr val="FFFFFF"/>
                </a:solidFill>
                <a:latin typeface="Arial"/>
              </a:rPr>
              <a:t>Detailed measurements of two photon exchange </a:t>
            </a:r>
          </a:p>
          <a:p>
            <a:r>
              <a:rPr lang="en-GB" sz="1800" b="0" strike="noStrike" spc="-1" dirty="0">
                <a:solidFill>
                  <a:srgbClr val="FFFFFF"/>
                </a:solidFill>
                <a:latin typeface="Arial"/>
              </a:rPr>
              <a:t>via nucleon form factors</a:t>
            </a:r>
          </a:p>
        </p:txBody>
      </p:sp>
      <p:pic>
        <p:nvPicPr>
          <p:cNvPr id="224" name="Picture 223"/>
          <p:cNvPicPr/>
          <p:nvPr/>
        </p:nvPicPr>
        <p:blipFill>
          <a:blip r:embed="rId4"/>
          <a:stretch/>
        </p:blipFill>
        <p:spPr>
          <a:xfrm>
            <a:off x="7823160" y="3598912"/>
            <a:ext cx="3920400" cy="2872800"/>
          </a:xfrm>
          <a:prstGeom prst="rect">
            <a:avLst/>
          </a:prstGeom>
          <a:ln w="0">
            <a:noFill/>
          </a:ln>
        </p:spPr>
      </p:pic>
      <p:sp>
        <p:nvSpPr>
          <p:cNvPr id="225" name="TextBox 224"/>
          <p:cNvSpPr txBox="1"/>
          <p:nvPr/>
        </p:nvSpPr>
        <p:spPr>
          <a:xfrm>
            <a:off x="7241640" y="2996632"/>
            <a:ext cx="4818240" cy="3463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GB" sz="1800" b="0" strike="noStrike" spc="-1" dirty="0">
                <a:solidFill>
                  <a:srgbClr val="FFFFFF"/>
                </a:solidFill>
                <a:latin typeface="Arial"/>
              </a:rPr>
              <a:t>Pion (and soon kaon) form factor experiments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15"/>
          <p:cNvPicPr/>
          <p:nvPr/>
        </p:nvPicPr>
        <p:blipFill>
          <a:blip r:embed="rId2"/>
          <a:srcRect t="-350" b="-26"/>
          <a:stretch/>
        </p:blipFill>
        <p:spPr>
          <a:xfrm>
            <a:off x="360" y="0"/>
            <a:ext cx="12191760" cy="6883200"/>
          </a:xfrm>
          <a:prstGeom prst="rect">
            <a:avLst/>
          </a:prstGeom>
          <a:ln w="0">
            <a:noFill/>
          </a:ln>
        </p:spPr>
      </p:pic>
      <p:sp>
        <p:nvSpPr>
          <p:cNvPr id="227" name="TextBox 226"/>
          <p:cNvSpPr txBox="1"/>
          <p:nvPr/>
        </p:nvSpPr>
        <p:spPr>
          <a:xfrm>
            <a:off x="132000" y="140040"/>
            <a:ext cx="12060000" cy="671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2800" b="1" strike="noStrike" spc="-1" dirty="0">
                <a:solidFill>
                  <a:srgbClr val="FFFFFF"/>
                </a:solidFill>
                <a:latin typeface="Arial"/>
              </a:rPr>
              <a:t>Hall B : CLAS12 Large Angle Spectrometer</a:t>
            </a:r>
            <a:endParaRPr lang="en-GB" sz="2800" b="0" strike="noStrike" spc="-1" dirty="0">
              <a:solidFill>
                <a:srgbClr val="FFFFFF"/>
              </a:solidFill>
              <a:latin typeface="Arial"/>
            </a:endParaRPr>
          </a:p>
          <a:p>
            <a:r>
              <a:rPr lang="en-GB" sz="1600" b="1" strike="noStrike" spc="-1" dirty="0">
                <a:solidFill>
                  <a:srgbClr val="FFFFFF"/>
                </a:solidFill>
                <a:latin typeface="Arial"/>
              </a:rPr>
              <a:t> </a:t>
            </a:r>
          </a:p>
          <a:p>
            <a:endParaRPr lang="en-GB" sz="1600" b="1" spc="-1" dirty="0">
              <a:solidFill>
                <a:srgbClr val="FFFFFF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strike="noStrike" spc="-1" dirty="0">
                <a:solidFill>
                  <a:srgbClr val="FFFFFF"/>
                </a:solidFill>
                <a:latin typeface="Arial"/>
              </a:rPr>
              <a:t>3D Quark Tomography via Deeply Virtual Compton Scattering </a:t>
            </a:r>
            <a:endParaRPr lang="en-GB" sz="1600" b="0" strike="noStrike" spc="-1" dirty="0">
              <a:solidFill>
                <a:srgbClr val="FFFFFF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strike="noStrike" spc="-1" dirty="0" err="1">
                <a:solidFill>
                  <a:srgbClr val="FFFFFF"/>
                </a:solidFill>
                <a:latin typeface="Arial"/>
              </a:rPr>
              <a:t>Timelike</a:t>
            </a:r>
            <a:r>
              <a:rPr lang="en-GB" sz="1600" b="1" strike="noStrike" spc="-1" dirty="0">
                <a:solidFill>
                  <a:srgbClr val="FFFFFF"/>
                </a:solidFill>
                <a:latin typeface="Arial"/>
              </a:rPr>
              <a:t> Compton Scattering</a:t>
            </a:r>
            <a:endParaRPr lang="en-GB" sz="1600" b="0" strike="noStrike" spc="-1" dirty="0">
              <a:solidFill>
                <a:srgbClr val="FFFFFF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strike="noStrike" spc="-1" dirty="0">
                <a:solidFill>
                  <a:srgbClr val="FFFFFF"/>
                </a:solidFill>
                <a:latin typeface="Arial"/>
              </a:rPr>
              <a:t>Deeply Virtual Meson Production</a:t>
            </a:r>
            <a:endParaRPr lang="en-GB" sz="1600" b="0" strike="noStrike" spc="-1" dirty="0">
              <a:solidFill>
                <a:srgbClr val="FFFFFF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strike="noStrike" spc="-1" dirty="0">
                <a:solidFill>
                  <a:srgbClr val="FFFFFF"/>
                </a:solidFill>
                <a:latin typeface="Arial"/>
              </a:rPr>
              <a:t>Hadron Transition Form Factors</a:t>
            </a:r>
            <a:endParaRPr lang="en-GB" sz="1600" b="0" strike="noStrike" spc="-1" dirty="0">
              <a:solidFill>
                <a:srgbClr val="FFFFFF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strike="noStrike" spc="-1" dirty="0">
                <a:solidFill>
                  <a:srgbClr val="FFFFFF"/>
                </a:solidFill>
                <a:latin typeface="Arial"/>
              </a:rPr>
              <a:t> </a:t>
            </a:r>
            <a:endParaRPr lang="en-GB" sz="16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28" name="Picture 227"/>
          <p:cNvPicPr/>
          <p:nvPr/>
        </p:nvPicPr>
        <p:blipFill>
          <a:blip r:embed="rId3"/>
          <a:stretch/>
        </p:blipFill>
        <p:spPr>
          <a:xfrm>
            <a:off x="426480" y="3024983"/>
            <a:ext cx="5392800" cy="2613600"/>
          </a:xfrm>
          <a:prstGeom prst="rect">
            <a:avLst/>
          </a:prstGeom>
          <a:ln w="0">
            <a:noFill/>
          </a:ln>
        </p:spPr>
      </p:pic>
      <p:sp>
        <p:nvSpPr>
          <p:cNvPr id="229" name="TextBox 228"/>
          <p:cNvSpPr txBox="1"/>
          <p:nvPr/>
        </p:nvSpPr>
        <p:spPr>
          <a:xfrm>
            <a:off x="6477240" y="1058899"/>
            <a:ext cx="5846400" cy="118489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strike="noStrike" spc="-1" dirty="0">
                <a:solidFill>
                  <a:srgbClr val="FFFFFF"/>
                </a:solidFill>
                <a:latin typeface="Arial"/>
              </a:rPr>
              <a:t>Gluonic Form Factors and Mass Radius Mapping </a:t>
            </a:r>
            <a:endParaRPr lang="en-GB" sz="1600" b="0" strike="noStrike" spc="-1" dirty="0">
              <a:solidFill>
                <a:srgbClr val="FFFFFF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strike="noStrike" spc="-1" dirty="0">
                <a:solidFill>
                  <a:srgbClr val="FFFFFF"/>
                </a:solidFill>
                <a:latin typeface="Arial"/>
              </a:rPr>
              <a:t> Lepton-Nucleus Benchmarking for Neutrino Oscillations</a:t>
            </a:r>
            <a:endParaRPr lang="en-GB" sz="1600" b="0" strike="noStrike" spc="-1" dirty="0">
              <a:solidFill>
                <a:srgbClr val="FFFFFF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strike="noStrike" spc="-1" dirty="0">
                <a:solidFill>
                  <a:srgbClr val="FFFFFF"/>
                </a:solidFill>
                <a:latin typeface="Arial"/>
              </a:rPr>
              <a:t> High-Density Short-Range Correlations </a:t>
            </a:r>
            <a:endParaRPr lang="en-GB" sz="1600" b="0" strike="noStrike" spc="-1" dirty="0">
              <a:solidFill>
                <a:srgbClr val="FFFFFF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1600" b="1" strike="noStrike" spc="-1" dirty="0" err="1">
                <a:solidFill>
                  <a:srgbClr val="FFFFFF"/>
                </a:solidFill>
                <a:latin typeface="Arial"/>
              </a:rPr>
              <a:t>Color</a:t>
            </a:r>
            <a:r>
              <a:rPr lang="en-GB" sz="1600" b="1" strike="noStrike" spc="-1" dirty="0">
                <a:solidFill>
                  <a:srgbClr val="FFFFFF"/>
                </a:solidFill>
                <a:latin typeface="Arial"/>
              </a:rPr>
              <a:t> Transparency and the Quark-Hadron Transition</a:t>
            </a:r>
            <a:endParaRPr lang="en-GB" sz="1600" b="0" strike="noStrike" spc="-1" dirty="0">
              <a:solidFill>
                <a:srgbClr val="FFFFFF"/>
              </a:solidFill>
              <a:latin typeface="Arial"/>
            </a:endParaRPr>
          </a:p>
          <a:p>
            <a:r>
              <a:rPr lang="en-GB" sz="2200" b="0" strike="noStrike" spc="-1" dirty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558000" y="2573917"/>
            <a:ext cx="535680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800" b="0" strike="noStrike" spc="-1" dirty="0">
                <a:solidFill>
                  <a:srgbClr val="FFFFFF"/>
                </a:solidFill>
                <a:latin typeface="Arial"/>
              </a:rPr>
              <a:t>First polarisation observables in DVCS for GPDs</a:t>
            </a:r>
          </a:p>
        </p:txBody>
      </p:sp>
      <p:pic>
        <p:nvPicPr>
          <p:cNvPr id="231" name="Picture 230"/>
          <p:cNvPicPr/>
          <p:nvPr/>
        </p:nvPicPr>
        <p:blipFill>
          <a:blip r:embed="rId4"/>
          <a:stretch/>
        </p:blipFill>
        <p:spPr>
          <a:xfrm>
            <a:off x="7009282" y="3025260"/>
            <a:ext cx="4442400" cy="2682000"/>
          </a:xfrm>
          <a:prstGeom prst="rect">
            <a:avLst/>
          </a:prstGeom>
          <a:ln w="0">
            <a:noFill/>
          </a:ln>
        </p:spPr>
      </p:pic>
      <p:sp>
        <p:nvSpPr>
          <p:cNvPr id="232" name="TextBox 231"/>
          <p:cNvSpPr txBox="1"/>
          <p:nvPr/>
        </p:nvSpPr>
        <p:spPr>
          <a:xfrm>
            <a:off x="6834840" y="2573917"/>
            <a:ext cx="535680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800" b="0" strike="noStrike" spc="-1" dirty="0">
                <a:solidFill>
                  <a:srgbClr val="FFFFFF"/>
                </a:solidFill>
                <a:latin typeface="Arial"/>
              </a:rPr>
              <a:t>First polarisation observables in TCS for GPDs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17"/>
          <p:cNvPicPr/>
          <p:nvPr/>
        </p:nvPicPr>
        <p:blipFill>
          <a:blip r:embed="rId2"/>
          <a:srcRect t="-350" b="-26"/>
          <a:stretch/>
        </p:blipFill>
        <p:spPr>
          <a:xfrm>
            <a:off x="360" y="0"/>
            <a:ext cx="12191760" cy="6883200"/>
          </a:xfrm>
          <a:prstGeom prst="rect">
            <a:avLst/>
          </a:prstGeom>
          <a:ln w="0">
            <a:noFill/>
          </a:ln>
        </p:spPr>
      </p:pic>
      <p:sp>
        <p:nvSpPr>
          <p:cNvPr id="234" name="TextBox 233"/>
          <p:cNvSpPr txBox="1"/>
          <p:nvPr/>
        </p:nvSpPr>
        <p:spPr>
          <a:xfrm>
            <a:off x="132120" y="95760"/>
            <a:ext cx="12060000" cy="671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2800" b="1" strike="noStrike" spc="-1" dirty="0">
                <a:solidFill>
                  <a:srgbClr val="FFFFFF"/>
                </a:solidFill>
                <a:latin typeface="Arial"/>
              </a:rPr>
              <a:t>Hall D : Hermetic </a:t>
            </a:r>
            <a:r>
              <a:rPr lang="en-GB" sz="2800" b="1" strike="noStrike" spc="-1" dirty="0" err="1">
                <a:solidFill>
                  <a:srgbClr val="FFFFFF"/>
                </a:solidFill>
                <a:latin typeface="Arial"/>
              </a:rPr>
              <a:t>GlueX</a:t>
            </a:r>
            <a:r>
              <a:rPr lang="en-GB" sz="2800" b="1" strike="noStrike" spc="-1" dirty="0">
                <a:solidFill>
                  <a:srgbClr val="FFFFFF"/>
                </a:solidFill>
                <a:latin typeface="Arial"/>
              </a:rPr>
              <a:t> Spectrometer / Calorimeter </a:t>
            </a:r>
            <a:br>
              <a:rPr sz="2200" dirty="0"/>
            </a:br>
            <a:endParaRPr lang="en-GB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Exotic Meson Spectroscopy (</a:t>
            </a:r>
            <a:r>
              <a:rPr lang="en-GB" sz="2200" b="1" strike="noStrike" spc="-1" dirty="0" err="1">
                <a:solidFill>
                  <a:srgbClr val="FFFFFF"/>
                </a:solidFill>
                <a:latin typeface="Arial"/>
              </a:rPr>
              <a:t>GlueX</a:t>
            </a: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)</a:t>
            </a:r>
            <a:endParaRPr lang="en-GB" sz="2200" b="0" strike="noStrike" spc="-1" dirty="0">
              <a:solidFill>
                <a:srgbClr val="FFFFFF"/>
              </a:solidFill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Precision Hyperon Weak Decays (Elliptical </a:t>
            </a:r>
            <a:r>
              <a:rPr lang="en-GB" sz="2200" b="1" strike="noStrike" spc="-1" dirty="0" err="1">
                <a:solidFill>
                  <a:srgbClr val="FFFFFF"/>
                </a:solidFill>
                <a:latin typeface="Arial"/>
              </a:rPr>
              <a:t>GlueX</a:t>
            </a: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)</a:t>
            </a:r>
            <a:endParaRPr lang="en-GB" sz="2200" b="0" strike="noStrike" spc="-1" dirty="0">
              <a:solidFill>
                <a:srgbClr val="FFFFFF"/>
              </a:solidFill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Gluonic Structure and the EMC Effect in Nuclei (Nuclear </a:t>
            </a:r>
            <a:r>
              <a:rPr lang="en-GB" sz="2200" b="1" strike="noStrike" spc="-1" dirty="0" err="1">
                <a:solidFill>
                  <a:srgbClr val="FFFFFF"/>
                </a:solidFill>
                <a:latin typeface="Arial"/>
              </a:rPr>
              <a:t>GlueX</a:t>
            </a: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)</a:t>
            </a:r>
            <a:endParaRPr lang="en-GB" sz="2200" b="0" strike="noStrike" spc="-1" dirty="0">
              <a:solidFill>
                <a:srgbClr val="FFFFFF"/>
              </a:solidFill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J/</a:t>
            </a:r>
            <a:r>
              <a:rPr lang="en-GB" sz="22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ψ and </a:t>
            </a: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Charmonium Production (</a:t>
            </a:r>
            <a:r>
              <a:rPr lang="en-GB" sz="2200" b="1" strike="noStrike" spc="-1" dirty="0" err="1">
                <a:solidFill>
                  <a:srgbClr val="FFFFFF"/>
                </a:solidFill>
                <a:latin typeface="Arial"/>
              </a:rPr>
              <a:t>GlueX</a:t>
            </a:r>
            <a:r>
              <a:rPr lang="en-GB" sz="2200" b="1" strike="noStrike" spc="-1" dirty="0">
                <a:solidFill>
                  <a:srgbClr val="FFFFFF"/>
                </a:solidFill>
                <a:latin typeface="Arial"/>
              </a:rPr>
              <a:t> III)</a:t>
            </a:r>
            <a:endParaRPr lang="en-GB" sz="2200" b="0" strike="noStrike" spc="-1" dirty="0">
              <a:solidFill>
                <a:srgbClr val="FFFFFF"/>
              </a:solidFill>
              <a:latin typeface="Arial"/>
            </a:endParaRPr>
          </a:p>
          <a:p>
            <a:endParaRPr lang="en-GB" sz="2200" b="0" strike="noStrike" spc="-1" dirty="0">
              <a:solidFill>
                <a:srgbClr val="FFFFFF"/>
              </a:solidFill>
              <a:latin typeface="Arial"/>
            </a:endParaRPr>
          </a:p>
          <a:p>
            <a:endParaRPr lang="en-GB" sz="2200" b="0" strike="noStrike" spc="-1" dirty="0">
              <a:solidFill>
                <a:srgbClr val="FFFFFF"/>
              </a:solidFill>
              <a:latin typeface="Arial"/>
            </a:endParaRPr>
          </a:p>
          <a:p>
            <a:r>
              <a:rPr lang="en-GB" sz="2200" b="0" strike="noStrike" spc="-1" dirty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pic>
        <p:nvPicPr>
          <p:cNvPr id="235" name="Picture 234"/>
          <p:cNvPicPr/>
          <p:nvPr/>
        </p:nvPicPr>
        <p:blipFill>
          <a:blip r:embed="rId3"/>
          <a:stretch/>
        </p:blipFill>
        <p:spPr>
          <a:xfrm>
            <a:off x="289319" y="3241995"/>
            <a:ext cx="5068800" cy="2545200"/>
          </a:xfrm>
          <a:prstGeom prst="rect">
            <a:avLst/>
          </a:prstGeom>
          <a:ln w="0">
            <a:noFill/>
          </a:ln>
        </p:spPr>
      </p:pic>
      <p:sp>
        <p:nvSpPr>
          <p:cNvPr id="236" name="TextBox 235"/>
          <p:cNvSpPr txBox="1"/>
          <p:nvPr/>
        </p:nvSpPr>
        <p:spPr>
          <a:xfrm>
            <a:off x="132120" y="2543955"/>
            <a:ext cx="5504040" cy="60228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GB" sz="1800" b="0" strike="noStrike" spc="-1" dirty="0">
                <a:solidFill>
                  <a:srgbClr val="FFFFFF"/>
                </a:solidFill>
                <a:latin typeface="Arial"/>
              </a:rPr>
              <a:t>First  Exotic hybrid signals in Photoproduction</a:t>
            </a:r>
          </a:p>
          <a:p>
            <a:r>
              <a:rPr lang="en-GB" sz="1800" b="0" strike="noStrike" spc="-1" dirty="0">
                <a:solidFill>
                  <a:srgbClr val="FFFFFF"/>
                </a:solidFill>
                <a:latin typeface="Arial"/>
              </a:rPr>
              <a:t>Only exotics contribute to these Spherical harmonics</a:t>
            </a:r>
          </a:p>
        </p:txBody>
      </p:sp>
      <p:pic>
        <p:nvPicPr>
          <p:cNvPr id="237" name="Picture 236"/>
          <p:cNvPicPr/>
          <p:nvPr/>
        </p:nvPicPr>
        <p:blipFill>
          <a:blip r:embed="rId4"/>
          <a:stretch/>
        </p:blipFill>
        <p:spPr>
          <a:xfrm>
            <a:off x="7179801" y="3177195"/>
            <a:ext cx="3906000" cy="2610000"/>
          </a:xfrm>
          <a:prstGeom prst="rect">
            <a:avLst/>
          </a:prstGeom>
          <a:ln w="0">
            <a:noFill/>
          </a:ln>
        </p:spPr>
      </p:pic>
      <p:sp>
        <p:nvSpPr>
          <p:cNvPr id="238" name="TextBox 237"/>
          <p:cNvSpPr txBox="1"/>
          <p:nvPr/>
        </p:nvSpPr>
        <p:spPr>
          <a:xfrm>
            <a:off x="6179760" y="2543955"/>
            <a:ext cx="5766480" cy="3463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GB" sz="1800" b="0" strike="noStrike" spc="-1" dirty="0">
                <a:solidFill>
                  <a:srgbClr val="FFFFFF"/>
                </a:solidFill>
                <a:latin typeface="Arial"/>
              </a:rPr>
              <a:t>Largest statistics and coverage for J/</a:t>
            </a:r>
            <a:r>
              <a:rPr lang="en-GB" sz="1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ψ photoproduction</a:t>
            </a:r>
            <a:endParaRPr lang="en-GB" sz="1800" b="0" strike="noStrike" spc="-1" dirty="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19"/>
          <p:cNvPicPr/>
          <p:nvPr/>
        </p:nvPicPr>
        <p:blipFill>
          <a:blip r:embed="rId2"/>
          <a:srcRect t="-350" b="-26"/>
          <a:stretch/>
        </p:blipFill>
        <p:spPr>
          <a:xfrm>
            <a:off x="360" y="0"/>
            <a:ext cx="12191760" cy="6883200"/>
          </a:xfrm>
          <a:prstGeom prst="rect">
            <a:avLst/>
          </a:prstGeom>
          <a:ln w="0">
            <a:noFill/>
          </a:ln>
        </p:spPr>
      </p:pic>
      <p:sp>
        <p:nvSpPr>
          <p:cNvPr id="240" name="TextBox 239"/>
          <p:cNvSpPr txBox="1"/>
          <p:nvPr/>
        </p:nvSpPr>
        <p:spPr>
          <a:xfrm>
            <a:off x="132120" y="95760"/>
            <a:ext cx="12060000" cy="6717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2800" b="1" strike="noStrike" spc="-1">
                <a:solidFill>
                  <a:srgbClr val="FFFFFF"/>
                </a:solidFill>
                <a:latin typeface="Arial"/>
              </a:rPr>
              <a:t>Hall D : K-Long Facility</a:t>
            </a:r>
            <a:br>
              <a:rPr sz="2800"/>
            </a:br>
            <a:br>
              <a:rPr sz="2200"/>
            </a:br>
            <a:r>
              <a:rPr lang="en-GB" sz="2200" b="1" strike="noStrike" spc="-1">
                <a:solidFill>
                  <a:srgbClr val="FFFFFF"/>
                </a:solidFill>
                <a:latin typeface="Arial"/>
              </a:rPr>
              <a:t>Strange Baryon Spectroscopy</a:t>
            </a:r>
            <a:endParaRPr lang="en-GB" sz="2200" b="0" strike="noStrike" spc="-1">
              <a:solidFill>
                <a:srgbClr val="FFFFFF"/>
              </a:solidFill>
              <a:latin typeface="Arial"/>
            </a:endParaRPr>
          </a:p>
          <a:p>
            <a:endParaRPr lang="en-GB" sz="2200" b="0" strike="noStrike" spc="-1">
              <a:solidFill>
                <a:srgbClr val="FFFFFF"/>
              </a:solidFill>
              <a:latin typeface="Arial"/>
            </a:endParaRPr>
          </a:p>
          <a:p>
            <a:endParaRPr lang="en-GB" sz="2200" b="0" strike="noStrike" spc="-1">
              <a:solidFill>
                <a:srgbClr val="FFFFFF"/>
              </a:solidFill>
              <a:latin typeface="Arial"/>
            </a:endParaRPr>
          </a:p>
          <a:p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grpSp>
        <p:nvGrpSpPr>
          <p:cNvPr id="241" name="Group 11"/>
          <p:cNvGrpSpPr/>
          <p:nvPr/>
        </p:nvGrpSpPr>
        <p:grpSpPr>
          <a:xfrm>
            <a:off x="5072400" y="108360"/>
            <a:ext cx="6987600" cy="1026000"/>
            <a:chOff x="5072400" y="108360"/>
            <a:chExt cx="6987600" cy="1026000"/>
          </a:xfrm>
        </p:grpSpPr>
        <p:pic>
          <p:nvPicPr>
            <p:cNvPr id="242" name="Picture 22"/>
            <p:cNvPicPr/>
            <p:nvPr/>
          </p:nvPicPr>
          <p:blipFill>
            <a:blip r:embed="rId3"/>
            <a:srcRect b="94573"/>
            <a:stretch/>
          </p:blipFill>
          <p:spPr>
            <a:xfrm>
              <a:off x="5072400" y="108360"/>
              <a:ext cx="6987600" cy="218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3" name="Picture 23"/>
            <p:cNvPicPr/>
            <p:nvPr/>
          </p:nvPicPr>
          <p:blipFill>
            <a:blip r:embed="rId3"/>
            <a:srcRect t="68898" b="11122"/>
            <a:stretch/>
          </p:blipFill>
          <p:spPr>
            <a:xfrm>
              <a:off x="5072400" y="327960"/>
              <a:ext cx="6987600" cy="8064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44" name="TextBox 10"/>
          <p:cNvSpPr/>
          <p:nvPr/>
        </p:nvSpPr>
        <p:spPr>
          <a:xfrm>
            <a:off x="-50400" y="738720"/>
            <a:ext cx="6782400" cy="304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 defTabSz="457200">
              <a:lnSpc>
                <a:spcPct val="100000"/>
              </a:lnSpc>
              <a:buClr>
                <a:srgbClr val="25303B"/>
              </a:buClr>
              <a:buFont typeface="Arial"/>
              <a:buChar char="•"/>
            </a:pP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 defTabSz="457200">
              <a:lnSpc>
                <a:spcPct val="100000"/>
              </a:lnSpc>
              <a:buClr>
                <a:srgbClr val="25303B"/>
              </a:buClr>
              <a:buFont typeface="Arial"/>
              <a:buChar char="•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</a:rPr>
              <a:t>Equipment for the Flux monitor</a:t>
            </a:r>
          </a:p>
          <a:p>
            <a:pPr marL="799920" lvl="1" indent="-343080" defTabSz="457200">
              <a:lnSpc>
                <a:spcPct val="100000"/>
              </a:lnSpc>
              <a:buClr>
                <a:srgbClr val="25303B"/>
              </a:buClr>
              <a:buFont typeface="Arial"/>
              <a:buChar char="•"/>
            </a:pPr>
            <a:r>
              <a:rPr lang="en-GB" sz="1800" b="0" strike="noStrike" spc="-1">
                <a:solidFill>
                  <a:srgbClr val="FFFFFF"/>
                </a:solidFill>
                <a:latin typeface="Arial"/>
              </a:rPr>
              <a:t>UoY responsibility, to be shipped from Juelich</a:t>
            </a:r>
          </a:p>
          <a:p>
            <a:pPr marL="799920" lvl="1" indent="-343080" defTabSz="457200">
              <a:lnSpc>
                <a:spcPct val="100000"/>
              </a:lnSpc>
              <a:buClr>
                <a:srgbClr val="25303B"/>
              </a:buClr>
              <a:buFont typeface="Arial"/>
              <a:buChar char="•"/>
            </a:pPr>
            <a:r>
              <a:rPr lang="en-GB" sz="1600" b="0" strike="noStrike" spc="-1">
                <a:solidFill>
                  <a:srgbClr val="FFFFFF"/>
                </a:solidFill>
                <a:latin typeface="Arial"/>
              </a:rPr>
              <a:t>took 26 months to sign all contracts Sweden-Germany-UK-USA</a:t>
            </a:r>
          </a:p>
          <a:p>
            <a:pPr marL="799920" lvl="1" indent="-343080" defTabSz="457200">
              <a:lnSpc>
                <a:spcPct val="100000"/>
              </a:lnSpc>
              <a:buClr>
                <a:srgbClr val="25303B"/>
              </a:buClr>
              <a:buFont typeface="Arial"/>
              <a:buChar char="•"/>
            </a:pPr>
            <a:r>
              <a:rPr lang="en-GB" sz="1600" b="0" strike="noStrike" spc="-1">
                <a:solidFill>
                  <a:srgbClr val="FFFFFF"/>
                </a:solidFill>
                <a:latin typeface="Arial"/>
              </a:rPr>
              <a:t>First new KLF equipment</a:t>
            </a:r>
          </a:p>
          <a:p>
            <a:pPr marL="343080" indent="-343080" defTabSz="457200">
              <a:lnSpc>
                <a:spcPct val="100000"/>
              </a:lnSpc>
              <a:buClr>
                <a:srgbClr val="25303B"/>
              </a:buClr>
              <a:buFont typeface="Arial"/>
              <a:buChar char="•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</a:rPr>
              <a:t>Successful intermediate readiness review (S</a:t>
            </a:r>
            <a:r>
              <a:rPr lang="en-GB" sz="1800" b="0" strike="noStrike" spc="-1">
                <a:solidFill>
                  <a:srgbClr val="FFFFFF"/>
                </a:solidFill>
                <a:latin typeface="Arial"/>
              </a:rPr>
              <a:t>ummer 2025</a:t>
            </a:r>
            <a:r>
              <a:rPr lang="en-GB" sz="2400" b="0" strike="noStrike" spc="-1">
                <a:solidFill>
                  <a:srgbClr val="FFFFFF"/>
                </a:solidFill>
                <a:latin typeface="Arial"/>
              </a:rPr>
              <a:t>)</a:t>
            </a:r>
          </a:p>
          <a:p>
            <a:pPr marL="343080" indent="-343080" defTabSz="457200">
              <a:lnSpc>
                <a:spcPct val="100000"/>
              </a:lnSpc>
              <a:buClr>
                <a:srgbClr val="25303B"/>
              </a:buClr>
              <a:buFont typeface="Arial"/>
              <a:buChar char="•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</a:rPr>
              <a:t>Final readiness review (Summer 2027)</a:t>
            </a:r>
            <a:br>
              <a:rPr sz="2400"/>
            </a:b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45" name="Picture 24"/>
          <p:cNvPicPr/>
          <p:nvPr/>
        </p:nvPicPr>
        <p:blipFill>
          <a:blip r:embed="rId4"/>
          <a:stretch/>
        </p:blipFill>
        <p:spPr>
          <a:xfrm>
            <a:off x="7163640" y="1432080"/>
            <a:ext cx="2832480" cy="2136600"/>
          </a:xfrm>
          <a:prstGeom prst="rect">
            <a:avLst/>
          </a:prstGeom>
          <a:ln w="0">
            <a:noFill/>
          </a:ln>
        </p:spPr>
      </p:pic>
      <p:sp>
        <p:nvSpPr>
          <p:cNvPr id="246" name="TextBox 12"/>
          <p:cNvSpPr/>
          <p:nvPr/>
        </p:nvSpPr>
        <p:spPr>
          <a:xfrm>
            <a:off x="57600" y="3670200"/>
            <a:ext cx="8452800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 defTabSz="457200">
              <a:lnSpc>
                <a:spcPct val="100000"/>
              </a:lnSpc>
              <a:buClr>
                <a:srgbClr val="25303B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FFFFFF"/>
                </a:solidFill>
                <a:latin typeface="Arial"/>
              </a:rPr>
              <a:t>New proposal UoY-RIKEN – </a:t>
            </a:r>
            <a:r>
              <a:rPr lang="en-GB" sz="2400" b="0" strike="noStrike" spc="-1" dirty="0" err="1">
                <a:solidFill>
                  <a:srgbClr val="FFFFFF"/>
                </a:solidFill>
                <a:latin typeface="Arial"/>
              </a:rPr>
              <a:t>Hypernuclear</a:t>
            </a:r>
            <a:r>
              <a:rPr lang="en-GB" sz="2400" b="0" strike="noStrike" spc="-1" dirty="0">
                <a:solidFill>
                  <a:srgbClr val="FFFFFF"/>
                </a:solidFill>
                <a:latin typeface="Arial"/>
              </a:rPr>
              <a:t> station at KLF</a:t>
            </a:r>
            <a:br>
              <a:rPr sz="2400" dirty="0"/>
            </a:br>
            <a:r>
              <a:rPr lang="en-GB" sz="2400" b="0" strike="noStrike" spc="-1" dirty="0">
                <a:solidFill>
                  <a:srgbClr val="FFFFFF"/>
                </a:solidFill>
                <a:latin typeface="Arial"/>
              </a:rPr>
              <a:t>(</a:t>
            </a:r>
            <a:r>
              <a:rPr lang="en-GB" sz="1800" b="0" strike="noStrike" spc="-1" dirty="0">
                <a:solidFill>
                  <a:srgbClr val="FFFFFF"/>
                </a:solidFill>
                <a:latin typeface="Arial"/>
              </a:rPr>
              <a:t>PAC on 07.07.2026</a:t>
            </a:r>
            <a:r>
              <a:rPr lang="en-GB" sz="2400" b="0" strike="noStrike" spc="-1" dirty="0">
                <a:solidFill>
                  <a:srgbClr val="FFFFFF"/>
                </a:solidFill>
                <a:latin typeface="Arial"/>
              </a:rPr>
              <a:t>)</a:t>
            </a:r>
          </a:p>
        </p:txBody>
      </p:sp>
      <p:pic>
        <p:nvPicPr>
          <p:cNvPr id="247" name="Picture 25"/>
          <p:cNvPicPr/>
          <p:nvPr/>
        </p:nvPicPr>
        <p:blipFill>
          <a:blip r:embed="rId5"/>
          <a:srcRect l="14754" b="3812"/>
          <a:stretch/>
        </p:blipFill>
        <p:spPr>
          <a:xfrm>
            <a:off x="296640" y="4439520"/>
            <a:ext cx="3519360" cy="236520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26"/>
          <p:cNvPicPr/>
          <p:nvPr/>
        </p:nvPicPr>
        <p:blipFill>
          <a:blip r:embed="rId6"/>
          <a:stretch/>
        </p:blipFill>
        <p:spPr>
          <a:xfrm>
            <a:off x="3395880" y="4563000"/>
            <a:ext cx="1828080" cy="211788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27"/>
          <p:cNvPicPr/>
          <p:nvPr/>
        </p:nvPicPr>
        <p:blipFill>
          <a:blip r:embed="rId7"/>
          <a:stretch/>
        </p:blipFill>
        <p:spPr>
          <a:xfrm>
            <a:off x="7560000" y="4171680"/>
            <a:ext cx="3336480" cy="2585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2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251" name="TextBox 5"/>
          <p:cNvSpPr/>
          <p:nvPr/>
        </p:nvSpPr>
        <p:spPr>
          <a:xfrm>
            <a:off x="7595640" y="1037520"/>
            <a:ext cx="4338000" cy="554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marL="355680" indent="-34308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Continuation of </a:t>
            </a:r>
            <a:r>
              <a:rPr lang="en-US" sz="2000" b="1" strike="noStrike" spc="-1">
                <a:solidFill>
                  <a:srgbClr val="354F65"/>
                </a:solidFill>
                <a:latin typeface="Arial"/>
                <a:ea typeface="Times New Roman"/>
              </a:rPr>
              <a:t>CEBAF Nuclear Physics Program</a:t>
            </a:r>
            <a:endParaRPr lang="en-GB" sz="2000" b="0" strike="noStrike" spc="-1">
              <a:solidFill>
                <a:srgbClr val="000000"/>
              </a:solidFill>
              <a:latin typeface="Arial"/>
            </a:endParaRPr>
          </a:p>
          <a:p>
            <a:pPr marL="355680" indent="-34308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Growing to a </a:t>
            </a:r>
            <a:r>
              <a:rPr lang="en-US" sz="2000" b="1" strike="noStrike" spc="-1">
                <a:solidFill>
                  <a:srgbClr val="354F65"/>
                </a:solidFill>
                <a:latin typeface="Arial"/>
                <a:ea typeface="Times New Roman"/>
              </a:rPr>
              <a:t>multi-program laboratory</a:t>
            </a:r>
            <a:endParaRPr lang="en-GB" sz="2000" b="0" strike="noStrike" spc="-1">
              <a:solidFill>
                <a:srgbClr val="000000"/>
              </a:solidFill>
              <a:latin typeface="Arial"/>
            </a:endParaRPr>
          </a:p>
          <a:p>
            <a:pPr marL="355680" indent="-34308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Future expansions proposed over the next 20 years supported by:</a:t>
            </a:r>
            <a:endParaRPr lang="en-GB" sz="2000" b="0" strike="noStrike" spc="-1">
              <a:solidFill>
                <a:srgbClr val="000000"/>
              </a:solidFill>
              <a:latin typeface="Arial"/>
            </a:endParaRPr>
          </a:p>
          <a:p>
            <a:pPr marL="755640" lvl="1" indent="-285840" defTabSz="914400">
              <a:lnSpc>
                <a:spcPct val="100000"/>
              </a:lnSpc>
              <a:spcAft>
                <a:spcPts val="601"/>
              </a:spcAft>
              <a:buClr>
                <a:srgbClr val="2A4F66"/>
              </a:buClr>
              <a:buSzPct val="150000"/>
              <a:buFont typeface="Arial"/>
              <a:buChar char="›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working with the scientific </a:t>
            </a:r>
            <a:br>
              <a:rPr sz="1800"/>
            </a:br>
            <a:r>
              <a:rPr lang="en-US" sz="1800" b="1" strike="noStrike" spc="-1">
                <a:solidFill>
                  <a:srgbClr val="354F65"/>
                </a:solidFill>
                <a:latin typeface="Arial"/>
                <a:ea typeface="Times New Roman"/>
              </a:rPr>
              <a:t>user community 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for buy </a:t>
            </a:r>
            <a:br>
              <a:rPr sz="1800"/>
            </a:b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in on priorities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  <a:p>
            <a:pPr marL="755640" lvl="1" indent="-285840" defTabSz="914400">
              <a:lnSpc>
                <a:spcPct val="100000"/>
              </a:lnSpc>
              <a:spcAft>
                <a:spcPts val="601"/>
              </a:spcAft>
              <a:buClr>
                <a:srgbClr val="2A4F66"/>
              </a:buClr>
              <a:buSzPct val="150000"/>
              <a:buFont typeface="Arial"/>
              <a:buChar char="›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We are planning community-oriented strategy planning exercises, for CEBAF and other sectors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  <a:p>
            <a:pPr marL="1212840" lvl="2" indent="-285840" defTabSz="914400">
              <a:lnSpc>
                <a:spcPct val="100000"/>
              </a:lnSpc>
              <a:spcAft>
                <a:spcPts val="601"/>
              </a:spcAft>
              <a:buClr>
                <a:srgbClr val="2A4F66"/>
              </a:buClr>
              <a:buSzPct val="150000"/>
              <a:buFont typeface="Arial"/>
              <a:buChar char="›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CEBAF 2037 and beyond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  <a:p>
            <a:pPr marL="1212840" lvl="2" indent="-285840" defTabSz="914400">
              <a:lnSpc>
                <a:spcPct val="100000"/>
              </a:lnSpc>
              <a:spcAft>
                <a:spcPts val="601"/>
              </a:spcAft>
              <a:buClr>
                <a:srgbClr val="2A4F66"/>
              </a:buClr>
              <a:buSzPct val="150000"/>
              <a:buFont typeface="Arial"/>
              <a:buChar char="›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Beam Dump opportunities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  <a:p>
            <a:pPr marL="1212840" lvl="2" indent="-285840" defTabSz="914400">
              <a:lnSpc>
                <a:spcPct val="100000"/>
              </a:lnSpc>
              <a:spcAft>
                <a:spcPts val="601"/>
              </a:spcAft>
              <a:buClr>
                <a:srgbClr val="2A4F66"/>
              </a:buClr>
              <a:buSzPct val="150000"/>
              <a:buFont typeface="Arial"/>
              <a:buChar char="›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22 GeV ? Positron beams ?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  <a:p>
            <a:pPr marL="1212840" lvl="2" indent="-285840" defTabSz="914400">
              <a:lnSpc>
                <a:spcPct val="100000"/>
              </a:lnSpc>
              <a:spcAft>
                <a:spcPts val="601"/>
              </a:spcAft>
              <a:buClr>
                <a:srgbClr val="2A4F66"/>
              </a:buClr>
              <a:buSzPct val="150000"/>
              <a:buFont typeface="Arial"/>
              <a:buChar char="›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FEL, n-sources…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2" name="Picture 14"/>
          <p:cNvPicPr/>
          <p:nvPr/>
        </p:nvPicPr>
        <p:blipFill>
          <a:blip r:embed="rId4"/>
          <a:stretch/>
        </p:blipFill>
        <p:spPr>
          <a:xfrm>
            <a:off x="10713960" y="80640"/>
            <a:ext cx="1355400" cy="423360"/>
          </a:xfrm>
          <a:prstGeom prst="rect">
            <a:avLst/>
          </a:prstGeom>
          <a:ln w="0">
            <a:noFill/>
          </a:ln>
        </p:spPr>
      </p:pic>
      <p:sp>
        <p:nvSpPr>
          <p:cNvPr id="253" name="Slide Number Placeholder 2"/>
          <p:cNvSpPr/>
          <p:nvPr/>
        </p:nvSpPr>
        <p:spPr>
          <a:xfrm>
            <a:off x="8610480" y="6485040"/>
            <a:ext cx="3383280" cy="27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fld id="{1497673B-60FA-4E03-9207-E80EF6038309}" type="slidenum">
              <a:rPr lang="en-US" sz="900" b="0" strike="noStrike" spc="-1">
                <a:solidFill>
                  <a:srgbClr val="808080"/>
                </a:solidFill>
                <a:latin typeface="Arial"/>
              </a:rPr>
              <a:t>9</a:t>
            </a:fld>
            <a:endParaRPr lang="en-GB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257760" y="268920"/>
            <a:ext cx="10694880" cy="105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1" strike="noStrike" spc="-1">
                <a:solidFill>
                  <a:srgbClr val="354F65"/>
                </a:solidFill>
                <a:latin typeface="Arial"/>
              </a:rPr>
              <a:t>Jefferson</a:t>
            </a:r>
            <a:r>
              <a:rPr lang="en-US" sz="4400" b="1" strike="noStrike" spc="-151">
                <a:solidFill>
                  <a:srgbClr val="354F65"/>
                </a:solidFill>
                <a:latin typeface="Arial"/>
              </a:rPr>
              <a:t> Lab: 10/20-Year Outlook</a:t>
            </a:r>
            <a:endParaRPr lang="en-US" sz="4400" b="0" strike="noStrike" spc="-1">
              <a:solidFill>
                <a:schemeClr val="dk1"/>
              </a:solidFill>
              <a:latin typeface="Apto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JeffersonLabPowerPointColors">
  <a:themeElements>
    <a:clrScheme name="Jefferson Lab Palette">
      <a:dk1>
        <a:srgbClr val="000000"/>
      </a:dk1>
      <a:lt1>
        <a:srgbClr val="FFFFFF"/>
      </a:lt1>
      <a:dk2>
        <a:srgbClr val="2A4F66"/>
      </a:dk2>
      <a:lt2>
        <a:srgbClr val="8797A7"/>
      </a:lt2>
      <a:accent1>
        <a:srgbClr val="AC2C30"/>
      </a:accent1>
      <a:accent2>
        <a:srgbClr val="04A1AF"/>
      </a:accent2>
      <a:accent3>
        <a:srgbClr val="5E5E5E"/>
      </a:accent3>
      <a:accent4>
        <a:srgbClr val="821282"/>
      </a:accent4>
      <a:accent5>
        <a:srgbClr val="023F16"/>
      </a:accent5>
      <a:accent6>
        <a:srgbClr val="AD8C00"/>
      </a:accent6>
      <a:hlink>
        <a:srgbClr val="2A4F66"/>
      </a:hlink>
      <a:folHlink>
        <a:srgbClr val="489FAD"/>
      </a:folHlink>
    </a:clrScheme>
    <a:fontScheme name="Office">
      <a:majorFont>
        <a:latin typeface="Aptos Display" panose="02110004020202020204"/>
        <a:ea typeface=""/>
        <a:cs typeface=""/>
      </a:majorFont>
      <a:minorFont>
        <a:latin typeface="Aptos" panose="021100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JeffersonLabPowerPointColors">
  <a:themeElements>
    <a:clrScheme name="Jefferson Lab Palette">
      <a:dk1>
        <a:srgbClr val="000000"/>
      </a:dk1>
      <a:lt1>
        <a:srgbClr val="FFFFFF"/>
      </a:lt1>
      <a:dk2>
        <a:srgbClr val="2A4F66"/>
      </a:dk2>
      <a:lt2>
        <a:srgbClr val="8797A7"/>
      </a:lt2>
      <a:accent1>
        <a:srgbClr val="AC2C30"/>
      </a:accent1>
      <a:accent2>
        <a:srgbClr val="04A1AF"/>
      </a:accent2>
      <a:accent3>
        <a:srgbClr val="5E5E5E"/>
      </a:accent3>
      <a:accent4>
        <a:srgbClr val="821282"/>
      </a:accent4>
      <a:accent5>
        <a:srgbClr val="023F16"/>
      </a:accent5>
      <a:accent6>
        <a:srgbClr val="AD8C00"/>
      </a:accent6>
      <a:hlink>
        <a:srgbClr val="2A4F66"/>
      </a:hlink>
      <a:folHlink>
        <a:srgbClr val="489FAD"/>
      </a:folHlink>
    </a:clrScheme>
    <a:fontScheme name="Office">
      <a:majorFont>
        <a:latin typeface="Aptos Display" panose="02110004020202020204"/>
        <a:ea typeface=""/>
        <a:cs typeface=""/>
      </a:majorFont>
      <a:minorFont>
        <a:latin typeface="Aptos" panose="021100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JeffersonLabPowerPointColors">
  <a:themeElements>
    <a:clrScheme name="Jefferson Lab Palette">
      <a:dk1>
        <a:srgbClr val="000000"/>
      </a:dk1>
      <a:lt1>
        <a:srgbClr val="FFFFFF"/>
      </a:lt1>
      <a:dk2>
        <a:srgbClr val="2A4F66"/>
      </a:dk2>
      <a:lt2>
        <a:srgbClr val="8797A7"/>
      </a:lt2>
      <a:accent1>
        <a:srgbClr val="AC2C30"/>
      </a:accent1>
      <a:accent2>
        <a:srgbClr val="04A1AF"/>
      </a:accent2>
      <a:accent3>
        <a:srgbClr val="5E5E5E"/>
      </a:accent3>
      <a:accent4>
        <a:srgbClr val="821282"/>
      </a:accent4>
      <a:accent5>
        <a:srgbClr val="023F16"/>
      </a:accent5>
      <a:accent6>
        <a:srgbClr val="AD8C00"/>
      </a:accent6>
      <a:hlink>
        <a:srgbClr val="2A4F66"/>
      </a:hlink>
      <a:folHlink>
        <a:srgbClr val="489FAD"/>
      </a:folHlink>
    </a:clrScheme>
    <a:fontScheme name="Office">
      <a:majorFont>
        <a:latin typeface="Aptos Display" panose="02110004020202020204"/>
        <a:ea typeface=""/>
        <a:cs typeface=""/>
      </a:majorFont>
      <a:minorFont>
        <a:latin typeface="Aptos" panose="021100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JeffersonLabPowerPointColors">
  <a:themeElements>
    <a:clrScheme name="Jefferson Lab Palette">
      <a:dk1>
        <a:srgbClr val="000000"/>
      </a:dk1>
      <a:lt1>
        <a:srgbClr val="FFFFFF"/>
      </a:lt1>
      <a:dk2>
        <a:srgbClr val="2A4F66"/>
      </a:dk2>
      <a:lt2>
        <a:srgbClr val="8797A7"/>
      </a:lt2>
      <a:accent1>
        <a:srgbClr val="AC2C30"/>
      </a:accent1>
      <a:accent2>
        <a:srgbClr val="04A1AF"/>
      </a:accent2>
      <a:accent3>
        <a:srgbClr val="5E5E5E"/>
      </a:accent3>
      <a:accent4>
        <a:srgbClr val="821282"/>
      </a:accent4>
      <a:accent5>
        <a:srgbClr val="023F16"/>
      </a:accent5>
      <a:accent6>
        <a:srgbClr val="AD8C00"/>
      </a:accent6>
      <a:hlink>
        <a:srgbClr val="2A4F66"/>
      </a:hlink>
      <a:folHlink>
        <a:srgbClr val="489FAD"/>
      </a:folHlink>
    </a:clrScheme>
    <a:fontScheme name="Office">
      <a:majorFont>
        <a:latin typeface="Aptos Display" panose="02110004020202020204"/>
        <a:ea typeface=""/>
        <a:cs typeface=""/>
      </a:majorFont>
      <a:minorFont>
        <a:latin typeface="Aptos" panose="021100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University of Glasgow colours">
      <a:dk1>
        <a:srgbClr val="011451"/>
      </a:dk1>
      <a:lt1>
        <a:srgbClr val="FFFFFF"/>
      </a:lt1>
      <a:dk2>
        <a:srgbClr val="000000"/>
      </a:dk2>
      <a:lt2>
        <a:srgbClr val="E8E8E8"/>
      </a:lt2>
      <a:accent1>
        <a:srgbClr val="011451"/>
      </a:accent1>
      <a:accent2>
        <a:srgbClr val="F2D25C"/>
      </a:accent2>
      <a:accent3>
        <a:srgbClr val="4DBBC6"/>
      </a:accent3>
      <a:accent4>
        <a:srgbClr val="E98BAF"/>
      </a:accent4>
      <a:accent5>
        <a:srgbClr val="A5A1CE"/>
      </a:accent5>
      <a:accent6>
        <a:srgbClr val="81C071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b4d7ee1f-4fb3-4f06-9037-2b5b522042ab}" enabled="0" method="" siteId="{b4d7ee1f-4fb3-4f06-9037-2b5b522042a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164</TotalTime>
  <Words>686</Words>
  <Application>Microsoft Office PowerPoint</Application>
  <PresentationFormat>Widescreen</PresentationFormat>
  <Paragraphs>103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Aptos</vt:lpstr>
      <vt:lpstr>Arial</vt:lpstr>
      <vt:lpstr>Symbol</vt:lpstr>
      <vt:lpstr>Times New Roman</vt:lpstr>
      <vt:lpstr>Wingdings</vt:lpstr>
      <vt:lpstr>JeffersonLabPowerPointColors</vt:lpstr>
      <vt:lpstr>JeffersonLabPowerPointColors</vt:lpstr>
      <vt:lpstr>1_JeffersonLabPowerPointColors</vt:lpstr>
      <vt:lpstr>1_JeffersonLabPowerPointColors</vt:lpstr>
      <vt:lpstr>Office Theme</vt:lpstr>
      <vt:lpstr>Jefferson Laboratory Hadron and Nuclear Physics   Universities of Glasgow and York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Jefferson Lab: 10/20-Year Outlook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and Overview</dc:title>
  <dc:subject/>
  <dc:creator>Kandice Carter</dc:creator>
  <dc:description/>
  <cp:lastModifiedBy>David Ireland</cp:lastModifiedBy>
  <cp:revision>19</cp:revision>
  <cp:lastPrinted>2025-03-27T18:10:58Z</cp:lastPrinted>
  <dcterms:created xsi:type="dcterms:W3CDTF">2025-03-24T18:24:53Z</dcterms:created>
  <dcterms:modified xsi:type="dcterms:W3CDTF">2026-07-06T09:50:51Z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0x010100B2BB4D6446844D4998A71745F18F6834</vt:lpwstr>
  </property>
  <property fmtid="{D5CDD505-2E9C-101B-9397-08002B2CF9AE}" pid="3" name="MMClips">
    <vt:i4>1</vt:i4>
  </property>
  <property fmtid="{D5CDD505-2E9C-101B-9397-08002B2CF9AE}" pid="4" name="MediaServiceImageTags">
    <vt:lpwstr/>
  </property>
  <property fmtid="{D5CDD505-2E9C-101B-9397-08002B2CF9AE}" pid="5" name="Notes">
    <vt:i4>12</vt:i4>
  </property>
  <property fmtid="{D5CDD505-2E9C-101B-9397-08002B2CF9AE}" pid="6" name="PresentationFormat">
    <vt:lpwstr>Widescreen</vt:lpwstr>
  </property>
  <property fmtid="{D5CDD505-2E9C-101B-9397-08002B2CF9AE}" pid="7" name="Slides">
    <vt:i4>13</vt:i4>
  </property>
</Properties>
</file>