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602" r:id="rId2"/>
    <p:sldId id="607" r:id="rId3"/>
    <p:sldId id="491" r:id="rId4"/>
    <p:sldId id="493" r:id="rId5"/>
    <p:sldId id="492" r:id="rId6"/>
    <p:sldId id="487" r:id="rId7"/>
    <p:sldId id="482" r:id="rId8"/>
    <p:sldId id="485" r:id="rId9"/>
    <p:sldId id="603" r:id="rId10"/>
    <p:sldId id="488" r:id="rId11"/>
    <p:sldId id="605" r:id="rId12"/>
    <p:sldId id="604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B651"/>
    <a:srgbClr val="3399FF"/>
    <a:srgbClr val="963FD8"/>
    <a:srgbClr val="000000"/>
    <a:srgbClr val="33CC00"/>
    <a:srgbClr val="FFFFFF"/>
    <a:srgbClr val="FD9572"/>
    <a:srgbClr val="FFFF41"/>
    <a:srgbClr val="E88DC7"/>
    <a:srgbClr val="62C7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16" autoAdjust="0"/>
    <p:restoredTop sz="95788" autoAdjust="0"/>
  </p:normalViewPr>
  <p:slideViewPr>
    <p:cSldViewPr snapToGrid="0" snapToObjects="1">
      <p:cViewPr varScale="1">
        <p:scale>
          <a:sx n="120" d="100"/>
          <a:sy n="120" d="100"/>
        </p:scale>
        <p:origin x="54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72673F-A6E2-7C45-946D-0BD22ECB9CD2}" type="datetimeFigureOut">
              <a:rPr lang="en-US" smtClean="0"/>
              <a:t>7/6/26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F1529F-264C-5542-8860-D26AF1A3E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7092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6D244C-4EB5-8642-A05D-1F7F456C8A08}" type="datetimeFigureOut">
              <a:rPr lang="en-US" smtClean="0"/>
              <a:t>7/6/26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74F045-0034-FF49-9651-B4D8E1FE9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95664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4F045-0034-FF49-9651-B4D8E1FE926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751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H" dirty="0"/>
              <a:t>Click to </a:t>
            </a:r>
            <a:r>
              <a:rPr lang="fr-CH" dirty="0" err="1"/>
              <a:t>edit</a:t>
            </a:r>
            <a:r>
              <a:rPr lang="fr-CH" dirty="0"/>
              <a:t> Master </a:t>
            </a:r>
            <a:r>
              <a:rPr lang="fr-CH" dirty="0" err="1"/>
              <a:t>title</a:t>
            </a:r>
            <a:r>
              <a:rPr lang="fr-CH" dirty="0"/>
              <a:t>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82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F2C6FB9C-B0F5-0DC1-B214-FA8FBF7EC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52" y="0"/>
            <a:ext cx="8812696" cy="6849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H" dirty="0"/>
              <a:t>Click to </a:t>
            </a:r>
            <a:r>
              <a:rPr lang="fr-CH" dirty="0" err="1"/>
              <a:t>edit</a:t>
            </a:r>
            <a:r>
              <a:rPr lang="fr-CH" dirty="0"/>
              <a:t> Master </a:t>
            </a:r>
            <a:r>
              <a:rPr lang="fr-CH" dirty="0" err="1"/>
              <a:t>title</a:t>
            </a:r>
            <a:r>
              <a:rPr lang="fr-CH" dirty="0"/>
              <a:t> style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DFE4FE4-D46C-7C13-1DF9-7C0E87A7D9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7296" y="6591598"/>
            <a:ext cx="441052" cy="2155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Lucida Bright" panose="02040602050505020304" pitchFamily="18" charset="77"/>
              </a:defRPr>
            </a:lvl1pPr>
          </a:lstStyle>
          <a:p>
            <a:fld id="{3B806A38-8CBE-104B-8358-15D40CFB06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DB331784-B9EC-6540-5B5B-EB47FBC634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07558" y="6554575"/>
            <a:ext cx="5528880" cy="289579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rgbClr val="999999"/>
                </a:solidFill>
                <a:latin typeface="Lucida Bright" panose="02040602050505020304" pitchFamily="18" charset="77"/>
              </a:defRPr>
            </a:lvl1pPr>
          </a:lstStyle>
          <a:p>
            <a:r>
              <a:rPr lang="en-US"/>
              <a:t>ISOLDE Update - Kara Lynch</a:t>
            </a:r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62F26FF-3E48-C674-01DC-2751C3AFA6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652" y="842838"/>
            <a:ext cx="8812696" cy="516934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fr-CH" dirty="0"/>
              <a:t>Click to edit Master text styles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90292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165652" y="4303751"/>
            <a:ext cx="8812696" cy="1765026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fr-CH" dirty="0"/>
              <a:t>Click to </a:t>
            </a:r>
            <a:r>
              <a:rPr lang="fr-CH" dirty="0" err="1"/>
              <a:t>edit</a:t>
            </a:r>
            <a:r>
              <a:rPr lang="fr-CH" dirty="0"/>
              <a:t> Master </a:t>
            </a:r>
            <a:r>
              <a:rPr lang="fr-CH" dirty="0" err="1"/>
              <a:t>text</a:t>
            </a:r>
            <a:r>
              <a:rPr lang="fr-CH" dirty="0"/>
              <a:t> styles</a:t>
            </a:r>
          </a:p>
          <a:p>
            <a:pPr lvl="1"/>
            <a:r>
              <a:rPr lang="fr-CH" dirty="0"/>
              <a:t>Second </a:t>
            </a:r>
            <a:r>
              <a:rPr lang="fr-CH" dirty="0" err="1"/>
              <a:t>level</a:t>
            </a:r>
            <a:endParaRPr lang="fr-CH" dirty="0"/>
          </a:p>
          <a:p>
            <a:pPr lvl="2"/>
            <a:r>
              <a:rPr lang="fr-CH" dirty="0" err="1"/>
              <a:t>Third</a:t>
            </a:r>
            <a:r>
              <a:rPr lang="fr-CH" dirty="0"/>
              <a:t> </a:t>
            </a:r>
            <a:r>
              <a:rPr lang="fr-CH" dirty="0" err="1"/>
              <a:t>level</a:t>
            </a:r>
            <a:endParaRPr lang="fr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93741F-0F42-556C-F370-41B68C3BBB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652" y="860621"/>
            <a:ext cx="8812696" cy="3387256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</a:lstStyle>
          <a:p>
            <a:pPr lvl="0"/>
            <a:r>
              <a:rPr lang="fr-CH" dirty="0"/>
              <a:t>Click to </a:t>
            </a:r>
            <a:r>
              <a:rPr lang="fr-CH" dirty="0" err="1"/>
              <a:t>edit</a:t>
            </a:r>
            <a:r>
              <a:rPr lang="fr-CH" dirty="0"/>
              <a:t> Master </a:t>
            </a:r>
            <a:r>
              <a:rPr lang="fr-CH" dirty="0" err="1"/>
              <a:t>text</a:t>
            </a:r>
            <a:r>
              <a:rPr lang="fr-CH" dirty="0"/>
              <a:t> styles</a:t>
            </a:r>
          </a:p>
          <a:p>
            <a:pPr lvl="1"/>
            <a:r>
              <a:rPr lang="fr-CH" dirty="0"/>
              <a:t>Second </a:t>
            </a:r>
            <a:r>
              <a:rPr lang="fr-CH" dirty="0" err="1"/>
              <a:t>level</a:t>
            </a:r>
            <a:endParaRPr lang="fr-CH" dirty="0"/>
          </a:p>
          <a:p>
            <a:pPr lvl="2"/>
            <a:r>
              <a:rPr lang="fr-CH" dirty="0" err="1"/>
              <a:t>Third</a:t>
            </a:r>
            <a:r>
              <a:rPr lang="fr-CH" dirty="0"/>
              <a:t> </a:t>
            </a:r>
            <a:r>
              <a:rPr lang="fr-CH" dirty="0" err="1"/>
              <a:t>level</a:t>
            </a:r>
            <a:endParaRPr lang="fr-CH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5343028-6C28-AE75-7E6A-00C3D36725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7296" y="6591598"/>
            <a:ext cx="441052" cy="2155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Lucida Bright" panose="02040602050505020304" pitchFamily="18" charset="77"/>
              </a:defRPr>
            </a:lvl1pPr>
          </a:lstStyle>
          <a:p>
            <a:fld id="{3B806A38-8CBE-104B-8358-15D40CFB06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3ACB59C-9820-54D0-C9E5-12F36B0C6B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07558" y="6554575"/>
            <a:ext cx="5528880" cy="289579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rgbClr val="999999"/>
                </a:solidFill>
                <a:latin typeface="Lucida Bright" panose="02040602050505020304" pitchFamily="18" charset="77"/>
              </a:defRPr>
            </a:lvl1pPr>
          </a:lstStyle>
          <a:p>
            <a:r>
              <a:rPr lang="en-US"/>
              <a:t>ISOLDE Update - Kara Lynch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332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66BDF8-1020-B8F6-7F73-D3039D4814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7296" y="6591598"/>
            <a:ext cx="441052" cy="2155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Lucida Bright" panose="02040602050505020304" pitchFamily="18" charset="77"/>
              </a:defRPr>
            </a:lvl1pPr>
          </a:lstStyle>
          <a:p>
            <a:fld id="{3B806A38-8CBE-104B-8358-15D40CFB06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AF26878-9533-8A86-D906-3FF66019E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07558" y="6554575"/>
            <a:ext cx="5528880" cy="289579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rgbClr val="999999"/>
                </a:solidFill>
                <a:latin typeface="Lucida Bright" panose="02040602050505020304" pitchFamily="18" charset="77"/>
              </a:defRPr>
            </a:lvl1pPr>
          </a:lstStyle>
          <a:p>
            <a:r>
              <a:rPr lang="en-US"/>
              <a:t>ISOLDE Update - Kara Lynch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15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0F4F0D6-3DAD-5D26-6635-6012FFB8C4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7296" y="6591598"/>
            <a:ext cx="441052" cy="2155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Lucida Bright" panose="02040602050505020304" pitchFamily="18" charset="77"/>
              </a:defRPr>
            </a:lvl1pPr>
          </a:lstStyle>
          <a:p>
            <a:fld id="{3B806A38-8CBE-104B-8358-15D40CFB06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2B21FE8-F0BF-73B6-B9A8-16B6AC8D74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07558" y="6554575"/>
            <a:ext cx="5528880" cy="289579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rgbClr val="999999"/>
                </a:solidFill>
                <a:latin typeface="Lucida Bright" panose="02040602050505020304" pitchFamily="18" charset="77"/>
              </a:defRPr>
            </a:lvl1pPr>
          </a:lstStyle>
          <a:p>
            <a:r>
              <a:rPr lang="en-US"/>
              <a:t>ISOLDE Update - Kara Lynch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214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Default 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/>
          <a:p>
            <a:pPr>
              <a:defRPr/>
            </a:pPr>
            <a:r>
              <a:t>Slide Title</a:t>
            </a:r>
            <a:endParaRPr lang="en-US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ISOLDE Update - Kara Lynch</a:t>
            </a:r>
            <a:endParaRPr lang="en-GB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D6C380F-326D-3C40-9EE7-7FBAB0953422}" type="slidenum">
              <a:rPr lang="en-US"/>
              <a:t>‹#›</a:t>
            </a:fld>
            <a:endParaRPr lang="en-US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3" hasCustomPrompt="1"/>
          </p:nvPr>
        </p:nvSpPr>
        <p:spPr bwMode="auto">
          <a:xfrm>
            <a:off x="457201" y="1245522"/>
            <a:ext cx="8226425" cy="4821904"/>
          </a:xfrm>
        </p:spPr>
        <p:txBody>
          <a:bodyPr/>
          <a:lstStyle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200"/>
            </a:lvl5pPr>
          </a:lstStyle>
          <a:p>
            <a:pPr lvl="0">
              <a:defRPr/>
            </a:pPr>
            <a:r>
              <a:t>Slide text first level</a:t>
            </a:r>
          </a:p>
          <a:p>
            <a:pPr lvl="1">
              <a:defRPr/>
            </a:pPr>
            <a:r>
              <a:t>Slide text second level</a:t>
            </a:r>
          </a:p>
          <a:p>
            <a:pPr lvl="2">
              <a:defRPr/>
            </a:pPr>
            <a:r>
              <a:t>Slide text third level</a:t>
            </a:r>
          </a:p>
          <a:p>
            <a:pPr lvl="3">
              <a:defRPr/>
            </a:pPr>
            <a:r>
              <a:t>Slide text fourth level</a:t>
            </a:r>
          </a:p>
        </p:txBody>
      </p:sp>
    </p:spTree>
    <p:extLst>
      <p:ext uri="{BB962C8B-B14F-4D97-AF65-F5344CB8AC3E}">
        <p14:creationId xmlns:p14="http://schemas.microsoft.com/office/powerpoint/2010/main" val="3551360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5652" y="0"/>
            <a:ext cx="8812696" cy="6849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H" dirty="0"/>
              <a:t>Click to </a:t>
            </a:r>
            <a:r>
              <a:rPr lang="fr-CH" dirty="0" err="1"/>
              <a:t>edit</a:t>
            </a:r>
            <a:r>
              <a:rPr lang="fr-CH" dirty="0"/>
              <a:t> Master </a:t>
            </a:r>
            <a:r>
              <a:rPr lang="fr-CH" dirty="0" err="1"/>
              <a:t>title</a:t>
            </a:r>
            <a:r>
              <a:rPr lang="fr-CH" dirty="0"/>
              <a:t> style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645227"/>
            <a:ext cx="9144000" cy="72000"/>
          </a:xfrm>
          <a:prstGeom prst="rect">
            <a:avLst/>
          </a:prstGeom>
          <a:gradFill flip="none" rotWithShape="1">
            <a:gsLst>
              <a:gs pos="0">
                <a:srgbClr val="3399FF"/>
              </a:gs>
              <a:gs pos="100000">
                <a:srgbClr val="5C2A7A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2" y="6453602"/>
            <a:ext cx="9144000" cy="72000"/>
          </a:xfrm>
          <a:prstGeom prst="rect">
            <a:avLst/>
          </a:prstGeom>
          <a:gradFill>
            <a:gsLst>
              <a:gs pos="100000">
                <a:srgbClr val="C00000"/>
              </a:gs>
              <a:gs pos="18000">
                <a:srgbClr val="5C2A7A"/>
              </a:gs>
            </a:gsLst>
            <a:lin ang="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57F090D-A540-B12F-BCC8-4CE4E198C7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7296" y="6591598"/>
            <a:ext cx="441052" cy="2155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Lucida Bright" panose="02040602050505020304" pitchFamily="18" charset="77"/>
              </a:defRPr>
            </a:lvl1pPr>
          </a:lstStyle>
          <a:p>
            <a:fld id="{3B806A38-8CBE-104B-8358-15D40CFB06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4E3C4A-824C-F37F-2AC3-1554EA40EC0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9884" y="5996213"/>
            <a:ext cx="1663700" cy="711200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580AE8E-AEC8-A1C9-FC99-20AED1BD3A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07558" y="6554575"/>
            <a:ext cx="5528880" cy="289579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rgbClr val="999999"/>
                </a:solidFill>
                <a:latin typeface="Lucida Bright" panose="02040602050505020304" pitchFamily="18" charset="77"/>
              </a:defRPr>
            </a:lvl1pPr>
          </a:lstStyle>
          <a:p>
            <a:r>
              <a:rPr lang="en-US"/>
              <a:t>ISOLDE Update - Kara Lynch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864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6" r:id="rId4"/>
    <p:sldLayoutId id="2147483667" r:id="rId5"/>
    <p:sldLayoutId id="2147483673" r:id="rId6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Lucida Bright" panose="02040602050505020304" pitchFamily="18" charset="77"/>
          <a:ea typeface="+mj-ea"/>
          <a:cs typeface="Lucida Bright" panose="02040602050505020304" pitchFamily="18" charset="77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3399FF"/>
        </a:buClr>
        <a:buFont typeface="Arial"/>
        <a:buChar char="•"/>
        <a:defRPr sz="1600" kern="1200">
          <a:solidFill>
            <a:schemeClr val="tx1"/>
          </a:solidFill>
          <a:latin typeface="Lucida Bright" panose="02040602050505020304" pitchFamily="18" charset="77"/>
          <a:ea typeface="+mn-ea"/>
          <a:cs typeface="Lucida Bright" panose="02040602050505020304" pitchFamily="18" charset="77"/>
        </a:defRPr>
      </a:lvl1pPr>
      <a:lvl2pPr marL="800100" indent="-342900" algn="l" defTabSz="457200" rtl="0" eaLnBrk="1" latinLnBrk="0" hangingPunct="1">
        <a:spcBef>
          <a:spcPct val="20000"/>
        </a:spcBef>
        <a:buClr>
          <a:srgbClr val="7030A0"/>
        </a:buClr>
        <a:buFont typeface="Arial"/>
        <a:buChar char="•"/>
        <a:defRPr sz="1600" kern="1200">
          <a:solidFill>
            <a:schemeClr val="tx1"/>
          </a:solidFill>
          <a:latin typeface="Lucida Bright" panose="02040602050505020304" pitchFamily="18" charset="77"/>
          <a:ea typeface="+mn-ea"/>
          <a:cs typeface="Lucida Bright" panose="02040602050505020304" pitchFamily="18" charset="77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C00000"/>
        </a:buClr>
        <a:buFont typeface="Arial"/>
        <a:buChar char="•"/>
        <a:defRPr sz="1600" kern="1200">
          <a:solidFill>
            <a:schemeClr val="tx1"/>
          </a:solidFill>
          <a:latin typeface="Lucida Bright" panose="02040602050505020304" pitchFamily="18" charset="77"/>
          <a:ea typeface="+mn-ea"/>
          <a:cs typeface="Lucida Bright" panose="02040602050505020304" pitchFamily="18" charset="77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andara"/>
          <a:ea typeface="+mn-ea"/>
          <a:cs typeface="Candar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andara"/>
          <a:ea typeface="+mn-ea"/>
          <a:cs typeface="Candar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ep-news.web.cern.ch/content/isolde-improvement-programme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p-news.web.cern.ch/content/isolde-improvement-programme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696414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648C701-0AC3-FA94-4103-CC2394A5F9A6}"/>
              </a:ext>
            </a:extLst>
          </p:cNvPr>
          <p:cNvSpPr txBox="1"/>
          <p:nvPr/>
        </p:nvSpPr>
        <p:spPr>
          <a:xfrm>
            <a:off x="113077" y="307623"/>
            <a:ext cx="36760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999999"/>
                </a:solidFill>
                <a:latin typeface="Lucida Bright" panose="02040602050505020304" pitchFamily="18" charset="77"/>
                <a:cs typeface="Candara"/>
              </a:rPr>
              <a:t>UK Nuclear Physics Community Meeting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000023-1B53-BD97-8E9A-015AFF93DF0C}"/>
              </a:ext>
            </a:extLst>
          </p:cNvPr>
          <p:cNvSpPr txBox="1"/>
          <p:nvPr/>
        </p:nvSpPr>
        <p:spPr>
          <a:xfrm>
            <a:off x="7751853" y="315618"/>
            <a:ext cx="13051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999999"/>
                </a:solidFill>
                <a:latin typeface="Lucida Bright" panose="02040602050505020304" pitchFamily="18" charset="77"/>
                <a:cs typeface="Candara"/>
              </a:rPr>
              <a:t>6</a:t>
            </a:r>
            <a:r>
              <a:rPr lang="en-US" sz="1400" baseline="30000" dirty="0">
                <a:solidFill>
                  <a:srgbClr val="999999"/>
                </a:solidFill>
                <a:latin typeface="Lucida Bright" panose="02040602050505020304" pitchFamily="18" charset="77"/>
                <a:cs typeface="Candara"/>
              </a:rPr>
              <a:t>th</a:t>
            </a:r>
            <a:r>
              <a:rPr lang="en-US" sz="1400" dirty="0">
                <a:solidFill>
                  <a:srgbClr val="999999"/>
                </a:solidFill>
                <a:latin typeface="Lucida Bright" panose="02040602050505020304" pitchFamily="18" charset="77"/>
                <a:cs typeface="Candara"/>
              </a:rPr>
              <a:t> July 2026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2DFA438-2397-DD43-15F2-45ABA0E114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ISOLDE Update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B4FE45-3756-26CE-BAA2-86CB603276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Kara M. Lynch</a:t>
            </a:r>
          </a:p>
          <a:p>
            <a:r>
              <a:rPr lang="en-US" dirty="0"/>
              <a:t>UK rep on the ISOLDE Collaboration Committee (ISCC)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2D07CAC-01E8-B3B9-B256-24EAAA26C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764" y="5749059"/>
            <a:ext cx="2900218" cy="631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8165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7E8E2-A646-2044-D1DD-D70A58626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ISOLDE news…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5DD929-97D6-79B9-5241-4856804329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r>
              <a:rPr lang="en-GB" dirty="0">
                <a:solidFill>
                  <a:srgbClr val="0070C0"/>
                </a:solidFill>
              </a:rPr>
              <a:t>Inaugural ISOLDE Ph.D. Prize </a:t>
            </a:r>
            <a:r>
              <a:rPr lang="en-GB" dirty="0"/>
              <a:t>2026 now open for nominations</a:t>
            </a:r>
          </a:p>
          <a:p>
            <a:pPr lvl="1"/>
            <a:r>
              <a:rPr lang="en-GB" dirty="0"/>
              <a:t>Awarded annually for the best Ph.D. thesis in nuclear physics based on ISOLDE data</a:t>
            </a:r>
          </a:p>
          <a:p>
            <a:pPr lvl="1"/>
            <a:r>
              <a:rPr lang="en-GB" dirty="0"/>
              <a:t>Ph.D. viva between 1</a:t>
            </a:r>
            <a:r>
              <a:rPr lang="en-GB" baseline="30000" dirty="0"/>
              <a:t>st</a:t>
            </a:r>
            <a:r>
              <a:rPr lang="en-GB" dirty="0"/>
              <a:t> August 2025 – 31</a:t>
            </a:r>
            <a:r>
              <a:rPr lang="en-GB" baseline="30000" dirty="0"/>
              <a:t>st</a:t>
            </a:r>
            <a:r>
              <a:rPr lang="en-GB" dirty="0"/>
              <a:t> July 2026</a:t>
            </a:r>
          </a:p>
          <a:p>
            <a:pPr lvl="1"/>
            <a:r>
              <a:rPr lang="en-GB" dirty="0"/>
              <a:t>Deadline: </a:t>
            </a:r>
            <a:r>
              <a:rPr lang="en-GB" dirty="0">
                <a:solidFill>
                  <a:srgbClr val="C00000"/>
                </a:solidFill>
              </a:rPr>
              <a:t>31</a:t>
            </a:r>
            <a:r>
              <a:rPr lang="en-GB" baseline="30000" dirty="0">
                <a:solidFill>
                  <a:srgbClr val="C00000"/>
                </a:solidFill>
              </a:rPr>
              <a:t>st</a:t>
            </a:r>
            <a:r>
              <a:rPr lang="en-GB" dirty="0">
                <a:solidFill>
                  <a:srgbClr val="C00000"/>
                </a:solidFill>
              </a:rPr>
              <a:t> August 2026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r>
              <a:rPr lang="en-GB" dirty="0">
                <a:solidFill>
                  <a:srgbClr val="0070C0"/>
                </a:solidFill>
              </a:rPr>
              <a:t>EPJ Plus </a:t>
            </a:r>
            <a:r>
              <a:rPr lang="en-GB" dirty="0"/>
              <a:t>- Focus Point on ISOLDE: Exploring the Frontiers of Physics with Radioactive Ion Beams</a:t>
            </a:r>
          </a:p>
          <a:p>
            <a:pPr lvl="1"/>
            <a:r>
              <a:rPr lang="en-GB" dirty="0"/>
              <a:t>Accepting original papers, including reviews, research, technical articles, future plans, upgrades etc.</a:t>
            </a:r>
          </a:p>
          <a:p>
            <a:pPr lvl="1"/>
            <a:r>
              <a:rPr lang="en-GB" dirty="0"/>
              <a:t>Submission deadline: </a:t>
            </a:r>
            <a:r>
              <a:rPr lang="en-GB" dirty="0">
                <a:solidFill>
                  <a:srgbClr val="C00000"/>
                </a:solidFill>
              </a:rPr>
              <a:t>30</a:t>
            </a:r>
            <a:r>
              <a:rPr lang="en-GB" baseline="30000" dirty="0">
                <a:solidFill>
                  <a:srgbClr val="C00000"/>
                </a:solidFill>
              </a:rPr>
              <a:t>th</a:t>
            </a:r>
            <a:r>
              <a:rPr lang="en-GB" dirty="0">
                <a:solidFill>
                  <a:srgbClr val="C00000"/>
                </a:solidFill>
              </a:rPr>
              <a:t> September 2026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749E35-D399-0003-D1F8-FBE5AF8A0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581" y="2458004"/>
            <a:ext cx="6546833" cy="1257338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7E5F76-0A38-5C45-5EE9-204EDE17F7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ISOLDE Update - Kara Lynch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F5AB7B-D202-7D29-AC9C-2E553E0044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806A38-8CBE-104B-8358-15D40CFB0667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268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BC8880-C89B-B357-FB7D-FE84C5BE14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Further information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8DF4AD4E-4F2C-BAE5-DD93-17575F7289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Please reach out for anything ISOLDE-related</a:t>
            </a:r>
          </a:p>
          <a:p>
            <a:r>
              <a:rPr lang="en-US" dirty="0" err="1"/>
              <a:t>kara.lynch@manchester.ac.uk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760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6FE94-2DDD-A99F-A570-DCC577CF0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Preparing input for the Roadmap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96B799-7A7E-EEF4-6EB5-98DDF5D508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From Luis: </a:t>
            </a:r>
            <a:r>
              <a:rPr lang="en-US" dirty="0"/>
              <a:t>A preliminary (non-exhaustive!) list of ideas:</a:t>
            </a:r>
          </a:p>
          <a:p>
            <a:pPr lvl="1"/>
            <a:r>
              <a:rPr lang="en-US" dirty="0"/>
              <a:t>Storage ring for short-lived isotopes at MeV/u for reactions with cooled and stored radioactive ion beams</a:t>
            </a:r>
          </a:p>
          <a:p>
            <a:pPr lvl="1"/>
            <a:r>
              <a:rPr lang="en-US" dirty="0"/>
              <a:t>Radioactive molecules for fundamental symmetry violation studies, EDMs... (</a:t>
            </a:r>
            <a:r>
              <a:rPr lang="en-US" dirty="0" err="1"/>
              <a:t>FunSy</a:t>
            </a:r>
            <a:r>
              <a:rPr lang="en-US" dirty="0"/>
              <a:t> collaboration)</a:t>
            </a:r>
          </a:p>
          <a:p>
            <a:pPr lvl="1"/>
            <a:r>
              <a:rPr lang="en-US" dirty="0"/>
              <a:t>Superconducting recoil-separator for reaction products from reactions with HIE-ISOLDE</a:t>
            </a:r>
          </a:p>
          <a:p>
            <a:pPr lvl="1"/>
            <a:r>
              <a:rPr lang="en-US" dirty="0"/>
              <a:t>Decay spectroscopy of trap-purified radioactive ions</a:t>
            </a:r>
          </a:p>
          <a:p>
            <a:pPr lvl="1"/>
            <a:r>
              <a:rPr lang="en-US" dirty="0"/>
              <a:t>Increased energy of the HIE-ISOLDE accelerator for improved sensitivity of transfer and other reactions</a:t>
            </a:r>
          </a:p>
          <a:p>
            <a:pPr lvl="1"/>
            <a:r>
              <a:rPr lang="en-US" dirty="0"/>
              <a:t>Nuclear structure and applications with laser and reaction polarized beams</a:t>
            </a:r>
          </a:p>
          <a:p>
            <a:pPr lvl="1"/>
            <a:r>
              <a:rPr lang="en-US" dirty="0"/>
              <a:t>PUMA: antiprotons to study the neutron-to-proton ratio at the surface of exotic nuclei</a:t>
            </a:r>
          </a:p>
          <a:p>
            <a:pPr lvl="1"/>
            <a:r>
              <a:rPr lang="en-US" dirty="0"/>
              <a:t>Solid state physics and applications, synergies with other techniques</a:t>
            </a:r>
          </a:p>
          <a:p>
            <a:pPr lvl="1"/>
            <a:r>
              <a:rPr lang="en-US" dirty="0"/>
              <a:t>Biophysics opportunities</a:t>
            </a:r>
          </a:p>
          <a:p>
            <a:pPr lvl="1"/>
            <a:r>
              <a:rPr lang="en-US" dirty="0"/>
              <a:t>Highly charged ions for nuclear structure, QED tests and more</a:t>
            </a:r>
          </a:p>
          <a:p>
            <a:pPr lvl="1"/>
            <a:r>
              <a:rPr lang="en-US" dirty="0"/>
              <a:t>New opportunities with bunched beams at the HIE-ISOLDE accelerator</a:t>
            </a:r>
          </a:p>
          <a:p>
            <a:pPr lvl="1"/>
            <a:r>
              <a:rPr lang="en-US" dirty="0"/>
              <a:t>Beam dump and other irradiation facilities at ISOLDE</a:t>
            </a:r>
          </a:p>
          <a:p>
            <a:pPr lvl="1"/>
            <a:r>
              <a:rPr lang="en-US" dirty="0"/>
              <a:t>Nuclear astrophysics research with radioactive targets</a:t>
            </a:r>
          </a:p>
          <a:p>
            <a:pPr lvl="1"/>
            <a:r>
              <a:rPr lang="en-US" dirty="0"/>
              <a:t>Precision studies to search for BSM physics with exotic radioactive decays</a:t>
            </a:r>
          </a:p>
          <a:p>
            <a:pPr lvl="1"/>
            <a:r>
              <a:rPr lang="en-US" dirty="0"/>
              <a:t>The </a:t>
            </a:r>
            <a:r>
              <a:rPr lang="en-US" baseline="30000" dirty="0"/>
              <a:t>229m</a:t>
            </a:r>
            <a:r>
              <a:rPr lang="en-US" dirty="0"/>
              <a:t>Th nuclear clock at ISOLDE</a:t>
            </a:r>
          </a:p>
          <a:p>
            <a:pPr lvl="1"/>
            <a:r>
              <a:rPr lang="en-US" dirty="0"/>
              <a:t>Nuclear structure input to the ion collision </a:t>
            </a:r>
            <a:r>
              <a:rPr lang="en-US" dirty="0" err="1"/>
              <a:t>programme</a:t>
            </a:r>
            <a:r>
              <a:rPr lang="en-US" dirty="0"/>
              <a:t> at CERN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CE91D-A94B-714F-BD8D-35DFF87112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ISOLDE Update - Kara Lynch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C59CC0-C35D-25EC-EFCD-8165A3B801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806A38-8CBE-104B-8358-15D40CFB0667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082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786AAD-2063-AE40-A376-0F80EFAF1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7A48C52-E7DD-EA90-FBAB-FC9E468BB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UK at ISOLDE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1C9C1BA-6272-3EB9-426B-17B0138465B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65652" y="4277359"/>
            <a:ext cx="8812696" cy="1791417"/>
          </a:xfrm>
        </p:spPr>
        <p:txBody>
          <a:bodyPr/>
          <a:lstStyle/>
          <a:p>
            <a:r>
              <a:rPr lang="en-US" dirty="0">
                <a:solidFill>
                  <a:srgbClr val="52B651"/>
                </a:solidFill>
              </a:rPr>
              <a:t>ISOLDE: </a:t>
            </a:r>
            <a:r>
              <a:rPr lang="en-US" dirty="0"/>
              <a:t>ISOL radioactive ion beam facility at CERN</a:t>
            </a:r>
          </a:p>
          <a:p>
            <a:r>
              <a:rPr lang="en-US" dirty="0"/>
              <a:t>10 UK institutions listed in ISOLDE MoU</a:t>
            </a:r>
          </a:p>
          <a:p>
            <a:pPr lvl="1"/>
            <a:r>
              <a:rPr lang="en-US" dirty="0"/>
              <a:t>UK involvement via STFC Consolidated Grant and external grants</a:t>
            </a:r>
          </a:p>
          <a:p>
            <a:pPr lvl="1"/>
            <a:r>
              <a:rPr lang="en-US" dirty="0"/>
              <a:t>Currently 3 UK instrument spokespersons: ISS, IDS and CRIS</a:t>
            </a:r>
          </a:p>
          <a:p>
            <a:pPr lvl="1"/>
            <a:r>
              <a:rPr lang="en-GB" dirty="0">
                <a:cs typeface="Calibri Light" panose="020F0302020204030204" pitchFamily="34" charset="0"/>
              </a:rPr>
              <a:t>UK capital investment: ISCOOL, ISS, IDS, MINIBALL and CRIS</a:t>
            </a:r>
            <a:endParaRPr lang="en-US" dirty="0"/>
          </a:p>
          <a:p>
            <a:r>
              <a:rPr lang="en-US" dirty="0"/>
              <a:t>UK science interests: nuclear physics, BSM physics, medical isotopes etc.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5FD083-11D5-25F9-A8F0-01534F6BD5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806A38-8CBE-104B-8358-15D40CFB0667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17CBC1-7800-9CB2-FED8-64EA7D8643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ISOLDE Update - Kara Lynch</a:t>
            </a:r>
          </a:p>
        </p:txBody>
      </p:sp>
      <p:pic>
        <p:nvPicPr>
          <p:cNvPr id="12" name="Picture 11" descr="CERN-Brochure-2009-003-Eng copy.pdf">
            <a:extLst>
              <a:ext uri="{FF2B5EF4-FFF2-40B4-BE49-F238E27FC236}">
                <a16:creationId xmlns:a16="http://schemas.microsoft.com/office/drawing/2014/main" id="{C0766F04-2501-5A04-843B-87C51D6726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06" b="11826"/>
          <a:stretch/>
        </p:blipFill>
        <p:spPr>
          <a:xfrm>
            <a:off x="1341126" y="660497"/>
            <a:ext cx="6461747" cy="375932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19603A4-1F6C-126E-2D9D-3BF5B782C6A8}"/>
              </a:ext>
            </a:extLst>
          </p:cNvPr>
          <p:cNvSpPr/>
          <p:nvPr/>
        </p:nvSpPr>
        <p:spPr>
          <a:xfrm>
            <a:off x="5273040" y="2926080"/>
            <a:ext cx="721360" cy="345440"/>
          </a:xfrm>
          <a:prstGeom prst="rect">
            <a:avLst/>
          </a:prstGeom>
          <a:noFill/>
          <a:ln w="38100">
            <a:solidFill>
              <a:srgbClr val="52B65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Lucida Bright" panose="02040602050505020304" pitchFamily="18" charset="77"/>
            </a:endParaRPr>
          </a:p>
        </p:txBody>
      </p:sp>
      <p:pic>
        <p:nvPicPr>
          <p:cNvPr id="2" name="Picture 1" descr="A red and black logo&#10;&#10;AI-generated content may be incorrect.">
            <a:extLst>
              <a:ext uri="{FF2B5EF4-FFF2-40B4-BE49-F238E27FC236}">
                <a16:creationId xmlns:a16="http://schemas.microsoft.com/office/drawing/2014/main" id="{158AF531-2CA1-8766-2749-99802D4787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055" y="5196769"/>
            <a:ext cx="1197088" cy="303028"/>
          </a:xfrm>
          <a:prstGeom prst="rect">
            <a:avLst/>
          </a:prstGeom>
        </p:spPr>
      </p:pic>
      <p:pic>
        <p:nvPicPr>
          <p:cNvPr id="5" name="Picture 4" descr="A blue logo with white text&#10;&#10;AI-generated content may be incorrect.">
            <a:extLst>
              <a:ext uri="{FF2B5EF4-FFF2-40B4-BE49-F238E27FC236}">
                <a16:creationId xmlns:a16="http://schemas.microsoft.com/office/drawing/2014/main" id="{0AF6CB07-B54D-0C9D-0228-3C396A4D15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885" y="4748881"/>
            <a:ext cx="1205443" cy="337991"/>
          </a:xfrm>
          <a:prstGeom prst="rect">
            <a:avLst/>
          </a:prstGeom>
        </p:spPr>
      </p:pic>
      <p:pic>
        <p:nvPicPr>
          <p:cNvPr id="7" name="Picture 6" descr="A logo with a blue circle and green lines&#10;&#10;AI-generated content may be incorrect.">
            <a:extLst>
              <a:ext uri="{FF2B5EF4-FFF2-40B4-BE49-F238E27FC236}">
                <a16:creationId xmlns:a16="http://schemas.microsoft.com/office/drawing/2014/main" id="{B8E8740A-D4B5-FEDF-87A8-C6E2670D67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904" y="4221701"/>
            <a:ext cx="1205443" cy="413295"/>
          </a:xfrm>
          <a:prstGeom prst="rect">
            <a:avLst/>
          </a:prstGeom>
        </p:spPr>
      </p:pic>
      <p:pic>
        <p:nvPicPr>
          <p:cNvPr id="9" name="Picture 8" descr="A logo of a mini ball&#10;&#10;AI-generated content may be incorrect.">
            <a:extLst>
              <a:ext uri="{FF2B5EF4-FFF2-40B4-BE49-F238E27FC236}">
                <a16:creationId xmlns:a16="http://schemas.microsoft.com/office/drawing/2014/main" id="{D0CA0965-DB72-9848-8316-1552B2E6C7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584" y="5571986"/>
            <a:ext cx="814029" cy="81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059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89A47-D630-5025-3F80-E33251BD6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537C7-61AC-64E5-35A3-88C7A0283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LS3 and ISOLDE Improvements Program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99FA4E5-96D9-0BA0-F5A9-CF15D01B75A9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-11440" y="727983"/>
            <a:ext cx="9157142" cy="1761217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26132F8-A648-C972-6A85-4F285B4472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16718" y="3980536"/>
            <a:ext cx="3827282" cy="2418813"/>
          </a:xfrm>
          <a:prstGeom prst="rect">
            <a:avLst/>
          </a:prstGeom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90E526D4-9EE6-02CB-AA88-5BCA62AA97CA}"/>
              </a:ext>
            </a:extLst>
          </p:cNvPr>
          <p:cNvSpPr txBox="1">
            <a:spLocks/>
          </p:cNvSpPr>
          <p:nvPr/>
        </p:nvSpPr>
        <p:spPr>
          <a:xfrm>
            <a:off x="165652" y="2422688"/>
            <a:ext cx="8812696" cy="358949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3399FF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Lucida Bright" panose="02040602050505020304" pitchFamily="18" charset="77"/>
                <a:ea typeface="+mn-ea"/>
                <a:cs typeface="Lucida Bright" panose="02040602050505020304" pitchFamily="18" charset="77"/>
              </a:defRPr>
            </a:lvl1pPr>
            <a:lvl2pPr marL="800100" indent="-342900" algn="l" defTabSz="457200" rtl="0" eaLnBrk="1" latinLnBrk="0" hangingPunct="1">
              <a:spcBef>
                <a:spcPct val="20000"/>
              </a:spcBef>
              <a:buClr>
                <a:srgbClr val="7030A0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Lucida Bright" panose="02040602050505020304" pitchFamily="18" charset="77"/>
                <a:ea typeface="+mn-ea"/>
                <a:cs typeface="Lucida Bright" panose="02040602050505020304" pitchFamily="18" charset="77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Lucida Bright" panose="02040602050505020304" pitchFamily="18" charset="77"/>
                <a:ea typeface="+mn-ea"/>
                <a:cs typeface="Lucida Bright" panose="02040602050505020304" pitchFamily="18" charset="77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CERN entered Long Shutdown 3 (LS3) on 29</a:t>
            </a:r>
            <a:r>
              <a:rPr lang="en-GB" baseline="30000" dirty="0"/>
              <a:t>th</a:t>
            </a:r>
            <a:r>
              <a:rPr lang="en-GB" dirty="0"/>
              <a:t> June 2026</a:t>
            </a:r>
          </a:p>
          <a:p>
            <a:pPr lvl="1"/>
            <a:r>
              <a:rPr lang="en-GB" dirty="0"/>
              <a:t>ISOLDE started LS3 earlier in December 2025</a:t>
            </a:r>
          </a:p>
          <a:p>
            <a:endParaRPr lang="en-GB" dirty="0"/>
          </a:p>
          <a:p>
            <a:r>
              <a:rPr lang="en-GB" dirty="0">
                <a:solidFill>
                  <a:srgbClr val="0070C0"/>
                </a:solidFill>
              </a:rPr>
              <a:t>ISOLDE Improvements Programme </a:t>
            </a:r>
            <a:r>
              <a:rPr lang="en-GB" dirty="0"/>
              <a:t>is underway:</a:t>
            </a:r>
          </a:p>
          <a:p>
            <a:pPr lvl="1"/>
            <a:r>
              <a:rPr lang="en-GB" dirty="0"/>
              <a:t>Primary areas ventilation and fire safety upgrade</a:t>
            </a:r>
          </a:p>
          <a:p>
            <a:pPr lvl="2"/>
            <a:r>
              <a:rPr lang="en-GB" dirty="0"/>
              <a:t>Extending B.197 with new HVAC equipment</a:t>
            </a:r>
          </a:p>
          <a:p>
            <a:pPr lvl="1"/>
            <a:r>
              <a:rPr lang="en-GB" dirty="0"/>
              <a:t>Proton beam line (PSB to ISOLDE) upgrade </a:t>
            </a:r>
          </a:p>
          <a:p>
            <a:pPr lvl="2"/>
            <a:r>
              <a:rPr lang="en-GB" dirty="0"/>
              <a:t>Proton energy from 1.4 GeV to 2 GeV</a:t>
            </a:r>
          </a:p>
          <a:p>
            <a:pPr lvl="1"/>
            <a:r>
              <a:rPr lang="en-GB" dirty="0"/>
              <a:t>ISOLDE beam dumps replacement</a:t>
            </a:r>
          </a:p>
          <a:p>
            <a:pPr lvl="2"/>
            <a:r>
              <a:rPr lang="en-GB" dirty="0"/>
              <a:t>New beam dumps and shielding building</a:t>
            </a:r>
          </a:p>
          <a:p>
            <a:pPr lvl="1"/>
            <a:r>
              <a:rPr lang="en-GB" dirty="0"/>
              <a:t>ISOLDE beam delivery systems upgrade</a:t>
            </a:r>
          </a:p>
          <a:p>
            <a:pPr lvl="2"/>
            <a:r>
              <a:rPr lang="en-GB" dirty="0"/>
              <a:t>ISCOOL hardware/diagnostics</a:t>
            </a:r>
          </a:p>
          <a:p>
            <a:pPr lvl="2"/>
            <a:r>
              <a:rPr lang="en-GB" dirty="0"/>
              <a:t>Consolidation of beam instrumentation</a:t>
            </a:r>
          </a:p>
          <a:p>
            <a:pPr lvl="1"/>
            <a:r>
              <a:rPr lang="en-GB" dirty="0"/>
              <a:t>HIE-ISOLDE cryomodule refurbishment</a:t>
            </a:r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B31D3B-4B74-FAB0-B302-67D1A546A6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ISOLDE Update - Kara Lynch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B343D6-0176-33DF-F80F-9C25DD9FF9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806A38-8CBE-104B-8358-15D40CFB0667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765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26DEAC-0DAB-A91D-FEAD-2E37497E20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0A1A2BE-6A52-F778-5990-B39672302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Then and now…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DC1B3EF6-DDFB-1352-CD44-C6F32F683CC2}"/>
              </a:ext>
            </a:extLst>
          </p:cNvPr>
          <p:cNvSpPr txBox="1">
            <a:spLocks/>
          </p:cNvSpPr>
          <p:nvPr/>
        </p:nvSpPr>
        <p:spPr>
          <a:xfrm>
            <a:off x="165652" y="4208162"/>
            <a:ext cx="8812696" cy="169301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3399FF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Lucida Bright" panose="02040602050505020304" pitchFamily="18" charset="77"/>
                <a:ea typeface="+mn-ea"/>
                <a:cs typeface="Lucida Bright" panose="02040602050505020304" pitchFamily="18" charset="77"/>
              </a:defRPr>
            </a:lvl1pPr>
            <a:lvl2pPr marL="800100" indent="-342900" algn="l" defTabSz="457200" rtl="0" eaLnBrk="1" latinLnBrk="0" hangingPunct="1">
              <a:spcBef>
                <a:spcPct val="20000"/>
              </a:spcBef>
              <a:buClr>
                <a:srgbClr val="7030A0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Lucida Bright" panose="02040602050505020304" pitchFamily="18" charset="77"/>
                <a:ea typeface="+mn-ea"/>
                <a:cs typeface="Lucida Bright" panose="02040602050505020304" pitchFamily="18" charset="77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Lucida Bright" panose="02040602050505020304" pitchFamily="18" charset="77"/>
                <a:ea typeface="+mn-ea"/>
                <a:cs typeface="Lucida Bright" panose="02040602050505020304" pitchFamily="18" charset="77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New RILIS laser cabin / ISCOOL platform</a:t>
            </a:r>
          </a:p>
          <a:p>
            <a:r>
              <a:rPr lang="en-GB" dirty="0"/>
              <a:t>New ISOLTRAP platform</a:t>
            </a:r>
          </a:p>
          <a:p>
            <a:r>
              <a:rPr lang="en-GB" dirty="0"/>
              <a:t>New CRIS/COLLAPS laser cabins/platform</a:t>
            </a:r>
          </a:p>
          <a:p>
            <a:endParaRPr lang="en-GB" dirty="0"/>
          </a:p>
          <a:p>
            <a:r>
              <a:rPr lang="en-GB" dirty="0"/>
              <a:t>Protons back to ISOLDE on </a:t>
            </a:r>
            <a:r>
              <a:rPr lang="en-GB" dirty="0">
                <a:solidFill>
                  <a:srgbClr val="C00000"/>
                </a:solidFill>
              </a:rPr>
              <a:t>8</a:t>
            </a:r>
            <a:r>
              <a:rPr lang="en-GB" baseline="30000" dirty="0">
                <a:solidFill>
                  <a:srgbClr val="C00000"/>
                </a:solidFill>
              </a:rPr>
              <a:t>th</a:t>
            </a:r>
            <a:r>
              <a:rPr lang="en-GB" dirty="0">
                <a:solidFill>
                  <a:srgbClr val="C00000"/>
                </a:solidFill>
              </a:rPr>
              <a:t> May 2028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9BA93E-B854-242D-E156-E01428E6A2D7}"/>
              </a:ext>
            </a:extLst>
          </p:cNvPr>
          <p:cNvSpPr txBox="1"/>
          <p:nvPr/>
        </p:nvSpPr>
        <p:spPr>
          <a:xfrm>
            <a:off x="1800519" y="6047295"/>
            <a:ext cx="72571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Lucida Bright" panose="02040602050505020304" pitchFamily="18" charset="77"/>
              </a:rPr>
              <a:t>More info: </a:t>
            </a:r>
            <a:r>
              <a:rPr lang="en-GB" sz="1400" dirty="0">
                <a:solidFill>
                  <a:srgbClr val="0070C0"/>
                </a:solidFill>
                <a:latin typeface="Lucida Bright" panose="02040602050505020304" pitchFamily="18" charset="77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https://ep-news.web.cern.ch/content/isolde-improvement-programme</a:t>
            </a:r>
            <a:endParaRPr lang="en-US" sz="1400" dirty="0">
              <a:solidFill>
                <a:srgbClr val="0070C0"/>
              </a:solidFill>
              <a:latin typeface="Lucida Bright" panose="02040602050505020304" pitchFamily="18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2EC82E-D40A-AE61-BA9B-3224EB3E9C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9764"/>
          <a:stretch>
            <a:fillRect/>
          </a:stretch>
        </p:blipFill>
        <p:spPr>
          <a:xfrm>
            <a:off x="282242" y="865243"/>
            <a:ext cx="4124392" cy="31063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077A00-FD72-26D0-4973-2DBF59E1E4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0575"/>
          <a:stretch>
            <a:fillRect/>
          </a:stretch>
        </p:blipFill>
        <p:spPr>
          <a:xfrm>
            <a:off x="4702982" y="889903"/>
            <a:ext cx="4158776" cy="30817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0F00FA-114F-E1E9-26EA-799A567B1F35}"/>
              </a:ext>
            </a:extLst>
          </p:cNvPr>
          <p:cNvSpPr txBox="1"/>
          <p:nvPr/>
        </p:nvSpPr>
        <p:spPr>
          <a:xfrm>
            <a:off x="512618" y="1109221"/>
            <a:ext cx="117371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rgbClr val="0070C0"/>
                </a:solidFill>
                <a:latin typeface="Lucida Bright" panose="02040602050505020304" pitchFamily="18" charset="77"/>
              </a:rPr>
              <a:t>Before LS3…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8F22BC-15AF-93C5-0C47-FE5EA885423C}"/>
              </a:ext>
            </a:extLst>
          </p:cNvPr>
          <p:cNvSpPr txBox="1"/>
          <p:nvPr/>
        </p:nvSpPr>
        <p:spPr>
          <a:xfrm>
            <a:off x="5017860" y="1109221"/>
            <a:ext cx="106952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rgbClr val="0070C0"/>
                </a:solidFill>
                <a:latin typeface="Lucida Bright" panose="02040602050505020304" pitchFamily="18" charset="77"/>
              </a:rPr>
              <a:t>Last week…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153D23-80F5-ABA5-96CE-DCFFEF57E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ISOLDE Update - Kara Lynch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FA789C5-98E2-E514-FFAB-DC9C6B6635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806A38-8CBE-104B-8358-15D40CFB0667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141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E22E51-02D1-582E-69D3-6AC8B474C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7">
            <a:extLst>
              <a:ext uri="{FF2B5EF4-FFF2-40B4-BE49-F238E27FC236}">
                <a16:creationId xmlns:a16="http://schemas.microsoft.com/office/drawing/2014/main" id="{5720E7BE-11E5-B8A7-C4DB-C52304DD1C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9050"/>
          <a:stretch>
            <a:fillRect/>
          </a:stretch>
        </p:blipFill>
        <p:spPr>
          <a:xfrm>
            <a:off x="282242" y="865243"/>
            <a:ext cx="4141853" cy="3106393"/>
          </a:xfrm>
          <a:prstGeom prst="rect">
            <a:avLst/>
          </a:prstGeom>
        </p:spPr>
      </p:pic>
      <p:pic>
        <p:nvPicPr>
          <p:cNvPr id="17" name="Content Placeholder 5">
            <a:extLst>
              <a:ext uri="{FF2B5EF4-FFF2-40B4-BE49-F238E27FC236}">
                <a16:creationId xmlns:a16="http://schemas.microsoft.com/office/drawing/2014/main" id="{E78840A0-837F-D791-D535-559A10A08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881" y="889903"/>
            <a:ext cx="4108978" cy="308173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424BC51-0526-228C-CEC7-304BE81ACD40}"/>
              </a:ext>
            </a:extLst>
          </p:cNvPr>
          <p:cNvSpPr txBox="1"/>
          <p:nvPr/>
        </p:nvSpPr>
        <p:spPr>
          <a:xfrm>
            <a:off x="512618" y="1109221"/>
            <a:ext cx="75693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rgbClr val="0070C0"/>
                </a:solidFill>
                <a:latin typeface="Lucida Bright" panose="02040602050505020304" pitchFamily="18" charset="77"/>
              </a:rPr>
              <a:t>2024…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C64D66-AA39-9960-F8A1-C5C562A239D4}"/>
              </a:ext>
            </a:extLst>
          </p:cNvPr>
          <p:cNvSpPr txBox="1"/>
          <p:nvPr/>
        </p:nvSpPr>
        <p:spPr>
          <a:xfrm>
            <a:off x="5017860" y="1109221"/>
            <a:ext cx="106952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rgbClr val="0070C0"/>
                </a:solidFill>
                <a:latin typeface="Lucida Bright" panose="02040602050505020304" pitchFamily="18" charset="77"/>
              </a:rPr>
              <a:t>Last week…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893FF29-8165-837A-4DFD-BA1BED9FD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Then and now…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6E066671-951F-DC07-8574-989A7554F6EC}"/>
              </a:ext>
            </a:extLst>
          </p:cNvPr>
          <p:cNvSpPr txBox="1">
            <a:spLocks/>
          </p:cNvSpPr>
          <p:nvPr/>
        </p:nvSpPr>
        <p:spPr>
          <a:xfrm>
            <a:off x="165652" y="4208162"/>
            <a:ext cx="8812696" cy="169301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3399FF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Lucida Bright" panose="02040602050505020304" pitchFamily="18" charset="77"/>
                <a:ea typeface="+mn-ea"/>
                <a:cs typeface="Lucida Bright" panose="02040602050505020304" pitchFamily="18" charset="77"/>
              </a:defRPr>
            </a:lvl1pPr>
            <a:lvl2pPr marL="800100" indent="-342900" algn="l" defTabSz="457200" rtl="0" eaLnBrk="1" latinLnBrk="0" hangingPunct="1">
              <a:spcBef>
                <a:spcPct val="20000"/>
              </a:spcBef>
              <a:buClr>
                <a:srgbClr val="7030A0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Lucida Bright" panose="02040602050505020304" pitchFamily="18" charset="77"/>
                <a:ea typeface="+mn-ea"/>
                <a:cs typeface="Lucida Bright" panose="02040602050505020304" pitchFamily="18" charset="77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Lucida Bright" panose="02040602050505020304" pitchFamily="18" charset="77"/>
                <a:ea typeface="+mn-ea"/>
                <a:cs typeface="Lucida Bright" panose="02040602050505020304" pitchFamily="18" charset="77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New RILIS laser cabin / ISCOOL platform</a:t>
            </a:r>
          </a:p>
          <a:p>
            <a:r>
              <a:rPr lang="en-GB" dirty="0"/>
              <a:t>New ISOLTRAP platform</a:t>
            </a:r>
          </a:p>
          <a:p>
            <a:r>
              <a:rPr lang="en-GB" dirty="0"/>
              <a:t>New CRIS/COLLAPS laser cabins/platform</a:t>
            </a:r>
          </a:p>
          <a:p>
            <a:endParaRPr lang="en-GB" dirty="0"/>
          </a:p>
          <a:p>
            <a:r>
              <a:rPr lang="en-GB" dirty="0"/>
              <a:t>Protons back to ISOLDE on </a:t>
            </a:r>
            <a:r>
              <a:rPr lang="en-GB" dirty="0">
                <a:solidFill>
                  <a:srgbClr val="C00000"/>
                </a:solidFill>
              </a:rPr>
              <a:t>8</a:t>
            </a:r>
            <a:r>
              <a:rPr lang="en-GB" baseline="30000" dirty="0">
                <a:solidFill>
                  <a:srgbClr val="C00000"/>
                </a:solidFill>
              </a:rPr>
              <a:t>th</a:t>
            </a:r>
            <a:r>
              <a:rPr lang="en-GB" dirty="0">
                <a:solidFill>
                  <a:srgbClr val="C00000"/>
                </a:solidFill>
              </a:rPr>
              <a:t> May 2028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A82638-6A43-F708-F2D3-798BC86ACE8C}"/>
              </a:ext>
            </a:extLst>
          </p:cNvPr>
          <p:cNvSpPr txBox="1"/>
          <p:nvPr/>
        </p:nvSpPr>
        <p:spPr>
          <a:xfrm>
            <a:off x="1800519" y="6047295"/>
            <a:ext cx="72571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Lucida Bright" panose="02040602050505020304" pitchFamily="18" charset="77"/>
              </a:rPr>
              <a:t>More info: </a:t>
            </a:r>
            <a:r>
              <a:rPr lang="en-GB" sz="1400" dirty="0">
                <a:solidFill>
                  <a:srgbClr val="0070C0"/>
                </a:solidFill>
                <a:latin typeface="Lucida Bright" panose="02040602050505020304" pitchFamily="18" charset="7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https://ep-news.web.cern.ch/content/isolde-improvement-programme</a:t>
            </a:r>
            <a:endParaRPr lang="en-US" sz="1400" dirty="0">
              <a:solidFill>
                <a:srgbClr val="0070C0"/>
              </a:solidFill>
              <a:latin typeface="Lucida Bright" panose="02040602050505020304" pitchFamily="18" charset="77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8E109D6-66DC-8572-3A24-51FB9B56F3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ISOLDE Update - Kara Lynch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7F522E-0BAA-ED54-81CF-B9FB989251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806A38-8CBE-104B-8358-15D40CFB0667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182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5F203BB-B652-8445-EF59-386F71F25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Post-LS3 configuration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3B4D4F7-F104-BEBC-A54B-E90D92CA41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100" y="1010726"/>
            <a:ext cx="8813800" cy="4833374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8681DEF-2163-E717-5DAE-777F49D875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ISOLDE Update - Kara Lynch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D9C54B-C357-00B4-C47E-32312E6121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806A38-8CBE-104B-8358-15D40CFB0667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027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A06B7-3E65-6C1A-A0C5-50FA18113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CERN Roadmap for Non-Collider Physics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28F6A2-7ED5-5588-2CD6-7F291B434F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Plans for a </a:t>
            </a:r>
            <a:r>
              <a:rPr lang="en-US" dirty="0">
                <a:solidFill>
                  <a:srgbClr val="0070C0"/>
                </a:solidFill>
              </a:rPr>
              <a:t>20-year roadmap </a:t>
            </a:r>
            <a:r>
              <a:rPr lang="en-US" dirty="0"/>
              <a:t>for </a:t>
            </a:r>
            <a:r>
              <a:rPr lang="en-US" dirty="0">
                <a:solidFill>
                  <a:srgbClr val="0070C0"/>
                </a:solidFill>
              </a:rPr>
              <a:t>Non-Collider Physics (NCP) </a:t>
            </a:r>
            <a:r>
              <a:rPr lang="en-US" dirty="0" err="1">
                <a:solidFill>
                  <a:srgbClr val="0070C0"/>
                </a:solidFill>
              </a:rPr>
              <a:t>programme</a:t>
            </a:r>
            <a:r>
              <a:rPr lang="en-US" dirty="0">
                <a:solidFill>
                  <a:srgbClr val="0070C0"/>
                </a:solidFill>
              </a:rPr>
              <a:t> at CERN</a:t>
            </a:r>
          </a:p>
          <a:p>
            <a:pPr lvl="1"/>
            <a:r>
              <a:rPr lang="en-US" dirty="0"/>
              <a:t>Marcus Brugger is leading a task force to establish a ‘</a:t>
            </a:r>
            <a:r>
              <a:rPr lang="en-GB" i="1" dirty="0"/>
              <a:t>science driven, community inclusive, and infrastructure / resource constrained holistic 20 yr roadmap</a:t>
            </a:r>
            <a:r>
              <a:rPr lang="en-US" dirty="0"/>
              <a:t>’ </a:t>
            </a:r>
          </a:p>
          <a:p>
            <a:pPr lvl="1"/>
            <a:r>
              <a:rPr lang="en-US" dirty="0"/>
              <a:t>More info on the Roadmap: </a:t>
            </a:r>
            <a:r>
              <a:rPr lang="en-US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https://indico.cern.ch/event/1696414/</a:t>
            </a:r>
            <a:r>
              <a:rPr lang="en-US" dirty="0">
                <a:solidFill>
                  <a:srgbClr val="0070C0"/>
                </a:solidFill>
              </a:rPr>
              <a:t> </a:t>
            </a:r>
          </a:p>
          <a:p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Scope: </a:t>
            </a:r>
            <a:r>
              <a:rPr lang="en-GB" dirty="0"/>
              <a:t>Covering existing experiments/facilities and possible future ones</a:t>
            </a:r>
          </a:p>
          <a:p>
            <a:pPr lvl="1"/>
            <a:r>
              <a:rPr lang="en-GB" dirty="0"/>
              <a:t>PS East-Area, AD/ELENA, </a:t>
            </a:r>
            <a:r>
              <a:rPr lang="en-GB" dirty="0" err="1"/>
              <a:t>nToF</a:t>
            </a:r>
            <a:r>
              <a:rPr lang="en-GB" dirty="0"/>
              <a:t>, </a:t>
            </a:r>
            <a:r>
              <a:rPr lang="en-GB" dirty="0">
                <a:solidFill>
                  <a:srgbClr val="0070C0"/>
                </a:solidFill>
              </a:rPr>
              <a:t>ISOLDE</a:t>
            </a:r>
            <a:r>
              <a:rPr lang="en-GB" dirty="0"/>
              <a:t>, SPS North-Area, auxiliary LHC experiments, neutrino related…</a:t>
            </a:r>
          </a:p>
          <a:p>
            <a:endParaRPr lang="en-GB" dirty="0"/>
          </a:p>
          <a:p>
            <a:r>
              <a:rPr lang="en-GB" dirty="0"/>
              <a:t>INTC has opened a call for </a:t>
            </a:r>
            <a:r>
              <a:rPr lang="en-GB" dirty="0">
                <a:solidFill>
                  <a:srgbClr val="0070C0"/>
                </a:solidFill>
              </a:rPr>
              <a:t>Expressions of Interest </a:t>
            </a:r>
            <a:r>
              <a:rPr lang="en-GB" dirty="0"/>
              <a:t>for programmes at ISOLDE</a:t>
            </a:r>
          </a:p>
          <a:p>
            <a:pPr lvl="1"/>
            <a:r>
              <a:rPr lang="en-GB" dirty="0"/>
              <a:t>Driven by </a:t>
            </a:r>
            <a:r>
              <a:rPr lang="en-GB" dirty="0">
                <a:solidFill>
                  <a:srgbClr val="0070C0"/>
                </a:solidFill>
              </a:rPr>
              <a:t>physics themes</a:t>
            </a:r>
            <a:r>
              <a:rPr lang="en-GB" dirty="0"/>
              <a:t>, rather than specific instruments</a:t>
            </a:r>
          </a:p>
          <a:p>
            <a:endParaRPr lang="en-GB" dirty="0"/>
          </a:p>
          <a:p>
            <a:r>
              <a:rPr lang="en-GB" dirty="0"/>
              <a:t>Expressions of Interest (10 pages) to cover:</a:t>
            </a:r>
          </a:p>
          <a:p>
            <a:pPr lvl="1"/>
            <a:r>
              <a:rPr lang="en-US" dirty="0"/>
              <a:t>Scientific motivation and impact</a:t>
            </a:r>
          </a:p>
          <a:p>
            <a:pPr lvl="1"/>
            <a:r>
              <a:rPr lang="en-US" dirty="0"/>
              <a:t>Research </a:t>
            </a:r>
            <a:r>
              <a:rPr lang="en-US" dirty="0" err="1"/>
              <a:t>programme</a:t>
            </a:r>
            <a:endParaRPr lang="en-US" dirty="0"/>
          </a:p>
          <a:p>
            <a:pPr lvl="1"/>
            <a:r>
              <a:rPr lang="en-US" dirty="0"/>
              <a:t>Timeline and resources</a:t>
            </a:r>
          </a:p>
          <a:p>
            <a:pPr lvl="2"/>
            <a:r>
              <a:rPr lang="en-US" dirty="0"/>
              <a:t>Run 4 (2028-2033)</a:t>
            </a:r>
          </a:p>
          <a:p>
            <a:pPr lvl="2"/>
            <a:r>
              <a:rPr lang="en-US" dirty="0"/>
              <a:t>LS4 / Run 5 (2034-2041)</a:t>
            </a:r>
          </a:p>
          <a:p>
            <a:pPr lvl="2"/>
            <a:r>
              <a:rPr lang="en-US" dirty="0"/>
              <a:t>Beyond (2041-2046)</a:t>
            </a:r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9C08CD-DBAB-9FFF-037D-08549D98881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208" r="1094" b="2444"/>
          <a:stretch>
            <a:fillRect/>
          </a:stretch>
        </p:blipFill>
        <p:spPr>
          <a:xfrm>
            <a:off x="4861765" y="4136066"/>
            <a:ext cx="4207807" cy="2211573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559F51-DA40-503E-5639-5A92373436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ISOLDE Update - Kara Lynch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B3198D-3E54-A872-8004-FF2D28D657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806A38-8CBE-104B-8358-15D40CFB0667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239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8DD67-8E11-28AD-DD12-2A3925140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Procedure for preparing the Roadmap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32B6F2-4FE2-29EA-B421-4C60190317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INTC opened call for </a:t>
            </a:r>
            <a:r>
              <a:rPr lang="en-GB" dirty="0">
                <a:solidFill>
                  <a:srgbClr val="0070C0"/>
                </a:solidFill>
              </a:rPr>
              <a:t>Expression of Interest (EOI) </a:t>
            </a:r>
          </a:p>
          <a:p>
            <a:pPr lvl="1"/>
            <a:r>
              <a:rPr lang="en-GB" dirty="0"/>
              <a:t>Submission deadline: </a:t>
            </a:r>
            <a:r>
              <a:rPr lang="en-GB" dirty="0">
                <a:solidFill>
                  <a:srgbClr val="C00000"/>
                </a:solidFill>
              </a:rPr>
              <a:t>7</a:t>
            </a:r>
            <a:r>
              <a:rPr lang="en-GB" baseline="30000" dirty="0">
                <a:solidFill>
                  <a:srgbClr val="C00000"/>
                </a:solidFill>
              </a:rPr>
              <a:t>th</a:t>
            </a:r>
            <a:r>
              <a:rPr lang="en-GB" dirty="0">
                <a:solidFill>
                  <a:srgbClr val="C00000"/>
                </a:solidFill>
              </a:rPr>
              <a:t> October 2026</a:t>
            </a:r>
          </a:p>
          <a:p>
            <a:endParaRPr lang="en-GB" dirty="0"/>
          </a:p>
          <a:p>
            <a:r>
              <a:rPr lang="en-GB" dirty="0"/>
              <a:t>INTC: </a:t>
            </a:r>
            <a:r>
              <a:rPr lang="en-GB" dirty="0">
                <a:solidFill>
                  <a:srgbClr val="0070C0"/>
                </a:solidFill>
              </a:rPr>
              <a:t>4-5</a:t>
            </a:r>
            <a:r>
              <a:rPr lang="en-GB" baseline="30000" dirty="0">
                <a:solidFill>
                  <a:srgbClr val="0070C0"/>
                </a:solidFill>
              </a:rPr>
              <a:t>th</a:t>
            </a:r>
            <a:r>
              <a:rPr lang="en-GB" dirty="0">
                <a:solidFill>
                  <a:srgbClr val="0070C0"/>
                </a:solidFill>
              </a:rPr>
              <a:t> November 2026 </a:t>
            </a:r>
          </a:p>
          <a:p>
            <a:pPr lvl="1"/>
            <a:r>
              <a:rPr lang="en-GB" dirty="0"/>
              <a:t>Fully devoted to Non-Collider Physics Roadmap preparation </a:t>
            </a:r>
          </a:p>
          <a:p>
            <a:pPr lvl="1"/>
            <a:r>
              <a:rPr lang="en-GB" dirty="0"/>
              <a:t>4</a:t>
            </a:r>
            <a:r>
              <a:rPr lang="en-GB" baseline="30000" dirty="0"/>
              <a:t>th</a:t>
            </a:r>
            <a:r>
              <a:rPr lang="en-GB" dirty="0"/>
              <a:t> Nov (open session): EOIs in-person oral presentations </a:t>
            </a:r>
          </a:p>
          <a:p>
            <a:pPr lvl="1"/>
            <a:r>
              <a:rPr lang="en-GB" dirty="0"/>
              <a:t>5</a:t>
            </a:r>
            <a:r>
              <a:rPr lang="en-GB" baseline="30000" dirty="0"/>
              <a:t>th</a:t>
            </a:r>
            <a:r>
              <a:rPr lang="en-GB" dirty="0"/>
              <a:t> Nov (closed session): first EOIs evaluation based on initial technical reviews</a:t>
            </a:r>
          </a:p>
          <a:p>
            <a:endParaRPr lang="en-GB" dirty="0"/>
          </a:p>
          <a:p>
            <a:r>
              <a:rPr lang="en-GB" dirty="0"/>
              <a:t>INTC: </a:t>
            </a:r>
            <a:r>
              <a:rPr lang="en-GB" dirty="0">
                <a:solidFill>
                  <a:srgbClr val="0070C0"/>
                </a:solidFill>
              </a:rPr>
              <a:t>10-11</a:t>
            </a:r>
            <a:r>
              <a:rPr lang="en-GB" baseline="30000" dirty="0">
                <a:solidFill>
                  <a:srgbClr val="0070C0"/>
                </a:solidFill>
              </a:rPr>
              <a:t>th</a:t>
            </a:r>
            <a:r>
              <a:rPr lang="en-GB" dirty="0">
                <a:solidFill>
                  <a:srgbClr val="0070C0"/>
                </a:solidFill>
              </a:rPr>
              <a:t> February 2027 </a:t>
            </a:r>
          </a:p>
          <a:p>
            <a:pPr lvl="1"/>
            <a:r>
              <a:rPr lang="en-GB" dirty="0"/>
              <a:t>More in-depth assessment of EOIs</a:t>
            </a:r>
          </a:p>
          <a:p>
            <a:pPr lvl="2"/>
            <a:r>
              <a:rPr lang="en-GB" dirty="0"/>
              <a:t>Prioritise as "must have” (Top), "should / could” (High), "relevant" (Medium)</a:t>
            </a:r>
          </a:p>
          <a:p>
            <a:pPr lvl="2"/>
            <a:r>
              <a:rPr lang="en-GB" dirty="0"/>
              <a:t>Create a consolidated programme for ISOLDE by early 2027</a:t>
            </a:r>
          </a:p>
          <a:p>
            <a:pPr lvl="1"/>
            <a:r>
              <a:rPr lang="en-GB" dirty="0"/>
              <a:t>Resume discussion on regular proposal submissions (ISOLDE and </a:t>
            </a:r>
            <a:r>
              <a:rPr lang="en-GB" dirty="0" err="1"/>
              <a:t>n_TOF</a:t>
            </a:r>
            <a:r>
              <a:rPr lang="en-GB" dirty="0"/>
              <a:t>)</a:t>
            </a:r>
          </a:p>
          <a:p>
            <a:endParaRPr lang="en-GB" dirty="0"/>
          </a:p>
          <a:p>
            <a:r>
              <a:rPr lang="en-GB" dirty="0"/>
              <a:t>Deadline for Roadmap ~ </a:t>
            </a:r>
            <a:r>
              <a:rPr lang="en-GB" dirty="0">
                <a:solidFill>
                  <a:srgbClr val="0070C0"/>
                </a:solidFill>
              </a:rPr>
              <a:t>March 2027</a:t>
            </a:r>
          </a:p>
          <a:p>
            <a:endParaRPr lang="en-GB" dirty="0"/>
          </a:p>
          <a:p>
            <a:r>
              <a:rPr lang="en-GB" dirty="0"/>
              <a:t>People encouraged to </a:t>
            </a:r>
            <a:r>
              <a:rPr lang="en-GB" dirty="0">
                <a:solidFill>
                  <a:srgbClr val="0070C0"/>
                </a:solidFill>
              </a:rPr>
              <a:t>contact INTC Chair and Secretary </a:t>
            </a:r>
            <a:r>
              <a:rPr lang="en-GB" dirty="0"/>
              <a:t>(Silvia Leoni, Hanne Heylen) and </a:t>
            </a:r>
            <a:r>
              <a:rPr lang="en-GB" dirty="0">
                <a:solidFill>
                  <a:srgbClr val="0070C0"/>
                </a:solidFill>
              </a:rPr>
              <a:t>ISOLDE Group Leader </a:t>
            </a:r>
            <a:r>
              <a:rPr lang="en-GB" dirty="0"/>
              <a:t>(Luis </a:t>
            </a:r>
            <a:r>
              <a:rPr lang="en-GB" dirty="0" err="1"/>
              <a:t>Fraille</a:t>
            </a:r>
            <a:r>
              <a:rPr lang="en-GB" dirty="0"/>
              <a:t>) early to ensure alignment with the call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161EAD-DEDC-ACDF-1305-716F2110AB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ISOLDE Update - Kara Lynch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1DFF33-23C9-ADC0-E6E3-3BB19145C4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806A38-8CBE-104B-8358-15D40CFB0667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590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0AB9E8-5105-7624-0D27-10F952B3E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9011F-5F87-DF20-D4A9-EEFFE65D8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More info from Silvia, Luis and Hanne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010534-10B7-2BEE-8245-2AE2F0D462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EOIs to be a starting point for drafting a ‘challenging scientific roadmap’</a:t>
            </a:r>
          </a:p>
          <a:p>
            <a:pPr lvl="1"/>
            <a:r>
              <a:rPr lang="en-GB" dirty="0"/>
              <a:t>Justify upgrades to existing experimental programs and development of new instrumentation (with indicative budget)</a:t>
            </a:r>
          </a:p>
          <a:p>
            <a:pPr lvl="1"/>
            <a:r>
              <a:rPr lang="en-GB" dirty="0"/>
              <a:t>Timeline of short, medium and long-term projects</a:t>
            </a:r>
          </a:p>
          <a:p>
            <a:endParaRPr lang="en-GB" dirty="0"/>
          </a:p>
          <a:p>
            <a:r>
              <a:rPr lang="en-GB" dirty="0"/>
              <a:t>Looking for EOIs around </a:t>
            </a:r>
            <a:r>
              <a:rPr lang="en-GB" dirty="0">
                <a:solidFill>
                  <a:srgbClr val="0070C0"/>
                </a:solidFill>
              </a:rPr>
              <a:t>physics themes </a:t>
            </a:r>
            <a:r>
              <a:rPr lang="en-GB" dirty="0"/>
              <a:t>rather than from existing collaborations / instruments</a:t>
            </a:r>
          </a:p>
          <a:p>
            <a:pPr lvl="1"/>
            <a:r>
              <a:rPr lang="en-GB" dirty="0"/>
              <a:t>e.g. ‘what are the most important scientific questions for the next 10–20 years related to nuclear reactions / nuclear structure etc.’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Luis will reach out to trigger </a:t>
            </a:r>
            <a:r>
              <a:rPr lang="en-GB" dirty="0">
                <a:solidFill>
                  <a:srgbClr val="0070C0"/>
                </a:solidFill>
              </a:rPr>
              <a:t>working groups </a:t>
            </a:r>
            <a:r>
              <a:rPr lang="en-GB" dirty="0"/>
              <a:t>which will guide this exercise</a:t>
            </a:r>
          </a:p>
          <a:p>
            <a:pPr lvl="1"/>
            <a:r>
              <a:rPr lang="en-GB" dirty="0"/>
              <a:t>They will ensure there is a coherent approach to the contribution</a:t>
            </a:r>
          </a:p>
          <a:p>
            <a:endParaRPr lang="en-GB" dirty="0"/>
          </a:p>
          <a:p>
            <a:r>
              <a:rPr lang="en-US" dirty="0"/>
              <a:t>EOIs will be reviewed by the INTC but used by the Roadmap taskforce</a:t>
            </a:r>
          </a:p>
          <a:p>
            <a:pPr lvl="1"/>
            <a:r>
              <a:rPr lang="en-GB" dirty="0"/>
              <a:t>Suggested to aim the document for a wider physicist audience</a:t>
            </a:r>
            <a:br>
              <a:rPr lang="en-GB" dirty="0"/>
            </a:br>
            <a:endParaRPr lang="en-GB" dirty="0"/>
          </a:p>
          <a:p>
            <a:r>
              <a:rPr lang="en-GB" dirty="0"/>
              <a:t>The process is still being developed so more information should be coming in due course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3C80D-59D0-2BC5-F0F0-9DCB9FC0A7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ISOLDE Update - Kara Lynch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83F2A-07B5-6082-2A3F-E3634ABE56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806A38-8CBE-104B-8358-15D40CFB0667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684335"/>
      </p:ext>
    </p:extLst>
  </p:cSld>
  <p:clrMapOvr>
    <a:masterClrMapping/>
  </p:clrMapOvr>
</p:sld>
</file>

<file path=ppt/theme/theme1.xml><?xml version="1.0" encoding="utf-8"?>
<a:theme xmlns:a="http://schemas.openxmlformats.org/drawingml/2006/main" name="CRIS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8100">
          <a:solidFill>
            <a:srgbClr val="3399FF"/>
          </a:solidFill>
        </a:ln>
        <a:effectLst/>
      </a:spPr>
      <a:bodyPr rtlCol="0" anchor="ctr"/>
      <a:lstStyle>
        <a:defPPr algn="ctr">
          <a:defRPr sz="1200" dirty="0" smtClean="0">
            <a:solidFill>
              <a:schemeClr val="tx1"/>
            </a:solidFill>
            <a:latin typeface="Lucida Bright" panose="02040602050505020304" pitchFamily="18" charset="77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200" dirty="0" smtClean="0">
            <a:latin typeface="Lucida Bright" panose="02040602050505020304" pitchFamily="18" charset="77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CRIS Theme.thmx</Template>
  <TotalTime>78177</TotalTime>
  <Words>1077</Words>
  <Application>Microsoft Macintosh PowerPoint</Application>
  <PresentationFormat>On-screen Show (4:3)</PresentationFormat>
  <Paragraphs>153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Candara</vt:lpstr>
      <vt:lpstr>Lucida Bright</vt:lpstr>
      <vt:lpstr>CRIS Theme</vt:lpstr>
      <vt:lpstr>ISOLDE Update</vt:lpstr>
      <vt:lpstr>UK at ISOLDE</vt:lpstr>
      <vt:lpstr>LS3 and ISOLDE Improvements Program</vt:lpstr>
      <vt:lpstr>Then and now…</vt:lpstr>
      <vt:lpstr>Then and now…</vt:lpstr>
      <vt:lpstr>Post-LS3 configuration</vt:lpstr>
      <vt:lpstr>CERN Roadmap for Non-Collider Physics</vt:lpstr>
      <vt:lpstr>Procedure for preparing the Roadmap</vt:lpstr>
      <vt:lpstr>More info from Silvia, Luis and Hanne</vt:lpstr>
      <vt:lpstr>Other ISOLDE news…</vt:lpstr>
      <vt:lpstr>Further information</vt:lpstr>
      <vt:lpstr>Preparing input for the Roadmap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Collinear resonance ionization spectroscopy of francium</dc:title>
  <dc:creator>Kara Lynch</dc:creator>
  <cp:lastModifiedBy>Kara Lynch</cp:lastModifiedBy>
  <cp:revision>855</cp:revision>
  <dcterms:created xsi:type="dcterms:W3CDTF">2015-07-27T08:08:55Z</dcterms:created>
  <dcterms:modified xsi:type="dcterms:W3CDTF">2026-07-06T11:31:26Z</dcterms:modified>
</cp:coreProperties>
</file>