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8288000" cy="10287000"/>
  <p:notesSz cx="6858000" cy="9144000"/>
  <p:embeddedFontLst>
    <p:embeddedFont>
      <p:font typeface="Canva Sans" panose="020B0604020202020204" charset="0"/>
      <p:regular r:id="rId49"/>
    </p:embeddedFont>
    <p:embeddedFont>
      <p:font typeface="Canva Sans Bold" panose="020B0604020202020204" charset="0"/>
      <p:regular r:id="rId50"/>
    </p:embeddedFont>
    <p:embeddedFont>
      <p:font typeface="Canva Sans Italics" panose="020B0604020202020204" charset="0"/>
      <p:regular r:id="rId51"/>
    </p:embeddedFont>
    <p:embeddedFont>
      <p:font typeface="DM Serif Display" pitchFamily="2" charset="0"/>
      <p:regular r:id="rId52"/>
      <p:italic r:id="rId53"/>
    </p:embeddedFont>
    <p:embeddedFont>
      <p:font typeface="Inter" panose="020B0604020202020204" charset="0"/>
      <p:regular r:id="rId54"/>
    </p:embeddedFont>
    <p:embeddedFont>
      <p:font typeface="Inter Bold" panose="020B0604020202020204" charset="0"/>
      <p:regular r:id="rId55"/>
    </p:embeddedFont>
    <p:embeddedFont>
      <p:font typeface="Open Sauce" panose="020B0604020202020204" charset="0"/>
      <p:regular r:id="rId56"/>
    </p:embeddedFont>
    <p:embeddedFont>
      <p:font typeface="Open Sauce Bold" panose="020B0604020202020204" charset="0"/>
      <p:regular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6B4A2-02FF-45FF-B8D5-8D2A67692279}" v="132" dt="2026-06-24T08:47:17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5642" autoAdjust="0"/>
  </p:normalViewPr>
  <p:slideViewPr>
    <p:cSldViewPr>
      <p:cViewPr varScale="1">
        <p:scale>
          <a:sx n="77" d="100"/>
          <a:sy n="77" d="100"/>
        </p:scale>
        <p:origin x="20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odfellow, Ottilie (STFC,RAL,PPD)" userId="70cde4a1-5cc3-4096-861d-34c366bfb37c" providerId="ADAL" clId="{0C446D98-A966-4881-8D42-515F522E1509}"/>
    <pc:docChg chg="undo custSel modSld sldOrd">
      <pc:chgData name="Goodfellow, Ottilie (STFC,RAL,PPD)" userId="70cde4a1-5cc3-4096-861d-34c366bfb37c" providerId="ADAL" clId="{0C446D98-A966-4881-8D42-515F522E1509}" dt="2026-06-24T08:50:21.089" v="9173" actId="20577"/>
      <pc:docMkLst>
        <pc:docMk/>
      </pc:docMkLst>
      <pc:sldChg chg="addSp delSp modSp mod modNotesTx">
        <pc:chgData name="Goodfellow, Ottilie (STFC,RAL,PPD)" userId="70cde4a1-5cc3-4096-861d-34c366bfb37c" providerId="ADAL" clId="{0C446D98-A966-4881-8D42-515F522E1509}" dt="2026-06-24T07:35:40.851" v="775" actId="20577"/>
        <pc:sldMkLst>
          <pc:docMk/>
          <pc:sldMk cId="0" sldId="259"/>
        </pc:sldMkLst>
        <pc:spChg chg="del">
          <ac:chgData name="Goodfellow, Ottilie (STFC,RAL,PPD)" userId="70cde4a1-5cc3-4096-861d-34c366bfb37c" providerId="ADAL" clId="{0C446D98-A966-4881-8D42-515F522E1509}" dt="2026-06-24T07:33:13.444" v="572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3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4:45.451" v="639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14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17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4T07:33:28.071" v="573" actId="1076"/>
          <ac:spMkLst>
            <pc:docMk/>
            <pc:sldMk cId="0" sldId="259"/>
            <ac:spMk id="18" creationId="{00000000-0000-0000-0000-000000000000}"/>
          </ac:spMkLst>
        </pc:spChg>
        <pc:spChg chg="add mod">
          <ac:chgData name="Goodfellow, Ottilie (STFC,RAL,PPD)" userId="70cde4a1-5cc3-4096-861d-34c366bfb37c" providerId="ADAL" clId="{0C446D98-A966-4881-8D42-515F522E1509}" dt="2026-06-24T07:34:10.091" v="622" actId="1076"/>
          <ac:spMkLst>
            <pc:docMk/>
            <pc:sldMk cId="0" sldId="259"/>
            <ac:spMk id="32" creationId="{9527BA90-4693-2312-5799-55E91C9BAFC8}"/>
          </ac:spMkLst>
        </pc:spChg>
        <pc:spChg chg="add mod ord">
          <ac:chgData name="Goodfellow, Ottilie (STFC,RAL,PPD)" userId="70cde4a1-5cc3-4096-861d-34c366bfb37c" providerId="ADAL" clId="{0C446D98-A966-4881-8D42-515F522E1509}" dt="2026-06-24T07:34:20.772" v="624" actId="167"/>
          <ac:spMkLst>
            <pc:docMk/>
            <pc:sldMk cId="0" sldId="259"/>
            <ac:spMk id="33" creationId="{4779D930-84DF-A990-BB84-858DF1023C92}"/>
          </ac:spMkLst>
        </pc:spChg>
      </pc:sldChg>
      <pc:sldChg chg="modNotesTx">
        <pc:chgData name="Goodfellow, Ottilie (STFC,RAL,PPD)" userId="70cde4a1-5cc3-4096-861d-34c366bfb37c" providerId="ADAL" clId="{0C446D98-A966-4881-8D42-515F522E1509}" dt="2026-06-24T07:39:47.036" v="1328" actId="20577"/>
        <pc:sldMkLst>
          <pc:docMk/>
          <pc:sldMk cId="0" sldId="261"/>
        </pc:sldMkLst>
      </pc:sldChg>
      <pc:sldChg chg="modNotesTx">
        <pc:chgData name="Goodfellow, Ottilie (STFC,RAL,PPD)" userId="70cde4a1-5cc3-4096-861d-34c366bfb37c" providerId="ADAL" clId="{0C446D98-A966-4881-8D42-515F522E1509}" dt="2026-06-24T07:41:40.764" v="1482" actId="20577"/>
        <pc:sldMkLst>
          <pc:docMk/>
          <pc:sldMk cId="0" sldId="264"/>
        </pc:sldMkLst>
      </pc:sldChg>
      <pc:sldChg chg="modNotesTx">
        <pc:chgData name="Goodfellow, Ottilie (STFC,RAL,PPD)" userId="70cde4a1-5cc3-4096-861d-34c366bfb37c" providerId="ADAL" clId="{0C446D98-A966-4881-8D42-515F522E1509}" dt="2026-06-24T07:44:32.613" v="1755" actId="20577"/>
        <pc:sldMkLst>
          <pc:docMk/>
          <pc:sldMk cId="0" sldId="265"/>
        </pc:sldMkLst>
      </pc:sldChg>
      <pc:sldChg chg="modSp mod modNotesTx">
        <pc:chgData name="Goodfellow, Ottilie (STFC,RAL,PPD)" userId="70cde4a1-5cc3-4096-861d-34c366bfb37c" providerId="ADAL" clId="{0C446D98-A966-4881-8D42-515F522E1509}" dt="2026-06-24T07:46:38.597" v="1942" actId="20577"/>
        <pc:sldMkLst>
          <pc:docMk/>
          <pc:sldMk cId="0" sldId="266"/>
        </pc:sldMkLst>
        <pc:spChg chg="mod">
          <ac:chgData name="Goodfellow, Ottilie (STFC,RAL,PPD)" userId="70cde4a1-5cc3-4096-861d-34c366bfb37c" providerId="ADAL" clId="{0C446D98-A966-4881-8D42-515F522E1509}" dt="2026-06-24T07:46:17.180" v="1904" actId="20577"/>
          <ac:spMkLst>
            <pc:docMk/>
            <pc:sldMk cId="0" sldId="266"/>
            <ac:spMk id="15" creationId="{00000000-0000-0000-0000-000000000000}"/>
          </ac:spMkLst>
        </pc:spChg>
      </pc:sldChg>
      <pc:sldChg chg="addSp modSp mod modNotesTx">
        <pc:chgData name="Goodfellow, Ottilie (STFC,RAL,PPD)" userId="70cde4a1-5cc3-4096-861d-34c366bfb37c" providerId="ADAL" clId="{0C446D98-A966-4881-8D42-515F522E1509}" dt="2026-06-24T07:50:57.820" v="2275" actId="6549"/>
        <pc:sldMkLst>
          <pc:docMk/>
          <pc:sldMk cId="0" sldId="267"/>
        </pc:sldMkLst>
        <pc:picChg chg="add mod">
          <ac:chgData name="Goodfellow, Ottilie (STFC,RAL,PPD)" userId="70cde4a1-5cc3-4096-861d-34c366bfb37c" providerId="ADAL" clId="{0C446D98-A966-4881-8D42-515F522E1509}" dt="2026-06-24T07:48:42.004" v="1946" actId="1076"/>
          <ac:picMkLst>
            <pc:docMk/>
            <pc:sldMk cId="0" sldId="267"/>
            <ac:picMk id="13" creationId="{049363D5-AFBA-3841-25F9-F5BF1A803E4D}"/>
          </ac:picMkLst>
        </pc:picChg>
      </pc:sldChg>
      <pc:sldChg chg="modNotesTx">
        <pc:chgData name="Goodfellow, Ottilie (STFC,RAL,PPD)" userId="70cde4a1-5cc3-4096-861d-34c366bfb37c" providerId="ADAL" clId="{0C446D98-A966-4881-8D42-515F522E1509}" dt="2026-06-24T07:53:34.350" v="2568" actId="20577"/>
        <pc:sldMkLst>
          <pc:docMk/>
          <pc:sldMk cId="0" sldId="268"/>
        </pc:sldMkLst>
      </pc:sldChg>
      <pc:sldChg chg="modNotesTx">
        <pc:chgData name="Goodfellow, Ottilie (STFC,RAL,PPD)" userId="70cde4a1-5cc3-4096-861d-34c366bfb37c" providerId="ADAL" clId="{0C446D98-A966-4881-8D42-515F522E1509}" dt="2026-06-24T07:57:44.316" v="2836" actId="20577"/>
        <pc:sldMkLst>
          <pc:docMk/>
          <pc:sldMk cId="0" sldId="269"/>
        </pc:sldMkLst>
      </pc:sldChg>
      <pc:sldChg chg="modNotesTx">
        <pc:chgData name="Goodfellow, Ottilie (STFC,RAL,PPD)" userId="70cde4a1-5cc3-4096-861d-34c366bfb37c" providerId="ADAL" clId="{0C446D98-A966-4881-8D42-515F522E1509}" dt="2026-06-24T07:59:41.160" v="3103" actId="20577"/>
        <pc:sldMkLst>
          <pc:docMk/>
          <pc:sldMk cId="0" sldId="270"/>
        </pc:sldMkLst>
      </pc:sldChg>
      <pc:sldChg chg="modNotesTx">
        <pc:chgData name="Goodfellow, Ottilie (STFC,RAL,PPD)" userId="70cde4a1-5cc3-4096-861d-34c366bfb37c" providerId="ADAL" clId="{0C446D98-A966-4881-8D42-515F522E1509}" dt="2026-06-24T08:01:36.293" v="3247" actId="20577"/>
        <pc:sldMkLst>
          <pc:docMk/>
          <pc:sldMk cId="0" sldId="271"/>
        </pc:sldMkLst>
      </pc:sldChg>
      <pc:sldChg chg="modNotesTx">
        <pc:chgData name="Goodfellow, Ottilie (STFC,RAL,PPD)" userId="70cde4a1-5cc3-4096-861d-34c366bfb37c" providerId="ADAL" clId="{0C446D98-A966-4881-8D42-515F522E1509}" dt="2026-06-24T08:07:26.308" v="3552" actId="20577"/>
        <pc:sldMkLst>
          <pc:docMk/>
          <pc:sldMk cId="0" sldId="272"/>
        </pc:sldMkLst>
      </pc:sldChg>
      <pc:sldChg chg="modSp mod">
        <pc:chgData name="Goodfellow, Ottilie (STFC,RAL,PPD)" userId="70cde4a1-5cc3-4096-861d-34c366bfb37c" providerId="ADAL" clId="{0C446D98-A966-4881-8D42-515F522E1509}" dt="2026-06-24T08:08:19.514" v="3560" actId="20577"/>
        <pc:sldMkLst>
          <pc:docMk/>
          <pc:sldMk cId="0" sldId="274"/>
        </pc:sldMkLst>
        <pc:spChg chg="mod">
          <ac:chgData name="Goodfellow, Ottilie (STFC,RAL,PPD)" userId="70cde4a1-5cc3-4096-861d-34c366bfb37c" providerId="ADAL" clId="{0C446D98-A966-4881-8D42-515F522E1509}" dt="2026-06-24T08:08:19.514" v="3560" actId="20577"/>
          <ac:spMkLst>
            <pc:docMk/>
            <pc:sldMk cId="0" sldId="274"/>
            <ac:spMk id="9" creationId="{00000000-0000-0000-0000-000000000000}"/>
          </ac:spMkLst>
        </pc:spChg>
      </pc:sldChg>
      <pc:sldChg chg="modNotesTx">
        <pc:chgData name="Goodfellow, Ottilie (STFC,RAL,PPD)" userId="70cde4a1-5cc3-4096-861d-34c366bfb37c" providerId="ADAL" clId="{0C446D98-A966-4881-8D42-515F522E1509}" dt="2026-06-24T08:10:16.886" v="3590" actId="20577"/>
        <pc:sldMkLst>
          <pc:docMk/>
          <pc:sldMk cId="0" sldId="276"/>
        </pc:sldMkLst>
      </pc:sldChg>
      <pc:sldChg chg="modNotesTx">
        <pc:chgData name="Goodfellow, Ottilie (STFC,RAL,PPD)" userId="70cde4a1-5cc3-4096-861d-34c366bfb37c" providerId="ADAL" clId="{0C446D98-A966-4881-8D42-515F522E1509}" dt="2026-06-24T08:11:49.841" v="3764" actId="20577"/>
        <pc:sldMkLst>
          <pc:docMk/>
          <pc:sldMk cId="0" sldId="277"/>
        </pc:sldMkLst>
      </pc:sldChg>
      <pc:sldChg chg="modNotesTx">
        <pc:chgData name="Goodfellow, Ottilie (STFC,RAL,PPD)" userId="70cde4a1-5cc3-4096-861d-34c366bfb37c" providerId="ADAL" clId="{0C446D98-A966-4881-8D42-515F522E1509}" dt="2026-06-24T08:13:21.178" v="3770" actId="20577"/>
        <pc:sldMkLst>
          <pc:docMk/>
          <pc:sldMk cId="0" sldId="278"/>
        </pc:sldMkLst>
      </pc:sldChg>
      <pc:sldChg chg="modNotesTx">
        <pc:chgData name="Goodfellow, Ottilie (STFC,RAL,PPD)" userId="70cde4a1-5cc3-4096-861d-34c366bfb37c" providerId="ADAL" clId="{0C446D98-A966-4881-8D42-515F522E1509}" dt="2026-06-24T08:16:33.910" v="4343" actId="20577"/>
        <pc:sldMkLst>
          <pc:docMk/>
          <pc:sldMk cId="0" sldId="279"/>
        </pc:sldMkLst>
      </pc:sldChg>
      <pc:sldChg chg="modNotesTx">
        <pc:chgData name="Goodfellow, Ottilie (STFC,RAL,PPD)" userId="70cde4a1-5cc3-4096-861d-34c366bfb37c" providerId="ADAL" clId="{0C446D98-A966-4881-8D42-515F522E1509}" dt="2026-06-24T08:18:47.040" v="4737" actId="20577"/>
        <pc:sldMkLst>
          <pc:docMk/>
          <pc:sldMk cId="0" sldId="280"/>
        </pc:sldMkLst>
      </pc:sldChg>
      <pc:sldChg chg="modNotesTx">
        <pc:chgData name="Goodfellow, Ottilie (STFC,RAL,PPD)" userId="70cde4a1-5cc3-4096-861d-34c366bfb37c" providerId="ADAL" clId="{0C446D98-A966-4881-8D42-515F522E1509}" dt="2026-06-24T08:19:36.493" v="4828" actId="20577"/>
        <pc:sldMkLst>
          <pc:docMk/>
          <pc:sldMk cId="0" sldId="281"/>
        </pc:sldMkLst>
      </pc:sldChg>
      <pc:sldChg chg="modNotesTx">
        <pc:chgData name="Goodfellow, Ottilie (STFC,RAL,PPD)" userId="70cde4a1-5cc3-4096-861d-34c366bfb37c" providerId="ADAL" clId="{0C446D98-A966-4881-8D42-515F522E1509}" dt="2026-06-24T08:20:59.835" v="5102" actId="20577"/>
        <pc:sldMkLst>
          <pc:docMk/>
          <pc:sldMk cId="0" sldId="282"/>
        </pc:sldMkLst>
      </pc:sldChg>
      <pc:sldChg chg="modNotesTx">
        <pc:chgData name="Goodfellow, Ottilie (STFC,RAL,PPD)" userId="70cde4a1-5cc3-4096-861d-34c366bfb37c" providerId="ADAL" clId="{0C446D98-A966-4881-8D42-515F522E1509}" dt="2026-06-24T08:22:25.668" v="5294" actId="20577"/>
        <pc:sldMkLst>
          <pc:docMk/>
          <pc:sldMk cId="0" sldId="283"/>
        </pc:sldMkLst>
      </pc:sldChg>
      <pc:sldChg chg="modSp mod modNotesTx">
        <pc:chgData name="Goodfellow, Ottilie (STFC,RAL,PPD)" userId="70cde4a1-5cc3-4096-861d-34c366bfb37c" providerId="ADAL" clId="{0C446D98-A966-4881-8D42-515F522E1509}" dt="2026-06-24T08:24:12.263" v="5544" actId="20577"/>
        <pc:sldMkLst>
          <pc:docMk/>
          <pc:sldMk cId="0" sldId="284"/>
        </pc:sldMkLst>
        <pc:spChg chg="mod">
          <ac:chgData name="Goodfellow, Ottilie (STFC,RAL,PPD)" userId="70cde4a1-5cc3-4096-861d-34c366bfb37c" providerId="ADAL" clId="{0C446D98-A966-4881-8D42-515F522E1509}" dt="2026-06-24T08:24:05.071" v="5542" actId="1076"/>
          <ac:spMkLst>
            <pc:docMk/>
            <pc:sldMk cId="0" sldId="284"/>
            <ac:spMk id="32" creationId="{00000000-0000-0000-0000-000000000000}"/>
          </ac:spMkLst>
        </pc:spChg>
      </pc:sldChg>
      <pc:sldChg chg="modNotesTx">
        <pc:chgData name="Goodfellow, Ottilie (STFC,RAL,PPD)" userId="70cde4a1-5cc3-4096-861d-34c366bfb37c" providerId="ADAL" clId="{0C446D98-A966-4881-8D42-515F522E1509}" dt="2026-06-24T08:25:43.621" v="5823" actId="20577"/>
        <pc:sldMkLst>
          <pc:docMk/>
          <pc:sldMk cId="0" sldId="285"/>
        </pc:sldMkLst>
      </pc:sldChg>
      <pc:sldChg chg="modSp mod modNotesTx">
        <pc:chgData name="Goodfellow, Ottilie (STFC,RAL,PPD)" userId="70cde4a1-5cc3-4096-861d-34c366bfb37c" providerId="ADAL" clId="{0C446D98-A966-4881-8D42-515F522E1509}" dt="2026-06-24T08:31:25.548" v="5998" actId="20577"/>
        <pc:sldMkLst>
          <pc:docMk/>
          <pc:sldMk cId="0" sldId="288"/>
        </pc:sldMkLst>
        <pc:spChg chg="mod">
          <ac:chgData name="Goodfellow, Ottilie (STFC,RAL,PPD)" userId="70cde4a1-5cc3-4096-861d-34c366bfb37c" providerId="ADAL" clId="{0C446D98-A966-4881-8D42-515F522E1509}" dt="2026-06-24T08:30:33.765" v="5857" actId="20577"/>
          <ac:spMkLst>
            <pc:docMk/>
            <pc:sldMk cId="0" sldId="288"/>
            <ac:spMk id="5" creationId="{00000000-0000-0000-0000-000000000000}"/>
          </ac:spMkLst>
        </pc:spChg>
      </pc:sldChg>
      <pc:sldChg chg="modSp mod modNotesTx">
        <pc:chgData name="Goodfellow, Ottilie (STFC,RAL,PPD)" userId="70cde4a1-5cc3-4096-861d-34c366bfb37c" providerId="ADAL" clId="{0C446D98-A966-4881-8D42-515F522E1509}" dt="2026-06-24T08:33:02.720" v="6263" actId="20577"/>
        <pc:sldMkLst>
          <pc:docMk/>
          <pc:sldMk cId="0" sldId="289"/>
        </pc:sldMkLst>
        <pc:spChg chg="mod">
          <ac:chgData name="Goodfellow, Ottilie (STFC,RAL,PPD)" userId="70cde4a1-5cc3-4096-861d-34c366bfb37c" providerId="ADAL" clId="{0C446D98-A966-4881-8D42-515F522E1509}" dt="2026-06-24T08:31:30.782" v="5999" actId="20577"/>
          <ac:spMkLst>
            <pc:docMk/>
            <pc:sldMk cId="0" sldId="289"/>
            <ac:spMk id="14" creationId="{00000000-0000-0000-0000-000000000000}"/>
          </ac:spMkLst>
        </pc:spChg>
      </pc:sldChg>
      <pc:sldChg chg="modNotesTx">
        <pc:chgData name="Goodfellow, Ottilie (STFC,RAL,PPD)" userId="70cde4a1-5cc3-4096-861d-34c366bfb37c" providerId="ADAL" clId="{0C446D98-A966-4881-8D42-515F522E1509}" dt="2026-06-24T08:37:39.216" v="7281" actId="20577"/>
        <pc:sldMkLst>
          <pc:docMk/>
          <pc:sldMk cId="0" sldId="290"/>
        </pc:sldMkLst>
      </pc:sldChg>
      <pc:sldChg chg="ord modNotes modNotesTx">
        <pc:chgData name="Goodfellow, Ottilie (STFC,RAL,PPD)" userId="70cde4a1-5cc3-4096-861d-34c366bfb37c" providerId="ADAL" clId="{0C446D98-A966-4881-8D42-515F522E1509}" dt="2026-06-24T08:35:42.859" v="6810" actId="20577"/>
        <pc:sldMkLst>
          <pc:docMk/>
          <pc:sldMk cId="0" sldId="291"/>
        </pc:sldMkLst>
      </pc:sldChg>
      <pc:sldChg chg="modNotesTx">
        <pc:chgData name="Goodfellow, Ottilie (STFC,RAL,PPD)" userId="70cde4a1-5cc3-4096-861d-34c366bfb37c" providerId="ADAL" clId="{0C446D98-A966-4881-8D42-515F522E1509}" dt="2026-06-24T08:39:46.003" v="7683" actId="20577"/>
        <pc:sldMkLst>
          <pc:docMk/>
          <pc:sldMk cId="0" sldId="292"/>
        </pc:sldMkLst>
      </pc:sldChg>
      <pc:sldChg chg="modNotesTx">
        <pc:chgData name="Goodfellow, Ottilie (STFC,RAL,PPD)" userId="70cde4a1-5cc3-4096-861d-34c366bfb37c" providerId="ADAL" clId="{0C446D98-A966-4881-8D42-515F522E1509}" dt="2026-06-24T08:43:32.072" v="8303" actId="20577"/>
        <pc:sldMkLst>
          <pc:docMk/>
          <pc:sldMk cId="0" sldId="293"/>
        </pc:sldMkLst>
      </pc:sldChg>
      <pc:sldChg chg="modSp mod modNotesTx">
        <pc:chgData name="Goodfellow, Ottilie (STFC,RAL,PPD)" userId="70cde4a1-5cc3-4096-861d-34c366bfb37c" providerId="ADAL" clId="{0C446D98-A966-4881-8D42-515F522E1509}" dt="2026-06-24T08:45:56.039" v="8774" actId="20577"/>
        <pc:sldMkLst>
          <pc:docMk/>
          <pc:sldMk cId="0" sldId="294"/>
        </pc:sldMkLst>
        <pc:spChg chg="mod">
          <ac:chgData name="Goodfellow, Ottilie (STFC,RAL,PPD)" userId="70cde4a1-5cc3-4096-861d-34c366bfb37c" providerId="ADAL" clId="{0C446D98-A966-4881-8D42-515F522E1509}" dt="2026-06-24T08:45:56.039" v="8774" actId="20577"/>
          <ac:spMkLst>
            <pc:docMk/>
            <pc:sldMk cId="0" sldId="294"/>
            <ac:spMk id="9" creationId="{00000000-0000-0000-0000-000000000000}"/>
          </ac:spMkLst>
        </pc:spChg>
      </pc:sldChg>
      <pc:sldChg chg="addSp delSp modSp mod modNotes modNotesTx">
        <pc:chgData name="Goodfellow, Ottilie (STFC,RAL,PPD)" userId="70cde4a1-5cc3-4096-861d-34c366bfb37c" providerId="ADAL" clId="{0C446D98-A966-4881-8D42-515F522E1509}" dt="2026-06-24T08:46:19.431" v="8780" actId="20577"/>
        <pc:sldMkLst>
          <pc:docMk/>
          <pc:sldMk cId="0" sldId="296"/>
        </pc:sldMkLst>
        <pc:spChg chg="mod">
          <ac:chgData name="Goodfellow, Ottilie (STFC,RAL,PPD)" userId="70cde4a1-5cc3-4096-861d-34c366bfb37c" providerId="ADAL" clId="{0C446D98-A966-4881-8D42-515F522E1509}" dt="2026-06-23T14:50:54.270" v="11" actId="1076"/>
          <ac:spMkLst>
            <pc:docMk/>
            <pc:sldMk cId="0" sldId="296"/>
            <ac:spMk id="2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4:59:43.908" v="98" actId="14100"/>
          <ac:spMkLst>
            <pc:docMk/>
            <pc:sldMk cId="0" sldId="296"/>
            <ac:spMk id="9" creationId="{00000000-0000-0000-0000-000000000000}"/>
          </ac:spMkLst>
        </pc:spChg>
        <pc:picChg chg="add del mod">
          <ac:chgData name="Goodfellow, Ottilie (STFC,RAL,PPD)" userId="70cde4a1-5cc3-4096-861d-34c366bfb37c" providerId="ADAL" clId="{0C446D98-A966-4881-8D42-515F522E1509}" dt="2026-06-23T14:53:41.447" v="19" actId="21"/>
          <ac:picMkLst>
            <pc:docMk/>
            <pc:sldMk cId="0" sldId="296"/>
            <ac:picMk id="12" creationId="{AF3132DB-C91B-5B23-657A-0D63AC041AE3}"/>
          </ac:picMkLst>
        </pc:picChg>
        <pc:picChg chg="add mod">
          <ac:chgData name="Goodfellow, Ottilie (STFC,RAL,PPD)" userId="70cde4a1-5cc3-4096-861d-34c366bfb37c" providerId="ADAL" clId="{0C446D98-A966-4881-8D42-515F522E1509}" dt="2026-06-23T15:07:25.194" v="176" actId="1076"/>
          <ac:picMkLst>
            <pc:docMk/>
            <pc:sldMk cId="0" sldId="296"/>
            <ac:picMk id="14" creationId="{B14A3831-60C6-5FEE-CAE0-CDD4480E6D44}"/>
          </ac:picMkLst>
        </pc:picChg>
        <pc:picChg chg="add mod modCrop">
          <ac:chgData name="Goodfellow, Ottilie (STFC,RAL,PPD)" userId="70cde4a1-5cc3-4096-861d-34c366bfb37c" providerId="ADAL" clId="{0C446D98-A966-4881-8D42-515F522E1509}" dt="2026-06-23T15:08:11.331" v="190" actId="1076"/>
          <ac:picMkLst>
            <pc:docMk/>
            <pc:sldMk cId="0" sldId="296"/>
            <ac:picMk id="16" creationId="{DED65DFB-388D-FFD8-9152-6FD4B6CB2C79}"/>
          </ac:picMkLst>
        </pc:picChg>
        <pc:picChg chg="add mod modCrop">
          <ac:chgData name="Goodfellow, Ottilie (STFC,RAL,PPD)" userId="70cde4a1-5cc3-4096-861d-34c366bfb37c" providerId="ADAL" clId="{0C446D98-A966-4881-8D42-515F522E1509}" dt="2026-06-23T15:07:14.715" v="172" actId="14100"/>
          <ac:picMkLst>
            <pc:docMk/>
            <pc:sldMk cId="0" sldId="296"/>
            <ac:picMk id="18" creationId="{B4A0A4B4-B0B2-FF55-3B04-7E2AF95EC702}"/>
          </ac:picMkLst>
        </pc:picChg>
        <pc:picChg chg="add mod modCrop">
          <ac:chgData name="Goodfellow, Ottilie (STFC,RAL,PPD)" userId="70cde4a1-5cc3-4096-861d-34c366bfb37c" providerId="ADAL" clId="{0C446D98-A966-4881-8D42-515F522E1509}" dt="2026-06-23T15:08:06.676" v="187" actId="14100"/>
          <ac:picMkLst>
            <pc:docMk/>
            <pc:sldMk cId="0" sldId="296"/>
            <ac:picMk id="20" creationId="{B15E2E0C-C5B4-7ACC-98A1-EF9E954D2879}"/>
          </ac:picMkLst>
        </pc:picChg>
        <pc:picChg chg="add mod modCrop">
          <ac:chgData name="Goodfellow, Ottilie (STFC,RAL,PPD)" userId="70cde4a1-5cc3-4096-861d-34c366bfb37c" providerId="ADAL" clId="{0C446D98-A966-4881-8D42-515F522E1509}" dt="2026-06-23T15:08:14.083" v="191" actId="14100"/>
          <ac:picMkLst>
            <pc:docMk/>
            <pc:sldMk cId="0" sldId="296"/>
            <ac:picMk id="22" creationId="{BD35C2A5-D098-B175-6BCE-85611AA11BC1}"/>
          </ac:picMkLst>
        </pc:picChg>
        <pc:picChg chg="add del mod">
          <ac:chgData name="Goodfellow, Ottilie (STFC,RAL,PPD)" userId="70cde4a1-5cc3-4096-861d-34c366bfb37c" providerId="ADAL" clId="{0C446D98-A966-4881-8D42-515F522E1509}" dt="2026-06-23T15:07:42.467" v="179" actId="478"/>
          <ac:picMkLst>
            <pc:docMk/>
            <pc:sldMk cId="0" sldId="296"/>
            <ac:picMk id="1026" creationId="{76888D3A-B2F7-A723-FDD1-6DC5A90D85F1}"/>
          </ac:picMkLst>
        </pc:picChg>
        <pc:picChg chg="add mod">
          <ac:chgData name="Goodfellow, Ottilie (STFC,RAL,PPD)" userId="70cde4a1-5cc3-4096-861d-34c366bfb37c" providerId="ADAL" clId="{0C446D98-A966-4881-8D42-515F522E1509}" dt="2026-06-23T15:08:09.730" v="189" actId="1076"/>
          <ac:picMkLst>
            <pc:docMk/>
            <pc:sldMk cId="0" sldId="296"/>
            <ac:picMk id="1028" creationId="{6857821B-5782-73BA-F43B-06957143915C}"/>
          </ac:picMkLst>
        </pc:picChg>
        <pc:picChg chg="add del">
          <ac:chgData name="Goodfellow, Ottilie (STFC,RAL,PPD)" userId="70cde4a1-5cc3-4096-861d-34c366bfb37c" providerId="ADAL" clId="{0C446D98-A966-4881-8D42-515F522E1509}" dt="2026-06-23T14:59:22.261" v="90" actId="478"/>
          <ac:picMkLst>
            <pc:docMk/>
            <pc:sldMk cId="0" sldId="296"/>
            <ac:picMk id="1030" creationId="{852ED589-2CF3-9C81-BBDD-00A725F71737}"/>
          </ac:picMkLst>
        </pc:picChg>
        <pc:picChg chg="add del mod">
          <ac:chgData name="Goodfellow, Ottilie (STFC,RAL,PPD)" userId="70cde4a1-5cc3-4096-861d-34c366bfb37c" providerId="ADAL" clId="{0C446D98-A966-4881-8D42-515F522E1509}" dt="2026-06-23T14:55:49.913" v="29" actId="21"/>
          <ac:picMkLst>
            <pc:docMk/>
            <pc:sldMk cId="0" sldId="296"/>
            <ac:picMk id="1032" creationId="{7526BC1C-B391-478B-B4F7-8837824A4DD3}"/>
          </ac:picMkLst>
        </pc:picChg>
      </pc:sldChg>
      <pc:sldChg chg="modNotesTx">
        <pc:chgData name="Goodfellow, Ottilie (STFC,RAL,PPD)" userId="70cde4a1-5cc3-4096-861d-34c366bfb37c" providerId="ADAL" clId="{0C446D98-A966-4881-8D42-515F522E1509}" dt="2026-06-24T08:46:31.073" v="8781" actId="20577"/>
        <pc:sldMkLst>
          <pc:docMk/>
          <pc:sldMk cId="0" sldId="297"/>
        </pc:sldMkLst>
      </pc:sldChg>
      <pc:sldChg chg="addSp delSp modSp mod">
        <pc:chgData name="Goodfellow, Ottilie (STFC,RAL,PPD)" userId="70cde4a1-5cc3-4096-861d-34c366bfb37c" providerId="ADAL" clId="{0C446D98-A966-4881-8D42-515F522E1509}" dt="2026-06-23T15:06:29.290" v="162" actId="1076"/>
        <pc:sldMkLst>
          <pc:docMk/>
          <pc:sldMk cId="0" sldId="298"/>
        </pc:sldMkLst>
        <pc:spChg chg="del mod">
          <ac:chgData name="Goodfellow, Ottilie (STFC,RAL,PPD)" userId="70cde4a1-5cc3-4096-861d-34c366bfb37c" providerId="ADAL" clId="{0C446D98-A966-4881-8D42-515F522E1509}" dt="2026-06-23T15:02:17.401" v="124" actId="478"/>
          <ac:spMkLst>
            <pc:docMk/>
            <pc:sldMk cId="0" sldId="298"/>
            <ac:spMk id="2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5:06:10.403" v="159" actId="1076"/>
          <ac:spMkLst>
            <pc:docMk/>
            <pc:sldMk cId="0" sldId="298"/>
            <ac:spMk id="7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5:06:10.403" v="159" actId="1076"/>
          <ac:spMkLst>
            <pc:docMk/>
            <pc:sldMk cId="0" sldId="298"/>
            <ac:spMk id="8" creationId="{00000000-0000-0000-0000-000000000000}"/>
          </ac:spMkLst>
        </pc:spChg>
        <pc:spChg chg="add mod ord">
          <ac:chgData name="Goodfellow, Ottilie (STFC,RAL,PPD)" userId="70cde4a1-5cc3-4096-861d-34c366bfb37c" providerId="ADAL" clId="{0C446D98-A966-4881-8D42-515F522E1509}" dt="2026-06-23T15:06:18.172" v="161" actId="167"/>
          <ac:spMkLst>
            <pc:docMk/>
            <pc:sldMk cId="0" sldId="298"/>
            <ac:spMk id="15" creationId="{F1E66668-15E6-9AEA-C4BC-CC3E7617BB45}"/>
          </ac:spMkLst>
        </pc:spChg>
        <pc:picChg chg="add del mod">
          <ac:chgData name="Goodfellow, Ottilie (STFC,RAL,PPD)" userId="70cde4a1-5cc3-4096-861d-34c366bfb37c" providerId="ADAL" clId="{0C446D98-A966-4881-8D42-515F522E1509}" dt="2026-06-23T15:02:41.074" v="128" actId="478"/>
          <ac:picMkLst>
            <pc:docMk/>
            <pc:sldMk cId="0" sldId="298"/>
            <ac:picMk id="10" creationId="{E0414258-76FD-37F5-8C7F-B411C407FC57}"/>
          </ac:picMkLst>
        </pc:picChg>
        <pc:picChg chg="add del mod">
          <ac:chgData name="Goodfellow, Ottilie (STFC,RAL,PPD)" userId="70cde4a1-5cc3-4096-861d-34c366bfb37c" providerId="ADAL" clId="{0C446D98-A966-4881-8D42-515F522E1509}" dt="2026-06-23T15:05:59.403" v="158" actId="478"/>
          <ac:picMkLst>
            <pc:docMk/>
            <pc:sldMk cId="0" sldId="298"/>
            <ac:picMk id="12" creationId="{573C6553-EE03-D9F9-39D2-F4D6D186911B}"/>
          </ac:picMkLst>
        </pc:picChg>
        <pc:picChg chg="add mod">
          <ac:chgData name="Goodfellow, Ottilie (STFC,RAL,PPD)" userId="70cde4a1-5cc3-4096-861d-34c366bfb37c" providerId="ADAL" clId="{0C446D98-A966-4881-8D42-515F522E1509}" dt="2026-06-23T15:06:29.290" v="162" actId="1076"/>
          <ac:picMkLst>
            <pc:docMk/>
            <pc:sldMk cId="0" sldId="298"/>
            <ac:picMk id="14" creationId="{1FBA0318-C5B2-DA91-1136-AA3C23770439}"/>
          </ac:picMkLst>
        </pc:picChg>
        <pc:picChg chg="add mod">
          <ac:chgData name="Goodfellow, Ottilie (STFC,RAL,PPD)" userId="70cde4a1-5cc3-4096-861d-34c366bfb37c" providerId="ADAL" clId="{0C446D98-A966-4881-8D42-515F522E1509}" dt="2026-06-23T15:06:29.290" v="162" actId="1076"/>
          <ac:picMkLst>
            <pc:docMk/>
            <pc:sldMk cId="0" sldId="298"/>
            <ac:picMk id="2050" creationId="{D5CABE95-974F-45D3-B5B3-2E9DB97D6AEE}"/>
          </ac:picMkLst>
        </pc:picChg>
        <pc:picChg chg="add mod">
          <ac:chgData name="Goodfellow, Ottilie (STFC,RAL,PPD)" userId="70cde4a1-5cc3-4096-861d-34c366bfb37c" providerId="ADAL" clId="{0C446D98-A966-4881-8D42-515F522E1509}" dt="2026-06-23T15:06:29.290" v="162" actId="1076"/>
          <ac:picMkLst>
            <pc:docMk/>
            <pc:sldMk cId="0" sldId="298"/>
            <ac:picMk id="2052" creationId="{C0EA2B0E-4046-C3D2-D188-44C44555D98C}"/>
          </ac:picMkLst>
        </pc:picChg>
        <pc:picChg chg="add mod">
          <ac:chgData name="Goodfellow, Ottilie (STFC,RAL,PPD)" userId="70cde4a1-5cc3-4096-861d-34c366bfb37c" providerId="ADAL" clId="{0C446D98-A966-4881-8D42-515F522E1509}" dt="2026-06-23T15:06:29.290" v="162" actId="1076"/>
          <ac:picMkLst>
            <pc:docMk/>
            <pc:sldMk cId="0" sldId="298"/>
            <ac:picMk id="2054" creationId="{07EE8349-96A9-F808-6CBB-88BF94DD2796}"/>
          </ac:picMkLst>
        </pc:picChg>
      </pc:sldChg>
      <pc:sldChg chg="addSp delSp modSp mod">
        <pc:chgData name="Goodfellow, Ottilie (STFC,RAL,PPD)" userId="70cde4a1-5cc3-4096-861d-34c366bfb37c" providerId="ADAL" clId="{0C446D98-A966-4881-8D42-515F522E1509}" dt="2026-06-23T15:17:03.369" v="262" actId="14100"/>
        <pc:sldMkLst>
          <pc:docMk/>
          <pc:sldMk cId="0" sldId="299"/>
        </pc:sldMkLst>
        <pc:spChg chg="mod">
          <ac:chgData name="Goodfellow, Ottilie (STFC,RAL,PPD)" userId="70cde4a1-5cc3-4096-861d-34c366bfb37c" providerId="ADAL" clId="{0C446D98-A966-4881-8D42-515F522E1509}" dt="2026-06-23T15:01:41.329" v="119" actId="14100"/>
          <ac:spMkLst>
            <pc:docMk/>
            <pc:sldMk cId="0" sldId="299"/>
            <ac:spMk id="2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5:17:03.369" v="262" actId="14100"/>
          <ac:spMkLst>
            <pc:docMk/>
            <pc:sldMk cId="0" sldId="299"/>
            <ac:spMk id="4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5:09:34.353" v="208" actId="14100"/>
          <ac:spMkLst>
            <pc:docMk/>
            <pc:sldMk cId="0" sldId="299"/>
            <ac:spMk id="6" creationId="{00000000-0000-0000-0000-000000000000}"/>
          </ac:spMkLst>
        </pc:spChg>
        <pc:spChg chg="del">
          <ac:chgData name="Goodfellow, Ottilie (STFC,RAL,PPD)" userId="70cde4a1-5cc3-4096-861d-34c366bfb37c" providerId="ADAL" clId="{0C446D98-A966-4881-8D42-515F522E1509}" dt="2026-06-23T14:57:25.299" v="58" actId="478"/>
          <ac:spMkLst>
            <pc:docMk/>
            <pc:sldMk cId="0" sldId="299"/>
            <ac:spMk id="7" creationId="{00000000-0000-0000-0000-000000000000}"/>
          </ac:spMkLst>
        </pc:spChg>
        <pc:spChg chg="add mod ord">
          <ac:chgData name="Goodfellow, Ottilie (STFC,RAL,PPD)" userId="70cde4a1-5cc3-4096-861d-34c366bfb37c" providerId="ADAL" clId="{0C446D98-A966-4881-8D42-515F522E1509}" dt="2026-06-23T15:11:40.107" v="228" actId="167"/>
          <ac:spMkLst>
            <pc:docMk/>
            <pc:sldMk cId="0" sldId="299"/>
            <ac:spMk id="9" creationId="{84820A24-E661-0635-6EC4-EAAA0AC2002A}"/>
          </ac:spMkLst>
        </pc:spChg>
        <pc:spChg chg="add mod">
          <ac:chgData name="Goodfellow, Ottilie (STFC,RAL,PPD)" userId="70cde4a1-5cc3-4096-861d-34c366bfb37c" providerId="ADAL" clId="{0C446D98-A966-4881-8D42-515F522E1509}" dt="2026-06-23T15:14:29.552" v="238" actId="20577"/>
          <ac:spMkLst>
            <pc:docMk/>
            <pc:sldMk cId="0" sldId="299"/>
            <ac:spMk id="12" creationId="{821D182B-AE29-F666-A9F5-B26A49F8BF08}"/>
          </ac:spMkLst>
        </pc:spChg>
        <pc:picChg chg="add mod ord">
          <ac:chgData name="Goodfellow, Ottilie (STFC,RAL,PPD)" userId="70cde4a1-5cc3-4096-861d-34c366bfb37c" providerId="ADAL" clId="{0C446D98-A966-4881-8D42-515F522E1509}" dt="2026-06-23T15:16:06.947" v="251" actId="1076"/>
          <ac:picMkLst>
            <pc:docMk/>
            <pc:sldMk cId="0" sldId="299"/>
            <ac:picMk id="11" creationId="{01D2CB13-3EC4-1F26-FA6A-43143CFA169F}"/>
          </ac:picMkLst>
        </pc:picChg>
        <pc:picChg chg="add mod">
          <ac:chgData name="Goodfellow, Ottilie (STFC,RAL,PPD)" userId="70cde4a1-5cc3-4096-861d-34c366bfb37c" providerId="ADAL" clId="{0C446D98-A966-4881-8D42-515F522E1509}" dt="2026-06-23T15:16:23.062" v="255" actId="1076"/>
          <ac:picMkLst>
            <pc:docMk/>
            <pc:sldMk cId="0" sldId="299"/>
            <ac:picMk id="13" creationId="{097B4337-4C5F-9185-50B3-1D98407D55EC}"/>
          </ac:picMkLst>
        </pc:picChg>
        <pc:picChg chg="add del mod">
          <ac:chgData name="Goodfellow, Ottilie (STFC,RAL,PPD)" userId="70cde4a1-5cc3-4096-861d-34c366bfb37c" providerId="ADAL" clId="{0C446D98-A966-4881-8D42-515F522E1509}" dt="2026-06-23T15:14:56.093" v="242" actId="478"/>
          <ac:picMkLst>
            <pc:docMk/>
            <pc:sldMk cId="0" sldId="299"/>
            <ac:picMk id="4098" creationId="{58255B57-ACAE-3B5C-3F56-F2959EC3D1A8}"/>
          </ac:picMkLst>
        </pc:picChg>
        <pc:picChg chg="add del mod">
          <ac:chgData name="Goodfellow, Ottilie (STFC,RAL,PPD)" userId="70cde4a1-5cc3-4096-861d-34c366bfb37c" providerId="ADAL" clId="{0C446D98-A966-4881-8D42-515F522E1509}" dt="2026-06-23T15:09:18.635" v="207" actId="478"/>
          <ac:picMkLst>
            <pc:docMk/>
            <pc:sldMk cId="0" sldId="299"/>
            <ac:picMk id="4099" creationId="{22FFC083-C8A4-6EB7-E8B4-64784AF6A16F}"/>
          </ac:picMkLst>
        </pc:picChg>
        <pc:picChg chg="add mod">
          <ac:chgData name="Goodfellow, Ottilie (STFC,RAL,PPD)" userId="70cde4a1-5cc3-4096-861d-34c366bfb37c" providerId="ADAL" clId="{0C446D98-A966-4881-8D42-515F522E1509}" dt="2026-06-23T15:16:28.808" v="261" actId="1037"/>
          <ac:picMkLst>
            <pc:docMk/>
            <pc:sldMk cId="0" sldId="299"/>
            <ac:picMk id="4101" creationId="{3EFF5479-6374-534F-75C2-49174BDAF676}"/>
          </ac:picMkLst>
        </pc:picChg>
      </pc:sldChg>
      <pc:sldChg chg="addSp delSp modSp mod">
        <pc:chgData name="Goodfellow, Ottilie (STFC,RAL,PPD)" userId="70cde4a1-5cc3-4096-861d-34c366bfb37c" providerId="ADAL" clId="{0C446D98-A966-4881-8D42-515F522E1509}" dt="2026-06-23T15:11:07.812" v="226" actId="14100"/>
        <pc:sldMkLst>
          <pc:docMk/>
          <pc:sldMk cId="0" sldId="300"/>
        </pc:sldMkLst>
        <pc:spChg chg="mod ord">
          <ac:chgData name="Goodfellow, Ottilie (STFC,RAL,PPD)" userId="70cde4a1-5cc3-4096-861d-34c366bfb37c" providerId="ADAL" clId="{0C446D98-A966-4881-8D42-515F522E1509}" dt="2026-06-23T15:10:15.307" v="215" actId="167"/>
          <ac:spMkLst>
            <pc:docMk/>
            <pc:sldMk cId="0" sldId="300"/>
            <ac:spMk id="2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5:10:44.748" v="220" actId="14100"/>
          <ac:spMkLst>
            <pc:docMk/>
            <pc:sldMk cId="0" sldId="300"/>
            <ac:spMk id="4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4:57:17.960" v="57" actId="1076"/>
          <ac:spMkLst>
            <pc:docMk/>
            <pc:sldMk cId="0" sldId="300"/>
            <ac:spMk id="6" creationId="{00000000-0000-0000-0000-000000000000}"/>
          </ac:spMkLst>
        </pc:spChg>
        <pc:spChg chg="del">
          <ac:chgData name="Goodfellow, Ottilie (STFC,RAL,PPD)" userId="70cde4a1-5cc3-4096-861d-34c366bfb37c" providerId="ADAL" clId="{0C446D98-A966-4881-8D42-515F522E1509}" dt="2026-06-23T14:57:07.104" v="55" actId="478"/>
          <ac:spMkLst>
            <pc:docMk/>
            <pc:sldMk cId="0" sldId="300"/>
            <ac:spMk id="7" creationId="{00000000-0000-0000-0000-000000000000}"/>
          </ac:spMkLst>
        </pc:spChg>
        <pc:spChg chg="mod">
          <ac:chgData name="Goodfellow, Ottilie (STFC,RAL,PPD)" userId="70cde4a1-5cc3-4096-861d-34c366bfb37c" providerId="ADAL" clId="{0C446D98-A966-4881-8D42-515F522E1509}" dt="2026-06-23T15:10:30.463" v="217" actId="1076"/>
          <ac:spMkLst>
            <pc:docMk/>
            <pc:sldMk cId="0" sldId="300"/>
            <ac:spMk id="8" creationId="{00000000-0000-0000-0000-000000000000}"/>
          </ac:spMkLst>
        </pc:spChg>
        <pc:picChg chg="add mod ord">
          <ac:chgData name="Goodfellow, Ottilie (STFC,RAL,PPD)" userId="70cde4a1-5cc3-4096-861d-34c366bfb37c" providerId="ADAL" clId="{0C446D98-A966-4881-8D42-515F522E1509}" dt="2026-06-23T15:10:24.700" v="216" actId="1076"/>
          <ac:picMkLst>
            <pc:docMk/>
            <pc:sldMk cId="0" sldId="300"/>
            <ac:picMk id="10" creationId="{31B731C7-337B-2A00-C660-43D272A5CFAB}"/>
          </ac:picMkLst>
        </pc:picChg>
        <pc:picChg chg="add del">
          <ac:chgData name="Goodfellow, Ottilie (STFC,RAL,PPD)" userId="70cde4a1-5cc3-4096-861d-34c366bfb37c" providerId="ADAL" clId="{0C446D98-A966-4881-8D42-515F522E1509}" dt="2026-06-23T14:54:54.648" v="23" actId="478"/>
          <ac:picMkLst>
            <pc:docMk/>
            <pc:sldMk cId="0" sldId="300"/>
            <ac:picMk id="12" creationId="{82ECA0C3-9E38-9086-CB12-90392832ADB0}"/>
          </ac:picMkLst>
        </pc:picChg>
        <pc:picChg chg="add mod">
          <ac:chgData name="Goodfellow, Ottilie (STFC,RAL,PPD)" userId="70cde4a1-5cc3-4096-861d-34c366bfb37c" providerId="ADAL" clId="{0C446D98-A966-4881-8D42-515F522E1509}" dt="2026-06-23T15:11:00.998" v="224" actId="14100"/>
          <ac:picMkLst>
            <pc:docMk/>
            <pc:sldMk cId="0" sldId="300"/>
            <ac:picMk id="14" creationId="{1B9F4D3C-270D-28BF-1FA8-E5EA64D03E78}"/>
          </ac:picMkLst>
        </pc:picChg>
        <pc:picChg chg="add mod">
          <ac:chgData name="Goodfellow, Ottilie (STFC,RAL,PPD)" userId="70cde4a1-5cc3-4096-861d-34c366bfb37c" providerId="ADAL" clId="{0C446D98-A966-4881-8D42-515F522E1509}" dt="2026-06-23T15:11:07.812" v="226" actId="14100"/>
          <ac:picMkLst>
            <pc:docMk/>
            <pc:sldMk cId="0" sldId="300"/>
            <ac:picMk id="1032" creationId="{7526BC1C-B391-478B-B4F7-8837824A4DD3}"/>
          </ac:picMkLst>
        </pc:picChg>
      </pc:sldChg>
      <pc:sldChg chg="addSp delSp modSp mod modNotes modNotesTx">
        <pc:chgData name="Goodfellow, Ottilie (STFC,RAL,PPD)" userId="70cde4a1-5cc3-4096-861d-34c366bfb37c" providerId="ADAL" clId="{0C446D98-A966-4881-8D42-515F522E1509}" dt="2026-06-24T08:50:21.089" v="9173" actId="20577"/>
        <pc:sldMkLst>
          <pc:docMk/>
          <pc:sldMk cId="0" sldId="301"/>
        </pc:sldMkLst>
        <pc:spChg chg="del">
          <ac:chgData name="Goodfellow, Ottilie (STFC,RAL,PPD)" userId="70cde4a1-5cc3-4096-861d-34c366bfb37c" providerId="ADAL" clId="{0C446D98-A966-4881-8D42-515F522E1509}" dt="2026-06-24T08:47:16.308" v="8784" actId="478"/>
          <ac:spMkLst>
            <pc:docMk/>
            <pc:sldMk cId="0" sldId="301"/>
            <ac:spMk id="10" creationId="{00000000-0000-0000-0000-000000000000}"/>
          </ac:spMkLst>
        </pc:spChg>
        <pc:spChg chg="add del mod">
          <ac:chgData name="Goodfellow, Ottilie (STFC,RAL,PPD)" userId="70cde4a1-5cc3-4096-861d-34c366bfb37c" providerId="ADAL" clId="{0C446D98-A966-4881-8D42-515F522E1509}" dt="2026-06-24T08:47:12.771" v="8783" actId="478"/>
          <ac:spMkLst>
            <pc:docMk/>
            <pc:sldMk cId="0" sldId="301"/>
            <ac:spMk id="31" creationId="{0DFB845F-01E8-8587-9EAB-192FA231BC77}"/>
          </ac:spMkLst>
        </pc:spChg>
        <pc:spChg chg="mod">
          <ac:chgData name="Goodfellow, Ottilie (STFC,RAL,PPD)" userId="70cde4a1-5cc3-4096-861d-34c366bfb37c" providerId="ADAL" clId="{0C446D98-A966-4881-8D42-515F522E1509}" dt="2026-06-24T08:48:54.843" v="8940" actId="14100"/>
          <ac:spMkLst>
            <pc:docMk/>
            <pc:sldMk cId="0" sldId="301"/>
            <ac:spMk id="34" creationId="{361ED551-9157-34DA-C07E-CD0EE13A64C7}"/>
          </ac:spMkLst>
        </pc:spChg>
        <pc:spChg chg="mod">
          <ac:chgData name="Goodfellow, Ottilie (STFC,RAL,PPD)" userId="70cde4a1-5cc3-4096-861d-34c366bfb37c" providerId="ADAL" clId="{0C446D98-A966-4881-8D42-515F522E1509}" dt="2026-06-24T08:49:36.540" v="9074" actId="20577"/>
          <ac:spMkLst>
            <pc:docMk/>
            <pc:sldMk cId="0" sldId="301"/>
            <ac:spMk id="39" creationId="{00B75C1D-582F-4C6D-4DAB-9456B5626CCC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40" creationId="{46ABD6A8-6BD0-A005-B3AE-1018C86B0D89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41" creationId="{3CBF6295-9796-CD66-3A34-2F83B68794CF}"/>
          </ac:spMkLst>
        </pc:spChg>
        <pc:spChg chg="mod">
          <ac:chgData name="Goodfellow, Ottilie (STFC,RAL,PPD)" userId="70cde4a1-5cc3-4096-861d-34c366bfb37c" providerId="ADAL" clId="{0C446D98-A966-4881-8D42-515F522E1509}" dt="2026-06-24T08:47:33.366" v="8842" actId="20577"/>
          <ac:spMkLst>
            <pc:docMk/>
            <pc:sldMk cId="0" sldId="301"/>
            <ac:spMk id="44" creationId="{87207EAD-9F4C-C5F3-2B09-C8379D89C1C1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45" creationId="{5CD24139-4B4A-FC07-A0F9-1033BD6FF291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46" creationId="{CBBB787B-9A2E-BB35-FAE5-43A18A0D7DC8}"/>
          </ac:spMkLst>
        </pc:spChg>
        <pc:spChg chg="mod">
          <ac:chgData name="Goodfellow, Ottilie (STFC,RAL,PPD)" userId="70cde4a1-5cc3-4096-861d-34c366bfb37c" providerId="ADAL" clId="{0C446D98-A966-4881-8D42-515F522E1509}" dt="2026-06-24T08:49:17.645" v="9018" actId="14100"/>
          <ac:spMkLst>
            <pc:docMk/>
            <pc:sldMk cId="0" sldId="301"/>
            <ac:spMk id="49" creationId="{0AC4AFBF-907F-8303-403F-B06F2F75AAD6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50" creationId="{9E6B78F4-C319-2732-E5CA-CAB991786745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51" creationId="{E2FD573A-F1DE-D275-63F2-24BFC52D1729}"/>
          </ac:spMkLst>
        </pc:spChg>
        <pc:spChg chg="mod">
          <ac:chgData name="Goodfellow, Ottilie (STFC,RAL,PPD)" userId="70cde4a1-5cc3-4096-861d-34c366bfb37c" providerId="ADAL" clId="{0C446D98-A966-4881-8D42-515F522E1509}" dt="2026-06-24T08:50:08.839" v="9172" actId="20577"/>
          <ac:spMkLst>
            <pc:docMk/>
            <pc:sldMk cId="0" sldId="301"/>
            <ac:spMk id="54" creationId="{469EAFC7-D570-E568-01E2-C2C71B165419}"/>
          </ac:spMkLst>
        </pc:spChg>
        <pc:spChg chg="mod">
          <ac:chgData name="Goodfellow, Ottilie (STFC,RAL,PPD)" userId="70cde4a1-5cc3-4096-861d-34c366bfb37c" providerId="ADAL" clId="{0C446D98-A966-4881-8D42-515F522E1509}" dt="2026-06-24T08:47:17.522" v="8785"/>
          <ac:spMkLst>
            <pc:docMk/>
            <pc:sldMk cId="0" sldId="301"/>
            <ac:spMk id="55" creationId="{7036598E-2A58-A98B-D44A-BCB5B79ED883}"/>
          </ac:spMkLst>
        </pc:spChg>
        <pc:spChg chg="add mod">
          <ac:chgData name="Goodfellow, Ottilie (STFC,RAL,PPD)" userId="70cde4a1-5cc3-4096-861d-34c366bfb37c" providerId="ADAL" clId="{0C446D98-A966-4881-8D42-515F522E1509}" dt="2026-06-24T08:47:59.567" v="8862" actId="20577"/>
          <ac:spMkLst>
            <pc:docMk/>
            <pc:sldMk cId="0" sldId="301"/>
            <ac:spMk id="57" creationId="{4D75F99F-E223-2E7D-B900-9F18815EF197}"/>
          </ac:spMkLst>
        </pc:spChg>
        <pc:grpChg chg="del">
          <ac:chgData name="Goodfellow, Ottilie (STFC,RAL,PPD)" userId="70cde4a1-5cc3-4096-861d-34c366bfb37c" providerId="ADAL" clId="{0C446D98-A966-4881-8D42-515F522E1509}" dt="2026-06-24T08:47:12.771" v="8783" actId="478"/>
          <ac:grpSpMkLst>
            <pc:docMk/>
            <pc:sldMk cId="0" sldId="301"/>
            <ac:grpSpMk id="7" creationId="{00000000-0000-0000-0000-000000000000}"/>
          </ac:grpSpMkLst>
        </pc:grpChg>
        <pc:grpChg chg="del">
          <ac:chgData name="Goodfellow, Ottilie (STFC,RAL,PPD)" userId="70cde4a1-5cc3-4096-861d-34c366bfb37c" providerId="ADAL" clId="{0C446D98-A966-4881-8D42-515F522E1509}" dt="2026-06-24T08:47:12.771" v="8783" actId="478"/>
          <ac:grpSpMkLst>
            <pc:docMk/>
            <pc:sldMk cId="0" sldId="301"/>
            <ac:grpSpMk id="11" creationId="{00000000-0000-0000-0000-000000000000}"/>
          </ac:grpSpMkLst>
        </pc:grpChg>
        <pc:grpChg chg="del">
          <ac:chgData name="Goodfellow, Ottilie (STFC,RAL,PPD)" userId="70cde4a1-5cc3-4096-861d-34c366bfb37c" providerId="ADAL" clId="{0C446D98-A966-4881-8D42-515F522E1509}" dt="2026-06-24T08:47:12.771" v="8783" actId="478"/>
          <ac:grpSpMkLst>
            <pc:docMk/>
            <pc:sldMk cId="0" sldId="301"/>
            <ac:grpSpMk id="16" creationId="{00000000-0000-0000-0000-000000000000}"/>
          </ac:grpSpMkLst>
        </pc:grpChg>
        <pc:grpChg chg="del">
          <ac:chgData name="Goodfellow, Ottilie (STFC,RAL,PPD)" userId="70cde4a1-5cc3-4096-861d-34c366bfb37c" providerId="ADAL" clId="{0C446D98-A966-4881-8D42-515F522E1509}" dt="2026-06-24T08:47:12.771" v="8783" actId="478"/>
          <ac:grpSpMkLst>
            <pc:docMk/>
            <pc:sldMk cId="0" sldId="301"/>
            <ac:grpSpMk id="21" creationId="{00000000-0000-0000-0000-000000000000}"/>
          </ac:grpSpMkLst>
        </pc:grpChg>
        <pc:grpChg chg="del">
          <ac:chgData name="Goodfellow, Ottilie (STFC,RAL,PPD)" userId="70cde4a1-5cc3-4096-861d-34c366bfb37c" providerId="ADAL" clId="{0C446D98-A966-4881-8D42-515F522E1509}" dt="2026-06-24T08:47:12.771" v="8783" actId="478"/>
          <ac:grpSpMkLst>
            <pc:docMk/>
            <pc:sldMk cId="0" sldId="301"/>
            <ac:grpSpMk id="26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Sharing ideas, findings, processes to audiences outside/inside research community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Range of activity: press releases and media visits, social media and web presence, outreach events and exhibits, policy briefs and studies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Range of audiences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Method/purpose depends on audience and key message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Stand alone discipline with its own methods, ethics and growing body of research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794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AI generated images and video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Challenging for older audiences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Something you can read about/learn how to spot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GenAI search engines can surface </a:t>
            </a:r>
            <a:r>
              <a:rPr lang="en-US" dirty="0" err="1"/>
              <a:t>univerified</a:t>
            </a:r>
            <a:r>
              <a:rPr lang="en-US" dirty="0"/>
              <a:t> claims as fact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Also several AI tools with potential to streamline/support sci comms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way we search for information is fundamentally shifting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Even the way Google gives you information has changed with Google AI summaries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Influence – training vs grounding data</a:t>
            </a:r>
          </a:p>
          <a:p>
            <a:endParaRPr lang="en-US" dirty="0"/>
          </a:p>
          <a:p>
            <a:r>
              <a:rPr lang="en-US" dirty="0"/>
              <a:t>Grounding data – used to verify</a:t>
            </a:r>
          </a:p>
          <a:p>
            <a:endParaRPr lang="en-US" dirty="0"/>
          </a:p>
          <a:p>
            <a:r>
              <a:rPr lang="en-US" dirty="0"/>
              <a:t>Potential influence using social media and website</a:t>
            </a:r>
          </a:p>
          <a:p>
            <a:endParaRPr lang="en-US" dirty="0"/>
          </a:p>
          <a:p>
            <a:r>
              <a:rPr lang="en-US" dirty="0"/>
              <a:t>Such as explicitly stating questions </a:t>
            </a:r>
          </a:p>
          <a:p>
            <a:endParaRPr lang="en-US" dirty="0"/>
          </a:p>
          <a:p>
            <a:r>
              <a:rPr lang="en-US" dirty="0"/>
              <a:t>Will become increasingly important in science comms AND general strategic comms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particular: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that values science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new backdrop of uncertainty and lack of trust – post-pandemic, new technologies etc.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 media has enabled increased access to a large volume of content – this doesn’t necessarily mean people are well-informed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Desire for representation and participation in science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691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Outright disengagement has fallen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people saying science is not for them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say they’re interested but don’t make a special effort to keep informed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positive shift, but more can be done to turn large portion (almost 2/3rd of our population) into active audience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r>
              <a:rPr lang="en-GB" dirty="0"/>
              <a:t>People want to hear more</a:t>
            </a:r>
          </a:p>
          <a:p>
            <a:endParaRPr lang="en-GB" dirty="0"/>
          </a:p>
          <a:p>
            <a:endParaRPr lang="en-GB" dirty="0"/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also fewer people feeling well informed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no explanation – could this relate to the amount of information? Trust? Effort to keep informed?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655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news for the scientists in the room……PAS has consistently highlighted positive public attitudes towards scientists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both figures have fallen from steady pre-2019 levels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Doesn’t reflect rise in negative attitudes, but rather rise in uncertainty/ambivalence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pattern repeats across the survey and is not fully understood – people don’t know enough to judge? Growing indifference?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Traits associated – interesting, creative, competent, well-intentioned, open-minded</a:t>
            </a:r>
          </a:p>
          <a:p>
            <a:endParaRPr lang="en-US" dirty="0"/>
          </a:p>
          <a:p>
            <a:r>
              <a:rPr lang="en-US" dirty="0"/>
              <a:t>Reflects desire traits for scientists – acting as the public hope they would</a:t>
            </a:r>
          </a:p>
          <a:p>
            <a:endParaRPr lang="en-US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hints at an increase appetite for scientists to be good science communicators – which I’ll touch on later.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Ipsos veracity Index is an annual survey that measures public trust in various professions. It doesn’t vary that much year by year.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takeaway here is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trust scientists more than journalists and communication professionals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 they should be the ones attached to quotes, standing in front of cameras etc.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Whilst science communicators might do all the work behind the scenes, might have science backgrounds, degrees, or doctorates, they won’t be trusted in the same way.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 people are away of it or not, judgements and prejudices towards who is telling you some scientific information can make people question its legitimacy.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Largely embracing new technology</a:t>
            </a:r>
          </a:p>
          <a:p>
            <a:endParaRPr lang="en-US" dirty="0"/>
          </a:p>
          <a:p>
            <a:r>
              <a:rPr lang="en-US" dirty="0"/>
              <a:t>Concern about pace and oversight</a:t>
            </a:r>
          </a:p>
          <a:p>
            <a:endParaRPr lang="en-US" dirty="0"/>
          </a:p>
          <a:p>
            <a:r>
              <a:rPr lang="en-US" dirty="0"/>
              <a:t>Ai is the sharpest edge: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those feeling somewhat informed, 33% felt benefit of AI outweighed risks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36% felt opposite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Notably different from something like vaccination, where you have an 80/6 split in </a:t>
            </a:r>
            <a:r>
              <a:rPr lang="en-US" dirty="0" err="1"/>
              <a:t>favour</a:t>
            </a:r>
            <a:r>
              <a:rPr lang="en-US" dirty="0"/>
              <a:t> of benefits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AI is a massively </a:t>
            </a:r>
            <a:r>
              <a:rPr lang="en-US" dirty="0" err="1"/>
              <a:t>polarising</a:t>
            </a:r>
            <a:r>
              <a:rPr lang="en-US" dirty="0"/>
              <a:t> issue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Feeling more informed does not increase positive attitudes – important for how we think about sci comm around emerging technologies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075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Genuine public appetite for scientists to engage </a:t>
            </a:r>
          </a:p>
          <a:p>
            <a:endParaRPr lang="en-US" dirty="0"/>
          </a:p>
          <a:p>
            <a:r>
              <a:rPr lang="en-US" dirty="0"/>
              <a:t>Public want to hear more from regulators and scientists – not just about science but also ethical implications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Public also think scientists should be rewarded/recognized – sense its not routinely valued/rewarded in careers</a:t>
            </a:r>
          </a:p>
          <a:p>
            <a:endParaRPr lang="en-US" dirty="0"/>
          </a:p>
          <a:p>
            <a:r>
              <a:rPr lang="en-US" dirty="0"/>
              <a:t>Barrier is internal culture and incentive structures – which ill touch on later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92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Lay the foundation for this seminar – interesting ideas and talking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Conference for comms professionals, science journalists </a:t>
            </a:r>
            <a:r>
              <a:rPr lang="en-US" dirty="0" err="1"/>
              <a:t>etc</a:t>
            </a:r>
            <a:r>
              <a:rPr lang="en-US" dirty="0"/>
              <a:t> – both freelance, private and embedded in RI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Like field of science communication, PAERI is growing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Favourite</a:t>
            </a:r>
            <a:r>
              <a:rPr lang="en-US" dirty="0"/>
              <a:t> thing about conference – varied interpretations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New and emerging technologies</a:t>
            </a:r>
            <a:endParaRPr lang="en-GB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How we consume media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Political landscapes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 err="1"/>
              <a:t>Ugrades</a:t>
            </a:r>
            <a:r>
              <a:rPr lang="en-GB" dirty="0"/>
              <a:t> to RI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dirty="0"/>
              <a:t>Key takeaway – sci comms is changing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141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we’ve seen, major shifts in how we consume media</a:t>
            </a:r>
          </a:p>
          <a:p>
            <a:endParaRPr lang="en-US" dirty="0"/>
          </a:p>
          <a:p>
            <a:r>
              <a:rPr lang="en-US" dirty="0"/>
              <a:t>Particularly for 16-24s</a:t>
            </a:r>
          </a:p>
          <a:p>
            <a:endParaRPr lang="en-US" dirty="0"/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direct implication for science communicators – the next generation of taxpayers, voters and potential scientists are finding a significant amount of their science content on social media.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must cater to this. Outputs can’t exist solely in formats suited to traditional media (press releases, articles, broad coverage etc.)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980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Trusted equally whether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BBC documentary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Tiktok</a:t>
            </a:r>
            <a:r>
              <a:rPr lang="en-US" dirty="0"/>
              <a:t> video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Whatsapp</a:t>
            </a:r>
            <a:r>
              <a:rPr lang="en-US" dirty="0"/>
              <a:t> conversation with a friend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Channel doesn’t predict trust, lots of people not verifying information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Trust grounded in confidence in sources and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788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whose parent is a scientist, who watches science documentaries, who reads popular science books – they're accumulating science capital. 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with no science in their job, social circle or media diet has very little, regardless of how intelligent and qualified they may be in their own field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people with low science capital – positive 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amount with high science capital – room for improvement 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is high science capital so important?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841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High science capital has strong correlation to overall support for science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Positive attitudes to science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Greater trust in scientists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Greater willingness to engage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Greater feeling of benefitting from 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improve general attitudes towards research and science, we need to improve science capital. If someone never encounters science in their daily life — through their job, their family, their media diet — they're less likely to feel it's relevant to them, less likely to get involved, and less likely to support funding it.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– picked out two particularly relevant to PPD</a:t>
            </a:r>
          </a:p>
          <a:p>
            <a:endParaRPr lang="en-US" dirty="0"/>
          </a:p>
          <a:p>
            <a:r>
              <a:rPr lang="en-US" dirty="0"/>
              <a:t>Blue-skies science: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64% agree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Only 9% disagreed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its down – we need to show importance of blue-skies research!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Public’s trust in scientists – framed by institution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5108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Sir Walter Bodmer</a:t>
            </a:r>
          </a:p>
          <a:p>
            <a:endParaRPr lang="en-US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this, the idea that practising scientists had any responsibility to engage with the public wasn't widely accepted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Engagement becoming embedded in the Royal Society's mission and an integral part of scientists' activities in higher education institutions.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/>
              <a:t>Directly reshaped funding requirements and institutional </a:t>
            </a:r>
            <a:r>
              <a:rPr lang="en-US" dirty="0" err="1"/>
              <a:t>behaviour</a:t>
            </a:r>
            <a:r>
              <a:rPr lang="en-US" dirty="0"/>
              <a:t>. This is why revisiting it 40 years later, is so important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April 2026, Rs published direct successor</a:t>
            </a:r>
          </a:p>
          <a:p>
            <a:endParaRPr lang="en-US" dirty="0"/>
          </a:p>
          <a:p>
            <a:r>
              <a:rPr lang="en-US" dirty="0"/>
              <a:t>Rs has established what has changed, and what has not</a:t>
            </a:r>
          </a:p>
          <a:p>
            <a:endParaRPr lang="en-US" dirty="0"/>
          </a:p>
          <a:p>
            <a:r>
              <a:rPr lang="en-US" dirty="0"/>
              <a:t>Audience; primarily scientific community, as well as communicators, funding agencies, policy maker etc. </a:t>
            </a:r>
          </a:p>
          <a:p>
            <a:endParaRPr lang="en-US" dirty="0"/>
          </a:p>
          <a:p>
            <a:r>
              <a:rPr lang="en-US" dirty="0"/>
              <a:t>Findings of PAS are directly considered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Internet just a couple of years 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Today  - instantaneous access to all human knowledge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Competition for attention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Reports new unknown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Significant risk as employment, finance, energy and science become increasingly enmeshed with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Misinformation operates at a scale that wasn’t considered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Shift away from limited, information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Democratised</a:t>
            </a:r>
            <a:r>
              <a:rPr lang="en-US" dirty="0"/>
              <a:t> access to knowledge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Pose challenges to anyone trying to communicate trustworthy info to guide important decisions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120 pages </a:t>
            </a:r>
          </a:p>
          <a:p>
            <a:endParaRPr lang="en-US" dirty="0"/>
          </a:p>
          <a:p>
            <a:r>
              <a:rPr lang="en-US" dirty="0"/>
              <a:t>20 formal recommendations organized by chapters</a:t>
            </a:r>
          </a:p>
          <a:p>
            <a:endParaRPr lang="en-US" dirty="0"/>
          </a:p>
          <a:p>
            <a:r>
              <a:rPr lang="en-US" dirty="0"/>
              <a:t>Each recommendation is targeted at specific audience with specific 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Royal Society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Scientiifc</a:t>
            </a:r>
            <a:r>
              <a:rPr lang="en-US" dirty="0"/>
              <a:t>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Research </a:t>
            </a:r>
            <a:r>
              <a:rPr lang="en-US" dirty="0" err="1"/>
              <a:t>organisations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Industry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Unifiying</a:t>
            </a:r>
            <a:r>
              <a:rPr lang="en-US" dirty="0"/>
              <a:t> thread – science communication and public engagement is essential part of research lifecycle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Researchers across academia, industry and third sector should be protected and rewarded for doing 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5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90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Royal Society commissioned “Factors affecting public engagement by UK researchers’ survey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Clear and growing wish to support PE but facing barriers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Not a core activity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Not important to career progression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Hard to </a:t>
            </a:r>
            <a:r>
              <a:rPr lang="en-US" dirty="0" err="1"/>
              <a:t>prioritise</a:t>
            </a:r>
            <a:r>
              <a:rPr lang="en-US" dirty="0"/>
              <a:t> with limited time and money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Problem – scientists are best, most trusted asset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need is structural change to how science communication is viewed and rewarded.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Formal career progression criteria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Dedicated and protected time for outreach activities and training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Funding bodies setting explicit targets for outreach budgets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 Comm/outreach training as part of formal BSc, grad schemes etc.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problem that deters researchers: Sagan effect</a:t>
            </a:r>
          </a:p>
          <a:p>
            <a:endParaRPr lang="en-US" dirty="0"/>
          </a:p>
          <a:p>
            <a:r>
              <a:rPr lang="en-US" dirty="0"/>
              <a:t>Late Carl Sagan – renowned astronomer and science communicator</a:t>
            </a:r>
          </a:p>
          <a:p>
            <a:endParaRPr lang="en-US" dirty="0"/>
          </a:p>
          <a:p>
            <a:r>
              <a:rPr lang="en-US" dirty="0" err="1"/>
              <a:t>Rumours</a:t>
            </a:r>
            <a:r>
              <a:rPr lang="en-US" dirty="0"/>
              <a:t>: tenure at Harvard and nomination to National Academy of Science rejected – too much emphasis on public career </a:t>
            </a:r>
          </a:p>
          <a:p>
            <a:endParaRPr lang="en-US" dirty="0"/>
          </a:p>
          <a:p>
            <a:r>
              <a:rPr lang="en-US" dirty="0"/>
              <a:t>Fear of being viewed by peers as seeking fame, less skilled/productive. </a:t>
            </a:r>
          </a:p>
          <a:p>
            <a:endParaRPr lang="en-US" dirty="0"/>
          </a:p>
          <a:p>
            <a:r>
              <a:rPr lang="en-US" dirty="0"/>
              <a:t>Stigma doesn’t match the evidence = research indicated PE is widely done and can benefit careers</a:t>
            </a:r>
          </a:p>
          <a:p>
            <a:endParaRPr lang="en-US" dirty="0"/>
          </a:p>
          <a:p>
            <a:r>
              <a:rPr lang="en-US" dirty="0"/>
              <a:t>Starting to see a shift – successful/decorated scientists also popular sci comms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Trusted and popular with public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Successful careers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 mutually exclusive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691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Royal Society also makes point that the way we go about science communication has fundamentally changed. </a:t>
            </a:r>
          </a:p>
          <a:p>
            <a:endParaRPr lang="en-US" dirty="0"/>
          </a:p>
          <a:p>
            <a:r>
              <a:rPr lang="en-US" dirty="0"/>
              <a:t>Deficit model – non-scientific audiences are empty vessels, waiting to be filled with wisdom of science, scientists should be in control of this information flow</a:t>
            </a:r>
          </a:p>
          <a:p>
            <a:endParaRPr lang="en-US" dirty="0"/>
          </a:p>
          <a:p>
            <a:r>
              <a:rPr lang="en-US" dirty="0"/>
              <a:t>Calls for audience to play a more participatory role, making science a two way street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Don't have time to talk about all of the interesting work I've gotten involved with over my placement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Monumental shift away from traditional media towards new media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Anyone can make content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tools and platforms exist to create and publish science-related content at no/minimal cost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Explosion of content – scientific knowledge has become incredibly accessible, digestible, (in some cases) fun/light-hearted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Predominantly used by young people – more exposure to science and representation in science outside of the classroom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comes with some challenges….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paper/experiment – for new media alone, you will have to adapt your content for the different platforms (text-based, pictures, video?, formatting)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Traditional media ASWELL – press releases or article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900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Boom of mis and dis information </a:t>
            </a:r>
          </a:p>
          <a:p>
            <a:endParaRPr lang="en-US" dirty="0"/>
          </a:p>
          <a:p>
            <a:r>
              <a:rPr lang="en-US" dirty="0"/>
              <a:t>Both as dangerous as </a:t>
            </a:r>
            <a:r>
              <a:rPr lang="en-US" dirty="0" err="1"/>
              <a:t>eachother</a:t>
            </a:r>
            <a:r>
              <a:rPr lang="en-US" dirty="0"/>
              <a:t>? </a:t>
            </a:r>
          </a:p>
          <a:p>
            <a:endParaRPr lang="en-US" dirty="0"/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 from a qualified expert and content from someone with no scientific background can look visually identical — same format, same polish — making it hard for audiences to judge credibility at a glance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Researchers removed bots – didn’t impact figures, meaning humans are sharing not bots.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Likely explanation: fake news is often novel/</a:t>
            </a:r>
            <a:r>
              <a:rPr lang="en-US" dirty="0" err="1"/>
              <a:t>surpising</a:t>
            </a:r>
            <a:r>
              <a:rPr lang="en-US" dirty="0"/>
              <a:t>/triggers emotional reaction – people are more inclined to share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the algorithm rewards engagement, not accuracy – fake news can spread like wildfire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 to fall down conspiracy theory rabbit holes – potentially fall into an echo chamber</a:t>
            </a:r>
          </a:p>
          <a:p>
            <a:endParaRPr lang="en-US" dirty="0"/>
          </a:p>
          <a:p>
            <a:r>
              <a:rPr lang="en-US" dirty="0"/>
              <a:t>If you’re not getting information elsewhere, soon social media has an extreme sway on your world view</a:t>
            </a:r>
          </a:p>
          <a:p>
            <a:endParaRPr lang="en-US" dirty="0"/>
          </a:p>
          <a:p>
            <a:r>
              <a:rPr lang="en-US" dirty="0"/>
              <a:t>Lots of people talking nonsense, but also some real worry – important to address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45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Correcting the conspiracy: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Redirect to scientifically accurate info/orgs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Dialogue over declaration – don’t just shoot them down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Audience mapping – concerned, conspiracy theorists, critics (can they have any influence?)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2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3512820"/>
            <a:ext cx="114300" cy="3333750"/>
            <a:chOff x="0" y="0"/>
            <a:chExt cx="152400" cy="444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400" cy="4445000"/>
            </a:xfrm>
            <a:custGeom>
              <a:avLst/>
              <a:gdLst/>
              <a:ahLst/>
              <a:cxnLst/>
              <a:rect l="l" t="t" r="r" b="b"/>
              <a:pathLst>
                <a:path w="152400" h="4445000">
                  <a:moveTo>
                    <a:pt x="0" y="0"/>
                  </a:moveTo>
                  <a:lnTo>
                    <a:pt x="152400" y="0"/>
                  </a:lnTo>
                  <a:lnTo>
                    <a:pt x="152400" y="4445000"/>
                  </a:lnTo>
                  <a:lnTo>
                    <a:pt x="0" y="4445000"/>
                  </a:ln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2400" cy="448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62025" y="481935"/>
            <a:ext cx="3596027" cy="1544399"/>
          </a:xfrm>
          <a:custGeom>
            <a:avLst/>
            <a:gdLst/>
            <a:ahLst/>
            <a:cxnLst/>
            <a:rect l="l" t="t" r="r" b="b"/>
            <a:pathLst>
              <a:path w="3596027" h="1544399">
                <a:moveTo>
                  <a:pt x="0" y="0"/>
                </a:moveTo>
                <a:lnTo>
                  <a:pt x="3596027" y="0"/>
                </a:lnTo>
                <a:lnTo>
                  <a:pt x="3596027" y="1544399"/>
                </a:lnTo>
                <a:lnTo>
                  <a:pt x="0" y="1544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409700" y="3350895"/>
            <a:ext cx="10439400" cy="351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60"/>
              </a:lnSpc>
              <a:spcBef>
                <a:spcPct val="0"/>
              </a:spcBef>
            </a:pPr>
            <a:r>
              <a:rPr lang="en-US" sz="7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Navigating a New Era</a:t>
            </a:r>
          </a:p>
          <a:p>
            <a:pPr marL="0" lvl="0" indent="0" algn="l">
              <a:lnSpc>
                <a:spcPts val="9360"/>
              </a:lnSpc>
              <a:spcBef>
                <a:spcPct val="0"/>
              </a:spcBef>
            </a:pPr>
            <a:r>
              <a:rPr lang="en-US" sz="7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of Science Communication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34000" y="8973185"/>
            <a:ext cx="7620000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954000" y="1652588"/>
            <a:ext cx="4686300" cy="6981825"/>
            <a:chOff x="0" y="0"/>
            <a:chExt cx="6248400" cy="9309100"/>
          </a:xfrm>
        </p:grpSpPr>
        <p:grpSp>
          <p:nvGrpSpPr>
            <p:cNvPr id="10" name="Group 10"/>
            <p:cNvGrpSpPr/>
            <p:nvPr/>
          </p:nvGrpSpPr>
          <p:grpSpPr>
            <a:xfrm>
              <a:off x="4699000" y="8928100"/>
              <a:ext cx="317500" cy="317500"/>
              <a:chOff x="0" y="0"/>
              <a:chExt cx="317500" cy="317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175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317500">
                    <a:moveTo>
                      <a:pt x="158750" y="0"/>
                    </a:moveTo>
                    <a:cubicBezTo>
                      <a:pt x="71075" y="0"/>
                      <a:pt x="0" y="71075"/>
                      <a:pt x="0" y="158750"/>
                    </a:cubicBezTo>
                    <a:cubicBezTo>
                      <a:pt x="0" y="246425"/>
                      <a:pt x="71075" y="317500"/>
                      <a:pt x="158750" y="317500"/>
                    </a:cubicBezTo>
                    <a:cubicBezTo>
                      <a:pt x="246425" y="317500"/>
                      <a:pt x="317500" y="246425"/>
                      <a:pt x="317500" y="158750"/>
                    </a:cubicBezTo>
                    <a:cubicBezTo>
                      <a:pt x="317500" y="71075"/>
                      <a:pt x="246425" y="0"/>
                      <a:pt x="15875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17500" cy="355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1943100"/>
              <a:ext cx="317500" cy="317500"/>
              <a:chOff x="0" y="0"/>
              <a:chExt cx="317500" cy="3175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175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317500">
                    <a:moveTo>
                      <a:pt x="158750" y="0"/>
                    </a:moveTo>
                    <a:cubicBezTo>
                      <a:pt x="71075" y="0"/>
                      <a:pt x="0" y="71075"/>
                      <a:pt x="0" y="158750"/>
                    </a:cubicBezTo>
                    <a:cubicBezTo>
                      <a:pt x="0" y="246425"/>
                      <a:pt x="71075" y="317500"/>
                      <a:pt x="158750" y="317500"/>
                    </a:cubicBezTo>
                    <a:cubicBezTo>
                      <a:pt x="246425" y="317500"/>
                      <a:pt x="317500" y="246425"/>
                      <a:pt x="317500" y="158750"/>
                    </a:cubicBezTo>
                    <a:cubicBezTo>
                      <a:pt x="317500" y="71075"/>
                      <a:pt x="246425" y="0"/>
                      <a:pt x="15875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317500" cy="355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5994400" y="1968500"/>
              <a:ext cx="254000" cy="254000"/>
              <a:chOff x="0" y="0"/>
              <a:chExt cx="254000" cy="254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40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254000" h="254000">
                    <a:moveTo>
                      <a:pt x="127000" y="0"/>
                    </a:moveTo>
                    <a:cubicBezTo>
                      <a:pt x="56860" y="0"/>
                      <a:pt x="0" y="56860"/>
                      <a:pt x="0" y="127000"/>
                    </a:cubicBezTo>
                    <a:cubicBezTo>
                      <a:pt x="0" y="197140"/>
                      <a:pt x="56860" y="254000"/>
                      <a:pt x="127000" y="254000"/>
                    </a:cubicBezTo>
                    <a:cubicBezTo>
                      <a:pt x="197140" y="254000"/>
                      <a:pt x="254000" y="197140"/>
                      <a:pt x="254000" y="127000"/>
                    </a:cubicBezTo>
                    <a:cubicBezTo>
                      <a:pt x="254000" y="56860"/>
                      <a:pt x="197140" y="0"/>
                      <a:pt x="12700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54000" cy="292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2095500" y="8864600"/>
              <a:ext cx="444500" cy="444500"/>
              <a:chOff x="0" y="0"/>
              <a:chExt cx="444500" cy="4445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44500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444500">
                    <a:moveTo>
                      <a:pt x="222250" y="0"/>
                    </a:moveTo>
                    <a:cubicBezTo>
                      <a:pt x="99505" y="0"/>
                      <a:pt x="0" y="99505"/>
                      <a:pt x="0" y="222250"/>
                    </a:cubicBezTo>
                    <a:cubicBezTo>
                      <a:pt x="0" y="344995"/>
                      <a:pt x="99505" y="444500"/>
                      <a:pt x="222250" y="444500"/>
                    </a:cubicBezTo>
                    <a:cubicBezTo>
                      <a:pt x="344995" y="444500"/>
                      <a:pt x="444500" y="344995"/>
                      <a:pt x="444500" y="222250"/>
                    </a:cubicBezTo>
                    <a:cubicBezTo>
                      <a:pt x="444500" y="99505"/>
                      <a:pt x="344995" y="0"/>
                      <a:pt x="22225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444500" cy="4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850900" y="6985000"/>
              <a:ext cx="381000" cy="381000"/>
              <a:chOff x="0" y="0"/>
              <a:chExt cx="381000" cy="381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500" y="0"/>
                    </a:moveTo>
                    <a:cubicBezTo>
                      <a:pt x="85290" y="0"/>
                      <a:pt x="0" y="85290"/>
                      <a:pt x="0" y="190500"/>
                    </a:cubicBezTo>
                    <a:cubicBezTo>
                      <a:pt x="0" y="295710"/>
                      <a:pt x="85290" y="381000"/>
                      <a:pt x="190500" y="381000"/>
                    </a:cubicBezTo>
                    <a:cubicBezTo>
                      <a:pt x="295710" y="381000"/>
                      <a:pt x="381000" y="295710"/>
                      <a:pt x="381000" y="190500"/>
                    </a:cubicBezTo>
                    <a:cubicBezTo>
                      <a:pt x="381000" y="85290"/>
                      <a:pt x="295710" y="0"/>
                      <a:pt x="19050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810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937000" y="6896100"/>
              <a:ext cx="571500" cy="571500"/>
              <a:chOff x="0" y="0"/>
              <a:chExt cx="571500" cy="5715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7150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571500" h="571500">
                    <a:moveTo>
                      <a:pt x="285750" y="0"/>
                    </a:moveTo>
                    <a:cubicBezTo>
                      <a:pt x="127935" y="0"/>
                      <a:pt x="0" y="127935"/>
                      <a:pt x="0" y="285750"/>
                    </a:cubicBezTo>
                    <a:cubicBezTo>
                      <a:pt x="0" y="443565"/>
                      <a:pt x="127935" y="571500"/>
                      <a:pt x="285750" y="571500"/>
                    </a:cubicBezTo>
                    <a:cubicBezTo>
                      <a:pt x="443565" y="571500"/>
                      <a:pt x="571500" y="443565"/>
                      <a:pt x="571500" y="285750"/>
                    </a:cubicBezTo>
                    <a:cubicBezTo>
                      <a:pt x="571500" y="127935"/>
                      <a:pt x="443565" y="0"/>
                      <a:pt x="285750" y="0"/>
                    </a:cubicBezTo>
                    <a:close/>
                  </a:path>
                </a:pathLst>
              </a:custGeom>
              <a:solidFill>
                <a:srgbClr val="008AAD">
                  <a:alpha val="6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571500" cy="609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334000" y="4229100"/>
              <a:ext cx="317500" cy="317500"/>
              <a:chOff x="0" y="0"/>
              <a:chExt cx="317500" cy="3175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175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317500">
                    <a:moveTo>
                      <a:pt x="158750" y="0"/>
                    </a:moveTo>
                    <a:cubicBezTo>
                      <a:pt x="71075" y="0"/>
                      <a:pt x="0" y="71075"/>
                      <a:pt x="0" y="158750"/>
                    </a:cubicBezTo>
                    <a:cubicBezTo>
                      <a:pt x="0" y="246425"/>
                      <a:pt x="71075" y="317500"/>
                      <a:pt x="158750" y="317500"/>
                    </a:cubicBezTo>
                    <a:cubicBezTo>
                      <a:pt x="246425" y="317500"/>
                      <a:pt x="317500" y="246425"/>
                      <a:pt x="317500" y="158750"/>
                    </a:cubicBezTo>
                    <a:cubicBezTo>
                      <a:pt x="317500" y="71075"/>
                      <a:pt x="246425" y="0"/>
                      <a:pt x="15875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317500" cy="355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628900" y="4953000"/>
              <a:ext cx="635000" cy="635000"/>
              <a:chOff x="0" y="0"/>
              <a:chExt cx="635000" cy="635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0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635000">
                    <a:moveTo>
                      <a:pt x="317500" y="0"/>
                    </a:moveTo>
                    <a:cubicBezTo>
                      <a:pt x="142150" y="0"/>
                      <a:pt x="0" y="142150"/>
                      <a:pt x="0" y="317500"/>
                    </a:cubicBezTo>
                    <a:cubicBezTo>
                      <a:pt x="0" y="492850"/>
                      <a:pt x="142150" y="635000"/>
                      <a:pt x="317500" y="635000"/>
                    </a:cubicBezTo>
                    <a:cubicBezTo>
                      <a:pt x="492850" y="635000"/>
                      <a:pt x="635000" y="492850"/>
                      <a:pt x="635000" y="317500"/>
                    </a:cubicBezTo>
                    <a:cubicBezTo>
                      <a:pt x="635000" y="142150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>
                  <a:alpha val="6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635000" cy="673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90500" y="3784600"/>
              <a:ext cx="444500" cy="444500"/>
              <a:chOff x="0" y="0"/>
              <a:chExt cx="444500" cy="4445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44500" cy="444500"/>
              </a:xfrm>
              <a:custGeom>
                <a:avLst/>
                <a:gdLst/>
                <a:ahLst/>
                <a:cxnLst/>
                <a:rect l="l" t="t" r="r" b="b"/>
                <a:pathLst>
                  <a:path w="444500" h="444500">
                    <a:moveTo>
                      <a:pt x="222250" y="0"/>
                    </a:moveTo>
                    <a:cubicBezTo>
                      <a:pt x="99505" y="0"/>
                      <a:pt x="0" y="99505"/>
                      <a:pt x="0" y="222250"/>
                    </a:cubicBezTo>
                    <a:cubicBezTo>
                      <a:pt x="0" y="344995"/>
                      <a:pt x="99505" y="444500"/>
                      <a:pt x="222250" y="444500"/>
                    </a:cubicBezTo>
                    <a:cubicBezTo>
                      <a:pt x="344995" y="444500"/>
                      <a:pt x="444500" y="344995"/>
                      <a:pt x="444500" y="222250"/>
                    </a:cubicBezTo>
                    <a:cubicBezTo>
                      <a:pt x="444500" y="99505"/>
                      <a:pt x="344995" y="0"/>
                      <a:pt x="22225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444500" cy="4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4660900" y="0"/>
              <a:ext cx="381000" cy="381000"/>
              <a:chOff x="0" y="0"/>
              <a:chExt cx="381000" cy="381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500" y="0"/>
                    </a:moveTo>
                    <a:cubicBezTo>
                      <a:pt x="85290" y="0"/>
                      <a:pt x="0" y="85290"/>
                      <a:pt x="0" y="190500"/>
                    </a:cubicBezTo>
                    <a:cubicBezTo>
                      <a:pt x="0" y="295710"/>
                      <a:pt x="85290" y="381000"/>
                      <a:pt x="190500" y="381000"/>
                    </a:cubicBezTo>
                    <a:cubicBezTo>
                      <a:pt x="295710" y="381000"/>
                      <a:pt x="381000" y="295710"/>
                      <a:pt x="381000" y="190500"/>
                    </a:cubicBezTo>
                    <a:cubicBezTo>
                      <a:pt x="381000" y="85290"/>
                      <a:pt x="295710" y="0"/>
                      <a:pt x="19050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381000" cy="419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3327400" y="2476500"/>
              <a:ext cx="508000" cy="508000"/>
              <a:chOff x="0" y="0"/>
              <a:chExt cx="508000" cy="508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508000" cy="508000"/>
              </a:xfrm>
              <a:custGeom>
                <a:avLst/>
                <a:gdLst/>
                <a:ahLst/>
                <a:cxnLst/>
                <a:rect l="l" t="t" r="r" b="b"/>
                <a:pathLst>
                  <a:path w="508000" h="508000">
                    <a:moveTo>
                      <a:pt x="254000" y="0"/>
                    </a:moveTo>
                    <a:cubicBezTo>
                      <a:pt x="113720" y="0"/>
                      <a:pt x="0" y="113720"/>
                      <a:pt x="0" y="254000"/>
                    </a:cubicBezTo>
                    <a:cubicBezTo>
                      <a:pt x="0" y="394280"/>
                      <a:pt x="113720" y="508000"/>
                      <a:pt x="254000" y="508000"/>
                    </a:cubicBezTo>
                    <a:cubicBezTo>
                      <a:pt x="394280" y="508000"/>
                      <a:pt x="508000" y="394280"/>
                      <a:pt x="508000" y="254000"/>
                    </a:cubicBezTo>
                    <a:cubicBezTo>
                      <a:pt x="508000" y="113720"/>
                      <a:pt x="394280" y="0"/>
                      <a:pt x="254000" y="0"/>
                    </a:cubicBezTo>
                    <a:close/>
                  </a:path>
                </a:pathLst>
              </a:custGeom>
              <a:solidFill>
                <a:srgbClr val="008AAD">
                  <a:alpha val="6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508000" cy="546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295400" y="444500"/>
              <a:ext cx="762000" cy="762000"/>
              <a:chOff x="0" y="0"/>
              <a:chExt cx="762000" cy="762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62000" cy="762000"/>
              </a:xfrm>
              <a:custGeom>
                <a:avLst/>
                <a:gdLst/>
                <a:ahLst/>
                <a:cxnLst/>
                <a:rect l="l" t="t" r="r" b="b"/>
                <a:pathLst>
                  <a:path w="762000" h="762000">
                    <a:moveTo>
                      <a:pt x="381000" y="0"/>
                    </a:moveTo>
                    <a:cubicBezTo>
                      <a:pt x="170580" y="0"/>
                      <a:pt x="0" y="170580"/>
                      <a:pt x="0" y="381000"/>
                    </a:cubicBezTo>
                    <a:cubicBezTo>
                      <a:pt x="0" y="591420"/>
                      <a:pt x="170580" y="762000"/>
                      <a:pt x="381000" y="762000"/>
                    </a:cubicBezTo>
                    <a:cubicBezTo>
                      <a:pt x="591420" y="762000"/>
                      <a:pt x="762000" y="591420"/>
                      <a:pt x="762000" y="381000"/>
                    </a:cubicBezTo>
                    <a:cubicBezTo>
                      <a:pt x="762000" y="170580"/>
                      <a:pt x="591420" y="0"/>
                      <a:pt x="381000" y="0"/>
                    </a:cubicBezTo>
                    <a:close/>
                  </a:path>
                </a:pathLst>
              </a:custGeom>
              <a:solidFill>
                <a:srgbClr val="008AAD">
                  <a:alpha val="6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762000" cy="800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46" name="AutoShape 46"/>
            <p:cNvSpPr/>
            <p:nvPr/>
          </p:nvSpPr>
          <p:spPr>
            <a:xfrm>
              <a:off x="2311400" y="9080500"/>
              <a:ext cx="2540000" cy="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AutoShape 47"/>
            <p:cNvSpPr/>
            <p:nvPr/>
          </p:nvSpPr>
          <p:spPr>
            <a:xfrm flipH="1">
              <a:off x="4216400" y="4381500"/>
              <a:ext cx="1270000" cy="2794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AutoShape 48"/>
            <p:cNvSpPr/>
            <p:nvPr/>
          </p:nvSpPr>
          <p:spPr>
            <a:xfrm>
              <a:off x="1041400" y="7175500"/>
              <a:ext cx="1270000" cy="1905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AutoShape 49"/>
            <p:cNvSpPr/>
            <p:nvPr/>
          </p:nvSpPr>
          <p:spPr>
            <a:xfrm flipH="1">
              <a:off x="2311400" y="7175500"/>
              <a:ext cx="1905000" cy="1905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AutoShape 50"/>
            <p:cNvSpPr/>
            <p:nvPr/>
          </p:nvSpPr>
          <p:spPr>
            <a:xfrm flipH="1">
              <a:off x="1041400" y="7175500"/>
              <a:ext cx="3175000" cy="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AutoShape 51"/>
            <p:cNvSpPr/>
            <p:nvPr/>
          </p:nvSpPr>
          <p:spPr>
            <a:xfrm>
              <a:off x="2946400" y="5270500"/>
              <a:ext cx="1270000" cy="1905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AutoShape 52"/>
            <p:cNvSpPr/>
            <p:nvPr/>
          </p:nvSpPr>
          <p:spPr>
            <a:xfrm flipV="1">
              <a:off x="2946400" y="4381500"/>
              <a:ext cx="2540000" cy="889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AutoShape 53"/>
            <p:cNvSpPr/>
            <p:nvPr/>
          </p:nvSpPr>
          <p:spPr>
            <a:xfrm>
              <a:off x="406400" y="4000500"/>
              <a:ext cx="2540000" cy="1270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AutoShape 54"/>
            <p:cNvSpPr/>
            <p:nvPr/>
          </p:nvSpPr>
          <p:spPr>
            <a:xfrm>
              <a:off x="4851400" y="190500"/>
              <a:ext cx="1270000" cy="1905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AutoShape 55"/>
            <p:cNvSpPr/>
            <p:nvPr/>
          </p:nvSpPr>
          <p:spPr>
            <a:xfrm flipH="1">
              <a:off x="2946400" y="2730500"/>
              <a:ext cx="635000" cy="2540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AutoShape 56"/>
            <p:cNvSpPr/>
            <p:nvPr/>
          </p:nvSpPr>
          <p:spPr>
            <a:xfrm flipH="1">
              <a:off x="406400" y="2730500"/>
              <a:ext cx="3175000" cy="1270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AutoShape 57"/>
            <p:cNvSpPr/>
            <p:nvPr/>
          </p:nvSpPr>
          <p:spPr>
            <a:xfrm flipV="1">
              <a:off x="1676400" y="190500"/>
              <a:ext cx="3175000" cy="635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AutoShape 58"/>
            <p:cNvSpPr/>
            <p:nvPr/>
          </p:nvSpPr>
          <p:spPr>
            <a:xfrm>
              <a:off x="1676400" y="825500"/>
              <a:ext cx="1905000" cy="1905000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AutoShape 59"/>
            <p:cNvSpPr/>
            <p:nvPr/>
          </p:nvSpPr>
          <p:spPr>
            <a:xfrm flipV="1">
              <a:off x="167730" y="702107"/>
              <a:ext cx="1668517" cy="1408723"/>
            </a:xfrm>
            <a:prstGeom prst="line">
              <a:avLst/>
            </a:prstGeom>
            <a:ln w="25400" cap="flat">
              <a:solidFill>
                <a:srgbClr val="008AAD">
                  <a:alpha val="40000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170057"/>
            <a:ext cx="1632955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Fragmented audiences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6399" y="2855266"/>
            <a:ext cx="8584237" cy="5313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More platforms with more creators = competing for attention</a:t>
            </a:r>
          </a:p>
          <a:p>
            <a:pPr algn="l">
              <a:lnSpc>
                <a:spcPts val="4272"/>
              </a:lnSpc>
            </a:pPr>
            <a:endParaRPr lang="en-US" sz="3051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Requires tailored, platform-specific content instead of a single, unified broadcast</a:t>
            </a:r>
          </a:p>
          <a:p>
            <a:pPr algn="l">
              <a:lnSpc>
                <a:spcPts val="4272"/>
              </a:lnSpc>
            </a:pPr>
            <a:endParaRPr lang="en-US" sz="3051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Harder and more time-consuming to disseminate accurate, interesting science information impactfully</a:t>
            </a:r>
          </a:p>
        </p:txBody>
      </p:sp>
      <p:sp>
        <p:nvSpPr>
          <p:cNvPr id="6" name="Freeform 6"/>
          <p:cNvSpPr/>
          <p:nvPr/>
        </p:nvSpPr>
        <p:spPr>
          <a:xfrm>
            <a:off x="10290049" y="1975659"/>
            <a:ext cx="6969251" cy="6335682"/>
          </a:xfrm>
          <a:custGeom>
            <a:avLst/>
            <a:gdLst/>
            <a:ahLst/>
            <a:cxnLst/>
            <a:rect l="l" t="t" r="r" b="b"/>
            <a:pathLst>
              <a:path w="6969251" h="6335682">
                <a:moveTo>
                  <a:pt x="0" y="0"/>
                </a:moveTo>
                <a:lnTo>
                  <a:pt x="6969251" y="0"/>
                </a:lnTo>
                <a:lnTo>
                  <a:pt x="6969251" y="6335682"/>
                </a:lnTo>
                <a:lnTo>
                  <a:pt x="0" y="6335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67" t="-2267" r="-2267" b="-22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17157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Spread of m</a:t>
            </a: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is- and disinformation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62050" y="2667000"/>
            <a:ext cx="7429500" cy="4000500"/>
            <a:chOff x="0" y="0"/>
            <a:chExt cx="9906000" cy="5334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06000" cy="5334000"/>
            </a:xfrm>
            <a:custGeom>
              <a:avLst/>
              <a:gdLst/>
              <a:ahLst/>
              <a:cxnLst/>
              <a:rect l="l" t="t" r="r" b="b"/>
              <a:pathLst>
                <a:path w="9906000" h="5334000">
                  <a:moveTo>
                    <a:pt x="533400" y="0"/>
                  </a:moveTo>
                  <a:lnTo>
                    <a:pt x="9372600" y="0"/>
                  </a:lnTo>
                  <a:cubicBezTo>
                    <a:pt x="9667189" y="0"/>
                    <a:pt x="9906000" y="238811"/>
                    <a:pt x="9906000" y="533400"/>
                  </a:cubicBezTo>
                  <a:lnTo>
                    <a:pt x="9906000" y="4800600"/>
                  </a:lnTo>
                  <a:cubicBezTo>
                    <a:pt x="9906000" y="5095189"/>
                    <a:pt x="9667189" y="5334000"/>
                    <a:pt x="9372600" y="5334000"/>
                  </a:cubicBezTo>
                  <a:lnTo>
                    <a:pt x="533400" y="5334000"/>
                  </a:lnTo>
                  <a:cubicBezTo>
                    <a:pt x="238811" y="5334000"/>
                    <a:pt x="0" y="5095189"/>
                    <a:pt x="0" y="4800600"/>
                  </a:cubicBezTo>
                  <a:lnTo>
                    <a:pt x="0" y="533400"/>
                  </a:lnTo>
                  <a:cubicBezTo>
                    <a:pt x="0" y="238811"/>
                    <a:pt x="238811" y="0"/>
                    <a:pt x="533400" y="0"/>
                  </a:cubicBezTo>
                  <a:close/>
                </a:path>
              </a:pathLst>
            </a:custGeom>
            <a:solidFill>
              <a:srgbClr val="008AAD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06000" cy="5372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3050" y="2667000"/>
            <a:ext cx="7429500" cy="4000500"/>
            <a:chOff x="0" y="0"/>
            <a:chExt cx="9906000" cy="533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06000" cy="5334000"/>
            </a:xfrm>
            <a:custGeom>
              <a:avLst/>
              <a:gdLst/>
              <a:ahLst/>
              <a:cxnLst/>
              <a:rect l="l" t="t" r="r" b="b"/>
              <a:pathLst>
                <a:path w="9906000" h="5334000">
                  <a:moveTo>
                    <a:pt x="533400" y="0"/>
                  </a:moveTo>
                  <a:lnTo>
                    <a:pt x="9372600" y="0"/>
                  </a:lnTo>
                  <a:cubicBezTo>
                    <a:pt x="9667189" y="0"/>
                    <a:pt x="9906000" y="238811"/>
                    <a:pt x="9906000" y="533400"/>
                  </a:cubicBezTo>
                  <a:lnTo>
                    <a:pt x="9906000" y="4800600"/>
                  </a:lnTo>
                  <a:cubicBezTo>
                    <a:pt x="9906000" y="5095189"/>
                    <a:pt x="9667189" y="5334000"/>
                    <a:pt x="9372600" y="5334000"/>
                  </a:cubicBezTo>
                  <a:lnTo>
                    <a:pt x="533400" y="5334000"/>
                  </a:lnTo>
                  <a:cubicBezTo>
                    <a:pt x="238811" y="5334000"/>
                    <a:pt x="0" y="5095189"/>
                    <a:pt x="0" y="4800600"/>
                  </a:cubicBezTo>
                  <a:lnTo>
                    <a:pt x="0" y="533400"/>
                  </a:lnTo>
                  <a:cubicBezTo>
                    <a:pt x="0" y="238811"/>
                    <a:pt x="238811" y="0"/>
                    <a:pt x="533400" y="0"/>
                  </a:cubicBezTo>
                  <a:close/>
                </a:path>
              </a:pathLst>
            </a:custGeom>
            <a:solidFill>
              <a:srgbClr val="FBBB10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906000" cy="5372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639300" y="4048760"/>
            <a:ext cx="6953250" cy="15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False information spread deliberately to deceive or manipulate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39300" y="3055620"/>
            <a:ext cx="64770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Disinformation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38300" y="4048760"/>
            <a:ext cx="6477000" cy="104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False or misleading information shared without intent to harm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38300" y="3055620"/>
            <a:ext cx="64770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Misinformation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0813" y="7124700"/>
            <a:ext cx="8584237" cy="161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Very prevalent on social media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Hard to police and verify credibility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Vaccine safety, climate change, 5G etc.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2050" y="1162050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Fake news travels faster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6399" y="2589399"/>
            <a:ext cx="9995382" cy="318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2"/>
              </a:lnSpc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MIT study (Vosoughi, Roy &amp; Aral, Science, 2018)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126,000 rumour cascades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spread by ∼3 million people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2006-2017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272"/>
              </a:lnSpc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Fake news was: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2050" y="5895975"/>
            <a:ext cx="3333750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439"/>
              </a:lnSpc>
              <a:spcBef>
                <a:spcPct val="0"/>
              </a:spcBef>
            </a:pPr>
            <a:r>
              <a:rPr lang="en-US" sz="9600" u="none" strike="noStrike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70%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0" y="6363653"/>
            <a:ext cx="11659489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2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more likely to be reshared than true news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8250" y="7499985"/>
            <a:ext cx="3333750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439"/>
              </a:lnSpc>
              <a:spcBef>
                <a:spcPct val="0"/>
              </a:spcBef>
            </a:pPr>
            <a:r>
              <a:rPr lang="en-US" sz="9600" u="none" strike="noStrike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6x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72000" y="8102918"/>
            <a:ext cx="8572500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ct val="0"/>
              </a:spcBef>
            </a:pPr>
            <a:r>
              <a:rPr lang="en-US" sz="42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faster to reach 1,500 people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9363D5-AFBA-3841-25F9-F5BF1A80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0" y="2623017"/>
            <a:ext cx="5645567" cy="31800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915458" y="3396866"/>
            <a:ext cx="8169965" cy="5446259"/>
          </a:xfrm>
          <a:custGeom>
            <a:avLst/>
            <a:gdLst/>
            <a:ahLst/>
            <a:cxnLst/>
            <a:rect l="l" t="t" r="r" b="b"/>
            <a:pathLst>
              <a:path w="8169965" h="5446259">
                <a:moveTo>
                  <a:pt x="0" y="0"/>
                </a:moveTo>
                <a:lnTo>
                  <a:pt x="8169966" y="0"/>
                </a:lnTo>
                <a:lnTo>
                  <a:pt x="8169966" y="5446260"/>
                </a:lnTo>
                <a:lnTo>
                  <a:pt x="0" y="5446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1" b="-132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66399" y="3396866"/>
            <a:ext cx="5612194" cy="5489959"/>
          </a:xfrm>
          <a:custGeom>
            <a:avLst/>
            <a:gdLst/>
            <a:ahLst/>
            <a:cxnLst/>
            <a:rect l="l" t="t" r="r" b="b"/>
            <a:pathLst>
              <a:path w="5612194" h="5489959">
                <a:moveTo>
                  <a:pt x="0" y="0"/>
                </a:moveTo>
                <a:lnTo>
                  <a:pt x="5612193" y="0"/>
                </a:lnTo>
                <a:lnTo>
                  <a:pt x="5612193" y="5489959"/>
                </a:lnTo>
                <a:lnTo>
                  <a:pt x="0" y="5489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897531" y="6399204"/>
            <a:ext cx="7980154" cy="2443922"/>
          </a:xfrm>
          <a:custGeom>
            <a:avLst/>
            <a:gdLst/>
            <a:ahLst/>
            <a:cxnLst/>
            <a:rect l="l" t="t" r="r" b="b"/>
            <a:pathLst>
              <a:path w="7980154" h="2443922">
                <a:moveTo>
                  <a:pt x="0" y="0"/>
                </a:moveTo>
                <a:lnTo>
                  <a:pt x="7980154" y="0"/>
                </a:lnTo>
                <a:lnTo>
                  <a:pt x="7980154" y="2443922"/>
                </a:lnTo>
                <a:lnTo>
                  <a:pt x="0" y="2443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CERN conspiracy theories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096375"/>
            <a:ext cx="17421164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Example shared at PAERI'26 by Tyra Kaddu-Mulindwa (CERN), “</a:t>
            </a:r>
            <a:r>
              <a:rPr lang="en-US" sz="2000" i="1" u="none" strike="noStrike">
                <a:solidFill>
                  <a:srgbClr val="00308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Correcting the conspiracies: How CERN manages misinformation</a:t>
            </a: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399" y="2428431"/>
            <a:ext cx="16633153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 April 2024: LHC restart coincided with total solar eclipse over Canada and USA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67433" y="3392846"/>
            <a:ext cx="7176904" cy="4426205"/>
          </a:xfrm>
          <a:custGeom>
            <a:avLst/>
            <a:gdLst/>
            <a:ahLst/>
            <a:cxnLst/>
            <a:rect l="l" t="t" r="r" b="b"/>
            <a:pathLst>
              <a:path w="7176904" h="4426205">
                <a:moveTo>
                  <a:pt x="0" y="0"/>
                </a:moveTo>
                <a:lnTo>
                  <a:pt x="7176904" y="0"/>
                </a:lnTo>
                <a:lnTo>
                  <a:pt x="7176904" y="4426206"/>
                </a:lnTo>
                <a:lnTo>
                  <a:pt x="0" y="44262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927152" y="6370557"/>
            <a:ext cx="10789348" cy="2896989"/>
          </a:xfrm>
          <a:custGeom>
            <a:avLst/>
            <a:gdLst/>
            <a:ahLst/>
            <a:cxnLst/>
            <a:rect l="l" t="t" r="r" b="b"/>
            <a:pathLst>
              <a:path w="10789348" h="2896989">
                <a:moveTo>
                  <a:pt x="0" y="0"/>
                </a:moveTo>
                <a:lnTo>
                  <a:pt x="10789348" y="0"/>
                </a:lnTo>
                <a:lnTo>
                  <a:pt x="10789348" y="2896989"/>
                </a:lnTo>
                <a:lnTo>
                  <a:pt x="0" y="289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02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086474" y="2136940"/>
            <a:ext cx="6630026" cy="4326224"/>
          </a:xfrm>
          <a:custGeom>
            <a:avLst/>
            <a:gdLst/>
            <a:ahLst/>
            <a:cxnLst/>
            <a:rect l="l" t="t" r="r" b="b"/>
            <a:pathLst>
              <a:path w="6630026" h="4326224">
                <a:moveTo>
                  <a:pt x="0" y="0"/>
                </a:moveTo>
                <a:lnTo>
                  <a:pt x="6630026" y="0"/>
                </a:lnTo>
                <a:lnTo>
                  <a:pt x="6630026" y="4326224"/>
                </a:lnTo>
                <a:lnTo>
                  <a:pt x="0" y="4326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166399" y="1289215"/>
            <a:ext cx="697793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CERN conspiracy theories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7433" y="8343621"/>
            <a:ext cx="5608898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Figures </a:t>
            </a: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shared at PAERI'26 by Tyra Kaddu-Mulindwa (CERN), “</a:t>
            </a:r>
            <a:r>
              <a:rPr lang="en-US" sz="2000" i="1" u="none" strike="noStrike">
                <a:solidFill>
                  <a:srgbClr val="00308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Correcting the conspiracies: How CERN manages misinformation</a:t>
            </a: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9153525" y="2748573"/>
            <a:ext cx="9525" cy="6369525"/>
          </a:xfrm>
          <a:prstGeom prst="line">
            <a:avLst/>
          </a:prstGeom>
          <a:ln w="19050" cap="flat">
            <a:solidFill>
              <a:srgbClr val="003088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853723" y="7104420"/>
            <a:ext cx="5142371" cy="2563455"/>
          </a:xfrm>
          <a:custGeom>
            <a:avLst/>
            <a:gdLst/>
            <a:ahLst/>
            <a:cxnLst/>
            <a:rect l="l" t="t" r="r" b="b"/>
            <a:pathLst>
              <a:path w="5142371" h="2563455">
                <a:moveTo>
                  <a:pt x="0" y="0"/>
                </a:moveTo>
                <a:lnTo>
                  <a:pt x="5142371" y="0"/>
                </a:lnTo>
                <a:lnTo>
                  <a:pt x="5142371" y="2563455"/>
                </a:lnTo>
                <a:lnTo>
                  <a:pt x="0" y="2563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8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965853" y="7422637"/>
            <a:ext cx="3988647" cy="2112132"/>
          </a:xfrm>
          <a:custGeom>
            <a:avLst/>
            <a:gdLst/>
            <a:ahLst/>
            <a:cxnLst/>
            <a:rect l="l" t="t" r="r" b="b"/>
            <a:pathLst>
              <a:path w="3988647" h="2112132">
                <a:moveTo>
                  <a:pt x="0" y="0"/>
                </a:moveTo>
                <a:lnTo>
                  <a:pt x="3988647" y="0"/>
                </a:lnTo>
                <a:lnTo>
                  <a:pt x="3988647" y="2112131"/>
                </a:lnTo>
                <a:lnTo>
                  <a:pt x="0" y="2112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479980" y="7104420"/>
            <a:ext cx="3064570" cy="1408110"/>
          </a:xfrm>
          <a:custGeom>
            <a:avLst/>
            <a:gdLst/>
            <a:ahLst/>
            <a:cxnLst/>
            <a:rect l="l" t="t" r="r" b="b"/>
            <a:pathLst>
              <a:path w="3064570" h="1408110">
                <a:moveTo>
                  <a:pt x="0" y="0"/>
                </a:moveTo>
                <a:lnTo>
                  <a:pt x="3064570" y="0"/>
                </a:lnTo>
                <a:lnTo>
                  <a:pt x="3064570" y="1408110"/>
                </a:lnTo>
                <a:lnTo>
                  <a:pt x="0" y="14081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651" t="-95886" r="-78985" b="-9426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166399" y="1274871"/>
            <a:ext cx="16940556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GenAI: threat or tool?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2684585"/>
            <a:ext cx="7429500" cy="4000500"/>
            <a:chOff x="0" y="0"/>
            <a:chExt cx="9906000" cy="53340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906000" cy="5334000"/>
              <a:chOff x="0" y="0"/>
              <a:chExt cx="9906000" cy="5334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906000" cy="5334000"/>
              </a:xfrm>
              <a:custGeom>
                <a:avLst/>
                <a:gdLst/>
                <a:ahLst/>
                <a:cxnLst/>
                <a:rect l="l" t="t" r="r" b="b"/>
                <a:pathLst>
                  <a:path w="9906000" h="5334000">
                    <a:moveTo>
                      <a:pt x="533400" y="0"/>
                    </a:moveTo>
                    <a:lnTo>
                      <a:pt x="9372600" y="0"/>
                    </a:lnTo>
                    <a:cubicBezTo>
                      <a:pt x="9667189" y="0"/>
                      <a:pt x="9906000" y="238811"/>
                      <a:pt x="9906000" y="533400"/>
                    </a:cubicBezTo>
                    <a:lnTo>
                      <a:pt x="9906000" y="4800600"/>
                    </a:lnTo>
                    <a:cubicBezTo>
                      <a:pt x="9906000" y="5095189"/>
                      <a:pt x="9667189" y="5334000"/>
                      <a:pt x="9372600" y="5334000"/>
                    </a:cubicBezTo>
                    <a:lnTo>
                      <a:pt x="533400" y="5334000"/>
                    </a:lnTo>
                    <a:cubicBezTo>
                      <a:pt x="238811" y="5334000"/>
                      <a:pt x="0" y="5095189"/>
                      <a:pt x="0" y="4800600"/>
                    </a:cubicBezTo>
                    <a:lnTo>
                      <a:pt x="0" y="533400"/>
                    </a:lnTo>
                    <a:cubicBezTo>
                      <a:pt x="0" y="238811"/>
                      <a:pt x="238811" y="0"/>
                      <a:pt x="533400" y="0"/>
                    </a:cubicBezTo>
                    <a:close/>
                  </a:path>
                </a:pathLst>
              </a:custGeom>
              <a:solidFill>
                <a:srgbClr val="FBBB10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9906000" cy="5372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635000" y="543560"/>
              <a:ext cx="8636000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308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Threat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20399" y="1613990"/>
              <a:ext cx="9265202" cy="350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8496" lvl="1" indent="-329248" algn="l">
                <a:lnSpc>
                  <a:spcPts val="4270"/>
                </a:lnSpc>
                <a:buFont typeface="Arial"/>
                <a:buChar char="•"/>
              </a:pPr>
              <a:r>
                <a:rPr lang="en-US" sz="305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Synth</a:t>
              </a:r>
              <a:r>
                <a:rPr lang="en-US" sz="305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etic text, images and video — indistinguishable from real</a:t>
              </a:r>
            </a:p>
            <a:p>
              <a:pPr marL="658496" lvl="1" indent="-329248" algn="l">
                <a:lnSpc>
                  <a:spcPts val="4270"/>
                </a:lnSpc>
                <a:buFont typeface="Arial"/>
                <a:buChar char="•"/>
              </a:pPr>
              <a:r>
                <a:rPr lang="en-US" sz="305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AI search tools surfacing unverified claims as fact</a:t>
              </a:r>
            </a:p>
            <a:p>
              <a:pPr marL="0" lvl="0" indent="0" algn="l">
                <a:lnSpc>
                  <a:spcPts val="4270"/>
                </a:lnSpc>
                <a:spcBef>
                  <a:spcPct val="0"/>
                </a:spcBef>
              </a:pPr>
              <a:endPara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29800" y="2774437"/>
            <a:ext cx="7429500" cy="4000500"/>
            <a:chOff x="0" y="0"/>
            <a:chExt cx="9906000" cy="53340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906000" cy="5334000"/>
              <a:chOff x="0" y="0"/>
              <a:chExt cx="9906000" cy="5334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906000" cy="5334000"/>
              </a:xfrm>
              <a:custGeom>
                <a:avLst/>
                <a:gdLst/>
                <a:ahLst/>
                <a:cxnLst/>
                <a:rect l="l" t="t" r="r" b="b"/>
                <a:pathLst>
                  <a:path w="9906000" h="5334000">
                    <a:moveTo>
                      <a:pt x="533400" y="0"/>
                    </a:moveTo>
                    <a:lnTo>
                      <a:pt x="9372600" y="0"/>
                    </a:lnTo>
                    <a:cubicBezTo>
                      <a:pt x="9667189" y="0"/>
                      <a:pt x="9906000" y="238811"/>
                      <a:pt x="9906000" y="533400"/>
                    </a:cubicBezTo>
                    <a:lnTo>
                      <a:pt x="9906000" y="4800600"/>
                    </a:lnTo>
                    <a:cubicBezTo>
                      <a:pt x="9906000" y="5095189"/>
                      <a:pt x="9667189" y="5334000"/>
                      <a:pt x="9372600" y="5334000"/>
                    </a:cubicBezTo>
                    <a:lnTo>
                      <a:pt x="533400" y="5334000"/>
                    </a:lnTo>
                    <a:cubicBezTo>
                      <a:pt x="238811" y="5334000"/>
                      <a:pt x="0" y="5095189"/>
                      <a:pt x="0" y="4800600"/>
                    </a:cubicBezTo>
                    <a:lnTo>
                      <a:pt x="0" y="533400"/>
                    </a:lnTo>
                    <a:cubicBezTo>
                      <a:pt x="0" y="238811"/>
                      <a:pt x="238811" y="0"/>
                      <a:pt x="533400" y="0"/>
                    </a:cubicBezTo>
                    <a:close/>
                  </a:path>
                </a:pathLst>
              </a:custGeom>
              <a:solidFill>
                <a:srgbClr val="008AAD">
                  <a:alpha val="49804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9906000" cy="5372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35000" y="1585415"/>
              <a:ext cx="8636000" cy="302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8496" lvl="1" indent="-329248" algn="l">
                <a:lnSpc>
                  <a:spcPts val="4575"/>
                </a:lnSpc>
                <a:buFont typeface="Arial"/>
                <a:buChar char="•"/>
              </a:pPr>
              <a:r>
                <a:rPr lang="en-US" sz="305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Find and synthesise scientific literature  </a:t>
              </a:r>
            </a:p>
            <a:p>
              <a:pPr marL="658496" lvl="1" indent="-329248" algn="l">
                <a:lnSpc>
                  <a:spcPts val="4575"/>
                </a:lnSpc>
                <a:buFont typeface="Arial"/>
                <a:buChar char="•"/>
              </a:pPr>
              <a:r>
                <a:rPr lang="en-US" sz="305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Translation, summarisation, personalisation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5000" y="512022"/>
              <a:ext cx="8636000" cy="956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019"/>
                </a:lnSpc>
                <a:spcBef>
                  <a:spcPct val="0"/>
                </a:spcBef>
              </a:pPr>
              <a:r>
                <a:rPr lang="en-US" sz="4299">
                  <a:solidFill>
                    <a:srgbClr val="003088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Tool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2050" y="119062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Searching for information with GenAI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62050" y="5248345"/>
            <a:ext cx="15401925" cy="971550"/>
            <a:chOff x="0" y="0"/>
            <a:chExt cx="20535900" cy="1295400"/>
          </a:xfrm>
        </p:grpSpPr>
        <p:grpSp>
          <p:nvGrpSpPr>
            <p:cNvPr id="7" name="Group 7"/>
            <p:cNvGrpSpPr/>
            <p:nvPr/>
          </p:nvGrpSpPr>
          <p:grpSpPr>
            <a:xfrm>
              <a:off x="5727700" y="0"/>
              <a:ext cx="2374900" cy="1295400"/>
              <a:chOff x="0" y="0"/>
              <a:chExt cx="2374900" cy="1295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749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2374900" h="1295400">
                    <a:moveTo>
                      <a:pt x="140023" y="0"/>
                    </a:moveTo>
                    <a:lnTo>
                      <a:pt x="2234877" y="0"/>
                    </a:lnTo>
                    <a:cubicBezTo>
                      <a:pt x="2312210" y="0"/>
                      <a:pt x="2374900" y="57997"/>
                      <a:pt x="2374900" y="129540"/>
                    </a:cubicBezTo>
                    <a:lnTo>
                      <a:pt x="2374900" y="1165860"/>
                    </a:lnTo>
                    <a:cubicBezTo>
                      <a:pt x="2374900" y="1237403"/>
                      <a:pt x="2312210" y="1295400"/>
                      <a:pt x="2234877" y="1295400"/>
                    </a:cubicBezTo>
                    <a:lnTo>
                      <a:pt x="140023" y="1295400"/>
                    </a:lnTo>
                    <a:cubicBezTo>
                      <a:pt x="62690" y="1295400"/>
                      <a:pt x="0" y="1237403"/>
                      <a:pt x="0" y="1165860"/>
                    </a:cubicBezTo>
                    <a:lnTo>
                      <a:pt x="0" y="129540"/>
                    </a:lnTo>
                    <a:cubicBezTo>
                      <a:pt x="0" y="57997"/>
                      <a:pt x="62690" y="0"/>
                      <a:pt x="140023" y="0"/>
                    </a:cubicBezTo>
                    <a:close/>
                  </a:path>
                </a:pathLst>
              </a:custGeom>
              <a:solidFill>
                <a:srgbClr val="003088"/>
              </a:solidFill>
              <a:ln w="952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74900" cy="1333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9036050" y="251554"/>
              <a:ext cx="3200400" cy="787400"/>
              <a:chOff x="0" y="0"/>
              <a:chExt cx="3200400" cy="787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200400" cy="78740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 h="787400">
                    <a:moveTo>
                      <a:pt x="78740" y="0"/>
                    </a:moveTo>
                    <a:lnTo>
                      <a:pt x="3121660" y="0"/>
                    </a:lnTo>
                    <a:cubicBezTo>
                      <a:pt x="3165147" y="0"/>
                      <a:pt x="3200400" y="35253"/>
                      <a:pt x="3200400" y="78740"/>
                    </a:cubicBezTo>
                    <a:lnTo>
                      <a:pt x="3200400" y="708660"/>
                    </a:lnTo>
                    <a:cubicBezTo>
                      <a:pt x="3200400" y="752147"/>
                      <a:pt x="3165147" y="787400"/>
                      <a:pt x="3121660" y="787400"/>
                    </a:cubicBezTo>
                    <a:lnTo>
                      <a:pt x="78740" y="787400"/>
                    </a:lnTo>
                    <a:cubicBezTo>
                      <a:pt x="57857" y="787400"/>
                      <a:pt x="37829" y="779104"/>
                      <a:pt x="23062" y="764338"/>
                    </a:cubicBezTo>
                    <a:cubicBezTo>
                      <a:pt x="8296" y="749571"/>
                      <a:pt x="0" y="729543"/>
                      <a:pt x="0" y="708660"/>
                    </a:cubicBezTo>
                    <a:lnTo>
                      <a:pt x="0" y="78740"/>
                    </a:lnTo>
                    <a:cubicBezTo>
                      <a:pt x="0" y="35253"/>
                      <a:pt x="35253" y="0"/>
                      <a:pt x="78740" y="0"/>
                    </a:cubicBezTo>
                    <a:close/>
                  </a:path>
                </a:pathLst>
              </a:custGeom>
              <a:solidFill>
                <a:srgbClr val="003088"/>
              </a:solidFill>
              <a:ln w="952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3200400" cy="825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176250" y="280046"/>
              <a:ext cx="3200400" cy="787400"/>
              <a:chOff x="0" y="0"/>
              <a:chExt cx="3200400" cy="787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200400" cy="78740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 h="787400">
                    <a:moveTo>
                      <a:pt x="78740" y="0"/>
                    </a:moveTo>
                    <a:lnTo>
                      <a:pt x="3121660" y="0"/>
                    </a:lnTo>
                    <a:cubicBezTo>
                      <a:pt x="3165147" y="0"/>
                      <a:pt x="3200400" y="35253"/>
                      <a:pt x="3200400" y="78740"/>
                    </a:cubicBezTo>
                    <a:lnTo>
                      <a:pt x="3200400" y="708660"/>
                    </a:lnTo>
                    <a:cubicBezTo>
                      <a:pt x="3200400" y="752147"/>
                      <a:pt x="3165147" y="787400"/>
                      <a:pt x="3121660" y="787400"/>
                    </a:cubicBezTo>
                    <a:lnTo>
                      <a:pt x="78740" y="787400"/>
                    </a:lnTo>
                    <a:cubicBezTo>
                      <a:pt x="57857" y="787400"/>
                      <a:pt x="37829" y="779104"/>
                      <a:pt x="23062" y="764338"/>
                    </a:cubicBezTo>
                    <a:cubicBezTo>
                      <a:pt x="8296" y="749571"/>
                      <a:pt x="0" y="729543"/>
                      <a:pt x="0" y="708660"/>
                    </a:cubicBezTo>
                    <a:lnTo>
                      <a:pt x="0" y="78740"/>
                    </a:lnTo>
                    <a:cubicBezTo>
                      <a:pt x="0" y="35253"/>
                      <a:pt x="35253" y="0"/>
                      <a:pt x="78740" y="0"/>
                    </a:cubicBezTo>
                    <a:close/>
                  </a:path>
                </a:pathLst>
              </a:custGeom>
              <a:solidFill>
                <a:srgbClr val="003088"/>
              </a:solidFill>
              <a:ln w="952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3200400" cy="825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7335500" y="0"/>
              <a:ext cx="3200400" cy="1295400"/>
              <a:chOff x="0" y="0"/>
              <a:chExt cx="3200400" cy="1295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200400" cy="1295400"/>
              </a:xfrm>
              <a:custGeom>
                <a:avLst/>
                <a:gdLst/>
                <a:ahLst/>
                <a:cxnLst/>
                <a:rect l="l" t="t" r="r" b="b"/>
                <a:pathLst>
                  <a:path w="3200400" h="1295400">
                    <a:moveTo>
                      <a:pt x="129540" y="0"/>
                    </a:moveTo>
                    <a:lnTo>
                      <a:pt x="3070860" y="0"/>
                    </a:lnTo>
                    <a:cubicBezTo>
                      <a:pt x="3142403" y="0"/>
                      <a:pt x="3200400" y="57997"/>
                      <a:pt x="3200400" y="129540"/>
                    </a:cubicBezTo>
                    <a:lnTo>
                      <a:pt x="3200400" y="1165860"/>
                    </a:lnTo>
                    <a:cubicBezTo>
                      <a:pt x="3200400" y="1237403"/>
                      <a:pt x="3142403" y="1295400"/>
                      <a:pt x="3070860" y="1295400"/>
                    </a:cubicBezTo>
                    <a:lnTo>
                      <a:pt x="129540" y="1295400"/>
                    </a:lnTo>
                    <a:cubicBezTo>
                      <a:pt x="57997" y="1295400"/>
                      <a:pt x="0" y="1237403"/>
                      <a:pt x="0" y="1165860"/>
                    </a:cubicBezTo>
                    <a:lnTo>
                      <a:pt x="0" y="129540"/>
                    </a:lnTo>
                    <a:cubicBezTo>
                      <a:pt x="0" y="57997"/>
                      <a:pt x="57997" y="0"/>
                      <a:pt x="129540" y="0"/>
                    </a:cubicBezTo>
                    <a:close/>
                  </a:path>
                </a:pathLst>
              </a:custGeom>
              <a:solidFill>
                <a:srgbClr val="003088"/>
              </a:solidFill>
              <a:ln w="952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3200400" cy="1333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329777"/>
              <a:ext cx="2502126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  <a:spcBef>
                  <a:spcPct val="0"/>
                </a:spcBef>
              </a:pPr>
              <a:r>
                <a:rPr lang="en-US" sz="2600" b="1" u="none" strike="noStrike">
                  <a:solidFill>
                    <a:srgbClr val="003088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Old path: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546463" y="272627"/>
              <a:ext cx="2247674" cy="787400"/>
              <a:chOff x="0" y="0"/>
              <a:chExt cx="2247674" cy="787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247674" cy="787400"/>
              </a:xfrm>
              <a:custGeom>
                <a:avLst/>
                <a:gdLst/>
                <a:ahLst/>
                <a:cxnLst/>
                <a:rect l="l" t="t" r="r" b="b"/>
                <a:pathLst>
                  <a:path w="2247674" h="787400">
                    <a:moveTo>
                      <a:pt x="55300" y="0"/>
                    </a:moveTo>
                    <a:lnTo>
                      <a:pt x="2192374" y="0"/>
                    </a:lnTo>
                    <a:cubicBezTo>
                      <a:pt x="2222915" y="0"/>
                      <a:pt x="2247674" y="35253"/>
                      <a:pt x="2247674" y="78740"/>
                    </a:cubicBezTo>
                    <a:lnTo>
                      <a:pt x="2247674" y="708660"/>
                    </a:lnTo>
                    <a:cubicBezTo>
                      <a:pt x="2247674" y="752147"/>
                      <a:pt x="2222915" y="787400"/>
                      <a:pt x="2192374" y="787400"/>
                    </a:cubicBezTo>
                    <a:lnTo>
                      <a:pt x="55300" y="787400"/>
                    </a:lnTo>
                    <a:cubicBezTo>
                      <a:pt x="40633" y="787400"/>
                      <a:pt x="26568" y="779104"/>
                      <a:pt x="16197" y="764338"/>
                    </a:cubicBezTo>
                    <a:cubicBezTo>
                      <a:pt x="5826" y="749571"/>
                      <a:pt x="0" y="729543"/>
                      <a:pt x="0" y="708660"/>
                    </a:cubicBezTo>
                    <a:lnTo>
                      <a:pt x="0" y="78740"/>
                    </a:lnTo>
                    <a:cubicBezTo>
                      <a:pt x="0" y="35253"/>
                      <a:pt x="24759" y="0"/>
                      <a:pt x="55300" y="0"/>
                    </a:cubicBezTo>
                    <a:close/>
                  </a:path>
                </a:pathLst>
              </a:custGeom>
              <a:solidFill>
                <a:srgbClr val="003088"/>
              </a:solidFill>
              <a:ln w="952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247674" cy="825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273300" y="355822"/>
              <a:ext cx="2794000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User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4876800" y="659130"/>
              <a:ext cx="762000" cy="0"/>
            </a:xfrm>
            <a:prstGeom prst="line">
              <a:avLst/>
            </a:prstGeom>
            <a:ln w="38100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8191500" y="659130"/>
              <a:ext cx="762000" cy="0"/>
            </a:xfrm>
            <a:prstGeom prst="line">
              <a:avLst/>
            </a:prstGeom>
            <a:ln w="38100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2325350" y="653297"/>
              <a:ext cx="762000" cy="0"/>
            </a:xfrm>
            <a:prstGeom prst="line">
              <a:avLst/>
            </a:prstGeom>
            <a:ln w="38100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16465550" y="678180"/>
              <a:ext cx="762000" cy="0"/>
            </a:xfrm>
            <a:prstGeom prst="line">
              <a:avLst/>
            </a:prstGeom>
            <a:ln w="38100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025193" y="120862"/>
              <a:ext cx="1785307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0"/>
                </a:lnSpc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Google/Bing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283700" y="355822"/>
              <a:ext cx="2794000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List of links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379450" y="327331"/>
              <a:ext cx="2794000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Website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481550" y="123072"/>
              <a:ext cx="2794000" cy="1050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20"/>
                </a:lnSpc>
              </a:pPr>
              <a:r>
                <a:rPr lang="en-US" sz="26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Find information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038645" y="7286695"/>
            <a:ext cx="1685755" cy="590550"/>
            <a:chOff x="0" y="0"/>
            <a:chExt cx="2247674" cy="787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47674" cy="787400"/>
            </a:xfrm>
            <a:custGeom>
              <a:avLst/>
              <a:gdLst/>
              <a:ahLst/>
              <a:cxnLst/>
              <a:rect l="l" t="t" r="r" b="b"/>
              <a:pathLst>
                <a:path w="2247674" h="787400">
                  <a:moveTo>
                    <a:pt x="55300" y="0"/>
                  </a:moveTo>
                  <a:lnTo>
                    <a:pt x="2192374" y="0"/>
                  </a:lnTo>
                  <a:cubicBezTo>
                    <a:pt x="2222915" y="0"/>
                    <a:pt x="2247674" y="35253"/>
                    <a:pt x="2247674" y="78740"/>
                  </a:cubicBezTo>
                  <a:lnTo>
                    <a:pt x="2247674" y="708660"/>
                  </a:lnTo>
                  <a:cubicBezTo>
                    <a:pt x="2247674" y="752147"/>
                    <a:pt x="2222915" y="787400"/>
                    <a:pt x="2192374" y="787400"/>
                  </a:cubicBezTo>
                  <a:lnTo>
                    <a:pt x="55300" y="787400"/>
                  </a:lnTo>
                  <a:cubicBezTo>
                    <a:pt x="40633" y="787400"/>
                    <a:pt x="26568" y="779104"/>
                    <a:pt x="16197" y="764338"/>
                  </a:cubicBezTo>
                  <a:cubicBezTo>
                    <a:pt x="5826" y="749571"/>
                    <a:pt x="0" y="729543"/>
                    <a:pt x="0" y="708660"/>
                  </a:cubicBezTo>
                  <a:lnTo>
                    <a:pt x="0" y="78740"/>
                  </a:lnTo>
                  <a:cubicBezTo>
                    <a:pt x="0" y="35253"/>
                    <a:pt x="24759" y="0"/>
                    <a:pt x="55300" y="0"/>
                  </a:cubicBezTo>
                  <a:close/>
                </a:path>
              </a:pathLst>
            </a:custGeom>
            <a:solidFill>
              <a:srgbClr val="008AAD">
                <a:alpha val="80000"/>
              </a:srgbClr>
            </a:solidFill>
            <a:ln w="9525" cap="sq">
              <a:solidFill>
                <a:srgbClr val="008AAD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247674" cy="825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162550" y="7124770"/>
            <a:ext cx="3152775" cy="971550"/>
            <a:chOff x="0" y="0"/>
            <a:chExt cx="4203700" cy="1295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03700" cy="1295400"/>
            </a:xfrm>
            <a:custGeom>
              <a:avLst/>
              <a:gdLst/>
              <a:ahLst/>
              <a:cxnLst/>
              <a:rect l="l" t="t" r="r" b="b"/>
              <a:pathLst>
                <a:path w="4203700" h="1295400">
                  <a:moveTo>
                    <a:pt x="129540" y="0"/>
                  </a:moveTo>
                  <a:lnTo>
                    <a:pt x="4074160" y="0"/>
                  </a:lnTo>
                  <a:cubicBezTo>
                    <a:pt x="4108516" y="0"/>
                    <a:pt x="4141465" y="13648"/>
                    <a:pt x="4165759" y="37941"/>
                  </a:cubicBezTo>
                  <a:cubicBezTo>
                    <a:pt x="4190052" y="62235"/>
                    <a:pt x="4203700" y="95184"/>
                    <a:pt x="4203700" y="129540"/>
                  </a:cubicBezTo>
                  <a:lnTo>
                    <a:pt x="4203700" y="1165860"/>
                  </a:lnTo>
                  <a:cubicBezTo>
                    <a:pt x="4203700" y="1200216"/>
                    <a:pt x="4190052" y="1233165"/>
                    <a:pt x="4165759" y="1257459"/>
                  </a:cubicBezTo>
                  <a:cubicBezTo>
                    <a:pt x="4141465" y="1281752"/>
                    <a:pt x="4108516" y="1295400"/>
                    <a:pt x="4074160" y="1295400"/>
                  </a:cubicBezTo>
                  <a:lnTo>
                    <a:pt x="129540" y="1295400"/>
                  </a:lnTo>
                  <a:cubicBezTo>
                    <a:pt x="57997" y="1295400"/>
                    <a:pt x="0" y="1237403"/>
                    <a:pt x="0" y="1165860"/>
                  </a:cubicBezTo>
                  <a:lnTo>
                    <a:pt x="0" y="129540"/>
                  </a:lnTo>
                  <a:cubicBezTo>
                    <a:pt x="0" y="57997"/>
                    <a:pt x="57997" y="0"/>
                    <a:pt x="129540" y="0"/>
                  </a:cubicBezTo>
                  <a:close/>
                </a:path>
              </a:pathLst>
            </a:custGeom>
            <a:solidFill>
              <a:srgbClr val="008AAD">
                <a:alpha val="80000"/>
              </a:srgbClr>
            </a:solidFill>
            <a:ln w="9525" cap="sq">
              <a:solidFill>
                <a:srgbClr val="008AAD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203700" cy="1333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610600" y="7096195"/>
            <a:ext cx="2686050" cy="971550"/>
            <a:chOff x="0" y="0"/>
            <a:chExt cx="3581400" cy="1295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581400" cy="1295400"/>
            </a:xfrm>
            <a:custGeom>
              <a:avLst/>
              <a:gdLst/>
              <a:ahLst/>
              <a:cxnLst/>
              <a:rect l="l" t="t" r="r" b="b"/>
              <a:pathLst>
                <a:path w="3581400" h="1295400">
                  <a:moveTo>
                    <a:pt x="129540" y="0"/>
                  </a:moveTo>
                  <a:lnTo>
                    <a:pt x="3451860" y="0"/>
                  </a:lnTo>
                  <a:cubicBezTo>
                    <a:pt x="3486216" y="0"/>
                    <a:pt x="3519165" y="13648"/>
                    <a:pt x="3543459" y="37941"/>
                  </a:cubicBezTo>
                  <a:cubicBezTo>
                    <a:pt x="3567752" y="62235"/>
                    <a:pt x="3581400" y="95184"/>
                    <a:pt x="3581400" y="129540"/>
                  </a:cubicBezTo>
                  <a:lnTo>
                    <a:pt x="3581400" y="1165860"/>
                  </a:lnTo>
                  <a:cubicBezTo>
                    <a:pt x="3581400" y="1200216"/>
                    <a:pt x="3567752" y="1233165"/>
                    <a:pt x="3543459" y="1257459"/>
                  </a:cubicBezTo>
                  <a:cubicBezTo>
                    <a:pt x="3519165" y="1281752"/>
                    <a:pt x="3486216" y="1295400"/>
                    <a:pt x="3451860" y="1295400"/>
                  </a:cubicBezTo>
                  <a:lnTo>
                    <a:pt x="129540" y="1295400"/>
                  </a:lnTo>
                  <a:cubicBezTo>
                    <a:pt x="57997" y="1295400"/>
                    <a:pt x="0" y="1237403"/>
                    <a:pt x="0" y="1165860"/>
                  </a:cubicBezTo>
                  <a:lnTo>
                    <a:pt x="0" y="129540"/>
                  </a:lnTo>
                  <a:cubicBezTo>
                    <a:pt x="0" y="57997"/>
                    <a:pt x="57997" y="0"/>
                    <a:pt x="129540" y="0"/>
                  </a:cubicBezTo>
                  <a:close/>
                </a:path>
              </a:pathLst>
            </a:custGeom>
            <a:solidFill>
              <a:srgbClr val="008AAD">
                <a:alpha val="80000"/>
              </a:srgbClr>
            </a:solidFill>
            <a:ln w="9525" cap="sq">
              <a:solidFill>
                <a:srgbClr val="008AAD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3581400" cy="1333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563350" y="7096195"/>
            <a:ext cx="2209800" cy="971550"/>
            <a:chOff x="0" y="0"/>
            <a:chExt cx="2946400" cy="12954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946400" cy="1295400"/>
            </a:xfrm>
            <a:custGeom>
              <a:avLst/>
              <a:gdLst/>
              <a:ahLst/>
              <a:cxnLst/>
              <a:rect l="l" t="t" r="r" b="b"/>
              <a:pathLst>
                <a:path w="2946400" h="1295400">
                  <a:moveTo>
                    <a:pt x="129540" y="0"/>
                  </a:moveTo>
                  <a:lnTo>
                    <a:pt x="2816860" y="0"/>
                  </a:lnTo>
                  <a:cubicBezTo>
                    <a:pt x="2888403" y="0"/>
                    <a:pt x="2946400" y="57997"/>
                    <a:pt x="2946400" y="129540"/>
                  </a:cubicBezTo>
                  <a:lnTo>
                    <a:pt x="2946400" y="1165860"/>
                  </a:lnTo>
                  <a:cubicBezTo>
                    <a:pt x="2946400" y="1237403"/>
                    <a:pt x="2888403" y="1295400"/>
                    <a:pt x="2816860" y="1295400"/>
                  </a:cubicBezTo>
                  <a:lnTo>
                    <a:pt x="129540" y="1295400"/>
                  </a:lnTo>
                  <a:cubicBezTo>
                    <a:pt x="57997" y="1295400"/>
                    <a:pt x="0" y="1237403"/>
                    <a:pt x="0" y="1165860"/>
                  </a:cubicBezTo>
                  <a:lnTo>
                    <a:pt x="0" y="129540"/>
                  </a:lnTo>
                  <a:cubicBezTo>
                    <a:pt x="0" y="57997"/>
                    <a:pt x="57997" y="0"/>
                    <a:pt x="129540" y="0"/>
                  </a:cubicBezTo>
                  <a:close/>
                </a:path>
              </a:pathLst>
            </a:custGeom>
            <a:solidFill>
              <a:srgbClr val="008AAD">
                <a:alpha val="80000"/>
              </a:srgbClr>
            </a:solidFill>
            <a:ln w="9525" cap="sq">
              <a:solidFill>
                <a:srgbClr val="008AAD">
                  <a:alpha val="8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2946400" cy="1333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162050" y="7326232"/>
            <a:ext cx="187659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b="1" u="none" strike="noStrike">
                <a:solidFill>
                  <a:srgbClr val="00308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path:</a:t>
            </a:r>
          </a:p>
        </p:txBody>
      </p:sp>
      <p:sp>
        <p:nvSpPr>
          <p:cNvPr id="45" name="AutoShape 45"/>
          <p:cNvSpPr/>
          <p:nvPr/>
        </p:nvSpPr>
        <p:spPr>
          <a:xfrm>
            <a:off x="4572000" y="7587535"/>
            <a:ext cx="571500" cy="0"/>
          </a:xfrm>
          <a:prstGeom prst="line">
            <a:avLst/>
          </a:prstGeom>
          <a:ln w="28575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6" name="AutoShape 46"/>
          <p:cNvSpPr/>
          <p:nvPr/>
        </p:nvSpPr>
        <p:spPr>
          <a:xfrm>
            <a:off x="8191500" y="7587535"/>
            <a:ext cx="571500" cy="0"/>
          </a:xfrm>
          <a:prstGeom prst="line">
            <a:avLst/>
          </a:prstGeom>
          <a:ln w="28575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7" name="AutoShape 47"/>
          <p:cNvSpPr/>
          <p:nvPr/>
        </p:nvSpPr>
        <p:spPr>
          <a:xfrm>
            <a:off x="11144250" y="7587535"/>
            <a:ext cx="571500" cy="0"/>
          </a:xfrm>
          <a:prstGeom prst="line">
            <a:avLst/>
          </a:prstGeom>
          <a:ln w="28575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8" name="TextBox 48"/>
          <p:cNvSpPr txBox="1"/>
          <p:nvPr/>
        </p:nvSpPr>
        <p:spPr>
          <a:xfrm>
            <a:off x="2833772" y="7334805"/>
            <a:ext cx="20955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User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314950" y="7210662"/>
            <a:ext cx="2841676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ChatGPT/Claude/Copilot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763000" y="7181452"/>
            <a:ext cx="238125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AI-generated answer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1715750" y="7181452"/>
            <a:ext cx="1905000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20"/>
              </a:lnSpc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(no click needed)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62050" y="9106067"/>
            <a:ext cx="1676204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Inspired by Nancy Jackman (Marketbridge), “</a:t>
            </a:r>
            <a:r>
              <a:rPr lang="en-US" sz="2000" i="1" u="none" strike="noStrike">
                <a:solidFill>
                  <a:srgbClr val="00308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 shifting landscape: Generative AI in research infrastructure comms</a:t>
            </a: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”, PAERI’26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62050" y="2729935"/>
            <a:ext cx="3333750" cy="164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58%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105275" y="3418910"/>
            <a:ext cx="11002532" cy="48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5"/>
              </a:lnSpc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of people are replacing traditional searches with GenAI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2050" y="119062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Generative Engine Optimisation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2050" y="9106067"/>
            <a:ext cx="16762041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Inspired by Nancy Jackman (Marketbridge), “</a:t>
            </a:r>
            <a:r>
              <a:rPr lang="en-US" sz="2000" i="1" u="none" strike="noStrike">
                <a:solidFill>
                  <a:srgbClr val="00308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 shifting landscape: Generative AI in research infrastructure comms</a:t>
            </a:r>
            <a:r>
              <a:rPr lang="en-US" sz="20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”, PAERI’26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17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03639" y="2238375"/>
            <a:ext cx="15871196" cy="2152672"/>
            <a:chOff x="0" y="0"/>
            <a:chExt cx="33607140" cy="45582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607139" cy="4558267"/>
            </a:xfrm>
            <a:custGeom>
              <a:avLst/>
              <a:gdLst/>
              <a:ahLst/>
              <a:cxnLst/>
              <a:rect l="l" t="t" r="r" b="b"/>
              <a:pathLst>
                <a:path w="33607139" h="4558267">
                  <a:moveTo>
                    <a:pt x="1809615" y="0"/>
                  </a:moveTo>
                  <a:lnTo>
                    <a:pt x="31797526" y="0"/>
                  </a:lnTo>
                  <a:cubicBezTo>
                    <a:pt x="32796950" y="0"/>
                    <a:pt x="33607139" y="204081"/>
                    <a:pt x="33607139" y="455827"/>
                  </a:cubicBezTo>
                  <a:lnTo>
                    <a:pt x="33607139" y="4102440"/>
                  </a:lnTo>
                  <a:cubicBezTo>
                    <a:pt x="33607139" y="4354187"/>
                    <a:pt x="32796950" y="4558267"/>
                    <a:pt x="31797526" y="4558267"/>
                  </a:cubicBezTo>
                  <a:lnTo>
                    <a:pt x="1809615" y="4558267"/>
                  </a:lnTo>
                  <a:cubicBezTo>
                    <a:pt x="810192" y="4558267"/>
                    <a:pt x="0" y="4354187"/>
                    <a:pt x="0" y="4102440"/>
                  </a:cubicBezTo>
                  <a:lnTo>
                    <a:pt x="0" y="455827"/>
                  </a:lnTo>
                  <a:cubicBezTo>
                    <a:pt x="0" y="204081"/>
                    <a:pt x="810192" y="0"/>
                    <a:pt x="1809615" y="0"/>
                  </a:cubicBezTo>
                  <a:close/>
                </a:path>
              </a:pathLst>
            </a:custGeom>
            <a:solidFill>
              <a:srgbClr val="008AAD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607140" cy="4596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74732" y="2496196"/>
            <a:ext cx="15329011" cy="1579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practice of structuring and refining digital content so that AI-driven search and answer engines—like ChatGPT, Perplexity, or Google’s AI Overviews—can accurately interpret, summarise, and cite it.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534825" y="4809334"/>
            <a:ext cx="2199953" cy="2199953"/>
          </a:xfrm>
          <a:custGeom>
            <a:avLst/>
            <a:gdLst/>
            <a:ahLst/>
            <a:cxnLst/>
            <a:rect l="l" t="t" r="r" b="b"/>
            <a:pathLst>
              <a:path w="2199953" h="2199953">
                <a:moveTo>
                  <a:pt x="0" y="0"/>
                </a:moveTo>
                <a:lnTo>
                  <a:pt x="2199953" y="0"/>
                </a:lnTo>
                <a:lnTo>
                  <a:pt x="2199953" y="2199953"/>
                </a:lnTo>
                <a:lnTo>
                  <a:pt x="0" y="2199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009440" y="4276171"/>
            <a:ext cx="3070752" cy="2303064"/>
          </a:xfrm>
          <a:custGeom>
            <a:avLst/>
            <a:gdLst/>
            <a:ahLst/>
            <a:cxnLst/>
            <a:rect l="l" t="t" r="r" b="b"/>
            <a:pathLst>
              <a:path w="3070752" h="2303064">
                <a:moveTo>
                  <a:pt x="0" y="0"/>
                </a:moveTo>
                <a:lnTo>
                  <a:pt x="3070752" y="0"/>
                </a:lnTo>
                <a:lnTo>
                  <a:pt x="3070752" y="2303064"/>
                </a:lnTo>
                <a:lnTo>
                  <a:pt x="0" y="23030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3080192" y="7247412"/>
            <a:ext cx="3766201" cy="1468180"/>
          </a:xfrm>
          <a:custGeom>
            <a:avLst/>
            <a:gdLst/>
            <a:ahLst/>
            <a:cxnLst/>
            <a:rect l="l" t="t" r="r" b="b"/>
            <a:pathLst>
              <a:path w="3766201" h="1468180">
                <a:moveTo>
                  <a:pt x="0" y="0"/>
                </a:moveTo>
                <a:lnTo>
                  <a:pt x="3766201" y="0"/>
                </a:lnTo>
                <a:lnTo>
                  <a:pt x="3766201" y="1468180"/>
                </a:lnTo>
                <a:lnTo>
                  <a:pt x="0" y="14681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260" t="-63086" r="-21026" b="-5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544816" y="5665828"/>
            <a:ext cx="2811704" cy="1581584"/>
          </a:xfrm>
          <a:custGeom>
            <a:avLst/>
            <a:gdLst/>
            <a:ahLst/>
            <a:cxnLst/>
            <a:rect l="l" t="t" r="r" b="b"/>
            <a:pathLst>
              <a:path w="2811704" h="1581584">
                <a:moveTo>
                  <a:pt x="0" y="0"/>
                </a:moveTo>
                <a:lnTo>
                  <a:pt x="2811704" y="0"/>
                </a:lnTo>
                <a:lnTo>
                  <a:pt x="2811704" y="1581584"/>
                </a:lnTo>
                <a:lnTo>
                  <a:pt x="0" y="1581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9466655" y="6039708"/>
            <a:ext cx="3255730" cy="3255730"/>
          </a:xfrm>
          <a:custGeom>
            <a:avLst/>
            <a:gdLst/>
            <a:ahLst/>
            <a:cxnLst/>
            <a:rect l="l" t="t" r="r" b="b"/>
            <a:pathLst>
              <a:path w="3255730" h="3255730">
                <a:moveTo>
                  <a:pt x="0" y="0"/>
                </a:moveTo>
                <a:lnTo>
                  <a:pt x="3255730" y="0"/>
                </a:lnTo>
                <a:lnTo>
                  <a:pt x="3255730" y="3255730"/>
                </a:lnTo>
                <a:lnTo>
                  <a:pt x="0" y="32557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1070351" y="5086350"/>
            <a:ext cx="8472720" cy="211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Functions differently from SEO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URLs cited by AI rarely matches what Google/Bing ranks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influence is possible?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5396727"/>
            <a:ext cx="476250" cy="561975"/>
            <a:chOff x="0" y="0"/>
            <a:chExt cx="635000" cy="749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" cy="749300"/>
            </a:xfrm>
            <a:custGeom>
              <a:avLst/>
              <a:gdLst/>
              <a:ahLst/>
              <a:cxnLst/>
              <a:rect l="l" t="t" r="r" b="b"/>
              <a:pathLst>
                <a:path w="635000" h="749300">
                  <a:moveTo>
                    <a:pt x="317500" y="0"/>
                  </a:moveTo>
                  <a:cubicBezTo>
                    <a:pt x="142150" y="0"/>
                    <a:pt x="0" y="167737"/>
                    <a:pt x="0" y="374650"/>
                  </a:cubicBezTo>
                  <a:cubicBezTo>
                    <a:pt x="0" y="581563"/>
                    <a:pt x="142150" y="749300"/>
                    <a:pt x="317500" y="749300"/>
                  </a:cubicBezTo>
                  <a:cubicBezTo>
                    <a:pt x="492850" y="749300"/>
                    <a:pt x="635000" y="581563"/>
                    <a:pt x="635000" y="374650"/>
                  </a:cubicBezTo>
                  <a:cubicBezTo>
                    <a:pt x="635000" y="167737"/>
                    <a:pt x="492850" y="0"/>
                    <a:pt x="317500" y="0"/>
                  </a:cubicBez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000" cy="79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53723" y="5258614"/>
            <a:ext cx="7620000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do people think about science &amp; scientists?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3829864"/>
            <a:ext cx="8445023" cy="838200"/>
            <a:chOff x="0" y="0"/>
            <a:chExt cx="11260031" cy="1117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changes are</a:t>
              </a: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impacting science communication?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2682102"/>
            <a:ext cx="8382000" cy="561975"/>
            <a:chOff x="0" y="0"/>
            <a:chExt cx="11176000" cy="7493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35000" cy="749300"/>
              <a:chOff x="0" y="0"/>
              <a:chExt cx="635000" cy="7493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16000" y="34713"/>
              <a:ext cx="1016000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is science communication?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66399" y="1160532"/>
            <a:ext cx="57150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09579" y="9679236"/>
            <a:ext cx="706884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780443" y="563376"/>
            <a:ext cx="6478857" cy="9104499"/>
          </a:xfrm>
          <a:custGeom>
            <a:avLst/>
            <a:gdLst/>
            <a:ahLst/>
            <a:cxnLst/>
            <a:rect l="l" t="t" r="r" b="b"/>
            <a:pathLst>
              <a:path w="6478857" h="9104499">
                <a:moveTo>
                  <a:pt x="0" y="0"/>
                </a:moveTo>
                <a:lnTo>
                  <a:pt x="6478857" y="0"/>
                </a:lnTo>
                <a:lnTo>
                  <a:pt x="6478857" y="9104499"/>
                </a:lnTo>
                <a:lnTo>
                  <a:pt x="0" y="9104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166399" y="1182501"/>
            <a:ext cx="8829722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What does the UK public think?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0700" y="97726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19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6399" y="3264218"/>
            <a:ext cx="8472720" cy="411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549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Views on scientists</a:t>
            </a:r>
          </a:p>
          <a:p>
            <a:pPr marL="658496" lvl="1" indent="-329248" algn="l">
              <a:lnSpc>
                <a:spcPts val="549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Responsible and ethical science</a:t>
            </a:r>
          </a:p>
          <a:p>
            <a:pPr marL="658496" lvl="1" indent="-329248" algn="l">
              <a:lnSpc>
                <a:spcPts val="549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New and emerging technologies</a:t>
            </a:r>
          </a:p>
          <a:p>
            <a:pPr marL="658496" lvl="1" indent="-329248" algn="l">
              <a:lnSpc>
                <a:spcPts val="549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Consumption of science </a:t>
            </a:r>
          </a:p>
          <a:p>
            <a:pPr marL="658496" lvl="1" indent="-329248" algn="l">
              <a:lnSpc>
                <a:spcPts val="549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Participation in science</a:t>
            </a:r>
          </a:p>
          <a:p>
            <a:pPr marL="658496" lvl="1" indent="-329248" algn="l">
              <a:lnSpc>
                <a:spcPts val="549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Science capital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399" y="9048750"/>
            <a:ext cx="8943886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Source: Ipsos / UKRI, Public Attitudes to Science 2025.</a:t>
            </a:r>
          </a:p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 dirty="0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Figures in slides 19 to 30 from PAS 2025.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350102" y="6897073"/>
            <a:ext cx="5140045" cy="2280106"/>
            <a:chOff x="0" y="0"/>
            <a:chExt cx="9906000" cy="4394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06000" cy="4394266"/>
            </a:xfrm>
            <a:custGeom>
              <a:avLst/>
              <a:gdLst/>
              <a:ahLst/>
              <a:cxnLst/>
              <a:rect l="l" t="t" r="r" b="b"/>
              <a:pathLst>
                <a:path w="9906000" h="4394266">
                  <a:moveTo>
                    <a:pt x="533400" y="0"/>
                  </a:moveTo>
                  <a:lnTo>
                    <a:pt x="9372600" y="0"/>
                  </a:lnTo>
                  <a:cubicBezTo>
                    <a:pt x="9667189" y="0"/>
                    <a:pt x="9906000" y="196738"/>
                    <a:pt x="9906000" y="439427"/>
                  </a:cubicBezTo>
                  <a:lnTo>
                    <a:pt x="9906000" y="3954840"/>
                  </a:lnTo>
                  <a:cubicBezTo>
                    <a:pt x="9906000" y="4197528"/>
                    <a:pt x="9667189" y="4394266"/>
                    <a:pt x="9372600" y="4394266"/>
                  </a:cubicBezTo>
                  <a:lnTo>
                    <a:pt x="533400" y="4394266"/>
                  </a:lnTo>
                  <a:cubicBezTo>
                    <a:pt x="238811" y="4394266"/>
                    <a:pt x="0" y="4197528"/>
                    <a:pt x="0" y="3954840"/>
                  </a:cubicBezTo>
                  <a:lnTo>
                    <a:pt x="0" y="439427"/>
                  </a:lnTo>
                  <a:cubicBezTo>
                    <a:pt x="0" y="196738"/>
                    <a:pt x="238811" y="0"/>
                    <a:pt x="533400" y="0"/>
                  </a:cubicBezTo>
                  <a:close/>
                </a:path>
              </a:pathLst>
            </a:custGeom>
            <a:solidFill>
              <a:srgbClr val="008AAD">
                <a:alpha val="4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906000" cy="44323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26524" y="1255464"/>
            <a:ext cx="5387202" cy="5387202"/>
          </a:xfrm>
          <a:custGeom>
            <a:avLst/>
            <a:gdLst/>
            <a:ahLst/>
            <a:cxnLst/>
            <a:rect l="l" t="t" r="r" b="b"/>
            <a:pathLst>
              <a:path w="5387202" h="5387202">
                <a:moveTo>
                  <a:pt x="0" y="0"/>
                </a:moveTo>
                <a:lnTo>
                  <a:pt x="5387202" y="0"/>
                </a:lnTo>
                <a:lnTo>
                  <a:pt x="5387202" y="5387202"/>
                </a:lnTo>
                <a:lnTo>
                  <a:pt x="0" y="5387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94" t="-5220" r="-23594" b="-522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1019821" y="8116114"/>
            <a:ext cx="8390879" cy="838200"/>
            <a:chOff x="0" y="0"/>
            <a:chExt cx="11187838" cy="1117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79918"/>
              <a:ext cx="635000" cy="749300"/>
              <a:chOff x="0" y="0"/>
              <a:chExt cx="635000" cy="7493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5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27838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comms does PPD do, and how can you get involved?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0211" y="6687364"/>
            <a:ext cx="8382000" cy="838200"/>
            <a:chOff x="0" y="0"/>
            <a:chExt cx="11176000" cy="1117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75988"/>
              <a:ext cx="635000" cy="749300"/>
              <a:chOff x="0" y="0"/>
              <a:chExt cx="635000" cy="7493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4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16000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are the recommendations for this new era of science communication?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258614"/>
            <a:ext cx="8445023" cy="838200"/>
            <a:chOff x="0" y="0"/>
            <a:chExt cx="11260031" cy="11176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do people think about science &amp; scientists?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3829864"/>
            <a:ext cx="8445023" cy="838200"/>
            <a:chOff x="0" y="0"/>
            <a:chExt cx="11260031" cy="11176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changes are</a:t>
              </a: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impacting science communication?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8700" y="2682102"/>
            <a:ext cx="8382000" cy="561975"/>
            <a:chOff x="0" y="0"/>
            <a:chExt cx="11176000" cy="749300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35000" cy="749300"/>
              <a:chOff x="0" y="0"/>
              <a:chExt cx="635000" cy="7493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016000" y="34713"/>
              <a:ext cx="1016000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is science communication?</a:t>
              </a:r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166399" y="1160532"/>
            <a:ext cx="57150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Agenda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598152" y="7010331"/>
            <a:ext cx="4643946" cy="196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Physics with Astrophysics, University of Bath</a:t>
            </a:r>
          </a:p>
          <a:p>
            <a:pPr marL="0" lvl="0" indent="0" algn="ctr">
              <a:lnSpc>
                <a:spcPts val="390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Science Communication Industrial Placement, PPD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09579" y="9679236"/>
            <a:ext cx="706884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56354" y="2220726"/>
            <a:ext cx="15375291" cy="7485845"/>
          </a:xfrm>
          <a:custGeom>
            <a:avLst/>
            <a:gdLst/>
            <a:ahLst/>
            <a:cxnLst/>
            <a:rect l="l" t="t" r="r" b="b"/>
            <a:pathLst>
              <a:path w="15375291" h="7485845">
                <a:moveTo>
                  <a:pt x="0" y="0"/>
                </a:moveTo>
                <a:lnTo>
                  <a:pt x="15375292" y="0"/>
                </a:lnTo>
                <a:lnTo>
                  <a:pt x="15375292" y="7485845"/>
                </a:lnTo>
                <a:lnTo>
                  <a:pt x="0" y="7485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Key findings of PAS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5462" y="9811346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409926" y="2912416"/>
            <a:ext cx="5458623" cy="5407208"/>
          </a:xfrm>
          <a:custGeom>
            <a:avLst/>
            <a:gdLst/>
            <a:ahLst/>
            <a:cxnLst/>
            <a:rect l="l" t="t" r="r" b="b"/>
            <a:pathLst>
              <a:path w="5458623" h="5407208">
                <a:moveTo>
                  <a:pt x="0" y="0"/>
                </a:moveTo>
                <a:lnTo>
                  <a:pt x="5458623" y="0"/>
                </a:lnTo>
                <a:lnTo>
                  <a:pt x="5458623" y="5407208"/>
                </a:lnTo>
                <a:lnTo>
                  <a:pt x="0" y="5407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343343" y="2912416"/>
            <a:ext cx="5458623" cy="5489419"/>
          </a:xfrm>
          <a:custGeom>
            <a:avLst/>
            <a:gdLst/>
            <a:ahLst/>
            <a:cxnLst/>
            <a:rect l="l" t="t" r="r" b="b"/>
            <a:pathLst>
              <a:path w="5458623" h="5489419">
                <a:moveTo>
                  <a:pt x="0" y="0"/>
                </a:moveTo>
                <a:lnTo>
                  <a:pt x="5458623" y="0"/>
                </a:lnTo>
                <a:lnTo>
                  <a:pt x="5458623" y="5489420"/>
                </a:lnTo>
                <a:lnTo>
                  <a:pt x="0" y="5489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What science means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5160" y="2855266"/>
            <a:ext cx="4908516" cy="584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</a:t>
            </a:r>
            <a:r>
              <a:rPr lang="en-US" sz="3051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 should all be interested in science</a:t>
            </a:r>
          </a:p>
          <a:p>
            <a:pPr algn="l">
              <a:lnSpc>
                <a:spcPts val="4272"/>
              </a:lnSpc>
            </a:pPr>
            <a:endParaRPr lang="en-US" sz="3051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Shift from outright disengagement to passive engagement ​</a:t>
            </a:r>
          </a:p>
          <a:p>
            <a:pPr algn="l">
              <a:lnSpc>
                <a:spcPts val="4272"/>
              </a:lnSpc>
            </a:pPr>
            <a:endParaRPr lang="en-US" sz="3051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Fewer people are feeling well informed 43% from 51% in 2019</a:t>
            </a:r>
          </a:p>
          <a:p>
            <a:pPr algn="l">
              <a:lnSpc>
                <a:spcPts val="4272"/>
              </a:lnSpc>
            </a:pPr>
            <a:endParaRPr lang="en-US" sz="3051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679207" y="1725130"/>
            <a:ext cx="9997137" cy="7716355"/>
          </a:xfrm>
          <a:custGeom>
            <a:avLst/>
            <a:gdLst/>
            <a:ahLst/>
            <a:cxnLst/>
            <a:rect l="l" t="t" r="r" b="b"/>
            <a:pathLst>
              <a:path w="9997137" h="7716355">
                <a:moveTo>
                  <a:pt x="0" y="0"/>
                </a:moveTo>
                <a:lnTo>
                  <a:pt x="9997136" y="0"/>
                </a:lnTo>
                <a:lnTo>
                  <a:pt x="9997136" y="7716355"/>
                </a:lnTo>
                <a:lnTo>
                  <a:pt x="0" y="7716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718" b="-2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670716" y="3916334"/>
            <a:ext cx="4786852" cy="4786852"/>
          </a:xfrm>
          <a:custGeom>
            <a:avLst/>
            <a:gdLst/>
            <a:ahLst/>
            <a:cxnLst/>
            <a:rect l="l" t="t" r="r" b="b"/>
            <a:pathLst>
              <a:path w="4786852" h="4786852">
                <a:moveTo>
                  <a:pt x="0" y="0"/>
                </a:moveTo>
                <a:lnTo>
                  <a:pt x="4786852" y="0"/>
                </a:lnTo>
                <a:lnTo>
                  <a:pt x="4786852" y="4786852"/>
                </a:lnTo>
                <a:lnTo>
                  <a:pt x="0" y="4786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848789" y="6991681"/>
            <a:ext cx="4827554" cy="2449804"/>
          </a:xfrm>
          <a:custGeom>
            <a:avLst/>
            <a:gdLst/>
            <a:ahLst/>
            <a:cxnLst/>
            <a:rect l="l" t="t" r="r" b="b"/>
            <a:pathLst>
              <a:path w="4827554" h="2449804">
                <a:moveTo>
                  <a:pt x="0" y="0"/>
                </a:moveTo>
                <a:lnTo>
                  <a:pt x="4827554" y="0"/>
                </a:lnTo>
                <a:lnTo>
                  <a:pt x="4827554" y="2449804"/>
                </a:lnTo>
                <a:lnTo>
                  <a:pt x="0" y="24498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166399" y="1179995"/>
            <a:ext cx="9854899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Views on scientists </a:t>
            </a:r>
          </a:p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and researchers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22</a:t>
            </a:r>
          </a:p>
        </p:txBody>
      </p:sp>
      <p:grpSp>
        <p:nvGrpSpPr>
          <p:cNvPr id="10" name="Group 10"/>
          <p:cNvGrpSpPr/>
          <p:nvPr/>
        </p:nvGrpSpPr>
        <p:grpSpPr>
          <a:xfrm rot="-10800000">
            <a:off x="13312387" y="5678557"/>
            <a:ext cx="3900359" cy="881589"/>
            <a:chOff x="0" y="0"/>
            <a:chExt cx="3232025" cy="7305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32025" cy="730527"/>
            </a:xfrm>
            <a:custGeom>
              <a:avLst/>
              <a:gdLst/>
              <a:ahLst/>
              <a:cxnLst/>
              <a:rect l="l" t="t" r="r" b="b"/>
              <a:pathLst>
                <a:path w="3232025" h="730527">
                  <a:moveTo>
                    <a:pt x="3232025" y="365263"/>
                  </a:moveTo>
                  <a:lnTo>
                    <a:pt x="2825625" y="0"/>
                  </a:lnTo>
                  <a:lnTo>
                    <a:pt x="2825625" y="203200"/>
                  </a:lnTo>
                  <a:lnTo>
                    <a:pt x="0" y="203200"/>
                  </a:lnTo>
                  <a:lnTo>
                    <a:pt x="0" y="527327"/>
                  </a:lnTo>
                  <a:lnTo>
                    <a:pt x="2825625" y="527327"/>
                  </a:lnTo>
                  <a:lnTo>
                    <a:pt x="2825625" y="730527"/>
                  </a:lnTo>
                  <a:lnTo>
                    <a:pt x="3232025" y="365263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5575"/>
              <a:ext cx="3130425" cy="3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Scientists vs communicators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2586452"/>
            <a:ext cx="12470170" cy="6601396"/>
          </a:xfrm>
          <a:custGeom>
            <a:avLst/>
            <a:gdLst/>
            <a:ahLst/>
            <a:cxnLst/>
            <a:rect l="l" t="t" r="r" b="b"/>
            <a:pathLst>
              <a:path w="12470170" h="6601396">
                <a:moveTo>
                  <a:pt x="0" y="0"/>
                </a:moveTo>
                <a:lnTo>
                  <a:pt x="12470170" y="0"/>
                </a:lnTo>
                <a:lnTo>
                  <a:pt x="12470170" y="6601397"/>
                </a:lnTo>
                <a:lnTo>
                  <a:pt x="0" y="660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4131453" y="5068655"/>
            <a:ext cx="3647695" cy="1579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2"/>
              </a:lnSpc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need scientists to get involved in communications!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23</a:t>
            </a:r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3054141" y="3470173"/>
            <a:ext cx="3900359" cy="881589"/>
            <a:chOff x="0" y="0"/>
            <a:chExt cx="3232025" cy="7305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2025" cy="730527"/>
            </a:xfrm>
            <a:custGeom>
              <a:avLst/>
              <a:gdLst/>
              <a:ahLst/>
              <a:cxnLst/>
              <a:rect l="l" t="t" r="r" b="b"/>
              <a:pathLst>
                <a:path w="3232025" h="730527">
                  <a:moveTo>
                    <a:pt x="3232025" y="365263"/>
                  </a:moveTo>
                  <a:lnTo>
                    <a:pt x="2825625" y="0"/>
                  </a:lnTo>
                  <a:lnTo>
                    <a:pt x="2825625" y="203200"/>
                  </a:lnTo>
                  <a:lnTo>
                    <a:pt x="0" y="203200"/>
                  </a:lnTo>
                  <a:lnTo>
                    <a:pt x="0" y="527327"/>
                  </a:lnTo>
                  <a:lnTo>
                    <a:pt x="2825625" y="527327"/>
                  </a:lnTo>
                  <a:lnTo>
                    <a:pt x="2825625" y="730527"/>
                  </a:lnTo>
                  <a:lnTo>
                    <a:pt x="3232025" y="365263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5575"/>
              <a:ext cx="3130425" cy="3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0367190" y="7250633"/>
            <a:ext cx="2139832" cy="483661"/>
            <a:chOff x="0" y="0"/>
            <a:chExt cx="3232025" cy="7305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32025" cy="730527"/>
            </a:xfrm>
            <a:custGeom>
              <a:avLst/>
              <a:gdLst/>
              <a:ahLst/>
              <a:cxnLst/>
              <a:rect l="l" t="t" r="r" b="b"/>
              <a:pathLst>
                <a:path w="3232025" h="730527">
                  <a:moveTo>
                    <a:pt x="3232025" y="365263"/>
                  </a:moveTo>
                  <a:lnTo>
                    <a:pt x="2825625" y="0"/>
                  </a:lnTo>
                  <a:lnTo>
                    <a:pt x="2825625" y="203200"/>
                  </a:lnTo>
                  <a:lnTo>
                    <a:pt x="0" y="203200"/>
                  </a:lnTo>
                  <a:lnTo>
                    <a:pt x="0" y="527327"/>
                  </a:lnTo>
                  <a:lnTo>
                    <a:pt x="2825625" y="527327"/>
                  </a:lnTo>
                  <a:lnTo>
                    <a:pt x="2825625" y="730527"/>
                  </a:lnTo>
                  <a:lnTo>
                    <a:pt x="3232025" y="365263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55575"/>
              <a:ext cx="3130425" cy="3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40996" y="3084135"/>
            <a:ext cx="5516478" cy="5606031"/>
          </a:xfrm>
          <a:custGeom>
            <a:avLst/>
            <a:gdLst/>
            <a:ahLst/>
            <a:cxnLst/>
            <a:rect l="l" t="t" r="r" b="b"/>
            <a:pathLst>
              <a:path w="5516478" h="5606031">
                <a:moveTo>
                  <a:pt x="0" y="0"/>
                </a:moveTo>
                <a:lnTo>
                  <a:pt x="5516478" y="0"/>
                </a:lnTo>
                <a:lnTo>
                  <a:pt x="5516478" y="5606031"/>
                </a:lnTo>
                <a:lnTo>
                  <a:pt x="0" y="5606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60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330864" y="3084135"/>
            <a:ext cx="5516478" cy="5578405"/>
          </a:xfrm>
          <a:custGeom>
            <a:avLst/>
            <a:gdLst/>
            <a:ahLst/>
            <a:cxnLst/>
            <a:rect l="l" t="t" r="r" b="b"/>
            <a:pathLst>
              <a:path w="5516478" h="5578405">
                <a:moveTo>
                  <a:pt x="0" y="0"/>
                </a:moveTo>
                <a:lnTo>
                  <a:pt x="5516478" y="0"/>
                </a:lnTo>
                <a:lnTo>
                  <a:pt x="5516478" y="5578405"/>
                </a:lnTo>
                <a:lnTo>
                  <a:pt x="0" y="5578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385761" y="3084135"/>
            <a:ext cx="5516478" cy="5606031"/>
          </a:xfrm>
          <a:custGeom>
            <a:avLst/>
            <a:gdLst/>
            <a:ahLst/>
            <a:cxnLst/>
            <a:rect l="l" t="t" r="r" b="b"/>
            <a:pathLst>
              <a:path w="5516478" h="5606031">
                <a:moveTo>
                  <a:pt x="0" y="0"/>
                </a:moveTo>
                <a:lnTo>
                  <a:pt x="5516478" y="0"/>
                </a:lnTo>
                <a:lnTo>
                  <a:pt x="5516478" y="5606031"/>
                </a:lnTo>
                <a:lnTo>
                  <a:pt x="0" y="56060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Embracing technology - with reservations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91880" y="2914441"/>
            <a:ext cx="16904240" cy="5472748"/>
          </a:xfrm>
          <a:custGeom>
            <a:avLst/>
            <a:gdLst/>
            <a:ahLst/>
            <a:cxnLst/>
            <a:rect l="l" t="t" r="r" b="b"/>
            <a:pathLst>
              <a:path w="16904240" h="5472748">
                <a:moveTo>
                  <a:pt x="0" y="0"/>
                </a:moveTo>
                <a:lnTo>
                  <a:pt x="16904240" y="0"/>
                </a:lnTo>
                <a:lnTo>
                  <a:pt x="16904240" y="5472748"/>
                </a:lnTo>
                <a:lnTo>
                  <a:pt x="0" y="54727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Communicating with the public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6840717" y="3361131"/>
            <a:ext cx="10661056" cy="5052040"/>
            <a:chOff x="0" y="0"/>
            <a:chExt cx="14214742" cy="67360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00206" cy="6736053"/>
            </a:xfrm>
            <a:custGeom>
              <a:avLst/>
              <a:gdLst/>
              <a:ahLst/>
              <a:cxnLst/>
              <a:rect l="l" t="t" r="r" b="b"/>
              <a:pathLst>
                <a:path w="6800206" h="6736053">
                  <a:moveTo>
                    <a:pt x="0" y="0"/>
                  </a:moveTo>
                  <a:lnTo>
                    <a:pt x="6800206" y="0"/>
                  </a:lnTo>
                  <a:lnTo>
                    <a:pt x="6800206" y="6736053"/>
                  </a:lnTo>
                  <a:lnTo>
                    <a:pt x="0" y="6736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7414536" y="0"/>
              <a:ext cx="6800206" cy="6735028"/>
            </a:xfrm>
            <a:custGeom>
              <a:avLst/>
              <a:gdLst/>
              <a:ahLst/>
              <a:cxnLst/>
              <a:rect l="l" t="t" r="r" b="b"/>
              <a:pathLst>
                <a:path w="6800206" h="6735028">
                  <a:moveTo>
                    <a:pt x="0" y="0"/>
                  </a:moveTo>
                  <a:lnTo>
                    <a:pt x="6800206" y="0"/>
                  </a:lnTo>
                  <a:lnTo>
                    <a:pt x="6800206" y="6735028"/>
                  </a:lnTo>
                  <a:lnTo>
                    <a:pt x="0" y="673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Shifts in the media landscape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03981"/>
            <a:ext cx="4434301" cy="4246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16-24s: new media has surpassed TV, radio and newspapers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Top platforms: Instagram, TikTok, X (formerly Twitter)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174424"/>
            <a:ext cx="16335375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Who are people trusting for science-related information?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488498" y="3955051"/>
            <a:ext cx="9770802" cy="4703847"/>
            <a:chOff x="0" y="0"/>
            <a:chExt cx="13027736" cy="6271796"/>
          </a:xfrm>
        </p:grpSpPr>
        <p:sp>
          <p:nvSpPr>
            <p:cNvPr id="7" name="Freeform 7"/>
            <p:cNvSpPr/>
            <p:nvPr/>
          </p:nvSpPr>
          <p:spPr>
            <a:xfrm>
              <a:off x="6755940" y="0"/>
              <a:ext cx="6271796" cy="6271796"/>
            </a:xfrm>
            <a:custGeom>
              <a:avLst/>
              <a:gdLst/>
              <a:ahLst/>
              <a:cxnLst/>
              <a:rect l="l" t="t" r="r" b="b"/>
              <a:pathLst>
                <a:path w="6271796" h="6271796">
                  <a:moveTo>
                    <a:pt x="0" y="0"/>
                  </a:moveTo>
                  <a:lnTo>
                    <a:pt x="6271796" y="0"/>
                  </a:lnTo>
                  <a:lnTo>
                    <a:pt x="6271796" y="6271796"/>
                  </a:lnTo>
                  <a:lnTo>
                    <a:pt x="0" y="6271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271796" cy="6271796"/>
            </a:xfrm>
            <a:custGeom>
              <a:avLst/>
              <a:gdLst/>
              <a:ahLst/>
              <a:cxnLst/>
              <a:rect l="l" t="t" r="r" b="b"/>
              <a:pathLst>
                <a:path w="6271796" h="6271796">
                  <a:moveTo>
                    <a:pt x="0" y="0"/>
                  </a:moveTo>
                  <a:lnTo>
                    <a:pt x="6271796" y="0"/>
                  </a:lnTo>
                  <a:lnTo>
                    <a:pt x="6271796" y="6271796"/>
                  </a:lnTo>
                  <a:lnTo>
                    <a:pt x="0" y="6271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66399" y="3897901"/>
            <a:ext cx="5364033" cy="264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Trust equal across all channels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Based on institutional confidence, not verification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9995" y="7630393"/>
            <a:ext cx="549519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50" b="1">
                <a:solidFill>
                  <a:srgbClr val="008AA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Institutional credibility = currency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199730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Science capital – who has it?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27840" y="8043421"/>
            <a:ext cx="10535759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middle is growing — but the top isn't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01217" y="6744092"/>
            <a:ext cx="1463007" cy="4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70"/>
              </a:lnSpc>
              <a:spcBef>
                <a:spcPct val="0"/>
              </a:spcBef>
            </a:pPr>
            <a:r>
              <a:rPr lang="en-US" sz="2764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2019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709284" y="6645167"/>
            <a:ext cx="2370072" cy="731504"/>
            <a:chOff x="0" y="0"/>
            <a:chExt cx="2057400" cy="63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57400" cy="635000"/>
            </a:xfrm>
            <a:custGeom>
              <a:avLst/>
              <a:gdLst/>
              <a:ahLst/>
              <a:cxnLst/>
              <a:rect l="l" t="t" r="r" b="b"/>
              <a:pathLst>
                <a:path w="2057400" h="635000">
                  <a:moveTo>
                    <a:pt x="63500" y="0"/>
                  </a:moveTo>
                  <a:lnTo>
                    <a:pt x="1993900" y="0"/>
                  </a:lnTo>
                  <a:cubicBezTo>
                    <a:pt x="2028970" y="0"/>
                    <a:pt x="2057400" y="28430"/>
                    <a:pt x="2057400" y="63500"/>
                  </a:cubicBezTo>
                  <a:lnTo>
                    <a:pt x="2057400" y="571500"/>
                  </a:lnTo>
                  <a:cubicBezTo>
                    <a:pt x="2057400" y="606570"/>
                    <a:pt x="2028970" y="635000"/>
                    <a:pt x="1993900" y="635000"/>
                  </a:cubicBezTo>
                  <a:lnTo>
                    <a:pt x="63500" y="635000"/>
                  </a:lnTo>
                  <a:cubicBezTo>
                    <a:pt x="28430" y="635000"/>
                    <a:pt x="0" y="606570"/>
                    <a:pt x="0" y="571500"/>
                  </a:cubicBezTo>
                  <a:lnTo>
                    <a:pt x="0" y="63500"/>
                  </a:lnTo>
                  <a:cubicBezTo>
                    <a:pt x="0" y="28430"/>
                    <a:pt x="28430" y="0"/>
                    <a:pt x="63500" y="0"/>
                  </a:cubicBezTo>
                  <a:close/>
                </a:path>
              </a:pathLst>
            </a:custGeom>
            <a:solidFill>
              <a:srgbClr val="E94D36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57400" cy="66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 strike="noStrike">
                  <a:solidFill>
                    <a:srgbClr val="FFFFFF">
                      <a:alpha val="6980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18%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50525" y="6645167"/>
            <a:ext cx="7900239" cy="731504"/>
            <a:chOff x="0" y="0"/>
            <a:chExt cx="6858000" cy="63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58000" cy="635000"/>
            </a:xfrm>
            <a:custGeom>
              <a:avLst/>
              <a:gdLst/>
              <a:ahLst/>
              <a:cxnLst/>
              <a:rect l="l" t="t" r="r" b="b"/>
              <a:pathLst>
                <a:path w="6858000" h="635000">
                  <a:moveTo>
                    <a:pt x="63500" y="0"/>
                  </a:moveTo>
                  <a:lnTo>
                    <a:pt x="6794500" y="0"/>
                  </a:lnTo>
                  <a:cubicBezTo>
                    <a:pt x="6829570" y="0"/>
                    <a:pt x="6858000" y="28430"/>
                    <a:pt x="6858000" y="63500"/>
                  </a:cubicBezTo>
                  <a:lnTo>
                    <a:pt x="6858000" y="571500"/>
                  </a:lnTo>
                  <a:cubicBezTo>
                    <a:pt x="6858000" y="606570"/>
                    <a:pt x="6829570" y="635000"/>
                    <a:pt x="6794500" y="635000"/>
                  </a:cubicBezTo>
                  <a:lnTo>
                    <a:pt x="63500" y="635000"/>
                  </a:lnTo>
                  <a:cubicBezTo>
                    <a:pt x="28430" y="635000"/>
                    <a:pt x="0" y="606570"/>
                    <a:pt x="0" y="571500"/>
                  </a:cubicBezTo>
                  <a:lnTo>
                    <a:pt x="0" y="63500"/>
                  </a:lnTo>
                  <a:cubicBezTo>
                    <a:pt x="0" y="28430"/>
                    <a:pt x="28430" y="0"/>
                    <a:pt x="63500" y="0"/>
                  </a:cubicBezTo>
                  <a:close/>
                </a:path>
              </a:pathLst>
            </a:custGeom>
            <a:solidFill>
              <a:srgbClr val="FBBB10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6858000" cy="66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 strike="noStrike">
                  <a:solidFill>
                    <a:srgbClr val="FFFFFF">
                      <a:alpha val="6980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60%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95250" y="6645167"/>
            <a:ext cx="2896754" cy="731504"/>
            <a:chOff x="0" y="0"/>
            <a:chExt cx="2514600" cy="63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14600" cy="635000"/>
            </a:xfrm>
            <a:custGeom>
              <a:avLst/>
              <a:gdLst/>
              <a:ahLst/>
              <a:cxnLst/>
              <a:rect l="l" t="t" r="r" b="b"/>
              <a:pathLst>
                <a:path w="2514600" h="635000">
                  <a:moveTo>
                    <a:pt x="63500" y="0"/>
                  </a:moveTo>
                  <a:lnTo>
                    <a:pt x="2451100" y="0"/>
                  </a:lnTo>
                  <a:cubicBezTo>
                    <a:pt x="2486170" y="0"/>
                    <a:pt x="2514600" y="28430"/>
                    <a:pt x="2514600" y="63500"/>
                  </a:cubicBezTo>
                  <a:lnTo>
                    <a:pt x="2514600" y="571500"/>
                  </a:lnTo>
                  <a:cubicBezTo>
                    <a:pt x="2514600" y="606570"/>
                    <a:pt x="2486170" y="635000"/>
                    <a:pt x="2451100" y="635000"/>
                  </a:cubicBezTo>
                  <a:lnTo>
                    <a:pt x="63500" y="635000"/>
                  </a:lnTo>
                  <a:cubicBezTo>
                    <a:pt x="28430" y="635000"/>
                    <a:pt x="0" y="606570"/>
                    <a:pt x="0" y="571500"/>
                  </a:cubicBezTo>
                  <a:lnTo>
                    <a:pt x="0" y="63500"/>
                  </a:lnTo>
                  <a:cubicBezTo>
                    <a:pt x="0" y="28430"/>
                    <a:pt x="28430" y="0"/>
                    <a:pt x="63500" y="0"/>
                  </a:cubicBezTo>
                  <a:close/>
                </a:path>
              </a:pathLst>
            </a:custGeom>
            <a:solidFill>
              <a:srgbClr val="00A788">
                <a:alpha val="6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514600" cy="663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u="none" strike="noStrike">
                  <a:solidFill>
                    <a:srgbClr val="FFFFFF">
                      <a:alpha val="69804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22%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401217" y="5295557"/>
            <a:ext cx="1463007" cy="571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30"/>
              </a:lnSpc>
              <a:spcBef>
                <a:spcPct val="0"/>
              </a:spcBef>
            </a:pPr>
            <a:r>
              <a:rPr lang="en-US" sz="3379" b="1" u="none" strike="noStrike">
                <a:solidFill>
                  <a:srgbClr val="00308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18926" y="4417910"/>
            <a:ext cx="2194511" cy="4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0"/>
              </a:lnSpc>
              <a:spcBef>
                <a:spcPct val="0"/>
              </a:spcBef>
            </a:pPr>
            <a:r>
              <a:rPr lang="en-US" sz="2764" b="1" u="none" strike="noStrike">
                <a:solidFill>
                  <a:srgbClr val="E94D3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66730" y="4417910"/>
            <a:ext cx="2194511" cy="4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0"/>
              </a:lnSpc>
              <a:spcBef>
                <a:spcPct val="0"/>
              </a:spcBef>
            </a:pPr>
            <a:r>
              <a:rPr lang="en-US" sz="2764" b="1" u="none" strike="noStrike">
                <a:solidFill>
                  <a:srgbClr val="FBBB1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Medium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73222" y="4417910"/>
            <a:ext cx="2194511" cy="4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0"/>
              </a:lnSpc>
              <a:spcBef>
                <a:spcPct val="0"/>
              </a:spcBef>
            </a:pPr>
            <a:r>
              <a:rPr lang="en-US" sz="2764" b="1" u="none" strike="noStrike">
                <a:solidFill>
                  <a:srgbClr val="00A78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3367637" y="5035859"/>
            <a:ext cx="1711718" cy="1170406"/>
            <a:chOff x="0" y="0"/>
            <a:chExt cx="1485900" cy="1016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85900" cy="1016000"/>
            </a:xfrm>
            <a:custGeom>
              <a:avLst/>
              <a:gdLst/>
              <a:ahLst/>
              <a:cxnLst/>
              <a:rect l="l" t="t" r="r" b="b"/>
              <a:pathLst>
                <a:path w="1485900" h="1016000">
                  <a:moveTo>
                    <a:pt x="101600" y="0"/>
                  </a:moveTo>
                  <a:lnTo>
                    <a:pt x="1384300" y="0"/>
                  </a:lnTo>
                  <a:cubicBezTo>
                    <a:pt x="1440412" y="0"/>
                    <a:pt x="1485900" y="45488"/>
                    <a:pt x="1485900" y="101600"/>
                  </a:cubicBezTo>
                  <a:lnTo>
                    <a:pt x="1485900" y="914400"/>
                  </a:lnTo>
                  <a:cubicBezTo>
                    <a:pt x="1485900" y="970512"/>
                    <a:pt x="1440412" y="1016000"/>
                    <a:pt x="1384300" y="1016000"/>
                  </a:cubicBezTo>
                  <a:lnTo>
                    <a:pt x="101600" y="1016000"/>
                  </a:lnTo>
                  <a:cubicBezTo>
                    <a:pt x="45488" y="1016000"/>
                    <a:pt x="0" y="970512"/>
                    <a:pt x="0" y="914400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</a:path>
              </a:pathLst>
            </a:custGeom>
            <a:solidFill>
              <a:srgbClr val="E94D3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485900" cy="1073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13%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618854" y="5035859"/>
            <a:ext cx="8690263" cy="1170406"/>
            <a:chOff x="0" y="0"/>
            <a:chExt cx="7543800" cy="1016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543800" cy="1016000"/>
            </a:xfrm>
            <a:custGeom>
              <a:avLst/>
              <a:gdLst/>
              <a:ahLst/>
              <a:cxnLst/>
              <a:rect l="l" t="t" r="r" b="b"/>
              <a:pathLst>
                <a:path w="7543800" h="1016000">
                  <a:moveTo>
                    <a:pt x="101600" y="0"/>
                  </a:moveTo>
                  <a:lnTo>
                    <a:pt x="7442200" y="0"/>
                  </a:lnTo>
                  <a:cubicBezTo>
                    <a:pt x="7498312" y="0"/>
                    <a:pt x="7543800" y="45488"/>
                    <a:pt x="7543800" y="101600"/>
                  </a:cubicBezTo>
                  <a:lnTo>
                    <a:pt x="7543800" y="914400"/>
                  </a:lnTo>
                  <a:cubicBezTo>
                    <a:pt x="7543800" y="970512"/>
                    <a:pt x="7498312" y="1016000"/>
                    <a:pt x="7442200" y="1016000"/>
                  </a:cubicBezTo>
                  <a:lnTo>
                    <a:pt x="101600" y="1016000"/>
                  </a:lnTo>
                  <a:cubicBezTo>
                    <a:pt x="45488" y="1016000"/>
                    <a:pt x="0" y="970512"/>
                    <a:pt x="0" y="914400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</a:path>
              </a:pathLst>
            </a:custGeom>
            <a:solidFill>
              <a:srgbClr val="FBBB1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7543800" cy="1073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66%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95250" y="5035859"/>
            <a:ext cx="2765084" cy="1170406"/>
            <a:chOff x="0" y="0"/>
            <a:chExt cx="2400300" cy="1016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400300" cy="1016000"/>
            </a:xfrm>
            <a:custGeom>
              <a:avLst/>
              <a:gdLst/>
              <a:ahLst/>
              <a:cxnLst/>
              <a:rect l="l" t="t" r="r" b="b"/>
              <a:pathLst>
                <a:path w="2400300" h="1016000">
                  <a:moveTo>
                    <a:pt x="101600" y="0"/>
                  </a:moveTo>
                  <a:lnTo>
                    <a:pt x="2298700" y="0"/>
                  </a:lnTo>
                  <a:cubicBezTo>
                    <a:pt x="2354812" y="0"/>
                    <a:pt x="2400300" y="45488"/>
                    <a:pt x="2400300" y="101600"/>
                  </a:cubicBezTo>
                  <a:lnTo>
                    <a:pt x="2400300" y="914400"/>
                  </a:lnTo>
                  <a:cubicBezTo>
                    <a:pt x="2400300" y="970512"/>
                    <a:pt x="2354812" y="1016000"/>
                    <a:pt x="2298700" y="1016000"/>
                  </a:cubicBezTo>
                  <a:lnTo>
                    <a:pt x="101600" y="1016000"/>
                  </a:lnTo>
                  <a:cubicBezTo>
                    <a:pt x="45488" y="1016000"/>
                    <a:pt x="0" y="970512"/>
                    <a:pt x="0" y="914400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</a:path>
              </a:pathLst>
            </a:custGeom>
            <a:solidFill>
              <a:srgbClr val="00A7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2400300" cy="1073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21%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166399" y="2461415"/>
            <a:ext cx="15996399" cy="104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sum of an individual’s science-related knowledge, attitudes, experiences, and social connections that influence their engagement and aspirations in science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539037" y="6573651"/>
            <a:ext cx="480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00A78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84%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0137" y="3773301"/>
            <a:ext cx="16002000" cy="1333500"/>
            <a:chOff x="0" y="0"/>
            <a:chExt cx="21336000" cy="1778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336000" cy="1778000"/>
            </a:xfrm>
            <a:custGeom>
              <a:avLst/>
              <a:gdLst/>
              <a:ahLst/>
              <a:cxnLst/>
              <a:rect l="l" t="t" r="r" b="b"/>
              <a:pathLst>
                <a:path w="21336000" h="1778000">
                  <a:moveTo>
                    <a:pt x="0" y="0"/>
                  </a:moveTo>
                  <a:lnTo>
                    <a:pt x="21336000" y="0"/>
                  </a:lnTo>
                  <a:lnTo>
                    <a:pt x="21336000" y="1778000"/>
                  </a:lnTo>
                  <a:lnTo>
                    <a:pt x="0" y="1778000"/>
                  </a:lnTo>
                  <a:close/>
                </a:path>
              </a:pathLst>
            </a:custGeom>
            <a:solidFill>
              <a:srgbClr val="008AAD">
                <a:alpha val="19608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1336000" cy="179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90637" y="5430651"/>
            <a:ext cx="601980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Actively sought science</a:t>
            </a:r>
          </a:p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information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00137" y="5144901"/>
            <a:ext cx="16002000" cy="1333500"/>
            <a:chOff x="0" y="0"/>
            <a:chExt cx="21336000" cy="1778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36000" cy="1778000"/>
            </a:xfrm>
            <a:custGeom>
              <a:avLst/>
              <a:gdLst/>
              <a:ahLst/>
              <a:cxnLst/>
              <a:rect l="l" t="t" r="r" b="b"/>
              <a:pathLst>
                <a:path w="21336000" h="1778000">
                  <a:moveTo>
                    <a:pt x="0" y="0"/>
                  </a:moveTo>
                  <a:lnTo>
                    <a:pt x="21336000" y="0"/>
                  </a:lnTo>
                  <a:lnTo>
                    <a:pt x="21336000" y="1778000"/>
                  </a:lnTo>
                  <a:lnTo>
                    <a:pt x="0" y="1778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336000" cy="179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00137" y="6516501"/>
            <a:ext cx="16002000" cy="1333500"/>
            <a:chOff x="0" y="0"/>
            <a:chExt cx="21336000" cy="1778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36000" cy="1778000"/>
            </a:xfrm>
            <a:custGeom>
              <a:avLst/>
              <a:gdLst/>
              <a:ahLst/>
              <a:cxnLst/>
              <a:rect l="l" t="t" r="r" b="b"/>
              <a:pathLst>
                <a:path w="21336000" h="1778000">
                  <a:moveTo>
                    <a:pt x="0" y="0"/>
                  </a:moveTo>
                  <a:lnTo>
                    <a:pt x="21336000" y="0"/>
                  </a:lnTo>
                  <a:lnTo>
                    <a:pt x="21336000" y="1778000"/>
                  </a:lnTo>
                  <a:lnTo>
                    <a:pt x="0" y="1778000"/>
                  </a:lnTo>
                  <a:close/>
                </a:path>
              </a:pathLst>
            </a:custGeom>
            <a:solidFill>
              <a:srgbClr val="008AAD">
                <a:alpha val="19608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1336000" cy="1797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90637" y="6625086"/>
            <a:ext cx="6019800" cy="104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Agreed science increased</a:t>
            </a:r>
          </a:p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personal prosperity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0637" y="3881886"/>
            <a:ext cx="6019800" cy="104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Support for govt. funding</a:t>
            </a:r>
          </a:p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of blue-sky research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77737" y="5202051"/>
            <a:ext cx="480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5A687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17%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39037" y="3830451"/>
            <a:ext cx="480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00A78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84%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39037" y="5202051"/>
            <a:ext cx="480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00A788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91%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77737" y="3830451"/>
            <a:ext cx="480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5A687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44%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77737" y="6573651"/>
            <a:ext cx="480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59"/>
              </a:lnSpc>
              <a:spcBef>
                <a:spcPct val="0"/>
              </a:spcBef>
            </a:pPr>
            <a:r>
              <a:rPr lang="en-US" sz="6399" b="1" u="none" strike="noStrike">
                <a:solidFill>
                  <a:srgbClr val="5A687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13%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Box 22"/>
          <p:cNvSpPr txBox="1"/>
          <p:nvPr/>
        </p:nvSpPr>
        <p:spPr>
          <a:xfrm>
            <a:off x="1166399" y="1182501"/>
            <a:ext cx="16335375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Links between science capital and attitudes towards science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539037" y="3068451"/>
            <a:ext cx="4800600" cy="672280"/>
            <a:chOff x="0" y="0"/>
            <a:chExt cx="6400800" cy="8963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400800" cy="896373"/>
            </a:xfrm>
            <a:custGeom>
              <a:avLst/>
              <a:gdLst/>
              <a:ahLst/>
              <a:cxnLst/>
              <a:rect l="l" t="t" r="r" b="b"/>
              <a:pathLst>
                <a:path w="6400800" h="896373">
                  <a:moveTo>
                    <a:pt x="88900" y="0"/>
                  </a:moveTo>
                  <a:lnTo>
                    <a:pt x="6311900" y="0"/>
                  </a:lnTo>
                  <a:cubicBezTo>
                    <a:pt x="6360998" y="0"/>
                    <a:pt x="6400800" y="40132"/>
                    <a:pt x="6400800" y="89637"/>
                  </a:cubicBezTo>
                  <a:lnTo>
                    <a:pt x="6400800" y="806736"/>
                  </a:lnTo>
                  <a:cubicBezTo>
                    <a:pt x="6400800" y="856241"/>
                    <a:pt x="6360998" y="896373"/>
                    <a:pt x="6311900" y="896373"/>
                  </a:cubicBezTo>
                  <a:lnTo>
                    <a:pt x="88900" y="896373"/>
                  </a:lnTo>
                  <a:cubicBezTo>
                    <a:pt x="39802" y="896373"/>
                    <a:pt x="0" y="856241"/>
                    <a:pt x="0" y="806736"/>
                  </a:cubicBezTo>
                  <a:lnTo>
                    <a:pt x="0" y="89637"/>
                  </a:lnTo>
                  <a:cubicBezTo>
                    <a:pt x="0" y="40132"/>
                    <a:pt x="39802" y="0"/>
                    <a:pt x="88900" y="0"/>
                  </a:cubicBezTo>
                  <a:close/>
                </a:path>
              </a:pathLst>
            </a:custGeom>
            <a:solidFill>
              <a:srgbClr val="00A7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6400800" cy="953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r>
                <a:rPr lang="en-US" sz="305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High Science Capital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377737" y="3068451"/>
            <a:ext cx="4800600" cy="672280"/>
            <a:chOff x="0" y="0"/>
            <a:chExt cx="6400800" cy="89637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400800" cy="896373"/>
            </a:xfrm>
            <a:custGeom>
              <a:avLst/>
              <a:gdLst/>
              <a:ahLst/>
              <a:cxnLst/>
              <a:rect l="l" t="t" r="r" b="b"/>
              <a:pathLst>
                <a:path w="6400800" h="896373">
                  <a:moveTo>
                    <a:pt x="88900" y="0"/>
                  </a:moveTo>
                  <a:lnTo>
                    <a:pt x="6311900" y="0"/>
                  </a:lnTo>
                  <a:cubicBezTo>
                    <a:pt x="6360998" y="0"/>
                    <a:pt x="6400800" y="40132"/>
                    <a:pt x="6400800" y="89637"/>
                  </a:cubicBezTo>
                  <a:lnTo>
                    <a:pt x="6400800" y="806736"/>
                  </a:lnTo>
                  <a:cubicBezTo>
                    <a:pt x="6400800" y="856241"/>
                    <a:pt x="6360998" y="896373"/>
                    <a:pt x="6311900" y="896373"/>
                  </a:cubicBezTo>
                  <a:lnTo>
                    <a:pt x="88900" y="896373"/>
                  </a:lnTo>
                  <a:cubicBezTo>
                    <a:pt x="39802" y="896373"/>
                    <a:pt x="0" y="856241"/>
                    <a:pt x="0" y="806736"/>
                  </a:cubicBezTo>
                  <a:lnTo>
                    <a:pt x="0" y="89637"/>
                  </a:lnTo>
                  <a:cubicBezTo>
                    <a:pt x="0" y="40132"/>
                    <a:pt x="39802" y="0"/>
                    <a:pt x="88900" y="0"/>
                  </a:cubicBezTo>
                  <a:close/>
                </a:path>
              </a:pathLst>
            </a:custGeom>
            <a:solidFill>
              <a:srgbClr val="5A687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6400800" cy="953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r>
                <a:rPr lang="en-US" sz="305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Low Science Capital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90637" y="5268726"/>
            <a:ext cx="6019800" cy="104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Sought out science-related information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29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44418" y="8322375"/>
            <a:ext cx="15189637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  <a:spcBef>
                <a:spcPct val="0"/>
              </a:spcBef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 improve general attitudes towards science, we need to improve science capital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2682102"/>
            <a:ext cx="476250" cy="561975"/>
            <a:chOff x="0" y="0"/>
            <a:chExt cx="635000" cy="749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" cy="749300"/>
            </a:xfrm>
            <a:custGeom>
              <a:avLst/>
              <a:gdLst/>
              <a:ahLst/>
              <a:cxnLst/>
              <a:rect l="l" t="t" r="r" b="b"/>
              <a:pathLst>
                <a:path w="635000" h="749300">
                  <a:moveTo>
                    <a:pt x="317500" y="0"/>
                  </a:moveTo>
                  <a:cubicBezTo>
                    <a:pt x="142150" y="0"/>
                    <a:pt x="0" y="167737"/>
                    <a:pt x="0" y="374650"/>
                  </a:cubicBezTo>
                  <a:cubicBezTo>
                    <a:pt x="0" y="581563"/>
                    <a:pt x="142150" y="749300"/>
                    <a:pt x="317500" y="749300"/>
                  </a:cubicBezTo>
                  <a:cubicBezTo>
                    <a:pt x="492850" y="749300"/>
                    <a:pt x="635000" y="581563"/>
                    <a:pt x="635000" y="374650"/>
                  </a:cubicBezTo>
                  <a:cubicBezTo>
                    <a:pt x="635000" y="167737"/>
                    <a:pt x="492850" y="0"/>
                    <a:pt x="317500" y="0"/>
                  </a:cubicBez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000" cy="79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90700" y="2693849"/>
            <a:ext cx="7620000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is science communication?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6399" y="1160532"/>
            <a:ext cx="57150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9579" y="9679236"/>
            <a:ext cx="706884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631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8284689" y="7096029"/>
            <a:ext cx="3594155" cy="502679"/>
            <a:chOff x="0" y="0"/>
            <a:chExt cx="3632200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32200" cy="508000"/>
            </a:xfrm>
            <a:custGeom>
              <a:avLst/>
              <a:gdLst/>
              <a:ahLst/>
              <a:cxnLst/>
              <a:rect l="l" t="t" r="r" b="b"/>
              <a:pathLst>
                <a:path w="3632200" h="508000">
                  <a:moveTo>
                    <a:pt x="50800" y="0"/>
                  </a:moveTo>
                  <a:lnTo>
                    <a:pt x="3581400" y="0"/>
                  </a:lnTo>
                  <a:cubicBezTo>
                    <a:pt x="3609456" y="0"/>
                    <a:pt x="3632200" y="22744"/>
                    <a:pt x="3632200" y="50800"/>
                  </a:cubicBezTo>
                  <a:lnTo>
                    <a:pt x="3632200" y="457200"/>
                  </a:lnTo>
                  <a:cubicBezTo>
                    <a:pt x="3632200" y="485256"/>
                    <a:pt x="3609456" y="508000"/>
                    <a:pt x="3581400" y="508000"/>
                  </a:cubicBezTo>
                  <a:lnTo>
                    <a:pt x="50800" y="508000"/>
                  </a:lnTo>
                  <a:cubicBezTo>
                    <a:pt x="22744" y="508000"/>
                    <a:pt x="0" y="485256"/>
                    <a:pt x="0" y="457200"/>
                  </a:cubicBezTo>
                  <a:lnTo>
                    <a:pt x="0" y="50800"/>
                  </a:lnTo>
                  <a:cubicBezTo>
                    <a:pt x="0" y="22744"/>
                    <a:pt x="22744" y="0"/>
                    <a:pt x="50800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6322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84689" y="6442546"/>
            <a:ext cx="4486410" cy="502679"/>
            <a:chOff x="0" y="0"/>
            <a:chExt cx="4533900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533900" cy="508000"/>
            </a:xfrm>
            <a:custGeom>
              <a:avLst/>
              <a:gdLst/>
              <a:ahLst/>
              <a:cxnLst/>
              <a:rect l="l" t="t" r="r" b="b"/>
              <a:pathLst>
                <a:path w="4533900" h="508000">
                  <a:moveTo>
                    <a:pt x="50800" y="0"/>
                  </a:moveTo>
                  <a:lnTo>
                    <a:pt x="4483100" y="0"/>
                  </a:lnTo>
                  <a:cubicBezTo>
                    <a:pt x="4511156" y="0"/>
                    <a:pt x="4533900" y="22744"/>
                    <a:pt x="4533900" y="50800"/>
                  </a:cubicBezTo>
                  <a:lnTo>
                    <a:pt x="4533900" y="457200"/>
                  </a:lnTo>
                  <a:cubicBezTo>
                    <a:pt x="4533900" y="485256"/>
                    <a:pt x="4511156" y="508000"/>
                    <a:pt x="4483100" y="508000"/>
                  </a:cubicBezTo>
                  <a:lnTo>
                    <a:pt x="50800" y="508000"/>
                  </a:lnTo>
                  <a:cubicBezTo>
                    <a:pt x="22744" y="508000"/>
                    <a:pt x="0" y="485256"/>
                    <a:pt x="0" y="457200"/>
                  </a:cubicBezTo>
                  <a:lnTo>
                    <a:pt x="0" y="50800"/>
                  </a:lnTo>
                  <a:cubicBezTo>
                    <a:pt x="0" y="22744"/>
                    <a:pt x="22744" y="0"/>
                    <a:pt x="50800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5339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84689" y="5789063"/>
            <a:ext cx="5165026" cy="502679"/>
            <a:chOff x="0" y="0"/>
            <a:chExt cx="5219700" cy="508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19700" cy="508000"/>
            </a:xfrm>
            <a:custGeom>
              <a:avLst/>
              <a:gdLst/>
              <a:ahLst/>
              <a:cxnLst/>
              <a:rect l="l" t="t" r="r" b="b"/>
              <a:pathLst>
                <a:path w="5219700" h="508000">
                  <a:moveTo>
                    <a:pt x="50800" y="0"/>
                  </a:moveTo>
                  <a:lnTo>
                    <a:pt x="5168900" y="0"/>
                  </a:lnTo>
                  <a:cubicBezTo>
                    <a:pt x="5196956" y="0"/>
                    <a:pt x="5219700" y="22744"/>
                    <a:pt x="5219700" y="50800"/>
                  </a:cubicBezTo>
                  <a:lnTo>
                    <a:pt x="5219700" y="457200"/>
                  </a:lnTo>
                  <a:cubicBezTo>
                    <a:pt x="5219700" y="485256"/>
                    <a:pt x="5196956" y="508000"/>
                    <a:pt x="5168900" y="508000"/>
                  </a:cubicBezTo>
                  <a:lnTo>
                    <a:pt x="50800" y="508000"/>
                  </a:lnTo>
                  <a:cubicBezTo>
                    <a:pt x="22744" y="508000"/>
                    <a:pt x="0" y="485256"/>
                    <a:pt x="0" y="457200"/>
                  </a:cubicBezTo>
                  <a:lnTo>
                    <a:pt x="0" y="50800"/>
                  </a:lnTo>
                  <a:cubicBezTo>
                    <a:pt x="0" y="22744"/>
                    <a:pt x="22744" y="0"/>
                    <a:pt x="50800" y="0"/>
                  </a:cubicBezTo>
                  <a:close/>
                </a:path>
              </a:pathLst>
            </a:custGeom>
            <a:solidFill>
              <a:srgbClr val="00A68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2197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84689" y="5135581"/>
            <a:ext cx="5755674" cy="502679"/>
            <a:chOff x="0" y="0"/>
            <a:chExt cx="5816600" cy="508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16600" cy="508000"/>
            </a:xfrm>
            <a:custGeom>
              <a:avLst/>
              <a:gdLst/>
              <a:ahLst/>
              <a:cxnLst/>
              <a:rect l="l" t="t" r="r" b="b"/>
              <a:pathLst>
                <a:path w="5816600" h="508000">
                  <a:moveTo>
                    <a:pt x="50800" y="0"/>
                  </a:moveTo>
                  <a:lnTo>
                    <a:pt x="5765800" y="0"/>
                  </a:lnTo>
                  <a:cubicBezTo>
                    <a:pt x="5793856" y="0"/>
                    <a:pt x="5816600" y="22744"/>
                    <a:pt x="5816600" y="50800"/>
                  </a:cubicBezTo>
                  <a:lnTo>
                    <a:pt x="5816600" y="457200"/>
                  </a:lnTo>
                  <a:cubicBezTo>
                    <a:pt x="5816600" y="485256"/>
                    <a:pt x="5793856" y="508000"/>
                    <a:pt x="5765800" y="508000"/>
                  </a:cubicBezTo>
                  <a:lnTo>
                    <a:pt x="50800" y="508000"/>
                  </a:lnTo>
                  <a:cubicBezTo>
                    <a:pt x="22744" y="508000"/>
                    <a:pt x="0" y="485256"/>
                    <a:pt x="0" y="457200"/>
                  </a:cubicBezTo>
                  <a:lnTo>
                    <a:pt x="0" y="50800"/>
                  </a:lnTo>
                  <a:cubicBezTo>
                    <a:pt x="0" y="22744"/>
                    <a:pt x="22744" y="0"/>
                    <a:pt x="50800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8166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84689" y="4482098"/>
            <a:ext cx="6283487" cy="502679"/>
            <a:chOff x="0" y="0"/>
            <a:chExt cx="6350000" cy="508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08000"/>
            </a:xfrm>
            <a:custGeom>
              <a:avLst/>
              <a:gdLst/>
              <a:ahLst/>
              <a:cxnLst/>
              <a:rect l="l" t="t" r="r" b="b"/>
              <a:pathLst>
                <a:path w="6350000" h="508000">
                  <a:moveTo>
                    <a:pt x="50800" y="0"/>
                  </a:moveTo>
                  <a:lnTo>
                    <a:pt x="6299200" y="0"/>
                  </a:lnTo>
                  <a:cubicBezTo>
                    <a:pt x="6327256" y="0"/>
                    <a:pt x="6350000" y="22744"/>
                    <a:pt x="6350000" y="50800"/>
                  </a:cubicBezTo>
                  <a:lnTo>
                    <a:pt x="6350000" y="457200"/>
                  </a:lnTo>
                  <a:cubicBezTo>
                    <a:pt x="6350000" y="485256"/>
                    <a:pt x="6327256" y="508000"/>
                    <a:pt x="6299200" y="508000"/>
                  </a:cubicBezTo>
                  <a:lnTo>
                    <a:pt x="50800" y="508000"/>
                  </a:lnTo>
                  <a:cubicBezTo>
                    <a:pt x="22744" y="508000"/>
                    <a:pt x="0" y="485256"/>
                    <a:pt x="0" y="457200"/>
                  </a:cubicBezTo>
                  <a:lnTo>
                    <a:pt x="0" y="50800"/>
                  </a:lnTo>
                  <a:cubicBezTo>
                    <a:pt x="0" y="22744"/>
                    <a:pt x="22744" y="0"/>
                    <a:pt x="50800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350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284689" y="3828615"/>
            <a:ext cx="6509693" cy="502679"/>
            <a:chOff x="0" y="0"/>
            <a:chExt cx="6578600" cy="508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578600" cy="508000"/>
            </a:xfrm>
            <a:custGeom>
              <a:avLst/>
              <a:gdLst/>
              <a:ahLst/>
              <a:cxnLst/>
              <a:rect l="l" t="t" r="r" b="b"/>
              <a:pathLst>
                <a:path w="6578600" h="508000">
                  <a:moveTo>
                    <a:pt x="50800" y="0"/>
                  </a:moveTo>
                  <a:lnTo>
                    <a:pt x="6527800" y="0"/>
                  </a:lnTo>
                  <a:cubicBezTo>
                    <a:pt x="6555856" y="0"/>
                    <a:pt x="6578600" y="22744"/>
                    <a:pt x="6578600" y="50800"/>
                  </a:cubicBezTo>
                  <a:lnTo>
                    <a:pt x="6578600" y="457200"/>
                  </a:lnTo>
                  <a:cubicBezTo>
                    <a:pt x="6578600" y="485256"/>
                    <a:pt x="6555856" y="508000"/>
                    <a:pt x="6527800" y="508000"/>
                  </a:cubicBezTo>
                  <a:lnTo>
                    <a:pt x="50800" y="508000"/>
                  </a:lnTo>
                  <a:cubicBezTo>
                    <a:pt x="22744" y="508000"/>
                    <a:pt x="0" y="485256"/>
                    <a:pt x="0" y="457200"/>
                  </a:cubicBezTo>
                  <a:lnTo>
                    <a:pt x="0" y="50800"/>
                  </a:lnTo>
                  <a:cubicBezTo>
                    <a:pt x="0" y="22744"/>
                    <a:pt x="22744" y="0"/>
                    <a:pt x="50800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5786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965590" y="2942402"/>
            <a:ext cx="4797160" cy="4782840"/>
          </a:xfrm>
          <a:custGeom>
            <a:avLst/>
            <a:gdLst/>
            <a:ahLst/>
            <a:cxnLst/>
            <a:rect l="l" t="t" r="r" b="b"/>
            <a:pathLst>
              <a:path w="4797160" h="4782840">
                <a:moveTo>
                  <a:pt x="0" y="0"/>
                </a:moveTo>
                <a:lnTo>
                  <a:pt x="4797160" y="0"/>
                </a:lnTo>
                <a:lnTo>
                  <a:pt x="4797160" y="4782840"/>
                </a:lnTo>
                <a:lnTo>
                  <a:pt x="0" y="4782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TextBox 23"/>
          <p:cNvSpPr txBox="1"/>
          <p:nvPr/>
        </p:nvSpPr>
        <p:spPr>
          <a:xfrm>
            <a:off x="1162050" y="1181100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Blue-skies research and institution type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00519" y="5787673"/>
            <a:ext cx="314174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 b="1">
                <a:solidFill>
                  <a:srgbClr val="00A788"/>
                </a:solidFill>
                <a:latin typeface="Inter Bold"/>
                <a:ea typeface="Inter Bold"/>
                <a:cs typeface="Inter Bold"/>
                <a:sym typeface="Inter Bold"/>
              </a:rPr>
              <a:t>Government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84689" y="2997288"/>
            <a:ext cx="10003311" cy="59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76"/>
              </a:lnSpc>
              <a:spcBef>
                <a:spcPct val="0"/>
              </a:spcBef>
            </a:pPr>
            <a:r>
              <a:rPr lang="en-US" sz="3483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Public t</a:t>
            </a:r>
            <a:r>
              <a:rPr lang="en-US" sz="3483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rust by institution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65590" y="7841887"/>
            <a:ext cx="522456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Down from 76-79% in previous surveys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020141" y="3819266"/>
            <a:ext cx="314174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Universities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878603" y="3800909"/>
            <a:ext cx="915778" cy="48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285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87%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106695" y="5134312"/>
            <a:ext cx="915778" cy="48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285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77%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583537" y="5769316"/>
            <a:ext cx="915778" cy="48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285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69%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909455" y="6422798"/>
            <a:ext cx="915778" cy="48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285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60%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04555" y="7087159"/>
            <a:ext cx="915778" cy="48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285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48%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691042" y="4462351"/>
            <a:ext cx="915778" cy="48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7"/>
              </a:lnSpc>
              <a:spcBef>
                <a:spcPct val="0"/>
              </a:spcBef>
            </a:pPr>
            <a:r>
              <a:rPr lang="en-US" sz="285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84%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693845" y="4480707"/>
            <a:ext cx="4103953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Charitable orgs.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148931" y="5152669"/>
            <a:ext cx="425429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Environmental groups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896768" y="6441155"/>
            <a:ext cx="4705334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Pharmaceutical companies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993712" y="7105516"/>
            <a:ext cx="497595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Other private companies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10287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31321"/>
            <a:ext cx="15697200" cy="609600"/>
            <a:chOff x="0" y="0"/>
            <a:chExt cx="20929600" cy="81280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1</a:t>
                </a: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244600" y="129752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Th</a:t>
              </a:r>
              <a:r>
                <a:rPr lang="en-US" sz="3050" u="none" strike="noStrike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e public values science and wants to hear more about it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66399" y="1182501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Conclusions from PAS 2025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4966940"/>
            <a:ext cx="15697200" cy="609600"/>
            <a:chOff x="0" y="0"/>
            <a:chExt cx="20929600" cy="8128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3</a:t>
                </a: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44600" y="129752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Consumption of science is shifting fast from traditional to new media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7002558"/>
            <a:ext cx="15697200" cy="609600"/>
            <a:chOff x="0" y="0"/>
            <a:chExt cx="20929600" cy="81280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5</a:t>
                </a: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244600" y="130598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Science capital is the strongest predictor of support for science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3949131"/>
            <a:ext cx="15697200" cy="609600"/>
            <a:chOff x="0" y="0"/>
            <a:chExt cx="20929600" cy="81280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2</a:t>
                </a: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244600" y="129752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Scientists are broadly trusted, respected and associated with positive traits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5986115"/>
            <a:ext cx="15692851" cy="609600"/>
            <a:chOff x="0" y="0"/>
            <a:chExt cx="20923802" cy="8128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4</a:t>
                </a:r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238802" y="129752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More access hasn’t led to more understanding - uncertainty is rising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823966" y="8336058"/>
            <a:ext cx="1063054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008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What can we do with this data?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60211" y="6744356"/>
            <a:ext cx="476250" cy="561975"/>
            <a:chOff x="0" y="0"/>
            <a:chExt cx="635000" cy="749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" cy="749300"/>
            </a:xfrm>
            <a:custGeom>
              <a:avLst/>
              <a:gdLst/>
              <a:ahLst/>
              <a:cxnLst/>
              <a:rect l="l" t="t" r="r" b="b"/>
              <a:pathLst>
                <a:path w="635000" h="749300">
                  <a:moveTo>
                    <a:pt x="317500" y="0"/>
                  </a:moveTo>
                  <a:cubicBezTo>
                    <a:pt x="142150" y="0"/>
                    <a:pt x="0" y="167737"/>
                    <a:pt x="0" y="374650"/>
                  </a:cubicBezTo>
                  <a:cubicBezTo>
                    <a:pt x="0" y="581563"/>
                    <a:pt x="142150" y="749300"/>
                    <a:pt x="317500" y="749300"/>
                  </a:cubicBezTo>
                  <a:cubicBezTo>
                    <a:pt x="492850" y="749300"/>
                    <a:pt x="635000" y="581563"/>
                    <a:pt x="635000" y="374650"/>
                  </a:cubicBezTo>
                  <a:cubicBezTo>
                    <a:pt x="635000" y="167737"/>
                    <a:pt x="492850" y="0"/>
                    <a:pt x="317500" y="0"/>
                  </a:cubicBez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000" cy="79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22211" y="6687364"/>
            <a:ext cx="7620000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are the recommendations for this new era of science communication?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5258614"/>
            <a:ext cx="8445023" cy="838200"/>
            <a:chOff x="0" y="0"/>
            <a:chExt cx="11260031" cy="1117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do people think about science &amp; scientists?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3829864"/>
            <a:ext cx="8445023" cy="838200"/>
            <a:chOff x="0" y="0"/>
            <a:chExt cx="11260031" cy="1117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changes are</a:t>
              </a: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impacting science communication?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2682102"/>
            <a:ext cx="8382000" cy="561975"/>
            <a:chOff x="0" y="0"/>
            <a:chExt cx="11176000" cy="7493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635000" cy="749300"/>
              <a:chOff x="0" y="0"/>
              <a:chExt cx="635000" cy="749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16000" y="34713"/>
              <a:ext cx="1016000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is science communication?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166399" y="1160532"/>
            <a:ext cx="57150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Agenda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09579" y="9679236"/>
            <a:ext cx="706884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666217" y="671621"/>
            <a:ext cx="6082115" cy="8943759"/>
          </a:xfrm>
          <a:custGeom>
            <a:avLst/>
            <a:gdLst/>
            <a:ahLst/>
            <a:cxnLst/>
            <a:rect l="l" t="t" r="r" b="b"/>
            <a:pathLst>
              <a:path w="6082115" h="8943759">
                <a:moveTo>
                  <a:pt x="0" y="0"/>
                </a:moveTo>
                <a:lnTo>
                  <a:pt x="6082115" y="0"/>
                </a:lnTo>
                <a:lnTo>
                  <a:pt x="6082115" y="8943758"/>
                </a:lnTo>
                <a:lnTo>
                  <a:pt x="0" y="8943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66399" y="3403309"/>
            <a:ext cx="9869179" cy="5474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Turning point – public engagement became a legitimate part of being a scientist ​</a:t>
            </a:r>
          </a:p>
          <a:p>
            <a:pPr algn="l">
              <a:lnSpc>
                <a:spcPts val="4270"/>
              </a:lnSpc>
            </a:pPr>
            <a:endParaRPr lang="en-US" sz="30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270"/>
              </a:lnSpc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📅 National Science Week created</a:t>
            </a:r>
          </a:p>
          <a:p>
            <a:pPr algn="l">
              <a:lnSpc>
                <a:spcPts val="4270"/>
              </a:lnSpc>
            </a:pPr>
            <a:endParaRPr lang="en-US" sz="30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270"/>
              </a:lnSpc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📝 PE statements required in grant applications</a:t>
            </a:r>
          </a:p>
          <a:p>
            <a:pPr algn="l">
              <a:lnSpc>
                <a:spcPts val="4270"/>
              </a:lnSpc>
            </a:pPr>
            <a:endParaRPr lang="en-US" sz="30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270"/>
              </a:lnSpc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💰 Research Councils funded public understanding</a:t>
            </a:r>
          </a:p>
          <a:p>
            <a:pPr algn="l">
              <a:lnSpc>
                <a:spcPts val="4270"/>
              </a:lnSpc>
            </a:pPr>
            <a:endParaRPr lang="en-US" sz="30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270"/>
              </a:lnSpc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🎤 Faraday Lecture introduced</a:t>
            </a:r>
          </a:p>
        </p:txBody>
      </p:sp>
      <p:sp>
        <p:nvSpPr>
          <p:cNvPr id="6" name="AutoShape 6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166399" y="1217357"/>
            <a:ext cx="915779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first recognition for science communication?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33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13710830" y="5245334"/>
            <a:ext cx="8370280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Source: Royal Society, The Public Understanding of Science, 1985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336665" y="3679407"/>
            <a:ext cx="2590800" cy="3809775"/>
          </a:xfrm>
          <a:custGeom>
            <a:avLst/>
            <a:gdLst/>
            <a:ahLst/>
            <a:cxnLst/>
            <a:rect l="l" t="t" r="r" b="b"/>
            <a:pathLst>
              <a:path w="2590800" h="3809775">
                <a:moveTo>
                  <a:pt x="0" y="0"/>
                </a:moveTo>
                <a:lnTo>
                  <a:pt x="2590800" y="0"/>
                </a:lnTo>
                <a:lnTo>
                  <a:pt x="2590800" y="3809775"/>
                </a:lnTo>
                <a:lnTo>
                  <a:pt x="0" y="380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6670415" y="5143500"/>
            <a:ext cx="3900359" cy="881589"/>
            <a:chOff x="0" y="0"/>
            <a:chExt cx="3232025" cy="7305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32025" cy="730527"/>
            </a:xfrm>
            <a:custGeom>
              <a:avLst/>
              <a:gdLst/>
              <a:ahLst/>
              <a:cxnLst/>
              <a:rect l="l" t="t" r="r" b="b"/>
              <a:pathLst>
                <a:path w="3232025" h="730527">
                  <a:moveTo>
                    <a:pt x="3232025" y="365263"/>
                  </a:moveTo>
                  <a:lnTo>
                    <a:pt x="2825625" y="0"/>
                  </a:lnTo>
                  <a:lnTo>
                    <a:pt x="2825625" y="203200"/>
                  </a:lnTo>
                  <a:lnTo>
                    <a:pt x="0" y="203200"/>
                  </a:lnTo>
                  <a:lnTo>
                    <a:pt x="0" y="527327"/>
                  </a:lnTo>
                  <a:lnTo>
                    <a:pt x="2825625" y="527327"/>
                  </a:lnTo>
                  <a:lnTo>
                    <a:pt x="2825625" y="730527"/>
                  </a:lnTo>
                  <a:lnTo>
                    <a:pt x="3232025" y="365263"/>
                  </a:ln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5575"/>
              <a:ext cx="3130425" cy="3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324189" y="1579116"/>
            <a:ext cx="7275447" cy="8010357"/>
            <a:chOff x="0" y="0"/>
            <a:chExt cx="9700596" cy="10680476"/>
          </a:xfrm>
        </p:grpSpPr>
        <p:sp>
          <p:nvSpPr>
            <p:cNvPr id="10" name="Freeform 10"/>
            <p:cNvSpPr/>
            <p:nvPr/>
          </p:nvSpPr>
          <p:spPr>
            <a:xfrm>
              <a:off x="1455089" y="0"/>
              <a:ext cx="6790417" cy="9678494"/>
            </a:xfrm>
            <a:custGeom>
              <a:avLst/>
              <a:gdLst/>
              <a:ahLst/>
              <a:cxnLst/>
              <a:rect l="l" t="t" r="r" b="b"/>
              <a:pathLst>
                <a:path w="6790417" h="9678494">
                  <a:moveTo>
                    <a:pt x="0" y="0"/>
                  </a:moveTo>
                  <a:lnTo>
                    <a:pt x="6790418" y="0"/>
                  </a:lnTo>
                  <a:lnTo>
                    <a:pt x="6790418" y="9678494"/>
                  </a:lnTo>
                  <a:lnTo>
                    <a:pt x="0" y="9678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015419"/>
              <a:ext cx="9700596" cy="665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70"/>
                </a:lnSpc>
                <a:spcBef>
                  <a:spcPct val="0"/>
                </a:spcBef>
              </a:pPr>
              <a:r>
                <a:rPr lang="en-US" sz="3050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Science for Society, 2026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44546" y="7779906"/>
            <a:ext cx="4975036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60"/>
              </a:lnSpc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Public Understanding of Science, 1985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6399" y="1217357"/>
            <a:ext cx="9157790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Bodmer revisited: the Science for society report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00558" y="4630420"/>
            <a:ext cx="2276696" cy="5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0"/>
              </a:lnSpc>
              <a:spcBef>
                <a:spcPct val="0"/>
              </a:spcBef>
            </a:pPr>
            <a:r>
              <a:rPr lang="en-US" sz="3050" b="1" dirty="0">
                <a:solidFill>
                  <a:srgbClr val="008AA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40+ years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34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13429586" y="5275670"/>
            <a:ext cx="6735502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  <a:spcBef>
                <a:spcPct val="0"/>
              </a:spcBef>
            </a:pPr>
            <a:r>
              <a:rPr lang="en-US" sz="2000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Source: Royal Society, Science for society, 2026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2050" y="124777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What Bodmer couldn’t have predicted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2033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25350" y="2476500"/>
            <a:ext cx="5200650" cy="6667500"/>
            <a:chOff x="0" y="0"/>
            <a:chExt cx="6934200" cy="889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934200" cy="8890000"/>
            </a:xfrm>
            <a:custGeom>
              <a:avLst/>
              <a:gdLst/>
              <a:ahLst/>
              <a:cxnLst/>
              <a:rect l="l" t="t" r="r" b="b"/>
              <a:pathLst>
                <a:path w="6934200" h="8890000">
                  <a:moveTo>
                    <a:pt x="693420" y="0"/>
                  </a:moveTo>
                  <a:lnTo>
                    <a:pt x="6240780" y="0"/>
                  </a:lnTo>
                  <a:cubicBezTo>
                    <a:pt x="6424687" y="0"/>
                    <a:pt x="6601061" y="73057"/>
                    <a:pt x="6731102" y="203098"/>
                  </a:cubicBezTo>
                  <a:cubicBezTo>
                    <a:pt x="6861143" y="333139"/>
                    <a:pt x="6934200" y="509514"/>
                    <a:pt x="6934200" y="693420"/>
                  </a:cubicBezTo>
                  <a:lnTo>
                    <a:pt x="6934200" y="8196580"/>
                  </a:lnTo>
                  <a:cubicBezTo>
                    <a:pt x="6934200" y="8579545"/>
                    <a:pt x="6623745" y="8890000"/>
                    <a:pt x="6240780" y="8890000"/>
                  </a:cubicBezTo>
                  <a:lnTo>
                    <a:pt x="693420" y="8890000"/>
                  </a:lnTo>
                  <a:cubicBezTo>
                    <a:pt x="310455" y="8890000"/>
                    <a:pt x="0" y="8579545"/>
                    <a:pt x="0" y="8196580"/>
                  </a:cubicBezTo>
                  <a:lnTo>
                    <a:pt x="0" y="693420"/>
                  </a:lnTo>
                  <a:cubicBezTo>
                    <a:pt x="0" y="310455"/>
                    <a:pt x="310455" y="0"/>
                    <a:pt x="693420" y="0"/>
                  </a:cubicBezTo>
                  <a:close/>
                </a:path>
              </a:pathLst>
            </a:custGeom>
            <a:solidFill>
              <a:srgbClr val="003088">
                <a:alpha val="588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6934200" cy="892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743700" y="2476500"/>
            <a:ext cx="5200650" cy="6667500"/>
            <a:chOff x="0" y="0"/>
            <a:chExt cx="6934200" cy="889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34200" cy="8890000"/>
            </a:xfrm>
            <a:custGeom>
              <a:avLst/>
              <a:gdLst/>
              <a:ahLst/>
              <a:cxnLst/>
              <a:rect l="l" t="t" r="r" b="b"/>
              <a:pathLst>
                <a:path w="6934200" h="8890000">
                  <a:moveTo>
                    <a:pt x="693420" y="0"/>
                  </a:moveTo>
                  <a:lnTo>
                    <a:pt x="6240780" y="0"/>
                  </a:lnTo>
                  <a:cubicBezTo>
                    <a:pt x="6424687" y="0"/>
                    <a:pt x="6601061" y="73057"/>
                    <a:pt x="6731102" y="203098"/>
                  </a:cubicBezTo>
                  <a:cubicBezTo>
                    <a:pt x="6861143" y="333139"/>
                    <a:pt x="6934200" y="509514"/>
                    <a:pt x="6934200" y="693420"/>
                  </a:cubicBezTo>
                  <a:lnTo>
                    <a:pt x="6934200" y="8196580"/>
                  </a:lnTo>
                  <a:cubicBezTo>
                    <a:pt x="6934200" y="8579545"/>
                    <a:pt x="6623745" y="8890000"/>
                    <a:pt x="6240780" y="8890000"/>
                  </a:cubicBezTo>
                  <a:lnTo>
                    <a:pt x="693420" y="8890000"/>
                  </a:lnTo>
                  <a:cubicBezTo>
                    <a:pt x="310455" y="8890000"/>
                    <a:pt x="0" y="8579545"/>
                    <a:pt x="0" y="8196580"/>
                  </a:cubicBezTo>
                  <a:lnTo>
                    <a:pt x="0" y="693420"/>
                  </a:lnTo>
                  <a:cubicBezTo>
                    <a:pt x="0" y="310455"/>
                    <a:pt x="310455" y="0"/>
                    <a:pt x="693420" y="0"/>
                  </a:cubicBezTo>
                  <a:close/>
                </a:path>
              </a:pathLst>
            </a:custGeom>
            <a:solidFill>
              <a:srgbClr val="003088">
                <a:alpha val="588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934200" cy="892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62050" y="2476500"/>
            <a:ext cx="5200650" cy="6667500"/>
            <a:chOff x="0" y="0"/>
            <a:chExt cx="6934200" cy="889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34200" cy="8890000"/>
            </a:xfrm>
            <a:custGeom>
              <a:avLst/>
              <a:gdLst/>
              <a:ahLst/>
              <a:cxnLst/>
              <a:rect l="l" t="t" r="r" b="b"/>
              <a:pathLst>
                <a:path w="6934200" h="8890000">
                  <a:moveTo>
                    <a:pt x="693420" y="0"/>
                  </a:moveTo>
                  <a:lnTo>
                    <a:pt x="6240780" y="0"/>
                  </a:lnTo>
                  <a:cubicBezTo>
                    <a:pt x="6424687" y="0"/>
                    <a:pt x="6601061" y="73057"/>
                    <a:pt x="6731102" y="203098"/>
                  </a:cubicBezTo>
                  <a:cubicBezTo>
                    <a:pt x="6861143" y="333139"/>
                    <a:pt x="6934200" y="509514"/>
                    <a:pt x="6934200" y="693420"/>
                  </a:cubicBezTo>
                  <a:lnTo>
                    <a:pt x="6934200" y="8196580"/>
                  </a:lnTo>
                  <a:cubicBezTo>
                    <a:pt x="6934200" y="8579545"/>
                    <a:pt x="6623745" y="8890000"/>
                    <a:pt x="6240780" y="8890000"/>
                  </a:cubicBezTo>
                  <a:lnTo>
                    <a:pt x="693420" y="8890000"/>
                  </a:lnTo>
                  <a:cubicBezTo>
                    <a:pt x="310455" y="8890000"/>
                    <a:pt x="0" y="8579545"/>
                    <a:pt x="0" y="8196580"/>
                  </a:cubicBezTo>
                  <a:lnTo>
                    <a:pt x="0" y="693420"/>
                  </a:lnTo>
                  <a:cubicBezTo>
                    <a:pt x="0" y="310455"/>
                    <a:pt x="310455" y="0"/>
                    <a:pt x="693420" y="0"/>
                  </a:cubicBezTo>
                  <a:close/>
                </a:path>
              </a:pathLst>
            </a:custGeom>
            <a:solidFill>
              <a:srgbClr val="003088">
                <a:alpha val="588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934200" cy="8928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411075" y="5050790"/>
            <a:ext cx="4924425" cy="281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Unlimited content = democratised access</a:t>
            </a:r>
          </a:p>
          <a:p>
            <a:pPr algn="l">
              <a:lnSpc>
                <a:spcPts val="1399"/>
              </a:lnSpc>
            </a:pPr>
            <a:endParaRPr lang="en-US" sz="3050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Competition for trustworthy information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30150" y="3461670"/>
            <a:ext cx="4629150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</a:pPr>
            <a:r>
              <a:rPr lang="en-US" sz="4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Misinformation at Scale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11100" y="2695575"/>
            <a:ext cx="5715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24662" y="4322588"/>
            <a:ext cx="4833938" cy="51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new report's equivalent unknown</a:t>
            </a:r>
          </a:p>
          <a:p>
            <a:pPr algn="l">
              <a:lnSpc>
                <a:spcPts val="1399"/>
              </a:lnSpc>
            </a:pPr>
            <a:endParaRPr lang="en-US" sz="3050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Could accelerate scientific discovery</a:t>
            </a:r>
          </a:p>
          <a:p>
            <a:pPr algn="l">
              <a:lnSpc>
                <a:spcPts val="4270"/>
              </a:lnSpc>
            </a:pPr>
            <a:endParaRPr lang="en-US" sz="3050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Public deeply polarised on benefits vs. risks</a:t>
            </a:r>
          </a:p>
          <a:p>
            <a:pPr marL="0" lvl="0" indent="0" algn="l">
              <a:lnSpc>
                <a:spcPts val="4270"/>
              </a:lnSpc>
              <a:spcBef>
                <a:spcPct val="0"/>
              </a:spcBef>
            </a:pPr>
            <a:endParaRPr lang="en-US" sz="3050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0" lvl="0" indent="0" algn="l">
              <a:lnSpc>
                <a:spcPts val="1399"/>
              </a:lnSpc>
              <a:spcBef>
                <a:spcPct val="0"/>
              </a:spcBef>
            </a:pPr>
            <a:endParaRPr lang="en-US" sz="3050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29450" y="3394995"/>
            <a:ext cx="4629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29450" y="2695575"/>
            <a:ext cx="5715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🤖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2050" y="4482148"/>
            <a:ext cx="4895850" cy="2818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1985: 13% of homes had a computer</a:t>
            </a:r>
          </a:p>
          <a:p>
            <a:pPr algn="l">
              <a:lnSpc>
                <a:spcPts val="1399"/>
              </a:lnSpc>
            </a:pPr>
            <a:endParaRPr lang="en-US" sz="3050" u="none" strike="noStrike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2026: Instant access to almost all human knowledge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8750" y="3394995"/>
            <a:ext cx="462915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Digital World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7800" y="2695575"/>
            <a:ext cx="571500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 u="none" strike="noStrike">
                <a:solidFill>
                  <a:srgbClr val="003088"/>
                </a:solidFill>
                <a:latin typeface="Canva Sans"/>
                <a:ea typeface="Canva Sans"/>
                <a:cs typeface="Canva Sans"/>
                <a:sym typeface="Canva Sans"/>
              </a:rPr>
              <a:t>🖥️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36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2050" y="124777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Key Themes &amp; Recommendations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380292" y="2520373"/>
            <a:ext cx="9527416" cy="6737927"/>
            <a:chOff x="0" y="0"/>
            <a:chExt cx="12703221" cy="8983902"/>
          </a:xfrm>
        </p:grpSpPr>
        <p:sp>
          <p:nvSpPr>
            <p:cNvPr id="6" name="AutoShape 6"/>
            <p:cNvSpPr/>
            <p:nvPr/>
          </p:nvSpPr>
          <p:spPr>
            <a:xfrm>
              <a:off x="6260678" y="5618559"/>
              <a:ext cx="0" cy="2540000"/>
            </a:xfrm>
            <a:prstGeom prst="line">
              <a:avLst/>
            </a:prstGeom>
            <a:ln w="50800" cap="flat">
              <a:solidFill>
                <a:srgbClr val="008A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2458987" y="4140200"/>
              <a:ext cx="3810000" cy="1778000"/>
            </a:xfrm>
            <a:prstGeom prst="line">
              <a:avLst/>
            </a:prstGeom>
            <a:ln w="50800" cap="flat">
              <a:solidFill>
                <a:srgbClr val="008A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177037" y="4400550"/>
              <a:ext cx="3810000" cy="1778000"/>
            </a:xfrm>
            <a:prstGeom prst="line">
              <a:avLst/>
            </a:prstGeom>
            <a:ln w="50800" cap="flat">
              <a:solidFill>
                <a:srgbClr val="008A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/>
            <p:cNvSpPr/>
            <p:nvPr/>
          </p:nvSpPr>
          <p:spPr>
            <a:xfrm>
              <a:off x="6286078" y="508000"/>
              <a:ext cx="0" cy="2540000"/>
            </a:xfrm>
            <a:prstGeom prst="line">
              <a:avLst/>
            </a:prstGeom>
            <a:ln w="50800" cap="flat">
              <a:solidFill>
                <a:srgbClr val="008A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AutoShape 10"/>
            <p:cNvSpPr/>
            <p:nvPr/>
          </p:nvSpPr>
          <p:spPr>
            <a:xfrm flipH="1" flipV="1">
              <a:off x="1572420" y="1801017"/>
              <a:ext cx="3810000" cy="1778000"/>
            </a:xfrm>
            <a:prstGeom prst="line">
              <a:avLst/>
            </a:prstGeom>
            <a:ln w="50800" cap="flat">
              <a:solidFill>
                <a:srgbClr val="008A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AutoShape 11"/>
            <p:cNvSpPr/>
            <p:nvPr/>
          </p:nvSpPr>
          <p:spPr>
            <a:xfrm flipH="1">
              <a:off x="7187778" y="1824034"/>
              <a:ext cx="3810000" cy="1778000"/>
            </a:xfrm>
            <a:prstGeom prst="line">
              <a:avLst/>
            </a:prstGeom>
            <a:ln w="50800" cap="flat">
              <a:solidFill>
                <a:srgbClr val="008AA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4000078" y="2044700"/>
              <a:ext cx="4572000" cy="4572000"/>
              <a:chOff x="0" y="0"/>
              <a:chExt cx="4572000" cy="4572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72000" cy="4572000"/>
              </a:xfrm>
              <a:custGeom>
                <a:avLst/>
                <a:gdLst/>
                <a:ahLst/>
                <a:cxnLst/>
                <a:rect l="l" t="t" r="r" b="b"/>
                <a:pathLst>
                  <a:path w="4572000" h="4572000">
                    <a:moveTo>
                      <a:pt x="2286000" y="0"/>
                    </a:moveTo>
                    <a:cubicBezTo>
                      <a:pt x="1023477" y="0"/>
                      <a:pt x="0" y="1023477"/>
                      <a:pt x="0" y="2286000"/>
                    </a:cubicBezTo>
                    <a:cubicBezTo>
                      <a:pt x="0" y="3548523"/>
                      <a:pt x="1023477" y="4572000"/>
                      <a:pt x="2286000" y="4572000"/>
                    </a:cubicBezTo>
                    <a:cubicBezTo>
                      <a:pt x="3548523" y="4572000"/>
                      <a:pt x="4572000" y="3548523"/>
                      <a:pt x="4572000" y="2286000"/>
                    </a:cubicBezTo>
                    <a:cubicBezTo>
                      <a:pt x="4572000" y="1023477"/>
                      <a:pt x="3548523" y="0"/>
                      <a:pt x="22860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38100"/>
                <a:ext cx="4572000" cy="4533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5170"/>
                  </a:lnSpc>
                </a:pPr>
                <a:r>
                  <a:rPr lang="en-US" sz="4700">
                    <a:solidFill>
                      <a:srgbClr val="FFFFFF"/>
                    </a:solidFill>
                    <a:latin typeface="DM Serif Display"/>
                    <a:ea typeface="DM Serif Display"/>
                    <a:cs typeface="DM Serif Display"/>
                    <a:sym typeface="DM Serif Display"/>
                  </a:rPr>
                  <a:t>Science for society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889078" y="0"/>
              <a:ext cx="2794000" cy="1016000"/>
              <a:chOff x="0" y="0"/>
              <a:chExt cx="2794000" cy="1016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94000" cy="1016000"/>
              </a:xfrm>
              <a:custGeom>
                <a:avLst/>
                <a:gdLst/>
                <a:ahLst/>
                <a:cxnLst/>
                <a:rect l="l" t="t" r="r" b="b"/>
                <a:pathLst>
                  <a:path w="2794000" h="1016000">
                    <a:moveTo>
                      <a:pt x="127000" y="0"/>
                    </a:moveTo>
                    <a:lnTo>
                      <a:pt x="2667000" y="0"/>
                    </a:lnTo>
                    <a:cubicBezTo>
                      <a:pt x="2737140" y="0"/>
                      <a:pt x="2794000" y="45488"/>
                      <a:pt x="2794000" y="101600"/>
                    </a:cubicBezTo>
                    <a:lnTo>
                      <a:pt x="2794000" y="914400"/>
                    </a:lnTo>
                    <a:cubicBezTo>
                      <a:pt x="2794000" y="970512"/>
                      <a:pt x="2737140" y="1016000"/>
                      <a:pt x="2667000" y="1016000"/>
                    </a:cubicBezTo>
                    <a:lnTo>
                      <a:pt x="127000" y="1016000"/>
                    </a:lnTo>
                    <a:cubicBezTo>
                      <a:pt x="56860" y="1016000"/>
                      <a:pt x="0" y="970512"/>
                      <a:pt x="0" y="914400"/>
                    </a:cubicBezTo>
                    <a:lnTo>
                      <a:pt x="0" y="101600"/>
                    </a:lnTo>
                    <a:cubicBezTo>
                      <a:pt x="0" y="45488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2794000" cy="1063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Education</a:t>
                </a: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9909221" y="1143000"/>
              <a:ext cx="2794000" cy="1338502"/>
              <a:chOff x="0" y="0"/>
              <a:chExt cx="2794000" cy="133850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794000" cy="1338502"/>
              </a:xfrm>
              <a:custGeom>
                <a:avLst/>
                <a:gdLst/>
                <a:ahLst/>
                <a:cxnLst/>
                <a:rect l="l" t="t" r="r" b="b"/>
                <a:pathLst>
                  <a:path w="2794000" h="1338502">
                    <a:moveTo>
                      <a:pt x="127000" y="0"/>
                    </a:moveTo>
                    <a:lnTo>
                      <a:pt x="2667000" y="0"/>
                    </a:lnTo>
                    <a:cubicBezTo>
                      <a:pt x="2737140" y="0"/>
                      <a:pt x="2794000" y="59927"/>
                      <a:pt x="2794000" y="133850"/>
                    </a:cubicBezTo>
                    <a:lnTo>
                      <a:pt x="2794000" y="1204652"/>
                    </a:lnTo>
                    <a:cubicBezTo>
                      <a:pt x="2794000" y="1278575"/>
                      <a:pt x="2737140" y="1338502"/>
                      <a:pt x="2667000" y="1338502"/>
                    </a:cubicBezTo>
                    <a:lnTo>
                      <a:pt x="127000" y="1338502"/>
                    </a:lnTo>
                    <a:cubicBezTo>
                      <a:pt x="56860" y="1338502"/>
                      <a:pt x="0" y="1278575"/>
                      <a:pt x="0" y="1204652"/>
                    </a:cubicBezTo>
                    <a:lnTo>
                      <a:pt x="0" y="133850"/>
                    </a:lnTo>
                    <a:cubicBezTo>
                      <a:pt x="0" y="59927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2794000" cy="1386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Informal</a:t>
                </a:r>
              </a:p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engagement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9909221" y="5618559"/>
              <a:ext cx="2794000" cy="1270000"/>
              <a:chOff x="0" y="0"/>
              <a:chExt cx="2794000" cy="127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9400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2794000" h="1270000">
                    <a:moveTo>
                      <a:pt x="127000" y="0"/>
                    </a:moveTo>
                    <a:lnTo>
                      <a:pt x="2667000" y="0"/>
                    </a:lnTo>
                    <a:cubicBezTo>
                      <a:pt x="2737140" y="0"/>
                      <a:pt x="2794000" y="56860"/>
                      <a:pt x="2794000" y="127000"/>
                    </a:cubicBezTo>
                    <a:lnTo>
                      <a:pt x="2794000" y="1143000"/>
                    </a:lnTo>
                    <a:cubicBezTo>
                      <a:pt x="2794000" y="1213140"/>
                      <a:pt x="2737140" y="1270000"/>
                      <a:pt x="2667000" y="1270000"/>
                    </a:cubicBezTo>
                    <a:lnTo>
                      <a:pt x="127000" y="1270000"/>
                    </a:lnTo>
                    <a:cubicBezTo>
                      <a:pt x="56860" y="1270000"/>
                      <a:pt x="0" y="1213140"/>
                      <a:pt x="0" y="11430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2794000" cy="1317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Mass media 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889078" y="7645400"/>
              <a:ext cx="2794000" cy="1338502"/>
              <a:chOff x="0" y="0"/>
              <a:chExt cx="2794000" cy="133850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794000" cy="1338502"/>
              </a:xfrm>
              <a:custGeom>
                <a:avLst/>
                <a:gdLst/>
                <a:ahLst/>
                <a:cxnLst/>
                <a:rect l="l" t="t" r="r" b="b"/>
                <a:pathLst>
                  <a:path w="2794000" h="1338502">
                    <a:moveTo>
                      <a:pt x="127000" y="0"/>
                    </a:moveTo>
                    <a:lnTo>
                      <a:pt x="2667000" y="0"/>
                    </a:lnTo>
                    <a:cubicBezTo>
                      <a:pt x="2737140" y="0"/>
                      <a:pt x="2794000" y="59927"/>
                      <a:pt x="2794000" y="133850"/>
                    </a:cubicBezTo>
                    <a:lnTo>
                      <a:pt x="2794000" y="1204652"/>
                    </a:lnTo>
                    <a:cubicBezTo>
                      <a:pt x="2794000" y="1278575"/>
                      <a:pt x="2737140" y="1338502"/>
                      <a:pt x="2667000" y="1338502"/>
                    </a:cubicBezTo>
                    <a:lnTo>
                      <a:pt x="127000" y="1338502"/>
                    </a:lnTo>
                    <a:cubicBezTo>
                      <a:pt x="56860" y="1338502"/>
                      <a:pt x="0" y="1278575"/>
                      <a:pt x="0" y="1204652"/>
                    </a:cubicBezTo>
                    <a:lnTo>
                      <a:pt x="0" y="133850"/>
                    </a:lnTo>
                    <a:cubicBezTo>
                      <a:pt x="0" y="59927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2794000" cy="13861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Industry and business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1143000"/>
              <a:ext cx="2794000" cy="1270000"/>
              <a:chOff x="0" y="0"/>
              <a:chExt cx="2794000" cy="127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794000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2794000" h="1270000">
                    <a:moveTo>
                      <a:pt x="127000" y="0"/>
                    </a:moveTo>
                    <a:lnTo>
                      <a:pt x="2667000" y="0"/>
                    </a:lnTo>
                    <a:cubicBezTo>
                      <a:pt x="2737140" y="0"/>
                      <a:pt x="2794000" y="56860"/>
                      <a:pt x="2794000" y="127000"/>
                    </a:cubicBezTo>
                    <a:lnTo>
                      <a:pt x="2794000" y="1143000"/>
                    </a:lnTo>
                    <a:cubicBezTo>
                      <a:pt x="2794000" y="1213140"/>
                      <a:pt x="2737140" y="1270000"/>
                      <a:pt x="2667000" y="1270000"/>
                    </a:cubicBezTo>
                    <a:lnTo>
                      <a:pt x="127000" y="1270000"/>
                    </a:lnTo>
                    <a:cubicBezTo>
                      <a:pt x="56860" y="1270000"/>
                      <a:pt x="0" y="1213140"/>
                      <a:pt x="0" y="1143000"/>
                    </a:cubicBezTo>
                    <a:lnTo>
                      <a:pt x="0" y="127000"/>
                    </a:lnTo>
                    <a:cubicBezTo>
                      <a:pt x="0" y="56860"/>
                      <a:pt x="56860" y="0"/>
                      <a:pt x="127000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47625"/>
                <a:ext cx="2794000" cy="13176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Policy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5618559"/>
              <a:ext cx="2794000" cy="1371600"/>
              <a:chOff x="0" y="0"/>
              <a:chExt cx="2794000" cy="13716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794000" cy="1371600"/>
              </a:xfrm>
              <a:custGeom>
                <a:avLst/>
                <a:gdLst/>
                <a:ahLst/>
                <a:cxnLst/>
                <a:rect l="l" t="t" r="r" b="b"/>
                <a:pathLst>
                  <a:path w="2794000" h="1371600">
                    <a:moveTo>
                      <a:pt x="137160" y="0"/>
                    </a:moveTo>
                    <a:lnTo>
                      <a:pt x="2656840" y="0"/>
                    </a:lnTo>
                    <a:cubicBezTo>
                      <a:pt x="2693217" y="0"/>
                      <a:pt x="2728104" y="14451"/>
                      <a:pt x="2753827" y="40173"/>
                    </a:cubicBezTo>
                    <a:cubicBezTo>
                      <a:pt x="2779549" y="65896"/>
                      <a:pt x="2794000" y="100783"/>
                      <a:pt x="2794000" y="137160"/>
                    </a:cubicBezTo>
                    <a:lnTo>
                      <a:pt x="2794000" y="1234440"/>
                    </a:lnTo>
                    <a:cubicBezTo>
                      <a:pt x="2794000" y="1270817"/>
                      <a:pt x="2779549" y="1305704"/>
                      <a:pt x="2753827" y="1331427"/>
                    </a:cubicBezTo>
                    <a:cubicBezTo>
                      <a:pt x="2728104" y="1357149"/>
                      <a:pt x="2693217" y="1371600"/>
                      <a:pt x="2656840" y="1371600"/>
                    </a:cubicBezTo>
                    <a:lnTo>
                      <a:pt x="137160" y="1371600"/>
                    </a:lnTo>
                    <a:cubicBezTo>
                      <a:pt x="100783" y="1371600"/>
                      <a:pt x="65896" y="1357149"/>
                      <a:pt x="40173" y="1331427"/>
                    </a:cubicBezTo>
                    <a:cubicBezTo>
                      <a:pt x="14451" y="1305704"/>
                      <a:pt x="0" y="1270817"/>
                      <a:pt x="0" y="1234440"/>
                    </a:cubicBezTo>
                    <a:lnTo>
                      <a:pt x="0" y="137160"/>
                    </a:lnTo>
                    <a:cubicBezTo>
                      <a:pt x="0" y="61409"/>
                      <a:pt x="61409" y="0"/>
                      <a:pt x="137160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2794000" cy="14192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Scientific</a:t>
                </a:r>
              </a:p>
              <a:p>
                <a:pPr marL="0" lvl="0" indent="0" algn="ctr">
                  <a:lnSpc>
                    <a:spcPts val="3499"/>
                  </a:lnSpc>
                  <a:spcBef>
                    <a:spcPct val="0"/>
                  </a:spcBef>
                </a:pPr>
                <a:r>
                  <a:rPr lang="en-US" sz="24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community</a:t>
                </a:r>
              </a:p>
            </p:txBody>
          </p:sp>
        </p:grpSp>
      </p:grpSp>
      <p:sp>
        <p:nvSpPr>
          <p:cNvPr id="33" name="TextBox 33"/>
          <p:cNvSpPr txBox="1"/>
          <p:nvPr/>
        </p:nvSpPr>
        <p:spPr>
          <a:xfrm>
            <a:off x="5600700" y="9696450"/>
            <a:ext cx="7077075" cy="34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2033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266990" y="3146279"/>
            <a:ext cx="9591545" cy="5746760"/>
          </a:xfrm>
          <a:custGeom>
            <a:avLst/>
            <a:gdLst/>
            <a:ahLst/>
            <a:cxnLst/>
            <a:rect l="l" t="t" r="r" b="b"/>
            <a:pathLst>
              <a:path w="9591545" h="5746760">
                <a:moveTo>
                  <a:pt x="0" y="0"/>
                </a:moveTo>
                <a:lnTo>
                  <a:pt x="9591545" y="0"/>
                </a:lnTo>
                <a:lnTo>
                  <a:pt x="9591545" y="5746761"/>
                </a:lnTo>
                <a:lnTo>
                  <a:pt x="0" y="5746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286" r="-256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8709911" y="3446527"/>
            <a:ext cx="1852668" cy="1500620"/>
            <a:chOff x="0" y="0"/>
            <a:chExt cx="2704969" cy="2190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4969" cy="2190964"/>
            </a:xfrm>
            <a:custGeom>
              <a:avLst/>
              <a:gdLst/>
              <a:ahLst/>
              <a:cxnLst/>
              <a:rect l="l" t="t" r="r" b="b"/>
              <a:pathLst>
                <a:path w="2704969" h="2190964">
                  <a:moveTo>
                    <a:pt x="64919" y="0"/>
                  </a:moveTo>
                  <a:lnTo>
                    <a:pt x="2640049" y="0"/>
                  </a:lnTo>
                  <a:cubicBezTo>
                    <a:pt x="2675903" y="0"/>
                    <a:pt x="2704969" y="98093"/>
                    <a:pt x="2704969" y="219096"/>
                  </a:cubicBezTo>
                  <a:lnTo>
                    <a:pt x="2704969" y="1971867"/>
                  </a:lnTo>
                  <a:cubicBezTo>
                    <a:pt x="2704969" y="2092871"/>
                    <a:pt x="2675903" y="2190964"/>
                    <a:pt x="2640049" y="2190964"/>
                  </a:cubicBezTo>
                  <a:lnTo>
                    <a:pt x="64919" y="2190964"/>
                  </a:lnTo>
                  <a:cubicBezTo>
                    <a:pt x="29065" y="2190964"/>
                    <a:pt x="0" y="2092871"/>
                    <a:pt x="0" y="1971867"/>
                  </a:cubicBezTo>
                  <a:lnTo>
                    <a:pt x="0" y="219096"/>
                  </a:lnTo>
                  <a:cubicBezTo>
                    <a:pt x="0" y="98093"/>
                    <a:pt x="29065" y="0"/>
                    <a:pt x="64919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704969" cy="2248114"/>
            </a:xfrm>
            <a:prstGeom prst="rect">
              <a:avLst/>
            </a:prstGeom>
          </p:spPr>
          <p:txBody>
            <a:bodyPr lIns="50392" tIns="50392" rIns="50392" bIns="50392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Scientists </a:t>
              </a:r>
            </a:p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want to</a:t>
              </a:r>
            </a:p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engage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56753" y="2696217"/>
            <a:ext cx="2459747" cy="1500620"/>
            <a:chOff x="0" y="0"/>
            <a:chExt cx="3270842" cy="19954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0842" cy="1995445"/>
            </a:xfrm>
            <a:custGeom>
              <a:avLst/>
              <a:gdLst/>
              <a:ahLst/>
              <a:cxnLst/>
              <a:rect l="l" t="t" r="r" b="b"/>
              <a:pathLst>
                <a:path w="3270842" h="1995445">
                  <a:moveTo>
                    <a:pt x="78500" y="0"/>
                  </a:moveTo>
                  <a:lnTo>
                    <a:pt x="3192342" y="0"/>
                  </a:lnTo>
                  <a:cubicBezTo>
                    <a:pt x="3235697" y="0"/>
                    <a:pt x="3270842" y="89339"/>
                    <a:pt x="3270842" y="199544"/>
                  </a:cubicBezTo>
                  <a:lnTo>
                    <a:pt x="3270842" y="1795900"/>
                  </a:lnTo>
                  <a:cubicBezTo>
                    <a:pt x="3270842" y="1906106"/>
                    <a:pt x="3235697" y="1995445"/>
                    <a:pt x="3192342" y="1995445"/>
                  </a:cubicBezTo>
                  <a:lnTo>
                    <a:pt x="78500" y="1995445"/>
                  </a:lnTo>
                  <a:cubicBezTo>
                    <a:pt x="35146" y="1995445"/>
                    <a:pt x="0" y="1906106"/>
                    <a:pt x="0" y="1795900"/>
                  </a:cubicBezTo>
                  <a:lnTo>
                    <a:pt x="0" y="199544"/>
                  </a:lnTo>
                  <a:cubicBezTo>
                    <a:pt x="0" y="89339"/>
                    <a:pt x="35146" y="0"/>
                    <a:pt x="78500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270842" cy="2052595"/>
            </a:xfrm>
            <a:prstGeom prst="rect">
              <a:avLst/>
            </a:prstGeom>
          </p:spPr>
          <p:txBody>
            <a:bodyPr lIns="50392" tIns="50392" rIns="50392" bIns="50392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The public </a:t>
              </a:r>
            </a:p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wants to hear </a:t>
              </a:r>
            </a:p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 u="none" strike="noStrike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from them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18239" y="7841000"/>
            <a:ext cx="3519071" cy="1052039"/>
            <a:chOff x="0" y="0"/>
            <a:chExt cx="5097779" cy="1524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97779" cy="1524000"/>
            </a:xfrm>
            <a:custGeom>
              <a:avLst/>
              <a:gdLst/>
              <a:ahLst/>
              <a:cxnLst/>
              <a:rect l="l" t="t" r="r" b="b"/>
              <a:pathLst>
                <a:path w="5097779" h="1524000">
                  <a:moveTo>
                    <a:pt x="122347" y="0"/>
                  </a:moveTo>
                  <a:lnTo>
                    <a:pt x="4975432" y="0"/>
                  </a:lnTo>
                  <a:cubicBezTo>
                    <a:pt x="5043002" y="0"/>
                    <a:pt x="5097779" y="68232"/>
                    <a:pt x="5097779" y="152400"/>
                  </a:cubicBezTo>
                  <a:lnTo>
                    <a:pt x="5097779" y="1371600"/>
                  </a:lnTo>
                  <a:cubicBezTo>
                    <a:pt x="5097779" y="1455768"/>
                    <a:pt x="5043002" y="1524000"/>
                    <a:pt x="4975432" y="1524000"/>
                  </a:cubicBezTo>
                  <a:lnTo>
                    <a:pt x="122347" y="1524000"/>
                  </a:lnTo>
                  <a:cubicBezTo>
                    <a:pt x="54776" y="1524000"/>
                    <a:pt x="0" y="1455768"/>
                    <a:pt x="0" y="1371600"/>
                  </a:cubicBezTo>
                  <a:lnTo>
                    <a:pt x="0" y="152400"/>
                  </a:lnTo>
                  <a:cubicBezTo>
                    <a:pt x="0" y="68232"/>
                    <a:pt x="54776" y="0"/>
                    <a:pt x="122347" y="0"/>
                  </a:cubicBez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5097779" cy="1581150"/>
            </a:xfrm>
            <a:prstGeom prst="rect">
              <a:avLst/>
            </a:prstGeom>
          </p:spPr>
          <p:txBody>
            <a:bodyPr lIns="50392" tIns="50392" rIns="50392" bIns="50392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r>
                <a:rPr lang="en-US" sz="26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No time, no reward, no structure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62050" y="124777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gap between wanting to and being able 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00700" y="9696450"/>
            <a:ext cx="7077075" cy="34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2033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2050" y="3089129"/>
            <a:ext cx="6608309" cy="5847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2"/>
              </a:lnSpc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do we bridge the gap? 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Sci comm training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Career progression criteria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Protected time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Explicit outreach budgets</a:t>
            </a: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4272"/>
              </a:lnSpc>
            </a:pPr>
            <a:endParaRPr lang="en-US" sz="3051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037403" y="1247775"/>
            <a:ext cx="8460022" cy="5562905"/>
          </a:xfrm>
          <a:custGeom>
            <a:avLst/>
            <a:gdLst/>
            <a:ahLst/>
            <a:cxnLst/>
            <a:rect l="l" t="t" r="r" b="b"/>
            <a:pathLst>
              <a:path w="8460022" h="5562905">
                <a:moveTo>
                  <a:pt x="0" y="0"/>
                </a:moveTo>
                <a:lnTo>
                  <a:pt x="8460022" y="0"/>
                </a:lnTo>
                <a:lnTo>
                  <a:pt x="8460022" y="5562905"/>
                </a:lnTo>
                <a:lnTo>
                  <a:pt x="0" y="5562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530012" y="6275471"/>
            <a:ext cx="6144220" cy="3225715"/>
          </a:xfrm>
          <a:custGeom>
            <a:avLst/>
            <a:gdLst/>
            <a:ahLst/>
            <a:cxnLst/>
            <a:rect l="l" t="t" r="r" b="b"/>
            <a:pathLst>
              <a:path w="6144220" h="3225715">
                <a:moveTo>
                  <a:pt x="0" y="0"/>
                </a:moveTo>
                <a:lnTo>
                  <a:pt x="6144220" y="0"/>
                </a:lnTo>
                <a:lnTo>
                  <a:pt x="6144220" y="3225715"/>
                </a:lnTo>
                <a:lnTo>
                  <a:pt x="0" y="3225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659209" y="4230541"/>
            <a:ext cx="3916720" cy="5160278"/>
          </a:xfrm>
          <a:custGeom>
            <a:avLst/>
            <a:gdLst/>
            <a:ahLst/>
            <a:cxnLst/>
            <a:rect l="l" t="t" r="r" b="b"/>
            <a:pathLst>
              <a:path w="3916720" h="5160278">
                <a:moveTo>
                  <a:pt x="0" y="0"/>
                </a:moveTo>
                <a:lnTo>
                  <a:pt x="3916720" y="0"/>
                </a:lnTo>
                <a:lnTo>
                  <a:pt x="3916720" y="5160278"/>
                </a:lnTo>
                <a:lnTo>
                  <a:pt x="0" y="516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062107" y="6250748"/>
            <a:ext cx="2715021" cy="3493327"/>
          </a:xfrm>
          <a:custGeom>
            <a:avLst/>
            <a:gdLst/>
            <a:ahLst/>
            <a:cxnLst/>
            <a:rect l="l" t="t" r="r" b="b"/>
            <a:pathLst>
              <a:path w="2715021" h="3493327">
                <a:moveTo>
                  <a:pt x="0" y="0"/>
                </a:moveTo>
                <a:lnTo>
                  <a:pt x="2715021" y="0"/>
                </a:lnTo>
                <a:lnTo>
                  <a:pt x="2715021" y="3493327"/>
                </a:lnTo>
                <a:lnTo>
                  <a:pt x="0" y="34933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52643" y="4516562"/>
            <a:ext cx="2409464" cy="3517818"/>
          </a:xfrm>
          <a:custGeom>
            <a:avLst/>
            <a:gdLst/>
            <a:ahLst/>
            <a:cxnLst/>
            <a:rect l="l" t="t" r="r" b="b"/>
            <a:pathLst>
              <a:path w="2409464" h="3517818">
                <a:moveTo>
                  <a:pt x="0" y="0"/>
                </a:moveTo>
                <a:lnTo>
                  <a:pt x="2409464" y="0"/>
                </a:lnTo>
                <a:lnTo>
                  <a:pt x="2409464" y="3517818"/>
                </a:lnTo>
                <a:lnTo>
                  <a:pt x="0" y="3517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162050" y="1247775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Sagan effect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0700" y="9696450"/>
            <a:ext cx="7077075" cy="34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2033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2050" y="2656865"/>
            <a:ext cx="743413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Too public to be taken seriously?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38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2050" y="952500"/>
            <a:ext cx="695325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9139238" y="-155079"/>
            <a:ext cx="9148762" cy="5146179"/>
          </a:xfrm>
          <a:custGeom>
            <a:avLst/>
            <a:gdLst/>
            <a:ahLst/>
            <a:cxnLst/>
            <a:rect l="l" t="t" r="r" b="b"/>
            <a:pathLst>
              <a:path w="9148762" h="5146179">
                <a:moveTo>
                  <a:pt x="0" y="0"/>
                </a:moveTo>
                <a:lnTo>
                  <a:pt x="9148762" y="0"/>
                </a:lnTo>
                <a:lnTo>
                  <a:pt x="9148762" y="5146179"/>
                </a:lnTo>
                <a:lnTo>
                  <a:pt x="0" y="5146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162050" y="1245781"/>
            <a:ext cx="7673008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Science is a two-way street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0700" y="9696450"/>
            <a:ext cx="7077075" cy="34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7"/>
              </a:lnSpc>
              <a:spcBef>
                <a:spcPct val="0"/>
              </a:spcBef>
            </a:pPr>
            <a:r>
              <a:rPr lang="en-US" sz="2033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7" name="Freeform 7"/>
          <p:cNvSpPr/>
          <p:nvPr/>
        </p:nvSpPr>
        <p:spPr>
          <a:xfrm>
            <a:off x="9139238" y="4991100"/>
            <a:ext cx="9151144" cy="4452251"/>
          </a:xfrm>
          <a:custGeom>
            <a:avLst/>
            <a:gdLst/>
            <a:ahLst/>
            <a:cxnLst/>
            <a:rect l="l" t="t" r="r" b="b"/>
            <a:pathLst>
              <a:path w="9151144" h="4452251">
                <a:moveTo>
                  <a:pt x="0" y="0"/>
                </a:moveTo>
                <a:lnTo>
                  <a:pt x="9151143" y="0"/>
                </a:lnTo>
                <a:lnTo>
                  <a:pt x="9151143" y="4452251"/>
                </a:lnTo>
                <a:lnTo>
                  <a:pt x="0" y="4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84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162050" y="3369017"/>
            <a:ext cx="7977188" cy="318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2"/>
              </a:lnSpc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‘Deficit model’ of science communication 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expert to audience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criticised in House of Lord’s Science and Technology Committee’s 2000 report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2050" y="6796709"/>
            <a:ext cx="7673008" cy="2720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72"/>
              </a:lnSpc>
              <a:spcBef>
                <a:spcPct val="0"/>
              </a:spcBef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New era: 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Citizen science (e.g. Big Butterfly Count)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Participatory research </a:t>
            </a: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Dialogues on ethics and implications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39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">
            <a:extLst>
              <a:ext uri="{FF2B5EF4-FFF2-40B4-BE49-F238E27FC236}">
                <a16:creationId xmlns:a16="http://schemas.microsoft.com/office/drawing/2014/main" id="{4779D930-84DF-A990-BB84-858DF1023C9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800600" y="876300"/>
            <a:ext cx="266700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Local communities</a:t>
            </a:r>
          </a:p>
        </p:txBody>
      </p:sp>
      <p:sp>
        <p:nvSpPr>
          <p:cNvPr id="4" name="AutoShape 4"/>
          <p:cNvSpPr/>
          <p:nvPr/>
        </p:nvSpPr>
        <p:spPr>
          <a:xfrm flipH="1" flipV="1">
            <a:off x="7077074" y="2658110"/>
            <a:ext cx="1209675" cy="1209675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352086" y="6670157"/>
            <a:ext cx="2295524" cy="893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Funding bodies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5048250" y="4544060"/>
            <a:ext cx="1714500" cy="0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706100" y="6658610"/>
            <a:ext cx="266700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Other </a:t>
            </a:r>
          </a:p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scientists</a:t>
            </a:r>
          </a:p>
        </p:txBody>
      </p:sp>
      <p:sp>
        <p:nvSpPr>
          <p:cNvPr id="8" name="AutoShape 8"/>
          <p:cNvSpPr/>
          <p:nvPr/>
        </p:nvSpPr>
        <p:spPr>
          <a:xfrm flipH="1">
            <a:off x="7077074" y="5210810"/>
            <a:ext cx="1209675" cy="1209675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7629524" y="7925435"/>
            <a:ext cx="26670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Industry</a:t>
            </a:r>
          </a:p>
        </p:txBody>
      </p:sp>
      <p:sp>
        <p:nvSpPr>
          <p:cNvPr id="10" name="AutoShape 10"/>
          <p:cNvSpPr/>
          <p:nvPr/>
        </p:nvSpPr>
        <p:spPr>
          <a:xfrm>
            <a:off x="8943974" y="5163185"/>
            <a:ext cx="0" cy="1714500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952624" y="4053840"/>
            <a:ext cx="266700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Media and journalists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629774" y="5210810"/>
            <a:ext cx="1209675" cy="1209675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3630274" y="4067175"/>
            <a:ext cx="2667000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Schools and young people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1201400" y="4544060"/>
            <a:ext cx="1714500" cy="0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0706100" y="1333500"/>
            <a:ext cx="26670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Policymakers</a:t>
            </a:r>
          </a:p>
        </p:txBody>
      </p:sp>
      <p:sp>
        <p:nvSpPr>
          <p:cNvPr id="16" name="AutoShape 16"/>
          <p:cNvSpPr/>
          <p:nvPr/>
        </p:nvSpPr>
        <p:spPr>
          <a:xfrm flipV="1">
            <a:off x="9629774" y="2658110"/>
            <a:ext cx="1209675" cy="1209675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7629524" y="714375"/>
            <a:ext cx="2667000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General public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8963024" y="2396490"/>
            <a:ext cx="0" cy="1714500"/>
          </a:xfrm>
          <a:prstGeom prst="line">
            <a:avLst/>
          </a:prstGeom>
          <a:ln w="38100" cap="flat">
            <a:solidFill>
              <a:srgbClr val="008AAD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6486524" y="3829685"/>
            <a:ext cx="4953000" cy="1428750"/>
            <a:chOff x="0" y="0"/>
            <a:chExt cx="6604000" cy="1905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04000" cy="1905000"/>
            </a:xfrm>
            <a:custGeom>
              <a:avLst/>
              <a:gdLst/>
              <a:ahLst/>
              <a:cxnLst/>
              <a:rect l="l" t="t" r="r" b="b"/>
              <a:pathLst>
                <a:path w="6604000" h="1905000">
                  <a:moveTo>
                    <a:pt x="188686" y="0"/>
                  </a:moveTo>
                  <a:lnTo>
                    <a:pt x="6415314" y="0"/>
                  </a:lnTo>
                  <a:cubicBezTo>
                    <a:pt x="6519522" y="0"/>
                    <a:pt x="6604000" y="85290"/>
                    <a:pt x="6604000" y="190500"/>
                  </a:cubicBezTo>
                  <a:lnTo>
                    <a:pt x="6604000" y="1714500"/>
                  </a:lnTo>
                  <a:cubicBezTo>
                    <a:pt x="6604000" y="1819710"/>
                    <a:pt x="6519522" y="1905000"/>
                    <a:pt x="6415314" y="1905000"/>
                  </a:cubicBezTo>
                  <a:lnTo>
                    <a:pt x="188686" y="1905000"/>
                  </a:lnTo>
                  <a:cubicBezTo>
                    <a:pt x="84477" y="1905000"/>
                    <a:pt x="0" y="1819710"/>
                    <a:pt x="0" y="1714500"/>
                  </a:cubicBezTo>
                  <a:lnTo>
                    <a:pt x="0" y="190500"/>
                  </a:lnTo>
                  <a:cubicBezTo>
                    <a:pt x="0" y="85290"/>
                    <a:pt x="84477" y="0"/>
                    <a:pt x="188686" y="0"/>
                  </a:cubicBezTo>
                  <a:close/>
                </a:path>
              </a:pathLst>
            </a:custGeom>
            <a:solidFill>
              <a:srgbClr val="0030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23825"/>
              <a:ext cx="6604000" cy="1781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79"/>
                </a:lnSpc>
              </a:pPr>
              <a:r>
                <a:rPr lang="en-US" sz="4199" u="none" strike="noStrike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Science Communication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8534400" y="6934835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4191000" y="4110990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734674" y="6282690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982574" y="4110990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6172200" y="6282690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0896600" y="1781810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172200" y="1781810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534400" y="1353185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250" y="0"/>
                </a:lnTo>
                <a:lnTo>
                  <a:pt x="857250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9527BA90-4693-2312-5799-55E91C9BAFC8}"/>
              </a:ext>
            </a:extLst>
          </p:cNvPr>
          <p:cNvSpPr txBox="1"/>
          <p:nvPr/>
        </p:nvSpPr>
        <p:spPr>
          <a:xfrm>
            <a:off x="4600574" y="8822191"/>
            <a:ext cx="8686800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Method and purpose – who are you talking to?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19821" y="8176053"/>
            <a:ext cx="476250" cy="561975"/>
            <a:chOff x="0" y="0"/>
            <a:chExt cx="635000" cy="749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" cy="749300"/>
            </a:xfrm>
            <a:custGeom>
              <a:avLst/>
              <a:gdLst/>
              <a:ahLst/>
              <a:cxnLst/>
              <a:rect l="l" t="t" r="r" b="b"/>
              <a:pathLst>
                <a:path w="635000" h="749300">
                  <a:moveTo>
                    <a:pt x="317500" y="0"/>
                  </a:moveTo>
                  <a:cubicBezTo>
                    <a:pt x="142150" y="0"/>
                    <a:pt x="0" y="167737"/>
                    <a:pt x="0" y="374650"/>
                  </a:cubicBezTo>
                  <a:cubicBezTo>
                    <a:pt x="0" y="581563"/>
                    <a:pt x="142150" y="749300"/>
                    <a:pt x="317500" y="749300"/>
                  </a:cubicBezTo>
                  <a:cubicBezTo>
                    <a:pt x="492850" y="749300"/>
                    <a:pt x="635000" y="581563"/>
                    <a:pt x="635000" y="374650"/>
                  </a:cubicBezTo>
                  <a:cubicBezTo>
                    <a:pt x="635000" y="167737"/>
                    <a:pt x="492850" y="0"/>
                    <a:pt x="317500" y="0"/>
                  </a:cubicBez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000" cy="79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90700" y="8116114"/>
            <a:ext cx="7620000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comms does PPD do, and how can you get involved?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60211" y="6687364"/>
            <a:ext cx="8382000" cy="838200"/>
            <a:chOff x="0" y="0"/>
            <a:chExt cx="11176000" cy="1117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75988"/>
              <a:ext cx="635000" cy="749300"/>
              <a:chOff x="0" y="0"/>
              <a:chExt cx="635000" cy="7493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4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16000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are the recommendations for this new era of science communication?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5258614"/>
            <a:ext cx="8445023" cy="838200"/>
            <a:chOff x="0" y="0"/>
            <a:chExt cx="11260031" cy="1117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do people think about science &amp; scientists?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3829864"/>
            <a:ext cx="8445023" cy="838200"/>
            <a:chOff x="0" y="0"/>
            <a:chExt cx="11260031" cy="111760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184150"/>
              <a:ext cx="635000" cy="749300"/>
              <a:chOff x="0" y="0"/>
              <a:chExt cx="635000" cy="749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100031" y="0"/>
              <a:ext cx="10160000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changes are</a:t>
              </a: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impacting science communication?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8700" y="2682102"/>
            <a:ext cx="8382000" cy="561975"/>
            <a:chOff x="0" y="0"/>
            <a:chExt cx="11176000" cy="7493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35000" cy="749300"/>
              <a:chOff x="0" y="0"/>
              <a:chExt cx="635000" cy="7493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16000" y="34713"/>
              <a:ext cx="1016000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is science communication?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166399" y="1160532"/>
            <a:ext cx="57150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09579" y="9679236"/>
            <a:ext cx="706884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2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275892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Science communication at PPD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9" y="2435457"/>
            <a:ext cx="415290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External Comms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0428" y="3090778"/>
            <a:ext cx="9339545" cy="211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LinkedIn 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Website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Articles and press releases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Photos, videos, posters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0429" y="6109738"/>
            <a:ext cx="4924604" cy="3271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Monthly newsletter 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TV news screens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Quarterly highlights for EB</a:t>
            </a:r>
          </a:p>
          <a:p>
            <a:pPr marL="658496" lvl="1" indent="-329248" algn="l">
              <a:lnSpc>
                <a:spcPts val="4270"/>
              </a:lnSpc>
              <a:spcBef>
                <a:spcPct val="0"/>
              </a:spcBef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Source and STFC webinars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0428" y="5454418"/>
            <a:ext cx="4078870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Internal Comms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857821B-5782-73BA-F43B-069571439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3"/>
          <a:stretch>
            <a:fillRect/>
          </a:stretch>
        </p:blipFill>
        <p:spPr bwMode="auto">
          <a:xfrm>
            <a:off x="7815352" y="2682604"/>
            <a:ext cx="3348557" cy="33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4A3831-60C6-5FEE-CAE0-CDD4480E6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669" y="6187816"/>
            <a:ext cx="4030451" cy="33629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D65DFB-388D-FFD8-9152-6FD4B6CB2C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670"/>
          <a:stretch>
            <a:fillRect/>
          </a:stretch>
        </p:blipFill>
        <p:spPr>
          <a:xfrm>
            <a:off x="11268494" y="2660116"/>
            <a:ext cx="3447300" cy="34364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A0A4B4-B0B2-FF55-3B04-7E2AF95EC7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2145" b="6505"/>
          <a:stretch>
            <a:fillRect/>
          </a:stretch>
        </p:blipFill>
        <p:spPr>
          <a:xfrm>
            <a:off x="7489345" y="6176612"/>
            <a:ext cx="2878902" cy="3391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E2E0C-C5B4-7ACC-98A1-EF9E954D287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1443" b="6563"/>
          <a:stretch>
            <a:fillRect/>
          </a:stretch>
        </p:blipFill>
        <p:spPr>
          <a:xfrm>
            <a:off x="14581542" y="6185098"/>
            <a:ext cx="3350657" cy="33629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35C2A5-D098-B175-6BCE-85611AA11B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078"/>
          <a:stretch>
            <a:fillRect/>
          </a:stretch>
        </p:blipFill>
        <p:spPr>
          <a:xfrm>
            <a:off x="14815365" y="2682604"/>
            <a:ext cx="3230093" cy="333251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6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825958" y="2325104"/>
            <a:ext cx="10636083" cy="7092521"/>
          </a:xfrm>
          <a:custGeom>
            <a:avLst/>
            <a:gdLst/>
            <a:ahLst/>
            <a:cxnLst/>
            <a:rect l="l" t="t" r="r" b="b"/>
            <a:pathLst>
              <a:path w="10636083" h="7092521">
                <a:moveTo>
                  <a:pt x="0" y="0"/>
                </a:moveTo>
                <a:lnTo>
                  <a:pt x="10636084" y="0"/>
                </a:lnTo>
                <a:lnTo>
                  <a:pt x="10636084" y="7092522"/>
                </a:lnTo>
                <a:lnTo>
                  <a:pt x="0" y="7092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" b="-25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166399" y="1150930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New PPD website!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42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F1E66668-15E6-9AEA-C4BC-CC3E7617BB45}"/>
              </a:ext>
            </a:extLst>
          </p:cNvPr>
          <p:cNvSpPr/>
          <p:nvPr/>
        </p:nvSpPr>
        <p:spPr>
          <a:xfrm>
            <a:off x="-476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275892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Science communication at PPD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 dirty="0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6399" y="2522328"/>
            <a:ext cx="5407538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Public Engagement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0429" y="3207146"/>
            <a:ext cx="4855572" cy="3271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Masterclasses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Work &amp; Engineering Experience </a:t>
            </a:r>
            <a:r>
              <a:rPr lang="en-US" sz="305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programmes</a:t>
            </a:r>
            <a:endParaRPr lang="en-US" sz="30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Visits and tours</a:t>
            </a:r>
          </a:p>
          <a:p>
            <a:pPr marL="658496" lvl="1" indent="-329248" algn="l">
              <a:lnSpc>
                <a:spcPts val="4270"/>
              </a:lnSpc>
              <a:buFont typeface="Arial"/>
              <a:buChar char="•"/>
            </a:pPr>
            <a:r>
              <a:rPr lang="en-US" sz="30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Public access days</a:t>
            </a:r>
          </a:p>
        </p:txBody>
      </p:sp>
      <p:pic>
        <p:nvPicPr>
          <p:cNvPr id="2050" name="Picture 2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D5CABE95-974F-45D3-B5B3-2E9DB97D6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403" y="1900923"/>
            <a:ext cx="5743995" cy="38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group of people standing in front of a table&#10;&#10;AI-generated content may be incorrect.">
            <a:extLst>
              <a:ext uri="{FF2B5EF4-FFF2-40B4-BE49-F238E27FC236}">
                <a16:creationId xmlns:a16="http://schemas.microsoft.com/office/drawing/2014/main" id="{C0EA2B0E-4046-C3D2-D188-44C44555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803" y="5941652"/>
            <a:ext cx="5959595" cy="335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BA0318-C5B2-DA91-1136-AA3C23770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18" y="6095416"/>
            <a:ext cx="4477012" cy="2985919"/>
          </a:xfrm>
          <a:prstGeom prst="rect">
            <a:avLst/>
          </a:prstGeom>
        </p:spPr>
      </p:pic>
      <p:pic>
        <p:nvPicPr>
          <p:cNvPr id="2054" name="Picture 6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07EE8349-96A9-F808-6CBB-88BF94DD2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47" y="2768125"/>
            <a:ext cx="4477168" cy="298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4820A24-E661-0635-6EC4-EAAA0AC2002A}"/>
              </a:ext>
            </a:extLst>
          </p:cNvPr>
          <p:cNvSpPr/>
          <p:nvPr/>
        </p:nvSpPr>
        <p:spPr>
          <a:xfrm>
            <a:off x="-476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" name="Freeform 2"/>
          <p:cNvSpPr/>
          <p:nvPr/>
        </p:nvSpPr>
        <p:spPr>
          <a:xfrm flipH="1">
            <a:off x="-3400983" y="7594076"/>
            <a:ext cx="3396220" cy="269292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275892"/>
            <a:ext cx="531060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How YOU can get involved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3435047"/>
            <a:ext cx="9220200" cy="4926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PPD Public Engagement meetings </a:t>
            </a:r>
          </a:p>
          <a:p>
            <a:pPr algn="l">
              <a:lnSpc>
                <a:spcPts val="4272"/>
              </a:lnSpc>
            </a:pPr>
            <a:endParaRPr lang="en-US" sz="305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Volunteer at events – masterclasses, access days etc.</a:t>
            </a:r>
          </a:p>
          <a:p>
            <a:pPr algn="l">
              <a:lnSpc>
                <a:spcPts val="4272"/>
              </a:lnSpc>
            </a:pPr>
            <a:endParaRPr lang="en-US" sz="305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Register as a STEM Ambassador – mailing list</a:t>
            </a:r>
          </a:p>
          <a:p>
            <a:pPr algn="l">
              <a:lnSpc>
                <a:spcPts val="4272"/>
              </a:lnSpc>
            </a:pPr>
            <a:endParaRPr lang="en-US" sz="305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Become a Summer Work Experience supervisor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2CB13-3EC4-1F26-FA6A-43143CFA1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9430" y="5209438"/>
            <a:ext cx="6770082" cy="5077561"/>
          </a:xfrm>
          <a:prstGeom prst="rect">
            <a:avLst/>
          </a:prstGeom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3EFF5479-6374-534F-75C2-49174BDAF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4" b="11857"/>
          <a:stretch>
            <a:fillRect/>
          </a:stretch>
        </p:blipFill>
        <p:spPr bwMode="auto">
          <a:xfrm>
            <a:off x="11506200" y="24702"/>
            <a:ext cx="6748462" cy="33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821D182B-AE29-F666-A9F5-B26A49F8BF08}"/>
              </a:ext>
            </a:extLst>
          </p:cNvPr>
          <p:cNvSpPr txBox="1"/>
          <p:nvPr/>
        </p:nvSpPr>
        <p:spPr>
          <a:xfrm>
            <a:off x="17106900" y="97917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 dirty="0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44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097B4337-4C5F-9185-50B3-1D98407D5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 b="3986"/>
          <a:stretch>
            <a:fillRect/>
          </a:stretch>
        </p:blipFill>
        <p:spPr bwMode="auto">
          <a:xfrm>
            <a:off x="11519430" y="3162300"/>
            <a:ext cx="68012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08" y="-879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B731C7-337B-2A00-C660-43D272A5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3548" y="21053"/>
            <a:ext cx="6261379" cy="1026594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275892"/>
            <a:ext cx="5158201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How YOU can get involved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9584" y="3608852"/>
            <a:ext cx="4838701" cy="4374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Upcoming result, paper, or milestone? Share early!</a:t>
            </a:r>
          </a:p>
          <a:p>
            <a:pPr algn="l">
              <a:lnSpc>
                <a:spcPts val="4272"/>
              </a:lnSpc>
            </a:pPr>
            <a:endParaRPr lang="en-US" sz="305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ideas too small</a:t>
            </a:r>
          </a:p>
          <a:p>
            <a:pPr algn="l">
              <a:lnSpc>
                <a:spcPts val="4272"/>
              </a:lnSpc>
            </a:pPr>
            <a:endParaRPr lang="en-US" sz="3051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658819" lvl="1" indent="-329410" algn="l">
              <a:lnSpc>
                <a:spcPts val="4272"/>
              </a:lnSpc>
              <a:buFont typeface="Arial"/>
              <a:buChar char="•"/>
            </a:pPr>
            <a:r>
              <a:rPr lang="en-US" sz="305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Engage! Follow us on LinkedIn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73600" y="969645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 dirty="0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9F4D3C-270D-28BF-1FA8-E5EA64D03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36" y="4549723"/>
            <a:ext cx="5625978" cy="470857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526BC1C-B391-478B-B4F7-8837824A4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87" y="1409700"/>
            <a:ext cx="5543046" cy="314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6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1" y="0"/>
                </a:lnTo>
                <a:lnTo>
                  <a:pt x="182880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66399" y="1275892"/>
            <a:ext cx="16335375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Summary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46</a:t>
            </a:r>
          </a:p>
        </p:txBody>
      </p:sp>
      <p:grpSp>
        <p:nvGrpSpPr>
          <p:cNvPr id="32" name="Group 4">
            <a:extLst>
              <a:ext uri="{FF2B5EF4-FFF2-40B4-BE49-F238E27FC236}">
                <a16:creationId xmlns:a16="http://schemas.microsoft.com/office/drawing/2014/main" id="{E6C1F06E-BA4B-4005-F744-028442001542}"/>
              </a:ext>
            </a:extLst>
          </p:cNvPr>
          <p:cNvGrpSpPr/>
          <p:nvPr/>
        </p:nvGrpSpPr>
        <p:grpSpPr>
          <a:xfrm>
            <a:off x="1028700" y="2931321"/>
            <a:ext cx="15925800" cy="609600"/>
            <a:chOff x="0" y="0"/>
            <a:chExt cx="21234400" cy="812800"/>
          </a:xfrm>
        </p:grpSpPr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7B4C22C2-022F-E813-B491-DD2FE065C743}"/>
                </a:ext>
              </a:extLst>
            </p:cNvPr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DC534225-D50F-D0DB-1B22-9C778C4E38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7">
                <a:extLst>
                  <a:ext uri="{FF2B5EF4-FFF2-40B4-BE49-F238E27FC236}">
                    <a16:creationId xmlns:a16="http://schemas.microsoft.com/office/drawing/2014/main" id="{589EA89B-C5DE-943D-433F-D16D90C62FF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1</a:t>
                </a:r>
              </a:p>
            </p:txBody>
          </p:sp>
        </p:grp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361ED551-9157-34DA-C07E-CD0EE13A64C7}"/>
                </a:ext>
              </a:extLst>
            </p:cNvPr>
            <p:cNvSpPr txBox="1"/>
            <p:nvPr/>
          </p:nvSpPr>
          <p:spPr>
            <a:xfrm>
              <a:off x="1244600" y="129752"/>
              <a:ext cx="19989800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 dirty="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Sci Comms is no longer one way – it’s a dialogue between science and society</a:t>
              </a:r>
              <a:endParaRPr lang="en-US" sz="3050" u="none" strike="noStrike" dirty="0">
                <a:solidFill>
                  <a:srgbClr val="003088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grpSp>
        <p:nvGrpSpPr>
          <p:cNvPr id="37" name="Group 11">
            <a:extLst>
              <a:ext uri="{FF2B5EF4-FFF2-40B4-BE49-F238E27FC236}">
                <a16:creationId xmlns:a16="http://schemas.microsoft.com/office/drawing/2014/main" id="{B4449BB3-CF30-3B7C-6D48-B9CA5BC4475E}"/>
              </a:ext>
            </a:extLst>
          </p:cNvPr>
          <p:cNvGrpSpPr/>
          <p:nvPr/>
        </p:nvGrpSpPr>
        <p:grpSpPr>
          <a:xfrm>
            <a:off x="1028700" y="4966940"/>
            <a:ext cx="15697200" cy="609600"/>
            <a:chOff x="0" y="0"/>
            <a:chExt cx="20929600" cy="812800"/>
          </a:xfrm>
        </p:grpSpPr>
        <p:grpSp>
          <p:nvGrpSpPr>
            <p:cNvPr id="38" name="Group 12">
              <a:extLst>
                <a:ext uri="{FF2B5EF4-FFF2-40B4-BE49-F238E27FC236}">
                  <a16:creationId xmlns:a16="http://schemas.microsoft.com/office/drawing/2014/main" id="{D57F405C-2DB6-F8E7-0012-D4A4B6F26E09}"/>
                </a:ext>
              </a:extLst>
            </p:cNvPr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40" name="Freeform 13">
                <a:extLst>
                  <a:ext uri="{FF2B5EF4-FFF2-40B4-BE49-F238E27FC236}">
                    <a16:creationId xmlns:a16="http://schemas.microsoft.com/office/drawing/2014/main" id="{46ABD6A8-6BD0-A005-B3AE-1018C86B0D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14">
                <a:extLst>
                  <a:ext uri="{FF2B5EF4-FFF2-40B4-BE49-F238E27FC236}">
                    <a16:creationId xmlns:a16="http://schemas.microsoft.com/office/drawing/2014/main" id="{3CBF6295-9796-CD66-3A34-2F83B68794C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3</a:t>
                </a:r>
              </a:p>
            </p:txBody>
          </p:sp>
        </p:grp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id="{00B75C1D-582F-4C6D-4DAB-9456B5626CCC}"/>
                </a:ext>
              </a:extLst>
            </p:cNvPr>
            <p:cNvSpPr txBox="1"/>
            <p:nvPr/>
          </p:nvSpPr>
          <p:spPr>
            <a:xfrm>
              <a:off x="1244600" y="129752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 dirty="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Public support for science is real and needs nurturing</a:t>
              </a:r>
            </a:p>
          </p:txBody>
        </p: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id="{163E3DDA-B28D-1B74-B9FC-B749BD8FBB47}"/>
              </a:ext>
            </a:extLst>
          </p:cNvPr>
          <p:cNvGrpSpPr/>
          <p:nvPr/>
        </p:nvGrpSpPr>
        <p:grpSpPr>
          <a:xfrm>
            <a:off x="1028700" y="7002558"/>
            <a:ext cx="15697200" cy="609600"/>
            <a:chOff x="0" y="0"/>
            <a:chExt cx="20929600" cy="812800"/>
          </a:xfrm>
        </p:grpSpPr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9E486E24-C0E3-7603-A7D7-31FE1DF9C593}"/>
                </a:ext>
              </a:extLst>
            </p:cNvPr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45" name="Freeform 18">
                <a:extLst>
                  <a:ext uri="{FF2B5EF4-FFF2-40B4-BE49-F238E27FC236}">
                    <a16:creationId xmlns:a16="http://schemas.microsoft.com/office/drawing/2014/main" id="{5CD24139-4B4A-FC07-A0F9-1033BD6FF2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extBox 19">
                <a:extLst>
                  <a:ext uri="{FF2B5EF4-FFF2-40B4-BE49-F238E27FC236}">
                    <a16:creationId xmlns:a16="http://schemas.microsoft.com/office/drawing/2014/main" id="{CBBB787B-9A2E-BB35-FAE5-43A18A0D7DC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5</a:t>
                </a:r>
              </a:p>
            </p:txBody>
          </p: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87207EAD-9F4C-C5F3-2B09-C8379D89C1C1}"/>
                </a:ext>
              </a:extLst>
            </p:cNvPr>
            <p:cNvSpPr txBox="1"/>
            <p:nvPr/>
          </p:nvSpPr>
          <p:spPr>
            <a:xfrm>
              <a:off x="1244600" y="130598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 dirty="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You can (and should!) get involved with public engagement</a:t>
              </a:r>
            </a:p>
          </p:txBody>
        </p:sp>
      </p:grpSp>
      <p:grpSp>
        <p:nvGrpSpPr>
          <p:cNvPr id="47" name="Group 21">
            <a:extLst>
              <a:ext uri="{FF2B5EF4-FFF2-40B4-BE49-F238E27FC236}">
                <a16:creationId xmlns:a16="http://schemas.microsoft.com/office/drawing/2014/main" id="{FA81BC95-F6FA-2DC7-3850-F580EAE5D195}"/>
              </a:ext>
            </a:extLst>
          </p:cNvPr>
          <p:cNvGrpSpPr/>
          <p:nvPr/>
        </p:nvGrpSpPr>
        <p:grpSpPr>
          <a:xfrm>
            <a:off x="1028700" y="3949131"/>
            <a:ext cx="16473074" cy="609600"/>
            <a:chOff x="0" y="0"/>
            <a:chExt cx="21964099" cy="812800"/>
          </a:xfrm>
        </p:grpSpPr>
        <p:grpSp>
          <p:nvGrpSpPr>
            <p:cNvPr id="48" name="Group 22">
              <a:extLst>
                <a:ext uri="{FF2B5EF4-FFF2-40B4-BE49-F238E27FC236}">
                  <a16:creationId xmlns:a16="http://schemas.microsoft.com/office/drawing/2014/main" id="{F108AC7E-7F2F-0AE0-B586-43E097490F3A}"/>
                </a:ext>
              </a:extLst>
            </p:cNvPr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9E6B78F4-C319-2732-E5CA-CAB9917867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24">
                <a:extLst>
                  <a:ext uri="{FF2B5EF4-FFF2-40B4-BE49-F238E27FC236}">
                    <a16:creationId xmlns:a16="http://schemas.microsoft.com/office/drawing/2014/main" id="{E2FD573A-F1DE-D275-63F2-24BFC52D172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2</a:t>
                </a:r>
              </a:p>
            </p:txBody>
          </p:sp>
        </p:grpSp>
        <p:sp>
          <p:nvSpPr>
            <p:cNvPr id="49" name="TextBox 25">
              <a:extLst>
                <a:ext uri="{FF2B5EF4-FFF2-40B4-BE49-F238E27FC236}">
                  <a16:creationId xmlns:a16="http://schemas.microsoft.com/office/drawing/2014/main" id="{0AC4AFBF-907F-8303-403F-B06F2F75AAD6}"/>
                </a:ext>
              </a:extLst>
            </p:cNvPr>
            <p:cNvSpPr txBox="1"/>
            <p:nvPr/>
          </p:nvSpPr>
          <p:spPr>
            <a:xfrm>
              <a:off x="1244600" y="129752"/>
              <a:ext cx="20719499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 dirty="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Landscape has shifted: new media, AI and misinformation have changed the game</a:t>
              </a:r>
            </a:p>
          </p:txBody>
        </p:sp>
      </p:grpSp>
      <p:grpSp>
        <p:nvGrpSpPr>
          <p:cNvPr id="52" name="Group 26">
            <a:extLst>
              <a:ext uri="{FF2B5EF4-FFF2-40B4-BE49-F238E27FC236}">
                <a16:creationId xmlns:a16="http://schemas.microsoft.com/office/drawing/2014/main" id="{43D54A6D-C32D-547C-38BF-EF94153AA683}"/>
              </a:ext>
            </a:extLst>
          </p:cNvPr>
          <p:cNvGrpSpPr/>
          <p:nvPr/>
        </p:nvGrpSpPr>
        <p:grpSpPr>
          <a:xfrm>
            <a:off x="1028700" y="5986115"/>
            <a:ext cx="15692851" cy="609600"/>
            <a:chOff x="0" y="0"/>
            <a:chExt cx="20923802" cy="812800"/>
          </a:xfrm>
        </p:grpSpPr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29548F67-4D77-85E0-894F-0935DECDD260}"/>
                </a:ext>
              </a:extLst>
            </p:cNvPr>
            <p:cNvGrpSpPr/>
            <p:nvPr/>
          </p:nvGrpSpPr>
          <p:grpSpPr>
            <a:xfrm>
              <a:off x="0" y="0"/>
              <a:ext cx="812800" cy="812800"/>
              <a:chOff x="0" y="0"/>
              <a:chExt cx="812800" cy="812800"/>
            </a:xfrm>
          </p:grpSpPr>
          <p:sp>
            <p:nvSpPr>
              <p:cNvPr id="55" name="Freeform 28">
                <a:extLst>
                  <a:ext uri="{FF2B5EF4-FFF2-40B4-BE49-F238E27FC236}">
                    <a16:creationId xmlns:a16="http://schemas.microsoft.com/office/drawing/2014/main" id="{7036598E-2A58-A98B-D44A-BCB5B79ED8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008AA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29">
                <a:extLst>
                  <a:ext uri="{FF2B5EF4-FFF2-40B4-BE49-F238E27FC236}">
                    <a16:creationId xmlns:a16="http://schemas.microsoft.com/office/drawing/2014/main" id="{6181FF23-CBEA-D3CB-F266-3F7F99C28A8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400" u="none" strike="noStrike">
                    <a:solidFill>
                      <a:srgbClr val="008AAD"/>
                    </a:solidFill>
                    <a:latin typeface="Open Sauce"/>
                    <a:ea typeface="Open Sauce"/>
                    <a:cs typeface="Open Sauce"/>
                    <a:sym typeface="Open Sauce"/>
                  </a:rPr>
                  <a:t>4</a:t>
                </a:r>
              </a:p>
            </p:txBody>
          </p:sp>
        </p:grpSp>
        <p:sp>
          <p:nvSpPr>
            <p:cNvPr id="54" name="TextBox 30">
              <a:extLst>
                <a:ext uri="{FF2B5EF4-FFF2-40B4-BE49-F238E27FC236}">
                  <a16:creationId xmlns:a16="http://schemas.microsoft.com/office/drawing/2014/main" id="{469EAFC7-D570-E568-01E2-C2C71B165419}"/>
                </a:ext>
              </a:extLst>
            </p:cNvPr>
            <p:cNvSpPr txBox="1"/>
            <p:nvPr/>
          </p:nvSpPr>
          <p:spPr>
            <a:xfrm>
              <a:off x="1238802" y="129752"/>
              <a:ext cx="19685000" cy="58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5"/>
                </a:lnSpc>
              </a:pPr>
              <a:r>
                <a:rPr lang="en-US" sz="3050" dirty="0">
                  <a:solidFill>
                    <a:srgbClr val="003088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Building science capital builds positive attitudes towards science</a:t>
              </a:r>
            </a:p>
          </p:txBody>
        </p:sp>
      </p:grpSp>
      <p:sp>
        <p:nvSpPr>
          <p:cNvPr id="57" name="TextBox 31">
            <a:extLst>
              <a:ext uri="{FF2B5EF4-FFF2-40B4-BE49-F238E27FC236}">
                <a16:creationId xmlns:a16="http://schemas.microsoft.com/office/drawing/2014/main" id="{4D75F99F-E223-2E7D-B900-9F18815EF197}"/>
              </a:ext>
            </a:extLst>
          </p:cNvPr>
          <p:cNvSpPr txBox="1"/>
          <p:nvPr/>
        </p:nvSpPr>
        <p:spPr>
          <a:xfrm>
            <a:off x="3823966" y="8336058"/>
            <a:ext cx="10630543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008AA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Thank you. Questions?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958301" y="2764747"/>
            <a:ext cx="10371397" cy="6222838"/>
            <a:chOff x="0" y="0"/>
            <a:chExt cx="13828529" cy="8297118"/>
          </a:xfrm>
        </p:grpSpPr>
        <p:grpSp>
          <p:nvGrpSpPr>
            <p:cNvPr id="4" name="Group 4"/>
            <p:cNvGrpSpPr/>
            <p:nvPr/>
          </p:nvGrpSpPr>
          <p:grpSpPr>
            <a:xfrm>
              <a:off x="3191199" y="106373"/>
              <a:ext cx="7446131" cy="7446131"/>
              <a:chOff x="0" y="0"/>
              <a:chExt cx="8890000" cy="889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890000" cy="8890000"/>
              </a:xfrm>
              <a:custGeom>
                <a:avLst/>
                <a:gdLst/>
                <a:ahLst/>
                <a:cxnLst/>
                <a:rect l="l" t="t" r="r" b="b"/>
                <a:pathLst>
                  <a:path w="8890000" h="8890000">
                    <a:moveTo>
                      <a:pt x="4445000" y="0"/>
                    </a:moveTo>
                    <a:cubicBezTo>
                      <a:pt x="1990094" y="0"/>
                      <a:pt x="0" y="1990094"/>
                      <a:pt x="0" y="4445000"/>
                    </a:cubicBezTo>
                    <a:cubicBezTo>
                      <a:pt x="0" y="6899905"/>
                      <a:pt x="1990094" y="8890000"/>
                      <a:pt x="4445000" y="8890000"/>
                    </a:cubicBezTo>
                    <a:cubicBezTo>
                      <a:pt x="6899905" y="8890000"/>
                      <a:pt x="8890000" y="6899905"/>
                      <a:pt x="8890000" y="4445000"/>
                    </a:cubicBezTo>
                    <a:cubicBezTo>
                      <a:pt x="8890000" y="1990094"/>
                      <a:pt x="6899905" y="0"/>
                      <a:pt x="4445000" y="0"/>
                    </a:cubicBezTo>
                    <a:close/>
                  </a:path>
                </a:pathLst>
              </a:custGeom>
              <a:solidFill>
                <a:srgbClr val="008AAD">
                  <a:alpha val="7843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890000" cy="8928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167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467679" y="0"/>
              <a:ext cx="4893172" cy="1382853"/>
              <a:chOff x="0" y="0"/>
              <a:chExt cx="5102174" cy="144191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102174" cy="1441919"/>
              </a:xfrm>
              <a:custGeom>
                <a:avLst/>
                <a:gdLst/>
                <a:ahLst/>
                <a:cxnLst/>
                <a:rect l="l" t="t" r="r" b="b"/>
                <a:pathLst>
                  <a:path w="5102174" h="1441919">
                    <a:moveTo>
                      <a:pt x="159443" y="0"/>
                    </a:moveTo>
                    <a:lnTo>
                      <a:pt x="4942731" y="0"/>
                    </a:lnTo>
                    <a:cubicBezTo>
                      <a:pt x="5030789" y="0"/>
                      <a:pt x="5102174" y="64557"/>
                      <a:pt x="5102174" y="144192"/>
                    </a:cubicBezTo>
                    <a:lnTo>
                      <a:pt x="5102174" y="1297727"/>
                    </a:lnTo>
                    <a:cubicBezTo>
                      <a:pt x="5102174" y="1377362"/>
                      <a:pt x="5030789" y="1441919"/>
                      <a:pt x="4942731" y="1441919"/>
                    </a:cubicBezTo>
                    <a:lnTo>
                      <a:pt x="159443" y="1441919"/>
                    </a:lnTo>
                    <a:cubicBezTo>
                      <a:pt x="71385" y="1441919"/>
                      <a:pt x="0" y="1377362"/>
                      <a:pt x="0" y="1297727"/>
                    </a:cubicBezTo>
                    <a:lnTo>
                      <a:pt x="0" y="144192"/>
                    </a:lnTo>
                    <a:cubicBezTo>
                      <a:pt x="0" y="64557"/>
                      <a:pt x="71385" y="0"/>
                      <a:pt x="159443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5102174" cy="1480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Good</a:t>
                </a:r>
              </a:p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science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935358" y="3297572"/>
              <a:ext cx="4893172" cy="1382853"/>
              <a:chOff x="0" y="0"/>
              <a:chExt cx="5102174" cy="144191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102174" cy="1441919"/>
              </a:xfrm>
              <a:custGeom>
                <a:avLst/>
                <a:gdLst/>
                <a:ahLst/>
                <a:cxnLst/>
                <a:rect l="l" t="t" r="r" b="b"/>
                <a:pathLst>
                  <a:path w="5102174" h="1441919">
                    <a:moveTo>
                      <a:pt x="159443" y="0"/>
                    </a:moveTo>
                    <a:lnTo>
                      <a:pt x="4942731" y="0"/>
                    </a:lnTo>
                    <a:cubicBezTo>
                      <a:pt x="5030789" y="0"/>
                      <a:pt x="5102174" y="64557"/>
                      <a:pt x="5102174" y="144192"/>
                    </a:cubicBezTo>
                    <a:lnTo>
                      <a:pt x="5102174" y="1297727"/>
                    </a:lnTo>
                    <a:cubicBezTo>
                      <a:pt x="5102174" y="1377362"/>
                      <a:pt x="5030789" y="1441919"/>
                      <a:pt x="4942731" y="1441919"/>
                    </a:cubicBezTo>
                    <a:lnTo>
                      <a:pt x="159443" y="1441919"/>
                    </a:lnTo>
                    <a:cubicBezTo>
                      <a:pt x="71385" y="1441919"/>
                      <a:pt x="0" y="1377362"/>
                      <a:pt x="0" y="1297727"/>
                    </a:cubicBezTo>
                    <a:lnTo>
                      <a:pt x="0" y="144192"/>
                    </a:lnTo>
                    <a:cubicBezTo>
                      <a:pt x="0" y="64557"/>
                      <a:pt x="71385" y="0"/>
                      <a:pt x="159443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5102174" cy="1480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Science</a:t>
                </a:r>
              </a:p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communication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467679" y="6914265"/>
              <a:ext cx="4893172" cy="1382853"/>
              <a:chOff x="0" y="0"/>
              <a:chExt cx="5102174" cy="144191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102174" cy="1441919"/>
              </a:xfrm>
              <a:custGeom>
                <a:avLst/>
                <a:gdLst/>
                <a:ahLst/>
                <a:cxnLst/>
                <a:rect l="l" t="t" r="r" b="b"/>
                <a:pathLst>
                  <a:path w="5102174" h="1441919">
                    <a:moveTo>
                      <a:pt x="159443" y="0"/>
                    </a:moveTo>
                    <a:lnTo>
                      <a:pt x="4942731" y="0"/>
                    </a:lnTo>
                    <a:cubicBezTo>
                      <a:pt x="5030789" y="0"/>
                      <a:pt x="5102174" y="64557"/>
                      <a:pt x="5102174" y="144192"/>
                    </a:cubicBezTo>
                    <a:lnTo>
                      <a:pt x="5102174" y="1297727"/>
                    </a:lnTo>
                    <a:cubicBezTo>
                      <a:pt x="5102174" y="1377362"/>
                      <a:pt x="5030789" y="1441919"/>
                      <a:pt x="4942731" y="1441919"/>
                    </a:cubicBezTo>
                    <a:lnTo>
                      <a:pt x="159443" y="1441919"/>
                    </a:lnTo>
                    <a:cubicBezTo>
                      <a:pt x="71385" y="1441919"/>
                      <a:pt x="0" y="1377362"/>
                      <a:pt x="0" y="1297727"/>
                    </a:cubicBezTo>
                    <a:lnTo>
                      <a:pt x="0" y="144192"/>
                    </a:lnTo>
                    <a:cubicBezTo>
                      <a:pt x="0" y="64557"/>
                      <a:pt x="71385" y="0"/>
                      <a:pt x="159443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5102174" cy="1480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Public understanding,</a:t>
                </a:r>
              </a:p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engagement &amp; support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3297572"/>
              <a:ext cx="4893172" cy="1489226"/>
              <a:chOff x="0" y="0"/>
              <a:chExt cx="5102174" cy="155283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102174" cy="1552836"/>
              </a:xfrm>
              <a:custGeom>
                <a:avLst/>
                <a:gdLst/>
                <a:ahLst/>
                <a:cxnLst/>
                <a:rect l="l" t="t" r="r" b="b"/>
                <a:pathLst>
                  <a:path w="5102174" h="1552836">
                    <a:moveTo>
                      <a:pt x="172198" y="0"/>
                    </a:moveTo>
                    <a:lnTo>
                      <a:pt x="4929976" y="0"/>
                    </a:lnTo>
                    <a:cubicBezTo>
                      <a:pt x="5025079" y="0"/>
                      <a:pt x="5102174" y="69523"/>
                      <a:pt x="5102174" y="155284"/>
                    </a:cubicBezTo>
                    <a:lnTo>
                      <a:pt x="5102174" y="1397552"/>
                    </a:lnTo>
                    <a:cubicBezTo>
                      <a:pt x="5102174" y="1483313"/>
                      <a:pt x="5025079" y="1552836"/>
                      <a:pt x="4929976" y="1552836"/>
                    </a:cubicBezTo>
                    <a:lnTo>
                      <a:pt x="172198" y="1552836"/>
                    </a:lnTo>
                    <a:cubicBezTo>
                      <a:pt x="126529" y="1552836"/>
                      <a:pt x="82729" y="1536475"/>
                      <a:pt x="50436" y="1507354"/>
                    </a:cubicBezTo>
                    <a:cubicBezTo>
                      <a:pt x="18142" y="1478233"/>
                      <a:pt x="0" y="1438736"/>
                      <a:pt x="0" y="1397552"/>
                    </a:cubicBezTo>
                    <a:lnTo>
                      <a:pt x="0" y="155284"/>
                    </a:lnTo>
                    <a:cubicBezTo>
                      <a:pt x="0" y="69523"/>
                      <a:pt x="77096" y="0"/>
                      <a:pt x="172198" y="0"/>
                    </a:cubicBezTo>
                    <a:close/>
                  </a:path>
                </a:pathLst>
              </a:custGeom>
              <a:solidFill>
                <a:srgbClr val="0030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5102174" cy="15909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F</a:t>
                </a: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unding, policy support</a:t>
                </a:r>
              </a:p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r>
                  <a:rPr lang="en-US" sz="2399" u="none" strike="noStrike">
                    <a:solidFill>
                      <a:srgbClr val="FFFFFF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&amp; diversity in science</a:t>
                </a: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10109173" y="5541686"/>
              <a:ext cx="1322988" cy="1827999"/>
            </a:xfrm>
            <a:custGeom>
              <a:avLst/>
              <a:gdLst/>
              <a:ahLst/>
              <a:cxnLst/>
              <a:rect l="l" t="t" r="r" b="b"/>
              <a:pathLst>
                <a:path w="1322988" h="1827999">
                  <a:moveTo>
                    <a:pt x="1322987" y="0"/>
                  </a:moveTo>
                  <a:quadBezTo>
                    <a:pt x="1118493" y="1244747"/>
                    <a:pt x="0" y="1827999"/>
                  </a:quadBezTo>
                </a:path>
              </a:pathLst>
            </a:custGeom>
            <a:ln w="148923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449842" y="713259"/>
              <a:ext cx="1199699" cy="1911177"/>
            </a:xfrm>
            <a:custGeom>
              <a:avLst/>
              <a:gdLst/>
              <a:ahLst/>
              <a:cxnLst/>
              <a:rect l="l" t="t" r="r" b="b"/>
              <a:pathLst>
                <a:path w="1199699" h="1911177">
                  <a:moveTo>
                    <a:pt x="0" y="1911178"/>
                  </a:moveTo>
                  <a:quadBezTo>
                    <a:pt x="122056" y="655664"/>
                    <a:pt x="1199699" y="0"/>
                  </a:quadBezTo>
                </a:path>
              </a:pathLst>
            </a:custGeom>
            <a:ln w="148923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0350064" y="711363"/>
              <a:ext cx="1088388" cy="1976686"/>
            </a:xfrm>
            <a:custGeom>
              <a:avLst/>
              <a:gdLst/>
              <a:ahLst/>
              <a:cxnLst/>
              <a:rect l="l" t="t" r="r" b="b"/>
              <a:pathLst>
                <a:path w="1088388" h="1976686">
                  <a:moveTo>
                    <a:pt x="0" y="0"/>
                  </a:moveTo>
                  <a:quadBezTo>
                    <a:pt x="1038365" y="716246"/>
                    <a:pt x="1088388" y="1976686"/>
                  </a:quadBezTo>
                </a:path>
              </a:pathLst>
            </a:custGeom>
            <a:ln w="148923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469413" y="5450819"/>
              <a:ext cx="1254240" cy="1875835"/>
            </a:xfrm>
            <a:custGeom>
              <a:avLst/>
              <a:gdLst/>
              <a:ahLst/>
              <a:cxnLst/>
              <a:rect l="l" t="t" r="r" b="b"/>
              <a:pathLst>
                <a:path w="1254240" h="1875835">
                  <a:moveTo>
                    <a:pt x="1254240" y="1875835"/>
                  </a:moveTo>
                  <a:quadBezTo>
                    <a:pt x="158161" y="1251478"/>
                    <a:pt x="0" y="0"/>
                  </a:quadBezTo>
                </a:path>
              </a:pathLst>
            </a:custGeom>
            <a:ln w="148923" cap="flat">
              <a:solidFill>
                <a:srgbClr val="008AAD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AutoShape 2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Box 24"/>
          <p:cNvSpPr txBox="1"/>
          <p:nvPr/>
        </p:nvSpPr>
        <p:spPr>
          <a:xfrm>
            <a:off x="1166399" y="1160532"/>
            <a:ext cx="1632955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How can we define good science communication?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81000" y="4000500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70" t="-8957" r="-3570" b="-89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267450" y="4000500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534" b="-235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153900" y="4000500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534" b="-235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81000" y="7077075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384" b="-1538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267450" y="7077075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53" t="-24788" r="-853" b="-247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153900" y="7077075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534" b="-235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4703605" y="564244"/>
            <a:ext cx="3184345" cy="3283856"/>
          </a:xfrm>
          <a:custGeom>
            <a:avLst/>
            <a:gdLst/>
            <a:ahLst/>
            <a:cxnLst/>
            <a:rect l="l" t="t" r="r" b="b"/>
            <a:pathLst>
              <a:path w="3184345" h="3283856">
                <a:moveTo>
                  <a:pt x="0" y="0"/>
                </a:moveTo>
                <a:lnTo>
                  <a:pt x="3184345" y="0"/>
                </a:lnTo>
                <a:lnTo>
                  <a:pt x="3184345" y="3283856"/>
                </a:lnTo>
                <a:lnTo>
                  <a:pt x="0" y="3283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3014" t="-4813" r="-5670" b="-70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166399" y="1231969"/>
            <a:ext cx="13854526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PAERI’26: Navigating Science Communication in a Shifting Landscape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6399" y="3242310"/>
            <a:ext cx="762000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18-20 March 2026 | EuXFEL and DESY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05462" y="99377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81000" y="4000500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70" t="-8957" r="-3570" b="-89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267450" y="4000500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3534" b="-235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153900" y="4000500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3534" b="-235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81000" y="7077075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384" b="-1538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267450" y="7077075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53" t="-24788" r="-853" b="-247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2153900" y="7077075"/>
            <a:ext cx="5734050" cy="2924175"/>
          </a:xfrm>
          <a:custGeom>
            <a:avLst/>
            <a:gdLst/>
            <a:ahLst/>
            <a:cxnLst/>
            <a:rect l="l" t="t" r="r" b="b"/>
            <a:pathLst>
              <a:path w="5734050" h="2924175">
                <a:moveTo>
                  <a:pt x="0" y="0"/>
                </a:moveTo>
                <a:lnTo>
                  <a:pt x="5734050" y="0"/>
                </a:lnTo>
                <a:lnTo>
                  <a:pt x="5734050" y="2924175"/>
                </a:lnTo>
                <a:lnTo>
                  <a:pt x="0" y="2924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534" b="-235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4703605" y="564244"/>
            <a:ext cx="3184345" cy="3283856"/>
          </a:xfrm>
          <a:custGeom>
            <a:avLst/>
            <a:gdLst/>
            <a:ahLst/>
            <a:cxnLst/>
            <a:rect l="l" t="t" r="r" b="b"/>
            <a:pathLst>
              <a:path w="3184345" h="3283856">
                <a:moveTo>
                  <a:pt x="0" y="0"/>
                </a:moveTo>
                <a:lnTo>
                  <a:pt x="3184345" y="0"/>
                </a:lnTo>
                <a:lnTo>
                  <a:pt x="3184345" y="3283856"/>
                </a:lnTo>
                <a:lnTo>
                  <a:pt x="0" y="3283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33014" t="-4813" r="-5670" b="-708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166399" y="1231969"/>
            <a:ext cx="13854526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PAERI’26: Navigating Science Communication in a Shifting Landscape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6399" y="3242310"/>
            <a:ext cx="762000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18-20 March 2026 | EuXFEL and DESY</a:t>
            </a:r>
          </a:p>
        </p:txBody>
      </p:sp>
      <p:grpSp>
        <p:nvGrpSpPr>
          <p:cNvPr id="14" name="Group 14"/>
          <p:cNvGrpSpPr/>
          <p:nvPr/>
        </p:nvGrpSpPr>
        <p:grpSpPr>
          <a:xfrm rot="-720000">
            <a:off x="-1333500" y="4286250"/>
            <a:ext cx="20955000" cy="1714500"/>
            <a:chOff x="0" y="0"/>
            <a:chExt cx="27940000" cy="2286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940000" cy="2286000"/>
            </a:xfrm>
            <a:custGeom>
              <a:avLst/>
              <a:gdLst/>
              <a:ahLst/>
              <a:cxnLst/>
              <a:rect l="l" t="t" r="r" b="b"/>
              <a:pathLst>
                <a:path w="27940000" h="2286000">
                  <a:moveTo>
                    <a:pt x="0" y="0"/>
                  </a:moveTo>
                  <a:lnTo>
                    <a:pt x="27940000" y="0"/>
                  </a:lnTo>
                  <a:lnTo>
                    <a:pt x="279400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CC0000">
                <a:alpha val="89804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7940000" cy="2324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 rot="-720000">
            <a:off x="-393872" y="4521601"/>
            <a:ext cx="19050000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SCIENCE COMMUNICATION IS CHANGING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05462" y="99377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3967977"/>
            <a:ext cx="476250" cy="561975"/>
            <a:chOff x="0" y="0"/>
            <a:chExt cx="635000" cy="749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" cy="749300"/>
            </a:xfrm>
            <a:custGeom>
              <a:avLst/>
              <a:gdLst/>
              <a:ahLst/>
              <a:cxnLst/>
              <a:rect l="l" t="t" r="r" b="b"/>
              <a:pathLst>
                <a:path w="635000" h="749300">
                  <a:moveTo>
                    <a:pt x="317500" y="0"/>
                  </a:moveTo>
                  <a:cubicBezTo>
                    <a:pt x="142150" y="0"/>
                    <a:pt x="0" y="167737"/>
                    <a:pt x="0" y="374650"/>
                  </a:cubicBezTo>
                  <a:cubicBezTo>
                    <a:pt x="0" y="581563"/>
                    <a:pt x="142150" y="749300"/>
                    <a:pt x="317500" y="749300"/>
                  </a:cubicBezTo>
                  <a:cubicBezTo>
                    <a:pt x="492850" y="749300"/>
                    <a:pt x="635000" y="581563"/>
                    <a:pt x="635000" y="374650"/>
                  </a:cubicBezTo>
                  <a:cubicBezTo>
                    <a:pt x="635000" y="167737"/>
                    <a:pt x="492850" y="0"/>
                    <a:pt x="317500" y="0"/>
                  </a:cubicBez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35000" cy="796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53723" y="3829864"/>
            <a:ext cx="7620000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changes are</a:t>
            </a:r>
            <a:r>
              <a:rPr lang="en-US" sz="2799" b="1" u="none" strike="noStrik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impacting science communication?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2682102"/>
            <a:ext cx="8382000" cy="561975"/>
            <a:chOff x="0" y="0"/>
            <a:chExt cx="11176000" cy="7493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35000" cy="749300"/>
              <a:chOff x="0" y="0"/>
              <a:chExt cx="635000" cy="7493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749300">
                    <a:moveTo>
                      <a:pt x="317500" y="0"/>
                    </a:moveTo>
                    <a:cubicBezTo>
                      <a:pt x="142150" y="0"/>
                      <a:pt x="0" y="167737"/>
                      <a:pt x="0" y="374650"/>
                    </a:cubicBezTo>
                    <a:cubicBezTo>
                      <a:pt x="0" y="581563"/>
                      <a:pt x="142150" y="749300"/>
                      <a:pt x="317500" y="749300"/>
                    </a:cubicBezTo>
                    <a:cubicBezTo>
                      <a:pt x="492850" y="749300"/>
                      <a:pt x="635000" y="581563"/>
                      <a:pt x="635000" y="374650"/>
                    </a:cubicBezTo>
                    <a:cubicBezTo>
                      <a:pt x="635000" y="167737"/>
                      <a:pt x="492850" y="0"/>
                      <a:pt x="317500" y="0"/>
                    </a:cubicBezTo>
                    <a:close/>
                  </a:path>
                </a:pathLst>
              </a:custGeom>
              <a:solidFill>
                <a:srgbClr val="008AA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35000" cy="796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079"/>
                  </a:lnSpc>
                  <a:spcBef>
                    <a:spcPct val="0"/>
                  </a:spcBef>
                </a:pPr>
                <a:r>
                  <a:rPr lang="en-US" sz="2199" u="none" strike="noStrik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1</a:t>
                </a: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16000" y="34713"/>
              <a:ext cx="10160000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none" strike="noStrike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What is science communication?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66399" y="1160532"/>
            <a:ext cx="571500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 u="none" strike="noStrike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Agenda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09579" y="9679236"/>
            <a:ext cx="706884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000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166399" y="952500"/>
            <a:ext cx="687324" cy="0"/>
          </a:xfrm>
          <a:prstGeom prst="line">
            <a:avLst/>
          </a:prstGeom>
          <a:ln w="76200" cap="flat">
            <a:solidFill>
              <a:srgbClr val="008A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9144000" y="3333750"/>
            <a:ext cx="0" cy="4857750"/>
          </a:xfrm>
          <a:prstGeom prst="line">
            <a:avLst/>
          </a:prstGeom>
          <a:ln w="28575" cap="flat">
            <a:solidFill>
              <a:srgbClr val="003088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1644312" y="5375187"/>
            <a:ext cx="1339938" cy="1339938"/>
          </a:xfrm>
          <a:custGeom>
            <a:avLst/>
            <a:gdLst/>
            <a:ahLst/>
            <a:cxnLst/>
            <a:rect l="l" t="t" r="r" b="b"/>
            <a:pathLst>
              <a:path w="1339938" h="1339938">
                <a:moveTo>
                  <a:pt x="0" y="0"/>
                </a:moveTo>
                <a:lnTo>
                  <a:pt x="1339938" y="0"/>
                </a:lnTo>
                <a:lnTo>
                  <a:pt x="1339938" y="1339938"/>
                </a:lnTo>
                <a:lnTo>
                  <a:pt x="0" y="1339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665468" y="5375187"/>
            <a:ext cx="1362229" cy="1339938"/>
          </a:xfrm>
          <a:custGeom>
            <a:avLst/>
            <a:gdLst/>
            <a:ahLst/>
            <a:cxnLst/>
            <a:rect l="l" t="t" r="r" b="b"/>
            <a:pathLst>
              <a:path w="1362229" h="1339938">
                <a:moveTo>
                  <a:pt x="0" y="0"/>
                </a:moveTo>
                <a:lnTo>
                  <a:pt x="1362229" y="0"/>
                </a:lnTo>
                <a:lnTo>
                  <a:pt x="1362229" y="1339938"/>
                </a:lnTo>
                <a:lnTo>
                  <a:pt x="0" y="133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3155700" y="3987625"/>
            <a:ext cx="1339938" cy="1339938"/>
          </a:xfrm>
          <a:custGeom>
            <a:avLst/>
            <a:gdLst/>
            <a:ahLst/>
            <a:cxnLst/>
            <a:rect l="l" t="t" r="r" b="b"/>
            <a:pathLst>
              <a:path w="1339938" h="1339938">
                <a:moveTo>
                  <a:pt x="0" y="0"/>
                </a:moveTo>
                <a:lnTo>
                  <a:pt x="1339938" y="0"/>
                </a:lnTo>
                <a:lnTo>
                  <a:pt x="1339938" y="1339937"/>
                </a:lnTo>
                <a:lnTo>
                  <a:pt x="0" y="13399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984250" y="6895658"/>
            <a:ext cx="1758138" cy="1454859"/>
          </a:xfrm>
          <a:custGeom>
            <a:avLst/>
            <a:gdLst/>
            <a:ahLst/>
            <a:cxnLst/>
            <a:rect l="l" t="t" r="r" b="b"/>
            <a:pathLst>
              <a:path w="1758138" h="1454859">
                <a:moveTo>
                  <a:pt x="0" y="0"/>
                </a:moveTo>
                <a:lnTo>
                  <a:pt x="1758138" y="0"/>
                </a:lnTo>
                <a:lnTo>
                  <a:pt x="1758138" y="1454859"/>
                </a:lnTo>
                <a:lnTo>
                  <a:pt x="0" y="14548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166399" y="1160532"/>
            <a:ext cx="16329558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20"/>
              </a:lnSpc>
            </a:pPr>
            <a:r>
              <a:rPr lang="en-US" sz="5600">
                <a:solidFill>
                  <a:srgbClr val="00308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shift from traditional to new media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05075" y="3619500"/>
            <a:ext cx="4124325" cy="4572000"/>
          </a:xfrm>
          <a:custGeom>
            <a:avLst/>
            <a:gdLst/>
            <a:ahLst/>
            <a:cxnLst/>
            <a:rect l="l" t="t" r="r" b="b"/>
            <a:pathLst>
              <a:path w="4124325" h="4572000">
                <a:moveTo>
                  <a:pt x="0" y="0"/>
                </a:moveTo>
                <a:lnTo>
                  <a:pt x="4124325" y="0"/>
                </a:lnTo>
                <a:lnTo>
                  <a:pt x="4124325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233627" y="9005570"/>
            <a:ext cx="7820746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Anyone can create and anything can be shared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00700" y="9696450"/>
            <a:ext cx="707707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676767"/>
                </a:solidFill>
                <a:latin typeface="Canva Sans"/>
                <a:ea typeface="Canva Sans"/>
                <a:cs typeface="Canva Sans"/>
                <a:sym typeface="Canva Sans"/>
              </a:rPr>
              <a:t>Ottilie Goodfellow | 24 June 2026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26289" y="2915920"/>
            <a:ext cx="348189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Traditional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22371" y="2984183"/>
            <a:ext cx="3481896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8AA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New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54500" y="9639300"/>
            <a:ext cx="762000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39"/>
              </a:lnSpc>
              <a:spcBef>
                <a:spcPct val="0"/>
              </a:spcBef>
            </a:pPr>
            <a:r>
              <a:rPr lang="en-US" sz="1599" u="none" strike="noStrike">
                <a:solidFill>
                  <a:srgbClr val="999999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186677" y="5464706"/>
            <a:ext cx="3900359" cy="881589"/>
            <a:chOff x="0" y="0"/>
            <a:chExt cx="3232025" cy="7305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232025" cy="730527"/>
            </a:xfrm>
            <a:custGeom>
              <a:avLst/>
              <a:gdLst/>
              <a:ahLst/>
              <a:cxnLst/>
              <a:rect l="l" t="t" r="r" b="b"/>
              <a:pathLst>
                <a:path w="3232025" h="730527">
                  <a:moveTo>
                    <a:pt x="3232025" y="365263"/>
                  </a:moveTo>
                  <a:lnTo>
                    <a:pt x="2825625" y="0"/>
                  </a:lnTo>
                  <a:lnTo>
                    <a:pt x="2825625" y="203200"/>
                  </a:lnTo>
                  <a:lnTo>
                    <a:pt x="0" y="203200"/>
                  </a:lnTo>
                  <a:lnTo>
                    <a:pt x="0" y="527327"/>
                  </a:lnTo>
                  <a:lnTo>
                    <a:pt x="2825625" y="527327"/>
                  </a:lnTo>
                  <a:lnTo>
                    <a:pt x="2825625" y="730527"/>
                  </a:lnTo>
                  <a:lnTo>
                    <a:pt x="3232025" y="365263"/>
                  </a:lnTo>
                  <a:close/>
                </a:path>
              </a:pathLst>
            </a:custGeom>
            <a:solidFill>
              <a:srgbClr val="008AA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55575"/>
              <a:ext cx="3130425" cy="371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3757</Words>
  <Application>Microsoft Office PowerPoint</Application>
  <PresentationFormat>Custom</PresentationFormat>
  <Paragraphs>729</Paragraphs>
  <Slides>46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Roboto</vt:lpstr>
      <vt:lpstr>Open Sauce</vt:lpstr>
      <vt:lpstr>Inter Bold</vt:lpstr>
      <vt:lpstr>Canva Sans Italics</vt:lpstr>
      <vt:lpstr>Arial</vt:lpstr>
      <vt:lpstr>Canva Sans Bold</vt:lpstr>
      <vt:lpstr>Open Sauce Bold</vt:lpstr>
      <vt:lpstr>Calibri</vt:lpstr>
      <vt:lpstr>Inter</vt:lpstr>
      <vt:lpstr>DM Serif Display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from Template</dc:title>
  <cp:lastModifiedBy>Goodfellow, Ottilie (STFC,RAL,PPD)</cp:lastModifiedBy>
  <cp:revision>1</cp:revision>
  <dcterms:created xsi:type="dcterms:W3CDTF">2006-08-16T00:00:00Z</dcterms:created>
  <dcterms:modified xsi:type="dcterms:W3CDTF">2026-06-24T08:50:29Z</dcterms:modified>
  <dc:identifier>DAHM72WRtJs</dc:identifier>
</cp:coreProperties>
</file>