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17" r:id="rId2"/>
    <p:sldId id="782" r:id="rId3"/>
    <p:sldId id="804" r:id="rId4"/>
    <p:sldId id="802" r:id="rId5"/>
    <p:sldId id="805" r:id="rId6"/>
    <p:sldId id="806" r:id="rId7"/>
    <p:sldId id="803" r:id="rId8"/>
    <p:sldId id="807" r:id="rId9"/>
    <p:sldId id="261" r:id="rId10"/>
    <p:sldId id="256" r:id="rId11"/>
    <p:sldId id="783" r:id="rId12"/>
    <p:sldId id="382" r:id="rId13"/>
    <p:sldId id="323" r:id="rId14"/>
    <p:sldId id="322" r:id="rId15"/>
    <p:sldId id="324" r:id="rId16"/>
    <p:sldId id="284" r:id="rId17"/>
    <p:sldId id="291" r:id="rId18"/>
    <p:sldId id="786" r:id="rId19"/>
    <p:sldId id="787" r:id="rId20"/>
    <p:sldId id="326" r:id="rId21"/>
    <p:sldId id="328" r:id="rId22"/>
    <p:sldId id="329" r:id="rId23"/>
    <p:sldId id="330" r:id="rId24"/>
    <p:sldId id="331" r:id="rId25"/>
    <p:sldId id="287" r:id="rId26"/>
    <p:sldId id="294" r:id="rId27"/>
    <p:sldId id="295" r:id="rId28"/>
    <p:sldId id="334" r:id="rId29"/>
    <p:sldId id="335" r:id="rId30"/>
    <p:sldId id="332" r:id="rId31"/>
    <p:sldId id="333" r:id="rId32"/>
    <p:sldId id="293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788" r:id="rId43"/>
    <p:sldId id="808" r:id="rId44"/>
    <p:sldId id="353" r:id="rId45"/>
    <p:sldId id="318" r:id="rId46"/>
    <p:sldId id="363" r:id="rId47"/>
    <p:sldId id="354" r:id="rId48"/>
    <p:sldId id="355" r:id="rId49"/>
    <p:sldId id="357" r:id="rId50"/>
    <p:sldId id="800" r:id="rId51"/>
    <p:sldId id="801" r:id="rId52"/>
    <p:sldId id="364" r:id="rId53"/>
    <p:sldId id="368" r:id="rId54"/>
    <p:sldId id="371" r:id="rId55"/>
    <p:sldId id="372" r:id="rId56"/>
    <p:sldId id="366" r:id="rId57"/>
    <p:sldId id="313" r:id="rId58"/>
    <p:sldId id="373" r:id="rId59"/>
    <p:sldId id="285" r:id="rId60"/>
    <p:sldId id="374" r:id="rId61"/>
    <p:sldId id="375" r:id="rId62"/>
    <p:sldId id="376" r:id="rId63"/>
    <p:sldId id="377" r:id="rId64"/>
    <p:sldId id="799" r:id="rId65"/>
    <p:sldId id="785" r:id="rId66"/>
    <p:sldId id="976" r:id="rId67"/>
    <p:sldId id="977" r:id="rId68"/>
    <p:sldId id="979" r:id="rId69"/>
    <p:sldId id="978" r:id="rId70"/>
    <p:sldId id="795" r:id="rId71"/>
    <p:sldId id="797" r:id="rId72"/>
    <p:sldId id="980" r:id="rId73"/>
    <p:sldId id="98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0BD36C-15DF-4170-9F67-C5A15C699A15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A1BC7A-E19F-496F-90FF-1BD11FBB7467}">
      <dgm:prSet phldrT="[Text]"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>
            <a:solidFill>
              <a:schemeClr val="bg1"/>
            </a:solidFill>
          </a:endParaRPr>
        </a:p>
      </dgm:t>
    </dgm:pt>
    <dgm:pt modelId="{D61E7AAB-49EE-440C-9A89-C31F5B767DE7}" type="par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67ECACDF-06B3-4F96-8E69-77A59480E05A}" type="sibTrans" cxnId="{0ACC4E09-0D93-4FC0-90A8-D2570AD4B9F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A6013C0-10F5-4D09-B5C2-C452141453A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gm:t>
    </dgm:pt>
    <dgm:pt modelId="{A11E6E18-68F7-4BAD-8366-9B57A56E362A}" type="par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99FDADC-6701-4C0A-B751-0F43D16FCF56}" type="sibTrans" cxnId="{FA812126-9761-4519-AEDA-0500F0712DA9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41388267-5DC1-43A0-B032-21CF7B33F68C}">
      <dgm:prSet custT="1"/>
      <dgm:spPr/>
      <dgm:t>
        <a:bodyPr anchor="t"/>
        <a:lstStyle/>
        <a:p>
          <a:pPr algn="ctr"/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gm:t>
    </dgm:pt>
    <dgm:pt modelId="{08284975-3946-49FB-AA18-177061F87CB5}" type="par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DB61001-5134-4CD7-85BE-805F843E01B8}" type="sibTrans" cxnId="{D4A4A3BD-9347-427A-9899-5C4CA3CEE3A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8D2E8EC-655E-46DC-B295-35621604FD8B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gm:t>
    </dgm:pt>
    <dgm:pt modelId="{4FF679EC-ADAD-4125-A457-4EC9342087A8}" type="par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BACF6CD-E9D0-47F0-AA8D-733483690DC9}" type="sibTrans" cxnId="{EF94F0D6-BDB6-4D5B-BC25-ECAB33FDA15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773274E-DA14-4490-A68F-341F4C96AFD0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gm:t>
    </dgm:pt>
    <dgm:pt modelId="{7CF58837-6C1F-41F2-9902-BCEAF9728540}" type="par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2588BCD0-A055-4F28-8FC2-935F6B608BCC}" type="sibTrans" cxnId="{3DBC281B-71C3-4C70-9513-066CC1ED26B1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00CB5193-A3E9-4F25-A232-52749A7BC472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gm:t>
    </dgm:pt>
    <dgm:pt modelId="{F76CE360-591C-4578-8506-01867AB3E05C}" type="par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ED49401-C579-4E0A-8AFE-DAD0C39EB1A6}" type="sibTrans" cxnId="{687C74AD-52D9-43EF-8DF0-7424B235EEDB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7611C52-2C80-40AD-B5F8-60EC70446289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gm:t>
    </dgm:pt>
    <dgm:pt modelId="{BBF144A5-A4E5-4AC5-8322-7AA19C416BB5}" type="par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B189B91D-0E68-480D-9D11-4172329733A2}" type="sibTrans" cxnId="{B983DC51-F380-4DFD-8C3B-0C17B7B4116A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CAF3BB15-5390-43C2-995E-FBE5A90771B3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CA41A-CB21-4BAA-9D11-615B6BBCC6C6}" type="par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BB2BD39-C96C-4615-80FB-A660830967D0}" type="sibTrans" cxnId="{DE878077-51AC-469F-A9D9-0A26931AB6B0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EF53F382-C8F5-4547-968E-725FEF84416E}">
      <dgm:prSet custT="1"/>
      <dgm:spPr/>
      <dgm:t>
        <a:bodyPr anchor="t"/>
        <a:lstStyle/>
        <a:p>
          <a:r>
            <a:rPr lang="en-GB" sz="1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F6A08D1D-7F0D-4141-90D4-857EBCBC916A}" type="par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5624FA8-0BFC-4A94-968B-72B761C868EC}" type="sibTrans" cxnId="{D3889EC4-1F23-4CF3-A1EE-6233177BCEAE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7C49F3B0-B69E-4055-AD05-86FB0A4139FC}">
      <dgm:prSet custT="1"/>
      <dgm:spPr/>
      <dgm:t>
        <a:bodyPr anchor="t"/>
        <a:lstStyle/>
        <a:p>
          <a:r>
            <a:rPr lang="en-GB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gm:t>
    </dgm:pt>
    <dgm:pt modelId="{5CE68D35-CD0C-4E34-BF29-60EE6A36B6BB}" type="par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1DEF0B50-8F95-4A14-8CF3-763FF865E1CD}" type="sibTrans" cxnId="{5E74936E-7101-42E5-BFE7-FBB5D837A837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FA053942-EF77-4E57-A53F-DB496B88B2BD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36F0-445B-49B4-B846-789EE15D15F6}" type="par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A329D14B-8E61-4854-99A9-B5CD5F990BCC}" type="sibTrans" cxnId="{E03F0830-01D0-4FF1-B322-8B44CB9B96E2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842C4BE1-0D6A-44D6-808B-04332BD34EB8}">
      <dgm:prSet custT="1"/>
      <dgm:spPr/>
      <dgm:t>
        <a:bodyPr anchor="t"/>
        <a:lstStyle/>
        <a:p>
          <a:r>
            <a: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gm:t>
    </dgm:pt>
    <dgm:pt modelId="{CE54FA74-A538-421B-970A-2B70B8904000}" type="par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D5F6CF17-D3D6-4D03-B056-2F09238E2925}" type="sibTrans" cxnId="{9330C0DC-5CFB-4E40-87F5-5B8BE0D39AE5}">
      <dgm:prSet/>
      <dgm:spPr/>
      <dgm:t>
        <a:bodyPr/>
        <a:lstStyle/>
        <a:p>
          <a:endParaRPr lang="en-GB" sz="3600">
            <a:solidFill>
              <a:schemeClr val="bg1"/>
            </a:solidFill>
          </a:endParaRPr>
        </a:p>
      </dgm:t>
    </dgm:pt>
    <dgm:pt modelId="{9330864E-EEC1-49BA-AF7F-E40A64162A6C}" type="pres">
      <dgm:prSet presAssocID="{3E0BD36C-15DF-4170-9F67-C5A15C699A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021CD-CC81-42E9-BF67-CC3A4E91F29B}" type="pres">
      <dgm:prSet presAssocID="{E7A1BC7A-E19F-496F-90FF-1BD11FBB7467}" presName="vertOne" presStyleCnt="0"/>
      <dgm:spPr/>
    </dgm:pt>
    <dgm:pt modelId="{C1D39B29-419A-4A38-B0D0-17B7CC061714}" type="pres">
      <dgm:prSet presAssocID="{E7A1BC7A-E19F-496F-90FF-1BD11FBB7467}" presName="txOne" presStyleLbl="node0" presStyleIdx="0" presStyleCnt="12">
        <dgm:presLayoutVars>
          <dgm:chPref val="3"/>
        </dgm:presLayoutVars>
      </dgm:prSet>
      <dgm:spPr/>
    </dgm:pt>
    <dgm:pt modelId="{4B5E4FFF-D071-4DE5-BB67-F8B101EB5117}" type="pres">
      <dgm:prSet presAssocID="{E7A1BC7A-E19F-496F-90FF-1BD11FBB7467}" presName="horzOne" presStyleCnt="0"/>
      <dgm:spPr/>
    </dgm:pt>
    <dgm:pt modelId="{D9ABC10D-C59B-4973-86D8-71BE014065FF}" type="pres">
      <dgm:prSet presAssocID="{67ECACDF-06B3-4F96-8E69-77A59480E05A}" presName="sibSpaceOne" presStyleCnt="0"/>
      <dgm:spPr/>
    </dgm:pt>
    <dgm:pt modelId="{2BDF7CDA-C73A-4F24-8D07-81E20C62DFE3}" type="pres">
      <dgm:prSet presAssocID="{2A6013C0-10F5-4D09-B5C2-C452141453AD}" presName="vertOne" presStyleCnt="0"/>
      <dgm:spPr/>
    </dgm:pt>
    <dgm:pt modelId="{DC3C4440-8471-4D15-B7BB-EA2659FE9295}" type="pres">
      <dgm:prSet presAssocID="{2A6013C0-10F5-4D09-B5C2-C452141453AD}" presName="txOne" presStyleLbl="node0" presStyleIdx="1" presStyleCnt="12">
        <dgm:presLayoutVars>
          <dgm:chPref val="3"/>
        </dgm:presLayoutVars>
      </dgm:prSet>
      <dgm:spPr/>
    </dgm:pt>
    <dgm:pt modelId="{5EBAFA49-5628-42D3-A865-92E94C87BAE1}" type="pres">
      <dgm:prSet presAssocID="{2A6013C0-10F5-4D09-B5C2-C452141453AD}" presName="horzOne" presStyleCnt="0"/>
      <dgm:spPr/>
    </dgm:pt>
    <dgm:pt modelId="{7102C362-3B73-4B51-B061-6533C6405C3B}" type="pres">
      <dgm:prSet presAssocID="{A99FDADC-6701-4C0A-B751-0F43D16FCF56}" presName="sibSpaceOne" presStyleCnt="0"/>
      <dgm:spPr/>
    </dgm:pt>
    <dgm:pt modelId="{D226CBF3-1BD4-4FC0-9588-1FF756A67534}" type="pres">
      <dgm:prSet presAssocID="{41388267-5DC1-43A0-B032-21CF7B33F68C}" presName="vertOne" presStyleCnt="0"/>
      <dgm:spPr/>
    </dgm:pt>
    <dgm:pt modelId="{5B4636C3-638A-4106-98A1-D68134940C63}" type="pres">
      <dgm:prSet presAssocID="{41388267-5DC1-43A0-B032-21CF7B33F68C}" presName="txOne" presStyleLbl="node0" presStyleIdx="2" presStyleCnt="12">
        <dgm:presLayoutVars>
          <dgm:chPref val="3"/>
        </dgm:presLayoutVars>
      </dgm:prSet>
      <dgm:spPr/>
    </dgm:pt>
    <dgm:pt modelId="{15EB2B98-3D81-4391-BB2D-259FA9EA42ED}" type="pres">
      <dgm:prSet presAssocID="{41388267-5DC1-43A0-B032-21CF7B33F68C}" presName="horzOne" presStyleCnt="0"/>
      <dgm:spPr/>
    </dgm:pt>
    <dgm:pt modelId="{CE1F44AC-DAD1-49D3-A460-461EFB63C9CF}" type="pres">
      <dgm:prSet presAssocID="{ADB61001-5134-4CD7-85BE-805F843E01B8}" presName="sibSpaceOne" presStyleCnt="0"/>
      <dgm:spPr/>
    </dgm:pt>
    <dgm:pt modelId="{1F564A4B-36DC-40DC-AA62-259CB2836FA3}" type="pres">
      <dgm:prSet presAssocID="{78D2E8EC-655E-46DC-B295-35621604FD8B}" presName="vertOne" presStyleCnt="0"/>
      <dgm:spPr/>
    </dgm:pt>
    <dgm:pt modelId="{471CC5F3-48F6-4F28-A799-F88D2834558C}" type="pres">
      <dgm:prSet presAssocID="{78D2E8EC-655E-46DC-B295-35621604FD8B}" presName="txOne" presStyleLbl="node0" presStyleIdx="3" presStyleCnt="12">
        <dgm:presLayoutVars>
          <dgm:chPref val="3"/>
        </dgm:presLayoutVars>
      </dgm:prSet>
      <dgm:spPr/>
    </dgm:pt>
    <dgm:pt modelId="{440E178D-A155-4118-9E13-89D8F8F70050}" type="pres">
      <dgm:prSet presAssocID="{78D2E8EC-655E-46DC-B295-35621604FD8B}" presName="horzOne" presStyleCnt="0"/>
      <dgm:spPr/>
    </dgm:pt>
    <dgm:pt modelId="{BA1681A7-BF50-4F7E-BE07-E92C79E76CDE}" type="pres">
      <dgm:prSet presAssocID="{FBACF6CD-E9D0-47F0-AA8D-733483690DC9}" presName="sibSpaceOne" presStyleCnt="0"/>
      <dgm:spPr/>
    </dgm:pt>
    <dgm:pt modelId="{277D12A2-5040-4796-A95C-4EFE45D02A13}" type="pres">
      <dgm:prSet presAssocID="{B773274E-DA14-4490-A68F-341F4C96AFD0}" presName="vertOne" presStyleCnt="0"/>
      <dgm:spPr/>
    </dgm:pt>
    <dgm:pt modelId="{79B2B703-4787-465B-9C55-C792164790EF}" type="pres">
      <dgm:prSet presAssocID="{B773274E-DA14-4490-A68F-341F4C96AFD0}" presName="txOne" presStyleLbl="node0" presStyleIdx="4" presStyleCnt="12">
        <dgm:presLayoutVars>
          <dgm:chPref val="3"/>
        </dgm:presLayoutVars>
      </dgm:prSet>
      <dgm:spPr/>
    </dgm:pt>
    <dgm:pt modelId="{482E522A-37A3-46E7-BDDE-EA8DD757EF29}" type="pres">
      <dgm:prSet presAssocID="{B773274E-DA14-4490-A68F-341F4C96AFD0}" presName="horzOne" presStyleCnt="0"/>
      <dgm:spPr/>
    </dgm:pt>
    <dgm:pt modelId="{85080D8E-1A55-4486-963D-514FED985E94}" type="pres">
      <dgm:prSet presAssocID="{2588BCD0-A055-4F28-8FC2-935F6B608BCC}" presName="sibSpaceOne" presStyleCnt="0"/>
      <dgm:spPr/>
    </dgm:pt>
    <dgm:pt modelId="{29ABD3B5-BE2A-4DC0-B403-10F4EBCB84BA}" type="pres">
      <dgm:prSet presAssocID="{00CB5193-A3E9-4F25-A232-52749A7BC472}" presName="vertOne" presStyleCnt="0"/>
      <dgm:spPr/>
    </dgm:pt>
    <dgm:pt modelId="{ACE5F00E-75F8-40C9-84C3-0C7F7B54B98F}" type="pres">
      <dgm:prSet presAssocID="{00CB5193-A3E9-4F25-A232-52749A7BC472}" presName="txOne" presStyleLbl="node0" presStyleIdx="5" presStyleCnt="12">
        <dgm:presLayoutVars>
          <dgm:chPref val="3"/>
        </dgm:presLayoutVars>
      </dgm:prSet>
      <dgm:spPr/>
    </dgm:pt>
    <dgm:pt modelId="{514B7ED5-1397-488D-8BCE-3AE9A26B39EC}" type="pres">
      <dgm:prSet presAssocID="{00CB5193-A3E9-4F25-A232-52749A7BC472}" presName="horzOne" presStyleCnt="0"/>
      <dgm:spPr/>
    </dgm:pt>
    <dgm:pt modelId="{A4654544-B1F0-4A21-AF46-5D87ABB2ADC8}" type="pres">
      <dgm:prSet presAssocID="{CED49401-C579-4E0A-8AFE-DAD0C39EB1A6}" presName="sibSpaceOne" presStyleCnt="0"/>
      <dgm:spPr/>
    </dgm:pt>
    <dgm:pt modelId="{55BE30CE-A5FB-48FD-9CC5-96A49239545D}" type="pres">
      <dgm:prSet presAssocID="{F7611C52-2C80-40AD-B5F8-60EC70446289}" presName="vertOne" presStyleCnt="0"/>
      <dgm:spPr/>
    </dgm:pt>
    <dgm:pt modelId="{108A7FDA-370C-47D4-8A24-F2C4DAC15DAD}" type="pres">
      <dgm:prSet presAssocID="{F7611C52-2C80-40AD-B5F8-60EC70446289}" presName="txOne" presStyleLbl="node0" presStyleIdx="6" presStyleCnt="12">
        <dgm:presLayoutVars>
          <dgm:chPref val="3"/>
        </dgm:presLayoutVars>
      </dgm:prSet>
      <dgm:spPr/>
    </dgm:pt>
    <dgm:pt modelId="{DD63582C-1AC7-4FDC-A954-1E3E05308F8B}" type="pres">
      <dgm:prSet presAssocID="{F7611C52-2C80-40AD-B5F8-60EC70446289}" presName="horzOne" presStyleCnt="0"/>
      <dgm:spPr/>
    </dgm:pt>
    <dgm:pt modelId="{25251D81-431B-47D6-97E3-1F85FB0AA249}" type="pres">
      <dgm:prSet presAssocID="{B189B91D-0E68-480D-9D11-4172329733A2}" presName="sibSpaceOne" presStyleCnt="0"/>
      <dgm:spPr/>
    </dgm:pt>
    <dgm:pt modelId="{A1606917-4E25-4EE4-B53C-10527970EBBC}" type="pres">
      <dgm:prSet presAssocID="{CAF3BB15-5390-43C2-995E-FBE5A90771B3}" presName="vertOne" presStyleCnt="0"/>
      <dgm:spPr/>
    </dgm:pt>
    <dgm:pt modelId="{4240C4EE-3E08-41F9-BD3E-71203CA54A16}" type="pres">
      <dgm:prSet presAssocID="{CAF3BB15-5390-43C2-995E-FBE5A90771B3}" presName="txOne" presStyleLbl="node0" presStyleIdx="7" presStyleCnt="12">
        <dgm:presLayoutVars>
          <dgm:chPref val="3"/>
        </dgm:presLayoutVars>
      </dgm:prSet>
      <dgm:spPr/>
    </dgm:pt>
    <dgm:pt modelId="{E6521362-B7BA-4AF0-AD18-67063DB3DCEF}" type="pres">
      <dgm:prSet presAssocID="{CAF3BB15-5390-43C2-995E-FBE5A90771B3}" presName="horzOne" presStyleCnt="0"/>
      <dgm:spPr/>
    </dgm:pt>
    <dgm:pt modelId="{7A1A8C31-10FD-408F-BCB8-C635D4BC2C51}" type="pres">
      <dgm:prSet presAssocID="{9BB2BD39-C96C-4615-80FB-A660830967D0}" presName="sibSpaceOne" presStyleCnt="0"/>
      <dgm:spPr/>
    </dgm:pt>
    <dgm:pt modelId="{C28943DF-2A24-4797-9346-ACC7C0287906}" type="pres">
      <dgm:prSet presAssocID="{EF53F382-C8F5-4547-968E-725FEF84416E}" presName="vertOne" presStyleCnt="0"/>
      <dgm:spPr/>
    </dgm:pt>
    <dgm:pt modelId="{35F8F29D-34BF-4DC9-A1A1-6875029EAD51}" type="pres">
      <dgm:prSet presAssocID="{EF53F382-C8F5-4547-968E-725FEF84416E}" presName="txOne" presStyleLbl="node0" presStyleIdx="8" presStyleCnt="12">
        <dgm:presLayoutVars>
          <dgm:chPref val="3"/>
        </dgm:presLayoutVars>
      </dgm:prSet>
      <dgm:spPr/>
    </dgm:pt>
    <dgm:pt modelId="{9B9E8581-6A51-4132-9FCF-B2A4C69C9E92}" type="pres">
      <dgm:prSet presAssocID="{EF53F382-C8F5-4547-968E-725FEF84416E}" presName="horzOne" presStyleCnt="0"/>
      <dgm:spPr/>
    </dgm:pt>
    <dgm:pt modelId="{4D7E7F7A-16AA-40CC-971F-47293AD1C996}" type="pres">
      <dgm:prSet presAssocID="{75624FA8-0BFC-4A94-968B-72B761C868EC}" presName="sibSpaceOne" presStyleCnt="0"/>
      <dgm:spPr/>
    </dgm:pt>
    <dgm:pt modelId="{44E43F7A-83D3-461B-BCF5-6BFA3EDB4AF8}" type="pres">
      <dgm:prSet presAssocID="{7C49F3B0-B69E-4055-AD05-86FB0A4139FC}" presName="vertOne" presStyleCnt="0"/>
      <dgm:spPr/>
    </dgm:pt>
    <dgm:pt modelId="{B6252857-C0D0-46A6-BFDC-67E3E0B2CBB2}" type="pres">
      <dgm:prSet presAssocID="{7C49F3B0-B69E-4055-AD05-86FB0A4139FC}" presName="txOne" presStyleLbl="node0" presStyleIdx="9" presStyleCnt="12">
        <dgm:presLayoutVars>
          <dgm:chPref val="3"/>
        </dgm:presLayoutVars>
      </dgm:prSet>
      <dgm:spPr/>
    </dgm:pt>
    <dgm:pt modelId="{8E5878B1-6178-4ABC-9CB7-0749D7439D6C}" type="pres">
      <dgm:prSet presAssocID="{7C49F3B0-B69E-4055-AD05-86FB0A4139FC}" presName="horzOne" presStyleCnt="0"/>
      <dgm:spPr/>
    </dgm:pt>
    <dgm:pt modelId="{4937DF7F-8C73-4F3F-B26A-553A8D7FAF2B}" type="pres">
      <dgm:prSet presAssocID="{1DEF0B50-8F95-4A14-8CF3-763FF865E1CD}" presName="sibSpaceOne" presStyleCnt="0"/>
      <dgm:spPr/>
    </dgm:pt>
    <dgm:pt modelId="{C0DB3721-D1EA-49D8-A308-A16EE876164F}" type="pres">
      <dgm:prSet presAssocID="{FA053942-EF77-4E57-A53F-DB496B88B2BD}" presName="vertOne" presStyleCnt="0"/>
      <dgm:spPr/>
    </dgm:pt>
    <dgm:pt modelId="{5953331B-37CB-4ED8-8C02-270A95FC63F5}" type="pres">
      <dgm:prSet presAssocID="{FA053942-EF77-4E57-A53F-DB496B88B2BD}" presName="txOne" presStyleLbl="node0" presStyleIdx="10" presStyleCnt="12">
        <dgm:presLayoutVars>
          <dgm:chPref val="3"/>
        </dgm:presLayoutVars>
      </dgm:prSet>
      <dgm:spPr/>
    </dgm:pt>
    <dgm:pt modelId="{0459EA57-DCC7-4229-9A89-220335509681}" type="pres">
      <dgm:prSet presAssocID="{FA053942-EF77-4E57-A53F-DB496B88B2BD}" presName="horzOne" presStyleCnt="0"/>
      <dgm:spPr/>
    </dgm:pt>
    <dgm:pt modelId="{A3F3E0AB-7DC1-4F7F-A753-C199C149DE60}" type="pres">
      <dgm:prSet presAssocID="{A329D14B-8E61-4854-99A9-B5CD5F990BCC}" presName="sibSpaceOne" presStyleCnt="0"/>
      <dgm:spPr/>
    </dgm:pt>
    <dgm:pt modelId="{D99B1FCD-E275-40C1-B8DD-2C4735D4B9FB}" type="pres">
      <dgm:prSet presAssocID="{842C4BE1-0D6A-44D6-808B-04332BD34EB8}" presName="vertOne" presStyleCnt="0"/>
      <dgm:spPr/>
    </dgm:pt>
    <dgm:pt modelId="{A5BF521E-4EAA-45CB-B0F4-ABCB9FCFE29F}" type="pres">
      <dgm:prSet presAssocID="{842C4BE1-0D6A-44D6-808B-04332BD34EB8}" presName="txOne" presStyleLbl="node0" presStyleIdx="11" presStyleCnt="12" custLinFactNeighborX="75082" custLinFactNeighborY="2812">
        <dgm:presLayoutVars>
          <dgm:chPref val="3"/>
        </dgm:presLayoutVars>
      </dgm:prSet>
      <dgm:spPr/>
    </dgm:pt>
    <dgm:pt modelId="{EAD75D49-23E4-43D0-AE74-B98D0A13FF3D}" type="pres">
      <dgm:prSet presAssocID="{842C4BE1-0D6A-44D6-808B-04332BD34EB8}" presName="horzOne" presStyleCnt="0"/>
      <dgm:spPr/>
    </dgm:pt>
  </dgm:ptLst>
  <dgm:cxnLst>
    <dgm:cxn modelId="{9AB7B201-9C81-44EF-B542-A1027939CFF2}" type="presOf" srcId="{2A6013C0-10F5-4D09-B5C2-C452141453AD}" destId="{DC3C4440-8471-4D15-B7BB-EA2659FE9295}" srcOrd="0" destOrd="0" presId="urn:microsoft.com/office/officeart/2005/8/layout/architecture"/>
    <dgm:cxn modelId="{EB8B1606-0602-4517-B3B6-9C0C9002F332}" type="presOf" srcId="{F7611C52-2C80-40AD-B5F8-60EC70446289}" destId="{108A7FDA-370C-47D4-8A24-F2C4DAC15DAD}" srcOrd="0" destOrd="0" presId="urn:microsoft.com/office/officeart/2005/8/layout/architecture"/>
    <dgm:cxn modelId="{0ACC4E09-0D93-4FC0-90A8-D2570AD4B9FE}" srcId="{3E0BD36C-15DF-4170-9F67-C5A15C699A15}" destId="{E7A1BC7A-E19F-496F-90FF-1BD11FBB7467}" srcOrd="0" destOrd="0" parTransId="{D61E7AAB-49EE-440C-9A89-C31F5B767DE7}" sibTransId="{67ECACDF-06B3-4F96-8E69-77A59480E05A}"/>
    <dgm:cxn modelId="{3DBC281B-71C3-4C70-9513-066CC1ED26B1}" srcId="{3E0BD36C-15DF-4170-9F67-C5A15C699A15}" destId="{B773274E-DA14-4490-A68F-341F4C96AFD0}" srcOrd="4" destOrd="0" parTransId="{7CF58837-6C1F-41F2-9902-BCEAF9728540}" sibTransId="{2588BCD0-A055-4F28-8FC2-935F6B608BCC}"/>
    <dgm:cxn modelId="{FA812126-9761-4519-AEDA-0500F0712DA9}" srcId="{3E0BD36C-15DF-4170-9F67-C5A15C699A15}" destId="{2A6013C0-10F5-4D09-B5C2-C452141453AD}" srcOrd="1" destOrd="0" parTransId="{A11E6E18-68F7-4BAD-8366-9B57A56E362A}" sibTransId="{A99FDADC-6701-4C0A-B751-0F43D16FCF56}"/>
    <dgm:cxn modelId="{E03F0830-01D0-4FF1-B322-8B44CB9B96E2}" srcId="{3E0BD36C-15DF-4170-9F67-C5A15C699A15}" destId="{FA053942-EF77-4E57-A53F-DB496B88B2BD}" srcOrd="10" destOrd="0" parTransId="{E7CC36F0-445B-49B4-B846-789EE15D15F6}" sibTransId="{A329D14B-8E61-4854-99A9-B5CD5F990BCC}"/>
    <dgm:cxn modelId="{7622CD37-1ED3-4D39-A668-2BB3ABDFBE96}" type="presOf" srcId="{00CB5193-A3E9-4F25-A232-52749A7BC472}" destId="{ACE5F00E-75F8-40C9-84C3-0C7F7B54B98F}" srcOrd="0" destOrd="0" presId="urn:microsoft.com/office/officeart/2005/8/layout/architecture"/>
    <dgm:cxn modelId="{5ABD0D5C-5C8A-440B-9D59-415717BD93B7}" type="presOf" srcId="{EF53F382-C8F5-4547-968E-725FEF84416E}" destId="{35F8F29D-34BF-4DC9-A1A1-6875029EAD51}" srcOrd="0" destOrd="0" presId="urn:microsoft.com/office/officeart/2005/8/layout/architecture"/>
    <dgm:cxn modelId="{EBBE5360-5734-4844-BA2F-FD2359C9AE81}" type="presOf" srcId="{78D2E8EC-655E-46DC-B295-35621604FD8B}" destId="{471CC5F3-48F6-4F28-A799-F88D2834558C}" srcOrd="0" destOrd="0" presId="urn:microsoft.com/office/officeart/2005/8/layout/architecture"/>
    <dgm:cxn modelId="{7CF1C262-33A5-4467-8D79-B4E7A1E6D153}" type="presOf" srcId="{CAF3BB15-5390-43C2-995E-FBE5A90771B3}" destId="{4240C4EE-3E08-41F9-BD3E-71203CA54A16}" srcOrd="0" destOrd="0" presId="urn:microsoft.com/office/officeart/2005/8/layout/architecture"/>
    <dgm:cxn modelId="{0CB51464-F536-4984-92FC-2D3F3E1E6595}" type="presOf" srcId="{3E0BD36C-15DF-4170-9F67-C5A15C699A15}" destId="{9330864E-EEC1-49BA-AF7F-E40A64162A6C}" srcOrd="0" destOrd="0" presId="urn:microsoft.com/office/officeart/2005/8/layout/architecture"/>
    <dgm:cxn modelId="{5E74936E-7101-42E5-BFE7-FBB5D837A837}" srcId="{3E0BD36C-15DF-4170-9F67-C5A15C699A15}" destId="{7C49F3B0-B69E-4055-AD05-86FB0A4139FC}" srcOrd="9" destOrd="0" parTransId="{5CE68D35-CD0C-4E34-BF29-60EE6A36B6BB}" sibTransId="{1DEF0B50-8F95-4A14-8CF3-763FF865E1CD}"/>
    <dgm:cxn modelId="{B983DC51-F380-4DFD-8C3B-0C17B7B4116A}" srcId="{3E0BD36C-15DF-4170-9F67-C5A15C699A15}" destId="{F7611C52-2C80-40AD-B5F8-60EC70446289}" srcOrd="6" destOrd="0" parTransId="{BBF144A5-A4E5-4AC5-8322-7AA19C416BB5}" sibTransId="{B189B91D-0E68-480D-9D11-4172329733A2}"/>
    <dgm:cxn modelId="{DE878077-51AC-469F-A9D9-0A26931AB6B0}" srcId="{3E0BD36C-15DF-4170-9F67-C5A15C699A15}" destId="{CAF3BB15-5390-43C2-995E-FBE5A90771B3}" srcOrd="7" destOrd="0" parTransId="{A00CA41A-CB21-4BAA-9D11-615B6BBCC6C6}" sibTransId="{9BB2BD39-C96C-4615-80FB-A660830967D0}"/>
    <dgm:cxn modelId="{1AA48C98-39C3-4F23-97BA-10F02A8B7550}" type="presOf" srcId="{842C4BE1-0D6A-44D6-808B-04332BD34EB8}" destId="{A5BF521E-4EAA-45CB-B0F4-ABCB9FCFE29F}" srcOrd="0" destOrd="0" presId="urn:microsoft.com/office/officeart/2005/8/layout/architecture"/>
    <dgm:cxn modelId="{170A2C9E-DE5E-49BB-B97C-3F1A2689D6C2}" type="presOf" srcId="{E7A1BC7A-E19F-496F-90FF-1BD11FBB7467}" destId="{C1D39B29-419A-4A38-B0D0-17B7CC061714}" srcOrd="0" destOrd="0" presId="urn:microsoft.com/office/officeart/2005/8/layout/architecture"/>
    <dgm:cxn modelId="{687C74AD-52D9-43EF-8DF0-7424B235EEDB}" srcId="{3E0BD36C-15DF-4170-9F67-C5A15C699A15}" destId="{00CB5193-A3E9-4F25-A232-52749A7BC472}" srcOrd="5" destOrd="0" parTransId="{F76CE360-591C-4578-8506-01867AB3E05C}" sibTransId="{CED49401-C579-4E0A-8AFE-DAD0C39EB1A6}"/>
    <dgm:cxn modelId="{B3CE5CBD-B81D-45CE-BA47-62E04306C7E3}" type="presOf" srcId="{FA053942-EF77-4E57-A53F-DB496B88B2BD}" destId="{5953331B-37CB-4ED8-8C02-270A95FC63F5}" srcOrd="0" destOrd="0" presId="urn:microsoft.com/office/officeart/2005/8/layout/architecture"/>
    <dgm:cxn modelId="{D4A4A3BD-9347-427A-9899-5C4CA3CEE3A7}" srcId="{3E0BD36C-15DF-4170-9F67-C5A15C699A15}" destId="{41388267-5DC1-43A0-B032-21CF7B33F68C}" srcOrd="2" destOrd="0" parTransId="{08284975-3946-49FB-AA18-177061F87CB5}" sibTransId="{ADB61001-5134-4CD7-85BE-805F843E01B8}"/>
    <dgm:cxn modelId="{FC2BAABF-85D2-4F23-B30A-8A74F8AE38F2}" type="presOf" srcId="{7C49F3B0-B69E-4055-AD05-86FB0A4139FC}" destId="{B6252857-C0D0-46A6-BFDC-67E3E0B2CBB2}" srcOrd="0" destOrd="0" presId="urn:microsoft.com/office/officeart/2005/8/layout/architecture"/>
    <dgm:cxn modelId="{D3889EC4-1F23-4CF3-A1EE-6233177BCEAE}" srcId="{3E0BD36C-15DF-4170-9F67-C5A15C699A15}" destId="{EF53F382-C8F5-4547-968E-725FEF84416E}" srcOrd="8" destOrd="0" parTransId="{F6A08D1D-7F0D-4141-90D4-857EBCBC916A}" sibTransId="{75624FA8-0BFC-4A94-968B-72B761C868EC}"/>
    <dgm:cxn modelId="{0E23F1CE-091A-4306-A728-056E97A7843D}" type="presOf" srcId="{41388267-5DC1-43A0-B032-21CF7B33F68C}" destId="{5B4636C3-638A-4106-98A1-D68134940C63}" srcOrd="0" destOrd="0" presId="urn:microsoft.com/office/officeart/2005/8/layout/architecture"/>
    <dgm:cxn modelId="{EF94F0D6-BDB6-4D5B-BC25-ECAB33FDA15B}" srcId="{3E0BD36C-15DF-4170-9F67-C5A15C699A15}" destId="{78D2E8EC-655E-46DC-B295-35621604FD8B}" srcOrd="3" destOrd="0" parTransId="{4FF679EC-ADAD-4125-A457-4EC9342087A8}" sibTransId="{FBACF6CD-E9D0-47F0-AA8D-733483690DC9}"/>
    <dgm:cxn modelId="{9330C0DC-5CFB-4E40-87F5-5B8BE0D39AE5}" srcId="{3E0BD36C-15DF-4170-9F67-C5A15C699A15}" destId="{842C4BE1-0D6A-44D6-808B-04332BD34EB8}" srcOrd="11" destOrd="0" parTransId="{CE54FA74-A538-421B-970A-2B70B8904000}" sibTransId="{D5F6CF17-D3D6-4D03-B056-2F09238E2925}"/>
    <dgm:cxn modelId="{FBB771F6-6C2C-47CF-958E-38899559EC21}" type="presOf" srcId="{B773274E-DA14-4490-A68F-341F4C96AFD0}" destId="{79B2B703-4787-465B-9C55-C792164790EF}" srcOrd="0" destOrd="0" presId="urn:microsoft.com/office/officeart/2005/8/layout/architecture"/>
    <dgm:cxn modelId="{5654D9B3-A4AB-43B5-A1FD-560AB8A919FC}" type="presParOf" srcId="{9330864E-EEC1-49BA-AF7F-E40A64162A6C}" destId="{69F021CD-CC81-42E9-BF67-CC3A4E91F29B}" srcOrd="0" destOrd="0" presId="urn:microsoft.com/office/officeart/2005/8/layout/architecture"/>
    <dgm:cxn modelId="{957E2DA7-9E14-4302-9B63-D73F298DF96B}" type="presParOf" srcId="{69F021CD-CC81-42E9-BF67-CC3A4E91F29B}" destId="{C1D39B29-419A-4A38-B0D0-17B7CC061714}" srcOrd="0" destOrd="0" presId="urn:microsoft.com/office/officeart/2005/8/layout/architecture"/>
    <dgm:cxn modelId="{68D5A73D-963E-4A7C-AF2F-69D9E93C426E}" type="presParOf" srcId="{69F021CD-CC81-42E9-BF67-CC3A4E91F29B}" destId="{4B5E4FFF-D071-4DE5-BB67-F8B101EB5117}" srcOrd="1" destOrd="0" presId="urn:microsoft.com/office/officeart/2005/8/layout/architecture"/>
    <dgm:cxn modelId="{A27063D0-9FE0-4885-B203-B5DAA0E4F1A8}" type="presParOf" srcId="{9330864E-EEC1-49BA-AF7F-E40A64162A6C}" destId="{D9ABC10D-C59B-4973-86D8-71BE014065FF}" srcOrd="1" destOrd="0" presId="urn:microsoft.com/office/officeart/2005/8/layout/architecture"/>
    <dgm:cxn modelId="{D6CBC838-19E6-4B8C-82F7-4F17801324E9}" type="presParOf" srcId="{9330864E-EEC1-49BA-AF7F-E40A64162A6C}" destId="{2BDF7CDA-C73A-4F24-8D07-81E20C62DFE3}" srcOrd="2" destOrd="0" presId="urn:microsoft.com/office/officeart/2005/8/layout/architecture"/>
    <dgm:cxn modelId="{00068075-4FDD-45D6-9D13-F1F50AB623DF}" type="presParOf" srcId="{2BDF7CDA-C73A-4F24-8D07-81E20C62DFE3}" destId="{DC3C4440-8471-4D15-B7BB-EA2659FE9295}" srcOrd="0" destOrd="0" presId="urn:microsoft.com/office/officeart/2005/8/layout/architecture"/>
    <dgm:cxn modelId="{61CBA8EF-9736-46C1-AF77-E97298D9AD17}" type="presParOf" srcId="{2BDF7CDA-C73A-4F24-8D07-81E20C62DFE3}" destId="{5EBAFA49-5628-42D3-A865-92E94C87BAE1}" srcOrd="1" destOrd="0" presId="urn:microsoft.com/office/officeart/2005/8/layout/architecture"/>
    <dgm:cxn modelId="{B6BF2299-C0AF-488E-8F9C-9172C76374A8}" type="presParOf" srcId="{9330864E-EEC1-49BA-AF7F-E40A64162A6C}" destId="{7102C362-3B73-4B51-B061-6533C6405C3B}" srcOrd="3" destOrd="0" presId="urn:microsoft.com/office/officeart/2005/8/layout/architecture"/>
    <dgm:cxn modelId="{4DC62799-69E5-4A15-9258-0894F944266D}" type="presParOf" srcId="{9330864E-EEC1-49BA-AF7F-E40A64162A6C}" destId="{D226CBF3-1BD4-4FC0-9588-1FF756A67534}" srcOrd="4" destOrd="0" presId="urn:microsoft.com/office/officeart/2005/8/layout/architecture"/>
    <dgm:cxn modelId="{C4B76AA0-6358-4C83-8AB7-8DC154637F8D}" type="presParOf" srcId="{D226CBF3-1BD4-4FC0-9588-1FF756A67534}" destId="{5B4636C3-638A-4106-98A1-D68134940C63}" srcOrd="0" destOrd="0" presId="urn:microsoft.com/office/officeart/2005/8/layout/architecture"/>
    <dgm:cxn modelId="{ABAC7B01-C50A-4D91-97A0-103CF71348EB}" type="presParOf" srcId="{D226CBF3-1BD4-4FC0-9588-1FF756A67534}" destId="{15EB2B98-3D81-4391-BB2D-259FA9EA42ED}" srcOrd="1" destOrd="0" presId="urn:microsoft.com/office/officeart/2005/8/layout/architecture"/>
    <dgm:cxn modelId="{E141C76A-7348-48A4-9A1A-07B6F8AD4909}" type="presParOf" srcId="{9330864E-EEC1-49BA-AF7F-E40A64162A6C}" destId="{CE1F44AC-DAD1-49D3-A460-461EFB63C9CF}" srcOrd="5" destOrd="0" presId="urn:microsoft.com/office/officeart/2005/8/layout/architecture"/>
    <dgm:cxn modelId="{B320319B-845F-4ADB-BAA0-9EC566E2FBE9}" type="presParOf" srcId="{9330864E-EEC1-49BA-AF7F-E40A64162A6C}" destId="{1F564A4B-36DC-40DC-AA62-259CB2836FA3}" srcOrd="6" destOrd="0" presId="urn:microsoft.com/office/officeart/2005/8/layout/architecture"/>
    <dgm:cxn modelId="{EE1A743A-97E0-4D2F-8E29-8FE02B3A8D4B}" type="presParOf" srcId="{1F564A4B-36DC-40DC-AA62-259CB2836FA3}" destId="{471CC5F3-48F6-4F28-A799-F88D2834558C}" srcOrd="0" destOrd="0" presId="urn:microsoft.com/office/officeart/2005/8/layout/architecture"/>
    <dgm:cxn modelId="{3D80D036-994D-40AE-A11F-DFBBBD8C54E2}" type="presParOf" srcId="{1F564A4B-36DC-40DC-AA62-259CB2836FA3}" destId="{440E178D-A155-4118-9E13-89D8F8F70050}" srcOrd="1" destOrd="0" presId="urn:microsoft.com/office/officeart/2005/8/layout/architecture"/>
    <dgm:cxn modelId="{30DB0854-7434-4AF1-9E4F-371ADAFBE645}" type="presParOf" srcId="{9330864E-EEC1-49BA-AF7F-E40A64162A6C}" destId="{BA1681A7-BF50-4F7E-BE07-E92C79E76CDE}" srcOrd="7" destOrd="0" presId="urn:microsoft.com/office/officeart/2005/8/layout/architecture"/>
    <dgm:cxn modelId="{6C2B7A5C-0A4E-4566-984F-941556BC2F04}" type="presParOf" srcId="{9330864E-EEC1-49BA-AF7F-E40A64162A6C}" destId="{277D12A2-5040-4796-A95C-4EFE45D02A13}" srcOrd="8" destOrd="0" presId="urn:microsoft.com/office/officeart/2005/8/layout/architecture"/>
    <dgm:cxn modelId="{D792E541-5038-4A22-A9FA-319B0AA41262}" type="presParOf" srcId="{277D12A2-5040-4796-A95C-4EFE45D02A13}" destId="{79B2B703-4787-465B-9C55-C792164790EF}" srcOrd="0" destOrd="0" presId="urn:microsoft.com/office/officeart/2005/8/layout/architecture"/>
    <dgm:cxn modelId="{BA2CF021-4CCA-4849-B58A-34B79CA47DE7}" type="presParOf" srcId="{277D12A2-5040-4796-A95C-4EFE45D02A13}" destId="{482E522A-37A3-46E7-BDDE-EA8DD757EF29}" srcOrd="1" destOrd="0" presId="urn:microsoft.com/office/officeart/2005/8/layout/architecture"/>
    <dgm:cxn modelId="{DEE7B415-1FE1-414A-B368-89BE5ECC1F8B}" type="presParOf" srcId="{9330864E-EEC1-49BA-AF7F-E40A64162A6C}" destId="{85080D8E-1A55-4486-963D-514FED985E94}" srcOrd="9" destOrd="0" presId="urn:microsoft.com/office/officeart/2005/8/layout/architecture"/>
    <dgm:cxn modelId="{CA7D183E-59CF-4E4F-AAFB-929276012123}" type="presParOf" srcId="{9330864E-EEC1-49BA-AF7F-E40A64162A6C}" destId="{29ABD3B5-BE2A-4DC0-B403-10F4EBCB84BA}" srcOrd="10" destOrd="0" presId="urn:microsoft.com/office/officeart/2005/8/layout/architecture"/>
    <dgm:cxn modelId="{0FE68185-A78E-47E4-9EBA-CC9828C1C8BF}" type="presParOf" srcId="{29ABD3B5-BE2A-4DC0-B403-10F4EBCB84BA}" destId="{ACE5F00E-75F8-40C9-84C3-0C7F7B54B98F}" srcOrd="0" destOrd="0" presId="urn:microsoft.com/office/officeart/2005/8/layout/architecture"/>
    <dgm:cxn modelId="{9303D196-DDAD-4F2D-A495-70FB9CEF683F}" type="presParOf" srcId="{29ABD3B5-BE2A-4DC0-B403-10F4EBCB84BA}" destId="{514B7ED5-1397-488D-8BCE-3AE9A26B39EC}" srcOrd="1" destOrd="0" presId="urn:microsoft.com/office/officeart/2005/8/layout/architecture"/>
    <dgm:cxn modelId="{E16B836E-1B95-4288-898E-8698A2CAB417}" type="presParOf" srcId="{9330864E-EEC1-49BA-AF7F-E40A64162A6C}" destId="{A4654544-B1F0-4A21-AF46-5D87ABB2ADC8}" srcOrd="11" destOrd="0" presId="urn:microsoft.com/office/officeart/2005/8/layout/architecture"/>
    <dgm:cxn modelId="{29AE6E02-E81E-4549-B65A-DB45C754D1FD}" type="presParOf" srcId="{9330864E-EEC1-49BA-AF7F-E40A64162A6C}" destId="{55BE30CE-A5FB-48FD-9CC5-96A49239545D}" srcOrd="12" destOrd="0" presId="urn:microsoft.com/office/officeart/2005/8/layout/architecture"/>
    <dgm:cxn modelId="{C024383C-F8A9-4146-880D-6A6473CA3F76}" type="presParOf" srcId="{55BE30CE-A5FB-48FD-9CC5-96A49239545D}" destId="{108A7FDA-370C-47D4-8A24-F2C4DAC15DAD}" srcOrd="0" destOrd="0" presId="urn:microsoft.com/office/officeart/2005/8/layout/architecture"/>
    <dgm:cxn modelId="{56D8F86B-133A-4220-B419-15B7877454AA}" type="presParOf" srcId="{55BE30CE-A5FB-48FD-9CC5-96A49239545D}" destId="{DD63582C-1AC7-4FDC-A954-1E3E05308F8B}" srcOrd="1" destOrd="0" presId="urn:microsoft.com/office/officeart/2005/8/layout/architecture"/>
    <dgm:cxn modelId="{C205DE46-F2D8-492E-9E65-CAEBB253B559}" type="presParOf" srcId="{9330864E-EEC1-49BA-AF7F-E40A64162A6C}" destId="{25251D81-431B-47D6-97E3-1F85FB0AA249}" srcOrd="13" destOrd="0" presId="urn:microsoft.com/office/officeart/2005/8/layout/architecture"/>
    <dgm:cxn modelId="{2DF0DD33-C654-4192-9265-B7E9677C1272}" type="presParOf" srcId="{9330864E-EEC1-49BA-AF7F-E40A64162A6C}" destId="{A1606917-4E25-4EE4-B53C-10527970EBBC}" srcOrd="14" destOrd="0" presId="urn:microsoft.com/office/officeart/2005/8/layout/architecture"/>
    <dgm:cxn modelId="{4A1C91FA-1757-4758-B61C-BB4BB936EEB4}" type="presParOf" srcId="{A1606917-4E25-4EE4-B53C-10527970EBBC}" destId="{4240C4EE-3E08-41F9-BD3E-71203CA54A16}" srcOrd="0" destOrd="0" presId="urn:microsoft.com/office/officeart/2005/8/layout/architecture"/>
    <dgm:cxn modelId="{33ADB6D4-4A6E-4E58-A0FC-6E6D741161E1}" type="presParOf" srcId="{A1606917-4E25-4EE4-B53C-10527970EBBC}" destId="{E6521362-B7BA-4AF0-AD18-67063DB3DCEF}" srcOrd="1" destOrd="0" presId="urn:microsoft.com/office/officeart/2005/8/layout/architecture"/>
    <dgm:cxn modelId="{A6DA2391-AD49-4F81-90ED-8ADF42DE93D0}" type="presParOf" srcId="{9330864E-EEC1-49BA-AF7F-E40A64162A6C}" destId="{7A1A8C31-10FD-408F-BCB8-C635D4BC2C51}" srcOrd="15" destOrd="0" presId="urn:microsoft.com/office/officeart/2005/8/layout/architecture"/>
    <dgm:cxn modelId="{BD6A3C57-698A-42DA-9C03-EE6EA943D479}" type="presParOf" srcId="{9330864E-EEC1-49BA-AF7F-E40A64162A6C}" destId="{C28943DF-2A24-4797-9346-ACC7C0287906}" srcOrd="16" destOrd="0" presId="urn:microsoft.com/office/officeart/2005/8/layout/architecture"/>
    <dgm:cxn modelId="{E4BCA574-0FAD-400E-8E5E-E40B6C031125}" type="presParOf" srcId="{C28943DF-2A24-4797-9346-ACC7C0287906}" destId="{35F8F29D-34BF-4DC9-A1A1-6875029EAD51}" srcOrd="0" destOrd="0" presId="urn:microsoft.com/office/officeart/2005/8/layout/architecture"/>
    <dgm:cxn modelId="{61F7DAD2-BB0A-448E-8A38-0A79B9626FAC}" type="presParOf" srcId="{C28943DF-2A24-4797-9346-ACC7C0287906}" destId="{9B9E8581-6A51-4132-9FCF-B2A4C69C9E92}" srcOrd="1" destOrd="0" presId="urn:microsoft.com/office/officeart/2005/8/layout/architecture"/>
    <dgm:cxn modelId="{7426426F-2F37-45AE-946E-9F38B5EF8EF8}" type="presParOf" srcId="{9330864E-EEC1-49BA-AF7F-E40A64162A6C}" destId="{4D7E7F7A-16AA-40CC-971F-47293AD1C996}" srcOrd="17" destOrd="0" presId="urn:microsoft.com/office/officeart/2005/8/layout/architecture"/>
    <dgm:cxn modelId="{122ABFAE-DE0C-4871-8B93-099C55F84E14}" type="presParOf" srcId="{9330864E-EEC1-49BA-AF7F-E40A64162A6C}" destId="{44E43F7A-83D3-461B-BCF5-6BFA3EDB4AF8}" srcOrd="18" destOrd="0" presId="urn:microsoft.com/office/officeart/2005/8/layout/architecture"/>
    <dgm:cxn modelId="{4891EACB-E338-425E-AEAC-612746139FAC}" type="presParOf" srcId="{44E43F7A-83D3-461B-BCF5-6BFA3EDB4AF8}" destId="{B6252857-C0D0-46A6-BFDC-67E3E0B2CBB2}" srcOrd="0" destOrd="0" presId="urn:microsoft.com/office/officeart/2005/8/layout/architecture"/>
    <dgm:cxn modelId="{E2C496AE-D599-406C-B9D8-89F4A79A44D8}" type="presParOf" srcId="{44E43F7A-83D3-461B-BCF5-6BFA3EDB4AF8}" destId="{8E5878B1-6178-4ABC-9CB7-0749D7439D6C}" srcOrd="1" destOrd="0" presId="urn:microsoft.com/office/officeart/2005/8/layout/architecture"/>
    <dgm:cxn modelId="{81151A02-3A11-4666-8CA0-00E38440658E}" type="presParOf" srcId="{9330864E-EEC1-49BA-AF7F-E40A64162A6C}" destId="{4937DF7F-8C73-4F3F-B26A-553A8D7FAF2B}" srcOrd="19" destOrd="0" presId="urn:microsoft.com/office/officeart/2005/8/layout/architecture"/>
    <dgm:cxn modelId="{098EC93F-C671-4DDE-8F66-C8B6CC5B8EFF}" type="presParOf" srcId="{9330864E-EEC1-49BA-AF7F-E40A64162A6C}" destId="{C0DB3721-D1EA-49D8-A308-A16EE876164F}" srcOrd="20" destOrd="0" presId="urn:microsoft.com/office/officeart/2005/8/layout/architecture"/>
    <dgm:cxn modelId="{B3429D8F-31F2-44F4-AFE9-D32EC73508AC}" type="presParOf" srcId="{C0DB3721-D1EA-49D8-A308-A16EE876164F}" destId="{5953331B-37CB-4ED8-8C02-270A95FC63F5}" srcOrd="0" destOrd="0" presId="urn:microsoft.com/office/officeart/2005/8/layout/architecture"/>
    <dgm:cxn modelId="{3102086F-770C-4275-8123-2B865E7FD537}" type="presParOf" srcId="{C0DB3721-D1EA-49D8-A308-A16EE876164F}" destId="{0459EA57-DCC7-4229-9A89-220335509681}" srcOrd="1" destOrd="0" presId="urn:microsoft.com/office/officeart/2005/8/layout/architecture"/>
    <dgm:cxn modelId="{2B6F6231-9E60-4B63-9565-379DB3C623EB}" type="presParOf" srcId="{9330864E-EEC1-49BA-AF7F-E40A64162A6C}" destId="{A3F3E0AB-7DC1-4F7F-A753-C199C149DE60}" srcOrd="21" destOrd="0" presId="urn:microsoft.com/office/officeart/2005/8/layout/architecture"/>
    <dgm:cxn modelId="{BF2B28F5-94B7-4E60-A27C-B42BD73EA51C}" type="presParOf" srcId="{9330864E-EEC1-49BA-AF7F-E40A64162A6C}" destId="{D99B1FCD-E275-40C1-B8DD-2C4735D4B9FB}" srcOrd="22" destOrd="0" presId="urn:microsoft.com/office/officeart/2005/8/layout/architecture"/>
    <dgm:cxn modelId="{ACCB8978-FD3C-4FCE-91F9-4FBF2CD675B3}" type="presParOf" srcId="{D99B1FCD-E275-40C1-B8DD-2C4735D4B9FB}" destId="{A5BF521E-4EAA-45CB-B0F4-ABCB9FCFE29F}" srcOrd="0" destOrd="0" presId="urn:microsoft.com/office/officeart/2005/8/layout/architecture"/>
    <dgm:cxn modelId="{0D7A4545-1853-42C3-B336-8AF9BDA6CB49}" type="presParOf" srcId="{D99B1FCD-E275-40C1-B8DD-2C4735D4B9FB}" destId="{EAD75D49-23E4-43D0-AE74-B98D0A13FF3D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39B29-419A-4A38-B0D0-17B7CC061714}">
      <dsp:nvSpPr>
        <dsp:cNvPr id="0" name=""/>
        <dsp:cNvSpPr/>
      </dsp:nvSpPr>
      <dsp:spPr>
        <a:xfrm>
          <a:off x="467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AI for Science</a:t>
          </a:r>
          <a:endParaRPr lang="en-GB" sz="1000" kern="1200">
            <a:solidFill>
              <a:schemeClr val="bg1"/>
            </a:solidFill>
          </a:endParaRPr>
        </a:p>
      </dsp:txBody>
      <dsp:txXfrm>
        <a:off x="25359" y="20681"/>
        <a:ext cx="664740" cy="5377305"/>
      </dsp:txXfrm>
    </dsp:sp>
    <dsp:sp modelId="{DC3C4440-8471-4D15-B7BB-EA2659FE9295}">
      <dsp:nvSpPr>
        <dsp:cNvPr id="0" name=""/>
        <dsp:cNvSpPr/>
      </dsp:nvSpPr>
      <dsp:spPr>
        <a:xfrm>
          <a:off x="82940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Biology</a:t>
          </a:r>
        </a:p>
      </dsp:txBody>
      <dsp:txXfrm>
        <a:off x="850087" y="20681"/>
        <a:ext cx="664740" cy="5377305"/>
      </dsp:txXfrm>
    </dsp:sp>
    <dsp:sp modelId="{5B4636C3-638A-4106-98A1-D68134940C63}">
      <dsp:nvSpPr>
        <dsp:cNvPr id="0" name=""/>
        <dsp:cNvSpPr/>
      </dsp:nvSpPr>
      <dsp:spPr>
        <a:xfrm>
          <a:off x="165413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Eng.</a:t>
          </a:r>
        </a:p>
      </dsp:txBody>
      <dsp:txXfrm>
        <a:off x="1674815" y="20681"/>
        <a:ext cx="664740" cy="5377305"/>
      </dsp:txXfrm>
    </dsp:sp>
    <dsp:sp modelId="{471CC5F3-48F6-4F28-A799-F88D2834558C}">
      <dsp:nvSpPr>
        <dsp:cNvPr id="0" name=""/>
        <dsp:cNvSpPr/>
      </dsp:nvSpPr>
      <dsp:spPr>
        <a:xfrm>
          <a:off x="2478862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Materials Science</a:t>
          </a:r>
        </a:p>
      </dsp:txBody>
      <dsp:txXfrm>
        <a:off x="2499543" y="20681"/>
        <a:ext cx="664740" cy="5377305"/>
      </dsp:txXfrm>
    </dsp:sp>
    <dsp:sp modelId="{79B2B703-4787-465B-9C55-C792164790EF}">
      <dsp:nvSpPr>
        <dsp:cNvPr id="0" name=""/>
        <dsp:cNvSpPr/>
      </dsp:nvSpPr>
      <dsp:spPr>
        <a:xfrm>
          <a:off x="3303590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Comp. Maths</a:t>
          </a:r>
        </a:p>
      </dsp:txBody>
      <dsp:txXfrm>
        <a:off x="3324271" y="20681"/>
        <a:ext cx="664740" cy="5377305"/>
      </dsp:txXfrm>
    </dsp:sp>
    <dsp:sp modelId="{ACE5F00E-75F8-40C9-84C3-0C7F7B54B98F}">
      <dsp:nvSpPr>
        <dsp:cNvPr id="0" name=""/>
        <dsp:cNvSpPr/>
      </dsp:nvSpPr>
      <dsp:spPr>
        <a:xfrm>
          <a:off x="4128318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Cyber Security</a:t>
          </a:r>
        </a:p>
      </dsp:txBody>
      <dsp:txXfrm>
        <a:off x="4148999" y="20681"/>
        <a:ext cx="664740" cy="5377305"/>
      </dsp:txXfrm>
    </dsp:sp>
    <dsp:sp modelId="{108A7FDA-370C-47D4-8A24-F2C4DAC15DAD}">
      <dsp:nvSpPr>
        <dsp:cNvPr id="0" name=""/>
        <dsp:cNvSpPr/>
      </dsp:nvSpPr>
      <dsp:spPr>
        <a:xfrm>
          <a:off x="4953046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Data Eng.</a:t>
          </a:r>
        </a:p>
      </dsp:txBody>
      <dsp:txXfrm>
        <a:off x="4973727" y="20681"/>
        <a:ext cx="664740" cy="5377305"/>
      </dsp:txXfrm>
    </dsp:sp>
    <dsp:sp modelId="{4240C4EE-3E08-41F9-BD3E-71203CA54A16}">
      <dsp:nvSpPr>
        <dsp:cNvPr id="0" name=""/>
        <dsp:cNvSpPr/>
      </dsp:nvSpPr>
      <dsp:spPr>
        <a:xfrm>
          <a:off x="577777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Enabling </a:t>
          </a: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Funcs</a:t>
          </a:r>
          <a:endParaRPr lang="en-GB" sz="1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455" y="20681"/>
        <a:ext cx="664740" cy="5377305"/>
      </dsp:txXfrm>
    </dsp:sp>
    <dsp:sp modelId="{35F8F29D-34BF-4DC9-A1A1-6875029EAD51}">
      <dsp:nvSpPr>
        <dsp:cNvPr id="0" name=""/>
        <dsp:cNvSpPr/>
      </dsp:nvSpPr>
      <dsp:spPr>
        <a:xfrm>
          <a:off x="6602501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Infrastruc-ture</a:t>
          </a:r>
          <a:r>
            <a:rPr lang="en-GB" sz="1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6623182" y="20681"/>
        <a:ext cx="664740" cy="5377305"/>
      </dsp:txXfrm>
    </dsp:sp>
    <dsp:sp modelId="{B6252857-C0D0-46A6-BFDC-67E3E0B2CBB2}">
      <dsp:nvSpPr>
        <dsp:cNvPr id="0" name=""/>
        <dsp:cNvSpPr/>
      </dsp:nvSpPr>
      <dsp:spPr>
        <a:xfrm>
          <a:off x="7427229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Science</a:t>
          </a:r>
        </a:p>
      </dsp:txBody>
      <dsp:txXfrm>
        <a:off x="7447910" y="20681"/>
        <a:ext cx="664740" cy="5377305"/>
      </dsp:txXfrm>
    </dsp:sp>
    <dsp:sp modelId="{5953331B-37CB-4ED8-8C02-270A95FC63F5}">
      <dsp:nvSpPr>
        <dsp:cNvPr id="0" name=""/>
        <dsp:cNvSpPr/>
      </dsp:nvSpPr>
      <dsp:spPr>
        <a:xfrm>
          <a:off x="8251957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Platforms and Services</a:t>
          </a:r>
          <a:endParaRPr lang="en-GB" sz="1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2638" y="20681"/>
        <a:ext cx="664740" cy="5377305"/>
      </dsp:txXfrm>
    </dsp:sp>
    <dsp:sp modelId="{A5BF521E-4EAA-45CB-B0F4-ABCB9FCFE29F}">
      <dsp:nvSpPr>
        <dsp:cNvPr id="0" name=""/>
        <dsp:cNvSpPr/>
      </dsp:nvSpPr>
      <dsp:spPr>
        <a:xfrm>
          <a:off x="9081364" y="0"/>
          <a:ext cx="706102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Software Eng.</a:t>
          </a:r>
        </a:p>
      </dsp:txBody>
      <dsp:txXfrm>
        <a:off x="9102045" y="20681"/>
        <a:ext cx="664740" cy="5377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C54ED-1372-41F8-97C1-5F4867E8A556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E6599-1358-4489-B2C0-F6DFE42DA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18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758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6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O(n^3/2)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E6599-1358-4489-B2C0-F6DFE42DAEE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625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SD- O(n^2) in 3D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E6599-1358-4489-B2C0-F6DFE42DAEE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872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98FD5-1FAD-C320-688E-53669B850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61E5A-1F55-FAA8-1ED5-55DE2ECBB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81293-7E9E-8780-81E4-5ACD70E32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AB5B8-DCEC-71B5-14ED-F68F71997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58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317A5-C8D1-C8A5-BD50-54C61C9A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5AD58-6CA0-DF38-B803-799257737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EA01B-9C4D-A474-1014-203B24590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5F870-FAB1-B1C0-7D8C-3FEC699C8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9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4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88490-9EE3-D96C-312A-DFFB0BA2C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DF0A8-916E-EA53-8A1B-B85B7D5A87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1379A-86DE-DDCC-7282-D59B2F65F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B076-FAF1-E96C-AB40-AB08278B8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40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7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C8DC3-1B9C-3B29-32BF-B9A8F556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A1D9C-3A3D-BDF6-D81A-531A14CC3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DA636-4A79-E27B-2518-60F41840A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BDCEF-401E-B785-448F-4D7C41B6C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6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F2F15-D812-3CD8-20B3-A120427BD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D2D25-4A86-F4F7-23EC-568B8C999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E9BA8C-4E01-E134-3A68-03ED2D198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68DEE-8CF1-8E52-71D8-F7D5D111A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81C6-457E-AB1C-C54B-8BB66888D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C9A481-3A48-B16B-32FE-36A5B5EB3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BE6AD-547A-53DD-E026-3E2E83271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59253-ED93-E7C9-CE71-6BE97DA12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1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F81D-4C92-EB40-08D2-25F9A8973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34327-2F2B-E318-F6F9-C2E291EAE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22C36-5C1E-505C-7A11-3E1DCA1DF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5F182-EB07-1332-9881-E07F3CEF8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7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B8818-4D3C-B6AB-F01A-BC81F6E1A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BAA3C-FD4C-DD0F-BF49-5671971F6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96203-3225-E7ED-2CFC-A305B7A51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42423-D74D-4B3D-A26F-776871DBE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5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1AADB-6335-D4AE-B299-7D36281E6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D85E5-EB94-ED43-EEDB-CDFF7C641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627FF-4D3D-87A3-2297-CFBA043A2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1CBA2-8769-8034-D755-84AC6AC7A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49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68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24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7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78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27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3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0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4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9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1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CF540-3B34-4255-881B-9A5DDE977413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BBB6B-A172-405F-85C6-ADFBA131C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mailto:tyrone.rees@stfc.ac.uk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41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40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9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jpe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hsl.rl.ac.uk/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5.png"/><Relationship Id="rId5" Type="http://schemas.openxmlformats.org/officeDocument/2006/relationships/diagramData" Target="../diagrams/data4.xml"/><Relationship Id="rId10" Type="http://schemas.openxmlformats.org/officeDocument/2006/relationships/image" Target="../media/image4.png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9.png"/><Relationship Id="rId7" Type="http://schemas.openxmlformats.org/officeDocument/2006/relationships/image" Target="../media/image141.jpe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9.png"/><Relationship Id="rId7" Type="http://schemas.openxmlformats.org/officeDocument/2006/relationships/image" Target="../media/image147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0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26" Type="http://schemas.openxmlformats.org/officeDocument/2006/relationships/image" Target="../media/image178.png"/><Relationship Id="rId3" Type="http://schemas.openxmlformats.org/officeDocument/2006/relationships/image" Target="../media/image156.png"/><Relationship Id="rId21" Type="http://schemas.openxmlformats.org/officeDocument/2006/relationships/image" Target="../media/image173.png"/><Relationship Id="rId7" Type="http://schemas.openxmlformats.org/officeDocument/2006/relationships/image" Target="../media/image160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image" Target="../media/image155.png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49.png"/><Relationship Id="rId24" Type="http://schemas.openxmlformats.org/officeDocument/2006/relationships/image" Target="../media/image176.png"/><Relationship Id="rId5" Type="http://schemas.openxmlformats.org/officeDocument/2006/relationships/image" Target="../media/image158.png"/><Relationship Id="rId15" Type="http://schemas.openxmlformats.org/officeDocument/2006/relationships/image" Target="../media/image167.gif"/><Relationship Id="rId23" Type="http://schemas.openxmlformats.org/officeDocument/2006/relationships/image" Target="../media/image175.png"/><Relationship Id="rId10" Type="http://schemas.openxmlformats.org/officeDocument/2006/relationships/image" Target="../media/image163.png"/><Relationship Id="rId19" Type="http://schemas.openxmlformats.org/officeDocument/2006/relationships/image" Target="../media/image171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Relationship Id="rId27" Type="http://schemas.openxmlformats.org/officeDocument/2006/relationships/image" Target="../media/image1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microsoft.com/office/2007/relationships/media" Target="../media/media2.mp4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9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89.jpg"/><Relationship Id="rId4" Type="http://schemas.openxmlformats.org/officeDocument/2006/relationships/video" Target="../media/media2.mp4"/><Relationship Id="rId9" Type="http://schemas.openxmlformats.org/officeDocument/2006/relationships/image" Target="../media/image18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microsoft.com/office/2007/relationships/media" Target="../media/media2.mp4"/><Relationship Id="rId7" Type="http://schemas.openxmlformats.org/officeDocument/2006/relationships/image" Target="../media/image18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6.png"/><Relationship Id="rId11" Type="http://schemas.openxmlformats.org/officeDocument/2006/relationships/image" Target="../media/image191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92.png"/><Relationship Id="rId4" Type="http://schemas.openxmlformats.org/officeDocument/2006/relationships/video" Target="../media/media2.mp4"/><Relationship Id="rId9" Type="http://schemas.openxmlformats.org/officeDocument/2006/relationships/image" Target="../media/image189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3.png"/><Relationship Id="rId7" Type="http://schemas.openxmlformats.org/officeDocument/2006/relationships/image" Target="../media/image200.png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png"/><Relationship Id="rId11" Type="http://schemas.openxmlformats.org/officeDocument/2006/relationships/image" Target="../media/image199.png"/><Relationship Id="rId5" Type="http://schemas.openxmlformats.org/officeDocument/2006/relationships/image" Target="../media/image195.png"/><Relationship Id="rId10" Type="http://schemas.openxmlformats.org/officeDocument/2006/relationships/image" Target="../media/image198.png"/><Relationship Id="rId4" Type="http://schemas.openxmlformats.org/officeDocument/2006/relationships/image" Target="../media/image194.png"/><Relationship Id="rId9" Type="http://schemas.openxmlformats.org/officeDocument/2006/relationships/image" Target="../media/image19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7.png"/><Relationship Id="rId5" Type="http://schemas.openxmlformats.org/officeDocument/2006/relationships/diagramData" Target="../diagrams/data6.xml"/><Relationship Id="rId10" Type="http://schemas.openxmlformats.org/officeDocument/2006/relationships/image" Target="../media/image6.png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5" Type="http://schemas.openxmlformats.org/officeDocument/2006/relationships/image" Target="../media/image217.png"/><Relationship Id="rId4" Type="http://schemas.openxmlformats.org/officeDocument/2006/relationships/image" Target="../media/image2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hyperlink" Target="https://unsplash.com/@david_watkis?utm_source=unsplash&amp;utm_medium=referral&amp;utm_content=creditCopyText" TargetMode="External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7.png"/><Relationship Id="rId5" Type="http://schemas.openxmlformats.org/officeDocument/2006/relationships/diagramData" Target="../diagrams/data7.xml"/><Relationship Id="rId10" Type="http://schemas.openxmlformats.org/officeDocument/2006/relationships/image" Target="../media/image6.png"/><Relationship Id="rId4" Type="http://schemas.openxmlformats.org/officeDocument/2006/relationships/hyperlink" Target="https://unsplash.com/s/photos/globe?utm_source=unsplash&amp;utm_medium=referral&amp;utm_content=creditCopyText" TargetMode="External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680507" y="2141194"/>
            <a:ext cx="65448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introduction to STFC’s Computational Mathematics Theme</a:t>
            </a:r>
            <a:endParaRPr lang="en-US" sz="32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05EFB-B6F4-434F-8144-48C5D9C45E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72B37-DEF3-8987-A36E-1368A9C1159B}"/>
              </a:ext>
            </a:extLst>
          </p:cNvPr>
          <p:cNvSpPr txBox="1"/>
          <p:nvPr/>
        </p:nvSpPr>
        <p:spPr>
          <a:xfrm>
            <a:off x="788276" y="4508938"/>
            <a:ext cx="633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Tyrone Rees </a:t>
            </a:r>
            <a:r>
              <a:rPr lang="en-GB" dirty="0"/>
              <a:t>– Theme Leader</a:t>
            </a:r>
          </a:p>
          <a:p>
            <a:r>
              <a:rPr lang="en-GB" dirty="0">
                <a:hlinkClick r:id="rId5"/>
              </a:rPr>
              <a:t>tyrone.rees@stfc.ac.uk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C6C02-B48D-85B5-733B-1B1741392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6" y="4158916"/>
            <a:ext cx="2538663" cy="25386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20081-6E91-6690-DDB4-CE846B758023}"/>
              </a:ext>
            </a:extLst>
          </p:cNvPr>
          <p:cNvSpPr txBox="1"/>
          <p:nvPr/>
        </p:nvSpPr>
        <p:spPr>
          <a:xfrm>
            <a:off x="6521116" y="6467240"/>
            <a:ext cx="271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https://numerical.rl.ac.uk</a:t>
            </a:r>
          </a:p>
        </p:txBody>
      </p:sp>
    </p:spTree>
    <p:extLst>
      <p:ext uri="{BB962C8B-B14F-4D97-AF65-F5344CB8AC3E}">
        <p14:creationId xmlns:p14="http://schemas.microsoft.com/office/powerpoint/2010/main" val="3171981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1EBF72-CBB6-61B6-79AB-1D9EBD1E7A85}"/>
              </a:ext>
            </a:extLst>
          </p:cNvPr>
          <p:cNvSpPr/>
          <p:nvPr/>
        </p:nvSpPr>
        <p:spPr>
          <a:xfrm>
            <a:off x="8007925" y="1412817"/>
            <a:ext cx="3531590" cy="4388435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380021" y="1445468"/>
            <a:ext cx="289074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        Inverse Problems</a:t>
            </a:r>
          </a:p>
          <a:p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             Margaret Duff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Letizia Protopapa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              Bryce Shirley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Sam Cunningham </a:t>
            </a:r>
          </a:p>
          <a:p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    (Graduate)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               Anastasia Doan </a:t>
            </a:r>
          </a:p>
          <a:p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                            (Bath – PhD)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Robert Johnson</a:t>
            </a:r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    (Bath – PhD)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2" name="Picture 41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597728D-B513-08B9-C31F-5CD060CF7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99" y="2409309"/>
            <a:ext cx="643422" cy="643422"/>
          </a:xfrm>
          <a:prstGeom prst="rect">
            <a:avLst/>
          </a:prstGeom>
        </p:spPr>
      </p:pic>
      <p:pic>
        <p:nvPicPr>
          <p:cNvPr id="44" name="Picture 43" descr="A close-up of a person&#10;&#10;AI-generated content may be incorrect.">
            <a:extLst>
              <a:ext uri="{FF2B5EF4-FFF2-40B4-BE49-F238E27FC236}">
                <a16:creationId xmlns:a16="http://schemas.microsoft.com/office/drawing/2014/main" id="{C4572799-4CB1-293E-DC87-4B42F60FE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07" y="2937170"/>
            <a:ext cx="630524" cy="6305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00ADA4-F925-C373-C3D6-9E292DBE4474}"/>
              </a:ext>
            </a:extLst>
          </p:cNvPr>
          <p:cNvSpPr/>
          <p:nvPr/>
        </p:nvSpPr>
        <p:spPr>
          <a:xfrm>
            <a:off x="4232540" y="1412817"/>
            <a:ext cx="3531590" cy="4083089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81181-6046-9601-02D8-0B86B529EE54}"/>
              </a:ext>
            </a:extLst>
          </p:cNvPr>
          <p:cNvSpPr/>
          <p:nvPr/>
        </p:nvSpPr>
        <p:spPr>
          <a:xfrm>
            <a:off x="432757" y="1412817"/>
            <a:ext cx="3531590" cy="5170385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022" y="274798"/>
            <a:ext cx="10050379" cy="722479"/>
          </a:xfrm>
        </p:spPr>
        <p:txBody>
          <a:bodyPr>
            <a:noAutofit/>
          </a:bodyPr>
          <a:lstStyle/>
          <a:p>
            <a:r>
              <a:rPr lang="en-GB" sz="4800" dirty="0"/>
              <a:t>Computational Mathematics Theme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53B62-8378-D56F-6EA6-76E75CB59A99}"/>
              </a:ext>
            </a:extLst>
          </p:cNvPr>
          <p:cNvSpPr txBox="1"/>
          <p:nvPr/>
        </p:nvSpPr>
        <p:spPr>
          <a:xfrm>
            <a:off x="5206787" y="5236433"/>
            <a:ext cx="4416607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D3D800-3BE3-BFCE-D86B-6419A39622DB}"/>
              </a:ext>
            </a:extLst>
          </p:cNvPr>
          <p:cNvGrpSpPr/>
          <p:nvPr/>
        </p:nvGrpSpPr>
        <p:grpSpPr>
          <a:xfrm>
            <a:off x="3676433" y="997277"/>
            <a:ext cx="4619406" cy="448191"/>
            <a:chOff x="2810313" y="4865615"/>
            <a:chExt cx="6274964" cy="136740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A2F574-0C41-99C1-8409-E1FFE5BD19DC}"/>
                </a:ext>
              </a:extLst>
            </p:cNvPr>
            <p:cNvSpPr/>
            <p:nvPr/>
          </p:nvSpPr>
          <p:spPr>
            <a:xfrm>
              <a:off x="2810313" y="4865615"/>
              <a:ext cx="6274964" cy="1367405"/>
            </a:xfrm>
            <a:prstGeom prst="rect">
              <a:avLst/>
            </a:prstGeom>
            <a:grp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C7E1F6-63BB-46A7-1632-53B7A8A68412}"/>
                </a:ext>
              </a:extLst>
            </p:cNvPr>
            <p:cNvSpPr txBox="1"/>
            <p:nvPr/>
          </p:nvSpPr>
          <p:spPr>
            <a:xfrm>
              <a:off x="3079730" y="5047058"/>
              <a:ext cx="5736131" cy="9713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Theme Lead: </a:t>
              </a:r>
              <a:r>
                <a:rPr lang="en-GB" dirty="0">
                  <a:solidFill>
                    <a:schemeClr val="accent1">
                      <a:lumMod val="50000"/>
                    </a:schemeClr>
                  </a:solidFill>
                </a:rPr>
                <a:t>Tyrone Rees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2757" y="1445468"/>
            <a:ext cx="3506571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Numerical Linear Algebra</a:t>
            </a:r>
          </a:p>
          <a:p>
            <a:r>
              <a:rPr lang="en-GB" sz="700" dirty="0">
                <a:solidFill>
                  <a:schemeClr val="accent1">
                    <a:lumMod val="50000"/>
                  </a:schemeClr>
                </a:solidFill>
              </a:rPr>
              <a:t>                 </a:t>
            </a:r>
            <a:r>
              <a:rPr lang="en-GB" sz="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Hussam Al Daas 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Niall Bootland</a:t>
            </a:r>
          </a:p>
          <a:p>
            <a:endParaRPr lang="en-GB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     Kathryn Lund</a:t>
            </a:r>
          </a:p>
          <a:p>
            <a:endParaRPr lang="en-GB" sz="105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Jennifer Scott</a:t>
            </a:r>
          </a:p>
          <a:p>
            <a:endParaRPr lang="en-GB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     Andy Wathen</a:t>
            </a:r>
          </a:p>
          <a:p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Adam Greenbank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    Andrew Lister</a:t>
            </a:r>
          </a:p>
          <a:p>
            <a:endParaRPr lang="en-GB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Iain Duff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(Honorary scientist)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          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John Reid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(Honorary Scientist)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7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Lorenzo Lazzarino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(Oxford – PhD)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 descr="A person with a beard&#10;&#10;AI-generated content may be incorrect.">
            <a:extLst>
              <a:ext uri="{FF2B5EF4-FFF2-40B4-BE49-F238E27FC236}">
                <a16:creationId xmlns:a16="http://schemas.microsoft.com/office/drawing/2014/main" id="{26070BC4-3E4C-ABB9-B365-2A3FAFD8E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48" y="1733922"/>
            <a:ext cx="626014" cy="626014"/>
          </a:xfrm>
          <a:prstGeom prst="rect">
            <a:avLst/>
          </a:prstGeom>
        </p:spPr>
      </p:pic>
      <p:pic>
        <p:nvPicPr>
          <p:cNvPr id="20" name="Picture 19" descr="A person wearing glasses and a red shirt&#10;&#10;AI-generated content may be incorrect.">
            <a:extLst>
              <a:ext uri="{FF2B5EF4-FFF2-40B4-BE49-F238E27FC236}">
                <a16:creationId xmlns:a16="http://schemas.microsoft.com/office/drawing/2014/main" id="{0D474E6C-7083-4B20-3A4A-B42342279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6" y="2125506"/>
            <a:ext cx="626014" cy="647208"/>
          </a:xfrm>
          <a:prstGeom prst="rect">
            <a:avLst/>
          </a:prstGeom>
        </p:spPr>
      </p:pic>
      <p:pic>
        <p:nvPicPr>
          <p:cNvPr id="22" name="Picture 21" descr="A person with glasses and a black circle&#10;&#10;AI-generated content may be incorrect.">
            <a:extLst>
              <a:ext uri="{FF2B5EF4-FFF2-40B4-BE49-F238E27FC236}">
                <a16:creationId xmlns:a16="http://schemas.microsoft.com/office/drawing/2014/main" id="{041ED47D-4D06-611A-B329-C630D873C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48" y="2600185"/>
            <a:ext cx="626015" cy="626015"/>
          </a:xfrm>
          <a:prstGeom prst="rect">
            <a:avLst/>
          </a:prstGeom>
        </p:spPr>
      </p:pic>
      <p:pic>
        <p:nvPicPr>
          <p:cNvPr id="26" name="Picture 2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4697960E-1E18-526B-D382-5D8A81EEC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3" y="3049250"/>
            <a:ext cx="626015" cy="626015"/>
          </a:xfrm>
          <a:prstGeom prst="rect">
            <a:avLst/>
          </a:prstGeom>
        </p:spPr>
      </p:pic>
      <p:pic>
        <p:nvPicPr>
          <p:cNvPr id="28" name="Picture 27" descr="A person in a white shirt&#10;&#10;AI-generated content may be incorrect.">
            <a:extLst>
              <a:ext uri="{FF2B5EF4-FFF2-40B4-BE49-F238E27FC236}">
                <a16:creationId xmlns:a16="http://schemas.microsoft.com/office/drawing/2014/main" id="{2684ACD0-70A8-B030-EFFC-AD9B63E3B4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48" y="3351279"/>
            <a:ext cx="626015" cy="677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1424" y="1508765"/>
            <a:ext cx="3159495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Continuous Optimization</a:t>
            </a:r>
          </a:p>
          <a:p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      Jari Fowkes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Nick Gould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  Boris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Shustin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Jess Huntley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Alan Muriithi </a:t>
            </a:r>
          </a:p>
          <a:p>
            <a:r>
              <a:rPr lang="en-GB" sz="1100" dirty="0">
                <a:solidFill>
                  <a:schemeClr val="accent6">
                    <a:lumMod val="50000"/>
                  </a:schemeClr>
                </a:solidFill>
              </a:rPr>
              <a:t>                           (Oxford – PhD)</a:t>
            </a:r>
          </a:p>
          <a:p>
            <a:endParaRPr lang="en-GB" dirty="0"/>
          </a:p>
        </p:txBody>
      </p:sp>
      <p:pic>
        <p:nvPicPr>
          <p:cNvPr id="30" name="Picture 29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BAE0B47F-DA12-470D-9C69-40E30DB077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0" y="1948146"/>
            <a:ext cx="635651" cy="647208"/>
          </a:xfrm>
          <a:prstGeom prst="rect">
            <a:avLst/>
          </a:prstGeom>
        </p:spPr>
      </p:pic>
      <p:pic>
        <p:nvPicPr>
          <p:cNvPr id="32" name="Picture 31" descr="A person wearing glasses and a sweater&#10;&#10;AI-generated content may be incorrect.">
            <a:extLst>
              <a:ext uri="{FF2B5EF4-FFF2-40B4-BE49-F238E27FC236}">
                <a16:creationId xmlns:a16="http://schemas.microsoft.com/office/drawing/2014/main" id="{08C4F48D-B3EA-B7EF-1ABF-7A1043DD7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74" y="2467848"/>
            <a:ext cx="626015" cy="668559"/>
          </a:xfrm>
          <a:prstGeom prst="rect">
            <a:avLst/>
          </a:prstGeom>
        </p:spPr>
      </p:pic>
      <p:pic>
        <p:nvPicPr>
          <p:cNvPr id="34" name="Picture 33" descr="A person taking a selfie&#10;&#10;AI-generated content may be incorrect.">
            <a:extLst>
              <a:ext uri="{FF2B5EF4-FFF2-40B4-BE49-F238E27FC236}">
                <a16:creationId xmlns:a16="http://schemas.microsoft.com/office/drawing/2014/main" id="{ED288136-D1FD-E9EA-709A-FCFE67FAB9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49" y="3034735"/>
            <a:ext cx="635651" cy="635651"/>
          </a:xfrm>
          <a:prstGeom prst="rect">
            <a:avLst/>
          </a:prstGeom>
        </p:spPr>
      </p:pic>
      <p:pic>
        <p:nvPicPr>
          <p:cNvPr id="55" name="Picture 5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CF38096-CE16-640A-A1D6-0F754FE9DF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52" y="4245817"/>
            <a:ext cx="803611" cy="677943"/>
          </a:xfrm>
          <a:prstGeom prst="rect">
            <a:avLst/>
          </a:prstGeom>
        </p:spPr>
      </p:pic>
      <p:pic>
        <p:nvPicPr>
          <p:cNvPr id="57" name="Picture 56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1DF6EAB7-D8B4-CC39-C148-07B3020A33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" y="5721752"/>
            <a:ext cx="645987" cy="635651"/>
          </a:xfrm>
          <a:prstGeom prst="rect">
            <a:avLst/>
          </a:prstGeom>
        </p:spPr>
      </p:pic>
      <p:pic>
        <p:nvPicPr>
          <p:cNvPr id="38" name="Picture 37" descr="A person with sunglasses on her head&#10;&#10;AI-generated content may be incorrect.">
            <a:extLst>
              <a:ext uri="{FF2B5EF4-FFF2-40B4-BE49-F238E27FC236}">
                <a16:creationId xmlns:a16="http://schemas.microsoft.com/office/drawing/2014/main" id="{786A7C2F-1D9C-125B-DF58-8E00B034E2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74" y="3622097"/>
            <a:ext cx="668560" cy="668560"/>
          </a:xfrm>
          <a:prstGeom prst="rect">
            <a:avLst/>
          </a:prstGeom>
        </p:spPr>
      </p:pic>
      <p:pic>
        <p:nvPicPr>
          <p:cNvPr id="36" name="Picture 35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00EAC1F8-DD3E-70FE-AFE6-C147352F87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6" y="3859317"/>
            <a:ext cx="626013" cy="726916"/>
          </a:xfrm>
          <a:prstGeom prst="rect">
            <a:avLst/>
          </a:prstGeom>
        </p:spPr>
      </p:pic>
      <p:pic>
        <p:nvPicPr>
          <p:cNvPr id="40" name="Picture 39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EB579B5C-3234-4A3A-B547-1D1BC5B722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2" y="4339769"/>
            <a:ext cx="635651" cy="643422"/>
          </a:xfrm>
          <a:prstGeom prst="rect">
            <a:avLst/>
          </a:prstGeom>
        </p:spPr>
      </p:pic>
      <p:pic>
        <p:nvPicPr>
          <p:cNvPr id="6" name="Picture 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85497E2-B2AD-7656-5D3B-6924163229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18" y="5289459"/>
            <a:ext cx="626015" cy="626015"/>
          </a:xfrm>
          <a:prstGeom prst="rect">
            <a:avLst/>
          </a:prstGeom>
        </p:spPr>
      </p:pic>
      <p:pic>
        <p:nvPicPr>
          <p:cNvPr id="7" name="Picture 6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4A69630-2C5D-884F-3E6F-4EEC0642EEE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" y="4670966"/>
            <a:ext cx="626015" cy="6260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D5906B-9144-346D-1754-7D4D5B299D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71" y="1869608"/>
            <a:ext cx="673560" cy="6735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3BD227-73E9-B74A-8AFF-B44D54B03B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76" y="4931847"/>
            <a:ext cx="730267" cy="7302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42345C-47A8-E7B6-11B2-EC219D2DBEE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57" y="4334186"/>
            <a:ext cx="673560" cy="673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396F9-B0EA-802F-2218-DE9BCFA30E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3976" y="4931846"/>
            <a:ext cx="730267" cy="730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7D5646-E9AC-7B3A-4F25-D15E59A913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08" y="4305833"/>
            <a:ext cx="701914" cy="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6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38FEB-4C09-A074-895F-B11C571B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C357BD-1E75-2665-1253-665B26939ADC}"/>
              </a:ext>
            </a:extLst>
          </p:cNvPr>
          <p:cNvSpPr/>
          <p:nvPr/>
        </p:nvSpPr>
        <p:spPr>
          <a:xfrm>
            <a:off x="8007925" y="1412817"/>
            <a:ext cx="3531590" cy="4388435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3C0B5-1C11-88EA-5DB3-0BA24BEC872C}"/>
              </a:ext>
            </a:extLst>
          </p:cNvPr>
          <p:cNvSpPr txBox="1"/>
          <p:nvPr/>
        </p:nvSpPr>
        <p:spPr>
          <a:xfrm>
            <a:off x="8380021" y="1445468"/>
            <a:ext cx="289074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        Inverse Problems</a:t>
            </a:r>
          </a:p>
          <a:p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             Margaret Duff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Letizia Protopapa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              Bryce Shirley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Sam Cunningham </a:t>
            </a:r>
          </a:p>
          <a:p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    (Graduate)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               Anastasia Doan </a:t>
            </a:r>
          </a:p>
          <a:p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                            (Bath – PhD)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  Robert Johnson</a:t>
            </a:r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    (Bath – PhD)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2" name="Picture 41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3C087C44-8F95-7325-94B0-1E79C6949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99" y="2409309"/>
            <a:ext cx="643422" cy="643422"/>
          </a:xfrm>
          <a:prstGeom prst="rect">
            <a:avLst/>
          </a:prstGeom>
        </p:spPr>
      </p:pic>
      <p:pic>
        <p:nvPicPr>
          <p:cNvPr id="44" name="Picture 43" descr="A close-up of a person&#10;&#10;AI-generated content may be incorrect.">
            <a:extLst>
              <a:ext uri="{FF2B5EF4-FFF2-40B4-BE49-F238E27FC236}">
                <a16:creationId xmlns:a16="http://schemas.microsoft.com/office/drawing/2014/main" id="{965E3AD9-C48B-138D-3C8A-9D5D262F9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07" y="2937170"/>
            <a:ext cx="630524" cy="6305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B1206C-DD2B-FFDC-FDD9-B2F347ED7373}"/>
              </a:ext>
            </a:extLst>
          </p:cNvPr>
          <p:cNvSpPr/>
          <p:nvPr/>
        </p:nvSpPr>
        <p:spPr>
          <a:xfrm>
            <a:off x="4232540" y="1412817"/>
            <a:ext cx="3531590" cy="4083089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3D37FE-56FB-60A9-DE81-7F7A4F7863C9}"/>
              </a:ext>
            </a:extLst>
          </p:cNvPr>
          <p:cNvSpPr/>
          <p:nvPr/>
        </p:nvSpPr>
        <p:spPr>
          <a:xfrm>
            <a:off x="432757" y="1412817"/>
            <a:ext cx="3531590" cy="5170385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5978B-59E7-4DC1-4E51-D226F1D79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022" y="274798"/>
            <a:ext cx="10050379" cy="722479"/>
          </a:xfrm>
        </p:spPr>
        <p:txBody>
          <a:bodyPr>
            <a:noAutofit/>
          </a:bodyPr>
          <a:lstStyle/>
          <a:p>
            <a:r>
              <a:rPr lang="en-GB" sz="4800" dirty="0"/>
              <a:t>Computational Mathematics Theme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B4A3AC-F693-35C7-02E7-1628B3AA9A9C}"/>
              </a:ext>
            </a:extLst>
          </p:cNvPr>
          <p:cNvSpPr txBox="1"/>
          <p:nvPr/>
        </p:nvSpPr>
        <p:spPr>
          <a:xfrm>
            <a:off x="5206787" y="5236433"/>
            <a:ext cx="4416607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B64C6A-2DCE-3BD1-797E-3B90CD0F356A}"/>
              </a:ext>
            </a:extLst>
          </p:cNvPr>
          <p:cNvGrpSpPr/>
          <p:nvPr/>
        </p:nvGrpSpPr>
        <p:grpSpPr>
          <a:xfrm>
            <a:off x="3676433" y="997277"/>
            <a:ext cx="4619406" cy="448191"/>
            <a:chOff x="2810313" y="4865615"/>
            <a:chExt cx="6274964" cy="136740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BDFE12-0A0B-B3CA-753D-02C1F5F38A87}"/>
                </a:ext>
              </a:extLst>
            </p:cNvPr>
            <p:cNvSpPr/>
            <p:nvPr/>
          </p:nvSpPr>
          <p:spPr>
            <a:xfrm>
              <a:off x="2810313" y="4865615"/>
              <a:ext cx="6274964" cy="1367405"/>
            </a:xfrm>
            <a:prstGeom prst="rect">
              <a:avLst/>
            </a:prstGeom>
            <a:grp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D66454-8BF2-B390-1350-E6A1CE46083D}"/>
                </a:ext>
              </a:extLst>
            </p:cNvPr>
            <p:cNvSpPr txBox="1"/>
            <p:nvPr/>
          </p:nvSpPr>
          <p:spPr>
            <a:xfrm>
              <a:off x="3079730" y="5047058"/>
              <a:ext cx="5736131" cy="9713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Theme Lead: </a:t>
              </a:r>
              <a:r>
                <a:rPr lang="en-GB" dirty="0">
                  <a:solidFill>
                    <a:schemeClr val="accent1">
                      <a:lumMod val="50000"/>
                    </a:schemeClr>
                  </a:solidFill>
                </a:rPr>
                <a:t>Tyrone Rees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509E77-A5C2-030D-F754-5E2153FE99B9}"/>
              </a:ext>
            </a:extLst>
          </p:cNvPr>
          <p:cNvSpPr txBox="1"/>
          <p:nvPr/>
        </p:nvSpPr>
        <p:spPr>
          <a:xfrm>
            <a:off x="432757" y="1445468"/>
            <a:ext cx="3506571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Numerical Linear Algebra</a:t>
            </a:r>
          </a:p>
          <a:p>
            <a:r>
              <a:rPr lang="en-GB" sz="700" dirty="0">
                <a:solidFill>
                  <a:schemeClr val="accent1">
                    <a:lumMod val="50000"/>
                  </a:schemeClr>
                </a:solidFill>
              </a:rPr>
              <a:t>                 </a:t>
            </a:r>
            <a:r>
              <a:rPr lang="en-GB" sz="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Hussam Al Daas 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Niall Bootland</a:t>
            </a:r>
          </a:p>
          <a:p>
            <a:endParaRPr lang="en-GB" sz="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     Kathryn Lund</a:t>
            </a:r>
          </a:p>
          <a:p>
            <a:endParaRPr lang="en-GB" sz="105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Jennifer Scott</a:t>
            </a:r>
          </a:p>
          <a:p>
            <a:endParaRPr lang="en-GB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     Andy Wathen</a:t>
            </a:r>
          </a:p>
          <a:p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Adam Greenbank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      Andrew Lister</a:t>
            </a:r>
          </a:p>
          <a:p>
            <a:endParaRPr lang="en-GB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Iain Duff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(Honorary scientist)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          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John Reid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(Honorary Scientist)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7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        Lorenzo Lazzarino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(Oxford – PhD)</a:t>
            </a:r>
          </a:p>
          <a:p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 descr="A person with a beard&#10;&#10;AI-generated content may be incorrect.">
            <a:extLst>
              <a:ext uri="{FF2B5EF4-FFF2-40B4-BE49-F238E27FC236}">
                <a16:creationId xmlns:a16="http://schemas.microsoft.com/office/drawing/2014/main" id="{3C6A8B7C-3653-04B4-9067-CECFFF792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32" y="1691278"/>
            <a:ext cx="626014" cy="626014"/>
          </a:xfrm>
          <a:prstGeom prst="rect">
            <a:avLst/>
          </a:prstGeom>
        </p:spPr>
      </p:pic>
      <p:pic>
        <p:nvPicPr>
          <p:cNvPr id="20" name="Picture 19" descr="A person wearing glasses and a red shirt&#10;&#10;AI-generated content may be incorrect.">
            <a:extLst>
              <a:ext uri="{FF2B5EF4-FFF2-40B4-BE49-F238E27FC236}">
                <a16:creationId xmlns:a16="http://schemas.microsoft.com/office/drawing/2014/main" id="{605F4B69-F460-36E0-D819-7C5E421F5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6" y="2125506"/>
            <a:ext cx="626014" cy="647208"/>
          </a:xfrm>
          <a:prstGeom prst="rect">
            <a:avLst/>
          </a:prstGeom>
        </p:spPr>
      </p:pic>
      <p:pic>
        <p:nvPicPr>
          <p:cNvPr id="22" name="Picture 21" descr="A person with glasses and a black circle&#10;&#10;AI-generated content may be incorrect.">
            <a:extLst>
              <a:ext uri="{FF2B5EF4-FFF2-40B4-BE49-F238E27FC236}">
                <a16:creationId xmlns:a16="http://schemas.microsoft.com/office/drawing/2014/main" id="{2972A4E6-8155-2F67-0D7E-3DCB767A4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52" y="2521278"/>
            <a:ext cx="626015" cy="626015"/>
          </a:xfrm>
          <a:prstGeom prst="rect">
            <a:avLst/>
          </a:prstGeom>
        </p:spPr>
      </p:pic>
      <p:pic>
        <p:nvPicPr>
          <p:cNvPr id="24" name="Picture 2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09A6958-9D05-B15C-5E12-BBC80E946F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14" y="216760"/>
            <a:ext cx="626015" cy="626015"/>
          </a:xfrm>
          <a:prstGeom prst="rect">
            <a:avLst/>
          </a:prstGeom>
        </p:spPr>
      </p:pic>
      <p:pic>
        <p:nvPicPr>
          <p:cNvPr id="26" name="Picture 2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2392F82-68F0-7B7F-184F-98414D0A0F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" y="2949931"/>
            <a:ext cx="626015" cy="626015"/>
          </a:xfrm>
          <a:prstGeom prst="rect">
            <a:avLst/>
          </a:prstGeom>
        </p:spPr>
      </p:pic>
      <p:pic>
        <p:nvPicPr>
          <p:cNvPr id="28" name="Picture 27" descr="A person in a white shirt&#10;&#10;AI-generated content may be incorrect.">
            <a:extLst>
              <a:ext uri="{FF2B5EF4-FFF2-40B4-BE49-F238E27FC236}">
                <a16:creationId xmlns:a16="http://schemas.microsoft.com/office/drawing/2014/main" id="{5D1E0A31-7F63-0C6C-682F-AC5C4E2CF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48" y="3351279"/>
            <a:ext cx="626015" cy="677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7313E-734F-4499-D284-95AEA69BD067}"/>
              </a:ext>
            </a:extLst>
          </p:cNvPr>
          <p:cNvSpPr txBox="1"/>
          <p:nvPr/>
        </p:nvSpPr>
        <p:spPr>
          <a:xfrm>
            <a:off x="4311424" y="1508765"/>
            <a:ext cx="3159495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Continuous Optimization</a:t>
            </a:r>
          </a:p>
          <a:p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      Jari Fowkes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Nick Gould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  Boris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Shustin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 Jess Huntley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              Alan Muriithi </a:t>
            </a:r>
          </a:p>
          <a:p>
            <a:r>
              <a:rPr lang="en-GB" sz="1100" dirty="0">
                <a:solidFill>
                  <a:schemeClr val="accent6">
                    <a:lumMod val="50000"/>
                  </a:schemeClr>
                </a:solidFill>
              </a:rPr>
              <a:t>                           (Oxford – PhD)</a:t>
            </a:r>
          </a:p>
          <a:p>
            <a:endParaRPr lang="en-GB" dirty="0"/>
          </a:p>
        </p:txBody>
      </p:sp>
      <p:pic>
        <p:nvPicPr>
          <p:cNvPr id="30" name="Picture 29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CE5AF53-E064-5860-C5AF-1D632D2770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0" y="1948146"/>
            <a:ext cx="635651" cy="647208"/>
          </a:xfrm>
          <a:prstGeom prst="rect">
            <a:avLst/>
          </a:prstGeom>
        </p:spPr>
      </p:pic>
      <p:pic>
        <p:nvPicPr>
          <p:cNvPr id="32" name="Picture 31" descr="A person wearing glasses and a sweater&#10;&#10;AI-generated content may be incorrect.">
            <a:extLst>
              <a:ext uri="{FF2B5EF4-FFF2-40B4-BE49-F238E27FC236}">
                <a16:creationId xmlns:a16="http://schemas.microsoft.com/office/drawing/2014/main" id="{59C475C2-8009-293C-48B5-C86EA78DC0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13" y="2760441"/>
            <a:ext cx="626015" cy="668559"/>
          </a:xfrm>
          <a:prstGeom prst="rect">
            <a:avLst/>
          </a:prstGeom>
        </p:spPr>
      </p:pic>
      <p:pic>
        <p:nvPicPr>
          <p:cNvPr id="34" name="Picture 33" descr="A person taking a selfie&#10;&#10;AI-generated content may be incorrect.">
            <a:extLst>
              <a:ext uri="{FF2B5EF4-FFF2-40B4-BE49-F238E27FC236}">
                <a16:creationId xmlns:a16="http://schemas.microsoft.com/office/drawing/2014/main" id="{441974F1-FD44-523B-375D-ED3F6ACF86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49" y="3034735"/>
            <a:ext cx="635651" cy="635651"/>
          </a:xfrm>
          <a:prstGeom prst="rect">
            <a:avLst/>
          </a:prstGeom>
        </p:spPr>
      </p:pic>
      <p:pic>
        <p:nvPicPr>
          <p:cNvPr id="55" name="Picture 5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2BBA9F3-A49E-280D-9F0A-DE618C921D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52" y="4245817"/>
            <a:ext cx="803611" cy="677943"/>
          </a:xfrm>
          <a:prstGeom prst="rect">
            <a:avLst/>
          </a:prstGeom>
        </p:spPr>
      </p:pic>
      <p:pic>
        <p:nvPicPr>
          <p:cNvPr id="57" name="Picture 56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4B256410-4CD4-6B3B-135F-830417430F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" y="5640327"/>
            <a:ext cx="645987" cy="635651"/>
          </a:xfrm>
          <a:prstGeom prst="rect">
            <a:avLst/>
          </a:prstGeom>
        </p:spPr>
      </p:pic>
      <p:pic>
        <p:nvPicPr>
          <p:cNvPr id="38" name="Picture 37" descr="A person with sunglasses on her head&#10;&#10;AI-generated content may be incorrect.">
            <a:extLst>
              <a:ext uri="{FF2B5EF4-FFF2-40B4-BE49-F238E27FC236}">
                <a16:creationId xmlns:a16="http://schemas.microsoft.com/office/drawing/2014/main" id="{311D197B-7631-0F19-BDB9-1660195100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74" y="3622097"/>
            <a:ext cx="668560" cy="668560"/>
          </a:xfrm>
          <a:prstGeom prst="rect">
            <a:avLst/>
          </a:prstGeom>
        </p:spPr>
      </p:pic>
      <p:pic>
        <p:nvPicPr>
          <p:cNvPr id="36" name="Picture 35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D717F4F0-3494-B42A-4A92-6837A1921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6" y="3759998"/>
            <a:ext cx="626013" cy="726916"/>
          </a:xfrm>
          <a:prstGeom prst="rect">
            <a:avLst/>
          </a:prstGeom>
        </p:spPr>
      </p:pic>
      <p:pic>
        <p:nvPicPr>
          <p:cNvPr id="40" name="Picture 39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2DA23218-D6D6-2D58-211E-D716036B6E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12" y="4233208"/>
            <a:ext cx="635651" cy="643422"/>
          </a:xfrm>
          <a:prstGeom prst="rect">
            <a:avLst/>
          </a:prstGeom>
        </p:spPr>
      </p:pic>
      <p:pic>
        <p:nvPicPr>
          <p:cNvPr id="6" name="Picture 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7CC21C0A-8DBE-C47D-8ECF-98BCC84511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48" y="5080616"/>
            <a:ext cx="626015" cy="626015"/>
          </a:xfrm>
          <a:prstGeom prst="rect">
            <a:avLst/>
          </a:prstGeom>
        </p:spPr>
      </p:pic>
      <p:pic>
        <p:nvPicPr>
          <p:cNvPr id="7" name="Picture 6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0E3A2B46-A533-8067-B11A-2FD04F7FE29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" y="4670966"/>
            <a:ext cx="626015" cy="6260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D23384-D541-37E1-13D5-BE1F72EF3F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71" y="1869608"/>
            <a:ext cx="673560" cy="6735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B5975A-B16F-AA4B-3C6D-390983D7AB8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76" y="4931847"/>
            <a:ext cx="730267" cy="7302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B10C2B-0A1C-FD45-7938-E9EB1EFA3B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57" y="4334186"/>
            <a:ext cx="673560" cy="673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A0E89-8B25-EAB6-8CF8-ED6682D97AB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470" y="975495"/>
            <a:ext cx="2266950" cy="3429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917D5-D0B6-8719-E9DE-B08983D657C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13162" y="3429000"/>
            <a:ext cx="2211512" cy="3429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F9EF9-89F4-C576-8E9E-326C869A8C9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01290" y="1002996"/>
            <a:ext cx="2311731" cy="34638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12F99B-7F9F-6A9E-BCA1-7485ACAA983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04289" y="3477457"/>
            <a:ext cx="2338812" cy="34058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24E7E5-D2CE-A66C-60FB-CBE22EF7911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98429" y="1014065"/>
            <a:ext cx="2407237" cy="34753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52A248-4EA6-B7AA-9CF8-BC5172C8298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33773" y="3394120"/>
            <a:ext cx="2306944" cy="34638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643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0ADA4-0D2C-1C38-BD42-08D9CAE1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53" y="0"/>
            <a:ext cx="77380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EA8A7-C225-F879-124F-060D5452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97" y="406718"/>
            <a:ext cx="5734850" cy="1419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F68EED-A895-46B9-A2E5-A74C9ECB6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597" y="3731907"/>
            <a:ext cx="5553850" cy="2114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83F1F4-1528-D4BE-ADE6-7C853C5C1134}"/>
              </a:ext>
            </a:extLst>
          </p:cNvPr>
          <p:cNvSpPr/>
          <p:nvPr/>
        </p:nvSpPr>
        <p:spPr>
          <a:xfrm>
            <a:off x="160053" y="2140510"/>
            <a:ext cx="7738044" cy="628738"/>
          </a:xfrm>
          <a:custGeom>
            <a:avLst/>
            <a:gdLst>
              <a:gd name="csX0" fmla="*/ 0 w 7738044"/>
              <a:gd name="csY0" fmla="*/ 0 h 628738"/>
              <a:gd name="csX1" fmla="*/ 412696 w 7738044"/>
              <a:gd name="csY1" fmla="*/ 0 h 628738"/>
              <a:gd name="csX2" fmla="*/ 1057533 w 7738044"/>
              <a:gd name="csY2" fmla="*/ 0 h 628738"/>
              <a:gd name="csX3" fmla="*/ 1857131 w 7738044"/>
              <a:gd name="csY3" fmla="*/ 0 h 628738"/>
              <a:gd name="csX4" fmla="*/ 2424587 w 7738044"/>
              <a:gd name="csY4" fmla="*/ 0 h 628738"/>
              <a:gd name="csX5" fmla="*/ 3224185 w 7738044"/>
              <a:gd name="csY5" fmla="*/ 0 h 628738"/>
              <a:gd name="csX6" fmla="*/ 3636881 w 7738044"/>
              <a:gd name="csY6" fmla="*/ 0 h 628738"/>
              <a:gd name="csX7" fmla="*/ 4436479 w 7738044"/>
              <a:gd name="csY7" fmla="*/ 0 h 628738"/>
              <a:gd name="csX8" fmla="*/ 5158696 w 7738044"/>
              <a:gd name="csY8" fmla="*/ 0 h 628738"/>
              <a:gd name="csX9" fmla="*/ 5648772 w 7738044"/>
              <a:gd name="csY9" fmla="*/ 0 h 628738"/>
              <a:gd name="csX10" fmla="*/ 6061468 w 7738044"/>
              <a:gd name="csY10" fmla="*/ 0 h 628738"/>
              <a:gd name="csX11" fmla="*/ 6861066 w 7738044"/>
              <a:gd name="csY11" fmla="*/ 0 h 628738"/>
              <a:gd name="csX12" fmla="*/ 7738044 w 7738044"/>
              <a:gd name="csY12" fmla="*/ 0 h 628738"/>
              <a:gd name="csX13" fmla="*/ 7738044 w 7738044"/>
              <a:gd name="csY13" fmla="*/ 628738 h 628738"/>
              <a:gd name="csX14" fmla="*/ 7093207 w 7738044"/>
              <a:gd name="csY14" fmla="*/ 628738 h 628738"/>
              <a:gd name="csX15" fmla="*/ 6680511 w 7738044"/>
              <a:gd name="csY15" fmla="*/ 628738 h 628738"/>
              <a:gd name="csX16" fmla="*/ 5880913 w 7738044"/>
              <a:gd name="csY16" fmla="*/ 628738 h 628738"/>
              <a:gd name="csX17" fmla="*/ 5468218 w 7738044"/>
              <a:gd name="csY17" fmla="*/ 628738 h 628738"/>
              <a:gd name="csX18" fmla="*/ 4823381 w 7738044"/>
              <a:gd name="csY18" fmla="*/ 628738 h 628738"/>
              <a:gd name="csX19" fmla="*/ 4333305 w 7738044"/>
              <a:gd name="csY19" fmla="*/ 628738 h 628738"/>
              <a:gd name="csX20" fmla="*/ 3688468 w 7738044"/>
              <a:gd name="csY20" fmla="*/ 628738 h 628738"/>
              <a:gd name="csX21" fmla="*/ 3275772 w 7738044"/>
              <a:gd name="csY21" fmla="*/ 628738 h 628738"/>
              <a:gd name="csX22" fmla="*/ 2708315 w 7738044"/>
              <a:gd name="csY22" fmla="*/ 628738 h 628738"/>
              <a:gd name="csX23" fmla="*/ 2063478 w 7738044"/>
              <a:gd name="csY23" fmla="*/ 628738 h 628738"/>
              <a:gd name="csX24" fmla="*/ 1573402 w 7738044"/>
              <a:gd name="csY24" fmla="*/ 628738 h 628738"/>
              <a:gd name="csX25" fmla="*/ 1005946 w 7738044"/>
              <a:gd name="csY25" fmla="*/ 628738 h 628738"/>
              <a:gd name="csX26" fmla="*/ 0 w 7738044"/>
              <a:gd name="csY26" fmla="*/ 628738 h 628738"/>
              <a:gd name="csX27" fmla="*/ 0 w 7738044"/>
              <a:gd name="csY27" fmla="*/ 0 h 6287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7738044" h="628738" extrusionOk="0">
                <a:moveTo>
                  <a:pt x="0" y="0"/>
                </a:moveTo>
                <a:cubicBezTo>
                  <a:pt x="109294" y="12812"/>
                  <a:pt x="317782" y="-20168"/>
                  <a:pt x="412696" y="0"/>
                </a:cubicBezTo>
                <a:cubicBezTo>
                  <a:pt x="507610" y="20168"/>
                  <a:pt x="758983" y="11303"/>
                  <a:pt x="1057533" y="0"/>
                </a:cubicBezTo>
                <a:cubicBezTo>
                  <a:pt x="1356083" y="-11303"/>
                  <a:pt x="1653467" y="3346"/>
                  <a:pt x="1857131" y="0"/>
                </a:cubicBezTo>
                <a:cubicBezTo>
                  <a:pt x="2060795" y="-3346"/>
                  <a:pt x="2246805" y="-4530"/>
                  <a:pt x="2424587" y="0"/>
                </a:cubicBezTo>
                <a:cubicBezTo>
                  <a:pt x="2602369" y="4530"/>
                  <a:pt x="2847766" y="8170"/>
                  <a:pt x="3224185" y="0"/>
                </a:cubicBezTo>
                <a:cubicBezTo>
                  <a:pt x="3600604" y="-8170"/>
                  <a:pt x="3441075" y="7178"/>
                  <a:pt x="3636881" y="0"/>
                </a:cubicBezTo>
                <a:cubicBezTo>
                  <a:pt x="3832687" y="-7178"/>
                  <a:pt x="4077793" y="-35396"/>
                  <a:pt x="4436479" y="0"/>
                </a:cubicBezTo>
                <a:cubicBezTo>
                  <a:pt x="4795165" y="35396"/>
                  <a:pt x="4921470" y="14485"/>
                  <a:pt x="5158696" y="0"/>
                </a:cubicBezTo>
                <a:cubicBezTo>
                  <a:pt x="5395922" y="-14485"/>
                  <a:pt x="5427388" y="15894"/>
                  <a:pt x="5648772" y="0"/>
                </a:cubicBezTo>
                <a:cubicBezTo>
                  <a:pt x="5870156" y="-15894"/>
                  <a:pt x="5909750" y="-6189"/>
                  <a:pt x="6061468" y="0"/>
                </a:cubicBezTo>
                <a:cubicBezTo>
                  <a:pt x="6213186" y="6189"/>
                  <a:pt x="6534143" y="26823"/>
                  <a:pt x="6861066" y="0"/>
                </a:cubicBezTo>
                <a:cubicBezTo>
                  <a:pt x="7187989" y="-26823"/>
                  <a:pt x="7522553" y="-37339"/>
                  <a:pt x="7738044" y="0"/>
                </a:cubicBezTo>
                <a:cubicBezTo>
                  <a:pt x="7728359" y="241105"/>
                  <a:pt x="7730805" y="395812"/>
                  <a:pt x="7738044" y="628738"/>
                </a:cubicBezTo>
                <a:cubicBezTo>
                  <a:pt x="7505430" y="656600"/>
                  <a:pt x="7273145" y="614891"/>
                  <a:pt x="7093207" y="628738"/>
                </a:cubicBezTo>
                <a:cubicBezTo>
                  <a:pt x="6913269" y="642585"/>
                  <a:pt x="6792866" y="640350"/>
                  <a:pt x="6680511" y="628738"/>
                </a:cubicBezTo>
                <a:cubicBezTo>
                  <a:pt x="6568156" y="617126"/>
                  <a:pt x="6146276" y="591148"/>
                  <a:pt x="5880913" y="628738"/>
                </a:cubicBezTo>
                <a:cubicBezTo>
                  <a:pt x="5615550" y="666328"/>
                  <a:pt x="5568594" y="618163"/>
                  <a:pt x="5468218" y="628738"/>
                </a:cubicBezTo>
                <a:cubicBezTo>
                  <a:pt x="5367842" y="639313"/>
                  <a:pt x="5121337" y="652626"/>
                  <a:pt x="4823381" y="628738"/>
                </a:cubicBezTo>
                <a:cubicBezTo>
                  <a:pt x="4525425" y="604850"/>
                  <a:pt x="4500216" y="624667"/>
                  <a:pt x="4333305" y="628738"/>
                </a:cubicBezTo>
                <a:cubicBezTo>
                  <a:pt x="4166394" y="632809"/>
                  <a:pt x="3963157" y="619689"/>
                  <a:pt x="3688468" y="628738"/>
                </a:cubicBezTo>
                <a:cubicBezTo>
                  <a:pt x="3413779" y="637787"/>
                  <a:pt x="3438341" y="637063"/>
                  <a:pt x="3275772" y="628738"/>
                </a:cubicBezTo>
                <a:cubicBezTo>
                  <a:pt x="3113203" y="620413"/>
                  <a:pt x="2941878" y="628342"/>
                  <a:pt x="2708315" y="628738"/>
                </a:cubicBezTo>
                <a:cubicBezTo>
                  <a:pt x="2474752" y="629134"/>
                  <a:pt x="2362697" y="629575"/>
                  <a:pt x="2063478" y="628738"/>
                </a:cubicBezTo>
                <a:cubicBezTo>
                  <a:pt x="1764259" y="627901"/>
                  <a:pt x="1773851" y="649039"/>
                  <a:pt x="1573402" y="628738"/>
                </a:cubicBezTo>
                <a:cubicBezTo>
                  <a:pt x="1372953" y="608437"/>
                  <a:pt x="1130215" y="649558"/>
                  <a:pt x="1005946" y="628738"/>
                </a:cubicBezTo>
                <a:cubicBezTo>
                  <a:pt x="881677" y="607918"/>
                  <a:pt x="394456" y="580385"/>
                  <a:pt x="0" y="628738"/>
                </a:cubicBezTo>
                <a:cubicBezTo>
                  <a:pt x="-3395" y="410193"/>
                  <a:pt x="19191" y="280800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5903962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8C68A-202D-E2A6-2542-CC0F9169F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039" y="1835917"/>
            <a:ext cx="3048425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GO Brick and how It Started">
            <a:extLst>
              <a:ext uri="{FF2B5EF4-FFF2-40B4-BE49-F238E27FC236}">
                <a16:creationId xmlns:a16="http://schemas.microsoft.com/office/drawing/2014/main" id="{966D2E78-FEC0-E7EA-DB48-8FF0F4CF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6" y="1769186"/>
            <a:ext cx="4941021" cy="33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81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4B36476-7FCA-4E42-7C8A-F8C10ED65C4B}"/>
              </a:ext>
            </a:extLst>
          </p:cNvPr>
          <p:cNvSpPr/>
          <p:nvPr/>
        </p:nvSpPr>
        <p:spPr>
          <a:xfrm>
            <a:off x="197427" y="1163782"/>
            <a:ext cx="5742709" cy="4530436"/>
          </a:xfrm>
          <a:prstGeom prst="cloud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10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DDDE1-87CC-E037-A131-AE1AA4EA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7965 Millennium Falcon | Legopedia | FANDOM powered by Wikia">
            <a:extLst>
              <a:ext uri="{FF2B5EF4-FFF2-40B4-BE49-F238E27FC236}">
                <a16:creationId xmlns:a16="http://schemas.microsoft.com/office/drawing/2014/main" id="{1BA3B46A-F946-4B86-90AC-7AC1E7862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102" y="1349823"/>
            <a:ext cx="3168471" cy="23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ego Technic Ferrari F1 Car Is Huge, Expensive, and…">
            <a:extLst>
              <a:ext uri="{FF2B5EF4-FFF2-40B4-BE49-F238E27FC236}">
                <a16:creationId xmlns:a16="http://schemas.microsoft.com/office/drawing/2014/main" id="{2523F427-693F-7423-13FC-8DBB9BDA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710" y="306032"/>
            <a:ext cx="2323626" cy="13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479C0-4E75-B9B3-90BF-721CEBDC8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368" y="4320200"/>
            <a:ext cx="2703384" cy="202753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B0E8505A-3C2F-B1C0-34B1-9E8C5F59AB4A}"/>
              </a:ext>
            </a:extLst>
          </p:cNvPr>
          <p:cNvSpPr/>
          <p:nvPr/>
        </p:nvSpPr>
        <p:spPr>
          <a:xfrm rot="20095727">
            <a:off x="4443665" y="1538913"/>
            <a:ext cx="3056557" cy="5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2D13353-99B8-A6C1-FC45-EDEDF04FCF44}"/>
              </a:ext>
            </a:extLst>
          </p:cNvPr>
          <p:cNvSpPr/>
          <p:nvPr/>
        </p:nvSpPr>
        <p:spPr>
          <a:xfrm rot="21051512">
            <a:off x="4485995" y="2332123"/>
            <a:ext cx="4534464" cy="5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16FD8FC-D61E-CBF8-28B5-475B5F94A70E}"/>
              </a:ext>
            </a:extLst>
          </p:cNvPr>
          <p:cNvSpPr/>
          <p:nvPr/>
        </p:nvSpPr>
        <p:spPr>
          <a:xfrm>
            <a:off x="4247631" y="3338470"/>
            <a:ext cx="3056557" cy="5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E32FD96-4C76-5388-4072-9DB330754B50}"/>
              </a:ext>
            </a:extLst>
          </p:cNvPr>
          <p:cNvSpPr/>
          <p:nvPr/>
        </p:nvSpPr>
        <p:spPr>
          <a:xfrm rot="767174">
            <a:off x="4036376" y="4346569"/>
            <a:ext cx="5340186" cy="5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377A6CD-0789-BECB-2656-E19420F92D76}"/>
              </a:ext>
            </a:extLst>
          </p:cNvPr>
          <p:cNvSpPr/>
          <p:nvPr/>
        </p:nvSpPr>
        <p:spPr>
          <a:xfrm rot="1365925">
            <a:off x="2676002" y="4400354"/>
            <a:ext cx="3056557" cy="5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75469F7-74D2-CA16-4B08-259A4464D490}"/>
              </a:ext>
            </a:extLst>
          </p:cNvPr>
          <p:cNvSpPr/>
          <p:nvPr/>
        </p:nvSpPr>
        <p:spPr>
          <a:xfrm>
            <a:off x="197427" y="1163782"/>
            <a:ext cx="5742709" cy="4530436"/>
          </a:xfrm>
          <a:prstGeom prst="cloud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6ACF9B-45A8-E5B7-8B61-3BDE6FAF0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867" y="2336042"/>
            <a:ext cx="1516392" cy="2109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0F372-04E1-A563-4641-0D3678927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086" y="3979197"/>
            <a:ext cx="3249827" cy="27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Linear Algebra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3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64071-72F8-952E-1EF6-15DFF7F7E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860D7D-1BB5-94D8-B1BE-E606B57C854F}"/>
                  </a:ext>
                </a:extLst>
              </p:cNvPr>
              <p:cNvSpPr txBox="1"/>
              <p:nvPr/>
            </p:nvSpPr>
            <p:spPr>
              <a:xfrm>
                <a:off x="1440098" y="1563953"/>
                <a:ext cx="9311803" cy="30623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199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860D7D-1BB5-94D8-B1BE-E606B57C8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98" y="1563953"/>
                <a:ext cx="9311803" cy="30623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08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AC700-6274-28A6-B778-7F15CF71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FDF9-23DC-482B-8553-1E3DDBEE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3AE89-8791-A257-8437-8F711EB3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5" y="2247978"/>
            <a:ext cx="8649907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00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216F-2328-1029-1B3A-545A4842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643E8-BEED-F389-6B68-C5D1C857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98" y="1537174"/>
            <a:ext cx="6419603" cy="51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BD4D2-E18E-9C43-8939-C2075B1C7EC1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3B7BD4-3B8B-5833-3F78-58E811006DAC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AB1330E-60B5-1BA8-1C9A-2DBB91CE7A3D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0478FF7-7347-29DE-0351-5F15BAEB788E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A465B87D-5F1F-2134-ADBA-E153AC000D4F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8BD0BB-67F4-808C-0590-686A8BEB95D2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B501CD4-49DB-919F-2562-6FB53FF23F06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CB9957D8-5288-46AE-63D9-02E785049BB5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F6C7BB-E16C-F7DF-3251-1A6E0C3A82CA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8D3C94-D383-39DD-E9B1-B0EA9C8C320F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589C4C48-BD8E-BA70-6BE4-CBF0542F4E26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02F6F4-BFD6-5F55-1E95-D7B507E29688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263B911-3F75-BB50-DEA4-F23496F1EAAB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DCA379B1-641C-84C5-821A-852A9ED67220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F576E-3009-E716-C8E5-CFFC7383D0D0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CB85EA3-A6D3-95C5-7306-333F9BF397A9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60C3AF1A-4003-B5BE-8BD4-3B81F7637C00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580117-4AFE-50D9-0EED-18AF06F4171E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8AE96B2-1188-28B2-FBBF-AA4ECC414C26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6AE5EA04-4FDD-37E0-78AD-DE9AFB63A1AF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A3C6BF-1B51-B2C3-069D-E517E33972FC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467B323-44FF-AE1C-7A5D-1E69D1F037A4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5709ABFD-EFB3-E8F0-AAA0-BEC52BDC12E7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2F6FA8-D366-1DF1-5C68-D12876702DC4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</p:spTree>
    <p:extLst>
      <p:ext uri="{BB962C8B-B14F-4D97-AF65-F5344CB8AC3E}">
        <p14:creationId xmlns:p14="http://schemas.microsoft.com/office/powerpoint/2010/main" val="2924761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2D0A0-7B4C-2C41-ADE5-18877126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B598-0063-1AC2-7696-1B6A6C6A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Sparse</a:t>
            </a:r>
            <a:r>
              <a:rPr lang="en-GB" dirty="0"/>
              <a:t> Linear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4B122-844F-870A-1F22-E309252CB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36" y="1985717"/>
            <a:ext cx="8259328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2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BA9F-A54A-B70E-9E84-F5C38316B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C20A-190F-3080-FD01-91821285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Sparse</a:t>
            </a:r>
            <a:r>
              <a:rPr lang="en-GB" dirty="0"/>
              <a:t> Linear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2C355-8C9F-07A9-D610-C6193BBE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36" y="1985717"/>
            <a:ext cx="8259328" cy="3515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6D725-376A-733A-6CFB-9FA88BB7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31" y="2004770"/>
            <a:ext cx="8154538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37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A8BB6-5446-CB83-2D1A-06F36A8DD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0FC4-B67B-F0BC-4B0D-E4A1C7A6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Sparse Matrices and 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13201-1501-CC8B-A491-8E19366C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43" y="2577320"/>
            <a:ext cx="3410426" cy="2524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42C7D-DC19-151A-4333-87E199DA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11" y="1643740"/>
            <a:ext cx="2543530" cy="4391638"/>
          </a:xfrm>
          <a:prstGeom prst="rect">
            <a:avLst/>
          </a:prstGeom>
        </p:spPr>
      </p:pic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12F11939-946F-DA18-0A2A-5400E42B6C8C}"/>
              </a:ext>
            </a:extLst>
          </p:cNvPr>
          <p:cNvSpPr/>
          <p:nvPr/>
        </p:nvSpPr>
        <p:spPr>
          <a:xfrm>
            <a:off x="5644055" y="3531476"/>
            <a:ext cx="1513490" cy="6096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08C1D-EE32-4990-AAC3-44E7C8A5468F}"/>
              </a:ext>
            </a:extLst>
          </p:cNvPr>
          <p:cNvSpPr txBox="1"/>
          <p:nvPr/>
        </p:nvSpPr>
        <p:spPr>
          <a:xfrm>
            <a:off x="5895975" y="6123543"/>
            <a:ext cx="602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[Scott and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Tůma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Algorithms for Sparse Linear Systems, 2023]</a:t>
            </a:r>
          </a:p>
        </p:txBody>
      </p:sp>
    </p:spTree>
    <p:extLst>
      <p:ext uri="{BB962C8B-B14F-4D97-AF65-F5344CB8AC3E}">
        <p14:creationId xmlns:p14="http://schemas.microsoft.com/office/powerpoint/2010/main" val="357225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C2A47-AF62-CDD7-00EE-D2176C6CE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136D-3D91-C72D-6DE6-974C6BF3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E393B-8C78-5836-0211-F1A8E9C34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98" y="1537174"/>
            <a:ext cx="6419603" cy="51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07395-B047-FA2E-D089-3345776FD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7FA89-56B7-94ED-CA34-91663F07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846AB-4505-43BC-7333-BC069E96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98" y="1537174"/>
            <a:ext cx="6419603" cy="5119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9FEF0-D6A3-91A4-C68B-DD70EE5A4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199" y="1690688"/>
            <a:ext cx="6855860" cy="50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68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6B4362-B7C5-624F-9480-BDA959626BC7}"/>
              </a:ext>
            </a:extLst>
          </p:cNvPr>
          <p:cNvSpPr txBox="1"/>
          <p:nvPr/>
        </p:nvSpPr>
        <p:spPr>
          <a:xfrm>
            <a:off x="403340" y="345182"/>
            <a:ext cx="903923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HSL History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7A74762-6539-19D7-C65C-01AAA535D8D1}"/>
              </a:ext>
            </a:extLst>
          </p:cNvPr>
          <p:cNvCxnSpPr/>
          <p:nvPr/>
        </p:nvCxnSpPr>
        <p:spPr>
          <a:xfrm>
            <a:off x="125730" y="3429000"/>
            <a:ext cx="11910060" cy="0"/>
          </a:xfrm>
          <a:prstGeom prst="straightConnector1">
            <a:avLst/>
          </a:prstGeom>
          <a:ln w="1270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6C5E95F-5EA0-F6ED-1141-FE65CE48E75A}"/>
              </a:ext>
            </a:extLst>
          </p:cNvPr>
          <p:cNvSpPr/>
          <p:nvPr/>
        </p:nvSpPr>
        <p:spPr>
          <a:xfrm>
            <a:off x="120015" y="3240405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F2466C-DEE8-A2AF-62A8-970B4AA1BBF8}"/>
              </a:ext>
            </a:extLst>
          </p:cNvPr>
          <p:cNvSpPr/>
          <p:nvPr/>
        </p:nvSpPr>
        <p:spPr>
          <a:xfrm>
            <a:off x="11079480" y="3240405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9B22D0-8C2C-C25D-A939-477575FA311B}"/>
              </a:ext>
            </a:extLst>
          </p:cNvPr>
          <p:cNvSpPr/>
          <p:nvPr/>
        </p:nvSpPr>
        <p:spPr>
          <a:xfrm>
            <a:off x="5602605" y="3240405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480447-3653-3BBF-20AD-6B5A966E3549}"/>
              </a:ext>
            </a:extLst>
          </p:cNvPr>
          <p:cNvSpPr/>
          <p:nvPr/>
        </p:nvSpPr>
        <p:spPr>
          <a:xfrm>
            <a:off x="7461408" y="3240405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938978-D427-5E51-5751-0884B82BA8EF}"/>
              </a:ext>
            </a:extLst>
          </p:cNvPr>
          <p:cNvSpPr/>
          <p:nvPr/>
        </p:nvSpPr>
        <p:spPr>
          <a:xfrm>
            <a:off x="9320212" y="3240404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0D0E3E-218A-B3F2-DE5F-2DD22F375D1E}"/>
              </a:ext>
            </a:extLst>
          </p:cNvPr>
          <p:cNvSpPr/>
          <p:nvPr/>
        </p:nvSpPr>
        <p:spPr>
          <a:xfrm>
            <a:off x="1984534" y="3240404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44943E-1A94-EFCC-0868-DDFA43E31C1A}"/>
              </a:ext>
            </a:extLst>
          </p:cNvPr>
          <p:cNvSpPr/>
          <p:nvPr/>
        </p:nvSpPr>
        <p:spPr>
          <a:xfrm>
            <a:off x="3793569" y="3240403"/>
            <a:ext cx="377189" cy="37718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D69A3-CC09-CF55-A957-07B2A3740FDB}"/>
              </a:ext>
            </a:extLst>
          </p:cNvPr>
          <p:cNvSpPr txBox="1"/>
          <p:nvPr/>
        </p:nvSpPr>
        <p:spPr>
          <a:xfrm>
            <a:off x="0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1960s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E5464-4A3A-E115-F689-9337028D6B8E}"/>
              </a:ext>
            </a:extLst>
          </p:cNvPr>
          <p:cNvSpPr txBox="1"/>
          <p:nvPr/>
        </p:nvSpPr>
        <p:spPr>
          <a:xfrm>
            <a:off x="1864279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1970s</a:t>
            </a: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8A829-F999-4A2B-D108-FBE749CE2DCB}"/>
              </a:ext>
            </a:extLst>
          </p:cNvPr>
          <p:cNvSpPr txBox="1"/>
          <p:nvPr/>
        </p:nvSpPr>
        <p:spPr>
          <a:xfrm>
            <a:off x="3676052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1980s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F4AC3-3A51-915D-A2DA-4CB21FB1C018}"/>
              </a:ext>
            </a:extLst>
          </p:cNvPr>
          <p:cNvSpPr txBox="1"/>
          <p:nvPr/>
        </p:nvSpPr>
        <p:spPr>
          <a:xfrm>
            <a:off x="5507230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1990s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CA2DB-63DF-7947-49CD-19BE269F169A}"/>
              </a:ext>
            </a:extLst>
          </p:cNvPr>
          <p:cNvSpPr txBox="1"/>
          <p:nvPr/>
        </p:nvSpPr>
        <p:spPr>
          <a:xfrm>
            <a:off x="7411641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2000s</a:t>
            </a:r>
            <a:endParaRPr lang="en-GB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C43BF-58D4-869E-CDD8-0A6D28CDC980}"/>
              </a:ext>
            </a:extLst>
          </p:cNvPr>
          <p:cNvSpPr txBox="1"/>
          <p:nvPr/>
        </p:nvSpPr>
        <p:spPr>
          <a:xfrm>
            <a:off x="9242819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2010s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64182-EB82-7756-FE76-F855F44E6E15}"/>
              </a:ext>
            </a:extLst>
          </p:cNvPr>
          <p:cNvSpPr txBox="1"/>
          <p:nvPr/>
        </p:nvSpPr>
        <p:spPr>
          <a:xfrm>
            <a:off x="10986010" y="3617592"/>
            <a:ext cx="279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2020s</a:t>
            </a:r>
            <a:endParaRPr lang="en-GB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48FCA8-70A7-60D0-857C-2CA40CF443C4}"/>
              </a:ext>
            </a:extLst>
          </p:cNvPr>
          <p:cNvSpPr txBox="1"/>
          <p:nvPr/>
        </p:nvSpPr>
        <p:spPr>
          <a:xfrm>
            <a:off x="120015" y="4140812"/>
            <a:ext cx="1834534" cy="1477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cap="rnd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A.R. Curtis</a:t>
            </a:r>
          </a:p>
          <a:p>
            <a:r>
              <a:rPr lang="en-GB" b="1" dirty="0"/>
              <a:t>M.J.D. Powell</a:t>
            </a:r>
          </a:p>
          <a:p>
            <a:r>
              <a:rPr lang="en-GB" b="1" dirty="0"/>
              <a:t>J.K. Reid</a:t>
            </a:r>
          </a:p>
          <a:p>
            <a:r>
              <a:rPr lang="en-GB" dirty="0"/>
              <a:t>R. Fletcher</a:t>
            </a:r>
          </a:p>
          <a:p>
            <a:r>
              <a:rPr lang="en-GB" dirty="0"/>
              <a:t>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FD1CEF-657D-6F5F-C40F-08AFF98A2DE4}"/>
              </a:ext>
            </a:extLst>
          </p:cNvPr>
          <p:cNvSpPr txBox="1"/>
          <p:nvPr/>
        </p:nvSpPr>
        <p:spPr>
          <a:xfrm>
            <a:off x="1994640" y="1401600"/>
            <a:ext cx="1834534" cy="1477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cap="rnd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I. S. Duff</a:t>
            </a:r>
          </a:p>
          <a:p>
            <a:r>
              <a:rPr lang="en-GB" dirty="0"/>
              <a:t>G. W. Stewart</a:t>
            </a:r>
          </a:p>
          <a:p>
            <a:r>
              <a:rPr lang="en-GB" dirty="0"/>
              <a:t>P. W. Gaffney</a:t>
            </a:r>
          </a:p>
          <a:p>
            <a:r>
              <a:rPr lang="en-GB" dirty="0"/>
              <a:t>K. Madsen</a:t>
            </a:r>
          </a:p>
          <a:p>
            <a:r>
              <a:rPr lang="en-GB" dirty="0"/>
              <a:t>….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54672-2D53-96EE-C333-1D157EAB7A07}"/>
              </a:ext>
            </a:extLst>
          </p:cNvPr>
          <p:cNvSpPr txBox="1"/>
          <p:nvPr/>
        </p:nvSpPr>
        <p:spPr>
          <a:xfrm>
            <a:off x="3793569" y="4140812"/>
            <a:ext cx="1834534" cy="1477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cap="rnd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P. L. </a:t>
            </a:r>
            <a:r>
              <a:rPr lang="en-GB" dirty="0" err="1"/>
              <a:t>Toint</a:t>
            </a:r>
            <a:endParaRPr lang="en-GB" dirty="0"/>
          </a:p>
          <a:p>
            <a:r>
              <a:rPr lang="en-GB" b="1" dirty="0"/>
              <a:t>N.I.M. Gould</a:t>
            </a:r>
          </a:p>
          <a:p>
            <a:r>
              <a:rPr lang="en-GB" dirty="0"/>
              <a:t>M. D. Hebden</a:t>
            </a:r>
          </a:p>
          <a:p>
            <a:r>
              <a:rPr lang="en-GB" b="1" dirty="0"/>
              <a:t>J.A. Scott</a:t>
            </a:r>
          </a:p>
          <a:p>
            <a:r>
              <a:rPr lang="en-GB" dirty="0"/>
              <a:t>….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BEC97A-ECE1-1A26-10DE-C02310A8574F}"/>
              </a:ext>
            </a:extLst>
          </p:cNvPr>
          <p:cNvSpPr txBox="1"/>
          <p:nvPr/>
        </p:nvSpPr>
        <p:spPr>
          <a:xfrm>
            <a:off x="5659520" y="1386212"/>
            <a:ext cx="1834534" cy="1477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cap="rnd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E. Ovtchinnikov</a:t>
            </a:r>
          </a:p>
          <a:p>
            <a:r>
              <a:rPr lang="en-GB" dirty="0"/>
              <a:t>A. C. </a:t>
            </a:r>
            <a:r>
              <a:rPr lang="en-GB" dirty="0" err="1"/>
              <a:t>Damhau</a:t>
            </a:r>
            <a:endParaRPr lang="en-GB" dirty="0"/>
          </a:p>
          <a:p>
            <a:r>
              <a:rPr lang="en-GB" dirty="0"/>
              <a:t>P. R. Amestoy</a:t>
            </a:r>
          </a:p>
          <a:p>
            <a:r>
              <a:rPr lang="en-GB"/>
              <a:t>T. A. Davis</a:t>
            </a:r>
          </a:p>
          <a:p>
            <a:r>
              <a:rPr lang="en-GB"/>
              <a:t>….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75E121-6DC5-A831-0F03-C066C0AD7A1A}"/>
              </a:ext>
            </a:extLst>
          </p:cNvPr>
          <p:cNvSpPr txBox="1"/>
          <p:nvPr/>
        </p:nvSpPr>
        <p:spPr>
          <a:xfrm>
            <a:off x="7608045" y="4140812"/>
            <a:ext cx="1834534" cy="17543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cap="rnd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Jorge </a:t>
            </a:r>
            <a:r>
              <a:rPr lang="en-GB" dirty="0" err="1"/>
              <a:t>Nocedal</a:t>
            </a:r>
            <a:endParaRPr lang="en-GB" dirty="0"/>
          </a:p>
          <a:p>
            <a:r>
              <a:rPr lang="en-GB" b="1" dirty="0"/>
              <a:t>M. Arioli</a:t>
            </a:r>
          </a:p>
          <a:p>
            <a:r>
              <a:rPr lang="en-GB" dirty="0"/>
              <a:t>N. Munksgaard</a:t>
            </a:r>
          </a:p>
          <a:p>
            <a:r>
              <a:rPr lang="en-GB" b="1" dirty="0"/>
              <a:t>H. S. Dollar</a:t>
            </a:r>
          </a:p>
          <a:p>
            <a:r>
              <a:rPr lang="en-GB" b="1" dirty="0"/>
              <a:t>J. D. Hogg</a:t>
            </a:r>
          </a:p>
          <a:p>
            <a:r>
              <a:rPr lang="en-GB" dirty="0"/>
              <a:t>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955CE-32BB-0238-909E-D08B0EDFDF36}"/>
              </a:ext>
            </a:extLst>
          </p:cNvPr>
          <p:cNvSpPr txBox="1"/>
          <p:nvPr/>
        </p:nvSpPr>
        <p:spPr>
          <a:xfrm>
            <a:off x="9320212" y="1386212"/>
            <a:ext cx="1834534" cy="1477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cap="rnd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T. Rees</a:t>
            </a:r>
          </a:p>
          <a:p>
            <a:r>
              <a:rPr lang="en-GB" b="1" dirty="0"/>
              <a:t>H. Al Daas</a:t>
            </a:r>
          </a:p>
          <a:p>
            <a:r>
              <a:rPr lang="en-GB" dirty="0"/>
              <a:t>N. Bootland</a:t>
            </a:r>
          </a:p>
          <a:p>
            <a:r>
              <a:rPr lang="en-GB" dirty="0"/>
              <a:t>A. Lister</a:t>
            </a:r>
          </a:p>
          <a:p>
            <a:r>
              <a:rPr lang="en-GB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60939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646B73-E264-9568-D0E2-7DADB083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Academic 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33A97-B721-D30C-28F2-C37F7506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046" y="1690688"/>
            <a:ext cx="6000954" cy="238537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8BA7B-A3BA-079C-2D56-C33F7DA30289}"/>
              </a:ext>
            </a:extLst>
          </p:cNvPr>
          <p:cNvSpPr txBox="1"/>
          <p:nvPr/>
        </p:nvSpPr>
        <p:spPr>
          <a:xfrm>
            <a:off x="838200" y="1690688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</a:t>
            </a:r>
            <a:r>
              <a:rPr lang="en-GB" sz="2400" b="1" dirty="0"/>
              <a:t>free licence </a:t>
            </a:r>
            <a:r>
              <a:rPr lang="en-GB" sz="2400" dirty="0"/>
              <a:t>is available for HSL for all employees and students of Universities and non-profit Research Labs across the world.</a:t>
            </a:r>
          </a:p>
          <a:p>
            <a:endParaRPr lang="en-GB" sz="2400" dirty="0"/>
          </a:p>
          <a:p>
            <a:r>
              <a:rPr lang="en-GB" sz="2400" dirty="0"/>
              <a:t>We give out around 4,000 academic licences to HSL software every year.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61C45-8D8D-7205-450C-0A57C9B0C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30" y="4489620"/>
            <a:ext cx="1139139" cy="1139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E1301-992B-340C-B43B-EEC00B073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403" y="4496211"/>
            <a:ext cx="2472381" cy="5629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CCEDCC-E5CA-7598-8A64-E57A7C7C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647" y="4345987"/>
            <a:ext cx="1300130" cy="13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NGO">
            <a:extLst>
              <a:ext uri="{FF2B5EF4-FFF2-40B4-BE49-F238E27FC236}">
                <a16:creationId xmlns:a16="http://schemas.microsoft.com/office/drawing/2014/main" id="{BC0F693A-8553-B1C8-D102-36DBF0303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52" y="4560977"/>
            <a:ext cx="13811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yomo">
            <a:extLst>
              <a:ext uri="{FF2B5EF4-FFF2-40B4-BE49-F238E27FC236}">
                <a16:creationId xmlns:a16="http://schemas.microsoft.com/office/drawing/2014/main" id="{1A30A7D4-E27A-53B3-2210-3C1C15E8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52" y="5798363"/>
            <a:ext cx="2296951" cy="7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@hilo-mpc">
            <a:extLst>
              <a:ext uri="{FF2B5EF4-FFF2-40B4-BE49-F238E27FC236}">
                <a16:creationId xmlns:a16="http://schemas.microsoft.com/office/drawing/2014/main" id="{5E2CA1F4-9566-BF14-4ED0-17FBE369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87" y="4633203"/>
            <a:ext cx="1135772" cy="11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56E93-AC04-9C92-699E-A530D841E1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0475" y="6231746"/>
            <a:ext cx="2393993" cy="409914"/>
          </a:xfrm>
          <a:prstGeom prst="rect">
            <a:avLst/>
          </a:prstGeom>
        </p:spPr>
      </p:pic>
      <p:pic>
        <p:nvPicPr>
          <p:cNvPr id="1034" name="Picture 10" descr="OpenSim Logo">
            <a:extLst>
              <a:ext uri="{FF2B5EF4-FFF2-40B4-BE49-F238E27FC236}">
                <a16:creationId xmlns:a16="http://schemas.microsoft.com/office/drawing/2014/main" id="{CE3D4AB6-389E-62B8-98D4-0C7B1B2A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39" y="4287149"/>
            <a:ext cx="1561429" cy="130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DEB22-9DCF-18D7-A52C-C763F8FFFC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257" y="5657587"/>
            <a:ext cx="1964158" cy="779116"/>
          </a:xfrm>
          <a:prstGeom prst="rect">
            <a:avLst/>
          </a:prstGeom>
        </p:spPr>
      </p:pic>
      <p:pic>
        <p:nvPicPr>
          <p:cNvPr id="1036" name="Picture 12" descr="Clarabel.jl logo">
            <a:extLst>
              <a:ext uri="{FF2B5EF4-FFF2-40B4-BE49-F238E27FC236}">
                <a16:creationId xmlns:a16="http://schemas.microsoft.com/office/drawing/2014/main" id="{C5370BD5-B567-5F80-9610-B59920BA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97" y="5201089"/>
            <a:ext cx="2762450" cy="9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738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Nielsen Selects LiveRamp to Connect Advanced Audiences for Big Data and ...">
            <a:extLst>
              <a:ext uri="{FF2B5EF4-FFF2-40B4-BE49-F238E27FC236}">
                <a16:creationId xmlns:a16="http://schemas.microsoft.com/office/drawing/2014/main" id="{21E5E07E-C238-4DEB-CBC7-423CE151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16" y="3703171"/>
            <a:ext cx="3007362" cy="16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12615-9AD7-BFF4-C923-436037E2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Commercial Users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BAD65-9CC3-E9BF-3145-E8D6850AD1E5}"/>
              </a:ext>
            </a:extLst>
          </p:cNvPr>
          <p:cNvSpPr txBox="1"/>
          <p:nvPr/>
        </p:nvSpPr>
        <p:spPr>
          <a:xfrm>
            <a:off x="838200" y="1690688"/>
            <a:ext cx="4922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offer </a:t>
            </a:r>
            <a:r>
              <a:rPr lang="en-GB" sz="2400" b="1" dirty="0"/>
              <a:t>user licences</a:t>
            </a:r>
            <a:r>
              <a:rPr lang="en-GB" sz="2400" dirty="0"/>
              <a:t>, </a:t>
            </a:r>
          </a:p>
          <a:p>
            <a:r>
              <a:rPr lang="en-GB" sz="2400" b="1" dirty="0"/>
              <a:t>site licences</a:t>
            </a:r>
            <a:r>
              <a:rPr lang="en-GB" sz="2400" dirty="0"/>
              <a:t> and </a:t>
            </a:r>
            <a:r>
              <a:rPr lang="en-GB" sz="2400" b="1" dirty="0"/>
              <a:t>incorporation licences </a:t>
            </a:r>
            <a:r>
              <a:rPr lang="en-GB" sz="2400" dirty="0"/>
              <a:t>to commercial users.</a:t>
            </a:r>
          </a:p>
          <a:p>
            <a:endParaRPr lang="en-GB" sz="2400" dirty="0"/>
          </a:p>
          <a:p>
            <a:r>
              <a:rPr lang="en-GB" sz="2400" dirty="0"/>
              <a:t>All income is used to fund development and maintenance of HSL software.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7EA4F-8F75-7862-55F5-4176D15C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330" y="3088128"/>
            <a:ext cx="2112089" cy="886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099E6-AA3B-71F0-D12B-6A1DA5423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126" y="2343057"/>
            <a:ext cx="2825741" cy="711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97878-106D-822C-FEC5-B542A4784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443" y="4139720"/>
            <a:ext cx="2107659" cy="735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AD7FB-015E-91E1-81F3-6CB95DC0A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107" y="1886091"/>
            <a:ext cx="1675311" cy="348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DBF9F-5CFD-548D-644C-639EF3AC9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089" y="4875412"/>
            <a:ext cx="1502825" cy="1590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F8EA5-14E9-095F-D612-BA1B787F5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7357" y="3913740"/>
            <a:ext cx="1048706" cy="1038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40828-F2AF-592B-9070-723523E873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837" y="5132106"/>
            <a:ext cx="1807098" cy="434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1EF627-B9B0-BEEC-1CDC-A64954DD6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5883" y="914743"/>
            <a:ext cx="1807891" cy="517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9D594-0AEC-6D9A-4475-61CE1EE05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3728" y="5876888"/>
            <a:ext cx="2480021" cy="646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0CC7F6-6A05-E6B9-8D97-BDEC6A84E0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3105" y="5175195"/>
            <a:ext cx="1265317" cy="134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19960C-F9B9-4102-F6BC-E2B59144D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1850" y="2558986"/>
            <a:ext cx="1920579" cy="886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CF7FAD-3D85-F6F0-6F6C-662A00F35B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5439" y="3996938"/>
            <a:ext cx="1665972" cy="800865"/>
          </a:xfrm>
          <a:prstGeom prst="rect">
            <a:avLst/>
          </a:prstGeom>
        </p:spPr>
      </p:pic>
      <p:pic>
        <p:nvPicPr>
          <p:cNvPr id="2052" name="Picture 4" descr="Apple Black Logo -Logo Brands For Free HD 3D">
            <a:extLst>
              <a:ext uri="{FF2B5EF4-FFF2-40B4-BE49-F238E27FC236}">
                <a16:creationId xmlns:a16="http://schemas.microsoft.com/office/drawing/2014/main" id="{DEB28F7A-DB87-2611-78F5-E6737068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41" y="4626108"/>
            <a:ext cx="1934998" cy="145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utodesk">
            <a:extLst>
              <a:ext uri="{FF2B5EF4-FFF2-40B4-BE49-F238E27FC236}">
                <a16:creationId xmlns:a16="http://schemas.microsoft.com/office/drawing/2014/main" id="{F63D5162-FB63-591D-80DC-A6310801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16" y="5140115"/>
            <a:ext cx="1107583" cy="11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890C19-6C20-E392-422D-B2B9C53F35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41" y="4751216"/>
            <a:ext cx="1839305" cy="761779"/>
          </a:xfrm>
          <a:prstGeom prst="rect">
            <a:avLst/>
          </a:prstGeom>
        </p:spPr>
      </p:pic>
      <p:pic>
        <p:nvPicPr>
          <p:cNvPr id="2062" name="Picture 14" descr="NAG Forms “n2 Group” – A Radical New Technology Group Concept - nAG">
            <a:extLst>
              <a:ext uri="{FF2B5EF4-FFF2-40B4-BE49-F238E27FC236}">
                <a16:creationId xmlns:a16="http://schemas.microsoft.com/office/drawing/2014/main" id="{1D23CEF8-A9A8-A409-8A09-30E686EE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205" y="320265"/>
            <a:ext cx="2235864" cy="7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i, Xiaomi transparent png, Mi, Xiaomi free png 19909495 PNG">
            <a:extLst>
              <a:ext uri="{FF2B5EF4-FFF2-40B4-BE49-F238E27FC236}">
                <a16:creationId xmlns:a16="http://schemas.microsoft.com/office/drawing/2014/main" id="{4CF1218A-4632-557A-8E6A-53BA9E9B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318" y="1134580"/>
            <a:ext cx="1238047" cy="12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61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DD4C9-5199-F5B5-5A31-96D3AC35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ABFCDE6-0201-B458-9553-18065ED1E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5" y="1117891"/>
            <a:ext cx="5475705" cy="5580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1302A-4580-21DE-30DD-57B42A4D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1EACE-6DCF-D426-7935-C9FC10D3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15" y="1978295"/>
            <a:ext cx="2901409" cy="2901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AB2047-3834-23C0-6DCA-204176404137}"/>
              </a:ext>
            </a:extLst>
          </p:cNvPr>
          <p:cNvSpPr txBox="1"/>
          <p:nvPr/>
        </p:nvSpPr>
        <p:spPr>
          <a:xfrm>
            <a:off x="8224589" y="4879704"/>
            <a:ext cx="24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https://www.hsl.rl.ac.uk</a:t>
            </a:r>
          </a:p>
        </p:txBody>
      </p:sp>
    </p:spTree>
    <p:extLst>
      <p:ext uri="{BB962C8B-B14F-4D97-AF65-F5344CB8AC3E}">
        <p14:creationId xmlns:p14="http://schemas.microsoft.com/office/powerpoint/2010/main" val="944789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FD61-329E-4939-5C84-F2214366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FDC4E5E-B811-599A-6A94-C1B9B195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5" y="1117891"/>
            <a:ext cx="5475705" cy="5580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42BD8-5AC0-03C8-C044-9AA9F20C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C3666-330B-7360-D6FD-68732BE7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13" y="511076"/>
            <a:ext cx="5833444" cy="392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37A6F-6AA4-BE32-33C8-FA4229B06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49" y="4465904"/>
            <a:ext cx="2026971" cy="2026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1440D-519A-EE19-DEF0-1511F02F7335}"/>
              </a:ext>
            </a:extLst>
          </p:cNvPr>
          <p:cNvSpPr txBox="1"/>
          <p:nvPr/>
        </p:nvSpPr>
        <p:spPr>
          <a:xfrm>
            <a:off x="7539655" y="6346924"/>
            <a:ext cx="306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https://github.com/ralna/spral</a:t>
            </a:r>
          </a:p>
        </p:txBody>
      </p:sp>
    </p:spTree>
    <p:extLst>
      <p:ext uri="{BB962C8B-B14F-4D97-AF65-F5344CB8AC3E}">
        <p14:creationId xmlns:p14="http://schemas.microsoft.com/office/powerpoint/2010/main" val="136157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4A4BE-30D2-97BB-AE5F-17419D622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86BE7C-BC7A-A840-394E-627C301BF980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E306B6-52B4-6939-D26C-36DC154A4A33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2BB793C0-79B1-2442-8EC3-352D91222BB2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AAE8B38-9ED0-B47F-5FA0-B8463E0DF6B6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2744DC7A-9E65-BB88-4368-64E33FBE795B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7E7711-35B3-60FF-EFAD-C7C42DDC5388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987AD2E-F254-C6CE-1B9B-D48B24D41CE7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5709706C-0D00-1B6E-80C4-DB309D2E1A9B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CE5D21-5F38-732E-9EAD-65914B611486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5D993F2-09D0-9317-0BE6-048FAFAA761E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C7E88EC6-6DBF-10F4-519A-B491FD66B787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4F056D-7DAB-18A0-0CBD-0E4153118316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43661E-D586-7DAD-76F1-1B3D00176D36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4471C7C5-1585-D093-AE17-70EBD71E2A8B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817E7B-EE55-E357-9CBE-DB5C29842337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D193298-154B-22E2-A947-63549D1FC2B3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83B35429-6DC9-8AF9-BEF1-E2176F7D9119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F7AB31-32D2-DDAE-D68C-8C68A41CB983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C0FAB8-AE1C-C742-8C45-CA6C6438ACD3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F7A4A2F6-FABA-6769-BE42-97D8977C9DF8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EF8D29-0671-D806-7D72-47AF5EBC132D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02CAFE-B679-B726-0B37-40954DAA2D74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A073DBCC-A3CD-88BB-155F-DAB0A067B1BB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F44423-6081-1983-E994-CBFC8FDFBCE5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308EE5-C2FF-F634-92F4-F2D6292FE8F3}"/>
              </a:ext>
            </a:extLst>
          </p:cNvPr>
          <p:cNvSpPr/>
          <p:nvPr/>
        </p:nvSpPr>
        <p:spPr>
          <a:xfrm>
            <a:off x="5100918" y="1129553"/>
            <a:ext cx="995082" cy="5699443"/>
          </a:xfrm>
          <a:custGeom>
            <a:avLst/>
            <a:gdLst>
              <a:gd name="csX0" fmla="*/ 0 w 995082"/>
              <a:gd name="csY0" fmla="*/ 165850 h 5699443"/>
              <a:gd name="csX1" fmla="*/ 165850 w 995082"/>
              <a:gd name="csY1" fmla="*/ 0 h 5699443"/>
              <a:gd name="csX2" fmla="*/ 829232 w 995082"/>
              <a:gd name="csY2" fmla="*/ 0 h 5699443"/>
              <a:gd name="csX3" fmla="*/ 995082 w 995082"/>
              <a:gd name="csY3" fmla="*/ 165850 h 5699443"/>
              <a:gd name="csX4" fmla="*/ 995082 w 995082"/>
              <a:gd name="csY4" fmla="*/ 5533593 h 5699443"/>
              <a:gd name="csX5" fmla="*/ 829232 w 995082"/>
              <a:gd name="csY5" fmla="*/ 5699443 h 5699443"/>
              <a:gd name="csX6" fmla="*/ 165850 w 995082"/>
              <a:gd name="csY6" fmla="*/ 5699443 h 5699443"/>
              <a:gd name="csX7" fmla="*/ 0 w 995082"/>
              <a:gd name="csY7" fmla="*/ 5533593 h 5699443"/>
              <a:gd name="csX8" fmla="*/ 0 w 995082"/>
              <a:gd name="csY8" fmla="*/ 165850 h 56994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95082" h="5699443" extrusionOk="0">
                <a:moveTo>
                  <a:pt x="0" y="165850"/>
                </a:moveTo>
                <a:cubicBezTo>
                  <a:pt x="-5696" y="74877"/>
                  <a:pt x="75661" y="-6979"/>
                  <a:pt x="165850" y="0"/>
                </a:cubicBezTo>
                <a:cubicBezTo>
                  <a:pt x="408616" y="24963"/>
                  <a:pt x="729867" y="-42616"/>
                  <a:pt x="829232" y="0"/>
                </a:cubicBezTo>
                <a:cubicBezTo>
                  <a:pt x="906573" y="3263"/>
                  <a:pt x="984410" y="86933"/>
                  <a:pt x="995082" y="165850"/>
                </a:cubicBezTo>
                <a:cubicBezTo>
                  <a:pt x="883657" y="2393351"/>
                  <a:pt x="1125235" y="2959659"/>
                  <a:pt x="995082" y="5533593"/>
                </a:cubicBezTo>
                <a:cubicBezTo>
                  <a:pt x="991481" y="5638798"/>
                  <a:pt x="916487" y="5695072"/>
                  <a:pt x="829232" y="5699443"/>
                </a:cubicBezTo>
                <a:cubicBezTo>
                  <a:pt x="633992" y="5648153"/>
                  <a:pt x="311649" y="5670075"/>
                  <a:pt x="165850" y="5699443"/>
                </a:cubicBezTo>
                <a:cubicBezTo>
                  <a:pt x="75690" y="5691928"/>
                  <a:pt x="-2516" y="5625044"/>
                  <a:pt x="0" y="5533593"/>
                </a:cubicBezTo>
                <a:cubicBezTo>
                  <a:pt x="-169930" y="4734840"/>
                  <a:pt x="-57575" y="2034546"/>
                  <a:pt x="0" y="16585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163855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23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BE44E06-2D63-8DBA-F4D0-4C26C3B8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5" y="1117891"/>
            <a:ext cx="5475705" cy="5580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CAA01-9318-2FAE-ABD6-9BFB950E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Software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CB673-5119-2F00-873C-13FBFFB5F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13" y="511076"/>
            <a:ext cx="5833444" cy="3925352"/>
          </a:xfrm>
          <a:prstGeom prst="rect">
            <a:avLst/>
          </a:prstGeom>
        </p:spPr>
      </p:pic>
      <p:pic>
        <p:nvPicPr>
          <p:cNvPr id="8" name="Picture 7" descr="A blue and white book cover&#10;&#10;Description automatically generated">
            <a:extLst>
              <a:ext uri="{FF2B5EF4-FFF2-40B4-BE49-F238E27FC236}">
                <a16:creationId xmlns:a16="http://schemas.microsoft.com/office/drawing/2014/main" id="{762E72DA-6C92-2078-C3E3-5D4747AFD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761">
            <a:off x="6080791" y="3175864"/>
            <a:ext cx="2286000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9ED9-BEDF-2729-70E0-2A78530AF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790">
            <a:off x="8835924" y="3233014"/>
            <a:ext cx="226139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B813D-0357-0E88-0E97-7F163D39BBD7}"/>
              </a:ext>
            </a:extLst>
          </p:cNvPr>
          <p:cNvSpPr txBox="1"/>
          <p:nvPr/>
        </p:nvSpPr>
        <p:spPr>
          <a:xfrm>
            <a:off x="1740569" y="1074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HSL - Home Page (rl.ac.uk)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59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C8228-D3B8-2C1C-4041-C27BC74D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43A5-50C4-1D24-816D-6BA3DD3E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B13BBD06-CC4B-1411-7229-9FD275DE6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202072"/>
            <a:ext cx="4667250" cy="1752600"/>
          </a:xfrm>
          <a:prstGeom prst="rect">
            <a:avLst/>
          </a:prstGeom>
        </p:spPr>
      </p:pic>
      <p:pic>
        <p:nvPicPr>
          <p:cNvPr id="10" name="Picture 9" descr="A table with text on it&#10;&#10;Description automatically generated">
            <a:extLst>
              <a:ext uri="{FF2B5EF4-FFF2-40B4-BE49-F238E27FC236}">
                <a16:creationId xmlns:a16="http://schemas.microsoft.com/office/drawing/2014/main" id="{37BB87DA-CABE-D1DA-1A6A-4B7431B62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5" y="2977742"/>
            <a:ext cx="6336508" cy="3631746"/>
          </a:xfrm>
          <a:prstGeom prst="rect">
            <a:avLst/>
          </a:prstGeom>
        </p:spPr>
      </p:pic>
      <p:pic>
        <p:nvPicPr>
          <p:cNvPr id="14" name="Picture 13" descr="A close-up of a number&#10;&#10;Description automatically generated">
            <a:extLst>
              <a:ext uri="{FF2B5EF4-FFF2-40B4-BE49-F238E27FC236}">
                <a16:creationId xmlns:a16="http://schemas.microsoft.com/office/drawing/2014/main" id="{7B25DEC2-9146-6A2C-D6BC-3DB955C84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35" y="4041571"/>
            <a:ext cx="4887985" cy="12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9DBF-9DB5-61DD-9BF1-38C1CD064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50BB2-4AEF-7710-19CE-993A16B79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47" y="1991963"/>
            <a:ext cx="2722605" cy="272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E955A7-19B4-288F-701A-736347C1337C}"/>
                  </a:ext>
                </a:extLst>
              </p:cNvPr>
              <p:cNvSpPr txBox="1"/>
              <p:nvPr/>
            </p:nvSpPr>
            <p:spPr>
              <a:xfrm>
                <a:off x="1440098" y="1563953"/>
                <a:ext cx="9311803" cy="30623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9900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99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199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E955A7-19B4-288F-701A-736347C1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98" y="1563953"/>
                <a:ext cx="9311803" cy="3062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08C0C0-0CAB-966D-B506-9EB45D78F099}"/>
              </a:ext>
            </a:extLst>
          </p:cNvPr>
          <p:cNvSpPr txBox="1"/>
          <p:nvPr/>
        </p:nvSpPr>
        <p:spPr>
          <a:xfrm>
            <a:off x="2711451" y="5476588"/>
            <a:ext cx="295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Direct 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4A456-FCBE-35B7-01C7-C85828759BDF}"/>
              </a:ext>
            </a:extLst>
          </p:cNvPr>
          <p:cNvSpPr txBox="1"/>
          <p:nvPr/>
        </p:nvSpPr>
        <p:spPr>
          <a:xfrm>
            <a:off x="8715348" y="5476587"/>
            <a:ext cx="3164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Iterative Methods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CC22F9B-261A-0A9E-3389-C9290FF6CFCF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>
            <a:off x="5432793" y="4270652"/>
            <a:ext cx="1733163" cy="1263484"/>
          </a:xfrm>
          <a:prstGeom prst="curvedConnector2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08C0109-16EF-0E9A-B54A-46C55990EAA1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7157155" y="4210782"/>
            <a:ext cx="1733164" cy="1383221"/>
          </a:xfrm>
          <a:prstGeom prst="curvedConnector2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167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564A-D33C-12D4-B2F8-BC18B467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9180-AB52-23CA-3DFA-6DA73D81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linear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363BB-4C17-9AF8-7A7C-64D7AB30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63" y="1427188"/>
            <a:ext cx="3777371" cy="2363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D20D7-AE3D-DA90-9470-2CE9A972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83" y="1427188"/>
            <a:ext cx="4063587" cy="2450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D5F433-F1E2-EE5E-75E3-088E546DC871}"/>
              </a:ext>
            </a:extLst>
          </p:cNvPr>
          <p:cNvSpPr txBox="1"/>
          <p:nvPr/>
        </p:nvSpPr>
        <p:spPr>
          <a:xfrm>
            <a:off x="914401" y="5318620"/>
            <a:ext cx="2777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Direct 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D6F59-EF77-E72E-20A9-695267D3BB41}"/>
              </a:ext>
            </a:extLst>
          </p:cNvPr>
          <p:cNvSpPr txBox="1"/>
          <p:nvPr/>
        </p:nvSpPr>
        <p:spPr>
          <a:xfrm>
            <a:off x="6918298" y="5318619"/>
            <a:ext cx="3164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Iterative Methods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3F9F886-7CE4-06AA-8447-FA38AB45B335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>
            <a:off x="3546236" y="4023181"/>
            <a:ext cx="1733164" cy="1442491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BBE09CAC-E674-CF16-E6E4-85954A7BB3F9}"/>
              </a:ext>
            </a:extLst>
          </p:cNvPr>
          <p:cNvCxnSpPr>
            <a:cxnSpLocks/>
            <a:stCxn id="6" idx="2"/>
            <a:endCxn id="5" idx="1"/>
          </p:cNvCxnSpPr>
          <p:nvPr/>
        </p:nvCxnSpPr>
        <p:spPr>
          <a:xfrm rot="16200000" flipH="1">
            <a:off x="5360105" y="4052814"/>
            <a:ext cx="1733164" cy="1383221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diagram of a direct and direct&#10;&#10;Description automatically generated">
            <a:extLst>
              <a:ext uri="{FF2B5EF4-FFF2-40B4-BE49-F238E27FC236}">
                <a16:creationId xmlns:a16="http://schemas.microsoft.com/office/drawing/2014/main" id="{F6566646-E714-219B-538F-BCAAC64A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7" y="1690688"/>
            <a:ext cx="9258300" cy="380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308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CDA91-47E1-E032-7FF7-F8C4FF55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00BC-DC02-6D91-6386-26B086E9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Iterative methods</a:t>
            </a:r>
          </a:p>
        </p:txBody>
      </p:sp>
      <p:pic>
        <p:nvPicPr>
          <p:cNvPr id="11" name="Picture 10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EBD316F3-E111-7EE1-5E02-F7FD6F3C8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13" y="1521909"/>
            <a:ext cx="5390374" cy="4042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CCE9B1-EE34-1924-B38E-3F4F06F0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963" y="3056109"/>
            <a:ext cx="1419423" cy="571580"/>
          </a:xfrm>
          <a:prstGeom prst="rect">
            <a:avLst/>
          </a:prstGeom>
        </p:spPr>
      </p:pic>
      <p:pic>
        <p:nvPicPr>
          <p:cNvPr id="15" name="Picture 14" descr="A graph with a line&#10;&#10;Description automatically generated">
            <a:extLst>
              <a:ext uri="{FF2B5EF4-FFF2-40B4-BE49-F238E27FC236}">
                <a16:creationId xmlns:a16="http://schemas.microsoft.com/office/drawing/2014/main" id="{5F700C31-80DE-A424-5D7E-2EBFB9E22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13" y="1521908"/>
            <a:ext cx="5390374" cy="40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51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80445-2B1C-55F3-1250-5CDA27D0F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A833B-C471-CA36-D6B1-83EEDE2F7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Iterative methods</a:t>
            </a:r>
          </a:p>
        </p:txBody>
      </p:sp>
      <p:pic>
        <p:nvPicPr>
          <p:cNvPr id="11" name="Picture 10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5855F0EA-F6B5-6A61-D7C5-E56102CF1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13" y="1521909"/>
            <a:ext cx="5390374" cy="4042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BE884-EC68-332F-95C4-5EF2EA0F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762" y="2905052"/>
            <a:ext cx="2886478" cy="10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07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01AD1-8D44-F92C-13AD-ACFDB347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6DCE-408A-520D-FB1E-466A76D8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Iterative methods</a:t>
            </a:r>
          </a:p>
        </p:txBody>
      </p:sp>
      <p:pic>
        <p:nvPicPr>
          <p:cNvPr id="11" name="Picture 10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A7D64D77-B348-A504-3E64-007A871D5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13" y="1521909"/>
            <a:ext cx="5390374" cy="4042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E4A58-D2A9-F607-CCE5-0561BDFC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762" y="2905052"/>
            <a:ext cx="2886478" cy="1047896"/>
          </a:xfrm>
          <a:prstGeom prst="rect">
            <a:avLst/>
          </a:prstGeom>
        </p:spPr>
      </p:pic>
      <p:pic>
        <p:nvPicPr>
          <p:cNvPr id="10" name="Picture 9" descr="A magnifying glass with a graph on it&#10;&#10;Description automatically generated">
            <a:extLst>
              <a:ext uri="{FF2B5EF4-FFF2-40B4-BE49-F238E27FC236}">
                <a16:creationId xmlns:a16="http://schemas.microsoft.com/office/drawing/2014/main" id="{BA2A9A24-EDA2-3422-FF76-84733A42F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4" y="-769225"/>
            <a:ext cx="11103390" cy="75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0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BD86-A1BF-9223-8BA5-B0B22EA2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8541DF6-3DED-A385-0F75-FDEAD1B69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61" y="1403682"/>
            <a:ext cx="8584127" cy="530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556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84A0-FC0F-8E61-2BA0-9D209C40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34012-4DA5-EF59-AE83-1493E54E1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070" y="1328738"/>
            <a:ext cx="6855860" cy="50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18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17BBA-CC14-1429-6C29-9FBA59AE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EC33-CFA5-1F31-BCA5-B9527A4A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3805B-32E2-FCDD-C68E-B50F1B6A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70" y="1328738"/>
            <a:ext cx="6855860" cy="5033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93FF19-2500-C7EB-5A7E-6C910271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070" y="1270000"/>
            <a:ext cx="8390996" cy="53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F535D-ABDC-6125-D5B4-3628FBA9B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1C67CC-BCFA-D284-F63B-80FC7F1300FC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5809AD1-CE39-923B-1CA4-C42FE702BFB8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834F9C0-4A87-DB2B-11A1-A362BB132BFE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2925DAE-0FE6-357E-CC5F-C88A49CC92FC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3CDFA6B1-EC91-8E97-9BE8-B7178DA9C149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5749CA-D8C3-9A0F-C1B7-9620BCC1FC90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BE0F7F7-4E41-A805-CDA6-BF78241C139D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CAE682FC-AF3C-80E7-7554-518CFA005133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D59FD7-E18A-34E1-CAA7-F6A85F5C9961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A28D82-6F89-DD18-36E4-2C3CAEC279C6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EF21CC9A-0E60-3983-DF33-59AB9DCA7D93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CC2D16-F37F-24BA-9DCA-1F51FA5E39B4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023FB20-8DAB-19E0-FC2D-DD5226C99F9F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1B883AA1-B84D-76FB-246F-500922E31656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D1485-0C9A-C48E-1958-BD7E986C1C94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AAE3DD-86DC-9D83-74AC-91089BC0F241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A1A51313-2815-5A10-E00C-65EC7C884DD3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407FBE-D6A4-E7FC-352C-CA414C7A8CC4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39851DD-43EB-2F63-8328-4D5D641B6A4A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C736E3E3-D768-2BE5-14F0-277B8BA06131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31CF1B-DB62-9464-27C2-8B4FBBBDA618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84D6E8-4966-6398-B56C-62E7322F6E5A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5DFBE0FB-ACCF-08D7-CDDE-9508E312C239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2D2BFD6-871E-5EBE-EC7C-3362F5DFDEE8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A3160B-AAD2-DB07-9339-A86634583593}"/>
              </a:ext>
            </a:extLst>
          </p:cNvPr>
          <p:cNvSpPr/>
          <p:nvPr/>
        </p:nvSpPr>
        <p:spPr>
          <a:xfrm rot="16200000">
            <a:off x="6245626" y="-2843374"/>
            <a:ext cx="612484" cy="10975471"/>
          </a:xfrm>
          <a:custGeom>
            <a:avLst/>
            <a:gdLst>
              <a:gd name="csX0" fmla="*/ 0 w 612484"/>
              <a:gd name="csY0" fmla="*/ 102083 h 10975471"/>
              <a:gd name="csX1" fmla="*/ 102083 w 612484"/>
              <a:gd name="csY1" fmla="*/ 0 h 10975471"/>
              <a:gd name="csX2" fmla="*/ 510401 w 612484"/>
              <a:gd name="csY2" fmla="*/ 0 h 10975471"/>
              <a:gd name="csX3" fmla="*/ 612484 w 612484"/>
              <a:gd name="csY3" fmla="*/ 102083 h 10975471"/>
              <a:gd name="csX4" fmla="*/ 612484 w 612484"/>
              <a:gd name="csY4" fmla="*/ 10873388 h 10975471"/>
              <a:gd name="csX5" fmla="*/ 510401 w 612484"/>
              <a:gd name="csY5" fmla="*/ 10975471 h 10975471"/>
              <a:gd name="csX6" fmla="*/ 102083 w 612484"/>
              <a:gd name="csY6" fmla="*/ 10975471 h 10975471"/>
              <a:gd name="csX7" fmla="*/ 0 w 612484"/>
              <a:gd name="csY7" fmla="*/ 10873388 h 10975471"/>
              <a:gd name="csX8" fmla="*/ 0 w 612484"/>
              <a:gd name="csY8" fmla="*/ 102083 h 109754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12484" h="10975471" extrusionOk="0">
                <a:moveTo>
                  <a:pt x="0" y="102083"/>
                </a:moveTo>
                <a:cubicBezTo>
                  <a:pt x="-10739" y="46879"/>
                  <a:pt x="47131" y="-7076"/>
                  <a:pt x="102083" y="0"/>
                </a:cubicBezTo>
                <a:cubicBezTo>
                  <a:pt x="161426" y="8074"/>
                  <a:pt x="325555" y="12167"/>
                  <a:pt x="510401" y="0"/>
                </a:cubicBezTo>
                <a:cubicBezTo>
                  <a:pt x="558855" y="1814"/>
                  <a:pt x="609063" y="49768"/>
                  <a:pt x="612484" y="102083"/>
                </a:cubicBezTo>
                <a:cubicBezTo>
                  <a:pt x="501059" y="4403971"/>
                  <a:pt x="742637" y="9658861"/>
                  <a:pt x="612484" y="10873388"/>
                </a:cubicBezTo>
                <a:cubicBezTo>
                  <a:pt x="610729" y="10936401"/>
                  <a:pt x="560471" y="10969119"/>
                  <a:pt x="510401" y="10975471"/>
                </a:cubicBezTo>
                <a:cubicBezTo>
                  <a:pt x="416883" y="10984872"/>
                  <a:pt x="271757" y="10982375"/>
                  <a:pt x="102083" y="10975471"/>
                </a:cubicBezTo>
                <a:cubicBezTo>
                  <a:pt x="46611" y="10970725"/>
                  <a:pt x="-4891" y="10929485"/>
                  <a:pt x="0" y="10873388"/>
                </a:cubicBezTo>
                <a:cubicBezTo>
                  <a:pt x="-169930" y="8451133"/>
                  <a:pt x="-57575" y="5075597"/>
                  <a:pt x="0" y="1020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163855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82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4A7E5-C7EA-5A0C-3DB2-B02C6460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B7C0-67B6-114E-D1EE-7D0E4086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9083B-6E78-0C99-B5D5-0A628839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26" y="1901746"/>
            <a:ext cx="6822744" cy="43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4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E6B52-6F3B-515F-0D74-80500D6B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5C7C-B488-3318-937F-9F1F0676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System Solves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1A1B3-A377-57C2-E195-8AA2F4D7A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26" y="1901746"/>
            <a:ext cx="6822744" cy="4318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39DEF7-000E-A71A-860B-CD290E0CA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806" y="1929761"/>
            <a:ext cx="4111683" cy="42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temperature measurement&#10;&#10;Description automatically generated with medium confidence">
            <a:extLst>
              <a:ext uri="{FF2B5EF4-FFF2-40B4-BE49-F238E27FC236}">
                <a16:creationId xmlns:a16="http://schemas.microsoft.com/office/drawing/2014/main" id="{658FBFD1-25FA-C4C1-22C2-987EC7C3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" y="1336980"/>
            <a:ext cx="3383165" cy="4351338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9FEB22-BD0B-444D-6E5E-AB06C547BD97}"/>
              </a:ext>
            </a:extLst>
          </p:cNvPr>
          <p:cNvSpPr/>
          <p:nvPr/>
        </p:nvSpPr>
        <p:spPr>
          <a:xfrm>
            <a:off x="139148" y="5334610"/>
            <a:ext cx="3508513" cy="7282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3825B-5D8F-0515-73E5-0F6D0344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Anisotropic equation solvers for Nuclear Fusion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AutoShape 2" descr="UKAEA Fusion Energy">
            <a:extLst>
              <a:ext uri="{FF2B5EF4-FFF2-40B4-BE49-F238E27FC236}">
                <a16:creationId xmlns:a16="http://schemas.microsoft.com/office/drawing/2014/main" id="{C401687E-6AC8-236C-4CCE-2786C74845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59152-F940-2A28-D05D-8258D843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1" y="5334610"/>
            <a:ext cx="1486107" cy="140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5AD4F-E53D-D317-59D0-42041F433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468" y="6153874"/>
            <a:ext cx="2448267" cy="581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76D9D9-CC05-D343-6309-2ACB8E6B2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984" y="1103183"/>
            <a:ext cx="4020111" cy="866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85CF4A-5B1C-C871-59B7-AAB5D3DFC79D}"/>
              </a:ext>
            </a:extLst>
          </p:cNvPr>
          <p:cNvSpPr txBox="1"/>
          <p:nvPr/>
        </p:nvSpPr>
        <p:spPr>
          <a:xfrm>
            <a:off x="1275835" y="5132991"/>
            <a:ext cx="2069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Geometry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3A473D3-5320-72B3-4DBD-5F45BE2531EC}"/>
              </a:ext>
            </a:extLst>
          </p:cNvPr>
          <p:cNvSpPr/>
          <p:nvPr/>
        </p:nvSpPr>
        <p:spPr>
          <a:xfrm rot="20476683">
            <a:off x="3474182" y="1663233"/>
            <a:ext cx="2621979" cy="6046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94467-B943-6E41-AD35-56A3DA81B472}"/>
              </a:ext>
            </a:extLst>
          </p:cNvPr>
          <p:cNvSpPr txBox="1"/>
          <p:nvPr/>
        </p:nvSpPr>
        <p:spPr>
          <a:xfrm>
            <a:off x="8616382" y="1488079"/>
            <a:ext cx="152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Physics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06903BC-11BD-EB5E-4DCD-AFC7411A80C8}"/>
              </a:ext>
            </a:extLst>
          </p:cNvPr>
          <p:cNvSpPr/>
          <p:nvPr/>
        </p:nvSpPr>
        <p:spPr>
          <a:xfrm rot="3696925">
            <a:off x="7444543" y="2302211"/>
            <a:ext cx="1351797" cy="6801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0ECB25-0ABB-1E22-9EBC-1F93A10D1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989" y="3278268"/>
            <a:ext cx="4819594" cy="35442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BF214D-A502-5928-B0CF-2E2294028864}"/>
              </a:ext>
            </a:extLst>
          </p:cNvPr>
          <p:cNvSpPr txBox="1"/>
          <p:nvPr/>
        </p:nvSpPr>
        <p:spPr>
          <a:xfrm>
            <a:off x="5454502" y="5132991"/>
            <a:ext cx="1587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Robust </a:t>
            </a:r>
          </a:p>
          <a:p>
            <a:r>
              <a:rPr lang="en-GB" sz="3600" dirty="0">
                <a:solidFill>
                  <a:schemeClr val="tx2"/>
                </a:solidFill>
              </a:rPr>
              <a:t>Solvers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3AE232-16B4-FFF3-8488-73A240C6D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05" y="2573505"/>
            <a:ext cx="2280095" cy="22800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B5E1CE-12FE-A849-3299-584C5559D2A2}"/>
              </a:ext>
            </a:extLst>
          </p:cNvPr>
          <p:cNvSpPr txBox="1"/>
          <p:nvPr/>
        </p:nvSpPr>
        <p:spPr>
          <a:xfrm>
            <a:off x="3868860" y="4652216"/>
            <a:ext cx="2379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Southworth, Al Daas, Wimmer, Threlfall ’26</a:t>
            </a:r>
          </a:p>
        </p:txBody>
      </p:sp>
    </p:spTree>
    <p:extLst>
      <p:ext uri="{BB962C8B-B14F-4D97-AF65-F5344CB8AC3E}">
        <p14:creationId xmlns:p14="http://schemas.microsoft.com/office/powerpoint/2010/main" val="3036588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592E-2906-2EEC-3E05-2C0DBCB9E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temperature measurement&#10;&#10;Description automatically generated with medium confidence">
            <a:extLst>
              <a:ext uri="{FF2B5EF4-FFF2-40B4-BE49-F238E27FC236}">
                <a16:creationId xmlns:a16="http://schemas.microsoft.com/office/drawing/2014/main" id="{206A937F-8103-C528-14F6-9DAC12B9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" y="1336980"/>
            <a:ext cx="3383165" cy="4351338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FAA677-506F-1DED-BD98-132FECAE6220}"/>
              </a:ext>
            </a:extLst>
          </p:cNvPr>
          <p:cNvSpPr/>
          <p:nvPr/>
        </p:nvSpPr>
        <p:spPr>
          <a:xfrm>
            <a:off x="139148" y="5334610"/>
            <a:ext cx="3508513" cy="7282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0D67D-8F46-196D-AB67-A4434FA74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Anisotropic equation solvers for Nuclear Fusion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AutoShape 2" descr="UKAEA Fusion Energy">
            <a:extLst>
              <a:ext uri="{FF2B5EF4-FFF2-40B4-BE49-F238E27FC236}">
                <a16:creationId xmlns:a16="http://schemas.microsoft.com/office/drawing/2014/main" id="{3883F7AA-BA2A-90FC-38E0-93E26A53E1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7D8E0-FC4D-F456-65B8-8C47DEFC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1" y="5334610"/>
            <a:ext cx="1486107" cy="140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84D457-E5AE-C87F-D6EF-0CF26A82F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468" y="6153874"/>
            <a:ext cx="2448267" cy="581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3762EB-1297-A534-502E-CE8B5238E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984" y="1103183"/>
            <a:ext cx="4020111" cy="866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DD640F-C79C-2444-CBC7-A23AE151C44F}"/>
              </a:ext>
            </a:extLst>
          </p:cNvPr>
          <p:cNvSpPr txBox="1"/>
          <p:nvPr/>
        </p:nvSpPr>
        <p:spPr>
          <a:xfrm>
            <a:off x="1275835" y="5132991"/>
            <a:ext cx="2069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Geometry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285FC34-E818-ACBB-69F8-AA894783637A}"/>
              </a:ext>
            </a:extLst>
          </p:cNvPr>
          <p:cNvSpPr/>
          <p:nvPr/>
        </p:nvSpPr>
        <p:spPr>
          <a:xfrm rot="20476683">
            <a:off x="3474182" y="1663233"/>
            <a:ext cx="2621979" cy="6046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E77092-C698-A41B-2A56-69A5F8A33DF5}"/>
              </a:ext>
            </a:extLst>
          </p:cNvPr>
          <p:cNvSpPr txBox="1"/>
          <p:nvPr/>
        </p:nvSpPr>
        <p:spPr>
          <a:xfrm>
            <a:off x="8616382" y="1488079"/>
            <a:ext cx="152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Physics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A727CE8-B30C-7A78-07CE-B746FE36A5F9}"/>
              </a:ext>
            </a:extLst>
          </p:cNvPr>
          <p:cNvSpPr/>
          <p:nvPr/>
        </p:nvSpPr>
        <p:spPr>
          <a:xfrm rot="3696925">
            <a:off x="7444543" y="2302211"/>
            <a:ext cx="1351797" cy="6801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B13A3-BFB2-AB47-4A1C-2F9315C40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7989" y="3335222"/>
            <a:ext cx="4819594" cy="34303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BC4F06-2DC6-7380-80F2-B4E3C41F3CAA}"/>
              </a:ext>
            </a:extLst>
          </p:cNvPr>
          <p:cNvSpPr txBox="1"/>
          <p:nvPr/>
        </p:nvSpPr>
        <p:spPr>
          <a:xfrm>
            <a:off x="5454502" y="5132991"/>
            <a:ext cx="1587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Robust </a:t>
            </a:r>
          </a:p>
          <a:p>
            <a:r>
              <a:rPr lang="en-GB" sz="3600" dirty="0">
                <a:solidFill>
                  <a:schemeClr val="tx2"/>
                </a:solidFill>
              </a:rPr>
              <a:t>Solvers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3AB87-8645-DB03-335E-839043495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05" y="2573505"/>
            <a:ext cx="2280095" cy="2280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49430-537D-EF8E-F198-0A71A989D5F3}"/>
              </a:ext>
            </a:extLst>
          </p:cNvPr>
          <p:cNvSpPr txBox="1"/>
          <p:nvPr/>
        </p:nvSpPr>
        <p:spPr>
          <a:xfrm>
            <a:off x="3868860" y="4652216"/>
            <a:ext cx="2379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Southworth, Al Daas, Wimmer, Threlfall ’26</a:t>
            </a:r>
          </a:p>
        </p:txBody>
      </p:sp>
    </p:spTree>
    <p:extLst>
      <p:ext uri="{BB962C8B-B14F-4D97-AF65-F5344CB8AC3E}">
        <p14:creationId xmlns:p14="http://schemas.microsoft.com/office/powerpoint/2010/main" val="4136892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2EBF-9BBE-F8E1-4439-BB08D3B9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Linear Algebra…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AF034-A930-EA45-D532-560ADBCDF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6667">
            <a:off x="651703" y="1917244"/>
            <a:ext cx="4373304" cy="1476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5BB58-B2E3-224D-F312-E45A6F898940}"/>
              </a:ext>
            </a:extLst>
          </p:cNvPr>
          <p:cNvSpPr txBox="1"/>
          <p:nvPr/>
        </p:nvSpPr>
        <p:spPr>
          <a:xfrm rot="21241877">
            <a:off x="2013357" y="3251408"/>
            <a:ext cx="20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Tensor methods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50E96B-82DF-D4EA-B23F-76ED4D493B0D}"/>
              </a:ext>
            </a:extLst>
          </p:cNvPr>
          <p:cNvGrpSpPr/>
          <p:nvPr/>
        </p:nvGrpSpPr>
        <p:grpSpPr>
          <a:xfrm rot="598126">
            <a:off x="5548107" y="1513565"/>
            <a:ext cx="2733291" cy="1222586"/>
            <a:chOff x="8772908" y="837434"/>
            <a:chExt cx="2733291" cy="12225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FE865F-C87C-F2A1-9D7D-1B32CB10F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2908" y="837434"/>
              <a:ext cx="2486372" cy="9907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D7ED22-0689-1E08-C27C-64EF9F867807}"/>
                </a:ext>
              </a:extLst>
            </p:cNvPr>
            <p:cNvSpPr txBox="1"/>
            <p:nvPr/>
          </p:nvSpPr>
          <p:spPr>
            <a:xfrm>
              <a:off x="9127038" y="1690688"/>
              <a:ext cx="2379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Linear least-squares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BB93FF-1E83-C9D7-9BD8-848192AA4459}"/>
              </a:ext>
            </a:extLst>
          </p:cNvPr>
          <p:cNvGrpSpPr/>
          <p:nvPr/>
        </p:nvGrpSpPr>
        <p:grpSpPr>
          <a:xfrm rot="21329225">
            <a:off x="5160163" y="3147275"/>
            <a:ext cx="2396977" cy="1051441"/>
            <a:chOff x="5086209" y="3043183"/>
            <a:chExt cx="2396977" cy="10514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0DDCF1-31D7-66F2-A785-46AFAFCE6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209" y="3043183"/>
              <a:ext cx="2019582" cy="7716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5F23B8-2D44-380C-F877-FD553A4491B7}"/>
                </a:ext>
              </a:extLst>
            </p:cNvPr>
            <p:cNvSpPr txBox="1"/>
            <p:nvPr/>
          </p:nvSpPr>
          <p:spPr>
            <a:xfrm>
              <a:off x="5104025" y="3725292"/>
              <a:ext cx="2379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Eigenvalue Problems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9BFDBC-D127-3417-E5FC-62815E0EBF7A}"/>
              </a:ext>
            </a:extLst>
          </p:cNvPr>
          <p:cNvGrpSpPr/>
          <p:nvPr/>
        </p:nvGrpSpPr>
        <p:grpSpPr>
          <a:xfrm rot="218408">
            <a:off x="8636105" y="1146248"/>
            <a:ext cx="3199948" cy="3263215"/>
            <a:chOff x="8673106" y="3552825"/>
            <a:chExt cx="3199948" cy="3263215"/>
          </a:xfrm>
        </p:grpSpPr>
        <p:pic>
          <p:nvPicPr>
            <p:cNvPr id="1026" name="Picture 2" descr="undefined">
              <a:extLst>
                <a:ext uri="{FF2B5EF4-FFF2-40B4-BE49-F238E27FC236}">
                  <a16:creationId xmlns:a16="http://schemas.microsoft.com/office/drawing/2014/main" id="{2F8A84EE-EF05-63FF-75F9-E9CB37990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106" y="3552825"/>
              <a:ext cx="3038475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B93892-D12E-2132-3F1C-D7806E30F40D}"/>
                </a:ext>
              </a:extLst>
            </p:cNvPr>
            <p:cNvSpPr txBox="1"/>
            <p:nvPr/>
          </p:nvSpPr>
          <p:spPr>
            <a:xfrm>
              <a:off x="8673106" y="6169709"/>
              <a:ext cx="3199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Singular Value Decomposition/ Principal Component Analysis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3FA0-502D-0584-8466-E0A8FA677C2D}"/>
              </a:ext>
            </a:extLst>
          </p:cNvPr>
          <p:cNvGrpSpPr/>
          <p:nvPr/>
        </p:nvGrpSpPr>
        <p:grpSpPr>
          <a:xfrm rot="21362556">
            <a:off x="810076" y="4582152"/>
            <a:ext cx="2379161" cy="989432"/>
            <a:chOff x="2094125" y="5076867"/>
            <a:chExt cx="2379161" cy="9894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2FD16F-E7AE-DD07-67F2-7D623E37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486" y="5076867"/>
              <a:ext cx="1457528" cy="69542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378172-251A-4935-029C-890759ACF260}"/>
                </a:ext>
              </a:extLst>
            </p:cNvPr>
            <p:cNvSpPr txBox="1"/>
            <p:nvPr/>
          </p:nvSpPr>
          <p:spPr>
            <a:xfrm>
              <a:off x="2094125" y="5696967"/>
              <a:ext cx="2379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Functions of Matrices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575BA8-BF02-C4AB-D6A1-0FA41DA7816B}"/>
              </a:ext>
            </a:extLst>
          </p:cNvPr>
          <p:cNvGrpSpPr/>
          <p:nvPr/>
        </p:nvGrpSpPr>
        <p:grpSpPr>
          <a:xfrm>
            <a:off x="3562599" y="4912199"/>
            <a:ext cx="3296110" cy="1480610"/>
            <a:chOff x="4196458" y="5061080"/>
            <a:chExt cx="3296110" cy="14806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B8FFD5-C388-0B32-F50C-E5B5509C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6458" y="5061080"/>
              <a:ext cx="3296110" cy="117173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8A2309-638F-6339-AB49-EF8AC9EE381B}"/>
                </a:ext>
              </a:extLst>
            </p:cNvPr>
            <p:cNvSpPr txBox="1"/>
            <p:nvPr/>
          </p:nvSpPr>
          <p:spPr>
            <a:xfrm>
              <a:off x="4654932" y="6172358"/>
              <a:ext cx="2379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Model Order Reduction</a:t>
              </a:r>
            </a:p>
          </p:txBody>
        </p:sp>
      </p:grpSp>
      <p:sp>
        <p:nvSpPr>
          <p:cNvPr id="10" name="AutoShape 2" descr="Schematic of the rank-k CUR decomposition of an m × n matrix. The ...">
            <a:extLst>
              <a:ext uri="{FF2B5EF4-FFF2-40B4-BE49-F238E27FC236}">
                <a16:creationId xmlns:a16="http://schemas.microsoft.com/office/drawing/2014/main" id="{2DD1CAB2-72BB-5076-193F-CA8187795A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A9D9B4-2059-5D2E-5346-5B9416A9E25D}"/>
              </a:ext>
            </a:extLst>
          </p:cNvPr>
          <p:cNvGrpSpPr/>
          <p:nvPr/>
        </p:nvGrpSpPr>
        <p:grpSpPr>
          <a:xfrm rot="21367354">
            <a:off x="7875717" y="4610609"/>
            <a:ext cx="2495569" cy="1705915"/>
            <a:chOff x="8535743" y="4613467"/>
            <a:chExt cx="2495569" cy="17059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CA92CA-B2A7-F790-5C66-8B79D184AFA5}"/>
                </a:ext>
              </a:extLst>
            </p:cNvPr>
            <p:cNvSpPr txBox="1"/>
            <p:nvPr/>
          </p:nvSpPr>
          <p:spPr>
            <a:xfrm>
              <a:off x="8652151" y="5673051"/>
              <a:ext cx="23791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Data Compression via CUR Decomposition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28A058-207A-4163-AC70-3E31529BA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35743" y="4613467"/>
              <a:ext cx="2428462" cy="1045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251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7CB4-80AE-C5DB-DA5F-2C9BD29C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C599D-43FE-802F-DCD3-88AC12130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A2351-6B77-DFDF-C1FA-0E75D7380CEA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Optimization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24FF1-1CB8-20B3-6DF0-36136B3E7C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70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655E-42E7-E53B-E25C-55EFCE930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F4C6-B55F-4561-9E3B-716C9BB4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Programming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E8610D-A400-759D-3A31-D65592EA041F}"/>
                  </a:ext>
                </a:extLst>
              </p:cNvPr>
              <p:cNvSpPr txBox="1"/>
              <p:nvPr/>
            </p:nvSpPr>
            <p:spPr>
              <a:xfrm>
                <a:off x="3122333" y="2245313"/>
                <a:ext cx="5947334" cy="1769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15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15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E8610D-A400-759D-3A31-D65592EA0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333" y="2245313"/>
                <a:ext cx="5947334" cy="17697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C33799-BAED-582C-444D-6B3F116CAA2E}"/>
                  </a:ext>
                </a:extLst>
              </p:cNvPr>
              <p:cNvSpPr txBox="1"/>
              <p:nvPr/>
            </p:nvSpPr>
            <p:spPr>
              <a:xfrm>
                <a:off x="3539928" y="4569653"/>
                <a:ext cx="5112143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80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C33799-BAED-582C-444D-6B3F116CA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928" y="4569653"/>
                <a:ext cx="5112143" cy="1231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FD5A43C-7D14-7931-63DD-41EAA1CCC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0337">
            <a:off x="8203273" y="284013"/>
            <a:ext cx="3483924" cy="18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9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DDCD-EBAD-2340-C268-D68672C25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121C5-07A2-A6CB-4ED5-07722982F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040" y="492125"/>
            <a:ext cx="6983079" cy="600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AutoShape 8" descr="QR Code">
            <a:extLst>
              <a:ext uri="{FF2B5EF4-FFF2-40B4-BE49-F238E27FC236}">
                <a16:creationId xmlns:a16="http://schemas.microsoft.com/office/drawing/2014/main" id="{A56F64C9-0CE8-4CAD-D18F-ACC239BFB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46701-52EC-7D1A-BA1C-4E7EAE753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07841"/>
            <a:ext cx="2487805" cy="2487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86032-43D6-DE8A-460D-5FEB064E6052}"/>
              </a:ext>
            </a:extLst>
          </p:cNvPr>
          <p:cNvSpPr txBox="1"/>
          <p:nvPr/>
        </p:nvSpPr>
        <p:spPr>
          <a:xfrm>
            <a:off x="620227" y="6010980"/>
            <a:ext cx="292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https://www.galahad.rl.ac.uk</a:t>
            </a:r>
          </a:p>
        </p:txBody>
      </p:sp>
    </p:spTree>
    <p:extLst>
      <p:ext uri="{BB962C8B-B14F-4D97-AF65-F5344CB8AC3E}">
        <p14:creationId xmlns:p14="http://schemas.microsoft.com/office/powerpoint/2010/main" val="1314997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BACB9-F578-AD8D-6C37-EF5E6DF9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DBEAE-AEB8-07EA-D4EB-8AFF4AED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07C9E9F-623D-8A71-4A85-76E48D72C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55" y="492125"/>
            <a:ext cx="7410450" cy="600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15A67-46D8-7203-8A1B-5A67243D2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0411">
            <a:off x="463717" y="1633073"/>
            <a:ext cx="5818797" cy="4575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7DD80-FFE1-DD85-7C8C-1659D4B70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45" y="4170374"/>
            <a:ext cx="1717960" cy="171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2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10AF4-6C9E-01C4-1D40-AB616606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5CAD-3DBB-D1F7-DB6D-61AB39E5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D6AE0B-9240-63BD-30B2-256E7BCD7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55" y="492125"/>
            <a:ext cx="7410450" cy="600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ABEF871-2A43-BC1A-C757-446D25F1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411">
            <a:off x="463717" y="1333569"/>
            <a:ext cx="5818797" cy="5174797"/>
          </a:xfrm>
          <a:prstGeom prst="rect">
            <a:avLst/>
          </a:prstGeom>
        </p:spPr>
      </p:pic>
      <p:pic>
        <p:nvPicPr>
          <p:cNvPr id="2050" name="Picture 2" descr="Amazon.com: Evaluation Complexity of Algorithms for Nonconvex ...">
            <a:extLst>
              <a:ext uri="{FF2B5EF4-FFF2-40B4-BE49-F238E27FC236}">
                <a16:creationId xmlns:a16="http://schemas.microsoft.com/office/drawing/2014/main" id="{6C9CC2B2-8FF6-E348-2DC9-18D0647C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466">
            <a:off x="6444101" y="2958420"/>
            <a:ext cx="2547752" cy="36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780898714609: Trust Region Methods (MPS-SIAM Series on Optimization ...">
            <a:extLst>
              <a:ext uri="{FF2B5EF4-FFF2-40B4-BE49-F238E27FC236}">
                <a16:creationId xmlns:a16="http://schemas.microsoft.com/office/drawing/2014/main" id="{C2960EEF-ACAF-FE05-C001-BBE2F27D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356">
            <a:off x="9276543" y="2954364"/>
            <a:ext cx="2529064" cy="368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4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D529B-3371-FFBE-42A4-6D6E436D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BBEE1A-0253-EB63-8400-77530A81AFAF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1239569-A22B-5791-18AD-41E37D1ED491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19F0C97-746B-A4C7-9E1E-5EFE276CD147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DC9E84E-9755-F4B0-6B0B-EA27BCFC4075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01255D11-8421-0F02-683F-2ECA4CA3A9C5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7DDA6B-01EB-8A44-FAF7-FCCF7432EB7A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344A39-E3A6-0C96-48CF-854508EE13D1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B5C2FB5C-319E-E54C-D22E-40A7076182F9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0F1FC1-64EC-BFF3-2204-940DC82EA209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7D37710-CC2F-4E9E-9013-CFA17C543228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E136F718-1BB8-316D-C619-4C05E8B21597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1B3C0E-215F-149B-DB33-718317EFA3AA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1643121-786A-447F-7E3B-ECF2A131F7B1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1D206A51-576D-6C9B-C23B-9F558F595A26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DC8C22-BF0D-914E-7116-35817E5E5D48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6F6841-094C-E774-149C-31B075E33F88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887CADFD-4E92-54A3-8543-43098ED985A8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2C357C-BF69-0D5A-4D0C-DE722E743506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16EBF63-B220-489E-D53F-CA5D065FD423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78CEC270-D372-46CA-1DD1-2935AE37C59F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7C3BE-DBB2-C793-2DCF-3951D180E04D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7E77F5-2795-4CA2-3E78-39DD0DB8329A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5BB22E11-8071-870F-FC3D-EE4085B676F6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22AC25-E0B2-B33C-E5B4-B4854D2B72BA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F92C54-EBDE-F09A-122A-81EABF9C98C2}"/>
              </a:ext>
            </a:extLst>
          </p:cNvPr>
          <p:cNvSpPr/>
          <p:nvPr/>
        </p:nvSpPr>
        <p:spPr>
          <a:xfrm rot="16200000">
            <a:off x="6245626" y="-2843374"/>
            <a:ext cx="612484" cy="10975471"/>
          </a:xfrm>
          <a:custGeom>
            <a:avLst/>
            <a:gdLst>
              <a:gd name="csX0" fmla="*/ 0 w 612484"/>
              <a:gd name="csY0" fmla="*/ 102083 h 10975471"/>
              <a:gd name="csX1" fmla="*/ 102083 w 612484"/>
              <a:gd name="csY1" fmla="*/ 0 h 10975471"/>
              <a:gd name="csX2" fmla="*/ 510401 w 612484"/>
              <a:gd name="csY2" fmla="*/ 0 h 10975471"/>
              <a:gd name="csX3" fmla="*/ 612484 w 612484"/>
              <a:gd name="csY3" fmla="*/ 102083 h 10975471"/>
              <a:gd name="csX4" fmla="*/ 612484 w 612484"/>
              <a:gd name="csY4" fmla="*/ 10873388 h 10975471"/>
              <a:gd name="csX5" fmla="*/ 510401 w 612484"/>
              <a:gd name="csY5" fmla="*/ 10975471 h 10975471"/>
              <a:gd name="csX6" fmla="*/ 102083 w 612484"/>
              <a:gd name="csY6" fmla="*/ 10975471 h 10975471"/>
              <a:gd name="csX7" fmla="*/ 0 w 612484"/>
              <a:gd name="csY7" fmla="*/ 10873388 h 10975471"/>
              <a:gd name="csX8" fmla="*/ 0 w 612484"/>
              <a:gd name="csY8" fmla="*/ 102083 h 109754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12484" h="10975471" extrusionOk="0">
                <a:moveTo>
                  <a:pt x="0" y="102083"/>
                </a:moveTo>
                <a:cubicBezTo>
                  <a:pt x="-10739" y="46879"/>
                  <a:pt x="47131" y="-7076"/>
                  <a:pt x="102083" y="0"/>
                </a:cubicBezTo>
                <a:cubicBezTo>
                  <a:pt x="161426" y="8074"/>
                  <a:pt x="325555" y="12167"/>
                  <a:pt x="510401" y="0"/>
                </a:cubicBezTo>
                <a:cubicBezTo>
                  <a:pt x="558855" y="1814"/>
                  <a:pt x="609063" y="49768"/>
                  <a:pt x="612484" y="102083"/>
                </a:cubicBezTo>
                <a:cubicBezTo>
                  <a:pt x="501059" y="4403971"/>
                  <a:pt x="742637" y="9658861"/>
                  <a:pt x="612484" y="10873388"/>
                </a:cubicBezTo>
                <a:cubicBezTo>
                  <a:pt x="610729" y="10936401"/>
                  <a:pt x="560471" y="10969119"/>
                  <a:pt x="510401" y="10975471"/>
                </a:cubicBezTo>
                <a:cubicBezTo>
                  <a:pt x="416883" y="10984872"/>
                  <a:pt x="271757" y="10982375"/>
                  <a:pt x="102083" y="10975471"/>
                </a:cubicBezTo>
                <a:cubicBezTo>
                  <a:pt x="46611" y="10970725"/>
                  <a:pt x="-4891" y="10929485"/>
                  <a:pt x="0" y="10873388"/>
                </a:cubicBezTo>
                <a:cubicBezTo>
                  <a:pt x="-169930" y="8451133"/>
                  <a:pt x="-57575" y="5075597"/>
                  <a:pt x="0" y="1020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163855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2D46EC-0BD7-00F6-DA68-AA1216761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96" y="160867"/>
            <a:ext cx="6203641" cy="4704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8A230E8-62D8-1B58-933D-07D199E7C5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65" y="4010257"/>
            <a:ext cx="2537033" cy="25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50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11F43-F4BE-E284-98BA-6D3EB4A3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FA4B-CEC1-91DE-74B0-97D3EDC8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Least-squares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C83C15-64F1-7DED-95A8-1589C6A00A1E}"/>
                  </a:ext>
                </a:extLst>
              </p:cNvPr>
              <p:cNvSpPr txBox="1"/>
              <p:nvPr/>
            </p:nvSpPr>
            <p:spPr>
              <a:xfrm>
                <a:off x="3122333" y="2245313"/>
                <a:ext cx="5947334" cy="1769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15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15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1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C83C15-64F1-7DED-95A8-1589C6A00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333" y="2245313"/>
                <a:ext cx="5947334" cy="17697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FD42FC-7430-690D-E896-A3C643101B8A}"/>
                  </a:ext>
                </a:extLst>
              </p:cNvPr>
              <p:cNvSpPr txBox="1"/>
              <p:nvPr/>
            </p:nvSpPr>
            <p:spPr>
              <a:xfrm>
                <a:off x="3539928" y="4569653"/>
                <a:ext cx="5112143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80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FD42FC-7430-690D-E896-A3C643101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928" y="4569653"/>
                <a:ext cx="5112143" cy="1231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27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7549-8209-2116-2CE4-B3E585D33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D880-4F1B-862B-F5B0-893104C0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Least-squares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821642-76C2-07A4-E8C3-8D7F487EF322}"/>
                  </a:ext>
                </a:extLst>
              </p:cNvPr>
              <p:cNvSpPr txBox="1"/>
              <p:nvPr/>
            </p:nvSpPr>
            <p:spPr>
              <a:xfrm>
                <a:off x="2730447" y="1690688"/>
                <a:ext cx="7623497" cy="2765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9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960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>
                            <m:fPr>
                              <m:ctrlPr>
                                <a:rPr lang="en-GB" sz="9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9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9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lang="en-GB" sz="9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9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9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GB" sz="9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9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9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821642-76C2-07A4-E8C3-8D7F487E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447" y="1690688"/>
                <a:ext cx="7623497" cy="2765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424F1E-2C93-18AA-3D85-E9D89E3BF98D}"/>
                  </a:ext>
                </a:extLst>
              </p:cNvPr>
              <p:cNvSpPr txBox="1"/>
              <p:nvPr/>
            </p:nvSpPr>
            <p:spPr>
              <a:xfrm>
                <a:off x="3539928" y="4569653"/>
                <a:ext cx="5112143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8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80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424F1E-2C93-18AA-3D85-E9D89E3BF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928" y="4569653"/>
                <a:ext cx="5112143" cy="1231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951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C972CB0-2212-3BFF-BF14-84D7EA4F6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95" y="1209675"/>
            <a:ext cx="7689010" cy="564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0F1B8-3E9D-027A-E03B-E6431E8B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Least-squares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E0C3E9-D256-22D5-CE5F-791EB7C8598C}"/>
                  </a:ext>
                </a:extLst>
              </p:cNvPr>
              <p:cNvSpPr txBox="1"/>
              <p:nvPr/>
            </p:nvSpPr>
            <p:spPr>
              <a:xfrm>
                <a:off x="7609667" y="433388"/>
                <a:ext cx="2859116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E0C3E9-D256-22D5-CE5F-791EB7C85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667" y="433388"/>
                <a:ext cx="2859116" cy="1037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418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34A5B-7204-D5D9-5572-7B43D306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39AE-D85F-ED00-1FC2-33F7527D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Least-squares - software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2D7F7-203B-A43D-7D37-F1C755A6F52C}"/>
                  </a:ext>
                </a:extLst>
              </p:cNvPr>
              <p:cNvSpPr txBox="1"/>
              <p:nvPr/>
            </p:nvSpPr>
            <p:spPr>
              <a:xfrm>
                <a:off x="4666442" y="1690688"/>
                <a:ext cx="2859116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2D7F7-203B-A43D-7D37-F1C755A6F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442" y="1690688"/>
                <a:ext cx="2859116" cy="10371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9798759-F299-7C45-8B0F-545EBDD1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430" y="1362075"/>
            <a:ext cx="7393140" cy="5286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Downloads - NAG Library | nag">
            <a:extLst>
              <a:ext uri="{FF2B5EF4-FFF2-40B4-BE49-F238E27FC236}">
                <a16:creationId xmlns:a16="http://schemas.microsoft.com/office/drawing/2014/main" id="{08B3DB18-A11C-0B6D-D50B-C825CFFE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6275808"/>
            <a:ext cx="1171575" cy="3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MD logo">
            <a:extLst>
              <a:ext uri="{FF2B5EF4-FFF2-40B4-BE49-F238E27FC236}">
                <a16:creationId xmlns:a16="http://schemas.microsoft.com/office/drawing/2014/main" id="{08E5D022-F463-9769-0538-2CC976D1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5780025"/>
            <a:ext cx="1309005" cy="3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FA329-C42C-ABBE-6F9B-4524A904E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35" y="1841242"/>
            <a:ext cx="1894114" cy="1894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AD3DC2-A303-6E1B-092A-7250AD45EC0D}"/>
              </a:ext>
            </a:extLst>
          </p:cNvPr>
          <p:cNvSpPr txBox="1"/>
          <p:nvPr/>
        </p:nvSpPr>
        <p:spPr>
          <a:xfrm>
            <a:off x="9934679" y="3596857"/>
            <a:ext cx="2303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https://github.com/ralna/RALFit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D2FC5-08B4-9509-601C-78994A0FB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841242"/>
            <a:ext cx="1894114" cy="18941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268F45-24FD-9744-7DF9-BC2E37055297}"/>
              </a:ext>
            </a:extLst>
          </p:cNvPr>
          <p:cNvSpPr txBox="1"/>
          <p:nvPr/>
        </p:nvSpPr>
        <p:spPr>
          <a:xfrm>
            <a:off x="409624" y="3624880"/>
            <a:ext cx="2303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AMD Optimizing CPU </a:t>
            </a:r>
          </a:p>
          <a:p>
            <a:r>
              <a:rPr lang="en-GB" sz="1200" dirty="0"/>
              <a:t>Libraries - Data Analytics</a:t>
            </a:r>
          </a:p>
          <a:p>
            <a:r>
              <a:rPr lang="en-GB" sz="1200" dirty="0"/>
              <a:t>(AOCL-DA)</a:t>
            </a:r>
          </a:p>
        </p:txBody>
      </p:sp>
    </p:spTree>
    <p:extLst>
      <p:ext uri="{BB962C8B-B14F-4D97-AF65-F5344CB8AC3E}">
        <p14:creationId xmlns:p14="http://schemas.microsoft.com/office/powerpoint/2010/main" val="775197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40561-479E-B6E2-7234-8B6D0EDC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3238-51C2-813E-23F9-538AF0CE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Least-squares - software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8C9F91-92B2-9758-D2AA-DA05AA2461B9}"/>
                  </a:ext>
                </a:extLst>
              </p:cNvPr>
              <p:cNvSpPr txBox="1"/>
              <p:nvPr/>
            </p:nvSpPr>
            <p:spPr>
              <a:xfrm>
                <a:off x="4666442" y="1690688"/>
                <a:ext cx="2859116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8C9F91-92B2-9758-D2AA-DA05AA246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442" y="1690688"/>
                <a:ext cx="2859116" cy="10371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D1F05BB-D790-DE94-566F-1520F214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430" y="1362075"/>
            <a:ext cx="7393140" cy="5286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Downloads - NAG Library | nag">
            <a:extLst>
              <a:ext uri="{FF2B5EF4-FFF2-40B4-BE49-F238E27FC236}">
                <a16:creationId xmlns:a16="http://schemas.microsoft.com/office/drawing/2014/main" id="{8741867B-E24B-DE3B-DF19-827188FE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6275808"/>
            <a:ext cx="1171575" cy="3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D5F7DB-8994-3F43-8992-30E252A58759}"/>
              </a:ext>
            </a:extLst>
          </p:cNvPr>
          <p:cNvGrpSpPr/>
          <p:nvPr/>
        </p:nvGrpSpPr>
        <p:grpSpPr>
          <a:xfrm>
            <a:off x="6021917" y="0"/>
            <a:ext cx="6037665" cy="6858000"/>
            <a:chOff x="6021917" y="0"/>
            <a:chExt cx="60376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1D4E34-D604-1698-CBFB-8D14CB70F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1917" y="0"/>
              <a:ext cx="6037665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B98ADB-0B80-E6A1-A604-6A4CD51A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17430" y="46536"/>
              <a:ext cx="962159" cy="447737"/>
            </a:xfrm>
            <a:prstGeom prst="rect">
              <a:avLst/>
            </a:prstGeom>
          </p:spPr>
        </p:pic>
      </p:grpSp>
      <p:pic>
        <p:nvPicPr>
          <p:cNvPr id="4" name="Picture 2" descr="AMD logo">
            <a:extLst>
              <a:ext uri="{FF2B5EF4-FFF2-40B4-BE49-F238E27FC236}">
                <a16:creationId xmlns:a16="http://schemas.microsoft.com/office/drawing/2014/main" id="{E7451BA6-544C-1D49-09D1-93DA0CB2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5780025"/>
            <a:ext cx="1309005" cy="3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611DC-80BA-D76B-F388-769A041C4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1" y="541241"/>
            <a:ext cx="2493362" cy="249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436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C2AC-3D09-408F-4B59-16B6B384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B0B4-C534-C3F6-5E43-46CE8BE5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Least-squares - software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34F91E-E15E-82B5-6399-6A2F0BBA322B}"/>
                  </a:ext>
                </a:extLst>
              </p:cNvPr>
              <p:cNvSpPr txBox="1"/>
              <p:nvPr/>
            </p:nvSpPr>
            <p:spPr>
              <a:xfrm>
                <a:off x="4666442" y="1690688"/>
                <a:ext cx="2859116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34F91E-E15E-82B5-6399-6A2F0BBA3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442" y="1690688"/>
                <a:ext cx="2859116" cy="10371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E376D28-A962-3A94-ABA1-BB8A3BD0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430" y="1362075"/>
            <a:ext cx="7393140" cy="5286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Downloads - NAG Library | nag">
            <a:extLst>
              <a:ext uri="{FF2B5EF4-FFF2-40B4-BE49-F238E27FC236}">
                <a16:creationId xmlns:a16="http://schemas.microsoft.com/office/drawing/2014/main" id="{6EAB12BC-97B5-9F44-B540-8821008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6275808"/>
            <a:ext cx="1171575" cy="3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73714B-88E2-0AFD-E46C-F9A2A2450B5A}"/>
              </a:ext>
            </a:extLst>
          </p:cNvPr>
          <p:cNvGrpSpPr/>
          <p:nvPr/>
        </p:nvGrpSpPr>
        <p:grpSpPr>
          <a:xfrm>
            <a:off x="6021917" y="0"/>
            <a:ext cx="6037665" cy="6858000"/>
            <a:chOff x="6021917" y="0"/>
            <a:chExt cx="60376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FFFB9-6E25-152E-C442-80F0C732E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1917" y="0"/>
              <a:ext cx="6037665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E8A4E1-6CBF-2C8F-1627-FD5C55EC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17430" y="46536"/>
              <a:ext cx="962159" cy="44773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E668BB6-40DA-CEC6-1CFD-A6BB27E2C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875" y="3724781"/>
            <a:ext cx="9002381" cy="847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AMD logo">
            <a:extLst>
              <a:ext uri="{FF2B5EF4-FFF2-40B4-BE49-F238E27FC236}">
                <a16:creationId xmlns:a16="http://schemas.microsoft.com/office/drawing/2014/main" id="{9747293E-FFED-AD12-FD86-0C69AE29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5780025"/>
            <a:ext cx="1309005" cy="3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6BE9C-FAF8-3E21-7BDF-C7C8C34EE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1" y="541241"/>
            <a:ext cx="2493362" cy="249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2707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730F4-5BED-053F-5D02-1A1689E33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80B4-5FB9-9DFA-21D0-4ED723316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nonlinear Least-squares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5F38E-CCAA-C4A7-68BE-E5D7178F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29796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2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id="{1B496FE9-5C24-B65F-1956-8572B1A62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52" y="188693"/>
            <a:ext cx="2258784" cy="1257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CE450-8672-4B31-F40A-A08C84349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0456">
            <a:off x="330264" y="1411586"/>
            <a:ext cx="4399745" cy="5214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E2D9C-24A9-5B05-76A4-F93D18066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4434312"/>
            <a:ext cx="2647122" cy="264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51B96-F0DC-D7C1-6A55-E4CD34A3A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944" y="361994"/>
            <a:ext cx="7363835" cy="4191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3544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22B99-5F60-A91C-8C6E-F4039AF6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CD159-A07E-03A6-CD80-D7D1995E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44" y="361994"/>
            <a:ext cx="7363835" cy="4191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id="{389D9428-BFDE-4B5B-63C8-B8580A97A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2" y="188693"/>
            <a:ext cx="2258784" cy="1257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33C5F-3B4E-81E3-73D0-7EB8913A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0456">
            <a:off x="330264" y="1411586"/>
            <a:ext cx="4399745" cy="5214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AC70DD-0EB5-A041-4BB7-07A15EEA0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100" y="2873919"/>
            <a:ext cx="6439799" cy="2289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B7755-2B81-D976-F4D5-41D919483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65" y="4357986"/>
            <a:ext cx="2241597" cy="22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65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92F6EDB8-3506-C052-65ED-4237C745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532" y="3218888"/>
            <a:ext cx="2292797" cy="5592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C5A2104-4727-0901-BE37-151732E6B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582" y="2235765"/>
            <a:ext cx="1872819" cy="5233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3DA579-B80E-B0EC-F92E-C7CC62545E93}"/>
              </a:ext>
            </a:extLst>
          </p:cNvPr>
          <p:cNvSpPr/>
          <p:nvPr/>
        </p:nvSpPr>
        <p:spPr>
          <a:xfrm>
            <a:off x="215900" y="5560625"/>
            <a:ext cx="2694364" cy="11188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572" y="3433261"/>
            <a:ext cx="1740847" cy="977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473" y="526473"/>
            <a:ext cx="1103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8259" y="1696448"/>
            <a:ext cx="5382071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interface any data fitting software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32699" y="1280979"/>
            <a:ext cx="1519959" cy="596290"/>
            <a:chOff x="2631416" y="4338883"/>
            <a:chExt cx="1334197" cy="5558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1416" y="4338883"/>
              <a:ext cx="555846" cy="5558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18757" y="4492334"/>
              <a:ext cx="846856" cy="34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GSL</a:t>
              </a:r>
              <a:endParaRPr lang="en-GB" sz="3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39451" y="2011672"/>
            <a:ext cx="2159586" cy="491049"/>
            <a:chOff x="2815080" y="5212194"/>
            <a:chExt cx="1514802" cy="3400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5080" y="5212194"/>
              <a:ext cx="768163" cy="3400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20149" y="5245016"/>
              <a:ext cx="809733" cy="277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Ceres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9705" y="3248480"/>
            <a:ext cx="1890879" cy="424242"/>
            <a:chOff x="4476561" y="5550504"/>
            <a:chExt cx="2188822" cy="5191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6561" y="5550504"/>
              <a:ext cx="485335" cy="48452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25098" y="5580031"/>
              <a:ext cx="1740285" cy="48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Minuit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125" y="1225749"/>
            <a:ext cx="1092760" cy="43227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233788" y="2434743"/>
            <a:ext cx="2447636" cy="646517"/>
            <a:chOff x="5670486" y="4603819"/>
            <a:chExt cx="3920218" cy="941456"/>
          </a:xfrm>
        </p:grpSpPr>
        <p:pic>
          <p:nvPicPr>
            <p:cNvPr id="1026" name="Picture 2" descr="Image result for nag numerica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486" y="4603819"/>
              <a:ext cx="941456" cy="941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97043" y="4767035"/>
              <a:ext cx="498084" cy="59527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173738" y="4712970"/>
              <a:ext cx="2416966" cy="53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DFO-GN/LS</a:t>
              </a:r>
            </a:p>
          </p:txBody>
        </p:sp>
      </p:grpSp>
      <p:sp>
        <p:nvSpPr>
          <p:cNvPr id="21" name="AutoShape 4" descr="Image result for stfc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647709" y="6422286"/>
            <a:ext cx="2447636" cy="3664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132CAD-EBDF-0B9C-DA5F-78C6AA0DD89A}"/>
              </a:ext>
            </a:extLst>
          </p:cNvPr>
          <p:cNvSpPr txBox="1"/>
          <p:nvPr/>
        </p:nvSpPr>
        <p:spPr>
          <a:xfrm>
            <a:off x="6072969" y="4564871"/>
            <a:ext cx="588010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to any source of test problems</a:t>
            </a:r>
          </a:p>
        </p:txBody>
      </p:sp>
      <p:pic>
        <p:nvPicPr>
          <p:cNvPr id="31" name="Picture 30" descr="A close up of a logo&#10;&#10;Description generated with high confidence">
            <a:extLst>
              <a:ext uri="{FF2B5EF4-FFF2-40B4-BE49-F238E27FC236}">
                <a16:creationId xmlns:a16="http://schemas.microsoft.com/office/drawing/2014/main" id="{854C1181-418C-D6B9-B80B-F0DB73E84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891" y="3472666"/>
            <a:ext cx="1418346" cy="789340"/>
          </a:xfrm>
          <a:prstGeom prst="rect">
            <a:avLst/>
          </a:prstGeom>
        </p:spPr>
      </p:pic>
      <p:pic>
        <p:nvPicPr>
          <p:cNvPr id="32" name="Picture 31" descr="Image result for sasview logo">
            <a:extLst>
              <a:ext uri="{FF2B5EF4-FFF2-40B4-BE49-F238E27FC236}">
                <a16:creationId xmlns:a16="http://schemas.microsoft.com/office/drawing/2014/main" id="{F32F1110-70C2-E41A-54B3-28BBD004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1" y="4498845"/>
            <a:ext cx="1170500" cy="3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numerical.rl.ac.uk/images/cutest.small.png">
            <a:extLst>
              <a:ext uri="{FF2B5EF4-FFF2-40B4-BE49-F238E27FC236}">
                <a16:creationId xmlns:a16="http://schemas.microsoft.com/office/drawing/2014/main" id="{CC2BA55D-4572-0094-DA22-4E3441315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9" y="5255416"/>
            <a:ext cx="1418345" cy="37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D35566-7D10-45F2-A302-A529A2F543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7069" y="4631161"/>
            <a:ext cx="1495256" cy="702041"/>
          </a:xfrm>
          <a:prstGeom prst="rect">
            <a:avLst/>
          </a:prstGeom>
        </p:spPr>
      </p:pic>
      <p:pic>
        <p:nvPicPr>
          <p:cNvPr id="37" name="Picture 6" descr="NIST StRD">
            <a:extLst>
              <a:ext uri="{FF2B5EF4-FFF2-40B4-BE49-F238E27FC236}">
                <a16:creationId xmlns:a16="http://schemas.microsoft.com/office/drawing/2014/main" id="{E0ED4AAB-BA09-18B9-7183-3A648E07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98" y="5408761"/>
            <a:ext cx="1369436" cy="3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593D82D-02EF-E877-4831-534E48D5A7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4391" y="2873868"/>
            <a:ext cx="2081852" cy="567493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38C0EBD0-828D-43DE-4DC7-4DFC533BA29D}"/>
              </a:ext>
            </a:extLst>
          </p:cNvPr>
          <p:cNvSpPr/>
          <p:nvPr/>
        </p:nvSpPr>
        <p:spPr>
          <a:xfrm rot="19605434">
            <a:off x="5019955" y="2976354"/>
            <a:ext cx="1546091" cy="861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8860E708-4DB7-3442-763E-38C47931A912}"/>
              </a:ext>
            </a:extLst>
          </p:cNvPr>
          <p:cNvSpPr/>
          <p:nvPr/>
        </p:nvSpPr>
        <p:spPr>
          <a:xfrm rot="8848627">
            <a:off x="5055150" y="3914212"/>
            <a:ext cx="1546091" cy="861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AE9505-1D0E-2F93-3844-EB9D7D98EB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3082" y="5813703"/>
            <a:ext cx="2360004" cy="5109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7A320FA-8B08-BAD7-B9C7-7ED61B892F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25804" y="3481038"/>
            <a:ext cx="1762649" cy="10279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7145B2-D75D-61F7-F8A1-8A16391321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6243" y="1146902"/>
            <a:ext cx="1527089" cy="14680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89214" y="2165311"/>
            <a:ext cx="107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GOFit</a:t>
            </a:r>
            <a:endParaRPr lang="en-GB" sz="20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AF0BE12-B50C-A57F-D86E-7B5BA79B8F3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22997" y="3036187"/>
            <a:ext cx="933580" cy="38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02AF400-4F7E-F24C-47CA-87964EFEC0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85119" y="487451"/>
            <a:ext cx="1527089" cy="77855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977395" y="1257509"/>
            <a:ext cx="1620407" cy="829725"/>
            <a:chOff x="4530459" y="4454481"/>
            <a:chExt cx="1286739" cy="7088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530459" y="4477533"/>
              <a:ext cx="933450" cy="685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63871" y="4454481"/>
              <a:ext cx="1053327" cy="34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Bumps</a:t>
              </a:r>
              <a:endParaRPr lang="en-GB" sz="3600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514911D-B983-1C03-B615-31CC201FF2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66698" y="3919647"/>
            <a:ext cx="704948" cy="3048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E86998-66E6-1416-4FD0-09EABB92DBE6}"/>
              </a:ext>
            </a:extLst>
          </p:cNvPr>
          <p:cNvSpPr txBox="1"/>
          <p:nvPr/>
        </p:nvSpPr>
        <p:spPr>
          <a:xfrm>
            <a:off x="10185565" y="2461518"/>
            <a:ext cx="157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RALFit</a:t>
            </a:r>
            <a:endParaRPr lang="en-GB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AC3A526-FF94-90D2-D4EB-035D72DCC53E}"/>
              </a:ext>
            </a:extLst>
          </p:cNvPr>
          <p:cNvSpPr txBox="1">
            <a:spLocks/>
          </p:cNvSpPr>
          <p:nvPr/>
        </p:nvSpPr>
        <p:spPr>
          <a:xfrm>
            <a:off x="359579" y="2126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FitBenchmarking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BDE2DC-D427-C58F-CC6B-E9D710A88B09}"/>
              </a:ext>
            </a:extLst>
          </p:cNvPr>
          <p:cNvGrpSpPr/>
          <p:nvPr/>
        </p:nvGrpSpPr>
        <p:grpSpPr>
          <a:xfrm>
            <a:off x="8515977" y="297433"/>
            <a:ext cx="872297" cy="758126"/>
            <a:chOff x="6465192" y="296912"/>
            <a:chExt cx="872297" cy="758126"/>
          </a:xfrm>
        </p:grpSpPr>
        <p:pic>
          <p:nvPicPr>
            <p:cNvPr id="5122" name="Picture 2" descr="Logo image">
              <a:extLst>
                <a:ext uri="{FF2B5EF4-FFF2-40B4-BE49-F238E27FC236}">
                  <a16:creationId xmlns:a16="http://schemas.microsoft.com/office/drawing/2014/main" id="{509A79CF-FE48-3D09-ED54-A45C8D91F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667" y="296912"/>
              <a:ext cx="852822" cy="53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80F0617-4533-0C3A-66FB-761890ED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65192" y="862315"/>
              <a:ext cx="869395" cy="192723"/>
            </a:xfrm>
            <a:prstGeom prst="rect">
              <a:avLst/>
            </a:prstGeom>
          </p:spPr>
        </p:pic>
      </p:grpSp>
      <p:pic>
        <p:nvPicPr>
          <p:cNvPr id="5124" name="Picture 4" descr="Logo">
            <a:extLst>
              <a:ext uri="{FF2B5EF4-FFF2-40B4-BE49-F238E27FC236}">
                <a16:creationId xmlns:a16="http://schemas.microsoft.com/office/drawing/2014/main" id="{70AF9961-092D-5066-A885-F8724FBF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8" y="3315234"/>
            <a:ext cx="975022" cy="9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AMD logo">
            <a:extLst>
              <a:ext uri="{FF2B5EF4-FFF2-40B4-BE49-F238E27FC236}">
                <a16:creationId xmlns:a16="http://schemas.microsoft.com/office/drawing/2014/main" id="{E14BC84A-6D6D-0073-F03A-B6662760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88" y="393002"/>
            <a:ext cx="1309005" cy="3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FF52390-C64B-1551-2EA4-3A237EE1D39A}"/>
              </a:ext>
            </a:extLst>
          </p:cNvPr>
          <p:cNvSpPr txBox="1"/>
          <p:nvPr/>
        </p:nvSpPr>
        <p:spPr>
          <a:xfrm>
            <a:off x="6558956" y="675240"/>
            <a:ext cx="132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Black" panose="020B0004020202020204" pitchFamily="34" charset="0"/>
              </a:rPr>
              <a:t>AOCL-DA</a:t>
            </a:r>
            <a:endParaRPr lang="en-GB" sz="36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8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A2E28-A20D-63BD-C798-92D8B85C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F3825E-C511-60E2-39CC-5A65523BFE1A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1958D2-19FF-EFD6-445E-B6CC15562BC7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74A0022-A2B4-91B5-143E-4024B613D967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CEEC88B-2D5D-F421-F0F2-BE4FE64EC8C2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B24925E7-9475-2D70-A92E-43EE2E1109FB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3A625C-F402-30FF-5976-12F16C10BDD2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6CEA061-64D4-F9F1-6894-4958B9BB2502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807692AC-4135-9B89-CDFE-7C2D4D10F45E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921E78-0E69-DE9E-164D-DC376BD38FCC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589C4E6-0585-A28B-E1E4-9C3CF9C90240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C020E77B-2AA3-62EB-04E9-136530AB1976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C531BF-B234-AC2D-F729-1A2618F5DAE7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C3E3C4-8F08-187E-45B8-6612CC6CA1C2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F4FF315-3A99-28E2-252C-A2BD6CE59D76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070C75-FFD2-CBC6-0DC7-B101267C9592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35A6F29-FE97-E081-206F-4AAA4A603065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29017567-5501-6161-DDB2-C257E55B685F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FA061C-8A03-9B6D-F3C9-803AD404BA6A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5694856-D49B-AEBA-8DD4-810BFE4DF4D0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5FF6E4EC-9989-625F-B2DB-73C309E64E2C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EA2945-AAAC-D72F-E701-CBA8C24C300F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8A25BA9-B4BB-0EF3-E759-77A261FB53F4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5E5E753A-D136-6275-9145-B4512310BCDE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1D258B-F72B-F5F3-4FCD-59447E898D1A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118B-B42C-32EB-23C3-AF194EE9CD2E}"/>
              </a:ext>
            </a:extLst>
          </p:cNvPr>
          <p:cNvSpPr/>
          <p:nvPr/>
        </p:nvSpPr>
        <p:spPr>
          <a:xfrm rot="16200000">
            <a:off x="6148923" y="-1148602"/>
            <a:ext cx="612484" cy="10975471"/>
          </a:xfrm>
          <a:custGeom>
            <a:avLst/>
            <a:gdLst>
              <a:gd name="csX0" fmla="*/ 0 w 612484"/>
              <a:gd name="csY0" fmla="*/ 102083 h 10975471"/>
              <a:gd name="csX1" fmla="*/ 102083 w 612484"/>
              <a:gd name="csY1" fmla="*/ 0 h 10975471"/>
              <a:gd name="csX2" fmla="*/ 510401 w 612484"/>
              <a:gd name="csY2" fmla="*/ 0 h 10975471"/>
              <a:gd name="csX3" fmla="*/ 612484 w 612484"/>
              <a:gd name="csY3" fmla="*/ 102083 h 10975471"/>
              <a:gd name="csX4" fmla="*/ 612484 w 612484"/>
              <a:gd name="csY4" fmla="*/ 10873388 h 10975471"/>
              <a:gd name="csX5" fmla="*/ 510401 w 612484"/>
              <a:gd name="csY5" fmla="*/ 10975471 h 10975471"/>
              <a:gd name="csX6" fmla="*/ 102083 w 612484"/>
              <a:gd name="csY6" fmla="*/ 10975471 h 10975471"/>
              <a:gd name="csX7" fmla="*/ 0 w 612484"/>
              <a:gd name="csY7" fmla="*/ 10873388 h 10975471"/>
              <a:gd name="csX8" fmla="*/ 0 w 612484"/>
              <a:gd name="csY8" fmla="*/ 102083 h 109754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12484" h="10975471" extrusionOk="0">
                <a:moveTo>
                  <a:pt x="0" y="102083"/>
                </a:moveTo>
                <a:cubicBezTo>
                  <a:pt x="-10739" y="46879"/>
                  <a:pt x="47131" y="-7076"/>
                  <a:pt x="102083" y="0"/>
                </a:cubicBezTo>
                <a:cubicBezTo>
                  <a:pt x="161426" y="8074"/>
                  <a:pt x="325555" y="12167"/>
                  <a:pt x="510401" y="0"/>
                </a:cubicBezTo>
                <a:cubicBezTo>
                  <a:pt x="558855" y="1814"/>
                  <a:pt x="609063" y="49768"/>
                  <a:pt x="612484" y="102083"/>
                </a:cubicBezTo>
                <a:cubicBezTo>
                  <a:pt x="501059" y="4403971"/>
                  <a:pt x="742637" y="9658861"/>
                  <a:pt x="612484" y="10873388"/>
                </a:cubicBezTo>
                <a:cubicBezTo>
                  <a:pt x="610729" y="10936401"/>
                  <a:pt x="560471" y="10969119"/>
                  <a:pt x="510401" y="10975471"/>
                </a:cubicBezTo>
                <a:cubicBezTo>
                  <a:pt x="416883" y="10984872"/>
                  <a:pt x="271757" y="10982375"/>
                  <a:pt x="102083" y="10975471"/>
                </a:cubicBezTo>
                <a:cubicBezTo>
                  <a:pt x="46611" y="10970725"/>
                  <a:pt x="-4891" y="10929485"/>
                  <a:pt x="0" y="10873388"/>
                </a:cubicBezTo>
                <a:cubicBezTo>
                  <a:pt x="-169930" y="8451133"/>
                  <a:pt x="-57575" y="5075597"/>
                  <a:pt x="0" y="1020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163855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370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CB06D-232D-7B2D-3EA2-6340022D0DC6}"/>
              </a:ext>
            </a:extLst>
          </p:cNvPr>
          <p:cNvSpPr txBox="1"/>
          <p:nvPr/>
        </p:nvSpPr>
        <p:spPr>
          <a:xfrm>
            <a:off x="435006" y="381740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it works…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453DF-3125-6ADB-99E9-58225BDF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1"/>
            <a:ext cx="12192000" cy="680441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8951AF3-B606-F313-F251-28786560DF18}"/>
              </a:ext>
            </a:extLst>
          </p:cNvPr>
          <p:cNvSpPr txBox="1">
            <a:spLocks/>
          </p:cNvSpPr>
          <p:nvPr/>
        </p:nvSpPr>
        <p:spPr>
          <a:xfrm>
            <a:off x="318781" y="23929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FitBenchmarking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461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CB06D-232D-7B2D-3EA2-6340022D0DC6}"/>
              </a:ext>
            </a:extLst>
          </p:cNvPr>
          <p:cNvSpPr txBox="1"/>
          <p:nvPr/>
        </p:nvSpPr>
        <p:spPr>
          <a:xfrm>
            <a:off x="435006" y="381740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it works…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453DF-3125-6ADB-99E9-58225BDF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1"/>
            <a:ext cx="12192000" cy="68044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F1CFBB-9A94-728D-AED9-C2E08179E581}"/>
              </a:ext>
            </a:extLst>
          </p:cNvPr>
          <p:cNvCxnSpPr>
            <a:cxnSpLocks/>
          </p:cNvCxnSpPr>
          <p:nvPr/>
        </p:nvCxnSpPr>
        <p:spPr>
          <a:xfrm flipV="1">
            <a:off x="4544291" y="566406"/>
            <a:ext cx="3054994" cy="274021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B3FAE9-5C0D-92ED-5F9F-0D4B01DB326F}"/>
              </a:ext>
            </a:extLst>
          </p:cNvPr>
          <p:cNvCxnSpPr>
            <a:cxnSpLocks/>
          </p:cNvCxnSpPr>
          <p:nvPr/>
        </p:nvCxnSpPr>
        <p:spPr>
          <a:xfrm flipV="1">
            <a:off x="4592715" y="3551383"/>
            <a:ext cx="2986583" cy="38330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7349E7D-C7B8-AF4D-A373-598EE4EC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85" y="566406"/>
            <a:ext cx="3591024" cy="296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1D80F3-49FE-2B93-0D49-2AE51E8BFDA5}"/>
              </a:ext>
            </a:extLst>
          </p:cNvPr>
          <p:cNvSpPr/>
          <p:nvPr/>
        </p:nvSpPr>
        <p:spPr>
          <a:xfrm>
            <a:off x="4045526" y="3306618"/>
            <a:ext cx="547189" cy="62807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4DD3CF-9003-9716-4C0F-8266B3F78F76}"/>
              </a:ext>
            </a:extLst>
          </p:cNvPr>
          <p:cNvSpPr txBox="1">
            <a:spLocks/>
          </p:cNvSpPr>
          <p:nvPr/>
        </p:nvSpPr>
        <p:spPr>
          <a:xfrm>
            <a:off x="318781" y="23929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FitBenchmarking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645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CB06D-232D-7B2D-3EA2-6340022D0DC6}"/>
              </a:ext>
            </a:extLst>
          </p:cNvPr>
          <p:cNvSpPr txBox="1"/>
          <p:nvPr/>
        </p:nvSpPr>
        <p:spPr>
          <a:xfrm>
            <a:off x="435006" y="381740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it works…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453DF-3125-6ADB-99E9-58225BDF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1"/>
            <a:ext cx="12192000" cy="68044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F1CFBB-9A94-728D-AED9-C2E08179E581}"/>
              </a:ext>
            </a:extLst>
          </p:cNvPr>
          <p:cNvCxnSpPr>
            <a:cxnSpLocks/>
          </p:cNvCxnSpPr>
          <p:nvPr/>
        </p:nvCxnSpPr>
        <p:spPr>
          <a:xfrm flipV="1">
            <a:off x="1617878" y="-4291"/>
            <a:ext cx="2785446" cy="284909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B3FAE9-5C0D-92ED-5F9F-0D4B01DB326F}"/>
              </a:ext>
            </a:extLst>
          </p:cNvPr>
          <p:cNvCxnSpPr>
            <a:cxnSpLocks/>
          </p:cNvCxnSpPr>
          <p:nvPr/>
        </p:nvCxnSpPr>
        <p:spPr>
          <a:xfrm>
            <a:off x="1617878" y="3289937"/>
            <a:ext cx="2736408" cy="354127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EA7F977-44F7-BC27-7FCA-2C95AC278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6" y="4290"/>
            <a:ext cx="783771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C15AF1-95FB-A48F-FDD7-5B2DACF0381F}"/>
              </a:ext>
            </a:extLst>
          </p:cNvPr>
          <p:cNvSpPr/>
          <p:nvPr/>
        </p:nvSpPr>
        <p:spPr>
          <a:xfrm>
            <a:off x="729673" y="2844800"/>
            <a:ext cx="960582" cy="44513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8C4EF7-C0F5-BE66-96EE-DDBEA92387CC}"/>
              </a:ext>
            </a:extLst>
          </p:cNvPr>
          <p:cNvSpPr txBox="1">
            <a:spLocks/>
          </p:cNvSpPr>
          <p:nvPr/>
        </p:nvSpPr>
        <p:spPr>
          <a:xfrm>
            <a:off x="318781" y="23929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FitBenchmarking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2528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CB06D-232D-7B2D-3EA2-6340022D0DC6}"/>
              </a:ext>
            </a:extLst>
          </p:cNvPr>
          <p:cNvSpPr txBox="1"/>
          <p:nvPr/>
        </p:nvSpPr>
        <p:spPr>
          <a:xfrm>
            <a:off x="435006" y="381740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it works…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453DF-3125-6ADB-99E9-58225BDF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1"/>
            <a:ext cx="12192000" cy="6804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AF5CF7-CBB5-5615-6163-A0FF36A4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233" y="1012053"/>
            <a:ext cx="6869095" cy="5464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115680-9D67-89C7-014B-397AB5356764}"/>
              </a:ext>
            </a:extLst>
          </p:cNvPr>
          <p:cNvSpPr txBox="1">
            <a:spLocks/>
          </p:cNvSpPr>
          <p:nvPr/>
        </p:nvSpPr>
        <p:spPr>
          <a:xfrm>
            <a:off x="318781" y="23929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FitBenchmarking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575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11561-A5D5-4719-8DFE-1E1C91F3E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8908">
            <a:off x="297426" y="331920"/>
            <a:ext cx="6576768" cy="5089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E6CE6-CA4A-C464-8400-17E442B86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51" y="2487201"/>
            <a:ext cx="5658640" cy="4134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CABF8-9CC8-51AA-8347-151122DEA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60" y="0"/>
            <a:ext cx="2044148" cy="2044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CE0BC-C698-9762-CAF7-40C8822ADCD1}"/>
              </a:ext>
            </a:extLst>
          </p:cNvPr>
          <p:cNvSpPr txBox="1"/>
          <p:nvPr/>
        </p:nvSpPr>
        <p:spPr>
          <a:xfrm>
            <a:off x="8388062" y="1859482"/>
            <a:ext cx="26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https://ccp-tepp.github.io</a:t>
            </a:r>
          </a:p>
        </p:txBody>
      </p:sp>
    </p:spTree>
    <p:extLst>
      <p:ext uri="{BB962C8B-B14F-4D97-AF65-F5344CB8AC3E}">
        <p14:creationId xmlns:p14="http://schemas.microsoft.com/office/powerpoint/2010/main" val="3348865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EDC8F-1E23-43A0-CEB3-0A8706954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8DD5D-7F0D-242B-23EF-D13013A22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1BFC67-A0FD-C892-CBB4-78D24AA8AFDD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Problems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65F5B-317D-ABDA-8F24-43F7B49D58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167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AF581-89C5-1B5C-3EAB-1A758B2DD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AE1A-CDD2-8CA6-B228-C8EB98AD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161802"/>
            <a:ext cx="12014791" cy="1325563"/>
          </a:xfrm>
        </p:spPr>
        <p:txBody>
          <a:bodyPr/>
          <a:lstStyle/>
          <a:p>
            <a:r>
              <a:rPr lang="en-US" dirty="0"/>
              <a:t>What is an inverse problem?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3EC53D-8C4C-B733-FC93-C0720C59B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7111" y="3700965"/>
            <a:ext cx="1838423" cy="2147691"/>
          </a:xfrm>
          <a:prstGeom prst="rect">
            <a:avLst/>
          </a:prstGeom>
        </p:spPr>
      </p:pic>
      <p:pic>
        <p:nvPicPr>
          <p:cNvPr id="20" name="Video 5">
            <a:hlinkClick r:id="" action="ppaction://media"/>
            <a:extLst>
              <a:ext uri="{FF2B5EF4-FFF2-40B4-BE49-F238E27FC236}">
                <a16:creationId xmlns:a16="http://schemas.microsoft.com/office/drawing/2014/main" id="{C838EC30-E66F-CD22-64BB-55A71190B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4258" y="3767024"/>
            <a:ext cx="2147689" cy="2147689"/>
          </a:xfrm>
          <a:prstGeom prst="rect">
            <a:avLst/>
          </a:prstGeom>
        </p:spPr>
      </p:pic>
      <p:pic>
        <p:nvPicPr>
          <p:cNvPr id="22" name="Video 10">
            <a:hlinkClick r:id="" action="ppaction://media"/>
            <a:extLst>
              <a:ext uri="{FF2B5EF4-FFF2-40B4-BE49-F238E27FC236}">
                <a16:creationId xmlns:a16="http://schemas.microsoft.com/office/drawing/2014/main" id="{71133B20-6D8F-E59B-2DBC-3F389AD5F8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9971" y="3700965"/>
            <a:ext cx="2147691" cy="2147691"/>
          </a:xfrm>
          <a:prstGeom prst="rect">
            <a:avLst/>
          </a:prstGeom>
        </p:spPr>
      </p:pic>
      <p:pic>
        <p:nvPicPr>
          <p:cNvPr id="23" name="Picture 22" descr="A white and red egg shaped candy&#10;&#10;Description automatically generated">
            <a:extLst>
              <a:ext uri="{FF2B5EF4-FFF2-40B4-BE49-F238E27FC236}">
                <a16:creationId xmlns:a16="http://schemas.microsoft.com/office/drawing/2014/main" id="{237E4CA2-F82E-6E08-2ECB-C35D96DFA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09" y="3685863"/>
            <a:ext cx="2228850" cy="222885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2351D3-154E-39F3-DD88-BB77A7963C1B}"/>
              </a:ext>
            </a:extLst>
          </p:cNvPr>
          <p:cNvCxnSpPr>
            <a:cxnSpLocks/>
          </p:cNvCxnSpPr>
          <p:nvPr/>
        </p:nvCxnSpPr>
        <p:spPr>
          <a:xfrm>
            <a:off x="2342629" y="4846649"/>
            <a:ext cx="713594" cy="0"/>
          </a:xfrm>
          <a:prstGeom prst="straightConnector1">
            <a:avLst/>
          </a:prstGeom>
          <a:ln w="38100">
            <a:solidFill>
              <a:srgbClr val="002B8B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B567C7-CFCB-D75D-21A0-5210E8AC2047}"/>
              </a:ext>
            </a:extLst>
          </p:cNvPr>
          <p:cNvCxnSpPr>
            <a:cxnSpLocks/>
          </p:cNvCxnSpPr>
          <p:nvPr/>
        </p:nvCxnSpPr>
        <p:spPr>
          <a:xfrm>
            <a:off x="5576757" y="4846649"/>
            <a:ext cx="713594" cy="0"/>
          </a:xfrm>
          <a:prstGeom prst="straightConnector1">
            <a:avLst/>
          </a:prstGeom>
          <a:ln w="38100">
            <a:solidFill>
              <a:srgbClr val="E50695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B3388DF-1D47-AA56-36D0-6FACCBF27F4D}"/>
              </a:ext>
            </a:extLst>
          </p:cNvPr>
          <p:cNvSpPr txBox="1"/>
          <p:nvPr/>
        </p:nvSpPr>
        <p:spPr>
          <a:xfrm>
            <a:off x="5206396" y="5316195"/>
            <a:ext cx="1499005" cy="307777"/>
          </a:xfrm>
          <a:prstGeom prst="rect">
            <a:avLst/>
          </a:prstGeom>
          <a:solidFill>
            <a:srgbClr val="E50695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Reconstruction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CC23C1-682C-760A-0038-3244084D274C}"/>
              </a:ext>
            </a:extLst>
          </p:cNvPr>
          <p:cNvSpPr/>
          <p:nvPr/>
        </p:nvSpPr>
        <p:spPr>
          <a:xfrm>
            <a:off x="1101977" y="4330912"/>
            <a:ext cx="733425" cy="308667"/>
          </a:xfrm>
          <a:prstGeom prst="rect">
            <a:avLst/>
          </a:prstGeom>
          <a:solidFill>
            <a:srgbClr val="F2F5F9"/>
          </a:solidFill>
          <a:ln>
            <a:solidFill>
              <a:srgbClr val="F2F5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23A0EA-21F1-D574-8CDF-A942BB9BF842}"/>
              </a:ext>
            </a:extLst>
          </p:cNvPr>
          <p:cNvSpPr/>
          <p:nvPr/>
        </p:nvSpPr>
        <p:spPr>
          <a:xfrm>
            <a:off x="10705234" y="5760824"/>
            <a:ext cx="1310335" cy="307777"/>
          </a:xfrm>
          <a:prstGeom prst="rect">
            <a:avLst/>
          </a:prstGeom>
          <a:solidFill>
            <a:srgbClr val="E5069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3D volume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78034B-E942-65D6-AB01-EA79B6BD8477}"/>
              </a:ext>
            </a:extLst>
          </p:cNvPr>
          <p:cNvSpPr/>
          <p:nvPr/>
        </p:nvSpPr>
        <p:spPr>
          <a:xfrm>
            <a:off x="2214366" y="3707842"/>
            <a:ext cx="1310335" cy="307777"/>
          </a:xfrm>
          <a:prstGeom prst="rect">
            <a:avLst/>
          </a:prstGeom>
          <a:solidFill>
            <a:srgbClr val="E5069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Projections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7622634-2617-4650-CC11-41ED49E682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55" t="28765"/>
          <a:stretch/>
        </p:blipFill>
        <p:spPr>
          <a:xfrm>
            <a:off x="6269497" y="1009344"/>
            <a:ext cx="4568895" cy="220045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E049CB9-C7C6-9DDF-E849-CE1148BD345C}"/>
              </a:ext>
            </a:extLst>
          </p:cNvPr>
          <p:cNvSpPr txBox="1"/>
          <p:nvPr/>
        </p:nvSpPr>
        <p:spPr>
          <a:xfrm>
            <a:off x="6619971" y="2861233"/>
            <a:ext cx="1129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Source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13C777-D6F5-A1EB-4CFC-2412E68F6AB5}"/>
              </a:ext>
            </a:extLst>
          </p:cNvPr>
          <p:cNvSpPr txBox="1"/>
          <p:nvPr/>
        </p:nvSpPr>
        <p:spPr>
          <a:xfrm>
            <a:off x="8879500" y="2933394"/>
            <a:ext cx="1344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Sample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962370-5187-42A2-BB01-ADF9515BA62E}"/>
              </a:ext>
            </a:extLst>
          </p:cNvPr>
          <p:cNvSpPr txBox="1"/>
          <p:nvPr/>
        </p:nvSpPr>
        <p:spPr>
          <a:xfrm>
            <a:off x="10407370" y="2933393"/>
            <a:ext cx="159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Detector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0C26FD-7B3E-FBF1-19A6-2C037494CAE1}"/>
                  </a:ext>
                </a:extLst>
              </p:cNvPr>
              <p:cNvSpPr txBox="1"/>
              <p:nvPr/>
            </p:nvSpPr>
            <p:spPr>
              <a:xfrm>
                <a:off x="56109" y="1544281"/>
                <a:ext cx="67832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40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GB" sz="4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44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0C26FD-7B3E-FBF1-19A6-2C037494C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9" y="1544281"/>
                <a:ext cx="6783287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F62C389-A047-6C5D-2DDE-7F95534FAE63}"/>
              </a:ext>
            </a:extLst>
          </p:cNvPr>
          <p:cNvSpPr txBox="1"/>
          <p:nvPr/>
        </p:nvSpPr>
        <p:spPr>
          <a:xfrm>
            <a:off x="693304" y="2760523"/>
            <a:ext cx="182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Forward model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A1CCE-9836-59DF-8DBA-BFAB87FED0E4}"/>
              </a:ext>
            </a:extLst>
          </p:cNvPr>
          <p:cNvSpPr txBox="1"/>
          <p:nvPr/>
        </p:nvSpPr>
        <p:spPr>
          <a:xfrm>
            <a:off x="2869533" y="2760523"/>
            <a:ext cx="182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Unknown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4FBB6-3132-3D9A-4165-8666FE2E2E2A}"/>
              </a:ext>
            </a:extLst>
          </p:cNvPr>
          <p:cNvSpPr txBox="1"/>
          <p:nvPr/>
        </p:nvSpPr>
        <p:spPr>
          <a:xfrm>
            <a:off x="4338102" y="2746745"/>
            <a:ext cx="182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(Noisy) Data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B7C73C-8936-B4CB-9E89-F9CFA914998F}"/>
              </a:ext>
            </a:extLst>
          </p:cNvPr>
          <p:cNvCxnSpPr/>
          <p:nvPr/>
        </p:nvCxnSpPr>
        <p:spPr>
          <a:xfrm flipV="1">
            <a:off x="1444034" y="2313722"/>
            <a:ext cx="1114425" cy="446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8A53AD-900A-E21E-D8BA-9015F286EACA}"/>
              </a:ext>
            </a:extLst>
          </p:cNvPr>
          <p:cNvCxnSpPr>
            <a:cxnSpLocks/>
          </p:cNvCxnSpPr>
          <p:nvPr/>
        </p:nvCxnSpPr>
        <p:spPr>
          <a:xfrm flipH="1" flipV="1">
            <a:off x="3037684" y="2264585"/>
            <a:ext cx="148008" cy="490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39D46C-8160-EDD4-4D0C-AC5C9A422717}"/>
              </a:ext>
            </a:extLst>
          </p:cNvPr>
          <p:cNvCxnSpPr>
            <a:cxnSpLocks/>
          </p:cNvCxnSpPr>
          <p:nvPr/>
        </p:nvCxnSpPr>
        <p:spPr>
          <a:xfrm flipH="1" flipV="1">
            <a:off x="4131773" y="2249250"/>
            <a:ext cx="627233" cy="505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2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5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 mute="1">
                <p:cTn id="56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9" grpId="0"/>
      <p:bldP spid="40" grpId="0"/>
      <p:bldP spid="41" grpId="0"/>
      <p:bldP spid="4" grpId="0"/>
      <p:bldP spid="5" grpId="0"/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F8D11-BA8C-ED71-1E85-2558F925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C18D-57DE-B68F-164B-6BE8FD34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161802"/>
            <a:ext cx="12014791" cy="1325563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/>
              <a:t>is an inverse problem</a:t>
            </a:r>
            <a:r>
              <a:rPr lang="en-US" dirty="0"/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082D71-3DC0-B6FF-625C-7D539210E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111" y="3700965"/>
            <a:ext cx="1838423" cy="2147691"/>
          </a:xfrm>
          <a:prstGeom prst="rect">
            <a:avLst/>
          </a:prstGeom>
        </p:spPr>
      </p:pic>
      <p:pic>
        <p:nvPicPr>
          <p:cNvPr id="20" name="Video 5">
            <a:hlinkClick r:id="" action="ppaction://media"/>
            <a:extLst>
              <a:ext uri="{FF2B5EF4-FFF2-40B4-BE49-F238E27FC236}">
                <a16:creationId xmlns:a16="http://schemas.microsoft.com/office/drawing/2014/main" id="{96FD01C8-BBDF-F483-148A-A1D48EE5A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4258" y="3767024"/>
            <a:ext cx="2147689" cy="2147689"/>
          </a:xfrm>
          <a:prstGeom prst="rect">
            <a:avLst/>
          </a:prstGeom>
        </p:spPr>
      </p:pic>
      <p:pic>
        <p:nvPicPr>
          <p:cNvPr id="22" name="Video 10">
            <a:hlinkClick r:id="" action="ppaction://media"/>
            <a:extLst>
              <a:ext uri="{FF2B5EF4-FFF2-40B4-BE49-F238E27FC236}">
                <a16:creationId xmlns:a16="http://schemas.microsoft.com/office/drawing/2014/main" id="{87CAA402-A18D-A0A8-563C-40CE9F2CA4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9971" y="3700965"/>
            <a:ext cx="2147691" cy="2147691"/>
          </a:xfrm>
          <a:prstGeom prst="rect">
            <a:avLst/>
          </a:prstGeom>
        </p:spPr>
      </p:pic>
      <p:pic>
        <p:nvPicPr>
          <p:cNvPr id="23" name="Picture 22" descr="A white and red egg shaped candy&#10;&#10;Description automatically generated">
            <a:extLst>
              <a:ext uri="{FF2B5EF4-FFF2-40B4-BE49-F238E27FC236}">
                <a16:creationId xmlns:a16="http://schemas.microsoft.com/office/drawing/2014/main" id="{5B1FFCFC-5CDC-DC1E-38B7-394ABD23A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609" y="3685863"/>
            <a:ext cx="2228850" cy="222885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721417-BB76-E7E4-9934-A2B8FF802C8D}"/>
              </a:ext>
            </a:extLst>
          </p:cNvPr>
          <p:cNvCxnSpPr>
            <a:cxnSpLocks/>
          </p:cNvCxnSpPr>
          <p:nvPr/>
        </p:nvCxnSpPr>
        <p:spPr>
          <a:xfrm>
            <a:off x="2342629" y="4846649"/>
            <a:ext cx="713594" cy="0"/>
          </a:xfrm>
          <a:prstGeom prst="straightConnector1">
            <a:avLst/>
          </a:prstGeom>
          <a:ln w="38100">
            <a:solidFill>
              <a:srgbClr val="002B8B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0955A8-BC1D-193A-6FE9-A2673430FCD3}"/>
              </a:ext>
            </a:extLst>
          </p:cNvPr>
          <p:cNvCxnSpPr>
            <a:cxnSpLocks/>
          </p:cNvCxnSpPr>
          <p:nvPr/>
        </p:nvCxnSpPr>
        <p:spPr>
          <a:xfrm>
            <a:off x="5576757" y="4846649"/>
            <a:ext cx="713594" cy="0"/>
          </a:xfrm>
          <a:prstGeom prst="straightConnector1">
            <a:avLst/>
          </a:prstGeom>
          <a:ln w="38100">
            <a:solidFill>
              <a:srgbClr val="E50695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A224F86-C7C4-BBFD-3903-9DD248B24AF4}"/>
              </a:ext>
            </a:extLst>
          </p:cNvPr>
          <p:cNvSpPr txBox="1"/>
          <p:nvPr/>
        </p:nvSpPr>
        <p:spPr>
          <a:xfrm>
            <a:off x="5206396" y="5316195"/>
            <a:ext cx="1499005" cy="307777"/>
          </a:xfrm>
          <a:prstGeom prst="rect">
            <a:avLst/>
          </a:prstGeom>
          <a:solidFill>
            <a:srgbClr val="E50695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Reconstruction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B673C0-6A64-390C-16E2-4D74AABADC68}"/>
              </a:ext>
            </a:extLst>
          </p:cNvPr>
          <p:cNvSpPr/>
          <p:nvPr/>
        </p:nvSpPr>
        <p:spPr>
          <a:xfrm>
            <a:off x="1101977" y="4330912"/>
            <a:ext cx="733425" cy="308667"/>
          </a:xfrm>
          <a:prstGeom prst="rect">
            <a:avLst/>
          </a:prstGeom>
          <a:solidFill>
            <a:srgbClr val="F2F5F9"/>
          </a:solidFill>
          <a:ln>
            <a:solidFill>
              <a:srgbClr val="F2F5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4250ED-70CD-5875-5C3E-C04F63A9D7F1}"/>
              </a:ext>
            </a:extLst>
          </p:cNvPr>
          <p:cNvSpPr/>
          <p:nvPr/>
        </p:nvSpPr>
        <p:spPr>
          <a:xfrm>
            <a:off x="10705234" y="5760824"/>
            <a:ext cx="1310335" cy="307777"/>
          </a:xfrm>
          <a:prstGeom prst="rect">
            <a:avLst/>
          </a:prstGeom>
          <a:solidFill>
            <a:srgbClr val="E5069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3D volume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C9B77F-6B39-7FDA-ADA9-EFBEE64D6E18}"/>
              </a:ext>
            </a:extLst>
          </p:cNvPr>
          <p:cNvSpPr/>
          <p:nvPr/>
        </p:nvSpPr>
        <p:spPr>
          <a:xfrm>
            <a:off x="2214366" y="3707842"/>
            <a:ext cx="1310335" cy="307777"/>
          </a:xfrm>
          <a:prstGeom prst="rect">
            <a:avLst/>
          </a:prstGeom>
          <a:solidFill>
            <a:srgbClr val="E5069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8E9422-4319-AAE7-C241-8D9A7F10BB01}"/>
                  </a:ext>
                </a:extLst>
              </p:cNvPr>
              <p:cNvSpPr txBox="1"/>
              <p:nvPr/>
            </p:nvSpPr>
            <p:spPr>
              <a:xfrm>
                <a:off x="35966" y="1808749"/>
                <a:ext cx="67832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40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GB" sz="4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44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8E9422-4319-AAE7-C241-8D9A7F10B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6" y="1808749"/>
                <a:ext cx="678328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F598A23-9221-E725-F2F9-1D6566F5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09" y="1327122"/>
            <a:ext cx="1589654" cy="20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2">
            <a:extLst>
              <a:ext uri="{FF2B5EF4-FFF2-40B4-BE49-F238E27FC236}">
                <a16:creationId xmlns:a16="http://schemas.microsoft.com/office/drawing/2014/main" id="{6A1F525D-7B2D-A085-3085-C4E828E56CCF}"/>
              </a:ext>
            </a:extLst>
          </p:cNvPr>
          <p:cNvSpPr/>
          <p:nvPr/>
        </p:nvSpPr>
        <p:spPr>
          <a:xfrm>
            <a:off x="6143900" y="1143000"/>
            <a:ext cx="3499462" cy="1276497"/>
          </a:xfrm>
          <a:prstGeom prst="wedgeEllipseCallout">
            <a:avLst>
              <a:gd name="adj1" fmla="val 70098"/>
              <a:gd name="adj2" fmla="val 352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52F32-6046-64DB-DA7E-AA11917EF3AE}"/>
              </a:ext>
            </a:extLst>
          </p:cNvPr>
          <p:cNvSpPr txBox="1"/>
          <p:nvPr/>
        </p:nvSpPr>
        <p:spPr>
          <a:xfrm>
            <a:off x="6423124" y="1474705"/>
            <a:ext cx="57287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993DBB"/>
                </a:solidFill>
              </a:rPr>
              <a:t>Ill posed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AC956-D310-CA46-8330-9F826BD44571}"/>
              </a:ext>
            </a:extLst>
          </p:cNvPr>
          <p:cNvSpPr txBox="1"/>
          <p:nvPr/>
        </p:nvSpPr>
        <p:spPr>
          <a:xfrm>
            <a:off x="6144227" y="2421039"/>
            <a:ext cx="322161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 panose="020F0502020204030204"/>
                <a:cs typeface="Calibri" panose="020F0502020204030204"/>
              </a:rPr>
              <a:t>In case either:</a:t>
            </a:r>
          </a:p>
          <a:p>
            <a:pPr marL="342900" indent="-342900">
              <a:buAutoNum type="arabicPeriod"/>
            </a:pPr>
            <a:r>
              <a:rPr lang="en-GB">
                <a:ea typeface="Calibri" panose="020F0502020204030204"/>
                <a:cs typeface="Calibri" panose="020F0502020204030204"/>
              </a:rPr>
              <a:t>No solution</a:t>
            </a:r>
            <a:endParaRPr lang="en-GB"/>
          </a:p>
          <a:p>
            <a:pPr marL="342900" indent="-342900">
              <a:buAutoNum type="arabicPeriod"/>
            </a:pPr>
            <a:r>
              <a:rPr lang="en-GB">
                <a:ea typeface="Calibri" panose="020F0502020204030204"/>
                <a:cs typeface="Calibri" panose="020F0502020204030204"/>
              </a:rPr>
              <a:t>Not unique solution</a:t>
            </a:r>
          </a:p>
          <a:p>
            <a:pPr marL="342900" indent="-342900">
              <a:buAutoNum type="arabicPeriod"/>
            </a:pPr>
            <a:r>
              <a:rPr lang="en-GB">
                <a:ea typeface="Calibri" panose="020F0502020204030204"/>
                <a:cs typeface="Calibri" panose="020F0502020204030204"/>
              </a:rPr>
              <a:t>Solution sensitive to noise</a:t>
            </a:r>
          </a:p>
        </p:txBody>
      </p:sp>
    </p:spTree>
    <p:extLst>
      <p:ext uri="{BB962C8B-B14F-4D97-AF65-F5344CB8AC3E}">
        <p14:creationId xmlns:p14="http://schemas.microsoft.com/office/powerpoint/2010/main" val="16381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 mute="1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94B5D-5D46-D656-9517-2F7F9293D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FB80-FF27-900B-4B18-0FC1B241A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Motion Compensation in Tomography</a:t>
            </a:r>
          </a:p>
        </p:txBody>
      </p:sp>
      <p:pic>
        <p:nvPicPr>
          <p:cNvPr id="3" name="Picture 2" descr="A close-up of a grid&#10;&#10;AI-generated content may be incorrect.">
            <a:extLst>
              <a:ext uri="{FF2B5EF4-FFF2-40B4-BE49-F238E27FC236}">
                <a16:creationId xmlns:a16="http://schemas.microsoft.com/office/drawing/2014/main" id="{FCAAFFEA-5E3F-6D2C-BF26-35B609EBE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7" b="19098"/>
          <a:stretch>
            <a:fillRect/>
          </a:stretch>
        </p:blipFill>
        <p:spPr>
          <a:xfrm>
            <a:off x="524722" y="1356147"/>
            <a:ext cx="1881135" cy="20728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A8EEBF-E8BF-1CF1-63FC-7F219424492E}"/>
              </a:ext>
            </a:extLst>
          </p:cNvPr>
          <p:cNvGrpSpPr/>
          <p:nvPr/>
        </p:nvGrpSpPr>
        <p:grpSpPr>
          <a:xfrm>
            <a:off x="5556994" y="1190852"/>
            <a:ext cx="14973300" cy="4476295"/>
            <a:chOff x="5316363" y="1639135"/>
            <a:chExt cx="14973300" cy="4476295"/>
          </a:xfrm>
        </p:grpSpPr>
        <p:pic>
          <p:nvPicPr>
            <p:cNvPr id="4" name="Picture 3" descr="A close-up of a camera lens&#10;&#10;Description automatically generated">
              <a:extLst>
                <a:ext uri="{FF2B5EF4-FFF2-40B4-BE49-F238E27FC236}">
                  <a16:creationId xmlns:a16="http://schemas.microsoft.com/office/drawing/2014/main" id="{FBE097AA-7815-5D96-2EF0-21DC6637E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1" t="21423" r="9731" b="20088"/>
            <a:stretch/>
          </p:blipFill>
          <p:spPr>
            <a:xfrm>
              <a:off x="8924602" y="4038758"/>
              <a:ext cx="1809948" cy="1374178"/>
            </a:xfrm>
            <a:prstGeom prst="rect">
              <a:avLst/>
            </a:prstGeom>
          </p:spPr>
        </p:pic>
        <p:pic>
          <p:nvPicPr>
            <p:cNvPr id="5" name="Picture 4" descr="A close-up of a white object&#10;&#10;Description automatically generated">
              <a:extLst>
                <a:ext uri="{FF2B5EF4-FFF2-40B4-BE49-F238E27FC236}">
                  <a16:creationId xmlns:a16="http://schemas.microsoft.com/office/drawing/2014/main" id="{6C573543-1F7E-9125-33D3-B856DB7F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363" y="2151727"/>
              <a:ext cx="6333411" cy="18141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82E2F8-8C74-1902-44A3-1DCEEE1D2F4C}"/>
                </a:ext>
              </a:extLst>
            </p:cNvPr>
            <p:cNvSpPr txBox="1"/>
            <p:nvPr/>
          </p:nvSpPr>
          <p:spPr>
            <a:xfrm>
              <a:off x="5735463" y="1639135"/>
              <a:ext cx="1455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Reconstruction with and without motion compensation </a:t>
              </a:r>
            </a:p>
          </p:txBody>
        </p:sp>
        <p:pic>
          <p:nvPicPr>
            <p:cNvPr id="7" name="Picture 6" descr="A black and white video of a white rectangular object with a circle in the middle&#10;&#10;Description automatically generated">
              <a:extLst>
                <a:ext uri="{FF2B5EF4-FFF2-40B4-BE49-F238E27FC236}">
                  <a16:creationId xmlns:a16="http://schemas.microsoft.com/office/drawing/2014/main" id="{F927B8BD-AC24-792F-ADCD-1714DC5B9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168" y="4033719"/>
              <a:ext cx="1809750" cy="13738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E4FFF2-6495-65DA-C889-39C5AC78CC48}"/>
                </a:ext>
              </a:extLst>
            </p:cNvPr>
            <p:cNvSpPr txBox="1"/>
            <p:nvPr/>
          </p:nvSpPr>
          <p:spPr>
            <a:xfrm>
              <a:off x="6156128" y="5391459"/>
              <a:ext cx="2763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With motion compensation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57AA9C-7D97-8674-90D4-845E8BF801DA}"/>
                </a:ext>
              </a:extLst>
            </p:cNvPr>
            <p:cNvSpPr txBox="1"/>
            <p:nvPr/>
          </p:nvSpPr>
          <p:spPr>
            <a:xfrm>
              <a:off x="8229600" y="5407544"/>
              <a:ext cx="31512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Without motion compensation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F84FC80-B080-F6CF-876E-5F81F8D8A504}"/>
              </a:ext>
            </a:extLst>
          </p:cNvPr>
          <p:cNvSpPr/>
          <p:nvPr/>
        </p:nvSpPr>
        <p:spPr>
          <a:xfrm>
            <a:off x="2703559" y="2280278"/>
            <a:ext cx="2758778" cy="2245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ollage of images of a light&#10;&#10;Description automatically generated">
            <a:extLst>
              <a:ext uri="{FF2B5EF4-FFF2-40B4-BE49-F238E27FC236}">
                <a16:creationId xmlns:a16="http://schemas.microsoft.com/office/drawing/2014/main" id="{8A8B5D6A-0BED-6915-6999-83E2B9443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7" y="3743493"/>
            <a:ext cx="5322378" cy="282212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B324A34-7A2B-10C1-B5E7-35FBF30F142C}"/>
              </a:ext>
            </a:extLst>
          </p:cNvPr>
          <p:cNvSpPr/>
          <p:nvPr/>
        </p:nvSpPr>
        <p:spPr>
          <a:xfrm rot="8423978">
            <a:off x="5871105" y="4573854"/>
            <a:ext cx="1026866" cy="2245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7BA54A-A8D5-975E-159A-D4CEA23DF055}"/>
              </a:ext>
            </a:extLst>
          </p:cNvPr>
          <p:cNvSpPr/>
          <p:nvPr/>
        </p:nvSpPr>
        <p:spPr>
          <a:xfrm>
            <a:off x="1171074" y="3743493"/>
            <a:ext cx="1596189" cy="2822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F580DB-8466-A7AC-D22C-12D3F73DAC4B}"/>
              </a:ext>
            </a:extLst>
          </p:cNvPr>
          <p:cNvSpPr txBox="1"/>
          <p:nvPr/>
        </p:nvSpPr>
        <p:spPr>
          <a:xfrm>
            <a:off x="1065871" y="3400770"/>
            <a:ext cx="491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stochastic primal dual hybrid gradient algorithm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2CC21-F12D-F429-FCB2-CE5FA46C9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1785" y="6223463"/>
            <a:ext cx="1867921" cy="5388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D6CAFE-0A64-C74E-1FFF-F7AF198D1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699" y="6223463"/>
            <a:ext cx="1434024" cy="5627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2CE315-5048-3EEC-5D59-FD8E5A0CC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541" y="6223463"/>
            <a:ext cx="831008" cy="6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513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E600-428E-C885-8212-6707A98B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2BA5-0B11-7A6E-777F-B99781D6C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Motion Compensation</a:t>
            </a:r>
          </a:p>
        </p:txBody>
      </p:sp>
      <p:pic>
        <p:nvPicPr>
          <p:cNvPr id="3" name="Picture 2" descr="A close-up of a grid&#10;&#10;AI-generated content may be incorrect.">
            <a:extLst>
              <a:ext uri="{FF2B5EF4-FFF2-40B4-BE49-F238E27FC236}">
                <a16:creationId xmlns:a16="http://schemas.microsoft.com/office/drawing/2014/main" id="{367ACFE0-FE64-4E6C-D2A6-6DF1E0BC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7" b="19098"/>
          <a:stretch>
            <a:fillRect/>
          </a:stretch>
        </p:blipFill>
        <p:spPr>
          <a:xfrm>
            <a:off x="524722" y="1356147"/>
            <a:ext cx="1881135" cy="20728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7E286F-6D01-74D3-F662-27F0B51FEA3E}"/>
              </a:ext>
            </a:extLst>
          </p:cNvPr>
          <p:cNvGrpSpPr/>
          <p:nvPr/>
        </p:nvGrpSpPr>
        <p:grpSpPr>
          <a:xfrm>
            <a:off x="5556994" y="1190852"/>
            <a:ext cx="14973300" cy="4476295"/>
            <a:chOff x="5316363" y="1639135"/>
            <a:chExt cx="14973300" cy="4476295"/>
          </a:xfrm>
        </p:grpSpPr>
        <p:pic>
          <p:nvPicPr>
            <p:cNvPr id="4" name="Picture 3" descr="A close-up of a camera lens&#10;&#10;Description automatically generated">
              <a:extLst>
                <a:ext uri="{FF2B5EF4-FFF2-40B4-BE49-F238E27FC236}">
                  <a16:creationId xmlns:a16="http://schemas.microsoft.com/office/drawing/2014/main" id="{D6499A05-F950-0374-1C44-8F924803C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1" t="21423" r="9731" b="20088"/>
            <a:stretch/>
          </p:blipFill>
          <p:spPr>
            <a:xfrm>
              <a:off x="8924602" y="4038758"/>
              <a:ext cx="1809948" cy="1374178"/>
            </a:xfrm>
            <a:prstGeom prst="rect">
              <a:avLst/>
            </a:prstGeom>
          </p:spPr>
        </p:pic>
        <p:pic>
          <p:nvPicPr>
            <p:cNvPr id="5" name="Picture 4" descr="A close-up of a white object&#10;&#10;Description automatically generated">
              <a:extLst>
                <a:ext uri="{FF2B5EF4-FFF2-40B4-BE49-F238E27FC236}">
                  <a16:creationId xmlns:a16="http://schemas.microsoft.com/office/drawing/2014/main" id="{564AB0FA-D250-0C33-433F-515DF74A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363" y="2151727"/>
              <a:ext cx="6333411" cy="18141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4701D1-EE16-C14C-6348-479F8364C618}"/>
                </a:ext>
              </a:extLst>
            </p:cNvPr>
            <p:cNvSpPr txBox="1"/>
            <p:nvPr/>
          </p:nvSpPr>
          <p:spPr>
            <a:xfrm>
              <a:off x="5735463" y="1639135"/>
              <a:ext cx="1455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Reconstruction with and without motion compensation </a:t>
              </a:r>
            </a:p>
          </p:txBody>
        </p:sp>
        <p:pic>
          <p:nvPicPr>
            <p:cNvPr id="7" name="Picture 6" descr="A black and white video of a white rectangular object with a circle in the middle&#10;&#10;Description automatically generated">
              <a:extLst>
                <a:ext uri="{FF2B5EF4-FFF2-40B4-BE49-F238E27FC236}">
                  <a16:creationId xmlns:a16="http://schemas.microsoft.com/office/drawing/2014/main" id="{57372F6A-48D0-3A1A-9660-53596499F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168" y="4033719"/>
              <a:ext cx="1809750" cy="13738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650269-A41C-0695-D32B-2E7704C05076}"/>
                </a:ext>
              </a:extLst>
            </p:cNvPr>
            <p:cNvSpPr txBox="1"/>
            <p:nvPr/>
          </p:nvSpPr>
          <p:spPr>
            <a:xfrm>
              <a:off x="6156128" y="5391459"/>
              <a:ext cx="2763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With motion compensation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C8B98E-A614-0CA0-17B2-6D97C3F55FD2}"/>
                </a:ext>
              </a:extLst>
            </p:cNvPr>
            <p:cNvSpPr txBox="1"/>
            <p:nvPr/>
          </p:nvSpPr>
          <p:spPr>
            <a:xfrm>
              <a:off x="8229600" y="5407544"/>
              <a:ext cx="31512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Without motion compensation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DB5646-F04D-DD2E-F2E7-BA8BDD4D7692}"/>
              </a:ext>
            </a:extLst>
          </p:cNvPr>
          <p:cNvSpPr/>
          <p:nvPr/>
        </p:nvSpPr>
        <p:spPr>
          <a:xfrm>
            <a:off x="2703559" y="2280278"/>
            <a:ext cx="2758778" cy="2245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ollage of images of a light&#10;&#10;Description automatically generated">
            <a:extLst>
              <a:ext uri="{FF2B5EF4-FFF2-40B4-BE49-F238E27FC236}">
                <a16:creationId xmlns:a16="http://schemas.microsoft.com/office/drawing/2014/main" id="{26ED108F-0E63-51BF-91F6-555DB2C71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7" y="3743493"/>
            <a:ext cx="5322378" cy="282212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AC1BF422-0023-A28D-49FD-A84D70AD720D}"/>
              </a:ext>
            </a:extLst>
          </p:cNvPr>
          <p:cNvSpPr/>
          <p:nvPr/>
        </p:nvSpPr>
        <p:spPr>
          <a:xfrm rot="8423978">
            <a:off x="5871105" y="4573854"/>
            <a:ext cx="1026866" cy="2245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468E6-23C8-CD82-2FD9-476095B0D896}"/>
              </a:ext>
            </a:extLst>
          </p:cNvPr>
          <p:cNvSpPr/>
          <p:nvPr/>
        </p:nvSpPr>
        <p:spPr>
          <a:xfrm>
            <a:off x="1171074" y="3743493"/>
            <a:ext cx="1596189" cy="2822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53CCF0-06BD-E61C-3B4F-728F1ADBEB49}"/>
              </a:ext>
            </a:extLst>
          </p:cNvPr>
          <p:cNvSpPr/>
          <p:nvPr/>
        </p:nvSpPr>
        <p:spPr>
          <a:xfrm>
            <a:off x="8954303" y="3272589"/>
            <a:ext cx="2515802" cy="1312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A68567-199B-BE53-B149-4CA551B77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22" y="3697774"/>
            <a:ext cx="2778010" cy="2778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17D8C1-2873-8C15-B0AB-47BE38CD6135}"/>
              </a:ext>
            </a:extLst>
          </p:cNvPr>
          <p:cNvSpPr txBox="1"/>
          <p:nvPr/>
        </p:nvSpPr>
        <p:spPr>
          <a:xfrm>
            <a:off x="1065871" y="3400770"/>
            <a:ext cx="491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stochastic primal dual hybrid gradient algorithm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C3EA7A-CE1A-2204-2A57-5D31E70C1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2342" y="237804"/>
            <a:ext cx="7078063" cy="350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28E43F-1EDC-8E11-DAE3-35259FDB7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1785" y="6223463"/>
            <a:ext cx="1867921" cy="5388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94890F-B029-C3ED-4289-109E624A53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3699" y="6223463"/>
            <a:ext cx="1434024" cy="562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650E93-7EF1-EB3D-9B09-1A1B92AD92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5541" y="6223463"/>
            <a:ext cx="831008" cy="6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7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DBE1-4FD2-49FB-EA15-34423098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5143FA-4DC6-6263-E9EB-35DD0389F2DC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0E75214-DEE9-37A1-F32F-E79871A91AFD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7829885-609C-08F2-04C1-B443C25FFE2C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4A1169D-27AA-A3E0-1A03-AB04382324A8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403FEC03-4994-B582-8119-2B52305CB01C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F3333-D0D6-88AD-BCED-4F85F340DD2E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0F07A37-ED89-E8A0-CE04-15FD35302BEE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877D323E-91A8-B236-6170-64456DA31D5E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82E47F-BD5F-CAC1-8942-01038D744C8E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04BFF76-34E3-5DBD-9F2C-D1CFC81C9368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F22AF447-3228-CBE3-9E62-1DB1775C195A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1FBA75-4E7A-ABC7-EC9D-4E6A9853D481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FFE15EF-0D11-77E9-ADE6-3649B6FC2151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3ADB6BC8-3574-673B-4907-B5A27EE82CBA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C23D2F-6A4B-7662-5DBE-0B7507C0EDBF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CD8B030-0CEE-D836-E3E3-D13B46368D51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041C9AE4-31DF-4546-AF5A-55EF7BB5CB84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4772C0-0009-843F-6183-9809C55DB03D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910D49E-B580-A88F-3DA0-4F071D11C07B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FC89207F-5E4A-67DE-DD3A-C10DF03A159C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CF08E0-2A49-9BAF-323E-6E55CE778D40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5D84C5D-74B6-8407-810C-73BCE11C93D9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68ED4C04-FBD1-FFE6-EB22-15110797DD5E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79AC69-CB64-5733-7CC5-29DA4C81D590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552E11-FFD2-1DB1-7BAD-9C1426A8CB0B}"/>
              </a:ext>
            </a:extLst>
          </p:cNvPr>
          <p:cNvSpPr/>
          <p:nvPr/>
        </p:nvSpPr>
        <p:spPr>
          <a:xfrm rot="16200000">
            <a:off x="6148923" y="-1148602"/>
            <a:ext cx="612484" cy="10975471"/>
          </a:xfrm>
          <a:custGeom>
            <a:avLst/>
            <a:gdLst>
              <a:gd name="csX0" fmla="*/ 0 w 612484"/>
              <a:gd name="csY0" fmla="*/ 102083 h 10975471"/>
              <a:gd name="csX1" fmla="*/ 102083 w 612484"/>
              <a:gd name="csY1" fmla="*/ 0 h 10975471"/>
              <a:gd name="csX2" fmla="*/ 510401 w 612484"/>
              <a:gd name="csY2" fmla="*/ 0 h 10975471"/>
              <a:gd name="csX3" fmla="*/ 612484 w 612484"/>
              <a:gd name="csY3" fmla="*/ 102083 h 10975471"/>
              <a:gd name="csX4" fmla="*/ 612484 w 612484"/>
              <a:gd name="csY4" fmla="*/ 10873388 h 10975471"/>
              <a:gd name="csX5" fmla="*/ 510401 w 612484"/>
              <a:gd name="csY5" fmla="*/ 10975471 h 10975471"/>
              <a:gd name="csX6" fmla="*/ 102083 w 612484"/>
              <a:gd name="csY6" fmla="*/ 10975471 h 10975471"/>
              <a:gd name="csX7" fmla="*/ 0 w 612484"/>
              <a:gd name="csY7" fmla="*/ 10873388 h 10975471"/>
              <a:gd name="csX8" fmla="*/ 0 w 612484"/>
              <a:gd name="csY8" fmla="*/ 102083 h 109754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12484" h="10975471" extrusionOk="0">
                <a:moveTo>
                  <a:pt x="0" y="102083"/>
                </a:moveTo>
                <a:cubicBezTo>
                  <a:pt x="-10739" y="46879"/>
                  <a:pt x="47131" y="-7076"/>
                  <a:pt x="102083" y="0"/>
                </a:cubicBezTo>
                <a:cubicBezTo>
                  <a:pt x="161426" y="8074"/>
                  <a:pt x="325555" y="12167"/>
                  <a:pt x="510401" y="0"/>
                </a:cubicBezTo>
                <a:cubicBezTo>
                  <a:pt x="558855" y="1814"/>
                  <a:pt x="609063" y="49768"/>
                  <a:pt x="612484" y="102083"/>
                </a:cubicBezTo>
                <a:cubicBezTo>
                  <a:pt x="501059" y="4403971"/>
                  <a:pt x="742637" y="9658861"/>
                  <a:pt x="612484" y="10873388"/>
                </a:cubicBezTo>
                <a:cubicBezTo>
                  <a:pt x="610729" y="10936401"/>
                  <a:pt x="560471" y="10969119"/>
                  <a:pt x="510401" y="10975471"/>
                </a:cubicBezTo>
                <a:cubicBezTo>
                  <a:pt x="416883" y="10984872"/>
                  <a:pt x="271757" y="10982375"/>
                  <a:pt x="102083" y="10975471"/>
                </a:cubicBezTo>
                <a:cubicBezTo>
                  <a:pt x="46611" y="10970725"/>
                  <a:pt x="-4891" y="10929485"/>
                  <a:pt x="0" y="10873388"/>
                </a:cubicBezTo>
                <a:cubicBezTo>
                  <a:pt x="-169930" y="8451133"/>
                  <a:pt x="-57575" y="5075597"/>
                  <a:pt x="0" y="1020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163855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D25500B-87B1-BD17-542A-DE73A30202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29004"/>
            <a:ext cx="771337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7F156-D305-9C96-DB38-3801ED5EBC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19" y="3835110"/>
            <a:ext cx="2702859" cy="27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74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1EB7-341E-4E2F-FAB1-C960B3FC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Ptychography</a:t>
            </a:r>
          </a:p>
        </p:txBody>
      </p:sp>
      <p:sp>
        <p:nvSpPr>
          <p:cNvPr id="7" name="AutoShape 4" descr="UCL Logo">
            <a:extLst>
              <a:ext uri="{FF2B5EF4-FFF2-40B4-BE49-F238E27FC236}">
                <a16:creationId xmlns:a16="http://schemas.microsoft.com/office/drawing/2014/main" id="{2E9124F2-D2C0-0780-74D0-0353BA05F4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2724150"/>
            <a:ext cx="2895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14DF0-30FC-ED7E-3842-8FE4E201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7" y="6223463"/>
            <a:ext cx="1867921" cy="538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33244-A8B9-F847-4000-47D112A6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335" y="6259480"/>
            <a:ext cx="1638529" cy="466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3FEA1F-59F7-E21A-F130-0C852D77F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258" y="6223463"/>
            <a:ext cx="1697884" cy="502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897550-1272-B0D3-A6EE-F826795D4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0" y="2546621"/>
            <a:ext cx="6033919" cy="2233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953410-D0E5-952D-21F9-ED8C5B64B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588" y="365125"/>
            <a:ext cx="6020638" cy="18719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AD478D-8CDF-67AB-9855-0EBDEE322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588" y="4833033"/>
            <a:ext cx="6020638" cy="1928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2B35DA-B069-DBD7-1473-3BB1DAABE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588" y="2575368"/>
            <a:ext cx="6001586" cy="18719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F35180-B5C5-1AA9-5DA0-915BEA0B9D22}"/>
              </a:ext>
            </a:extLst>
          </p:cNvPr>
          <p:cNvSpPr txBox="1"/>
          <p:nvPr/>
        </p:nvSpPr>
        <p:spPr>
          <a:xfrm>
            <a:off x="7028941" y="55552"/>
            <a:ext cx="413087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1973B2"/>
                </a:solidFill>
              </a:rPr>
              <a:t>ePIE</a:t>
            </a:r>
            <a:endParaRPr lang="en-GB" dirty="0">
              <a:solidFill>
                <a:srgbClr val="1973B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61DD3-C6B5-684C-2EA9-94086AA4C815}"/>
              </a:ext>
            </a:extLst>
          </p:cNvPr>
          <p:cNvSpPr txBox="1"/>
          <p:nvPr/>
        </p:nvSpPr>
        <p:spPr>
          <a:xfrm>
            <a:off x="7038467" y="2284470"/>
            <a:ext cx="413087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A981A"/>
                </a:solidFill>
              </a:rPr>
              <a:t>Nonlinear Conjugate Gradients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38FC6C-5E68-899D-151C-E9B5A95485A3}"/>
              </a:ext>
            </a:extLst>
          </p:cNvPr>
          <p:cNvSpPr txBox="1"/>
          <p:nvPr/>
        </p:nvSpPr>
        <p:spPr>
          <a:xfrm>
            <a:off x="7028940" y="4601053"/>
            <a:ext cx="413087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62728"/>
                </a:solidFill>
              </a:rPr>
              <a:t>L-BFGS</a:t>
            </a:r>
          </a:p>
        </p:txBody>
      </p:sp>
    </p:spTree>
    <p:extLst>
      <p:ext uri="{BB962C8B-B14F-4D97-AF65-F5344CB8AC3E}">
        <p14:creationId xmlns:p14="http://schemas.microsoft.com/office/powerpoint/2010/main" val="38641130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C7C4-C202-B2A9-6232-DF75D515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Thick sample ptychography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E4F46-2111-E17A-70D2-13B3F90B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2363"/>
            <a:ext cx="2699905" cy="236373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7B091E-513B-9971-C0A5-2229E56945E1}"/>
              </a:ext>
            </a:extLst>
          </p:cNvPr>
          <p:cNvCxnSpPr>
            <a:cxnSpLocks/>
          </p:cNvCxnSpPr>
          <p:nvPr/>
        </p:nvCxnSpPr>
        <p:spPr>
          <a:xfrm>
            <a:off x="586941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B22E91-287C-DBBC-B652-8B7A7753B31D}"/>
              </a:ext>
            </a:extLst>
          </p:cNvPr>
          <p:cNvCxnSpPr>
            <a:cxnSpLocks/>
          </p:cNvCxnSpPr>
          <p:nvPr/>
        </p:nvCxnSpPr>
        <p:spPr>
          <a:xfrm>
            <a:off x="1108049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7027EA-2F4A-2BB2-6785-C02412C2F24E}"/>
              </a:ext>
            </a:extLst>
          </p:cNvPr>
          <p:cNvCxnSpPr>
            <a:cxnSpLocks/>
          </p:cNvCxnSpPr>
          <p:nvPr/>
        </p:nvCxnSpPr>
        <p:spPr>
          <a:xfrm>
            <a:off x="586941" y="5537890"/>
            <a:ext cx="5211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CD1518-C46C-11F6-932C-C7BBF01B5E6D}"/>
              </a:ext>
            </a:extLst>
          </p:cNvPr>
          <p:cNvCxnSpPr>
            <a:cxnSpLocks/>
          </p:cNvCxnSpPr>
          <p:nvPr/>
        </p:nvCxnSpPr>
        <p:spPr>
          <a:xfrm>
            <a:off x="1637518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71F4FD-E404-0235-B395-188BF21D25F0}"/>
              </a:ext>
            </a:extLst>
          </p:cNvPr>
          <p:cNvCxnSpPr>
            <a:cxnSpLocks/>
          </p:cNvCxnSpPr>
          <p:nvPr/>
        </p:nvCxnSpPr>
        <p:spPr>
          <a:xfrm>
            <a:off x="1116410" y="5537890"/>
            <a:ext cx="5211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C6E955-1C8A-040E-05A6-A42A79666D9C}"/>
              </a:ext>
            </a:extLst>
          </p:cNvPr>
          <p:cNvCxnSpPr>
            <a:cxnSpLocks/>
          </p:cNvCxnSpPr>
          <p:nvPr/>
        </p:nvCxnSpPr>
        <p:spPr>
          <a:xfrm>
            <a:off x="2160020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13DBCC-2F12-35BE-E568-2CE3C292292F}"/>
              </a:ext>
            </a:extLst>
          </p:cNvPr>
          <p:cNvCxnSpPr>
            <a:cxnSpLocks/>
          </p:cNvCxnSpPr>
          <p:nvPr/>
        </p:nvCxnSpPr>
        <p:spPr>
          <a:xfrm>
            <a:off x="1638912" y="5537890"/>
            <a:ext cx="5211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602988-4496-0B17-B5DA-EAFC258041DD}"/>
              </a:ext>
            </a:extLst>
          </p:cNvPr>
          <p:cNvCxnSpPr>
            <a:cxnSpLocks/>
          </p:cNvCxnSpPr>
          <p:nvPr/>
        </p:nvCxnSpPr>
        <p:spPr>
          <a:xfrm>
            <a:off x="2685309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A20952-92F5-BC8D-918F-914B6B69039A}"/>
              </a:ext>
            </a:extLst>
          </p:cNvPr>
          <p:cNvCxnSpPr>
            <a:cxnSpLocks/>
          </p:cNvCxnSpPr>
          <p:nvPr/>
        </p:nvCxnSpPr>
        <p:spPr>
          <a:xfrm>
            <a:off x="2164200" y="5537890"/>
            <a:ext cx="5211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0FDFE5-036B-0956-FC2E-0728AA9AF7BA}"/>
              </a:ext>
            </a:extLst>
          </p:cNvPr>
          <p:cNvCxnSpPr>
            <a:cxnSpLocks/>
          </p:cNvCxnSpPr>
          <p:nvPr/>
        </p:nvCxnSpPr>
        <p:spPr>
          <a:xfrm>
            <a:off x="3207811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F3E743-0BA8-619F-532A-7FB5EC8738E9}"/>
              </a:ext>
            </a:extLst>
          </p:cNvPr>
          <p:cNvCxnSpPr>
            <a:cxnSpLocks/>
          </p:cNvCxnSpPr>
          <p:nvPr/>
        </p:nvCxnSpPr>
        <p:spPr>
          <a:xfrm>
            <a:off x="2686702" y="5537890"/>
            <a:ext cx="5211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51660C-FDA2-2FEB-8E0E-901F2755564B}"/>
              </a:ext>
            </a:extLst>
          </p:cNvPr>
          <p:cNvCxnSpPr>
            <a:cxnSpLocks/>
          </p:cNvCxnSpPr>
          <p:nvPr/>
        </p:nvCxnSpPr>
        <p:spPr>
          <a:xfrm>
            <a:off x="65832" y="5536497"/>
            <a:ext cx="52110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A95D32-AA55-9A3E-A4C2-A1BA7368BCD6}"/>
              </a:ext>
            </a:extLst>
          </p:cNvPr>
          <p:cNvCxnSpPr>
            <a:cxnSpLocks/>
          </p:cNvCxnSpPr>
          <p:nvPr/>
        </p:nvCxnSpPr>
        <p:spPr>
          <a:xfrm>
            <a:off x="3207811" y="5536497"/>
            <a:ext cx="1245644" cy="1393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FAE0DE-EF72-A85B-5425-18590724CE12}"/>
              </a:ext>
            </a:extLst>
          </p:cNvPr>
          <p:cNvCxnSpPr>
            <a:cxnSpLocks/>
          </p:cNvCxnSpPr>
          <p:nvPr/>
        </p:nvCxnSpPr>
        <p:spPr>
          <a:xfrm>
            <a:off x="4453456" y="5157509"/>
            <a:ext cx="0" cy="79420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8189F4-972D-3BE4-D2A1-4C682C0A8791}"/>
              </a:ext>
            </a:extLst>
          </p:cNvPr>
          <p:cNvSpPr txBox="1"/>
          <p:nvPr/>
        </p:nvSpPr>
        <p:spPr>
          <a:xfrm>
            <a:off x="1517190" y="5989788"/>
            <a:ext cx="78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accent5"/>
                </a:solidFill>
              </a:rPr>
              <a:t>Sample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7F0F5C-365F-89B1-9E9E-760A3C74494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301588" y="6128288"/>
            <a:ext cx="906223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46D58D-8D14-374E-FB28-82C2BFE954B0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00418" y="6128288"/>
            <a:ext cx="916772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CE935E3-A861-1253-D006-BEC9E00AA38C}"/>
              </a:ext>
            </a:extLst>
          </p:cNvPr>
          <p:cNvSpPr txBox="1"/>
          <p:nvPr/>
        </p:nvSpPr>
        <p:spPr>
          <a:xfrm>
            <a:off x="3899397" y="5989788"/>
            <a:ext cx="78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C00000"/>
                </a:solidFill>
              </a:rPr>
              <a:t>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A785C0-F4E9-AA85-F82C-45A1175A5E3C}"/>
                  </a:ext>
                </a:extLst>
              </p:cNvPr>
              <p:cNvSpPr txBox="1"/>
              <p:nvPr/>
            </p:nvSpPr>
            <p:spPr>
              <a:xfrm>
                <a:off x="213251" y="5544464"/>
                <a:ext cx="178623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A785C0-F4E9-AA85-F82C-45A1175A5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51" y="5544464"/>
                <a:ext cx="178623" cy="126625"/>
              </a:xfrm>
              <a:prstGeom prst="rect">
                <a:avLst/>
              </a:prstGeom>
              <a:blipFill>
                <a:blip r:embed="rId3"/>
                <a:stretch>
                  <a:fillRect l="-48276" r="-113793" b="-1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F33627-1D27-322C-BC0B-C5D5DC9A290A}"/>
                  </a:ext>
                </a:extLst>
              </p:cNvPr>
              <p:cNvSpPr txBox="1"/>
              <p:nvPr/>
            </p:nvSpPr>
            <p:spPr>
              <a:xfrm>
                <a:off x="778940" y="5273288"/>
                <a:ext cx="91979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F33627-1D27-322C-BC0B-C5D5DC9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40" y="5273288"/>
                <a:ext cx="91979" cy="126625"/>
              </a:xfrm>
              <a:prstGeom prst="rect">
                <a:avLst/>
              </a:prstGeom>
              <a:blipFill>
                <a:blip r:embed="rId4"/>
                <a:stretch>
                  <a:fillRect l="-93333" r="-146667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077DBE-4748-F67F-16B5-E583DDE2771D}"/>
                  </a:ext>
                </a:extLst>
              </p:cNvPr>
              <p:cNvSpPr txBox="1"/>
              <p:nvPr/>
            </p:nvSpPr>
            <p:spPr>
              <a:xfrm>
                <a:off x="1317268" y="5273287"/>
                <a:ext cx="91979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077DBE-4748-F67F-16B5-E583DDE27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268" y="5273287"/>
                <a:ext cx="91979" cy="126625"/>
              </a:xfrm>
              <a:prstGeom prst="rect">
                <a:avLst/>
              </a:prstGeom>
              <a:blipFill>
                <a:blip r:embed="rId5"/>
                <a:stretch>
                  <a:fillRect l="-86667" r="-153333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DCA75C-DB68-36DD-34B2-BD28DB1A2C56}"/>
                  </a:ext>
                </a:extLst>
              </p:cNvPr>
              <p:cNvSpPr txBox="1"/>
              <p:nvPr/>
            </p:nvSpPr>
            <p:spPr>
              <a:xfrm>
                <a:off x="1851387" y="5273286"/>
                <a:ext cx="91979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DCA75C-DB68-36DD-34B2-BD28DB1A2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387" y="5273286"/>
                <a:ext cx="91979" cy="126625"/>
              </a:xfrm>
              <a:prstGeom prst="rect">
                <a:avLst/>
              </a:prstGeom>
              <a:blipFill>
                <a:blip r:embed="rId6"/>
                <a:stretch>
                  <a:fillRect l="-93333" r="-146667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A21C11-F211-32CB-F952-D0DD64A8C9D5}"/>
                  </a:ext>
                </a:extLst>
              </p:cNvPr>
              <p:cNvSpPr txBox="1"/>
              <p:nvPr/>
            </p:nvSpPr>
            <p:spPr>
              <a:xfrm>
                <a:off x="2378764" y="5273286"/>
                <a:ext cx="91979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A21C11-F211-32CB-F952-D0DD64A8C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764" y="5273286"/>
                <a:ext cx="91979" cy="126625"/>
              </a:xfrm>
              <a:prstGeom prst="rect">
                <a:avLst/>
              </a:prstGeom>
              <a:blipFill>
                <a:blip r:embed="rId7"/>
                <a:stretch>
                  <a:fillRect l="-86667" r="-153333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4D883D-3D0F-C556-DACE-2D9E323C7E98}"/>
                  </a:ext>
                </a:extLst>
              </p:cNvPr>
              <p:cNvSpPr txBox="1"/>
              <p:nvPr/>
            </p:nvSpPr>
            <p:spPr>
              <a:xfrm>
                <a:off x="2887883" y="5273121"/>
                <a:ext cx="91979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4D883D-3D0F-C556-DACE-2D9E323C7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883" y="5273121"/>
                <a:ext cx="91979" cy="126625"/>
              </a:xfrm>
              <a:prstGeom prst="rect">
                <a:avLst/>
              </a:prstGeom>
              <a:blipFill>
                <a:blip r:embed="rId8"/>
                <a:stretch>
                  <a:fillRect l="-93333" r="-146667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00CE37-E83F-BD39-567B-1D70DBB95EB2}"/>
                  </a:ext>
                </a:extLst>
              </p:cNvPr>
              <p:cNvSpPr txBox="1"/>
              <p:nvPr/>
            </p:nvSpPr>
            <p:spPr>
              <a:xfrm>
                <a:off x="3806597" y="5273120"/>
                <a:ext cx="92800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00CE37-E83F-BD39-567B-1D70DBB95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597" y="5273120"/>
                <a:ext cx="92800" cy="126625"/>
              </a:xfrm>
              <a:prstGeom prst="rect">
                <a:avLst/>
              </a:prstGeom>
              <a:blipFill>
                <a:blip r:embed="rId9"/>
                <a:stretch>
                  <a:fillRect l="-81250" r="-131250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869B3D4A-225D-D4C2-E1F5-C785AD8E9F6E}"/>
              </a:ext>
            </a:extLst>
          </p:cNvPr>
          <p:cNvSpPr/>
          <p:nvPr/>
        </p:nvSpPr>
        <p:spPr>
          <a:xfrm>
            <a:off x="577646" y="4858074"/>
            <a:ext cx="521108" cy="160936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39DBB470-C538-6006-418C-6FFA6B97AC71}"/>
              </a:ext>
            </a:extLst>
          </p:cNvPr>
          <p:cNvSpPr/>
          <p:nvPr/>
        </p:nvSpPr>
        <p:spPr>
          <a:xfrm>
            <a:off x="1121718" y="4867025"/>
            <a:ext cx="494230" cy="151984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B13C4B15-6C55-2B27-6162-F0B642B6324B}"/>
              </a:ext>
            </a:extLst>
          </p:cNvPr>
          <p:cNvSpPr/>
          <p:nvPr/>
        </p:nvSpPr>
        <p:spPr>
          <a:xfrm>
            <a:off x="1651478" y="4854575"/>
            <a:ext cx="494230" cy="160933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DD4C7A43-5BB9-99DD-B601-5F3D21B7B01D}"/>
              </a:ext>
            </a:extLst>
          </p:cNvPr>
          <p:cNvSpPr/>
          <p:nvPr/>
        </p:nvSpPr>
        <p:spPr>
          <a:xfrm>
            <a:off x="2189600" y="4851093"/>
            <a:ext cx="494230" cy="147380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Arrow: Curved Down 32">
            <a:extLst>
              <a:ext uri="{FF2B5EF4-FFF2-40B4-BE49-F238E27FC236}">
                <a16:creationId xmlns:a16="http://schemas.microsoft.com/office/drawing/2014/main" id="{105B2864-6C41-77ED-B922-9952B84981CF}"/>
              </a:ext>
            </a:extLst>
          </p:cNvPr>
          <p:cNvSpPr/>
          <p:nvPr/>
        </p:nvSpPr>
        <p:spPr>
          <a:xfrm>
            <a:off x="2719360" y="4842590"/>
            <a:ext cx="521108" cy="160936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3FA640-D974-7B97-BDC7-8049665F4DE9}"/>
              </a:ext>
            </a:extLst>
          </p:cNvPr>
          <p:cNvSpPr txBox="1"/>
          <p:nvPr/>
        </p:nvSpPr>
        <p:spPr>
          <a:xfrm>
            <a:off x="1289814" y="4536017"/>
            <a:ext cx="1462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0000"/>
                </a:solidFill>
              </a:rPr>
              <a:t>Sequential steps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935DFD-0581-A29F-F1B6-32FA7A22A3D8}"/>
              </a:ext>
            </a:extLst>
          </p:cNvPr>
          <p:cNvSpPr txBox="1"/>
          <p:nvPr/>
        </p:nvSpPr>
        <p:spPr>
          <a:xfrm>
            <a:off x="4749148" y="1633172"/>
            <a:ext cx="705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</a:t>
            </a:r>
            <a:r>
              <a:rPr lang="en-GB" sz="2000" b="1" dirty="0" err="1">
                <a:solidFill>
                  <a:schemeClr val="accent3"/>
                </a:solidFill>
              </a:rPr>
              <a:t>multislice</a:t>
            </a:r>
            <a:r>
              <a:rPr lang="en-GB" sz="2000" dirty="0"/>
              <a:t> approach has some </a:t>
            </a:r>
            <a:r>
              <a:rPr lang="en-GB" sz="2000" b="1" dirty="0">
                <a:solidFill>
                  <a:srgbClr val="C00000"/>
                </a:solidFill>
              </a:rPr>
              <a:t>limitations</a:t>
            </a:r>
            <a:r>
              <a:rPr lang="en-GB" sz="2000" dirty="0"/>
              <a:t> when trying to push for </a:t>
            </a:r>
            <a:r>
              <a:rPr lang="en-GB" sz="2000" b="1" dirty="0">
                <a:solidFill>
                  <a:schemeClr val="accent5"/>
                </a:solidFill>
              </a:rPr>
              <a:t>thicker samples</a:t>
            </a:r>
            <a:r>
              <a:rPr lang="en-GB" sz="2000" dirty="0"/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369885-4069-3E6F-4526-94E1E48457BC}"/>
              </a:ext>
            </a:extLst>
          </p:cNvPr>
          <p:cNvSpPr txBox="1"/>
          <p:nvPr/>
        </p:nvSpPr>
        <p:spPr>
          <a:xfrm>
            <a:off x="4918898" y="2447129"/>
            <a:ext cx="6096000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>
                <a:cs typeface="Arial"/>
              </a:rPr>
              <a:t>Accuracy: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Non-crystalline structure, especially biological samples, are </a:t>
            </a:r>
            <a:r>
              <a:rPr lang="en-GB" sz="1800" dirty="0">
                <a:solidFill>
                  <a:srgbClr val="C00000"/>
                </a:solidFill>
              </a:rPr>
              <a:t>not well-approximated by layered slices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C00000"/>
              </a:solidFill>
              <a:cs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/>
              </a:rPr>
              <a:t>Multislice</a:t>
            </a:r>
            <a:r>
              <a:rPr lang="en-GB" dirty="0">
                <a:cs typeface="Arial" panose="020B0604020202020204"/>
              </a:rPr>
              <a:t> suffers from the </a:t>
            </a:r>
            <a:r>
              <a:rPr lang="en-GB" dirty="0">
                <a:solidFill>
                  <a:schemeClr val="accent3"/>
                </a:solidFill>
                <a:cs typeface="Arial"/>
              </a:rPr>
              <a:t>“leaky duct” problem</a:t>
            </a:r>
            <a:r>
              <a:rPr lang="en-GB" dirty="0">
                <a:solidFill>
                  <a:srgbClr val="C00000"/>
                </a:solidFill>
                <a:cs typeface="Arial"/>
              </a:rPr>
              <a:t> </a:t>
            </a:r>
            <a:r>
              <a:rPr lang="en-GB" dirty="0">
                <a:cs typeface="Arial"/>
              </a:rPr>
              <a:t>(well-documented in other fields)</a:t>
            </a:r>
            <a:endParaRPr lang="en-GB" dirty="0">
              <a:solidFill>
                <a:srgbClr val="C00000"/>
              </a:solidFill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800BB9-CE8B-5F7D-CF07-DA5131B0B035}"/>
              </a:ext>
            </a:extLst>
          </p:cNvPr>
          <p:cNvSpPr txBox="1"/>
          <p:nvPr/>
        </p:nvSpPr>
        <p:spPr>
          <a:xfrm>
            <a:off x="4918898" y="4028108"/>
            <a:ext cx="6096000" cy="19236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cs typeface="Arial"/>
              </a:rPr>
              <a:t>Speed: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cs typeface="Arial"/>
              </a:rPr>
              <a:t>Propagation between slices </a:t>
            </a:r>
            <a:r>
              <a:rPr lang="en-GB">
                <a:solidFill>
                  <a:srgbClr val="C00000"/>
                </a:solidFill>
                <a:cs typeface="Arial"/>
              </a:rPr>
              <a:t>is sequential and becomes costly</a:t>
            </a:r>
            <a:r>
              <a:rPr lang="en-GB">
                <a:solidFill>
                  <a:schemeClr val="accent3"/>
                </a:solidFill>
                <a:cs typeface="Arial"/>
              </a:rPr>
              <a:t> </a:t>
            </a:r>
            <a:r>
              <a:rPr lang="en-GB">
                <a:cs typeface="Arial"/>
              </a:rPr>
              <a:t>when more slices are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cs typeface="Arial"/>
              </a:rPr>
              <a:t>For truly thick samples </a:t>
            </a:r>
            <a:r>
              <a:rPr lang="en-GB" err="1">
                <a:cs typeface="Arial"/>
              </a:rPr>
              <a:t>multislice</a:t>
            </a:r>
            <a:r>
              <a:rPr lang="en-GB">
                <a:cs typeface="Arial"/>
              </a:rPr>
              <a:t> needs </a:t>
            </a:r>
            <a:r>
              <a:rPr lang="en-GB">
                <a:solidFill>
                  <a:schemeClr val="accent3"/>
                </a:solidFill>
                <a:cs typeface="Arial"/>
              </a:rPr>
              <a:t>small step sizes </a:t>
            </a:r>
            <a:r>
              <a:rPr lang="en-GB">
                <a:cs typeface="Arial"/>
              </a:rPr>
              <a:t>between slices for accuracy, increasing the bottleneck</a:t>
            </a:r>
          </a:p>
        </p:txBody>
      </p:sp>
    </p:spTree>
    <p:extLst>
      <p:ext uri="{BB962C8B-B14F-4D97-AF65-F5344CB8AC3E}">
        <p14:creationId xmlns:p14="http://schemas.microsoft.com/office/powerpoint/2010/main" val="1116185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6FCF-9178-D610-F978-A084EF0D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6798130-9991-08B3-2A40-2D8FF8FB5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13" y="2101510"/>
            <a:ext cx="4434401" cy="1054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C41D6-7B15-9210-8C04-B135B0BA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Thick sample ptychography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15D03-4BD0-1B71-5F34-2EF63EAE4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2363"/>
            <a:ext cx="2699905" cy="236373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842D15-5B58-9457-A0F6-E5FEA63920C7}"/>
              </a:ext>
            </a:extLst>
          </p:cNvPr>
          <p:cNvCxnSpPr>
            <a:cxnSpLocks/>
          </p:cNvCxnSpPr>
          <p:nvPr/>
        </p:nvCxnSpPr>
        <p:spPr>
          <a:xfrm>
            <a:off x="586941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AFDFEB-B969-B530-EA78-FAEA2EA84500}"/>
              </a:ext>
            </a:extLst>
          </p:cNvPr>
          <p:cNvCxnSpPr>
            <a:cxnSpLocks/>
          </p:cNvCxnSpPr>
          <p:nvPr/>
        </p:nvCxnSpPr>
        <p:spPr>
          <a:xfrm flipV="1">
            <a:off x="586941" y="5536497"/>
            <a:ext cx="2620870" cy="13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EA584-D8AF-1E2C-8261-97D485050455}"/>
              </a:ext>
            </a:extLst>
          </p:cNvPr>
          <p:cNvCxnSpPr>
            <a:cxnSpLocks/>
          </p:cNvCxnSpPr>
          <p:nvPr/>
        </p:nvCxnSpPr>
        <p:spPr>
          <a:xfrm>
            <a:off x="3207811" y="5157509"/>
            <a:ext cx="0" cy="794203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5DE677-2AC8-1867-5555-F8AD3EADEBFC}"/>
              </a:ext>
            </a:extLst>
          </p:cNvPr>
          <p:cNvCxnSpPr>
            <a:cxnSpLocks/>
          </p:cNvCxnSpPr>
          <p:nvPr/>
        </p:nvCxnSpPr>
        <p:spPr>
          <a:xfrm>
            <a:off x="65832" y="5536497"/>
            <a:ext cx="52110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B7C05E-CA66-F767-F30F-C46F2508ABD7}"/>
              </a:ext>
            </a:extLst>
          </p:cNvPr>
          <p:cNvCxnSpPr>
            <a:cxnSpLocks/>
          </p:cNvCxnSpPr>
          <p:nvPr/>
        </p:nvCxnSpPr>
        <p:spPr>
          <a:xfrm>
            <a:off x="3207811" y="5536497"/>
            <a:ext cx="1245644" cy="1393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26199E-844D-784F-9684-3D1E53A4FE56}"/>
              </a:ext>
            </a:extLst>
          </p:cNvPr>
          <p:cNvCxnSpPr>
            <a:cxnSpLocks/>
          </p:cNvCxnSpPr>
          <p:nvPr/>
        </p:nvCxnSpPr>
        <p:spPr>
          <a:xfrm>
            <a:off x="4453456" y="5157509"/>
            <a:ext cx="0" cy="79420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ADBAA9D-2F00-1B6B-5F28-1911EFC185AB}"/>
              </a:ext>
            </a:extLst>
          </p:cNvPr>
          <p:cNvSpPr txBox="1"/>
          <p:nvPr/>
        </p:nvSpPr>
        <p:spPr>
          <a:xfrm>
            <a:off x="1517190" y="5989788"/>
            <a:ext cx="78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accent5"/>
                </a:solidFill>
              </a:rPr>
              <a:t>Sample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D347C9-E0BF-964C-54AA-8D6FCD16DEF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301588" y="6128288"/>
            <a:ext cx="906223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C0888B-7598-83A1-1469-83F92F96C905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00418" y="6128288"/>
            <a:ext cx="916772" cy="0"/>
          </a:xfrm>
          <a:prstGeom prst="straightConnector1">
            <a:avLst/>
          </a:prstGeom>
          <a:ln w="190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13CDC5-4887-2F1A-65B9-94F2D7CF7319}"/>
              </a:ext>
            </a:extLst>
          </p:cNvPr>
          <p:cNvSpPr txBox="1"/>
          <p:nvPr/>
        </p:nvSpPr>
        <p:spPr>
          <a:xfrm>
            <a:off x="3899397" y="5989788"/>
            <a:ext cx="78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C00000"/>
                </a:solidFill>
              </a:rPr>
              <a:t>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44E2FA-BA70-21D7-4030-367601E04355}"/>
                  </a:ext>
                </a:extLst>
              </p:cNvPr>
              <p:cNvSpPr txBox="1"/>
              <p:nvPr/>
            </p:nvSpPr>
            <p:spPr>
              <a:xfrm>
                <a:off x="213251" y="5544464"/>
                <a:ext cx="178623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44E2FA-BA70-21D7-4030-367601E04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51" y="5544464"/>
                <a:ext cx="178623" cy="126625"/>
              </a:xfrm>
              <a:prstGeom prst="rect">
                <a:avLst/>
              </a:prstGeom>
              <a:blipFill>
                <a:blip r:embed="rId4"/>
                <a:stretch>
                  <a:fillRect l="-48276" r="-113793" b="-18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A5AB61-0E2F-CD86-E1AD-562665E99614}"/>
                  </a:ext>
                </a:extLst>
              </p:cNvPr>
              <p:cNvSpPr txBox="1"/>
              <p:nvPr/>
            </p:nvSpPr>
            <p:spPr>
              <a:xfrm>
                <a:off x="3806597" y="5273120"/>
                <a:ext cx="92800" cy="12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A5AB61-0E2F-CD86-E1AD-562665E99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597" y="5273120"/>
                <a:ext cx="92800" cy="126625"/>
              </a:xfrm>
              <a:prstGeom prst="rect">
                <a:avLst/>
              </a:prstGeom>
              <a:blipFill>
                <a:blip r:embed="rId5"/>
                <a:stretch>
                  <a:fillRect l="-81250" r="-131250" b="-1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rrow: Down 40">
            <a:extLst>
              <a:ext uri="{FF2B5EF4-FFF2-40B4-BE49-F238E27FC236}">
                <a16:creationId xmlns:a16="http://schemas.microsoft.com/office/drawing/2014/main" id="{F932EE67-573A-67F5-52CB-417B9F65B448}"/>
              </a:ext>
            </a:extLst>
          </p:cNvPr>
          <p:cNvSpPr/>
          <p:nvPr/>
        </p:nvSpPr>
        <p:spPr>
          <a:xfrm rot="13783100">
            <a:off x="3461274" y="2382242"/>
            <a:ext cx="381155" cy="35142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22F40B-6607-1EAD-0EC0-238551E382BC}"/>
              </a:ext>
            </a:extLst>
          </p:cNvPr>
          <p:cNvSpPr txBox="1"/>
          <p:nvPr/>
        </p:nvSpPr>
        <p:spPr>
          <a:xfrm>
            <a:off x="4931641" y="1646738"/>
            <a:ext cx="493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Solve </a:t>
            </a:r>
            <a:r>
              <a:rPr lang="en-GB" dirty="0">
                <a:solidFill>
                  <a:schemeClr val="accent2"/>
                </a:solidFill>
              </a:rPr>
              <a:t>paraxial wave equation </a:t>
            </a:r>
            <a:r>
              <a:rPr lang="en-GB" dirty="0"/>
              <a:t>through the sample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E8380FD-FC50-9A1B-E625-1EADA4483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935" y="4271300"/>
            <a:ext cx="4639882" cy="2431252"/>
          </a:xfrm>
          <a:prstGeom prst="rect">
            <a:avLst/>
          </a:prstGeom>
        </p:spPr>
      </p:pic>
      <p:sp>
        <p:nvSpPr>
          <p:cNvPr id="45" name="Arrow: Down 44">
            <a:extLst>
              <a:ext uri="{FF2B5EF4-FFF2-40B4-BE49-F238E27FC236}">
                <a16:creationId xmlns:a16="http://schemas.microsoft.com/office/drawing/2014/main" id="{E94A33E9-08DB-7B00-D4C7-0BBAB8106BD6}"/>
              </a:ext>
            </a:extLst>
          </p:cNvPr>
          <p:cNvSpPr/>
          <p:nvPr/>
        </p:nvSpPr>
        <p:spPr>
          <a:xfrm rot="19755416">
            <a:off x="8462811" y="2940207"/>
            <a:ext cx="403287" cy="14031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A9E66F-DD2F-8E21-825C-A78E5A857F43}"/>
              </a:ext>
            </a:extLst>
          </p:cNvPr>
          <p:cNvSpPr txBox="1"/>
          <p:nvPr/>
        </p:nvSpPr>
        <p:spPr>
          <a:xfrm>
            <a:off x="8621984" y="3105834"/>
            <a:ext cx="156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Difficult linear </a:t>
            </a:r>
          </a:p>
          <a:p>
            <a:r>
              <a:rPr lang="en-GB" dirty="0"/>
              <a:t>   systems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405D89F-794D-7C71-C51C-61FF04E9A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41" y="4276157"/>
            <a:ext cx="2289382" cy="22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47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5EF74-3A77-FBAE-920E-A47F87A2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D4730D-6F76-4F06-C37F-A9940A3E1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B2C361-3184-C403-D7F0-3A119FE31AB6}"/>
              </a:ext>
            </a:extLst>
          </p:cNvPr>
          <p:cNvSpPr txBox="1"/>
          <p:nvPr/>
        </p:nvSpPr>
        <p:spPr>
          <a:xfrm>
            <a:off x="204223" y="1695483"/>
            <a:ext cx="870123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Mathematics</a:t>
            </a:r>
            <a:endParaRPr lang="en-US" sz="32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B2AFB-063B-91B2-072A-852BA55923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2AD02C-0D6C-DF97-74EA-ED895D291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69" y="4180344"/>
            <a:ext cx="2538663" cy="2538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3B242-FF91-334F-D71E-8B112706165A}"/>
              </a:ext>
            </a:extLst>
          </p:cNvPr>
          <p:cNvSpPr txBox="1"/>
          <p:nvPr/>
        </p:nvSpPr>
        <p:spPr>
          <a:xfrm>
            <a:off x="9475569" y="6488668"/>
            <a:ext cx="271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https://numerical.rl.ac.uk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5F878-6EAA-1A0E-7D8B-F257E481A6FF}"/>
              </a:ext>
            </a:extLst>
          </p:cNvPr>
          <p:cNvSpPr txBox="1"/>
          <p:nvPr/>
        </p:nvSpPr>
        <p:spPr>
          <a:xfrm>
            <a:off x="312026" y="2562013"/>
            <a:ext cx="8485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Groups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Numerical Linear Algebra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Continuous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Inverse Problems</a:t>
            </a:r>
          </a:p>
          <a:p>
            <a:endParaRPr lang="en-GB" sz="2400" dirty="0"/>
          </a:p>
          <a:p>
            <a:r>
              <a:rPr lang="en-GB" sz="2400" dirty="0"/>
              <a:t>Also interests in numerical solution of differential equations, numerical integration, time stepping methods,…</a:t>
            </a:r>
          </a:p>
          <a:p>
            <a:endParaRPr lang="en-GB" sz="2400" dirty="0"/>
          </a:p>
          <a:p>
            <a:r>
              <a:rPr lang="en-GB" sz="2400" dirty="0"/>
              <a:t>Always on the look out for interesting problems!</a:t>
            </a:r>
          </a:p>
          <a:p>
            <a:endParaRPr lang="en-GB" sz="2400" dirty="0"/>
          </a:p>
          <a:p>
            <a:r>
              <a:rPr lang="en-GB" sz="2400" dirty="0"/>
              <a:t>tyrone.rees@stfc.ac.uk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3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7C39-6BEE-D6E8-4913-BB6573EC6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D0F8E-9F75-BE19-9D2F-7DF227343836}"/>
              </a:ext>
            </a:extLst>
          </p:cNvPr>
          <p:cNvSpPr/>
          <p:nvPr/>
        </p:nvSpPr>
        <p:spPr>
          <a:xfrm>
            <a:off x="12752098" y="4228209"/>
            <a:ext cx="276999" cy="12785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600">
                <a:solidFill>
                  <a:schemeClr val="bg1"/>
                </a:solidFill>
                <a:latin typeface="-webkit-standard"/>
              </a:rPr>
              <a:t>Photo by </a:t>
            </a:r>
            <a:r>
              <a:rPr lang="en-GB" sz="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GB" sz="60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Watkis</a:t>
            </a:r>
            <a:r>
              <a:rPr lang="en-GB" sz="600">
                <a:solidFill>
                  <a:schemeClr val="bg1"/>
                </a:solidFill>
                <a:latin typeface="-webkit-standard"/>
              </a:rPr>
              <a:t> on </a:t>
            </a:r>
            <a:r>
              <a:rPr lang="en-GB" sz="60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F82F96-134F-4DE3-4936-66C7FFCBB4FB}"/>
              </a:ext>
            </a:extLst>
          </p:cNvPr>
          <p:cNvGraphicFramePr/>
          <p:nvPr/>
        </p:nvGraphicFramePr>
        <p:xfrm>
          <a:off x="1947333" y="1278466"/>
          <a:ext cx="97874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2B6D254-22A5-C7B9-D242-ACBCC5777239}"/>
              </a:ext>
            </a:extLst>
          </p:cNvPr>
          <p:cNvGrpSpPr/>
          <p:nvPr/>
        </p:nvGrpSpPr>
        <p:grpSpPr>
          <a:xfrm>
            <a:off x="1947333" y="717535"/>
            <a:ext cx="9787467" cy="558799"/>
            <a:chOff x="9081364" y="0"/>
            <a:chExt cx="706102" cy="54186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BFC8D07-2D79-E4EA-B716-B9EA68AB227D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D5C96B13-EDB5-3E33-F69C-A012C71967D3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ACB995-9117-9E72-8DFC-70D6BA044377}"/>
              </a:ext>
            </a:extLst>
          </p:cNvPr>
          <p:cNvGrpSpPr/>
          <p:nvPr/>
        </p:nvGrpSpPr>
        <p:grpSpPr>
          <a:xfrm>
            <a:off x="1594020" y="23939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F7154B-CE8C-A034-6950-2712110FCCF2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5FD60CDC-8CC1-A9CD-3A00-DC5D8D24BDB0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AAADB4-5F48-4B6A-5CC0-38E6EDA22F03}"/>
              </a:ext>
            </a:extLst>
          </p:cNvPr>
          <p:cNvGrpSpPr/>
          <p:nvPr/>
        </p:nvGrpSpPr>
        <p:grpSpPr>
          <a:xfrm>
            <a:off x="1594020" y="3149600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BC28BE-6583-3E04-CE85-8B2FFA90A9A8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FEED4CF7-58F3-7868-2DB9-943921422EEF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IRIS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6CC0E0-3CAA-07D5-3570-E43E02F175C6}"/>
              </a:ext>
            </a:extLst>
          </p:cNvPr>
          <p:cNvGrpSpPr/>
          <p:nvPr/>
        </p:nvGrpSpPr>
        <p:grpSpPr>
          <a:xfrm>
            <a:off x="1594020" y="4059735"/>
            <a:ext cx="10339108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5B3EEE3-5D72-5C94-6FF2-6A888606E210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4691EE5D-67DD-3866-80F6-00348D1038EC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CoSeC</a:t>
              </a:r>
              <a:endParaRPr lang="en-GB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CCAD9F-E39E-75D8-9BCD-53AE4775A808}"/>
              </a:ext>
            </a:extLst>
          </p:cNvPr>
          <p:cNvGrpSpPr/>
          <p:nvPr/>
        </p:nvGrpSpPr>
        <p:grpSpPr>
          <a:xfrm>
            <a:off x="1594020" y="4867486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F83F0CC-1588-C49A-0A22-6D305E742EB0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6193888A-BF48-2ED1-29AF-FFE111F95AE0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PSDI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500545-E3C2-E317-8A05-31B62C4835C7}"/>
              </a:ext>
            </a:extLst>
          </p:cNvPr>
          <p:cNvGrpSpPr/>
          <p:nvPr/>
        </p:nvGrpSpPr>
        <p:grpSpPr>
          <a:xfrm>
            <a:off x="1594020" y="5675237"/>
            <a:ext cx="10348881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0DE6DF-9B21-2718-4A34-0FBDA041C5CF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36DACDD1-DCD3-CD86-7D0F-68D9CEDDDF90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DF83A7-2896-E67F-AADC-A47C0C07D330}"/>
              </a:ext>
            </a:extLst>
          </p:cNvPr>
          <p:cNvGrpSpPr/>
          <p:nvPr/>
        </p:nvGrpSpPr>
        <p:grpSpPr>
          <a:xfrm rot="16200000">
            <a:off x="-566132" y="4033520"/>
            <a:ext cx="3837970" cy="558799"/>
            <a:chOff x="9081364" y="0"/>
            <a:chExt cx="706102" cy="5418667"/>
          </a:xfrm>
          <a:solidFill>
            <a:schemeClr val="accent6">
              <a:lumMod val="75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CF92DD9-5997-3B73-DC52-77A6BEFBFCC8}"/>
                </a:ext>
              </a:extLst>
            </p:cNvPr>
            <p:cNvSpPr/>
            <p:nvPr/>
          </p:nvSpPr>
          <p:spPr>
            <a:xfrm>
              <a:off x="9081364" y="0"/>
              <a:ext cx="706102" cy="54186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2FB39434-8670-7BF4-03E5-55B7BF5ECD09}"/>
                </a:ext>
              </a:extLst>
            </p:cNvPr>
            <p:cNvSpPr txBox="1"/>
            <p:nvPr/>
          </p:nvSpPr>
          <p:spPr>
            <a:xfrm>
              <a:off x="9102045" y="20681"/>
              <a:ext cx="664740" cy="53773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C1C7F3-A743-9A3D-2EB2-0A85700CBD05}"/>
              </a:ext>
            </a:extLst>
          </p:cNvPr>
          <p:cNvSpPr txBox="1"/>
          <p:nvPr/>
        </p:nvSpPr>
        <p:spPr>
          <a:xfrm>
            <a:off x="2700581" y="29004"/>
            <a:ext cx="828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latin typeface="+mj-lt"/>
              </a:rPr>
              <a:t>STFC Scientific Computing Department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538AE8-7656-64AA-B3DA-E487A4E62B7C}"/>
              </a:ext>
            </a:extLst>
          </p:cNvPr>
          <p:cNvSpPr/>
          <p:nvPr/>
        </p:nvSpPr>
        <p:spPr>
          <a:xfrm rot="16200000">
            <a:off x="6148923" y="-1148602"/>
            <a:ext cx="612484" cy="10975471"/>
          </a:xfrm>
          <a:custGeom>
            <a:avLst/>
            <a:gdLst>
              <a:gd name="csX0" fmla="*/ 0 w 612484"/>
              <a:gd name="csY0" fmla="*/ 102083 h 10975471"/>
              <a:gd name="csX1" fmla="*/ 102083 w 612484"/>
              <a:gd name="csY1" fmla="*/ 0 h 10975471"/>
              <a:gd name="csX2" fmla="*/ 510401 w 612484"/>
              <a:gd name="csY2" fmla="*/ 0 h 10975471"/>
              <a:gd name="csX3" fmla="*/ 612484 w 612484"/>
              <a:gd name="csY3" fmla="*/ 102083 h 10975471"/>
              <a:gd name="csX4" fmla="*/ 612484 w 612484"/>
              <a:gd name="csY4" fmla="*/ 10873388 h 10975471"/>
              <a:gd name="csX5" fmla="*/ 510401 w 612484"/>
              <a:gd name="csY5" fmla="*/ 10975471 h 10975471"/>
              <a:gd name="csX6" fmla="*/ 102083 w 612484"/>
              <a:gd name="csY6" fmla="*/ 10975471 h 10975471"/>
              <a:gd name="csX7" fmla="*/ 0 w 612484"/>
              <a:gd name="csY7" fmla="*/ 10873388 h 10975471"/>
              <a:gd name="csX8" fmla="*/ 0 w 612484"/>
              <a:gd name="csY8" fmla="*/ 102083 h 109754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12484" h="10975471" extrusionOk="0">
                <a:moveTo>
                  <a:pt x="0" y="102083"/>
                </a:moveTo>
                <a:cubicBezTo>
                  <a:pt x="-10739" y="46879"/>
                  <a:pt x="47131" y="-7076"/>
                  <a:pt x="102083" y="0"/>
                </a:cubicBezTo>
                <a:cubicBezTo>
                  <a:pt x="161426" y="8074"/>
                  <a:pt x="325555" y="12167"/>
                  <a:pt x="510401" y="0"/>
                </a:cubicBezTo>
                <a:cubicBezTo>
                  <a:pt x="558855" y="1814"/>
                  <a:pt x="609063" y="49768"/>
                  <a:pt x="612484" y="102083"/>
                </a:cubicBezTo>
                <a:cubicBezTo>
                  <a:pt x="501059" y="4403971"/>
                  <a:pt x="742637" y="9658861"/>
                  <a:pt x="612484" y="10873388"/>
                </a:cubicBezTo>
                <a:cubicBezTo>
                  <a:pt x="610729" y="10936401"/>
                  <a:pt x="560471" y="10969119"/>
                  <a:pt x="510401" y="10975471"/>
                </a:cubicBezTo>
                <a:cubicBezTo>
                  <a:pt x="416883" y="10984872"/>
                  <a:pt x="271757" y="10982375"/>
                  <a:pt x="102083" y="10975471"/>
                </a:cubicBezTo>
                <a:cubicBezTo>
                  <a:pt x="46611" y="10970725"/>
                  <a:pt x="-4891" y="10929485"/>
                  <a:pt x="0" y="10873388"/>
                </a:cubicBezTo>
                <a:cubicBezTo>
                  <a:pt x="-169930" y="8451133"/>
                  <a:pt x="-57575" y="5075597"/>
                  <a:pt x="0" y="10208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163855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3117FA-6336-F6F6-E490-E47629A1F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29004"/>
            <a:ext cx="7713375" cy="68580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53A4220B-9EF2-037C-BAE3-AA196AD57F29}"/>
              </a:ext>
            </a:extLst>
          </p:cNvPr>
          <p:cNvSpPr/>
          <p:nvPr/>
        </p:nvSpPr>
        <p:spPr>
          <a:xfrm>
            <a:off x="895651" y="4616402"/>
            <a:ext cx="1569643" cy="554534"/>
          </a:xfrm>
          <a:custGeom>
            <a:avLst/>
            <a:gdLst>
              <a:gd name="csX0" fmla="*/ 0 w 1569643"/>
              <a:gd name="csY0" fmla="*/ 277267 h 554534"/>
              <a:gd name="csX1" fmla="*/ 784822 w 1569643"/>
              <a:gd name="csY1" fmla="*/ 0 h 554534"/>
              <a:gd name="csX2" fmla="*/ 1569644 w 1569643"/>
              <a:gd name="csY2" fmla="*/ 277267 h 554534"/>
              <a:gd name="csX3" fmla="*/ 784822 w 1569643"/>
              <a:gd name="csY3" fmla="*/ 554534 h 554534"/>
              <a:gd name="csX4" fmla="*/ 0 w 1569643"/>
              <a:gd name="csY4" fmla="*/ 277267 h 554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69643" h="554534" extrusionOk="0">
                <a:moveTo>
                  <a:pt x="0" y="277267"/>
                </a:moveTo>
                <a:cubicBezTo>
                  <a:pt x="8040" y="103812"/>
                  <a:pt x="355330" y="25752"/>
                  <a:pt x="784822" y="0"/>
                </a:cubicBezTo>
                <a:cubicBezTo>
                  <a:pt x="1238666" y="11057"/>
                  <a:pt x="1569762" y="98913"/>
                  <a:pt x="1569644" y="277267"/>
                </a:cubicBezTo>
                <a:cubicBezTo>
                  <a:pt x="1563385" y="441900"/>
                  <a:pt x="1217370" y="546603"/>
                  <a:pt x="784822" y="554534"/>
                </a:cubicBezTo>
                <a:cubicBezTo>
                  <a:pt x="361261" y="544111"/>
                  <a:pt x="-1815" y="426099"/>
                  <a:pt x="0" y="27726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54797711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8C4F03-8AE6-992A-9E95-0CC63AF2FBC4}"/>
              </a:ext>
            </a:extLst>
          </p:cNvPr>
          <p:cNvSpPr/>
          <p:nvPr/>
        </p:nvSpPr>
        <p:spPr>
          <a:xfrm>
            <a:off x="4589110" y="3230064"/>
            <a:ext cx="1569643" cy="554534"/>
          </a:xfrm>
          <a:custGeom>
            <a:avLst/>
            <a:gdLst>
              <a:gd name="csX0" fmla="*/ 0 w 1569643"/>
              <a:gd name="csY0" fmla="*/ 277267 h 554534"/>
              <a:gd name="csX1" fmla="*/ 784822 w 1569643"/>
              <a:gd name="csY1" fmla="*/ 0 h 554534"/>
              <a:gd name="csX2" fmla="*/ 1569644 w 1569643"/>
              <a:gd name="csY2" fmla="*/ 277267 h 554534"/>
              <a:gd name="csX3" fmla="*/ 784822 w 1569643"/>
              <a:gd name="csY3" fmla="*/ 554534 h 554534"/>
              <a:gd name="csX4" fmla="*/ 0 w 1569643"/>
              <a:gd name="csY4" fmla="*/ 277267 h 554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69643" h="554534" extrusionOk="0">
                <a:moveTo>
                  <a:pt x="0" y="277267"/>
                </a:moveTo>
                <a:cubicBezTo>
                  <a:pt x="8040" y="103812"/>
                  <a:pt x="355330" y="25752"/>
                  <a:pt x="784822" y="0"/>
                </a:cubicBezTo>
                <a:cubicBezTo>
                  <a:pt x="1238666" y="11057"/>
                  <a:pt x="1569762" y="98913"/>
                  <a:pt x="1569644" y="277267"/>
                </a:cubicBezTo>
                <a:cubicBezTo>
                  <a:pt x="1563385" y="441900"/>
                  <a:pt x="1217370" y="546603"/>
                  <a:pt x="784822" y="554534"/>
                </a:cubicBezTo>
                <a:cubicBezTo>
                  <a:pt x="361261" y="544111"/>
                  <a:pt x="-1815" y="426099"/>
                  <a:pt x="0" y="27726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54797711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F8F6905-7151-6EF3-9451-C0FB1D2C55D6}"/>
              </a:ext>
            </a:extLst>
          </p:cNvPr>
          <p:cNvSpPr/>
          <p:nvPr/>
        </p:nvSpPr>
        <p:spPr>
          <a:xfrm>
            <a:off x="1449176" y="2502515"/>
            <a:ext cx="1569643" cy="554534"/>
          </a:xfrm>
          <a:custGeom>
            <a:avLst/>
            <a:gdLst>
              <a:gd name="csX0" fmla="*/ 0 w 1569643"/>
              <a:gd name="csY0" fmla="*/ 277267 h 554534"/>
              <a:gd name="csX1" fmla="*/ 784822 w 1569643"/>
              <a:gd name="csY1" fmla="*/ 0 h 554534"/>
              <a:gd name="csX2" fmla="*/ 1569644 w 1569643"/>
              <a:gd name="csY2" fmla="*/ 277267 h 554534"/>
              <a:gd name="csX3" fmla="*/ 784822 w 1569643"/>
              <a:gd name="csY3" fmla="*/ 554534 h 554534"/>
              <a:gd name="csX4" fmla="*/ 0 w 1569643"/>
              <a:gd name="csY4" fmla="*/ 277267 h 554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69643" h="554534" extrusionOk="0">
                <a:moveTo>
                  <a:pt x="0" y="277267"/>
                </a:moveTo>
                <a:cubicBezTo>
                  <a:pt x="8040" y="103812"/>
                  <a:pt x="355330" y="25752"/>
                  <a:pt x="784822" y="0"/>
                </a:cubicBezTo>
                <a:cubicBezTo>
                  <a:pt x="1238666" y="11057"/>
                  <a:pt x="1569762" y="98913"/>
                  <a:pt x="1569644" y="277267"/>
                </a:cubicBezTo>
                <a:cubicBezTo>
                  <a:pt x="1563385" y="441900"/>
                  <a:pt x="1217370" y="546603"/>
                  <a:pt x="784822" y="554534"/>
                </a:cubicBezTo>
                <a:cubicBezTo>
                  <a:pt x="361261" y="544111"/>
                  <a:pt x="-1815" y="426099"/>
                  <a:pt x="0" y="27726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54797711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E50F52-77CD-8BE1-2F2A-033BAE96F82F}"/>
              </a:ext>
            </a:extLst>
          </p:cNvPr>
          <p:cNvSpPr/>
          <p:nvPr/>
        </p:nvSpPr>
        <p:spPr>
          <a:xfrm>
            <a:off x="-28635" y="3011331"/>
            <a:ext cx="1569643" cy="554534"/>
          </a:xfrm>
          <a:custGeom>
            <a:avLst/>
            <a:gdLst>
              <a:gd name="csX0" fmla="*/ 0 w 1569643"/>
              <a:gd name="csY0" fmla="*/ 277267 h 554534"/>
              <a:gd name="csX1" fmla="*/ 784822 w 1569643"/>
              <a:gd name="csY1" fmla="*/ 0 h 554534"/>
              <a:gd name="csX2" fmla="*/ 1569644 w 1569643"/>
              <a:gd name="csY2" fmla="*/ 277267 h 554534"/>
              <a:gd name="csX3" fmla="*/ 784822 w 1569643"/>
              <a:gd name="csY3" fmla="*/ 554534 h 554534"/>
              <a:gd name="csX4" fmla="*/ 0 w 1569643"/>
              <a:gd name="csY4" fmla="*/ 277267 h 554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69643" h="554534" extrusionOk="0">
                <a:moveTo>
                  <a:pt x="0" y="277267"/>
                </a:moveTo>
                <a:cubicBezTo>
                  <a:pt x="8040" y="103812"/>
                  <a:pt x="355330" y="25752"/>
                  <a:pt x="784822" y="0"/>
                </a:cubicBezTo>
                <a:cubicBezTo>
                  <a:pt x="1238666" y="11057"/>
                  <a:pt x="1569762" y="98913"/>
                  <a:pt x="1569644" y="277267"/>
                </a:cubicBezTo>
                <a:cubicBezTo>
                  <a:pt x="1563385" y="441900"/>
                  <a:pt x="1217370" y="546603"/>
                  <a:pt x="784822" y="554534"/>
                </a:cubicBezTo>
                <a:cubicBezTo>
                  <a:pt x="361261" y="544111"/>
                  <a:pt x="-1815" y="426099"/>
                  <a:pt x="0" y="27726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54797711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743E534-5998-0301-34B3-1F4DF81CF4DE}"/>
              </a:ext>
            </a:extLst>
          </p:cNvPr>
          <p:cNvSpPr/>
          <p:nvPr/>
        </p:nvSpPr>
        <p:spPr>
          <a:xfrm>
            <a:off x="1622610" y="3219797"/>
            <a:ext cx="1569643" cy="554534"/>
          </a:xfrm>
          <a:custGeom>
            <a:avLst/>
            <a:gdLst>
              <a:gd name="csX0" fmla="*/ 0 w 1569643"/>
              <a:gd name="csY0" fmla="*/ 277267 h 554534"/>
              <a:gd name="csX1" fmla="*/ 784822 w 1569643"/>
              <a:gd name="csY1" fmla="*/ 0 h 554534"/>
              <a:gd name="csX2" fmla="*/ 1569644 w 1569643"/>
              <a:gd name="csY2" fmla="*/ 277267 h 554534"/>
              <a:gd name="csX3" fmla="*/ 784822 w 1569643"/>
              <a:gd name="csY3" fmla="*/ 554534 h 554534"/>
              <a:gd name="csX4" fmla="*/ 0 w 1569643"/>
              <a:gd name="csY4" fmla="*/ 277267 h 554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69643" h="554534" extrusionOk="0">
                <a:moveTo>
                  <a:pt x="0" y="277267"/>
                </a:moveTo>
                <a:cubicBezTo>
                  <a:pt x="8040" y="103812"/>
                  <a:pt x="355330" y="25752"/>
                  <a:pt x="784822" y="0"/>
                </a:cubicBezTo>
                <a:cubicBezTo>
                  <a:pt x="1238666" y="11057"/>
                  <a:pt x="1569762" y="98913"/>
                  <a:pt x="1569644" y="277267"/>
                </a:cubicBezTo>
                <a:cubicBezTo>
                  <a:pt x="1563385" y="441900"/>
                  <a:pt x="1217370" y="546603"/>
                  <a:pt x="784822" y="554534"/>
                </a:cubicBezTo>
                <a:cubicBezTo>
                  <a:pt x="361261" y="544111"/>
                  <a:pt x="-1815" y="426099"/>
                  <a:pt x="0" y="27726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54797711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F03B59-F75A-55A6-1FD8-48DBC9B68C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19" y="3835110"/>
            <a:ext cx="2702859" cy="27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61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9A4B2-8963-EE30-46A0-30CC541F6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101B401-B1B9-A087-517B-211ECBE63362}"/>
              </a:ext>
            </a:extLst>
          </p:cNvPr>
          <p:cNvSpPr/>
          <p:nvPr/>
        </p:nvSpPr>
        <p:spPr>
          <a:xfrm>
            <a:off x="5430431" y="3326322"/>
            <a:ext cx="2650334" cy="1277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 Computational Mathematics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DD7B734-2B94-4E52-595B-0BF4452FA329}"/>
              </a:ext>
            </a:extLst>
          </p:cNvPr>
          <p:cNvSpPr/>
          <p:nvPr/>
        </p:nvSpPr>
        <p:spPr>
          <a:xfrm>
            <a:off x="7986903" y="1131648"/>
            <a:ext cx="2482460" cy="176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604AB83D-12AF-C3A4-3182-2F0EF446AA24}"/>
              </a:ext>
            </a:extLst>
          </p:cNvPr>
          <p:cNvSpPr/>
          <p:nvPr/>
        </p:nvSpPr>
        <p:spPr>
          <a:xfrm rot="18550088">
            <a:off x="7266699" y="2827103"/>
            <a:ext cx="1155974" cy="4846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22D438-B208-A8B2-7055-4E06E4B4A41D}"/>
              </a:ext>
            </a:extLst>
          </p:cNvPr>
          <p:cNvGrpSpPr/>
          <p:nvPr/>
        </p:nvGrpSpPr>
        <p:grpSpPr>
          <a:xfrm>
            <a:off x="4904896" y="4724280"/>
            <a:ext cx="1051071" cy="1048305"/>
            <a:chOff x="2797993" y="4618411"/>
            <a:chExt cx="1051071" cy="104830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F6E95B8-E690-EE61-15DB-3AA78DF0D7B2}"/>
                </a:ext>
              </a:extLst>
            </p:cNvPr>
            <p:cNvSpPr/>
            <p:nvPr/>
          </p:nvSpPr>
          <p:spPr>
            <a:xfrm>
              <a:off x="2797993" y="4618411"/>
              <a:ext cx="1051071" cy="1048305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75BFBC-FCFA-6699-40DF-25BE1A12E240}"/>
                </a:ext>
              </a:extLst>
            </p:cNvPr>
            <p:cNvSpPr txBox="1"/>
            <p:nvPr/>
          </p:nvSpPr>
          <p:spPr>
            <a:xfrm>
              <a:off x="2896686" y="5053359"/>
              <a:ext cx="853683" cy="230832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LITERATURE</a:t>
              </a:r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E6690C-FC90-D485-B85D-0C26DA6E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/>
              <a:t>Role of theme in the UK ecosystem</a:t>
            </a:r>
            <a:endParaRPr sz="28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D3E910-513B-3EB0-5D06-C0F7ACB5431A}"/>
              </a:ext>
            </a:extLst>
          </p:cNvPr>
          <p:cNvGrpSpPr/>
          <p:nvPr/>
        </p:nvGrpSpPr>
        <p:grpSpPr>
          <a:xfrm>
            <a:off x="2016917" y="1472016"/>
            <a:ext cx="1743075" cy="4857750"/>
            <a:chOff x="133350" y="962025"/>
            <a:chExt cx="1743075" cy="4857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418062-5192-6FA2-6385-2F7E2CED44F5}"/>
                </a:ext>
              </a:extLst>
            </p:cNvPr>
            <p:cNvSpPr/>
            <p:nvPr/>
          </p:nvSpPr>
          <p:spPr>
            <a:xfrm>
              <a:off x="133350" y="962025"/>
              <a:ext cx="1743075" cy="485775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F37E53-4A84-08EC-8D66-F8A737710D11}"/>
                </a:ext>
              </a:extLst>
            </p:cNvPr>
            <p:cNvSpPr/>
            <p:nvPr/>
          </p:nvSpPr>
          <p:spPr>
            <a:xfrm>
              <a:off x="276224" y="1861149"/>
              <a:ext cx="1419224" cy="6286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/>
                <a:t>CoSeC</a:t>
              </a:r>
              <a:r>
                <a:rPr lang="en-GB" dirty="0"/>
                <a:t> Communities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DA515B-4CFB-6AA0-3211-B5ECBC29774C}"/>
                </a:ext>
              </a:extLst>
            </p:cNvPr>
            <p:cNvSpPr/>
            <p:nvPr/>
          </p:nvSpPr>
          <p:spPr>
            <a:xfrm>
              <a:off x="295279" y="5019677"/>
              <a:ext cx="1409701" cy="5048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IS-8 Priorities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E24E79-1F47-3E8F-EA8A-13F9681CA651}"/>
                </a:ext>
              </a:extLst>
            </p:cNvPr>
            <p:cNvSpPr/>
            <p:nvPr/>
          </p:nvSpPr>
          <p:spPr>
            <a:xfrm>
              <a:off x="285746" y="1172370"/>
              <a:ext cx="1409701" cy="5048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STFC Facilities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5E79AE-BEFD-9232-0281-E5D682594423}"/>
                </a:ext>
              </a:extLst>
            </p:cNvPr>
            <p:cNvSpPr/>
            <p:nvPr/>
          </p:nvSpPr>
          <p:spPr>
            <a:xfrm>
              <a:off x="295280" y="4327538"/>
              <a:ext cx="1409701" cy="5048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Diamond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BC94D7-0BE1-1021-BAE1-48D282D0AE77}"/>
                </a:ext>
              </a:extLst>
            </p:cNvPr>
            <p:cNvSpPr/>
            <p:nvPr/>
          </p:nvSpPr>
          <p:spPr>
            <a:xfrm>
              <a:off x="295281" y="3486357"/>
              <a:ext cx="1409701" cy="6572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Other UK Labs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0338A8-648C-4780-E280-7317D07B710F}"/>
                </a:ext>
              </a:extLst>
            </p:cNvPr>
            <p:cNvSpPr/>
            <p:nvPr/>
          </p:nvSpPr>
          <p:spPr>
            <a:xfrm>
              <a:off x="295281" y="2673753"/>
              <a:ext cx="1409701" cy="6286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SC Themes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1D02938-4AAA-47E2-67C8-B3C5C33C2204}"/>
              </a:ext>
            </a:extLst>
          </p:cNvPr>
          <p:cNvSpPr/>
          <p:nvPr/>
        </p:nvSpPr>
        <p:spPr>
          <a:xfrm>
            <a:off x="3655203" y="3254758"/>
            <a:ext cx="2056070" cy="129226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Mathematical</a:t>
            </a:r>
          </a:p>
          <a:p>
            <a:pPr algn="ctr"/>
            <a:r>
              <a:rPr lang="en-GB" dirty="0"/>
              <a:t>Algorithms?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D80AEF-D45A-3012-115F-FCD312300A28}"/>
              </a:ext>
            </a:extLst>
          </p:cNvPr>
          <p:cNvGrpSpPr/>
          <p:nvPr/>
        </p:nvGrpSpPr>
        <p:grpSpPr>
          <a:xfrm>
            <a:off x="9421059" y="3429001"/>
            <a:ext cx="1048305" cy="1048305"/>
            <a:chOff x="6490530" y="1322835"/>
            <a:chExt cx="1048305" cy="104830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E4C737-57A5-C15E-3D17-4362D46F0741}"/>
                </a:ext>
              </a:extLst>
            </p:cNvPr>
            <p:cNvSpPr/>
            <p:nvPr/>
          </p:nvSpPr>
          <p:spPr>
            <a:xfrm>
              <a:off x="6490530" y="1322835"/>
              <a:ext cx="1048305" cy="1048305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11A97B-4FA7-6AD0-4497-F11A8A47AAE6}"/>
                </a:ext>
              </a:extLst>
            </p:cNvPr>
            <p:cNvSpPr txBox="1"/>
            <p:nvPr/>
          </p:nvSpPr>
          <p:spPr>
            <a:xfrm>
              <a:off x="6580138" y="1720925"/>
              <a:ext cx="853683" cy="27699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RESEARCH</a:t>
              </a:r>
              <a:endParaRPr lang="en-GB" sz="24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0181ED-E948-78B3-CA17-5C03292C0016}"/>
              </a:ext>
            </a:extLst>
          </p:cNvPr>
          <p:cNvGrpSpPr/>
          <p:nvPr/>
        </p:nvGrpSpPr>
        <p:grpSpPr>
          <a:xfrm>
            <a:off x="6513531" y="5628471"/>
            <a:ext cx="1048306" cy="1048306"/>
            <a:chOff x="5710641" y="1219127"/>
            <a:chExt cx="1048306" cy="1048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7E1EF28-9B2D-C819-EA15-FB44D392099A}"/>
                </a:ext>
              </a:extLst>
            </p:cNvPr>
            <p:cNvSpPr/>
            <p:nvPr/>
          </p:nvSpPr>
          <p:spPr>
            <a:xfrm>
              <a:off x="5710641" y="1219127"/>
              <a:ext cx="1048306" cy="1048306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644" t="-65519" r="-118544" b="-65519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63354C9-ED40-DB6D-127D-F245A0E68F8B}"/>
                </a:ext>
              </a:extLst>
            </p:cNvPr>
            <p:cNvSpPr txBox="1"/>
            <p:nvPr/>
          </p:nvSpPr>
          <p:spPr>
            <a:xfrm>
              <a:off x="5790793" y="1612475"/>
              <a:ext cx="888002" cy="26161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SOFTWARE</a:t>
              </a:r>
            </a:p>
          </p:txBody>
        </p:sp>
      </p:grp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D6F8793A-B5BF-99F6-01D6-30C673F1C6CC}"/>
              </a:ext>
            </a:extLst>
          </p:cNvPr>
          <p:cNvSpPr/>
          <p:nvPr/>
        </p:nvSpPr>
        <p:spPr>
          <a:xfrm>
            <a:off x="7943850" y="3722579"/>
            <a:ext cx="1566816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D1E27EC4-7A57-9788-CD56-B53AAF005B46}"/>
              </a:ext>
            </a:extLst>
          </p:cNvPr>
          <p:cNvSpPr/>
          <p:nvPr/>
        </p:nvSpPr>
        <p:spPr>
          <a:xfrm rot="8482069">
            <a:off x="7149923" y="4842065"/>
            <a:ext cx="2675833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F9951B0-B4FD-D21A-64CD-558651811781}"/>
              </a:ext>
            </a:extLst>
          </p:cNvPr>
          <p:cNvSpPr/>
          <p:nvPr/>
        </p:nvSpPr>
        <p:spPr>
          <a:xfrm rot="10800000">
            <a:off x="3668698" y="5916698"/>
            <a:ext cx="2865332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5650AFE-DFFE-7640-1584-43EAA612E0A2}"/>
              </a:ext>
            </a:extLst>
          </p:cNvPr>
          <p:cNvGrpSpPr/>
          <p:nvPr/>
        </p:nvGrpSpPr>
        <p:grpSpPr>
          <a:xfrm>
            <a:off x="6146092" y="1884670"/>
            <a:ext cx="1051071" cy="1048305"/>
            <a:chOff x="2749831" y="4539987"/>
            <a:chExt cx="1906004" cy="190098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A488C51-CE36-17D7-D6D0-BFD59C894BDA}"/>
                </a:ext>
              </a:extLst>
            </p:cNvPr>
            <p:cNvSpPr/>
            <p:nvPr/>
          </p:nvSpPr>
          <p:spPr>
            <a:xfrm>
              <a:off x="2749831" y="4539987"/>
              <a:ext cx="1906004" cy="1900989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7E0793-2C29-6665-358D-87F06FC4E0FA}"/>
                </a:ext>
              </a:extLst>
            </p:cNvPr>
            <p:cNvSpPr txBox="1"/>
            <p:nvPr/>
          </p:nvSpPr>
          <p:spPr>
            <a:xfrm>
              <a:off x="2928800" y="5328719"/>
              <a:ext cx="1548062" cy="41858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UNIVERSITIES</a:t>
              </a:r>
              <a:endParaRPr lang="en-GB" dirty="0"/>
            </a:p>
          </p:txBody>
        </p:sp>
      </p:grp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6F5E2D48-A383-35FB-A669-82AF666E8AC3}"/>
              </a:ext>
            </a:extLst>
          </p:cNvPr>
          <p:cNvSpPr/>
          <p:nvPr/>
        </p:nvSpPr>
        <p:spPr>
          <a:xfrm rot="1473172">
            <a:off x="7026398" y="2932112"/>
            <a:ext cx="2621659" cy="413312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5496FE2C-5B4B-E0F6-22D4-3928406AC29E}"/>
              </a:ext>
            </a:extLst>
          </p:cNvPr>
          <p:cNvSpPr/>
          <p:nvPr/>
        </p:nvSpPr>
        <p:spPr>
          <a:xfrm rot="7638578">
            <a:off x="5588256" y="4432715"/>
            <a:ext cx="587614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9133774-9FDE-595D-78A0-CC47AF1DC73B}"/>
              </a:ext>
            </a:extLst>
          </p:cNvPr>
          <p:cNvSpPr/>
          <p:nvPr/>
        </p:nvSpPr>
        <p:spPr>
          <a:xfrm rot="10800000">
            <a:off x="3721889" y="2176107"/>
            <a:ext cx="2513011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AD5C5F3-A4BC-C250-BDED-9E3FB6D44916}"/>
              </a:ext>
            </a:extLst>
          </p:cNvPr>
          <p:cNvSpPr/>
          <p:nvPr/>
        </p:nvSpPr>
        <p:spPr>
          <a:xfrm>
            <a:off x="-2257425" y="-85725"/>
            <a:ext cx="47625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06B9C261-2CE3-B71C-FCB1-59E215AD2054}"/>
              </a:ext>
            </a:extLst>
          </p:cNvPr>
          <p:cNvSpPr/>
          <p:nvPr/>
        </p:nvSpPr>
        <p:spPr>
          <a:xfrm rot="10800000">
            <a:off x="3668698" y="4980103"/>
            <a:ext cx="1334890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C9FE0A6-D200-FAD9-3BFE-5CE82BC6B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235" y="1248961"/>
            <a:ext cx="1136376" cy="58932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09F10B-E048-262A-F078-A7A7F7251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8191" y="2315352"/>
            <a:ext cx="1347211" cy="4529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1AFA20E-2E85-1CB7-2059-3095D88E0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7259" y="1891123"/>
            <a:ext cx="1682431" cy="355322"/>
          </a:xfrm>
          <a:prstGeom prst="rect">
            <a:avLst/>
          </a:prstGeom>
        </p:spPr>
      </p:pic>
      <p:sp>
        <p:nvSpPr>
          <p:cNvPr id="66" name="Arrow: Right 65">
            <a:extLst>
              <a:ext uri="{FF2B5EF4-FFF2-40B4-BE49-F238E27FC236}">
                <a16:creationId xmlns:a16="http://schemas.microsoft.com/office/drawing/2014/main" id="{D8F6A0DC-C913-F831-3FCE-FD420A74C11D}"/>
              </a:ext>
            </a:extLst>
          </p:cNvPr>
          <p:cNvSpPr/>
          <p:nvPr/>
        </p:nvSpPr>
        <p:spPr>
          <a:xfrm rot="1582055">
            <a:off x="5782521" y="5424849"/>
            <a:ext cx="1016035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14A37A30-8B10-F892-B6B4-135762E2AC84}"/>
              </a:ext>
            </a:extLst>
          </p:cNvPr>
          <p:cNvSpPr/>
          <p:nvPr/>
        </p:nvSpPr>
        <p:spPr>
          <a:xfrm rot="16200000">
            <a:off x="6369020" y="2891522"/>
            <a:ext cx="590324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347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26291</TotalTime>
  <Words>1609</Words>
  <Application>Microsoft Office PowerPoint</Application>
  <PresentationFormat>Widescreen</PresentationFormat>
  <Paragraphs>518</Paragraphs>
  <Slides>73</Slides>
  <Notes>16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theme in the UK ecosystem</vt:lpstr>
      <vt:lpstr>Computational Mathematics Theme</vt:lpstr>
      <vt:lpstr>Computational Mathematics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Systems</vt:lpstr>
      <vt:lpstr>Linear System Solves</vt:lpstr>
      <vt:lpstr>Sparse Linear Systems</vt:lpstr>
      <vt:lpstr>Sparse Linear Systems</vt:lpstr>
      <vt:lpstr>Sparse Matrices and Graphs</vt:lpstr>
      <vt:lpstr>Linear System Solves</vt:lpstr>
      <vt:lpstr>Linear System Solves</vt:lpstr>
      <vt:lpstr>PowerPoint Presentation</vt:lpstr>
      <vt:lpstr>Academic Users</vt:lpstr>
      <vt:lpstr>Commercial Users</vt:lpstr>
      <vt:lpstr>Software</vt:lpstr>
      <vt:lpstr>Software</vt:lpstr>
      <vt:lpstr>Software</vt:lpstr>
      <vt:lpstr>Software</vt:lpstr>
      <vt:lpstr>PowerPoint Presentation</vt:lpstr>
      <vt:lpstr>Solving linear systems</vt:lpstr>
      <vt:lpstr>Iterative methods</vt:lpstr>
      <vt:lpstr>Iterative methods</vt:lpstr>
      <vt:lpstr>Iterative methods</vt:lpstr>
      <vt:lpstr>Software</vt:lpstr>
      <vt:lpstr>Linear System Solves</vt:lpstr>
      <vt:lpstr>Linear System Solves</vt:lpstr>
      <vt:lpstr>Linear System Solves</vt:lpstr>
      <vt:lpstr>Linear System Solves</vt:lpstr>
      <vt:lpstr>Anisotropic equation solvers for Nuclear Fusion </vt:lpstr>
      <vt:lpstr>Anisotropic equation solvers for Nuclear Fusion </vt:lpstr>
      <vt:lpstr>Other Linear Algebra…</vt:lpstr>
      <vt:lpstr>PowerPoint Presentation</vt:lpstr>
      <vt:lpstr>Nonlinear Programming</vt:lpstr>
      <vt:lpstr>Software</vt:lpstr>
      <vt:lpstr>Software</vt:lpstr>
      <vt:lpstr>Software</vt:lpstr>
      <vt:lpstr>Nonlinear Least-squares</vt:lpstr>
      <vt:lpstr>Nonlinear Least-squares</vt:lpstr>
      <vt:lpstr>Nonlinear Least-squares</vt:lpstr>
      <vt:lpstr>Nonlinear Least-squares - software</vt:lpstr>
      <vt:lpstr>Nonlinear Least-squares - software</vt:lpstr>
      <vt:lpstr>Nonlinear Least-squares - software</vt:lpstr>
      <vt:lpstr>Global nonlinear Least-squares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inverse problem? </vt:lpstr>
      <vt:lpstr>What is an inverse problem?</vt:lpstr>
      <vt:lpstr>Motion Compensation in Tomography</vt:lpstr>
      <vt:lpstr>Motion Compensation</vt:lpstr>
      <vt:lpstr>Ptychography</vt:lpstr>
      <vt:lpstr>Thick sample ptychography</vt:lpstr>
      <vt:lpstr>Thick sample ptychography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Mathematics Group</dc:title>
  <dc:creator>Rees, Tyrone (STFC,RAL,SC)</dc:creator>
  <cp:lastModifiedBy>Rees, Tyrone (STFC,RAL,SC)</cp:lastModifiedBy>
  <cp:revision>37</cp:revision>
  <dcterms:created xsi:type="dcterms:W3CDTF">2019-01-24T10:17:28Z</dcterms:created>
  <dcterms:modified xsi:type="dcterms:W3CDTF">2026-05-20T12:45:12Z</dcterms:modified>
</cp:coreProperties>
</file>