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  <p:sldMasterId id="2147483700" r:id="rId5"/>
  </p:sldMasterIdLst>
  <p:notesMasterIdLst>
    <p:notesMasterId r:id="rId19"/>
  </p:notesMasterIdLst>
  <p:sldIdLst>
    <p:sldId id="291" r:id="rId6"/>
    <p:sldId id="322" r:id="rId7"/>
    <p:sldId id="321" r:id="rId8"/>
    <p:sldId id="323" r:id="rId9"/>
    <p:sldId id="316" r:id="rId10"/>
    <p:sldId id="320" r:id="rId11"/>
    <p:sldId id="317" r:id="rId12"/>
    <p:sldId id="258" r:id="rId13"/>
    <p:sldId id="324" r:id="rId14"/>
    <p:sldId id="274" r:id="rId15"/>
    <p:sldId id="327" r:id="rId16"/>
    <p:sldId id="309" r:id="rId17"/>
    <p:sldId id="28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2D62"/>
    <a:srgbClr val="626262"/>
    <a:srgbClr val="003088"/>
    <a:srgbClr val="F08900"/>
    <a:srgbClr val="FF6900"/>
    <a:srgbClr val="1E5DF8"/>
    <a:srgbClr val="FFFFFF"/>
    <a:srgbClr val="00BED5"/>
    <a:srgbClr val="C13D33"/>
    <a:srgbClr val="E94D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90F5A5-4236-4AE7-9655-43046B94AE6D}" v="1" dt="2026-01-30T16:05:15.667"/>
    <p1510:client id="{520DD13F-A6C6-406D-B69F-475063B717F1}" v="1" dt="2026-01-30T15:45:35.6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455" autoAdjust="0"/>
  </p:normalViewPr>
  <p:slideViewPr>
    <p:cSldViewPr snapToGrid="0" snapToObjects="1">
      <p:cViewPr varScale="1">
        <p:scale>
          <a:sx n="100" d="100"/>
          <a:sy n="100" d="100"/>
        </p:scale>
        <p:origin x="96" y="132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urey-Duffin, Peter (STFC,RAL,TECH)" userId="63b6f866-2f17-4000-927d-24085cdb8aef" providerId="ADAL" clId="{7BFA4E98-403F-4F45-9C1B-60A7CBA6FF4F}"/>
    <pc:docChg chg="undo custSel modSld">
      <pc:chgData name="Furey-Duffin, Peter (STFC,RAL,TECH)" userId="63b6f866-2f17-4000-927d-24085cdb8aef" providerId="ADAL" clId="{7BFA4E98-403F-4F45-9C1B-60A7CBA6FF4F}" dt="2026-01-30T16:05:37.983" v="5" actId="1440"/>
      <pc:docMkLst>
        <pc:docMk/>
      </pc:docMkLst>
      <pc:sldChg chg="addSp delSp modSp mod addAnim delAnim modAnim">
        <pc:chgData name="Furey-Duffin, Peter (STFC,RAL,TECH)" userId="63b6f866-2f17-4000-927d-24085cdb8aef" providerId="ADAL" clId="{7BFA4E98-403F-4F45-9C1B-60A7CBA6FF4F}" dt="2026-01-30T16:05:37.983" v="5" actId="1440"/>
        <pc:sldMkLst>
          <pc:docMk/>
          <pc:sldMk cId="579376934" sldId="309"/>
        </pc:sldMkLst>
        <pc:picChg chg="add mod ord">
          <ac:chgData name="Furey-Duffin, Peter (STFC,RAL,TECH)" userId="63b6f866-2f17-4000-927d-24085cdb8aef" providerId="ADAL" clId="{7BFA4E98-403F-4F45-9C1B-60A7CBA6FF4F}" dt="2026-01-30T16:05:37.983" v="5" actId="1440"/>
          <ac:picMkLst>
            <pc:docMk/>
            <pc:sldMk cId="579376934" sldId="309"/>
            <ac:picMk id="2" creationId="{BFF5739A-205F-D902-6BA3-EDA5467F4CB7}"/>
          </ac:picMkLst>
        </pc:picChg>
        <pc:picChg chg="add del">
          <ac:chgData name="Furey-Duffin, Peter (STFC,RAL,TECH)" userId="63b6f866-2f17-4000-927d-24085cdb8aef" providerId="ADAL" clId="{7BFA4E98-403F-4F45-9C1B-60A7CBA6FF4F}" dt="2026-01-30T16:04:22.072" v="2" actId="478"/>
          <ac:picMkLst>
            <pc:docMk/>
            <pc:sldMk cId="579376934" sldId="309"/>
            <ac:picMk id="4" creationId="{E68083A9-DD9F-A9E2-D8D6-89CBFCC0EED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48FE9A4A-3203-D544-A0F2-9B4A7A1B021E}" type="datetimeFigureOut">
              <a:rPr lang="en-US" smtClean="0"/>
              <a:pPr/>
              <a:t>1/30/2026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C0F3BA1D-A00F-DB41-84DA-BE26C4853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258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replace photo of presenter with a portrait of your own. </a:t>
            </a:r>
            <a:r>
              <a:rPr lang="en-US" b="1" dirty="0"/>
              <a:t>1)</a:t>
            </a:r>
            <a:r>
              <a:rPr lang="en-US" dirty="0"/>
              <a:t> Send the geometric shape overlay to the back – </a:t>
            </a:r>
            <a:r>
              <a:rPr lang="en-US" i="1" dirty="0"/>
              <a:t>Right-Click &gt; Send to Back &gt; Send to Back</a:t>
            </a:r>
            <a:r>
              <a:rPr lang="en-US" dirty="0"/>
              <a:t>. </a:t>
            </a:r>
            <a:r>
              <a:rPr lang="en-US" b="1" dirty="0"/>
              <a:t>2) </a:t>
            </a:r>
            <a:r>
              <a:rPr lang="en-US" dirty="0"/>
              <a:t>Replace image – use the guides provided to correctly position it. </a:t>
            </a:r>
            <a:r>
              <a:rPr lang="en-US" b="1" dirty="0"/>
              <a:t>3) </a:t>
            </a:r>
            <a:r>
              <a:rPr lang="en-US" dirty="0"/>
              <a:t>Send your portrait to the back so that the geometric overlay re-appears over the portrait.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054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2F14E-16CD-BF9D-F919-6749F3610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33CD7E-3D20-16DB-B53D-995895B171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5F33EB-89B5-6334-BBDD-8C75C9983A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replace photo of presenter with a portrait of your own. </a:t>
            </a:r>
            <a:r>
              <a:rPr lang="en-US" b="1" dirty="0"/>
              <a:t>1)</a:t>
            </a:r>
            <a:r>
              <a:rPr lang="en-US" dirty="0"/>
              <a:t> Send the geometric shape overlay to the back – </a:t>
            </a:r>
            <a:r>
              <a:rPr lang="en-US" i="1" dirty="0"/>
              <a:t>Right-Click &gt; Send to Back &gt; Send to Back</a:t>
            </a:r>
            <a:r>
              <a:rPr lang="en-US" dirty="0"/>
              <a:t>. </a:t>
            </a:r>
            <a:r>
              <a:rPr lang="en-US" b="1" dirty="0"/>
              <a:t>2) </a:t>
            </a:r>
            <a:r>
              <a:rPr lang="en-US" dirty="0"/>
              <a:t>Replace image – use the guides provided to correctly position it. </a:t>
            </a:r>
            <a:r>
              <a:rPr lang="en-US" b="1" dirty="0"/>
              <a:t>3) </a:t>
            </a:r>
            <a:r>
              <a:rPr lang="en-US" dirty="0"/>
              <a:t>Send your portrait to the back so that the geometric overlay re-appears over the portrait.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0FDB4C-14EB-3F0E-61B2-155079E8FD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82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541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2EB8B-8C12-2D4E-7BD5-3DF2A9608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0AFE7B-3119-8774-AF0D-0B1CA291A6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A21E9A-B930-D8C4-6E67-8407FD9A3F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9731C6-8D91-DE21-4016-9AEE1721A0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01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61576-FC59-60B8-8115-9B44C5C99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1BB04A-049C-B044-F76B-14498F5B35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D0FD57-97B3-3428-41A4-B560F7AF9D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57B6CF-7162-CD4F-4B94-EEFE84F2D3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522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010FF-95AC-28B0-8732-EB25291B5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ACEF70-303A-8B30-ACCF-A1B8FC4EEA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AA894F-C89F-2273-0FBE-D1DC60A96B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4D766-F9AC-A80A-156A-E321837B95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298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BD3A6-F4C8-1E80-265C-A5E7CEBE7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1CDE14-3E8B-FBD8-CBAD-7299120B00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AD254D-CE68-D052-C005-E84A0CB153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CB4B8-79C3-8958-6AC8-F88089FE09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103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1C070-0E89-2F18-6837-8FD7B4EEE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401E9C-5172-0E52-4E47-0F19E2C139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5CAFBF-B425-87E4-E6D3-9EEC34181D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D7DE0-942C-E383-A77A-2C329AE13A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848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4C82B-274F-A194-B4EB-23EFEA275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26645D-C3F4-AFCE-BC3C-229B5329A3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373B7A-00FF-C06F-85F2-1FD1582BF2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0EAFAF-DC2B-B543-FF7E-F43F331FF1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710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20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FAFF1-9571-D411-0E3F-A9A28FE63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F6C5C4-36A5-15F2-E846-C6D85971A4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92F267-79AE-3E23-D981-859E706DDA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4F6EEA-5FEF-E7A0-9712-01BA9B6165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469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4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70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161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Bullets - White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81000" y="175727"/>
            <a:ext cx="11430276" cy="94897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dirty="0"/>
              <a:t>Title Text</a:t>
            </a:r>
          </a:p>
        </p:txBody>
      </p:sp>
      <p:sp>
        <p:nvSpPr>
          <p:cNvPr id="10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384037" y="1177394"/>
            <a:ext cx="11430276" cy="5061480"/>
          </a:xfrm>
          <a:prstGeom prst="rect">
            <a:avLst/>
          </a:prstGeom>
        </p:spPr>
        <p:txBody>
          <a:bodyPr anchor="t"/>
          <a:lstStyle>
            <a:lvl1pPr>
              <a:buClr>
                <a:schemeClr val="accent1"/>
              </a:buClr>
              <a:defRPr/>
            </a:lvl1pPr>
            <a:lvl2pPr marL="762000" indent="-254000">
              <a:spcBef>
                <a:spcPts val="1800"/>
              </a:spcBef>
              <a:buClr>
                <a:schemeClr val="accent1"/>
              </a:buClr>
              <a:defRPr sz="2900"/>
            </a:lvl2pPr>
            <a:lvl3pPr marL="1016000" indent="-254000">
              <a:spcBef>
                <a:spcPts val="1600"/>
              </a:spcBef>
              <a:buClr>
                <a:schemeClr val="accent1"/>
              </a:buClr>
              <a:defRPr sz="2600"/>
            </a:lvl3pPr>
            <a:lvl4pPr marL="1270000" indent="-254000">
              <a:spcBef>
                <a:spcPts val="1400"/>
              </a:spcBef>
              <a:buClr>
                <a:schemeClr val="accent1"/>
              </a:buClr>
              <a:defRPr sz="2200"/>
            </a:lvl4pPr>
            <a:lvl5pPr marL="1524000" indent="-254000">
              <a:spcBef>
                <a:spcPts val="1200"/>
              </a:spcBef>
              <a:buClr>
                <a:schemeClr val="accent1"/>
              </a:buClr>
              <a:defRPr sz="1600"/>
            </a:lvl5pPr>
          </a:lstStyle>
          <a:p>
            <a:r>
              <a:rPr lang="en-GB" dirty="0"/>
              <a:t>Body Level One</a:t>
            </a:r>
          </a:p>
          <a:p>
            <a:pPr lvl="1"/>
            <a:r>
              <a:rPr lang="en-GB" dirty="0"/>
              <a:t>Body Level Two</a:t>
            </a:r>
          </a:p>
          <a:p>
            <a:pPr lvl="2"/>
            <a:r>
              <a:rPr lang="en-GB" dirty="0"/>
              <a:t>Body Level Three</a:t>
            </a:r>
          </a:p>
          <a:p>
            <a:pPr lvl="3"/>
            <a:r>
              <a:rPr lang="en-GB" dirty="0"/>
              <a:t>Body Level Four</a:t>
            </a:r>
          </a:p>
          <a:p>
            <a:pPr lvl="4"/>
            <a:r>
              <a:rPr lang="en-GB" dirty="0"/>
              <a:t>Body Level Five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F814F9-7E87-418E-B7C6-BDACBA2F42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398840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70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43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99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61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096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58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29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84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198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14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692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560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2286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0670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548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Bullets - White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81000" y="175727"/>
            <a:ext cx="11430276" cy="94897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dirty="0"/>
              <a:t>Title Text</a:t>
            </a:r>
          </a:p>
        </p:txBody>
      </p:sp>
      <p:sp>
        <p:nvSpPr>
          <p:cNvPr id="10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384037" y="1177394"/>
            <a:ext cx="11430276" cy="5061480"/>
          </a:xfrm>
          <a:prstGeom prst="rect">
            <a:avLst/>
          </a:prstGeom>
        </p:spPr>
        <p:txBody>
          <a:bodyPr anchor="t"/>
          <a:lstStyle>
            <a:lvl1pPr>
              <a:buClr>
                <a:schemeClr val="accent1"/>
              </a:buClr>
              <a:defRPr/>
            </a:lvl1pPr>
            <a:lvl2pPr marL="762000" indent="-254000">
              <a:spcBef>
                <a:spcPts val="1800"/>
              </a:spcBef>
              <a:buClr>
                <a:schemeClr val="accent1"/>
              </a:buClr>
              <a:defRPr sz="2900"/>
            </a:lvl2pPr>
            <a:lvl3pPr marL="1016000" indent="-254000">
              <a:spcBef>
                <a:spcPts val="1600"/>
              </a:spcBef>
              <a:buClr>
                <a:schemeClr val="accent1"/>
              </a:buClr>
              <a:defRPr sz="2600"/>
            </a:lvl3pPr>
            <a:lvl4pPr marL="1270000" indent="-254000">
              <a:spcBef>
                <a:spcPts val="1400"/>
              </a:spcBef>
              <a:buClr>
                <a:schemeClr val="accent1"/>
              </a:buClr>
              <a:defRPr sz="2200"/>
            </a:lvl4pPr>
            <a:lvl5pPr marL="1524000" indent="-254000">
              <a:spcBef>
                <a:spcPts val="1200"/>
              </a:spcBef>
              <a:buClr>
                <a:schemeClr val="accent1"/>
              </a:buClr>
              <a:defRPr sz="1600"/>
            </a:lvl5pPr>
          </a:lstStyle>
          <a:p>
            <a:r>
              <a:rPr lang="en-GB" dirty="0"/>
              <a:t>Body Level One</a:t>
            </a:r>
          </a:p>
          <a:p>
            <a:pPr lvl="1"/>
            <a:r>
              <a:rPr lang="en-GB" dirty="0"/>
              <a:t>Body Level Two</a:t>
            </a:r>
          </a:p>
          <a:p>
            <a:pPr lvl="2"/>
            <a:r>
              <a:rPr lang="en-GB" dirty="0"/>
              <a:t>Body Level Three</a:t>
            </a:r>
          </a:p>
          <a:p>
            <a:pPr lvl="3"/>
            <a:r>
              <a:rPr lang="en-GB" dirty="0"/>
              <a:t>Body Level Four</a:t>
            </a:r>
          </a:p>
          <a:p>
            <a:pPr lvl="4"/>
            <a:r>
              <a:rPr lang="en-GB" dirty="0"/>
              <a:t>Body Level Five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F814F9-7E87-418E-B7C6-BDACBA2F42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567840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98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7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0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6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55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96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77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8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9" r:id="rId12"/>
    <p:sldLayoutId id="21474837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8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6A7D7-DA84-985C-D22C-411EEB3303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25356"/>
            <a:ext cx="9144000" cy="2387600"/>
          </a:xfrm>
        </p:spPr>
        <p:txBody>
          <a:bodyPr>
            <a:normAutofit/>
          </a:bodyPr>
          <a:lstStyle/>
          <a:p>
            <a:r>
              <a:rPr lang="en-GB" dirty="0"/>
              <a:t>Square Kilometre Array Observatory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6BCF01-C986-5883-4915-B8A6D8F787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56872"/>
            <a:ext cx="9144000" cy="1655762"/>
          </a:xfrm>
        </p:spPr>
        <p:txBody>
          <a:bodyPr/>
          <a:lstStyle/>
          <a:p>
            <a:r>
              <a:rPr lang="en-GB" dirty="0"/>
              <a:t>Peter Furey-Duffin</a:t>
            </a:r>
            <a:br>
              <a:rPr lang="en-GB" dirty="0"/>
            </a:br>
            <a:r>
              <a:rPr lang="en-GB" dirty="0"/>
              <a:t>Electronic System Design Group</a:t>
            </a:r>
          </a:p>
          <a:p>
            <a:r>
              <a:rPr lang="en-GB" dirty="0"/>
              <a:t>29</a:t>
            </a:r>
            <a:r>
              <a:rPr lang="en-GB" baseline="30000" dirty="0"/>
              <a:t>th</a:t>
            </a:r>
            <a:r>
              <a:rPr lang="en-GB" dirty="0"/>
              <a:t> January 2026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AAE4C5-2E88-23F8-89F6-96838D13D2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6EDAA2-E5C3-ABF6-F851-5B2F81FA3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0480" y="484352"/>
            <a:ext cx="2864720" cy="812835"/>
          </a:xfrm>
          <a:prstGeom prst="rect">
            <a:avLst/>
          </a:prstGeom>
        </p:spPr>
      </p:pic>
      <p:pic>
        <p:nvPicPr>
          <p:cNvPr id="1026" name="Picture 2" descr="Oxford University – Medium">
            <a:extLst>
              <a:ext uri="{FF2B5EF4-FFF2-40B4-BE49-F238E27FC236}">
                <a16:creationId xmlns:a16="http://schemas.microsoft.com/office/drawing/2014/main" id="{A9B4CE8D-A0BF-8197-22AE-731EE8B8D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5556" y="444130"/>
            <a:ext cx="900506" cy="90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96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E74F7AA-AAA9-1C4C-86A5-79C52DC861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929" r="8929"/>
          <a:stretch/>
        </p:blipFill>
        <p:spPr>
          <a:xfrm>
            <a:off x="4710320" y="0"/>
            <a:ext cx="748168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6AFA98-6E08-DB42-9784-F9518A9920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0320" y="-1"/>
            <a:ext cx="658633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BE17AB-FEAE-1A42-84B8-5376345F5709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Janus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77E5B7-491D-428C-7E4A-481A7D6A1F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13002" y="1676776"/>
            <a:ext cx="7581600" cy="35044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210306-C87A-9CF6-C2E4-590F1BF3BAAD}"/>
              </a:ext>
            </a:extLst>
          </p:cNvPr>
          <p:cNvSpPr txBox="1"/>
          <p:nvPr/>
        </p:nvSpPr>
        <p:spPr>
          <a:xfrm>
            <a:off x="403341" y="1415166"/>
            <a:ext cx="4306979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“Janus is the god of beginnings, gates, transitions, time, duality, doorways, passages, frames, and endings. Usually depicted as having two faces.”</a:t>
            </a:r>
          </a:p>
          <a:p>
            <a:r>
              <a:rPr lang="en-US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Responsibilities</a:t>
            </a:r>
            <a:endParaRPr lang="en-US" sz="3200" spc="-16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blue and white logo&#10;&#10;AI-generated content may be incorrect.">
            <a:extLst>
              <a:ext uri="{FF2B5EF4-FFF2-40B4-BE49-F238E27FC236}">
                <a16:creationId xmlns:a16="http://schemas.microsoft.com/office/drawing/2014/main" id="{84581DAE-1A4E-9482-176B-A5D249E9E3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4622" y="2774103"/>
            <a:ext cx="2424416" cy="242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3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DF05C-FF75-2FF5-F06A-3103DE087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9E8C7A-AF0D-236B-E8EA-B320712F69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16" r="9397"/>
          <a:stretch>
            <a:fillRect/>
          </a:stretch>
        </p:blipFill>
        <p:spPr>
          <a:xfrm>
            <a:off x="12320795" y="0"/>
            <a:ext cx="748168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420D11-6705-F5C4-EE24-158DE94220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20795" y="0"/>
            <a:ext cx="658633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C913B0-8DFC-4069-7BE4-F53330B331D3}"/>
              </a:ext>
            </a:extLst>
          </p:cNvPr>
          <p:cNvSpPr txBox="1"/>
          <p:nvPr/>
        </p:nvSpPr>
        <p:spPr>
          <a:xfrm>
            <a:off x="4064416" y="312256"/>
            <a:ext cx="7481679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44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Janus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82954E-A5CB-CA10-7F74-1CBBDE03F0D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31279" y="1676776"/>
            <a:ext cx="7119041" cy="3504445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BF9C6F1-FD0F-D22D-D023-2E47068D5252}"/>
              </a:ext>
            </a:extLst>
          </p:cNvPr>
          <p:cNvSpPr txBox="1">
            <a:spLocks/>
          </p:cNvSpPr>
          <p:nvPr/>
        </p:nvSpPr>
        <p:spPr>
          <a:xfrm>
            <a:off x="8024897" y="2208621"/>
            <a:ext cx="3789415" cy="45620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TPM FPGA Firmware</a:t>
            </a:r>
          </a:p>
          <a:p>
            <a:r>
              <a:rPr lang="en-US" sz="2400" dirty="0"/>
              <a:t>TPM Python API</a:t>
            </a:r>
          </a:p>
          <a:p>
            <a:r>
              <a:rPr lang="en-US" sz="2400" dirty="0"/>
              <a:t>SPS Python Test Suite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93377E-E01B-34BA-D781-1E27834377D7}"/>
              </a:ext>
            </a:extLst>
          </p:cNvPr>
          <p:cNvSpPr txBox="1"/>
          <p:nvPr/>
        </p:nvSpPr>
        <p:spPr>
          <a:xfrm>
            <a:off x="4064416" y="1141640"/>
            <a:ext cx="7481679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2800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Responsibilities</a:t>
            </a:r>
            <a:endParaRPr lang="en-US" sz="4400" spc="-16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AD6513-A46D-A27B-460D-98283BBE528D}"/>
              </a:ext>
            </a:extLst>
          </p:cNvPr>
          <p:cNvSpPr txBox="1"/>
          <p:nvPr/>
        </p:nvSpPr>
        <p:spPr>
          <a:xfrm>
            <a:off x="2379566" y="5465277"/>
            <a:ext cx="3736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solidFill>
                  <a:schemeClr val="accent4"/>
                </a:solidFill>
              </a:rPr>
              <a:t>TPM FPGA Firmware Overview</a:t>
            </a:r>
          </a:p>
        </p:txBody>
      </p:sp>
    </p:spTree>
    <p:extLst>
      <p:ext uri="{BB962C8B-B14F-4D97-AF65-F5344CB8AC3E}">
        <p14:creationId xmlns:p14="http://schemas.microsoft.com/office/powerpoint/2010/main" val="2878707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B632D-4E61-FA89-5889-F0186D4DE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A-Low B roll - Field Techs at S10 (10 seconds only)">
            <a:hlinkClick r:id="" action="ppaction://media"/>
            <a:extLst>
              <a:ext uri="{FF2B5EF4-FFF2-40B4-BE49-F238E27FC236}">
                <a16:creationId xmlns:a16="http://schemas.microsoft.com/office/drawing/2014/main" id="{BFF5739A-205F-D902-6BA3-EDA5467F4C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1DD0092-C7F1-17AB-3A9A-5FA5B8EF7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75727"/>
            <a:ext cx="11430276" cy="948978"/>
          </a:xfrm>
        </p:spPr>
        <p:txBody>
          <a:bodyPr/>
          <a:lstStyle/>
          <a:p>
            <a:r>
              <a:rPr lang="en-US" dirty="0"/>
              <a:t>Current Status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37C2181-B92F-42ED-BDF1-1D842C95F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4037" y="1177394"/>
            <a:ext cx="6473963" cy="506148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16 Stations &amp; SPS deployed</a:t>
            </a:r>
          </a:p>
          <a:p>
            <a:r>
              <a:rPr lang="en-GB" dirty="0">
                <a:solidFill>
                  <a:schemeClr val="bg1"/>
                </a:solidFill>
              </a:rPr>
              <a:t>Challenges with production in Italy</a:t>
            </a:r>
          </a:p>
          <a:p>
            <a:r>
              <a:rPr lang="en-GB" dirty="0">
                <a:solidFill>
                  <a:schemeClr val="bg1"/>
                </a:solidFill>
              </a:rPr>
              <a:t>Environmental challenges</a:t>
            </a:r>
          </a:p>
          <a:p>
            <a:r>
              <a:rPr lang="en-GB" dirty="0">
                <a:solidFill>
                  <a:schemeClr val="bg1"/>
                </a:solidFill>
              </a:rPr>
              <a:t>Contract extension until end of 2026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3769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1255197" y="2160730"/>
            <a:ext cx="4564836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09B8BB-DFA7-BCD7-526D-E4D20CFA8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5683" y="2802101"/>
            <a:ext cx="6306207" cy="354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29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B0278-7E8E-84F7-9BA7-3C9DC0986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4767BD-EB4E-F2A8-7BC5-5D6FC8C10A8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9822" b="98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0FA452-983C-ACF1-F00F-DA341AE7B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51" y="5821547"/>
            <a:ext cx="2261300" cy="55276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91D8A69-1BF9-A081-B5C8-2A1E6DE7F706}"/>
              </a:ext>
            </a:extLst>
          </p:cNvPr>
          <p:cNvSpPr/>
          <p:nvPr/>
        </p:nvSpPr>
        <p:spPr>
          <a:xfrm>
            <a:off x="9458325" y="5054600"/>
            <a:ext cx="45719" cy="47625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28CF574-998A-1067-0F1F-F734AD5F5050}"/>
              </a:ext>
            </a:extLst>
          </p:cNvPr>
          <p:cNvSpPr/>
          <p:nvPr/>
        </p:nvSpPr>
        <p:spPr>
          <a:xfrm>
            <a:off x="6500812" y="5168897"/>
            <a:ext cx="45719" cy="47625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FBBAD44-CA3D-E7DD-9966-E575B1B32B55}"/>
              </a:ext>
            </a:extLst>
          </p:cNvPr>
          <p:cNvSpPr/>
          <p:nvPr/>
        </p:nvSpPr>
        <p:spPr>
          <a:xfrm>
            <a:off x="5757683" y="2080279"/>
            <a:ext cx="45719" cy="47625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279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FFEEF-CA57-73A2-1466-061EC3106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33BB93-E5B5-E95C-C017-AB6E01ADCD3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9822" b="9821"/>
          <a:stretch>
            <a:fillRect/>
          </a:stretch>
        </p:blipFill>
        <p:spPr>
          <a:xfrm>
            <a:off x="-13963854" y="-11179277"/>
            <a:ext cx="32066270" cy="1803727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D238CFC-312D-9B25-800B-A58BAFE9EC16}"/>
              </a:ext>
            </a:extLst>
          </p:cNvPr>
          <p:cNvSpPr/>
          <p:nvPr/>
        </p:nvSpPr>
        <p:spPr>
          <a:xfrm>
            <a:off x="11010717" y="1816418"/>
            <a:ext cx="285872" cy="266700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CE74DAB-5AE1-A7CC-8AD9-C74D19B43341}"/>
              </a:ext>
            </a:extLst>
          </p:cNvPr>
          <p:cNvSpPr/>
          <p:nvPr/>
        </p:nvSpPr>
        <p:spPr>
          <a:xfrm>
            <a:off x="2914467" y="2321243"/>
            <a:ext cx="285872" cy="266700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5E40331-66FD-9DF1-2862-46054E0F9CAE}"/>
              </a:ext>
            </a:extLst>
          </p:cNvPr>
          <p:cNvCxnSpPr/>
          <p:nvPr/>
        </p:nvCxnSpPr>
        <p:spPr>
          <a:xfrm>
            <a:off x="3200339" y="2454593"/>
            <a:ext cx="3977640" cy="51054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5537163-A236-B608-792E-696B41474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7924" y="415524"/>
            <a:ext cx="5099217" cy="5099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B22B53-579C-D158-EECB-E5F8FC0CC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851" y="5821547"/>
            <a:ext cx="2261300" cy="5527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DA6047-2DA1-0C0F-0365-52D9D1FD910F}"/>
              </a:ext>
            </a:extLst>
          </p:cNvPr>
          <p:cNvSpPr txBox="1"/>
          <p:nvPr/>
        </p:nvSpPr>
        <p:spPr>
          <a:xfrm>
            <a:off x="138976" y="2937936"/>
            <a:ext cx="2699547" cy="14978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US" sz="22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SKA-Mid</a:t>
            </a:r>
            <a:br>
              <a:rPr lang="en-US" sz="22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200" b="1" spc="-100" dirty="0">
              <a:solidFill>
                <a:srgbClr val="1E5D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200"/>
              </a:spcAft>
            </a:pPr>
            <a:r>
              <a:rPr lang="en-US" sz="22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 MHz – 15.4 GHz</a:t>
            </a:r>
          </a:p>
          <a:p>
            <a:pPr>
              <a:spcAft>
                <a:spcPts val="200"/>
              </a:spcAft>
            </a:pPr>
            <a:r>
              <a:rPr lang="en-US" sz="22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 Dishes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A454AC0-BA2B-A489-5544-8853CDAE0788}"/>
              </a:ext>
            </a:extLst>
          </p:cNvPr>
          <p:cNvSpPr/>
          <p:nvPr/>
        </p:nvSpPr>
        <p:spPr>
          <a:xfrm>
            <a:off x="1066617" y="-5794057"/>
            <a:ext cx="285872" cy="266700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577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757C8-E2BD-5E86-0072-DD30D0F5B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DE7F95-B51A-120B-B494-E244C69EFF0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9822" b="98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925C1F-5404-C336-21A7-11CF5CC1D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51" y="5821547"/>
            <a:ext cx="2261300" cy="55276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560C3A3-F84C-BC3E-3A11-14E07C091841}"/>
              </a:ext>
            </a:extLst>
          </p:cNvPr>
          <p:cNvSpPr/>
          <p:nvPr/>
        </p:nvSpPr>
        <p:spPr>
          <a:xfrm>
            <a:off x="9458325" y="5054600"/>
            <a:ext cx="45719" cy="47625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0F0D506-3EE1-48A2-93FE-B624437E060C}"/>
              </a:ext>
            </a:extLst>
          </p:cNvPr>
          <p:cNvSpPr/>
          <p:nvPr/>
        </p:nvSpPr>
        <p:spPr>
          <a:xfrm>
            <a:off x="6500812" y="5168897"/>
            <a:ext cx="45719" cy="47625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4FF511-45A3-7192-89E5-69F1FB7EA2ED}"/>
              </a:ext>
            </a:extLst>
          </p:cNvPr>
          <p:cNvSpPr/>
          <p:nvPr/>
        </p:nvSpPr>
        <p:spPr>
          <a:xfrm>
            <a:off x="5757683" y="2080279"/>
            <a:ext cx="45719" cy="47625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68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D26FB-3FCE-EE20-AD1F-84E26A25F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AD4BC0-7C0A-41CA-9D44-B14E5DC76EA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9822" b="9821"/>
          <a:stretch>
            <a:fillRect/>
          </a:stretch>
        </p:blipFill>
        <p:spPr>
          <a:xfrm>
            <a:off x="-21850554" y="-11179277"/>
            <a:ext cx="32066270" cy="1803727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8EAA18B-CCD3-C8EC-DBBE-985C5B6AE641}"/>
              </a:ext>
            </a:extLst>
          </p:cNvPr>
          <p:cNvSpPr/>
          <p:nvPr/>
        </p:nvSpPr>
        <p:spPr>
          <a:xfrm>
            <a:off x="2990728" y="2000251"/>
            <a:ext cx="285872" cy="266700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CBB01B6-348F-4DF2-C4FA-718E1E6E0FDB}"/>
              </a:ext>
            </a:extLst>
          </p:cNvPr>
          <p:cNvCxnSpPr/>
          <p:nvPr/>
        </p:nvCxnSpPr>
        <p:spPr>
          <a:xfrm>
            <a:off x="3276600" y="2148840"/>
            <a:ext cx="3977640" cy="51054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FF7BBAA-C7C1-D8F0-F247-B22954971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300" y="2659380"/>
            <a:ext cx="6084000" cy="3459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A7E069-2796-7946-6080-79D37A1DF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851" y="5821547"/>
            <a:ext cx="2261300" cy="5527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A4E1FE-763A-FC15-D150-790F72101974}"/>
              </a:ext>
            </a:extLst>
          </p:cNvPr>
          <p:cNvSpPr txBox="1"/>
          <p:nvPr/>
        </p:nvSpPr>
        <p:spPr>
          <a:xfrm>
            <a:off x="136561" y="2941264"/>
            <a:ext cx="2699547" cy="14978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US" sz="22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SKA-Low</a:t>
            </a:r>
            <a:br>
              <a:rPr lang="en-US" sz="22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200" b="1" spc="-100" dirty="0">
              <a:solidFill>
                <a:srgbClr val="1E5D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200"/>
              </a:spcAft>
            </a:pPr>
            <a:r>
              <a:rPr lang="en-US" sz="22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MHz – 350 MHz</a:t>
            </a:r>
          </a:p>
          <a:p>
            <a:pPr>
              <a:spcAft>
                <a:spcPts val="200"/>
              </a:spcAft>
            </a:pPr>
            <a:r>
              <a:rPr lang="en-US" sz="22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131,072 Antennas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A97A830-79F0-8B7D-E32B-D4567972FCED}"/>
              </a:ext>
            </a:extLst>
          </p:cNvPr>
          <p:cNvSpPr/>
          <p:nvPr/>
        </p:nvSpPr>
        <p:spPr>
          <a:xfrm>
            <a:off x="-4876922" y="2286001"/>
            <a:ext cx="285872" cy="266700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E9F46F3-EEB2-572A-4A05-E2ABEAA00839}"/>
              </a:ext>
            </a:extLst>
          </p:cNvPr>
          <p:cNvSpPr/>
          <p:nvPr/>
        </p:nvSpPr>
        <p:spPr>
          <a:xfrm>
            <a:off x="-6858122" y="-5867399"/>
            <a:ext cx="285872" cy="266700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760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5A45F-6844-AEE7-6DAF-52E7B1206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5E9D6E-6166-DE8D-C619-F29288BD849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9822" b="98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44C83B-EF28-2E3D-B453-A0C4A34C8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51" y="5821547"/>
            <a:ext cx="2261300" cy="55276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8F76C31-3FBC-46E8-B21A-EABCAA3658D4}"/>
              </a:ext>
            </a:extLst>
          </p:cNvPr>
          <p:cNvSpPr/>
          <p:nvPr/>
        </p:nvSpPr>
        <p:spPr>
          <a:xfrm>
            <a:off x="9458325" y="5054600"/>
            <a:ext cx="45719" cy="47625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F37B802-5E49-C433-FFA6-4ACB2C896BD2}"/>
              </a:ext>
            </a:extLst>
          </p:cNvPr>
          <p:cNvSpPr/>
          <p:nvPr/>
        </p:nvSpPr>
        <p:spPr>
          <a:xfrm>
            <a:off x="6500812" y="5168897"/>
            <a:ext cx="45719" cy="47625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3DB76C6-F240-ECE7-D69A-2DFEA987C632}"/>
              </a:ext>
            </a:extLst>
          </p:cNvPr>
          <p:cNvSpPr/>
          <p:nvPr/>
        </p:nvSpPr>
        <p:spPr>
          <a:xfrm>
            <a:off x="5757683" y="2080279"/>
            <a:ext cx="45719" cy="47625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80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B7EC6-A2D1-58D1-49EB-201029116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B032BC-A195-1282-431C-4CD255C43D9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9822" b="9821"/>
          <a:stretch>
            <a:fillRect/>
          </a:stretch>
        </p:blipFill>
        <p:spPr>
          <a:xfrm>
            <a:off x="-13677900" y="-3635361"/>
            <a:ext cx="35418866" cy="1992311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AAD10D2-BFB7-4CC7-68BB-B2C02B6842F3}"/>
              </a:ext>
            </a:extLst>
          </p:cNvPr>
          <p:cNvSpPr/>
          <p:nvPr/>
        </p:nvSpPr>
        <p:spPr>
          <a:xfrm>
            <a:off x="2914467" y="2321243"/>
            <a:ext cx="285872" cy="266700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983D487-23A4-8ACE-09D0-3FCC2C4E92D0}"/>
              </a:ext>
            </a:extLst>
          </p:cNvPr>
          <p:cNvCxnSpPr/>
          <p:nvPr/>
        </p:nvCxnSpPr>
        <p:spPr>
          <a:xfrm>
            <a:off x="3200339" y="2454593"/>
            <a:ext cx="3977640" cy="51054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AEB6233-E9C2-5C76-16B8-7C5C9760F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51" y="5821547"/>
            <a:ext cx="2261300" cy="55276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A6F0EE9-5CB5-08E2-6E75-CB1D0DCCC3B8}"/>
              </a:ext>
            </a:extLst>
          </p:cNvPr>
          <p:cNvSpPr/>
          <p:nvPr/>
        </p:nvSpPr>
        <p:spPr>
          <a:xfrm>
            <a:off x="5067117" y="11236643"/>
            <a:ext cx="285872" cy="266700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E5656A1-BD92-B666-2D37-BF84C89FE099}"/>
              </a:ext>
            </a:extLst>
          </p:cNvPr>
          <p:cNvSpPr/>
          <p:nvPr/>
        </p:nvSpPr>
        <p:spPr>
          <a:xfrm>
            <a:off x="13811067" y="10950893"/>
            <a:ext cx="285872" cy="266700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A0F46BA-95F1-208B-42BA-B99183427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7210" y="1673543"/>
            <a:ext cx="4680646" cy="26328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462B475-AB7F-436A-F871-3F7FBFA14CF4}"/>
              </a:ext>
            </a:extLst>
          </p:cNvPr>
          <p:cNvSpPr txBox="1"/>
          <p:nvPr/>
        </p:nvSpPr>
        <p:spPr>
          <a:xfrm>
            <a:off x="138987" y="2937936"/>
            <a:ext cx="2699547" cy="14978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US" sz="22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SKAO GHQ</a:t>
            </a:r>
            <a:br>
              <a:rPr lang="en-US" sz="22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200" b="1" spc="-100" dirty="0">
              <a:solidFill>
                <a:srgbClr val="1E5D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200"/>
              </a:spcAft>
            </a:pPr>
            <a:r>
              <a:rPr lang="en-US" sz="22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Dishes</a:t>
            </a:r>
          </a:p>
          <a:p>
            <a:pPr>
              <a:spcAft>
                <a:spcPts val="200"/>
              </a:spcAft>
            </a:pPr>
            <a:r>
              <a:rPr lang="en-US" sz="22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Lots of Scientists</a:t>
            </a:r>
          </a:p>
        </p:txBody>
      </p:sp>
    </p:spTree>
    <p:extLst>
      <p:ext uri="{BB962C8B-B14F-4D97-AF65-F5344CB8AC3E}">
        <p14:creationId xmlns:p14="http://schemas.microsoft.com/office/powerpoint/2010/main" val="657263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rototype SKA-Low antennas on site in Australia with the sun setting behind">
            <a:extLst>
              <a:ext uri="{FF2B5EF4-FFF2-40B4-BE49-F238E27FC236}">
                <a16:creationId xmlns:a16="http://schemas.microsoft.com/office/drawing/2014/main" id="{69EF0C6C-9B95-0232-FF53-B3C5D9D27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4" r="18597"/>
          <a:stretch/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6DE168-6938-B747-BEE8-8CC9B28012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007"/>
          <a:stretch/>
        </p:blipFill>
        <p:spPr>
          <a:xfrm>
            <a:off x="5731098" y="0"/>
            <a:ext cx="646090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B66DC9-76C9-5140-A7C4-B9B833C488D1}"/>
              </a:ext>
            </a:extLst>
          </p:cNvPr>
          <p:cNvSpPr txBox="1"/>
          <p:nvPr/>
        </p:nvSpPr>
        <p:spPr>
          <a:xfrm>
            <a:off x="423748" y="1543432"/>
            <a:ext cx="510181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US" sz="22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131,072</a:t>
            </a:r>
            <a:r>
              <a:rPr lang="en-US" sz="22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Dual Polarization Antennas </a:t>
            </a:r>
            <a:r>
              <a:rPr lang="en-GB" sz="1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Grouped into Stations of 256 antennas.</a:t>
            </a:r>
            <a:endParaRPr lang="en-US" sz="1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EBDC0C-5E44-914B-85A5-07AF5BC1B9B6}"/>
              </a:ext>
            </a:extLst>
          </p:cNvPr>
          <p:cNvSpPr txBox="1"/>
          <p:nvPr/>
        </p:nvSpPr>
        <p:spPr>
          <a:xfrm>
            <a:off x="423748" y="2617533"/>
            <a:ext cx="5101814" cy="6719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US" sz="22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22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Tile Processing Modules per Station</a:t>
            </a:r>
          </a:p>
          <a:p>
            <a:r>
              <a:rPr lang="en-GB" sz="1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responsible for 16 antennas. </a:t>
            </a:r>
            <a:endParaRPr lang="en-US" sz="1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4031FC-5C47-AB47-A1A8-0701484C0E42}"/>
              </a:ext>
            </a:extLst>
          </p:cNvPr>
          <p:cNvSpPr txBox="1"/>
          <p:nvPr/>
        </p:nvSpPr>
        <p:spPr>
          <a:xfrm>
            <a:off x="423748" y="3717282"/>
            <a:ext cx="5101814" cy="1318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US" sz="22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99.7%</a:t>
            </a:r>
            <a:r>
              <a:rPr lang="en-US" sz="22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Reduction</a:t>
            </a:r>
          </a:p>
          <a:p>
            <a:r>
              <a:rPr lang="en-GB" sz="1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 beamforming reduces the 1.7 Pb/s of raw antenna data to 5.8 Tb/s. Comparable to SKA-</a:t>
            </a:r>
            <a:r>
              <a:rPr lang="en-GB" sz="1400" dirty="0" err="1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mid’s</a:t>
            </a:r>
            <a:r>
              <a:rPr lang="en-GB" sz="1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Tb/s of raw dish data.</a:t>
            </a:r>
          </a:p>
          <a:p>
            <a:endParaRPr lang="en-US" sz="1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1E8603-51D4-7C45-829A-9AE25E5A2E4F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SKA-Low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D35FBB-64F8-9FB7-E009-4C91A8DB0F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0"/>
            <a:ext cx="3808966" cy="172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92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11ACE-3D90-7481-4E6C-C6C201834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A8B10C4-533E-48C3-090C-A32269F7865C}"/>
              </a:ext>
            </a:extLst>
          </p:cNvPr>
          <p:cNvSpPr txBox="1"/>
          <p:nvPr/>
        </p:nvSpPr>
        <p:spPr>
          <a:xfrm>
            <a:off x="403340" y="345182"/>
            <a:ext cx="11135335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SKA-Low Signal Processing System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87BC13-97E0-EA40-000C-6285C4DE2C03}"/>
              </a:ext>
            </a:extLst>
          </p:cNvPr>
          <p:cNvSpPr txBox="1"/>
          <p:nvPr/>
        </p:nvSpPr>
        <p:spPr>
          <a:xfrm>
            <a:off x="4441818" y="1577041"/>
            <a:ext cx="3929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626262"/>
                </a:solidFill>
              </a:rPr>
              <a:t>Tile Processing Module 2.0.5b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050E64-B80E-BC2F-2EB4-F31F81FF79F7}"/>
              </a:ext>
            </a:extLst>
          </p:cNvPr>
          <p:cNvSpPr txBox="1"/>
          <p:nvPr/>
        </p:nvSpPr>
        <p:spPr>
          <a:xfrm>
            <a:off x="4971405" y="2129048"/>
            <a:ext cx="33996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26262"/>
                </a:solidFill>
              </a:rPr>
              <a:t>2 </a:t>
            </a:r>
            <a:r>
              <a:rPr lang="en-GB" sz="1400" dirty="0" err="1">
                <a:solidFill>
                  <a:srgbClr val="626262"/>
                </a:solidFill>
              </a:rPr>
              <a:t>Kintex</a:t>
            </a:r>
            <a:r>
              <a:rPr lang="en-GB" sz="1400" dirty="0">
                <a:solidFill>
                  <a:srgbClr val="626262"/>
                </a:solidFill>
              </a:rPr>
              <a:t>™ </a:t>
            </a:r>
            <a:r>
              <a:rPr lang="en-GB" sz="1400" dirty="0" err="1">
                <a:solidFill>
                  <a:srgbClr val="626262"/>
                </a:solidFill>
              </a:rPr>
              <a:t>UltraScale</a:t>
            </a:r>
            <a:r>
              <a:rPr lang="en-GB" sz="1400" dirty="0">
                <a:solidFill>
                  <a:srgbClr val="626262"/>
                </a:solidFill>
              </a:rPr>
              <a:t>+™ FPGAs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26262"/>
                </a:solidFill>
              </a:rPr>
              <a:t>16 Dual Channel ADCs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26262"/>
                </a:solidFill>
              </a:rPr>
              <a:t>32GB DDR4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26262"/>
                </a:solidFill>
              </a:rPr>
              <a:t>40 Gb/s QSFP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B3B66665-9105-970D-A946-28DA0BE424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6" t="17735" r="5396" b="19869"/>
          <a:stretch/>
        </p:blipFill>
        <p:spPr bwMode="auto">
          <a:xfrm>
            <a:off x="4693987" y="4133899"/>
            <a:ext cx="3929285" cy="209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A07517-BA59-D642-0A98-577EC92B8A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82" t="-199" r="7493" b="199"/>
          <a:stretch/>
        </p:blipFill>
        <p:spPr>
          <a:xfrm>
            <a:off x="8888128" y="1114623"/>
            <a:ext cx="3000375" cy="511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D9EFA0-B807-D251-860D-E6F4ADF93E25}"/>
              </a:ext>
            </a:extLst>
          </p:cNvPr>
          <p:cNvSpPr txBox="1"/>
          <p:nvPr/>
        </p:nvSpPr>
        <p:spPr>
          <a:xfrm>
            <a:off x="4818355" y="6206727"/>
            <a:ext cx="3736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solidFill>
                  <a:schemeClr val="accent4"/>
                </a:solidFill>
              </a:rPr>
              <a:t>Tile Processing Module (TPM) v2.0.5b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97AC2D-FAF9-EDB7-6ECD-61DDFC1FA10F}"/>
              </a:ext>
            </a:extLst>
          </p:cNvPr>
          <p:cNvSpPr txBox="1"/>
          <p:nvPr/>
        </p:nvSpPr>
        <p:spPr>
          <a:xfrm>
            <a:off x="8520301" y="6203334"/>
            <a:ext cx="3736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solidFill>
                  <a:schemeClr val="accent4"/>
                </a:solidFill>
              </a:rPr>
              <a:t>Signal Processing System (SPS) Cabinet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A9EB78-CD71-4951-EFEC-1516390F59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497" y="1496178"/>
            <a:ext cx="4050497" cy="35354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755916-3D86-FB1C-5AF2-60F7FBF42590}"/>
              </a:ext>
            </a:extLst>
          </p:cNvPr>
          <p:cNvSpPr txBox="1"/>
          <p:nvPr/>
        </p:nvSpPr>
        <p:spPr>
          <a:xfrm>
            <a:off x="671336" y="4998112"/>
            <a:ext cx="3314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626262"/>
                </a:solidFill>
              </a:rPr>
              <a:t>Tile Processing Module (TPM) Hardware Overview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7016A2-C9DE-8CD2-DF02-070C4B9273AB}"/>
              </a:ext>
            </a:extLst>
          </p:cNvPr>
          <p:cNvSpPr txBox="1"/>
          <p:nvPr/>
        </p:nvSpPr>
        <p:spPr>
          <a:xfrm>
            <a:off x="4441817" y="3263911"/>
            <a:ext cx="3929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626262"/>
                </a:solidFill>
              </a:rPr>
              <a:t>Tile Processing Module 3.0.0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D0BFFE-4BF8-B84C-DB9E-94AB67CCAE92}"/>
              </a:ext>
            </a:extLst>
          </p:cNvPr>
          <p:cNvSpPr txBox="1"/>
          <p:nvPr/>
        </p:nvSpPr>
        <p:spPr>
          <a:xfrm>
            <a:off x="4971405" y="3618607"/>
            <a:ext cx="3399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26262"/>
                </a:solidFill>
              </a:rPr>
              <a:t>JTAG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26262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65913727"/>
      </p:ext>
    </p:extLst>
  </p:cSld>
  <p:clrMapOvr>
    <a:masterClrMapping/>
  </p:clrMapOvr>
</p:sld>
</file>

<file path=ppt/theme/theme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ont WITHOUT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31947B08D5984288BC8B16A979FF50" ma:contentTypeVersion="4" ma:contentTypeDescription="Create a new document." ma:contentTypeScope="" ma:versionID="d503cd8271a72c702ca1961133ba1754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4759411a1d50091fc5acb248322c8eb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2343E82-7DC5-4DF1-896D-E8C717438D0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87399C5-6643-4EBB-BF3C-1743A0F349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D5FE28F-E808-4D13-89A4-C40B1B8D9C60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15188</TotalTime>
  <Words>368</Words>
  <Application>Microsoft Office PowerPoint</Application>
  <PresentationFormat>Widescreen</PresentationFormat>
  <Paragraphs>59</Paragraphs>
  <Slides>13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 Regular</vt:lpstr>
      <vt:lpstr>Calibri</vt:lpstr>
      <vt:lpstr>Wingdings</vt:lpstr>
      <vt:lpstr>Font and logo master</vt:lpstr>
      <vt:lpstr>Font WITHOUT logo master</vt:lpstr>
      <vt:lpstr>Square Kilometre Array Observatory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Status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STFC PowerPoint template - basic</dc:title>
  <dc:creator>Philip Millard</dc:creator>
  <cp:lastModifiedBy>Furey-Duffin, Peter (STFC,RAL,TECH)</cp:lastModifiedBy>
  <cp:revision>197</cp:revision>
  <cp:lastPrinted>2019-10-02T08:27:37Z</cp:lastPrinted>
  <dcterms:created xsi:type="dcterms:W3CDTF">2019-09-17T08:04:08Z</dcterms:created>
  <dcterms:modified xsi:type="dcterms:W3CDTF">2026-01-30T16:06:11Z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0x010100F731947B08D5984288BC8B16A979FF50</vt:lpwstr>
  </property>
</Properties>
</file>