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4"/>
    <p:sldMasterId id="2147483700" r:id="rId5"/>
    <p:sldMasterId id="2147483715" r:id="rId6"/>
  </p:sldMasterIdLst>
  <p:notesMasterIdLst>
    <p:notesMasterId r:id="rId21"/>
  </p:notesMasterIdLst>
  <p:sldIdLst>
    <p:sldId id="257" r:id="rId7"/>
    <p:sldId id="313" r:id="rId8"/>
    <p:sldId id="323" r:id="rId9"/>
    <p:sldId id="314" r:id="rId10"/>
    <p:sldId id="315" r:id="rId11"/>
    <p:sldId id="316" r:id="rId12"/>
    <p:sldId id="317" r:id="rId13"/>
    <p:sldId id="318" r:id="rId14"/>
    <p:sldId id="319" r:id="rId15"/>
    <p:sldId id="325" r:id="rId16"/>
    <p:sldId id="321" r:id="rId17"/>
    <p:sldId id="322" r:id="rId18"/>
    <p:sldId id="324" r:id="rId19"/>
    <p:sldId id="292" r:id="rId20"/>
  </p:sldIdLst>
  <p:sldSz cx="12192000" cy="6858000"/>
  <p:notesSz cx="6794500" cy="9906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 userDrawn="1">
          <p15:clr>
            <a:srgbClr val="A4A3A4"/>
          </p15:clr>
        </p15:guide>
        <p15:guide id="2" pos="325" userDrawn="1">
          <p15:clr>
            <a:srgbClr val="A4A3A4"/>
          </p15:clr>
        </p15:guide>
        <p15:guide id="3" orient="horz" pos="3974" userDrawn="1">
          <p15:clr>
            <a:srgbClr val="A4A3A4"/>
          </p15:clr>
        </p15:guide>
        <p15:guide id="4" pos="7355" userDrawn="1">
          <p15:clr>
            <a:srgbClr val="A4A3A4"/>
          </p15:clr>
        </p15:guide>
        <p15:guide id="5" pos="3840" userDrawn="1">
          <p15:clr>
            <a:srgbClr val="A4A3A4"/>
          </p15:clr>
        </p15:guide>
        <p15:guide id="6" orient="horz" pos="867" userDrawn="1">
          <p15:clr>
            <a:srgbClr val="A4A3A4"/>
          </p15:clr>
        </p15:guide>
        <p15:guide id="7" orient="horz" pos="3634" userDrawn="1">
          <p15:clr>
            <a:srgbClr val="A4A3A4"/>
          </p15:clr>
        </p15:guide>
        <p15:guide id="8" pos="86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88"/>
    <a:srgbClr val="F08900"/>
    <a:srgbClr val="FF6900"/>
    <a:srgbClr val="1E5DF8"/>
    <a:srgbClr val="626262"/>
    <a:srgbClr val="FFFFFF"/>
    <a:srgbClr val="00BED5"/>
    <a:srgbClr val="C13D33"/>
    <a:srgbClr val="E94D36"/>
    <a:srgbClr val="BE2B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25"/>
    <p:restoredTop sz="94254" autoAdjust="0"/>
  </p:normalViewPr>
  <p:slideViewPr>
    <p:cSldViewPr snapToGrid="0" snapToObjects="1">
      <p:cViewPr varScale="1">
        <p:scale>
          <a:sx n="94" d="100"/>
          <a:sy n="94" d="100"/>
        </p:scale>
        <p:origin x="318" y="78"/>
      </p:cViewPr>
      <p:guideLst>
        <p:guide orient="horz" pos="323"/>
        <p:guide pos="325"/>
        <p:guide orient="horz" pos="3974"/>
        <p:guide pos="7355"/>
        <p:guide pos="3840"/>
        <p:guide orient="horz" pos="867"/>
        <p:guide orient="horz" pos="3634"/>
        <p:guide pos="869"/>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7020"/>
          </a:xfrm>
          <a:prstGeom prst="rect">
            <a:avLst/>
          </a:prstGeom>
        </p:spPr>
        <p:txBody>
          <a:bodyPr vert="horz" lIns="91440" tIns="45720" rIns="91440" bIns="45720" rtlCol="0"/>
          <a:lstStyle>
            <a:lvl1pPr algn="l">
              <a:defRPr sz="1200" b="0" i="0">
                <a:latin typeface="Arial Regular"/>
              </a:defRPr>
            </a:lvl1pPr>
          </a:lstStyle>
          <a:p>
            <a:endParaRPr lang="en-US" dirty="0"/>
          </a:p>
        </p:txBody>
      </p:sp>
      <p:sp>
        <p:nvSpPr>
          <p:cNvPr id="3" name="Date Placeholder 2"/>
          <p:cNvSpPr>
            <a:spLocks noGrp="1"/>
          </p:cNvSpPr>
          <p:nvPr>
            <p:ph type="dt" idx="1"/>
          </p:nvPr>
        </p:nvSpPr>
        <p:spPr>
          <a:xfrm>
            <a:off x="3848645" y="0"/>
            <a:ext cx="2944283" cy="497020"/>
          </a:xfrm>
          <a:prstGeom prst="rect">
            <a:avLst/>
          </a:prstGeom>
        </p:spPr>
        <p:txBody>
          <a:bodyPr vert="horz" lIns="91440" tIns="45720" rIns="91440" bIns="45720" rtlCol="0"/>
          <a:lstStyle>
            <a:lvl1pPr algn="r">
              <a:defRPr sz="1200" b="0" i="0">
                <a:latin typeface="Arial Regular"/>
              </a:defRPr>
            </a:lvl1pPr>
          </a:lstStyle>
          <a:p>
            <a:fld id="{48FE9A4A-3203-D544-A0F2-9B4A7A1B021E}" type="datetimeFigureOut">
              <a:rPr lang="en-US" smtClean="0"/>
              <a:pPr/>
              <a:t>1/29/2026</a:t>
            </a:fld>
            <a:endParaRPr lang="en-US" dirty="0"/>
          </a:p>
        </p:txBody>
      </p:sp>
      <p:sp>
        <p:nvSpPr>
          <p:cNvPr id="4" name="Slide Image Placeholder 3"/>
          <p:cNvSpPr>
            <a:spLocks noGrp="1" noRot="1" noChangeAspect="1"/>
          </p:cNvSpPr>
          <p:nvPr>
            <p:ph type="sldImg" idx="2"/>
          </p:nvPr>
        </p:nvSpPr>
        <p:spPr>
          <a:xfrm>
            <a:off x="425450" y="1238250"/>
            <a:ext cx="5943600" cy="33432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450" y="4767262"/>
            <a:ext cx="5435600" cy="3900488"/>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408981"/>
            <a:ext cx="2944283" cy="497019"/>
          </a:xfrm>
          <a:prstGeom prst="rect">
            <a:avLst/>
          </a:prstGeom>
        </p:spPr>
        <p:txBody>
          <a:bodyPr vert="horz" lIns="91440" tIns="45720" rIns="91440" bIns="45720" rtlCol="0" anchor="b"/>
          <a:lstStyle>
            <a:lvl1pPr algn="l">
              <a:defRPr sz="1200" b="0" i="0">
                <a:latin typeface="Arial Regular"/>
              </a:defRPr>
            </a:lvl1pPr>
          </a:lstStyle>
          <a:p>
            <a:endParaRPr lang="en-US" dirty="0"/>
          </a:p>
        </p:txBody>
      </p:sp>
      <p:sp>
        <p:nvSpPr>
          <p:cNvPr id="7" name="Slide Number Placeholder 6"/>
          <p:cNvSpPr>
            <a:spLocks noGrp="1"/>
          </p:cNvSpPr>
          <p:nvPr>
            <p:ph type="sldNum" sz="quarter" idx="5"/>
          </p:nvPr>
        </p:nvSpPr>
        <p:spPr>
          <a:xfrm>
            <a:off x="3848645" y="9408981"/>
            <a:ext cx="2944283" cy="497019"/>
          </a:xfrm>
          <a:prstGeom prst="rect">
            <a:avLst/>
          </a:prstGeom>
        </p:spPr>
        <p:txBody>
          <a:bodyPr vert="horz" lIns="91440" tIns="45720" rIns="91440" bIns="45720" rtlCol="0" anchor="b"/>
          <a:lstStyle>
            <a:lvl1pPr algn="r">
              <a:defRPr sz="1200" b="0" i="0">
                <a:latin typeface="Arial Regular"/>
              </a:defRPr>
            </a:lvl1pPr>
          </a:lstStyle>
          <a:p>
            <a:fld id="{C0F3BA1D-A00F-DB41-84DA-BE26C4853B35}" type="slidenum">
              <a:rPr lang="en-US" smtClean="0"/>
              <a:pPr/>
              <a:t>‹#›</a:t>
            </a:fld>
            <a:endParaRPr lang="en-US" dirty="0"/>
          </a:p>
        </p:txBody>
      </p:sp>
    </p:spTree>
    <p:extLst>
      <p:ext uri="{BB962C8B-B14F-4D97-AF65-F5344CB8AC3E}">
        <p14:creationId xmlns:p14="http://schemas.microsoft.com/office/powerpoint/2010/main" val="661868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Regular"/>
        <a:ea typeface="+mn-ea"/>
        <a:cs typeface="+mn-cs"/>
      </a:defRPr>
    </a:lvl1pPr>
    <a:lvl2pPr marL="457200" algn="l" defTabSz="914400" rtl="0" eaLnBrk="1" latinLnBrk="0" hangingPunct="1">
      <a:defRPr sz="1200" b="0" i="0" kern="1200">
        <a:solidFill>
          <a:schemeClr val="tx1"/>
        </a:solidFill>
        <a:latin typeface="Arial Regular"/>
        <a:ea typeface="+mn-ea"/>
        <a:cs typeface="+mn-cs"/>
      </a:defRPr>
    </a:lvl2pPr>
    <a:lvl3pPr marL="914400" algn="l" defTabSz="914400" rtl="0" eaLnBrk="1" latinLnBrk="0" hangingPunct="1">
      <a:defRPr sz="1200" b="0" i="0" kern="1200">
        <a:solidFill>
          <a:schemeClr val="tx1"/>
        </a:solidFill>
        <a:latin typeface="Arial Regular"/>
        <a:ea typeface="+mn-ea"/>
        <a:cs typeface="+mn-cs"/>
      </a:defRPr>
    </a:lvl3pPr>
    <a:lvl4pPr marL="1371600" algn="l" defTabSz="914400" rtl="0" eaLnBrk="1" latinLnBrk="0" hangingPunct="1">
      <a:defRPr sz="1200" b="0" i="0" kern="1200">
        <a:solidFill>
          <a:schemeClr val="tx1"/>
        </a:solidFill>
        <a:latin typeface="Arial Regular"/>
        <a:ea typeface="+mn-ea"/>
        <a:cs typeface="+mn-cs"/>
      </a:defRPr>
    </a:lvl4pPr>
    <a:lvl5pPr marL="1828800" algn="l" defTabSz="914400" rtl="0" eaLnBrk="1" latinLnBrk="0" hangingPunct="1">
      <a:defRPr sz="1200" b="0" i="0" kern="1200">
        <a:solidFill>
          <a:schemeClr val="tx1"/>
        </a:solidFill>
        <a:latin typeface="Arial Regular"/>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1</a:t>
            </a:fld>
            <a:endParaRPr lang="en-US"/>
          </a:p>
        </p:txBody>
      </p:sp>
    </p:spTree>
    <p:extLst>
      <p:ext uri="{BB962C8B-B14F-4D97-AF65-F5344CB8AC3E}">
        <p14:creationId xmlns:p14="http://schemas.microsoft.com/office/powerpoint/2010/main" val="792672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0872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2</a:t>
            </a:fld>
            <a:endParaRPr lang="en-US" dirty="0"/>
          </a:p>
        </p:txBody>
      </p:sp>
    </p:spTree>
    <p:extLst>
      <p:ext uri="{BB962C8B-B14F-4D97-AF65-F5344CB8AC3E}">
        <p14:creationId xmlns:p14="http://schemas.microsoft.com/office/powerpoint/2010/main" val="331188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3</a:t>
            </a:fld>
            <a:endParaRPr lang="en-US" dirty="0"/>
          </a:p>
        </p:txBody>
      </p:sp>
    </p:spTree>
    <p:extLst>
      <p:ext uri="{BB962C8B-B14F-4D97-AF65-F5344CB8AC3E}">
        <p14:creationId xmlns:p14="http://schemas.microsoft.com/office/powerpoint/2010/main" val="4232889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4</a:t>
            </a:fld>
            <a:endParaRPr lang="en-US" dirty="0"/>
          </a:p>
        </p:txBody>
      </p:sp>
    </p:spTree>
    <p:extLst>
      <p:ext uri="{BB962C8B-B14F-4D97-AF65-F5344CB8AC3E}">
        <p14:creationId xmlns:p14="http://schemas.microsoft.com/office/powerpoint/2010/main" val="3607259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5</a:t>
            </a:fld>
            <a:endParaRPr lang="en-US" dirty="0"/>
          </a:p>
        </p:txBody>
      </p:sp>
    </p:spTree>
    <p:extLst>
      <p:ext uri="{BB962C8B-B14F-4D97-AF65-F5344CB8AC3E}">
        <p14:creationId xmlns:p14="http://schemas.microsoft.com/office/powerpoint/2010/main" val="2580047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0850" indent="-266700" eaLnBrk="0" hangingPunct="0">
              <a:buFont typeface="Courier New" panose="02070309020205020404" pitchFamily="49" charset="0"/>
              <a:buChar char="o"/>
            </a:pPr>
            <a:r>
              <a:rPr lang="en-GB" altLang="en-US" sz="1000" dirty="0">
                <a:latin typeface="Arial" panose="020B0604020202020204" pitchFamily="34" charset="0"/>
                <a:cs typeface="Arial" panose="020B0604020202020204" pitchFamily="34" charset="0"/>
              </a:rPr>
              <a:t>Programming, test, installation &amp; commissioning</a:t>
            </a:r>
          </a:p>
          <a:p>
            <a:pPr marL="450850" indent="-266700" eaLnBrk="0" hangingPunct="0">
              <a:buFont typeface="Courier New" panose="02070309020205020404" pitchFamily="49" charset="0"/>
              <a:buChar char="o"/>
            </a:pPr>
            <a:r>
              <a:rPr lang="en-GB" sz="1000" dirty="0">
                <a:latin typeface="Arial" panose="020B0604020202020204" pitchFamily="34" charset="0"/>
                <a:cs typeface="Arial" panose="020B0604020202020204" pitchFamily="34" charset="0"/>
              </a:rPr>
              <a:t>Fault finding/repair/replacement of systems &amp; boards</a:t>
            </a:r>
          </a:p>
          <a:p>
            <a:pPr marL="450850" indent="-266700" eaLnBrk="0" hangingPunct="0">
              <a:buFont typeface="Courier New" panose="02070309020205020404" pitchFamily="49" charset="0"/>
              <a:buChar char="o"/>
            </a:pPr>
            <a:r>
              <a:rPr lang="en-GB" sz="1000" dirty="0">
                <a:latin typeface="Arial" panose="020B0604020202020204" pitchFamily="34" charset="0"/>
                <a:cs typeface="Arial" panose="020B0604020202020204" pitchFamily="34" charset="0"/>
              </a:rPr>
              <a:t>Call-outs to Instruments to resolve reported problems or faults</a:t>
            </a:r>
          </a:p>
          <a:p>
            <a:pPr marL="450850" indent="-266700" eaLnBrk="0" hangingPunct="0">
              <a:buFont typeface="Courier New" panose="02070309020205020404" pitchFamily="49" charset="0"/>
              <a:buChar char="o"/>
            </a:pPr>
            <a:r>
              <a:rPr lang="en-GB" sz="1000" dirty="0">
                <a:latin typeface="Arial" panose="020B0604020202020204" pitchFamily="34" charset="0"/>
                <a:cs typeface="Arial" panose="020B0604020202020204" pitchFamily="34" charset="0"/>
              </a:rPr>
              <a:t>Any subsequent board level fault diagnosis &amp; rework</a:t>
            </a:r>
          </a:p>
          <a:p>
            <a:pPr marL="450850" indent="-266700" eaLnBrk="0" hangingPunct="0">
              <a:buFont typeface="Courier New" panose="02070309020205020404" pitchFamily="49" charset="0"/>
              <a:buChar char="o"/>
            </a:pPr>
            <a:r>
              <a:rPr lang="en-GB" sz="1000" dirty="0">
                <a:latin typeface="Arial" panose="020B0604020202020204" pitchFamily="34" charset="0"/>
                <a:cs typeface="Arial" panose="020B0604020202020204" pitchFamily="34" charset="0"/>
              </a:rPr>
              <a:t>System racks, crates, power supplies &amp; cabling of boards</a:t>
            </a:r>
          </a:p>
          <a:p>
            <a:pPr marL="450850" indent="-266700" eaLnBrk="0" hangingPunct="0">
              <a:buFont typeface="Courier New" panose="02070309020205020404" pitchFamily="49" charset="0"/>
              <a:buChar char="o"/>
            </a:pPr>
            <a:r>
              <a:rPr lang="en-GB" sz="1000" dirty="0">
                <a:latin typeface="Arial" panose="020B0604020202020204" pitchFamily="34" charset="0"/>
                <a:cs typeface="Arial" panose="020B0604020202020204" pitchFamily="34" charset="0"/>
              </a:rPr>
              <a:t>Maintaining working spares of supported items</a:t>
            </a:r>
          </a:p>
          <a:p>
            <a:pPr marL="450850" indent="-266700" eaLnBrk="0" hangingPunct="0">
              <a:buFont typeface="Courier New" panose="02070309020205020404" pitchFamily="49" charset="0"/>
              <a:buChar char="o"/>
            </a:pPr>
            <a:r>
              <a:rPr lang="en-GB" sz="1000" dirty="0">
                <a:latin typeface="Arial" panose="020B0604020202020204" pitchFamily="34" charset="0"/>
                <a:cs typeface="Arial" panose="020B0604020202020204" pitchFamily="34" charset="0"/>
              </a:rPr>
              <a:t>Now includes HT systems and Beam Monitors</a:t>
            </a:r>
          </a:p>
          <a:p>
            <a:pPr marL="450850" indent="-266700" eaLnBrk="0" hangingPunct="0">
              <a:buFont typeface="Courier New" panose="02070309020205020404" pitchFamily="49" charset="0"/>
              <a:buChar char="o"/>
            </a:pPr>
            <a:endParaRPr lang="en-GB" sz="1000" dirty="0">
              <a:latin typeface="Arial" panose="020B0604020202020204" pitchFamily="34" charset="0"/>
              <a:cs typeface="Arial" panose="020B0604020202020204" pitchFamily="34" charset="0"/>
            </a:endParaRPr>
          </a:p>
          <a:p>
            <a:pPr marL="266700" indent="-266700" eaLnBrk="0" hangingPunct="0">
              <a:buFont typeface="Arial" panose="020B0604020202020204" pitchFamily="34" charset="0"/>
              <a:buChar char="•"/>
            </a:pPr>
            <a:r>
              <a:rPr lang="en-GB" sz="1000" dirty="0">
                <a:latin typeface="Arial" panose="020B0604020202020204" pitchFamily="34" charset="0"/>
                <a:cs typeface="Arial" panose="020B0604020202020204" pitchFamily="34" charset="0"/>
              </a:rPr>
              <a:t>All call-outs, Start-up/Shut-down tests/procedures &amp; details of faulty boards returned from Instruments recorded in SharePoint</a:t>
            </a:r>
          </a:p>
          <a:p>
            <a:pPr marL="266700" indent="-266700" eaLnBrk="0" hangingPunct="0">
              <a:buFont typeface="Arial" panose="020B0604020202020204" pitchFamily="34" charset="0"/>
              <a:buChar char="•"/>
            </a:pPr>
            <a:r>
              <a:rPr lang="en-GB" sz="1000" dirty="0">
                <a:latin typeface="Arial" panose="020B0604020202020204" pitchFamily="34" charset="0"/>
                <a:cs typeface="Arial" panose="020B0604020202020204" pitchFamily="34" charset="0"/>
              </a:rPr>
              <a:t>Aim to respond to ‘working hours’ call-outs within 15 minutes</a:t>
            </a:r>
          </a:p>
          <a:p>
            <a:pPr marL="266700" indent="-266700" eaLnBrk="0" hangingPunct="0">
              <a:buFont typeface="Arial" panose="020B0604020202020204" pitchFamily="34" charset="0"/>
              <a:buChar char="•"/>
            </a:pPr>
            <a:r>
              <a:rPr lang="en-GB" sz="1000" dirty="0">
                <a:latin typeface="Arial" panose="020B0604020202020204" pitchFamily="34" charset="0"/>
                <a:cs typeface="Arial" panose="020B0604020202020204" pitchFamily="34" charset="0"/>
              </a:rPr>
              <a:t>Now providing 24/7 support during Run Cycles</a:t>
            </a:r>
          </a:p>
          <a:p>
            <a:pPr marL="266700" indent="-266700" eaLnBrk="0" hangingPunct="0">
              <a:buFont typeface="Arial" panose="020B0604020202020204" pitchFamily="34" charset="0"/>
              <a:buChar char="•"/>
            </a:pPr>
            <a:r>
              <a:rPr lang="en-GB" sz="1000" dirty="0">
                <a:latin typeface="Arial" panose="020B0604020202020204" pitchFamily="34" charset="0"/>
                <a:cs typeface="Arial" panose="020B0604020202020204" pitchFamily="34" charset="0"/>
              </a:rPr>
              <a:t>Aim to have less than 5% of Instrument downtime in a Run Cycle due to IDSG supported items</a:t>
            </a:r>
          </a:p>
          <a:p>
            <a:endParaRPr lang="en-GB"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7</a:t>
            </a:fld>
            <a:endParaRPr lang="en-US" dirty="0"/>
          </a:p>
        </p:txBody>
      </p:sp>
    </p:spTree>
    <p:extLst>
      <p:ext uri="{BB962C8B-B14F-4D97-AF65-F5344CB8AC3E}">
        <p14:creationId xmlns:p14="http://schemas.microsoft.com/office/powerpoint/2010/main" val="1759838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altLang="en-US" sz="1200" b="0" i="0" kern="1200" dirty="0">
                <a:solidFill>
                  <a:schemeClr val="tx1"/>
                </a:solidFill>
                <a:latin typeface="Arial Regular"/>
                <a:ea typeface="+mn-ea"/>
                <a:cs typeface="Arial" panose="020B0604020202020204" pitchFamily="34" charset="0"/>
              </a:rPr>
              <a:t>9U x 160 Crate Development: Chad </a:t>
            </a:r>
            <a:r>
              <a:rPr lang="en-GB" altLang="en-US" sz="1200" b="0" i="1" kern="1200" dirty="0">
                <a:solidFill>
                  <a:schemeClr val="tx1"/>
                </a:solidFill>
                <a:latin typeface="Arial Regular"/>
                <a:ea typeface="+mn-ea"/>
                <a:cs typeface="Arial" panose="020B0604020202020204" pitchFamily="34" charset="0"/>
              </a:rPr>
              <a:t>(Backplane PCB design complete pending FDR. Crate Controller schematic capture ongoing)</a:t>
            </a:r>
          </a:p>
          <a:p>
            <a:pPr marL="285750" indent="-285750">
              <a:buFont typeface="Arial" panose="020B0604020202020204" pitchFamily="34" charset="0"/>
              <a:buChar char="•"/>
            </a:pPr>
            <a:r>
              <a:rPr lang="en-GB" altLang="en-US" sz="1200" b="0" i="0" kern="1200" dirty="0">
                <a:solidFill>
                  <a:schemeClr val="tx1"/>
                </a:solidFill>
                <a:latin typeface="Arial Regular"/>
                <a:ea typeface="+mn-ea"/>
                <a:cs typeface="Arial" panose="020B0604020202020204" pitchFamily="34" charset="0"/>
              </a:rPr>
              <a:t>DAE3 Firmware Development: Kelvin </a:t>
            </a:r>
            <a:r>
              <a:rPr lang="en-GB" altLang="en-US" sz="1200" b="0" i="1" kern="1200" dirty="0">
                <a:solidFill>
                  <a:schemeClr val="tx1"/>
                </a:solidFill>
                <a:latin typeface="Arial Regular"/>
                <a:ea typeface="+mn-ea"/>
                <a:cs typeface="Arial" panose="020B0604020202020204" pitchFamily="34" charset="0"/>
              </a:rPr>
              <a:t>(Version 3.1.26 installed on 8 Instruments. Instrument specific PPP issue being investigated)</a:t>
            </a:r>
          </a:p>
          <a:p>
            <a:pPr marL="285750" indent="-285750">
              <a:buFont typeface="Arial" panose="020B0604020202020204" pitchFamily="34" charset="0"/>
              <a:buChar char="•"/>
            </a:pPr>
            <a:r>
              <a:rPr lang="en-GB" altLang="en-US" sz="1200" b="0" i="0" kern="1200" dirty="0">
                <a:solidFill>
                  <a:schemeClr val="tx1"/>
                </a:solidFill>
                <a:latin typeface="Arial Regular"/>
                <a:ea typeface="+mn-ea"/>
                <a:cs typeface="Arial" panose="020B0604020202020204" pitchFamily="34" charset="0"/>
              </a:rPr>
              <a:t>DAEMON V2: Jack </a:t>
            </a:r>
            <a:r>
              <a:rPr lang="en-GB" altLang="en-US" sz="1200" b="0" i="1" kern="1200" dirty="0">
                <a:solidFill>
                  <a:schemeClr val="tx1"/>
                </a:solidFill>
                <a:latin typeface="Arial Regular"/>
                <a:ea typeface="+mn-ea"/>
                <a:cs typeface="Arial" panose="020B0604020202020204" pitchFamily="34" charset="0"/>
              </a:rPr>
              <a:t>(50 boards manufactured. Test, programming and mounting into 3D printed boxes ongoing) </a:t>
            </a:r>
          </a:p>
          <a:p>
            <a:pPr marL="285750" indent="-285750">
              <a:buFont typeface="Arial" panose="020B0604020202020204" pitchFamily="34" charset="0"/>
              <a:buChar char="•"/>
            </a:pPr>
            <a:r>
              <a:rPr lang="en-GB" altLang="en-US" sz="1200" b="0" i="0" kern="1200" dirty="0">
                <a:solidFill>
                  <a:schemeClr val="tx1"/>
                </a:solidFill>
                <a:latin typeface="Arial Regular"/>
                <a:ea typeface="+mn-ea"/>
                <a:cs typeface="Arial" panose="020B0604020202020204" pitchFamily="34" charset="0"/>
              </a:rPr>
              <a:t>Endeavour HRPD-X: Will </a:t>
            </a:r>
            <a:r>
              <a:rPr lang="en-GB" altLang="en-US" sz="1200" b="0" i="1" kern="1200" dirty="0">
                <a:solidFill>
                  <a:schemeClr val="tx1"/>
                </a:solidFill>
                <a:latin typeface="Arial Regular"/>
                <a:ea typeface="+mn-ea"/>
                <a:cs typeface="Arial" panose="020B0604020202020204" pitchFamily="34" charset="0"/>
              </a:rPr>
              <a:t>(Discriminator prototype board test ongoing on EMMA) </a:t>
            </a:r>
          </a:p>
          <a:p>
            <a:pPr marL="285750" indent="-285750">
              <a:buFont typeface="Arial" panose="020B0604020202020204" pitchFamily="34" charset="0"/>
              <a:buChar char="•"/>
            </a:pPr>
            <a:r>
              <a:rPr lang="en-GB" altLang="en-US" sz="1200" b="0" i="0" kern="1200" dirty="0">
                <a:solidFill>
                  <a:schemeClr val="tx1"/>
                </a:solidFill>
                <a:latin typeface="Arial Regular"/>
                <a:ea typeface="+mn-ea"/>
                <a:cs typeface="Arial" panose="020B0604020202020204" pitchFamily="34" charset="0"/>
              </a:rPr>
              <a:t>Endeavour SANDALS II: Jack </a:t>
            </a:r>
            <a:r>
              <a:rPr lang="en-GB" altLang="en-US" sz="1200" b="0" i="1" kern="1200" dirty="0">
                <a:solidFill>
                  <a:schemeClr val="tx1"/>
                </a:solidFill>
                <a:latin typeface="Arial Regular"/>
                <a:ea typeface="+mn-ea"/>
                <a:cs typeface="Arial" panose="020B0604020202020204" pitchFamily="34" charset="0"/>
              </a:rPr>
              <a:t>(FE PCB design ongoing in DO. BE schematic capture started. Firmware development ongoing)</a:t>
            </a:r>
          </a:p>
          <a:p>
            <a:pPr marL="285750" indent="-285750">
              <a:buFont typeface="Arial" panose="020B0604020202020204" pitchFamily="34" charset="0"/>
              <a:buChar char="•"/>
            </a:pPr>
            <a:r>
              <a:rPr lang="en-GB" altLang="en-US" sz="1200" b="0" i="0" kern="1200" dirty="0">
                <a:solidFill>
                  <a:schemeClr val="tx1"/>
                </a:solidFill>
                <a:latin typeface="Arial Regular"/>
                <a:ea typeface="+mn-ea"/>
                <a:cs typeface="Arial" panose="020B0604020202020204" pitchFamily="34" charset="0"/>
              </a:rPr>
              <a:t>MS-GS20 Detector: Will </a:t>
            </a:r>
            <a:r>
              <a:rPr lang="en-GB" altLang="en-US" sz="1200" b="0" i="1" kern="1200" dirty="0">
                <a:solidFill>
                  <a:schemeClr val="tx1"/>
                </a:solidFill>
                <a:latin typeface="Arial Regular"/>
                <a:ea typeface="+mn-ea"/>
                <a:cs typeface="Arial" panose="020B0604020202020204" pitchFamily="34" charset="0"/>
              </a:rPr>
              <a:t>(16 Channel Pre-Amp V2 design nearing completion)</a:t>
            </a:r>
          </a:p>
          <a:p>
            <a:pPr marL="285750" indent="-285750">
              <a:buFont typeface="Arial" panose="020B0604020202020204" pitchFamily="34" charset="0"/>
              <a:buChar char="•"/>
            </a:pPr>
            <a:r>
              <a:rPr lang="en-GB" altLang="en-US" sz="1200" b="0" i="0" kern="1200" dirty="0">
                <a:solidFill>
                  <a:schemeClr val="tx1"/>
                </a:solidFill>
                <a:latin typeface="Arial Regular"/>
                <a:ea typeface="+mn-ea"/>
                <a:cs typeface="Arial" panose="020B0604020202020204" pitchFamily="34" charset="0"/>
              </a:rPr>
              <a:t>OSIRIS DAE Upgrade: Joshua </a:t>
            </a:r>
            <a:r>
              <a:rPr lang="en-GB" altLang="en-US" sz="1200" b="0" i="1" kern="1200" dirty="0">
                <a:solidFill>
                  <a:schemeClr val="tx1"/>
                </a:solidFill>
                <a:latin typeface="Arial Regular"/>
                <a:ea typeface="+mn-ea"/>
                <a:cs typeface="Arial" panose="020B0604020202020204" pitchFamily="34" charset="0"/>
              </a:rPr>
              <a:t>(RJ45 to HDMI Adaptor design complete. Relay Controller schematic complete &amp; PCB design ongoing)</a:t>
            </a:r>
          </a:p>
          <a:p>
            <a:pPr marL="285750" indent="-285750">
              <a:buFont typeface="Arial" panose="020B0604020202020204" pitchFamily="34" charset="0"/>
              <a:buChar char="•"/>
            </a:pPr>
            <a:r>
              <a:rPr lang="en-GB" altLang="en-US" sz="1200" b="0" i="0" kern="1200" dirty="0">
                <a:solidFill>
                  <a:schemeClr val="tx1"/>
                </a:solidFill>
                <a:latin typeface="Arial Regular"/>
                <a:ea typeface="+mn-ea"/>
                <a:cs typeface="Arial" panose="020B0604020202020204" pitchFamily="34" charset="0"/>
              </a:rPr>
              <a:t>Streaming Monitor Processor: Piers </a:t>
            </a:r>
            <a:r>
              <a:rPr lang="en-GB" altLang="en-US" sz="1200" b="0" i="1" kern="1200" dirty="0">
                <a:solidFill>
                  <a:schemeClr val="tx1"/>
                </a:solidFill>
                <a:latin typeface="Arial Regular"/>
                <a:ea typeface="+mn-ea"/>
                <a:cs typeface="Arial" panose="020B0604020202020204" pitchFamily="34" charset="0"/>
              </a:rPr>
              <a:t>(Circuit design and firmware design ongoing. Schematic capture &amp; PCB design on hold)</a:t>
            </a:r>
          </a:p>
          <a:p>
            <a:pPr marL="285750" indent="-285750">
              <a:buFont typeface="Arial" panose="020B0604020202020204" pitchFamily="34" charset="0"/>
              <a:buChar char="•"/>
            </a:pPr>
            <a:r>
              <a:rPr lang="en-GB" altLang="en-US" sz="1200" b="0" i="0" kern="1200" dirty="0">
                <a:solidFill>
                  <a:schemeClr val="tx1"/>
                </a:solidFill>
                <a:latin typeface="Arial Regular"/>
                <a:ea typeface="+mn-ea"/>
                <a:cs typeface="Arial" panose="020B0604020202020204" pitchFamily="34" charset="0"/>
              </a:rPr>
              <a:t>Timing Distribution System: Chad </a:t>
            </a:r>
            <a:r>
              <a:rPr lang="en-GB" altLang="en-US" sz="1200" b="0" i="1" kern="1200" dirty="0">
                <a:solidFill>
                  <a:schemeClr val="tx1"/>
                </a:solidFill>
                <a:latin typeface="Arial Regular"/>
                <a:ea typeface="+mn-ea"/>
                <a:cs typeface="Arial" panose="020B0604020202020204" pitchFamily="34" charset="0"/>
              </a:rPr>
              <a:t>(Commissioning tests ongoing when beamtime is available) </a:t>
            </a:r>
          </a:p>
          <a:p>
            <a:pPr marL="285750" indent="-285750">
              <a:buFont typeface="Arial" panose="020B0604020202020204" pitchFamily="34" charset="0"/>
              <a:buChar char="•"/>
            </a:pPr>
            <a:r>
              <a:rPr lang="en-GB" altLang="en-US" sz="1200" b="0" i="0" kern="1200" dirty="0">
                <a:solidFill>
                  <a:schemeClr val="tx1"/>
                </a:solidFill>
                <a:latin typeface="Arial Regular"/>
                <a:ea typeface="+mn-ea"/>
                <a:cs typeface="Arial" panose="020B0604020202020204" pitchFamily="34" charset="0"/>
              </a:rPr>
              <a:t>VXI Streaming Control Board V2: Dave </a:t>
            </a:r>
            <a:r>
              <a:rPr lang="en-GB" altLang="en-US" sz="1200" b="0" i="1" kern="1200" dirty="0">
                <a:solidFill>
                  <a:schemeClr val="tx1"/>
                </a:solidFill>
                <a:latin typeface="Arial Regular"/>
                <a:ea typeface="+mn-ea"/>
                <a:cs typeface="Arial" panose="020B0604020202020204" pitchFamily="34" charset="0"/>
              </a:rPr>
              <a:t>(Schematic &amp; PCB changes complete pending FDR. Quotation requests ongoing)</a:t>
            </a:r>
          </a:p>
          <a:p>
            <a:endParaRPr lang="en-GB"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9</a:t>
            </a:fld>
            <a:endParaRPr lang="en-US" dirty="0"/>
          </a:p>
        </p:txBody>
      </p:sp>
    </p:spTree>
    <p:extLst>
      <p:ext uri="{BB962C8B-B14F-4D97-AF65-F5344CB8AC3E}">
        <p14:creationId xmlns:p14="http://schemas.microsoft.com/office/powerpoint/2010/main" val="3287162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11</a:t>
            </a:fld>
            <a:endParaRPr lang="en-US" dirty="0"/>
          </a:p>
        </p:txBody>
      </p:sp>
    </p:spTree>
    <p:extLst>
      <p:ext uri="{BB962C8B-B14F-4D97-AF65-F5344CB8AC3E}">
        <p14:creationId xmlns:p14="http://schemas.microsoft.com/office/powerpoint/2010/main" val="706449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12</a:t>
            </a:fld>
            <a:endParaRPr lang="en-US" dirty="0"/>
          </a:p>
        </p:txBody>
      </p:sp>
    </p:spTree>
    <p:extLst>
      <p:ext uri="{BB962C8B-B14F-4D97-AF65-F5344CB8AC3E}">
        <p14:creationId xmlns:p14="http://schemas.microsoft.com/office/powerpoint/2010/main" val="3006617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fld id="{14BD68BC-1AD8-B640-8B1E-602BF3073AFD}" type="datetimeFigureOut">
              <a:rPr lang="en-US" smtClean="0"/>
              <a:t>1/29/2026</a:t>
            </a:fld>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29370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fld id="{14BD68BC-1AD8-B640-8B1E-602BF3073AFD}" type="datetimeFigureOut">
              <a:rPr lang="en-US" smtClean="0"/>
              <a:t>1/29/2026</a:t>
            </a:fld>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749145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fld id="{14BD68BC-1AD8-B640-8B1E-602BF3073AFD}" type="datetimeFigureOut">
              <a:rPr lang="en-US" smtClean="0"/>
              <a:t>1/29/2026</a:t>
            </a:fld>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600670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0161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fld id="{14BD68BC-1AD8-B640-8B1E-602BF3073AFD}" type="datetimeFigureOut">
              <a:rPr lang="en-US" smtClean="0"/>
              <a:t>1/29/2026</a:t>
            </a:fld>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636370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fld id="{14BD68BC-1AD8-B640-8B1E-602BF3073AFD}" type="datetimeFigureOut">
              <a:rPr lang="en-US" smtClean="0"/>
              <a:t>1/29/2026</a:t>
            </a:fld>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45374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fld id="{14BD68BC-1AD8-B640-8B1E-602BF3073AFD}" type="datetimeFigureOut">
              <a:rPr lang="en-US" smtClean="0"/>
              <a:t>1/29/2026</a:t>
            </a:fld>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391499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fld id="{14BD68BC-1AD8-B640-8B1E-602BF3073AFD}" type="datetimeFigureOut">
              <a:rPr lang="en-US" smtClean="0"/>
              <a:t>1/29/2026</a:t>
            </a:fld>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1716614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fld id="{14BD68BC-1AD8-B640-8B1E-602BF3073AFD}" type="datetimeFigureOut">
              <a:rPr lang="en-US" smtClean="0"/>
              <a:t>1/29/2026</a:t>
            </a:fld>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981509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fld id="{14BD68BC-1AD8-B640-8B1E-602BF3073AFD}" type="datetimeFigureOut">
              <a:rPr lang="en-US" smtClean="0"/>
              <a:t>1/29/2026</a:t>
            </a:fld>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0759581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fld id="{14BD68BC-1AD8-B640-8B1E-602BF3073AFD}" type="datetimeFigureOut">
              <a:rPr lang="en-US" smtClean="0"/>
              <a:t>1/29/2026</a:t>
            </a:fld>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967384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fld id="{14BD68BC-1AD8-B640-8B1E-602BF3073AFD}" type="datetimeFigureOut">
              <a:rPr lang="en-US" smtClean="0"/>
              <a:t>1/29/2026</a:t>
            </a:fld>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023929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fld id="{14BD68BC-1AD8-B640-8B1E-602BF3073AFD}" type="datetimeFigureOut">
              <a:rPr lang="en-US" smtClean="0"/>
              <a:t>1/29/2026</a:t>
            </a:fld>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9409198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fld id="{14BD68BC-1AD8-B640-8B1E-602BF3073AFD}" type="datetimeFigureOut">
              <a:rPr lang="en-US" smtClean="0"/>
              <a:t>1/29/2026</a:t>
            </a:fld>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731414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fld id="{14BD68BC-1AD8-B640-8B1E-602BF3073AFD}" type="datetimeFigureOut">
              <a:rPr lang="en-US" smtClean="0"/>
              <a:t>1/29/2026</a:t>
            </a:fld>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6369692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fld id="{14BD68BC-1AD8-B640-8B1E-602BF3073AFD}" type="datetimeFigureOut">
              <a:rPr lang="en-US" smtClean="0"/>
              <a:t>1/29/2026</a:t>
            </a:fld>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6133560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2286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0670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5486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33338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4610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575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fld id="{14BD68BC-1AD8-B640-8B1E-602BF3073AFD}" type="datetimeFigureOut">
              <a:rPr lang="en-US" smtClean="0"/>
              <a:t>1/29/2026</a:t>
            </a:fld>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118998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fld id="{14BD68BC-1AD8-B640-8B1E-602BF3073AFD}" type="datetimeFigureOut">
              <a:rPr lang="en-US" smtClean="0"/>
              <a:t>1/29/2026</a:t>
            </a:fld>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594672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fld id="{14BD68BC-1AD8-B640-8B1E-602BF3073AFD}" type="datetimeFigureOut">
              <a:rPr lang="en-US" smtClean="0"/>
              <a:t>1/29/2026</a:t>
            </a:fld>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84870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fld id="{14BD68BC-1AD8-B640-8B1E-602BF3073AFD}" type="datetimeFigureOut">
              <a:rPr lang="en-US" smtClean="0"/>
              <a:t>1/29/2026</a:t>
            </a:fld>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918961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fld id="{14BD68BC-1AD8-B640-8B1E-602BF3073AFD}" type="datetimeFigureOut">
              <a:rPr lang="en-US" smtClean="0"/>
              <a:t>1/29/2026</a:t>
            </a:fld>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995455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fld id="{14BD68BC-1AD8-B640-8B1E-602BF3073AFD}" type="datetimeFigureOut">
              <a:rPr lang="en-US" smtClean="0"/>
              <a:t>1/29/2026</a:t>
            </a:fld>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818596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fld id="{14BD68BC-1AD8-B640-8B1E-602BF3073AFD}" type="datetimeFigureOut">
              <a:rPr lang="en-US" smtClean="0"/>
              <a:t>1/29/2026</a:t>
            </a:fld>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985277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5" Type="http://schemas.openxmlformats.org/officeDocument/2006/relationships/image" Target="../media/image1.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BD68BC-1AD8-B640-8B1E-602BF3073AFD}" type="datetimeFigureOut">
              <a:rPr lang="en-US" smtClean="0"/>
              <a:t>1/29/2026</a:t>
            </a:fld>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pic>
        <p:nvPicPr>
          <p:cNvPr id="7" name="Picture 6">
            <a:extLst>
              <a:ext uri="{FF2B5EF4-FFF2-40B4-BE49-F238E27FC236}">
                <a16:creationId xmlns:a16="http://schemas.microsoft.com/office/drawing/2014/main" id="{87733AA2-E8FC-2540-AA49-4AA124C76F24}"/>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15940" y="5802305"/>
            <a:ext cx="2111379" cy="539751"/>
          </a:xfrm>
          <a:prstGeom prst="rect">
            <a:avLst/>
          </a:prstGeom>
        </p:spPr>
      </p:pic>
    </p:spTree>
    <p:extLst>
      <p:ext uri="{BB962C8B-B14F-4D97-AF65-F5344CB8AC3E}">
        <p14:creationId xmlns:p14="http://schemas.microsoft.com/office/powerpoint/2010/main" val="96768518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9" r:id="rId12"/>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BD68BC-1AD8-B640-8B1E-602BF3073AFD}" type="datetimeFigureOut">
              <a:rPr lang="en-US" smtClean="0"/>
              <a:t>1/29/2026</a:t>
            </a:fld>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spTree>
    <p:extLst>
      <p:ext uri="{BB962C8B-B14F-4D97-AF65-F5344CB8AC3E}">
        <p14:creationId xmlns:p14="http://schemas.microsoft.com/office/powerpoint/2010/main" val="314338042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2787FE-8CBB-6248-9619-3941DE55C1B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15940" y="5802305"/>
            <a:ext cx="2111379" cy="539751"/>
          </a:xfrm>
          <a:prstGeom prst="rect">
            <a:avLst/>
          </a:prstGeom>
        </p:spPr>
      </p:pic>
    </p:spTree>
    <p:extLst>
      <p:ext uri="{BB962C8B-B14F-4D97-AF65-F5344CB8AC3E}">
        <p14:creationId xmlns:p14="http://schemas.microsoft.com/office/powerpoint/2010/main" val="740559229"/>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image" Target="../media/image21.jpg"/><Relationship Id="rId1" Type="http://schemas.openxmlformats.org/officeDocument/2006/relationships/slideLayout" Target="../slideLayouts/slideLayout1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01A9D8-A541-934F-8FC4-9439FCBF67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sp>
        <p:nvSpPr>
          <p:cNvPr id="7" name="TextBox 6">
            <a:extLst>
              <a:ext uri="{FF2B5EF4-FFF2-40B4-BE49-F238E27FC236}">
                <a16:creationId xmlns:a16="http://schemas.microsoft.com/office/drawing/2014/main" id="{78DB0FE0-A4AF-D848-8925-91A37993D74D}"/>
              </a:ext>
            </a:extLst>
          </p:cNvPr>
          <p:cNvSpPr txBox="1"/>
          <p:nvPr/>
        </p:nvSpPr>
        <p:spPr>
          <a:xfrm>
            <a:off x="0" y="2060419"/>
            <a:ext cx="7399720" cy="584775"/>
          </a:xfrm>
          <a:prstGeom prst="rect">
            <a:avLst/>
          </a:prstGeom>
          <a:noFill/>
        </p:spPr>
        <p:txBody>
          <a:bodyPr wrap="square" rtlCol="0" anchor="t">
            <a:spAutoFit/>
          </a:bodyPr>
          <a:lstStyle/>
          <a:p>
            <a:pPr algn="ctr"/>
            <a:r>
              <a:rPr lang="en-GB" sz="3200" b="1" spc="-150" dirty="0">
                <a:solidFill>
                  <a:srgbClr val="002060"/>
                </a:solidFill>
                <a:cs typeface="Arial" panose="020B0604020202020204" pitchFamily="34" charset="0"/>
              </a:rPr>
              <a:t>ISIS Detector Systems Group Support Project </a:t>
            </a:r>
            <a:endParaRPr lang="en-US" sz="3200" b="1" spc="-150" dirty="0">
              <a:solidFill>
                <a:srgbClr val="002060"/>
              </a:solidFill>
              <a:cs typeface="Arial" panose="020B0604020202020204" pitchFamily="34" charset="0"/>
            </a:endParaRPr>
          </a:p>
        </p:txBody>
      </p:sp>
      <p:sp>
        <p:nvSpPr>
          <p:cNvPr id="8" name="Rectangle 7">
            <a:extLst>
              <a:ext uri="{FF2B5EF4-FFF2-40B4-BE49-F238E27FC236}">
                <a16:creationId xmlns:a16="http://schemas.microsoft.com/office/drawing/2014/main" id="{0BEB0AE4-391E-6F41-84C6-D4EEDF519A31}"/>
              </a:ext>
            </a:extLst>
          </p:cNvPr>
          <p:cNvSpPr/>
          <p:nvPr/>
        </p:nvSpPr>
        <p:spPr>
          <a:xfrm>
            <a:off x="1599194" y="2843200"/>
            <a:ext cx="3685393" cy="754053"/>
          </a:xfrm>
          <a:prstGeom prst="rect">
            <a:avLst/>
          </a:prstGeom>
        </p:spPr>
        <p:txBody>
          <a:bodyPr wrap="square">
            <a:spAutoFit/>
          </a:bodyPr>
          <a:lstStyle/>
          <a:p>
            <a:pPr algn="ctr"/>
            <a:r>
              <a:rPr lang="en-GB" sz="2400" dirty="0">
                <a:solidFill>
                  <a:srgbClr val="626262"/>
                </a:solidFill>
                <a:cs typeface="Arial" panose="020B0604020202020204" pitchFamily="34" charset="0"/>
              </a:rPr>
              <a:t>Ronnie Brumfitt</a:t>
            </a:r>
          </a:p>
          <a:p>
            <a:pPr algn="ctr"/>
            <a:r>
              <a:rPr lang="en-GB" sz="1900" dirty="0">
                <a:solidFill>
                  <a:srgbClr val="626262"/>
                </a:solidFill>
                <a:cs typeface="Arial" panose="020B0604020202020204" pitchFamily="34" charset="0"/>
              </a:rPr>
              <a:t>January 2026</a:t>
            </a:r>
          </a:p>
        </p:txBody>
      </p:sp>
      <p:pic>
        <p:nvPicPr>
          <p:cNvPr id="15" name="Picture 14" descr="A high angle view of a factory&#10;&#10;AI-generated content may be incorrect.">
            <a:extLst>
              <a:ext uri="{FF2B5EF4-FFF2-40B4-BE49-F238E27FC236}">
                <a16:creationId xmlns:a16="http://schemas.microsoft.com/office/drawing/2014/main" id="{EF92FD1C-1458-7117-76DA-C3F0DA3C7BA8}"/>
              </a:ext>
            </a:extLst>
          </p:cNvPr>
          <p:cNvPicPr>
            <a:picLocks noChangeAspect="1"/>
          </p:cNvPicPr>
          <p:nvPr/>
        </p:nvPicPr>
        <p:blipFill>
          <a:blip r:embed="rId4"/>
          <a:stretch>
            <a:fillRect/>
          </a:stretch>
        </p:blipFill>
        <p:spPr>
          <a:xfrm>
            <a:off x="7399720" y="0"/>
            <a:ext cx="4792280" cy="6858000"/>
          </a:xfrm>
          <a:prstGeom prst="rect">
            <a:avLst/>
          </a:prstGeom>
        </p:spPr>
      </p:pic>
    </p:spTree>
    <p:extLst>
      <p:ext uri="{BB962C8B-B14F-4D97-AF65-F5344CB8AC3E}">
        <p14:creationId xmlns:p14="http://schemas.microsoft.com/office/powerpoint/2010/main" val="3224382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AE60D-B18D-849B-935A-FD2ED2BE959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B402B08-B1C1-5E38-A6CD-A07F9BDD7A2F}"/>
              </a:ext>
            </a:extLst>
          </p:cNvPr>
          <p:cNvSpPr txBox="1"/>
          <p:nvPr/>
        </p:nvSpPr>
        <p:spPr>
          <a:xfrm>
            <a:off x="1971734" y="292387"/>
            <a:ext cx="8248533" cy="584775"/>
          </a:xfrm>
          <a:prstGeom prst="rect">
            <a:avLst/>
          </a:prstGeom>
          <a:noFill/>
        </p:spPr>
        <p:txBody>
          <a:bodyPr wrap="square" rtlCol="0" anchor="t">
            <a:spAutoFit/>
          </a:bodyPr>
          <a:lstStyle/>
          <a:p>
            <a:pPr algn="ctr"/>
            <a:r>
              <a:rPr lang="en-GB" sz="3200" b="1" spc="-150" dirty="0">
                <a:solidFill>
                  <a:srgbClr val="002060"/>
                </a:solidFill>
                <a:cs typeface="Arial" panose="020B0604020202020204" pitchFamily="34" charset="0"/>
              </a:rPr>
              <a:t>ISIS Detector Systems Group Support Project </a:t>
            </a:r>
            <a:endParaRPr lang="en-US" sz="3200" b="1" spc="-150" dirty="0">
              <a:solidFill>
                <a:srgbClr val="002060"/>
              </a:solidFill>
              <a:cs typeface="Arial" panose="020B0604020202020204" pitchFamily="34" charset="0"/>
            </a:endParaRPr>
          </a:p>
        </p:txBody>
      </p:sp>
      <p:pic>
        <p:nvPicPr>
          <p:cNvPr id="8" name="Picture 7" descr="A white box with a green circuit board inside&#10;&#10;AI-generated content may be incorrect.">
            <a:extLst>
              <a:ext uri="{FF2B5EF4-FFF2-40B4-BE49-F238E27FC236}">
                <a16:creationId xmlns:a16="http://schemas.microsoft.com/office/drawing/2014/main" id="{63F53AC3-D84D-F1A9-BA20-81504555BAEC}"/>
              </a:ext>
            </a:extLst>
          </p:cNvPr>
          <p:cNvPicPr>
            <a:picLocks noChangeAspect="1"/>
          </p:cNvPicPr>
          <p:nvPr/>
        </p:nvPicPr>
        <p:blipFill>
          <a:blip r:embed="rId2"/>
          <a:srcRect t="16389" b="10277"/>
          <a:stretch>
            <a:fillRect/>
          </a:stretch>
        </p:blipFill>
        <p:spPr>
          <a:xfrm>
            <a:off x="0" y="1800343"/>
            <a:ext cx="2761366" cy="2700000"/>
          </a:xfrm>
          <a:prstGeom prst="rect">
            <a:avLst/>
          </a:prstGeom>
        </p:spPr>
      </p:pic>
      <p:pic>
        <p:nvPicPr>
          <p:cNvPr id="10" name="Picture 9" descr="A blue circuit board with yellow pins&#10;&#10;AI-generated content may be incorrect.">
            <a:extLst>
              <a:ext uri="{FF2B5EF4-FFF2-40B4-BE49-F238E27FC236}">
                <a16:creationId xmlns:a16="http://schemas.microsoft.com/office/drawing/2014/main" id="{81B84C37-3DF6-AC38-4D8C-DB24245DD3B2}"/>
              </a:ext>
            </a:extLst>
          </p:cNvPr>
          <p:cNvPicPr>
            <a:picLocks noChangeAspect="1"/>
          </p:cNvPicPr>
          <p:nvPr/>
        </p:nvPicPr>
        <p:blipFill>
          <a:blip r:embed="rId3"/>
          <a:stretch>
            <a:fillRect/>
          </a:stretch>
        </p:blipFill>
        <p:spPr>
          <a:xfrm>
            <a:off x="2889994" y="1800343"/>
            <a:ext cx="4873920" cy="2700000"/>
          </a:xfrm>
          <a:prstGeom prst="rect">
            <a:avLst/>
          </a:prstGeom>
        </p:spPr>
      </p:pic>
      <p:pic>
        <p:nvPicPr>
          <p:cNvPr id="12" name="Picture 11" descr="A green circuit board with many small components&#10;&#10;AI-generated content may be incorrect.">
            <a:extLst>
              <a:ext uri="{FF2B5EF4-FFF2-40B4-BE49-F238E27FC236}">
                <a16:creationId xmlns:a16="http://schemas.microsoft.com/office/drawing/2014/main" id="{ABC9AD23-A2DD-D352-F09E-C9D6984933D9}"/>
              </a:ext>
            </a:extLst>
          </p:cNvPr>
          <p:cNvPicPr>
            <a:picLocks noChangeAspect="1"/>
          </p:cNvPicPr>
          <p:nvPr/>
        </p:nvPicPr>
        <p:blipFill>
          <a:blip r:embed="rId4"/>
          <a:stretch>
            <a:fillRect/>
          </a:stretch>
        </p:blipFill>
        <p:spPr>
          <a:xfrm>
            <a:off x="7892542" y="1800343"/>
            <a:ext cx="4299458" cy="2700000"/>
          </a:xfrm>
          <a:prstGeom prst="rect">
            <a:avLst/>
          </a:prstGeom>
        </p:spPr>
      </p:pic>
      <p:pic>
        <p:nvPicPr>
          <p:cNvPr id="13" name="Picture 12">
            <a:extLst>
              <a:ext uri="{FF2B5EF4-FFF2-40B4-BE49-F238E27FC236}">
                <a16:creationId xmlns:a16="http://schemas.microsoft.com/office/drawing/2014/main" id="{B07686F9-988F-12ED-D70A-2001C85F21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555925"/>
            <a:ext cx="6226218" cy="1980000"/>
          </a:xfrm>
          <a:prstGeom prst="rect">
            <a:avLst/>
          </a:prstGeom>
        </p:spPr>
      </p:pic>
      <p:pic>
        <p:nvPicPr>
          <p:cNvPr id="14" name="Picture 13">
            <a:extLst>
              <a:ext uri="{FF2B5EF4-FFF2-40B4-BE49-F238E27FC236}">
                <a16:creationId xmlns:a16="http://schemas.microsoft.com/office/drawing/2014/main" id="{0DA98BFB-BFBA-7E8F-383C-08AF10EC02D8}"/>
              </a:ext>
            </a:extLst>
          </p:cNvPr>
          <p:cNvPicPr>
            <a:picLocks noChangeAspect="1"/>
          </p:cNvPicPr>
          <p:nvPr/>
        </p:nvPicPr>
        <p:blipFill>
          <a:blip r:embed="rId6"/>
          <a:srcRect b="14938"/>
          <a:stretch/>
        </p:blipFill>
        <p:spPr>
          <a:xfrm>
            <a:off x="6334735" y="4555925"/>
            <a:ext cx="3508038" cy="1980000"/>
          </a:xfrm>
          <a:prstGeom prst="rect">
            <a:avLst/>
          </a:prstGeom>
        </p:spPr>
      </p:pic>
      <p:pic>
        <p:nvPicPr>
          <p:cNvPr id="15" name="Picture 14">
            <a:extLst>
              <a:ext uri="{FF2B5EF4-FFF2-40B4-BE49-F238E27FC236}">
                <a16:creationId xmlns:a16="http://schemas.microsoft.com/office/drawing/2014/main" id="{9A5DB1AF-9BF5-0516-77A5-415567A487BA}"/>
              </a:ext>
            </a:extLst>
          </p:cNvPr>
          <p:cNvPicPr>
            <a:picLocks noChangeAspect="1"/>
          </p:cNvPicPr>
          <p:nvPr/>
        </p:nvPicPr>
        <p:blipFill>
          <a:blip r:embed="rId7"/>
          <a:srcRect l="19893" t="8040" r="27249" b="12824"/>
          <a:stretch>
            <a:fillRect/>
          </a:stretch>
        </p:blipFill>
        <p:spPr>
          <a:xfrm>
            <a:off x="9951290" y="4555925"/>
            <a:ext cx="2240710" cy="2232000"/>
          </a:xfrm>
          <a:prstGeom prst="rect">
            <a:avLst/>
          </a:prstGeom>
        </p:spPr>
      </p:pic>
      <p:sp>
        <p:nvSpPr>
          <p:cNvPr id="17" name="TextBox 16">
            <a:extLst>
              <a:ext uri="{FF2B5EF4-FFF2-40B4-BE49-F238E27FC236}">
                <a16:creationId xmlns:a16="http://schemas.microsoft.com/office/drawing/2014/main" id="{B60AC21B-17DB-4669-2CA5-3E0915194CB6}"/>
              </a:ext>
            </a:extLst>
          </p:cNvPr>
          <p:cNvSpPr txBox="1"/>
          <p:nvPr/>
        </p:nvSpPr>
        <p:spPr>
          <a:xfrm>
            <a:off x="3047246" y="861699"/>
            <a:ext cx="6097508" cy="369332"/>
          </a:xfrm>
          <a:prstGeom prst="rect">
            <a:avLst/>
          </a:prstGeom>
          <a:noFill/>
        </p:spPr>
        <p:txBody>
          <a:bodyPr wrap="square">
            <a:spAutoFit/>
          </a:bodyPr>
          <a:lstStyle/>
          <a:p>
            <a:pPr algn="ctr"/>
            <a:r>
              <a:rPr lang="en-GB" sz="1800" dirty="0">
                <a:latin typeface="Segoe UI" panose="020B0502040204020203" pitchFamily="34" charset="0"/>
              </a:rPr>
              <a:t>PCB Design and CAD</a:t>
            </a:r>
            <a:endParaRPr lang="en-GB" sz="1800" dirty="0"/>
          </a:p>
        </p:txBody>
      </p:sp>
      <p:sp>
        <p:nvSpPr>
          <p:cNvPr id="18" name="Rectangle 17">
            <a:extLst>
              <a:ext uri="{FF2B5EF4-FFF2-40B4-BE49-F238E27FC236}">
                <a16:creationId xmlns:a16="http://schemas.microsoft.com/office/drawing/2014/main" id="{1C0B30CC-89D8-06BA-E0AF-278006673CA6}"/>
              </a:ext>
            </a:extLst>
          </p:cNvPr>
          <p:cNvSpPr/>
          <p:nvPr/>
        </p:nvSpPr>
        <p:spPr>
          <a:xfrm>
            <a:off x="239236" y="1258144"/>
            <a:ext cx="11617426" cy="323165"/>
          </a:xfrm>
          <a:prstGeom prst="rect">
            <a:avLst/>
          </a:prstGeom>
        </p:spPr>
        <p:txBody>
          <a:bodyPr wrap="square">
            <a:spAutoFit/>
          </a:bodyPr>
          <a:lstStyle/>
          <a:p>
            <a:r>
              <a:rPr lang="en-US" sz="1500" dirty="0"/>
              <a:t>PCB designs: 16 Completed in 2025; 9 Ongoing; 6 On Hold; 24 Upcoming.   During 2025: Manufacture of 197 Boards &amp; 107 Front Panels.   </a:t>
            </a:r>
          </a:p>
        </p:txBody>
      </p:sp>
    </p:spTree>
    <p:extLst>
      <p:ext uri="{BB962C8B-B14F-4D97-AF65-F5344CB8AC3E}">
        <p14:creationId xmlns:p14="http://schemas.microsoft.com/office/powerpoint/2010/main" val="3605609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F8406-CFAB-E11A-B613-1D13ED6610B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43AA048-AE26-F724-02C8-70B40B43F95A}"/>
              </a:ext>
            </a:extLst>
          </p:cNvPr>
          <p:cNvSpPr/>
          <p:nvPr/>
        </p:nvSpPr>
        <p:spPr>
          <a:xfrm>
            <a:off x="0" y="860959"/>
            <a:ext cx="12192000" cy="400110"/>
          </a:xfrm>
          <a:prstGeom prst="rect">
            <a:avLst/>
          </a:prstGeom>
        </p:spPr>
        <p:txBody>
          <a:bodyPr wrap="square">
            <a:spAutoFit/>
          </a:bodyPr>
          <a:lstStyle/>
          <a:p>
            <a:pPr algn="ctr"/>
            <a:r>
              <a:rPr lang="en-GB" sz="2000" dirty="0"/>
              <a:t>Test Systems &amp; Development</a:t>
            </a:r>
          </a:p>
        </p:txBody>
      </p:sp>
      <p:sp>
        <p:nvSpPr>
          <p:cNvPr id="4" name="TextBox 3">
            <a:extLst>
              <a:ext uri="{FF2B5EF4-FFF2-40B4-BE49-F238E27FC236}">
                <a16:creationId xmlns:a16="http://schemas.microsoft.com/office/drawing/2014/main" id="{207FD5E7-7EF9-0623-F618-F9B743EC980E}"/>
              </a:ext>
            </a:extLst>
          </p:cNvPr>
          <p:cNvSpPr txBox="1"/>
          <p:nvPr/>
        </p:nvSpPr>
        <p:spPr>
          <a:xfrm>
            <a:off x="1971734" y="292387"/>
            <a:ext cx="8248533" cy="584775"/>
          </a:xfrm>
          <a:prstGeom prst="rect">
            <a:avLst/>
          </a:prstGeom>
          <a:noFill/>
        </p:spPr>
        <p:txBody>
          <a:bodyPr wrap="square" rtlCol="0" anchor="t">
            <a:spAutoFit/>
          </a:bodyPr>
          <a:lstStyle/>
          <a:p>
            <a:pPr algn="ctr"/>
            <a:r>
              <a:rPr lang="en-GB" sz="3200" b="1" spc="-150" dirty="0">
                <a:solidFill>
                  <a:srgbClr val="002060"/>
                </a:solidFill>
                <a:cs typeface="Arial" panose="020B0604020202020204" pitchFamily="34" charset="0"/>
              </a:rPr>
              <a:t>ISIS Detector Systems Group Support Project </a:t>
            </a:r>
            <a:endParaRPr lang="en-US" sz="3200" b="1" spc="-150" dirty="0">
              <a:solidFill>
                <a:srgbClr val="002060"/>
              </a:solidFill>
              <a:cs typeface="Arial" panose="020B0604020202020204" pitchFamily="34" charset="0"/>
            </a:endParaRPr>
          </a:p>
        </p:txBody>
      </p:sp>
      <p:sp>
        <p:nvSpPr>
          <p:cNvPr id="2" name="TextBox 70">
            <a:extLst>
              <a:ext uri="{FF2B5EF4-FFF2-40B4-BE49-F238E27FC236}">
                <a16:creationId xmlns:a16="http://schemas.microsoft.com/office/drawing/2014/main" id="{C85FE10B-96EE-1DD0-9FBE-96B52B6C228D}"/>
              </a:ext>
            </a:extLst>
          </p:cNvPr>
          <p:cNvSpPr txBox="1">
            <a:spLocks noChangeArrowheads="1"/>
          </p:cNvSpPr>
          <p:nvPr/>
        </p:nvSpPr>
        <p:spPr bwMode="auto">
          <a:xfrm>
            <a:off x="676274" y="1313726"/>
            <a:ext cx="712470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5pPr>
            <a:lvl6pPr marL="2286000" algn="l" defTabSz="914400" rtl="0" eaLnBrk="1" latinLnBrk="0" hangingPunct="1">
              <a:defRPr sz="2400" kern="1200">
                <a:solidFill>
                  <a:schemeClr val="tx1"/>
                </a:solidFill>
                <a:latin typeface="Times" panose="02020603050405020304" pitchFamily="18" charset="0"/>
                <a:ea typeface="+mn-ea"/>
                <a:cs typeface="+mn-cs"/>
              </a:defRPr>
            </a:lvl6pPr>
            <a:lvl7pPr marL="2743200" algn="l" defTabSz="914400" rtl="0" eaLnBrk="1" latinLnBrk="0" hangingPunct="1">
              <a:defRPr sz="2400" kern="1200">
                <a:solidFill>
                  <a:schemeClr val="tx1"/>
                </a:solidFill>
                <a:latin typeface="Times" panose="02020603050405020304" pitchFamily="18" charset="0"/>
                <a:ea typeface="+mn-ea"/>
                <a:cs typeface="+mn-cs"/>
              </a:defRPr>
            </a:lvl7pPr>
            <a:lvl8pPr marL="3200400" algn="l" defTabSz="914400" rtl="0" eaLnBrk="1" latinLnBrk="0" hangingPunct="1">
              <a:defRPr sz="2400" kern="1200">
                <a:solidFill>
                  <a:schemeClr val="tx1"/>
                </a:solidFill>
                <a:latin typeface="Times" panose="02020603050405020304" pitchFamily="18" charset="0"/>
                <a:ea typeface="+mn-ea"/>
                <a:cs typeface="+mn-cs"/>
              </a:defRPr>
            </a:lvl8pPr>
            <a:lvl9pPr marL="3657600" algn="l" defTabSz="914400" rtl="0" eaLnBrk="1" latinLnBrk="0" hangingPunct="1">
              <a:defRPr sz="2400" kern="1200">
                <a:solidFill>
                  <a:schemeClr val="tx1"/>
                </a:solidFill>
                <a:latin typeface="Times" panose="02020603050405020304" pitchFamily="18" charset="0"/>
                <a:ea typeface="+mn-ea"/>
                <a:cs typeface="+mn-cs"/>
              </a:defRPr>
            </a:lvl9pPr>
          </a:lstStyle>
          <a:p>
            <a:r>
              <a:rPr lang="en-GB" altLang="en-US" sz="1600" dirty="0">
                <a:latin typeface="+mn-lt"/>
                <a:cs typeface="Arial" panose="020B0604020202020204" pitchFamily="34" charset="0"/>
              </a:rPr>
              <a:t>Test systems and design/development projects can involve: Test circuit design &amp; development + PCB design, component &amp; board procurement; Programmable logic firmware design &amp; development; POT, Boundary Scan &amp; NI automated test systems; Software design for test programs &amp; microcontrollers. </a:t>
            </a:r>
          </a:p>
        </p:txBody>
      </p:sp>
      <p:sp>
        <p:nvSpPr>
          <p:cNvPr id="5" name="TextBox 70">
            <a:extLst>
              <a:ext uri="{FF2B5EF4-FFF2-40B4-BE49-F238E27FC236}">
                <a16:creationId xmlns:a16="http://schemas.microsoft.com/office/drawing/2014/main" id="{D57638D5-35D2-7923-2AD2-45C97D220E62}"/>
              </a:ext>
            </a:extLst>
          </p:cNvPr>
          <p:cNvSpPr txBox="1">
            <a:spLocks noChangeArrowheads="1"/>
          </p:cNvSpPr>
          <p:nvPr/>
        </p:nvSpPr>
        <p:spPr bwMode="auto">
          <a:xfrm>
            <a:off x="676273" y="2390944"/>
            <a:ext cx="7124701"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5pPr>
            <a:lvl6pPr marL="2286000" algn="l" defTabSz="914400" rtl="0" eaLnBrk="1" latinLnBrk="0" hangingPunct="1">
              <a:defRPr sz="2400" kern="1200">
                <a:solidFill>
                  <a:schemeClr val="tx1"/>
                </a:solidFill>
                <a:latin typeface="Times" panose="02020603050405020304" pitchFamily="18" charset="0"/>
                <a:ea typeface="+mn-ea"/>
                <a:cs typeface="+mn-cs"/>
              </a:defRPr>
            </a:lvl6pPr>
            <a:lvl7pPr marL="2743200" algn="l" defTabSz="914400" rtl="0" eaLnBrk="1" latinLnBrk="0" hangingPunct="1">
              <a:defRPr sz="2400" kern="1200">
                <a:solidFill>
                  <a:schemeClr val="tx1"/>
                </a:solidFill>
                <a:latin typeface="Times" panose="02020603050405020304" pitchFamily="18" charset="0"/>
                <a:ea typeface="+mn-ea"/>
                <a:cs typeface="+mn-cs"/>
              </a:defRPr>
            </a:lvl7pPr>
            <a:lvl8pPr marL="3200400" algn="l" defTabSz="914400" rtl="0" eaLnBrk="1" latinLnBrk="0" hangingPunct="1">
              <a:defRPr sz="2400" kern="1200">
                <a:solidFill>
                  <a:schemeClr val="tx1"/>
                </a:solidFill>
                <a:latin typeface="Times" panose="02020603050405020304" pitchFamily="18" charset="0"/>
                <a:ea typeface="+mn-ea"/>
                <a:cs typeface="+mn-cs"/>
              </a:defRPr>
            </a:lvl8pPr>
            <a:lvl9pPr marL="3657600" algn="l" defTabSz="914400" rtl="0" eaLnBrk="1" latinLnBrk="0" hangingPunct="1">
              <a:defRPr sz="2400" kern="1200">
                <a:solidFill>
                  <a:schemeClr val="tx1"/>
                </a:solidFill>
                <a:latin typeface="Times" panose="02020603050405020304" pitchFamily="18" charset="0"/>
                <a:ea typeface="+mn-ea"/>
                <a:cs typeface="+mn-cs"/>
              </a:defRPr>
            </a:lvl9pPr>
          </a:lstStyle>
          <a:p>
            <a:r>
              <a:rPr lang="en-GB" altLang="en-US" sz="1600" dirty="0">
                <a:latin typeface="+mn-lt"/>
                <a:cs typeface="Arial" panose="020B0604020202020204" pitchFamily="34" charset="0"/>
              </a:rPr>
              <a:t>Current test rigs &amp; systems include:</a:t>
            </a:r>
          </a:p>
          <a:p>
            <a:pPr marL="285750" indent="-285750">
              <a:buFont typeface="Arial" panose="020B0604020202020204" pitchFamily="34" charset="0"/>
              <a:buChar char="•"/>
            </a:pPr>
            <a:r>
              <a:rPr lang="en-GB" altLang="en-US" sz="1600" dirty="0">
                <a:latin typeface="+mn-lt"/>
                <a:cs typeface="Arial" panose="020B0604020202020204" pitchFamily="34" charset="0"/>
              </a:rPr>
              <a:t>DAE3 Hardware &amp; Firmware </a:t>
            </a:r>
          </a:p>
          <a:p>
            <a:pPr marL="285750" indent="-285750">
              <a:buFont typeface="Arial" panose="020B0604020202020204" pitchFamily="34" charset="0"/>
              <a:buChar char="•"/>
            </a:pPr>
            <a:r>
              <a:rPr lang="en-GB" altLang="en-US" sz="1600" dirty="0">
                <a:latin typeface="+mn-lt"/>
                <a:cs typeface="Arial" panose="020B0604020202020204" pitchFamily="34" charset="0"/>
              </a:rPr>
              <a:t>MERLIN &amp; WISH ADC Hardware </a:t>
            </a:r>
          </a:p>
          <a:p>
            <a:pPr marL="285750" indent="-285750">
              <a:buFont typeface="Arial" panose="020B0604020202020204" pitchFamily="34" charset="0"/>
              <a:buChar char="•"/>
            </a:pPr>
            <a:r>
              <a:rPr lang="en-GB" altLang="en-US" sz="1600" dirty="0">
                <a:latin typeface="+mn-lt"/>
                <a:cs typeface="Arial" panose="020B0604020202020204" pitchFamily="34" charset="0"/>
              </a:rPr>
              <a:t>Period Card</a:t>
            </a:r>
          </a:p>
          <a:p>
            <a:pPr marL="285750" indent="-285750">
              <a:buFont typeface="Arial" panose="020B0604020202020204" pitchFamily="34" charset="0"/>
              <a:buChar char="•"/>
            </a:pPr>
            <a:r>
              <a:rPr lang="en-GB" altLang="en-US" sz="1600" dirty="0">
                <a:latin typeface="+mn-lt"/>
                <a:cs typeface="Arial" panose="020B0604020202020204" pitchFamily="34" charset="0"/>
              </a:rPr>
              <a:t>DAE II Detector Card &amp; Daughterboard</a:t>
            </a:r>
          </a:p>
          <a:p>
            <a:pPr marL="285750" indent="-285750">
              <a:buFont typeface="Arial" panose="020B0604020202020204" pitchFamily="34" charset="0"/>
              <a:buChar char="•"/>
            </a:pPr>
            <a:r>
              <a:rPr lang="en-GB" altLang="en-US" sz="1600" dirty="0">
                <a:latin typeface="+mn-lt"/>
                <a:cs typeface="Arial" panose="020B0604020202020204" pitchFamily="34" charset="0"/>
              </a:rPr>
              <a:t>GPS Slot 0 Board &amp; VXI Streaming Control Board</a:t>
            </a:r>
          </a:p>
          <a:p>
            <a:pPr marL="285750" indent="-285750">
              <a:buFont typeface="Arial" panose="020B0604020202020204" pitchFamily="34" charset="0"/>
              <a:buChar char="•"/>
            </a:pPr>
            <a:r>
              <a:rPr lang="en-GB" altLang="en-US" sz="1600" dirty="0">
                <a:latin typeface="+mn-lt"/>
                <a:cs typeface="Arial" panose="020B0604020202020204" pitchFamily="34" charset="0"/>
              </a:rPr>
              <a:t>128 Channel LVDS Processor Board  </a:t>
            </a:r>
          </a:p>
          <a:p>
            <a:pPr marL="285750" indent="-285750">
              <a:buFont typeface="Arial" panose="020B0604020202020204" pitchFamily="34" charset="0"/>
              <a:buChar char="•"/>
            </a:pPr>
            <a:endParaRPr lang="en-GB" altLang="en-US" sz="1600" dirty="0">
              <a:latin typeface="+mn-lt"/>
              <a:cs typeface="Arial" panose="020B0604020202020204" pitchFamily="34" charset="0"/>
            </a:endParaRPr>
          </a:p>
          <a:p>
            <a:r>
              <a:rPr lang="en-US" altLang="en-US" sz="1600" dirty="0">
                <a:latin typeface="+mn-lt"/>
                <a:cs typeface="Arial" panose="020B0604020202020204" pitchFamily="34" charset="0"/>
              </a:rPr>
              <a:t>Ongoing test system developments include: </a:t>
            </a:r>
          </a:p>
          <a:p>
            <a:pPr marL="285750" indent="-285750">
              <a:buFont typeface="Arial" panose="020B0604020202020204" pitchFamily="34" charset="0"/>
              <a:buChar char="•"/>
            </a:pPr>
            <a:r>
              <a:rPr lang="en-US" altLang="en-US" sz="1600" dirty="0">
                <a:latin typeface="+mn-lt"/>
                <a:cs typeface="Arial" panose="020B0604020202020204" pitchFamily="34" charset="0"/>
              </a:rPr>
              <a:t>ADC Revival (to improve availability of working spares)</a:t>
            </a:r>
          </a:p>
          <a:p>
            <a:pPr marL="285750" indent="-285750">
              <a:buFont typeface="Arial" panose="020B0604020202020204" pitchFamily="34" charset="0"/>
              <a:buChar char="•"/>
            </a:pPr>
            <a:r>
              <a:rPr lang="en-US" altLang="en-US" sz="1600" dirty="0">
                <a:latin typeface="+mn-lt"/>
                <a:cs typeface="Arial" panose="020B0604020202020204" pitchFamily="34" charset="0"/>
              </a:rPr>
              <a:t>Streaming Test Platforms (to develop firmware, software &amp; tools required for future data streaming).</a:t>
            </a:r>
          </a:p>
        </p:txBody>
      </p:sp>
      <p:pic>
        <p:nvPicPr>
          <p:cNvPr id="8" name="Picture 7" descr="A machine with many wires&#10;&#10;AI-generated content may be incorrect.">
            <a:extLst>
              <a:ext uri="{FF2B5EF4-FFF2-40B4-BE49-F238E27FC236}">
                <a16:creationId xmlns:a16="http://schemas.microsoft.com/office/drawing/2014/main" id="{856B6AF4-17E0-37A1-3D45-510C38FD08E2}"/>
              </a:ext>
            </a:extLst>
          </p:cNvPr>
          <p:cNvPicPr>
            <a:picLocks noChangeAspect="1"/>
          </p:cNvPicPr>
          <p:nvPr/>
        </p:nvPicPr>
        <p:blipFill>
          <a:blip r:embed="rId3"/>
          <a:srcRect l="6296" t="2331" r="5556"/>
          <a:stretch>
            <a:fillRect/>
          </a:stretch>
        </p:blipFill>
        <p:spPr>
          <a:xfrm>
            <a:off x="8108493" y="1279296"/>
            <a:ext cx="3683457" cy="5441733"/>
          </a:xfrm>
          <a:prstGeom prst="rect">
            <a:avLst/>
          </a:prstGeom>
        </p:spPr>
      </p:pic>
      <p:sp>
        <p:nvSpPr>
          <p:cNvPr id="7" name="TextBox 6">
            <a:extLst>
              <a:ext uri="{FF2B5EF4-FFF2-40B4-BE49-F238E27FC236}">
                <a16:creationId xmlns:a16="http://schemas.microsoft.com/office/drawing/2014/main" id="{B0C949EA-40A0-F641-CAB9-7367369FF3F3}"/>
              </a:ext>
            </a:extLst>
          </p:cNvPr>
          <p:cNvSpPr txBox="1"/>
          <p:nvPr/>
        </p:nvSpPr>
        <p:spPr>
          <a:xfrm>
            <a:off x="2847975" y="5575023"/>
            <a:ext cx="5260518" cy="830997"/>
          </a:xfrm>
          <a:prstGeom prst="rect">
            <a:avLst/>
          </a:prstGeom>
          <a:noFill/>
        </p:spPr>
        <p:txBody>
          <a:bodyPr wrap="square">
            <a:spAutoFit/>
          </a:bodyPr>
          <a:lstStyle/>
          <a:p>
            <a:r>
              <a:rPr lang="en-US" altLang="en-US" sz="1600" dirty="0">
                <a:latin typeface="+mn-lt"/>
                <a:cs typeface="Arial" panose="020B0604020202020204" pitchFamily="34" charset="0"/>
              </a:rPr>
              <a:t>New test systems will be required for the Crate Controller, Streaming Monitor Board and Endeavour Instrument DAE hardware designs. </a:t>
            </a:r>
            <a:endParaRPr lang="en-GB" altLang="en-US" sz="1600" dirty="0">
              <a:latin typeface="+mn-lt"/>
              <a:cs typeface="Arial" panose="020B0604020202020204" pitchFamily="34" charset="0"/>
            </a:endParaRPr>
          </a:p>
        </p:txBody>
      </p:sp>
    </p:spTree>
    <p:extLst>
      <p:ext uri="{BB962C8B-B14F-4D97-AF65-F5344CB8AC3E}">
        <p14:creationId xmlns:p14="http://schemas.microsoft.com/office/powerpoint/2010/main" val="932116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C0153-F7C4-B26F-B921-DE6125109568}"/>
            </a:ext>
          </a:extLst>
        </p:cNvPr>
        <p:cNvGrpSpPr/>
        <p:nvPr/>
      </p:nvGrpSpPr>
      <p:grpSpPr>
        <a:xfrm>
          <a:off x="0" y="0"/>
          <a:ext cx="0" cy="0"/>
          <a:chOff x="0" y="0"/>
          <a:chExt cx="0" cy="0"/>
        </a:xfrm>
      </p:grpSpPr>
      <p:pic>
        <p:nvPicPr>
          <p:cNvPr id="7" name="Picture 6" descr="A group of people standing together">
            <a:extLst>
              <a:ext uri="{FF2B5EF4-FFF2-40B4-BE49-F238E27FC236}">
                <a16:creationId xmlns:a16="http://schemas.microsoft.com/office/drawing/2014/main" id="{DE0B01B4-17E0-DBE4-F1D1-2B6E2F9FB9AD}"/>
              </a:ext>
            </a:extLst>
          </p:cNvPr>
          <p:cNvPicPr>
            <a:picLocks noChangeAspect="1"/>
          </p:cNvPicPr>
          <p:nvPr/>
        </p:nvPicPr>
        <p:blipFill>
          <a:blip r:embed="rId3"/>
          <a:srcRect l="5733" t="5728" r="5666" b="9452"/>
          <a:stretch>
            <a:fillRect/>
          </a:stretch>
        </p:blipFill>
        <p:spPr>
          <a:xfrm>
            <a:off x="8108036" y="1577521"/>
            <a:ext cx="3765363" cy="4972193"/>
          </a:xfrm>
          <a:prstGeom prst="rect">
            <a:avLst/>
          </a:prstGeom>
        </p:spPr>
      </p:pic>
      <p:sp>
        <p:nvSpPr>
          <p:cNvPr id="3" name="Rectangle 2">
            <a:extLst>
              <a:ext uri="{FF2B5EF4-FFF2-40B4-BE49-F238E27FC236}">
                <a16:creationId xmlns:a16="http://schemas.microsoft.com/office/drawing/2014/main" id="{A0DA585A-91BB-96D3-165A-E6D6A96926E0}"/>
              </a:ext>
            </a:extLst>
          </p:cNvPr>
          <p:cNvSpPr/>
          <p:nvPr/>
        </p:nvSpPr>
        <p:spPr>
          <a:xfrm>
            <a:off x="0" y="802440"/>
            <a:ext cx="12192000" cy="400110"/>
          </a:xfrm>
          <a:prstGeom prst="rect">
            <a:avLst/>
          </a:prstGeom>
        </p:spPr>
        <p:txBody>
          <a:bodyPr wrap="square">
            <a:spAutoFit/>
          </a:bodyPr>
          <a:lstStyle/>
          <a:p>
            <a:pPr algn="ctr"/>
            <a:r>
              <a:rPr lang="en-GB" sz="2000" dirty="0"/>
              <a:t>Technology Communications</a:t>
            </a:r>
          </a:p>
        </p:txBody>
      </p:sp>
      <p:sp>
        <p:nvSpPr>
          <p:cNvPr id="4" name="TextBox 3">
            <a:extLst>
              <a:ext uri="{FF2B5EF4-FFF2-40B4-BE49-F238E27FC236}">
                <a16:creationId xmlns:a16="http://schemas.microsoft.com/office/drawing/2014/main" id="{FF0387FB-56C2-60F8-1A9A-E0C8475F4B80}"/>
              </a:ext>
            </a:extLst>
          </p:cNvPr>
          <p:cNvSpPr txBox="1"/>
          <p:nvPr/>
        </p:nvSpPr>
        <p:spPr>
          <a:xfrm>
            <a:off x="1954252" y="292387"/>
            <a:ext cx="8248533" cy="584775"/>
          </a:xfrm>
          <a:prstGeom prst="rect">
            <a:avLst/>
          </a:prstGeom>
          <a:noFill/>
        </p:spPr>
        <p:txBody>
          <a:bodyPr wrap="square" rtlCol="0" anchor="t">
            <a:spAutoFit/>
          </a:bodyPr>
          <a:lstStyle/>
          <a:p>
            <a:pPr algn="ctr"/>
            <a:r>
              <a:rPr lang="en-GB" sz="3200" b="1" spc="-150" dirty="0">
                <a:solidFill>
                  <a:srgbClr val="002060"/>
                </a:solidFill>
                <a:cs typeface="Arial" panose="020B0604020202020204" pitchFamily="34" charset="0"/>
              </a:rPr>
              <a:t>ISIS Detector Systems Group Support Project </a:t>
            </a:r>
            <a:endParaRPr lang="en-US" sz="3200" b="1" spc="-150" dirty="0">
              <a:solidFill>
                <a:srgbClr val="002060"/>
              </a:solidFill>
              <a:cs typeface="Arial" panose="020B0604020202020204" pitchFamily="34" charset="0"/>
            </a:endParaRPr>
          </a:p>
        </p:txBody>
      </p:sp>
      <p:sp>
        <p:nvSpPr>
          <p:cNvPr id="5" name="Rectangle 4">
            <a:extLst>
              <a:ext uri="{FF2B5EF4-FFF2-40B4-BE49-F238E27FC236}">
                <a16:creationId xmlns:a16="http://schemas.microsoft.com/office/drawing/2014/main" id="{5DB8824E-64FD-76B7-787D-31BA624C607A}"/>
              </a:ext>
            </a:extLst>
          </p:cNvPr>
          <p:cNvSpPr/>
          <p:nvPr/>
        </p:nvSpPr>
        <p:spPr>
          <a:xfrm>
            <a:off x="8136399" y="1350180"/>
            <a:ext cx="3765363" cy="338554"/>
          </a:xfrm>
          <a:prstGeom prst="rect">
            <a:avLst/>
          </a:prstGeom>
        </p:spPr>
        <p:txBody>
          <a:bodyPr wrap="square">
            <a:spAutoFit/>
          </a:bodyPr>
          <a:lstStyle/>
          <a:p>
            <a:r>
              <a:rPr lang="en-US" sz="1600" dirty="0"/>
              <a:t>Chad : Work Experience Supervisor’s guide</a:t>
            </a:r>
            <a:endParaRPr lang="en-GB" altLang="en-US" sz="1600" dirty="0">
              <a:cs typeface="Arial" panose="020B0604020202020204" pitchFamily="34" charset="0"/>
            </a:endParaRPr>
          </a:p>
        </p:txBody>
      </p:sp>
      <p:pic>
        <p:nvPicPr>
          <p:cNvPr id="9" name="Picture 8" descr="A group of men standing in a row">
            <a:extLst>
              <a:ext uri="{FF2B5EF4-FFF2-40B4-BE49-F238E27FC236}">
                <a16:creationId xmlns:a16="http://schemas.microsoft.com/office/drawing/2014/main" id="{28D1EDC5-C37B-1560-C64F-3A2994B8C20A}"/>
              </a:ext>
            </a:extLst>
          </p:cNvPr>
          <p:cNvPicPr>
            <a:picLocks noChangeAspect="1"/>
          </p:cNvPicPr>
          <p:nvPr/>
        </p:nvPicPr>
        <p:blipFill>
          <a:blip r:embed="rId4"/>
          <a:srcRect l="7024" t="6608" r="8171" b="9481"/>
          <a:stretch>
            <a:fillRect/>
          </a:stretch>
        </p:blipFill>
        <p:spPr>
          <a:xfrm>
            <a:off x="261875" y="1713834"/>
            <a:ext cx="3555994" cy="4975961"/>
          </a:xfrm>
          <a:prstGeom prst="rect">
            <a:avLst/>
          </a:prstGeom>
        </p:spPr>
      </p:pic>
      <p:sp>
        <p:nvSpPr>
          <p:cNvPr id="2" name="Rectangle 1">
            <a:extLst>
              <a:ext uri="{FF2B5EF4-FFF2-40B4-BE49-F238E27FC236}">
                <a16:creationId xmlns:a16="http://schemas.microsoft.com/office/drawing/2014/main" id="{8B4323D9-1220-68CF-60FF-F1B906DE3DD5}"/>
              </a:ext>
            </a:extLst>
          </p:cNvPr>
          <p:cNvSpPr/>
          <p:nvPr/>
        </p:nvSpPr>
        <p:spPr>
          <a:xfrm>
            <a:off x="290238" y="1285133"/>
            <a:ext cx="3555994" cy="584775"/>
          </a:xfrm>
          <a:prstGeom prst="rect">
            <a:avLst/>
          </a:prstGeom>
        </p:spPr>
        <p:txBody>
          <a:bodyPr wrap="square">
            <a:spAutoFit/>
          </a:bodyPr>
          <a:lstStyle/>
          <a:p>
            <a:pPr algn="ctr"/>
            <a:r>
              <a:rPr lang="en-US" sz="1600" dirty="0"/>
              <a:t>Joshua : My Journey from an Apprentice </a:t>
            </a:r>
          </a:p>
          <a:p>
            <a:pPr algn="ctr"/>
            <a:r>
              <a:rPr lang="en-US" sz="1600" dirty="0"/>
              <a:t>to an Electronics Technician</a:t>
            </a:r>
          </a:p>
        </p:txBody>
      </p:sp>
      <p:sp>
        <p:nvSpPr>
          <p:cNvPr id="8" name="Rectangle 7">
            <a:extLst>
              <a:ext uri="{FF2B5EF4-FFF2-40B4-BE49-F238E27FC236}">
                <a16:creationId xmlns:a16="http://schemas.microsoft.com/office/drawing/2014/main" id="{44F244D2-919E-46B5-C6F6-57E22CCC8A09}"/>
              </a:ext>
            </a:extLst>
          </p:cNvPr>
          <p:cNvSpPr/>
          <p:nvPr/>
        </p:nvSpPr>
        <p:spPr>
          <a:xfrm>
            <a:off x="3742928" y="1877769"/>
            <a:ext cx="4365108" cy="4524315"/>
          </a:xfrm>
          <a:prstGeom prst="rect">
            <a:avLst/>
          </a:prstGeom>
        </p:spPr>
        <p:txBody>
          <a:bodyPr wrap="square">
            <a:spAutoFit/>
          </a:bodyPr>
          <a:lstStyle/>
          <a:p>
            <a:pPr marL="285750" indent="-285750">
              <a:buFont typeface="Arial" panose="020B0604020202020204" pitchFamily="34" charset="0"/>
              <a:buChar char="•"/>
            </a:pPr>
            <a:r>
              <a:rPr lang="en-US" sz="1600" dirty="0"/>
              <a:t>Joshua &amp; Chad: Reports for Technology Comms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Jack : IDSG Grafana System presentation at DED Summer Forum</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Dave : Endeavour </a:t>
            </a:r>
            <a:r>
              <a:rPr lang="en-US" sz="1600" dirty="0" err="1"/>
              <a:t>Programme</a:t>
            </a:r>
            <a:r>
              <a:rPr lang="en-US" sz="1600" dirty="0"/>
              <a:t> Update presentation at DED Summer Forum</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Hayden : ESDG Apprentice Poster for DED Summer Forum</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Simon : IDSG Front Line Support presentation at ESDG meeting</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Joshua : OSIRIS Silicon </a:t>
            </a:r>
            <a:r>
              <a:rPr lang="en-US" sz="1600" dirty="0" err="1"/>
              <a:t>Analyser</a:t>
            </a:r>
            <a:r>
              <a:rPr lang="en-US" sz="1600" dirty="0"/>
              <a:t> DAE Upgrade at ESDG meeting</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Assorted presentations at ESDG meetings</a:t>
            </a:r>
          </a:p>
        </p:txBody>
      </p:sp>
    </p:spTree>
    <p:extLst>
      <p:ext uri="{BB962C8B-B14F-4D97-AF65-F5344CB8AC3E}">
        <p14:creationId xmlns:p14="http://schemas.microsoft.com/office/powerpoint/2010/main" val="1281121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82A7D-C01D-2F17-C90B-8AF727484AA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0E64C98-FF29-2251-AF27-82CE0CEA3717}"/>
              </a:ext>
            </a:extLst>
          </p:cNvPr>
          <p:cNvSpPr/>
          <p:nvPr/>
        </p:nvSpPr>
        <p:spPr>
          <a:xfrm>
            <a:off x="8782" y="569561"/>
            <a:ext cx="12192000" cy="400110"/>
          </a:xfrm>
          <a:prstGeom prst="rect">
            <a:avLst/>
          </a:prstGeom>
        </p:spPr>
        <p:txBody>
          <a:bodyPr wrap="square">
            <a:spAutoFit/>
          </a:bodyPr>
          <a:lstStyle/>
          <a:p>
            <a:pPr algn="ctr"/>
            <a:r>
              <a:rPr lang="en-GB" sz="2000" dirty="0"/>
              <a:t>The impending move to R4 </a:t>
            </a:r>
          </a:p>
        </p:txBody>
      </p:sp>
      <p:sp>
        <p:nvSpPr>
          <p:cNvPr id="4" name="TextBox 3">
            <a:extLst>
              <a:ext uri="{FF2B5EF4-FFF2-40B4-BE49-F238E27FC236}">
                <a16:creationId xmlns:a16="http://schemas.microsoft.com/office/drawing/2014/main" id="{0662956E-F9E2-F1E0-E21D-6248C5EE878B}"/>
              </a:ext>
            </a:extLst>
          </p:cNvPr>
          <p:cNvSpPr txBox="1"/>
          <p:nvPr/>
        </p:nvSpPr>
        <p:spPr>
          <a:xfrm>
            <a:off x="1971734" y="133593"/>
            <a:ext cx="8248533" cy="584775"/>
          </a:xfrm>
          <a:prstGeom prst="rect">
            <a:avLst/>
          </a:prstGeom>
          <a:noFill/>
        </p:spPr>
        <p:txBody>
          <a:bodyPr wrap="square" rtlCol="0" anchor="t">
            <a:spAutoFit/>
          </a:bodyPr>
          <a:lstStyle/>
          <a:p>
            <a:pPr algn="ctr"/>
            <a:r>
              <a:rPr lang="en-GB" sz="3200" b="1" spc="-150" dirty="0">
                <a:solidFill>
                  <a:srgbClr val="002060"/>
                </a:solidFill>
                <a:cs typeface="Arial" panose="020B0604020202020204" pitchFamily="34" charset="0"/>
              </a:rPr>
              <a:t>ISIS Detector Systems Group Support Project </a:t>
            </a:r>
            <a:endParaRPr lang="en-US" sz="3200" b="1" spc="-150" dirty="0">
              <a:solidFill>
                <a:srgbClr val="002060"/>
              </a:solidFill>
              <a:cs typeface="Arial" panose="020B0604020202020204" pitchFamily="34" charset="0"/>
            </a:endParaRPr>
          </a:p>
        </p:txBody>
      </p:sp>
      <p:pic>
        <p:nvPicPr>
          <p:cNvPr id="5" name="Picture 4" descr="A conference room with a table and chairs&#10;&#10;AI-generated content may be incorrect.">
            <a:extLst>
              <a:ext uri="{FF2B5EF4-FFF2-40B4-BE49-F238E27FC236}">
                <a16:creationId xmlns:a16="http://schemas.microsoft.com/office/drawing/2014/main" id="{893DACF0-8C82-5BBA-4B75-5B9001A5AFFC}"/>
              </a:ext>
            </a:extLst>
          </p:cNvPr>
          <p:cNvPicPr>
            <a:picLocks noChangeAspect="1"/>
          </p:cNvPicPr>
          <p:nvPr/>
        </p:nvPicPr>
        <p:blipFill>
          <a:blip r:embed="rId2"/>
          <a:stretch>
            <a:fillRect/>
          </a:stretch>
        </p:blipFill>
        <p:spPr>
          <a:xfrm>
            <a:off x="-1" y="1046752"/>
            <a:ext cx="3840000" cy="2880000"/>
          </a:xfrm>
          <a:prstGeom prst="rect">
            <a:avLst/>
          </a:prstGeom>
        </p:spPr>
      </p:pic>
      <p:pic>
        <p:nvPicPr>
          <p:cNvPr id="7" name="Picture 6" descr="A room with a table and chairs&#10;&#10;AI-generated content may be incorrect.">
            <a:extLst>
              <a:ext uri="{FF2B5EF4-FFF2-40B4-BE49-F238E27FC236}">
                <a16:creationId xmlns:a16="http://schemas.microsoft.com/office/drawing/2014/main" id="{5368B36A-26FF-6530-AFA5-D2CE6C455D33}"/>
              </a:ext>
            </a:extLst>
          </p:cNvPr>
          <p:cNvPicPr>
            <a:picLocks noChangeAspect="1"/>
          </p:cNvPicPr>
          <p:nvPr/>
        </p:nvPicPr>
        <p:blipFill>
          <a:blip r:embed="rId3"/>
          <a:stretch>
            <a:fillRect/>
          </a:stretch>
        </p:blipFill>
        <p:spPr>
          <a:xfrm>
            <a:off x="4184783" y="1046752"/>
            <a:ext cx="3840000" cy="2880000"/>
          </a:xfrm>
          <a:prstGeom prst="rect">
            <a:avLst/>
          </a:prstGeom>
        </p:spPr>
      </p:pic>
      <p:pic>
        <p:nvPicPr>
          <p:cNvPr id="9" name="Picture 8" descr="An empty office with tables and chairs&#10;&#10;AI-generated content may be incorrect.">
            <a:extLst>
              <a:ext uri="{FF2B5EF4-FFF2-40B4-BE49-F238E27FC236}">
                <a16:creationId xmlns:a16="http://schemas.microsoft.com/office/drawing/2014/main" id="{CF0470C0-24B4-25AC-BA62-C1125608F110}"/>
              </a:ext>
            </a:extLst>
          </p:cNvPr>
          <p:cNvPicPr>
            <a:picLocks noChangeAspect="1"/>
          </p:cNvPicPr>
          <p:nvPr/>
        </p:nvPicPr>
        <p:blipFill>
          <a:blip r:embed="rId4"/>
          <a:stretch>
            <a:fillRect/>
          </a:stretch>
        </p:blipFill>
        <p:spPr>
          <a:xfrm>
            <a:off x="8343218" y="1046752"/>
            <a:ext cx="3840000" cy="2880000"/>
          </a:xfrm>
          <a:prstGeom prst="rect">
            <a:avLst/>
          </a:prstGeom>
        </p:spPr>
      </p:pic>
      <p:pic>
        <p:nvPicPr>
          <p:cNvPr id="11" name="Picture 10" descr="A room with a table and chairs&#10;&#10;AI-generated content may be incorrect.">
            <a:extLst>
              <a:ext uri="{FF2B5EF4-FFF2-40B4-BE49-F238E27FC236}">
                <a16:creationId xmlns:a16="http://schemas.microsoft.com/office/drawing/2014/main" id="{5C5D4571-31DB-C82F-F3D8-5AD8FF0DA712}"/>
              </a:ext>
            </a:extLst>
          </p:cNvPr>
          <p:cNvPicPr>
            <a:picLocks noChangeAspect="1"/>
          </p:cNvPicPr>
          <p:nvPr/>
        </p:nvPicPr>
        <p:blipFill>
          <a:blip r:embed="rId5"/>
          <a:stretch>
            <a:fillRect/>
          </a:stretch>
        </p:blipFill>
        <p:spPr>
          <a:xfrm>
            <a:off x="-1" y="3978000"/>
            <a:ext cx="3840000" cy="2880000"/>
          </a:xfrm>
          <a:prstGeom prst="rect">
            <a:avLst/>
          </a:prstGeom>
        </p:spPr>
      </p:pic>
      <p:pic>
        <p:nvPicPr>
          <p:cNvPr id="13" name="Picture 12" descr="An empty office with tables and chairs&#10;&#10;AI-generated content may be incorrect.">
            <a:extLst>
              <a:ext uri="{FF2B5EF4-FFF2-40B4-BE49-F238E27FC236}">
                <a16:creationId xmlns:a16="http://schemas.microsoft.com/office/drawing/2014/main" id="{D0ABD7C0-FDC8-85CC-D4DA-183BF577151C}"/>
              </a:ext>
            </a:extLst>
          </p:cNvPr>
          <p:cNvPicPr>
            <a:picLocks noChangeAspect="1"/>
          </p:cNvPicPr>
          <p:nvPr/>
        </p:nvPicPr>
        <p:blipFill>
          <a:blip r:embed="rId6"/>
          <a:stretch>
            <a:fillRect/>
          </a:stretch>
        </p:blipFill>
        <p:spPr>
          <a:xfrm>
            <a:off x="4184783" y="3978000"/>
            <a:ext cx="3840000" cy="2880000"/>
          </a:xfrm>
          <a:prstGeom prst="rect">
            <a:avLst/>
          </a:prstGeom>
        </p:spPr>
      </p:pic>
      <p:pic>
        <p:nvPicPr>
          <p:cNvPr id="15" name="Picture 14" descr="A room with desks and chairs&#10;&#10;AI-generated content may be incorrect.">
            <a:extLst>
              <a:ext uri="{FF2B5EF4-FFF2-40B4-BE49-F238E27FC236}">
                <a16:creationId xmlns:a16="http://schemas.microsoft.com/office/drawing/2014/main" id="{AC5B1296-A840-EE3A-91AB-41DA6CA2680A}"/>
              </a:ext>
            </a:extLst>
          </p:cNvPr>
          <p:cNvPicPr>
            <a:picLocks noChangeAspect="1"/>
          </p:cNvPicPr>
          <p:nvPr/>
        </p:nvPicPr>
        <p:blipFill>
          <a:blip r:embed="rId7"/>
          <a:stretch>
            <a:fillRect/>
          </a:stretch>
        </p:blipFill>
        <p:spPr>
          <a:xfrm>
            <a:off x="8343218" y="3978000"/>
            <a:ext cx="3840000" cy="2880000"/>
          </a:xfrm>
          <a:prstGeom prst="rect">
            <a:avLst/>
          </a:prstGeom>
        </p:spPr>
      </p:pic>
    </p:spTree>
    <p:extLst>
      <p:ext uri="{BB962C8B-B14F-4D97-AF65-F5344CB8AC3E}">
        <p14:creationId xmlns:p14="http://schemas.microsoft.com/office/powerpoint/2010/main" val="11656891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A93F1F-55CE-8C41-933D-BDAD86FDEF59}"/>
              </a:ext>
            </a:extLst>
          </p:cNvPr>
          <p:cNvPicPr>
            <a:picLocks noChangeAspect="1"/>
          </p:cNvPicPr>
          <p:nvPr/>
        </p:nvPicPr>
        <p:blipFill>
          <a:blip r:embed="rId4"/>
          <a:stretch>
            <a:fillRect/>
          </a:stretch>
        </p:blipFill>
        <p:spPr>
          <a:xfrm>
            <a:off x="515938" y="5868509"/>
            <a:ext cx="440215" cy="440215"/>
          </a:xfrm>
          <a:prstGeom prst="rect">
            <a:avLst/>
          </a:prstGeom>
        </p:spPr>
      </p:pic>
      <p:sp>
        <p:nvSpPr>
          <p:cNvPr id="14" name="Rectangle 13">
            <a:extLst>
              <a:ext uri="{FF2B5EF4-FFF2-40B4-BE49-F238E27FC236}">
                <a16:creationId xmlns:a16="http://schemas.microsoft.com/office/drawing/2014/main" id="{70C8BCE3-7BF5-244B-ABC5-1CC57CE8ADDB}"/>
              </a:ext>
            </a:extLst>
          </p:cNvPr>
          <p:cNvSpPr/>
          <p:nvPr/>
        </p:nvSpPr>
        <p:spPr>
          <a:xfrm>
            <a:off x="5535081" y="5904254"/>
            <a:ext cx="1878082"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@STFC_matters</a:t>
            </a:r>
          </a:p>
        </p:txBody>
      </p:sp>
      <p:sp>
        <p:nvSpPr>
          <p:cNvPr id="16" name="Rectangle 15">
            <a:extLst>
              <a:ext uri="{FF2B5EF4-FFF2-40B4-BE49-F238E27FC236}">
                <a16:creationId xmlns:a16="http://schemas.microsoft.com/office/drawing/2014/main" id="{BAC3E187-FC47-6646-A5A3-38BEA5BF97F3}"/>
              </a:ext>
            </a:extLst>
          </p:cNvPr>
          <p:cNvSpPr/>
          <p:nvPr/>
        </p:nvSpPr>
        <p:spPr>
          <a:xfrm>
            <a:off x="7805525" y="5904254"/>
            <a:ext cx="421419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Science and Technology Facilities Council</a:t>
            </a:r>
          </a:p>
        </p:txBody>
      </p:sp>
      <p:pic>
        <p:nvPicPr>
          <p:cNvPr id="18" name="Picture 17">
            <a:extLst>
              <a:ext uri="{FF2B5EF4-FFF2-40B4-BE49-F238E27FC236}">
                <a16:creationId xmlns:a16="http://schemas.microsoft.com/office/drawing/2014/main" id="{7F25C28B-6C92-F94C-81EC-CBF349C8486A}"/>
              </a:ext>
            </a:extLst>
          </p:cNvPr>
          <p:cNvPicPr>
            <a:picLocks noChangeAspect="1"/>
          </p:cNvPicPr>
          <p:nvPr/>
        </p:nvPicPr>
        <p:blipFill>
          <a:blip r:embed="rId5"/>
          <a:stretch>
            <a:fillRect/>
          </a:stretch>
        </p:blipFill>
        <p:spPr>
          <a:xfrm>
            <a:off x="5077049" y="5868508"/>
            <a:ext cx="444002" cy="437275"/>
          </a:xfrm>
          <a:prstGeom prst="rect">
            <a:avLst/>
          </a:prstGeom>
        </p:spPr>
      </p:pic>
      <p:pic>
        <p:nvPicPr>
          <p:cNvPr id="20" name="Picture 19">
            <a:extLst>
              <a:ext uri="{FF2B5EF4-FFF2-40B4-BE49-F238E27FC236}">
                <a16:creationId xmlns:a16="http://schemas.microsoft.com/office/drawing/2014/main" id="{83CE200E-AB24-384F-BB4C-13ACD0DABDB8}"/>
              </a:ext>
            </a:extLst>
          </p:cNvPr>
          <p:cNvPicPr>
            <a:picLocks noChangeAspect="1"/>
          </p:cNvPicPr>
          <p:nvPr/>
        </p:nvPicPr>
        <p:blipFill>
          <a:blip r:embed="rId6"/>
          <a:stretch>
            <a:fillRect/>
          </a:stretch>
        </p:blipFill>
        <p:spPr>
          <a:xfrm>
            <a:off x="7347494" y="5865567"/>
            <a:ext cx="440215" cy="440215"/>
          </a:xfrm>
          <a:prstGeom prst="rect">
            <a:avLst/>
          </a:prstGeom>
        </p:spPr>
      </p:pic>
      <p:pic>
        <p:nvPicPr>
          <p:cNvPr id="11" name="Picture 10">
            <a:extLst>
              <a:ext uri="{FF2B5EF4-FFF2-40B4-BE49-F238E27FC236}">
                <a16:creationId xmlns:a16="http://schemas.microsoft.com/office/drawing/2014/main" id="{14E2772B-B47D-8D46-97A4-931FF8D2720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sp>
        <p:nvSpPr>
          <p:cNvPr id="12" name="Rectangle 11">
            <a:extLst>
              <a:ext uri="{FF2B5EF4-FFF2-40B4-BE49-F238E27FC236}">
                <a16:creationId xmlns:a16="http://schemas.microsoft.com/office/drawing/2014/main" id="{F03ACBB2-A294-5B41-91E3-A21CD7F0322A}"/>
              </a:ext>
            </a:extLst>
          </p:cNvPr>
          <p:cNvSpPr/>
          <p:nvPr/>
        </p:nvSpPr>
        <p:spPr>
          <a:xfrm>
            <a:off x="1014848" y="5904254"/>
            <a:ext cx="421419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Science and Technology Facilities Council</a:t>
            </a:r>
          </a:p>
        </p:txBody>
      </p:sp>
      <p:sp>
        <p:nvSpPr>
          <p:cNvPr id="2" name="TextBox 1"/>
          <p:cNvSpPr txBox="1"/>
          <p:nvPr/>
        </p:nvSpPr>
        <p:spPr>
          <a:xfrm>
            <a:off x="1449355" y="4093029"/>
            <a:ext cx="7899918" cy="369332"/>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01D3E"/>
                </a:solidFill>
                <a:effectLst/>
                <a:uLnTx/>
                <a:uFillTx/>
                <a:latin typeface="Calibri" panose="020F0502020204030204"/>
                <a:ea typeface="+mn-ea"/>
                <a:cs typeface="+mn-cs"/>
              </a:rPr>
              <a:t>Any questions?</a:t>
            </a:r>
          </a:p>
        </p:txBody>
      </p:sp>
    </p:spTree>
    <p:extLst>
      <p:ext uri="{BB962C8B-B14F-4D97-AF65-F5344CB8AC3E}">
        <p14:creationId xmlns:p14="http://schemas.microsoft.com/office/powerpoint/2010/main" val="268674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026CF6-174D-A984-397B-B1BCD4B31AE2}"/>
              </a:ext>
            </a:extLst>
          </p:cNvPr>
          <p:cNvSpPr/>
          <p:nvPr/>
        </p:nvSpPr>
        <p:spPr>
          <a:xfrm>
            <a:off x="-17482" y="5427719"/>
            <a:ext cx="12191999" cy="323165"/>
          </a:xfrm>
          <a:prstGeom prst="rect">
            <a:avLst/>
          </a:prstGeom>
        </p:spPr>
        <p:txBody>
          <a:bodyPr wrap="square">
            <a:spAutoFit/>
          </a:bodyPr>
          <a:lstStyle/>
          <a:p>
            <a:pPr algn="ctr"/>
            <a:r>
              <a:rPr lang="en-GB" sz="1500" dirty="0">
                <a:cs typeface="Arial" panose="020B0604020202020204" pitchFamily="34" charset="0"/>
              </a:rPr>
              <a:t>Ronnie Brumfitt, Piers Coode, Joshua Davies, Jack Day, Kelvin Gascoyne, Simon Moorby, Chad Silk, Dave Templeman, Martin Torbet.</a:t>
            </a:r>
          </a:p>
        </p:txBody>
      </p:sp>
      <p:sp>
        <p:nvSpPr>
          <p:cNvPr id="3" name="Rectangle 2"/>
          <p:cNvSpPr/>
          <p:nvPr/>
        </p:nvSpPr>
        <p:spPr>
          <a:xfrm>
            <a:off x="0" y="834662"/>
            <a:ext cx="12192000" cy="400110"/>
          </a:xfrm>
          <a:prstGeom prst="rect">
            <a:avLst/>
          </a:prstGeom>
        </p:spPr>
        <p:txBody>
          <a:bodyPr wrap="square">
            <a:spAutoFit/>
          </a:bodyPr>
          <a:lstStyle/>
          <a:p>
            <a:pPr algn="ctr"/>
            <a:r>
              <a:rPr lang="en-GB" sz="2000" dirty="0"/>
              <a:t>"The development, delivery and support of data acquisition systems, effectively and efficiently to ISIS customers"</a:t>
            </a:r>
          </a:p>
        </p:txBody>
      </p:sp>
      <p:pic>
        <p:nvPicPr>
          <p:cNvPr id="6" name="Picture 5" descr="A group of men standing in a room&#10;&#10;AI-generated content may be incorrect.">
            <a:extLst>
              <a:ext uri="{FF2B5EF4-FFF2-40B4-BE49-F238E27FC236}">
                <a16:creationId xmlns:a16="http://schemas.microsoft.com/office/drawing/2014/main" id="{0D799FE0-F174-2291-FFA0-A240F92B3993}"/>
              </a:ext>
            </a:extLst>
          </p:cNvPr>
          <p:cNvPicPr>
            <a:picLocks noChangeAspect="1"/>
          </p:cNvPicPr>
          <p:nvPr/>
        </p:nvPicPr>
        <p:blipFill>
          <a:blip r:embed="rId3"/>
          <a:srcRect l="2692" t="31017" r="12692" b="10179"/>
          <a:stretch>
            <a:fillRect/>
          </a:stretch>
        </p:blipFill>
        <p:spPr>
          <a:xfrm>
            <a:off x="2193558" y="1342875"/>
            <a:ext cx="7804885" cy="4068000"/>
          </a:xfrm>
          <a:prstGeom prst="rect">
            <a:avLst/>
          </a:prstGeom>
        </p:spPr>
      </p:pic>
      <p:sp>
        <p:nvSpPr>
          <p:cNvPr id="7" name="Rectangle 6">
            <a:extLst>
              <a:ext uri="{FF2B5EF4-FFF2-40B4-BE49-F238E27FC236}">
                <a16:creationId xmlns:a16="http://schemas.microsoft.com/office/drawing/2014/main" id="{49B9A3F6-7157-D494-1279-C64E4172214E}"/>
              </a:ext>
            </a:extLst>
          </p:cNvPr>
          <p:cNvSpPr/>
          <p:nvPr/>
        </p:nvSpPr>
        <p:spPr>
          <a:xfrm>
            <a:off x="3036277" y="5742448"/>
            <a:ext cx="5029200" cy="323165"/>
          </a:xfrm>
          <a:prstGeom prst="rect">
            <a:avLst/>
          </a:prstGeom>
        </p:spPr>
        <p:txBody>
          <a:bodyPr wrap="square">
            <a:spAutoFit/>
          </a:bodyPr>
          <a:lstStyle/>
          <a:p>
            <a:pPr algn="ctr"/>
            <a:r>
              <a:rPr lang="en-GB" sz="1500" dirty="0">
                <a:cs typeface="Arial" panose="020B0604020202020204" pitchFamily="34" charset="0"/>
              </a:rPr>
              <a:t>Josh Preston, Anthony </a:t>
            </a:r>
            <a:r>
              <a:rPr lang="en-GB" sz="1500" dirty="0" err="1">
                <a:cs typeface="Arial" panose="020B0604020202020204" pitchFamily="34" charset="0"/>
              </a:rPr>
              <a:t>Ellacott</a:t>
            </a:r>
            <a:r>
              <a:rPr lang="en-GB" sz="1500" dirty="0">
                <a:cs typeface="Arial" panose="020B0604020202020204" pitchFamily="34" charset="0"/>
              </a:rPr>
              <a:t> </a:t>
            </a:r>
          </a:p>
        </p:txBody>
      </p:sp>
      <p:sp>
        <p:nvSpPr>
          <p:cNvPr id="5" name="TextBox 4">
            <a:extLst>
              <a:ext uri="{FF2B5EF4-FFF2-40B4-BE49-F238E27FC236}">
                <a16:creationId xmlns:a16="http://schemas.microsoft.com/office/drawing/2014/main" id="{05039D05-D532-DD3F-9185-0797C3409A97}"/>
              </a:ext>
            </a:extLst>
          </p:cNvPr>
          <p:cNvSpPr txBox="1"/>
          <p:nvPr/>
        </p:nvSpPr>
        <p:spPr>
          <a:xfrm>
            <a:off x="1971734" y="311442"/>
            <a:ext cx="8248533" cy="523220"/>
          </a:xfrm>
          <a:prstGeom prst="rect">
            <a:avLst/>
          </a:prstGeom>
          <a:noFill/>
        </p:spPr>
        <p:txBody>
          <a:bodyPr wrap="square" rtlCol="0" anchor="t">
            <a:spAutoFit/>
          </a:bodyPr>
          <a:lstStyle/>
          <a:p>
            <a:pPr algn="ctr"/>
            <a:r>
              <a:rPr lang="en-GB" sz="2800" spc="-150" dirty="0">
                <a:solidFill>
                  <a:srgbClr val="002060"/>
                </a:solidFill>
                <a:cs typeface="Arial" panose="020B0604020202020204" pitchFamily="34" charset="0"/>
              </a:rPr>
              <a:t>ISIS Detector Systems Group Electronics Section</a:t>
            </a:r>
            <a:endParaRPr lang="en-US" sz="2800" spc="-150" dirty="0">
              <a:solidFill>
                <a:srgbClr val="002060"/>
              </a:solidFill>
              <a:cs typeface="Arial" panose="020B0604020202020204" pitchFamily="34" charset="0"/>
            </a:endParaRPr>
          </a:p>
        </p:txBody>
      </p:sp>
    </p:spTree>
    <p:extLst>
      <p:ext uri="{BB962C8B-B14F-4D97-AF65-F5344CB8AC3E}">
        <p14:creationId xmlns:p14="http://schemas.microsoft.com/office/powerpoint/2010/main" val="4198295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C9738-CA4A-F9E1-34A7-2A30DA11B9D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BB3AF2C-8E8F-31DC-02AF-65EE21BAEFDA}"/>
              </a:ext>
            </a:extLst>
          </p:cNvPr>
          <p:cNvSpPr/>
          <p:nvPr/>
        </p:nvSpPr>
        <p:spPr>
          <a:xfrm>
            <a:off x="0" y="876378"/>
            <a:ext cx="12192000" cy="400110"/>
          </a:xfrm>
          <a:prstGeom prst="rect">
            <a:avLst/>
          </a:prstGeom>
        </p:spPr>
        <p:txBody>
          <a:bodyPr wrap="square">
            <a:spAutoFit/>
          </a:bodyPr>
          <a:lstStyle/>
          <a:p>
            <a:pPr algn="ctr"/>
            <a:r>
              <a:rPr lang="en-GB" sz="2000" dirty="0"/>
              <a:t>Team News</a:t>
            </a:r>
          </a:p>
        </p:txBody>
      </p:sp>
      <p:sp>
        <p:nvSpPr>
          <p:cNvPr id="4" name="TextBox 3">
            <a:extLst>
              <a:ext uri="{FF2B5EF4-FFF2-40B4-BE49-F238E27FC236}">
                <a16:creationId xmlns:a16="http://schemas.microsoft.com/office/drawing/2014/main" id="{BA8AE0C3-B997-EA71-6168-7E84E0EC33B1}"/>
              </a:ext>
            </a:extLst>
          </p:cNvPr>
          <p:cNvSpPr txBox="1"/>
          <p:nvPr/>
        </p:nvSpPr>
        <p:spPr>
          <a:xfrm>
            <a:off x="1954252" y="292387"/>
            <a:ext cx="8248533" cy="584775"/>
          </a:xfrm>
          <a:prstGeom prst="rect">
            <a:avLst/>
          </a:prstGeom>
          <a:noFill/>
        </p:spPr>
        <p:txBody>
          <a:bodyPr wrap="square" rtlCol="0" anchor="t">
            <a:spAutoFit/>
          </a:bodyPr>
          <a:lstStyle/>
          <a:p>
            <a:pPr algn="ctr"/>
            <a:r>
              <a:rPr lang="en-GB" sz="3200" b="1" spc="-150" dirty="0">
                <a:solidFill>
                  <a:srgbClr val="002060"/>
                </a:solidFill>
                <a:cs typeface="Arial" panose="020B0604020202020204" pitchFamily="34" charset="0"/>
              </a:rPr>
              <a:t>ISIS Detector Systems Group Support Project </a:t>
            </a:r>
            <a:endParaRPr lang="en-US" sz="3200" b="1" spc="-150" dirty="0">
              <a:solidFill>
                <a:srgbClr val="002060"/>
              </a:solidFill>
              <a:cs typeface="Arial" panose="020B0604020202020204" pitchFamily="34" charset="0"/>
            </a:endParaRPr>
          </a:p>
        </p:txBody>
      </p:sp>
      <p:sp>
        <p:nvSpPr>
          <p:cNvPr id="6" name="Rectangle 5">
            <a:extLst>
              <a:ext uri="{FF2B5EF4-FFF2-40B4-BE49-F238E27FC236}">
                <a16:creationId xmlns:a16="http://schemas.microsoft.com/office/drawing/2014/main" id="{1F1FABAA-FBBB-F753-CD94-69717F9DB2F3}"/>
              </a:ext>
            </a:extLst>
          </p:cNvPr>
          <p:cNvSpPr/>
          <p:nvPr/>
        </p:nvSpPr>
        <p:spPr>
          <a:xfrm>
            <a:off x="882126" y="1276488"/>
            <a:ext cx="9735203" cy="4524315"/>
          </a:xfrm>
          <a:prstGeom prst="rect">
            <a:avLst/>
          </a:prstGeom>
        </p:spPr>
        <p:txBody>
          <a:bodyPr wrap="square">
            <a:spAutoFit/>
          </a:bodyPr>
          <a:lstStyle/>
          <a:p>
            <a:pPr marL="285750" indent="-285750">
              <a:buFont typeface="Arial" panose="020B0604020202020204" pitchFamily="34" charset="0"/>
              <a:buChar char="•"/>
            </a:pPr>
            <a:r>
              <a:rPr lang="en-US" sz="1600" dirty="0"/>
              <a:t>Jack : Completed STFC Degree Apprenticeship with BEng Degree First </a:t>
            </a:r>
          </a:p>
          <a:p>
            <a:pPr marL="285750" indent="-285750">
              <a:buFont typeface="Arial" panose="020B0604020202020204" pitchFamily="34" charset="0"/>
              <a:buChar char="•"/>
            </a:pPr>
            <a:r>
              <a:rPr lang="en-US" sz="1600" dirty="0"/>
              <a:t>Chad : Started UKRI Management Development </a:t>
            </a:r>
            <a:r>
              <a:rPr lang="en-US" sz="1600" dirty="0" err="1"/>
              <a:t>Programme</a:t>
            </a:r>
            <a:endParaRPr lang="en-US" sz="1600" dirty="0"/>
          </a:p>
          <a:p>
            <a:pPr marL="285750" indent="-285750">
              <a:buFont typeface="Arial" panose="020B0604020202020204" pitchFamily="34" charset="0"/>
              <a:buChar char="•"/>
            </a:pPr>
            <a:r>
              <a:rPr lang="en-US" sz="1600" dirty="0"/>
              <a:t>Dave, Piers, Will : Started ML/AI in Python training at Oxford University </a:t>
            </a:r>
          </a:p>
          <a:p>
            <a:pPr marL="285750" indent="-285750">
              <a:buFont typeface="Arial" panose="020B0604020202020204" pitchFamily="34" charset="0"/>
              <a:buChar char="•"/>
            </a:pPr>
            <a:endParaRPr lang="en-GB" altLang="en-US" sz="1600" dirty="0">
              <a:cs typeface="Arial" panose="020B0604020202020204" pitchFamily="34" charset="0"/>
            </a:endParaRPr>
          </a:p>
          <a:p>
            <a:pPr marL="285750" indent="-285750">
              <a:buFont typeface="Arial" panose="020B0604020202020204" pitchFamily="34" charset="0"/>
              <a:buChar char="•"/>
            </a:pPr>
            <a:r>
              <a:rPr lang="en-GB" altLang="en-US" sz="1600" dirty="0">
                <a:cs typeface="Arial" panose="020B0604020202020204" pitchFamily="34" charset="0"/>
              </a:rPr>
              <a:t>Will : In-Year Award for IMAT work and Team Instant Recognition Award for Muon call-out</a:t>
            </a:r>
          </a:p>
          <a:p>
            <a:pPr marL="285750" indent="-285750">
              <a:buFont typeface="Arial" panose="020B0604020202020204" pitchFamily="34" charset="0"/>
              <a:buChar char="•"/>
            </a:pPr>
            <a:r>
              <a:rPr lang="en-GB" altLang="en-US" sz="1600" dirty="0">
                <a:cs typeface="Arial" panose="020B0604020202020204" pitchFamily="34" charset="0"/>
              </a:rPr>
              <a:t>Simon : In-Year Award for ARGUS work</a:t>
            </a:r>
          </a:p>
          <a:p>
            <a:pPr marL="285750" indent="-285750">
              <a:buFont typeface="Arial" panose="020B0604020202020204" pitchFamily="34" charset="0"/>
              <a:buChar char="•"/>
            </a:pPr>
            <a:r>
              <a:rPr lang="en-GB" altLang="en-US" sz="1600" dirty="0">
                <a:cs typeface="Arial" panose="020B0604020202020204" pitchFamily="34" charset="0"/>
              </a:rPr>
              <a:t>Chad : In-Year Award for Work Experience Supervisors Guide</a:t>
            </a:r>
          </a:p>
          <a:p>
            <a:pPr marL="285750" indent="-285750">
              <a:buFont typeface="Arial" panose="020B0604020202020204" pitchFamily="34" charset="0"/>
              <a:buChar char="•"/>
            </a:pPr>
            <a:r>
              <a:rPr lang="en-GB" altLang="en-US" sz="1600" dirty="0">
                <a:cs typeface="Arial" panose="020B0604020202020204" pitchFamily="34" charset="0"/>
              </a:rPr>
              <a:t>Ronnie &amp; Martin : In-Year Award for QMS work</a:t>
            </a:r>
          </a:p>
          <a:p>
            <a:endParaRPr lang="en-GB" altLang="en-US" sz="1600" dirty="0">
              <a:cs typeface="Arial" panose="020B0604020202020204" pitchFamily="34" charset="0"/>
            </a:endParaRPr>
          </a:p>
          <a:p>
            <a:pPr marL="342900" indent="-342900">
              <a:buFont typeface="Arial" panose="020B0604020202020204" pitchFamily="34" charset="0"/>
              <a:buChar char="•"/>
            </a:pPr>
            <a:r>
              <a:rPr lang="en-GB" altLang="en-US" sz="1600" dirty="0">
                <a:cs typeface="Arial" panose="020B0604020202020204" pitchFamily="34" charset="0"/>
              </a:rPr>
              <a:t>3 Apprentice and 8 Work Experience placements in 2025</a:t>
            </a:r>
          </a:p>
          <a:p>
            <a:pPr marL="342900" indent="-342900">
              <a:buFont typeface="Arial" panose="020B0604020202020204" pitchFamily="34" charset="0"/>
              <a:buChar char="•"/>
            </a:pPr>
            <a:r>
              <a:rPr lang="en-GB" altLang="en-US" sz="1600" dirty="0">
                <a:cs typeface="Arial" panose="020B0604020202020204" pitchFamily="34" charset="0"/>
              </a:rPr>
              <a:t>Hoping to recruit 4</a:t>
            </a:r>
            <a:r>
              <a:rPr lang="en-GB" altLang="en-US" sz="1600" baseline="30000" dirty="0">
                <a:cs typeface="Arial" panose="020B0604020202020204" pitchFamily="34" charset="0"/>
              </a:rPr>
              <a:t>th</a:t>
            </a:r>
            <a:r>
              <a:rPr lang="en-GB" altLang="en-US" sz="1600" dirty="0">
                <a:cs typeface="Arial" panose="020B0604020202020204" pitchFamily="34" charset="0"/>
              </a:rPr>
              <a:t> year apprentice as Band C technician in September</a:t>
            </a:r>
          </a:p>
          <a:p>
            <a:endParaRPr lang="en-GB" altLang="en-US" sz="1600" dirty="0">
              <a:cs typeface="Arial" panose="020B0604020202020204" pitchFamily="34" charset="0"/>
            </a:endParaRPr>
          </a:p>
          <a:p>
            <a:pPr marL="342900" indent="-342900">
              <a:buFont typeface="Arial" panose="020B0604020202020204" pitchFamily="34" charset="0"/>
              <a:buChar char="•"/>
            </a:pPr>
            <a:r>
              <a:rPr lang="en-GB" altLang="en-US" sz="1600" dirty="0">
                <a:cs typeface="Arial" panose="020B0604020202020204" pitchFamily="34" charset="0"/>
              </a:rPr>
              <a:t>Technology Safety Committee member &amp; QMS Internal Audit Team member </a:t>
            </a:r>
          </a:p>
          <a:p>
            <a:pPr marL="342900" indent="-342900">
              <a:buFont typeface="Arial" panose="020B0604020202020204" pitchFamily="34" charset="0"/>
              <a:buChar char="•"/>
            </a:pPr>
            <a:r>
              <a:rPr lang="en-GB" altLang="en-US" sz="1600" dirty="0">
                <a:cs typeface="Arial" panose="020B0604020202020204" pitchFamily="34" charset="0"/>
              </a:rPr>
              <a:t>Fire/Building Wardens </a:t>
            </a:r>
          </a:p>
          <a:p>
            <a:pPr marL="342900" indent="-342900">
              <a:buFont typeface="Arial" panose="020B0604020202020204" pitchFamily="34" charset="0"/>
              <a:buChar char="•"/>
            </a:pPr>
            <a:r>
              <a:rPr lang="en-GB" altLang="en-US" sz="1600" dirty="0">
                <a:cs typeface="Arial" panose="020B0604020202020204" pitchFamily="34" charset="0"/>
              </a:rPr>
              <a:t>Risk Assessors &amp; COSHH Assessors </a:t>
            </a:r>
          </a:p>
          <a:p>
            <a:pPr marL="342900" indent="-342900">
              <a:buFont typeface="Arial" panose="020B0604020202020204" pitchFamily="34" charset="0"/>
              <a:buChar char="•"/>
            </a:pPr>
            <a:r>
              <a:rPr lang="en-GB" altLang="en-US" sz="1600" dirty="0">
                <a:cs typeface="Arial" panose="020B0604020202020204" pitchFamily="34" charset="0"/>
              </a:rPr>
              <a:t>PAT testers &amp; Ladder Inspectors</a:t>
            </a:r>
          </a:p>
          <a:p>
            <a:pPr marL="342900" indent="-342900">
              <a:buFont typeface="Arial" panose="020B0604020202020204" pitchFamily="34" charset="0"/>
              <a:buChar char="•"/>
            </a:pPr>
            <a:r>
              <a:rPr lang="en-GB" altLang="en-US" sz="1600" dirty="0">
                <a:cs typeface="Arial" panose="020B0604020202020204" pitchFamily="34" charset="0"/>
              </a:rPr>
              <a:t>Apprenticeship Committee member, Apprentice &amp; Work Experience Supervisors </a:t>
            </a:r>
          </a:p>
          <a:p>
            <a:pPr marL="342900" indent="-342900">
              <a:buFont typeface="Arial" panose="020B0604020202020204" pitchFamily="34" charset="0"/>
              <a:buChar char="•"/>
            </a:pPr>
            <a:r>
              <a:rPr lang="en-GB" altLang="en-US" sz="1600" dirty="0">
                <a:cs typeface="Arial" panose="020B0604020202020204" pitchFamily="34" charset="0"/>
              </a:rPr>
              <a:t>First Aider, ISIS Tour Guides &amp; RecSoc Committee member</a:t>
            </a:r>
          </a:p>
        </p:txBody>
      </p:sp>
    </p:spTree>
    <p:extLst>
      <p:ext uri="{BB962C8B-B14F-4D97-AF65-F5344CB8AC3E}">
        <p14:creationId xmlns:p14="http://schemas.microsoft.com/office/powerpoint/2010/main" val="1689755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3630C-5799-1467-08B8-7F4B1F22B33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B2C0485-110A-4516-BFD6-9BF5CFBD1DC9}"/>
              </a:ext>
            </a:extLst>
          </p:cNvPr>
          <p:cNvSpPr/>
          <p:nvPr/>
        </p:nvSpPr>
        <p:spPr>
          <a:xfrm>
            <a:off x="0" y="913616"/>
            <a:ext cx="12192000" cy="400110"/>
          </a:xfrm>
          <a:prstGeom prst="rect">
            <a:avLst/>
          </a:prstGeom>
        </p:spPr>
        <p:txBody>
          <a:bodyPr wrap="square">
            <a:spAutoFit/>
          </a:bodyPr>
          <a:lstStyle/>
          <a:p>
            <a:pPr algn="ctr"/>
            <a:r>
              <a:rPr lang="en-GB" sz="2000" dirty="0"/>
              <a:t>Project Management</a:t>
            </a:r>
          </a:p>
        </p:txBody>
      </p:sp>
      <p:sp>
        <p:nvSpPr>
          <p:cNvPr id="4" name="TextBox 3">
            <a:extLst>
              <a:ext uri="{FF2B5EF4-FFF2-40B4-BE49-F238E27FC236}">
                <a16:creationId xmlns:a16="http://schemas.microsoft.com/office/drawing/2014/main" id="{B575A8D8-95DC-DF61-F5EA-682F4832B795}"/>
              </a:ext>
            </a:extLst>
          </p:cNvPr>
          <p:cNvSpPr txBox="1"/>
          <p:nvPr/>
        </p:nvSpPr>
        <p:spPr>
          <a:xfrm>
            <a:off x="1954252" y="292387"/>
            <a:ext cx="8248533" cy="584775"/>
          </a:xfrm>
          <a:prstGeom prst="rect">
            <a:avLst/>
          </a:prstGeom>
          <a:noFill/>
        </p:spPr>
        <p:txBody>
          <a:bodyPr wrap="square" rtlCol="0" anchor="t">
            <a:spAutoFit/>
          </a:bodyPr>
          <a:lstStyle/>
          <a:p>
            <a:pPr algn="ctr"/>
            <a:r>
              <a:rPr lang="en-GB" sz="3200" b="1" spc="-150" dirty="0">
                <a:solidFill>
                  <a:srgbClr val="002060"/>
                </a:solidFill>
                <a:cs typeface="Arial" panose="020B0604020202020204" pitchFamily="34" charset="0"/>
              </a:rPr>
              <a:t>ISIS Detector Systems Group Support Project </a:t>
            </a:r>
            <a:endParaRPr lang="en-US" sz="3200" b="1" spc="-150" dirty="0">
              <a:solidFill>
                <a:srgbClr val="002060"/>
              </a:solidFill>
              <a:cs typeface="Arial" panose="020B0604020202020204" pitchFamily="34" charset="0"/>
            </a:endParaRPr>
          </a:p>
        </p:txBody>
      </p:sp>
      <p:pic>
        <p:nvPicPr>
          <p:cNvPr id="8" name="Picture 7" descr="A screenshot of a computer&#10;&#10;AI-generated content may be incorrect.">
            <a:extLst>
              <a:ext uri="{FF2B5EF4-FFF2-40B4-BE49-F238E27FC236}">
                <a16:creationId xmlns:a16="http://schemas.microsoft.com/office/drawing/2014/main" id="{D4A7F4ED-3948-E61A-3E56-30C7BF941888}"/>
              </a:ext>
            </a:extLst>
          </p:cNvPr>
          <p:cNvPicPr>
            <a:picLocks noChangeAspect="1"/>
          </p:cNvPicPr>
          <p:nvPr/>
        </p:nvPicPr>
        <p:blipFill>
          <a:blip r:embed="rId3"/>
          <a:stretch>
            <a:fillRect/>
          </a:stretch>
        </p:blipFill>
        <p:spPr>
          <a:xfrm>
            <a:off x="239236" y="2215561"/>
            <a:ext cx="6032014" cy="4350052"/>
          </a:xfrm>
          <a:prstGeom prst="rect">
            <a:avLst/>
          </a:prstGeom>
        </p:spPr>
      </p:pic>
      <p:pic>
        <p:nvPicPr>
          <p:cNvPr id="12" name="Picture 11" descr="A screenshot of a computer&#10;&#10;AI-generated content may be incorrect.">
            <a:extLst>
              <a:ext uri="{FF2B5EF4-FFF2-40B4-BE49-F238E27FC236}">
                <a16:creationId xmlns:a16="http://schemas.microsoft.com/office/drawing/2014/main" id="{489FEF4E-B54B-5B40-0CFA-E032D268D9CC}"/>
              </a:ext>
            </a:extLst>
          </p:cNvPr>
          <p:cNvPicPr>
            <a:picLocks noChangeAspect="1"/>
          </p:cNvPicPr>
          <p:nvPr/>
        </p:nvPicPr>
        <p:blipFill>
          <a:blip r:embed="rId4"/>
          <a:stretch>
            <a:fillRect/>
          </a:stretch>
        </p:blipFill>
        <p:spPr>
          <a:xfrm>
            <a:off x="6551407" y="1964273"/>
            <a:ext cx="5305255" cy="4755320"/>
          </a:xfrm>
          <a:prstGeom prst="rect">
            <a:avLst/>
          </a:prstGeom>
        </p:spPr>
      </p:pic>
      <p:sp>
        <p:nvSpPr>
          <p:cNvPr id="2" name="Rectangle 1">
            <a:extLst>
              <a:ext uri="{FF2B5EF4-FFF2-40B4-BE49-F238E27FC236}">
                <a16:creationId xmlns:a16="http://schemas.microsoft.com/office/drawing/2014/main" id="{7F0F1A89-1DCD-8CD0-FE5C-E44E27E43089}"/>
              </a:ext>
            </a:extLst>
          </p:cNvPr>
          <p:cNvSpPr/>
          <p:nvPr/>
        </p:nvSpPr>
        <p:spPr>
          <a:xfrm>
            <a:off x="239236" y="1313726"/>
            <a:ext cx="11617426" cy="553998"/>
          </a:xfrm>
          <a:prstGeom prst="rect">
            <a:avLst/>
          </a:prstGeom>
        </p:spPr>
        <p:txBody>
          <a:bodyPr wrap="square">
            <a:spAutoFit/>
          </a:bodyPr>
          <a:lstStyle/>
          <a:p>
            <a:r>
              <a:rPr lang="en-US" sz="1500" dirty="0"/>
              <a:t>The ISIS Detector Systems Group Support Project is the provision of support staff and services for the design, manufacture, test, installation, commissioning and maintenance of data acquisition electronics (DAE) systems, and some detector electronics, for the ISIS Instrumentation Division.</a:t>
            </a:r>
          </a:p>
        </p:txBody>
      </p:sp>
    </p:spTree>
    <p:extLst>
      <p:ext uri="{BB962C8B-B14F-4D97-AF65-F5344CB8AC3E}">
        <p14:creationId xmlns:p14="http://schemas.microsoft.com/office/powerpoint/2010/main" val="2612737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A9C89-A9AA-E258-5738-7949D91DB63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77A1E56-2EE9-4885-056C-E0442248EDE2}"/>
              </a:ext>
            </a:extLst>
          </p:cNvPr>
          <p:cNvSpPr/>
          <p:nvPr/>
        </p:nvSpPr>
        <p:spPr>
          <a:xfrm>
            <a:off x="0" y="855167"/>
            <a:ext cx="12192000" cy="400110"/>
          </a:xfrm>
          <a:prstGeom prst="rect">
            <a:avLst/>
          </a:prstGeom>
        </p:spPr>
        <p:txBody>
          <a:bodyPr wrap="square">
            <a:spAutoFit/>
          </a:bodyPr>
          <a:lstStyle/>
          <a:p>
            <a:pPr algn="ctr"/>
            <a:r>
              <a:rPr lang="en-GB" sz="2000" dirty="0"/>
              <a:t>Quality Management</a:t>
            </a:r>
          </a:p>
        </p:txBody>
      </p:sp>
      <p:sp>
        <p:nvSpPr>
          <p:cNvPr id="4" name="TextBox 3">
            <a:extLst>
              <a:ext uri="{FF2B5EF4-FFF2-40B4-BE49-F238E27FC236}">
                <a16:creationId xmlns:a16="http://schemas.microsoft.com/office/drawing/2014/main" id="{9ECBCAC9-8D68-FED3-CF58-CDFD6CEDB78D}"/>
              </a:ext>
            </a:extLst>
          </p:cNvPr>
          <p:cNvSpPr txBox="1"/>
          <p:nvPr/>
        </p:nvSpPr>
        <p:spPr>
          <a:xfrm>
            <a:off x="1954252" y="292387"/>
            <a:ext cx="8248533" cy="584775"/>
          </a:xfrm>
          <a:prstGeom prst="rect">
            <a:avLst/>
          </a:prstGeom>
          <a:noFill/>
        </p:spPr>
        <p:txBody>
          <a:bodyPr wrap="square" rtlCol="0" anchor="t">
            <a:spAutoFit/>
          </a:bodyPr>
          <a:lstStyle/>
          <a:p>
            <a:pPr algn="ctr"/>
            <a:r>
              <a:rPr lang="en-GB" sz="3200" b="1" spc="-150" dirty="0">
                <a:solidFill>
                  <a:srgbClr val="002060"/>
                </a:solidFill>
                <a:cs typeface="Arial" panose="020B0604020202020204" pitchFamily="34" charset="0"/>
              </a:rPr>
              <a:t>ISIS Detector Systems Group Support Project </a:t>
            </a:r>
            <a:endParaRPr lang="en-US" sz="3200" b="1" spc="-150" dirty="0">
              <a:solidFill>
                <a:srgbClr val="002060"/>
              </a:solidFill>
              <a:cs typeface="Arial" panose="020B0604020202020204" pitchFamily="34" charset="0"/>
            </a:endParaRPr>
          </a:p>
        </p:txBody>
      </p:sp>
      <p:pic>
        <p:nvPicPr>
          <p:cNvPr id="5" name="Picture 4" descr="A screenshot of a computer&#10;&#10;AI-generated content may be incorrect.">
            <a:extLst>
              <a:ext uri="{FF2B5EF4-FFF2-40B4-BE49-F238E27FC236}">
                <a16:creationId xmlns:a16="http://schemas.microsoft.com/office/drawing/2014/main" id="{FF26D05E-3043-DEFF-5F61-6F4FC416C98D}"/>
              </a:ext>
            </a:extLst>
          </p:cNvPr>
          <p:cNvPicPr>
            <a:picLocks noChangeAspect="1"/>
          </p:cNvPicPr>
          <p:nvPr/>
        </p:nvPicPr>
        <p:blipFill>
          <a:blip r:embed="rId3"/>
          <a:stretch>
            <a:fillRect/>
          </a:stretch>
        </p:blipFill>
        <p:spPr>
          <a:xfrm>
            <a:off x="5882461" y="1927529"/>
            <a:ext cx="5940193" cy="4638085"/>
          </a:xfrm>
          <a:prstGeom prst="rect">
            <a:avLst/>
          </a:prstGeom>
        </p:spPr>
      </p:pic>
      <p:sp>
        <p:nvSpPr>
          <p:cNvPr id="6" name="Rectangle 5">
            <a:extLst>
              <a:ext uri="{FF2B5EF4-FFF2-40B4-BE49-F238E27FC236}">
                <a16:creationId xmlns:a16="http://schemas.microsoft.com/office/drawing/2014/main" id="{142B66CB-1973-AC35-4009-D1476A2D86DF}"/>
              </a:ext>
            </a:extLst>
          </p:cNvPr>
          <p:cNvSpPr/>
          <p:nvPr/>
        </p:nvSpPr>
        <p:spPr>
          <a:xfrm>
            <a:off x="369345" y="1258990"/>
            <a:ext cx="11453309" cy="830997"/>
          </a:xfrm>
          <a:prstGeom prst="rect">
            <a:avLst/>
          </a:prstGeom>
        </p:spPr>
        <p:txBody>
          <a:bodyPr wrap="square">
            <a:spAutoFit/>
          </a:bodyPr>
          <a:lstStyle/>
          <a:p>
            <a:r>
              <a:rPr lang="en-US" sz="1600" dirty="0"/>
              <a:t>The IDSG Work Quality Project is the method used to define how staff should manage, record and monitor the quality of their work and to report and feedback such information in a consistent manner on a regular basis. </a:t>
            </a:r>
          </a:p>
          <a:p>
            <a:endParaRPr lang="en-US" sz="1600" dirty="0"/>
          </a:p>
        </p:txBody>
      </p:sp>
      <p:sp>
        <p:nvSpPr>
          <p:cNvPr id="8" name="TextBox 7">
            <a:extLst>
              <a:ext uri="{FF2B5EF4-FFF2-40B4-BE49-F238E27FC236}">
                <a16:creationId xmlns:a16="http://schemas.microsoft.com/office/drawing/2014/main" id="{4A0D1DD3-A4BF-4B08-A813-12CC8CCEF07C}"/>
              </a:ext>
            </a:extLst>
          </p:cNvPr>
          <p:cNvSpPr txBox="1"/>
          <p:nvPr/>
        </p:nvSpPr>
        <p:spPr>
          <a:xfrm>
            <a:off x="310000" y="1927529"/>
            <a:ext cx="5385996" cy="3293209"/>
          </a:xfrm>
          <a:prstGeom prst="rect">
            <a:avLst/>
          </a:prstGeom>
          <a:noFill/>
        </p:spPr>
        <p:txBody>
          <a:bodyPr wrap="square">
            <a:spAutoFit/>
          </a:bodyPr>
          <a:lstStyle/>
          <a:p>
            <a:pPr marL="285750" indent="-285750">
              <a:buFont typeface="Arial" panose="020B0604020202020204" pitchFamily="34" charset="0"/>
              <a:buChar char="•"/>
            </a:pPr>
            <a:r>
              <a:rPr lang="en-US" sz="1600" dirty="0"/>
              <a:t>All IDSG Support Project staff are responsible for creating, maintaining and updating entries and documents in the QMS systems in accordance with their roles for the Group.</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Project Tracker for design projects</a:t>
            </a:r>
          </a:p>
          <a:p>
            <a:pPr marL="285750" indent="-285750">
              <a:buFont typeface="Arial" panose="020B0604020202020204" pitchFamily="34" charset="0"/>
              <a:buChar char="•"/>
            </a:pPr>
            <a:r>
              <a:rPr lang="en-US" sz="1600" dirty="0"/>
              <a:t>Shutdown Planner for shutdown work</a:t>
            </a:r>
          </a:p>
          <a:p>
            <a:pPr marL="285750" indent="-285750">
              <a:buFont typeface="Arial" panose="020B0604020202020204" pitchFamily="34" charset="0"/>
              <a:buChar char="•"/>
            </a:pPr>
            <a:r>
              <a:rPr lang="en-US" sz="1600" dirty="0"/>
              <a:t>Design Data Folders for PCBs </a:t>
            </a:r>
          </a:p>
          <a:p>
            <a:pPr marL="285750" indent="-285750">
              <a:buFont typeface="Arial" panose="020B0604020202020204" pitchFamily="34" charset="0"/>
              <a:buChar char="•"/>
            </a:pPr>
            <a:r>
              <a:rPr lang="en-US" sz="1600" dirty="0"/>
              <a:t>Build Register</a:t>
            </a:r>
          </a:p>
          <a:p>
            <a:pPr marL="285750" indent="-285750">
              <a:buFont typeface="Arial" panose="020B0604020202020204" pitchFamily="34" charset="0"/>
              <a:buChar char="•"/>
            </a:pPr>
            <a:r>
              <a:rPr lang="en-US" sz="1600" dirty="0"/>
              <a:t>Problem Reports (PCBs &amp; Installation)</a:t>
            </a:r>
          </a:p>
          <a:p>
            <a:pPr marL="285750" indent="-285750">
              <a:buFont typeface="Arial" panose="020B0604020202020204" pitchFamily="34" charset="0"/>
              <a:buChar char="•"/>
            </a:pPr>
            <a:r>
              <a:rPr lang="en-US" sz="1600" dirty="0"/>
              <a:t>Board Register (also Crates, Racks, HT, &amp; Test Equipment)</a:t>
            </a:r>
          </a:p>
          <a:p>
            <a:pPr marL="285750" indent="-285750">
              <a:buFont typeface="Arial" panose="020B0604020202020204" pitchFamily="34" charset="0"/>
              <a:buChar char="•"/>
            </a:pPr>
            <a:r>
              <a:rPr lang="en-US" sz="1600" dirty="0"/>
              <a:t>ISIS Event Log (Call-outs, Upgrades, Changes)</a:t>
            </a:r>
          </a:p>
          <a:p>
            <a:pPr marL="285750" indent="-285750">
              <a:buFont typeface="Arial" panose="020B0604020202020204" pitchFamily="34" charset="0"/>
              <a:buChar char="•"/>
            </a:pPr>
            <a:r>
              <a:rPr lang="en-US" sz="1600" dirty="0"/>
              <a:t>Training Records, Competency &amp; Authorization Matrix</a:t>
            </a:r>
          </a:p>
          <a:p>
            <a:pPr marL="285750" indent="-285750">
              <a:buFont typeface="Arial" panose="020B0604020202020204" pitchFamily="34" charset="0"/>
              <a:buChar char="•"/>
            </a:pPr>
            <a:r>
              <a:rPr lang="en-US" sz="1600" dirty="0"/>
              <a:t>Assorted Templates &amp; Guidelines</a:t>
            </a:r>
            <a:endParaRPr lang="en-GB" sz="1600" dirty="0"/>
          </a:p>
        </p:txBody>
      </p:sp>
    </p:spTree>
    <p:extLst>
      <p:ext uri="{BB962C8B-B14F-4D97-AF65-F5344CB8AC3E}">
        <p14:creationId xmlns:p14="http://schemas.microsoft.com/office/powerpoint/2010/main" val="3004814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B5B88-C9D1-0025-1644-54041612C26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8C7EC48-AAEB-E521-54FF-B9C4AE945CCF}"/>
              </a:ext>
            </a:extLst>
          </p:cNvPr>
          <p:cNvSpPr/>
          <p:nvPr/>
        </p:nvSpPr>
        <p:spPr>
          <a:xfrm>
            <a:off x="0" y="864308"/>
            <a:ext cx="12192000" cy="400110"/>
          </a:xfrm>
          <a:prstGeom prst="rect">
            <a:avLst/>
          </a:prstGeom>
        </p:spPr>
        <p:txBody>
          <a:bodyPr wrap="square">
            <a:spAutoFit/>
          </a:bodyPr>
          <a:lstStyle/>
          <a:p>
            <a:pPr algn="ctr"/>
            <a:r>
              <a:rPr lang="en-GB" sz="2000" dirty="0"/>
              <a:t>Health &amp; Safety Management</a:t>
            </a:r>
          </a:p>
        </p:txBody>
      </p:sp>
      <p:sp>
        <p:nvSpPr>
          <p:cNvPr id="4" name="TextBox 3">
            <a:extLst>
              <a:ext uri="{FF2B5EF4-FFF2-40B4-BE49-F238E27FC236}">
                <a16:creationId xmlns:a16="http://schemas.microsoft.com/office/drawing/2014/main" id="{59F0E0BA-8011-A808-B07E-378D3BD0226A}"/>
              </a:ext>
            </a:extLst>
          </p:cNvPr>
          <p:cNvSpPr txBox="1"/>
          <p:nvPr/>
        </p:nvSpPr>
        <p:spPr>
          <a:xfrm>
            <a:off x="1954252" y="292387"/>
            <a:ext cx="8248533" cy="584775"/>
          </a:xfrm>
          <a:prstGeom prst="rect">
            <a:avLst/>
          </a:prstGeom>
          <a:noFill/>
        </p:spPr>
        <p:txBody>
          <a:bodyPr wrap="square" rtlCol="0" anchor="t">
            <a:spAutoFit/>
          </a:bodyPr>
          <a:lstStyle/>
          <a:p>
            <a:pPr algn="ctr"/>
            <a:r>
              <a:rPr lang="en-GB" sz="3200" b="1" spc="-150" dirty="0">
                <a:solidFill>
                  <a:srgbClr val="002060"/>
                </a:solidFill>
                <a:cs typeface="Arial" panose="020B0604020202020204" pitchFamily="34" charset="0"/>
              </a:rPr>
              <a:t>ISIS Detector Systems Group Support Project </a:t>
            </a:r>
            <a:endParaRPr lang="en-US" sz="3200" b="1" spc="-150" dirty="0">
              <a:solidFill>
                <a:srgbClr val="002060"/>
              </a:solidFill>
              <a:cs typeface="Arial" panose="020B0604020202020204" pitchFamily="34" charset="0"/>
            </a:endParaRPr>
          </a:p>
        </p:txBody>
      </p:sp>
      <p:pic>
        <p:nvPicPr>
          <p:cNvPr id="5" name="Picture 4" descr="A screenshot of a computer&#10;&#10;AI-generated content may be incorrect.">
            <a:extLst>
              <a:ext uri="{FF2B5EF4-FFF2-40B4-BE49-F238E27FC236}">
                <a16:creationId xmlns:a16="http://schemas.microsoft.com/office/drawing/2014/main" id="{E6A087EC-AE3E-5E06-2ED3-3D407E765288}"/>
              </a:ext>
            </a:extLst>
          </p:cNvPr>
          <p:cNvPicPr>
            <a:picLocks noChangeAspect="1"/>
          </p:cNvPicPr>
          <p:nvPr/>
        </p:nvPicPr>
        <p:blipFill>
          <a:blip r:embed="rId2"/>
          <a:stretch>
            <a:fillRect/>
          </a:stretch>
        </p:blipFill>
        <p:spPr>
          <a:xfrm>
            <a:off x="6380874" y="1654747"/>
            <a:ext cx="5437382" cy="4910866"/>
          </a:xfrm>
          <a:prstGeom prst="rect">
            <a:avLst/>
          </a:prstGeom>
        </p:spPr>
      </p:pic>
      <p:sp>
        <p:nvSpPr>
          <p:cNvPr id="6" name="TextBox 5">
            <a:extLst>
              <a:ext uri="{FF2B5EF4-FFF2-40B4-BE49-F238E27FC236}">
                <a16:creationId xmlns:a16="http://schemas.microsoft.com/office/drawing/2014/main" id="{EA5996A5-B7E0-8076-5664-D261124CA88D}"/>
              </a:ext>
            </a:extLst>
          </p:cNvPr>
          <p:cNvSpPr txBox="1"/>
          <p:nvPr/>
        </p:nvSpPr>
        <p:spPr>
          <a:xfrm>
            <a:off x="310000" y="1654747"/>
            <a:ext cx="5786000" cy="4278094"/>
          </a:xfrm>
          <a:prstGeom prst="rect">
            <a:avLst/>
          </a:prstGeom>
          <a:noFill/>
        </p:spPr>
        <p:txBody>
          <a:bodyPr wrap="square">
            <a:spAutoFit/>
          </a:bodyPr>
          <a:lstStyle/>
          <a:p>
            <a:pPr marL="285750" indent="-285750">
              <a:buFont typeface="Arial" panose="020B0604020202020204" pitchFamily="34" charset="0"/>
              <a:buChar char="•"/>
            </a:pPr>
            <a:r>
              <a:rPr lang="en-US" sz="1600" dirty="0"/>
              <a:t>All IDSG Support Project staff are responsible for safety as defined in the STFC, Technology and ISIS Safety Policies, as well as being responsible for the safe supervision of apprentices and students and for “On the job” risk assessment.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Safety Project Document defines the scope of the project</a:t>
            </a:r>
          </a:p>
          <a:p>
            <a:pPr marL="285750" indent="-285750">
              <a:buFont typeface="Arial" panose="020B0604020202020204" pitchFamily="34" charset="0"/>
              <a:buChar char="•"/>
            </a:pPr>
            <a:r>
              <a:rPr lang="en-US" sz="1600" dirty="0"/>
              <a:t>Safe Working Responsibilities defines staff roles and subsequent responsibility, duties &amp; training requirements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Risk Assessments (via ISIS SHE SharePoint)</a:t>
            </a:r>
          </a:p>
          <a:p>
            <a:pPr marL="285750" indent="-285750">
              <a:buFont typeface="Arial" panose="020B0604020202020204" pitchFamily="34" charset="0"/>
              <a:buChar char="•"/>
            </a:pPr>
            <a:r>
              <a:rPr lang="en-US" sz="1600" dirty="0"/>
              <a:t>COSHH documents (via </a:t>
            </a:r>
            <a:r>
              <a:rPr lang="en-US" sz="1600" dirty="0" err="1"/>
              <a:t>Sypol</a:t>
            </a:r>
            <a:r>
              <a:rPr lang="en-US" sz="1600" dirty="0"/>
              <a:t> CMS system)</a:t>
            </a:r>
          </a:p>
          <a:p>
            <a:pPr marL="285750" indent="-285750">
              <a:buFont typeface="Arial" panose="020B0604020202020204" pitchFamily="34" charset="0"/>
              <a:buChar char="•"/>
            </a:pPr>
            <a:r>
              <a:rPr lang="en-US" sz="1600" dirty="0"/>
              <a:t>Training List &amp; Staff Training Records</a:t>
            </a:r>
          </a:p>
          <a:p>
            <a:pPr marL="285750" indent="-285750">
              <a:buFont typeface="Arial" panose="020B0604020202020204" pitchFamily="34" charset="0"/>
              <a:buChar char="•"/>
            </a:pPr>
            <a:r>
              <a:rPr lang="en-US" sz="1600" dirty="0"/>
              <a:t>SHE Event Log </a:t>
            </a:r>
          </a:p>
          <a:p>
            <a:pPr marL="285750" indent="-285750">
              <a:buFont typeface="Arial" panose="020B0604020202020204" pitchFamily="34" charset="0"/>
              <a:buChar char="•"/>
            </a:pPr>
            <a:r>
              <a:rPr lang="en-US" sz="1600" dirty="0"/>
              <a:t>Routine Checks List</a:t>
            </a:r>
          </a:p>
          <a:p>
            <a:pPr marL="285750" indent="-285750">
              <a:buFont typeface="Arial" panose="020B0604020202020204" pitchFamily="34" charset="0"/>
              <a:buChar char="•"/>
            </a:pPr>
            <a:r>
              <a:rPr lang="en-US" sz="1600" dirty="0"/>
              <a:t>Safety Tour Records</a:t>
            </a:r>
          </a:p>
          <a:p>
            <a:pPr marL="285750" indent="-285750">
              <a:buFont typeface="Arial" panose="020B0604020202020204" pitchFamily="34" charset="0"/>
              <a:buChar char="•"/>
            </a:pPr>
            <a:r>
              <a:rPr lang="en-US" sz="1600" dirty="0"/>
              <a:t>Ladder Inspection, LEV, PAT &amp; ESD records</a:t>
            </a:r>
          </a:p>
          <a:p>
            <a:endParaRPr lang="en-GB" sz="1600" dirty="0"/>
          </a:p>
        </p:txBody>
      </p:sp>
    </p:spTree>
    <p:extLst>
      <p:ext uri="{BB962C8B-B14F-4D97-AF65-F5344CB8AC3E}">
        <p14:creationId xmlns:p14="http://schemas.microsoft.com/office/powerpoint/2010/main" val="1300507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0CC2E-47F5-BABC-BDAF-DA10C80F081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E7FA257-89EB-FF89-32A6-5D1B6658B2B4}"/>
              </a:ext>
            </a:extLst>
          </p:cNvPr>
          <p:cNvSpPr/>
          <p:nvPr/>
        </p:nvSpPr>
        <p:spPr>
          <a:xfrm>
            <a:off x="0" y="877162"/>
            <a:ext cx="12192000" cy="400110"/>
          </a:xfrm>
          <a:prstGeom prst="rect">
            <a:avLst/>
          </a:prstGeom>
        </p:spPr>
        <p:txBody>
          <a:bodyPr wrap="square">
            <a:spAutoFit/>
          </a:bodyPr>
          <a:lstStyle/>
          <a:p>
            <a:pPr algn="ctr"/>
            <a:r>
              <a:rPr lang="en-GB" sz="2000" dirty="0"/>
              <a:t>Frontline Support</a:t>
            </a:r>
          </a:p>
        </p:txBody>
      </p:sp>
      <p:sp>
        <p:nvSpPr>
          <p:cNvPr id="4" name="TextBox 3">
            <a:extLst>
              <a:ext uri="{FF2B5EF4-FFF2-40B4-BE49-F238E27FC236}">
                <a16:creationId xmlns:a16="http://schemas.microsoft.com/office/drawing/2014/main" id="{9B6AD6D5-EA43-BFC8-A9F8-C975529A87D3}"/>
              </a:ext>
            </a:extLst>
          </p:cNvPr>
          <p:cNvSpPr txBox="1"/>
          <p:nvPr/>
        </p:nvSpPr>
        <p:spPr>
          <a:xfrm>
            <a:off x="1971734" y="292387"/>
            <a:ext cx="8248533" cy="584775"/>
          </a:xfrm>
          <a:prstGeom prst="rect">
            <a:avLst/>
          </a:prstGeom>
          <a:noFill/>
        </p:spPr>
        <p:txBody>
          <a:bodyPr wrap="square" rtlCol="0" anchor="t">
            <a:spAutoFit/>
          </a:bodyPr>
          <a:lstStyle/>
          <a:p>
            <a:pPr algn="ctr"/>
            <a:r>
              <a:rPr lang="en-GB" sz="3200" b="1" spc="-150" dirty="0">
                <a:solidFill>
                  <a:srgbClr val="002060"/>
                </a:solidFill>
                <a:cs typeface="Arial" panose="020B0604020202020204" pitchFamily="34" charset="0"/>
              </a:rPr>
              <a:t>ISIS Detector Systems Group Support Project </a:t>
            </a:r>
            <a:endParaRPr lang="en-US" sz="3200" b="1" spc="-150" dirty="0">
              <a:solidFill>
                <a:srgbClr val="002060"/>
              </a:solidFill>
              <a:cs typeface="Arial" panose="020B0604020202020204" pitchFamily="34" charset="0"/>
            </a:endParaRPr>
          </a:p>
        </p:txBody>
      </p:sp>
      <p:sp>
        <p:nvSpPr>
          <p:cNvPr id="2" name="Rectangle 1">
            <a:extLst>
              <a:ext uri="{FF2B5EF4-FFF2-40B4-BE49-F238E27FC236}">
                <a16:creationId xmlns:a16="http://schemas.microsoft.com/office/drawing/2014/main" id="{32559C93-92FD-75E7-39D6-023685CB6D4B}"/>
              </a:ext>
            </a:extLst>
          </p:cNvPr>
          <p:cNvSpPr/>
          <p:nvPr/>
        </p:nvSpPr>
        <p:spPr>
          <a:xfrm>
            <a:off x="496868" y="2272184"/>
            <a:ext cx="7942282" cy="3539430"/>
          </a:xfrm>
          <a:prstGeom prst="rect">
            <a:avLst/>
          </a:prstGeom>
        </p:spPr>
        <p:txBody>
          <a:bodyPr wrap="square" lIns="91440" tIns="45720" rIns="91440" bIns="45720" anchor="t">
            <a:spAutoFit/>
          </a:bodyPr>
          <a:lstStyle/>
          <a:p>
            <a:pPr marL="285750" lvl="0" indent="-285750" eaLnBrk="0" fontAlgn="base" hangingPunct="0">
              <a:spcBef>
                <a:spcPct val="0"/>
              </a:spcBef>
              <a:spcAft>
                <a:spcPct val="0"/>
              </a:spcAft>
              <a:buFont typeface="Arial" panose="020B0604020202020204" pitchFamily="34" charset="0"/>
              <a:buChar char="•"/>
              <a:defRPr/>
            </a:pPr>
            <a:r>
              <a:rPr lang="en-GB" altLang="en-US" sz="1600" dirty="0">
                <a:solidFill>
                  <a:srgbClr val="2E2C61"/>
                </a:solidFill>
                <a:cs typeface="Arial" panose="020B0604020202020204" pitchFamily="34" charset="0"/>
              </a:rPr>
              <a:t>Power-down &amp; Start-up procedures for ISIS Run Cycles</a:t>
            </a:r>
          </a:p>
          <a:p>
            <a:pPr marL="285750" lvl="0" indent="-285750" eaLnBrk="0" fontAlgn="base" hangingPunct="0">
              <a:spcBef>
                <a:spcPct val="0"/>
              </a:spcBef>
              <a:spcAft>
                <a:spcPct val="0"/>
              </a:spcAft>
              <a:buFont typeface="Arial" panose="020B0604020202020204" pitchFamily="34" charset="0"/>
              <a:buChar char="•"/>
              <a:defRPr/>
            </a:pPr>
            <a:r>
              <a:rPr lang="en-GB" altLang="en-US" sz="1600" dirty="0">
                <a:solidFill>
                  <a:srgbClr val="2E2C61"/>
                </a:solidFill>
                <a:cs typeface="Arial" panose="020B0604020202020204" pitchFamily="34" charset="0"/>
              </a:rPr>
              <a:t>Routine DAE systems reviews, inspection and maintenance</a:t>
            </a:r>
          </a:p>
          <a:p>
            <a:pPr marL="285750" lvl="0" indent="-285750" eaLnBrk="0" fontAlgn="base" hangingPunct="0">
              <a:spcBef>
                <a:spcPct val="0"/>
              </a:spcBef>
              <a:spcAft>
                <a:spcPct val="0"/>
              </a:spcAft>
              <a:buFont typeface="Arial" panose="020B0604020202020204" pitchFamily="34" charset="0"/>
              <a:buChar char="•"/>
              <a:defRPr/>
            </a:pPr>
            <a:r>
              <a:rPr lang="en-GB" altLang="en-US" sz="1600" dirty="0">
                <a:solidFill>
                  <a:srgbClr val="2E2C61"/>
                </a:solidFill>
                <a:cs typeface="Arial" panose="020B0604020202020204" pitchFamily="34" charset="0"/>
              </a:rPr>
              <a:t>Fault finding &amp; repair of boards, crates, fan trays &amp; power supplies when required</a:t>
            </a:r>
          </a:p>
          <a:p>
            <a:pPr marL="285750" indent="-285750">
              <a:buFont typeface="Arial" panose="020B0604020202020204" pitchFamily="34" charset="0"/>
              <a:buChar char="•"/>
            </a:pPr>
            <a:r>
              <a:rPr lang="en-GB" altLang="en-US" sz="1600" dirty="0">
                <a:solidFill>
                  <a:srgbClr val="2E2C61"/>
                </a:solidFill>
                <a:cs typeface="Arial" panose="020B0604020202020204" pitchFamily="34" charset="0"/>
              </a:rPr>
              <a:t>Periodic upgrades of existing systems to r</a:t>
            </a:r>
            <a:r>
              <a:rPr lang="en-GB" sz="1600" dirty="0">
                <a:cs typeface="Arial"/>
              </a:rPr>
              <a:t>eplace old hardware, improve reliability, increase performance, etc.</a:t>
            </a:r>
          </a:p>
          <a:p>
            <a:pPr marL="285750" indent="-285750">
              <a:buFont typeface="Arial" panose="020B0604020202020204" pitchFamily="34" charset="0"/>
              <a:buChar char="•"/>
            </a:pPr>
            <a:r>
              <a:rPr lang="en-GB" sz="1600" dirty="0">
                <a:cs typeface="Arial"/>
              </a:rPr>
              <a:t>Installation &amp; commissioning of new systems</a:t>
            </a:r>
          </a:p>
          <a:p>
            <a:pPr marL="285750" indent="-285750">
              <a:buFont typeface="Arial" panose="020B0604020202020204" pitchFamily="34" charset="0"/>
              <a:buChar char="•"/>
            </a:pPr>
            <a:r>
              <a:rPr lang="en-GB" sz="1600" dirty="0">
                <a:cs typeface="Arial"/>
              </a:rPr>
              <a:t>In-hours call-outs &amp; out-of-hours rota during Run Cycles</a:t>
            </a:r>
          </a:p>
          <a:p>
            <a:pPr marL="285750" indent="-285750">
              <a:buFont typeface="Arial" panose="020B0604020202020204" pitchFamily="34" charset="0"/>
              <a:buChar char="•"/>
            </a:pPr>
            <a:r>
              <a:rPr lang="en-GB" sz="1600" dirty="0">
                <a:cs typeface="Arial"/>
              </a:rPr>
              <a:t>Event Log records all call-outs &amp; upgrades/changes</a:t>
            </a:r>
          </a:p>
          <a:p>
            <a:pPr marL="285750" indent="-285750">
              <a:buFont typeface="Arial" panose="020B0604020202020204" pitchFamily="34" charset="0"/>
              <a:buChar char="•"/>
            </a:pPr>
            <a:r>
              <a:rPr lang="en-GB" sz="1600" dirty="0">
                <a:cs typeface="Arial"/>
              </a:rPr>
              <a:t>Shutdown Planner records ongoing, imminent and future upgrades/changes</a:t>
            </a:r>
          </a:p>
          <a:p>
            <a:pPr marL="285750" indent="-285750">
              <a:buFont typeface="Arial" panose="020B0604020202020204" pitchFamily="34" charset="0"/>
              <a:buChar char="•"/>
            </a:pPr>
            <a:endParaRPr lang="en-GB" sz="1600" dirty="0">
              <a:cs typeface="Arial"/>
            </a:endParaRPr>
          </a:p>
          <a:p>
            <a:r>
              <a:rPr lang="en-GB" sz="1600" dirty="0">
                <a:cs typeface="Arial"/>
              </a:rPr>
              <a:t>Recorded in the Event Log during 2025</a:t>
            </a:r>
          </a:p>
          <a:p>
            <a:pPr marL="285750" indent="-285750">
              <a:buFont typeface="Arial" panose="020B0604020202020204" pitchFamily="34" charset="0"/>
              <a:buChar char="•"/>
            </a:pPr>
            <a:r>
              <a:rPr lang="en-GB" sz="1600" dirty="0">
                <a:cs typeface="Arial"/>
              </a:rPr>
              <a:t>107 Callouts (44 during shutdowns or pre-cycle start-up; 63 during cycle; 13 out-of-hours)</a:t>
            </a:r>
          </a:p>
          <a:p>
            <a:pPr marL="285750" indent="-285750">
              <a:buFont typeface="Arial" panose="020B0604020202020204" pitchFamily="34" charset="0"/>
              <a:buChar char="•"/>
            </a:pPr>
            <a:r>
              <a:rPr lang="en-GB" sz="1600" dirty="0">
                <a:cs typeface="Arial"/>
              </a:rPr>
              <a:t>54 Upgrades/changes (Hardware or firmware)</a:t>
            </a:r>
          </a:p>
          <a:p>
            <a:pPr marL="285750" indent="-285750">
              <a:buFont typeface="Arial" panose="020B0604020202020204" pitchFamily="34" charset="0"/>
              <a:buChar char="•"/>
            </a:pPr>
            <a:r>
              <a:rPr lang="en-GB" sz="1600" dirty="0">
                <a:cs typeface="Arial"/>
              </a:rPr>
              <a:t>54 Pre-cycle faults (Start-up issues – Mostly PSUs, HT, and DSP settings)</a:t>
            </a:r>
          </a:p>
        </p:txBody>
      </p:sp>
      <p:sp>
        <p:nvSpPr>
          <p:cNvPr id="6" name="TextBox 5">
            <a:extLst>
              <a:ext uri="{FF2B5EF4-FFF2-40B4-BE49-F238E27FC236}">
                <a16:creationId xmlns:a16="http://schemas.microsoft.com/office/drawing/2014/main" id="{E45F3D17-FB1B-BCFD-4399-5B12A6E013AE}"/>
              </a:ext>
            </a:extLst>
          </p:cNvPr>
          <p:cNvSpPr txBox="1"/>
          <p:nvPr/>
        </p:nvSpPr>
        <p:spPr>
          <a:xfrm>
            <a:off x="496868" y="1331913"/>
            <a:ext cx="11504632" cy="830997"/>
          </a:xfrm>
          <a:prstGeom prst="rect">
            <a:avLst/>
          </a:prstGeom>
          <a:noFill/>
        </p:spPr>
        <p:txBody>
          <a:bodyPr wrap="square">
            <a:spAutoFit/>
          </a:bodyPr>
          <a:lstStyle/>
          <a:p>
            <a:pPr>
              <a:defRPr/>
            </a:pPr>
            <a:r>
              <a:rPr lang="en-GB" altLang="en-US" sz="1600" dirty="0">
                <a:solidFill>
                  <a:srgbClr val="2E2C61"/>
                </a:solidFill>
                <a:cs typeface="Arial" panose="020B0604020202020204" pitchFamily="34" charset="0"/>
              </a:rPr>
              <a:t>The Frontline Support Team are responsible for the DAE circuits &amp; systems on 38 ISIS Instruments, comprising over 2000 DAE and Detector Electronics PCBs in 146 crates; 360+ HT cards and 66+ HT crates; 56+ Eurocard crates and 100’s of </a:t>
            </a:r>
            <a:r>
              <a:rPr lang="en-GB" altLang="en-US" sz="1600" dirty="0" err="1">
                <a:solidFill>
                  <a:srgbClr val="2E2C61"/>
                </a:solidFill>
                <a:cs typeface="Arial" panose="020B0604020202020204" pitchFamily="34" charset="0"/>
              </a:rPr>
              <a:t>Eurocards</a:t>
            </a:r>
            <a:r>
              <a:rPr lang="en-GB" altLang="en-US" sz="1600" dirty="0">
                <a:solidFill>
                  <a:srgbClr val="2E2C61"/>
                </a:solidFill>
                <a:cs typeface="Arial" panose="020B0604020202020204" pitchFamily="34" charset="0"/>
              </a:rPr>
              <a:t>; 15 CAEN Discriminator Cards and crates. </a:t>
            </a:r>
          </a:p>
        </p:txBody>
      </p:sp>
      <p:pic>
        <p:nvPicPr>
          <p:cNvPr id="8" name="Picture 7" descr="A large black server cabinet with wires&#10;&#10;AI-generated content may be incorrect.">
            <a:extLst>
              <a:ext uri="{FF2B5EF4-FFF2-40B4-BE49-F238E27FC236}">
                <a16:creationId xmlns:a16="http://schemas.microsoft.com/office/drawing/2014/main" id="{38ED4A6F-78AD-CE04-0751-9F2128C5B00F}"/>
              </a:ext>
            </a:extLst>
          </p:cNvPr>
          <p:cNvPicPr>
            <a:picLocks noChangeAspect="1"/>
          </p:cNvPicPr>
          <p:nvPr/>
        </p:nvPicPr>
        <p:blipFill>
          <a:blip r:embed="rId3"/>
          <a:srcRect r="21120"/>
          <a:stretch>
            <a:fillRect/>
          </a:stretch>
        </p:blipFill>
        <p:spPr>
          <a:xfrm>
            <a:off x="8738808" y="2015732"/>
            <a:ext cx="2643568" cy="4516373"/>
          </a:xfrm>
          <a:prstGeom prst="rect">
            <a:avLst/>
          </a:prstGeom>
        </p:spPr>
      </p:pic>
      <p:sp>
        <p:nvSpPr>
          <p:cNvPr id="9" name="Rectangle 8">
            <a:extLst>
              <a:ext uri="{FF2B5EF4-FFF2-40B4-BE49-F238E27FC236}">
                <a16:creationId xmlns:a16="http://schemas.microsoft.com/office/drawing/2014/main" id="{4032BCB8-9173-83FA-1E54-5E4DF4B5D18D}"/>
              </a:ext>
            </a:extLst>
          </p:cNvPr>
          <p:cNvSpPr/>
          <p:nvPr/>
        </p:nvSpPr>
        <p:spPr>
          <a:xfrm>
            <a:off x="8738806" y="6498351"/>
            <a:ext cx="2643569" cy="338554"/>
          </a:xfrm>
          <a:prstGeom prst="rect">
            <a:avLst/>
          </a:prstGeom>
        </p:spPr>
        <p:txBody>
          <a:bodyPr wrap="square">
            <a:spAutoFit/>
          </a:bodyPr>
          <a:lstStyle/>
          <a:p>
            <a:pPr algn="ctr"/>
            <a:r>
              <a:rPr lang="en-GB" sz="1600" dirty="0"/>
              <a:t>IRIS DAE after maintenance</a:t>
            </a:r>
          </a:p>
        </p:txBody>
      </p:sp>
    </p:spTree>
    <p:extLst>
      <p:ext uri="{BB962C8B-B14F-4D97-AF65-F5344CB8AC3E}">
        <p14:creationId xmlns:p14="http://schemas.microsoft.com/office/powerpoint/2010/main" val="2726124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37425-162A-2C72-6DBA-4A03670AFC0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17BB37F-B419-E78F-AAEA-AF23627C3335}"/>
              </a:ext>
            </a:extLst>
          </p:cNvPr>
          <p:cNvSpPr/>
          <p:nvPr/>
        </p:nvSpPr>
        <p:spPr>
          <a:xfrm>
            <a:off x="0" y="854116"/>
            <a:ext cx="12192000" cy="400110"/>
          </a:xfrm>
          <a:prstGeom prst="rect">
            <a:avLst/>
          </a:prstGeom>
        </p:spPr>
        <p:txBody>
          <a:bodyPr wrap="square">
            <a:spAutoFit/>
          </a:bodyPr>
          <a:lstStyle/>
          <a:p>
            <a:pPr algn="ctr"/>
            <a:r>
              <a:rPr lang="en-GB" sz="2000" dirty="0"/>
              <a:t>Upgrades, Installation and Commissioning</a:t>
            </a:r>
          </a:p>
        </p:txBody>
      </p:sp>
      <p:sp>
        <p:nvSpPr>
          <p:cNvPr id="4" name="TextBox 3">
            <a:extLst>
              <a:ext uri="{FF2B5EF4-FFF2-40B4-BE49-F238E27FC236}">
                <a16:creationId xmlns:a16="http://schemas.microsoft.com/office/drawing/2014/main" id="{7F19B4F2-6DDD-CC38-D6B7-2EBA96C39B72}"/>
              </a:ext>
            </a:extLst>
          </p:cNvPr>
          <p:cNvSpPr txBox="1"/>
          <p:nvPr/>
        </p:nvSpPr>
        <p:spPr>
          <a:xfrm>
            <a:off x="1954252" y="292387"/>
            <a:ext cx="8248533" cy="584775"/>
          </a:xfrm>
          <a:prstGeom prst="rect">
            <a:avLst/>
          </a:prstGeom>
          <a:noFill/>
        </p:spPr>
        <p:txBody>
          <a:bodyPr wrap="square" rtlCol="0" anchor="t">
            <a:spAutoFit/>
          </a:bodyPr>
          <a:lstStyle/>
          <a:p>
            <a:pPr algn="ctr"/>
            <a:r>
              <a:rPr lang="en-GB" sz="3200" b="1" spc="-150" dirty="0">
                <a:solidFill>
                  <a:srgbClr val="002060"/>
                </a:solidFill>
                <a:cs typeface="Arial" panose="020B0604020202020204" pitchFamily="34" charset="0"/>
              </a:rPr>
              <a:t>ISIS Detector Systems Group Support Project </a:t>
            </a:r>
            <a:endParaRPr lang="en-US" sz="3200" b="1" spc="-150" dirty="0">
              <a:solidFill>
                <a:srgbClr val="002060"/>
              </a:solidFill>
              <a:cs typeface="Arial" panose="020B0604020202020204" pitchFamily="34" charset="0"/>
            </a:endParaRPr>
          </a:p>
        </p:txBody>
      </p:sp>
      <p:sp>
        <p:nvSpPr>
          <p:cNvPr id="2" name="Rectangle 1">
            <a:extLst>
              <a:ext uri="{FF2B5EF4-FFF2-40B4-BE49-F238E27FC236}">
                <a16:creationId xmlns:a16="http://schemas.microsoft.com/office/drawing/2014/main" id="{8037E9AE-5DBC-8E9F-0235-BA49858D2B4E}"/>
              </a:ext>
            </a:extLst>
          </p:cNvPr>
          <p:cNvSpPr/>
          <p:nvPr/>
        </p:nvSpPr>
        <p:spPr>
          <a:xfrm>
            <a:off x="496868" y="1289953"/>
            <a:ext cx="7942282" cy="4524315"/>
          </a:xfrm>
          <a:prstGeom prst="rect">
            <a:avLst/>
          </a:prstGeom>
        </p:spPr>
        <p:txBody>
          <a:bodyPr wrap="square" lIns="91440" tIns="45720" rIns="91440" bIns="45720" anchor="t">
            <a:spAutoFit/>
          </a:bodyPr>
          <a:lstStyle/>
          <a:p>
            <a:pPr lvl="0" eaLnBrk="0" fontAlgn="base" hangingPunct="0">
              <a:spcBef>
                <a:spcPct val="0"/>
              </a:spcBef>
              <a:spcAft>
                <a:spcPct val="0"/>
              </a:spcAft>
              <a:defRPr/>
            </a:pPr>
            <a:r>
              <a:rPr lang="en-GB" altLang="en-US" sz="1600" dirty="0">
                <a:solidFill>
                  <a:srgbClr val="2E2C61"/>
                </a:solidFill>
                <a:cs typeface="Arial" panose="020B0604020202020204" pitchFamily="34" charset="0"/>
              </a:rPr>
              <a:t>Upgrades, installation and commissioning work during 2025 included:</a:t>
            </a:r>
          </a:p>
          <a:p>
            <a:pPr lvl="0" eaLnBrk="0" fontAlgn="base" hangingPunct="0">
              <a:spcBef>
                <a:spcPct val="0"/>
              </a:spcBef>
              <a:spcAft>
                <a:spcPct val="0"/>
              </a:spcAft>
              <a:defRPr/>
            </a:pPr>
            <a:endParaRPr lang="en-GB" altLang="en-US" sz="1600" dirty="0">
              <a:solidFill>
                <a:srgbClr val="2E2C61"/>
              </a:solidFill>
              <a:cs typeface="Arial" panose="020B0604020202020204" pitchFamily="34" charset="0"/>
            </a:endParaRPr>
          </a:p>
          <a:p>
            <a:pPr lvl="0" eaLnBrk="0" fontAlgn="base" hangingPunct="0">
              <a:spcBef>
                <a:spcPct val="0"/>
              </a:spcBef>
              <a:spcAft>
                <a:spcPct val="0"/>
              </a:spcAft>
              <a:defRPr/>
            </a:pPr>
            <a:r>
              <a:rPr lang="en-GB" altLang="en-US" sz="1600" dirty="0">
                <a:solidFill>
                  <a:srgbClr val="2E2C61"/>
                </a:solidFill>
                <a:cs typeface="Arial" panose="020B0604020202020204" pitchFamily="34" charset="0"/>
              </a:rPr>
              <a:t>IMAT Detector Upgrade</a:t>
            </a:r>
          </a:p>
          <a:p>
            <a:pPr marL="285750" lvl="0" indent="-285750" eaLnBrk="0" fontAlgn="base" hangingPunct="0">
              <a:spcBef>
                <a:spcPct val="0"/>
              </a:spcBef>
              <a:spcAft>
                <a:spcPct val="0"/>
              </a:spcAft>
              <a:buFont typeface="Arial" panose="020B0604020202020204" pitchFamily="34" charset="0"/>
              <a:buChar char="•"/>
              <a:defRPr/>
            </a:pPr>
            <a:r>
              <a:rPr lang="en-GB" sz="1600" dirty="0">
                <a:solidFill>
                  <a:srgbClr val="2E2C61"/>
                </a:solidFill>
                <a:cs typeface="Arial" panose="020B0604020202020204" pitchFamily="34" charset="0"/>
              </a:rPr>
              <a:t>New cabling, DAE hardware and racks installed and commissioned</a:t>
            </a:r>
          </a:p>
          <a:p>
            <a:pPr marL="285750" lvl="0" indent="-285750" eaLnBrk="0" fontAlgn="base" hangingPunct="0">
              <a:spcBef>
                <a:spcPct val="0"/>
              </a:spcBef>
              <a:spcAft>
                <a:spcPct val="0"/>
              </a:spcAft>
              <a:buFont typeface="Arial" panose="020B0604020202020204" pitchFamily="34" charset="0"/>
              <a:buChar char="•"/>
              <a:defRPr/>
            </a:pPr>
            <a:r>
              <a:rPr lang="en-GB" sz="1600" dirty="0">
                <a:solidFill>
                  <a:srgbClr val="2E2C61"/>
                </a:solidFill>
                <a:cs typeface="Arial" panose="020B0604020202020204" pitchFamily="34" charset="0"/>
              </a:rPr>
              <a:t>Close-out review conducted &amp; problems recorded</a:t>
            </a:r>
          </a:p>
          <a:p>
            <a:pPr marL="285750" lvl="0" indent="-285750" eaLnBrk="0" fontAlgn="base" hangingPunct="0">
              <a:spcBef>
                <a:spcPct val="0"/>
              </a:spcBef>
              <a:spcAft>
                <a:spcPct val="0"/>
              </a:spcAft>
              <a:buFont typeface="Arial" panose="020B0604020202020204" pitchFamily="34" charset="0"/>
              <a:buChar char="•"/>
              <a:defRPr/>
            </a:pPr>
            <a:r>
              <a:rPr lang="en-GB" sz="1600" dirty="0">
                <a:solidFill>
                  <a:srgbClr val="2E2C61"/>
                </a:solidFill>
                <a:cs typeface="Arial" panose="020B0604020202020204" pitchFamily="34" charset="0"/>
              </a:rPr>
              <a:t>Lessons learnt &amp; planning improvements implemented </a:t>
            </a:r>
            <a:endParaRPr lang="en-GB" sz="1600" dirty="0">
              <a:cs typeface="Arial"/>
            </a:endParaRPr>
          </a:p>
          <a:p>
            <a:pPr marL="285750" indent="-285750">
              <a:buFont typeface="Arial" panose="020B0604020202020204" pitchFamily="34" charset="0"/>
              <a:buChar char="•"/>
            </a:pPr>
            <a:endParaRPr lang="en-GB" sz="1600" dirty="0">
              <a:cs typeface="Arial"/>
            </a:endParaRPr>
          </a:p>
          <a:p>
            <a:r>
              <a:rPr lang="en-GB" sz="1600" dirty="0">
                <a:cs typeface="Arial"/>
              </a:rPr>
              <a:t>HRPD Decommissioning</a:t>
            </a:r>
          </a:p>
          <a:p>
            <a:pPr marL="285750" indent="-285750">
              <a:buFont typeface="Arial" panose="020B0604020202020204" pitchFamily="34" charset="0"/>
              <a:buChar char="•"/>
            </a:pPr>
            <a:r>
              <a:rPr lang="en-GB" sz="1600" dirty="0">
                <a:cs typeface="Arial"/>
              </a:rPr>
              <a:t>Removal of all DAE cabling, hardware, racks, etc.</a:t>
            </a:r>
          </a:p>
          <a:p>
            <a:pPr marL="285750" indent="-285750">
              <a:buFont typeface="Arial" panose="020B0604020202020204" pitchFamily="34" charset="0"/>
              <a:buChar char="•"/>
            </a:pPr>
            <a:r>
              <a:rPr lang="en-GB" sz="1600" dirty="0">
                <a:cs typeface="Arial"/>
              </a:rPr>
              <a:t>Worked closely with other ISIS Groups in CDM area</a:t>
            </a:r>
          </a:p>
          <a:p>
            <a:pPr marL="285750" indent="-285750">
              <a:buFont typeface="Arial" panose="020B0604020202020204" pitchFamily="34" charset="0"/>
              <a:buChar char="•"/>
            </a:pPr>
            <a:r>
              <a:rPr lang="en-GB" sz="1600" dirty="0">
                <a:cs typeface="Arial"/>
              </a:rPr>
              <a:t>Repurposed reusable items, recycled or disposed appropriately</a:t>
            </a:r>
          </a:p>
          <a:p>
            <a:pPr marL="285750" indent="-285750">
              <a:buFont typeface="Arial" panose="020B0604020202020204" pitchFamily="34" charset="0"/>
              <a:buChar char="•"/>
            </a:pPr>
            <a:endParaRPr lang="en-GB" sz="1600" dirty="0">
              <a:cs typeface="Arial"/>
            </a:endParaRPr>
          </a:p>
          <a:p>
            <a:r>
              <a:rPr lang="en-GB" sz="1600" dirty="0">
                <a:cs typeface="Arial"/>
              </a:rPr>
              <a:t>Assorted Upgrades</a:t>
            </a:r>
          </a:p>
          <a:p>
            <a:pPr marL="285750" indent="-285750">
              <a:buFont typeface="Arial" panose="020B0604020202020204" pitchFamily="34" charset="0"/>
              <a:buChar char="•"/>
            </a:pPr>
            <a:r>
              <a:rPr lang="en-GB" sz="1600" dirty="0">
                <a:cs typeface="Arial"/>
              </a:rPr>
              <a:t>CHRONUS rack layout refurbishment</a:t>
            </a:r>
          </a:p>
          <a:p>
            <a:pPr marL="285750" indent="-285750">
              <a:buFont typeface="Arial" panose="020B0604020202020204" pitchFamily="34" charset="0"/>
              <a:buChar char="•"/>
            </a:pPr>
            <a:r>
              <a:rPr lang="en-GB" sz="1600" dirty="0">
                <a:cs typeface="Arial"/>
              </a:rPr>
              <a:t>8 Instruments upgraded with new DAE3 firmware</a:t>
            </a:r>
          </a:p>
          <a:p>
            <a:pPr marL="285750" indent="-285750">
              <a:buFont typeface="Arial" panose="020B0604020202020204" pitchFamily="34" charset="0"/>
              <a:buChar char="•"/>
            </a:pPr>
            <a:r>
              <a:rPr lang="en-GB" sz="1600" dirty="0">
                <a:cs typeface="Arial"/>
              </a:rPr>
              <a:t>16 Instruments upgraded with new Monitor Interfaces</a:t>
            </a:r>
          </a:p>
          <a:p>
            <a:pPr marL="285750" indent="-285750">
              <a:buFont typeface="Arial" panose="020B0604020202020204" pitchFamily="34" charset="0"/>
              <a:buChar char="•"/>
            </a:pPr>
            <a:r>
              <a:rPr lang="en-GB" sz="1600" dirty="0">
                <a:cs typeface="Arial"/>
              </a:rPr>
              <a:t>5 Instruments upgraded with new Environment Interfaces</a:t>
            </a:r>
          </a:p>
          <a:p>
            <a:pPr marL="285750" indent="-285750">
              <a:buFont typeface="Arial" panose="020B0604020202020204" pitchFamily="34" charset="0"/>
              <a:buChar char="•"/>
            </a:pPr>
            <a:r>
              <a:rPr lang="en-GB" sz="1600" dirty="0">
                <a:cs typeface="Arial"/>
              </a:rPr>
              <a:t>7 Instruments upgraded with Environment Interface hardware &amp; firmware changes</a:t>
            </a:r>
          </a:p>
        </p:txBody>
      </p:sp>
      <p:pic>
        <p:nvPicPr>
          <p:cNvPr id="5" name="Picture 4" descr="A black metal cabinet with wires and wires&#10;&#10;AI-generated content may be incorrect.">
            <a:extLst>
              <a:ext uri="{FF2B5EF4-FFF2-40B4-BE49-F238E27FC236}">
                <a16:creationId xmlns:a16="http://schemas.microsoft.com/office/drawing/2014/main" id="{994B01EF-98BE-4DF5-FF92-99DDAF56CA7B}"/>
              </a:ext>
            </a:extLst>
          </p:cNvPr>
          <p:cNvPicPr>
            <a:picLocks noChangeAspect="1"/>
          </p:cNvPicPr>
          <p:nvPr/>
        </p:nvPicPr>
        <p:blipFill>
          <a:blip r:embed="rId2"/>
          <a:srcRect l="1493" t="1896" r="3539" b="2306"/>
          <a:stretch>
            <a:fillRect/>
          </a:stretch>
        </p:blipFill>
        <p:spPr>
          <a:xfrm>
            <a:off x="7699251" y="1690063"/>
            <a:ext cx="4357337" cy="3640195"/>
          </a:xfrm>
          <a:prstGeom prst="rect">
            <a:avLst/>
          </a:prstGeom>
        </p:spPr>
      </p:pic>
      <p:sp>
        <p:nvSpPr>
          <p:cNvPr id="7" name="Rectangle 6">
            <a:extLst>
              <a:ext uri="{FF2B5EF4-FFF2-40B4-BE49-F238E27FC236}">
                <a16:creationId xmlns:a16="http://schemas.microsoft.com/office/drawing/2014/main" id="{0F23ADD2-7D2E-779C-4527-4EF69EC852DC}"/>
              </a:ext>
            </a:extLst>
          </p:cNvPr>
          <p:cNvSpPr/>
          <p:nvPr/>
        </p:nvSpPr>
        <p:spPr>
          <a:xfrm>
            <a:off x="8556134" y="5365201"/>
            <a:ext cx="2643569" cy="338554"/>
          </a:xfrm>
          <a:prstGeom prst="rect">
            <a:avLst/>
          </a:prstGeom>
        </p:spPr>
        <p:txBody>
          <a:bodyPr wrap="square">
            <a:spAutoFit/>
          </a:bodyPr>
          <a:lstStyle/>
          <a:p>
            <a:pPr algn="ctr"/>
            <a:r>
              <a:rPr lang="en-GB" sz="1600" dirty="0"/>
              <a:t>IMAT DAE after  upgrade</a:t>
            </a:r>
          </a:p>
        </p:txBody>
      </p:sp>
    </p:spTree>
    <p:extLst>
      <p:ext uri="{BB962C8B-B14F-4D97-AF65-F5344CB8AC3E}">
        <p14:creationId xmlns:p14="http://schemas.microsoft.com/office/powerpoint/2010/main" val="2891623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95F03-25C7-9234-F1DC-C0A6C214852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83EF54B-F8B4-698B-C29A-A607D71A0F34}"/>
              </a:ext>
            </a:extLst>
          </p:cNvPr>
          <p:cNvSpPr/>
          <p:nvPr/>
        </p:nvSpPr>
        <p:spPr>
          <a:xfrm>
            <a:off x="0" y="780266"/>
            <a:ext cx="12192000" cy="400110"/>
          </a:xfrm>
          <a:prstGeom prst="rect">
            <a:avLst/>
          </a:prstGeom>
        </p:spPr>
        <p:txBody>
          <a:bodyPr wrap="square">
            <a:spAutoFit/>
          </a:bodyPr>
          <a:lstStyle/>
          <a:p>
            <a:pPr algn="ctr"/>
            <a:r>
              <a:rPr lang="en-GB" sz="2000" dirty="0"/>
              <a:t>Design and Development Projects</a:t>
            </a:r>
          </a:p>
        </p:txBody>
      </p:sp>
      <p:sp>
        <p:nvSpPr>
          <p:cNvPr id="4" name="TextBox 3">
            <a:extLst>
              <a:ext uri="{FF2B5EF4-FFF2-40B4-BE49-F238E27FC236}">
                <a16:creationId xmlns:a16="http://schemas.microsoft.com/office/drawing/2014/main" id="{9B618F2A-3440-8873-106F-B12D4A0A9F3A}"/>
              </a:ext>
            </a:extLst>
          </p:cNvPr>
          <p:cNvSpPr txBox="1"/>
          <p:nvPr/>
        </p:nvSpPr>
        <p:spPr>
          <a:xfrm>
            <a:off x="1971734" y="292387"/>
            <a:ext cx="8248533" cy="584775"/>
          </a:xfrm>
          <a:prstGeom prst="rect">
            <a:avLst/>
          </a:prstGeom>
          <a:noFill/>
        </p:spPr>
        <p:txBody>
          <a:bodyPr wrap="square" rtlCol="0" anchor="t">
            <a:spAutoFit/>
          </a:bodyPr>
          <a:lstStyle/>
          <a:p>
            <a:pPr algn="ctr"/>
            <a:r>
              <a:rPr lang="en-GB" sz="3200" b="1" spc="-150" dirty="0">
                <a:solidFill>
                  <a:srgbClr val="002060"/>
                </a:solidFill>
                <a:cs typeface="Arial" panose="020B0604020202020204" pitchFamily="34" charset="0"/>
              </a:rPr>
              <a:t>ISIS Detector Systems Group Support Project </a:t>
            </a:r>
            <a:endParaRPr lang="en-US" sz="3200" b="1" spc="-150" dirty="0">
              <a:solidFill>
                <a:srgbClr val="002060"/>
              </a:solidFill>
              <a:cs typeface="Arial" panose="020B0604020202020204" pitchFamily="34" charset="0"/>
            </a:endParaRPr>
          </a:p>
        </p:txBody>
      </p:sp>
      <p:sp>
        <p:nvSpPr>
          <p:cNvPr id="2" name="TextBox 70">
            <a:extLst>
              <a:ext uri="{FF2B5EF4-FFF2-40B4-BE49-F238E27FC236}">
                <a16:creationId xmlns:a16="http://schemas.microsoft.com/office/drawing/2014/main" id="{6E72075E-E0A4-7917-22C0-4D91B0C25410}"/>
              </a:ext>
            </a:extLst>
          </p:cNvPr>
          <p:cNvSpPr txBox="1">
            <a:spLocks noChangeArrowheads="1"/>
          </p:cNvSpPr>
          <p:nvPr/>
        </p:nvSpPr>
        <p:spPr bwMode="auto">
          <a:xfrm>
            <a:off x="676274" y="1189177"/>
            <a:ext cx="108394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5pPr>
            <a:lvl6pPr marL="2286000" algn="l" defTabSz="914400" rtl="0" eaLnBrk="1" latinLnBrk="0" hangingPunct="1">
              <a:defRPr sz="2400" kern="1200">
                <a:solidFill>
                  <a:schemeClr val="tx1"/>
                </a:solidFill>
                <a:latin typeface="Times" panose="02020603050405020304" pitchFamily="18" charset="0"/>
                <a:ea typeface="+mn-ea"/>
                <a:cs typeface="+mn-cs"/>
              </a:defRPr>
            </a:lvl6pPr>
            <a:lvl7pPr marL="2743200" algn="l" defTabSz="914400" rtl="0" eaLnBrk="1" latinLnBrk="0" hangingPunct="1">
              <a:defRPr sz="2400" kern="1200">
                <a:solidFill>
                  <a:schemeClr val="tx1"/>
                </a:solidFill>
                <a:latin typeface="Times" panose="02020603050405020304" pitchFamily="18" charset="0"/>
                <a:ea typeface="+mn-ea"/>
                <a:cs typeface="+mn-cs"/>
              </a:defRPr>
            </a:lvl7pPr>
            <a:lvl8pPr marL="3200400" algn="l" defTabSz="914400" rtl="0" eaLnBrk="1" latinLnBrk="0" hangingPunct="1">
              <a:defRPr sz="2400" kern="1200">
                <a:solidFill>
                  <a:schemeClr val="tx1"/>
                </a:solidFill>
                <a:latin typeface="Times" panose="02020603050405020304" pitchFamily="18" charset="0"/>
                <a:ea typeface="+mn-ea"/>
                <a:cs typeface="+mn-cs"/>
              </a:defRPr>
            </a:lvl8pPr>
            <a:lvl9pPr marL="3657600" algn="l" defTabSz="914400" rtl="0" eaLnBrk="1" latinLnBrk="0" hangingPunct="1">
              <a:defRPr sz="2400" kern="1200">
                <a:solidFill>
                  <a:schemeClr val="tx1"/>
                </a:solidFill>
                <a:latin typeface="Times" panose="02020603050405020304" pitchFamily="18" charset="0"/>
                <a:ea typeface="+mn-ea"/>
                <a:cs typeface="+mn-cs"/>
              </a:defRPr>
            </a:lvl9pPr>
          </a:lstStyle>
          <a:p>
            <a:r>
              <a:rPr lang="en-GB" altLang="en-US" sz="1600" dirty="0">
                <a:latin typeface="+mn-lt"/>
                <a:cs typeface="Arial" panose="020B0604020202020204" pitchFamily="34" charset="0"/>
              </a:rPr>
              <a:t>Design and development projects may incorporate: Circuit design &amp; development; PCB design, component &amp; board procurement; Mechanical CAD drawings &amp; 3D printing; Programmable logic firmware design &amp; development; Microcontroller software design; POT, Boundary Scan, automated test systems &amp; software design. </a:t>
            </a:r>
          </a:p>
        </p:txBody>
      </p:sp>
      <p:sp>
        <p:nvSpPr>
          <p:cNvPr id="5" name="TextBox 70">
            <a:extLst>
              <a:ext uri="{FF2B5EF4-FFF2-40B4-BE49-F238E27FC236}">
                <a16:creationId xmlns:a16="http://schemas.microsoft.com/office/drawing/2014/main" id="{C8CF695D-635F-F770-C930-3CA02B51883D}"/>
              </a:ext>
            </a:extLst>
          </p:cNvPr>
          <p:cNvSpPr txBox="1">
            <a:spLocks noChangeArrowheads="1"/>
          </p:cNvSpPr>
          <p:nvPr/>
        </p:nvSpPr>
        <p:spPr bwMode="auto">
          <a:xfrm>
            <a:off x="660712" y="2204244"/>
            <a:ext cx="4761357"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5pPr>
            <a:lvl6pPr marL="2286000" algn="l" defTabSz="914400" rtl="0" eaLnBrk="1" latinLnBrk="0" hangingPunct="1">
              <a:defRPr sz="2400" kern="1200">
                <a:solidFill>
                  <a:schemeClr val="tx1"/>
                </a:solidFill>
                <a:latin typeface="Times" panose="02020603050405020304" pitchFamily="18" charset="0"/>
                <a:ea typeface="+mn-ea"/>
                <a:cs typeface="+mn-cs"/>
              </a:defRPr>
            </a:lvl6pPr>
            <a:lvl7pPr marL="2743200" algn="l" defTabSz="914400" rtl="0" eaLnBrk="1" latinLnBrk="0" hangingPunct="1">
              <a:defRPr sz="2400" kern="1200">
                <a:solidFill>
                  <a:schemeClr val="tx1"/>
                </a:solidFill>
                <a:latin typeface="Times" panose="02020603050405020304" pitchFamily="18" charset="0"/>
                <a:ea typeface="+mn-ea"/>
                <a:cs typeface="+mn-cs"/>
              </a:defRPr>
            </a:lvl7pPr>
            <a:lvl8pPr marL="3200400" algn="l" defTabSz="914400" rtl="0" eaLnBrk="1" latinLnBrk="0" hangingPunct="1">
              <a:defRPr sz="2400" kern="1200">
                <a:solidFill>
                  <a:schemeClr val="tx1"/>
                </a:solidFill>
                <a:latin typeface="Times" panose="02020603050405020304" pitchFamily="18" charset="0"/>
                <a:ea typeface="+mn-ea"/>
                <a:cs typeface="+mn-cs"/>
              </a:defRPr>
            </a:lvl8pPr>
            <a:lvl9pPr marL="3657600" algn="l" defTabSz="914400" rtl="0" eaLnBrk="1" latinLnBrk="0" hangingPunct="1">
              <a:defRPr sz="2400" kern="1200">
                <a:solidFill>
                  <a:schemeClr val="tx1"/>
                </a:solidFill>
                <a:latin typeface="Times" panose="02020603050405020304" pitchFamily="18" charset="0"/>
                <a:ea typeface="+mn-ea"/>
                <a:cs typeface="+mn-cs"/>
              </a:defRPr>
            </a:lvl9pPr>
          </a:lstStyle>
          <a:p>
            <a:r>
              <a:rPr lang="en-GB" altLang="en-US" sz="1600" dirty="0">
                <a:latin typeface="+mn-lt"/>
                <a:cs typeface="Arial" panose="020B0604020202020204" pitchFamily="34" charset="0"/>
              </a:rPr>
              <a:t>15 Ongoing design &amp; development projects include:</a:t>
            </a:r>
          </a:p>
          <a:p>
            <a:pPr marL="285750" indent="-285750">
              <a:buFont typeface="Arial" panose="020B0604020202020204" pitchFamily="34" charset="0"/>
              <a:buChar char="•"/>
            </a:pPr>
            <a:r>
              <a:rPr lang="en-GB" altLang="en-US" sz="1600" dirty="0">
                <a:latin typeface="+mn-lt"/>
                <a:cs typeface="Arial" panose="020B0604020202020204" pitchFamily="34" charset="0"/>
              </a:rPr>
              <a:t>9U x 160 Crate Development </a:t>
            </a:r>
          </a:p>
          <a:p>
            <a:pPr marL="285750" indent="-285750">
              <a:buFont typeface="Arial" panose="020B0604020202020204" pitchFamily="34" charset="0"/>
              <a:buChar char="•"/>
            </a:pPr>
            <a:r>
              <a:rPr lang="en-GB" altLang="en-US" sz="1600" dirty="0">
                <a:latin typeface="+mn-lt"/>
                <a:cs typeface="Arial" panose="020B0604020202020204" pitchFamily="34" charset="0"/>
              </a:rPr>
              <a:t>DAE3 Firmware Development </a:t>
            </a:r>
          </a:p>
          <a:p>
            <a:pPr marL="285750" indent="-285750">
              <a:buFont typeface="Arial" panose="020B0604020202020204" pitchFamily="34" charset="0"/>
              <a:buChar char="•"/>
            </a:pPr>
            <a:r>
              <a:rPr lang="en-GB" altLang="en-US" sz="1600" dirty="0">
                <a:latin typeface="+mn-lt"/>
                <a:cs typeface="Arial" panose="020B0604020202020204" pitchFamily="34" charset="0"/>
              </a:rPr>
              <a:t>DAEMON V2</a:t>
            </a:r>
            <a:r>
              <a:rPr lang="en-GB" altLang="en-US" sz="1600" i="1" dirty="0">
                <a:latin typeface="+mn-lt"/>
                <a:cs typeface="Arial" panose="020B0604020202020204" pitchFamily="34" charset="0"/>
              </a:rPr>
              <a:t> </a:t>
            </a:r>
          </a:p>
          <a:p>
            <a:pPr marL="285750" indent="-285750">
              <a:buFont typeface="Arial" panose="020B0604020202020204" pitchFamily="34" charset="0"/>
              <a:buChar char="•"/>
            </a:pPr>
            <a:r>
              <a:rPr lang="en-GB" altLang="en-US" sz="1600" dirty="0">
                <a:latin typeface="+mn-lt"/>
                <a:cs typeface="Arial" panose="020B0604020202020204" pitchFamily="34" charset="0"/>
              </a:rPr>
              <a:t>Endeavour HRPD-X</a:t>
            </a:r>
            <a:endParaRPr lang="en-GB" altLang="en-US" sz="1600" i="1" dirty="0">
              <a:latin typeface="+mn-lt"/>
              <a:cs typeface="Arial" panose="020B0604020202020204" pitchFamily="34" charset="0"/>
            </a:endParaRPr>
          </a:p>
          <a:p>
            <a:pPr marL="285750" indent="-285750">
              <a:buFont typeface="Arial" panose="020B0604020202020204" pitchFamily="34" charset="0"/>
              <a:buChar char="•"/>
            </a:pPr>
            <a:r>
              <a:rPr lang="en-GB" altLang="en-US" sz="1600" dirty="0">
                <a:latin typeface="+mn-lt"/>
                <a:cs typeface="Arial" panose="020B0604020202020204" pitchFamily="34" charset="0"/>
              </a:rPr>
              <a:t>Endeavour SANDALS II </a:t>
            </a:r>
          </a:p>
          <a:p>
            <a:pPr marL="285750" indent="-285750">
              <a:buFont typeface="Arial" panose="020B0604020202020204" pitchFamily="34" charset="0"/>
              <a:buChar char="•"/>
            </a:pPr>
            <a:r>
              <a:rPr lang="en-GB" altLang="en-US" sz="1600" dirty="0">
                <a:latin typeface="+mn-lt"/>
                <a:cs typeface="Arial" panose="020B0604020202020204" pitchFamily="34" charset="0"/>
              </a:rPr>
              <a:t>MS-GS20 Detector </a:t>
            </a:r>
          </a:p>
          <a:p>
            <a:pPr marL="285750" indent="-285750">
              <a:buFont typeface="Arial" panose="020B0604020202020204" pitchFamily="34" charset="0"/>
              <a:buChar char="•"/>
            </a:pPr>
            <a:r>
              <a:rPr lang="en-GB" altLang="en-US" sz="1600" dirty="0">
                <a:latin typeface="+mn-lt"/>
                <a:cs typeface="Arial" panose="020B0604020202020204" pitchFamily="34" charset="0"/>
              </a:rPr>
              <a:t>OSIRIS Silicon Analyser DAE Upgrade </a:t>
            </a:r>
          </a:p>
          <a:p>
            <a:pPr marL="285750" indent="-285750">
              <a:buFont typeface="Arial" panose="020B0604020202020204" pitchFamily="34" charset="0"/>
              <a:buChar char="•"/>
            </a:pPr>
            <a:r>
              <a:rPr lang="en-GB" altLang="en-US" sz="1600" dirty="0">
                <a:latin typeface="+mn-lt"/>
                <a:cs typeface="Arial" panose="020B0604020202020204" pitchFamily="34" charset="0"/>
              </a:rPr>
              <a:t>Streaming Monitor Processor Board</a:t>
            </a:r>
          </a:p>
          <a:p>
            <a:pPr marL="285750" indent="-285750">
              <a:buFont typeface="Arial" panose="020B0604020202020204" pitchFamily="34" charset="0"/>
              <a:buChar char="•"/>
            </a:pPr>
            <a:r>
              <a:rPr lang="en-GB" altLang="en-US" sz="1600" dirty="0">
                <a:latin typeface="+mn-lt"/>
                <a:cs typeface="Arial" panose="020B0604020202020204" pitchFamily="34" charset="0"/>
              </a:rPr>
              <a:t>Timing Distribution System </a:t>
            </a:r>
          </a:p>
          <a:p>
            <a:pPr marL="285750" indent="-285750">
              <a:buFont typeface="Arial" panose="020B0604020202020204" pitchFamily="34" charset="0"/>
              <a:buChar char="•"/>
            </a:pPr>
            <a:r>
              <a:rPr lang="en-GB" altLang="en-US" sz="1600" dirty="0">
                <a:latin typeface="+mn-lt"/>
                <a:cs typeface="Arial" panose="020B0604020202020204" pitchFamily="34" charset="0"/>
              </a:rPr>
              <a:t>VXI Streaming Control Board V2</a:t>
            </a:r>
            <a:endParaRPr lang="en-GB" altLang="en-US" sz="1600" i="1" dirty="0">
              <a:latin typeface="+mn-lt"/>
              <a:cs typeface="Arial" panose="020B0604020202020204" pitchFamily="34" charset="0"/>
            </a:endParaRPr>
          </a:p>
        </p:txBody>
      </p:sp>
      <p:sp>
        <p:nvSpPr>
          <p:cNvPr id="7" name="TextBox 6">
            <a:extLst>
              <a:ext uri="{FF2B5EF4-FFF2-40B4-BE49-F238E27FC236}">
                <a16:creationId xmlns:a16="http://schemas.microsoft.com/office/drawing/2014/main" id="{B2CACD07-FDD7-D779-FA56-C0AD65248BF1}"/>
              </a:ext>
            </a:extLst>
          </p:cNvPr>
          <p:cNvSpPr txBox="1"/>
          <p:nvPr/>
        </p:nvSpPr>
        <p:spPr>
          <a:xfrm>
            <a:off x="676274" y="5189082"/>
            <a:ext cx="5005197" cy="584775"/>
          </a:xfrm>
          <a:prstGeom prst="rect">
            <a:avLst/>
          </a:prstGeom>
          <a:noFill/>
        </p:spPr>
        <p:txBody>
          <a:bodyPr wrap="square">
            <a:spAutoFit/>
          </a:bodyPr>
          <a:lstStyle/>
          <a:p>
            <a:r>
              <a:rPr lang="en-US" sz="1600" dirty="0"/>
              <a:t>Projects are listed in the SharePoint Projects Tracker and are monitored through monthly Projects Meetings.</a:t>
            </a:r>
          </a:p>
        </p:txBody>
      </p:sp>
      <p:pic>
        <p:nvPicPr>
          <p:cNvPr id="8" name="Picture 7" descr="A screenshot of a computer&#10;&#10;AI-generated content may be incorrect.">
            <a:extLst>
              <a:ext uri="{FF2B5EF4-FFF2-40B4-BE49-F238E27FC236}">
                <a16:creationId xmlns:a16="http://schemas.microsoft.com/office/drawing/2014/main" id="{5F006C75-70AE-6469-37BB-E56F97C2FC98}"/>
              </a:ext>
            </a:extLst>
          </p:cNvPr>
          <p:cNvPicPr>
            <a:picLocks noChangeAspect="1"/>
          </p:cNvPicPr>
          <p:nvPr/>
        </p:nvPicPr>
        <p:blipFill>
          <a:blip r:embed="rId3"/>
          <a:stretch>
            <a:fillRect/>
          </a:stretch>
        </p:blipFill>
        <p:spPr>
          <a:xfrm>
            <a:off x="6519481" y="1847264"/>
            <a:ext cx="5005197" cy="4138913"/>
          </a:xfrm>
          <a:prstGeom prst="rect">
            <a:avLst/>
          </a:prstGeom>
        </p:spPr>
      </p:pic>
      <p:sp>
        <p:nvSpPr>
          <p:cNvPr id="10" name="TextBox 9">
            <a:extLst>
              <a:ext uri="{FF2B5EF4-FFF2-40B4-BE49-F238E27FC236}">
                <a16:creationId xmlns:a16="http://schemas.microsoft.com/office/drawing/2014/main" id="{1B4812AA-14C1-2F19-A917-02F805C97F18}"/>
              </a:ext>
            </a:extLst>
          </p:cNvPr>
          <p:cNvSpPr txBox="1"/>
          <p:nvPr/>
        </p:nvSpPr>
        <p:spPr>
          <a:xfrm>
            <a:off x="6315456" y="5998274"/>
            <a:ext cx="5413248" cy="784830"/>
          </a:xfrm>
          <a:prstGeom prst="rect">
            <a:avLst/>
          </a:prstGeom>
          <a:noFill/>
        </p:spPr>
        <p:txBody>
          <a:bodyPr wrap="square">
            <a:spAutoFit/>
          </a:bodyPr>
          <a:lstStyle/>
          <a:p>
            <a:r>
              <a:rPr lang="en-US" sz="1500" dirty="0"/>
              <a:t>Each project has a page and/or Design Data folder in the SharePoint site which should contain all relevant project documentation. </a:t>
            </a:r>
          </a:p>
          <a:p>
            <a:r>
              <a:rPr lang="en-US" sz="1500" dirty="0"/>
              <a:t>Firmware &amp; software is stored/managed through the IDSG GitLab.  </a:t>
            </a:r>
          </a:p>
        </p:txBody>
      </p:sp>
    </p:spTree>
    <p:extLst>
      <p:ext uri="{BB962C8B-B14F-4D97-AF65-F5344CB8AC3E}">
        <p14:creationId xmlns:p14="http://schemas.microsoft.com/office/powerpoint/2010/main" val="2729820994"/>
      </p:ext>
    </p:extLst>
  </p:cSld>
  <p:clrMapOvr>
    <a:masterClrMapping/>
  </p:clrMapOvr>
</p:sld>
</file>

<file path=ppt/theme/theme1.xml><?xml version="1.0" encoding="utf-8"?>
<a:theme xmlns:a="http://schemas.openxmlformats.org/drawingml/2006/main" name="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ont WITHOUT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UKRI">
      <a:dk1>
        <a:srgbClr val="201D3E"/>
      </a:dk1>
      <a:lt1>
        <a:srgbClr val="FF6800"/>
      </a:lt1>
      <a:dk2>
        <a:srgbClr val="F19D1B"/>
      </a:dk2>
      <a:lt2>
        <a:srgbClr val="F9BB0E"/>
      </a:lt2>
      <a:accent1>
        <a:srgbClr val="69BF49"/>
      </a:accent1>
      <a:accent2>
        <a:srgbClr val="07B089"/>
      </a:accent2>
      <a:accent3>
        <a:srgbClr val="36D2AF"/>
      </a:accent3>
      <a:accent4>
        <a:srgbClr val="10BED6"/>
      </a:accent4>
      <a:accent5>
        <a:srgbClr val="247BE1"/>
      </a:accent5>
      <a:accent6>
        <a:srgbClr val="BF28BC"/>
      </a:accent6>
      <a:hlink>
        <a:srgbClr val="FF595B"/>
      </a:hlink>
      <a:folHlink>
        <a:srgbClr val="F0243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8A89D99AE5C3244B06DA219CECCBBAB" ma:contentTypeVersion="12" ma:contentTypeDescription="Create a new document." ma:contentTypeScope="" ma:versionID="521740e3c6cc5f965821eac3aeb7b311">
  <xsd:schema xmlns:xsd="http://www.w3.org/2001/XMLSchema" xmlns:xs="http://www.w3.org/2001/XMLSchema" xmlns:p="http://schemas.microsoft.com/office/2006/metadata/properties" xmlns:ns3="3305b838-c34c-4bc5-a224-1b5d53e55c3e" xmlns:ns4="84730ed7-a781-4356-b830-974a94e07814" targetNamespace="http://schemas.microsoft.com/office/2006/metadata/properties" ma:root="true" ma:fieldsID="d9b97d0fc0494735f0de590bac001cae" ns3:_="" ns4:_="">
    <xsd:import namespace="3305b838-c34c-4bc5-a224-1b5d53e55c3e"/>
    <xsd:import namespace="84730ed7-a781-4356-b830-974a94e0781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05b838-c34c-4bc5-a224-1b5d53e55c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4730ed7-a781-4356-b830-974a94e07814"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2343E82-7DC5-4DF1-896D-E8C717438D03}">
  <ds:schemaRefs>
    <ds:schemaRef ds:uri="http://schemas.microsoft.com/sharepoint/v3/contenttype/forms"/>
  </ds:schemaRefs>
</ds:datastoreItem>
</file>

<file path=customXml/itemProps2.xml><?xml version="1.0" encoding="utf-8"?>
<ds:datastoreItem xmlns:ds="http://schemas.openxmlformats.org/officeDocument/2006/customXml" ds:itemID="{26F01D0B-FCDC-4A9C-91C3-681B596CD9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05b838-c34c-4bc5-a224-1b5d53e55c3e"/>
    <ds:schemaRef ds:uri="84730ed7-a781-4356-b830-974a94e078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D5FE28F-E808-4D13-89A4-C40B1B8D9C60}">
  <ds:schemaRefs>
    <ds:schemaRef ds:uri="http://purl.org/dc/terms/"/>
    <ds:schemaRef ds:uri="84730ed7-a781-4356-b830-974a94e07814"/>
    <ds:schemaRef ds:uri="3305b838-c34c-4bc5-a224-1b5d53e55c3e"/>
    <ds:schemaRef ds:uri="http://purl.org/dc/dcmitype/"/>
    <ds:schemaRef ds:uri="http://schemas.microsoft.com/office/infopath/2007/PartnerControls"/>
    <ds:schemaRef ds:uri="http://schemas.microsoft.com/office/2006/documentManagement/types"/>
    <ds:schemaRef ds:uri="http://schemas.microsoft.com/office/2006/metadata/properties"/>
    <ds:schemaRef ds:uri="http://schemas.openxmlformats.org/package/2006/metadata/core-propertie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Office Theme</Template>
  <TotalTime>8646</TotalTime>
  <Words>1610</Words>
  <Application>Microsoft Office PowerPoint</Application>
  <PresentationFormat>Widescreen</PresentationFormat>
  <Paragraphs>187</Paragraphs>
  <Slides>14</Slides>
  <Notes>10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14</vt:i4>
      </vt:variant>
    </vt:vector>
  </HeadingPairs>
  <TitlesOfParts>
    <vt:vector size="23" baseType="lpstr">
      <vt:lpstr>Arial</vt:lpstr>
      <vt:lpstr>Arial Regular</vt:lpstr>
      <vt:lpstr>Calibri</vt:lpstr>
      <vt:lpstr>Courier New</vt:lpstr>
      <vt:lpstr>Segoe UI</vt:lpstr>
      <vt:lpstr>Wingdings</vt:lpstr>
      <vt:lpstr>Font and logo master</vt:lpstr>
      <vt:lpstr>Font WITHOUT logo master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PowerPoint Presentation</dc:title>
  <dc:creator>Brumfitt, Ronnie (STFC,RAL,TECH);Moorby, Simon (STFC,RAL,TECH)</dc:creator>
  <cp:lastModifiedBy>Brumfitt, Ronnie (STFC,RAL,TECH)</cp:lastModifiedBy>
  <cp:revision>347</cp:revision>
  <cp:lastPrinted>2021-09-27T12:40:04Z</cp:lastPrinted>
  <dcterms:created xsi:type="dcterms:W3CDTF">2019-09-17T08:04:08Z</dcterms:created>
  <dcterms:modified xsi:type="dcterms:W3CDTF">2026-01-29T10:07:15Z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0x01010078A89D99AE5C3244B06DA219CECCBBAB</vt:lpwstr>
  </property>
</Properties>
</file>