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00" r:id="rId5"/>
  </p:sldMasterIdLst>
  <p:notesMasterIdLst>
    <p:notesMasterId r:id="rId11"/>
  </p:notesMasterIdLst>
  <p:sldIdLst>
    <p:sldId id="257" r:id="rId6"/>
    <p:sldId id="269" r:id="rId7"/>
    <p:sldId id="283" r:id="rId8"/>
    <p:sldId id="292"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DF8"/>
    <a:srgbClr val="FF6900"/>
    <a:srgbClr val="003088"/>
    <a:srgbClr val="F08900"/>
    <a:srgbClr val="626262"/>
    <a:srgbClr val="FFFFFF"/>
    <a:srgbClr val="00BED5"/>
    <a:srgbClr val="C13D33"/>
    <a:srgbClr val="E94D36"/>
    <a:srgbClr val="BE2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625B64-18FC-4CFA-A3DC-BE251B95BB13}" v="34" dt="2026-01-26T17:03:52.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3776" autoAdjust="0"/>
  </p:normalViewPr>
  <p:slideViewPr>
    <p:cSldViewPr snapToGrid="0" snapToObjects="1">
      <p:cViewPr varScale="1">
        <p:scale>
          <a:sx n="63" d="100"/>
          <a:sy n="63" d="100"/>
        </p:scale>
        <p:origin x="2286" y="60"/>
      </p:cViewPr>
      <p:guideLst>
        <p:guide orient="horz" pos="323"/>
        <p:guide pos="325"/>
        <p:guide orient="horz" pos="3974"/>
        <p:guide pos="7355"/>
        <p:guide pos="3840"/>
        <p:guide orient="horz" pos="867"/>
        <p:guide orient="horz" pos="3634"/>
        <p:guide pos="86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cock, Adam (STFC,RAL,TECH)" userId="5c73a163-2a74-4654-8c23-35bcde85c010" providerId="ADAL" clId="{AE0CB1C4-9E2D-4A21-B16A-FB0A19B1EA47}"/>
    <pc:docChg chg="undo custSel addSld delSld modSld sldOrd">
      <pc:chgData name="Barcock, Adam (STFC,RAL,TECH)" userId="5c73a163-2a74-4654-8c23-35bcde85c010" providerId="ADAL" clId="{AE0CB1C4-9E2D-4A21-B16A-FB0A19B1EA47}" dt="2026-01-29T09:48:37.840" v="4513" actId="20577"/>
      <pc:docMkLst>
        <pc:docMk/>
      </pc:docMkLst>
      <pc:sldChg chg="modSp mod">
        <pc:chgData name="Barcock, Adam (STFC,RAL,TECH)" userId="5c73a163-2a74-4654-8c23-35bcde85c010" providerId="ADAL" clId="{AE0CB1C4-9E2D-4A21-B16A-FB0A19B1EA47}" dt="2026-01-29T09:48:37.840" v="4513" actId="20577"/>
        <pc:sldMkLst>
          <pc:docMk/>
          <pc:sldMk cId="3224382533" sldId="257"/>
        </pc:sldMkLst>
        <pc:spChg chg="mod">
          <ac:chgData name="Barcock, Adam (STFC,RAL,TECH)" userId="5c73a163-2a74-4654-8c23-35bcde85c010" providerId="ADAL" clId="{AE0CB1C4-9E2D-4A21-B16A-FB0A19B1EA47}" dt="2026-01-29T09:48:37.840" v="4513" actId="20577"/>
          <ac:spMkLst>
            <pc:docMk/>
            <pc:sldMk cId="3224382533" sldId="257"/>
            <ac:spMk id="5" creationId="{0BEB0AE4-391E-6F41-84C6-D4EEDF519A31}"/>
          </ac:spMkLst>
        </pc:spChg>
      </pc:sldChg>
      <pc:sldChg chg="modNotesTx">
        <pc:chgData name="Barcock, Adam (STFC,RAL,TECH)" userId="5c73a163-2a74-4654-8c23-35bcde85c010" providerId="ADAL" clId="{AE0CB1C4-9E2D-4A21-B16A-FB0A19B1EA47}" dt="2026-01-26T17:25:09.923" v="4487" actId="20577"/>
        <pc:sldMkLst>
          <pc:docMk/>
          <pc:sldMk cId="282679849" sldId="269"/>
        </pc:sldMkLst>
      </pc:sldChg>
      <pc:sldChg chg="addSp delSp modSp add del mod setBg modNotesTx">
        <pc:chgData name="Barcock, Adam (STFC,RAL,TECH)" userId="5c73a163-2a74-4654-8c23-35bcde85c010" providerId="ADAL" clId="{AE0CB1C4-9E2D-4A21-B16A-FB0A19B1EA47}" dt="2026-01-26T17:04:24.102" v="4480" actId="732"/>
        <pc:sldMkLst>
          <pc:docMk/>
          <pc:sldMk cId="282730942" sldId="273"/>
        </pc:sldMkLst>
        <pc:spChg chg="add mod">
          <ac:chgData name="Barcock, Adam (STFC,RAL,TECH)" userId="5c73a163-2a74-4654-8c23-35bcde85c010" providerId="ADAL" clId="{AE0CB1C4-9E2D-4A21-B16A-FB0A19B1EA47}" dt="2026-01-26T16:56:42.224" v="4451" actId="1076"/>
          <ac:spMkLst>
            <pc:docMk/>
            <pc:sldMk cId="282730942" sldId="273"/>
            <ac:spMk id="5" creationId="{B4F2AFA2-BB77-738A-E9FF-3D2F26BC1430}"/>
          </ac:spMkLst>
        </pc:spChg>
        <pc:picChg chg="add mod ord modCrop">
          <ac:chgData name="Barcock, Adam (STFC,RAL,TECH)" userId="5c73a163-2a74-4654-8c23-35bcde85c010" providerId="ADAL" clId="{AE0CB1C4-9E2D-4A21-B16A-FB0A19B1EA47}" dt="2026-01-26T17:04:24.102" v="4480" actId="732"/>
          <ac:picMkLst>
            <pc:docMk/>
            <pc:sldMk cId="282730942" sldId="273"/>
            <ac:picMk id="2" creationId="{2DC2A27B-20BB-C3A5-1C90-EDFB892887B5}"/>
          </ac:picMkLst>
        </pc:picChg>
        <pc:picChg chg="add mod">
          <ac:chgData name="Barcock, Adam (STFC,RAL,TECH)" userId="5c73a163-2a74-4654-8c23-35bcde85c010" providerId="ADAL" clId="{AE0CB1C4-9E2D-4A21-B16A-FB0A19B1EA47}" dt="2026-01-26T17:00:35.251" v="4466" actId="1076"/>
          <ac:picMkLst>
            <pc:docMk/>
            <pc:sldMk cId="282730942" sldId="273"/>
            <ac:picMk id="1026" creationId="{E28274CB-51DD-2077-7B3F-153ADD32F917}"/>
          </ac:picMkLst>
        </pc:picChg>
      </pc:sldChg>
      <pc:sldChg chg="addSp delSp modSp mod modNotesTx">
        <pc:chgData name="Barcock, Adam (STFC,RAL,TECH)" userId="5c73a163-2a74-4654-8c23-35bcde85c010" providerId="ADAL" clId="{AE0CB1C4-9E2D-4A21-B16A-FB0A19B1EA47}" dt="2026-01-26T17:41:36.534" v="4511" actId="33524"/>
        <pc:sldMkLst>
          <pc:docMk/>
          <pc:sldMk cId="2574583809" sldId="283"/>
        </pc:sldMkLst>
        <pc:spChg chg="mod">
          <ac:chgData name="Barcock, Adam (STFC,RAL,TECH)" userId="5c73a163-2a74-4654-8c23-35bcde85c010" providerId="ADAL" clId="{AE0CB1C4-9E2D-4A21-B16A-FB0A19B1EA47}" dt="2026-01-26T15:34:43.303" v="1019" actId="20577"/>
          <ac:spMkLst>
            <pc:docMk/>
            <pc:sldMk cId="2574583809" sldId="283"/>
            <ac:spMk id="2" creationId="{8D76CEEB-4BF5-0F53-21EF-C77A14CCD12B}"/>
          </ac:spMkLst>
        </pc:spChg>
        <pc:picChg chg="mod">
          <ac:chgData name="Barcock, Adam (STFC,RAL,TECH)" userId="5c73a163-2a74-4654-8c23-35bcde85c010" providerId="ADAL" clId="{AE0CB1C4-9E2D-4A21-B16A-FB0A19B1EA47}" dt="2026-01-26T17:00:49.104" v="4470" actId="1076"/>
          <ac:picMkLst>
            <pc:docMk/>
            <pc:sldMk cId="2574583809" sldId="283"/>
            <ac:picMk id="3" creationId="{EFFB50FD-B081-08BE-1CBC-8FD22F4CDAAB}"/>
          </ac:picMkLst>
        </pc:picChg>
        <pc:picChg chg="add mod">
          <ac:chgData name="Barcock, Adam (STFC,RAL,TECH)" userId="5c73a163-2a74-4654-8c23-35bcde85c010" providerId="ADAL" clId="{AE0CB1C4-9E2D-4A21-B16A-FB0A19B1EA47}" dt="2026-01-26T17:03:21.251" v="4478" actId="1076"/>
          <ac:picMkLst>
            <pc:docMk/>
            <pc:sldMk cId="2574583809" sldId="283"/>
            <ac:picMk id="4" creationId="{87AC4AC6-E873-1C9E-B88D-4E9A29BE40EA}"/>
          </ac:picMkLst>
        </pc:picChg>
        <pc:picChg chg="add mod">
          <ac:chgData name="Barcock, Adam (STFC,RAL,TECH)" userId="5c73a163-2a74-4654-8c23-35bcde85c010" providerId="ADAL" clId="{AE0CB1C4-9E2D-4A21-B16A-FB0A19B1EA47}" dt="2026-01-26T15:33:37.945" v="1001" actId="1076"/>
          <ac:picMkLst>
            <pc:docMk/>
            <pc:sldMk cId="2574583809" sldId="283"/>
            <ac:picMk id="8" creationId="{E1BE5BF2-2ED7-A0E2-A554-08BEEA6669B1}"/>
          </ac:picMkLst>
        </pc:picChg>
      </pc:sldChg>
      <pc:sldChg chg="addSp delSp modSp add mod modNotesTx">
        <pc:chgData name="Barcock, Adam (STFC,RAL,TECH)" userId="5c73a163-2a74-4654-8c23-35bcde85c010" providerId="ADAL" clId="{AE0CB1C4-9E2D-4A21-B16A-FB0A19B1EA47}" dt="2026-01-26T17:41:09.294" v="4510" actId="20577"/>
        <pc:sldMkLst>
          <pc:docMk/>
          <pc:sldMk cId="3635361808" sldId="292"/>
        </pc:sldMkLst>
        <pc:spChg chg="mod">
          <ac:chgData name="Barcock, Adam (STFC,RAL,TECH)" userId="5c73a163-2a74-4654-8c23-35bcde85c010" providerId="ADAL" clId="{AE0CB1C4-9E2D-4A21-B16A-FB0A19B1EA47}" dt="2026-01-26T15:39:42.127" v="1091" actId="20577"/>
          <ac:spMkLst>
            <pc:docMk/>
            <pc:sldMk cId="3635361808" sldId="292"/>
            <ac:spMk id="2" creationId="{3BD40B04-2F93-8B82-0F3E-C4A39C6440D9}"/>
          </ac:spMkLst>
        </pc:spChg>
        <pc:picChg chg="add mod">
          <ac:chgData name="Barcock, Adam (STFC,RAL,TECH)" userId="5c73a163-2a74-4654-8c23-35bcde85c010" providerId="ADAL" clId="{AE0CB1C4-9E2D-4A21-B16A-FB0A19B1EA47}" dt="2026-01-26T15:40:31.951" v="1102" actId="1076"/>
          <ac:picMkLst>
            <pc:docMk/>
            <pc:sldMk cId="3635361808" sldId="292"/>
            <ac:picMk id="5" creationId="{2C64B05D-9037-3ECB-5C6E-E25D0DB1A495}"/>
          </ac:picMkLst>
        </pc:picChg>
        <pc:picChg chg="add mod">
          <ac:chgData name="Barcock, Adam (STFC,RAL,TECH)" userId="5c73a163-2a74-4654-8c23-35bcde85c010" providerId="ADAL" clId="{AE0CB1C4-9E2D-4A21-B16A-FB0A19B1EA47}" dt="2026-01-26T16:01:26.275" v="1805" actId="14100"/>
          <ac:picMkLst>
            <pc:docMk/>
            <pc:sldMk cId="3635361808" sldId="292"/>
            <ac:picMk id="9" creationId="{A3D86F77-07B1-7510-4373-9349E17CD3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1/29/2026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dirty="0"/>
          </a:p>
        </p:txBody>
      </p:sp>
    </p:spTree>
    <p:extLst>
      <p:ext uri="{BB962C8B-B14F-4D97-AF65-F5344CB8AC3E}">
        <p14:creationId xmlns:p14="http://schemas.microsoft.com/office/powerpoint/2010/main" val="79267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DUNE stands for the deep underground neutrino experiment.</a:t>
            </a:r>
          </a:p>
          <a:p>
            <a:endParaRPr lang="en-GB" dirty="0"/>
          </a:p>
          <a:p>
            <a:r>
              <a:rPr lang="en-GB" dirty="0"/>
              <a:t>A neutrino is a fundamental particle with a very small mass. Neutrinos are produced in almost all interactions between atomic nuclei and are the second most abundant particle in the universe. They come in three flavours, electron, tau and muon. Neutrinos only interact through the weak force and gravity. As a result of their tiny mass, they do not interact with most matter. Consequently, to study neutrinos it is necessary to build large detectors and intense sources of neutrinos. This is what we are doing for DUNE.</a:t>
            </a:r>
          </a:p>
          <a:p>
            <a:endParaRPr lang="en-GB" dirty="0"/>
          </a:p>
          <a:p>
            <a:r>
              <a:rPr lang="en-GB" dirty="0"/>
              <a:t>Two large-scale facilities combine to make the DUNE experiment possible. The proton accelerator and high-power target located at Fermilab will produce the neutrino beam. Also, located at Fermilab is a smaller particle detector, called the near detector. The large far detector is located 1300 Km away at the Stanford Underground Research Facility in South Dakota. </a:t>
            </a:r>
          </a:p>
          <a:p>
            <a:endParaRPr lang="en-GB" dirty="0"/>
          </a:p>
          <a:p>
            <a:r>
              <a:rPr lang="en-GB" dirty="0"/>
              <a:t>Why bother with all this? Neutrinos may explain why the universe is made from matter and not antimatter. Additionally, neutrinos from a core-collapse supernova may allow us to understand the formation of black holes.</a:t>
            </a: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2</a:t>
            </a:fld>
            <a:endParaRPr lang="en-US" dirty="0"/>
          </a:p>
        </p:txBody>
      </p:sp>
    </p:spTree>
    <p:extLst>
      <p:ext uri="{BB962C8B-B14F-4D97-AF65-F5344CB8AC3E}">
        <p14:creationId xmlns:p14="http://schemas.microsoft.com/office/powerpoint/2010/main" val="35006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UK DUNE DAQ project is contributing to the delivery of the DUNE Far Detector. The 70 </a:t>
            </a:r>
            <a:r>
              <a:rPr lang="en-GB" dirty="0" err="1"/>
              <a:t>kT</a:t>
            </a:r>
            <a:r>
              <a:rPr lang="en-GB" dirty="0"/>
              <a:t> liquid argon time projection chamber is located 1.5 km below the ground. The detector will be divided into four modules each containing 17.5 </a:t>
            </a:r>
            <a:r>
              <a:rPr lang="en-GB" dirty="0" err="1"/>
              <a:t>kT</a:t>
            </a:r>
            <a:r>
              <a:rPr lang="en-GB" dirty="0"/>
              <a:t> of liquid Argon. We are currently supporting the installation of the first two detector modules.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incoming neutrino interacts with the detector volume and produces charged ions. The ionisation electrons drift under the influence of the electric field away from the negatively charged cathode towards the anode. The 180 kV potential difference between the anode and the cathode results in a strong E field of 500 V/cm and a maximum drift distance of 3 m. If an electron strikes an argon atom, then the atom emits a photon of UV light in a process called scintillation.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Two front-end systems digitise the signals from the first far detector module. These are the WIBs and DAPHNEs that readout the APAs and photomultiplier tubes,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second far detector module is a TPC rotated by ninety degrees so the electrons drift vertically. There is a separate readout system for the second module called the Top Detector Electronics. The Top Detector Electronics is divided into 320 </a:t>
            </a:r>
            <a:r>
              <a:rPr lang="en-GB" dirty="0" err="1"/>
              <a:t>uTCA</a:t>
            </a:r>
            <a:r>
              <a:rPr lang="en-GB" dirty="0"/>
              <a:t> crates that sit on the cryostat roof.</a:t>
            </a:r>
          </a:p>
        </p:txBody>
      </p:sp>
      <p:sp>
        <p:nvSpPr>
          <p:cNvPr id="4" name="Slide Number Placeholder 3"/>
          <p:cNvSpPr>
            <a:spLocks noGrp="1"/>
          </p:cNvSpPr>
          <p:nvPr>
            <p:ph type="sldNum" sz="quarter" idx="5"/>
          </p:nvPr>
        </p:nvSpPr>
        <p:spPr/>
        <p:txBody>
          <a:bodyPr/>
          <a:lstStyle/>
          <a:p>
            <a:fld id="{C0F3BA1D-A00F-DB41-84DA-BE26C4853B35}" type="slidenum">
              <a:rPr lang="en-US" smtClean="0"/>
              <a:pPr/>
              <a:t>3</a:t>
            </a:fld>
            <a:endParaRPr lang="en-US" dirty="0"/>
          </a:p>
        </p:txBody>
      </p:sp>
    </p:spTree>
    <p:extLst>
      <p:ext uri="{BB962C8B-B14F-4D97-AF65-F5344CB8AC3E}">
        <p14:creationId xmlns:p14="http://schemas.microsoft.com/office/powerpoint/2010/main" val="22281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AF9B4-F1DA-9F38-EB90-EB10C9717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715DD-8787-6273-E969-FDC6D04C8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A68C8-CE77-BDBE-4C35-71D648EEE426}"/>
              </a:ext>
            </a:extLst>
          </p:cNvPr>
          <p:cNvSpPr>
            <a:spLocks noGrp="1"/>
          </p:cNvSpPr>
          <p:nvPr>
            <p:ph type="body" idx="1"/>
          </p:nvPr>
        </p:nvSpPr>
        <p:spPr/>
        <p:txBody>
          <a:bodyPr/>
          <a:lstStyle/>
          <a:p>
            <a:r>
              <a:rPr lang="en-GB" dirty="0"/>
              <a:t>My team and I are responsible for the delivery of the DUNE DAQ Readout Network. This includes the firmware transmitter that integrates with the WIBs and DAPHNEs, as well as the Readout Network switches and optics. The network switches will aggregate the lower speed links from the front ends into 100 GbE links that are processed by the readout servers.</a:t>
            </a:r>
          </a:p>
          <a:p>
            <a:endParaRPr lang="en-GB" dirty="0"/>
          </a:p>
          <a:p>
            <a:r>
              <a:rPr lang="en-GB" dirty="0"/>
              <a:t>The Readout Network will cost approximately £1.5 million, with the switches accounting for most of that capital spend. Therefore, we are creating a network switch test stand to verify that the switches can perform this aggregation. This involves creating emulators of subsections of the detector to fully populate the switches undertest. We have also created custom receivers to analyse the aggregated 100 GbE links. </a:t>
            </a:r>
          </a:p>
          <a:p>
            <a:endParaRPr lang="en-GB" dirty="0"/>
          </a:p>
          <a:p>
            <a:r>
              <a:rPr lang="en-GB" dirty="0"/>
              <a:t>Hopefully, work from this project can be reused. </a:t>
            </a:r>
          </a:p>
          <a:p>
            <a:endParaRPr lang="en-GB" dirty="0"/>
          </a:p>
          <a:p>
            <a:r>
              <a:rPr lang="en-GB" dirty="0"/>
              <a:t>The 10 GbE PCS/PMA firmware developed for the 10 GbE transmitter, scales to all the transceivers on a quad and can be used with non-standard reference clocks.</a:t>
            </a:r>
          </a:p>
          <a:p>
            <a:endParaRPr lang="en-GB" dirty="0"/>
          </a:p>
          <a:p>
            <a:r>
              <a:rPr lang="en-GB" dirty="0"/>
              <a:t>The emulators used in the test stand use the available clock network resources efficiently by sharing clocks between adjacent quads and using a single global Tx clock. This works because the elastic buffer in the transceiver can be used to account for the phase difference between the global and local clocks in each quad.</a:t>
            </a:r>
          </a:p>
          <a:p>
            <a:endParaRPr lang="en-GB" dirty="0"/>
          </a:p>
          <a:p>
            <a:r>
              <a:rPr lang="en-GB" dirty="0"/>
              <a:t>The test stand was used to generate the experimental results found in the UDP Core report.</a:t>
            </a:r>
          </a:p>
        </p:txBody>
      </p:sp>
      <p:sp>
        <p:nvSpPr>
          <p:cNvPr id="4" name="Slide Number Placeholder 3">
            <a:extLst>
              <a:ext uri="{FF2B5EF4-FFF2-40B4-BE49-F238E27FC236}">
                <a16:creationId xmlns:a16="http://schemas.microsoft.com/office/drawing/2014/main" id="{6732BCA5-A908-C2FF-05CB-6B293800DFD3}"/>
              </a:ext>
            </a:extLst>
          </p:cNvPr>
          <p:cNvSpPr>
            <a:spLocks noGrp="1"/>
          </p:cNvSpPr>
          <p:nvPr>
            <p:ph type="sldNum" sz="quarter" idx="5"/>
          </p:nvPr>
        </p:nvSpPr>
        <p:spPr/>
        <p:txBody>
          <a:bodyPr/>
          <a:lstStyle/>
          <a:p>
            <a:fld id="{C0F3BA1D-A00F-DB41-84DA-BE26C4853B35}" type="slidenum">
              <a:rPr lang="en-US" smtClean="0"/>
              <a:pPr/>
              <a:t>4</a:t>
            </a:fld>
            <a:endParaRPr lang="en-US" dirty="0"/>
          </a:p>
        </p:txBody>
      </p:sp>
    </p:spTree>
    <p:extLst>
      <p:ext uri="{BB962C8B-B14F-4D97-AF65-F5344CB8AC3E}">
        <p14:creationId xmlns:p14="http://schemas.microsoft.com/office/powerpoint/2010/main" val="2506416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37591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63637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4537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39149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17166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98150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07595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96738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940919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731414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63696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61335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411899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1/29/2026</a:t>
            </a:fld>
            <a:endParaRPr lang="en-US" dirty="0"/>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dirty="0"/>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dirty="0"/>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9"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1/29/2026</a:t>
            </a:fld>
            <a:endParaRPr lang="en-US" dirty="0"/>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dirty="0"/>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586650" y="2687798"/>
            <a:ext cx="6033078" cy="830997"/>
          </a:xfrm>
          <a:prstGeom prst="rect">
            <a:avLst/>
          </a:prstGeom>
          <a:noFill/>
        </p:spPr>
        <p:txBody>
          <a:bodyPr wrap="square" lIns="91440" tIns="45720" rIns="91440" bIns="45720" rtlCol="0" anchor="t">
            <a:spAutoFit/>
          </a:bodyPr>
          <a:lstStyle/>
          <a:p>
            <a:r>
              <a:rPr lang="en-US" sz="4800" b="1" spc="-150" dirty="0">
                <a:solidFill>
                  <a:srgbClr val="002060"/>
                </a:solidFill>
                <a:latin typeface="Arial"/>
                <a:cs typeface="Arial"/>
              </a:rPr>
              <a:t>DUNE </a:t>
            </a:r>
            <a:endParaRPr lang="en-US" sz="4800" b="1" spc="-150" dirty="0">
              <a:solidFill>
                <a:srgbClr val="00206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BEB0AE4-391E-6F41-84C6-D4EEDF519A31}"/>
              </a:ext>
            </a:extLst>
          </p:cNvPr>
          <p:cNvSpPr/>
          <p:nvPr/>
        </p:nvSpPr>
        <p:spPr>
          <a:xfrm>
            <a:off x="586650" y="3707702"/>
            <a:ext cx="5745669" cy="1200329"/>
          </a:xfrm>
          <a:prstGeom prst="rect">
            <a:avLst/>
          </a:prstGeom>
        </p:spPr>
        <p:txBody>
          <a:bodyPr wrap="square" lIns="91440" tIns="45720" rIns="91440" bIns="45720" anchor="t">
            <a:spAutoFit/>
          </a:bodyPr>
          <a:lstStyle/>
          <a:p>
            <a:r>
              <a:rPr lang="en-GB" sz="2400" dirty="0">
                <a:solidFill>
                  <a:srgbClr val="626262"/>
                </a:solidFill>
                <a:latin typeface="Arial"/>
                <a:cs typeface="Arial"/>
              </a:rPr>
              <a:t>29</a:t>
            </a:r>
            <a:r>
              <a:rPr lang="en-GB" sz="2400" baseline="30000" dirty="0">
                <a:solidFill>
                  <a:srgbClr val="626262"/>
                </a:solidFill>
                <a:latin typeface="Arial"/>
                <a:cs typeface="Arial"/>
              </a:rPr>
              <a:t>th</a:t>
            </a:r>
            <a:r>
              <a:rPr lang="en-GB" sz="2400" dirty="0">
                <a:solidFill>
                  <a:srgbClr val="626262"/>
                </a:solidFill>
                <a:latin typeface="Arial"/>
                <a:cs typeface="Arial"/>
              </a:rPr>
              <a:t> January 2026</a:t>
            </a:r>
          </a:p>
          <a:p>
            <a:r>
              <a:rPr lang="en-GB" sz="2400" dirty="0">
                <a:solidFill>
                  <a:srgbClr val="626262"/>
                </a:solidFill>
                <a:latin typeface="Arial"/>
                <a:cs typeface="Arial"/>
              </a:rPr>
              <a:t>ESDG Group Meeting</a:t>
            </a:r>
          </a:p>
          <a:p>
            <a:r>
              <a:rPr lang="en-GB" sz="2400" dirty="0">
                <a:solidFill>
                  <a:srgbClr val="626262"/>
                </a:solidFill>
                <a:latin typeface="Arial"/>
                <a:cs typeface="Arial"/>
              </a:rPr>
              <a:t>Adam Barcock</a:t>
            </a: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22438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32E90C-A070-184E-5A8F-594A3D615D71}"/>
              </a:ext>
            </a:extLst>
          </p:cNvPr>
          <p:cNvPicPr>
            <a:picLocks noChangeAspect="1"/>
          </p:cNvPicPr>
          <p:nvPr/>
        </p:nvPicPr>
        <p:blipFill>
          <a:blip r:embed="rId3"/>
          <a:stretch>
            <a:fillRect/>
          </a:stretch>
        </p:blipFill>
        <p:spPr>
          <a:xfrm>
            <a:off x="0" y="1824891"/>
            <a:ext cx="12192000" cy="3226594"/>
          </a:xfrm>
          <a:prstGeom prst="rect">
            <a:avLst/>
          </a:prstGeom>
        </p:spPr>
      </p:pic>
      <p:sp>
        <p:nvSpPr>
          <p:cNvPr id="6" name="TextBox 5">
            <a:extLst>
              <a:ext uri="{FF2B5EF4-FFF2-40B4-BE49-F238E27FC236}">
                <a16:creationId xmlns:a16="http://schemas.microsoft.com/office/drawing/2014/main" id="{CAFBAEB8-A642-B832-C692-E788247D5B28}"/>
              </a:ext>
            </a:extLst>
          </p:cNvPr>
          <p:cNvSpPr txBox="1"/>
          <p:nvPr/>
        </p:nvSpPr>
        <p:spPr>
          <a:xfrm>
            <a:off x="9822051" y="5184450"/>
            <a:ext cx="1088755" cy="430887"/>
          </a:xfrm>
          <a:prstGeom prst="rect">
            <a:avLst/>
          </a:prstGeom>
          <a:noFill/>
        </p:spPr>
        <p:txBody>
          <a:bodyPr wrap="square">
            <a:spAutoFit/>
          </a:bodyPr>
          <a:lstStyle/>
          <a:p>
            <a:r>
              <a:rPr lang="en-GB" sz="2200" dirty="0">
                <a:solidFill>
                  <a:srgbClr val="626262"/>
                </a:solidFill>
                <a:latin typeface="Arial"/>
                <a:cs typeface="Arial"/>
              </a:rPr>
              <a:t>Illinois</a:t>
            </a:r>
          </a:p>
        </p:txBody>
      </p:sp>
      <p:sp>
        <p:nvSpPr>
          <p:cNvPr id="9" name="TextBox 8">
            <a:extLst>
              <a:ext uri="{FF2B5EF4-FFF2-40B4-BE49-F238E27FC236}">
                <a16:creationId xmlns:a16="http://schemas.microsoft.com/office/drawing/2014/main" id="{0E048D1F-02D1-F2EA-C3FD-895D06175556}"/>
              </a:ext>
            </a:extLst>
          </p:cNvPr>
          <p:cNvSpPr txBox="1"/>
          <p:nvPr/>
        </p:nvSpPr>
        <p:spPr>
          <a:xfrm>
            <a:off x="1143002" y="5184450"/>
            <a:ext cx="1956659" cy="430887"/>
          </a:xfrm>
          <a:prstGeom prst="rect">
            <a:avLst/>
          </a:prstGeom>
          <a:noFill/>
        </p:spPr>
        <p:txBody>
          <a:bodyPr wrap="square">
            <a:spAutoFit/>
          </a:bodyPr>
          <a:lstStyle/>
          <a:p>
            <a:r>
              <a:rPr lang="en-GB" sz="2200" dirty="0">
                <a:solidFill>
                  <a:srgbClr val="626262"/>
                </a:solidFill>
                <a:latin typeface="Arial"/>
                <a:cs typeface="Arial"/>
              </a:rPr>
              <a:t>South Dakota</a:t>
            </a:r>
          </a:p>
        </p:txBody>
      </p:sp>
      <p:sp>
        <p:nvSpPr>
          <p:cNvPr id="5" name="Title 4">
            <a:extLst>
              <a:ext uri="{FF2B5EF4-FFF2-40B4-BE49-F238E27FC236}">
                <a16:creationId xmlns:a16="http://schemas.microsoft.com/office/drawing/2014/main" id="{FA9F56BB-D0BC-95E7-B32A-05E87FEA0D59}"/>
              </a:ext>
            </a:extLst>
          </p:cNvPr>
          <p:cNvSpPr>
            <a:spLocks noGrp="1"/>
          </p:cNvSpPr>
          <p:nvPr>
            <p:ph type="title"/>
          </p:nvPr>
        </p:nvSpPr>
        <p:spPr/>
        <p:txBody>
          <a:bodyPr/>
          <a:lstStyle/>
          <a:p>
            <a:r>
              <a:rPr lang="en-US" sz="4400" b="1" spc="-150" dirty="0">
                <a:solidFill>
                  <a:srgbClr val="2E2D62"/>
                </a:solidFill>
                <a:latin typeface="Arial" panose="020B0604020202020204" pitchFamily="34" charset="0"/>
                <a:cs typeface="Arial" panose="020B0604020202020204" pitchFamily="34" charset="0"/>
              </a:rPr>
              <a:t>The DUNE Experiment</a:t>
            </a:r>
            <a:endParaRPr lang="en-GB" dirty="0"/>
          </a:p>
        </p:txBody>
      </p:sp>
    </p:spTree>
    <p:extLst>
      <p:ext uri="{BB962C8B-B14F-4D97-AF65-F5344CB8AC3E}">
        <p14:creationId xmlns:p14="http://schemas.microsoft.com/office/powerpoint/2010/main" val="28267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EFFB50FD-B081-08BE-1CBC-8FD22F4CDAAB}"/>
              </a:ext>
            </a:extLst>
          </p:cNvPr>
          <p:cNvPicPr>
            <a:picLocks noChangeAspect="1"/>
          </p:cNvPicPr>
          <p:nvPr/>
        </p:nvPicPr>
        <p:blipFill>
          <a:blip r:embed="rId3"/>
          <a:stretch>
            <a:fillRect/>
          </a:stretch>
        </p:blipFill>
        <p:spPr>
          <a:xfrm>
            <a:off x="6111496" y="261938"/>
            <a:ext cx="5920311" cy="4074782"/>
          </a:xfrm>
          <a:prstGeom prst="rect">
            <a:avLst/>
          </a:prstGeom>
        </p:spPr>
      </p:pic>
      <p:sp>
        <p:nvSpPr>
          <p:cNvPr id="2" name="Title 1">
            <a:extLst>
              <a:ext uri="{FF2B5EF4-FFF2-40B4-BE49-F238E27FC236}">
                <a16:creationId xmlns:a16="http://schemas.microsoft.com/office/drawing/2014/main" id="{8D76CEEB-4BF5-0F53-21EF-C77A14CCD12B}"/>
              </a:ext>
            </a:extLst>
          </p:cNvPr>
          <p:cNvSpPr>
            <a:spLocks noGrp="1"/>
          </p:cNvSpPr>
          <p:nvPr>
            <p:ph type="title"/>
          </p:nvPr>
        </p:nvSpPr>
        <p:spPr/>
        <p:txBody>
          <a:bodyPr/>
          <a:lstStyle/>
          <a:p>
            <a:r>
              <a:rPr lang="en-US" sz="4400" b="1" spc="-150" dirty="0">
                <a:solidFill>
                  <a:srgbClr val="2E2D62"/>
                </a:solidFill>
                <a:latin typeface="Arial" panose="020B0604020202020204" pitchFamily="34" charset="0"/>
                <a:cs typeface="Arial" panose="020B0604020202020204" pitchFamily="34" charset="0"/>
              </a:rPr>
              <a:t>The Far Detector</a:t>
            </a:r>
            <a:endParaRPr lang="en-GB" dirty="0"/>
          </a:p>
        </p:txBody>
      </p:sp>
      <p:pic>
        <p:nvPicPr>
          <p:cNvPr id="8" name="Picture 7">
            <a:extLst>
              <a:ext uri="{FF2B5EF4-FFF2-40B4-BE49-F238E27FC236}">
                <a16:creationId xmlns:a16="http://schemas.microsoft.com/office/drawing/2014/main" id="{E1BE5BF2-2ED7-A0E2-A554-08BEEA6669B1}"/>
              </a:ext>
            </a:extLst>
          </p:cNvPr>
          <p:cNvPicPr>
            <a:picLocks noChangeAspect="1"/>
          </p:cNvPicPr>
          <p:nvPr/>
        </p:nvPicPr>
        <p:blipFill>
          <a:blip r:embed="rId4"/>
          <a:stretch>
            <a:fillRect/>
          </a:stretch>
        </p:blipFill>
        <p:spPr>
          <a:xfrm>
            <a:off x="6449029" y="4336720"/>
            <a:ext cx="5245244" cy="2319658"/>
          </a:xfrm>
          <a:prstGeom prst="rect">
            <a:avLst/>
          </a:prstGeom>
        </p:spPr>
      </p:pic>
      <p:pic>
        <p:nvPicPr>
          <p:cNvPr id="4" name="Picture 3">
            <a:extLst>
              <a:ext uri="{FF2B5EF4-FFF2-40B4-BE49-F238E27FC236}">
                <a16:creationId xmlns:a16="http://schemas.microsoft.com/office/drawing/2014/main" id="{87AC4AC6-E873-1C9E-B88D-4E9A29BE40EA}"/>
              </a:ext>
            </a:extLst>
          </p:cNvPr>
          <p:cNvPicPr>
            <a:picLocks noChangeAspect="1"/>
          </p:cNvPicPr>
          <p:nvPr/>
        </p:nvPicPr>
        <p:blipFill>
          <a:blip r:embed="rId5"/>
          <a:stretch>
            <a:fillRect/>
          </a:stretch>
        </p:blipFill>
        <p:spPr>
          <a:xfrm>
            <a:off x="647376" y="1427370"/>
            <a:ext cx="5123646" cy="5065505"/>
          </a:xfrm>
          <a:prstGeom prst="rect">
            <a:avLst/>
          </a:prstGeom>
        </p:spPr>
      </p:pic>
    </p:spTree>
    <p:extLst>
      <p:ext uri="{BB962C8B-B14F-4D97-AF65-F5344CB8AC3E}">
        <p14:creationId xmlns:p14="http://schemas.microsoft.com/office/powerpoint/2010/main" val="257458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366E-6D6E-8088-AFDB-FC8C3344B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40B04-2F93-8B82-0F3E-C4A39C6440D9}"/>
              </a:ext>
            </a:extLst>
          </p:cNvPr>
          <p:cNvSpPr>
            <a:spLocks noGrp="1"/>
          </p:cNvSpPr>
          <p:nvPr>
            <p:ph type="title"/>
          </p:nvPr>
        </p:nvSpPr>
        <p:spPr/>
        <p:txBody>
          <a:bodyPr/>
          <a:lstStyle/>
          <a:p>
            <a:r>
              <a:rPr lang="en-US" sz="4400" b="1" spc="-150" dirty="0">
                <a:solidFill>
                  <a:srgbClr val="2E2D62"/>
                </a:solidFill>
                <a:latin typeface="Arial" panose="020B0604020202020204" pitchFamily="34" charset="0"/>
                <a:cs typeface="Arial" panose="020B0604020202020204" pitchFamily="34" charset="0"/>
              </a:rPr>
              <a:t>ESDG’s Contribution</a:t>
            </a:r>
            <a:endParaRPr lang="en-GB" dirty="0"/>
          </a:p>
        </p:txBody>
      </p:sp>
      <p:pic>
        <p:nvPicPr>
          <p:cNvPr id="5" name="Picture 4">
            <a:extLst>
              <a:ext uri="{FF2B5EF4-FFF2-40B4-BE49-F238E27FC236}">
                <a16:creationId xmlns:a16="http://schemas.microsoft.com/office/drawing/2014/main" id="{2C64B05D-9037-3ECB-5C6E-E25D0DB1A495}"/>
              </a:ext>
            </a:extLst>
          </p:cNvPr>
          <p:cNvPicPr>
            <a:picLocks noChangeAspect="1"/>
          </p:cNvPicPr>
          <p:nvPr/>
        </p:nvPicPr>
        <p:blipFill>
          <a:blip r:embed="rId3"/>
          <a:stretch>
            <a:fillRect/>
          </a:stretch>
        </p:blipFill>
        <p:spPr>
          <a:xfrm>
            <a:off x="5727249" y="1171523"/>
            <a:ext cx="6395258" cy="5572227"/>
          </a:xfrm>
          <a:prstGeom prst="rect">
            <a:avLst/>
          </a:prstGeom>
        </p:spPr>
      </p:pic>
      <p:pic>
        <p:nvPicPr>
          <p:cNvPr id="9" name="Picture 8">
            <a:extLst>
              <a:ext uri="{FF2B5EF4-FFF2-40B4-BE49-F238E27FC236}">
                <a16:creationId xmlns:a16="http://schemas.microsoft.com/office/drawing/2014/main" id="{A3D86F77-07B1-7510-4373-9349E17CD34F}"/>
              </a:ext>
            </a:extLst>
          </p:cNvPr>
          <p:cNvPicPr>
            <a:picLocks noChangeAspect="1"/>
          </p:cNvPicPr>
          <p:nvPr/>
        </p:nvPicPr>
        <p:blipFill>
          <a:blip r:embed="rId4"/>
          <a:stretch>
            <a:fillRect/>
          </a:stretch>
        </p:blipFill>
        <p:spPr>
          <a:xfrm>
            <a:off x="542027" y="1171523"/>
            <a:ext cx="5088341" cy="4932097"/>
          </a:xfrm>
          <a:prstGeom prst="rect">
            <a:avLst/>
          </a:prstGeom>
        </p:spPr>
      </p:pic>
    </p:spTree>
    <p:extLst>
      <p:ext uri="{BB962C8B-B14F-4D97-AF65-F5344CB8AC3E}">
        <p14:creationId xmlns:p14="http://schemas.microsoft.com/office/powerpoint/2010/main" val="363536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2A27B-20BB-C3A5-1C90-EDFB892887B5}"/>
              </a:ext>
            </a:extLst>
          </p:cNvPr>
          <p:cNvPicPr>
            <a:picLocks noChangeAspect="1"/>
          </p:cNvPicPr>
          <p:nvPr/>
        </p:nvPicPr>
        <p:blipFill>
          <a:blip r:embed="rId4"/>
          <a:srcRect l="521" t="16107"/>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AA93F1F-55CE-8C41-933D-BDAD86FDEF59}"/>
              </a:ext>
            </a:extLst>
          </p:cNvPr>
          <p:cNvPicPr>
            <a:picLocks noChangeAspect="1"/>
          </p:cNvPicPr>
          <p:nvPr/>
        </p:nvPicPr>
        <p:blipFill>
          <a:blip r:embed="rId5"/>
          <a:stretch>
            <a:fillRect/>
          </a:stretch>
        </p:blipFill>
        <p:spPr>
          <a:xfrm>
            <a:off x="515938" y="5868509"/>
            <a:ext cx="440215" cy="440215"/>
          </a:xfrm>
          <a:prstGeom prst="rect">
            <a:avLst/>
          </a:prstGeom>
        </p:spPr>
      </p:pic>
      <p:sp>
        <p:nvSpPr>
          <p:cNvPr id="14" name="Rectangle 13">
            <a:extLst>
              <a:ext uri="{FF2B5EF4-FFF2-40B4-BE49-F238E27FC236}">
                <a16:creationId xmlns:a16="http://schemas.microsoft.com/office/drawing/2014/main" id="{70C8BCE3-7BF5-244B-ABC5-1CC57CE8ADDB}"/>
              </a:ext>
            </a:extLst>
          </p:cNvPr>
          <p:cNvSpPr/>
          <p:nvPr/>
        </p:nvSpPr>
        <p:spPr>
          <a:xfrm>
            <a:off x="5535081" y="5904254"/>
            <a:ext cx="187808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GB"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STFC_matters</a:t>
            </a: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BAC3E187-FC47-6646-A5A3-38BEA5BF97F3}"/>
              </a:ext>
            </a:extLst>
          </p:cNvPr>
          <p:cNvSpPr/>
          <p:nvPr/>
        </p:nvSpPr>
        <p:spPr>
          <a:xfrm>
            <a:off x="7805525" y="5904254"/>
            <a:ext cx="421419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Science and Technology Facilities Council</a:t>
            </a:r>
          </a:p>
        </p:txBody>
      </p:sp>
      <p:pic>
        <p:nvPicPr>
          <p:cNvPr id="18" name="Picture 17">
            <a:extLst>
              <a:ext uri="{FF2B5EF4-FFF2-40B4-BE49-F238E27FC236}">
                <a16:creationId xmlns:a16="http://schemas.microsoft.com/office/drawing/2014/main" id="{7F25C28B-6C92-F94C-81EC-CBF349C8486A}"/>
              </a:ext>
            </a:extLst>
          </p:cNvPr>
          <p:cNvPicPr>
            <a:picLocks noChangeAspect="1"/>
          </p:cNvPicPr>
          <p:nvPr/>
        </p:nvPicPr>
        <p:blipFill>
          <a:blip r:embed="rId6"/>
          <a:stretch>
            <a:fillRect/>
          </a:stretch>
        </p:blipFill>
        <p:spPr>
          <a:xfrm>
            <a:off x="5077049" y="5868508"/>
            <a:ext cx="444002" cy="437275"/>
          </a:xfrm>
          <a:prstGeom prst="rect">
            <a:avLst/>
          </a:prstGeom>
        </p:spPr>
      </p:pic>
      <p:pic>
        <p:nvPicPr>
          <p:cNvPr id="20" name="Picture 19">
            <a:extLst>
              <a:ext uri="{FF2B5EF4-FFF2-40B4-BE49-F238E27FC236}">
                <a16:creationId xmlns:a16="http://schemas.microsoft.com/office/drawing/2014/main" id="{83CE200E-AB24-384F-BB4C-13ACD0DABDB8}"/>
              </a:ext>
            </a:extLst>
          </p:cNvPr>
          <p:cNvPicPr>
            <a:picLocks noChangeAspect="1"/>
          </p:cNvPicPr>
          <p:nvPr/>
        </p:nvPicPr>
        <p:blipFill>
          <a:blip r:embed="rId7"/>
          <a:stretch>
            <a:fillRect/>
          </a:stretch>
        </p:blipFill>
        <p:spPr>
          <a:xfrm>
            <a:off x="7347494" y="5865567"/>
            <a:ext cx="440215" cy="440215"/>
          </a:xfrm>
          <a:prstGeom prst="rect">
            <a:avLst/>
          </a:prstGeom>
        </p:spPr>
      </p:pic>
      <p:sp>
        <p:nvSpPr>
          <p:cNvPr id="12" name="Rectangle 11">
            <a:extLst>
              <a:ext uri="{FF2B5EF4-FFF2-40B4-BE49-F238E27FC236}">
                <a16:creationId xmlns:a16="http://schemas.microsoft.com/office/drawing/2014/main" id="{F03ACBB2-A294-5B41-91E3-A21CD7F0322A}"/>
              </a:ext>
            </a:extLst>
          </p:cNvPr>
          <p:cNvSpPr/>
          <p:nvPr/>
        </p:nvSpPr>
        <p:spPr>
          <a:xfrm>
            <a:off x="1014848" y="5904254"/>
            <a:ext cx="4214197"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Science and Technology Facilities Council</a:t>
            </a:r>
          </a:p>
        </p:txBody>
      </p:sp>
      <p:sp>
        <p:nvSpPr>
          <p:cNvPr id="5" name="TextBox 4">
            <a:extLst>
              <a:ext uri="{FF2B5EF4-FFF2-40B4-BE49-F238E27FC236}">
                <a16:creationId xmlns:a16="http://schemas.microsoft.com/office/drawing/2014/main" id="{B4F2AFA2-BB77-738A-E9FF-3D2F26BC1430}"/>
              </a:ext>
            </a:extLst>
          </p:cNvPr>
          <p:cNvSpPr txBox="1"/>
          <p:nvPr/>
        </p:nvSpPr>
        <p:spPr>
          <a:xfrm>
            <a:off x="437484" y="2773566"/>
            <a:ext cx="4214196" cy="830997"/>
          </a:xfrm>
          <a:prstGeom prst="rect">
            <a:avLst/>
          </a:prstGeom>
          <a:noFill/>
        </p:spPr>
        <p:txBody>
          <a:bodyPr wrap="square" rtlCol="0">
            <a:spAutoFit/>
          </a:bodyPr>
          <a:lstStyle/>
          <a:p>
            <a:r>
              <a:rPr lang="en-GB" sz="4800" b="1" dirty="0">
                <a:solidFill>
                  <a:schemeClr val="bg1"/>
                </a:solidFill>
                <a:latin typeface="Arial" panose="020B0604020202020204" pitchFamily="34" charset="0"/>
                <a:cs typeface="Arial" panose="020B0604020202020204" pitchFamily="34" charset="0"/>
              </a:rPr>
              <a:t>Thank you </a:t>
            </a:r>
          </a:p>
        </p:txBody>
      </p:sp>
      <p:pic>
        <p:nvPicPr>
          <p:cNvPr id="1026" name="Picture 2" descr="UKRI_STF_Council-Logo_Horiz-Grayscale[W]">
            <a:extLst>
              <a:ext uri="{FF2B5EF4-FFF2-40B4-BE49-F238E27FC236}">
                <a16:creationId xmlns:a16="http://schemas.microsoft.com/office/drawing/2014/main" id="{E28274CB-51DD-2077-7B3F-153ADD32F9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5605" y="96745"/>
            <a:ext cx="4034117" cy="103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0942"/>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5CDD6A94A459459C297F10E8F74457" ma:contentTypeVersion="16" ma:contentTypeDescription="Create a new document." ma:contentTypeScope="" ma:versionID="5c5eb9960bcf2d252a92d6f03dc0813c">
  <xsd:schema xmlns:xsd="http://www.w3.org/2001/XMLSchema" xmlns:xs="http://www.w3.org/2001/XMLSchema" xmlns:p="http://schemas.microsoft.com/office/2006/metadata/properties" xmlns:ns2="1e0c0f35-d0b2-43fb-b8b8-147d937ebf45" xmlns:ns3="2e24dfb7-a69e-40eb-b94f-44b9ca9c25ed" targetNamespace="http://schemas.microsoft.com/office/2006/metadata/properties" ma:root="true" ma:fieldsID="a4d7b53edc5640552530492ba0b660ee" ns2:_="" ns3:_="">
    <xsd:import namespace="1e0c0f35-d0b2-43fb-b8b8-147d937ebf45"/>
    <xsd:import namespace="2e24dfb7-a69e-40eb-b94f-44b9ca9c25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Year"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c0f35-d0b2-43fb-b8b8-147d937eb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Year" ma:index="12" nillable="true" ma:displayName="Year" ma:default="2023" ma:format="Dropdown" ma:internalName="Year">
      <xsd:simpleType>
        <xsd:restriction base="dms:Choice">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N/A"/>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_Flow_SignoffStatus" ma:index="22" nillable="true" ma:displayName="Sign-off status" ma:internalName="Sign_x002d_off_x0020_status">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5ce2244-f3a2-4f8c-9fdd-a2abf5b0a3d3}" ma:internalName="TaxCatchAll" ma:showField="CatchAllData" ma:web="834c96a2-eb0c-4033-b35f-0261fadde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1e0c0f35-d0b2-43fb-b8b8-147d937ebf45">2022</Year>
    <TaxCatchAll xmlns="2e24dfb7-a69e-40eb-b94f-44b9ca9c25ed" xsi:nil="true"/>
    <lcf76f155ced4ddcb4097134ff3c332f xmlns="1e0c0f35-d0b2-43fb-b8b8-147d937ebf45">
      <Terms xmlns="http://schemas.microsoft.com/office/infopath/2007/PartnerControls"/>
    </lcf76f155ced4ddcb4097134ff3c332f>
    <_Flow_SignoffStatus xmlns="1e0c0f35-d0b2-43fb-b8b8-147d937ebf4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1E3BC2-B187-49A3-B8A8-6E8E6C271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c0f35-d0b2-43fb-b8b8-147d937ebf45"/>
    <ds:schemaRef ds:uri="2e24dfb7-a69e-40eb-b94f-44b9ca9c2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6D3F8C-4209-47FF-A37A-E21247ADC2DB}">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2e24dfb7-a69e-40eb-b94f-44b9ca9c25ed"/>
    <ds:schemaRef ds:uri="1e0c0f35-d0b2-43fb-b8b8-147d937ebf45"/>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DCE5AA5E-D351-4BE0-99D5-D5BC6D00E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4893</TotalTime>
  <Words>725</Words>
  <Application>Microsoft Office PowerPoint</Application>
  <PresentationFormat>Widescreen</PresentationFormat>
  <Paragraphs>43</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 Regular</vt:lpstr>
      <vt:lpstr>Arial</vt:lpstr>
      <vt:lpstr>Calibri</vt:lpstr>
      <vt:lpstr>Wingdings</vt:lpstr>
      <vt:lpstr>Font and logo master</vt:lpstr>
      <vt:lpstr>Font WITHOUT logo master</vt:lpstr>
      <vt:lpstr>PowerPoint Presentation</vt:lpstr>
      <vt:lpstr>The DUNE Experiment</vt:lpstr>
      <vt:lpstr>The Far Detector</vt:lpstr>
      <vt:lpstr>ESDG’s Contribution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STFC PowerPoint template - detailed</dc:title>
  <dc:creator>Philip Millard</dc:creator>
  <cp:lastModifiedBy>Barcock, Adam (STFC,RAL,TECH)</cp:lastModifiedBy>
  <cp:revision>316</cp:revision>
  <cp:lastPrinted>2019-10-02T08:27:37Z</cp:lastPrinted>
  <dcterms:created xsi:type="dcterms:W3CDTF">2019-09-17T08:04:08Z</dcterms:created>
  <dcterms:modified xsi:type="dcterms:W3CDTF">2026-01-29T09:48:47Z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0x0101000D5CDD6A94A459459C297F10E8F74457</vt:lpwstr>
  </property>
  <property fmtid="{D5CDD505-2E9C-101B-9397-08002B2CF9AE}" pid="3" name="MediaServiceImageTags">
    <vt:lpwstr/>
  </property>
</Properties>
</file>