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76" r:id="rId2"/>
    <p:sldMasterId id="2147483688" r:id="rId3"/>
  </p:sldMasterIdLst>
  <p:notesMasterIdLst>
    <p:notesMasterId r:id="rId17"/>
  </p:notesMasterIdLst>
  <p:handoutMasterIdLst>
    <p:handoutMasterId r:id="rId18"/>
  </p:handoutMasterIdLst>
  <p:sldIdLst>
    <p:sldId id="532" r:id="rId4"/>
    <p:sldId id="566" r:id="rId5"/>
    <p:sldId id="580" r:id="rId6"/>
    <p:sldId id="582" r:id="rId7"/>
    <p:sldId id="581" r:id="rId8"/>
    <p:sldId id="583" r:id="rId9"/>
    <p:sldId id="585" r:id="rId10"/>
    <p:sldId id="584" r:id="rId11"/>
    <p:sldId id="588" r:id="rId12"/>
    <p:sldId id="587" r:id="rId13"/>
    <p:sldId id="559" r:id="rId14"/>
    <p:sldId id="589" r:id="rId15"/>
    <p:sldId id="590" r:id="rId16"/>
  </p:sldIdLst>
  <p:sldSz cx="9144000" cy="6858000" type="screen4x3"/>
  <p:notesSz cx="9942513" cy="14371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Lucida Sans" pitchFamily="34" charset="0"/>
        <a:ea typeface="ヒラギノ角ゴ Pro W3" pitchFamily="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7">
          <p15:clr>
            <a:srgbClr val="A4A3A4"/>
          </p15:clr>
        </p15:guide>
        <p15:guide id="2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6600"/>
    <a:srgbClr val="FFEEDD"/>
    <a:srgbClr val="FFFF99"/>
    <a:srgbClr val="C5D03C"/>
    <a:srgbClr val="FF9933"/>
    <a:srgbClr val="FF7C80"/>
    <a:srgbClr val="FFCCCC"/>
    <a:srgbClr val="FFFFFF"/>
    <a:srgbClr val="D1D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82784" autoAdjust="0"/>
  </p:normalViewPr>
  <p:slideViewPr>
    <p:cSldViewPr>
      <p:cViewPr varScale="1">
        <p:scale>
          <a:sx n="117" d="100"/>
          <a:sy n="117" d="100"/>
        </p:scale>
        <p:origin x="5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62" y="-108"/>
      </p:cViewPr>
      <p:guideLst>
        <p:guide orient="horz" pos="4527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6"/>
            <a:ext cx="4308854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076" tIns="67537" rIns="135076" bIns="67537" numCol="1" anchor="t" anchorCtr="0" compatLnSpc="1">
            <a:prstTxWarp prst="textNoShape">
              <a:avLst/>
            </a:prstTxWarp>
          </a:bodyPr>
          <a:lstStyle>
            <a:lvl1pPr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506" y="6"/>
            <a:ext cx="4308854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076" tIns="67537" rIns="135076" bIns="67537" numCol="1" anchor="t" anchorCtr="0" compatLnSpc="1">
            <a:prstTxWarp prst="textNoShape">
              <a:avLst/>
            </a:prstTxWarp>
          </a:bodyPr>
          <a:lstStyle>
            <a:lvl1pPr algn="r"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13649258"/>
            <a:ext cx="4308854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076" tIns="67537" rIns="135076" bIns="67537" numCol="1" anchor="b" anchorCtr="0" compatLnSpc="1">
            <a:prstTxWarp prst="textNoShape">
              <a:avLst/>
            </a:prstTxWarp>
          </a:bodyPr>
          <a:lstStyle>
            <a:lvl1pPr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506" y="13649258"/>
            <a:ext cx="4308854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076" tIns="67537" rIns="135076" bIns="67537" numCol="1" anchor="b" anchorCtr="0" compatLnSpc="1">
            <a:prstTxWarp prst="textNoShape">
              <a:avLst/>
            </a:prstTxWarp>
          </a:bodyPr>
          <a:lstStyle>
            <a:lvl1pPr algn="r"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fld id="{9B05EB62-293D-473D-80D0-6A62F9EF17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37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6"/>
            <a:ext cx="4308854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5076" tIns="67537" rIns="135076" bIns="67537" numCol="1" anchor="t" anchorCtr="0" compatLnSpc="1">
            <a:prstTxWarp prst="textNoShape">
              <a:avLst/>
            </a:prstTxWarp>
          </a:bodyPr>
          <a:lstStyle>
            <a:lvl1pPr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665" y="6"/>
            <a:ext cx="4308853" cy="7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5076" tIns="67537" rIns="135076" bIns="67537" numCol="1" anchor="t" anchorCtr="0" compatLnSpc="1">
            <a:prstTxWarp prst="textNoShape">
              <a:avLst/>
            </a:prstTxWarp>
          </a:bodyPr>
          <a:lstStyle>
            <a:lvl1pPr algn="r"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76363" y="1076325"/>
            <a:ext cx="7189787" cy="5392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6970" y="6829381"/>
            <a:ext cx="7288585" cy="64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5076" tIns="67537" rIns="135076" bIns="67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13651635"/>
            <a:ext cx="4308854" cy="72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5076" tIns="67537" rIns="135076" bIns="67537" numCol="1" anchor="b" anchorCtr="0" compatLnSpc="1">
            <a:prstTxWarp prst="textNoShape">
              <a:avLst/>
            </a:prstTxWarp>
          </a:bodyPr>
          <a:lstStyle>
            <a:lvl1pPr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665" y="13651635"/>
            <a:ext cx="4308853" cy="72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5076" tIns="67537" rIns="135076" bIns="67537" numCol="1" anchor="b" anchorCtr="0" compatLnSpc="1">
            <a:prstTxWarp prst="textNoShape">
              <a:avLst/>
            </a:prstTxWarp>
          </a:bodyPr>
          <a:lstStyle>
            <a:lvl1pPr algn="r" defTabSz="1351571">
              <a:defRPr sz="1800">
                <a:latin typeface="Lucida Grande" pitchFamily="84" charset="0"/>
              </a:defRPr>
            </a:lvl1pPr>
          </a:lstStyle>
          <a:p>
            <a:pPr>
              <a:defRPr/>
            </a:pPr>
            <a:fld id="{5FAD0CBD-FFFC-4A49-9F95-C7FA0BDB7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readout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8C2AB-73A6-4E3A-BCE3-46D6CA0EBE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6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24EC7-A25D-4C05-89CA-7477CC3DD3C3}" type="datetime1">
              <a:rPr lang="en-US" altLang="en-US" smtClean="0">
                <a:solidFill>
                  <a:srgbClr val="000000"/>
                </a:solidFill>
              </a:rPr>
              <a:t>1/27/2026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W. Qian - ESDG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FA1B8-00BD-4C47-82B4-1F96801F6F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8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53B2AF-C33E-487C-BFBA-638692CB0EB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7162E-F12F-4398-95DF-6D8B3EF1595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3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20065-6106-4689-9F37-07261846293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2E91A-0069-4C60-91F7-38B1C074D4F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4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4AB3AF-6CF0-4DD4-B922-623F9D04548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964A1-30DB-427D-8572-635A03D9B3A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7341B7-82F0-4454-9D52-A0C75FB903D8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70F5-BAA2-443C-A22C-3CD1F68631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1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04B1B-6104-4F16-891D-624DA32E722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A2B17-A49E-4F60-A2A9-6F168112D6E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09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9275"/>
            <a:ext cx="7772400" cy="7572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Oct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TWEPP2023, Sardinia Italy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3660722-BE8E-4E31-9231-B56B2C53D7B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4213" y="1484313"/>
            <a:ext cx="7775575" cy="4681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FE1FB-C86D-0ABB-0548-6FD5EF258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0"/>
            <a:ext cx="1043838" cy="549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797555-692C-6409-8930-E26EC8EA83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86714"/>
            <a:ext cx="1630993" cy="396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737EFC-4874-9A0E-AA6B-2EB9D10346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3200" y="4345"/>
            <a:ext cx="1980874" cy="4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B0FCB5-9FA5-82C7-B3DA-70AB49ABDC63}"/>
              </a:ext>
            </a:extLst>
          </p:cNvPr>
          <p:cNvSpPr/>
          <p:nvPr/>
        </p:nvSpPr>
        <p:spPr>
          <a:xfrm>
            <a:off x="57774" y="5795427"/>
            <a:ext cx="1903486" cy="922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0F8F2-7950-F1B7-9597-7DCB6743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3" r="2663" b="472"/>
          <a:stretch/>
        </p:blipFill>
        <p:spPr>
          <a:xfrm>
            <a:off x="3067051" y="1"/>
            <a:ext cx="607694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06C-9DAA-4F71-9806-D1377DD525F7}" type="datetime1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DE031-3E03-1F59-68B0-99888BDB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0" y="140400"/>
            <a:ext cx="2714625" cy="1554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9B1B5-53E1-D8FB-FB89-B31C7362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096" y="0"/>
            <a:ext cx="2464904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1946C29-660B-E76F-8FEA-81A6DE41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47" y="3053074"/>
            <a:ext cx="4908233" cy="156966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FE16CC-DC24-A965-B985-51B20CA55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48" y="4658545"/>
            <a:ext cx="4309252" cy="83099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>
                    <a:lumMod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743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0" y="1162050"/>
            <a:ext cx="7886700" cy="4707265"/>
          </a:xfrm>
        </p:spPr>
        <p:txBody>
          <a:bodyPr>
            <a:noAutofit/>
          </a:bodyPr>
          <a:lstStyle>
            <a:lvl1pPr>
              <a:defRPr sz="1350" b="1"/>
            </a:lvl1pPr>
            <a:lvl2pPr marL="514350" indent="-171450">
              <a:buFont typeface="Arial" panose="020B0604020202020204" pitchFamily="34" charset="0"/>
              <a:buChar char="‒"/>
              <a:defRPr sz="135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 sz="1350">
                <a:solidFill>
                  <a:schemeClr val="accent6">
                    <a:lumMod val="75000"/>
                  </a:schemeClr>
                </a:solidFill>
              </a:defRPr>
            </a:lvl3pPr>
            <a:lvl4pPr marL="1200150" indent="-171450">
              <a:buFont typeface="Arial" panose="020B0604020202020204" pitchFamily="34" charset="0"/>
              <a:buChar char="‒"/>
              <a:defRPr sz="135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D04626-56B3-0641-8FAE-1B93F780B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15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B32D1-3B31-4AC1-811B-8CB3F1E1C6D0}" type="datetime1">
              <a:rPr lang="en-GB" smtClean="0"/>
              <a:t>27/01/2026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16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A129A-61BF-40E8-82C6-A131070FE64A}" type="datetime1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45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F142-FD76-499E-86F7-2705EC57CC33}" type="datetime1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1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0E9D3-F732-4A5C-AAFE-7C83ABBC24AE}" type="datetime1">
              <a:rPr lang="en-US" altLang="en-US" smtClean="0">
                <a:solidFill>
                  <a:srgbClr val="000000"/>
                </a:solidFill>
              </a:rPr>
              <a:t>1/27/2026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W. Qian - ESDG meeting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65688-A865-4590-98B1-FFE3D578F0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79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675C1-BB57-4FCC-B284-E4C133CFB30D}" type="datetime1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437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78D1-A2CC-49D4-82A6-5A2F4FE3AE29}" type="datetime1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74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1CE8-FC4A-430B-9B5D-A27511D9C301}" type="datetime1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04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BB186-4DE6-46F8-86DC-2E7CC747F5EE}" type="datetime1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948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97B-E081-4B68-BCB3-317EF927A869}" type="datetime1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37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3BF2-B7AF-4136-BA01-54D8C024E4EB}" type="datetime1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36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76BF-45FF-4740-8F61-82BF0FBAD881}" type="datetime1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1B4-92FA-48DA-968B-FEB5648E38FA}" type="datetime1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Geoffrey Betts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028733"/>
            <a:ext cx="7773988" cy="5280587"/>
          </a:xfrm>
        </p:spPr>
        <p:txBody>
          <a:bodyPr>
            <a:normAutofit/>
          </a:bodyPr>
          <a:lstStyle>
            <a:lvl1pPr>
              <a:tabLst>
                <a:tab pos="2331980" algn="l"/>
              </a:tabLst>
              <a:defRPr sz="1400"/>
            </a:lvl1pPr>
            <a:lvl2pPr>
              <a:tabLst>
                <a:tab pos="2331980" algn="l"/>
              </a:tabLst>
              <a:defRPr sz="1400"/>
            </a:lvl2pPr>
            <a:lvl3pPr>
              <a:tabLst>
                <a:tab pos="2331980" algn="l"/>
              </a:tabLst>
              <a:defRPr sz="1400">
                <a:solidFill>
                  <a:srgbClr val="006600"/>
                </a:solidFill>
              </a:defRPr>
            </a:lvl3pPr>
            <a:lvl4pPr>
              <a:tabLst>
                <a:tab pos="2331980" algn="l"/>
              </a:tabLst>
              <a:defRPr sz="1400"/>
            </a:lvl4pPr>
            <a:lvl5pPr>
              <a:tabLst>
                <a:tab pos="2331980" algn="l"/>
              </a:tabLs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194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611FBD-09DE-CCDC-B76C-3B1F8103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" t="973" r="1256" b="833"/>
          <a:stretch/>
        </p:blipFill>
        <p:spPr>
          <a:xfrm>
            <a:off x="0" y="1"/>
            <a:ext cx="9144000" cy="68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7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96857-922A-4685-A644-8E164E095C71}" type="datetime1">
              <a:rPr lang="en-US" altLang="en-US" smtClean="0">
                <a:solidFill>
                  <a:srgbClr val="000000"/>
                </a:solidFill>
              </a:rPr>
              <a:t>1/27/2026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W. Qian - ESDG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6DDF9-73F7-4315-B173-529663A866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7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0D957-2F1C-46D1-A2A7-DF0B10C745D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2DE76-03D0-4007-ABE5-AFC3F533F74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9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0975" indent="-180975">
              <a:defRPr sz="1600">
                <a:solidFill>
                  <a:schemeClr val="tx2"/>
                </a:solidFill>
              </a:defRPr>
            </a:lvl1pPr>
            <a:lvl2pPr marL="361950" indent="-180975">
              <a:defRPr sz="1600">
                <a:solidFill>
                  <a:srgbClr val="006600"/>
                </a:solidFill>
              </a:defRPr>
            </a:lvl2pPr>
            <a:lvl3pPr marL="542925" indent="-180975">
              <a:defRPr sz="1600">
                <a:solidFill>
                  <a:srgbClr val="660066"/>
                </a:solidFill>
              </a:defRPr>
            </a:lvl3pPr>
            <a:lvl4pPr marL="712788" indent="-169863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93763" indent="-180975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7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62D9D3-A3B3-43BB-979A-5566348358C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9ECA5-6C3F-432B-A89E-99120199A9C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defRPr sz="1600">
                <a:solidFill>
                  <a:schemeClr val="tx2"/>
                </a:solidFill>
              </a:defRPr>
            </a:lvl1pPr>
            <a:lvl2pPr marL="361950" indent="-180975">
              <a:defRPr sz="1600">
                <a:solidFill>
                  <a:srgbClr val="006600"/>
                </a:solidFill>
              </a:defRPr>
            </a:lvl2pPr>
            <a:lvl3pPr marL="542925" indent="-180975">
              <a:defRPr sz="1600">
                <a:solidFill>
                  <a:srgbClr val="7030A0"/>
                </a:solidFill>
              </a:defRPr>
            </a:lvl3pPr>
            <a:lvl4pPr marL="712788" indent="-169863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93763" indent="-180975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defRPr sz="1600">
                <a:solidFill>
                  <a:schemeClr val="tx2"/>
                </a:solidFill>
              </a:defRPr>
            </a:lvl1pPr>
            <a:lvl2pPr marL="361950" indent="-180975">
              <a:defRPr sz="1600">
                <a:solidFill>
                  <a:srgbClr val="006600"/>
                </a:solidFill>
              </a:defRPr>
            </a:lvl2pPr>
            <a:lvl3pPr marL="542925" indent="-180975">
              <a:defRPr sz="1600">
                <a:solidFill>
                  <a:srgbClr val="660066"/>
                </a:solidFill>
              </a:defRPr>
            </a:lvl3pPr>
            <a:lvl4pPr marL="712788" indent="-169863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93763" indent="-180975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EFE93-3DA9-485A-B00B-C3C11F31168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69723-A9FF-452E-AEE6-4A3B648CFBB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5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AB101-D06C-4776-A5CC-BDA8F5B275F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825A9-2595-40A0-BA54-DD6C807AF3A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1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F3FB78-A472-4AA5-B887-AE055CFCF02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B358F-9F7B-4402-9D0B-84FD19B8C6F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fld id="{C75E027C-6B4D-4890-94F2-BD1DB20ED729}" type="datetime1">
              <a:rPr lang="en-US" altLang="en-US" smtClean="0">
                <a:solidFill>
                  <a:srgbClr val="000000"/>
                </a:solidFill>
                <a:ea typeface="ヒラギノ角ゴ Pro W3"/>
              </a:rPr>
              <a:t>1/27/2026</a:t>
            </a:fld>
            <a:endParaRPr lang="en-US" altLang="en-US">
              <a:solidFill>
                <a:srgbClr val="000000"/>
              </a:solidFill>
              <a:ea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>
                <a:solidFill>
                  <a:srgbClr val="000000"/>
                </a:solidFill>
                <a:ea typeface="ヒラギノ角ゴ Pro W3"/>
              </a:rPr>
              <a:t>W. Qian - ESDG meeting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fld id="{7D73C153-4E4A-4173-9B87-1FC46B9607FB}" type="slidenum">
              <a:rPr lang="en-US" altLang="en-US" smtClean="0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 altLang="en-US">
              <a:solidFill>
                <a:srgbClr val="000000"/>
              </a:solidFill>
              <a:ea typeface="ヒラギノ角ゴ Pro W3"/>
            </a:endParaRPr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8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3F9633C-9CC8-403D-90F8-D3C5AC778B6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7AC2CF1-6DB8-4A5B-BF3C-014976753D6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13" descr="SCI_PPT_templ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65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0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0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" y="87589"/>
            <a:ext cx="7886700" cy="94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00" y="1152525"/>
            <a:ext cx="7886700" cy="471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15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CD780-28C0-491C-B66C-FF993A31B6E4}" type="datetime1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Geoffrey Betts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B26E4-F3AC-4FE4-BA3F-88303D0A223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BCA0C-E5AA-3243-B2EA-E5EC8B2E2C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01" y="5759999"/>
            <a:ext cx="1764506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Wingdings" pitchFamily="2" charset="2"/>
        <a:buChar char="§"/>
        <a:defRPr sz="135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‒"/>
        <a:defRPr sz="135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‒"/>
        <a:defRPr sz="135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89" y="692696"/>
            <a:ext cx="9144000" cy="3558257"/>
          </a:xfrm>
        </p:spPr>
        <p:txBody>
          <a:bodyPr/>
          <a:lstStyle/>
          <a:p>
            <a:r>
              <a:rPr lang="en-GB" dirty="0"/>
              <a:t>ESDG current ATLAS contributions</a:t>
            </a:r>
          </a:p>
        </p:txBody>
      </p:sp>
      <p:sp>
        <p:nvSpPr>
          <p:cNvPr id="3" name="AutoShape 2" descr="preview url image">
            <a:extLst>
              <a:ext uri="{FF2B5EF4-FFF2-40B4-BE49-F238E27FC236}">
                <a16:creationId xmlns:a16="http://schemas.microsoft.com/office/drawing/2014/main" id="{3CC14B3A-0247-22D1-5C5C-AFF7597FB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A912D-8C1A-9EE7-6970-D58EA338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245718"/>
            <a:ext cx="6646676" cy="34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537F-1AC0-1A73-2E06-4B2A7D47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GCM hardware Technology Choices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72A8B-20FF-61AC-C1A9-034407BB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C55F8-E4D7-3317-EB8B-19586905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TWEPP2023, Sardinia Italy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7D1CA-A69F-45F3-F042-0120018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0722-BE8E-4E31-9231-B56B2C53D7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212CDB-16C3-34A4-A90A-74E1E4662F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214" y="1484313"/>
            <a:ext cx="4175818" cy="468153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Platform</a:t>
            </a:r>
          </a:p>
          <a:p>
            <a:pPr lvl="1"/>
            <a:r>
              <a:rPr lang="en-GB" dirty="0"/>
              <a:t>ATCA front board</a:t>
            </a:r>
          </a:p>
          <a:p>
            <a:pPr lvl="2"/>
            <a:r>
              <a:rPr lang="en-GB" dirty="0"/>
              <a:t>1 MUX node + 1 GEP node per board</a:t>
            </a:r>
          </a:p>
          <a:p>
            <a:r>
              <a:rPr lang="en-GB" dirty="0"/>
              <a:t>FPGA</a:t>
            </a:r>
          </a:p>
          <a:p>
            <a:pPr lvl="1"/>
            <a:r>
              <a:rPr lang="en-GB" dirty="0"/>
              <a:t>Versal Premium adaptive SoC VP1802 for MUX node</a:t>
            </a:r>
          </a:p>
          <a:p>
            <a:pPr lvl="1"/>
            <a:r>
              <a:rPr lang="en-GB" dirty="0"/>
              <a:t>Versal Premium adaptive SoC VP1802 for GEP/</a:t>
            </a:r>
            <a:r>
              <a:rPr lang="en-GB" dirty="0" err="1"/>
              <a:t>gCTPi</a:t>
            </a:r>
            <a:r>
              <a:rPr lang="en-GB" dirty="0"/>
              <a:t> node</a:t>
            </a:r>
          </a:p>
          <a:p>
            <a:pPr lvl="1"/>
            <a:r>
              <a:rPr lang="en-GB" dirty="0"/>
              <a:t>VSVA5601 package</a:t>
            </a:r>
          </a:p>
          <a:p>
            <a:pPr lvl="2"/>
            <a:r>
              <a:rPr lang="en-GB" dirty="0"/>
              <a:t>75x75, 0.92mm pitch</a:t>
            </a:r>
          </a:p>
          <a:p>
            <a:pPr lvl="2"/>
            <a:r>
              <a:rPr lang="en-GB" dirty="0"/>
              <a:t>Minimizing crosstalk</a:t>
            </a:r>
          </a:p>
          <a:p>
            <a:r>
              <a:rPr lang="en-GB" dirty="0"/>
              <a:t>Optics</a:t>
            </a:r>
          </a:p>
          <a:p>
            <a:pPr lvl="1"/>
            <a:r>
              <a:rPr lang="en-GB" dirty="0"/>
              <a:t>20 Firefly 28G parallel optical engines</a:t>
            </a:r>
          </a:p>
          <a:p>
            <a:pPr lvl="2"/>
            <a:r>
              <a:rPr lang="en-GB" dirty="0"/>
              <a:t>12 </a:t>
            </a:r>
            <a:r>
              <a:rPr lang="en-GB" dirty="0" err="1"/>
              <a:t>ch</a:t>
            </a:r>
            <a:r>
              <a:rPr lang="en-GB" dirty="0"/>
              <a:t>/optical engine</a:t>
            </a:r>
          </a:p>
          <a:p>
            <a:r>
              <a:rPr lang="en-GB" dirty="0"/>
              <a:t>PCB</a:t>
            </a:r>
          </a:p>
          <a:p>
            <a:pPr lvl="1"/>
            <a:r>
              <a:rPr lang="en-GB" dirty="0"/>
              <a:t>26 layers</a:t>
            </a:r>
          </a:p>
          <a:p>
            <a:pPr lvl="1"/>
            <a:r>
              <a:rPr lang="en-GB" dirty="0"/>
              <a:t>Via-in-pad</a:t>
            </a:r>
          </a:p>
          <a:p>
            <a:pPr lvl="1"/>
            <a:r>
              <a:rPr lang="en-GB" dirty="0" err="1"/>
              <a:t>Backdrill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56C886-B701-514A-0D9C-015AF74C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84" y="1393276"/>
            <a:ext cx="3831317" cy="47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1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F908-F1A6-4F6B-F6A8-B050402E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GCM hardware work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99187-03D8-99AD-56BE-46C58021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6E14BEF-0742-B511-3DE7-77EFD92B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DB12A-F77B-4D1E-9BCA-44974DF21E8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251771-157B-5071-197B-DA8E529C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C4752-6BEA-8C1D-CC9D-04CE8ADC1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33" y="1268760"/>
            <a:ext cx="3686810" cy="489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147705-2B16-CBEE-55F8-8250D974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8" y="1221087"/>
            <a:ext cx="3610744" cy="3282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2F95A-A3C2-BF99-D453-F790F465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18" y="4458180"/>
            <a:ext cx="3972959" cy="19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2BB6-B912-05AD-551B-18EA86D8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gCTPi</a:t>
            </a:r>
            <a:r>
              <a:rPr lang="en-GB" dirty="0"/>
              <a:t> f/w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42500-3075-15AB-FA66-E517D730E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GTPY link design</a:t>
            </a:r>
          </a:p>
          <a:p>
            <a:pPr lvl="1"/>
            <a:r>
              <a:rPr lang="en-GB" dirty="0"/>
              <a:t>Fixed latency</a:t>
            </a:r>
          </a:p>
          <a:p>
            <a:pPr lvl="1"/>
            <a:r>
              <a:rPr lang="en-GB" dirty="0"/>
              <a:t>Minimal latency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A460E-7848-7F32-8870-EF86D6B3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1CE12-B01D-F96D-F032-4F4FA5AC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29A0-DCFD-2592-EA86-7D8E783F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D8DE87-4603-C4F3-6557-D047AD8E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366371"/>
            <a:ext cx="3563888" cy="1803349"/>
          </a:xfrm>
          <a:prstGeom prst="rect">
            <a:avLst/>
          </a:prstGeom>
        </p:spPr>
      </p:pic>
      <p:pic>
        <p:nvPicPr>
          <p:cNvPr id="9" name="Content Placeholder 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CD1D5C28-5D54-95D2-FDC3-41A2363D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47661"/>
            <a:ext cx="6156176" cy="35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7969-4AB5-EDD0-76DA-8758E7A2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FBF8-71A5-F06C-69F6-A23F8064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ATLAS is a very big experiment involving huge internation collaborations.</a:t>
            </a:r>
          </a:p>
          <a:p>
            <a:r>
              <a:rPr lang="en-GB" dirty="0"/>
              <a:t>ESDG is making crucial contributions to the ATLAS TDAQ Phase-II Upgrade.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24070-6E90-8FBB-F8AA-DC199027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D31DA-F3BF-942B-E80E-8C0C3309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C40DA-92C7-A43A-C067-449C59C4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AC17C-B45E-E094-6CD0-0E400065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486159"/>
            <a:ext cx="4287741" cy="38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0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5D1F-BB30-9EF1-3AF8-312E62B5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0AB4-54C8-4622-B13F-1CB245B5B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ATLAS TDAQ overview</a:t>
            </a:r>
          </a:p>
          <a:p>
            <a:r>
              <a:rPr lang="en-GB" dirty="0"/>
              <a:t>ATLAS TDAQ Phase-II upgrade</a:t>
            </a:r>
          </a:p>
          <a:p>
            <a:r>
              <a:rPr lang="en-GB" dirty="0"/>
              <a:t>ESDG contributions</a:t>
            </a:r>
          </a:p>
          <a:p>
            <a:pPr lvl="1"/>
            <a:r>
              <a:rPr lang="en-GB" dirty="0"/>
              <a:t>L0Calo</a:t>
            </a:r>
          </a:p>
          <a:p>
            <a:pPr lvl="2"/>
            <a:r>
              <a:rPr lang="en-GB" dirty="0"/>
              <a:t>Management</a:t>
            </a:r>
          </a:p>
          <a:p>
            <a:pPr lvl="2"/>
            <a:r>
              <a:rPr lang="en-GB" dirty="0"/>
              <a:t>F/W</a:t>
            </a:r>
          </a:p>
          <a:p>
            <a:pPr lvl="1"/>
            <a:r>
              <a:rPr lang="en-GB" dirty="0"/>
              <a:t>L0Global</a:t>
            </a:r>
          </a:p>
          <a:p>
            <a:pPr lvl="2"/>
            <a:r>
              <a:rPr lang="en-GB" dirty="0"/>
              <a:t>Management</a:t>
            </a:r>
          </a:p>
          <a:p>
            <a:pPr lvl="2"/>
            <a:r>
              <a:rPr lang="en-GB" dirty="0"/>
              <a:t>H/W</a:t>
            </a:r>
          </a:p>
          <a:p>
            <a:pPr lvl="2"/>
            <a:r>
              <a:rPr lang="en-GB" dirty="0"/>
              <a:t>F/W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93FFC-10A5-5B77-13CE-59BA2AD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E932F-8789-4E95-BC1E-E90E1C15BEE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FC1C-0465-455C-4C4C-201F82F1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A83E4-CB08-64BF-BBBB-28FFACE1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9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D677-94A8-CDE3-151F-3EDFFDD2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ATLAS TDAQ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34682-03D8-8487-3A89-BC6C4FC49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ATLAS trigger and data acquisition (TDAQ) system</a:t>
            </a:r>
          </a:p>
          <a:p>
            <a:pPr lvl="1"/>
            <a:r>
              <a:rPr lang="en-GB" dirty="0"/>
              <a:t>Data stored in synchronous scrolling memories on detectors temporarily before its trigger decision arrives</a:t>
            </a:r>
          </a:p>
          <a:p>
            <a:pPr lvl="1"/>
            <a:r>
              <a:rPr lang="en-GB" dirty="0"/>
              <a:t>Trigger latency (trigger algorithm + cable propagation delay) &lt; Scrolling memory length</a:t>
            </a:r>
          </a:p>
          <a:p>
            <a:pPr marL="180975" lvl="1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1C5FD-4057-A6F2-6D72-0100694A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58546-D2D4-B7BC-302E-6F70AE6D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96334-474B-8751-2A05-DB2BD157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BCC26-9F20-8165-5555-326C7CA26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34434"/>
            <a:ext cx="2925898" cy="15117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8430CD-09CA-6C82-10B2-1B96E8775B3A}"/>
              </a:ext>
            </a:extLst>
          </p:cNvPr>
          <p:cNvSpPr/>
          <p:nvPr/>
        </p:nvSpPr>
        <p:spPr>
          <a:xfrm>
            <a:off x="6593857" y="3658086"/>
            <a:ext cx="1368152" cy="8640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acquisition (DAQ)</a:t>
            </a:r>
          </a:p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C8AE2B-9BA7-2D80-0F04-47BE0528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22" y="3307575"/>
            <a:ext cx="1418455" cy="129614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EE6E5F-A74A-969A-197F-9AE7E7AD8309}"/>
              </a:ext>
            </a:extLst>
          </p:cNvPr>
          <p:cNvSpPr/>
          <p:nvPr/>
        </p:nvSpPr>
        <p:spPr>
          <a:xfrm>
            <a:off x="4381623" y="4718812"/>
            <a:ext cx="1418456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Trigger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E46EB04-F888-F9BA-70FF-8AB3610B7418}"/>
              </a:ext>
            </a:extLst>
          </p:cNvPr>
          <p:cNvSpPr/>
          <p:nvPr/>
        </p:nvSpPr>
        <p:spPr>
          <a:xfrm>
            <a:off x="3699950" y="3836230"/>
            <a:ext cx="559769" cy="46992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8E4304-D133-095C-419B-2A0D32A4A98D}"/>
              </a:ext>
            </a:extLst>
          </p:cNvPr>
          <p:cNvSpPr/>
          <p:nvPr/>
        </p:nvSpPr>
        <p:spPr>
          <a:xfrm>
            <a:off x="5878846" y="3858923"/>
            <a:ext cx="559769" cy="4699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055C9A09-B3D1-36BD-821A-A9FAABD8BB8A}"/>
              </a:ext>
            </a:extLst>
          </p:cNvPr>
          <p:cNvSpPr/>
          <p:nvPr/>
        </p:nvSpPr>
        <p:spPr>
          <a:xfrm rot="5400000">
            <a:off x="3411623" y="4574453"/>
            <a:ext cx="1105041" cy="336715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FD1F49-53EA-0F7F-4D4B-CD991F529159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5090849" y="4190291"/>
            <a:ext cx="2" cy="528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8D3E9A5-6CBE-3BA7-19DA-B3A87E873733}"/>
              </a:ext>
            </a:extLst>
          </p:cNvPr>
          <p:cNvSpPr/>
          <p:nvPr/>
        </p:nvSpPr>
        <p:spPr>
          <a:xfrm>
            <a:off x="3817259" y="4118282"/>
            <a:ext cx="45719" cy="187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FD61097D-CAC4-5612-647C-A21B27D5A0D4}"/>
              </a:ext>
            </a:extLst>
          </p:cNvPr>
          <p:cNvSpPr/>
          <p:nvPr/>
        </p:nvSpPr>
        <p:spPr>
          <a:xfrm>
            <a:off x="6445925" y="4930547"/>
            <a:ext cx="862380" cy="288032"/>
          </a:xfrm>
          <a:prstGeom prst="bentUpArrow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BB573-FD2E-AE17-25BD-7D87C99F1646}"/>
              </a:ext>
            </a:extLst>
          </p:cNvPr>
          <p:cNvSpPr txBox="1"/>
          <p:nvPr/>
        </p:nvSpPr>
        <p:spPr>
          <a:xfrm>
            <a:off x="1467124" y="5179258"/>
            <a:ext cx="22204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40MHz peak collision rates</a:t>
            </a:r>
          </a:p>
          <a:p>
            <a:r>
              <a:rPr lang="en-GB" dirty="0"/>
              <a:t>~10,000,000 detector channels</a:t>
            </a:r>
          </a:p>
          <a:p>
            <a:r>
              <a:rPr lang="en-GB" dirty="0"/>
              <a:t>Real time data generation ~ PB/s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4702E-2044-FEAF-7915-D13E2B54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88" y="4851677"/>
            <a:ext cx="631227" cy="576797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E069CE4-C90B-2B52-3791-6BBB423B1535}"/>
              </a:ext>
            </a:extLst>
          </p:cNvPr>
          <p:cNvCxnSpPr>
            <a:cxnSpLocks/>
          </p:cNvCxnSpPr>
          <p:nvPr/>
        </p:nvCxnSpPr>
        <p:spPr>
          <a:xfrm>
            <a:off x="5109856" y="4555668"/>
            <a:ext cx="1046320" cy="518895"/>
          </a:xfrm>
          <a:prstGeom prst="bentConnector3">
            <a:avLst>
              <a:gd name="adj1" fmla="val 99158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39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1B0DC-2E89-A5B2-F2D2-805408B4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A5781-C861-BDA7-6A13-F034F8A9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91E-3DDC-9920-B4BA-C81EFDC1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26280-FF64-71DE-255F-D30807FB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34EF61-C7C4-75F1-07D2-FFE6C08F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194"/>
            <a:ext cx="9144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2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E08C-556E-ABA6-569B-98C25C0E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ATLAS TDAQ Phase-II Upgrade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5185B6-CF82-015B-FFB4-BD1F6C904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320" y="1435285"/>
            <a:ext cx="4320480" cy="530767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EBF94-CAE3-7E4B-6EC9-C3050281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28E4A-CC4C-861F-A2CB-6B675E72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C77E-BE97-B2A1-A8F8-B605D60A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5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EA1B-BAE6-D525-A77B-572F5AFB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ATLAS L0Calo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F5C7-B1B9-6B96-E105-3CC339106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ESDG contributions:</a:t>
            </a:r>
          </a:p>
          <a:p>
            <a:pPr lvl="1"/>
            <a:r>
              <a:rPr lang="en-GB" dirty="0"/>
              <a:t>Management</a:t>
            </a:r>
          </a:p>
          <a:p>
            <a:pPr lvl="2"/>
            <a:r>
              <a:rPr lang="en-GB" dirty="0"/>
              <a:t>Ian Brawn is the L0Calo coordinator</a:t>
            </a:r>
          </a:p>
          <a:p>
            <a:pPr lvl="1"/>
            <a:r>
              <a:rPr lang="en-GB" dirty="0"/>
              <a:t>F/W</a:t>
            </a:r>
          </a:p>
          <a:p>
            <a:pPr lvl="2"/>
            <a:r>
              <a:rPr lang="en-GB" dirty="0"/>
              <a:t>Geoffrey Betts is updating the eFEX f/w for Phase-II upgrade</a:t>
            </a:r>
          </a:p>
          <a:p>
            <a:pPr lvl="3"/>
            <a:r>
              <a:rPr lang="en-GB" dirty="0"/>
              <a:t>Main drive</a:t>
            </a:r>
          </a:p>
          <a:p>
            <a:pPr lvl="4"/>
            <a:r>
              <a:rPr lang="en-GB" dirty="0"/>
              <a:t>Trigger latency increased x4</a:t>
            </a:r>
          </a:p>
          <a:p>
            <a:pPr lvl="4"/>
            <a:r>
              <a:rPr lang="en-GB" dirty="0"/>
              <a:t>Trigger rate increased x10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8E2A8-B84E-9FAB-64E3-DEFE3822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9446F-C4FB-1F07-EEFF-A51FBDC6E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2CE0-47FF-78EB-5BC0-A3D0BEC2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0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48FE-0EFB-21E8-477F-FDCAFF4C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eFEX f/w Phase-II upgrade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8B170-6E3A-CCBC-7890-CA2DE6BA1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0" y="1728787"/>
            <a:ext cx="3534097" cy="3530449"/>
          </a:xfrm>
        </p:spPr>
        <p:txBody>
          <a:bodyPr>
            <a:normAutofit/>
          </a:bodyPr>
          <a:lstStyle/>
          <a:p>
            <a:r>
              <a:rPr lang="en-GB" dirty="0"/>
              <a:t>A lot of firmware changes needed</a:t>
            </a:r>
          </a:p>
          <a:p>
            <a:pPr lvl="1"/>
            <a:r>
              <a:rPr lang="en-GB" dirty="0"/>
              <a:t>Significant increase in readout buffering</a:t>
            </a:r>
          </a:p>
          <a:p>
            <a:pPr lvl="2"/>
            <a:r>
              <a:rPr lang="en-GB" dirty="0"/>
              <a:t>Longer latency → Keep data for longer before filtering</a:t>
            </a:r>
          </a:p>
          <a:p>
            <a:pPr lvl="1"/>
            <a:r>
              <a:rPr lang="en-GB" dirty="0"/>
              <a:t>Process 10x events</a:t>
            </a:r>
          </a:p>
          <a:p>
            <a:pPr lvl="1"/>
            <a:r>
              <a:rPr lang="en-GB" dirty="0"/>
              <a:t>Process more data per event</a:t>
            </a:r>
          </a:p>
          <a:p>
            <a:pPr lvl="1"/>
            <a:r>
              <a:rPr lang="en-GB" dirty="0"/>
              <a:t>General optimisation</a:t>
            </a:r>
          </a:p>
          <a:p>
            <a:endParaRPr lang="en-GB" dirty="0"/>
          </a:p>
          <a:p>
            <a:r>
              <a:rPr lang="en-GB" dirty="0"/>
              <a:t>Comprehensive rewrite</a:t>
            </a:r>
          </a:p>
          <a:p>
            <a:endParaRPr lang="en-GB" dirty="0"/>
          </a:p>
          <a:p>
            <a:r>
              <a:rPr lang="en-GB" dirty="0"/>
              <a:t>Timing closure is a big challenge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8263-BCFA-CB61-ECE8-F1E93627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C2842-F1BA-514D-1F3A-7F1AA06F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26E4-F3AC-4FE4-BA3F-88303D0A2236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7AB11F-50EE-C592-D4D2-68F8CA22A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537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EB32D1-3B31-4AC1-811B-8CB3F1E1C6D0}" type="datetime1">
              <a:rPr lang="en-GB" smtClean="0"/>
              <a:pPr/>
              <a:t>27/01/2026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469ED7-753B-2B71-7808-4F2A8CF8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97" y="2538848"/>
            <a:ext cx="5464103" cy="3085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84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96B5-AC6A-A9AF-394C-BBAB3401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ATLAS Global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00931-19AF-9ACB-DFC3-2DE020E1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1/27/2026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48D8-B068-7022-5D16-73579081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EF3B8-0EA6-099F-0B98-868492CA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1" name="Picture 10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A879EC59-E8B9-3B7D-7522-46C894D2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t="10915" b="30100"/>
          <a:stretch/>
        </p:blipFill>
        <p:spPr>
          <a:xfrm>
            <a:off x="107504" y="1916832"/>
            <a:ext cx="8789551" cy="3992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83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1856-E725-65D1-BC16-D9225B5B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ATLAS Global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194F9-5700-1081-3886-914487D21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ESDG contributions</a:t>
            </a:r>
          </a:p>
          <a:p>
            <a:pPr lvl="1"/>
            <a:r>
              <a:rPr lang="en-GB" dirty="0"/>
              <a:t>Management</a:t>
            </a:r>
          </a:p>
          <a:p>
            <a:pPr lvl="2"/>
            <a:r>
              <a:rPr lang="en-GB" dirty="0"/>
              <a:t>I’m co-coordinator for the Global hardware project with BNL (US) </a:t>
            </a:r>
          </a:p>
          <a:p>
            <a:pPr lvl="1"/>
            <a:r>
              <a:rPr lang="en-GB" dirty="0"/>
              <a:t>H/W</a:t>
            </a:r>
          </a:p>
          <a:p>
            <a:pPr lvl="2"/>
            <a:r>
              <a:rPr lang="en-GB" dirty="0"/>
              <a:t>I’m the co-designer for Global Common Module</a:t>
            </a:r>
          </a:p>
          <a:p>
            <a:pPr lvl="1"/>
            <a:r>
              <a:rPr lang="en-GB" dirty="0"/>
              <a:t>F/W</a:t>
            </a:r>
          </a:p>
          <a:p>
            <a:pPr lvl="2"/>
            <a:r>
              <a:rPr lang="en-GB" dirty="0"/>
              <a:t>Mohamed Siyad is involved in the </a:t>
            </a:r>
            <a:r>
              <a:rPr lang="en-GB" dirty="0" err="1"/>
              <a:t>gCTPi</a:t>
            </a:r>
            <a:r>
              <a:rPr lang="en-GB" dirty="0"/>
              <a:t> f/w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33559-A693-DA69-4035-BEBEEBE9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D2C11-2A52-4AFA-A1EB-15233703E57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1/27/2026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6C70-8340-97B9-7617-B27F6609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W. Qian - ESDG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914E-D5E6-213D-5CF5-DC26191F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83880-144D-4D4F-9C0A-72B160BFF5B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5F2309A8-73FE-92FC-9841-406FF563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36"/>
          <a:stretch/>
        </p:blipFill>
        <p:spPr>
          <a:xfrm>
            <a:off x="5364088" y="2396902"/>
            <a:ext cx="3704192" cy="41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84742"/>
      </p:ext>
    </p:extLst>
  </p:cSld>
  <p:clrMapOvr>
    <a:masterClrMapping/>
  </p:clrMapOvr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FC_mytheme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FC_mytheme" id="{275FB487-FC93-44A3-8B30-926B9DAE3F0A}" vid="{FCE1973A-2BFB-4D1D-B5BF-A51EE32D5D5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83485</TotalTime>
  <Words>423</Words>
  <Application>Microsoft Office PowerPoint</Application>
  <PresentationFormat>On-screen Show (4:3)</PresentationFormat>
  <Paragraphs>115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Lucida Grande</vt:lpstr>
      <vt:lpstr>Arial</vt:lpstr>
      <vt:lpstr>Calibri</vt:lpstr>
      <vt:lpstr>Lucida Sans</vt:lpstr>
      <vt:lpstr>Wingdings</vt:lpstr>
      <vt:lpstr>STFC_PowerPoint_template</vt:lpstr>
      <vt:lpstr>1_Office Theme</vt:lpstr>
      <vt:lpstr>STFC_mytheme</vt:lpstr>
      <vt:lpstr>ESDG current ATLAS contributions</vt:lpstr>
      <vt:lpstr>outline</vt:lpstr>
      <vt:lpstr>ATLAS TDAQ overview</vt:lpstr>
      <vt:lpstr>LHC Schedule</vt:lpstr>
      <vt:lpstr>ATLAS TDAQ Phase-II Upgrade</vt:lpstr>
      <vt:lpstr> ATLAS L0Calo</vt:lpstr>
      <vt:lpstr>eFEX f/w Phase-II upgrade details</vt:lpstr>
      <vt:lpstr>ATLAS Global Trigger</vt:lpstr>
      <vt:lpstr>ATLAS Global Trigger</vt:lpstr>
      <vt:lpstr>GCM hardware Technology Choices</vt:lpstr>
      <vt:lpstr>GCM hardware work examples</vt:lpstr>
      <vt:lpstr>gCTPi f/w example</vt:lpstr>
      <vt:lpstr>Summary</vt:lpstr>
    </vt:vector>
  </TitlesOfParts>
  <Company>BMB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Liane Willington</dc:creator>
  <cp:lastModifiedBy>Qian, Weiming (STFC,RAL,TECH)</cp:lastModifiedBy>
  <cp:revision>2098</cp:revision>
  <cp:lastPrinted>2014-11-03T10:54:31Z</cp:lastPrinted>
  <dcterms:created xsi:type="dcterms:W3CDTF">2007-03-15T09:55:48Z</dcterms:created>
  <dcterms:modified xsi:type="dcterms:W3CDTF">2026-01-27T16:15:12Z</dcterms:modified>
</cp:coreProperties>
</file>