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20" r:id="rId2"/>
    <p:sldId id="256" r:id="rId3"/>
    <p:sldId id="257" r:id="rId4"/>
    <p:sldId id="271" r:id="rId5"/>
    <p:sldId id="264" r:id="rId6"/>
    <p:sldId id="300" r:id="rId7"/>
    <p:sldId id="258" r:id="rId8"/>
    <p:sldId id="309" r:id="rId9"/>
    <p:sldId id="295" r:id="rId10"/>
    <p:sldId id="260" r:id="rId11"/>
    <p:sldId id="262" r:id="rId12"/>
    <p:sldId id="308" r:id="rId13"/>
    <p:sldId id="304" r:id="rId14"/>
    <p:sldId id="306" r:id="rId15"/>
    <p:sldId id="307" r:id="rId16"/>
    <p:sldId id="279" r:id="rId17"/>
    <p:sldId id="319" r:id="rId18"/>
    <p:sldId id="26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A6"/>
    <a:srgbClr val="FFFD78"/>
    <a:srgbClr val="275317"/>
    <a:srgbClr val="87CE6C"/>
    <a:srgbClr val="B1E1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38" autoAdjust="0"/>
    <p:restoredTop sz="94693"/>
  </p:normalViewPr>
  <p:slideViewPr>
    <p:cSldViewPr snapToGrid="0">
      <p:cViewPr varScale="1">
        <p:scale>
          <a:sx n="117" d="100"/>
          <a:sy n="117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Silvia Monaco" userId="8715c3bf-b646-4744-9c45-6ad2b05696d3" providerId="ADAL" clId="{C58F6BD1-C599-433E-A91A-825DE2E8E28E}"/>
    <pc:docChg chg="undo custSel modSld">
      <pc:chgData name="Laura Silvia Monaco" userId="8715c3bf-b646-4744-9c45-6ad2b05696d3" providerId="ADAL" clId="{C58F6BD1-C599-433E-A91A-825DE2E8E28E}" dt="2026-01-28T13:47:48.494" v="32" actId="20577"/>
      <pc:docMkLst>
        <pc:docMk/>
      </pc:docMkLst>
      <pc:sldChg chg="modSp mod">
        <pc:chgData name="Laura Silvia Monaco" userId="8715c3bf-b646-4744-9c45-6ad2b05696d3" providerId="ADAL" clId="{C58F6BD1-C599-433E-A91A-825DE2E8E28E}" dt="2026-01-28T13:47:48.494" v="32" actId="20577"/>
        <pc:sldMkLst>
          <pc:docMk/>
          <pc:sldMk cId="1915000832" sldId="306"/>
        </pc:sldMkLst>
        <pc:graphicFrameChg chg="modGraphic">
          <ac:chgData name="Laura Silvia Monaco" userId="8715c3bf-b646-4744-9c45-6ad2b05696d3" providerId="ADAL" clId="{C58F6BD1-C599-433E-A91A-825DE2E8E28E}" dt="2026-01-28T13:47:48.494" v="32" actId="20577"/>
          <ac:graphicFrameMkLst>
            <pc:docMk/>
            <pc:sldMk cId="1915000832" sldId="306"/>
            <ac:graphicFrameMk id="3" creationId="{0C18D1D1-77C2-61D4-D3D2-2522628CDE1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6002A7-1172-4357-8428-3ACE38DEAF66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69BBD-9F21-4F5E-92FD-81800C4224C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3350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C69BBD-9F21-4F5E-92FD-81800C4224CC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5149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C69BBD-9F21-4F5E-92FD-81800C4224CC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3542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C0342-DF93-C2A8-7950-3DF76FC794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486ADC-0650-A3A6-B44B-68DBFF48F1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2F3F86-60D7-CCEC-BD4B-CFF01045F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C7F13-9291-D646-B806-5656FACF0A74}" type="datetime1">
              <a:rPr lang="ja-JP" altLang="en-US" smtClean="0"/>
              <a:t>2026/1/28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F9E3C-7A7D-6393-280A-F2F117CBB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08C542-A218-1390-082A-968E2F62B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533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B1322-A9FB-A730-3347-3B2F0D46F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2AC5BD-BD2B-44F4-3161-A577302D70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BB408-954D-1EB0-0013-B919F6AC4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3D8E-E504-B740-B99F-D36500F2BA2E}" type="datetime1">
              <a:rPr lang="ja-JP" altLang="en-US" smtClean="0"/>
              <a:t>2026/1/28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9DD3E-BA7C-5520-6975-5D27741F6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895BD1-336B-AF8F-4D67-20952C59A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287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2A8088-C082-D0A6-D7E9-1D5C07B30F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0A7CA-6AA5-63B6-575D-0B41F9836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2C5D77-3479-AFA9-041C-0833C0A3E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B260-3FE1-A146-8705-696E6752BB62}" type="datetime1">
              <a:rPr lang="ja-JP" altLang="en-US" smtClean="0"/>
              <a:t>2026/1/28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46841C-7BD5-A198-6DD6-CCADAB294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89CA8F-EF22-2C09-050D-B653C3A6C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874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784DF-4163-275A-8D7E-954679385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DADCE-5836-D4F6-A200-AEC515204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64B08-90A8-A479-E381-65643A830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05238-BD34-094F-AEA1-56D79CBF305D}" type="datetime1">
              <a:rPr lang="ja-JP" altLang="en-US" smtClean="0"/>
              <a:t>2026/1/28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3D15B-2AAC-9824-98B8-B0634ACD2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79973-F74C-73FC-294A-5C37D2695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9171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752BC-4A82-68B8-B76D-44B5C6665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F4AB26-A35A-244A-F647-BC8B21F74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04E166-44EA-2E44-0E9D-5AFAAD807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7F67C-178D-6E4E-BB74-E34FF74EE8C4}" type="datetime1">
              <a:rPr lang="ja-JP" altLang="en-US" smtClean="0"/>
              <a:t>2026/1/28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EC8F7-B783-941D-1075-0BCD149E9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ED443C-E666-37AD-E543-C9EB283AE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736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C7ECE-8B4B-A290-4FF8-DE10FDADE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99DE-61C7-D408-B744-911AF1CE39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5042C5-AE79-BA5E-31C1-2B0454AA4B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0E92A2-56FF-5F6D-D0BC-935CE229B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7AFE-EE56-244B-ACDE-73829D8F2B95}" type="datetime1">
              <a:rPr lang="ja-JP" altLang="en-US" smtClean="0"/>
              <a:t>2026/1/28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73568F-AC25-3B35-792B-A164F8DF3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1EBDE9-A68D-EFB3-6387-E1C0F888F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756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FF717-96A0-CFAF-6347-D322C309D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4E7FF1-35FF-2062-808E-F78B9530D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8DC422-3F8A-04BD-BA07-07225C933F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38B38F-1A8E-FCB6-D048-560CF9E172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E39D1B-9B39-D41B-58D5-EC14AC7A13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8839BC-1BFB-F6BA-0B71-080BDC7E9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CAC1-0CC7-5E4C-9B9B-BEEA8785875C}" type="datetime1">
              <a:rPr lang="ja-JP" altLang="en-US" smtClean="0"/>
              <a:t>2026/1/28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B6F41B-200F-83B3-8265-C1E34DCA1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1C9017-5315-2590-47AD-487E6CFF1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386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FA660-FB3D-E832-A486-45255DEB8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4C4BCC-1F09-7D24-7327-4579D44A6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9B83-A05E-194D-B143-F05EE95E0438}" type="datetime1">
              <a:rPr lang="ja-JP" altLang="en-US" smtClean="0"/>
              <a:t>2026/1/28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8A1137-E204-8DDF-F547-69C76B45F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29FA51-7758-8B70-831A-DA6E1023B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02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6DD8B-E5FD-E587-4A48-A496F88EC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54D45-9F57-804B-8214-5B17B955B4DF}" type="datetime1">
              <a:rPr lang="ja-JP" altLang="en-US" smtClean="0"/>
              <a:t>2026/1/28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0AE2BC-B409-032F-2BD6-1DAB94540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62F02-0C6D-DFA3-F0BA-BA33183A2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932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D4C1F-44CF-B0FA-C082-E82D724EE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90A60-D227-A9D9-E4C3-EFE86C336D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0CC183-D913-0108-BDE9-F9AF5B5E0A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DAB768-F917-F256-2FAE-6098BD4CA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7194-9B80-F94F-A2BA-D85DCBB01108}" type="datetime1">
              <a:rPr lang="ja-JP" altLang="en-US" smtClean="0"/>
              <a:t>2026/1/28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23D83-F664-5DCD-3260-997E2CB4D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F23BBA-E778-9D3C-7DFE-21DC8117F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797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F85D4-7527-FB99-7BAE-BD2921AAB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775A93-781A-8E7B-2779-FE82F4449D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7E8512-FA22-279C-D6DD-8914B9B15B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A81CE9-7BBA-DF4D-2293-C6A734DA1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96BD5-4784-5241-AA9E-45B01294910F}" type="datetime1">
              <a:rPr lang="ja-JP" altLang="en-US" smtClean="0"/>
              <a:t>2026/1/28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BD985E-D135-608F-E669-F40DEE929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84B095-2753-C888-41A8-05D861C3A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530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301E30-9C45-19A9-228A-7F5D1F7A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0EE01B-D07B-1EE0-9283-22F646B2D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C91F5-427F-0FA4-EDCB-43C41B246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3D2717-2027-FC42-A014-24ACE88DCAD2}" type="datetime1">
              <a:rPr lang="ja-JP" altLang="en-US" smtClean="0"/>
              <a:t>2026/1/28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C7C89-A818-9156-EF43-6D42CBF8DA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D60164-3653-9218-CB99-6F4FB83423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EDE0EE-DC7B-476A-A0C4-248984F8B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461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86442-8C5E-6362-9C7C-4CE228A348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87132"/>
            <a:ext cx="9144000" cy="2724352"/>
          </a:xfrm>
        </p:spPr>
        <p:txBody>
          <a:bodyPr>
            <a:normAutofit fontScale="90000"/>
          </a:bodyPr>
          <a:lstStyle/>
          <a:p>
            <a:r>
              <a:rPr lang="it-IT" dirty="0"/>
              <a:t>Collelction of info on LCF project for the RF panel in view of the </a:t>
            </a:r>
            <a:r>
              <a:rPr lang="en-CH" dirty="0"/>
              <a:t>LDG </a:t>
            </a:r>
            <a:r>
              <a:rPr lang="it-IT" dirty="0"/>
              <a:t>workshop</a:t>
            </a:r>
            <a:br>
              <a:rPr lang="it-IT" dirty="0"/>
            </a:br>
            <a:r>
              <a:rPr lang="it-IT" sz="5300" dirty="0"/>
              <a:t>(actual status)</a:t>
            </a:r>
            <a:endParaRPr lang="en-CH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ECC72C-6B7D-9742-374F-9D46451B2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121745"/>
            <a:ext cx="9144000" cy="1655762"/>
          </a:xfrm>
        </p:spPr>
        <p:txBody>
          <a:bodyPr/>
          <a:lstStyle/>
          <a:p>
            <a:r>
              <a:rPr lang="it-IT" dirty="0"/>
              <a:t>Laura Monaco</a:t>
            </a:r>
            <a:r>
              <a:rPr lang="en-CH" dirty="0"/>
              <a:t>, </a:t>
            </a:r>
            <a:r>
              <a:rPr lang="it-IT" dirty="0"/>
              <a:t>28/01/</a:t>
            </a:r>
            <a:r>
              <a:rPr lang="en-CH" dirty="0"/>
              <a:t>202</a:t>
            </a:r>
            <a:r>
              <a:rPr lang="it-IT" dirty="0"/>
              <a:t>6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2965080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5200F-B73E-A129-AC04-369BDBB5D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187"/>
            <a:ext cx="10515600" cy="1168670"/>
          </a:xfrm>
        </p:spPr>
        <p:txBody>
          <a:bodyPr>
            <a:normAutofit/>
          </a:bodyPr>
          <a:lstStyle/>
          <a:p>
            <a:r>
              <a:rPr lang="en-GB" sz="4000" dirty="0"/>
              <a:t>(1) Infrastructure </a:t>
            </a:r>
            <a:r>
              <a:rPr lang="en-GB" sz="4000" dirty="0">
                <a:solidFill>
                  <a:srgbClr val="0070C0"/>
                </a:solidFill>
              </a:rPr>
              <a:t>(WG1)</a:t>
            </a:r>
            <a:endParaRPr lang="en-GB" sz="4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E655899-2472-FAF2-305D-6C69A26C4618}"/>
              </a:ext>
            </a:extLst>
          </p:cNvPr>
          <p:cNvSpPr txBox="1">
            <a:spLocks/>
          </p:cNvSpPr>
          <p:nvPr/>
        </p:nvSpPr>
        <p:spPr>
          <a:xfrm>
            <a:off x="287078" y="1341749"/>
            <a:ext cx="11337793" cy="105372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GB" sz="1400" i="1" u="sng" dirty="0">
                <a:solidFill>
                  <a:schemeClr val="accent2">
                    <a:lumMod val="75000"/>
                  </a:schemeClr>
                </a:solidFill>
              </a:rPr>
              <a:t>RF Coordination Panel (RFCP) request (Bisoffi and McIntosh)</a:t>
            </a:r>
            <a:r>
              <a:rPr lang="en-GB" sz="1400" i="1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lvl="1"/>
            <a:r>
              <a:rPr lang="en-US" sz="1400" i="1" dirty="0">
                <a:solidFill>
                  <a:schemeClr val="accent2">
                    <a:lumMod val="75000"/>
                  </a:schemeClr>
                </a:solidFill>
              </a:rPr>
              <a:t>What development/validation infrastructure required.	</a:t>
            </a:r>
            <a:endParaRPr lang="en-US" sz="1400" i="1" dirty="0">
              <a:solidFill>
                <a:srgbClr val="0070C0"/>
              </a:solidFill>
            </a:endParaRPr>
          </a:p>
          <a:p>
            <a:pPr lvl="1"/>
            <a:r>
              <a:rPr lang="en-US" sz="1400" i="1" dirty="0">
                <a:solidFill>
                  <a:schemeClr val="accent2">
                    <a:lumMod val="75000"/>
                  </a:schemeClr>
                </a:solidFill>
              </a:rPr>
              <a:t>What exists currently and is being used.		</a:t>
            </a:r>
            <a:endParaRPr lang="en-US" sz="1400" i="1" dirty="0">
              <a:solidFill>
                <a:srgbClr val="0070C0"/>
              </a:solidFill>
            </a:endParaRPr>
          </a:p>
          <a:p>
            <a:pPr lvl="1"/>
            <a:r>
              <a:rPr lang="en-US" sz="1400" i="1" dirty="0">
                <a:solidFill>
                  <a:schemeClr val="accent2">
                    <a:lumMod val="75000"/>
                  </a:schemeClr>
                </a:solidFill>
              </a:rPr>
              <a:t>Who might have applicable infrastructure.		</a:t>
            </a:r>
            <a:endParaRPr lang="en-US" sz="1400" i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F6A19-D184-B977-AA4F-A7EB277DC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078" y="2848825"/>
            <a:ext cx="11813618" cy="2667425"/>
          </a:xfrm>
        </p:spPr>
        <p:txBody>
          <a:bodyPr>
            <a:noAutofit/>
          </a:bodyPr>
          <a:lstStyle/>
          <a:p>
            <a:r>
              <a:rPr lang="fr-FR" sz="2200" u="sng" dirty="0" err="1">
                <a:solidFill>
                  <a:srgbClr val="FF0000"/>
                </a:solidFill>
              </a:rPr>
              <a:t>Labs</a:t>
            </a:r>
            <a:r>
              <a:rPr lang="fr-FR" sz="2200" u="sng" dirty="0">
                <a:solidFill>
                  <a:srgbClr val="FF0000"/>
                </a:solidFill>
              </a:rPr>
              <a:t> </a:t>
            </a:r>
            <a:r>
              <a:rPr lang="fr-FR" sz="2200" u="sng" dirty="0" err="1">
                <a:solidFill>
                  <a:srgbClr val="FF0000"/>
                </a:solidFill>
              </a:rPr>
              <a:t>that</a:t>
            </a:r>
            <a:r>
              <a:rPr lang="fr-FR" sz="2200" u="sng" dirty="0">
                <a:solidFill>
                  <a:srgbClr val="FF0000"/>
                </a:solidFill>
              </a:rPr>
              <a:t> have infrastructures for the R&amp;D </a:t>
            </a:r>
            <a:r>
              <a:rPr lang="fr-FR" sz="2200" u="sng" dirty="0" err="1">
                <a:solidFill>
                  <a:srgbClr val="FF0000"/>
                </a:solidFill>
              </a:rPr>
              <a:t>activities</a:t>
            </a:r>
            <a:r>
              <a:rPr lang="fr-FR" sz="2200" u="sng" dirty="0">
                <a:solidFill>
                  <a:srgbClr val="FF0000"/>
                </a:solidFill>
              </a:rPr>
              <a:t> to </a:t>
            </a:r>
            <a:r>
              <a:rPr lang="fr-FR" sz="2200" u="sng" dirty="0" err="1">
                <a:solidFill>
                  <a:srgbClr val="FF0000"/>
                </a:solidFill>
              </a:rPr>
              <a:t>reach</a:t>
            </a:r>
            <a:r>
              <a:rPr lang="fr-FR" sz="2200" u="sng" dirty="0">
                <a:solidFill>
                  <a:srgbClr val="FF0000"/>
                </a:solidFill>
              </a:rPr>
              <a:t> TRL6 (TRL7):</a:t>
            </a:r>
          </a:p>
          <a:p>
            <a:pPr lvl="1"/>
            <a:r>
              <a:rPr lang="fr-FR" sz="2000" dirty="0">
                <a:solidFill>
                  <a:srgbClr val="FF0000"/>
                </a:solidFill>
              </a:rPr>
              <a:t>CEA, CERN, CNRS/</a:t>
            </a:r>
            <a:r>
              <a:rPr lang="fr-FR" sz="2000" dirty="0" err="1">
                <a:solidFill>
                  <a:srgbClr val="FF0000"/>
                </a:solidFill>
              </a:rPr>
              <a:t>IJCLab</a:t>
            </a:r>
            <a:r>
              <a:rPr lang="fr-FR" sz="2000" dirty="0">
                <a:solidFill>
                  <a:srgbClr val="FF0000"/>
                </a:solidFill>
              </a:rPr>
              <a:t>, DESY, ESS, HZB, INFN, STFC, UHH, Uppsala/FREIA </a:t>
            </a:r>
          </a:p>
          <a:p>
            <a:endParaRPr lang="fr-FR" sz="2200" dirty="0">
              <a:solidFill>
                <a:srgbClr val="FF0000"/>
              </a:solidFill>
            </a:endParaRPr>
          </a:p>
          <a:p>
            <a:r>
              <a:rPr lang="fr-FR" sz="2200" u="sng" dirty="0">
                <a:solidFill>
                  <a:srgbClr val="FF0000"/>
                </a:solidFill>
              </a:rPr>
              <a:t>List of new infrastructures </a:t>
            </a:r>
            <a:r>
              <a:rPr lang="fr-FR" sz="2200" u="sng" dirty="0" err="1">
                <a:solidFill>
                  <a:srgbClr val="FF0000"/>
                </a:solidFill>
              </a:rPr>
              <a:t>that</a:t>
            </a:r>
            <a:r>
              <a:rPr lang="fr-FR" sz="2200" u="sng" dirty="0">
                <a:solidFill>
                  <a:srgbClr val="FF0000"/>
                </a:solidFill>
              </a:rPr>
              <a:t> </a:t>
            </a:r>
            <a:r>
              <a:rPr lang="fr-FR" sz="2200" u="sng" dirty="0" err="1">
                <a:solidFill>
                  <a:srgbClr val="FF0000"/>
                </a:solidFill>
              </a:rPr>
              <a:t>would</a:t>
            </a:r>
            <a:r>
              <a:rPr lang="fr-FR" sz="2200" u="sng" dirty="0">
                <a:solidFill>
                  <a:srgbClr val="FF0000"/>
                </a:solidFill>
              </a:rPr>
              <a:t> </a:t>
            </a:r>
            <a:r>
              <a:rPr lang="fr-FR" sz="2200" u="sng" dirty="0" err="1">
                <a:solidFill>
                  <a:srgbClr val="FF0000"/>
                </a:solidFill>
              </a:rPr>
              <a:t>be</a:t>
            </a:r>
            <a:r>
              <a:rPr lang="fr-FR" sz="2200" u="sng" dirty="0">
                <a:solidFill>
                  <a:srgbClr val="FF0000"/>
                </a:solidFill>
              </a:rPr>
              <a:t> </a:t>
            </a:r>
            <a:r>
              <a:rPr lang="fr-FR" sz="2200" u="sng" dirty="0" err="1">
                <a:solidFill>
                  <a:srgbClr val="FF0000"/>
                </a:solidFill>
              </a:rPr>
              <a:t>needed</a:t>
            </a:r>
            <a:r>
              <a:rPr lang="fr-FR" sz="2200" u="sng" dirty="0">
                <a:solidFill>
                  <a:srgbClr val="FF0000"/>
                </a:solidFill>
              </a:rPr>
              <a:t> by </a:t>
            </a:r>
            <a:r>
              <a:rPr lang="fr-FR" sz="2200" u="sng" dirty="0" err="1">
                <a:solidFill>
                  <a:srgbClr val="FF0000"/>
                </a:solidFill>
              </a:rPr>
              <a:t>labs</a:t>
            </a:r>
            <a:r>
              <a:rPr lang="fr-FR" sz="2200" u="sng" dirty="0">
                <a:solidFill>
                  <a:srgbClr val="FF0000"/>
                </a:solidFill>
              </a:rPr>
              <a:t> (to </a:t>
            </a:r>
            <a:r>
              <a:rPr lang="fr-FR" sz="2200" u="sng" dirty="0" err="1">
                <a:solidFill>
                  <a:srgbClr val="FF0000"/>
                </a:solidFill>
              </a:rPr>
              <a:t>better</a:t>
            </a:r>
            <a:r>
              <a:rPr lang="fr-FR" sz="2200" u="sng" dirty="0">
                <a:solidFill>
                  <a:srgbClr val="FF0000"/>
                </a:solidFill>
              </a:rPr>
              <a:t> </a:t>
            </a:r>
            <a:r>
              <a:rPr lang="fr-FR" sz="2200" u="sng" dirty="0" err="1">
                <a:solidFill>
                  <a:srgbClr val="FF0000"/>
                </a:solidFill>
              </a:rPr>
              <a:t>perform</a:t>
            </a:r>
            <a:r>
              <a:rPr lang="fr-FR" sz="2200" u="sng" dirty="0">
                <a:solidFill>
                  <a:srgbClr val="FF0000"/>
                </a:solidFill>
              </a:rPr>
              <a:t> R&amp;D for TRL6)</a:t>
            </a:r>
          </a:p>
          <a:p>
            <a:pPr marL="457200" lvl="1" indent="0">
              <a:buNone/>
            </a:pPr>
            <a:r>
              <a:rPr lang="fr-FR" sz="2000" b="1" u="sng" dirty="0" err="1">
                <a:solidFill>
                  <a:srgbClr val="FF0000"/>
                </a:solidFill>
              </a:rPr>
              <a:t>Requests</a:t>
            </a:r>
            <a:r>
              <a:rPr lang="fr-FR" sz="2000" b="1" u="sng" dirty="0">
                <a:solidFill>
                  <a:srgbClr val="FF0000"/>
                </a:solidFill>
              </a:rPr>
              <a:t> </a:t>
            </a:r>
            <a:r>
              <a:rPr lang="fr-FR" sz="2000" b="1" u="sng" dirty="0" err="1">
                <a:solidFill>
                  <a:srgbClr val="FF0000"/>
                </a:solidFill>
              </a:rPr>
              <a:t>expressed</a:t>
            </a:r>
            <a:r>
              <a:rPr lang="fr-FR" sz="2000" b="1" u="sng" dirty="0">
                <a:solidFill>
                  <a:srgbClr val="FF0000"/>
                </a:solidFill>
              </a:rPr>
              <a:t> by EU </a:t>
            </a:r>
            <a:r>
              <a:rPr lang="fr-FR" sz="2000" b="1" u="sng" dirty="0" err="1">
                <a:solidFill>
                  <a:srgbClr val="FF0000"/>
                </a:solidFill>
              </a:rPr>
              <a:t>labs</a:t>
            </a:r>
            <a:r>
              <a:rPr lang="fr-FR" sz="2000" b="1" u="sng" dirty="0">
                <a:solidFill>
                  <a:srgbClr val="FF0000"/>
                </a:solidFill>
              </a:rPr>
              <a:t> </a:t>
            </a:r>
            <a:r>
              <a:rPr lang="fr-FR" sz="2000" b="1" u="sng" dirty="0" err="1">
                <a:solidFill>
                  <a:srgbClr val="FF0000"/>
                </a:solidFill>
              </a:rPr>
              <a:t>contacted</a:t>
            </a:r>
            <a:r>
              <a:rPr lang="fr-FR" sz="2000" b="1" u="sng" dirty="0">
                <a:solidFill>
                  <a:srgbClr val="FF0000"/>
                </a:solidFill>
              </a:rPr>
              <a:t> via the </a:t>
            </a:r>
            <a:r>
              <a:rPr lang="fr-FR" sz="2000" b="1" u="sng" dirty="0" err="1">
                <a:solidFill>
                  <a:srgbClr val="FF0000"/>
                </a:solidFill>
              </a:rPr>
              <a:t>survey</a:t>
            </a:r>
            <a:r>
              <a:rPr lang="fr-FR" sz="2000" b="1" u="sng" dirty="0">
                <a:solidFill>
                  <a:srgbClr val="FF0000"/>
                </a:solidFill>
              </a:rPr>
              <a:t> (2024):</a:t>
            </a:r>
          </a:p>
          <a:p>
            <a:pPr lvl="1"/>
            <a:r>
              <a:rPr lang="fr-FR" sz="2000" dirty="0">
                <a:solidFill>
                  <a:srgbClr val="FF0000"/>
                </a:solidFill>
              </a:rPr>
              <a:t>clean room, HPR, EP, vertical test (new or upgrade), cobot, </a:t>
            </a:r>
            <a:r>
              <a:rPr lang="fr-FR" sz="2000" dirty="0" err="1">
                <a:solidFill>
                  <a:srgbClr val="FF0000"/>
                </a:solidFill>
              </a:rPr>
              <a:t>material</a:t>
            </a:r>
            <a:r>
              <a:rPr lang="fr-FR" sz="2000" dirty="0">
                <a:solidFill>
                  <a:srgbClr val="FF0000"/>
                </a:solidFill>
              </a:rPr>
              <a:t> </a:t>
            </a:r>
            <a:r>
              <a:rPr lang="fr-FR" sz="2000" dirty="0" err="1">
                <a:solidFill>
                  <a:srgbClr val="FF0000"/>
                </a:solidFill>
              </a:rPr>
              <a:t>characterization</a:t>
            </a:r>
            <a:r>
              <a:rPr lang="fr-FR" sz="2000" dirty="0">
                <a:solidFill>
                  <a:srgbClr val="FF0000"/>
                </a:solidFill>
              </a:rPr>
              <a:t>, thermal </a:t>
            </a:r>
            <a:r>
              <a:rPr lang="fr-FR" sz="2000" dirty="0" err="1">
                <a:solidFill>
                  <a:srgbClr val="FF0000"/>
                </a:solidFill>
              </a:rPr>
              <a:t>treatment</a:t>
            </a:r>
            <a:r>
              <a:rPr lang="fr-FR" sz="2000" dirty="0">
                <a:solidFill>
                  <a:srgbClr val="FF0000"/>
                </a:solidFill>
              </a:rPr>
              <a:t> (high and </a:t>
            </a:r>
            <a:r>
              <a:rPr lang="fr-FR" sz="2000" dirty="0" err="1">
                <a:solidFill>
                  <a:srgbClr val="FF0000"/>
                </a:solidFill>
              </a:rPr>
              <a:t>mid</a:t>
            </a:r>
            <a:r>
              <a:rPr lang="fr-FR" sz="2000" dirty="0">
                <a:solidFill>
                  <a:srgbClr val="FF0000"/>
                </a:solidFill>
              </a:rPr>
              <a:t> T) , plasma </a:t>
            </a:r>
            <a:r>
              <a:rPr lang="fr-FR" sz="2000" dirty="0" err="1">
                <a:solidFill>
                  <a:srgbClr val="FF0000"/>
                </a:solidFill>
              </a:rPr>
              <a:t>processing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7019FF-92ED-0FF1-5E3A-154DDEC06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3575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079F5D-CD8E-C2BA-FA54-4F826BA35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51" y="18256"/>
            <a:ext cx="11918950" cy="1044251"/>
          </a:xfrm>
        </p:spPr>
        <p:txBody>
          <a:bodyPr>
            <a:normAutofit fontScale="90000"/>
          </a:bodyPr>
          <a:lstStyle/>
          <a:p>
            <a:r>
              <a:rPr lang="it-IT" sz="4000" dirty="0"/>
              <a:t>(1) Possible partners with capabilities in the needed R&amp;D </a:t>
            </a:r>
            <a:r>
              <a:rPr lang="en-GB" sz="4000" dirty="0">
                <a:solidFill>
                  <a:srgbClr val="0070C0"/>
                </a:solidFill>
              </a:rPr>
              <a:t>(WG1)</a:t>
            </a:r>
            <a:endParaRPr lang="it-IT" sz="4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A896455-C80C-00FE-B5E5-6EEFF2F7683A}"/>
              </a:ext>
            </a:extLst>
          </p:cNvPr>
          <p:cNvSpPr txBox="1">
            <a:spLocks/>
          </p:cNvSpPr>
          <p:nvPr/>
        </p:nvSpPr>
        <p:spPr>
          <a:xfrm>
            <a:off x="814642" y="1214183"/>
            <a:ext cx="10907635" cy="25845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800" u="sng" dirty="0" err="1">
                <a:solidFill>
                  <a:srgbClr val="FF0000"/>
                </a:solidFill>
              </a:rPr>
              <a:t>Labs</a:t>
            </a:r>
            <a:r>
              <a:rPr lang="fr-FR" sz="1800" u="sng" dirty="0">
                <a:solidFill>
                  <a:srgbClr val="FF0000"/>
                </a:solidFill>
              </a:rPr>
              <a:t> capable of </a:t>
            </a:r>
            <a:r>
              <a:rPr lang="fr-FR" sz="1800" b="1" u="sng" dirty="0">
                <a:solidFill>
                  <a:srgbClr val="FF0000"/>
                </a:solidFill>
              </a:rPr>
              <a:t>bulk Nb SRF R&amp;D to </a:t>
            </a:r>
            <a:r>
              <a:rPr lang="fr-FR" sz="1800" b="1" u="sng" dirty="0" err="1">
                <a:solidFill>
                  <a:srgbClr val="FF0000"/>
                </a:solidFill>
              </a:rPr>
              <a:t>reach</a:t>
            </a:r>
            <a:r>
              <a:rPr lang="fr-FR" sz="1800" b="1" u="sng" dirty="0">
                <a:solidFill>
                  <a:srgbClr val="FF0000"/>
                </a:solidFill>
              </a:rPr>
              <a:t> TRL6 </a:t>
            </a:r>
            <a:r>
              <a:rPr lang="fr-FR" sz="1800" u="sng" dirty="0">
                <a:solidFill>
                  <a:srgbClr val="FF0000"/>
                </a:solidFill>
              </a:rPr>
              <a:t>(Horizontal test</a:t>
            </a:r>
            <a:r>
              <a:rPr lang="en-CH" sz="1800" u="sng" dirty="0">
                <a:solidFill>
                  <a:srgbClr val="FF0000"/>
                </a:solidFill>
              </a:rPr>
              <a:t> </a:t>
            </a:r>
            <a:r>
              <a:rPr lang="fr-FR" sz="1800" u="sng" dirty="0" err="1">
                <a:solidFill>
                  <a:srgbClr val="FF0000"/>
                </a:solidFill>
              </a:rPr>
              <a:t>required</a:t>
            </a:r>
            <a:r>
              <a:rPr lang="fr-FR" sz="1800" u="sng" dirty="0">
                <a:solidFill>
                  <a:srgbClr val="FF0000"/>
                </a:solidFill>
              </a:rPr>
              <a:t>?):</a:t>
            </a:r>
            <a:r>
              <a:rPr lang="fr-FR" sz="1800" dirty="0">
                <a:solidFill>
                  <a:srgbClr val="FF0000"/>
                </a:solidFill>
              </a:rPr>
              <a:t> </a:t>
            </a:r>
          </a:p>
          <a:p>
            <a:pPr lvl="1"/>
            <a:r>
              <a:rPr lang="fr-FR" sz="1800" dirty="0">
                <a:solidFill>
                  <a:srgbClr val="FF0000"/>
                </a:solidFill>
              </a:rPr>
              <a:t>EU: CEA, CERN, CNRS/</a:t>
            </a:r>
            <a:r>
              <a:rPr lang="fr-FR" sz="1800" dirty="0" err="1">
                <a:solidFill>
                  <a:srgbClr val="FF0000"/>
                </a:solidFill>
              </a:rPr>
              <a:t>IJCLab</a:t>
            </a:r>
            <a:r>
              <a:rPr lang="fr-FR" sz="1800" dirty="0">
                <a:solidFill>
                  <a:srgbClr val="FF0000"/>
                </a:solidFill>
              </a:rPr>
              <a:t>, DESY, ESS, HZB, INFN, STFC, UHH, Uppsala/FREIA, etc.</a:t>
            </a:r>
          </a:p>
          <a:p>
            <a:pPr lvl="1"/>
            <a:r>
              <a:rPr lang="it-IT" sz="1800" dirty="0">
                <a:solidFill>
                  <a:srgbClr val="FF0000"/>
                </a:solidFill>
              </a:rPr>
              <a:t>US: FNAL, JLAB, SLAC, etc.</a:t>
            </a:r>
          </a:p>
          <a:p>
            <a:pPr lvl="1"/>
            <a:r>
              <a:rPr lang="it-IT" sz="1800" dirty="0">
                <a:solidFill>
                  <a:srgbClr val="FF0000"/>
                </a:solidFill>
              </a:rPr>
              <a:t>Asia: KEK, IHEP, SHINE, Korea Univ. etc.</a:t>
            </a:r>
          </a:p>
          <a:p>
            <a:pPr lvl="1"/>
            <a:r>
              <a:rPr lang="it-IT" sz="1800" dirty="0">
                <a:solidFill>
                  <a:srgbClr val="FF0000"/>
                </a:solidFill>
              </a:rPr>
              <a:t>All labs involved in ILC Technology Network (ITN), and in the TESLA collaboration</a:t>
            </a:r>
            <a:endParaRPr lang="fr-FR" sz="1800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fr-FR" sz="18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1800" dirty="0" err="1">
                <a:solidFill>
                  <a:srgbClr val="FF0000"/>
                </a:solidFill>
              </a:rPr>
              <a:t>Labs</a:t>
            </a:r>
            <a:r>
              <a:rPr lang="fr-FR" sz="1800" dirty="0">
                <a:solidFill>
                  <a:srgbClr val="FF0000"/>
                </a:solidFill>
              </a:rPr>
              <a:t> in EU capable on </a:t>
            </a:r>
            <a:r>
              <a:rPr lang="fr-FR" sz="1800" b="1" dirty="0">
                <a:solidFill>
                  <a:srgbClr val="FF0000"/>
                </a:solidFill>
              </a:rPr>
              <a:t>CM Test </a:t>
            </a:r>
            <a:r>
              <a:rPr lang="fr-FR" sz="1800" dirty="0">
                <a:solidFill>
                  <a:srgbClr val="FF0000"/>
                </a:solidFill>
              </a:rPr>
              <a:t>to </a:t>
            </a:r>
            <a:r>
              <a:rPr lang="fr-FR" sz="1800" dirty="0" err="1">
                <a:solidFill>
                  <a:srgbClr val="FF0000"/>
                </a:solidFill>
              </a:rPr>
              <a:t>reach</a:t>
            </a:r>
            <a:r>
              <a:rPr lang="fr-FR" sz="1800" dirty="0">
                <a:solidFill>
                  <a:srgbClr val="FF0000"/>
                </a:solidFill>
              </a:rPr>
              <a:t> TRL7: CEA, DESY, ESS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77C8834-1A66-A8CE-70A5-678CA17C9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11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DCA80F-7260-143D-B2F1-EA39BAA08A37}"/>
              </a:ext>
            </a:extLst>
          </p:cNvPr>
          <p:cNvSpPr txBox="1"/>
          <p:nvPr/>
        </p:nvSpPr>
        <p:spPr>
          <a:xfrm>
            <a:off x="642180" y="3791767"/>
            <a:ext cx="1090763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0070C0"/>
                </a:solidFill>
              </a:rPr>
              <a:t>“Please note that this </a:t>
            </a:r>
            <a:r>
              <a:rPr lang="en-US" b="1" i="1" dirty="0">
                <a:solidFill>
                  <a:srgbClr val="0070C0"/>
                </a:solidFill>
              </a:rPr>
              <a:t>should not be understood as any form of commitment from the LDG laboratories</a:t>
            </a:r>
            <a:r>
              <a:rPr lang="en-US" i="1" dirty="0">
                <a:solidFill>
                  <a:srgbClr val="0070C0"/>
                </a:solidFill>
              </a:rPr>
              <a:t>, but merely as an </a:t>
            </a:r>
            <a:r>
              <a:rPr lang="en-US" b="1" i="1" dirty="0">
                <a:solidFill>
                  <a:srgbClr val="0070C0"/>
                </a:solidFill>
              </a:rPr>
              <a:t>indication of their capabilities</a:t>
            </a:r>
            <a:r>
              <a:rPr lang="en-US" i="1" dirty="0">
                <a:solidFill>
                  <a:srgbClr val="0070C0"/>
                </a:solidFill>
              </a:rPr>
              <a:t>. It will then be </a:t>
            </a:r>
            <a:r>
              <a:rPr lang="en-US" b="1" i="1" dirty="0">
                <a:solidFill>
                  <a:srgbClr val="0070C0"/>
                </a:solidFill>
              </a:rPr>
              <a:t>up to the LDG directors to assess whether and to what extent they may wish to contribute</a:t>
            </a:r>
            <a:r>
              <a:rPr lang="en-US" i="1" dirty="0">
                <a:solidFill>
                  <a:srgbClr val="0070C0"/>
                </a:solidFill>
              </a:rPr>
              <a:t>”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6AFA91-4F33-0CD7-D7B4-A883079C2F81}"/>
              </a:ext>
            </a:extLst>
          </p:cNvPr>
          <p:cNvSpPr txBox="1"/>
          <p:nvPr/>
        </p:nvSpPr>
        <p:spPr>
          <a:xfrm>
            <a:off x="710736" y="4963212"/>
            <a:ext cx="1081497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i="1" u="sng" dirty="0">
                <a:solidFill>
                  <a:srgbClr val="C00000"/>
                </a:solidFill>
              </a:rPr>
              <a:t>My personal thought</a:t>
            </a:r>
            <a:r>
              <a:rPr lang="en-GB" sz="1800" i="1" dirty="0">
                <a:solidFill>
                  <a:srgbClr val="C00000"/>
                </a:solidFill>
              </a:rPr>
              <a:t>:</a:t>
            </a:r>
            <a:br>
              <a:rPr lang="en-GB" sz="1800" i="1" dirty="0">
                <a:solidFill>
                  <a:srgbClr val="C00000"/>
                </a:solidFill>
              </a:rPr>
            </a:br>
            <a:r>
              <a:rPr lang="en-GB" sz="1800" i="1" dirty="0">
                <a:solidFill>
                  <a:srgbClr val="C00000"/>
                </a:solidFill>
              </a:rPr>
              <a:t>labs already involved (as an example in ITN) or labs that have the needed experience </a:t>
            </a:r>
            <a:r>
              <a:rPr lang="en-GB" sz="1800" b="1" i="1" dirty="0">
                <a:solidFill>
                  <a:srgbClr val="C00000"/>
                </a:solidFill>
              </a:rPr>
              <a:t>must be added  but this does not mean that labs have already decided to participate</a:t>
            </a:r>
            <a:r>
              <a:rPr lang="en-GB" sz="1800" i="1" dirty="0">
                <a:solidFill>
                  <a:srgbClr val="C00000"/>
                </a:solidFill>
              </a:rPr>
              <a:t>, </a:t>
            </a:r>
            <a:r>
              <a:rPr lang="en-GB" sz="1800" b="1" i="1" dirty="0">
                <a:solidFill>
                  <a:srgbClr val="C00000"/>
                </a:solidFill>
              </a:rPr>
              <a:t>but only that they have the experience needed for these activities</a:t>
            </a:r>
          </a:p>
          <a:p>
            <a:pPr marL="1657350" lvl="3" indent="-285750">
              <a:buFont typeface="Wingdings" panose="05000000000000000000" pitchFamily="2" charset="2"/>
              <a:buChar char="Ø"/>
            </a:pPr>
            <a:r>
              <a:rPr lang="en-GB" i="1" u="sng" dirty="0">
                <a:solidFill>
                  <a:srgbClr val="C00000"/>
                </a:solidFill>
              </a:rPr>
              <a:t>in my opinion </a:t>
            </a:r>
            <a:r>
              <a:rPr lang="en-GB" b="1" i="1" dirty="0">
                <a:solidFill>
                  <a:srgbClr val="C00000"/>
                </a:solidFill>
              </a:rPr>
              <a:t>this is exactly the goal of RF Panel activities</a:t>
            </a:r>
            <a:endParaRPr lang="it-IT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1113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C83FD-E2EF-8DD8-5C3A-F85DDA7CE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68CCCE5-2E84-4170-92DF-E7ABE3D3C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562" y="92656"/>
            <a:ext cx="10914876" cy="1325563"/>
          </a:xfrm>
        </p:spPr>
        <p:txBody>
          <a:bodyPr>
            <a:normAutofit/>
          </a:bodyPr>
          <a:lstStyle/>
          <a:p>
            <a:r>
              <a:rPr lang="en-GB" dirty="0"/>
              <a:t>General scheme for the other WGs</a:t>
            </a:r>
            <a:endParaRPr lang="en-GB" sz="3600" dirty="0">
              <a:solidFill>
                <a:srgbClr val="0070C0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03443-11EE-2702-3157-24959829F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806" y="1418219"/>
            <a:ext cx="10515600" cy="4351338"/>
          </a:xfrm>
        </p:spPr>
        <p:txBody>
          <a:bodyPr/>
          <a:lstStyle/>
          <a:p>
            <a:r>
              <a:rPr lang="it-IT" dirty="0">
                <a:solidFill>
                  <a:srgbClr val="0070C0"/>
                </a:solidFill>
              </a:rPr>
              <a:t>WG3, WG5, WG6</a:t>
            </a:r>
            <a:r>
              <a:rPr lang="it-IT" dirty="0"/>
              <a:t>: for each WGs the structure will be the same (please refer to WG1 structure as example):</a:t>
            </a:r>
          </a:p>
          <a:p>
            <a:pPr lvl="1"/>
            <a:r>
              <a:rPr lang="it-IT" dirty="0"/>
              <a:t>Specs/goals, actual status, what is needed to reach TRL6</a:t>
            </a:r>
          </a:p>
          <a:p>
            <a:pPr lvl="1"/>
            <a:r>
              <a:rPr lang="it-IT" dirty="0"/>
              <a:t>Objective resources, infrastructures, possible parnters</a:t>
            </a:r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i="1" dirty="0">
                <a:solidFill>
                  <a:srgbClr val="FF0000"/>
                </a:solidFill>
              </a:rPr>
              <a:t>Delays in collecting info from WGs experts…(mainly my fault) </a:t>
            </a:r>
          </a:p>
          <a:p>
            <a:pPr marL="0" indent="0">
              <a:buNone/>
            </a:pPr>
            <a:r>
              <a:rPr lang="it-IT" b="1" i="1" dirty="0">
                <a:solidFill>
                  <a:srgbClr val="FF0000"/>
                </a:solidFill>
              </a:rPr>
              <a:t>but I’m confident to complete the work in time for the LDG workshop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1A0095C-325D-52F9-7D25-4AED9CB0A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9859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7B9CAB-FD8E-2E95-AACC-A4174B30F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776D25D-22E5-E9B5-0302-5499934E6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562" y="92656"/>
            <a:ext cx="10914876" cy="1325563"/>
          </a:xfrm>
        </p:spPr>
        <p:txBody>
          <a:bodyPr>
            <a:normAutofit/>
          </a:bodyPr>
          <a:lstStyle/>
          <a:p>
            <a:r>
              <a:rPr lang="en-GB" dirty="0"/>
              <a:t>(2) Power Couplers specification for LCF </a:t>
            </a:r>
            <a:r>
              <a:rPr lang="en-GB" sz="3600" dirty="0">
                <a:solidFill>
                  <a:srgbClr val="0070C0"/>
                </a:solidFill>
              </a:rPr>
              <a:t>(WG3)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68DB798-7D92-C9C7-CC0E-F0B3DEDAB5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56421"/>
              </p:ext>
            </p:extLst>
          </p:nvPr>
        </p:nvGraphicFramePr>
        <p:xfrm>
          <a:off x="683012" y="1119696"/>
          <a:ext cx="10715238" cy="1582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4443">
                  <a:extLst>
                    <a:ext uri="{9D8B030D-6E8A-4147-A177-3AD203B41FA5}">
                      <a16:colId xmlns:a16="http://schemas.microsoft.com/office/drawing/2014/main" val="627436180"/>
                    </a:ext>
                  </a:extLst>
                </a:gridCol>
                <a:gridCol w="3272555">
                  <a:extLst>
                    <a:ext uri="{9D8B030D-6E8A-4147-A177-3AD203B41FA5}">
                      <a16:colId xmlns:a16="http://schemas.microsoft.com/office/drawing/2014/main" val="2739449952"/>
                    </a:ext>
                  </a:extLst>
                </a:gridCol>
                <a:gridCol w="4968240">
                  <a:extLst>
                    <a:ext uri="{9D8B030D-6E8A-4147-A177-3AD203B41FA5}">
                      <a16:colId xmlns:a16="http://schemas.microsoft.com/office/drawing/2014/main" val="1457357621"/>
                    </a:ext>
                  </a:extLst>
                </a:gridCol>
              </a:tblGrid>
              <a:tr h="537515">
                <a:tc>
                  <a:txBody>
                    <a:bodyPr/>
                    <a:lstStyle/>
                    <a:p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/>
                        <a:t>ILC250 (TDR)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/>
                        <a:t>LCF250, LCF550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300466"/>
                  </a:ext>
                </a:extLst>
              </a:tr>
              <a:tr h="527111">
                <a:tc>
                  <a:txBody>
                    <a:bodyPr/>
                    <a:lstStyle/>
                    <a:p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aseline="0" dirty="0">
                          <a:solidFill>
                            <a:srgbClr val="FF0000"/>
                          </a:solidFill>
                        </a:rPr>
                        <a:t>(*) </a:t>
                      </a:r>
                      <a:r>
                        <a:rPr lang="it-IT" sz="1600" baseline="0" dirty="0"/>
                        <a:t>TTF-III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aseline="0" dirty="0">
                          <a:solidFill>
                            <a:srgbClr val="FF0000"/>
                          </a:solidFill>
                        </a:rPr>
                        <a:t>(**) </a:t>
                      </a:r>
                      <a:r>
                        <a:rPr lang="it-IT" sz="1600" baseline="0" dirty="0"/>
                        <a:t>See my comment below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715143"/>
                  </a:ext>
                </a:extLst>
              </a:tr>
              <a:tr h="377246"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aseline="0" dirty="0">
                          <a:solidFill>
                            <a:srgbClr val="FF0000"/>
                          </a:solidFill>
                        </a:rPr>
                        <a:t>(*) currently produced in industry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aseline="0" dirty="0">
                          <a:solidFill>
                            <a:srgbClr val="FF0000"/>
                          </a:solidFill>
                        </a:rPr>
                        <a:t>(**) being the LCF accelerating field equal to ILC one, being the Q0 double, the expected RF power should be much smaller</a:t>
                      </a:r>
                      <a:endParaRPr lang="it-IT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6633124"/>
                  </a:ext>
                </a:extLst>
              </a:tr>
            </a:tbl>
          </a:graphicData>
        </a:graphic>
      </p:graphicFrame>
      <p:pic>
        <p:nvPicPr>
          <p:cNvPr id="5" name="図 4">
            <a:extLst>
              <a:ext uri="{FF2B5EF4-FFF2-40B4-BE49-F238E27FC236}">
                <a16:creationId xmlns:a16="http://schemas.microsoft.com/office/drawing/2014/main" id="{23CBEF5B-CCA7-0746-9AFD-2540495BBF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2414" y="2826816"/>
            <a:ext cx="4771783" cy="2025099"/>
          </a:xfrm>
          <a:prstGeom prst="rect">
            <a:avLst/>
          </a:prstGeom>
        </p:spPr>
      </p:pic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6E769F-4743-C008-9D93-C76155882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13</a:t>
            </a:fld>
            <a:endParaRPr lang="en-GB"/>
          </a:p>
        </p:txBody>
      </p:sp>
      <p:sp>
        <p:nvSpPr>
          <p:cNvPr id="8" name="コンテンツ プレースホルダー 4">
            <a:extLst>
              <a:ext uri="{FF2B5EF4-FFF2-40B4-BE49-F238E27FC236}">
                <a16:creationId xmlns:a16="http://schemas.microsoft.com/office/drawing/2014/main" id="{C1E298D8-B55A-6FA2-A743-687264C0A907}"/>
              </a:ext>
            </a:extLst>
          </p:cNvPr>
          <p:cNvSpPr txBox="1">
            <a:spLocks/>
          </p:cNvSpPr>
          <p:nvPr/>
        </p:nvSpPr>
        <p:spPr>
          <a:xfrm>
            <a:off x="214993" y="3888330"/>
            <a:ext cx="5736771" cy="8953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800" i="1" u="sng" dirty="0">
                <a:solidFill>
                  <a:srgbClr val="FF0000"/>
                </a:solidFill>
              </a:rPr>
              <a:t>My opinion</a:t>
            </a:r>
            <a:r>
              <a:rPr lang="en-US" altLang="ja-JP" sz="1800" i="1" dirty="0">
                <a:solidFill>
                  <a:srgbClr val="FF0000"/>
                </a:solidFill>
              </a:rPr>
              <a:t>: Since TTF-III type is already produced in industry, it reaches </a:t>
            </a:r>
            <a:r>
              <a:rPr lang="en-US" altLang="ja-JP" sz="1800" b="1" i="1" dirty="0">
                <a:solidFill>
                  <a:srgbClr val="FF0000"/>
                </a:solidFill>
              </a:rPr>
              <a:t>TRL9 -&gt; please comment if this is not true</a:t>
            </a:r>
            <a:endParaRPr lang="en-US" altLang="ja-JP" sz="1800" b="1" i="1" dirty="0">
              <a:solidFill>
                <a:srgbClr val="0070C0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3636032-7E36-51CC-1B05-96C92F5CEFEB}"/>
              </a:ext>
            </a:extLst>
          </p:cNvPr>
          <p:cNvSpPr txBox="1">
            <a:spLocks/>
          </p:cNvSpPr>
          <p:nvPr/>
        </p:nvSpPr>
        <p:spPr>
          <a:xfrm>
            <a:off x="390005" y="3142775"/>
            <a:ext cx="9489688" cy="7080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400" dirty="0" err="1">
                <a:solidFill>
                  <a:srgbClr val="FF0000"/>
                </a:solidFill>
              </a:rPr>
              <a:t>Actual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>
                <a:solidFill>
                  <a:srgbClr val="FF0000"/>
                </a:solidFill>
              </a:rPr>
              <a:t>status</a:t>
            </a:r>
            <a:r>
              <a:rPr lang="fr-FR" sz="2400" dirty="0">
                <a:solidFill>
                  <a:srgbClr val="FF0000"/>
                </a:solidFill>
              </a:rPr>
              <a:t>? </a:t>
            </a:r>
            <a:r>
              <a:rPr lang="fr-FR" sz="2400" dirty="0" err="1">
                <a:solidFill>
                  <a:srgbClr val="FF0000"/>
                </a:solidFill>
              </a:rPr>
              <a:t>Please</a:t>
            </a:r>
            <a:r>
              <a:rPr lang="fr-FR" sz="2400" dirty="0">
                <a:solidFill>
                  <a:srgbClr val="FF0000"/>
                </a:solidFill>
              </a:rPr>
              <a:t> WG3 experts comment on </a:t>
            </a:r>
            <a:r>
              <a:rPr lang="fr-FR" sz="2400" dirty="0" err="1">
                <a:solidFill>
                  <a:srgbClr val="FF0000"/>
                </a:solidFill>
              </a:rPr>
              <a:t>this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0F5DFC0C-41DC-2C31-ECD4-E0CB929CD85A}"/>
              </a:ext>
            </a:extLst>
          </p:cNvPr>
          <p:cNvSpPr txBox="1">
            <a:spLocks/>
          </p:cNvSpPr>
          <p:nvPr/>
        </p:nvSpPr>
        <p:spPr>
          <a:xfrm>
            <a:off x="683012" y="5167874"/>
            <a:ext cx="5736771" cy="14778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000" dirty="0" err="1">
                <a:solidFill>
                  <a:srgbClr val="FF0000"/>
                </a:solidFill>
              </a:rPr>
              <a:t>Missing</a:t>
            </a:r>
            <a:r>
              <a:rPr lang="fr-FR" sz="2000" dirty="0">
                <a:solidFill>
                  <a:srgbClr val="FF0000"/>
                </a:solidFill>
              </a:rPr>
              <a:t>:</a:t>
            </a:r>
          </a:p>
          <a:p>
            <a:pPr>
              <a:spcBef>
                <a:spcPts val="0"/>
              </a:spcBef>
            </a:pPr>
            <a:r>
              <a:rPr lang="fr-FR" sz="1800" dirty="0">
                <a:solidFill>
                  <a:srgbClr val="FF0000"/>
                </a:solidFill>
              </a:rPr>
              <a:t>R&amp;D objectives to </a:t>
            </a:r>
            <a:r>
              <a:rPr lang="fr-FR" sz="1800" dirty="0" err="1">
                <a:solidFill>
                  <a:srgbClr val="FF0000"/>
                </a:solidFill>
              </a:rPr>
              <a:t>rech</a:t>
            </a:r>
            <a:r>
              <a:rPr lang="fr-FR" sz="1800" dirty="0">
                <a:solidFill>
                  <a:srgbClr val="FF0000"/>
                </a:solidFill>
              </a:rPr>
              <a:t> TRL6</a:t>
            </a:r>
          </a:p>
          <a:p>
            <a:pPr>
              <a:spcBef>
                <a:spcPts val="0"/>
              </a:spcBef>
            </a:pPr>
            <a:r>
              <a:rPr lang="fr-FR" sz="1800" dirty="0">
                <a:solidFill>
                  <a:srgbClr val="FF0000"/>
                </a:solidFill>
              </a:rPr>
              <a:t>Objective </a:t>
            </a:r>
            <a:r>
              <a:rPr lang="fr-FR" sz="1800" dirty="0" err="1">
                <a:solidFill>
                  <a:srgbClr val="FF0000"/>
                </a:solidFill>
              </a:rPr>
              <a:t>resources</a:t>
            </a:r>
            <a:endParaRPr lang="fr-FR" sz="1800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</a:pPr>
            <a:r>
              <a:rPr lang="fr-FR" sz="1800" dirty="0">
                <a:solidFill>
                  <a:srgbClr val="FF0000"/>
                </a:solidFill>
              </a:rPr>
              <a:t>Infrastructures</a:t>
            </a:r>
          </a:p>
          <a:p>
            <a:pPr>
              <a:spcBef>
                <a:spcPts val="0"/>
              </a:spcBef>
            </a:pPr>
            <a:r>
              <a:rPr lang="it-IT" sz="1800" dirty="0">
                <a:solidFill>
                  <a:srgbClr val="FF0000"/>
                </a:solidFill>
              </a:rPr>
              <a:t>Possible partners with capabilities in the needed R&amp;D</a:t>
            </a:r>
            <a:endParaRPr lang="fr-FR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562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E074B9-3CB2-0BD3-D16D-91AE2B403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5EE38D5-D879-61F7-C095-5746D4DC2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562" y="92656"/>
            <a:ext cx="10914876" cy="1325563"/>
          </a:xfrm>
        </p:spPr>
        <p:txBody>
          <a:bodyPr>
            <a:normAutofit/>
          </a:bodyPr>
          <a:lstStyle/>
          <a:p>
            <a:r>
              <a:rPr lang="en-GB" dirty="0"/>
              <a:t>(3) Power Sources specification for LCF </a:t>
            </a:r>
            <a:r>
              <a:rPr lang="en-GB" sz="3600" dirty="0">
                <a:solidFill>
                  <a:srgbClr val="0070C0"/>
                </a:solidFill>
              </a:rPr>
              <a:t>(WG5)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C18D1D1-77C2-61D4-D3D2-2522628CDE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464783"/>
              </p:ext>
            </p:extLst>
          </p:nvPr>
        </p:nvGraphicFramePr>
        <p:xfrm>
          <a:off x="638562" y="1690688"/>
          <a:ext cx="10715238" cy="14814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0824">
                  <a:extLst>
                    <a:ext uri="{9D8B030D-6E8A-4147-A177-3AD203B41FA5}">
                      <a16:colId xmlns:a16="http://schemas.microsoft.com/office/drawing/2014/main" val="627436180"/>
                    </a:ext>
                  </a:extLst>
                </a:gridCol>
                <a:gridCol w="3012621">
                  <a:extLst>
                    <a:ext uri="{9D8B030D-6E8A-4147-A177-3AD203B41FA5}">
                      <a16:colId xmlns:a16="http://schemas.microsoft.com/office/drawing/2014/main" val="2739449952"/>
                    </a:ext>
                  </a:extLst>
                </a:gridCol>
                <a:gridCol w="5091793">
                  <a:extLst>
                    <a:ext uri="{9D8B030D-6E8A-4147-A177-3AD203B41FA5}">
                      <a16:colId xmlns:a16="http://schemas.microsoft.com/office/drawing/2014/main" val="1457357621"/>
                    </a:ext>
                  </a:extLst>
                </a:gridCol>
              </a:tblGrid>
              <a:tr h="537515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ILC250 (TDR)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LCF250, LCF550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300466"/>
                  </a:ext>
                </a:extLst>
              </a:tr>
              <a:tr h="547654">
                <a:tc>
                  <a:txBody>
                    <a:bodyPr/>
                    <a:lstStyle/>
                    <a:p>
                      <a:r>
                        <a:rPr lang="it-IT" sz="2000" dirty="0"/>
                        <a:t>High efficiency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baseline="0" dirty="0"/>
                        <a:t>65%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aseline="0" dirty="0"/>
                        <a:t>80%  </a:t>
                      </a:r>
                      <a:r>
                        <a:rPr lang="it-IT" sz="2000" baseline="0" dirty="0">
                          <a:solidFill>
                            <a:srgbClr val="0070C0"/>
                          </a:solidFill>
                        </a:rPr>
                        <a:t>(</a:t>
                      </a:r>
                      <a:r>
                        <a:rPr lang="it-IT" sz="2000" baseline="0" dirty="0" err="1">
                          <a:solidFill>
                            <a:srgbClr val="0070C0"/>
                          </a:solidFill>
                        </a:rPr>
                        <a:t>reference</a:t>
                      </a:r>
                      <a:r>
                        <a:rPr lang="it-IT" sz="2000" baseline="0" dirty="0">
                          <a:solidFill>
                            <a:srgbClr val="0070C0"/>
                          </a:solidFill>
                        </a:rPr>
                        <a:t>, ESPPU26 goal)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715143"/>
                  </a:ext>
                </a:extLst>
              </a:tr>
              <a:tr h="377246">
                <a:tc>
                  <a:txBody>
                    <a:bodyPr/>
                    <a:lstStyle/>
                    <a:p>
                      <a:r>
                        <a:rPr lang="it-IT" sz="2000" dirty="0"/>
                        <a:t>Beam Repetition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baseline="0" dirty="0"/>
                        <a:t>5 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aseline="0" dirty="0"/>
                        <a:t>10 Hz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6633124"/>
                  </a:ext>
                </a:extLst>
              </a:tr>
            </a:tbl>
          </a:graphicData>
        </a:graphic>
      </p:graphicFrame>
      <p:pic>
        <p:nvPicPr>
          <p:cNvPr id="5" name="図 4">
            <a:extLst>
              <a:ext uri="{FF2B5EF4-FFF2-40B4-BE49-F238E27FC236}">
                <a16:creationId xmlns:a16="http://schemas.microsoft.com/office/drawing/2014/main" id="{E0EBB6CA-0C50-900B-B5AD-8882E67469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633" y="3944904"/>
            <a:ext cx="4395625" cy="155678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6" name="下矢印 5">
            <a:extLst>
              <a:ext uri="{FF2B5EF4-FFF2-40B4-BE49-F238E27FC236}">
                <a16:creationId xmlns:a16="http://schemas.microsoft.com/office/drawing/2014/main" id="{97A2C118-349D-2081-7565-182F5F73FAFC}"/>
              </a:ext>
            </a:extLst>
          </p:cNvPr>
          <p:cNvSpPr/>
          <p:nvPr/>
        </p:nvSpPr>
        <p:spPr>
          <a:xfrm>
            <a:off x="3817088" y="3253563"/>
            <a:ext cx="404038" cy="53162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C84C605-390C-3089-D8E1-D141C7B4C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14</a:t>
            </a:fld>
            <a:endParaRPr lang="en-GB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68A4468-E694-01BF-EE89-8D4C19A90837}"/>
              </a:ext>
            </a:extLst>
          </p:cNvPr>
          <p:cNvSpPr txBox="1">
            <a:spLocks/>
          </p:cNvSpPr>
          <p:nvPr/>
        </p:nvSpPr>
        <p:spPr>
          <a:xfrm>
            <a:off x="5140713" y="3533260"/>
            <a:ext cx="5546338" cy="7080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400" dirty="0" err="1">
                <a:solidFill>
                  <a:srgbClr val="FF0000"/>
                </a:solidFill>
              </a:rPr>
              <a:t>Actual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>
                <a:solidFill>
                  <a:srgbClr val="FF0000"/>
                </a:solidFill>
              </a:rPr>
              <a:t>status</a:t>
            </a:r>
            <a:r>
              <a:rPr lang="fr-FR" sz="2400" dirty="0">
                <a:solidFill>
                  <a:srgbClr val="FF0000"/>
                </a:solidFill>
              </a:rPr>
              <a:t>? </a:t>
            </a:r>
            <a:r>
              <a:rPr lang="fr-FR" sz="2400" dirty="0" err="1">
                <a:solidFill>
                  <a:srgbClr val="FF0000"/>
                </a:solidFill>
              </a:rPr>
              <a:t>Please</a:t>
            </a:r>
            <a:r>
              <a:rPr lang="fr-FR" sz="2400" dirty="0">
                <a:solidFill>
                  <a:srgbClr val="FF0000"/>
                </a:solidFill>
              </a:rPr>
              <a:t> WG5 experts comment on </a:t>
            </a:r>
            <a:r>
              <a:rPr lang="fr-FR" sz="2400" dirty="0" err="1">
                <a:solidFill>
                  <a:srgbClr val="FF0000"/>
                </a:solidFill>
              </a:rPr>
              <a:t>this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DAA77ED-3170-BDC7-8A03-8CCCAC7B467B}"/>
              </a:ext>
            </a:extLst>
          </p:cNvPr>
          <p:cNvSpPr txBox="1">
            <a:spLocks/>
          </p:cNvSpPr>
          <p:nvPr/>
        </p:nvSpPr>
        <p:spPr>
          <a:xfrm>
            <a:off x="5453402" y="5076537"/>
            <a:ext cx="5900398" cy="13569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000" dirty="0">
                <a:solidFill>
                  <a:srgbClr val="FF0000"/>
                </a:solidFill>
              </a:rPr>
              <a:t>WG5 experts feedback on:</a:t>
            </a:r>
          </a:p>
          <a:p>
            <a:pPr>
              <a:spcBef>
                <a:spcPts val="0"/>
              </a:spcBef>
            </a:pPr>
            <a:r>
              <a:rPr lang="fr-FR" sz="1800" dirty="0">
                <a:solidFill>
                  <a:srgbClr val="FF0000"/>
                </a:solidFill>
              </a:rPr>
              <a:t>R&amp;D objectives to </a:t>
            </a:r>
            <a:r>
              <a:rPr lang="fr-FR" sz="1800" dirty="0" err="1">
                <a:solidFill>
                  <a:srgbClr val="FF0000"/>
                </a:solidFill>
              </a:rPr>
              <a:t>rech</a:t>
            </a:r>
            <a:r>
              <a:rPr lang="fr-FR" sz="1800" dirty="0">
                <a:solidFill>
                  <a:srgbClr val="FF0000"/>
                </a:solidFill>
              </a:rPr>
              <a:t> TRL6</a:t>
            </a:r>
          </a:p>
          <a:p>
            <a:pPr>
              <a:spcBef>
                <a:spcPts val="0"/>
              </a:spcBef>
            </a:pPr>
            <a:r>
              <a:rPr lang="fr-FR" sz="1800" dirty="0">
                <a:solidFill>
                  <a:srgbClr val="FF0000"/>
                </a:solidFill>
              </a:rPr>
              <a:t>Objective </a:t>
            </a:r>
            <a:r>
              <a:rPr lang="fr-FR" sz="1800" dirty="0" err="1">
                <a:solidFill>
                  <a:srgbClr val="FF0000"/>
                </a:solidFill>
              </a:rPr>
              <a:t>resources</a:t>
            </a:r>
            <a:endParaRPr lang="fr-FR" sz="1800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</a:pPr>
            <a:r>
              <a:rPr lang="fr-FR" sz="1800" dirty="0">
                <a:solidFill>
                  <a:srgbClr val="FF0000"/>
                </a:solidFill>
              </a:rPr>
              <a:t>Infrastructures</a:t>
            </a:r>
          </a:p>
          <a:p>
            <a:pPr>
              <a:spcBef>
                <a:spcPts val="0"/>
              </a:spcBef>
            </a:pPr>
            <a:r>
              <a:rPr lang="it-IT" sz="1800" dirty="0">
                <a:solidFill>
                  <a:srgbClr val="FF0000"/>
                </a:solidFill>
              </a:rPr>
              <a:t>Possible partners with capabilities in the needed R&amp;D</a:t>
            </a:r>
            <a:endParaRPr lang="fr-FR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000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B67D1-4EBA-3C5A-BC3C-C53334FE3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61F6886-57A7-12C4-D223-2FE48EF36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562" y="92656"/>
            <a:ext cx="10914876" cy="1325563"/>
          </a:xfrm>
        </p:spPr>
        <p:txBody>
          <a:bodyPr>
            <a:normAutofit/>
          </a:bodyPr>
          <a:lstStyle/>
          <a:p>
            <a:r>
              <a:rPr lang="en-GB" dirty="0"/>
              <a:t>(4) LLRF, AI and ML </a:t>
            </a:r>
            <a:r>
              <a:rPr lang="en-GB" sz="3600" dirty="0">
                <a:solidFill>
                  <a:srgbClr val="0070C0"/>
                </a:solidFill>
              </a:rPr>
              <a:t>(WG6)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03D5AFC-2D38-3364-EFFF-4F1F9EAC4F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614266"/>
              </p:ext>
            </p:extLst>
          </p:nvPr>
        </p:nvGraphicFramePr>
        <p:xfrm>
          <a:off x="638562" y="1690688"/>
          <a:ext cx="10715238" cy="14608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4443">
                  <a:extLst>
                    <a:ext uri="{9D8B030D-6E8A-4147-A177-3AD203B41FA5}">
                      <a16:colId xmlns:a16="http://schemas.microsoft.com/office/drawing/2014/main" val="627436180"/>
                    </a:ext>
                  </a:extLst>
                </a:gridCol>
                <a:gridCol w="4114808">
                  <a:extLst>
                    <a:ext uri="{9D8B030D-6E8A-4147-A177-3AD203B41FA5}">
                      <a16:colId xmlns:a16="http://schemas.microsoft.com/office/drawing/2014/main" val="2739449952"/>
                    </a:ext>
                  </a:extLst>
                </a:gridCol>
                <a:gridCol w="4125987">
                  <a:extLst>
                    <a:ext uri="{9D8B030D-6E8A-4147-A177-3AD203B41FA5}">
                      <a16:colId xmlns:a16="http://schemas.microsoft.com/office/drawing/2014/main" val="1457357621"/>
                    </a:ext>
                  </a:extLst>
                </a:gridCol>
              </a:tblGrid>
              <a:tr h="537515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ILC250 (TDR)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LCF250, LCF550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300466"/>
                  </a:ext>
                </a:extLst>
              </a:tr>
              <a:tr h="527111">
                <a:tc>
                  <a:txBody>
                    <a:bodyPr/>
                    <a:lstStyle/>
                    <a:p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0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20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715143"/>
                  </a:ext>
                </a:extLst>
              </a:tr>
              <a:tr h="377246">
                <a:tc>
                  <a:txBody>
                    <a:bodyPr/>
                    <a:lstStyle/>
                    <a:p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0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2000" baseline="30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6633124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99E0BC51-1286-1ACB-1D79-485A058BE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15</a:t>
            </a:fld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27D0187-BF29-70CA-44FE-0FEFAFC7E402}"/>
              </a:ext>
            </a:extLst>
          </p:cNvPr>
          <p:cNvSpPr txBox="1">
            <a:spLocks/>
          </p:cNvSpPr>
          <p:nvPr/>
        </p:nvSpPr>
        <p:spPr>
          <a:xfrm>
            <a:off x="641313" y="3446379"/>
            <a:ext cx="10712487" cy="7192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200" dirty="0" err="1">
                <a:solidFill>
                  <a:srgbClr val="FF0000"/>
                </a:solidFill>
              </a:rPr>
              <a:t>Could</a:t>
            </a:r>
            <a:r>
              <a:rPr lang="fr-FR" sz="2200" dirty="0">
                <a:solidFill>
                  <a:srgbClr val="FF0000"/>
                </a:solidFill>
              </a:rPr>
              <a:t> WG6 experts help to </a:t>
            </a:r>
            <a:r>
              <a:rPr lang="fr-FR" sz="2200" dirty="0" err="1">
                <a:solidFill>
                  <a:srgbClr val="FF0000"/>
                </a:solidFill>
              </a:rPr>
              <a:t>fill</a:t>
            </a:r>
            <a:r>
              <a:rPr lang="fr-FR" sz="2200" dirty="0">
                <a:solidFill>
                  <a:srgbClr val="FF0000"/>
                </a:solidFill>
              </a:rPr>
              <a:t> </a:t>
            </a:r>
            <a:r>
              <a:rPr lang="fr-FR" sz="2200" dirty="0" err="1">
                <a:solidFill>
                  <a:srgbClr val="FF0000"/>
                </a:solidFill>
              </a:rPr>
              <a:t>this</a:t>
            </a:r>
            <a:r>
              <a:rPr lang="fr-FR" sz="2200" dirty="0">
                <a:solidFill>
                  <a:srgbClr val="FF0000"/>
                </a:solidFill>
              </a:rPr>
              <a:t> part and </a:t>
            </a:r>
            <a:r>
              <a:rPr lang="fr-FR" sz="2200" dirty="0" err="1">
                <a:solidFill>
                  <a:srgbClr val="FF0000"/>
                </a:solidFill>
              </a:rPr>
              <a:t>provide</a:t>
            </a:r>
            <a:r>
              <a:rPr lang="fr-FR" sz="2200" dirty="0">
                <a:solidFill>
                  <a:srgbClr val="FF0000"/>
                </a:solidFill>
              </a:rPr>
              <a:t> feedbacks?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38B242A-3573-01BF-219B-CD2C953BA441}"/>
              </a:ext>
            </a:extLst>
          </p:cNvPr>
          <p:cNvSpPr txBox="1">
            <a:spLocks/>
          </p:cNvSpPr>
          <p:nvPr/>
        </p:nvSpPr>
        <p:spPr>
          <a:xfrm>
            <a:off x="979032" y="4750712"/>
            <a:ext cx="10374768" cy="16056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000" dirty="0">
                <a:solidFill>
                  <a:srgbClr val="FF0000"/>
                </a:solidFill>
              </a:rPr>
              <a:t>WG6 experts feedback on:</a:t>
            </a:r>
          </a:p>
          <a:p>
            <a:pPr>
              <a:spcBef>
                <a:spcPts val="0"/>
              </a:spcBef>
            </a:pPr>
            <a:r>
              <a:rPr lang="fr-FR" sz="1800" dirty="0">
                <a:solidFill>
                  <a:srgbClr val="FF0000"/>
                </a:solidFill>
              </a:rPr>
              <a:t>R&amp;D objectives to </a:t>
            </a:r>
            <a:r>
              <a:rPr lang="fr-FR" sz="1800" dirty="0" err="1">
                <a:solidFill>
                  <a:srgbClr val="FF0000"/>
                </a:solidFill>
              </a:rPr>
              <a:t>rech</a:t>
            </a:r>
            <a:r>
              <a:rPr lang="fr-FR" sz="1800" dirty="0">
                <a:solidFill>
                  <a:srgbClr val="FF0000"/>
                </a:solidFill>
              </a:rPr>
              <a:t> TRL6</a:t>
            </a:r>
          </a:p>
          <a:p>
            <a:pPr>
              <a:spcBef>
                <a:spcPts val="0"/>
              </a:spcBef>
            </a:pPr>
            <a:r>
              <a:rPr lang="fr-FR" sz="1800" dirty="0">
                <a:solidFill>
                  <a:srgbClr val="FF0000"/>
                </a:solidFill>
              </a:rPr>
              <a:t>Objective </a:t>
            </a:r>
            <a:r>
              <a:rPr lang="fr-FR" sz="1800" dirty="0" err="1">
                <a:solidFill>
                  <a:srgbClr val="FF0000"/>
                </a:solidFill>
              </a:rPr>
              <a:t>resources</a:t>
            </a:r>
            <a:endParaRPr lang="fr-FR" sz="1800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</a:pPr>
            <a:r>
              <a:rPr lang="fr-FR" sz="1800" dirty="0">
                <a:solidFill>
                  <a:srgbClr val="FF0000"/>
                </a:solidFill>
              </a:rPr>
              <a:t>Infrastructures</a:t>
            </a:r>
          </a:p>
          <a:p>
            <a:pPr>
              <a:spcBef>
                <a:spcPts val="0"/>
              </a:spcBef>
            </a:pPr>
            <a:r>
              <a:rPr lang="it-IT" sz="1800" dirty="0">
                <a:solidFill>
                  <a:srgbClr val="FF0000"/>
                </a:solidFill>
              </a:rPr>
              <a:t>Possible partners with capabilities in the needed R&amp;D</a:t>
            </a:r>
            <a:endParaRPr lang="fr-FR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9778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A9D74-1CF3-ADF5-9840-7CBA3420C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881" y="136525"/>
            <a:ext cx="11411218" cy="1325563"/>
          </a:xfrm>
        </p:spPr>
        <p:txBody>
          <a:bodyPr>
            <a:normAutofit/>
          </a:bodyPr>
          <a:lstStyle/>
          <a:p>
            <a:r>
              <a:rPr lang="en-US" sz="3600" dirty="0"/>
              <a:t>LCF synergy with ILC and other 1.3 GHz large series projects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CC2018A4-F359-47BC-F919-7CA67D65169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19823" y="2774436"/>
            <a:ext cx="11713335" cy="379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/>
              <a:t>1.3 GHz cavities have a high TRL (some projects reached TRL9) since they reach the industrialization stage: full process done in industries, including mechanical, surface treatments and cavity preparation </a:t>
            </a:r>
            <a:r>
              <a:rPr lang="en-GB" sz="2000" i="1" dirty="0"/>
              <a:t>“from raw material to ready to be installed in string assembly”</a:t>
            </a:r>
            <a:r>
              <a:rPr lang="en-GB" sz="2000" dirty="0"/>
              <a:t>:</a:t>
            </a:r>
          </a:p>
          <a:p>
            <a:pPr lvl="1"/>
            <a:r>
              <a:rPr lang="en-GB" sz="1600" dirty="0"/>
              <a:t>Pulsed operation: </a:t>
            </a:r>
          </a:p>
          <a:p>
            <a:pPr lvl="2"/>
            <a:r>
              <a:rPr lang="en-GB" sz="1200" dirty="0"/>
              <a:t>Eu-XFEL (DESY), 800 cavities</a:t>
            </a:r>
          </a:p>
          <a:p>
            <a:pPr lvl="1"/>
            <a:r>
              <a:rPr lang="en-GB" sz="1600" dirty="0"/>
              <a:t>CW operation:</a:t>
            </a:r>
          </a:p>
          <a:p>
            <a:pPr lvl="2"/>
            <a:r>
              <a:rPr lang="en-GB" sz="1200" dirty="0"/>
              <a:t>LCLS-II + HE (SLAC</a:t>
            </a:r>
            <a:r>
              <a:rPr lang="en-GB" sz="1200" dirty="0">
                <a:solidFill>
                  <a:srgbClr val="0070C0"/>
                </a:solidFill>
              </a:rPr>
              <a:t>-Fermilab-</a:t>
            </a:r>
            <a:r>
              <a:rPr lang="en-GB" sz="1200" dirty="0" err="1">
                <a:solidFill>
                  <a:srgbClr val="0070C0"/>
                </a:solidFill>
              </a:rPr>
              <a:t>JLab</a:t>
            </a:r>
            <a:r>
              <a:rPr lang="en-GB" sz="1200" dirty="0"/>
              <a:t>), </a:t>
            </a:r>
            <a:r>
              <a:rPr lang="en-GB" sz="1200" b="1" dirty="0">
                <a:solidFill>
                  <a:srgbClr val="0000FF"/>
                </a:solidFill>
                <a:highlight>
                  <a:srgbClr val="FFFF00"/>
                </a:highlight>
              </a:rPr>
              <a:t>440 cavities (this number is only for LCLS-II-HE)</a:t>
            </a:r>
          </a:p>
          <a:p>
            <a:pPr lvl="2"/>
            <a:r>
              <a:rPr lang="en-GB" sz="1200" dirty="0"/>
              <a:t>SHINE (Shanghai), 600 cavities </a:t>
            </a:r>
          </a:p>
          <a:p>
            <a:r>
              <a:rPr lang="en-GB" sz="2000" dirty="0"/>
              <a:t>LCF inherits all the know-how and, asking for a higher Q0 at High field (see table of cavity specs), it is necessary to work mainly to improve surface and thermal treatments that require:</a:t>
            </a:r>
          </a:p>
          <a:p>
            <a:pPr lvl="1"/>
            <a:r>
              <a:rPr lang="en-GB" sz="1400" dirty="0"/>
              <a:t>R&amp;D on several single-cell and 9-cells (already in progress, see results in next slides)</a:t>
            </a:r>
          </a:p>
          <a:p>
            <a:pPr lvl="1"/>
            <a:r>
              <a:rPr lang="en-GB" sz="1400" dirty="0"/>
              <a:t>Measurements in CM also available or under way (ITN KEK cryomodule foreseen in 2026-2027)</a:t>
            </a:r>
          </a:p>
          <a:p>
            <a:pPr lvl="1"/>
            <a:endParaRPr lang="en-GB" sz="14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D249EE9-F7CD-9CE9-AB86-EF75F41A7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16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34AFDA4-C4DE-F745-D50F-8F294E9456F4}"/>
              </a:ext>
            </a:extLst>
          </p:cNvPr>
          <p:cNvSpPr txBox="1">
            <a:spLocks/>
          </p:cNvSpPr>
          <p:nvPr/>
        </p:nvSpPr>
        <p:spPr>
          <a:xfrm>
            <a:off x="319824" y="1346750"/>
            <a:ext cx="11713334" cy="11424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400" dirty="0">
                <a:solidFill>
                  <a:srgbClr val="FF0000"/>
                </a:solidFill>
              </a:rPr>
              <a:t>I propose to have one slide </a:t>
            </a:r>
            <a:r>
              <a:rPr lang="fr-FR" sz="2400" dirty="0" err="1">
                <a:solidFill>
                  <a:srgbClr val="FF0000"/>
                </a:solidFill>
              </a:rPr>
              <a:t>only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>
                <a:solidFill>
                  <a:srgbClr val="FF0000"/>
                </a:solidFill>
              </a:rPr>
              <a:t>dedicated</a:t>
            </a:r>
            <a:r>
              <a:rPr lang="fr-FR" sz="2400" dirty="0">
                <a:solidFill>
                  <a:srgbClr val="FF0000"/>
                </a:solidFill>
              </a:rPr>
              <a:t> to large </a:t>
            </a:r>
            <a:r>
              <a:rPr lang="fr-FR" sz="2400" dirty="0" err="1">
                <a:solidFill>
                  <a:srgbClr val="FF0000"/>
                </a:solidFill>
              </a:rPr>
              <a:t>series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>
                <a:solidFill>
                  <a:srgbClr val="FF0000"/>
                </a:solidFill>
              </a:rPr>
              <a:t>projects</a:t>
            </a:r>
            <a:r>
              <a:rPr lang="fr-FR" sz="2400" dirty="0">
                <a:solidFill>
                  <a:srgbClr val="FF0000"/>
                </a:solidFill>
              </a:rPr>
              <a:t> (</a:t>
            </a:r>
            <a:r>
              <a:rPr lang="fr-FR" sz="2400" dirty="0" err="1">
                <a:solidFill>
                  <a:srgbClr val="FF0000"/>
                </a:solidFill>
              </a:rPr>
              <a:t>based</a:t>
            </a:r>
            <a:r>
              <a:rPr lang="fr-FR" sz="2400" dirty="0">
                <a:solidFill>
                  <a:srgbClr val="FF0000"/>
                </a:solidFill>
              </a:rPr>
              <a:t> on 1.3 GHz </a:t>
            </a:r>
            <a:r>
              <a:rPr lang="fr-FR" sz="2400" dirty="0" err="1">
                <a:solidFill>
                  <a:srgbClr val="FF0000"/>
                </a:solidFill>
              </a:rPr>
              <a:t>technology</a:t>
            </a:r>
            <a:r>
              <a:rPr lang="fr-FR" sz="2400" dirty="0">
                <a:solidFill>
                  <a:srgbClr val="FF0000"/>
                </a:solidFill>
              </a:rPr>
              <a:t>). </a:t>
            </a:r>
            <a:r>
              <a:rPr lang="fr-FR" sz="2400" dirty="0" err="1">
                <a:solidFill>
                  <a:srgbClr val="FF0000"/>
                </a:solidFill>
              </a:rPr>
              <a:t>Below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>
                <a:solidFill>
                  <a:srgbClr val="FF0000"/>
                </a:solidFill>
              </a:rPr>
              <a:t>what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>
                <a:solidFill>
                  <a:srgbClr val="FF0000"/>
                </a:solidFill>
              </a:rPr>
              <a:t>I’ve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>
                <a:solidFill>
                  <a:srgbClr val="FF0000"/>
                </a:solidFill>
              </a:rPr>
              <a:t>summarized</a:t>
            </a:r>
            <a:r>
              <a:rPr lang="fr-FR" sz="2400" dirty="0">
                <a:solidFill>
                  <a:srgbClr val="FF0000"/>
                </a:solidFill>
              </a:rPr>
              <a:t> for </a:t>
            </a:r>
            <a:r>
              <a:rPr lang="fr-FR" sz="2400" dirty="0" err="1">
                <a:solidFill>
                  <a:srgbClr val="FF0000"/>
                </a:solidFill>
              </a:rPr>
              <a:t>cavities</a:t>
            </a:r>
            <a:r>
              <a:rPr lang="fr-FR" sz="2400" dirty="0">
                <a:solidFill>
                  <a:srgbClr val="FF0000"/>
                </a:solidFill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400" dirty="0" err="1">
                <a:solidFill>
                  <a:srgbClr val="FF0000"/>
                </a:solidFill>
              </a:rPr>
              <a:t>Please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>
                <a:solidFill>
                  <a:srgbClr val="FF0000"/>
                </a:solidFill>
              </a:rPr>
              <a:t>add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>
                <a:solidFill>
                  <a:srgbClr val="FF0000"/>
                </a:solidFill>
              </a:rPr>
              <a:t>any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>
                <a:solidFill>
                  <a:srgbClr val="FF0000"/>
                </a:solidFill>
              </a:rPr>
              <a:t>further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dirty="0" err="1">
                <a:solidFill>
                  <a:srgbClr val="FF0000"/>
                </a:solidFill>
              </a:rPr>
              <a:t>worthwhile</a:t>
            </a:r>
            <a:r>
              <a:rPr lang="fr-FR" sz="2400" dirty="0">
                <a:solidFill>
                  <a:srgbClr val="FF0000"/>
                </a:solidFill>
              </a:rPr>
              <a:t> information</a:t>
            </a:r>
          </a:p>
        </p:txBody>
      </p:sp>
    </p:spTree>
    <p:extLst>
      <p:ext uri="{BB962C8B-B14F-4D97-AF65-F5344CB8AC3E}">
        <p14:creationId xmlns:p14="http://schemas.microsoft.com/office/powerpoint/2010/main" val="1543478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1C70C-64F1-4CE3-AE02-FC404F9DF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BACK-UP SLIDES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B5972B-7C45-E10D-CFEA-90A582367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9324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30422-D877-BEAC-DBA8-5164DF1C5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312"/>
            <a:ext cx="10515600" cy="973721"/>
          </a:xfrm>
        </p:spPr>
        <p:txBody>
          <a:bodyPr/>
          <a:lstStyle/>
          <a:p>
            <a:r>
              <a:rPr lang="en-GB" dirty="0"/>
              <a:t>Delivery Plan (per primary objective)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2908404-BCF1-9022-1619-00D1756607A5}"/>
              </a:ext>
            </a:extLst>
          </p:cNvPr>
          <p:cNvGraphicFramePr>
            <a:graphicFrameLocks noGrp="1"/>
          </p:cNvGraphicFramePr>
          <p:nvPr/>
        </p:nvGraphicFramePr>
        <p:xfrm>
          <a:off x="1494336" y="2782669"/>
          <a:ext cx="9203328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6470">
                  <a:extLst>
                    <a:ext uri="{9D8B030D-6E8A-4147-A177-3AD203B41FA5}">
                      <a16:colId xmlns:a16="http://schemas.microsoft.com/office/drawing/2014/main" val="4248837434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57241124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77166333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23625848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276016901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81094761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748880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Objective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Yr1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Yr2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Yr3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Yr4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Yr5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Yr6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720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74040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Manufacture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322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Validate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534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Integrate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792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TRL6 Demonstration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685144"/>
                  </a:ext>
                </a:extLst>
              </a:tr>
            </a:tbl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30749858-7F4C-8BF7-B4C3-AFDBB921B2E1}"/>
              </a:ext>
            </a:extLst>
          </p:cNvPr>
          <p:cNvSpPr txBox="1"/>
          <p:nvPr/>
        </p:nvSpPr>
        <p:spPr>
          <a:xfrm>
            <a:off x="838200" y="5354425"/>
            <a:ext cx="1051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??</a:t>
            </a:r>
            <a:endParaRPr lang="en-GB" dirty="0"/>
          </a:p>
          <a:p>
            <a:r>
              <a:rPr lang="it-IT" dirty="0"/>
              <a:t> 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75247DAF-75C8-D184-4A88-31790D461130}"/>
              </a:ext>
            </a:extLst>
          </p:cNvPr>
          <p:cNvSpPr txBox="1">
            <a:spLocks/>
          </p:cNvSpPr>
          <p:nvPr/>
        </p:nvSpPr>
        <p:spPr>
          <a:xfrm>
            <a:off x="593501" y="1341749"/>
            <a:ext cx="10515600" cy="7832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GB" sz="1400" i="1" u="sng" dirty="0">
                <a:solidFill>
                  <a:schemeClr val="accent2">
                    <a:lumMod val="75000"/>
                  </a:schemeClr>
                </a:solidFill>
              </a:rPr>
              <a:t>RF Coordination Panel (RFCP) request (Bisoffi and McIntosh)</a:t>
            </a:r>
            <a:r>
              <a:rPr lang="en-GB" sz="1400" i="1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lvl="1"/>
            <a:r>
              <a:rPr lang="en-US" sz="1400" i="1" dirty="0">
                <a:solidFill>
                  <a:schemeClr val="accent2">
                    <a:lumMod val="75000"/>
                  </a:schemeClr>
                </a:solidFill>
              </a:rPr>
              <a:t>The objective is an aggregate of the various RF systems required: if relevant, please provide a breakdown of each R&amp;D objective among the principal RF systems described in slide 1)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D4EA9E-BB0F-F4AC-A0D9-4711BD292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25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4737F5D-47A9-8E41-B736-728D79E7E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4154"/>
            <a:ext cx="10515600" cy="1140173"/>
          </a:xfrm>
        </p:spPr>
        <p:txBody>
          <a:bodyPr/>
          <a:lstStyle/>
          <a:p>
            <a:r>
              <a:rPr lang="en-GB" dirty="0"/>
              <a:t>Critical RF Challenges for LCF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77616D1-8334-4EA8-91A9-7FC9704DB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2077"/>
            <a:ext cx="10515600" cy="2765693"/>
          </a:xfrm>
        </p:spPr>
        <p:txBody>
          <a:bodyPr>
            <a:normAutofit/>
          </a:bodyPr>
          <a:lstStyle/>
          <a:p>
            <a:pPr marL="0" indent="0" defTabSz="450850">
              <a:buNone/>
            </a:pPr>
            <a:r>
              <a:rPr lang="en-GB" sz="2400" dirty="0"/>
              <a:t>(1)	1.3 GHz 9-cell cavities (SRF Bulk Nb) </a:t>
            </a:r>
            <a:r>
              <a:rPr lang="en-GB" sz="2400" dirty="0">
                <a:solidFill>
                  <a:srgbClr val="0070C0"/>
                </a:solidFill>
              </a:rPr>
              <a:t>(WG1)</a:t>
            </a:r>
          </a:p>
          <a:p>
            <a:pPr marL="0" indent="0" defTabSz="450850">
              <a:buNone/>
            </a:pPr>
            <a:r>
              <a:rPr lang="en-GB" sz="2400" dirty="0"/>
              <a:t>(2)	Power Couplers </a:t>
            </a:r>
            <a:r>
              <a:rPr lang="en-GB" sz="2400" dirty="0">
                <a:solidFill>
                  <a:srgbClr val="0070C0"/>
                </a:solidFill>
              </a:rPr>
              <a:t>(WG3)</a:t>
            </a:r>
          </a:p>
          <a:p>
            <a:pPr marL="0" indent="0" defTabSz="450850">
              <a:buNone/>
            </a:pPr>
            <a:r>
              <a:rPr lang="en-GB" sz="2400" dirty="0"/>
              <a:t>(3)	Power Sources </a:t>
            </a:r>
            <a:r>
              <a:rPr lang="en-GB" sz="2400" dirty="0">
                <a:solidFill>
                  <a:srgbClr val="0070C0"/>
                </a:solidFill>
              </a:rPr>
              <a:t>(WG5)</a:t>
            </a:r>
          </a:p>
          <a:p>
            <a:pPr marL="0" indent="0" defTabSz="450850">
              <a:buNone/>
            </a:pPr>
            <a:r>
              <a:rPr lang="en-GB" sz="2400" dirty="0"/>
              <a:t>(4)	LLRF, AI and ML </a:t>
            </a:r>
            <a:r>
              <a:rPr lang="en-GB" sz="2400" dirty="0">
                <a:solidFill>
                  <a:srgbClr val="0070C0"/>
                </a:solidFill>
              </a:rPr>
              <a:t>(WG6)</a:t>
            </a: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62F5FC9-D1CE-0CC6-BAF4-9AA5A5FC0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004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1423E-AA14-5060-7CBC-B3CF3551A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E0D41F1-2A4F-36D4-7498-5FA4450F2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ILC to LCF Design Specifications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6A32C0E-2FD2-DB8C-EBA2-C5329C8000B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2201" t="13240" r="3326" b="42730"/>
          <a:stretch>
            <a:fillRect/>
          </a:stretch>
        </p:blipFill>
        <p:spPr>
          <a:xfrm>
            <a:off x="2337424" y="1499444"/>
            <a:ext cx="7532383" cy="4667676"/>
          </a:xfrm>
          <a:prstGeom prst="rect">
            <a:avLst/>
          </a:prstGeom>
        </p:spPr>
      </p:pic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560FBCF-F382-3E78-0A2A-89709DA73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00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D42677-4A17-6C01-040D-438150C6B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2D468-6635-30C4-0BD0-35A4B0C94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en-CH" sz="4000" dirty="0">
                <a:solidFill>
                  <a:schemeClr val="bg1"/>
                </a:solidFill>
              </a:rPr>
              <a:t>TRL levels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2B0F252-6BE6-2987-4C1B-743C08FD42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154559"/>
              </p:ext>
            </p:extLst>
          </p:nvPr>
        </p:nvGraphicFramePr>
        <p:xfrm>
          <a:off x="108712" y="3741777"/>
          <a:ext cx="4652892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05134">
                  <a:extLst>
                    <a:ext uri="{9D8B030D-6E8A-4147-A177-3AD203B41FA5}">
                      <a16:colId xmlns:a16="http://schemas.microsoft.com/office/drawing/2014/main" val="2521005117"/>
                    </a:ext>
                  </a:extLst>
                </a:gridCol>
                <a:gridCol w="3847758">
                  <a:extLst>
                    <a:ext uri="{9D8B030D-6E8A-4147-A177-3AD203B41FA5}">
                      <a16:colId xmlns:a16="http://schemas.microsoft.com/office/drawing/2014/main" val="304067196"/>
                    </a:ext>
                  </a:extLst>
                </a:gridCol>
              </a:tblGrid>
              <a:tr h="237380">
                <a:tc>
                  <a:txBody>
                    <a:bodyPr/>
                    <a:lstStyle/>
                    <a:p>
                      <a:r>
                        <a:rPr lang="en-CH" sz="1600" dirty="0">
                          <a:solidFill>
                            <a:schemeClr val="bg1"/>
                          </a:solidFill>
                        </a:rPr>
                        <a:t>TRL1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H" sz="1600" dirty="0">
                          <a:solidFill>
                            <a:schemeClr val="bg1"/>
                          </a:solidFill>
                        </a:rPr>
                        <a:t>Define basic properties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051351"/>
                  </a:ext>
                </a:extLst>
              </a:tr>
              <a:tr h="237380">
                <a:tc>
                  <a:txBody>
                    <a:bodyPr/>
                    <a:lstStyle/>
                    <a:p>
                      <a:r>
                        <a:rPr lang="en-CH" sz="1600" dirty="0"/>
                        <a:t>TRL2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H" sz="1600" dirty="0"/>
                        <a:t>Analystical study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007503"/>
                  </a:ext>
                </a:extLst>
              </a:tr>
              <a:tr h="237380">
                <a:tc>
                  <a:txBody>
                    <a:bodyPr/>
                    <a:lstStyle/>
                    <a:p>
                      <a:r>
                        <a:rPr lang="en-CH" sz="1600" dirty="0"/>
                        <a:t>TRL3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H" sz="1600" dirty="0"/>
                        <a:t>Proof of concept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376157"/>
                  </a:ext>
                </a:extLst>
              </a:tr>
              <a:tr h="237380">
                <a:tc>
                  <a:txBody>
                    <a:bodyPr/>
                    <a:lstStyle/>
                    <a:p>
                      <a:r>
                        <a:rPr lang="en-CH" sz="1600" dirty="0"/>
                        <a:t>TRL4</a:t>
                      </a:r>
                    </a:p>
                  </a:txBody>
                  <a:tcPr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H" sz="1600" dirty="0"/>
                        <a:t>Pre-prototype</a:t>
                      </a:r>
                    </a:p>
                  </a:txBody>
                  <a:tcPr>
                    <a:solidFill>
                      <a:srgbClr val="FFFD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482546"/>
                  </a:ext>
                </a:extLst>
              </a:tr>
              <a:tr h="237380">
                <a:tc>
                  <a:txBody>
                    <a:bodyPr/>
                    <a:lstStyle/>
                    <a:p>
                      <a:r>
                        <a:rPr lang="en-CH" sz="1600" dirty="0"/>
                        <a:t>TRL5</a:t>
                      </a:r>
                    </a:p>
                  </a:txBody>
                  <a:tcPr>
                    <a:solidFill>
                      <a:srgbClr val="FFFF00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H" sz="1600" dirty="0"/>
                        <a:t>Pre-prototype tested in lab</a:t>
                      </a:r>
                    </a:p>
                  </a:txBody>
                  <a:tcPr>
                    <a:solidFill>
                      <a:srgbClr val="FFFF00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380713"/>
                  </a:ext>
                </a:extLst>
              </a:tr>
              <a:tr h="237380">
                <a:tc>
                  <a:txBody>
                    <a:bodyPr/>
                    <a:lstStyle/>
                    <a:p>
                      <a:r>
                        <a:rPr lang="en-CH" sz="1600" dirty="0"/>
                        <a:t>TRL6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H" sz="1600" dirty="0"/>
                        <a:t>Prototype tested in relevant environment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6934240"/>
                  </a:ext>
                </a:extLst>
              </a:tr>
              <a:tr h="237380">
                <a:tc>
                  <a:txBody>
                    <a:bodyPr/>
                    <a:lstStyle/>
                    <a:p>
                      <a:r>
                        <a:rPr lang="en-CH" sz="1600" dirty="0"/>
                        <a:t>TRL7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H" sz="1600" dirty="0"/>
                        <a:t>Approved prototype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729299"/>
                  </a:ext>
                </a:extLst>
              </a:tr>
              <a:tr h="23738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CH" sz="16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TRL8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CH" sz="16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Pre-serial manufacturing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216986"/>
                  </a:ext>
                </a:extLst>
              </a:tr>
              <a:tr h="23738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CH" sz="16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TRL9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CH" sz="16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Series production (product on market)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2188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60F88B8-2F84-5F90-8E7C-D99993F545EA}"/>
              </a:ext>
            </a:extLst>
          </p:cNvPr>
          <p:cNvSpPr txBox="1"/>
          <p:nvPr/>
        </p:nvSpPr>
        <p:spPr>
          <a:xfrm>
            <a:off x="5174534" y="3981688"/>
            <a:ext cx="48076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H" sz="1400" b="1" dirty="0"/>
              <a:t>Interpretation for cavities: </a:t>
            </a:r>
          </a:p>
          <a:p>
            <a:r>
              <a:rPr lang="en-CH" sz="1400" dirty="0"/>
              <a:t>TRL3: sample test achieves specs</a:t>
            </a:r>
          </a:p>
          <a:p>
            <a:r>
              <a:rPr lang="en-CH" sz="1400" dirty="0"/>
              <a:t>TRL4: a similarly shaped cavity without ports has achieved similar specs in a vertical cold test</a:t>
            </a:r>
            <a:r>
              <a:rPr lang="it-IT" sz="1400" dirty="0"/>
              <a:t> -&gt; SINGLE-CELL</a:t>
            </a:r>
            <a:r>
              <a:rPr lang="en-CH" sz="1400" dirty="0"/>
              <a:t> </a:t>
            </a:r>
          </a:p>
          <a:p>
            <a:r>
              <a:rPr lang="en-CH" sz="1400" dirty="0"/>
              <a:t>TRL5: bare and dressed cavities with ports in vertical cold test has achieved specs</a:t>
            </a:r>
            <a:r>
              <a:rPr lang="it-IT" sz="1400" dirty="0"/>
              <a:t>- &gt; 9-CELL</a:t>
            </a:r>
            <a:endParaRPr lang="en-CH" sz="1400" dirty="0"/>
          </a:p>
          <a:p>
            <a:r>
              <a:rPr lang="en-CH" sz="1400" dirty="0"/>
              <a:t>TRL6: fully dressed cavity with FPC in horizontal test achieves specs</a:t>
            </a:r>
          </a:p>
          <a:p>
            <a:r>
              <a:rPr lang="en-CH" sz="1400" dirty="0"/>
              <a:t>TRL7: cavity in prototype CM achieves specs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67FD70-A009-4C0A-89E9-D10D5EF73A5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97" t="29702" r="3295" b="17658"/>
          <a:stretch/>
        </p:blipFill>
        <p:spPr>
          <a:xfrm>
            <a:off x="6906974" y="66674"/>
            <a:ext cx="4986576" cy="269430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95281D6-26F3-B8A8-E429-18A20C612641}"/>
              </a:ext>
            </a:extLst>
          </p:cNvPr>
          <p:cNvSpPr txBox="1"/>
          <p:nvPr/>
        </p:nvSpPr>
        <p:spPr>
          <a:xfrm>
            <a:off x="5312535" y="6289072"/>
            <a:ext cx="66277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dirty="0">
                <a:solidFill>
                  <a:srgbClr val="FF0000"/>
                </a:solidFill>
                <a:highlight>
                  <a:srgbClr val="FFFF00"/>
                </a:highlight>
              </a:rPr>
              <a:t>DO WE HAVE TO KEEP TRL6 FOR HOR TEST OR JUST CONSIDER TRL7 FOR CM?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63FBD7E0-FA02-6659-CC24-EAF1E9A45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4</a:t>
            </a:fld>
            <a:endParaRPr lang="en-GB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519FA07C-57C2-D463-25F2-C6DC98D675A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TRL definition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61F6D8F-7A73-CF06-3CE5-BD02D3AACCFC}"/>
              </a:ext>
            </a:extLst>
          </p:cNvPr>
          <p:cNvSpPr txBox="1">
            <a:spLocks/>
          </p:cNvSpPr>
          <p:nvPr/>
        </p:nvSpPr>
        <p:spPr>
          <a:xfrm>
            <a:off x="378382" y="1523974"/>
            <a:ext cx="6003368" cy="6413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200" dirty="0" err="1"/>
              <a:t>During</a:t>
            </a:r>
            <a:r>
              <a:rPr lang="fr-FR" sz="2200" dirty="0"/>
              <a:t> </a:t>
            </a:r>
            <a:r>
              <a:rPr lang="fr-FR" sz="2200" dirty="0" err="1"/>
              <a:t>our</a:t>
            </a:r>
            <a:r>
              <a:rPr lang="fr-FR" sz="2200" dirty="0"/>
              <a:t> </a:t>
            </a:r>
            <a:r>
              <a:rPr lang="fr-FR" sz="2200" dirty="0" err="1"/>
              <a:t>past</a:t>
            </a:r>
            <a:r>
              <a:rPr lang="fr-FR" sz="2200" dirty="0"/>
              <a:t> </a:t>
            </a:r>
            <a:r>
              <a:rPr lang="fr-FR" sz="2200" dirty="0" err="1"/>
              <a:t>activities</a:t>
            </a:r>
            <a:r>
              <a:rPr lang="fr-FR" sz="2200" dirty="0"/>
              <a:t> for the RF panel, </a:t>
            </a:r>
            <a:r>
              <a:rPr lang="fr-FR" sz="2200" dirty="0" err="1"/>
              <a:t>we</a:t>
            </a:r>
            <a:r>
              <a:rPr lang="fr-FR" sz="2200" dirty="0"/>
              <a:t> </a:t>
            </a:r>
            <a:r>
              <a:rPr lang="fr-FR" sz="2200" dirty="0" err="1"/>
              <a:t>used</a:t>
            </a:r>
            <a:r>
              <a:rPr lang="fr-FR" sz="2200" dirty="0"/>
              <a:t> the TRL </a:t>
            </a:r>
            <a:r>
              <a:rPr lang="fr-FR" sz="2200" dirty="0" err="1"/>
              <a:t>shown</a:t>
            </a:r>
            <a:r>
              <a:rPr lang="fr-FR" sz="2200" dirty="0"/>
              <a:t> on the right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200" dirty="0"/>
              <a:t>For the </a:t>
            </a:r>
            <a:r>
              <a:rPr lang="fr-FR" sz="2200" dirty="0" err="1"/>
              <a:t>current</a:t>
            </a:r>
            <a:r>
              <a:rPr lang="fr-FR" sz="2200" dirty="0"/>
              <a:t> </a:t>
            </a:r>
            <a:r>
              <a:rPr lang="fr-FR" sz="2200" dirty="0" err="1"/>
              <a:t>analysis</a:t>
            </a:r>
            <a:r>
              <a:rPr lang="fr-FR" sz="2200" dirty="0"/>
              <a:t>, I propose to use the TRL </a:t>
            </a:r>
            <a:r>
              <a:rPr lang="fr-FR" sz="2200" dirty="0" err="1"/>
              <a:t>prepared</a:t>
            </a:r>
            <a:r>
              <a:rPr lang="fr-FR" sz="2200" dirty="0"/>
              <a:t> by Frank Gerigk (</a:t>
            </a:r>
            <a:r>
              <a:rPr lang="fr-FR" sz="2200" dirty="0" err="1"/>
              <a:t>below</a:t>
            </a:r>
            <a:r>
              <a:rPr lang="fr-FR" sz="2200" dirty="0"/>
              <a:t> the </a:t>
            </a:r>
            <a:r>
              <a:rPr lang="fr-FR" sz="2200" dirty="0" err="1"/>
              <a:t>example</a:t>
            </a:r>
            <a:r>
              <a:rPr lang="fr-FR" sz="2200" dirty="0"/>
              <a:t> for </a:t>
            </a:r>
            <a:r>
              <a:rPr lang="fr-FR" sz="2200" dirty="0" err="1"/>
              <a:t>cavities</a:t>
            </a:r>
            <a:r>
              <a:rPr lang="fr-FR" sz="2200" dirty="0"/>
              <a:t>)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2FE0A6F-CA40-6B0C-A92E-CB5CADF2669A}"/>
              </a:ext>
            </a:extLst>
          </p:cNvPr>
          <p:cNvCxnSpPr>
            <a:cxnSpLocks/>
          </p:cNvCxnSpPr>
          <p:nvPr/>
        </p:nvCxnSpPr>
        <p:spPr>
          <a:xfrm flipV="1">
            <a:off x="4337050" y="1871953"/>
            <a:ext cx="2504518" cy="1656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2513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D72415-B264-78FF-C1C7-4223F5D44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87E670-AA0E-11AF-E3F5-F00F63E09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0" y="178381"/>
            <a:ext cx="11844284" cy="1325563"/>
          </a:xfrm>
        </p:spPr>
        <p:txBody>
          <a:bodyPr>
            <a:normAutofit/>
          </a:bodyPr>
          <a:lstStyle/>
          <a:p>
            <a:r>
              <a:rPr lang="en-GB" dirty="0"/>
              <a:t>(1) 1.3 GHz SRF Cavity Design Specifications </a:t>
            </a:r>
            <a:r>
              <a:rPr lang="en-GB" sz="3600" dirty="0">
                <a:solidFill>
                  <a:srgbClr val="0070C0"/>
                </a:solidFill>
              </a:rPr>
              <a:t>(WG1)</a:t>
            </a:r>
            <a:endParaRPr lang="en-GB" sz="36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A7EB402-87EA-3065-2645-29F1EDE344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326032"/>
              </p:ext>
            </p:extLst>
          </p:nvPr>
        </p:nvGraphicFramePr>
        <p:xfrm>
          <a:off x="335908" y="1690688"/>
          <a:ext cx="11615685" cy="14608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2381">
                  <a:extLst>
                    <a:ext uri="{9D8B030D-6E8A-4147-A177-3AD203B41FA5}">
                      <a16:colId xmlns:a16="http://schemas.microsoft.com/office/drawing/2014/main" val="627436180"/>
                    </a:ext>
                  </a:extLst>
                </a:gridCol>
                <a:gridCol w="4286588">
                  <a:extLst>
                    <a:ext uri="{9D8B030D-6E8A-4147-A177-3AD203B41FA5}">
                      <a16:colId xmlns:a16="http://schemas.microsoft.com/office/drawing/2014/main" val="2739449952"/>
                    </a:ext>
                  </a:extLst>
                </a:gridCol>
                <a:gridCol w="4646716">
                  <a:extLst>
                    <a:ext uri="{9D8B030D-6E8A-4147-A177-3AD203B41FA5}">
                      <a16:colId xmlns:a16="http://schemas.microsoft.com/office/drawing/2014/main" val="1457357621"/>
                    </a:ext>
                  </a:extLst>
                </a:gridCol>
              </a:tblGrid>
              <a:tr h="537515">
                <a:tc>
                  <a:txBody>
                    <a:bodyPr/>
                    <a:lstStyle/>
                    <a:p>
                      <a:r>
                        <a:rPr lang="it-IT" sz="2400" dirty="0"/>
                        <a:t>Cavities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ILC250 (TDR)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LCF250, LCF550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300466"/>
                  </a:ext>
                </a:extLst>
              </a:tr>
              <a:tr h="527111">
                <a:tc>
                  <a:txBody>
                    <a:bodyPr/>
                    <a:lstStyle/>
                    <a:p>
                      <a:r>
                        <a:rPr lang="it-IT" sz="2000" dirty="0"/>
                        <a:t>1.3 GHz, 9-cell (CM)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/>
                        <a:t>&lt;31.5&gt; MV/m </a:t>
                      </a:r>
                      <a:r>
                        <a:rPr lang="it-IT" sz="1800" dirty="0"/>
                        <a:t>(±20%) </a:t>
                      </a:r>
                      <a:r>
                        <a:rPr lang="it-IT" sz="2000" dirty="0"/>
                        <a:t>@ Q0 = 1.0 x 10</a:t>
                      </a:r>
                      <a:r>
                        <a:rPr lang="it-IT" sz="2000" baseline="300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/>
                        <a:t>&lt;31.5&gt; MV/m </a:t>
                      </a:r>
                      <a:r>
                        <a:rPr lang="it-IT" sz="1800" dirty="0"/>
                        <a:t>(±20%) </a:t>
                      </a:r>
                      <a:r>
                        <a:rPr lang="it-IT" sz="2000" dirty="0"/>
                        <a:t>@ Q0 = 2 x 10</a:t>
                      </a:r>
                      <a:r>
                        <a:rPr lang="it-IT" sz="2000" baseline="300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715143"/>
                  </a:ext>
                </a:extLst>
              </a:tr>
              <a:tr h="377246">
                <a:tc>
                  <a:txBody>
                    <a:bodyPr/>
                    <a:lstStyle/>
                    <a:p>
                      <a:r>
                        <a:rPr lang="it-IT" sz="2000" dirty="0"/>
                        <a:t>1.3 GHz, 9-cell (VT)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/>
                        <a:t>&lt;35.0&gt; MV/m </a:t>
                      </a:r>
                      <a:r>
                        <a:rPr lang="it-IT" sz="1800" dirty="0"/>
                        <a:t>(±20%) </a:t>
                      </a:r>
                      <a:r>
                        <a:rPr lang="it-IT" sz="2000" dirty="0"/>
                        <a:t>@ Q0 = 0.8 x 10</a:t>
                      </a:r>
                      <a:r>
                        <a:rPr lang="it-IT" sz="2000" baseline="300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/>
                        <a:t>&lt;35.0&gt; MV/m </a:t>
                      </a:r>
                      <a:r>
                        <a:rPr lang="it-IT" sz="1800" dirty="0"/>
                        <a:t>(±20%) </a:t>
                      </a:r>
                      <a:r>
                        <a:rPr lang="it-IT" sz="2000" dirty="0"/>
                        <a:t>@ Q0 = 1.6 x 10</a:t>
                      </a:r>
                      <a:r>
                        <a:rPr lang="it-IT" sz="2000" baseline="30000" dirty="0"/>
                        <a:t>10</a:t>
                      </a:r>
                      <a:r>
                        <a:rPr lang="it-IT" sz="2000" baseline="0" dirty="0"/>
                        <a:t> </a:t>
                      </a:r>
                      <a:r>
                        <a:rPr lang="it-IT" sz="2000" dirty="0">
                          <a:solidFill>
                            <a:srgbClr val="FF0000"/>
                          </a:solidFill>
                        </a:rPr>
                        <a:t>(*)</a:t>
                      </a:r>
                      <a:endParaRPr lang="it-IT" sz="2000" baseline="30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663312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52A5899-4685-9AC8-CB5E-67B34B28E5E3}"/>
              </a:ext>
            </a:extLst>
          </p:cNvPr>
          <p:cNvSpPr txBox="1"/>
          <p:nvPr/>
        </p:nvSpPr>
        <p:spPr>
          <a:xfrm>
            <a:off x="450761" y="3398670"/>
            <a:ext cx="25718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i="1" dirty="0">
                <a:solidFill>
                  <a:srgbClr val="FF0000"/>
                </a:solidFill>
              </a:rPr>
              <a:t>(*) Q0 scaled by experience  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8EA010-61FF-01A0-E3E8-202C078D8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5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BCF812B-65D8-A863-9EF8-6F0100713C8D}"/>
              </a:ext>
            </a:extLst>
          </p:cNvPr>
          <p:cNvSpPr txBox="1">
            <a:spLocks/>
          </p:cNvSpPr>
          <p:nvPr/>
        </p:nvSpPr>
        <p:spPr>
          <a:xfrm>
            <a:off x="288157" y="4616668"/>
            <a:ext cx="11615685" cy="7490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000" dirty="0"/>
              <a:t>The </a:t>
            </a:r>
            <a:r>
              <a:rPr lang="fr-FR" sz="2000" dirty="0" err="1"/>
              <a:t>project</a:t>
            </a:r>
            <a:r>
              <a:rPr lang="fr-FR" sz="2000" dirty="0"/>
              <a:t> </a:t>
            </a:r>
            <a:r>
              <a:rPr lang="fr-FR" sz="2000" dirty="0" err="1"/>
              <a:t>we</a:t>
            </a:r>
            <a:r>
              <a:rPr lang="fr-FR" sz="2000" dirty="0"/>
              <a:t> </a:t>
            </a:r>
            <a:r>
              <a:rPr lang="fr-FR" sz="2000" dirty="0" err="1"/>
              <a:t>refer</a:t>
            </a:r>
            <a:r>
              <a:rPr lang="fr-FR" sz="2000" dirty="0"/>
              <a:t> to </a:t>
            </a:r>
            <a:r>
              <a:rPr lang="fr-FR" sz="2000" dirty="0" err="1"/>
              <a:t>is</a:t>
            </a:r>
            <a:r>
              <a:rPr lang="fr-FR" sz="2000" dirty="0"/>
              <a:t> </a:t>
            </a:r>
            <a:r>
              <a:rPr lang="fr-FR" sz="2000" b="1" dirty="0"/>
              <a:t>LCF</a:t>
            </a:r>
            <a:r>
              <a:rPr lang="fr-FR" sz="2000" dirty="0"/>
              <a:t> (not ILC </a:t>
            </a:r>
            <a:r>
              <a:rPr lang="fr-FR" sz="2000" dirty="0" err="1"/>
              <a:t>project</a:t>
            </a:r>
            <a:r>
              <a:rPr lang="fr-FR" sz="2000" dirty="0"/>
              <a:t> </a:t>
            </a:r>
            <a:r>
              <a:rPr lang="fr-FR" sz="2000" dirty="0" err="1"/>
              <a:t>reported</a:t>
            </a:r>
            <a:r>
              <a:rPr lang="fr-FR" sz="2000" dirty="0"/>
              <a:t> in the Yellow Book). </a:t>
            </a:r>
          </a:p>
          <a:p>
            <a:pPr marL="0" indent="0">
              <a:buNone/>
            </a:pPr>
            <a:r>
              <a:rPr lang="fr-FR" sz="2000" dirty="0" err="1"/>
              <a:t>Specs</a:t>
            </a:r>
            <a:r>
              <a:rPr lang="fr-FR" sz="2000" dirty="0"/>
              <a:t> </a:t>
            </a:r>
            <a:r>
              <a:rPr lang="fr-FR" sz="2000" dirty="0" err="1"/>
              <a:t>shown</a:t>
            </a:r>
            <a:r>
              <a:rPr lang="fr-FR" sz="2000" dirty="0"/>
              <a:t> </a:t>
            </a:r>
            <a:r>
              <a:rPr lang="fr-FR" sz="2000" dirty="0" err="1"/>
              <a:t>here</a:t>
            </a:r>
            <a:r>
              <a:rPr lang="fr-FR" sz="2000" dirty="0"/>
              <a:t> are the LCF 250 &amp; LCF 550 </a:t>
            </a:r>
            <a:r>
              <a:rPr lang="fr-FR" sz="2000" dirty="0" err="1"/>
              <a:t>ones</a:t>
            </a:r>
            <a:r>
              <a:rPr lang="fr-FR" sz="2000" dirty="0"/>
              <a:t> (</a:t>
            </a:r>
            <a:r>
              <a:rPr lang="fr-FR" sz="2000" dirty="0" err="1"/>
              <a:t>specs</a:t>
            </a:r>
            <a:r>
              <a:rPr lang="fr-FR" sz="2000" dirty="0"/>
              <a:t> of ILC (TDR) are </a:t>
            </a:r>
            <a:r>
              <a:rPr lang="fr-FR" sz="2000" dirty="0" err="1"/>
              <a:t>reported</a:t>
            </a:r>
            <a:r>
              <a:rPr lang="fr-FR" sz="2000" dirty="0"/>
              <a:t> </a:t>
            </a:r>
            <a:r>
              <a:rPr lang="fr-FR" sz="2000" dirty="0" err="1"/>
              <a:t>only</a:t>
            </a:r>
            <a:r>
              <a:rPr lang="fr-FR" sz="2000" dirty="0"/>
              <a:t> for </a:t>
            </a:r>
            <a:r>
              <a:rPr lang="fr-FR" sz="2000" dirty="0" err="1"/>
              <a:t>comparison</a:t>
            </a:r>
            <a:r>
              <a:rPr lang="fr-FR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77864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C08F7-273B-BE74-403A-78F300C65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E3875D6-990C-E0D9-39FD-D0A1F7AE4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" y="51326"/>
            <a:ext cx="12147550" cy="730817"/>
          </a:xfrm>
        </p:spPr>
        <p:txBody>
          <a:bodyPr>
            <a:normAutofit fontScale="90000"/>
          </a:bodyPr>
          <a:lstStyle/>
          <a:p>
            <a:r>
              <a:rPr lang="en-GB" sz="3900" dirty="0"/>
              <a:t>(1) 1.3 GHz SRF Cavity Design Specifications (LCF/</a:t>
            </a:r>
            <a:r>
              <a:rPr lang="en-GB" sz="3900" dirty="0">
                <a:solidFill>
                  <a:schemeClr val="bg1">
                    <a:lumMod val="50000"/>
                  </a:schemeClr>
                </a:solidFill>
              </a:rPr>
              <a:t>ILC</a:t>
            </a:r>
            <a:r>
              <a:rPr lang="en-GB" sz="3900" dirty="0"/>
              <a:t> case) </a:t>
            </a:r>
            <a:r>
              <a:rPr lang="en-GB" sz="3600" dirty="0">
                <a:solidFill>
                  <a:srgbClr val="0070C0"/>
                </a:solidFill>
              </a:rPr>
              <a:t>(WG1)</a:t>
            </a:r>
            <a:endParaRPr lang="en-GB" sz="3900" dirty="0"/>
          </a:p>
        </p:txBody>
      </p:sp>
      <p:graphicFrame>
        <p:nvGraphicFramePr>
          <p:cNvPr id="17" name="Content Placeholder 12">
            <a:extLst>
              <a:ext uri="{FF2B5EF4-FFF2-40B4-BE49-F238E27FC236}">
                <a16:creationId xmlns:a16="http://schemas.microsoft.com/office/drawing/2014/main" id="{7408BC40-C832-F9A9-7F2F-C6821FE46D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1758808"/>
              </p:ext>
            </p:extLst>
          </p:nvPr>
        </p:nvGraphicFramePr>
        <p:xfrm>
          <a:off x="287933" y="668638"/>
          <a:ext cx="11593133" cy="4764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054">
                  <a:extLst>
                    <a:ext uri="{9D8B030D-6E8A-4147-A177-3AD203B41FA5}">
                      <a16:colId xmlns:a16="http://schemas.microsoft.com/office/drawing/2014/main" val="2795068928"/>
                    </a:ext>
                  </a:extLst>
                </a:gridCol>
                <a:gridCol w="2607381">
                  <a:extLst>
                    <a:ext uri="{9D8B030D-6E8A-4147-A177-3AD203B41FA5}">
                      <a16:colId xmlns:a16="http://schemas.microsoft.com/office/drawing/2014/main" val="1470392402"/>
                    </a:ext>
                  </a:extLst>
                </a:gridCol>
                <a:gridCol w="2582804">
                  <a:extLst>
                    <a:ext uri="{9D8B030D-6E8A-4147-A177-3AD203B41FA5}">
                      <a16:colId xmlns:a16="http://schemas.microsoft.com/office/drawing/2014/main" val="2714074786"/>
                    </a:ext>
                  </a:extLst>
                </a:gridCol>
                <a:gridCol w="1629221">
                  <a:extLst>
                    <a:ext uri="{9D8B030D-6E8A-4147-A177-3AD203B41FA5}">
                      <a16:colId xmlns:a16="http://schemas.microsoft.com/office/drawing/2014/main" val="2356543753"/>
                    </a:ext>
                  </a:extLst>
                </a:gridCol>
                <a:gridCol w="2794673">
                  <a:extLst>
                    <a:ext uri="{9D8B030D-6E8A-4147-A177-3AD203B41FA5}">
                      <a16:colId xmlns:a16="http://schemas.microsoft.com/office/drawing/2014/main" val="2582011163"/>
                    </a:ext>
                  </a:extLst>
                </a:gridCol>
              </a:tblGrid>
              <a:tr h="452071">
                <a:tc>
                  <a:txBody>
                    <a:bodyPr/>
                    <a:lstStyle/>
                    <a:p>
                      <a:r>
                        <a:rPr lang="en-CH" sz="1200" b="0" dirty="0">
                          <a:ln>
                            <a:solidFill>
                              <a:schemeClr val="bg1"/>
                            </a:solidFill>
                          </a:ln>
                        </a:rPr>
                        <a:t>Cavity configuration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n>
                            <a:solidFill>
                              <a:schemeClr val="bg1"/>
                            </a:solidFill>
                          </a:ln>
                        </a:rPr>
                        <a:t>s</a:t>
                      </a:r>
                      <a:r>
                        <a:rPr lang="en-CH" sz="1200" b="0" dirty="0">
                          <a:ln>
                            <a:solidFill>
                              <a:schemeClr val="bg1"/>
                            </a:solidFill>
                          </a:ln>
                        </a:rPr>
                        <a:t>ingle cell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b="0" dirty="0">
                          <a:ln>
                            <a:solidFill>
                              <a:schemeClr val="bg1"/>
                            </a:solidFill>
                          </a:ln>
                        </a:rPr>
                        <a:t>9</a:t>
                      </a:r>
                      <a:r>
                        <a:rPr lang="en-CH" sz="1200" b="0" dirty="0">
                          <a:ln>
                            <a:solidFill>
                              <a:schemeClr val="bg1"/>
                            </a:solidFill>
                          </a:ln>
                        </a:rPr>
                        <a:t>-cell </a:t>
                      </a:r>
                      <a:r>
                        <a:rPr lang="it-IT" sz="1200" b="0" dirty="0">
                          <a:ln>
                            <a:solidFill>
                              <a:schemeClr val="bg1"/>
                            </a:solidFill>
                          </a:ln>
                        </a:rPr>
                        <a:t>full equipped (bare/dressed)</a:t>
                      </a:r>
                      <a:endParaRPr lang="en-CH" sz="1200" b="0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H" sz="1200" b="0" dirty="0">
                          <a:ln>
                            <a:solidFill>
                              <a:schemeClr val="bg1"/>
                            </a:solidFill>
                          </a:ln>
                        </a:rPr>
                        <a:t>HTC (FPC, tuner, shielding)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H" sz="1200" b="0" dirty="0">
                          <a:ln>
                            <a:solidFill>
                              <a:schemeClr val="bg1"/>
                            </a:solidFill>
                          </a:ln>
                        </a:rPr>
                        <a:t>CM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8949681"/>
                  </a:ext>
                </a:extLst>
              </a:tr>
              <a:tr h="271243"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lang="en-CH" sz="1200" b="0" kern="1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est orientation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CH" sz="1200" b="0" kern="1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ertical 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H" sz="1200" b="0" kern="1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vertical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H" sz="1200" b="0" kern="1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horizontal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H" sz="1200" b="0" kern="1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horizontal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19564"/>
                  </a:ext>
                </a:extLst>
              </a:tr>
              <a:tr h="271243">
                <a:tc>
                  <a:txBody>
                    <a:bodyPr/>
                    <a:lstStyle/>
                    <a:p>
                      <a:r>
                        <a:rPr lang="en-CH" sz="1200" b="0" kern="1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Technical readiness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H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TRL4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H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TRL</a:t>
                      </a:r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CH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TRL6</a:t>
                      </a:r>
                      <a:endParaRPr lang="en-CH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E19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TRL7</a:t>
                      </a:r>
                      <a:endParaRPr lang="en-CH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CE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0258504"/>
                  </a:ext>
                </a:extLst>
              </a:tr>
              <a:tr h="3413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Accelerating Gradient Goal</a:t>
                      </a:r>
                      <a:endParaRPr lang="en-CH" sz="1200" b="0" kern="12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(*)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&lt;40.0&gt; +/- 20 % MV/m</a:t>
                      </a:r>
                      <a:endParaRPr lang="en-CH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&lt;35.0&gt; +/- 20% MV/m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&lt;31.5&gt; 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+/- 20% MV/m</a:t>
                      </a:r>
                      <a:endParaRPr lang="en-CH" sz="1200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E1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&lt;31.5&gt; +/- 20% MV/m</a:t>
                      </a:r>
                      <a:endParaRPr lang="en-CH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CE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718932"/>
                  </a:ext>
                </a:extLst>
              </a:tr>
              <a:tr h="3541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Quality Factor Goal</a:t>
                      </a:r>
                      <a:endParaRPr lang="en-CH" sz="1200" b="0" kern="12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(*)</a:t>
                      </a:r>
                      <a:r>
                        <a:rPr lang="en-US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1.8 x 10</a:t>
                      </a:r>
                      <a:r>
                        <a:rPr lang="en-US" sz="120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CH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(*) 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1.6 x 10</a:t>
                      </a:r>
                      <a:r>
                        <a:rPr lang="en-US" sz="120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2.0 x 10</a:t>
                      </a:r>
                      <a:r>
                        <a:rPr lang="en-US" sz="120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E1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2.0 x 10</a:t>
                      </a:r>
                      <a:r>
                        <a:rPr lang="en-US" sz="120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CE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19064"/>
                  </a:ext>
                </a:extLst>
              </a:tr>
              <a:tr h="2273738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Achievements</a:t>
                      </a:r>
                      <a:endParaRPr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sng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DESY</a:t>
                      </a: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b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(EP cold, Mid-T, low-T baking):</a:t>
                      </a:r>
                      <a:b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 MV/m @ Q0 ≥ 2.4 x 10</a:t>
                      </a:r>
                      <a:r>
                        <a:rPr lang="en-US" sz="90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br>
                        <a:rPr lang="en-US" sz="9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90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(L. Steder et al., 2407.12570v1, 2024)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i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sng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KEK - ITN</a:t>
                      </a:r>
                      <a:r>
                        <a:rPr lang="en-US" sz="9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(EP cold, 900 °C, 2-step baking):</a:t>
                      </a:r>
                      <a:b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best performance: </a:t>
                      </a:r>
                      <a:r>
                        <a:rPr lang="da-DK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Q0 = 1.7 x 10</a:t>
                      </a:r>
                      <a:r>
                        <a:rPr lang="da-DK" sz="90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da-DK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@ 35 MV/m (Q0 = 2.0 x 10</a:t>
                      </a:r>
                      <a:r>
                        <a:rPr lang="da-DK" sz="90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da-DK" sz="9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@ </a:t>
                      </a:r>
                      <a:r>
                        <a:rPr lang="da-DK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31.5 MV/m)</a:t>
                      </a:r>
                      <a:endParaRPr lang="da-DK" sz="9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9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 to 6 cav: </a:t>
                      </a:r>
                      <a:r>
                        <a:rPr lang="da-DK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Q0 &gt; 1.0 x 10</a:t>
                      </a:r>
                      <a:r>
                        <a:rPr lang="da-DK" sz="90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da-DK" sz="9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@ 35 MV/m</a:t>
                      </a:r>
                      <a:br>
                        <a:rPr lang="da-DK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a-DK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(E. Viklund et al., MOP34, SRF25)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sng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FNAL</a:t>
                      </a: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b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(EP cold + 2-step baking)</a:t>
                      </a:r>
                      <a:b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a-DK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 MV/m @ Q0 1.8 x 10</a:t>
                      </a:r>
                      <a:r>
                        <a:rPr lang="da-DK" sz="90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br>
                        <a:rPr lang="da-DK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a-DK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(D. Bafia, IMCC 2023)</a:t>
                      </a:r>
                      <a:endParaRPr lang="en-US" sz="90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sng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IHEP: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(Bulk </a:t>
                      </a:r>
                      <a:r>
                        <a:rPr lang="en-US" sz="9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EP + 900 °C + Mid-T):</a:t>
                      </a:r>
                      <a:b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31.0 MV/m @ Q0 = 4.9 x 10</a:t>
                      </a:r>
                      <a:r>
                        <a:rPr lang="en-US" sz="90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(Weimin Pan et al., PRAB, 27.092003, 2024)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sng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ILC (ITN) at KEK:</a:t>
                      </a:r>
                      <a:b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9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EP cold + 900 °C + 2-step baking):</a:t>
                      </a:r>
                      <a:b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 MV/m @ Q0 &gt; 1 x 10</a:t>
                      </a:r>
                      <a:r>
                        <a:rPr lang="en-US" sz="90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br>
                        <a:rPr lang="en-US" sz="9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en-US" sz="900" kern="1200" baseline="30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sng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FNAL (for HGC):</a:t>
                      </a:r>
                      <a:b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(EP cold + 2-step baking)</a:t>
                      </a:r>
                      <a:b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best performance: </a:t>
                      </a:r>
                      <a:r>
                        <a:rPr lang="da-DK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45.5 MV/m @ Q0 0.8 x 10</a:t>
                      </a:r>
                      <a:r>
                        <a:rPr lang="da-DK" sz="90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br>
                        <a:rPr lang="da-DK" sz="90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a-DK" sz="9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da-DK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40.0 MV/m @ Q0 1.0 x 10</a:t>
                      </a:r>
                      <a:r>
                        <a:rPr lang="da-DK" sz="90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da-DK" sz="9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br>
                        <a:rPr lang="da-DK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a-DK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(S. Posen)</a:t>
                      </a:r>
                      <a:endParaRPr lang="en-US" sz="900" kern="1200" baseline="300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H" sz="1200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E1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u="sng" dirty="0"/>
                        <a:t>KEK STF-2:</a:t>
                      </a:r>
                    </a:p>
                    <a:p>
                      <a:pPr algn="ctr"/>
                      <a:r>
                        <a:rPr lang="it-IT" sz="900" dirty="0"/>
                        <a:t>31.5 MV/m @ Q0 &lt; 1</a:t>
                      </a: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x 10</a:t>
                      </a:r>
                      <a:r>
                        <a:rPr lang="en-US" sz="90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en-US" sz="9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900" dirty="0"/>
                        <a:t>in CM</a:t>
                      </a:r>
                      <a:br>
                        <a:rPr lang="it-IT" sz="900" dirty="0"/>
                      </a:br>
                      <a:r>
                        <a:rPr lang="it-IT" sz="900" i="1" dirty="0"/>
                        <a:t>(doi:10.18429/JACoW-SRF2017-THYA02)</a:t>
                      </a:r>
                      <a:br>
                        <a:rPr lang="it-IT" sz="900" dirty="0"/>
                      </a:br>
                      <a:endParaRPr lang="it-IT" sz="900" dirty="0"/>
                    </a:p>
                    <a:p>
                      <a:pPr algn="ctr"/>
                      <a:r>
                        <a:rPr lang="it-IT" sz="900" u="sng" dirty="0"/>
                        <a:t>FNAL:</a:t>
                      </a:r>
                    </a:p>
                    <a:p>
                      <a:pPr algn="ctr"/>
                      <a:r>
                        <a:rPr lang="it-IT" sz="900" dirty="0"/>
                        <a:t>&lt;32.2&gt; MV/m @ </a:t>
                      </a: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Q0 = 0.8 x 10</a:t>
                      </a:r>
                      <a:r>
                        <a:rPr lang="en-US" sz="90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br>
                        <a:rPr lang="it-IT" sz="900" dirty="0"/>
                      </a:br>
                      <a:r>
                        <a:rPr lang="it-IT" sz="900" i="1" dirty="0"/>
                        <a:t>(</a:t>
                      </a:r>
                      <a:r>
                        <a:rPr lang="en-US" sz="900" i="1" dirty="0"/>
                        <a:t>doi:10.1088/1367-2630/aaec57</a:t>
                      </a:r>
                      <a:r>
                        <a:rPr lang="it-IT" sz="900" i="1" dirty="0"/>
                        <a:t>)</a:t>
                      </a:r>
                      <a:endParaRPr lang="it-IT" sz="900" dirty="0"/>
                    </a:p>
                    <a:p>
                      <a:pPr algn="ctr"/>
                      <a:endParaRPr lang="it-IT" sz="9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00" u="sng" dirty="0"/>
                        <a:t>SHINE (cw):</a:t>
                      </a:r>
                      <a:br>
                        <a:rPr lang="it-IT" sz="900" u="sng" dirty="0"/>
                      </a:br>
                      <a:r>
                        <a:rPr lang="it-IT" sz="900" u="none" dirty="0"/>
                        <a:t>(Bulk EP, EP cold, 900 °C, Mid-T)</a:t>
                      </a:r>
                      <a:br>
                        <a:rPr lang="it-IT" sz="900" dirty="0"/>
                      </a:b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Q0 = 3.2 x 10</a:t>
                      </a:r>
                      <a:r>
                        <a:rPr lang="en-US" sz="90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it-IT" sz="900" dirty="0"/>
                        <a:t> </a:t>
                      </a: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@ </a:t>
                      </a:r>
                      <a:r>
                        <a:rPr lang="it-IT" sz="900" dirty="0"/>
                        <a:t>Eave 29.0 MV/m</a:t>
                      </a:r>
                      <a:br>
                        <a:rPr lang="it-IT" sz="900" dirty="0"/>
                      </a:br>
                      <a:r>
                        <a:rPr lang="it-IT" sz="900" dirty="0"/>
                        <a:t>(best cavity: </a:t>
                      </a: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Q0 = 2.8 x 10</a:t>
                      </a:r>
                      <a:r>
                        <a:rPr lang="en-US" sz="90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it-IT" sz="900" dirty="0"/>
                        <a:t> Eacc 32 MV/m)</a:t>
                      </a:r>
                      <a:br>
                        <a:rPr lang="it-IT" sz="900" dirty="0"/>
                      </a:br>
                      <a:r>
                        <a:rPr lang="it-IT" sz="900" i="1" dirty="0"/>
                        <a:t>(</a:t>
                      </a:r>
                      <a:r>
                        <a:rPr lang="en-US" sz="900" i="1" dirty="0"/>
                        <a:t>doi:10.1007/s41365-024-01630-y</a:t>
                      </a:r>
                      <a:r>
                        <a:rPr lang="it-IT" sz="900" i="1" dirty="0"/>
                        <a:t>)</a:t>
                      </a:r>
                    </a:p>
                    <a:p>
                      <a:pPr marL="26987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it-IT" sz="900" dirty="0"/>
                      </a:br>
                      <a:endParaRPr lang="en-CH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CE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6878943"/>
                  </a:ext>
                </a:extLst>
              </a:tr>
              <a:tr h="315398">
                <a:tc>
                  <a:txBody>
                    <a:bodyPr/>
                    <a:lstStyle/>
                    <a:p>
                      <a:r>
                        <a:rPr lang="it-IT" sz="1200" b="1" dirty="0">
                          <a:solidFill>
                            <a:schemeClr val="bg1"/>
                          </a:solidFill>
                        </a:rPr>
                        <a:t>On-going</a:t>
                      </a:r>
                      <a:endParaRPr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sng" kern="1200" baseline="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ITN-EU:</a:t>
                      </a:r>
                      <a:br>
                        <a:rPr lang="en-US" sz="900" kern="1200" baseline="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900" kern="1200" baseline="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(test in 2026)</a:t>
                      </a:r>
                      <a:br>
                        <a:rPr lang="en-US" sz="900" kern="1200" baseline="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900" kern="1200" baseline="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FG Nb and MG Nb for cost reduction studies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7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sng" kern="1200" baseline="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ITN and ITN-EU</a:t>
                      </a:r>
                      <a:r>
                        <a:rPr lang="en-US" sz="900" kern="1200" baseline="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br>
                        <a:rPr lang="en-US" sz="900" kern="1200" baseline="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900" kern="1200" baseline="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(test in 2026-2027)</a:t>
                      </a:r>
                      <a:br>
                        <a:rPr lang="en-US" sz="900" kern="1200" baseline="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900" kern="1200" baseline="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VT on several cavities scheduled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H" sz="12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E19F"/>
                    </a:solidFill>
                  </a:tcPr>
                </a:tc>
                <a:tc>
                  <a:txBody>
                    <a:bodyPr/>
                    <a:lstStyle/>
                    <a:p>
                      <a:pPr marL="26987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00" u="sng" dirty="0">
                          <a:solidFill>
                            <a:srgbClr val="0070C0"/>
                          </a:solidFill>
                        </a:rPr>
                        <a:t>ITN cryomodule in KEK:</a:t>
                      </a:r>
                      <a:br>
                        <a:rPr lang="it-IT" sz="900" u="sng" dirty="0">
                          <a:solidFill>
                            <a:srgbClr val="0070C0"/>
                          </a:solidFill>
                        </a:rPr>
                      </a:br>
                      <a:r>
                        <a:rPr lang="it-IT" sz="900" u="none" dirty="0">
                          <a:solidFill>
                            <a:srgbClr val="0070C0"/>
                          </a:solidFill>
                        </a:rPr>
                        <a:t>(CM assembly and CM test in 2027)</a:t>
                      </a:r>
                      <a:br>
                        <a:rPr lang="it-IT" sz="900" u="sng" dirty="0">
                          <a:solidFill>
                            <a:srgbClr val="0070C0"/>
                          </a:solidFill>
                        </a:rPr>
                      </a:br>
                      <a:r>
                        <a:rPr lang="it-IT" sz="900" dirty="0">
                          <a:solidFill>
                            <a:srgbClr val="0070C0"/>
                          </a:solidFill>
                        </a:rPr>
                        <a:t>- 4 ITN KEK cav;</a:t>
                      </a:r>
                      <a:br>
                        <a:rPr lang="it-IT" sz="900" dirty="0">
                          <a:solidFill>
                            <a:srgbClr val="0070C0"/>
                          </a:solidFill>
                        </a:rPr>
                      </a:br>
                      <a:r>
                        <a:rPr lang="it-IT" sz="900" dirty="0">
                          <a:solidFill>
                            <a:srgbClr val="0070C0"/>
                          </a:solidFill>
                        </a:rPr>
                        <a:t>- 2 ITN KEK cav (mech. in EU industry)</a:t>
                      </a:r>
                    </a:p>
                    <a:p>
                      <a:pPr marL="26987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00" dirty="0">
                          <a:solidFill>
                            <a:srgbClr val="0070C0"/>
                          </a:solidFill>
                        </a:rPr>
                        <a:t>- 2 ITN-EU cav (mech &amp; treat in EU industry)</a:t>
                      </a:r>
                      <a:endParaRPr lang="en-CH" sz="9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CE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346861"/>
                  </a:ext>
                </a:extLst>
              </a:tr>
            </a:tbl>
          </a:graphicData>
        </a:graphic>
      </p:graphicFrame>
      <p:sp>
        <p:nvSpPr>
          <p:cNvPr id="42" name="Content Placeholder 4">
            <a:extLst>
              <a:ext uri="{FF2B5EF4-FFF2-40B4-BE49-F238E27FC236}">
                <a16:creationId xmlns:a16="http://schemas.microsoft.com/office/drawing/2014/main" id="{7ABA729F-7284-6DC2-C723-9E9B14FC1F0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14550" y="5509539"/>
            <a:ext cx="7110855" cy="13484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200" b="1" i="1" dirty="0"/>
              <a:t>ILC TRL </a:t>
            </a:r>
            <a:r>
              <a:rPr lang="en-GB" sz="1200" i="1" dirty="0"/>
              <a:t>is well advanced reaching </a:t>
            </a:r>
            <a:r>
              <a:rPr lang="en-GB" sz="1200" b="1" i="1" dirty="0"/>
              <a:t>TRL6</a:t>
            </a:r>
            <a:r>
              <a:rPr lang="en-GB" sz="1200" i="1" dirty="0"/>
              <a:t>. Performances have been proven on single and</a:t>
            </a:r>
            <a:br>
              <a:rPr lang="en-GB" sz="1200" i="1" dirty="0"/>
            </a:br>
            <a:r>
              <a:rPr lang="en-GB" sz="1200" i="1" dirty="0"/>
              <a:t>9-cell cavities in VT, and also in CM. More measurements must be done to verify the</a:t>
            </a:r>
            <a:br>
              <a:rPr lang="en-GB" sz="1200" i="1" dirty="0"/>
            </a:br>
            <a:r>
              <a:rPr lang="en-GB" sz="1200" i="1" dirty="0"/>
              <a:t>reliability of results, already planned in 2026 (ITN cryomodule)</a:t>
            </a:r>
            <a:endParaRPr lang="en-GB" sz="800" i="1" dirty="0"/>
          </a:p>
          <a:p>
            <a:pPr marL="0" indent="0">
              <a:buNone/>
            </a:pPr>
            <a:r>
              <a:rPr lang="en-GB" sz="1300" b="1" dirty="0"/>
              <a:t>LCF TRL </a:t>
            </a:r>
            <a:r>
              <a:rPr lang="en-GB" sz="1300" dirty="0"/>
              <a:t>is advanced reaching </a:t>
            </a:r>
            <a:r>
              <a:rPr lang="en-GB" sz="1300" b="1" dirty="0"/>
              <a:t>TRL5</a:t>
            </a:r>
            <a:r>
              <a:rPr lang="en-GB" sz="1300" dirty="0"/>
              <a:t>. Results on single-cell and 9-cell are</a:t>
            </a:r>
            <a:br>
              <a:rPr lang="en-GB" sz="1300" dirty="0"/>
            </a:br>
            <a:r>
              <a:rPr lang="en-GB" sz="1300" dirty="0"/>
              <a:t>promising but more statistic is needed to have a reliable recipe to reach TRL6.</a:t>
            </a:r>
            <a:br>
              <a:rPr lang="en-GB" sz="1300" dirty="0"/>
            </a:br>
            <a:r>
              <a:rPr lang="en-GB" sz="1300" dirty="0"/>
              <a:t>For CM, LCF specs are not still reached but results obtained in several labs are very promising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F0B0777-9CBD-94EA-C8A9-E80F29F228F8}"/>
              </a:ext>
            </a:extLst>
          </p:cNvPr>
          <p:cNvSpPr txBox="1"/>
          <p:nvPr/>
        </p:nvSpPr>
        <p:spPr>
          <a:xfrm>
            <a:off x="9880600" y="6581001"/>
            <a:ext cx="24328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solidFill>
                  <a:srgbClr val="FF0000"/>
                </a:solidFill>
              </a:rPr>
              <a:t>(*) scaled by experience</a:t>
            </a:r>
          </a:p>
        </p:txBody>
      </p:sp>
      <p:pic>
        <p:nvPicPr>
          <p:cNvPr id="94" name="Picture 93">
            <a:extLst>
              <a:ext uri="{FF2B5EF4-FFF2-40B4-BE49-F238E27FC236}">
                <a16:creationId xmlns:a16="http://schemas.microsoft.com/office/drawing/2014/main" id="{ADE74760-B036-22F7-48D8-9039440BF1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0210" y="5312492"/>
            <a:ext cx="2455448" cy="116460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6542A41-6CC7-E815-15B3-5EDFE2F2F4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4899" y="5128243"/>
            <a:ext cx="2380486" cy="767034"/>
          </a:xfrm>
          <a:prstGeom prst="rect">
            <a:avLst/>
          </a:prstGeom>
        </p:spPr>
      </p:pic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30C1EB9-0274-AE0F-26D0-C66020338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938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2201D-8F79-B8D9-80F0-042777DE5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137C1B-CD8A-0543-FF41-50EBFE9D6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91"/>
            <a:ext cx="10515600" cy="1012472"/>
          </a:xfrm>
        </p:spPr>
        <p:txBody>
          <a:bodyPr>
            <a:normAutofit/>
          </a:bodyPr>
          <a:lstStyle/>
          <a:p>
            <a:r>
              <a:rPr lang="en-GB" sz="4000" dirty="0"/>
              <a:t>(1) R&amp;D Objectives to reach TRL6 </a:t>
            </a:r>
            <a:r>
              <a:rPr lang="en-GB" sz="4000" dirty="0">
                <a:solidFill>
                  <a:srgbClr val="0070C0"/>
                </a:solidFill>
              </a:rPr>
              <a:t>(WG1)</a:t>
            </a:r>
            <a:endParaRPr lang="en-GB" sz="40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7CC9AE-9B29-F6B3-2532-4F5A2508B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213" y="1120463"/>
            <a:ext cx="10952409" cy="54413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u="sng" dirty="0"/>
              <a:t>Needed activities toward TRL6</a:t>
            </a:r>
            <a:r>
              <a:rPr lang="it-IT" sz="2000" dirty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2000" b="1" dirty="0">
                <a:solidFill>
                  <a:srgbClr val="0070C0"/>
                </a:solidFill>
              </a:rPr>
              <a:t>Improve Q0 value to reach 2 x 10</a:t>
            </a:r>
            <a:r>
              <a:rPr lang="it-IT" sz="2000" b="1" baseline="30000" dirty="0">
                <a:solidFill>
                  <a:srgbClr val="0070C0"/>
                </a:solidFill>
              </a:rPr>
              <a:t>10</a:t>
            </a:r>
            <a:r>
              <a:rPr lang="it-IT" sz="2000" b="1" dirty="0">
                <a:solidFill>
                  <a:srgbClr val="0070C0"/>
                </a:solidFill>
              </a:rPr>
              <a:t> @ 31.5 MV/m (driven by surface and thermal treatments), and establish its reproducibility</a:t>
            </a:r>
            <a:endParaRPr lang="en-US" sz="2000" dirty="0"/>
          </a:p>
          <a:p>
            <a:r>
              <a:rPr lang="en-US" sz="2000" dirty="0"/>
              <a:t>A better understanding of fundamental mechanisms and limiting factors of SRF surface treatments is mandatory to </a:t>
            </a:r>
            <a:r>
              <a:rPr lang="it-IT" sz="2000" dirty="0"/>
              <a:t>reach HQ/HG performances:</a:t>
            </a:r>
          </a:p>
          <a:p>
            <a:pPr lvl="1"/>
            <a:r>
              <a:rPr lang="it-IT" sz="1800" dirty="0"/>
              <a:t>More single-cell cavities R&amp;D used to optimize parameters (Thermal treatments, EP cold, etc.)</a:t>
            </a:r>
          </a:p>
          <a:p>
            <a:pPr lvl="1"/>
            <a:r>
              <a:rPr lang="it-IT" sz="1800" dirty="0"/>
              <a:t>Transfer recipes to 9-cell cavities, improve performance reproducibility (industrialization)</a:t>
            </a:r>
          </a:p>
          <a:p>
            <a:pPr lvl="1"/>
            <a:r>
              <a:rPr lang="it-IT" sz="1800" dirty="0"/>
              <a:t>CM ecouraging results already available -&gt; waiting for KEK-ITN results (within 2026-2027) (TRL7 for ILC)</a:t>
            </a:r>
          </a:p>
          <a:p>
            <a:pPr marL="0" indent="0">
              <a:buNone/>
            </a:pPr>
            <a:endParaRPr lang="it-IT" sz="2000" dirty="0"/>
          </a:p>
          <a:p>
            <a:r>
              <a:rPr lang="it-IT" sz="2000" dirty="0"/>
              <a:t>Since the high requests on performances, field emission must be limited:</a:t>
            </a:r>
          </a:p>
          <a:p>
            <a:pPr lvl="1"/>
            <a:r>
              <a:rPr lang="it-IT" sz="1800" dirty="0"/>
              <a:t>improve knoledge and technique on cleanliness operation during cavity and string assembly (cobot, etc.)</a:t>
            </a:r>
          </a:p>
          <a:p>
            <a:pPr lvl="1"/>
            <a:r>
              <a:rPr lang="it-IT" sz="1800" dirty="0"/>
              <a:t>work on cavity performance recovery in CM (plasma processing, etc.)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98939EA-3B7D-1774-6342-EEA068071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2436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9561F5-F5A6-BD69-28D5-5D475F42D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836354"/>
          </a:xfrm>
        </p:spPr>
        <p:txBody>
          <a:bodyPr>
            <a:normAutofit/>
          </a:bodyPr>
          <a:lstStyle/>
          <a:p>
            <a:r>
              <a:rPr kumimoji="1" lang="en-US" altLang="ja-JP" sz="3600" dirty="0"/>
              <a:t>(1) Crab cavity (for the IPs) </a:t>
            </a:r>
            <a:r>
              <a:rPr lang="en-GB" sz="3600" dirty="0">
                <a:solidFill>
                  <a:srgbClr val="0070C0"/>
                </a:solidFill>
              </a:rPr>
              <a:t>(WG1)</a:t>
            </a:r>
            <a:endParaRPr kumimoji="1" lang="ja-JP" altLang="en-US" sz="3600" dirty="0">
              <a:highlight>
                <a:srgbClr val="FFFF00"/>
              </a:highlight>
            </a:endParaRP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C5C56C36-4E2C-B493-1556-5413A398E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023" y="3581716"/>
            <a:ext cx="6308927" cy="1847534"/>
          </a:xfrm>
        </p:spPr>
        <p:txBody>
          <a:bodyPr>
            <a:noAutofit/>
          </a:bodyPr>
          <a:lstStyle/>
          <a:p>
            <a:r>
              <a:rPr lang="en-US" altLang="ja-JP" sz="2000" dirty="0">
                <a:solidFill>
                  <a:srgbClr val="FF0000"/>
                </a:solidFill>
              </a:rPr>
              <a:t>ILC crab cavity prototype design has been chosen (2023 for ITN), reaching TRL2.</a:t>
            </a:r>
            <a:br>
              <a:rPr lang="en-US" altLang="ja-JP" sz="2000" dirty="0">
                <a:solidFill>
                  <a:srgbClr val="FF0000"/>
                </a:solidFill>
              </a:rPr>
            </a:br>
            <a:r>
              <a:rPr lang="en-US" altLang="ja-JP" sz="2000" b="1" dirty="0">
                <a:solidFill>
                  <a:srgbClr val="FF0000"/>
                </a:solidFill>
              </a:rPr>
              <a:t>It may be adapted to LCF</a:t>
            </a:r>
            <a:r>
              <a:rPr lang="en-US" altLang="ja-JP" sz="2000" dirty="0">
                <a:solidFill>
                  <a:srgbClr val="FF0000"/>
                </a:solidFill>
              </a:rPr>
              <a:t>.  </a:t>
            </a:r>
          </a:p>
          <a:p>
            <a:r>
              <a:rPr lang="en-US" altLang="ja-JP" sz="2000" dirty="0">
                <a:solidFill>
                  <a:srgbClr val="FF0000"/>
                </a:solidFill>
              </a:rPr>
              <a:t>RF dipole prototype for ITN is expected to be developed, at first, in view to reach TRL4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5D978B9C-B3EE-275C-4963-95781421FF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901133"/>
              </p:ext>
            </p:extLst>
          </p:nvPr>
        </p:nvGraphicFramePr>
        <p:xfrm>
          <a:off x="510973" y="1095153"/>
          <a:ext cx="10715237" cy="1381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6527">
                  <a:extLst>
                    <a:ext uri="{9D8B030D-6E8A-4147-A177-3AD203B41FA5}">
                      <a16:colId xmlns:a16="http://schemas.microsoft.com/office/drawing/2014/main" val="627436180"/>
                    </a:ext>
                  </a:extLst>
                </a:gridCol>
                <a:gridCol w="2326015">
                  <a:extLst>
                    <a:ext uri="{9D8B030D-6E8A-4147-A177-3AD203B41FA5}">
                      <a16:colId xmlns:a16="http://schemas.microsoft.com/office/drawing/2014/main" val="2739449952"/>
                    </a:ext>
                  </a:extLst>
                </a:gridCol>
                <a:gridCol w="3623768">
                  <a:extLst>
                    <a:ext uri="{9D8B030D-6E8A-4147-A177-3AD203B41FA5}">
                      <a16:colId xmlns:a16="http://schemas.microsoft.com/office/drawing/2014/main" val="1260357420"/>
                    </a:ext>
                  </a:extLst>
                </a:gridCol>
                <a:gridCol w="2978927">
                  <a:extLst>
                    <a:ext uri="{9D8B030D-6E8A-4147-A177-3AD203B41FA5}">
                      <a16:colId xmlns:a16="http://schemas.microsoft.com/office/drawing/2014/main" val="1457357621"/>
                    </a:ext>
                  </a:extLst>
                </a:gridCol>
              </a:tblGrid>
              <a:tr h="558892">
                <a:tc>
                  <a:txBody>
                    <a:bodyPr/>
                    <a:lstStyle/>
                    <a:p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/>
                        <a:t>ILC250 (TDR)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/>
                        <a:t>ILC250 (ITN)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/>
                        <a:t>LCF250, LCF550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300466"/>
                  </a:ext>
                </a:extLst>
              </a:tr>
              <a:tr h="527111">
                <a:tc>
                  <a:txBody>
                    <a:bodyPr/>
                    <a:lstStyle/>
                    <a:p>
                      <a:endParaRPr lang="it-IT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aseline="0" dirty="0">
                          <a:solidFill>
                            <a:schemeClr val="tx1"/>
                          </a:solidFill>
                        </a:rPr>
                        <a:t>3.9 GHz Race-track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baseline="0" dirty="0">
                          <a:solidFill>
                            <a:schemeClr val="tx1"/>
                          </a:solidFill>
                        </a:rPr>
                        <a:t>Prototypes design: 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it-IT" sz="1600" b="0" baseline="0" dirty="0">
                          <a:solidFill>
                            <a:schemeClr val="tx1"/>
                          </a:solidFill>
                        </a:rPr>
                        <a:t>1.3 GHz RF dipole (ODU JLab) 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it-IT" sz="1600" b="0" baseline="0" dirty="0">
                          <a:solidFill>
                            <a:schemeClr val="tx1"/>
                          </a:solidFill>
                        </a:rPr>
                        <a:t>2.6 GHz QMIR  (FNAL)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baseline="0" dirty="0" err="1">
                          <a:solidFill>
                            <a:schemeClr val="tx1"/>
                          </a:solidFill>
                        </a:rPr>
                        <a:t>tbd</a:t>
                      </a:r>
                      <a:endParaRPr lang="it-IT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715143"/>
                  </a:ext>
                </a:extLst>
              </a:tr>
            </a:tbl>
          </a:graphicData>
        </a:graphic>
      </p:graphicFrame>
      <p:pic>
        <p:nvPicPr>
          <p:cNvPr id="7" name="図 6">
            <a:extLst>
              <a:ext uri="{FF2B5EF4-FFF2-40B4-BE49-F238E27FC236}">
                <a16:creationId xmlns:a16="http://schemas.microsoft.com/office/drawing/2014/main" id="{D2C8D693-5E97-4224-ADD7-AD1AC47CBB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1951" y="2782440"/>
            <a:ext cx="5429250" cy="2549501"/>
          </a:xfrm>
          <a:prstGeom prst="rect">
            <a:avLst/>
          </a:prstGeom>
        </p:spPr>
      </p:pic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5CCFE11-75F5-6349-C2D1-25B4A403C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983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E54D0-E376-B708-D2BF-6E6ECACE5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63A0FE9-2306-9354-D6C1-1B32D378A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426"/>
            <a:ext cx="10515600" cy="993597"/>
          </a:xfrm>
        </p:spPr>
        <p:txBody>
          <a:bodyPr>
            <a:normAutofit/>
          </a:bodyPr>
          <a:lstStyle/>
          <a:p>
            <a:r>
              <a:rPr lang="en-GB" sz="4000" dirty="0"/>
              <a:t>(1) Objective Resources </a:t>
            </a:r>
            <a:r>
              <a:rPr lang="en-GB" sz="4000" dirty="0">
                <a:solidFill>
                  <a:srgbClr val="0070C0"/>
                </a:solidFill>
              </a:rPr>
              <a:t>(WG1)</a:t>
            </a:r>
            <a:endParaRPr lang="en-GB" sz="4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931E088-958C-CE3D-0AA4-7F94FD05C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335" y="3960252"/>
            <a:ext cx="10515600" cy="2519363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ITN-EU (ILC Technology Network):</a:t>
            </a:r>
          </a:p>
          <a:p>
            <a:pPr lvl="1"/>
            <a:r>
              <a:rPr lang="en-GB" sz="2000" dirty="0">
                <a:solidFill>
                  <a:srgbClr val="FF0000"/>
                </a:solidFill>
              </a:rPr>
              <a:t>CEA, CERN, INFN, (DESY is collaborating)</a:t>
            </a:r>
          </a:p>
          <a:p>
            <a:pPr lvl="1"/>
            <a:r>
              <a:rPr lang="en-GB" sz="2000" dirty="0">
                <a:solidFill>
                  <a:srgbClr val="FF0000"/>
                </a:solidFill>
              </a:rPr>
              <a:t>activities done in collaboration with KEK (surface treatments toward HQ/HG), cavities exchange, etc. </a:t>
            </a: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4AC68FA0-7798-6867-DA11-911E6CF58AD2}"/>
              </a:ext>
            </a:extLst>
          </p:cNvPr>
          <p:cNvSpPr txBox="1">
            <a:spLocks/>
          </p:cNvSpPr>
          <p:nvPr/>
        </p:nvSpPr>
        <p:spPr>
          <a:xfrm>
            <a:off x="541985" y="1342377"/>
            <a:ext cx="10760299" cy="21677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GB" sz="1400" i="1" u="sng" dirty="0">
                <a:solidFill>
                  <a:schemeClr val="accent2">
                    <a:lumMod val="75000"/>
                  </a:schemeClr>
                </a:solidFill>
              </a:rPr>
              <a:t>RF Coordination Panel (RFCP) request (Bisoffi and McIntosh)</a:t>
            </a:r>
            <a:r>
              <a:rPr lang="en-GB" sz="1400" i="1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lvl="1"/>
            <a:r>
              <a:rPr lang="en-US" sz="1400" i="1" dirty="0">
                <a:solidFill>
                  <a:schemeClr val="accent2">
                    <a:lumMod val="75000"/>
                  </a:schemeClr>
                </a:solidFill>
              </a:rPr>
              <a:t>How much total staffing required (from now).		</a:t>
            </a:r>
            <a:r>
              <a:rPr lang="en-US" sz="1400" i="1" dirty="0">
                <a:solidFill>
                  <a:srgbClr val="0070C0"/>
                </a:solidFill>
                <a:sym typeface="Wingdings" pitchFamily="2" charset="2"/>
              </a:rPr>
              <a:t></a:t>
            </a:r>
            <a:r>
              <a:rPr lang="en-US" sz="1400" i="1" dirty="0">
                <a:solidFill>
                  <a:srgbClr val="0070C0"/>
                </a:solidFill>
              </a:rPr>
              <a:t> </a:t>
            </a:r>
            <a:r>
              <a:rPr lang="en-US" sz="1400" i="1" dirty="0" err="1">
                <a:solidFill>
                  <a:srgbClr val="0070C0"/>
                </a:solidFill>
              </a:rPr>
              <a:t>tbd</a:t>
            </a:r>
            <a:endParaRPr lang="en-US" sz="1400" i="1" dirty="0">
              <a:solidFill>
                <a:srgbClr val="0070C0"/>
              </a:solidFill>
            </a:endParaRPr>
          </a:p>
          <a:p>
            <a:pPr lvl="1"/>
            <a:r>
              <a:rPr lang="en-US" sz="1400" i="1" dirty="0">
                <a:solidFill>
                  <a:schemeClr val="accent2">
                    <a:lumMod val="75000"/>
                  </a:schemeClr>
                </a:solidFill>
              </a:rPr>
              <a:t>How much equipment cost required (from now).		</a:t>
            </a:r>
            <a:r>
              <a:rPr lang="en-US" altLang="ja-JP" sz="1400" i="1" dirty="0">
                <a:solidFill>
                  <a:srgbClr val="0070C0"/>
                </a:solidFill>
                <a:sym typeface="Wingdings" pitchFamily="2" charset="2"/>
              </a:rPr>
              <a:t></a:t>
            </a:r>
            <a:r>
              <a:rPr lang="en-US" altLang="ja-JP" sz="1400" i="1" dirty="0">
                <a:solidFill>
                  <a:srgbClr val="0070C0"/>
                </a:solidFill>
              </a:rPr>
              <a:t> </a:t>
            </a:r>
            <a:r>
              <a:rPr lang="en-US" altLang="ja-JP" sz="1400" i="1" dirty="0" err="1">
                <a:solidFill>
                  <a:srgbClr val="0070C0"/>
                </a:solidFill>
              </a:rPr>
              <a:t>tbd</a:t>
            </a:r>
            <a:endParaRPr lang="en-US" sz="1400" i="1" dirty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sz="1400" i="1" dirty="0">
                <a:solidFill>
                  <a:schemeClr val="accent2">
                    <a:lumMod val="75000"/>
                  </a:schemeClr>
                </a:solidFill>
              </a:rPr>
              <a:t>Timescale anticipated to complete objective (from now).	</a:t>
            </a:r>
            <a:r>
              <a:rPr lang="en-US" altLang="ja-JP" sz="1400" i="1" dirty="0">
                <a:solidFill>
                  <a:srgbClr val="0070C0"/>
                </a:solidFill>
                <a:sym typeface="Wingdings" pitchFamily="2" charset="2"/>
              </a:rPr>
              <a:t></a:t>
            </a:r>
            <a:r>
              <a:rPr lang="en-US" altLang="ja-JP" sz="1400" i="1" dirty="0">
                <a:solidFill>
                  <a:srgbClr val="0070C0"/>
                </a:solidFill>
              </a:rPr>
              <a:t> 3~5 years</a:t>
            </a:r>
            <a:endParaRPr lang="en-US" sz="1400" i="1" dirty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sz="1400" i="1" dirty="0">
                <a:solidFill>
                  <a:schemeClr val="accent2">
                    <a:lumMod val="75000"/>
                  </a:schemeClr>
                </a:solidFill>
              </a:rPr>
              <a:t>What collaborators are currently involved.		</a:t>
            </a:r>
            <a:r>
              <a:rPr lang="en-US" sz="1400" i="1" dirty="0">
                <a:solidFill>
                  <a:srgbClr val="0070C0"/>
                </a:solidFill>
                <a:sym typeface="Wingdings" pitchFamily="2" charset="2"/>
              </a:rPr>
              <a:t>  ITN</a:t>
            </a:r>
            <a:endParaRPr lang="en-US" sz="1400" b="1" i="1" dirty="0">
              <a:solidFill>
                <a:srgbClr val="0000FF"/>
              </a:solidFill>
              <a:highlight>
                <a:srgbClr val="FFFF00"/>
              </a:highlight>
            </a:endParaRPr>
          </a:p>
          <a:p>
            <a:pPr lvl="1"/>
            <a:r>
              <a:rPr lang="en-US" sz="1400" i="1" dirty="0">
                <a:solidFill>
                  <a:schemeClr val="accent2">
                    <a:lumMod val="75000"/>
                  </a:schemeClr>
                </a:solidFill>
              </a:rPr>
              <a:t>What new collaborators could be involved.		</a:t>
            </a:r>
            <a:r>
              <a:rPr lang="en-US" sz="1400" i="1" dirty="0">
                <a:solidFill>
                  <a:srgbClr val="0070C0"/>
                </a:solidFill>
                <a:sym typeface="Wingdings" pitchFamily="2" charset="2"/>
              </a:rPr>
              <a:t>  </a:t>
            </a:r>
            <a:r>
              <a:rPr lang="en-US" sz="1400" i="1" dirty="0" err="1">
                <a:solidFill>
                  <a:srgbClr val="0070C0"/>
                </a:solidFill>
                <a:sym typeface="Wingdings" pitchFamily="2" charset="2"/>
              </a:rPr>
              <a:t>tbd</a:t>
            </a:r>
            <a:r>
              <a:rPr lang="en-US" sz="1400" i="1" dirty="0">
                <a:solidFill>
                  <a:srgbClr val="0070C0"/>
                </a:solidFill>
                <a:sym typeface="Wingdings" pitchFamily="2" charset="2"/>
              </a:rPr>
              <a:t> </a:t>
            </a:r>
            <a:endParaRPr lang="en-US" sz="1400" i="1" dirty="0">
              <a:solidFill>
                <a:srgbClr val="0070C0"/>
              </a:solidFill>
            </a:endParaRPr>
          </a:p>
          <a:p>
            <a:pPr lvl="1"/>
            <a:endParaRPr lang="en-US" sz="1400" i="1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sz="1400" i="1" dirty="0">
                <a:solidFill>
                  <a:schemeClr val="accent2">
                    <a:lumMod val="75000"/>
                  </a:schemeClr>
                </a:solidFill>
              </a:rPr>
              <a:t>(if relevant, please provide a breakdown of each R&amp;D objective among the principal RF systems described in slide 1)</a:t>
            </a:r>
          </a:p>
          <a:p>
            <a:pPr lvl="1"/>
            <a:endParaRPr lang="en-GB" sz="14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FE88632D-A809-14C8-D8BF-666CB5C55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E0EE-DC7B-476A-A0C4-248984F8B44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539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e10e44d-c7b9-43e3-b020-1292482e504a}" enabled="0" method="" siteId="{2e10e44d-c7b9-43e3-b020-1292482e504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4779</TotalTime>
  <Words>2381</Words>
  <Application>Microsoft Office PowerPoint</Application>
  <PresentationFormat>Widescreen</PresentationFormat>
  <Paragraphs>256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Aptos</vt:lpstr>
      <vt:lpstr>Aptos Display</vt:lpstr>
      <vt:lpstr>Arial</vt:lpstr>
      <vt:lpstr>Wingdings</vt:lpstr>
      <vt:lpstr>Office Theme</vt:lpstr>
      <vt:lpstr>Collelction of info on LCF project for the RF panel in view of the LDG workshop (actual status)</vt:lpstr>
      <vt:lpstr>Critical RF Challenges for LCF</vt:lpstr>
      <vt:lpstr>ILC to LCF Design Specifications</vt:lpstr>
      <vt:lpstr>TRL levels</vt:lpstr>
      <vt:lpstr>(1) 1.3 GHz SRF Cavity Design Specifications (WG1)</vt:lpstr>
      <vt:lpstr>(1) 1.3 GHz SRF Cavity Design Specifications (LCF/ILC case) (WG1)</vt:lpstr>
      <vt:lpstr>(1) R&amp;D Objectives to reach TRL6 (WG1)</vt:lpstr>
      <vt:lpstr>(1) Crab cavity (for the IPs) (WG1)</vt:lpstr>
      <vt:lpstr>(1) Objective Resources (WG1)</vt:lpstr>
      <vt:lpstr>(1) Infrastructure (WG1)</vt:lpstr>
      <vt:lpstr>(1) Possible partners with capabilities in the needed R&amp;D (WG1)</vt:lpstr>
      <vt:lpstr>General scheme for the other WGs</vt:lpstr>
      <vt:lpstr>(2) Power Couplers specification for LCF (WG3)</vt:lpstr>
      <vt:lpstr>(3) Power Sources specification for LCF (WG5)</vt:lpstr>
      <vt:lpstr>(4) LLRF, AI and ML (WG6)</vt:lpstr>
      <vt:lpstr>LCF synergy with ILC and other 1.3 GHz large series projects</vt:lpstr>
      <vt:lpstr>BACK-UP SLIDES</vt:lpstr>
      <vt:lpstr>Delivery Plan (per primary objective)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McIntosh, Peter (STFC,DL,AST)</dc:creator>
  <cp:lastModifiedBy>Laura Silvia Monaco</cp:lastModifiedBy>
  <cp:revision>21</cp:revision>
  <cp:lastPrinted>2026-01-27T05:51:18Z</cp:lastPrinted>
  <dcterms:created xsi:type="dcterms:W3CDTF">2025-12-01T17:22:07Z</dcterms:created>
  <dcterms:modified xsi:type="dcterms:W3CDTF">2026-01-28T13:47:54Z</dcterms:modified>
</cp:coreProperties>
</file>