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15BA93-C746-0834-7BC9-15B3A2611B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584CDBC-8DBE-824F-C91F-A4176D060B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1AB526-59EE-584B-7F15-261749789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89922-428A-40DF-B768-C05BF1BCFE8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31B97E4-B08C-F081-5659-1D8DAE580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0A858C3-B3F1-E24A-6809-ABA7FBCD9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E6E8-AEB0-4BC2-B432-23CE8DF8BF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2148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6986CD-95B9-E759-6E2C-E97DADBF5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96F89E8-8A9A-94D9-D4E8-AA10DE3AEC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647D23-339A-A09B-9241-D2B61D9DD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89922-428A-40DF-B768-C05BF1BCFE8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D4CA6A8-39CE-E43D-E247-9AB1CC0ED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46E0F78-169E-653E-5A4A-CF335D2B2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E6E8-AEB0-4BC2-B432-23CE8DF8BF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1803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4846A81-9F46-FD0B-CAC6-4A4952B2D3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49EFE4D-D6AE-0CEF-4C3B-BE64F8C1D2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692E43B-7448-DC39-C11E-32AC50130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89922-428A-40DF-B768-C05BF1BCFE8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E8569A5-211F-CD15-824D-23005DBE0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35C04EA-2153-91DC-B496-209A67D6D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E6E8-AEB0-4BC2-B432-23CE8DF8BF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679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FC4B24-C556-A66C-F20D-CB6D32582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15AC66E-D295-3436-D278-B62127C60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7EDE5E7-A3DB-1802-A15F-1E2C063DD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89922-428A-40DF-B768-C05BF1BCFE8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9CB349-2988-1746-7C1E-6310E2F21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4C43EB6-95D7-F899-C484-28A25EC17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E6E8-AEB0-4BC2-B432-23CE8DF8BF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2136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4D1D39-11BD-E627-CE0D-4E4FBF804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E2F9A81-90B4-247B-B066-389C2EEE8D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6EAF57-9690-B45D-2E6D-5E7D743FE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89922-428A-40DF-B768-C05BF1BCFE8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D5435B-67EA-F0E3-CB2A-400F7B9FE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4FED43-9C42-4C18-F41A-C4965BE25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E6E8-AEB0-4BC2-B432-23CE8DF8BF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1219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1D9718-8357-F0AA-8E2C-E4B45FC52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930249-E479-6B86-3514-79D2EAEF74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1C68990-33BB-C9FD-67AC-5BEE607429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3F2FAB0-6B3F-E9C0-6614-6AEDAE54B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89922-428A-40DF-B768-C05BF1BCFE8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E294CBA-640B-7157-1C70-D3A0F2FF3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F6C7ABE-FD47-B480-532F-D3E96D304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E6E8-AEB0-4BC2-B432-23CE8DF8BF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6874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C45C82-6E3D-99EA-0E8E-FC44F1558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A5BD9BF-A5FF-80CD-6D81-F15E4A585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66CAC97-8AEC-06B7-10D4-6063D51A56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79009A5-6593-4762-2BFC-89F8B3C6FA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B08F219-0D59-6F23-1C1E-9A78BA259E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CCD5A34-14A3-116D-B9AB-C79FC03FB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89922-428A-40DF-B768-C05BF1BCFE8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8F5715B-D5BD-80E2-5096-86E4D3EFD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E5C7689-958A-47E1-131D-977A00D19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E6E8-AEB0-4BC2-B432-23CE8DF8BF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4342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7470A6-8F7C-7CE6-6C37-10DD53E12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2FDEC28-0DBC-03C4-26DB-1FCD51F25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89922-428A-40DF-B768-C05BF1BCFE8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375CA07-A55B-34FA-4967-28688B6C0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D1DB105-9441-FA24-C32C-287C32CB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E6E8-AEB0-4BC2-B432-23CE8DF8BF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5454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C112932-91C0-9E43-09DF-9B9272A9C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89922-428A-40DF-B768-C05BF1BCFE8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E44340C-616B-F3B1-9E4E-FA5C33574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7FB8D2D-7F57-F32C-B320-76EB12412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E6E8-AEB0-4BC2-B432-23CE8DF8BF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7225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1C7881-AAF6-066F-FE84-0C314C18A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6DBD7E-C67B-99C5-FB4C-BC7AC2721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F06A3E2-FF54-8B7F-BE78-13AB3BF4A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136431E-B2A4-F200-EBD5-09BBFFFA5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89922-428A-40DF-B768-C05BF1BCFE8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7B22EC3-0BD3-C793-44B4-C4261CE6D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D3D2246-5535-444B-324E-09A1C0B21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E6E8-AEB0-4BC2-B432-23CE8DF8BF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2095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40767A-06CE-9DDC-79C3-015A66DFD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5FCFB8D-CCDD-9D68-BD73-3B6FB6A971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44A540D-B60E-F012-0C28-A6732E5283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AA79C51-67D0-5DBF-3093-65D1808EE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89922-428A-40DF-B768-C05BF1BCFE8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AD6CB25-3785-2B01-FC67-A6CC70C0A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AE854CB-F076-428C-71B8-92217CFFB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E6E8-AEB0-4BC2-B432-23CE8DF8BF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8677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DEB13BD-CEEC-A19A-7990-560E355E4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557E903-E42E-19C6-0F4A-99700DADE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58E43A-49C5-59A8-AB23-A9F2EFA379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089922-428A-40DF-B768-C05BF1BCFE89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C8DF2A7-A8F6-30AB-41EA-9DBD40E3AC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24CECEF-506B-E1CC-1F27-DB03680AAD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E7E6E8-AEB0-4BC2-B432-23CE8DF8BF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8918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3F84BD47-FB11-8499-B1A2-EC3F874EAE68}"/>
              </a:ext>
            </a:extLst>
          </p:cNvPr>
          <p:cNvSpPr txBox="1"/>
          <p:nvPr/>
        </p:nvSpPr>
        <p:spPr>
          <a:xfrm>
            <a:off x="2310581" y="132608"/>
            <a:ext cx="7371680" cy="675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1200"/>
              </a:spcAft>
              <a:buNone/>
            </a:pPr>
            <a:r>
              <a:rPr lang="it-IT" sz="36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RF </a:t>
            </a:r>
            <a:r>
              <a:rPr lang="it-IT" sz="36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requirements</a:t>
            </a:r>
            <a:r>
              <a:rPr lang="it-IT" sz="36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for HALHF</a:t>
            </a:r>
            <a:endParaRPr lang="it-IT" sz="36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6603323-496E-A741-A3BB-652D57ECB797}"/>
              </a:ext>
            </a:extLst>
          </p:cNvPr>
          <p:cNvSpPr txBox="1"/>
          <p:nvPr/>
        </p:nvSpPr>
        <p:spPr>
          <a:xfrm>
            <a:off x="0" y="1331928"/>
            <a:ext cx="12192000" cy="464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1200"/>
              </a:spcAft>
              <a:buNone/>
            </a:pP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Background</a:t>
            </a:r>
          </a:p>
          <a:p>
            <a:pPr marL="228600" algn="ctr">
              <a:lnSpc>
                <a:spcPct val="115000"/>
              </a:lnSpc>
              <a:spcAft>
                <a:spcPts val="1200"/>
              </a:spcAft>
              <a:buNone/>
            </a:pPr>
            <a:endParaRPr lang="it-IT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2860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HALHF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is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 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linear collider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where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 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plasma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linac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is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used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as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the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main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linac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for the 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electron arm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and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cold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copper-technology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structures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are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proposed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for the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positron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arm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</a:t>
            </a:r>
          </a:p>
          <a:p>
            <a:pPr marL="228600" algn="just">
              <a:lnSpc>
                <a:spcPct val="115000"/>
              </a:lnSpc>
              <a:spcAft>
                <a:spcPts val="1200"/>
              </a:spcAft>
              <a:buNone/>
            </a:pPr>
            <a:endParaRPr lang="it-IT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2860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remaining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subsystems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are to a large degree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based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on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technologies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already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developed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or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being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developed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for RF-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based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linear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colliders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</a:t>
            </a:r>
          </a:p>
          <a:p>
            <a:pPr marL="228600" algn="just">
              <a:lnSpc>
                <a:spcPct val="115000"/>
              </a:lnSpc>
              <a:spcAft>
                <a:spcPts val="1200"/>
              </a:spcAft>
              <a:buNone/>
            </a:pPr>
            <a:endParaRPr lang="it-IT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2860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While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the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current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HALHF baseline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is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sufficiently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detailed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to progress with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research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on the plasma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linac</a:t>
            </a:r>
            <a:endParaRPr lang="it-IT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2860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it-IT" dirty="0"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he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remaining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subsystems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would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need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to be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further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developed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in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order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to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reach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CDR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maturity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ideally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in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collaboration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with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existing</a:t>
            </a:r>
            <a:r>
              <a:rPr lang="it-IT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efforts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as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detailed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below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5900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E074C774-1B28-8240-5BCB-3B0CCD5112E3}"/>
              </a:ext>
            </a:extLst>
          </p:cNvPr>
          <p:cNvSpPr txBox="1"/>
          <p:nvPr/>
        </p:nvSpPr>
        <p:spPr>
          <a:xfrm>
            <a:off x="393291" y="1097426"/>
            <a:ext cx="11434917" cy="5148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Identify the critical RF challenges to be addressed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Confirm the RF design specifications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Identify timescales for the required RF-specific R&amp;D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Determine the level of staffing resources needed to complete the proposed R&amp;D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Identify the additional infrastructure required to achieve a TRL 6–level demonstration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Define a roadmap plan for the identified objectives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3A8544-1D1A-FBFB-051F-AE276A45C642}"/>
              </a:ext>
            </a:extLst>
          </p:cNvPr>
          <p:cNvSpPr txBox="1"/>
          <p:nvPr/>
        </p:nvSpPr>
        <p:spPr>
          <a:xfrm>
            <a:off x="2212258" y="112944"/>
            <a:ext cx="7371680" cy="675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1200"/>
              </a:spcAft>
              <a:buNone/>
            </a:pPr>
            <a:r>
              <a:rPr lang="it-IT" sz="36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Feedbacks </a:t>
            </a:r>
            <a:r>
              <a:rPr lang="it-IT" sz="36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received</a:t>
            </a:r>
            <a:r>
              <a:rPr lang="it-IT" sz="36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for HALHF</a:t>
            </a:r>
            <a:endParaRPr lang="it-IT" sz="36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986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C4B96-B2D3-91AA-24AB-BD2342814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F85FD3-C1B0-F344-A6EA-6D97530D2AB9}"/>
              </a:ext>
            </a:extLst>
          </p:cNvPr>
          <p:cNvSpPr txBox="1"/>
          <p:nvPr/>
        </p:nvSpPr>
        <p:spPr>
          <a:xfrm>
            <a:off x="0" y="855817"/>
            <a:ext cx="12093677" cy="4680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342900" algn="ctr">
              <a:lnSpc>
                <a:spcPct val="115000"/>
              </a:lnSpc>
              <a:spcAft>
                <a:spcPts val="1200"/>
              </a:spcAft>
              <a:buAutoNum type="arabicPeriod"/>
            </a:pPr>
            <a:r>
              <a:rPr lang="it-IT" sz="2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Identify</a:t>
            </a:r>
            <a:r>
              <a:rPr lang="it-IT" sz="2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the </a:t>
            </a:r>
            <a:r>
              <a:rPr lang="it-IT" sz="2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critical</a:t>
            </a:r>
            <a:r>
              <a:rPr lang="it-IT" sz="2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RF challenges to be </a:t>
            </a:r>
            <a:r>
              <a:rPr lang="it-IT" sz="2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addressed</a:t>
            </a:r>
            <a:r>
              <a:rPr lang="it-IT" sz="2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pPr marL="228600">
              <a:lnSpc>
                <a:spcPct val="115000"/>
              </a:lnSpc>
              <a:spcAft>
                <a:spcPts val="1200"/>
              </a:spcAft>
            </a:pPr>
            <a:endParaRPr lang="it-IT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buFont typeface="Arial" panose="020B0604020202020204" pitchFamily="34" charset="0"/>
              <a:buChar char="●"/>
            </a:pPr>
            <a:r>
              <a:rPr lang="it-IT" sz="1800" b="1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Drive </a:t>
            </a:r>
            <a:r>
              <a:rPr lang="it-IT" sz="1800" b="1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beam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: high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current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(2A) 3.9 GeV L-band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linac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recombination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by a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factor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48 in a delay loop and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two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combiner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rings with 0.5 GHz RF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deflectors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(Energy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factor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two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larger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than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CLIC Design).</a:t>
            </a: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buFont typeface="Arial" panose="020B0604020202020204" pitchFamily="34" charset="0"/>
              <a:buChar char="●"/>
            </a:pPr>
            <a:endParaRPr lang="it-IT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it-IT" sz="1800" b="1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Deflection</a:t>
            </a:r>
            <a:r>
              <a:rPr lang="it-IT" sz="1800" b="1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systems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for drive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beam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injection in plasma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modules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: fast kickers (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harmonic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rf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kickers, to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deflect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each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bunch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of the 48 drive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bunch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train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0.167 ns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separation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),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stability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synchronization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●"/>
            </a:pPr>
            <a:endParaRPr lang="it-IT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it-IT" sz="1800" b="1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Main</a:t>
            </a:r>
            <a:r>
              <a:rPr lang="it-IT" sz="1800" b="1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electron LINAC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: high degree-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polarized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3 GeV, low-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emittance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●"/>
            </a:pPr>
            <a:endParaRPr lang="it-IT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200"/>
              </a:spcAft>
              <a:buFont typeface="Arial" panose="020B0604020202020204" pitchFamily="34" charset="0"/>
              <a:buChar char="●"/>
            </a:pPr>
            <a:r>
              <a:rPr lang="it-IT" sz="1800" b="1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Positron</a:t>
            </a:r>
            <a:r>
              <a:rPr lang="it-IT" sz="1800" b="1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b="1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linac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: in case of cool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copper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technology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structures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(C</a:t>
            </a:r>
            <a:r>
              <a:rPr lang="it-IT" sz="1800" u="none" strike="noStrike" baseline="30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3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linear collider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proposal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),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demonstration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of the reliability of the 42 GeV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linac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operation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076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D2BD5B-1B4B-EE87-BBA7-EED542BF2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64F1F12-1541-071F-440F-425A41144591}"/>
              </a:ext>
            </a:extLst>
          </p:cNvPr>
          <p:cNvSpPr txBox="1"/>
          <p:nvPr/>
        </p:nvSpPr>
        <p:spPr>
          <a:xfrm>
            <a:off x="0" y="715800"/>
            <a:ext cx="12192000" cy="52590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AutoNum type="arabicPeriod" startAt="2"/>
            </a:pPr>
            <a:r>
              <a:rPr lang="it-IT" sz="2600" b="1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Confirm</a:t>
            </a:r>
            <a:r>
              <a:rPr lang="it-IT" sz="2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the RF design </a:t>
            </a:r>
            <a:r>
              <a:rPr lang="it-IT" sz="2600" b="1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specifications</a:t>
            </a:r>
            <a:r>
              <a:rPr lang="it-IT" sz="2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it-IT" sz="2600" b="1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CoM</a:t>
            </a:r>
            <a:r>
              <a:rPr lang="it-IT" sz="2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250 GeV Higgs </a:t>
            </a:r>
            <a:r>
              <a:rPr lang="it-IT" sz="2600" b="1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factory</a:t>
            </a:r>
            <a:r>
              <a:rPr lang="it-IT" sz="2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it-IT" sz="2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1200"/>
              </a:spcBef>
              <a:buFont typeface="Arial" panose="020B0604020202020204" pitchFamily="34" charset="0"/>
              <a:buChar char="●"/>
            </a:pPr>
            <a:r>
              <a:rPr lang="it-IT" b="1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Drive </a:t>
            </a:r>
            <a:r>
              <a:rPr lang="it-IT" b="1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beam</a:t>
            </a:r>
            <a:r>
              <a:rPr lang="it-IT" b="1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LINAC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1 GHz, 4 MV/m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av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cavity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gradient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3.9 GeV, 4 ns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bunch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separation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8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nC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bunch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2 A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average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current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in the RF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pulse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1.3 km, ~31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ms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RF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pulse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bunch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train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length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409-21 MW klystrons, 100 Hz.</a:t>
            </a:r>
          </a:p>
          <a:p>
            <a:pPr marL="342900" lvl="0" indent="-342900">
              <a:lnSpc>
                <a:spcPct val="115000"/>
              </a:lnSpc>
              <a:spcBef>
                <a:spcPts val="1200"/>
              </a:spcBef>
              <a:buFont typeface="Arial" panose="020B0604020202020204" pitchFamily="34" charset="0"/>
              <a:buChar char="●"/>
            </a:pPr>
            <a:endParaRPr lang="it-IT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it-IT" b="1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Deflection</a:t>
            </a:r>
            <a:r>
              <a:rPr lang="it-IT" b="1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systems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for drive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beam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injection in plasma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modules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required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drive-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beam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injection relative to the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accelerated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beam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stability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sinchronization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level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of 10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it-IT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●"/>
            </a:pPr>
            <a:endParaRPr lang="it-IT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it-IT" b="1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Main</a:t>
            </a:r>
            <a:r>
              <a:rPr lang="it-IT" b="1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electron LINAC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100 Hz, 3GeV, 160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bunches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1.6nC, 16 ns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bunch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separation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2.5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ms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bunch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train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length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●"/>
            </a:pPr>
            <a:endParaRPr lang="it-IT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it-IT" b="1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Positron</a:t>
            </a:r>
            <a:r>
              <a:rPr lang="it-IT" b="1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LINAC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42 GeV, 100 Hz, 160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bunches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4.8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nC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16 ns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bunch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separation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2.5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ms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bunch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train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length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○"/>
            </a:pP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cool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copper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option: 3 GHz, 40 MV/m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av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cavity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gradient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321 67MW klystrons, 1.1 km.</a:t>
            </a:r>
          </a:p>
          <a:p>
            <a:pPr marL="742950" lvl="1" indent="-285750">
              <a:lnSpc>
                <a:spcPct val="115000"/>
              </a:lnSpc>
              <a:spcAft>
                <a:spcPts val="1200"/>
              </a:spcAft>
              <a:buFont typeface="Arial" panose="020B0604020202020204" pitchFamily="34" charset="0"/>
              <a:buChar char="○"/>
            </a:pP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room temperature: 3 GHz, 25 MV/m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av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cavity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gradient</a:t>
            </a:r>
            <a:r>
              <a:rPr lang="it-IT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2.1 km</a:t>
            </a:r>
          </a:p>
        </p:txBody>
      </p:sp>
    </p:spTree>
    <p:extLst>
      <p:ext uri="{BB962C8B-B14F-4D97-AF65-F5344CB8AC3E}">
        <p14:creationId xmlns:p14="http://schemas.microsoft.com/office/powerpoint/2010/main" val="2958477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F056E955-36F0-04E1-C9DB-4D6307277AB4}"/>
              </a:ext>
            </a:extLst>
          </p:cNvPr>
          <p:cNvSpPr txBox="1"/>
          <p:nvPr/>
        </p:nvSpPr>
        <p:spPr>
          <a:xfrm>
            <a:off x="0" y="633674"/>
            <a:ext cx="12192000" cy="6073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it-IT" sz="26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3.	</a:t>
            </a:r>
            <a:r>
              <a:rPr lang="it-IT" sz="26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Identify</a:t>
            </a:r>
            <a:r>
              <a:rPr lang="it-IT" sz="26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26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timescales</a:t>
            </a:r>
            <a:r>
              <a:rPr lang="it-IT" sz="26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for the </a:t>
            </a:r>
            <a:r>
              <a:rPr lang="it-IT" sz="26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required</a:t>
            </a:r>
            <a:r>
              <a:rPr lang="it-IT" sz="26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RF-</a:t>
            </a:r>
            <a:r>
              <a:rPr lang="it-IT" sz="26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specific</a:t>
            </a:r>
            <a:r>
              <a:rPr lang="it-IT" sz="26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R&amp;D, FTE and cost.</a:t>
            </a: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it-IT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buFont typeface="Arial" panose="020B0604020202020204" pitchFamily="34" charset="0"/>
              <a:buChar char="●"/>
            </a:pPr>
            <a:r>
              <a:rPr lang="it-IT" sz="1800" b="1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Drive </a:t>
            </a:r>
            <a:r>
              <a:rPr lang="it-IT" sz="1800" b="1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beam</a:t>
            </a:r>
            <a:r>
              <a:rPr lang="it-IT" sz="1800" b="1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b="1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complex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: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synergy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with linear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colliders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projects,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preliminary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discussion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already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have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taken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place. 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While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there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is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currently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no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visible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source of funding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available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preliminary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numbers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for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reaching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 CDR for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this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subsystem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are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given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in the HALHF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documentation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; CDR in 5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years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20 FTE, 7 MCHF.</a:t>
            </a: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buFont typeface="Arial" panose="020B0604020202020204" pitchFamily="34" charset="0"/>
              <a:buChar char="●"/>
            </a:pPr>
            <a:endParaRPr lang="it-IT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it-IT" sz="1800" b="1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High-frequency RF </a:t>
            </a:r>
            <a:r>
              <a:rPr lang="it-IT" sz="1800" b="1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deflection</a:t>
            </a:r>
            <a:r>
              <a:rPr lang="it-IT" sz="1800" b="1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systems 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for drive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beam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injection in plasma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modules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where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the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bunch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spacing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will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be on the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order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167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ps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 The first designs are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currently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being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made. </a:t>
            </a: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●"/>
            </a:pPr>
            <a:endParaRPr lang="it-IT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it-IT" sz="1800" b="1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Main</a:t>
            </a:r>
            <a:r>
              <a:rPr lang="it-IT" sz="1800" b="1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electron LINAC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: the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linac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is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similar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to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that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of linear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colliders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projects, and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will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profit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directly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from linear collider R&amp;D</a:t>
            </a: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●"/>
            </a:pPr>
            <a:endParaRPr lang="it-IT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200"/>
              </a:spcAft>
              <a:buFont typeface="Arial" panose="020B0604020202020204" pitchFamily="34" charset="0"/>
              <a:buChar char="●"/>
            </a:pPr>
            <a:r>
              <a:rPr lang="it-IT" sz="1800" b="1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Positron</a:t>
            </a:r>
            <a:r>
              <a:rPr lang="it-IT" sz="1800" b="1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LINAC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: the baseline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is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to use cool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copper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currently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being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developed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mainly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by the C3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collaboration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at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SLAC. Preliminary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discussions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with SLAC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have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taken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place. 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While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there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is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currently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no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visible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source of funding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available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preliminary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numbers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for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reaching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 CDR for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this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subsystem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are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found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in the HALHF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documentation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; CDR in 5 </a:t>
            </a:r>
            <a:r>
              <a:rPr lang="it-IT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years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10 FTE, 10 MCHF.  </a:t>
            </a:r>
          </a:p>
        </p:txBody>
      </p:sp>
    </p:spTree>
    <p:extLst>
      <p:ext uri="{BB962C8B-B14F-4D97-AF65-F5344CB8AC3E}">
        <p14:creationId xmlns:p14="http://schemas.microsoft.com/office/powerpoint/2010/main" val="1961525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7A4C21B1-B5B3-6D51-A357-6D08017A610A}"/>
              </a:ext>
            </a:extLst>
          </p:cNvPr>
          <p:cNvSpPr txBox="1"/>
          <p:nvPr/>
        </p:nvSpPr>
        <p:spPr>
          <a:xfrm>
            <a:off x="235974" y="1127122"/>
            <a:ext cx="11218606" cy="307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it-IT" sz="2800" b="1" dirty="0">
                <a:latin typeface="Arial" panose="020B0604020202020204" pitchFamily="34" charset="0"/>
                <a:ea typeface="Arial" panose="020B0604020202020204" pitchFamily="34" charset="0"/>
              </a:rPr>
              <a:t>6</a:t>
            </a:r>
            <a:r>
              <a:rPr lang="it-IT" sz="2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r>
              <a:rPr lang="it-IT" sz="2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Define</a:t>
            </a:r>
            <a:r>
              <a:rPr lang="it-IT" sz="2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 roadmap plan for the </a:t>
            </a:r>
            <a:r>
              <a:rPr lang="it-IT" sz="2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identified</a:t>
            </a:r>
            <a:r>
              <a:rPr lang="it-IT" sz="2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2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objectives</a:t>
            </a:r>
            <a:r>
              <a:rPr lang="it-IT" sz="2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  <a:endParaRPr lang="it-IT" sz="2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2860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it-IT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2860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it-IT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286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Defining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additional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infrastructure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and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defining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 roadmap for the RF parts of HALHF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will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benefit from strong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synergy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with the linear collider projects and the C3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collaboration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and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would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need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to be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developed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in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concert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with </a:t>
            </a:r>
            <a:r>
              <a:rPr lang="it-IT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them</a:t>
            </a:r>
            <a:r>
              <a:rPr lang="it-IT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52987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718</Words>
  <Application>Microsoft Office PowerPoint</Application>
  <PresentationFormat>Widescreen</PresentationFormat>
  <Paragraphs>49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Alesini</dc:creator>
  <cp:lastModifiedBy>David Alesini</cp:lastModifiedBy>
  <cp:revision>3</cp:revision>
  <dcterms:created xsi:type="dcterms:W3CDTF">2026-01-28T12:55:04Z</dcterms:created>
  <dcterms:modified xsi:type="dcterms:W3CDTF">2026-01-28T16:13:55Z</dcterms:modified>
</cp:coreProperties>
</file>