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21"/>
  </p:notesMasterIdLst>
  <p:handoutMasterIdLst>
    <p:handoutMasterId r:id="rId22"/>
  </p:handoutMasterIdLst>
  <p:sldIdLst>
    <p:sldId id="256" r:id="rId3"/>
    <p:sldId id="321" r:id="rId4"/>
    <p:sldId id="319" r:id="rId5"/>
    <p:sldId id="320" r:id="rId6"/>
    <p:sldId id="323" r:id="rId7"/>
    <p:sldId id="322" r:id="rId8"/>
    <p:sldId id="324" r:id="rId9"/>
    <p:sldId id="326" r:id="rId10"/>
    <p:sldId id="1815" r:id="rId11"/>
    <p:sldId id="1811" r:id="rId12"/>
    <p:sldId id="1812" r:id="rId13"/>
    <p:sldId id="1813" r:id="rId14"/>
    <p:sldId id="1814" r:id="rId15"/>
    <p:sldId id="325" r:id="rId16"/>
    <p:sldId id="1810" r:id="rId17"/>
    <p:sldId id="349" r:id="rId18"/>
    <p:sldId id="354" r:id="rId19"/>
    <p:sldId id="355" r:id="rId20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1671B"/>
    <a:srgbClr val="FF8BA6"/>
    <a:srgbClr val="FF7776"/>
    <a:srgbClr val="942093"/>
    <a:srgbClr val="DF3FFF"/>
    <a:srgbClr val="FF7E79"/>
    <a:srgbClr val="FF40FF"/>
    <a:srgbClr val="009051"/>
    <a:srgbClr val="C94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2" autoAdjust="0"/>
    <p:restoredTop sz="95982" autoAdjust="0"/>
  </p:normalViewPr>
  <p:slideViewPr>
    <p:cSldViewPr>
      <p:cViewPr varScale="1">
        <p:scale>
          <a:sx n="126" d="100"/>
          <a:sy n="126" d="100"/>
        </p:scale>
        <p:origin x="1200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3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ED4574F-90CA-8B46-8F32-C992E282FC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080C2D7-944E-1F40-9B0D-02E75235C3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83816-6078-3644-9943-5EEB7F2CAA3C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C587E7-6AC1-CD48-ADCD-A9A3AD857D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BBB916-8E59-2A4D-A6AA-2B9D62AA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48D31-D9F9-1C45-BF8B-DC3AE76859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071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687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63C6-9476-3D30-9CCF-B8DA96538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6B6135-D624-4DD0-0BDF-8591B27B6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1F543B-598E-859C-6A1B-53F6ECBCE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D5E149-655D-7FEB-2BED-4E7FD00CC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520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B448-9A06-7DF0-E769-011F82E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18ADAA-B10D-45A5-46C1-9C0CB864A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16E382-94BE-898D-B688-814DAE187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9541D-0DEF-9CDC-260C-BFCDF257C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942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60045-C020-8A53-46C5-189DDB03A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644EBB-1313-217B-AFC0-627DF10B5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CF16C6-3B3C-065C-9369-7CC1E6EC1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2209B-E56A-06FC-C453-F43CCA2A1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387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D8E7D-E690-AE75-6FAB-C0943314B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A00738-4EF8-F7AB-B3D4-389C71672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4BFFF6-44DD-6F26-88A6-E05ED45A2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023F7B-370F-2BCF-AF3C-3DACBD89F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872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D2D79-0BE9-84FD-A347-4E3FE470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2E39DC-D983-1EFA-69AC-E3FDCD60F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A691C6-6159-210E-45DD-D6DC69B5F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DD52B8-10A5-66C1-9D0F-09D938B47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22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55EFC-AA26-E624-2980-F8D2146E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427E60-41EE-4274-E292-553279A8F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A58C9E-B2D9-FA11-EC1A-313513CF3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30F26B-CB23-4919-B5BA-D66C51FC6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4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585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BA78-D0A4-64AB-366D-10AF1453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E92536-405F-1F15-526D-DEB8AF58B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582437C-9FF1-10AC-65B2-2AB4B14C4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841E9-1DCC-9BDE-B6C0-6FA4D3F61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816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D70F-EC61-B96A-365E-C21A61A3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43AC27-C98C-AA38-F814-71167CA24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CA487B-C7D3-0F94-88A9-D5FC49D31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CAD5DD-DEF0-1BAC-296F-287A92883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60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B7E3-D4A5-16E7-1B2A-CF2D261DF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98AD9B-16B0-2E77-9EF2-9F87CA242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7224A6-402F-016D-E4B6-60F163FF5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CE277B-781A-372D-6C02-8B7401460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52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FDDE7-B265-DE51-CDD8-ED9DDF88F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FF0A5D-2BB2-7094-56C7-A0F707F06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60DBF53-83A7-1369-136A-4B35BE70B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5CBD30-0AB3-6224-CEFC-5AFC50C6C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500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04DD-93ED-FC8B-FFAB-9FDF74FFB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E4D48D-A27D-E42F-37C2-58E974885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1BE531-FC39-AED8-A872-3797EEB2A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390E6A-316C-A75C-37F6-057DFC20F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021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C294-DEDA-0528-8A1F-F39563121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C83520-6665-9FEE-1B81-C2B52DCE0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C2D25A-E287-F5B0-A035-A7722020A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FBBDEF-7A38-5C9A-98BB-FBE634E52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35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Janvier 2024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2251" y="5798372"/>
            <a:ext cx="2232248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Projet RI2 : ERL4ALL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27 May 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RF Pannel Meeting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433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3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3FDE-63B5-41CB-A2CB-AD7B917BC3E3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F7E964-8376-4ABA-A00F-439CAFD6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5464"/>
            <a:ext cx="10758562" cy="25202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C00000"/>
                </a:solidFill>
              </a:rPr>
              <a:t>Project </a:t>
            </a:r>
            <a:r>
              <a:rPr lang="fr-FR" sz="4400" dirty="0" err="1">
                <a:solidFill>
                  <a:srgbClr val="C00000"/>
                </a:solidFill>
              </a:rPr>
              <a:t>LHeC</a:t>
            </a:r>
            <a:r>
              <a:rPr lang="fr-FR" sz="4400" dirty="0">
                <a:solidFill>
                  <a:srgbClr val="C00000"/>
                </a:solidFill>
              </a:rPr>
              <a:t> : </a:t>
            </a:r>
            <a:br>
              <a:rPr lang="fr-FR" sz="4400" dirty="0">
                <a:solidFill>
                  <a:srgbClr val="C00000"/>
                </a:solidFill>
              </a:rPr>
            </a:br>
            <a:br>
              <a:rPr lang="fr-FR" sz="4400" dirty="0">
                <a:solidFill>
                  <a:srgbClr val="C00000"/>
                </a:solidFill>
              </a:rPr>
            </a:br>
            <a:r>
              <a:rPr lang="fr-FR" sz="4400" dirty="0">
                <a:solidFill>
                  <a:srgbClr val="C00000"/>
                </a:solidFill>
              </a:rPr>
              <a:t>SRF </a:t>
            </a:r>
            <a:r>
              <a:rPr lang="fr-FR" sz="4400" dirty="0" err="1">
                <a:solidFill>
                  <a:srgbClr val="C00000"/>
                </a:solidFill>
              </a:rPr>
              <a:t>needs</a:t>
            </a:r>
            <a:r>
              <a:rPr lang="fr-FR" sz="4400" dirty="0">
                <a:solidFill>
                  <a:srgbClr val="C00000"/>
                </a:solidFill>
              </a:rPr>
              <a:t>  </a:t>
            </a:r>
            <a:br>
              <a:rPr lang="fr-FR" sz="4400" dirty="0">
                <a:solidFill>
                  <a:srgbClr val="C00000"/>
                </a:solidFill>
              </a:rPr>
            </a:br>
            <a:endParaRPr lang="fr-FR" sz="4400" dirty="0">
              <a:solidFill>
                <a:srgbClr val="C0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66B505D-5302-804E-84B7-72B68EE0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883" y="74612"/>
            <a:ext cx="792088" cy="7812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ABE6C5A-F88F-434A-8205-100331184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6" y="134175"/>
            <a:ext cx="826197" cy="543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74DF3-2A7D-7C4C-8701-488FACF25F86}"/>
              </a:ext>
            </a:extLst>
          </p:cNvPr>
          <p:cNvSpPr/>
          <p:nvPr/>
        </p:nvSpPr>
        <p:spPr>
          <a:xfrm>
            <a:off x="439540" y="3776645"/>
            <a:ext cx="9505056" cy="98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10000"/>
              </a:lnSpc>
              <a:spcBef>
                <a:spcPts val="0"/>
              </a:spcBef>
            </a:pP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M. Baylac (CNRS/LPSC, Grenoble)</a:t>
            </a:r>
          </a:p>
          <a:p>
            <a:pPr algn="ctr" defTabSz="914400">
              <a:lnSpc>
                <a:spcPct val="110000"/>
              </a:lnSpc>
              <a:spcBef>
                <a:spcPts val="0"/>
              </a:spcBef>
            </a:pPr>
            <a:endParaRPr lang="fr-FR" sz="1400" b="1" i="1" dirty="0">
              <a:solidFill>
                <a:srgbClr val="24314C"/>
              </a:solidFill>
              <a:latin typeface="+mn-lt"/>
              <a:cs typeface="+mn-cs"/>
            </a:endParaRPr>
          </a:p>
          <a:p>
            <a:pPr algn="ctr" defTabSz="914400">
              <a:lnSpc>
                <a:spcPct val="110000"/>
              </a:lnSpc>
              <a:spcBef>
                <a:spcPts val="0"/>
              </a:spcBef>
            </a:pPr>
            <a:r>
              <a:rPr lang="fr-FR" b="1" i="1" dirty="0" err="1">
                <a:solidFill>
                  <a:srgbClr val="24314C"/>
                </a:solidFill>
                <a:latin typeface="+mn-lt"/>
                <a:cs typeface="+mn-cs"/>
              </a:rPr>
              <a:t>With</a:t>
            </a: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 inputs </a:t>
            </a:r>
            <a:r>
              <a:rPr lang="fr-FR" b="1" i="1" dirty="0" err="1">
                <a:solidFill>
                  <a:srgbClr val="24314C"/>
                </a:solidFill>
                <a:latin typeface="+mn-lt"/>
                <a:cs typeface="+mn-cs"/>
              </a:rPr>
              <a:t>from</a:t>
            </a: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 F. </a:t>
            </a:r>
            <a:r>
              <a:rPr lang="fr-FR" b="1" i="1" dirty="0" err="1">
                <a:solidFill>
                  <a:srgbClr val="24314C"/>
                </a:solidFill>
                <a:latin typeface="+mn-lt"/>
                <a:cs typeface="+mn-cs"/>
              </a:rPr>
              <a:t>Gerigk</a:t>
            </a: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 and R. </a:t>
            </a:r>
            <a:r>
              <a:rPr lang="fr-FR" b="1" i="1" dirty="0" err="1">
                <a:solidFill>
                  <a:srgbClr val="24314C"/>
                </a:solidFill>
                <a:latin typeface="+mn-lt"/>
                <a:cs typeface="+mn-cs"/>
              </a:rPr>
              <a:t>Camaga</a:t>
            </a: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 (CERN), G. </a:t>
            </a:r>
            <a:r>
              <a:rPr lang="fr-FR" b="1" i="1" dirty="0" err="1">
                <a:solidFill>
                  <a:srgbClr val="24314C"/>
                </a:solidFill>
                <a:latin typeface="+mn-lt"/>
                <a:cs typeface="+mn-cs"/>
              </a:rPr>
              <a:t>Olry</a:t>
            </a:r>
            <a:r>
              <a:rPr lang="fr-FR" b="1" i="1" dirty="0">
                <a:solidFill>
                  <a:srgbClr val="24314C"/>
                </a:solidFill>
                <a:latin typeface="+mn-lt"/>
                <a:cs typeface="+mn-cs"/>
              </a:rPr>
              <a:t> (CNRS/IJCLab)</a:t>
            </a:r>
            <a:endParaRPr lang="fr-FR" i="1" dirty="0">
              <a:solidFill>
                <a:srgbClr val="0432FF"/>
              </a:solidFill>
              <a:latin typeface="+mn-lt"/>
              <a:cs typeface="+mn-cs"/>
            </a:endParaRPr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158EB6D2-537F-F4E3-10DB-A968C841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38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0EB4-43CB-9346-BB36-99194C9FD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97FC87-7994-DD11-055A-74A0FDC8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87B814-BE23-3A8F-FF77-A6D75F06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C00000"/>
                </a:solidFill>
              </a:rPr>
              <a:t>PERLE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7D71ED71-477F-033B-E03F-14E4D59B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760E552-4018-1A36-502E-E864471A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DAEF748-E167-85AC-C0FD-AFB35AC13086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28340AD2-1A14-D1E5-0D93-86CBA6F8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47" y="630891"/>
            <a:ext cx="9406744" cy="5279457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679032-640B-8D5C-20C0-C2BE1E7AF47F}"/>
              </a:ext>
            </a:extLst>
          </p:cNvPr>
          <p:cNvSpPr txBox="1">
            <a:spLocks/>
          </p:cNvSpPr>
          <p:nvPr/>
        </p:nvSpPr>
        <p:spPr>
          <a:xfrm>
            <a:off x="-484360" y="5693441"/>
            <a:ext cx="10772775" cy="1383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000" dirty="0"/>
              <a:t>A. Miyazaki, PERLE collaboration meeting, </a:t>
            </a:r>
            <a:r>
              <a:rPr lang="fr-FR" sz="1000" dirty="0" err="1"/>
              <a:t>oct</a:t>
            </a:r>
            <a:r>
              <a:rPr lang="fr-FR" sz="10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6636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70CDA-A003-5F8F-6E38-730859E7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39827E-E559-F346-FBE0-E79A3E51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14" y="650839"/>
            <a:ext cx="9088543" cy="505512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0871AF-2967-376B-E9FD-4B862C45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59948DE-DA72-68F4-1C19-FD8C7EB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C00000"/>
                </a:solidFill>
              </a:rPr>
              <a:t>PERLE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70665F7A-B5D3-2D0C-85CB-919E41CC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90B587-5077-1255-2C48-210B55B1C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929A149-D7BB-51AC-0C7E-D75C50C3AD1F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DC2FF4-7033-DDFE-A04F-5DDFBC99AE67}"/>
              </a:ext>
            </a:extLst>
          </p:cNvPr>
          <p:cNvSpPr txBox="1">
            <a:spLocks/>
          </p:cNvSpPr>
          <p:nvPr/>
        </p:nvSpPr>
        <p:spPr>
          <a:xfrm>
            <a:off x="-121698" y="5508283"/>
            <a:ext cx="10772775" cy="1383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000" dirty="0"/>
              <a:t>A. Miyazaki, PERLE collaboration meeting, </a:t>
            </a:r>
            <a:r>
              <a:rPr lang="fr-FR" sz="1000" dirty="0" err="1"/>
              <a:t>oct</a:t>
            </a:r>
            <a:r>
              <a:rPr lang="fr-FR" sz="10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5268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DE5C8-974D-67F6-A791-6571A71E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893D3C0-B8FA-7107-D05E-22A5133A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7" y="618531"/>
            <a:ext cx="9217024" cy="512658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5F530F-5181-90ED-03ED-626EF76D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74EC012-C11D-9D18-033F-F823A966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C00000"/>
                </a:solidFill>
              </a:rPr>
              <a:t>PERLE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B146B5DF-7594-F266-51AF-62842C3F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C859A47-531A-B99F-A005-3D148F092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B9A04A7-0148-7C1E-C67F-93A045932BA9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3C1DCA-10F5-9C07-B96A-26B5D763D04A}"/>
              </a:ext>
            </a:extLst>
          </p:cNvPr>
          <p:cNvSpPr txBox="1">
            <a:spLocks/>
          </p:cNvSpPr>
          <p:nvPr/>
        </p:nvSpPr>
        <p:spPr>
          <a:xfrm>
            <a:off x="-121698" y="5508283"/>
            <a:ext cx="10772775" cy="1383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000" dirty="0"/>
              <a:t>A. Miyazaki, PERLE collaboration meeting, </a:t>
            </a:r>
            <a:r>
              <a:rPr lang="fr-FR" sz="1000" dirty="0" err="1"/>
              <a:t>oct</a:t>
            </a:r>
            <a:r>
              <a:rPr lang="fr-FR" sz="10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082549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182C8-72F6-908D-8896-E6F70ED9F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F0B035-E270-9491-83F0-88CCDA34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698829"/>
            <a:ext cx="9217024" cy="512658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DD4261-F5B9-F905-8763-EB9C6083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A3D6F93-65FB-83BF-76BB-A51DBA8D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C00000"/>
                </a:solidFill>
              </a:rPr>
              <a:t>PERLE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47E4F67D-3D03-DBC4-F21B-395F6B42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25F617-C678-0BCC-305F-854726EE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116E806-7492-A5C2-0E3B-558C259857F7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CDEEA3-4B48-929F-6A9D-2D820D99E655}"/>
              </a:ext>
            </a:extLst>
          </p:cNvPr>
          <p:cNvSpPr txBox="1">
            <a:spLocks/>
          </p:cNvSpPr>
          <p:nvPr/>
        </p:nvSpPr>
        <p:spPr>
          <a:xfrm>
            <a:off x="-126855" y="5601065"/>
            <a:ext cx="10772775" cy="1383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sz="1000" dirty="0"/>
              <a:t>A. Miyazaki, PERLE collaboration meeting, </a:t>
            </a:r>
            <a:r>
              <a:rPr lang="fr-FR" sz="1000" dirty="0" err="1"/>
              <a:t>oct</a:t>
            </a:r>
            <a:r>
              <a:rPr lang="fr-FR" sz="10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946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DFE45-F978-43CD-6552-690FD593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8949FF-E8E0-326E-F20A-739C6204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D7CBE3C-41A7-D31A-8369-F92CEE89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SRF </a:t>
            </a:r>
            <a:r>
              <a:rPr lang="fr-FR" sz="2200" dirty="0" err="1">
                <a:solidFill>
                  <a:srgbClr val="C00000"/>
                </a:solidFill>
              </a:rPr>
              <a:t>needs</a:t>
            </a:r>
            <a:r>
              <a:rPr lang="fr-FR" sz="2200" dirty="0">
                <a:solidFill>
                  <a:srgbClr val="C00000"/>
                </a:solidFill>
              </a:rPr>
              <a:t> </a:t>
            </a:r>
            <a:r>
              <a:rPr lang="fr-FR" sz="2200" dirty="0" err="1">
                <a:solidFill>
                  <a:srgbClr val="C00000"/>
                </a:solidFill>
              </a:rPr>
              <a:t>from</a:t>
            </a:r>
            <a:r>
              <a:rPr lang="fr-FR" sz="2200" dirty="0">
                <a:solidFill>
                  <a:srgbClr val="C00000"/>
                </a:solidFill>
              </a:rPr>
              <a:t> meeting 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827AB003-F0C5-DF1A-5775-0ED1F70A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338AFBA-9362-9D21-A563-4143A5D0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62DA835-8986-CB6E-A1C1-463B788C9383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39A5ACD-EC0A-C291-0024-0F89C7B26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A74BD0-5BE7-9144-B244-396E51C8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49"/>
          <a:stretch>
            <a:fillRect/>
          </a:stretch>
        </p:blipFill>
        <p:spPr>
          <a:xfrm>
            <a:off x="671544" y="747215"/>
            <a:ext cx="9073008" cy="51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B2866-CD92-CB7E-6B83-3E7D00859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B1EA125E-823C-AF42-C82D-2B54AEF2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27 May 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578AFF-D153-9DCA-8DD0-311D0C6E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7540EDF8-CC70-8D54-901C-B3432795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RF Pannel Meeting</a:t>
            </a:r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96DBC84-B383-07C1-6B4C-E70C0573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8928992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Challenges toward new generation of efficient ERL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B94713-5071-2AE3-B85F-DED85656EFC5}"/>
              </a:ext>
            </a:extLst>
          </p:cNvPr>
          <p:cNvSpPr txBox="1"/>
          <p:nvPr/>
        </p:nvSpPr>
        <p:spPr>
          <a:xfrm>
            <a:off x="273819" y="10948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CC0066"/>
                </a:solidFill>
                <a:latin typeface="+mn-lt"/>
              </a:rPr>
              <a:t>ERL specificity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CCCBB4-316E-95DC-0FEA-A54FAB2EEEE0}"/>
              </a:ext>
            </a:extLst>
          </p:cNvPr>
          <p:cNvSpPr txBox="1"/>
          <p:nvPr/>
        </p:nvSpPr>
        <p:spPr>
          <a:xfrm>
            <a:off x="2542783" y="1085528"/>
            <a:ext cx="241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0070C0"/>
                </a:solidFill>
                <a:latin typeface="+mn-lt"/>
              </a:rPr>
              <a:t>Undesired effect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5D6501-B418-E54D-3282-7E446897B12A}"/>
              </a:ext>
            </a:extLst>
          </p:cNvPr>
          <p:cNvSpPr txBox="1"/>
          <p:nvPr/>
        </p:nvSpPr>
        <p:spPr>
          <a:xfrm>
            <a:off x="5170363" y="94325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FF6700"/>
                </a:solidFill>
                <a:latin typeface="+mn-lt"/>
              </a:rPr>
              <a:t>Challenges on RF/SRF system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CFAEA6-77CC-928F-BBA0-36FBE6AB500C}"/>
              </a:ext>
            </a:extLst>
          </p:cNvPr>
          <p:cNvSpPr txBox="1"/>
          <p:nvPr/>
        </p:nvSpPr>
        <p:spPr>
          <a:xfrm>
            <a:off x="7690643" y="10948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Proposed solutions 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6A04632-633D-48C0-CDED-468C84606E36}"/>
              </a:ext>
            </a:extLst>
          </p:cNvPr>
          <p:cNvSpPr/>
          <p:nvPr/>
        </p:nvSpPr>
        <p:spPr>
          <a:xfrm>
            <a:off x="2686799" y="1605053"/>
            <a:ext cx="2134492" cy="3728945"/>
          </a:xfrm>
          <a:prstGeom prst="roundRect">
            <a:avLst>
              <a:gd name="adj" fmla="val 578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D202CA3-E638-CCCF-33CB-0C34640D9CFF}"/>
              </a:ext>
            </a:extLst>
          </p:cNvPr>
          <p:cNvSpPr/>
          <p:nvPr/>
        </p:nvSpPr>
        <p:spPr>
          <a:xfrm>
            <a:off x="5170363" y="1589583"/>
            <a:ext cx="2134492" cy="3744416"/>
          </a:xfrm>
          <a:prstGeom prst="roundRect">
            <a:avLst>
              <a:gd name="adj" fmla="val 5787"/>
            </a:avLst>
          </a:prstGeom>
          <a:noFill/>
          <a:ln w="19050"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67E7FB7-7FD0-884C-AB59-3BE8DBAF13B1}"/>
              </a:ext>
            </a:extLst>
          </p:cNvPr>
          <p:cNvSpPr/>
          <p:nvPr/>
        </p:nvSpPr>
        <p:spPr>
          <a:xfrm>
            <a:off x="7618634" y="1589584"/>
            <a:ext cx="3096345" cy="3744416"/>
          </a:xfrm>
          <a:prstGeom prst="roundRect">
            <a:avLst>
              <a:gd name="adj" fmla="val 5787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D7D474-69D1-520C-1C56-C26B43021AFA}"/>
              </a:ext>
            </a:extLst>
          </p:cNvPr>
          <p:cNvSpPr/>
          <p:nvPr/>
        </p:nvSpPr>
        <p:spPr>
          <a:xfrm>
            <a:off x="227559" y="1589584"/>
            <a:ext cx="2134492" cy="3728944"/>
          </a:xfrm>
          <a:prstGeom prst="roundRect">
            <a:avLst>
              <a:gd name="adj" fmla="val 5787"/>
            </a:avLst>
          </a:prstGeom>
          <a:noFill/>
          <a:ln w="19050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2D39FD-A4C0-01DC-368F-F7E27B666DDC}"/>
              </a:ext>
            </a:extLst>
          </p:cNvPr>
          <p:cNvSpPr txBox="1"/>
          <p:nvPr/>
        </p:nvSpPr>
        <p:spPr>
          <a:xfrm>
            <a:off x="273819" y="1877616"/>
            <a:ext cx="216024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+mn-lt"/>
              </a:rPr>
              <a:t>CW operation (RF)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High current operation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Multi-pass/multi-bunch operation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Efficient use of RF power</a:t>
            </a: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Efficient beam energy recuperation</a:t>
            </a: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211116-FB65-52C0-29F2-FE6BEFC578E8}"/>
              </a:ext>
            </a:extLst>
          </p:cNvPr>
          <p:cNvSpPr txBox="1"/>
          <p:nvPr/>
        </p:nvSpPr>
        <p:spPr>
          <a:xfrm>
            <a:off x="2722091" y="1877616"/>
            <a:ext cx="216024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+mn-lt"/>
              </a:rPr>
              <a:t>High dynamic losses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High HOM excitation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Increase beam instabilities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Microphonics detuning and mechanical stability 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Beam load variation, Mismatch between </a:t>
            </a:r>
            <a:r>
              <a:rPr lang="en-GB" sz="1500" dirty="0" err="1">
                <a:latin typeface="+mn-lt"/>
              </a:rPr>
              <a:t>acc</a:t>
            </a:r>
            <a:r>
              <a:rPr lang="en-GB" sz="1500" dirty="0">
                <a:latin typeface="+mn-lt"/>
              </a:rPr>
              <a:t>/</a:t>
            </a:r>
            <a:r>
              <a:rPr lang="en-GB" sz="1500" dirty="0" err="1">
                <a:latin typeface="+mn-lt"/>
              </a:rPr>
              <a:t>decc</a:t>
            </a:r>
            <a:r>
              <a:rPr lang="en-GB" sz="1500" dirty="0">
                <a:latin typeface="+mn-lt"/>
              </a:rPr>
              <a:t> bunches</a:t>
            </a: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3FACAA-AA07-BB9F-4960-67624A2F9DCB}"/>
              </a:ext>
            </a:extLst>
          </p:cNvPr>
          <p:cNvSpPr txBox="1"/>
          <p:nvPr/>
        </p:nvSpPr>
        <p:spPr>
          <a:xfrm>
            <a:off x="5170363" y="1877616"/>
            <a:ext cx="223224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+mn-lt"/>
              </a:rPr>
              <a:t>High Q</a:t>
            </a:r>
            <a:r>
              <a:rPr lang="en-GB" sz="1500" baseline="-25000" dirty="0">
                <a:latin typeface="+mn-lt"/>
              </a:rPr>
              <a:t>0</a:t>
            </a:r>
            <a:r>
              <a:rPr lang="en-GB" sz="1500" dirty="0">
                <a:latin typeface="+mn-lt"/>
              </a:rPr>
              <a:t> cavity 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Efficient HOMs extraction 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The highest BBU threshold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Fast tuning, prevent external vibrations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Fast feedback and perfect phase synchronisation</a:t>
            </a: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596C0C8-C00E-8BC2-4892-65244C08D7F2}"/>
              </a:ext>
            </a:extLst>
          </p:cNvPr>
          <p:cNvSpPr txBox="1"/>
          <p:nvPr/>
        </p:nvSpPr>
        <p:spPr>
          <a:xfrm>
            <a:off x="7618635" y="1589584"/>
            <a:ext cx="314402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Cavity treatment with optimised recipe (EP, Doping, infusion, Mid T-baking…)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Act on cavity design + optimized HOM couplers and BLA</a:t>
            </a:r>
          </a:p>
          <a:p>
            <a:r>
              <a:rPr lang="en-GB" sz="1500" dirty="0">
                <a:latin typeface="+mn-lt"/>
              </a:rPr>
              <a:t> </a:t>
            </a:r>
          </a:p>
          <a:p>
            <a:r>
              <a:rPr lang="en-GB" sz="1500" dirty="0">
                <a:latin typeface="+mn-lt"/>
              </a:rPr>
              <a:t>Optimized Filling pattern and HOM extraction &amp; damping scheme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Development of FE-FRT</a:t>
            </a:r>
          </a:p>
          <a:p>
            <a:r>
              <a:rPr lang="en-GB" sz="1500" dirty="0">
                <a:latin typeface="+mn-lt"/>
              </a:rPr>
              <a:t> </a:t>
            </a:r>
          </a:p>
          <a:p>
            <a:endParaRPr lang="en-GB" sz="1500" dirty="0">
              <a:latin typeface="+mn-lt"/>
            </a:endParaRPr>
          </a:p>
          <a:p>
            <a:r>
              <a:rPr lang="en-GB" sz="1500" dirty="0">
                <a:latin typeface="+mn-lt"/>
              </a:rPr>
              <a:t>Development of a digital AI-assisted </a:t>
            </a:r>
            <a:r>
              <a:rPr lang="fr-FR" sz="1500" dirty="0" err="1">
                <a:effectLst/>
                <a:latin typeface="+mn-lt"/>
              </a:rPr>
              <a:t>field</a:t>
            </a:r>
            <a:r>
              <a:rPr lang="fr-FR" sz="1500" dirty="0">
                <a:effectLst/>
                <a:latin typeface="+mn-lt"/>
              </a:rPr>
              <a:t> and </a:t>
            </a:r>
            <a:r>
              <a:rPr lang="fr-FR" sz="1500" dirty="0" err="1">
                <a:effectLst/>
                <a:latin typeface="+mn-lt"/>
              </a:rPr>
              <a:t>detuning</a:t>
            </a:r>
            <a:r>
              <a:rPr lang="fr-FR" sz="1500" dirty="0">
                <a:effectLst/>
                <a:latin typeface="+mn-lt"/>
              </a:rPr>
              <a:t> control, smart amplifier control</a:t>
            </a:r>
            <a:br>
              <a:rPr lang="fr-FR" sz="1800" dirty="0">
                <a:effectLst/>
                <a:latin typeface="Calibri" panose="020F0502020204030204" pitchFamily="34" charset="0"/>
              </a:rPr>
            </a:br>
            <a:endParaRPr lang="en-GB" sz="1500" dirty="0">
              <a:latin typeface="+mn-lt"/>
            </a:endParaRPr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E6FFC72D-E812-F10D-D08E-6F3303369205}"/>
              </a:ext>
            </a:extLst>
          </p:cNvPr>
          <p:cNvSpPr/>
          <p:nvPr/>
        </p:nvSpPr>
        <p:spPr>
          <a:xfrm>
            <a:off x="2218035" y="1229544"/>
            <a:ext cx="504056" cy="206732"/>
          </a:xfrm>
          <a:prstGeom prst="rightArrow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60E57DEB-51C9-D3D7-5B52-D771BED25356}"/>
              </a:ext>
            </a:extLst>
          </p:cNvPr>
          <p:cNvSpPr/>
          <p:nvPr/>
        </p:nvSpPr>
        <p:spPr>
          <a:xfrm>
            <a:off x="4738315" y="1229544"/>
            <a:ext cx="504056" cy="206732"/>
          </a:xfrm>
          <a:prstGeom prst="rightArrow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2A954662-913A-020F-9361-FCEE5B388B03}"/>
              </a:ext>
            </a:extLst>
          </p:cNvPr>
          <p:cNvSpPr/>
          <p:nvPr/>
        </p:nvSpPr>
        <p:spPr>
          <a:xfrm>
            <a:off x="7186587" y="1229544"/>
            <a:ext cx="504056" cy="206732"/>
          </a:xfrm>
          <a:prstGeom prst="rightArrow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51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8640960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Cryomodule </a:t>
            </a:r>
            <a:r>
              <a:rPr lang="fr-FR" dirty="0">
                <a:solidFill>
                  <a:srgbClr val="CC0066"/>
                </a:solidFill>
                <a:latin typeface="+mn-lt"/>
              </a:rPr>
              <a:t>minimum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configuration in 2028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1445568"/>
            <a:ext cx="6613071" cy="33483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5827" y="869504"/>
            <a:ext cx="482453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5-cell 800MHz </a:t>
            </a:r>
            <a:r>
              <a:rPr lang="fr-FR" sz="1400" dirty="0" err="1">
                <a:solidFill>
                  <a:srgbClr val="0070C0"/>
                </a:solidFill>
              </a:rPr>
              <a:t>cavities</a:t>
            </a:r>
            <a:r>
              <a:rPr lang="fr-FR" sz="1400" dirty="0">
                <a:solidFill>
                  <a:srgbClr val="0070C0"/>
                </a:solidFill>
              </a:rPr>
              <a:t> (bulk Nb): 22.5MV/m @ Qo 3E+10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3272" y="4973960"/>
            <a:ext cx="350492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Power </a:t>
            </a:r>
            <a:r>
              <a:rPr lang="fr-FR" sz="1400" dirty="0" err="1"/>
              <a:t>Couplers</a:t>
            </a:r>
            <a:r>
              <a:rPr lang="fr-FR" sz="1400" dirty="0"/>
              <a:t>: P=35kW CW</a:t>
            </a:r>
          </a:p>
          <a:p>
            <a:pPr algn="ctr"/>
            <a:r>
              <a:rPr lang="fr-FR" sz="1400" dirty="0"/>
              <a:t>+ RF power sources: 50kW CW max </a:t>
            </a:r>
          </a:p>
        </p:txBody>
      </p:sp>
      <p:cxnSp>
        <p:nvCxnSpPr>
          <p:cNvPr id="9" name="Connecteur droit avec flèche 8"/>
          <p:cNvCxnSpPr>
            <a:stCxn id="3" idx="2"/>
          </p:cNvCxnSpPr>
          <p:nvPr/>
        </p:nvCxnSpPr>
        <p:spPr>
          <a:xfrm>
            <a:off x="2758095" y="1177281"/>
            <a:ext cx="900100" cy="1996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V="1">
            <a:off x="1905734" y="3965848"/>
            <a:ext cx="1032381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818906" y="736780"/>
            <a:ext cx="3095873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B050"/>
                </a:solidFill>
              </a:rPr>
              <a:t>HOM </a:t>
            </a:r>
            <a:r>
              <a:rPr lang="fr-FR" sz="1400" dirty="0" err="1">
                <a:solidFill>
                  <a:srgbClr val="00B050"/>
                </a:solidFill>
              </a:rPr>
              <a:t>couplers</a:t>
            </a:r>
            <a:r>
              <a:rPr lang="fr-FR" sz="1400" dirty="0">
                <a:solidFill>
                  <a:srgbClr val="00B050"/>
                </a:solidFill>
              </a:rPr>
              <a:t>: 2 </a:t>
            </a:r>
            <a:r>
              <a:rPr lang="fr-FR" sz="1400" dirty="0" err="1">
                <a:solidFill>
                  <a:srgbClr val="00B050"/>
                </a:solidFill>
              </a:rPr>
              <a:t>Hook</a:t>
            </a:r>
            <a:r>
              <a:rPr lang="fr-FR" sz="1400" dirty="0">
                <a:solidFill>
                  <a:srgbClr val="00B050"/>
                </a:solidFill>
              </a:rPr>
              <a:t> type / </a:t>
            </a:r>
            <a:r>
              <a:rPr lang="fr-FR" sz="1400" dirty="0" err="1">
                <a:solidFill>
                  <a:srgbClr val="00B050"/>
                </a:solidFill>
              </a:rPr>
              <a:t>cavity</a:t>
            </a:r>
            <a:endParaRPr lang="fr-FR" sz="1400" dirty="0">
              <a:solidFill>
                <a:srgbClr val="00B050"/>
              </a:solidFill>
            </a:endParaRPr>
          </a:p>
        </p:txBody>
      </p:sp>
      <p:cxnSp>
        <p:nvCxnSpPr>
          <p:cNvPr id="21" name="Connecteur droit avec flèche 20"/>
          <p:cNvCxnSpPr>
            <a:stCxn id="20" idx="2"/>
          </p:cNvCxnSpPr>
          <p:nvPr/>
        </p:nvCxnSpPr>
        <p:spPr>
          <a:xfrm>
            <a:off x="7366843" y="1044557"/>
            <a:ext cx="1925860" cy="6170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616564F0-9A46-4F17-A98C-06A4FF73E1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627" y="1090093"/>
            <a:ext cx="159661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Connecteur droit avec flèche 28"/>
          <p:cNvCxnSpPr/>
          <p:nvPr/>
        </p:nvCxnSpPr>
        <p:spPr>
          <a:xfrm flipH="1">
            <a:off x="7042571" y="1057120"/>
            <a:ext cx="324271" cy="17724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72" y="2764340"/>
            <a:ext cx="1992755" cy="98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772" y="3963948"/>
            <a:ext cx="2142876" cy="164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ZoneTexte 36"/>
          <p:cNvSpPr txBox="1"/>
          <p:nvPr/>
        </p:nvSpPr>
        <p:spPr>
          <a:xfrm>
            <a:off x="6138552" y="5127848"/>
            <a:ext cx="2556284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6600CC"/>
                </a:solidFill>
              </a:rPr>
              <a:t>Cold </a:t>
            </a:r>
            <a:r>
              <a:rPr lang="fr-FR" sz="1400" dirty="0" err="1">
                <a:solidFill>
                  <a:srgbClr val="6600CC"/>
                </a:solidFill>
              </a:rPr>
              <a:t>Tuning</a:t>
            </a:r>
            <a:r>
              <a:rPr lang="fr-FR" sz="1400" dirty="0">
                <a:solidFill>
                  <a:srgbClr val="6600CC"/>
                </a:solidFill>
              </a:rPr>
              <a:t> </a:t>
            </a:r>
            <a:r>
              <a:rPr lang="fr-FR" sz="1400" dirty="0" err="1">
                <a:solidFill>
                  <a:srgbClr val="6600CC"/>
                </a:solidFill>
              </a:rPr>
              <a:t>Systems</a:t>
            </a:r>
            <a:r>
              <a:rPr lang="fr-FR" sz="1400" dirty="0">
                <a:solidFill>
                  <a:srgbClr val="6600CC"/>
                </a:solidFill>
              </a:rPr>
              <a:t> </a:t>
            </a:r>
            <a:r>
              <a:rPr lang="fr-FR" sz="1400" dirty="0" err="1">
                <a:solidFill>
                  <a:srgbClr val="6600CC"/>
                </a:solidFill>
              </a:rPr>
              <a:t>with</a:t>
            </a:r>
            <a:r>
              <a:rPr lang="fr-FR" sz="1400" dirty="0">
                <a:solidFill>
                  <a:srgbClr val="6600CC"/>
                </a:solidFill>
              </a:rPr>
              <a:t> </a:t>
            </a:r>
            <a:r>
              <a:rPr lang="fr-FR" sz="1400" dirty="0" err="1">
                <a:solidFill>
                  <a:srgbClr val="6600CC"/>
                </a:solidFill>
              </a:rPr>
              <a:t>piezos</a:t>
            </a:r>
            <a:endParaRPr lang="fr-FR" sz="1400" dirty="0">
              <a:solidFill>
                <a:srgbClr val="6600CC"/>
              </a:solidFill>
            </a:endParaRPr>
          </a:p>
        </p:txBody>
      </p:sp>
      <p:cxnSp>
        <p:nvCxnSpPr>
          <p:cNvPr id="39" name="Connecteur droit avec flèche 38"/>
          <p:cNvCxnSpPr>
            <a:stCxn id="37" idx="0"/>
          </p:cNvCxnSpPr>
          <p:nvPr/>
        </p:nvCxnSpPr>
        <p:spPr>
          <a:xfrm flipV="1">
            <a:off x="7416694" y="2829576"/>
            <a:ext cx="633989" cy="229827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7" idx="0"/>
          </p:cNvCxnSpPr>
          <p:nvPr/>
        </p:nvCxnSpPr>
        <p:spPr>
          <a:xfrm flipV="1">
            <a:off x="7416694" y="4973960"/>
            <a:ext cx="1642101" cy="15388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cxnSpLocks/>
            <a:stCxn id="8" idx="0"/>
          </p:cNvCxnSpPr>
          <p:nvPr/>
        </p:nvCxnSpPr>
        <p:spPr>
          <a:xfrm flipH="1" flipV="1">
            <a:off x="1785987" y="3595552"/>
            <a:ext cx="119747" cy="1378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B7CCF-0DB9-93FC-551C-D1A93DF3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 May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A4CC41-D364-044B-2920-64DCEF69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RF Pannel Meeting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58EEB0-9B2F-21C8-9A84-9BDF843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AB56A0-7B64-1EF2-C267-C1AB3C3E08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9" y="1428187"/>
            <a:ext cx="1296144" cy="737461"/>
          </a:xfrm>
          <a:prstGeom prst="rect">
            <a:avLst/>
          </a:prstGeom>
        </p:spPr>
      </p:pic>
      <p:cxnSp>
        <p:nvCxnSpPr>
          <p:cNvPr id="33" name="Connecteur droit avec flèche 32"/>
          <p:cNvCxnSpPr>
            <a:cxnSpLocks/>
            <a:stCxn id="3" idx="2"/>
          </p:cNvCxnSpPr>
          <p:nvPr/>
        </p:nvCxnSpPr>
        <p:spPr>
          <a:xfrm flipH="1">
            <a:off x="1054393" y="1177281"/>
            <a:ext cx="1703702" cy="388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D88D621-08D5-05E8-A483-328AE36A468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1209922" y="1177281"/>
            <a:ext cx="1548173" cy="1996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589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9001000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+mn-lt"/>
              </a:rPr>
              <a:t>PERLE Cryomodule </a:t>
            </a:r>
            <a:r>
              <a:rPr lang="fr-FR" dirty="0" err="1">
                <a:solidFill>
                  <a:srgbClr val="CC0066"/>
                </a:solidFill>
                <a:latin typeface="+mn-lt"/>
              </a:rPr>
              <a:t>improved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configuration for 2033?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1504272"/>
            <a:ext cx="6497129" cy="32896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2295" y="733298"/>
            <a:ext cx="337016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5 </a:t>
            </a:r>
            <a:r>
              <a:rPr lang="fr-FR" sz="1400" dirty="0" err="1">
                <a:solidFill>
                  <a:srgbClr val="0070C0"/>
                </a:solidFill>
              </a:rPr>
              <a:t>cell</a:t>
            </a:r>
            <a:r>
              <a:rPr lang="fr-FR" sz="1400" dirty="0">
                <a:solidFill>
                  <a:srgbClr val="0070C0"/>
                </a:solidFill>
              </a:rPr>
              <a:t> 800MHz </a:t>
            </a:r>
            <a:r>
              <a:rPr lang="fr-FR" sz="1400" dirty="0" err="1">
                <a:solidFill>
                  <a:srgbClr val="0070C0"/>
                </a:solidFill>
              </a:rPr>
              <a:t>cavities</a:t>
            </a:r>
            <a:r>
              <a:rPr lang="fr-FR" sz="1400" dirty="0">
                <a:solidFill>
                  <a:srgbClr val="0070C0"/>
                </a:solidFill>
              </a:rPr>
              <a:t> (</a:t>
            </a:r>
            <a:r>
              <a:rPr lang="fr-FR" sz="1400" dirty="0" err="1">
                <a:solidFill>
                  <a:srgbClr val="0070C0"/>
                </a:solidFill>
              </a:rPr>
              <a:t>bulk</a:t>
            </a:r>
            <a:r>
              <a:rPr lang="fr-FR" sz="1400" dirty="0">
                <a:solidFill>
                  <a:srgbClr val="0070C0"/>
                </a:solidFill>
              </a:rPr>
              <a:t> Nb): 22.5MV/m </a:t>
            </a:r>
            <a:r>
              <a:rPr lang="fr-FR" sz="1400" b="1" dirty="0">
                <a:solidFill>
                  <a:srgbClr val="CC0066"/>
                </a:solidFill>
              </a:rPr>
              <a:t>@ Qo &gt; 3E+10</a:t>
            </a:r>
          </a:p>
        </p:txBody>
      </p:sp>
      <p:cxnSp>
        <p:nvCxnSpPr>
          <p:cNvPr id="9" name="Connecteur droit avec flèche 8"/>
          <p:cNvCxnSpPr>
            <a:stCxn id="3" idx="2"/>
          </p:cNvCxnSpPr>
          <p:nvPr/>
        </p:nvCxnSpPr>
        <p:spPr>
          <a:xfrm>
            <a:off x="1817377" y="1256518"/>
            <a:ext cx="1576154" cy="2109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538516" y="720848"/>
            <a:ext cx="3983890" cy="307777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CC0066"/>
                </a:solidFill>
              </a:rPr>
              <a:t>Compact cold </a:t>
            </a:r>
            <a:r>
              <a:rPr lang="fr-FR" sz="1400" b="1" dirty="0" err="1">
                <a:solidFill>
                  <a:srgbClr val="CC0066"/>
                </a:solidFill>
              </a:rPr>
              <a:t>beam</a:t>
            </a:r>
            <a:r>
              <a:rPr lang="fr-FR" sz="1400" b="1" dirty="0">
                <a:solidFill>
                  <a:srgbClr val="CC0066"/>
                </a:solidFill>
              </a:rPr>
              <a:t> </a:t>
            </a:r>
            <a:r>
              <a:rPr lang="fr-FR" sz="1400" b="1" dirty="0" err="1">
                <a:solidFill>
                  <a:srgbClr val="CC0066"/>
                </a:solidFill>
              </a:rPr>
              <a:t>absorbers</a:t>
            </a:r>
            <a:r>
              <a:rPr lang="fr-FR" sz="1400" b="1" dirty="0">
                <a:solidFill>
                  <a:srgbClr val="CC0066"/>
                </a:solidFill>
              </a:rPr>
              <a:t> (50W @ 40K)</a:t>
            </a:r>
          </a:p>
        </p:txBody>
      </p:sp>
      <p:cxnSp>
        <p:nvCxnSpPr>
          <p:cNvPr id="21" name="Connecteur droit avec flèche 20"/>
          <p:cNvCxnSpPr>
            <a:stCxn id="20" idx="2"/>
          </p:cNvCxnSpPr>
          <p:nvPr/>
        </p:nvCxnSpPr>
        <p:spPr>
          <a:xfrm>
            <a:off x="8530461" y="1028625"/>
            <a:ext cx="1157762" cy="402114"/>
          </a:xfrm>
          <a:prstGeom prst="straightConnector1">
            <a:avLst/>
          </a:prstGeom>
          <a:ln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" idx="2"/>
          </p:cNvCxnSpPr>
          <p:nvPr/>
        </p:nvCxnSpPr>
        <p:spPr>
          <a:xfrm flipH="1">
            <a:off x="1311844" y="1256518"/>
            <a:ext cx="505533" cy="742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937166" y="5127848"/>
            <a:ext cx="2892880" cy="523220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CC0066"/>
                </a:solidFill>
              </a:rPr>
              <a:t>Fast </a:t>
            </a:r>
            <a:r>
              <a:rPr lang="fr-FR" sz="1400" b="1" dirty="0" err="1">
                <a:solidFill>
                  <a:srgbClr val="CC0066"/>
                </a:solidFill>
              </a:rPr>
              <a:t>Reactive</a:t>
            </a:r>
            <a:r>
              <a:rPr lang="fr-FR" sz="1400" b="1" dirty="0">
                <a:solidFill>
                  <a:srgbClr val="CC0066"/>
                </a:solidFill>
              </a:rPr>
              <a:t> Tuners to </a:t>
            </a:r>
            <a:r>
              <a:rPr lang="fr-FR" sz="1400" b="1" dirty="0" err="1">
                <a:solidFill>
                  <a:srgbClr val="CC0066"/>
                </a:solidFill>
              </a:rPr>
              <a:t>mitigate</a:t>
            </a:r>
            <a:r>
              <a:rPr lang="fr-FR" sz="1400" b="1" dirty="0">
                <a:solidFill>
                  <a:srgbClr val="CC0066"/>
                </a:solidFill>
              </a:rPr>
              <a:t> </a:t>
            </a:r>
            <a:r>
              <a:rPr lang="fr-FR" sz="1400" b="1" dirty="0" err="1">
                <a:solidFill>
                  <a:srgbClr val="CC0066"/>
                </a:solidFill>
              </a:rPr>
              <a:t>microphonics</a:t>
            </a:r>
            <a:r>
              <a:rPr lang="fr-FR" sz="1400" b="1" dirty="0">
                <a:solidFill>
                  <a:srgbClr val="CC0066"/>
                </a:solidFill>
              </a:rPr>
              <a:t> </a:t>
            </a:r>
            <a:r>
              <a:rPr lang="fr-FR" sz="1400" b="1" dirty="0" err="1">
                <a:solidFill>
                  <a:srgbClr val="CC0066"/>
                </a:solidFill>
              </a:rPr>
              <a:t>detuning</a:t>
            </a:r>
            <a:endParaRPr lang="fr-FR" sz="1400" b="1" dirty="0">
              <a:solidFill>
                <a:srgbClr val="CC0066"/>
              </a:solidFill>
            </a:endParaRPr>
          </a:p>
        </p:txBody>
      </p:sp>
      <p:cxnSp>
        <p:nvCxnSpPr>
          <p:cNvPr id="39" name="Connecteur droit avec flèche 38"/>
          <p:cNvCxnSpPr>
            <a:cxnSpLocks/>
            <a:stCxn id="37" idx="0"/>
          </p:cNvCxnSpPr>
          <p:nvPr/>
        </p:nvCxnSpPr>
        <p:spPr>
          <a:xfrm flipV="1">
            <a:off x="7383606" y="2957736"/>
            <a:ext cx="595069" cy="2170112"/>
          </a:xfrm>
          <a:prstGeom prst="straightConnector1">
            <a:avLst/>
          </a:prstGeom>
          <a:ln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243" y="2105784"/>
            <a:ext cx="2021260" cy="135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592">
            <a:off x="9756705" y="1317759"/>
            <a:ext cx="848433" cy="82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68" y="1385704"/>
            <a:ext cx="785455" cy="61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Connecteur droit avec flèche 28"/>
          <p:cNvCxnSpPr>
            <a:stCxn id="20" idx="2"/>
          </p:cNvCxnSpPr>
          <p:nvPr/>
        </p:nvCxnSpPr>
        <p:spPr>
          <a:xfrm flipH="1">
            <a:off x="6898555" y="1028625"/>
            <a:ext cx="1631906" cy="1800951"/>
          </a:xfrm>
          <a:prstGeom prst="straightConnector1">
            <a:avLst/>
          </a:prstGeom>
          <a:ln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6" y="2018351"/>
            <a:ext cx="1886924" cy="104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ZoneTexte 27"/>
          <p:cNvSpPr txBox="1"/>
          <p:nvPr/>
        </p:nvSpPr>
        <p:spPr>
          <a:xfrm>
            <a:off x="82591" y="3114301"/>
            <a:ext cx="20798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Optimized</a:t>
            </a:r>
            <a:r>
              <a:rPr lang="fr-FR" sz="1100" dirty="0"/>
              <a:t> </a:t>
            </a:r>
            <a:r>
              <a:rPr lang="fr-FR" sz="1100" dirty="0" err="1"/>
              <a:t>preparation</a:t>
            </a:r>
            <a:r>
              <a:rPr lang="fr-FR" sz="1100" dirty="0"/>
              <a:t> (cold EP) and </a:t>
            </a:r>
            <a:r>
              <a:rPr lang="fr-FR" sz="1100" dirty="0" err="1"/>
              <a:t>heat</a:t>
            </a:r>
            <a:r>
              <a:rPr lang="fr-FR" sz="1100" dirty="0"/>
              <a:t> </a:t>
            </a:r>
            <a:r>
              <a:rPr lang="fr-FR" sz="1100" dirty="0" err="1"/>
              <a:t>treatments</a:t>
            </a:r>
            <a:endParaRPr lang="fr-FR" sz="1100" dirty="0"/>
          </a:p>
          <a:p>
            <a:pPr algn="ctr"/>
            <a:r>
              <a:rPr lang="fr-FR" sz="1100" dirty="0"/>
              <a:t>+</a:t>
            </a:r>
          </a:p>
          <a:p>
            <a:r>
              <a:rPr lang="fr-FR" sz="1100" dirty="0" err="1"/>
              <a:t>Optimized</a:t>
            </a:r>
            <a:r>
              <a:rPr lang="fr-FR" sz="1100" dirty="0"/>
              <a:t> </a:t>
            </a:r>
            <a:r>
              <a:rPr lang="fr-FR" sz="1100" dirty="0" err="1"/>
              <a:t>fast</a:t>
            </a:r>
            <a:r>
              <a:rPr lang="fr-FR" sz="1100" dirty="0"/>
              <a:t> </a:t>
            </a:r>
            <a:r>
              <a:rPr lang="fr-FR" sz="1100" dirty="0" err="1"/>
              <a:t>cooling</a:t>
            </a:r>
            <a:r>
              <a:rPr lang="fr-FR" sz="1100" dirty="0"/>
              <a:t> scenario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772" y="3963948"/>
            <a:ext cx="2142876" cy="164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ZoneTexte 50"/>
          <p:cNvSpPr txBox="1"/>
          <p:nvPr/>
        </p:nvSpPr>
        <p:spPr>
          <a:xfrm>
            <a:off x="58169" y="5083210"/>
            <a:ext cx="55542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Power </a:t>
            </a:r>
            <a:r>
              <a:rPr lang="fr-FR" sz="1400" dirty="0" err="1"/>
              <a:t>Couplers</a:t>
            </a:r>
            <a:r>
              <a:rPr lang="fr-FR" sz="1400" dirty="0"/>
              <a:t>: P=</a:t>
            </a:r>
            <a:r>
              <a:rPr lang="fr-FR" sz="1400" b="1" dirty="0">
                <a:solidFill>
                  <a:srgbClr val="CC0066"/>
                </a:solidFill>
              </a:rPr>
              <a:t>&lt;25kW </a:t>
            </a:r>
            <a:r>
              <a:rPr lang="fr-FR" sz="1400" dirty="0"/>
              <a:t>CW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CC0066"/>
                </a:solidFill>
              </a:rPr>
              <a:t>optimized</a:t>
            </a:r>
            <a:r>
              <a:rPr lang="fr-FR" sz="1400" b="1" dirty="0">
                <a:solidFill>
                  <a:srgbClr val="CC0066"/>
                </a:solidFill>
              </a:rPr>
              <a:t> </a:t>
            </a:r>
            <a:r>
              <a:rPr lang="fr-FR" sz="1400" b="1" dirty="0" err="1">
                <a:solidFill>
                  <a:srgbClr val="CC0066"/>
                </a:solidFill>
              </a:rPr>
              <a:t>bandwith</a:t>
            </a:r>
            <a:r>
              <a:rPr lang="fr-FR" sz="1400" b="1" dirty="0">
                <a:solidFill>
                  <a:srgbClr val="CC0066"/>
                </a:solidFill>
              </a:rPr>
              <a:t> (&lt;80Hz)</a:t>
            </a:r>
          </a:p>
          <a:p>
            <a:pPr algn="ctr"/>
            <a:r>
              <a:rPr lang="fr-FR" sz="1400" dirty="0"/>
              <a:t>+ RF power sources </a:t>
            </a:r>
            <a:r>
              <a:rPr lang="fr-FR" sz="1400" b="1" dirty="0" err="1">
                <a:solidFill>
                  <a:srgbClr val="CC0066"/>
                </a:solidFill>
              </a:rPr>
              <a:t>with</a:t>
            </a:r>
            <a:r>
              <a:rPr lang="fr-FR" sz="1400" b="1" dirty="0">
                <a:solidFill>
                  <a:srgbClr val="CC0066"/>
                </a:solidFill>
              </a:rPr>
              <a:t> high </a:t>
            </a:r>
            <a:r>
              <a:rPr lang="fr-FR" sz="1400" b="1" dirty="0" err="1">
                <a:solidFill>
                  <a:srgbClr val="CC0066"/>
                </a:solidFill>
              </a:rPr>
              <a:t>efficiency</a:t>
            </a:r>
            <a:r>
              <a:rPr lang="fr-FR" sz="1400" b="1" dirty="0">
                <a:solidFill>
                  <a:srgbClr val="CC0066"/>
                </a:solidFill>
              </a:rPr>
              <a:t> (&gt;85%)</a:t>
            </a:r>
          </a:p>
        </p:txBody>
      </p:sp>
      <p:cxnSp>
        <p:nvCxnSpPr>
          <p:cNvPr id="52" name="Connecteur droit avec flèche 51"/>
          <p:cNvCxnSpPr>
            <a:stCxn id="51" idx="0"/>
          </p:cNvCxnSpPr>
          <p:nvPr/>
        </p:nvCxnSpPr>
        <p:spPr>
          <a:xfrm flipV="1">
            <a:off x="2835294" y="3965848"/>
            <a:ext cx="102821" cy="1117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5C778C-C860-A8F0-A563-A39E7223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 May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B5A9B7-7204-CD9D-5148-B52E5611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RF Pannel Meeting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AC8AF6-DCE9-5159-78B5-3C70A756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101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9001000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Cryomodule </a:t>
            </a:r>
            <a:r>
              <a:rPr lang="fr-FR" dirty="0" err="1">
                <a:solidFill>
                  <a:srgbClr val="CC0066"/>
                </a:solidFill>
                <a:latin typeface="+mn-lt"/>
              </a:rPr>
              <a:t>ideal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configuration &gt; 2035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1504272"/>
            <a:ext cx="6497129" cy="32896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3272" y="862540"/>
            <a:ext cx="337016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5 </a:t>
            </a:r>
            <a:r>
              <a:rPr lang="fr-FR" sz="1400" dirty="0" err="1">
                <a:solidFill>
                  <a:srgbClr val="0070C0"/>
                </a:solidFill>
              </a:rPr>
              <a:t>cell</a:t>
            </a:r>
            <a:r>
              <a:rPr lang="fr-FR" sz="1400" dirty="0">
                <a:solidFill>
                  <a:srgbClr val="0070C0"/>
                </a:solidFill>
              </a:rPr>
              <a:t> 800MHz </a:t>
            </a:r>
            <a:r>
              <a:rPr lang="fr-FR" sz="1400" dirty="0" err="1">
                <a:solidFill>
                  <a:srgbClr val="0070C0"/>
                </a:solidFill>
              </a:rPr>
              <a:t>cavities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b="1" dirty="0">
                <a:solidFill>
                  <a:srgbClr val="CC0066"/>
                </a:solidFill>
              </a:rPr>
              <a:t>made of Nb3Sn</a:t>
            </a:r>
          </a:p>
        </p:txBody>
      </p:sp>
      <p:cxnSp>
        <p:nvCxnSpPr>
          <p:cNvPr id="9" name="Connecteur droit avec flèche 8"/>
          <p:cNvCxnSpPr>
            <a:stCxn id="3" idx="2"/>
          </p:cNvCxnSpPr>
          <p:nvPr/>
        </p:nvCxnSpPr>
        <p:spPr>
          <a:xfrm>
            <a:off x="1817377" y="1256518"/>
            <a:ext cx="1576154" cy="2109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C1AB1-F8D1-DB52-8C29-0B2EC6D4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27 May 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F1D31D-6E72-8F7D-3DAB-365ED144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RF Pannel Meeting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FE8D97-89A7-C57F-E546-459A48BF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171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3CD91-BEA7-995C-1712-1C45FCE83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C4CB63-CB0F-001B-08A9-7E18ABCB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0CCAB60-E223-7BA8-27C5-3B4CE23E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introduction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3DCAEB-4DAD-120D-B53F-5FA520CF5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40" y="627254"/>
            <a:ext cx="10653939" cy="2834538"/>
          </a:xfrm>
        </p:spPr>
        <p:txBody>
          <a:bodyPr>
            <a:noAutofit/>
          </a:bodyPr>
          <a:lstStyle/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1800" b="1" dirty="0" err="1"/>
              <a:t>LHeC</a:t>
            </a:r>
            <a:r>
              <a:rPr lang="fr-FR" sz="1800" b="1" dirty="0"/>
              <a:t> </a:t>
            </a:r>
            <a:r>
              <a:rPr lang="fr-FR" sz="1800" b="1" dirty="0" err="1"/>
              <a:t>project</a:t>
            </a:r>
            <a:endParaRPr lang="fr-FR" sz="1800" b="1" dirty="0"/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sz="1400" b="1" dirty="0">
                <a:solidFill>
                  <a:srgbClr val="0432FF"/>
                </a:solidFill>
              </a:rPr>
              <a:t>Energy-recovery linac (ERL) where 50 GeV electrons scatter off the LHC beams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sz="1400" b="1" dirty="0">
                <a:solidFill>
                  <a:srgbClr val="0432FF"/>
                </a:solidFill>
              </a:rPr>
              <a:t>The reference document for </a:t>
            </a:r>
            <a:r>
              <a:rPr lang="en-US" sz="1400" b="1" dirty="0" err="1">
                <a:solidFill>
                  <a:srgbClr val="0432FF"/>
                </a:solidFill>
              </a:rPr>
              <a:t>LHeC</a:t>
            </a:r>
            <a:r>
              <a:rPr lang="en-US" sz="1400" b="1" dirty="0">
                <a:solidFill>
                  <a:srgbClr val="0432FF"/>
                </a:solidFill>
              </a:rPr>
              <a:t> is arXiv:2007.14491</a:t>
            </a:r>
            <a:r>
              <a:rPr lang="fr-FR" sz="14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9FDEDFBD-29CB-1041-092E-4C4B060C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E3592E-14F7-4638-4421-56D60F1B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946FD4B-78D8-1235-42D8-8227A228E678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D03D57D-AC84-A7CF-4903-2F1B6281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43" y="1975053"/>
            <a:ext cx="4003800" cy="2973477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DE286CC-CA9A-5F63-403A-650CD788FF3E}"/>
              </a:ext>
            </a:extLst>
          </p:cNvPr>
          <p:cNvGrpSpPr/>
          <p:nvPr/>
        </p:nvGrpSpPr>
        <p:grpSpPr>
          <a:xfrm>
            <a:off x="5578255" y="2590001"/>
            <a:ext cx="4800860" cy="3060702"/>
            <a:chOff x="4738315" y="2309664"/>
            <a:chExt cx="4800860" cy="30607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7D5F128-3039-8E42-B068-39098F89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8315" y="2309664"/>
              <a:ext cx="4800860" cy="3060702"/>
            </a:xfrm>
            <a:prstGeom prst="rect">
              <a:avLst/>
            </a:prstGeom>
          </p:spPr>
        </p:pic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B37C524-FD35-1E3B-82FC-2639DF676DFF}"/>
                </a:ext>
              </a:extLst>
            </p:cNvPr>
            <p:cNvSpPr/>
            <p:nvPr/>
          </p:nvSpPr>
          <p:spPr>
            <a:xfrm>
              <a:off x="5242371" y="3123212"/>
              <a:ext cx="3456384" cy="13466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E9BCEA8-CE9A-F209-02D4-CA6516A914BE}"/>
              </a:ext>
            </a:extLst>
          </p:cNvPr>
          <p:cNvSpPr txBox="1"/>
          <p:nvPr/>
        </p:nvSpPr>
        <p:spPr>
          <a:xfrm>
            <a:off x="262468" y="5257724"/>
            <a:ext cx="4464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O </a:t>
            </a: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Bruning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(CERN), Front. Phys. 10.886473, </a:t>
            </a: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Feb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2022</a:t>
            </a: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D2DF0F4D-9BF4-6EAA-1F32-5935388CDEE1}"/>
              </a:ext>
            </a:extLst>
          </p:cNvPr>
          <p:cNvSpPr/>
          <p:nvPr/>
        </p:nvSpPr>
        <p:spPr>
          <a:xfrm rot="1137602">
            <a:off x="1825405" y="3297042"/>
            <a:ext cx="3905901" cy="157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9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key </a:t>
            </a:r>
            <a:r>
              <a:rPr lang="fr-FR" sz="2200" dirty="0" err="1">
                <a:solidFill>
                  <a:srgbClr val="C00000"/>
                </a:solidFill>
              </a:rPr>
              <a:t>parameters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C8152C29-DB20-1641-93CC-8E9EFC4E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0FF0FFF-0AA2-7F47-BB7B-09C5565C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60E884C-DFCC-2F53-A83C-019F5C942091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9AC9E40-3A39-9A31-7484-FDFB9F09B6D1}"/>
              </a:ext>
            </a:extLst>
          </p:cNvPr>
          <p:cNvSpPr txBox="1"/>
          <p:nvPr/>
        </p:nvSpPr>
        <p:spPr>
          <a:xfrm>
            <a:off x="5602411" y="4758578"/>
            <a:ext cx="4464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From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O </a:t>
            </a: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Bruning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(CERN), Front. Phys. 10.886473, </a:t>
            </a:r>
            <a:r>
              <a:rPr lang="fr-FR" sz="105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Feb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2022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7CAF31-36AD-BC2D-BCC3-AA7004855AE8}"/>
              </a:ext>
            </a:extLst>
          </p:cNvPr>
          <p:cNvGrpSpPr/>
          <p:nvPr/>
        </p:nvGrpSpPr>
        <p:grpSpPr>
          <a:xfrm>
            <a:off x="5401786" y="720834"/>
            <a:ext cx="4704464" cy="3974143"/>
            <a:chOff x="229744" y="697333"/>
            <a:chExt cx="4704464" cy="397414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9629ACD-0CD3-C159-A920-BAB36400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867" r="77324"/>
            <a:stretch>
              <a:fillRect/>
            </a:stretch>
          </p:blipFill>
          <p:spPr>
            <a:xfrm>
              <a:off x="229744" y="697333"/>
              <a:ext cx="1916283" cy="397414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7B09258-E44E-1515-8A56-40EC9BDED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885" t="8867"/>
            <a:stretch>
              <a:fillRect/>
            </a:stretch>
          </p:blipFill>
          <p:spPr>
            <a:xfrm>
              <a:off x="2135697" y="697333"/>
              <a:ext cx="2798511" cy="3974143"/>
            </a:xfrm>
            <a:prstGeom prst="rect">
              <a:avLst/>
            </a:prstGeom>
          </p:spPr>
        </p:pic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5A57863F-2F14-395B-7899-060B2BA0B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2" t="21555" r="3173" b="9704"/>
          <a:stretch>
            <a:fillRect/>
          </a:stretch>
        </p:blipFill>
        <p:spPr>
          <a:xfrm>
            <a:off x="345827" y="813750"/>
            <a:ext cx="4585663" cy="391129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25BA55-FF4A-C6D4-DB4D-C226C86A8EB2}"/>
              </a:ext>
            </a:extLst>
          </p:cNvPr>
          <p:cNvSpPr txBox="1"/>
          <p:nvPr/>
        </p:nvSpPr>
        <p:spPr>
          <a:xfrm>
            <a:off x="345827" y="4844921"/>
            <a:ext cx="41729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arXiv:2007.14491</a:t>
            </a:r>
            <a:r>
              <a:rPr lang="fr-F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B9944F-F875-CAD8-5EE0-121995D687F0}"/>
              </a:ext>
            </a:extLst>
          </p:cNvPr>
          <p:cNvSpPr txBox="1"/>
          <p:nvPr/>
        </p:nvSpPr>
        <p:spPr>
          <a:xfrm>
            <a:off x="3114097" y="5277961"/>
            <a:ext cx="5408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sym typeface="Wingdings" pitchFamily="2" charset="2"/>
              </a:rPr>
              <a:t> Very </a:t>
            </a:r>
            <a:r>
              <a:rPr lang="fr-FR" sz="2000" dirty="0" err="1">
                <a:solidFill>
                  <a:srgbClr val="C00000"/>
                </a:solidFill>
                <a:sym typeface="Wingdings" pitchFamily="2" charset="2"/>
              </a:rPr>
              <a:t>strong</a:t>
            </a:r>
            <a:r>
              <a:rPr lang="fr-FR" sz="2000" dirty="0">
                <a:solidFill>
                  <a:srgbClr val="C00000"/>
                </a:solidFill>
                <a:sym typeface="Wingdings" pitchFamily="2" charset="2"/>
              </a:rPr>
              <a:t> synergies </a:t>
            </a:r>
            <a:r>
              <a:rPr lang="fr-FR" sz="2000" dirty="0" err="1">
                <a:solidFill>
                  <a:srgbClr val="C00000"/>
                </a:solidFill>
                <a:sym typeface="Wingdings" pitchFamily="2" charset="2"/>
              </a:rPr>
              <a:t>with</a:t>
            </a:r>
            <a:r>
              <a:rPr lang="fr-FR" sz="2000" dirty="0">
                <a:solidFill>
                  <a:srgbClr val="C00000"/>
                </a:solidFill>
                <a:sym typeface="Wingdings" pitchFamily="2" charset="2"/>
              </a:rPr>
              <a:t> FCC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669E4-2BDD-9033-8D60-E6A4D77D0820}"/>
              </a:ext>
            </a:extLst>
          </p:cNvPr>
          <p:cNvSpPr/>
          <p:nvPr/>
        </p:nvSpPr>
        <p:spPr>
          <a:xfrm>
            <a:off x="345827" y="2453680"/>
            <a:ext cx="4320480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4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CCEF2-2CBB-0C4A-7C39-434E12C6A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1EDEC7-C8AB-9F25-BC29-8255F838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0202C86-FD93-2EFB-0313-43F5E4D0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</a:t>
            </a:r>
            <a:r>
              <a:rPr lang="fr-FR" sz="2200" dirty="0" err="1">
                <a:solidFill>
                  <a:srgbClr val="C00000"/>
                </a:solidFill>
              </a:rPr>
              <a:t>methodology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77B479-266B-F693-6171-41F10F52F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40" y="627254"/>
            <a:ext cx="10653939" cy="3698634"/>
          </a:xfrm>
        </p:spPr>
        <p:txBody>
          <a:bodyPr>
            <a:noAutofit/>
          </a:bodyPr>
          <a:lstStyle/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1800" b="1" dirty="0"/>
              <a:t>Due to the </a:t>
            </a:r>
            <a:r>
              <a:rPr lang="fr-FR" sz="1800" b="1" dirty="0" err="1"/>
              <a:t>strong</a:t>
            </a:r>
            <a:r>
              <a:rPr lang="fr-FR" sz="1800" b="1" dirty="0"/>
              <a:t> </a:t>
            </a:r>
            <a:r>
              <a:rPr lang="fr-FR" sz="1800" b="1" dirty="0" err="1"/>
              <a:t>existing</a:t>
            </a:r>
            <a:r>
              <a:rPr lang="fr-FR" sz="1800" b="1" dirty="0"/>
              <a:t> synergies, discussions </a:t>
            </a:r>
            <a:r>
              <a:rPr lang="fr-FR" sz="1800" b="1" dirty="0" err="1"/>
              <a:t>with</a:t>
            </a:r>
            <a:r>
              <a:rPr lang="fr-FR" sz="1800" b="1" dirty="0"/>
              <a:t> the RF experts of FCC and PERLE    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1800" b="1" dirty="0"/>
              <a:t>Meeting </a:t>
            </a:r>
            <a:r>
              <a:rPr lang="fr-FR" sz="1800" b="1" dirty="0" err="1"/>
              <a:t>with</a:t>
            </a:r>
            <a:r>
              <a:rPr lang="fr-FR" sz="1800" b="1" dirty="0"/>
              <a:t> O. </a:t>
            </a:r>
            <a:r>
              <a:rPr lang="fr-FR" sz="1800" b="1" dirty="0" err="1"/>
              <a:t>Bruning</a:t>
            </a:r>
            <a:r>
              <a:rPr lang="fr-FR" sz="1800" b="1" dirty="0"/>
              <a:t>, F. </a:t>
            </a:r>
            <a:r>
              <a:rPr lang="fr-FR" sz="1800" b="1" dirty="0" err="1"/>
              <a:t>Gerigk</a:t>
            </a:r>
            <a:r>
              <a:rPr lang="fr-FR" sz="1800" b="1" dirty="0"/>
              <a:t>, R. </a:t>
            </a:r>
            <a:r>
              <a:rPr lang="fr-FR" sz="1800" b="1" dirty="0" err="1"/>
              <a:t>Calaga</a:t>
            </a:r>
            <a:r>
              <a:rPr lang="fr-FR" sz="1800" b="1" dirty="0"/>
              <a:t>, G. </a:t>
            </a:r>
            <a:r>
              <a:rPr lang="fr-FR" sz="1800" b="1" dirty="0" err="1"/>
              <a:t>Olry</a:t>
            </a:r>
            <a:r>
              <a:rPr lang="fr-FR" sz="1800" b="1" dirty="0"/>
              <a:t> (</a:t>
            </a:r>
            <a:r>
              <a:rPr lang="fr-FR" sz="1800" b="1" dirty="0" err="1"/>
              <a:t>December</a:t>
            </a:r>
            <a:r>
              <a:rPr lang="fr-FR" sz="1800" b="1" dirty="0"/>
              <a:t> 19, 2025)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>
                <a:solidFill>
                  <a:srgbClr val="0432FF"/>
                </a:solidFill>
              </a:rPr>
              <a:t>Discussion of the SRF </a:t>
            </a:r>
            <a:r>
              <a:rPr lang="fr-FR" sz="1600" b="1" dirty="0" err="1">
                <a:solidFill>
                  <a:srgbClr val="0432FF"/>
                </a:solidFill>
              </a:rPr>
              <a:t>needs</a:t>
            </a:r>
            <a:r>
              <a:rPr lang="fr-FR" sz="1600" b="1" dirty="0">
                <a:solidFill>
                  <a:srgbClr val="0432FF"/>
                </a:solidFill>
              </a:rPr>
              <a:t> for </a:t>
            </a:r>
            <a:r>
              <a:rPr lang="fr-FR" sz="1600" b="1" dirty="0" err="1">
                <a:solidFill>
                  <a:srgbClr val="0432FF"/>
                </a:solidFill>
              </a:rPr>
              <a:t>LHeC</a:t>
            </a:r>
            <a:endParaRPr lang="fr-FR" sz="1600" b="1" dirty="0">
              <a:solidFill>
                <a:srgbClr val="0432FF"/>
              </a:solidFill>
            </a:endParaRP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 err="1">
                <a:solidFill>
                  <a:srgbClr val="0432FF"/>
                </a:solidFill>
              </a:rPr>
              <a:t>Comparison</a:t>
            </a:r>
            <a:r>
              <a:rPr lang="fr-FR" sz="1600" b="1" dirty="0">
                <a:solidFill>
                  <a:srgbClr val="0432FF"/>
                </a:solidFill>
              </a:rPr>
              <a:t> </a:t>
            </a:r>
            <a:r>
              <a:rPr lang="fr-FR" sz="1600" b="1" dirty="0" err="1">
                <a:solidFill>
                  <a:srgbClr val="0432FF"/>
                </a:solidFill>
              </a:rPr>
              <a:t>with</a:t>
            </a:r>
            <a:r>
              <a:rPr lang="fr-FR" sz="1600" b="1" dirty="0">
                <a:solidFill>
                  <a:srgbClr val="0432FF"/>
                </a:solidFill>
              </a:rPr>
              <a:t> </a:t>
            </a:r>
            <a:r>
              <a:rPr lang="fr-FR" sz="1600" b="1" dirty="0" err="1">
                <a:solidFill>
                  <a:srgbClr val="0432FF"/>
                </a:solidFill>
              </a:rPr>
              <a:t>needs</a:t>
            </a:r>
            <a:r>
              <a:rPr lang="fr-FR" sz="1600" b="1" dirty="0">
                <a:solidFill>
                  <a:srgbClr val="0432FF"/>
                </a:solidFill>
              </a:rPr>
              <a:t> for </a:t>
            </a:r>
            <a:r>
              <a:rPr lang="fr-FR" sz="1600" b="1" dirty="0" err="1">
                <a:solidFill>
                  <a:srgbClr val="0432FF"/>
                </a:solidFill>
              </a:rPr>
              <a:t>FCCee</a:t>
            </a:r>
            <a:r>
              <a:rPr lang="fr-FR" sz="1600" b="1" dirty="0">
                <a:solidFill>
                  <a:srgbClr val="0432FF"/>
                </a:solidFill>
              </a:rPr>
              <a:t> and PERLE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endParaRPr lang="fr-FR" sz="1400" b="1" dirty="0">
              <a:solidFill>
                <a:srgbClr val="0432FF"/>
              </a:solidFill>
            </a:endParaRP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1800" b="1" dirty="0" err="1"/>
              <a:t>After</a:t>
            </a:r>
            <a:r>
              <a:rPr lang="fr-FR" sz="1800" b="1" dirty="0"/>
              <a:t> circulation of the </a:t>
            </a:r>
            <a:r>
              <a:rPr lang="fr-FR" sz="1800" b="1" dirty="0" err="1"/>
              <a:t>meeting’s</a:t>
            </a:r>
            <a:r>
              <a:rPr lang="fr-FR" sz="1800" b="1" dirty="0"/>
              <a:t> notes, </a:t>
            </a:r>
            <a:r>
              <a:rPr lang="fr-FR" sz="1800" b="1" dirty="0" err="1"/>
              <a:t>additional</a:t>
            </a:r>
            <a:r>
              <a:rPr lang="fr-FR" sz="1800" b="1" dirty="0"/>
              <a:t> feedback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 err="1">
                <a:solidFill>
                  <a:srgbClr val="0432FF"/>
                </a:solidFill>
              </a:rPr>
              <a:t>From</a:t>
            </a:r>
            <a:r>
              <a:rPr lang="fr-FR" sz="1600" b="1" dirty="0">
                <a:solidFill>
                  <a:srgbClr val="0432FF"/>
                </a:solidFill>
              </a:rPr>
              <a:t> Peter, Jorgen D’Hondt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 err="1">
                <a:solidFill>
                  <a:srgbClr val="0432FF"/>
                </a:solidFill>
              </a:rPr>
              <a:t>Some</a:t>
            </a:r>
            <a:r>
              <a:rPr lang="fr-FR" sz="1600" b="1" dirty="0">
                <a:solidFill>
                  <a:srgbClr val="0432FF"/>
                </a:solidFill>
              </a:rPr>
              <a:t> </a:t>
            </a:r>
            <a:r>
              <a:rPr lang="fr-FR" sz="1600" b="1" dirty="0" err="1">
                <a:solidFill>
                  <a:srgbClr val="0432FF"/>
                </a:solidFill>
              </a:rPr>
              <a:t>further</a:t>
            </a:r>
            <a:r>
              <a:rPr lang="fr-FR" sz="1600" b="1" dirty="0">
                <a:solidFill>
                  <a:srgbClr val="0432FF"/>
                </a:solidFill>
              </a:rPr>
              <a:t> exchanges </a:t>
            </a:r>
            <a:r>
              <a:rPr lang="fr-FR" sz="1600" b="1" dirty="0" err="1">
                <a:solidFill>
                  <a:srgbClr val="0432FF"/>
                </a:solidFill>
              </a:rPr>
              <a:t>with</a:t>
            </a:r>
            <a:r>
              <a:rPr lang="fr-FR" sz="1600" b="1" dirty="0">
                <a:solidFill>
                  <a:srgbClr val="0432FF"/>
                </a:solidFill>
              </a:rPr>
              <a:t> Frank and Rama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>
                <a:solidFill>
                  <a:srgbClr val="0432FF"/>
                </a:solidFill>
              </a:rPr>
              <a:t>Discussion </a:t>
            </a:r>
            <a:r>
              <a:rPr lang="fr-FR" sz="1600" b="1" dirty="0" err="1">
                <a:solidFill>
                  <a:srgbClr val="0432FF"/>
                </a:solidFill>
              </a:rPr>
              <a:t>with</a:t>
            </a:r>
            <a:r>
              <a:rPr lang="fr-FR" sz="1600" b="1" dirty="0">
                <a:solidFill>
                  <a:srgbClr val="0432FF"/>
                </a:solidFill>
              </a:rPr>
              <a:t> PERLE RF team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endParaRPr lang="fr-FR" sz="1400" b="1" dirty="0">
              <a:solidFill>
                <a:srgbClr val="0432FF"/>
              </a:solidFill>
            </a:endParaRP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fr-FR" sz="1800" b="1" dirty="0" err="1"/>
              <a:t>Presentation</a:t>
            </a:r>
            <a:r>
              <a:rPr lang="fr-FR" sz="1800" b="1" dirty="0"/>
              <a:t> of the </a:t>
            </a:r>
            <a:r>
              <a:rPr lang="fr-FR" sz="1800" b="1" dirty="0" err="1"/>
              <a:t>summary</a:t>
            </a:r>
            <a:r>
              <a:rPr lang="fr-FR" sz="1800" b="1" dirty="0"/>
              <a:t> of </a:t>
            </a:r>
            <a:r>
              <a:rPr lang="fr-FR" sz="1800" b="1" dirty="0" err="1"/>
              <a:t>these</a:t>
            </a:r>
            <a:r>
              <a:rPr lang="fr-FR" sz="1800" b="1" dirty="0"/>
              <a:t> inputs</a:t>
            </a:r>
          </a:p>
          <a:p>
            <a:pPr marL="285750" lvl="1" indent="-285750">
              <a:lnSpc>
                <a:spcPct val="110000"/>
              </a:lnSpc>
              <a:spcBef>
                <a:spcPts val="1000"/>
              </a:spcBef>
              <a:buFont typeface="Wingdings" pitchFamily="2" charset="2"/>
              <a:buChar char="Ø"/>
            </a:pPr>
            <a:endParaRPr lang="fr-FR" sz="1800" b="1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C859ED69-CAAC-FFE1-1F72-AA5CAC2F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6CB9DE-68F6-1E50-CFE3-5007580E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550C1A8-7CE7-5FFA-EDB2-FCB1059A2C7F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68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E02E0-27D9-1E2F-2B10-CDCD3A839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B4CF6F-890A-5E90-32AA-693065C3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568968C-372C-FF3F-EF4D-8730303A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SRF </a:t>
            </a:r>
            <a:r>
              <a:rPr lang="fr-FR" sz="2200" dirty="0" err="1">
                <a:solidFill>
                  <a:srgbClr val="C00000"/>
                </a:solidFill>
              </a:rPr>
              <a:t>needs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FCD98B-F729-CC01-4B70-862E2EC6F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7" y="712229"/>
            <a:ext cx="10653939" cy="3698634"/>
          </a:xfrm>
        </p:spPr>
        <p:txBody>
          <a:bodyPr>
            <a:noAutofit/>
          </a:bodyPr>
          <a:lstStyle/>
          <a:p>
            <a:r>
              <a:rPr lang="en-US" dirty="0"/>
              <a:t>SRF needs for </a:t>
            </a:r>
            <a:r>
              <a:rPr lang="en-US" dirty="0" err="1"/>
              <a:t>LHeC</a:t>
            </a:r>
            <a:r>
              <a:rPr lang="en-US" dirty="0"/>
              <a:t> and comparison with the needs of FCC or PERLE</a:t>
            </a:r>
          </a:p>
          <a:p>
            <a:endParaRPr lang="fr-FR" sz="900" dirty="0"/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b="1" dirty="0">
                <a:solidFill>
                  <a:srgbClr val="0432FF"/>
                </a:solidFill>
              </a:rPr>
              <a:t>1. Cavities</a:t>
            </a:r>
          </a:p>
          <a:p>
            <a:pPr lvl="1"/>
            <a:r>
              <a:rPr lang="en-US" sz="1800" b="1" dirty="0">
                <a:solidFill>
                  <a:srgbClr val="24314C"/>
                </a:solidFill>
              </a:rPr>
              <a:t>Bulk Nb 5-cell cavities at 802 MHz with </a:t>
            </a:r>
            <a:r>
              <a:rPr lang="en-US" sz="1800" b="1" dirty="0" err="1">
                <a:solidFill>
                  <a:srgbClr val="24314C"/>
                </a:solidFill>
              </a:rPr>
              <a:t>Eacc</a:t>
            </a:r>
            <a:r>
              <a:rPr lang="en-US" sz="1800" b="1" dirty="0">
                <a:solidFill>
                  <a:srgbClr val="24314C"/>
                </a:solidFill>
              </a:rPr>
              <a:t> = 20 MV/m and Q0 = 3.1010 </a:t>
            </a:r>
            <a:endParaRPr lang="fr-FR" sz="1800" b="1" dirty="0">
              <a:solidFill>
                <a:srgbClr val="24314C"/>
              </a:solidFill>
            </a:endParaRPr>
          </a:p>
          <a:p>
            <a:r>
              <a:rPr lang="en-US" sz="1800" dirty="0">
                <a:sym typeface="Wingdings" pitchFamily="2" charset="2"/>
              </a:rPr>
              <a:t>	</a:t>
            </a:r>
            <a:r>
              <a:rPr lang="en-US" sz="1800" dirty="0"/>
              <a:t> similar to FCC 802 MHz with 5-cell instead of 6 for PERLE (PERLE : Q</a:t>
            </a:r>
            <a:r>
              <a:rPr lang="en-US" sz="1800" baseline="-25000" dirty="0"/>
              <a:t>0</a:t>
            </a:r>
            <a:r>
              <a:rPr lang="en-US" sz="1800" dirty="0"/>
              <a:t> = 3.10</a:t>
            </a:r>
            <a:r>
              <a:rPr lang="en-US" sz="1800" baseline="30000" dirty="0"/>
              <a:t>10</a:t>
            </a:r>
            <a:r>
              <a:rPr lang="en-US" sz="1800" dirty="0"/>
              <a:t> at 22 MV/m)</a:t>
            </a:r>
            <a:endParaRPr lang="fr-FR" sz="1800" dirty="0"/>
          </a:p>
          <a:p>
            <a:pPr lvl="1"/>
            <a:r>
              <a:rPr lang="en-US" sz="1800" b="1" dirty="0">
                <a:solidFill>
                  <a:srgbClr val="24314C"/>
                </a:solidFill>
              </a:rPr>
              <a:t>Thin film technology is not considered for </a:t>
            </a:r>
            <a:r>
              <a:rPr lang="en-US" sz="1800" b="1" dirty="0" err="1">
                <a:solidFill>
                  <a:srgbClr val="24314C"/>
                </a:solidFill>
              </a:rPr>
              <a:t>LHeC</a:t>
            </a:r>
            <a:r>
              <a:rPr lang="en-US" sz="1800" b="1" dirty="0">
                <a:solidFill>
                  <a:srgbClr val="24314C"/>
                </a:solidFill>
              </a:rPr>
              <a:t> </a:t>
            </a:r>
            <a:r>
              <a:rPr lang="en-US" sz="1800" b="1" i="1" dirty="0">
                <a:solidFill>
                  <a:srgbClr val="24314C"/>
                </a:solidFill>
              </a:rPr>
              <a:t>(yet R&amp;D would be helpful)</a:t>
            </a:r>
            <a:endParaRPr lang="fr-FR" sz="1800" b="1" i="1" dirty="0">
              <a:solidFill>
                <a:srgbClr val="24314C"/>
              </a:solidFill>
            </a:endParaRPr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800" b="1" dirty="0">
              <a:solidFill>
                <a:srgbClr val="0432FF"/>
              </a:solidFill>
            </a:endParaRPr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b="1" dirty="0">
                <a:solidFill>
                  <a:srgbClr val="0432FF"/>
                </a:solidFill>
              </a:rPr>
              <a:t>2. Fundamental Power couplers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24314C"/>
                </a:solidFill>
              </a:rPr>
              <a:t>RF power for FPC  ~ 50 kW</a:t>
            </a:r>
            <a:endParaRPr lang="fr-FR" sz="1800" b="1" dirty="0">
              <a:solidFill>
                <a:srgbClr val="24314C"/>
              </a:solidFill>
            </a:endParaRPr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800" b="1" dirty="0">
                <a:solidFill>
                  <a:srgbClr val="24314C"/>
                </a:solidFill>
                <a:sym typeface="Wingdings" pitchFamily="2" charset="2"/>
              </a:rPr>
              <a:t>	</a:t>
            </a:r>
            <a:r>
              <a:rPr lang="en-US" sz="1800" b="1" dirty="0">
                <a:solidFill>
                  <a:srgbClr val="24314C"/>
                </a:solidFill>
              </a:rPr>
              <a:t> similar to PERLE (less than FCC), no difficulty foreseen for FPC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endParaRPr lang="fr-FR" sz="1800" b="1" dirty="0"/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1" dirty="0">
                <a:solidFill>
                  <a:srgbClr val="0432FF"/>
                </a:solidFill>
              </a:rPr>
              <a:t>3. </a:t>
            </a:r>
            <a:r>
              <a:rPr lang="en-US" sz="1800" b="1" dirty="0">
                <a:solidFill>
                  <a:srgbClr val="0432FF"/>
                </a:solidFill>
              </a:rPr>
              <a:t>HOM dampers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24314C"/>
                </a:solidFill>
              </a:rPr>
              <a:t>Similar to FCC 802 MHz (5-cell or 6-cell)</a:t>
            </a:r>
            <a:endParaRPr lang="fr-FR" sz="1800" b="1" dirty="0">
              <a:solidFill>
                <a:srgbClr val="24314C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C6D01A25-04A4-EAFE-C071-CD7CF221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2D2B265-1B8F-E160-E348-13766EB3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78BBBE7-A628-2501-4FCA-EAF7357B5421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96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7E7E7-FE62-84C9-818C-5254A413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3CE294-0D45-30A1-B689-59D6C06B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49ACCBD-7063-80F8-4D24-0AC4B9CB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SRF </a:t>
            </a:r>
            <a:r>
              <a:rPr lang="fr-FR" sz="2200" dirty="0" err="1">
                <a:solidFill>
                  <a:srgbClr val="C00000"/>
                </a:solidFill>
              </a:rPr>
              <a:t>needs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5C7704-B96A-8DDB-76DD-1CEE61DE9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40" y="627253"/>
            <a:ext cx="10653939" cy="4346705"/>
          </a:xfrm>
        </p:spPr>
        <p:txBody>
          <a:bodyPr>
            <a:noAutofit/>
          </a:bodyPr>
          <a:lstStyle/>
          <a:p>
            <a:r>
              <a:rPr lang="en-US" dirty="0"/>
              <a:t>The SRF needs for </a:t>
            </a:r>
            <a:r>
              <a:rPr lang="en-US" dirty="0" err="1"/>
              <a:t>LHeC</a:t>
            </a:r>
            <a:r>
              <a:rPr lang="en-US" dirty="0"/>
              <a:t> and comparison with the needs of FCC or PERLE:</a:t>
            </a:r>
          </a:p>
          <a:p>
            <a:endParaRPr lang="fr-FR" sz="800" dirty="0"/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b="1" dirty="0">
                <a:solidFill>
                  <a:srgbClr val="0432FF"/>
                </a:solidFill>
              </a:rPr>
              <a:t>4. </a:t>
            </a:r>
            <a:r>
              <a:rPr lang="en-US" sz="1800" b="1" dirty="0">
                <a:solidFill>
                  <a:srgbClr val="0432FF"/>
                </a:solidFill>
              </a:rPr>
              <a:t>Power sources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>
                <a:solidFill>
                  <a:srgbClr val="24314C"/>
                </a:solidFill>
              </a:rPr>
              <a:t>Requirement for 50 kW at 802 MHz </a:t>
            </a:r>
            <a:endParaRPr lang="fr-FR" sz="1800" b="1" dirty="0">
              <a:solidFill>
                <a:srgbClr val="24314C"/>
              </a:solidFill>
            </a:endParaRP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 err="1">
                <a:solidFill>
                  <a:srgbClr val="24314C"/>
                </a:solidFill>
              </a:rPr>
              <a:t>presently</a:t>
            </a:r>
            <a:r>
              <a:rPr lang="fr-FR" sz="1600" b="1" dirty="0">
                <a:solidFill>
                  <a:srgbClr val="24314C"/>
                </a:solidFill>
              </a:rPr>
              <a:t> </a:t>
            </a:r>
            <a:r>
              <a:rPr lang="fr-FR" sz="1600" b="1" dirty="0" err="1">
                <a:solidFill>
                  <a:srgbClr val="24314C"/>
                </a:solidFill>
              </a:rPr>
              <a:t>operational</a:t>
            </a:r>
            <a:r>
              <a:rPr lang="fr-FR" sz="1600" b="1" dirty="0">
                <a:solidFill>
                  <a:srgbClr val="24314C"/>
                </a:solidFill>
              </a:rPr>
              <a:t> in the SPS </a:t>
            </a:r>
            <a:r>
              <a:rPr lang="fr-FR" sz="1600" b="1" dirty="0" err="1">
                <a:solidFill>
                  <a:srgbClr val="24314C"/>
                </a:solidFill>
              </a:rPr>
              <a:t>with</a:t>
            </a:r>
            <a:r>
              <a:rPr lang="fr-FR" sz="1600" b="1" dirty="0">
                <a:solidFill>
                  <a:srgbClr val="24314C"/>
                </a:solidFill>
              </a:rPr>
              <a:t> TH793 tube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en-US" sz="1600" b="1" dirty="0">
                <a:solidFill>
                  <a:srgbClr val="24314C"/>
                </a:solidFill>
              </a:rPr>
              <a:t>similar to PERLE (R&amp;D on IOT by Thales initiated, to be tested at PERLE) </a:t>
            </a:r>
            <a:endParaRPr lang="fr-FR" sz="1600" b="1" dirty="0">
              <a:solidFill>
                <a:srgbClr val="24314C"/>
              </a:solidFill>
            </a:endParaRPr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endParaRPr lang="fr-FR" sz="1800" b="1" dirty="0">
              <a:solidFill>
                <a:srgbClr val="0432FF"/>
              </a:solidFill>
            </a:endParaRPr>
          </a:p>
          <a:p>
            <a:pPr marL="457200" lvl="2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1" dirty="0">
                <a:solidFill>
                  <a:srgbClr val="0432FF"/>
                </a:solidFill>
              </a:rPr>
              <a:t>5. </a:t>
            </a:r>
            <a:r>
              <a:rPr lang="en-US" sz="1800" b="1" dirty="0">
                <a:solidFill>
                  <a:srgbClr val="0432FF"/>
                </a:solidFill>
              </a:rPr>
              <a:t>LLRF</a:t>
            </a:r>
            <a:endParaRPr lang="fr-FR" sz="1800" b="1" dirty="0">
              <a:solidFill>
                <a:srgbClr val="0432FF"/>
              </a:solidFill>
            </a:endParaRP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800" b="1" dirty="0">
                <a:solidFill>
                  <a:srgbClr val="24314C"/>
                </a:solidFill>
              </a:rPr>
              <a:t>Initial </a:t>
            </a:r>
            <a:r>
              <a:rPr lang="fr-FR" sz="1800" b="1" dirty="0" err="1">
                <a:solidFill>
                  <a:srgbClr val="24314C"/>
                </a:solidFill>
              </a:rPr>
              <a:t>requirements</a:t>
            </a:r>
            <a:r>
              <a:rPr lang="fr-FR" sz="1800" b="1" dirty="0">
                <a:solidFill>
                  <a:srgbClr val="24314C"/>
                </a:solidFill>
              </a:rPr>
              <a:t> </a:t>
            </a:r>
            <a:r>
              <a:rPr lang="fr-FR" sz="1800" b="1" dirty="0" err="1">
                <a:solidFill>
                  <a:srgbClr val="24314C"/>
                </a:solidFill>
              </a:rPr>
              <a:t>could</a:t>
            </a:r>
            <a:r>
              <a:rPr lang="fr-FR" sz="1800" b="1" dirty="0">
                <a:solidFill>
                  <a:srgbClr val="24314C"/>
                </a:solidFill>
              </a:rPr>
              <a:t> </a:t>
            </a:r>
            <a:r>
              <a:rPr lang="fr-FR" sz="1800" b="1" dirty="0" err="1">
                <a:solidFill>
                  <a:srgbClr val="24314C"/>
                </a:solidFill>
              </a:rPr>
              <a:t>be</a:t>
            </a:r>
            <a:r>
              <a:rPr lang="fr-FR" sz="1800" b="1" dirty="0">
                <a:solidFill>
                  <a:srgbClr val="24314C"/>
                </a:solidFill>
              </a:rPr>
              <a:t> </a:t>
            </a:r>
            <a:r>
              <a:rPr lang="fr-FR" sz="1800" b="1" dirty="0" err="1">
                <a:solidFill>
                  <a:srgbClr val="24314C"/>
                </a:solidFill>
              </a:rPr>
              <a:t>considered</a:t>
            </a:r>
            <a:r>
              <a:rPr lang="fr-FR" sz="1800" b="1" dirty="0">
                <a:solidFill>
                  <a:srgbClr val="24314C"/>
                </a:solidFill>
              </a:rPr>
              <a:t> </a:t>
            </a:r>
            <a:r>
              <a:rPr lang="fr-FR" sz="1800" b="1" dirty="0" err="1">
                <a:solidFill>
                  <a:srgbClr val="24314C"/>
                </a:solidFill>
              </a:rPr>
              <a:t>similar</a:t>
            </a:r>
            <a:r>
              <a:rPr lang="fr-FR" sz="1800" b="1" dirty="0">
                <a:solidFill>
                  <a:srgbClr val="24314C"/>
                </a:solidFill>
              </a:rPr>
              <a:t> to PERLE  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>
                <a:solidFill>
                  <a:srgbClr val="24314C"/>
                </a:solidFill>
              </a:rPr>
              <a:t>QL = 8E6 at 802 MHz : BW = 100 Hz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endParaRPr lang="fr-FR" sz="1800" b="1" dirty="0">
              <a:solidFill>
                <a:srgbClr val="24314C"/>
              </a:solidFill>
            </a:endParaRP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fr-FR" sz="1800" b="1" dirty="0" err="1">
                <a:solidFill>
                  <a:srgbClr val="24314C"/>
                </a:solidFill>
              </a:rPr>
              <a:t>Considering</a:t>
            </a:r>
            <a:r>
              <a:rPr lang="fr-FR" sz="1800" b="1" dirty="0">
                <a:solidFill>
                  <a:srgbClr val="24314C"/>
                </a:solidFill>
              </a:rPr>
              <a:t> </a:t>
            </a:r>
            <a:r>
              <a:rPr lang="fr-FR" sz="1800" b="1" dirty="0" err="1">
                <a:solidFill>
                  <a:srgbClr val="24314C"/>
                </a:solidFill>
              </a:rPr>
              <a:t>requirements</a:t>
            </a:r>
            <a:r>
              <a:rPr lang="fr-FR" sz="1800" b="1" dirty="0">
                <a:solidFill>
                  <a:srgbClr val="24314C"/>
                </a:solidFill>
              </a:rPr>
              <a:t> for FCC booster </a:t>
            </a:r>
            <a:r>
              <a:rPr lang="fr-FR" sz="1800" b="1" dirty="0" err="1">
                <a:solidFill>
                  <a:srgbClr val="24314C"/>
                </a:solidFill>
              </a:rPr>
              <a:t>ttbar</a:t>
            </a:r>
            <a:r>
              <a:rPr lang="fr-FR" sz="1800" b="1" dirty="0">
                <a:solidFill>
                  <a:srgbClr val="24314C"/>
                </a:solidFill>
              </a:rPr>
              <a:t> : 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fr-FR" sz="1600" b="1" dirty="0">
                <a:solidFill>
                  <a:srgbClr val="24314C"/>
                </a:solidFill>
              </a:rPr>
              <a:t>FCC booster </a:t>
            </a:r>
            <a:r>
              <a:rPr lang="fr-FR" sz="1600" b="1" dirty="0" err="1">
                <a:solidFill>
                  <a:srgbClr val="24314C"/>
                </a:solidFill>
              </a:rPr>
              <a:t>ttbar</a:t>
            </a:r>
            <a:r>
              <a:rPr lang="fr-FR" sz="1600" b="1" dirty="0">
                <a:solidFill>
                  <a:srgbClr val="24314C"/>
                </a:solidFill>
              </a:rPr>
              <a:t> : 2.7E7 to 9.2E7 at 802 MHz </a:t>
            </a:r>
            <a:r>
              <a:rPr lang="fr-FR" sz="1600" b="1" dirty="0">
                <a:solidFill>
                  <a:srgbClr val="24314C"/>
                </a:solidFill>
                <a:sym typeface="Wingdings" pitchFamily="2" charset="2"/>
              </a:rPr>
              <a:t></a:t>
            </a:r>
            <a:r>
              <a:rPr lang="fr-FR" sz="1600" b="1" dirty="0">
                <a:solidFill>
                  <a:srgbClr val="24314C"/>
                </a:solidFill>
              </a:rPr>
              <a:t> </a:t>
            </a:r>
            <a:r>
              <a:rPr lang="fr-FR" sz="1600" b="1" dirty="0" err="1">
                <a:solidFill>
                  <a:srgbClr val="24314C"/>
                </a:solidFill>
              </a:rPr>
              <a:t>BW</a:t>
            </a:r>
            <a:r>
              <a:rPr lang="fr-FR" sz="1600" b="1" baseline="-25000" dirty="0" err="1">
                <a:solidFill>
                  <a:srgbClr val="24314C"/>
                </a:solidFill>
              </a:rPr>
              <a:t>min</a:t>
            </a:r>
            <a:r>
              <a:rPr lang="fr-FR" sz="1600" b="1" dirty="0">
                <a:solidFill>
                  <a:srgbClr val="24314C"/>
                </a:solidFill>
              </a:rPr>
              <a:t> = 90 Hz</a:t>
            </a:r>
          </a:p>
          <a:p>
            <a:pPr marL="914400" lvl="3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600" b="1" dirty="0">
                <a:solidFill>
                  <a:srgbClr val="24314C"/>
                </a:solidFill>
                <a:sym typeface="Wingdings" pitchFamily="2" charset="2"/>
              </a:rPr>
              <a:t> </a:t>
            </a:r>
            <a:r>
              <a:rPr lang="fr-FR" sz="1600" b="1" dirty="0" err="1">
                <a:solidFill>
                  <a:srgbClr val="24314C"/>
                </a:solidFill>
              </a:rPr>
              <a:t>similar</a:t>
            </a:r>
            <a:r>
              <a:rPr lang="fr-FR" sz="1600" b="1" dirty="0">
                <a:solidFill>
                  <a:srgbClr val="24314C"/>
                </a:solidFill>
              </a:rPr>
              <a:t> to PERLE (</a:t>
            </a:r>
            <a:r>
              <a:rPr lang="fr-FR" sz="1600" b="1" dirty="0" err="1">
                <a:solidFill>
                  <a:srgbClr val="24314C"/>
                </a:solidFill>
              </a:rPr>
              <a:t>planned</a:t>
            </a:r>
            <a:r>
              <a:rPr lang="fr-FR" sz="1600" b="1" dirty="0">
                <a:solidFill>
                  <a:srgbClr val="24314C"/>
                </a:solidFill>
              </a:rPr>
              <a:t> </a:t>
            </a:r>
            <a:r>
              <a:rPr lang="fr-FR" sz="1600" b="1" dirty="0" err="1">
                <a:solidFill>
                  <a:srgbClr val="24314C"/>
                </a:solidFill>
              </a:rPr>
              <a:t>without</a:t>
            </a:r>
            <a:r>
              <a:rPr lang="fr-FR" sz="1600" b="1" dirty="0">
                <a:solidFill>
                  <a:srgbClr val="24314C"/>
                </a:solidFill>
              </a:rPr>
              <a:t> FE-FRT)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è"/>
            </a:pPr>
            <a:endParaRPr lang="fr-FR" b="1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5438A1F3-1AD4-CDB1-8C1B-F8FC53E5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2EF59E4-6DA9-D102-10A5-B3B58CD3E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CCF2D3EF-AB27-D7EF-AEBD-E23176078224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4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F86C-5279-470C-DCAB-CB690EF0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995AFB-9322-5133-FA39-566FBDC1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88A6CA0-D28D-FD95-D8F0-5887470A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SRF </a:t>
            </a:r>
            <a:r>
              <a:rPr lang="fr-FR" sz="2200" dirty="0" err="1">
                <a:solidFill>
                  <a:srgbClr val="C00000"/>
                </a:solidFill>
              </a:rPr>
              <a:t>needs</a:t>
            </a:r>
            <a:r>
              <a:rPr lang="fr-FR" sz="2200" dirty="0">
                <a:solidFill>
                  <a:srgbClr val="C00000"/>
                </a:solidFill>
              </a:rPr>
              <a:t> </a:t>
            </a:r>
            <a:r>
              <a:rPr lang="fr-FR" sz="2200" dirty="0" err="1">
                <a:solidFill>
                  <a:srgbClr val="C00000"/>
                </a:solidFill>
              </a:rPr>
              <a:t>summary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949275-481D-1612-FBB3-CA781937B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40" y="627253"/>
            <a:ext cx="10653939" cy="4346705"/>
          </a:xfrm>
        </p:spPr>
        <p:txBody>
          <a:bodyPr>
            <a:noAutofit/>
          </a:bodyPr>
          <a:lstStyle/>
          <a:p>
            <a:r>
              <a:rPr lang="fr-FR" dirty="0"/>
              <a:t>Conclusions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FF0000"/>
                </a:solidFill>
              </a:rPr>
              <a:t>The SRF needs for </a:t>
            </a:r>
            <a:r>
              <a:rPr lang="en-US" b="1" dirty="0" err="1">
                <a:solidFill>
                  <a:srgbClr val="FF0000"/>
                </a:solidFill>
              </a:rPr>
              <a:t>LHeC</a:t>
            </a:r>
            <a:r>
              <a:rPr lang="en-US" b="1" dirty="0">
                <a:solidFill>
                  <a:srgbClr val="FF0000"/>
                </a:solidFill>
              </a:rPr>
              <a:t> are covered by the needs of FCC-802 MHz and PERLE (supported by iSAS project)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FF0000"/>
                </a:solidFill>
              </a:rPr>
              <a:t>No additional R&amp;D challenge is identified </a:t>
            </a: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 marL="742950" lvl="2" indent="-285750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0432FF"/>
                </a:solidFill>
              </a:rPr>
              <a:t>Comments 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24314C"/>
                </a:solidFill>
              </a:rPr>
              <a:t>Nice to have : </a:t>
            </a:r>
            <a:r>
              <a:rPr lang="fr-FR" b="1" dirty="0">
                <a:solidFill>
                  <a:srgbClr val="24314C"/>
                </a:solidFill>
              </a:rPr>
              <a:t>FE-FRT </a:t>
            </a:r>
            <a:r>
              <a:rPr lang="fr-FR" b="1" dirty="0" err="1">
                <a:solidFill>
                  <a:srgbClr val="24314C"/>
                </a:solidFill>
              </a:rPr>
              <a:t>would</a:t>
            </a:r>
            <a:r>
              <a:rPr lang="fr-FR" b="1" dirty="0">
                <a:solidFill>
                  <a:srgbClr val="24314C"/>
                </a:solidFill>
              </a:rPr>
              <a:t> help for </a:t>
            </a:r>
            <a:r>
              <a:rPr lang="fr-FR" b="1" dirty="0" err="1">
                <a:solidFill>
                  <a:srgbClr val="24314C"/>
                </a:solidFill>
              </a:rPr>
              <a:t>low</a:t>
            </a:r>
            <a:r>
              <a:rPr lang="fr-FR" b="1" dirty="0">
                <a:solidFill>
                  <a:srgbClr val="24314C"/>
                </a:solidFill>
              </a:rPr>
              <a:t> BW control </a:t>
            </a:r>
            <a:r>
              <a:rPr lang="fr-FR" b="1" dirty="0">
                <a:solidFill>
                  <a:srgbClr val="24314C"/>
                </a:solidFill>
                <a:sym typeface="Wingdings" pitchFamily="2" charset="2"/>
              </a:rPr>
              <a:t>: </a:t>
            </a:r>
            <a:r>
              <a:rPr lang="fr-FR" b="1" dirty="0">
                <a:solidFill>
                  <a:srgbClr val="24314C"/>
                </a:solidFill>
              </a:rPr>
              <a:t>R&amp;D </a:t>
            </a:r>
            <a:r>
              <a:rPr lang="fr-FR" b="1" dirty="0" err="1">
                <a:solidFill>
                  <a:srgbClr val="24314C"/>
                </a:solidFill>
              </a:rPr>
              <a:t>underway</a:t>
            </a:r>
            <a:r>
              <a:rPr lang="fr-FR" b="1" dirty="0">
                <a:solidFill>
                  <a:srgbClr val="24314C"/>
                </a:solidFill>
              </a:rPr>
              <a:t> </a:t>
            </a:r>
            <a:r>
              <a:rPr lang="fr-FR" b="1" dirty="0" err="1">
                <a:solidFill>
                  <a:srgbClr val="24314C"/>
                </a:solidFill>
              </a:rPr>
              <a:t>within</a:t>
            </a:r>
            <a:r>
              <a:rPr lang="fr-FR" b="1" dirty="0">
                <a:solidFill>
                  <a:srgbClr val="24314C"/>
                </a:solidFill>
              </a:rPr>
              <a:t> iSAS </a:t>
            </a:r>
            <a:r>
              <a:rPr lang="fr-FR" b="1" dirty="0" err="1">
                <a:solidFill>
                  <a:srgbClr val="24314C"/>
                </a:solidFill>
              </a:rPr>
              <a:t>project</a:t>
            </a:r>
            <a:r>
              <a:rPr lang="fr-FR" b="1" dirty="0">
                <a:solidFill>
                  <a:srgbClr val="24314C"/>
                </a:solidFill>
              </a:rPr>
              <a:t>  </a:t>
            </a:r>
          </a:p>
          <a:p>
            <a:pPr marL="1200150" lvl="3" indent="-285750">
              <a:lnSpc>
                <a:spcPct val="100000"/>
              </a:lnSpc>
              <a:spcBef>
                <a:spcPts val="400"/>
              </a:spcBef>
            </a:pPr>
            <a:r>
              <a:rPr lang="fr-FR" b="1" dirty="0">
                <a:solidFill>
                  <a:srgbClr val="24314C"/>
                </a:solidFill>
              </a:rPr>
              <a:t>LLRF : </a:t>
            </a:r>
            <a:r>
              <a:rPr lang="fr-FR" b="1" dirty="0" err="1">
                <a:solidFill>
                  <a:srgbClr val="24314C"/>
                </a:solidFill>
              </a:rPr>
              <a:t>Maintain</a:t>
            </a:r>
            <a:r>
              <a:rPr lang="fr-FR" b="1" dirty="0">
                <a:solidFill>
                  <a:srgbClr val="24314C"/>
                </a:solidFill>
              </a:rPr>
              <a:t> ERL mode in case of </a:t>
            </a:r>
            <a:r>
              <a:rPr lang="fr-FR" b="1" dirty="0" err="1">
                <a:solidFill>
                  <a:srgbClr val="24314C"/>
                </a:solidFill>
              </a:rPr>
              <a:t>failures</a:t>
            </a:r>
            <a:r>
              <a:rPr lang="fr-FR" b="1" dirty="0">
                <a:solidFill>
                  <a:srgbClr val="24314C"/>
                </a:solidFill>
              </a:rPr>
              <a:t>/incorrect </a:t>
            </a:r>
            <a:r>
              <a:rPr lang="fr-FR" b="1" dirty="0" err="1">
                <a:solidFill>
                  <a:srgbClr val="24314C"/>
                </a:solidFill>
              </a:rPr>
              <a:t>energy</a:t>
            </a:r>
            <a:r>
              <a:rPr lang="fr-FR" b="1" dirty="0">
                <a:solidFill>
                  <a:srgbClr val="24314C"/>
                </a:solidFill>
              </a:rPr>
              <a:t> </a:t>
            </a:r>
            <a:r>
              <a:rPr lang="fr-FR" b="1" dirty="0" err="1">
                <a:solidFill>
                  <a:srgbClr val="24314C"/>
                </a:solidFill>
              </a:rPr>
              <a:t>recovery</a:t>
            </a:r>
            <a:endParaRPr lang="fr-FR" b="1" dirty="0">
              <a:solidFill>
                <a:srgbClr val="24314C"/>
              </a:solidFill>
            </a:endParaRPr>
          </a:p>
          <a:p>
            <a:pPr marL="914400" lvl="3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b="1" dirty="0">
                <a:solidFill>
                  <a:srgbClr val="24314C"/>
                </a:solidFill>
                <a:sym typeface="Wingdings" pitchFamily="2" charset="2"/>
              </a:rPr>
              <a:t> </a:t>
            </a:r>
            <a:r>
              <a:rPr lang="fr-FR" b="1" dirty="0" err="1">
                <a:solidFill>
                  <a:srgbClr val="24314C"/>
                </a:solidFill>
                <a:sym typeface="Wingdings" pitchFamily="2" charset="2"/>
              </a:rPr>
              <a:t>both</a:t>
            </a:r>
            <a:r>
              <a:rPr lang="fr-FR" b="1" dirty="0">
                <a:solidFill>
                  <a:srgbClr val="24314C"/>
                </a:solidFill>
                <a:sym typeface="Wingdings" pitchFamily="2" charset="2"/>
              </a:rPr>
              <a:t> topics have </a:t>
            </a:r>
            <a:r>
              <a:rPr lang="fr-FR" b="1" dirty="0" err="1">
                <a:solidFill>
                  <a:srgbClr val="24314C"/>
                </a:solidFill>
                <a:sym typeface="Wingdings" pitchFamily="2" charset="2"/>
              </a:rPr>
              <a:t>strong</a:t>
            </a:r>
            <a:r>
              <a:rPr lang="fr-FR" b="1" dirty="0">
                <a:solidFill>
                  <a:srgbClr val="24314C"/>
                </a:solidFill>
                <a:sym typeface="Wingdings" pitchFamily="2" charset="2"/>
              </a:rPr>
              <a:t> synergies </a:t>
            </a:r>
            <a:r>
              <a:rPr lang="fr-FR" b="1" dirty="0" err="1">
                <a:solidFill>
                  <a:srgbClr val="24314C"/>
                </a:solidFill>
                <a:sym typeface="Wingdings" pitchFamily="2" charset="2"/>
              </a:rPr>
              <a:t>with</a:t>
            </a:r>
            <a:r>
              <a:rPr lang="fr-FR" b="1" dirty="0">
                <a:solidFill>
                  <a:srgbClr val="24314C"/>
                </a:solidFill>
                <a:sym typeface="Wingdings" pitchFamily="2" charset="2"/>
              </a:rPr>
              <a:t> FCC</a:t>
            </a:r>
            <a:endParaRPr lang="fr-FR" b="1" dirty="0">
              <a:solidFill>
                <a:srgbClr val="24314C"/>
              </a:solidFill>
            </a:endParaRPr>
          </a:p>
          <a:p>
            <a:endParaRPr lang="fr-FR" sz="1400" b="1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EBCAEFA1-B0E0-48DC-489C-1E115693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4ADB85-B484-DC47-C66A-55CF4AD3F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BADEBB5-306D-7874-3881-4C2BB6FD2B28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70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F3660-FB07-B1E3-03DB-19C850EF0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327988-4877-B84B-5A7F-203B789C2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C610BEC-D810-2BD1-0F59-355980E9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 err="1">
                <a:solidFill>
                  <a:srgbClr val="C00000"/>
                </a:solidFill>
              </a:rPr>
              <a:t>LHeC</a:t>
            </a:r>
            <a:r>
              <a:rPr lang="fr-FR" sz="2200" dirty="0">
                <a:solidFill>
                  <a:srgbClr val="C00000"/>
                </a:solidFill>
              </a:rPr>
              <a:t> : SRF </a:t>
            </a:r>
            <a:r>
              <a:rPr lang="fr-FR" sz="2200" dirty="0" err="1">
                <a:solidFill>
                  <a:srgbClr val="C00000"/>
                </a:solidFill>
              </a:rPr>
              <a:t>needs</a:t>
            </a:r>
            <a:r>
              <a:rPr lang="fr-FR" sz="2200" dirty="0">
                <a:solidFill>
                  <a:srgbClr val="C00000"/>
                </a:solidFill>
              </a:rPr>
              <a:t> </a:t>
            </a:r>
            <a:r>
              <a:rPr lang="fr-FR" sz="2200" dirty="0" err="1">
                <a:solidFill>
                  <a:srgbClr val="C00000"/>
                </a:solidFill>
              </a:rPr>
              <a:t>summary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068B8E-945C-0E90-6A91-EE13A26D7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88" y="2741712"/>
            <a:ext cx="10653939" cy="403348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BACK UP </a:t>
            </a:r>
          </a:p>
          <a:p>
            <a:endParaRPr lang="fr-FR" sz="1400" b="1" dirty="0"/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F80ADA79-32D3-D111-A68F-D6A78E26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99DD3C-6DA2-CA60-026D-D9B2A21F6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6C893C3-E635-3670-5469-632490D69277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5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1EC5E-C002-C5E9-B612-0CC6E329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7F2C6F-4863-F3AA-B4AB-A9E92511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085A68D-E666-0BE8-8F51-3D2EBBCF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8"/>
            <a:ext cx="10772775" cy="570655"/>
          </a:xfrm>
          <a:noFill/>
        </p:spPr>
        <p:txBody>
          <a:bodyPr>
            <a:normAutofit/>
          </a:bodyPr>
          <a:lstStyle/>
          <a:p>
            <a:r>
              <a:rPr lang="fr-FR" sz="2200" dirty="0">
                <a:solidFill>
                  <a:srgbClr val="C00000"/>
                </a:solidFill>
              </a:rPr>
              <a:t>FCC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17" name="Espace réservé du pied de page 7">
            <a:extLst>
              <a:ext uri="{FF2B5EF4-FFF2-40B4-BE49-F238E27FC236}">
                <a16:creationId xmlns:a16="http://schemas.microsoft.com/office/drawing/2014/main" id="{7F34D4CB-1F08-089D-B40B-B4E79DAD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915758"/>
            <a:ext cx="10772775" cy="138322"/>
          </a:xfrm>
          <a:prstGeom prst="rect">
            <a:avLst/>
          </a:prstGeom>
          <a:noFill/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z="1000" dirty="0"/>
              <a:t>	RFCP meeting, </a:t>
            </a:r>
            <a:r>
              <a:rPr lang="fr-FR" sz="1000" dirty="0" err="1"/>
              <a:t>January</a:t>
            </a:r>
            <a:r>
              <a:rPr lang="fr-FR" sz="1000" dirty="0"/>
              <a:t> 2026</a:t>
            </a:r>
            <a:endParaRPr lang="en-US" sz="10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3C4C25-C095-061B-801F-7BEF5E182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89" y="62256"/>
            <a:ext cx="488038" cy="481344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75B67CB-4E9C-B91E-DCF4-E311B0BFC4C1}"/>
              </a:ext>
            </a:extLst>
          </p:cNvPr>
          <p:cNvCxnSpPr>
            <a:cxnSpLocks/>
          </p:cNvCxnSpPr>
          <p:nvPr/>
        </p:nvCxnSpPr>
        <p:spPr>
          <a:xfrm flipH="1">
            <a:off x="1" y="581472"/>
            <a:ext cx="1080357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C6EB25D-10D7-2D09-028E-1A2F2F14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0" y="769143"/>
            <a:ext cx="9358735" cy="52884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5B9E32-1E33-1761-0F0C-424370DB90A0}"/>
              </a:ext>
            </a:extLst>
          </p:cNvPr>
          <p:cNvSpPr txBox="1"/>
          <p:nvPr/>
        </p:nvSpPr>
        <p:spPr>
          <a:xfrm>
            <a:off x="1641971" y="5527446"/>
            <a:ext cx="54086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FR" sz="8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endParaRPr lang="fr-FR" sz="80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fr-FR" sz="1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FCC </a:t>
            </a:r>
            <a:r>
              <a:rPr lang="fr-FR" sz="100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week</a:t>
            </a:r>
            <a:r>
              <a:rPr lang="fr-FR" sz="1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F. </a:t>
            </a:r>
            <a:r>
              <a:rPr lang="fr-FR" sz="100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Valchkova-Georgieva</a:t>
            </a:r>
            <a:r>
              <a:rPr lang="fr-FR" sz="100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and Marc Timmins</a:t>
            </a:r>
          </a:p>
        </p:txBody>
      </p:sp>
    </p:spTree>
    <p:extLst>
      <p:ext uri="{BB962C8B-B14F-4D97-AF65-F5344CB8AC3E}">
        <p14:creationId xmlns:p14="http://schemas.microsoft.com/office/powerpoint/2010/main" val="246378433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51194</TotalTime>
  <Words>986</Words>
  <Application>Microsoft Macintosh PowerPoint</Application>
  <PresentationFormat>Personnalisé</PresentationFormat>
  <Paragraphs>192</Paragraphs>
  <Slides>18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Wingdings</vt:lpstr>
      <vt:lpstr>1_modele-IJCLAb-powerpoint</vt:lpstr>
      <vt:lpstr>Conception personnalisée</vt:lpstr>
      <vt:lpstr>Project LHeC :   SRF needs   </vt:lpstr>
      <vt:lpstr>LHeC : introduction</vt:lpstr>
      <vt:lpstr>LHeC : key parameters</vt:lpstr>
      <vt:lpstr>LHeC : methodology</vt:lpstr>
      <vt:lpstr>LHeC : SRF needs</vt:lpstr>
      <vt:lpstr>LHeC : SRF needs</vt:lpstr>
      <vt:lpstr>LHeC : SRF needs summary</vt:lpstr>
      <vt:lpstr>LHeC : SRF needs summary</vt:lpstr>
      <vt:lpstr>FCC</vt:lpstr>
      <vt:lpstr>PERLE</vt:lpstr>
      <vt:lpstr>PERLE</vt:lpstr>
      <vt:lpstr>PERLE</vt:lpstr>
      <vt:lpstr>PERLE</vt:lpstr>
      <vt:lpstr>LHeC : SRF needs from meeting </vt:lpstr>
      <vt:lpstr>Challenges toward new generation of efficient ERL </vt:lpstr>
      <vt:lpstr>PERLE Cryomodule minimum configuration in 2028</vt:lpstr>
      <vt:lpstr>PERLE Cryomodule improved configuration for 2033?</vt:lpstr>
      <vt:lpstr>PERLE Cryomodule ideal configuration &gt; 2035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Maud Baylac</cp:lastModifiedBy>
  <cp:revision>3156</cp:revision>
  <cp:lastPrinted>2023-12-13T10:34:08Z</cp:lastPrinted>
  <dcterms:created xsi:type="dcterms:W3CDTF">2011-03-09T16:37:49Z</dcterms:created>
  <dcterms:modified xsi:type="dcterms:W3CDTF">2026-01-28T13:36:37Z</dcterms:modified>
</cp:coreProperties>
</file>