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270" r:id="rId4"/>
    <p:sldId id="274" r:id="rId5"/>
    <p:sldId id="553" r:id="rId6"/>
    <p:sldId id="259" r:id="rId7"/>
    <p:sldId id="269" r:id="rId8"/>
    <p:sldId id="258" r:id="rId9"/>
    <p:sldId id="261" r:id="rId10"/>
    <p:sldId id="263" r:id="rId11"/>
    <p:sldId id="260" r:id="rId12"/>
    <p:sldId id="264" r:id="rId13"/>
    <p:sldId id="272" r:id="rId14"/>
    <p:sldId id="267" r:id="rId15"/>
    <p:sldId id="262" r:id="rId16"/>
    <p:sldId id="273" r:id="rId17"/>
    <p:sldId id="268" r:id="rId18"/>
    <p:sldId id="275" r:id="rId19"/>
    <p:sldId id="559" r:id="rId20"/>
    <p:sldId id="587" r:id="rId21"/>
    <p:sldId id="594" r:id="rId22"/>
    <p:sldId id="283" r:id="rId23"/>
    <p:sldId id="586" r:id="rId24"/>
    <p:sldId id="588" r:id="rId25"/>
    <p:sldId id="590" r:id="rId26"/>
    <p:sldId id="2107" r:id="rId27"/>
    <p:sldId id="597" r:id="rId28"/>
    <p:sldId id="595" r:id="rId29"/>
    <p:sldId id="277" r:id="rId30"/>
    <p:sldId id="278" r:id="rId31"/>
    <p:sldId id="279" r:id="rId32"/>
    <p:sldId id="280" r:id="rId33"/>
    <p:sldId id="281" r:id="rId34"/>
    <p:sldId id="282" r:id="rId35"/>
    <p:sldId id="596" r:id="rId36"/>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E19F"/>
    <a:srgbClr val="FFFC77"/>
    <a:srgbClr val="F7F7B6"/>
    <a:srgbClr val="8EDA72"/>
    <a:srgbClr val="F8F8B6"/>
    <a:srgbClr val="FFC000"/>
    <a:srgbClr val="87CE6C"/>
    <a:srgbClr val="FEFC77"/>
    <a:srgbClr val="FFFF00"/>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7" autoAdjust="0"/>
    <p:restoredTop sz="94521"/>
  </p:normalViewPr>
  <p:slideViewPr>
    <p:cSldViewPr snapToGrid="0">
      <p:cViewPr varScale="1">
        <p:scale>
          <a:sx n="120" d="100"/>
          <a:sy n="120" d="100"/>
        </p:scale>
        <p:origin x="5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61EFF-E131-064D-833F-6F1E67EEFD34}" type="datetimeFigureOut">
              <a:rPr lang="en-CH" smtClean="0"/>
              <a:t>27.01.2026</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24FB6-D467-0E4C-8DA5-114AC1E71DB7}" type="slidenum">
              <a:rPr lang="en-CH" smtClean="0"/>
              <a:t>‹#›</a:t>
            </a:fld>
            <a:endParaRPr lang="en-CH"/>
          </a:p>
        </p:txBody>
      </p:sp>
    </p:spTree>
    <p:extLst>
      <p:ext uri="{BB962C8B-B14F-4D97-AF65-F5344CB8AC3E}">
        <p14:creationId xmlns:p14="http://schemas.microsoft.com/office/powerpoint/2010/main" val="3811521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F4E24FB6-D467-0E4C-8DA5-114AC1E71DB7}" type="slidenum">
              <a:rPr lang="en-CH" smtClean="0"/>
              <a:t>9</a:t>
            </a:fld>
            <a:endParaRPr lang="en-CH"/>
          </a:p>
        </p:txBody>
      </p:sp>
    </p:spTree>
    <p:extLst>
      <p:ext uri="{BB962C8B-B14F-4D97-AF65-F5344CB8AC3E}">
        <p14:creationId xmlns:p14="http://schemas.microsoft.com/office/powerpoint/2010/main" val="3379931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F12ED-C953-5867-7998-43474E582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D33C8-1D50-FD60-6A25-5269A910F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FD50D-059F-2993-0232-07F5C67FE07B}"/>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F10F4E20-3EB5-A14A-7DDB-88EA1710FDC4}"/>
              </a:ext>
            </a:extLst>
          </p:cNvPr>
          <p:cNvSpPr>
            <a:spLocks noGrp="1"/>
          </p:cNvSpPr>
          <p:nvPr>
            <p:ph type="sldNum" sz="quarter" idx="5"/>
          </p:nvPr>
        </p:nvSpPr>
        <p:spPr/>
        <p:txBody>
          <a:bodyPr/>
          <a:lstStyle/>
          <a:p>
            <a:fld id="{F4E24FB6-D467-0E4C-8DA5-114AC1E71DB7}" type="slidenum">
              <a:rPr lang="en-CH" smtClean="0"/>
              <a:t>10</a:t>
            </a:fld>
            <a:endParaRPr lang="en-CH"/>
          </a:p>
        </p:txBody>
      </p:sp>
    </p:spTree>
    <p:extLst>
      <p:ext uri="{BB962C8B-B14F-4D97-AF65-F5344CB8AC3E}">
        <p14:creationId xmlns:p14="http://schemas.microsoft.com/office/powerpoint/2010/main" val="170592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E24FB6-D467-0E4C-8DA5-114AC1E71DB7}" type="slidenum">
              <a:rPr lang="en-CH" smtClean="0"/>
              <a:t>11</a:t>
            </a:fld>
            <a:endParaRPr lang="en-CH"/>
          </a:p>
        </p:txBody>
      </p:sp>
    </p:spTree>
    <p:extLst>
      <p:ext uri="{BB962C8B-B14F-4D97-AF65-F5344CB8AC3E}">
        <p14:creationId xmlns:p14="http://schemas.microsoft.com/office/powerpoint/2010/main" val="2722223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CB75-3BD1-A1C4-D487-D8F07BC83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1023D-A219-19CB-9880-7973E3DEB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9CB71B-7F41-15A9-2610-ED16E41FEF00}"/>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16AB88C4-394A-8846-5461-13B77C531FCE}"/>
              </a:ext>
            </a:extLst>
          </p:cNvPr>
          <p:cNvSpPr>
            <a:spLocks noGrp="1"/>
          </p:cNvSpPr>
          <p:nvPr>
            <p:ph type="sldNum" sz="quarter" idx="5"/>
          </p:nvPr>
        </p:nvSpPr>
        <p:spPr/>
        <p:txBody>
          <a:bodyPr/>
          <a:lstStyle/>
          <a:p>
            <a:fld id="{F4E24FB6-D467-0E4C-8DA5-114AC1E71DB7}" type="slidenum">
              <a:rPr lang="en-CH" smtClean="0"/>
              <a:t>12</a:t>
            </a:fld>
            <a:endParaRPr lang="en-CH"/>
          </a:p>
        </p:txBody>
      </p:sp>
    </p:spTree>
    <p:extLst>
      <p:ext uri="{BB962C8B-B14F-4D97-AF65-F5344CB8AC3E}">
        <p14:creationId xmlns:p14="http://schemas.microsoft.com/office/powerpoint/2010/main" val="170171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69A62-83A7-5A9F-933A-FD841803C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14044-C061-88E0-EB6F-4FC9612A3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928CE-0CFE-7F2F-7902-20115C54B40D}"/>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CACAF7F8-E8EB-41A6-AEC2-4DB50F5C4E23}"/>
              </a:ext>
            </a:extLst>
          </p:cNvPr>
          <p:cNvSpPr>
            <a:spLocks noGrp="1"/>
          </p:cNvSpPr>
          <p:nvPr>
            <p:ph type="sldNum" sz="quarter" idx="5"/>
          </p:nvPr>
        </p:nvSpPr>
        <p:spPr/>
        <p:txBody>
          <a:bodyPr/>
          <a:lstStyle/>
          <a:p>
            <a:fld id="{F4E24FB6-D467-0E4C-8DA5-114AC1E71DB7}" type="slidenum">
              <a:rPr lang="en-CH" smtClean="0"/>
              <a:t>14</a:t>
            </a:fld>
            <a:endParaRPr lang="en-CH"/>
          </a:p>
        </p:txBody>
      </p:sp>
    </p:spTree>
    <p:extLst>
      <p:ext uri="{BB962C8B-B14F-4D97-AF65-F5344CB8AC3E}">
        <p14:creationId xmlns:p14="http://schemas.microsoft.com/office/powerpoint/2010/main" val="51186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06EA0-18AE-5C8C-2042-B5A3E723F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3082C-0588-0493-A976-A06042428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7A23C-6656-F08D-BD48-1D6ECCE254FE}"/>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BF80AC3A-DB9E-F986-94A6-491F47E4F4A8}"/>
              </a:ext>
            </a:extLst>
          </p:cNvPr>
          <p:cNvSpPr>
            <a:spLocks noGrp="1"/>
          </p:cNvSpPr>
          <p:nvPr>
            <p:ph type="sldNum" sz="quarter" idx="5"/>
          </p:nvPr>
        </p:nvSpPr>
        <p:spPr/>
        <p:txBody>
          <a:bodyPr/>
          <a:lstStyle/>
          <a:p>
            <a:fld id="{F4E24FB6-D467-0E4C-8DA5-114AC1E71DB7}" type="slidenum">
              <a:rPr lang="en-CH" smtClean="0"/>
              <a:t>16</a:t>
            </a:fld>
            <a:endParaRPr lang="en-CH"/>
          </a:p>
        </p:txBody>
      </p:sp>
    </p:spTree>
    <p:extLst>
      <p:ext uri="{BB962C8B-B14F-4D97-AF65-F5344CB8AC3E}">
        <p14:creationId xmlns:p14="http://schemas.microsoft.com/office/powerpoint/2010/main" val="101819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5B880-342F-6A24-E7EB-037C9AE62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B7E2B-3129-A55A-A5E8-75CEADD5D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64FE7-4FB2-56F1-B8FA-6BBDDEC1A36B}"/>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A3B7BFA0-B378-D935-D5E5-B65738BF643A}"/>
              </a:ext>
            </a:extLst>
          </p:cNvPr>
          <p:cNvSpPr>
            <a:spLocks noGrp="1"/>
          </p:cNvSpPr>
          <p:nvPr>
            <p:ph type="sldNum" sz="quarter" idx="5"/>
          </p:nvPr>
        </p:nvSpPr>
        <p:spPr/>
        <p:txBody>
          <a:bodyPr/>
          <a:lstStyle/>
          <a:p>
            <a:fld id="{F4E24FB6-D467-0E4C-8DA5-114AC1E71DB7}" type="slidenum">
              <a:rPr lang="en-CH" smtClean="0"/>
              <a:t>17</a:t>
            </a:fld>
            <a:endParaRPr lang="en-CH"/>
          </a:p>
        </p:txBody>
      </p:sp>
    </p:spTree>
    <p:extLst>
      <p:ext uri="{BB962C8B-B14F-4D97-AF65-F5344CB8AC3E}">
        <p14:creationId xmlns:p14="http://schemas.microsoft.com/office/powerpoint/2010/main" val="1506881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21</a:t>
            </a:fld>
            <a:endParaRPr lang="en-US"/>
          </a:p>
        </p:txBody>
      </p:sp>
    </p:spTree>
    <p:extLst>
      <p:ext uri="{BB962C8B-B14F-4D97-AF65-F5344CB8AC3E}">
        <p14:creationId xmlns:p14="http://schemas.microsoft.com/office/powerpoint/2010/main" val="281330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72B77-154A-4E5F-8786-0A256304C5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BADFFDCD-C3BB-9B2E-8CAC-4C0B9CC165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C970A2E0-DA52-9EF5-0B9D-0171F3FF367D}"/>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5" name="Footer Placeholder 4">
            <a:extLst>
              <a:ext uri="{FF2B5EF4-FFF2-40B4-BE49-F238E27FC236}">
                <a16:creationId xmlns:a16="http://schemas.microsoft.com/office/drawing/2014/main" id="{D5F0EED9-A4D3-6825-A67B-D8AE6B7B84C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4458726-BF8D-6B5F-466B-57AC241FE0FF}"/>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181740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CEBE-A8EE-07C4-304A-B294CEF00722}"/>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57936DD0-615C-832B-AFC5-BA342172C3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8F1318DB-EBC7-3F25-6B6F-72A5C37C33C8}"/>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5" name="Footer Placeholder 4">
            <a:extLst>
              <a:ext uri="{FF2B5EF4-FFF2-40B4-BE49-F238E27FC236}">
                <a16:creationId xmlns:a16="http://schemas.microsoft.com/office/drawing/2014/main" id="{85857A3E-BD6B-BC9C-B9CA-9CEDF6F5AA9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1AF6320-F2AA-9E82-8106-110E33E2D1DF}"/>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101960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828F8-87D6-62D9-EB68-57E13F1EF5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2CE4C33B-26EA-D677-6813-BEDF23CE0A3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5129456E-EF37-CB04-64C8-A9F2359497F5}"/>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5" name="Footer Placeholder 4">
            <a:extLst>
              <a:ext uri="{FF2B5EF4-FFF2-40B4-BE49-F238E27FC236}">
                <a16:creationId xmlns:a16="http://schemas.microsoft.com/office/drawing/2014/main" id="{E60DDDDD-1055-43A9-0453-06333EF0A8C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0CBAD0A-DEBF-5353-BF2C-8B6A12ADEFB3}"/>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2929989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555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DA2C-3543-396B-C1E4-581B3A09AFF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A60515D0-D3B5-34DC-7EDD-37979A1C00F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6713F83-1E0C-9773-C685-DA3D60FACE45}"/>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5" name="Footer Placeholder 4">
            <a:extLst>
              <a:ext uri="{FF2B5EF4-FFF2-40B4-BE49-F238E27FC236}">
                <a16:creationId xmlns:a16="http://schemas.microsoft.com/office/drawing/2014/main" id="{65F6CDC0-7F91-D7E8-3C9B-88EB2254BD4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80E1D8A-7AE1-0F86-DC6F-EF541F32433D}"/>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194415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D63B-554F-1B06-659E-D5FE4F7788E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42AEFA8F-EC43-0646-233A-C8F03EA1D5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FB5C72-1F33-EAFE-8CFC-DAA936C9A09D}"/>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5" name="Footer Placeholder 4">
            <a:extLst>
              <a:ext uri="{FF2B5EF4-FFF2-40B4-BE49-F238E27FC236}">
                <a16:creationId xmlns:a16="http://schemas.microsoft.com/office/drawing/2014/main" id="{21CF6305-5EDB-0B5B-EBC3-5C9E0217D4E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5D42AB5-313B-EC8A-F31B-43D987D78AFE}"/>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396347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FC2E-47F3-10E5-E4BC-5D0557A43ABE}"/>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65E220BA-386B-2CBB-4CED-238E89DB357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0BD368F-F325-FBC6-609D-D4D5EB4F72D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A0454819-2E40-D5BA-1EA4-A26A71C4D533}"/>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6" name="Footer Placeholder 5">
            <a:extLst>
              <a:ext uri="{FF2B5EF4-FFF2-40B4-BE49-F238E27FC236}">
                <a16:creationId xmlns:a16="http://schemas.microsoft.com/office/drawing/2014/main" id="{974A8E6E-EFC5-A8B0-3BCB-D4553FD9049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0D6211F-3C62-475E-1616-01C97C84AC51}"/>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333481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393F-97C2-621D-B37D-937FE216BE3D}"/>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14DB2FBC-378B-BCF1-24AD-7905127D5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3E81078-BB2B-7F67-4C07-83CECE3CCC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476F50D-FE98-15C0-2D19-4247EAA60F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51082A-EF3A-6C7B-5FE0-4CD1739B74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0168760-FCC8-7895-7355-4ED4DCA8E27A}"/>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8" name="Footer Placeholder 7">
            <a:extLst>
              <a:ext uri="{FF2B5EF4-FFF2-40B4-BE49-F238E27FC236}">
                <a16:creationId xmlns:a16="http://schemas.microsoft.com/office/drawing/2014/main" id="{8A44A454-B13C-A6B1-4FEE-FF164BB30745}"/>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CD48D981-BE83-886C-5273-21A15F189AD2}"/>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2942248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4372-FE73-49CF-6B87-2C91DEF5C55B}"/>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7016DD38-4BAD-90BB-5C7F-757DA001239D}"/>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4" name="Footer Placeholder 3">
            <a:extLst>
              <a:ext uri="{FF2B5EF4-FFF2-40B4-BE49-F238E27FC236}">
                <a16:creationId xmlns:a16="http://schemas.microsoft.com/office/drawing/2014/main" id="{AAF37A06-D93A-AA91-851A-B84880D38E8F}"/>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7D229AC1-0D28-0771-2413-3FD9617C557A}"/>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2527634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1575-C48D-B138-C4DA-A66A302CB6C6}"/>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3" name="Footer Placeholder 2">
            <a:extLst>
              <a:ext uri="{FF2B5EF4-FFF2-40B4-BE49-F238E27FC236}">
                <a16:creationId xmlns:a16="http://schemas.microsoft.com/office/drawing/2014/main" id="{7EFF4967-E2E4-FD06-E38C-2030334D5C9E}"/>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0A841FAF-4F43-25C6-182F-6D0D21CBD1B2}"/>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4205317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DBF4-A3D3-706B-D2AF-4BB470D246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F79CA5F1-CBA4-7255-368E-3C7D3E232D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DF4563AE-9D0B-4BDA-788D-ED2902AD8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479B04-3C71-FB79-8C9A-349CF6014B89}"/>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6" name="Footer Placeholder 5">
            <a:extLst>
              <a:ext uri="{FF2B5EF4-FFF2-40B4-BE49-F238E27FC236}">
                <a16:creationId xmlns:a16="http://schemas.microsoft.com/office/drawing/2014/main" id="{0705ABC1-862F-A1D0-D7F4-E0969D5AB20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52E6966-4B59-1C12-B60C-16C393B0785C}"/>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2811130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228D-8C85-C172-F4C7-12FFAE02E3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C0F07DA5-BDC3-3E3A-027C-6DA8C37D6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2446A009-4A8B-303B-CEF9-B70717366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DE3907-48EA-9EB1-B4BF-9EDB028717C1}"/>
              </a:ext>
            </a:extLst>
          </p:cNvPr>
          <p:cNvSpPr>
            <a:spLocks noGrp="1"/>
          </p:cNvSpPr>
          <p:nvPr>
            <p:ph type="dt" sz="half" idx="10"/>
          </p:nvPr>
        </p:nvSpPr>
        <p:spPr/>
        <p:txBody>
          <a:bodyPr/>
          <a:lstStyle/>
          <a:p>
            <a:fld id="{F77584E7-37A2-7442-B056-9FCCAD78AC38}" type="datetimeFigureOut">
              <a:rPr lang="en-CH" smtClean="0"/>
              <a:t>27.01.2026</a:t>
            </a:fld>
            <a:endParaRPr lang="en-CH"/>
          </a:p>
        </p:txBody>
      </p:sp>
      <p:sp>
        <p:nvSpPr>
          <p:cNvPr id="6" name="Footer Placeholder 5">
            <a:extLst>
              <a:ext uri="{FF2B5EF4-FFF2-40B4-BE49-F238E27FC236}">
                <a16:creationId xmlns:a16="http://schemas.microsoft.com/office/drawing/2014/main" id="{B1882916-68DE-B3CE-3101-3978F8C2EDB7}"/>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E9902496-7C47-43BF-2D75-CF63B44FCB33}"/>
              </a:ext>
            </a:extLst>
          </p:cNvPr>
          <p:cNvSpPr>
            <a:spLocks noGrp="1"/>
          </p:cNvSpPr>
          <p:nvPr>
            <p:ph type="sldNum" sz="quarter" idx="12"/>
          </p:nvPr>
        </p:nvSpPr>
        <p:spPr/>
        <p:txBody>
          <a:bodyPr/>
          <a:lstStyle/>
          <a:p>
            <a:fld id="{9FA4540F-7F6A-F945-BB58-5945FF6A4290}" type="slidenum">
              <a:rPr lang="en-CH" smtClean="0"/>
              <a:t>‹#›</a:t>
            </a:fld>
            <a:endParaRPr lang="en-CH"/>
          </a:p>
        </p:txBody>
      </p:sp>
    </p:spTree>
    <p:extLst>
      <p:ext uri="{BB962C8B-B14F-4D97-AF65-F5344CB8AC3E}">
        <p14:creationId xmlns:p14="http://schemas.microsoft.com/office/powerpoint/2010/main" val="2585150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680F8A-9C4D-5DE5-A965-347D7B8A0C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FD2757E0-EC07-F4C7-D6A8-BD6C627F65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0D32A97-2B31-CD0A-E76B-8FA446A36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7584E7-37A2-7442-B056-9FCCAD78AC38}" type="datetimeFigureOut">
              <a:rPr lang="en-CH" smtClean="0"/>
              <a:t>27.01.2026</a:t>
            </a:fld>
            <a:endParaRPr lang="en-CH"/>
          </a:p>
        </p:txBody>
      </p:sp>
      <p:sp>
        <p:nvSpPr>
          <p:cNvPr id="5" name="Footer Placeholder 4">
            <a:extLst>
              <a:ext uri="{FF2B5EF4-FFF2-40B4-BE49-F238E27FC236}">
                <a16:creationId xmlns:a16="http://schemas.microsoft.com/office/drawing/2014/main" id="{998CAF0A-314D-CA94-CC83-4D6491326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270BE4AB-4BE8-EC69-0159-FC99F9ADD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A4540F-7F6A-F945-BB58-5945FF6A4290}" type="slidenum">
              <a:rPr lang="en-CH" smtClean="0"/>
              <a:t>‹#›</a:t>
            </a:fld>
            <a:endParaRPr lang="en-CH"/>
          </a:p>
        </p:txBody>
      </p:sp>
    </p:spTree>
    <p:extLst>
      <p:ext uri="{BB962C8B-B14F-4D97-AF65-F5344CB8AC3E}">
        <p14:creationId xmlns:p14="http://schemas.microsoft.com/office/powerpoint/2010/main" val="2091466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gif"/><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tmp"/><Relationship Id="rId3" Type="http://schemas.openxmlformats.org/officeDocument/2006/relationships/image" Target="../media/image8.gif"/><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gif"/><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hyperlink" Target="https://agenda.linearcollider.org/event/10594/contributions/57622/" TargetMode="Externa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gi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86442-8C5E-6362-9C7C-4CE228A348BE}"/>
              </a:ext>
            </a:extLst>
          </p:cNvPr>
          <p:cNvSpPr>
            <a:spLocks noGrp="1"/>
          </p:cNvSpPr>
          <p:nvPr>
            <p:ph type="ctrTitle"/>
          </p:nvPr>
        </p:nvSpPr>
        <p:spPr/>
        <p:txBody>
          <a:bodyPr>
            <a:normAutofit fontScale="90000"/>
          </a:bodyPr>
          <a:lstStyle/>
          <a:p>
            <a:r>
              <a:rPr lang="en-CH" dirty="0"/>
              <a:t>Collection of statements of interest towards FCC-ee related RF R&amp;D for the LDG RF panel</a:t>
            </a:r>
          </a:p>
        </p:txBody>
      </p:sp>
      <p:sp>
        <p:nvSpPr>
          <p:cNvPr id="3" name="Subtitle 2">
            <a:extLst>
              <a:ext uri="{FF2B5EF4-FFF2-40B4-BE49-F238E27FC236}">
                <a16:creationId xmlns:a16="http://schemas.microsoft.com/office/drawing/2014/main" id="{87ECC72C-6B7D-9742-374F-9D46451B2AF4}"/>
              </a:ext>
            </a:extLst>
          </p:cNvPr>
          <p:cNvSpPr>
            <a:spLocks noGrp="1"/>
          </p:cNvSpPr>
          <p:nvPr>
            <p:ph type="subTitle" idx="1"/>
          </p:nvPr>
        </p:nvSpPr>
        <p:spPr/>
        <p:txBody>
          <a:bodyPr/>
          <a:lstStyle/>
          <a:p>
            <a:r>
              <a:rPr lang="en-CH" dirty="0"/>
              <a:t>Frank Gerigk &amp; Franck Peauger, 28.01.2026</a:t>
            </a:r>
          </a:p>
        </p:txBody>
      </p:sp>
    </p:spTree>
    <p:extLst>
      <p:ext uri="{BB962C8B-B14F-4D97-AF65-F5344CB8AC3E}">
        <p14:creationId xmlns:p14="http://schemas.microsoft.com/office/powerpoint/2010/main" val="2965080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C8FA7D-8D86-EBF3-E58C-E37F6FBA688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8E44A9D-1B28-F84E-50AE-6C668A434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86C204-63D1-0AE5-5BDF-AC72C80924C8}"/>
              </a:ext>
            </a:extLst>
          </p:cNvPr>
          <p:cNvSpPr>
            <a:spLocks noGrp="1"/>
          </p:cNvSpPr>
          <p:nvPr>
            <p:ph type="title"/>
          </p:nvPr>
        </p:nvSpPr>
        <p:spPr>
          <a:xfrm>
            <a:off x="1156850" y="637762"/>
            <a:ext cx="10350519" cy="900131"/>
          </a:xfrm>
        </p:spPr>
        <p:txBody>
          <a:bodyPr anchor="t">
            <a:normAutofit/>
          </a:bodyPr>
          <a:lstStyle/>
          <a:p>
            <a:r>
              <a:rPr lang="en-CH" sz="4000" dirty="0">
                <a:solidFill>
                  <a:schemeClr val="bg1"/>
                </a:solidFill>
              </a:rPr>
              <a:t>1) 400 &amp; 800 MHz cavities: reaching TRL 6</a:t>
            </a:r>
          </a:p>
        </p:txBody>
      </p:sp>
      <p:sp>
        <p:nvSpPr>
          <p:cNvPr id="10" name="Rectangle 9">
            <a:extLst>
              <a:ext uri="{FF2B5EF4-FFF2-40B4-BE49-F238E27FC236}">
                <a16:creationId xmlns:a16="http://schemas.microsoft.com/office/drawing/2014/main" id="{26A6B570-DF40-CF6D-1407-993B47801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19813E-C795-6673-E0EB-82521402C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DA9C4EEB-BD4B-2133-13DD-F5D8E91AC716}"/>
              </a:ext>
            </a:extLst>
          </p:cNvPr>
          <p:cNvGraphicFramePr>
            <a:graphicFrameLocks noGrp="1"/>
          </p:cNvGraphicFramePr>
          <p:nvPr>
            <p:extLst>
              <p:ext uri="{D42A27DB-BD31-4B8C-83A1-F6EECF244321}">
                <p14:modId xmlns:p14="http://schemas.microsoft.com/office/powerpoint/2010/main" val="2631137300"/>
              </p:ext>
            </p:extLst>
          </p:nvPr>
        </p:nvGraphicFramePr>
        <p:xfrm>
          <a:off x="366018" y="2534844"/>
          <a:ext cx="11141352" cy="2225040"/>
        </p:xfrm>
        <a:graphic>
          <a:graphicData uri="http://schemas.openxmlformats.org/drawingml/2006/table">
            <a:tbl>
              <a:tblPr firstRow="1" bandRow="1">
                <a:tableStyleId>{5C22544A-7EE6-4342-B048-85BDC9FD1C3A}</a:tableStyleId>
              </a:tblPr>
              <a:tblGrid>
                <a:gridCol w="2223377">
                  <a:extLst>
                    <a:ext uri="{9D8B030D-6E8A-4147-A177-3AD203B41FA5}">
                      <a16:colId xmlns:a16="http://schemas.microsoft.com/office/drawing/2014/main" val="2795068928"/>
                    </a:ext>
                  </a:extLst>
                </a:gridCol>
                <a:gridCol w="1580984">
                  <a:extLst>
                    <a:ext uri="{9D8B030D-6E8A-4147-A177-3AD203B41FA5}">
                      <a16:colId xmlns:a16="http://schemas.microsoft.com/office/drawing/2014/main" val="1691442367"/>
                    </a:ext>
                  </a:extLst>
                </a:gridCol>
                <a:gridCol w="1227948">
                  <a:extLst>
                    <a:ext uri="{9D8B030D-6E8A-4147-A177-3AD203B41FA5}">
                      <a16:colId xmlns:a16="http://schemas.microsoft.com/office/drawing/2014/main" val="1470392402"/>
                    </a:ext>
                  </a:extLst>
                </a:gridCol>
                <a:gridCol w="1366093">
                  <a:extLst>
                    <a:ext uri="{9D8B030D-6E8A-4147-A177-3AD203B41FA5}">
                      <a16:colId xmlns:a16="http://schemas.microsoft.com/office/drawing/2014/main" val="2714074786"/>
                    </a:ext>
                  </a:extLst>
                </a:gridCol>
                <a:gridCol w="1258646">
                  <a:extLst>
                    <a:ext uri="{9D8B030D-6E8A-4147-A177-3AD203B41FA5}">
                      <a16:colId xmlns:a16="http://schemas.microsoft.com/office/drawing/2014/main" val="1141944744"/>
                    </a:ext>
                  </a:extLst>
                </a:gridCol>
                <a:gridCol w="1719128">
                  <a:extLst>
                    <a:ext uri="{9D8B030D-6E8A-4147-A177-3AD203B41FA5}">
                      <a16:colId xmlns:a16="http://schemas.microsoft.com/office/drawing/2014/main" val="277207642"/>
                    </a:ext>
                  </a:extLst>
                </a:gridCol>
                <a:gridCol w="1765176">
                  <a:extLst>
                    <a:ext uri="{9D8B030D-6E8A-4147-A177-3AD203B41FA5}">
                      <a16:colId xmlns:a16="http://schemas.microsoft.com/office/drawing/2014/main" val="989601673"/>
                    </a:ext>
                  </a:extLst>
                </a:gridCol>
              </a:tblGrid>
              <a:tr h="185420">
                <a:tc>
                  <a:txBody>
                    <a:bodyPr/>
                    <a:lstStyle/>
                    <a:p>
                      <a:r>
                        <a:rPr lang="en-CH" sz="1600" b="0" dirty="0">
                          <a:ln>
                            <a:solidFill>
                              <a:schemeClr val="bg1"/>
                            </a:solidFill>
                          </a:ln>
                        </a:rPr>
                        <a:t>Cavity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HTC (FPC, tuner, shielding)</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Main </a:t>
                      </a:r>
                      <a:r>
                        <a:rPr lang="de-CH" sz="1600" b="0" dirty="0" err="1">
                          <a:ln>
                            <a:solidFill>
                              <a:schemeClr val="bg1"/>
                            </a:solidFill>
                          </a:ln>
                        </a:rPr>
                        <a:t>parameter</a:t>
                      </a:r>
                      <a:r>
                        <a:rPr lang="de-CH" sz="1600" b="0" dirty="0">
                          <a:ln>
                            <a:solidFill>
                              <a:schemeClr val="bg1"/>
                            </a:solidFill>
                          </a:ln>
                        </a:rPr>
                        <a:t> </a:t>
                      </a:r>
                      <a:r>
                        <a:rPr lang="de-CH" sz="1600" b="0" dirty="0" err="1">
                          <a:ln>
                            <a:solidFill>
                              <a:schemeClr val="bg1"/>
                            </a:solidFill>
                          </a:ln>
                        </a:rPr>
                        <a:t>to</a:t>
                      </a:r>
                      <a:r>
                        <a:rPr lang="de-CH" sz="1600" b="0" dirty="0">
                          <a:ln>
                            <a:solidFill>
                              <a:schemeClr val="bg1"/>
                            </a:solidFill>
                          </a:ln>
                        </a:rPr>
                        <a:t> </a:t>
                      </a:r>
                      <a:r>
                        <a:rPr lang="de-CH" sz="1600" b="0" dirty="0" err="1">
                          <a:ln>
                            <a:solidFill>
                              <a:schemeClr val="bg1"/>
                            </a:solidFill>
                          </a:ln>
                        </a:rPr>
                        <a:t>be</a:t>
                      </a:r>
                      <a:r>
                        <a:rPr lang="de-CH" sz="1600" b="0" dirty="0">
                          <a:ln>
                            <a:solidFill>
                              <a:schemeClr val="bg1"/>
                            </a:solidFill>
                          </a:ln>
                        </a:rPr>
                        <a:t> </a:t>
                      </a:r>
                      <a:r>
                        <a:rPr lang="de-CH" sz="1600" b="0" dirty="0" err="1">
                          <a:ln>
                            <a:solidFill>
                              <a:schemeClr val="bg1"/>
                            </a:solidFill>
                          </a:ln>
                        </a:rPr>
                        <a:t>improved</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err="1">
                          <a:ln>
                            <a:solidFill>
                              <a:schemeClr val="bg1"/>
                            </a:solidFill>
                          </a:ln>
                        </a:rPr>
                        <a:t>Improvement</a:t>
                      </a:r>
                      <a:r>
                        <a:rPr lang="de-CH" sz="1600" b="0" dirty="0">
                          <a:ln>
                            <a:solidFill>
                              <a:schemeClr val="bg1"/>
                            </a:solidFill>
                          </a:ln>
                        </a:rPr>
                        <a:t> </a:t>
                      </a:r>
                      <a:r>
                        <a:rPr lang="de-CH" sz="1600" b="0" dirty="0" err="1">
                          <a:ln>
                            <a:solidFill>
                              <a:schemeClr val="bg1"/>
                            </a:solidFill>
                          </a:ln>
                        </a:rPr>
                        <a:t>factor</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600" b="0" dirty="0">
                          <a:ln>
                            <a:solidFill>
                              <a:schemeClr val="bg1"/>
                            </a:solidFill>
                          </a:ln>
                        </a:rPr>
                        <a:t>Manpower [FTE-y]</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Material [MCHF]</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Timescale [years]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78949681"/>
                  </a:ext>
                </a:extLst>
              </a:tr>
              <a:tr h="370840">
                <a:tc>
                  <a:txBody>
                    <a:bodyPr/>
                    <a:lstStyle/>
                    <a:p>
                      <a:r>
                        <a:rPr lang="en-CH" sz="1600" dirty="0">
                          <a:solidFill>
                            <a:schemeClr val="bg1"/>
                          </a:solidFill>
                        </a:rPr>
                        <a:t>400 MHz cavities,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11.8 MV/m, Q=3.0x10</a:t>
                      </a:r>
                      <a:r>
                        <a:rPr lang="en-CH" sz="1600" baseline="30000" dirty="0"/>
                        <a:t>9</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mn-ea"/>
                          <a:cs typeface="+mn-cs"/>
                        </a:rPr>
                        <a:t>G</a:t>
                      </a:r>
                      <a:r>
                        <a:rPr lang="en-CH" sz="1600" kern="1200" dirty="0">
                          <a:solidFill>
                            <a:schemeClr val="dk1"/>
                          </a:solidFill>
                          <a:latin typeface="+mn-lt"/>
                          <a:ea typeface="+mn-ea"/>
                          <a:cs typeface="+mn-cs"/>
                        </a:rPr>
                        <a:t>radient &amp;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Q</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mn-ea"/>
                          <a:cs typeface="+mn-cs"/>
                        </a:rPr>
                        <a:t>x</a:t>
                      </a:r>
                      <a:r>
                        <a:rPr lang="en-CH" sz="1600" kern="1200" dirty="0">
                          <a:solidFill>
                            <a:schemeClr val="dk1"/>
                          </a:solidFill>
                          <a:latin typeface="+mn-lt"/>
                          <a:ea typeface="+mn-ea"/>
                          <a:cs typeface="+mn-cs"/>
                        </a:rPr>
                        <a:t>2 (LHC)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~12</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pPr algn="ctr"/>
                      <a:r>
                        <a:rPr lang="en-CH" sz="1600" dirty="0"/>
                        <a:t>6 (CERN)</a:t>
                      </a:r>
                    </a:p>
                  </a:txBody>
                  <a:tcP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5-6</a:t>
                      </a:r>
                    </a:p>
                  </a:txBody>
                  <a:tcP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586846150"/>
                  </a:ext>
                </a:extLst>
              </a:tr>
              <a:tr h="370840">
                <a:tc>
                  <a:txBody>
                    <a:bodyPr/>
                    <a:lstStyle/>
                    <a:p>
                      <a:r>
                        <a:rPr lang="en-CH" sz="1600" dirty="0">
                          <a:solidFill>
                            <a:schemeClr val="bg1"/>
                          </a:solidFill>
                        </a:rPr>
                        <a:t>800 MHz cavities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22.5 MV/m, Q=3.5x10</a:t>
                      </a:r>
                      <a:r>
                        <a:rPr lang="en-CH" sz="1600" baseline="30000" dirty="0"/>
                        <a:t>10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Q</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6 (ESS)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algn="ctr"/>
                      <a:r>
                        <a:rPr lang="en-CH" sz="1600" dirty="0"/>
                        <a:t>~10 (coll. + CERN)</a:t>
                      </a:r>
                    </a:p>
                  </a:txBody>
                  <a:tcPr>
                    <a:lnL w="38100" cap="flat" cmpd="sng" algn="ctr">
                      <a:solidFill>
                        <a:schemeClr val="bg1"/>
                      </a:solidFill>
                      <a:prstDash val="solid"/>
                      <a:round/>
                      <a:headEnd type="none" w="med" len="med"/>
                      <a:tailEnd type="none" w="med" len="med"/>
                    </a:lnL>
                    <a:noFill/>
                  </a:tcPr>
                </a:tc>
                <a:tc>
                  <a:txBody>
                    <a:bodyPr/>
                    <a:lstStyle/>
                    <a:p>
                      <a:pPr algn="ctr"/>
                      <a:r>
                        <a:rPr lang="en-CH" sz="1600" dirty="0"/>
                        <a:t>6 (coll. + CERN)</a:t>
                      </a:r>
                    </a:p>
                  </a:txBody>
                  <a:tcPr>
                    <a:noFill/>
                  </a:tcPr>
                </a:tc>
                <a:tc>
                  <a:txBody>
                    <a:bodyPr/>
                    <a:lstStyle/>
                    <a:p>
                      <a:pPr algn="ctr"/>
                      <a:r>
                        <a:rPr lang="en-CH" sz="1600" dirty="0"/>
                        <a:t>5-6</a:t>
                      </a:r>
                    </a:p>
                  </a:txBody>
                  <a:tcPr>
                    <a:noFill/>
                  </a:tcPr>
                </a:tc>
                <a:extLst>
                  <a:ext uri="{0D108BD9-81ED-4DB2-BD59-A6C34878D82A}">
                    <a16:rowId xmlns:a16="http://schemas.microsoft.com/office/drawing/2014/main" val="1040718932"/>
                  </a:ext>
                </a:extLst>
              </a:tr>
            </a:tbl>
          </a:graphicData>
        </a:graphic>
      </p:graphicFrame>
      <p:sp>
        <p:nvSpPr>
          <p:cNvPr id="5" name="TextBox 4">
            <a:extLst>
              <a:ext uri="{FF2B5EF4-FFF2-40B4-BE49-F238E27FC236}">
                <a16:creationId xmlns:a16="http://schemas.microsoft.com/office/drawing/2014/main" id="{B40C8595-AC5D-607C-1661-3E3651C546B6}"/>
              </a:ext>
            </a:extLst>
          </p:cNvPr>
          <p:cNvSpPr txBox="1"/>
          <p:nvPr/>
        </p:nvSpPr>
        <p:spPr>
          <a:xfrm>
            <a:off x="4035557" y="2152729"/>
            <a:ext cx="1753778" cy="338554"/>
          </a:xfrm>
          <a:prstGeom prst="rect">
            <a:avLst/>
          </a:prstGeom>
          <a:noFill/>
        </p:spPr>
        <p:txBody>
          <a:bodyPr wrap="square" rtlCol="0">
            <a:spAutoFit/>
          </a:bodyPr>
          <a:lstStyle/>
          <a:p>
            <a:r>
              <a:rPr lang="de-CH" sz="1600" b="1" dirty="0"/>
              <a:t>Input </a:t>
            </a:r>
            <a:r>
              <a:rPr lang="de-CH" sz="1600" b="1" dirty="0" err="1"/>
              <a:t>for</a:t>
            </a:r>
            <a:r>
              <a:rPr lang="de-CH" sz="1600" b="1" dirty="0"/>
              <a:t> ESPP</a:t>
            </a:r>
            <a:endParaRPr lang="en-CH" sz="1600" b="1" dirty="0"/>
          </a:p>
        </p:txBody>
      </p:sp>
      <p:sp>
        <p:nvSpPr>
          <p:cNvPr id="9" name="TextBox 8">
            <a:extLst>
              <a:ext uri="{FF2B5EF4-FFF2-40B4-BE49-F238E27FC236}">
                <a16:creationId xmlns:a16="http://schemas.microsoft.com/office/drawing/2014/main" id="{60F57AC6-0D27-6B8C-7F28-23082E443894}"/>
              </a:ext>
            </a:extLst>
          </p:cNvPr>
          <p:cNvSpPr txBox="1"/>
          <p:nvPr/>
        </p:nvSpPr>
        <p:spPr>
          <a:xfrm>
            <a:off x="366018" y="5423260"/>
            <a:ext cx="11141351" cy="923330"/>
          </a:xfrm>
          <a:prstGeom prst="rect">
            <a:avLst/>
          </a:prstGeom>
          <a:noFill/>
        </p:spPr>
        <p:txBody>
          <a:bodyPr wrap="square" rtlCol="0">
            <a:spAutoFit/>
          </a:bodyPr>
          <a:lstStyle/>
          <a:p>
            <a:r>
              <a:rPr lang="en-CH" dirty="0"/>
              <a:t>The effort that CERN estimates to reach TRL 6. So far for 400 MHz the effort takes place only at CERN. For 800 MHz multiple labs are capable of working on the recipe. The effort of multiple labs would be appreciated to reach the specs. </a:t>
            </a:r>
          </a:p>
        </p:txBody>
      </p:sp>
    </p:spTree>
    <p:extLst>
      <p:ext uri="{BB962C8B-B14F-4D97-AF65-F5344CB8AC3E}">
        <p14:creationId xmlns:p14="http://schemas.microsoft.com/office/powerpoint/2010/main" val="1952276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82333D-34E6-8620-F2BD-2CAC84EC001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CCB7952-609A-3847-C0CE-CC72A3FF6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A415C9-B0AB-6CE0-B46C-5D8F7F0F1734}"/>
              </a:ext>
            </a:extLst>
          </p:cNvPr>
          <p:cNvSpPr>
            <a:spLocks noGrp="1"/>
          </p:cNvSpPr>
          <p:nvPr>
            <p:ph type="title"/>
          </p:nvPr>
        </p:nvSpPr>
        <p:spPr>
          <a:xfrm>
            <a:off x="1156851" y="637762"/>
            <a:ext cx="9888496" cy="900131"/>
          </a:xfrm>
        </p:spPr>
        <p:txBody>
          <a:bodyPr anchor="t">
            <a:normAutofit/>
          </a:bodyPr>
          <a:lstStyle/>
          <a:p>
            <a:r>
              <a:rPr lang="en-CH" sz="4000" dirty="0">
                <a:solidFill>
                  <a:schemeClr val="bg1"/>
                </a:solidFill>
              </a:rPr>
              <a:t>2) 400 &amp; 800 MHz FPC &amp; HOMC </a:t>
            </a:r>
          </a:p>
        </p:txBody>
      </p:sp>
      <p:sp>
        <p:nvSpPr>
          <p:cNvPr id="10" name="Rectangle 9">
            <a:extLst>
              <a:ext uri="{FF2B5EF4-FFF2-40B4-BE49-F238E27FC236}">
                <a16:creationId xmlns:a16="http://schemas.microsoft.com/office/drawing/2014/main" id="{C3F66FAC-2A53-CD3A-B1BF-3284E6124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9F51B7-189B-E6F2-5E47-94DDFEC28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D7B17E4F-F25C-4153-1F97-BB836324F3A0}"/>
              </a:ext>
            </a:extLst>
          </p:cNvPr>
          <p:cNvGraphicFramePr>
            <a:graphicFrameLocks noGrp="1"/>
          </p:cNvGraphicFramePr>
          <p:nvPr>
            <p:extLst>
              <p:ext uri="{D42A27DB-BD31-4B8C-83A1-F6EECF244321}">
                <p14:modId xmlns:p14="http://schemas.microsoft.com/office/powerpoint/2010/main" val="1369371832"/>
              </p:ext>
            </p:extLst>
          </p:nvPr>
        </p:nvGraphicFramePr>
        <p:xfrm>
          <a:off x="-10" y="1799045"/>
          <a:ext cx="12058651" cy="3779520"/>
        </p:xfrm>
        <a:graphic>
          <a:graphicData uri="http://schemas.openxmlformats.org/drawingml/2006/table">
            <a:tbl>
              <a:tblPr firstRow="1" bandRow="1">
                <a:tableStyleId>{5C22544A-7EE6-4342-B048-85BDC9FD1C3A}</a:tableStyleId>
              </a:tblPr>
              <a:tblGrid>
                <a:gridCol w="949921">
                  <a:extLst>
                    <a:ext uri="{9D8B030D-6E8A-4147-A177-3AD203B41FA5}">
                      <a16:colId xmlns:a16="http://schemas.microsoft.com/office/drawing/2014/main" val="2795068928"/>
                    </a:ext>
                  </a:extLst>
                </a:gridCol>
                <a:gridCol w="2135539">
                  <a:extLst>
                    <a:ext uri="{9D8B030D-6E8A-4147-A177-3AD203B41FA5}">
                      <a16:colId xmlns:a16="http://schemas.microsoft.com/office/drawing/2014/main" val="1691442367"/>
                    </a:ext>
                  </a:extLst>
                </a:gridCol>
                <a:gridCol w="2658402">
                  <a:extLst>
                    <a:ext uri="{9D8B030D-6E8A-4147-A177-3AD203B41FA5}">
                      <a16:colId xmlns:a16="http://schemas.microsoft.com/office/drawing/2014/main" val="3048108307"/>
                    </a:ext>
                  </a:extLst>
                </a:gridCol>
                <a:gridCol w="2024109">
                  <a:extLst>
                    <a:ext uri="{9D8B030D-6E8A-4147-A177-3AD203B41FA5}">
                      <a16:colId xmlns:a16="http://schemas.microsoft.com/office/drawing/2014/main" val="2714074786"/>
                    </a:ext>
                  </a:extLst>
                </a:gridCol>
                <a:gridCol w="971778">
                  <a:extLst>
                    <a:ext uri="{9D8B030D-6E8A-4147-A177-3AD203B41FA5}">
                      <a16:colId xmlns:a16="http://schemas.microsoft.com/office/drawing/2014/main" val="1141944744"/>
                    </a:ext>
                  </a:extLst>
                </a:gridCol>
                <a:gridCol w="1096719">
                  <a:extLst>
                    <a:ext uri="{9D8B030D-6E8A-4147-A177-3AD203B41FA5}">
                      <a16:colId xmlns:a16="http://schemas.microsoft.com/office/drawing/2014/main" val="989601673"/>
                    </a:ext>
                  </a:extLst>
                </a:gridCol>
                <a:gridCol w="2222183">
                  <a:extLst>
                    <a:ext uri="{9D8B030D-6E8A-4147-A177-3AD203B41FA5}">
                      <a16:colId xmlns:a16="http://schemas.microsoft.com/office/drawing/2014/main" val="2021518897"/>
                    </a:ext>
                  </a:extLst>
                </a:gridCol>
              </a:tblGrid>
              <a:tr h="185420">
                <a:tc>
                  <a:txBody>
                    <a:bodyPr/>
                    <a:lstStyle/>
                    <a:p>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CH" sz="160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600" b="0" dirty="0">
                          <a:ln>
                            <a:solidFill>
                              <a:schemeClr val="bg1"/>
                            </a:solidFill>
                          </a:ln>
                        </a:rPr>
                        <a:t>H</a:t>
                      </a:r>
                      <a:r>
                        <a:rPr lang="en-CH" sz="1600" b="0" dirty="0">
                          <a:ln>
                            <a:solidFill>
                              <a:schemeClr val="bg1"/>
                            </a:solidFill>
                          </a:ln>
                        </a:rPr>
                        <a:t>igh-power similar coupler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Low power </a:t>
                      </a:r>
                      <a:r>
                        <a:rPr lang="de-CH" sz="1600" b="0" dirty="0" err="1">
                          <a:ln>
                            <a:solidFill>
                              <a:schemeClr val="bg1"/>
                            </a:solidFill>
                          </a:ln>
                        </a:rPr>
                        <a:t>test</a:t>
                      </a:r>
                      <a:r>
                        <a:rPr lang="de-CH" sz="1600" b="0" dirty="0">
                          <a:ln>
                            <a:solidFill>
                              <a:schemeClr val="bg1"/>
                            </a:solidFill>
                          </a:ln>
                        </a:rPr>
                        <a:t> </a:t>
                      </a:r>
                      <a:r>
                        <a:rPr lang="de-CH" sz="1600" b="0" dirty="0" err="1">
                          <a:ln>
                            <a:solidFill>
                              <a:schemeClr val="bg1"/>
                            </a:solidFill>
                          </a:ln>
                        </a:rPr>
                        <a:t>protoype</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HP </a:t>
                      </a:r>
                      <a:r>
                        <a:rPr lang="de-CH" sz="1600" b="0" dirty="0" err="1">
                          <a:ln>
                            <a:solidFill>
                              <a:schemeClr val="bg1"/>
                            </a:solidFill>
                          </a:ln>
                        </a:rPr>
                        <a:t>test</a:t>
                      </a:r>
                      <a:r>
                        <a:rPr lang="de-CH" sz="1600" b="0" dirty="0">
                          <a:ln>
                            <a:solidFill>
                              <a:schemeClr val="bg1"/>
                            </a:solidFill>
                          </a:ln>
                        </a:rPr>
                        <a:t> (</a:t>
                      </a:r>
                      <a:r>
                        <a:rPr lang="de-CH" sz="1600" b="0" dirty="0" err="1">
                          <a:ln>
                            <a:solidFill>
                              <a:schemeClr val="bg1"/>
                            </a:solidFill>
                          </a:ln>
                        </a:rPr>
                        <a:t>test</a:t>
                      </a:r>
                      <a:r>
                        <a:rPr lang="de-CH" sz="1600" b="0" dirty="0">
                          <a:ln>
                            <a:solidFill>
                              <a:schemeClr val="bg1"/>
                            </a:solidFill>
                          </a:ln>
                        </a:rPr>
                        <a:t> box)</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HTC (FPC, tuner, shielding)</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CM with beam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78949681"/>
                  </a:ext>
                </a:extLst>
              </a:tr>
              <a:tr h="185420">
                <a:tc>
                  <a:txBody>
                    <a:bodyPr/>
                    <a:lstStyle/>
                    <a:p>
                      <a:r>
                        <a:rPr lang="en-CH" sz="1600" b="0" kern="1200" dirty="0">
                          <a:ln>
                            <a:solidFill>
                              <a:schemeClr val="bg1"/>
                            </a:solidFill>
                          </a:ln>
                          <a:solidFill>
                            <a:schemeClr val="lt1"/>
                          </a:solidFill>
                          <a:latin typeface="+mn-lt"/>
                          <a:ea typeface="+mn-ea"/>
                          <a:cs typeface="+mn-cs"/>
                        </a:rPr>
                        <a:t>TRL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CH" sz="1600" b="0" kern="1200" dirty="0">
                        <a:ln>
                          <a:solidFill>
                            <a:schemeClr val="bg1"/>
                          </a:solidFill>
                        </a:ln>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TRL4</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TRL4</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a:txBody>
                    <a:bodyPr/>
                    <a:lstStyle/>
                    <a:p>
                      <a:pPr marL="0" algn="l" defTabSz="914400" rtl="0" eaLnBrk="1" latinLnBrk="0" hangingPunct="1"/>
                      <a:r>
                        <a:rPr lang="en-CH" sz="1600" kern="1200" dirty="0">
                          <a:solidFill>
                            <a:schemeClr val="dk1"/>
                          </a:solidFill>
                          <a:latin typeface="+mn-lt"/>
                          <a:ea typeface="+mn-ea"/>
                          <a:cs typeface="+mn-cs"/>
                        </a:rPr>
                        <a:t>TRL5</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F7B6"/>
                    </a:solidFill>
                  </a:tcPr>
                </a:tc>
                <a:tc>
                  <a:txBody>
                    <a:bodyPr/>
                    <a:lstStyle/>
                    <a:p>
                      <a:pPr marL="0" algn="l" defTabSz="914400" rtl="0" eaLnBrk="1" latinLnBrk="0" hangingPunct="1"/>
                      <a:r>
                        <a:rPr lang="en-CH" sz="1600" kern="1200" dirty="0">
                          <a:solidFill>
                            <a:schemeClr val="dk1"/>
                          </a:solidFill>
                          <a:latin typeface="+mn-lt"/>
                          <a:ea typeface="+mn-ea"/>
                          <a:cs typeface="+mn-cs"/>
                        </a:rPr>
                        <a:t>TRL6</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algn="l" defTabSz="914400" rtl="0" eaLnBrk="1" latinLnBrk="0" hangingPunct="1"/>
                      <a:r>
                        <a:rPr lang="en-CH" sz="1600" kern="1200" dirty="0">
                          <a:solidFill>
                            <a:schemeClr val="dk1"/>
                          </a:solidFill>
                          <a:latin typeface="+mn-lt"/>
                          <a:ea typeface="+mn-ea"/>
                          <a:cs typeface="+mn-cs"/>
                        </a:rPr>
                        <a:t>TRL7</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EDA72"/>
                    </a:solidFill>
                  </a:tcPr>
                </a:tc>
                <a:extLst>
                  <a:ext uri="{0D108BD9-81ED-4DB2-BD59-A6C34878D82A}">
                    <a16:rowId xmlns:a16="http://schemas.microsoft.com/office/drawing/2014/main" val="2680258504"/>
                  </a:ext>
                </a:extLst>
              </a:tr>
              <a:tr h="370840">
                <a:tc rowSpan="2">
                  <a:txBody>
                    <a:bodyPr/>
                    <a:lstStyle/>
                    <a:p>
                      <a:r>
                        <a:rPr lang="en-CH" sz="1600" dirty="0">
                          <a:solidFill>
                            <a:schemeClr val="bg1"/>
                          </a:solidFill>
                        </a:rPr>
                        <a:t>400 MHz</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dirty="0">
                          <a:solidFill>
                            <a:schemeClr val="bg1"/>
                          </a:solidFill>
                        </a:rPr>
                        <a:t>FPC P</a:t>
                      </a:r>
                      <a:r>
                        <a:rPr lang="en-CH" sz="1600" baseline="-25000" dirty="0">
                          <a:solidFill>
                            <a:schemeClr val="bg1"/>
                          </a:solidFill>
                        </a:rPr>
                        <a:t>CW</a:t>
                      </a:r>
                      <a:r>
                        <a:rPr lang="en-CH" sz="1600" dirty="0">
                          <a:solidFill>
                            <a:schemeClr val="bg1"/>
                          </a:solidFill>
                        </a:rPr>
                        <a:t> (kW), </a:t>
                      </a:r>
                      <a:r>
                        <a:rPr lang="en-CH" sz="1100" dirty="0">
                          <a:solidFill>
                            <a:schemeClr val="bg1"/>
                          </a:solidFill>
                        </a:rPr>
                        <a:t>382 if matched, 500 to compensate failing cavities</a:t>
                      </a:r>
                      <a:endParaRPr lang="en-CH" sz="16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LHC: 300 kW, tested at 500 kW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(&gt;= 500 may need full height waveguides)</a:t>
                      </a:r>
                      <a:endParaRPr lang="en-CH" sz="11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S11 &lt;-25 dB</a:t>
                      </a:r>
                      <a:endParaRPr lang="en-CH" sz="11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FFFC77"/>
                    </a:solidFill>
                  </a:tcPr>
                </a:tc>
                <a:tc>
                  <a:txBody>
                    <a:bodyPr/>
                    <a:lstStyle/>
                    <a:p>
                      <a:pPr algn="ctr"/>
                      <a:r>
                        <a:rPr lang="en-US" sz="1100" dirty="0">
                          <a:solidFill>
                            <a:schemeClr val="tx1"/>
                          </a:solidFill>
                        </a:rPr>
                        <a:t>600 (only for Z)</a:t>
                      </a:r>
                      <a:endParaRPr lang="en-CH" sz="1100" dirty="0">
                        <a:solidFill>
                          <a:schemeClr val="tx1"/>
                        </a:solidFill>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F7F7B6"/>
                    </a:solidFill>
                  </a:tcPr>
                </a:tc>
                <a:tc>
                  <a:txBody>
                    <a:bodyPr/>
                    <a:lstStyle/>
                    <a:p>
                      <a:pPr algn="ctr"/>
                      <a:r>
                        <a:rPr lang="en-US" sz="1100" dirty="0">
                          <a:solidFill>
                            <a:schemeClr val="tx1"/>
                          </a:solidFill>
                        </a:rPr>
                        <a:t>600</a:t>
                      </a:r>
                      <a:endParaRPr lang="en-CH" sz="1100" dirty="0">
                        <a:solidFill>
                          <a:schemeClr val="tx1"/>
                        </a:solidFill>
                      </a:endParaRPr>
                    </a:p>
                  </a:txBody>
                  <a:tcPr>
                    <a:lnT w="38100" cap="flat" cmpd="sng" algn="ctr">
                      <a:solidFill>
                        <a:schemeClr val="bg1"/>
                      </a:solidFill>
                      <a:prstDash val="solid"/>
                      <a:round/>
                      <a:headEnd type="none" w="med" len="med"/>
                      <a:tailEnd type="none" w="med" len="med"/>
                    </a:lnT>
                    <a:solidFill>
                      <a:srgbClr val="B1E19F"/>
                    </a:solidFill>
                  </a:tcPr>
                </a:tc>
                <a:tc>
                  <a:txBody>
                    <a:bodyPr/>
                    <a:lstStyle/>
                    <a:p>
                      <a:pPr algn="ctr"/>
                      <a:r>
                        <a:rPr lang="en-US" sz="1100" dirty="0">
                          <a:solidFill>
                            <a:schemeClr val="tx1"/>
                          </a:solidFill>
                        </a:rPr>
                        <a:t>600</a:t>
                      </a:r>
                      <a:endParaRPr lang="en-CH" sz="1100" dirty="0">
                        <a:solidFill>
                          <a:schemeClr val="tx1"/>
                        </a:solidFill>
                      </a:endParaRPr>
                    </a:p>
                  </a:txBody>
                  <a:tcPr>
                    <a:lnT w="38100" cap="flat" cmpd="sng" algn="ctr">
                      <a:solidFill>
                        <a:schemeClr val="bg1"/>
                      </a:solidFill>
                      <a:prstDash val="solid"/>
                      <a:round/>
                      <a:headEnd type="none" w="med" len="med"/>
                      <a:tailEnd type="none" w="med" len="med"/>
                    </a:lnT>
                    <a:solidFill>
                      <a:srgbClr val="87CE6C"/>
                    </a:solidFill>
                  </a:tcPr>
                </a:tc>
                <a:extLst>
                  <a:ext uri="{0D108BD9-81ED-4DB2-BD59-A6C34878D82A}">
                    <a16:rowId xmlns:a16="http://schemas.microsoft.com/office/drawing/2014/main" val="586846150"/>
                  </a:ext>
                </a:extLst>
              </a:tr>
              <a:tr h="370840">
                <a:tc vMerge="1">
                  <a:txBody>
                    <a:bodyPr/>
                    <a:lstStyle/>
                    <a:p>
                      <a:endParaRPr lang="en-CH"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dirty="0">
                          <a:solidFill>
                            <a:schemeClr val="bg1"/>
                          </a:solidFill>
                        </a:rPr>
                        <a:t>HOM P</a:t>
                      </a:r>
                      <a:r>
                        <a:rPr lang="en-CH" sz="1600" baseline="-25000" dirty="0">
                          <a:solidFill>
                            <a:schemeClr val="bg1"/>
                          </a:solidFill>
                        </a:rPr>
                        <a:t>CW</a:t>
                      </a:r>
                      <a:r>
                        <a:rPr lang="en-CH" sz="1600" dirty="0">
                          <a:solidFill>
                            <a:schemeClr val="bg1"/>
                          </a:solidFill>
                        </a:rPr>
                        <a:t> (kW)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LHC Hook: 1 kW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SOLEIL Hook: designed for 5 kW</a:t>
                      </a:r>
                      <a:endParaRPr lang="en-CH" sz="11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S21 &lt;-90 dB at fundamental mode, S21&gt; -15 dB at HOMs</a:t>
                      </a:r>
                      <a:endParaRPr lang="en-CH" sz="11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algn="ctr"/>
                      <a:r>
                        <a:rPr lang="en-US" sz="1100" baseline="30000" dirty="0">
                          <a:solidFill>
                            <a:schemeClr val="tx1"/>
                          </a:solidFill>
                        </a:rPr>
                        <a:t>-</a:t>
                      </a:r>
                      <a:endParaRPr lang="en-CH" sz="1100" baseline="30000" dirty="0">
                        <a:solidFill>
                          <a:schemeClr val="tx1"/>
                        </a:solidFill>
                      </a:endParaRPr>
                    </a:p>
                  </a:txBody>
                  <a:tcPr>
                    <a:lnL w="38100" cap="flat" cmpd="sng" algn="ctr">
                      <a:solidFill>
                        <a:schemeClr val="bg1"/>
                      </a:solidFill>
                      <a:prstDash val="solid"/>
                      <a:round/>
                      <a:headEnd type="none" w="med" len="med"/>
                      <a:tailEnd type="none" w="med" len="med"/>
                    </a:lnL>
                    <a:solidFill>
                      <a:srgbClr val="F7F7B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mn-lt"/>
                          <a:ea typeface="+mn-ea"/>
                          <a:cs typeface="+mn-cs"/>
                        </a:rPr>
                        <a:t>T</a:t>
                      </a:r>
                      <a:r>
                        <a:rPr lang="en-CH" sz="1100" kern="1200" dirty="0">
                          <a:solidFill>
                            <a:schemeClr val="tx1"/>
                          </a:solidFill>
                          <a:latin typeface="+mn-lt"/>
                          <a:ea typeface="+mn-ea"/>
                          <a:cs typeface="+mn-cs"/>
                        </a:rPr>
                        <a:t>est of fundamental mode rejection</a:t>
                      </a:r>
                    </a:p>
                  </a:txBody>
                  <a:tcPr>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Narrow band: 1 kW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Wide band (coax, BLA): 7 kW (between cavities)</a:t>
                      </a:r>
                      <a:endParaRPr lang="en-CH" sz="1100" kern="1200" dirty="0">
                        <a:solidFill>
                          <a:schemeClr val="tx1"/>
                        </a:solidFill>
                        <a:latin typeface="+mn-lt"/>
                        <a:ea typeface="+mn-ea"/>
                        <a:cs typeface="+mn-cs"/>
                      </a:endParaRPr>
                    </a:p>
                  </a:txBody>
                  <a:tcPr>
                    <a:solidFill>
                      <a:srgbClr val="87CE6C"/>
                    </a:solidFill>
                  </a:tcPr>
                </a:tc>
                <a:extLst>
                  <a:ext uri="{0D108BD9-81ED-4DB2-BD59-A6C34878D82A}">
                    <a16:rowId xmlns:a16="http://schemas.microsoft.com/office/drawing/2014/main" val="612865802"/>
                  </a:ext>
                </a:extLst>
              </a:tr>
              <a:tr h="370840">
                <a:tc rowSpan="2">
                  <a:txBody>
                    <a:bodyPr/>
                    <a:lstStyle/>
                    <a:p>
                      <a:r>
                        <a:rPr lang="en-CH" sz="1600" dirty="0">
                          <a:solidFill>
                            <a:schemeClr val="bg1"/>
                          </a:solidFill>
                        </a:rPr>
                        <a:t>800 MHz</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dirty="0">
                          <a:solidFill>
                            <a:schemeClr val="bg1"/>
                          </a:solidFill>
                        </a:rPr>
                        <a:t>FPC P</a:t>
                      </a:r>
                      <a:r>
                        <a:rPr lang="en-CH" sz="1600" baseline="-25000" dirty="0">
                          <a:solidFill>
                            <a:schemeClr val="bg1"/>
                          </a:solidFill>
                        </a:rPr>
                        <a:t>CW</a:t>
                      </a:r>
                      <a:r>
                        <a:rPr lang="en-CH" sz="1600" dirty="0">
                          <a:solidFill>
                            <a:schemeClr val="bg1"/>
                          </a:solidFill>
                        </a:rPr>
                        <a:t> (kW), </a:t>
                      </a:r>
                      <a:r>
                        <a:rPr lang="en-CH" sz="1100" dirty="0">
                          <a:solidFill>
                            <a:schemeClr val="bg1"/>
                          </a:solidFill>
                        </a:rPr>
                        <a:t>196 if matched, 250 with margin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SNS 805 MHz FPC: 550 kW pulsed, 50 kW average, ESS 704 MHz FPC: 1.2 MW pulsed, 60 kW average, SPS 800 MHz window (disk): 150 kW CW</a:t>
                      </a:r>
                      <a:endParaRPr lang="en-CH" sz="11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S11 &lt;-25 dB</a:t>
                      </a:r>
                      <a:endParaRPr lang="en-CH" sz="1100" kern="1200" dirty="0">
                        <a:solidFill>
                          <a:schemeClr val="tx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CH" sz="11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algn="ctr"/>
                      <a:r>
                        <a:rPr lang="en-US" sz="1100" dirty="0">
                          <a:solidFill>
                            <a:schemeClr val="tx1"/>
                          </a:solidFill>
                        </a:rPr>
                        <a:t>250</a:t>
                      </a:r>
                      <a:endParaRPr lang="en-CH" sz="1100" dirty="0">
                        <a:solidFill>
                          <a:schemeClr val="tx1"/>
                        </a:solidFill>
                      </a:endParaRPr>
                    </a:p>
                  </a:txBody>
                  <a:tcPr>
                    <a:lnL w="38100" cap="flat" cmpd="sng" algn="ctr">
                      <a:solidFill>
                        <a:schemeClr val="bg1"/>
                      </a:solidFill>
                      <a:prstDash val="solid"/>
                      <a:round/>
                      <a:headEnd type="none" w="med" len="med"/>
                      <a:tailEnd type="none" w="med" len="med"/>
                    </a:lnL>
                    <a:solidFill>
                      <a:srgbClr val="F7F7B6"/>
                    </a:solidFill>
                  </a:tcPr>
                </a:tc>
                <a:tc>
                  <a:txBody>
                    <a:bodyPr/>
                    <a:lstStyle/>
                    <a:p>
                      <a:pPr algn="ctr"/>
                      <a:r>
                        <a:rPr lang="en-US" sz="1100" dirty="0">
                          <a:solidFill>
                            <a:schemeClr val="tx1"/>
                          </a:solidFill>
                        </a:rPr>
                        <a:t>250</a:t>
                      </a:r>
                      <a:endParaRPr lang="en-CH" sz="1100" dirty="0">
                        <a:solidFill>
                          <a:schemeClr val="tx1"/>
                        </a:solidFill>
                      </a:endParaRPr>
                    </a:p>
                  </a:txBody>
                  <a:tcPr>
                    <a:solidFill>
                      <a:srgbClr val="B1E19F"/>
                    </a:solidFill>
                  </a:tcPr>
                </a:tc>
                <a:tc>
                  <a:txBody>
                    <a:bodyPr/>
                    <a:lstStyle/>
                    <a:p>
                      <a:pPr algn="ctr"/>
                      <a:r>
                        <a:rPr lang="en-US" sz="1100" dirty="0">
                          <a:solidFill>
                            <a:schemeClr val="tx1"/>
                          </a:solidFill>
                        </a:rPr>
                        <a:t>250</a:t>
                      </a:r>
                      <a:endParaRPr lang="en-CH" sz="1100" dirty="0">
                        <a:solidFill>
                          <a:schemeClr val="tx1"/>
                        </a:solidFill>
                      </a:endParaRPr>
                    </a:p>
                  </a:txBody>
                  <a:tcPr>
                    <a:solidFill>
                      <a:srgbClr val="87CE6C"/>
                    </a:solidFill>
                  </a:tcPr>
                </a:tc>
                <a:extLst>
                  <a:ext uri="{0D108BD9-81ED-4DB2-BD59-A6C34878D82A}">
                    <a16:rowId xmlns:a16="http://schemas.microsoft.com/office/drawing/2014/main" val="1040718932"/>
                  </a:ext>
                </a:extLst>
              </a:tr>
              <a:tr h="370840">
                <a:tc vMerge="1">
                  <a:txBody>
                    <a:bodyPr/>
                    <a:lstStyle/>
                    <a:p>
                      <a:endParaRPr lang="en-CH"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dirty="0">
                          <a:solidFill>
                            <a:schemeClr val="bg1"/>
                          </a:solidFill>
                        </a:rPr>
                        <a:t>HOM P</a:t>
                      </a:r>
                      <a:r>
                        <a:rPr lang="en-CH" sz="1600" baseline="-25000" dirty="0">
                          <a:solidFill>
                            <a:schemeClr val="bg1"/>
                          </a:solidFill>
                        </a:rPr>
                        <a:t>CW</a:t>
                      </a:r>
                      <a:r>
                        <a:rPr lang="en-CH" sz="1600" dirty="0">
                          <a:solidFill>
                            <a:schemeClr val="bg1"/>
                          </a:solidFill>
                        </a:rPr>
                        <a:t> (kW)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100" kern="1200" baseline="30000" dirty="0">
                          <a:solidFill>
                            <a:schemeClr val="tx1"/>
                          </a:solidFill>
                          <a:latin typeface="+mn-lt"/>
                          <a:ea typeface="+mn-ea"/>
                          <a:cs typeface="+mn-cs"/>
                        </a:rPr>
                        <a: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S21 &lt;-90 dB at fundamental mode, S21&gt; -15 dB at HOMs</a:t>
                      </a:r>
                      <a:endParaRPr lang="en-CH" sz="1100" kern="1200" dirty="0">
                        <a:solidFill>
                          <a:schemeClr val="tx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CH" sz="1100" kern="1200" baseline="300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H" sz="1100" baseline="30000" dirty="0">
                        <a:solidFill>
                          <a:schemeClr val="tx1"/>
                        </a:solidFill>
                      </a:endParaRPr>
                    </a:p>
                  </a:txBody>
                  <a:tcPr>
                    <a:lnL w="38100" cap="flat" cmpd="sng" algn="ctr">
                      <a:solidFill>
                        <a:schemeClr val="bg1"/>
                      </a:solidFill>
                      <a:prstDash val="solid"/>
                      <a:round/>
                      <a:headEnd type="none" w="med" len="med"/>
                      <a:tailEnd type="none" w="med" len="med"/>
                    </a:lnL>
                    <a:solidFill>
                      <a:srgbClr val="F7F7B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latin typeface="+mn-lt"/>
                          <a:ea typeface="+mn-ea"/>
                          <a:cs typeface="+mn-cs"/>
                        </a:rPr>
                        <a:t>T</a:t>
                      </a:r>
                      <a:r>
                        <a:rPr lang="en-CH" sz="1100" kern="1200" dirty="0">
                          <a:solidFill>
                            <a:schemeClr val="tx1"/>
                          </a:solidFill>
                          <a:latin typeface="+mn-lt"/>
                          <a:ea typeface="+mn-ea"/>
                          <a:cs typeface="+mn-cs"/>
                        </a:rPr>
                        <a:t>est of fundamental mode rejection</a:t>
                      </a:r>
                    </a:p>
                  </a:txBody>
                  <a:tcPr>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Narrow band: 0.2 kW per 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Wide band (BLA): 3 kW</a:t>
                      </a:r>
                      <a:endParaRPr lang="en-CH" sz="1100" kern="1200" dirty="0">
                        <a:solidFill>
                          <a:schemeClr val="tx1"/>
                        </a:solidFill>
                        <a:latin typeface="+mn-lt"/>
                        <a:ea typeface="+mn-ea"/>
                        <a:cs typeface="+mn-cs"/>
                      </a:endParaRPr>
                    </a:p>
                  </a:txBody>
                  <a:tcPr>
                    <a:solidFill>
                      <a:srgbClr val="87CE6C"/>
                    </a:solidFill>
                  </a:tcPr>
                </a:tc>
                <a:extLst>
                  <a:ext uri="{0D108BD9-81ED-4DB2-BD59-A6C34878D82A}">
                    <a16:rowId xmlns:a16="http://schemas.microsoft.com/office/drawing/2014/main" val="3140008605"/>
                  </a:ext>
                </a:extLst>
              </a:tr>
            </a:tbl>
          </a:graphicData>
        </a:graphic>
      </p:graphicFrame>
      <p:sp>
        <p:nvSpPr>
          <p:cNvPr id="13" name="TextBox 12">
            <a:extLst>
              <a:ext uri="{FF2B5EF4-FFF2-40B4-BE49-F238E27FC236}">
                <a16:creationId xmlns:a16="http://schemas.microsoft.com/office/drawing/2014/main" id="{44ED9507-50ED-2825-CD71-C9F4238A86B4}"/>
              </a:ext>
            </a:extLst>
          </p:cNvPr>
          <p:cNvSpPr txBox="1"/>
          <p:nvPr/>
        </p:nvSpPr>
        <p:spPr>
          <a:xfrm>
            <a:off x="3895565" y="6256987"/>
            <a:ext cx="1788161" cy="338554"/>
          </a:xfrm>
          <a:prstGeom prst="rect">
            <a:avLst/>
          </a:prstGeom>
          <a:noFill/>
        </p:spPr>
        <p:txBody>
          <a:bodyPr wrap="square" rtlCol="0">
            <a:spAutoFit/>
          </a:bodyPr>
          <a:lstStyle/>
          <a:p>
            <a:r>
              <a:rPr lang="en-GB" sz="1600" b="1" dirty="0"/>
              <a:t>A</a:t>
            </a:r>
            <a:r>
              <a:rPr lang="en-CH" sz="1600" b="1" dirty="0"/>
              <a:t>chieved today</a:t>
            </a:r>
          </a:p>
        </p:txBody>
      </p:sp>
      <p:sp>
        <p:nvSpPr>
          <p:cNvPr id="14" name="TextBox 13">
            <a:extLst>
              <a:ext uri="{FF2B5EF4-FFF2-40B4-BE49-F238E27FC236}">
                <a16:creationId xmlns:a16="http://schemas.microsoft.com/office/drawing/2014/main" id="{EDF33DF1-B06C-BB06-C15C-9CC74E18A2EC}"/>
              </a:ext>
            </a:extLst>
          </p:cNvPr>
          <p:cNvSpPr txBox="1"/>
          <p:nvPr/>
        </p:nvSpPr>
        <p:spPr>
          <a:xfrm>
            <a:off x="5973877" y="6255011"/>
            <a:ext cx="1032734" cy="338554"/>
          </a:xfrm>
          <a:prstGeom prst="rect">
            <a:avLst/>
          </a:prstGeom>
          <a:noFill/>
        </p:spPr>
        <p:txBody>
          <a:bodyPr wrap="square" rtlCol="0">
            <a:spAutoFit/>
          </a:bodyPr>
          <a:lstStyle/>
          <a:p>
            <a:r>
              <a:rPr lang="de-CH" sz="1600" b="1" dirty="0"/>
              <a:t>Goals</a:t>
            </a:r>
            <a:endParaRPr lang="en-CH" sz="1600" b="1" dirty="0"/>
          </a:p>
        </p:txBody>
      </p:sp>
      <p:cxnSp>
        <p:nvCxnSpPr>
          <p:cNvPr id="15" name="Straight Connector 14">
            <a:extLst>
              <a:ext uri="{FF2B5EF4-FFF2-40B4-BE49-F238E27FC236}">
                <a16:creationId xmlns:a16="http://schemas.microsoft.com/office/drawing/2014/main" id="{907563F8-B01C-DCA3-34B9-CB0C2E37144B}"/>
              </a:ext>
            </a:extLst>
          </p:cNvPr>
          <p:cNvCxnSpPr/>
          <p:nvPr/>
        </p:nvCxnSpPr>
        <p:spPr>
          <a:xfrm>
            <a:off x="5746325" y="5582731"/>
            <a:ext cx="0" cy="11658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D1831E5-2FFC-620D-22E9-4A73B77B96A1}"/>
              </a:ext>
            </a:extLst>
          </p:cNvPr>
          <p:cNvCxnSpPr/>
          <p:nvPr/>
        </p:nvCxnSpPr>
        <p:spPr>
          <a:xfrm>
            <a:off x="5886030" y="6128831"/>
            <a:ext cx="1549101"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B76D785-589A-6AF7-B978-73487F5DCA3A}"/>
              </a:ext>
            </a:extLst>
          </p:cNvPr>
          <p:cNvCxnSpPr>
            <a:cxnSpLocks/>
          </p:cNvCxnSpPr>
          <p:nvPr/>
        </p:nvCxnSpPr>
        <p:spPr>
          <a:xfrm flipH="1">
            <a:off x="4067988" y="6133975"/>
            <a:ext cx="1443316"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165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D9EC55-0D0C-945A-388B-A2FFCD80F90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FD6034C-2936-CC2B-4A7B-49C256846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C543F4-6648-3DFB-3873-6DF53FAE297A}"/>
              </a:ext>
            </a:extLst>
          </p:cNvPr>
          <p:cNvSpPr>
            <a:spLocks noGrp="1"/>
          </p:cNvSpPr>
          <p:nvPr>
            <p:ph type="title"/>
          </p:nvPr>
        </p:nvSpPr>
        <p:spPr>
          <a:xfrm>
            <a:off x="1156850" y="637762"/>
            <a:ext cx="10350519" cy="900131"/>
          </a:xfrm>
        </p:spPr>
        <p:txBody>
          <a:bodyPr anchor="t">
            <a:normAutofit/>
          </a:bodyPr>
          <a:lstStyle/>
          <a:p>
            <a:r>
              <a:rPr lang="en-CH" sz="4000" dirty="0">
                <a:solidFill>
                  <a:schemeClr val="bg1"/>
                </a:solidFill>
              </a:rPr>
              <a:t>2) 400 &amp; 800 MHz FPC &amp; HOMC: reaching TRL 6</a:t>
            </a:r>
          </a:p>
        </p:txBody>
      </p:sp>
      <p:sp>
        <p:nvSpPr>
          <p:cNvPr id="10" name="Rectangle 9">
            <a:extLst>
              <a:ext uri="{FF2B5EF4-FFF2-40B4-BE49-F238E27FC236}">
                <a16:creationId xmlns:a16="http://schemas.microsoft.com/office/drawing/2014/main" id="{CB382F75-D370-A6AF-623F-72FF5851D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A01D9A-ED09-2AA2-D972-F5B2CCA54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279F0292-6137-6A00-91B4-D421A055630A}"/>
              </a:ext>
            </a:extLst>
          </p:cNvPr>
          <p:cNvGraphicFramePr>
            <a:graphicFrameLocks noGrp="1"/>
          </p:cNvGraphicFramePr>
          <p:nvPr>
            <p:extLst>
              <p:ext uri="{D42A27DB-BD31-4B8C-83A1-F6EECF244321}">
                <p14:modId xmlns:p14="http://schemas.microsoft.com/office/powerpoint/2010/main" val="3146421467"/>
              </p:ext>
            </p:extLst>
          </p:nvPr>
        </p:nvGraphicFramePr>
        <p:xfrm>
          <a:off x="366018" y="2055449"/>
          <a:ext cx="11645007" cy="3302000"/>
        </p:xfrm>
        <a:graphic>
          <a:graphicData uri="http://schemas.openxmlformats.org/drawingml/2006/table">
            <a:tbl>
              <a:tblPr firstRow="1" bandRow="1">
                <a:tableStyleId>{5C22544A-7EE6-4342-B048-85BDC9FD1C3A}</a:tableStyleId>
              </a:tblPr>
              <a:tblGrid>
                <a:gridCol w="1117207">
                  <a:extLst>
                    <a:ext uri="{9D8B030D-6E8A-4147-A177-3AD203B41FA5}">
                      <a16:colId xmlns:a16="http://schemas.microsoft.com/office/drawing/2014/main" val="2795068928"/>
                    </a:ext>
                  </a:extLst>
                </a:gridCol>
                <a:gridCol w="1617400">
                  <a:extLst>
                    <a:ext uri="{9D8B030D-6E8A-4147-A177-3AD203B41FA5}">
                      <a16:colId xmlns:a16="http://schemas.microsoft.com/office/drawing/2014/main" val="282048101"/>
                    </a:ext>
                  </a:extLst>
                </a:gridCol>
                <a:gridCol w="1793842">
                  <a:extLst>
                    <a:ext uri="{9D8B030D-6E8A-4147-A177-3AD203B41FA5}">
                      <a16:colId xmlns:a16="http://schemas.microsoft.com/office/drawing/2014/main" val="1691442367"/>
                    </a:ext>
                  </a:extLst>
                </a:gridCol>
                <a:gridCol w="1468233">
                  <a:extLst>
                    <a:ext uri="{9D8B030D-6E8A-4147-A177-3AD203B41FA5}">
                      <a16:colId xmlns:a16="http://schemas.microsoft.com/office/drawing/2014/main" val="1470392402"/>
                    </a:ext>
                  </a:extLst>
                </a:gridCol>
                <a:gridCol w="1515680">
                  <a:extLst>
                    <a:ext uri="{9D8B030D-6E8A-4147-A177-3AD203B41FA5}">
                      <a16:colId xmlns:a16="http://schemas.microsoft.com/office/drawing/2014/main" val="2714074786"/>
                    </a:ext>
                  </a:extLst>
                </a:gridCol>
                <a:gridCol w="1304034">
                  <a:extLst>
                    <a:ext uri="{9D8B030D-6E8A-4147-A177-3AD203B41FA5}">
                      <a16:colId xmlns:a16="http://schemas.microsoft.com/office/drawing/2014/main" val="1141944744"/>
                    </a:ext>
                  </a:extLst>
                </a:gridCol>
                <a:gridCol w="1433604">
                  <a:extLst>
                    <a:ext uri="{9D8B030D-6E8A-4147-A177-3AD203B41FA5}">
                      <a16:colId xmlns:a16="http://schemas.microsoft.com/office/drawing/2014/main" val="277207642"/>
                    </a:ext>
                  </a:extLst>
                </a:gridCol>
                <a:gridCol w="1395007">
                  <a:extLst>
                    <a:ext uri="{9D8B030D-6E8A-4147-A177-3AD203B41FA5}">
                      <a16:colId xmlns:a16="http://schemas.microsoft.com/office/drawing/2014/main" val="989601673"/>
                    </a:ext>
                  </a:extLst>
                </a:gridCol>
              </a:tblGrid>
              <a:tr h="561627">
                <a:tc>
                  <a:txBody>
                    <a:bodyPr/>
                    <a:lstStyle/>
                    <a:p>
                      <a:r>
                        <a:rPr lang="en-CH" sz="1600" b="0" dirty="0">
                          <a:ln>
                            <a:solidFill>
                              <a:schemeClr val="bg1"/>
                            </a:solidFill>
                          </a:ln>
                        </a:rPr>
                        <a:t>Coupler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HTC (FPC, tuner, shielding)</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Main </a:t>
                      </a:r>
                      <a:r>
                        <a:rPr lang="de-CH" sz="1600" b="0" dirty="0" err="1">
                          <a:ln>
                            <a:solidFill>
                              <a:schemeClr val="bg1"/>
                            </a:solidFill>
                          </a:ln>
                        </a:rPr>
                        <a:t>parameter</a:t>
                      </a:r>
                      <a:r>
                        <a:rPr lang="de-CH" sz="1600" b="0" dirty="0">
                          <a:ln>
                            <a:solidFill>
                              <a:schemeClr val="bg1"/>
                            </a:solidFill>
                          </a:ln>
                        </a:rPr>
                        <a:t> </a:t>
                      </a:r>
                      <a:r>
                        <a:rPr lang="de-CH" sz="1600" b="0" dirty="0" err="1">
                          <a:ln>
                            <a:solidFill>
                              <a:schemeClr val="bg1"/>
                            </a:solidFill>
                          </a:ln>
                        </a:rPr>
                        <a:t>to</a:t>
                      </a:r>
                      <a:r>
                        <a:rPr lang="de-CH" sz="1600" b="0" dirty="0">
                          <a:ln>
                            <a:solidFill>
                              <a:schemeClr val="bg1"/>
                            </a:solidFill>
                          </a:ln>
                        </a:rPr>
                        <a:t> </a:t>
                      </a:r>
                      <a:r>
                        <a:rPr lang="de-CH" sz="1600" b="0" dirty="0" err="1">
                          <a:ln>
                            <a:solidFill>
                              <a:schemeClr val="bg1"/>
                            </a:solidFill>
                          </a:ln>
                        </a:rPr>
                        <a:t>be</a:t>
                      </a:r>
                      <a:r>
                        <a:rPr lang="de-CH" sz="1600" b="0" dirty="0">
                          <a:ln>
                            <a:solidFill>
                              <a:schemeClr val="bg1"/>
                            </a:solidFill>
                          </a:ln>
                        </a:rPr>
                        <a:t> </a:t>
                      </a:r>
                      <a:r>
                        <a:rPr lang="de-CH" sz="1600" b="0" dirty="0" err="1">
                          <a:ln>
                            <a:solidFill>
                              <a:schemeClr val="bg1"/>
                            </a:solidFill>
                          </a:ln>
                        </a:rPr>
                        <a:t>improved</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err="1">
                          <a:ln>
                            <a:solidFill>
                              <a:schemeClr val="bg1"/>
                            </a:solidFill>
                          </a:ln>
                        </a:rPr>
                        <a:t>Improvement</a:t>
                      </a:r>
                      <a:r>
                        <a:rPr lang="de-CH" sz="1600" b="0" dirty="0">
                          <a:ln>
                            <a:solidFill>
                              <a:schemeClr val="bg1"/>
                            </a:solidFill>
                          </a:ln>
                        </a:rPr>
                        <a:t> </a:t>
                      </a:r>
                      <a:r>
                        <a:rPr lang="de-CH" sz="1600" b="0" dirty="0" err="1">
                          <a:ln>
                            <a:solidFill>
                              <a:schemeClr val="bg1"/>
                            </a:solidFill>
                          </a:ln>
                        </a:rPr>
                        <a:t>factor</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600" b="0" dirty="0">
                          <a:ln>
                            <a:solidFill>
                              <a:schemeClr val="bg1"/>
                            </a:solidFill>
                          </a:ln>
                        </a:rPr>
                        <a:t>Manpower [FTE-y]</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Material [MCHF]</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Timescale [years]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78949681"/>
                  </a:ext>
                </a:extLst>
              </a:tr>
              <a:tr h="561627">
                <a:tc>
                  <a:txBody>
                    <a:bodyPr/>
                    <a:lstStyle/>
                    <a:p>
                      <a:r>
                        <a:rPr lang="en-CH" sz="1600" dirty="0">
                          <a:solidFill>
                            <a:schemeClr val="bg1"/>
                          </a:solidFill>
                        </a:rPr>
                        <a:t>400 MHz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dirty="0">
                          <a:solidFill>
                            <a:schemeClr val="bg1"/>
                          </a:solidFill>
                        </a:rPr>
                        <a:t>FPC P</a:t>
                      </a:r>
                      <a:r>
                        <a:rPr lang="en-CH" sz="1600" baseline="-25000" dirty="0">
                          <a:solidFill>
                            <a:schemeClr val="bg1"/>
                          </a:solidFill>
                        </a:rPr>
                        <a:t>CW</a:t>
                      </a:r>
                      <a:r>
                        <a:rPr lang="en-CH" sz="1600" dirty="0">
                          <a:solidFill>
                            <a:schemeClr val="bg1"/>
                          </a:solidFill>
                        </a:rPr>
                        <a:t> (kW)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382+margin</a:t>
                      </a:r>
                      <a:r>
                        <a:rPr lang="en-US" sz="1600" dirty="0"/>
                        <a:t> </a:t>
                      </a:r>
                      <a:r>
                        <a:rPr lang="en-US" sz="1600" dirty="0">
                          <a:solidFill>
                            <a:srgbClr val="FF0000"/>
                          </a:solidFill>
                        </a:rPr>
                        <a:t>-&gt; 600</a:t>
                      </a:r>
                      <a:endParaRPr lang="en-CH" sz="1600" baseline="30000" dirty="0">
                        <a:solidFill>
                          <a:srgbClr val="FF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mn-ea"/>
                          <a:cs typeface="+mn-cs"/>
                        </a:rPr>
                        <a:t>A</a:t>
                      </a:r>
                      <a:r>
                        <a:rPr lang="en-CH" sz="1600" kern="1200" dirty="0">
                          <a:solidFill>
                            <a:schemeClr val="dk1"/>
                          </a:solidFill>
                          <a:latin typeface="+mn-lt"/>
                          <a:ea typeface="+mn-ea"/>
                          <a:cs typeface="+mn-cs"/>
                        </a:rPr>
                        <a:t>v. power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x 2</a:t>
                      </a:r>
                      <a:endParaRPr lang="en-CH" sz="16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200" dirty="0">
                          <a:solidFill>
                            <a:schemeClr val="tx1"/>
                          </a:solidFill>
                        </a:rPr>
                        <a:t>~</a:t>
                      </a:r>
                      <a:r>
                        <a:rPr lang="en-US" sz="1200" dirty="0">
                          <a:solidFill>
                            <a:schemeClr val="tx1"/>
                          </a:solidFill>
                        </a:rPr>
                        <a:t> 2 - 3 </a:t>
                      </a:r>
                      <a:r>
                        <a:rPr lang="en-US" sz="1200" dirty="0" err="1">
                          <a:solidFill>
                            <a:schemeClr val="tx1"/>
                          </a:solidFill>
                        </a:rPr>
                        <a:t>FTE.y</a:t>
                      </a:r>
                      <a:r>
                        <a:rPr lang="en-US" sz="1200" dirty="0">
                          <a:solidFill>
                            <a:schemeClr val="tx1"/>
                          </a:solidFill>
                        </a:rPr>
                        <a:t> </a:t>
                      </a:r>
                      <a:endParaRPr lang="en-CH" sz="1200" dirty="0">
                        <a:solidFill>
                          <a:schemeClr val="tx1"/>
                        </a:solidFill>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pPr algn="ctr"/>
                      <a:r>
                        <a:rPr lang="en-US" sz="1200" dirty="0">
                          <a:solidFill>
                            <a:schemeClr val="tx1"/>
                          </a:solidFill>
                        </a:rPr>
                        <a:t>~ 3 - 4 MCHF</a:t>
                      </a:r>
                      <a:endParaRPr lang="en-CH" sz="1200" dirty="0">
                        <a:solidFill>
                          <a:schemeClr val="tx1"/>
                        </a:solidFill>
                      </a:endParaRPr>
                    </a:p>
                  </a:txBody>
                  <a:tcP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5-6</a:t>
                      </a:r>
                    </a:p>
                  </a:txBody>
                  <a:tcP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586846150"/>
                  </a:ext>
                </a:extLst>
              </a:tr>
              <a:tr h="359638">
                <a:tc>
                  <a:txBody>
                    <a:bodyPr/>
                    <a:lstStyle/>
                    <a:p>
                      <a:endParaRPr lang="en-CH" sz="16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dirty="0">
                          <a:solidFill>
                            <a:schemeClr val="bg1"/>
                          </a:solidFill>
                        </a:rPr>
                        <a:t>HOM P</a:t>
                      </a:r>
                      <a:r>
                        <a:rPr lang="en-CH" sz="1600" baseline="-25000" dirty="0">
                          <a:solidFill>
                            <a:schemeClr val="bg1"/>
                          </a:solidFill>
                        </a:rPr>
                        <a:t>CW</a:t>
                      </a:r>
                      <a:r>
                        <a:rPr lang="en-CH" sz="1600" dirty="0">
                          <a:solidFill>
                            <a:schemeClr val="bg1"/>
                          </a:solidFill>
                        </a:rPr>
                        <a:t> (kW)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solidFill>
                            <a:schemeClr val="tx1"/>
                          </a:solidFill>
                        </a:rPr>
                        <a:t>Narrow band: 1 kW per coupler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solidFill>
                            <a:schemeClr val="tx1"/>
                          </a:solidFill>
                        </a:rPr>
                        <a:t>Wide band (coax, BLA): 70 kW per CM</a:t>
                      </a:r>
                      <a:endParaRPr lang="en-CH" sz="1600" baseline="3000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mn-cs"/>
                        </a:rPr>
                        <a:t>power</a:t>
                      </a:r>
                      <a:endParaRPr lang="en-CH" sz="1600" b="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solidFill>
                            <a:schemeClr val="tx1"/>
                          </a:solidFill>
                        </a:rPr>
                        <a:t>Narrow band: x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solidFill>
                            <a:schemeClr val="tx1"/>
                          </a:solidFill>
                        </a:rPr>
                        <a:t>Wide band: x 4 compared to </a:t>
                      </a:r>
                      <a:r>
                        <a:rPr lang="en-US" sz="1600" baseline="30000" dirty="0" err="1">
                          <a:solidFill>
                            <a:schemeClr val="tx1"/>
                          </a:solidFill>
                        </a:rPr>
                        <a:t>SuperKEKB</a:t>
                      </a:r>
                      <a:endParaRPr lang="en-CH" sz="1600" baseline="3000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200" dirty="0">
                          <a:solidFill>
                            <a:schemeClr val="tx1"/>
                          </a:solidFill>
                        </a:rPr>
                        <a:t>~</a:t>
                      </a:r>
                      <a:r>
                        <a:rPr lang="en-US" sz="1200" dirty="0">
                          <a:solidFill>
                            <a:schemeClr val="tx1"/>
                          </a:solidFill>
                        </a:rPr>
                        <a:t> 1 - 2 </a:t>
                      </a:r>
                      <a:r>
                        <a:rPr lang="en-US" sz="1200" dirty="0" err="1">
                          <a:solidFill>
                            <a:schemeClr val="tx1"/>
                          </a:solidFill>
                        </a:rPr>
                        <a:t>FTE.y</a:t>
                      </a:r>
                      <a:r>
                        <a:rPr lang="en-US" sz="1200" dirty="0">
                          <a:solidFill>
                            <a:schemeClr val="tx1"/>
                          </a:solidFill>
                        </a:rPr>
                        <a:t> </a:t>
                      </a:r>
                      <a:endParaRPr lang="en-CH" sz="1200" dirty="0">
                        <a:solidFill>
                          <a:schemeClr val="tx1"/>
                        </a:solidFill>
                      </a:endParaRPr>
                    </a:p>
                  </a:txBody>
                  <a:tcPr>
                    <a:lnL w="38100" cap="flat" cmpd="sng" algn="ctr">
                      <a:solidFill>
                        <a:schemeClr val="bg1"/>
                      </a:solidFill>
                      <a:prstDash val="solid"/>
                      <a:round/>
                      <a:headEnd type="none" w="med" len="med"/>
                      <a:tailEnd type="none" w="med" len="med"/>
                    </a:lnL>
                    <a:noFill/>
                  </a:tcPr>
                </a:tc>
                <a:tc>
                  <a:txBody>
                    <a:bodyPr/>
                    <a:lstStyle/>
                    <a:p>
                      <a:pPr algn="ctr"/>
                      <a:r>
                        <a:rPr lang="en-US" sz="1200" dirty="0">
                          <a:solidFill>
                            <a:schemeClr val="tx1"/>
                          </a:solidFill>
                        </a:rPr>
                        <a:t>~ 0.6 - 0.8 MCHF</a:t>
                      </a:r>
                      <a:endParaRPr lang="en-CH" sz="1200" dirty="0">
                        <a:solidFill>
                          <a:schemeClr val="tx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5-6</a:t>
                      </a:r>
                    </a:p>
                  </a:txBody>
                  <a:tcPr>
                    <a:noFill/>
                  </a:tcPr>
                </a:tc>
                <a:extLst>
                  <a:ext uri="{0D108BD9-81ED-4DB2-BD59-A6C34878D82A}">
                    <a16:rowId xmlns:a16="http://schemas.microsoft.com/office/drawing/2014/main" val="1019933307"/>
                  </a:ext>
                </a:extLst>
              </a:tr>
              <a:tr h="561627">
                <a:tc>
                  <a:txBody>
                    <a:bodyPr/>
                    <a:lstStyle/>
                    <a:p>
                      <a:r>
                        <a:rPr lang="en-CH" sz="1600" dirty="0">
                          <a:solidFill>
                            <a:schemeClr val="bg1"/>
                          </a:solidFill>
                        </a:rPr>
                        <a:t>800 MHz</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dirty="0">
                          <a:solidFill>
                            <a:schemeClr val="bg1"/>
                          </a:solidFill>
                        </a:rPr>
                        <a:t>FPC P</a:t>
                      </a:r>
                      <a:r>
                        <a:rPr lang="en-CH" sz="1600" baseline="-25000" dirty="0">
                          <a:solidFill>
                            <a:schemeClr val="bg1"/>
                          </a:solidFill>
                        </a:rPr>
                        <a:t>CW</a:t>
                      </a:r>
                      <a:r>
                        <a:rPr lang="en-CH" sz="1600" dirty="0">
                          <a:solidFill>
                            <a:schemeClr val="bg1"/>
                          </a:solidFill>
                        </a:rPr>
                        <a:t> (kW)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baseline="0" dirty="0"/>
                        <a:t>195+margin</a:t>
                      </a:r>
                      <a:r>
                        <a:rPr lang="en-US" sz="1600" baseline="0" dirty="0"/>
                        <a:t> </a:t>
                      </a:r>
                      <a:r>
                        <a:rPr lang="en-US" sz="1600" baseline="0" dirty="0">
                          <a:solidFill>
                            <a:srgbClr val="FF0000"/>
                          </a:solidFill>
                        </a:rPr>
                        <a:t>-&gt; 250</a:t>
                      </a:r>
                      <a:endParaRPr lang="en-CH" sz="1600" baseline="0" dirty="0">
                        <a:solidFill>
                          <a:srgbClr val="FF0000"/>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mn-ea"/>
                          <a:cs typeface="+mn-cs"/>
                        </a:rPr>
                        <a:t>A</a:t>
                      </a:r>
                      <a:r>
                        <a:rPr lang="en-CH" sz="1600" kern="1200" dirty="0">
                          <a:solidFill>
                            <a:schemeClr val="dk1"/>
                          </a:solidFill>
                          <a:latin typeface="+mn-lt"/>
                          <a:ea typeface="+mn-ea"/>
                          <a:cs typeface="+mn-cs"/>
                        </a:rPr>
                        <a:t>v. power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x 5</a:t>
                      </a:r>
                      <a:endParaRPr lang="en-CH" sz="16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200" dirty="0">
                          <a:solidFill>
                            <a:schemeClr val="tx1"/>
                          </a:solidFill>
                        </a:rPr>
                        <a:t>~</a:t>
                      </a:r>
                      <a:r>
                        <a:rPr lang="en-US" sz="1200" dirty="0">
                          <a:solidFill>
                            <a:schemeClr val="tx1"/>
                          </a:solidFill>
                        </a:rPr>
                        <a:t> 2 - 3 </a:t>
                      </a:r>
                      <a:r>
                        <a:rPr lang="en-US" sz="1200" dirty="0" err="1">
                          <a:solidFill>
                            <a:schemeClr val="tx1"/>
                          </a:solidFill>
                        </a:rPr>
                        <a:t>FTE.y</a:t>
                      </a:r>
                      <a:r>
                        <a:rPr lang="en-US" sz="1200" dirty="0">
                          <a:solidFill>
                            <a:schemeClr val="tx1"/>
                          </a:solidFill>
                        </a:rPr>
                        <a:t> </a:t>
                      </a:r>
                      <a:endParaRPr lang="en-CH" sz="1200" dirty="0">
                        <a:solidFill>
                          <a:schemeClr val="tx1"/>
                        </a:solidFill>
                      </a:endParaRPr>
                    </a:p>
                  </a:txBody>
                  <a:tcPr>
                    <a:lnL w="38100" cap="flat" cmpd="sng" algn="ctr">
                      <a:solidFill>
                        <a:schemeClr val="bg1"/>
                      </a:solidFill>
                      <a:prstDash val="solid"/>
                      <a:round/>
                      <a:headEnd type="none" w="med" len="med"/>
                      <a:tailEnd type="none" w="med" len="med"/>
                    </a:lnL>
                    <a:noFill/>
                  </a:tcPr>
                </a:tc>
                <a:tc>
                  <a:txBody>
                    <a:bodyPr/>
                    <a:lstStyle/>
                    <a:p>
                      <a:pPr algn="ctr"/>
                      <a:r>
                        <a:rPr lang="en-US" sz="1200" dirty="0">
                          <a:solidFill>
                            <a:schemeClr val="tx1"/>
                          </a:solidFill>
                        </a:rPr>
                        <a:t>~ 2 - 3 MCHF</a:t>
                      </a:r>
                      <a:endParaRPr lang="en-CH" sz="1200" dirty="0">
                        <a:solidFill>
                          <a:schemeClr val="tx1"/>
                        </a:solidFill>
                      </a:endParaRPr>
                    </a:p>
                  </a:txBody>
                  <a:tcPr>
                    <a:noFill/>
                  </a:tcPr>
                </a:tc>
                <a:tc>
                  <a:txBody>
                    <a:bodyPr/>
                    <a:lstStyle/>
                    <a:p>
                      <a:pPr algn="ctr"/>
                      <a:r>
                        <a:rPr lang="en-CH" sz="1600" dirty="0"/>
                        <a:t>5-6</a:t>
                      </a:r>
                    </a:p>
                  </a:txBody>
                  <a:tcPr>
                    <a:noFill/>
                  </a:tcPr>
                </a:tc>
                <a:extLst>
                  <a:ext uri="{0D108BD9-81ED-4DB2-BD59-A6C34878D82A}">
                    <a16:rowId xmlns:a16="http://schemas.microsoft.com/office/drawing/2014/main" val="1040718932"/>
                  </a:ext>
                </a:extLst>
              </a:tr>
              <a:tr h="359638">
                <a:tc>
                  <a:txBody>
                    <a:bodyPr/>
                    <a:lstStyle/>
                    <a:p>
                      <a:endParaRPr lang="en-CH" sz="16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dirty="0">
                          <a:solidFill>
                            <a:schemeClr val="bg1"/>
                          </a:solidFill>
                        </a:rPr>
                        <a:t>HOM P</a:t>
                      </a:r>
                      <a:r>
                        <a:rPr lang="en-CH" sz="1600" baseline="-25000" dirty="0">
                          <a:solidFill>
                            <a:schemeClr val="bg1"/>
                          </a:solidFill>
                        </a:rPr>
                        <a:t>CW</a:t>
                      </a:r>
                      <a:r>
                        <a:rPr lang="en-CH" sz="1600" dirty="0">
                          <a:solidFill>
                            <a:schemeClr val="bg1"/>
                          </a:solidFill>
                        </a:rPr>
                        <a:t> (kW)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solidFill>
                            <a:schemeClr val="tx1"/>
                          </a:solidFill>
                        </a:rPr>
                        <a:t>Narrow band: 0.2 kW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solidFill>
                            <a:schemeClr val="tx1"/>
                          </a:solidFill>
                        </a:rPr>
                        <a:t>Wide band (BLA): 3 kW</a:t>
                      </a:r>
                      <a:endParaRPr lang="en-CH" sz="1600" baseline="3000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mn-cs"/>
                        </a:rPr>
                        <a:t>power</a:t>
                      </a:r>
                      <a:endParaRPr lang="en-CH" sz="1600" b="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solidFill>
                            <a:schemeClr val="tx1"/>
                          </a:solidFill>
                        </a:rPr>
                        <a:t>Narrow band: x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solidFill>
                            <a:schemeClr val="tx1"/>
                          </a:solidFill>
                        </a:rPr>
                        <a:t>Wide band: x1000 compared to XFEL</a:t>
                      </a:r>
                      <a:endParaRPr lang="en-CH" sz="1600" baseline="3000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200" dirty="0">
                          <a:solidFill>
                            <a:schemeClr val="tx1"/>
                          </a:solidFill>
                        </a:rPr>
                        <a:t>~</a:t>
                      </a:r>
                      <a:r>
                        <a:rPr lang="en-US" sz="1200" dirty="0">
                          <a:solidFill>
                            <a:schemeClr val="tx1"/>
                          </a:solidFill>
                        </a:rPr>
                        <a:t> 1 - 2 </a:t>
                      </a:r>
                      <a:r>
                        <a:rPr lang="en-US" sz="1200" dirty="0" err="1">
                          <a:solidFill>
                            <a:schemeClr val="tx1"/>
                          </a:solidFill>
                        </a:rPr>
                        <a:t>FTE.y</a:t>
                      </a:r>
                      <a:r>
                        <a:rPr lang="en-US" sz="1200" dirty="0">
                          <a:solidFill>
                            <a:schemeClr val="tx1"/>
                          </a:solidFill>
                        </a:rPr>
                        <a:t> </a:t>
                      </a:r>
                      <a:endParaRPr lang="en-CH" sz="1200" dirty="0">
                        <a:solidFill>
                          <a:schemeClr val="tx1"/>
                        </a:solidFill>
                      </a:endParaRPr>
                    </a:p>
                  </a:txBody>
                  <a:tcPr>
                    <a:lnL w="38100" cap="flat" cmpd="sng" algn="ctr">
                      <a:solidFill>
                        <a:schemeClr val="bg1"/>
                      </a:solidFill>
                      <a:prstDash val="solid"/>
                      <a:round/>
                      <a:headEnd type="none" w="med" len="med"/>
                      <a:tailEnd type="none" w="med" len="med"/>
                    </a:lnL>
                    <a:noFill/>
                  </a:tcPr>
                </a:tc>
                <a:tc>
                  <a:txBody>
                    <a:bodyPr/>
                    <a:lstStyle/>
                    <a:p>
                      <a:pPr algn="ctr"/>
                      <a:r>
                        <a:rPr lang="en-US" sz="1200" dirty="0">
                          <a:solidFill>
                            <a:schemeClr val="tx1"/>
                          </a:solidFill>
                        </a:rPr>
                        <a:t>~ 0.6 - 0.8 MCHF</a:t>
                      </a:r>
                      <a:endParaRPr lang="en-CH" sz="1200" dirty="0">
                        <a:solidFill>
                          <a:schemeClr val="tx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5-6</a:t>
                      </a:r>
                    </a:p>
                  </a:txBody>
                  <a:tcPr>
                    <a:noFill/>
                  </a:tcPr>
                </a:tc>
                <a:extLst>
                  <a:ext uri="{0D108BD9-81ED-4DB2-BD59-A6C34878D82A}">
                    <a16:rowId xmlns:a16="http://schemas.microsoft.com/office/drawing/2014/main" val="50837591"/>
                  </a:ext>
                </a:extLst>
              </a:tr>
            </a:tbl>
          </a:graphicData>
        </a:graphic>
      </p:graphicFrame>
      <p:sp>
        <p:nvSpPr>
          <p:cNvPr id="5" name="TextBox 4">
            <a:extLst>
              <a:ext uri="{FF2B5EF4-FFF2-40B4-BE49-F238E27FC236}">
                <a16:creationId xmlns:a16="http://schemas.microsoft.com/office/drawing/2014/main" id="{915F0694-3377-133C-189A-DCD734E82999}"/>
              </a:ext>
            </a:extLst>
          </p:cNvPr>
          <p:cNvSpPr txBox="1"/>
          <p:nvPr/>
        </p:nvSpPr>
        <p:spPr>
          <a:xfrm>
            <a:off x="4035557" y="1673334"/>
            <a:ext cx="1753778" cy="338554"/>
          </a:xfrm>
          <a:prstGeom prst="rect">
            <a:avLst/>
          </a:prstGeom>
          <a:noFill/>
        </p:spPr>
        <p:txBody>
          <a:bodyPr wrap="square" rtlCol="0">
            <a:spAutoFit/>
          </a:bodyPr>
          <a:lstStyle/>
          <a:p>
            <a:r>
              <a:rPr lang="de-CH" sz="1600" b="1" dirty="0"/>
              <a:t>Input </a:t>
            </a:r>
            <a:r>
              <a:rPr lang="de-CH" sz="1600" b="1" dirty="0" err="1"/>
              <a:t>for</a:t>
            </a:r>
            <a:r>
              <a:rPr lang="de-CH" sz="1600" b="1" dirty="0"/>
              <a:t> ESPP</a:t>
            </a:r>
            <a:endParaRPr lang="en-CH" sz="1600" b="1" dirty="0"/>
          </a:p>
        </p:txBody>
      </p:sp>
      <p:sp>
        <p:nvSpPr>
          <p:cNvPr id="3" name="TextBox 2">
            <a:extLst>
              <a:ext uri="{FF2B5EF4-FFF2-40B4-BE49-F238E27FC236}">
                <a16:creationId xmlns:a16="http://schemas.microsoft.com/office/drawing/2014/main" id="{6739EF41-99EF-0AAC-4F92-D70C1562A188}"/>
              </a:ext>
            </a:extLst>
          </p:cNvPr>
          <p:cNvSpPr txBox="1"/>
          <p:nvPr/>
        </p:nvSpPr>
        <p:spPr>
          <a:xfrm>
            <a:off x="366018" y="5423260"/>
            <a:ext cx="11141351" cy="923330"/>
          </a:xfrm>
          <a:prstGeom prst="rect">
            <a:avLst/>
          </a:prstGeom>
          <a:noFill/>
        </p:spPr>
        <p:txBody>
          <a:bodyPr wrap="square" rtlCol="0">
            <a:spAutoFit/>
          </a:bodyPr>
          <a:lstStyle/>
          <a:p>
            <a:r>
              <a:rPr lang="en-CH" dirty="0"/>
              <a:t>The effort that CERN estimates to reach TRL 6. So far a dedicated design &amp; construction effort takes place only at CERN, however multiple labs are capable of working on the design. Support for design review, industrialisation, and testing would be appreciated. </a:t>
            </a:r>
          </a:p>
        </p:txBody>
      </p:sp>
    </p:spTree>
    <p:extLst>
      <p:ext uri="{BB962C8B-B14F-4D97-AF65-F5344CB8AC3E}">
        <p14:creationId xmlns:p14="http://schemas.microsoft.com/office/powerpoint/2010/main" val="227922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56B194-F7BB-D9EC-E90B-B731AC259C2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FB2DF6D-64EA-2D84-E4BF-60136BD34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F2888-657E-5CBB-30AC-EE9323A0B81A}"/>
              </a:ext>
            </a:extLst>
          </p:cNvPr>
          <p:cNvSpPr>
            <a:spLocks noGrp="1"/>
          </p:cNvSpPr>
          <p:nvPr>
            <p:ph type="title"/>
          </p:nvPr>
        </p:nvSpPr>
        <p:spPr>
          <a:xfrm>
            <a:off x="1156851" y="637762"/>
            <a:ext cx="9888496" cy="900131"/>
          </a:xfrm>
        </p:spPr>
        <p:txBody>
          <a:bodyPr anchor="t">
            <a:normAutofit/>
          </a:bodyPr>
          <a:lstStyle/>
          <a:p>
            <a:r>
              <a:rPr lang="en-CH" sz="4000" dirty="0">
                <a:solidFill>
                  <a:schemeClr val="bg1"/>
                </a:solidFill>
              </a:rPr>
              <a:t>3) TRL levels for cryomodules</a:t>
            </a:r>
          </a:p>
        </p:txBody>
      </p:sp>
      <p:sp>
        <p:nvSpPr>
          <p:cNvPr id="10" name="Rectangle 9">
            <a:extLst>
              <a:ext uri="{FF2B5EF4-FFF2-40B4-BE49-F238E27FC236}">
                <a16:creationId xmlns:a16="http://schemas.microsoft.com/office/drawing/2014/main" id="{D23DCAE9-DB82-9F41-C1A0-CC4E36CEF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488542-008B-BF50-B315-B486AF92C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6E445B24-45AD-4C39-ECFF-FDD09C16E6D1}"/>
              </a:ext>
            </a:extLst>
          </p:cNvPr>
          <p:cNvGraphicFramePr>
            <a:graphicFrameLocks noGrp="1"/>
          </p:cNvGraphicFramePr>
          <p:nvPr/>
        </p:nvGraphicFramePr>
        <p:xfrm>
          <a:off x="595863" y="1935808"/>
          <a:ext cx="6850986" cy="4772610"/>
        </p:xfrm>
        <a:graphic>
          <a:graphicData uri="http://schemas.openxmlformats.org/drawingml/2006/table">
            <a:tbl>
              <a:tblPr bandRow="1">
                <a:tableStyleId>{5C22544A-7EE6-4342-B048-85BDC9FD1C3A}</a:tableStyleId>
              </a:tblPr>
              <a:tblGrid>
                <a:gridCol w="1185491">
                  <a:extLst>
                    <a:ext uri="{9D8B030D-6E8A-4147-A177-3AD203B41FA5}">
                      <a16:colId xmlns:a16="http://schemas.microsoft.com/office/drawing/2014/main" val="2521005117"/>
                    </a:ext>
                  </a:extLst>
                </a:gridCol>
                <a:gridCol w="5665495">
                  <a:extLst>
                    <a:ext uri="{9D8B030D-6E8A-4147-A177-3AD203B41FA5}">
                      <a16:colId xmlns:a16="http://schemas.microsoft.com/office/drawing/2014/main" val="304067196"/>
                    </a:ext>
                  </a:extLst>
                </a:gridCol>
              </a:tblGrid>
              <a:tr h="530290">
                <a:tc>
                  <a:txBody>
                    <a:bodyPr/>
                    <a:lstStyle/>
                    <a:p>
                      <a:r>
                        <a:rPr lang="en-CH" sz="2400" dirty="0">
                          <a:solidFill>
                            <a:schemeClr val="bg1"/>
                          </a:solidFill>
                        </a:rPr>
                        <a:t>TRL1</a:t>
                      </a:r>
                    </a:p>
                  </a:txBody>
                  <a:tcPr>
                    <a:solidFill>
                      <a:srgbClr val="C00000"/>
                    </a:solidFill>
                  </a:tcPr>
                </a:tc>
                <a:tc>
                  <a:txBody>
                    <a:bodyPr/>
                    <a:lstStyle/>
                    <a:p>
                      <a:r>
                        <a:rPr lang="en-CH" sz="2400" dirty="0">
                          <a:solidFill>
                            <a:schemeClr val="bg1"/>
                          </a:solidFill>
                        </a:rPr>
                        <a:t>Define basic properties</a:t>
                      </a:r>
                    </a:p>
                  </a:txBody>
                  <a:tcPr>
                    <a:solidFill>
                      <a:srgbClr val="C00000"/>
                    </a:solidFill>
                  </a:tcPr>
                </a:tc>
                <a:extLst>
                  <a:ext uri="{0D108BD9-81ED-4DB2-BD59-A6C34878D82A}">
                    <a16:rowId xmlns:a16="http://schemas.microsoft.com/office/drawing/2014/main" val="1367051351"/>
                  </a:ext>
                </a:extLst>
              </a:tr>
              <a:tr h="530290">
                <a:tc>
                  <a:txBody>
                    <a:bodyPr/>
                    <a:lstStyle/>
                    <a:p>
                      <a:r>
                        <a:rPr lang="en-CH" sz="2400" dirty="0"/>
                        <a:t>TRL2</a:t>
                      </a:r>
                    </a:p>
                  </a:txBody>
                  <a:tcPr>
                    <a:solidFill>
                      <a:schemeClr val="accent2"/>
                    </a:solidFill>
                  </a:tcPr>
                </a:tc>
                <a:tc>
                  <a:txBody>
                    <a:bodyPr/>
                    <a:lstStyle/>
                    <a:p>
                      <a:r>
                        <a:rPr lang="en-CH" sz="2400" dirty="0"/>
                        <a:t>Analystical study</a:t>
                      </a:r>
                    </a:p>
                  </a:txBody>
                  <a:tcPr>
                    <a:solidFill>
                      <a:schemeClr val="accent2"/>
                    </a:solidFill>
                  </a:tcPr>
                </a:tc>
                <a:extLst>
                  <a:ext uri="{0D108BD9-81ED-4DB2-BD59-A6C34878D82A}">
                    <a16:rowId xmlns:a16="http://schemas.microsoft.com/office/drawing/2014/main" val="3672007503"/>
                  </a:ext>
                </a:extLst>
              </a:tr>
              <a:tr h="530290">
                <a:tc>
                  <a:txBody>
                    <a:bodyPr/>
                    <a:lstStyle/>
                    <a:p>
                      <a:r>
                        <a:rPr lang="en-CH" sz="2400" dirty="0"/>
                        <a:t>TRL3</a:t>
                      </a:r>
                    </a:p>
                  </a:txBody>
                  <a:tcPr>
                    <a:solidFill>
                      <a:srgbClr val="FFC000"/>
                    </a:solidFill>
                  </a:tcPr>
                </a:tc>
                <a:tc>
                  <a:txBody>
                    <a:bodyPr/>
                    <a:lstStyle/>
                    <a:p>
                      <a:r>
                        <a:rPr lang="en-CH" sz="2400" dirty="0"/>
                        <a:t>Proof of concept</a:t>
                      </a:r>
                    </a:p>
                  </a:txBody>
                  <a:tcPr>
                    <a:solidFill>
                      <a:srgbClr val="FFC000"/>
                    </a:solidFill>
                  </a:tcPr>
                </a:tc>
                <a:extLst>
                  <a:ext uri="{0D108BD9-81ED-4DB2-BD59-A6C34878D82A}">
                    <a16:rowId xmlns:a16="http://schemas.microsoft.com/office/drawing/2014/main" val="2842376157"/>
                  </a:ext>
                </a:extLst>
              </a:tr>
              <a:tr h="530290">
                <a:tc>
                  <a:txBody>
                    <a:bodyPr/>
                    <a:lstStyle/>
                    <a:p>
                      <a:r>
                        <a:rPr lang="en-CH" sz="2400" dirty="0"/>
                        <a:t>TRL4</a:t>
                      </a:r>
                    </a:p>
                  </a:txBody>
                  <a:tcPr>
                    <a:solidFill>
                      <a:srgbClr val="FFFD78"/>
                    </a:solidFill>
                  </a:tcPr>
                </a:tc>
                <a:tc>
                  <a:txBody>
                    <a:bodyPr/>
                    <a:lstStyle/>
                    <a:p>
                      <a:r>
                        <a:rPr lang="en-CH" sz="2400" dirty="0"/>
                        <a:t>Pre-prototype</a:t>
                      </a:r>
                    </a:p>
                  </a:txBody>
                  <a:tcPr>
                    <a:solidFill>
                      <a:srgbClr val="FFFD78"/>
                    </a:solidFill>
                  </a:tcPr>
                </a:tc>
                <a:extLst>
                  <a:ext uri="{0D108BD9-81ED-4DB2-BD59-A6C34878D82A}">
                    <a16:rowId xmlns:a16="http://schemas.microsoft.com/office/drawing/2014/main" val="4173482546"/>
                  </a:ext>
                </a:extLst>
              </a:tr>
              <a:tr h="530290">
                <a:tc>
                  <a:txBody>
                    <a:bodyPr/>
                    <a:lstStyle/>
                    <a:p>
                      <a:r>
                        <a:rPr lang="en-CH" sz="2400" dirty="0"/>
                        <a:t>TRL5</a:t>
                      </a:r>
                    </a:p>
                  </a:txBody>
                  <a:tcPr>
                    <a:solidFill>
                      <a:srgbClr val="FFFF00">
                        <a:alpha val="34902"/>
                      </a:srgbClr>
                    </a:solidFill>
                  </a:tcPr>
                </a:tc>
                <a:tc>
                  <a:txBody>
                    <a:bodyPr/>
                    <a:lstStyle/>
                    <a:p>
                      <a:r>
                        <a:rPr lang="en-CH" sz="2400" dirty="0"/>
                        <a:t>Pre-prototype tested in lab</a:t>
                      </a:r>
                    </a:p>
                  </a:txBody>
                  <a:tcPr>
                    <a:solidFill>
                      <a:srgbClr val="FFFF00">
                        <a:alpha val="34902"/>
                      </a:srgbClr>
                    </a:solidFill>
                  </a:tcPr>
                </a:tc>
                <a:extLst>
                  <a:ext uri="{0D108BD9-81ED-4DB2-BD59-A6C34878D82A}">
                    <a16:rowId xmlns:a16="http://schemas.microsoft.com/office/drawing/2014/main" val="2325380713"/>
                  </a:ext>
                </a:extLst>
              </a:tr>
              <a:tr h="530290">
                <a:tc>
                  <a:txBody>
                    <a:bodyPr/>
                    <a:lstStyle/>
                    <a:p>
                      <a:r>
                        <a:rPr lang="en-CH" sz="2400" dirty="0"/>
                        <a:t>TRL6</a:t>
                      </a:r>
                    </a:p>
                  </a:txBody>
                  <a:tcPr>
                    <a:solidFill>
                      <a:schemeClr val="accent6">
                        <a:lumMod val="40000"/>
                        <a:lumOff val="60000"/>
                      </a:schemeClr>
                    </a:solidFill>
                  </a:tcPr>
                </a:tc>
                <a:tc>
                  <a:txBody>
                    <a:bodyPr/>
                    <a:lstStyle/>
                    <a:p>
                      <a:r>
                        <a:rPr lang="en-CH" sz="2400" dirty="0"/>
                        <a:t>Prototype tested in relevant environment</a:t>
                      </a:r>
                    </a:p>
                  </a:txBody>
                  <a:tcPr>
                    <a:solidFill>
                      <a:schemeClr val="accent6">
                        <a:lumMod val="40000"/>
                        <a:lumOff val="60000"/>
                      </a:schemeClr>
                    </a:solidFill>
                  </a:tcPr>
                </a:tc>
                <a:extLst>
                  <a:ext uri="{0D108BD9-81ED-4DB2-BD59-A6C34878D82A}">
                    <a16:rowId xmlns:a16="http://schemas.microsoft.com/office/drawing/2014/main" val="4186934240"/>
                  </a:ext>
                </a:extLst>
              </a:tr>
              <a:tr h="530290">
                <a:tc>
                  <a:txBody>
                    <a:bodyPr/>
                    <a:lstStyle/>
                    <a:p>
                      <a:r>
                        <a:rPr lang="en-CH" sz="2400" dirty="0"/>
                        <a:t>TRL7</a:t>
                      </a:r>
                    </a:p>
                  </a:txBody>
                  <a:tcPr>
                    <a:solidFill>
                      <a:schemeClr val="accent6">
                        <a:lumMod val="60000"/>
                        <a:lumOff val="40000"/>
                      </a:schemeClr>
                    </a:solidFill>
                  </a:tcPr>
                </a:tc>
                <a:tc>
                  <a:txBody>
                    <a:bodyPr/>
                    <a:lstStyle/>
                    <a:p>
                      <a:r>
                        <a:rPr lang="en-CH" sz="2400" dirty="0"/>
                        <a:t>Approved prototype</a:t>
                      </a:r>
                    </a:p>
                  </a:txBody>
                  <a:tcPr>
                    <a:solidFill>
                      <a:schemeClr val="accent6">
                        <a:lumMod val="60000"/>
                        <a:lumOff val="40000"/>
                      </a:schemeClr>
                    </a:solidFill>
                  </a:tcPr>
                </a:tc>
                <a:extLst>
                  <a:ext uri="{0D108BD9-81ED-4DB2-BD59-A6C34878D82A}">
                    <a16:rowId xmlns:a16="http://schemas.microsoft.com/office/drawing/2014/main" val="2205729299"/>
                  </a:ext>
                </a:extLst>
              </a:tr>
              <a:tr h="530290">
                <a:tc>
                  <a:txBody>
                    <a:bodyPr/>
                    <a:lstStyle/>
                    <a:p>
                      <a:pPr marL="0" algn="l" defTabSz="914400" rtl="0" eaLnBrk="1" latinLnBrk="0" hangingPunct="1"/>
                      <a:r>
                        <a:rPr lang="en-CH" sz="2400" kern="1200" dirty="0">
                          <a:solidFill>
                            <a:schemeClr val="bg1"/>
                          </a:solidFill>
                          <a:latin typeface="+mn-lt"/>
                          <a:ea typeface="+mn-ea"/>
                          <a:cs typeface="+mn-cs"/>
                        </a:rPr>
                        <a:t>TRL8</a:t>
                      </a:r>
                    </a:p>
                  </a:txBody>
                  <a:tcPr>
                    <a:solidFill>
                      <a:schemeClr val="accent6">
                        <a:lumMod val="75000"/>
                      </a:schemeClr>
                    </a:solidFill>
                  </a:tcPr>
                </a:tc>
                <a:tc>
                  <a:txBody>
                    <a:bodyPr/>
                    <a:lstStyle/>
                    <a:p>
                      <a:pPr marL="0" algn="l" defTabSz="914400" rtl="0" eaLnBrk="1" latinLnBrk="0" hangingPunct="1"/>
                      <a:r>
                        <a:rPr lang="en-CH" sz="2400" kern="1200" dirty="0">
                          <a:solidFill>
                            <a:schemeClr val="bg1"/>
                          </a:solidFill>
                          <a:latin typeface="+mn-lt"/>
                          <a:ea typeface="+mn-ea"/>
                          <a:cs typeface="+mn-cs"/>
                        </a:rPr>
                        <a:t>Pre-serial manufacturing</a:t>
                      </a:r>
                    </a:p>
                  </a:txBody>
                  <a:tcPr>
                    <a:solidFill>
                      <a:schemeClr val="accent6">
                        <a:lumMod val="75000"/>
                      </a:schemeClr>
                    </a:solidFill>
                  </a:tcPr>
                </a:tc>
                <a:extLst>
                  <a:ext uri="{0D108BD9-81ED-4DB2-BD59-A6C34878D82A}">
                    <a16:rowId xmlns:a16="http://schemas.microsoft.com/office/drawing/2014/main" val="4175216986"/>
                  </a:ext>
                </a:extLst>
              </a:tr>
              <a:tr h="530290">
                <a:tc>
                  <a:txBody>
                    <a:bodyPr/>
                    <a:lstStyle/>
                    <a:p>
                      <a:pPr marL="0" algn="l" defTabSz="914400" rtl="0" eaLnBrk="1" latinLnBrk="0" hangingPunct="1"/>
                      <a:r>
                        <a:rPr lang="en-CH" sz="2400" kern="1200" dirty="0">
                          <a:solidFill>
                            <a:schemeClr val="bg1"/>
                          </a:solidFill>
                          <a:latin typeface="+mn-lt"/>
                          <a:ea typeface="+mn-ea"/>
                          <a:cs typeface="+mn-cs"/>
                        </a:rPr>
                        <a:t>TRL9</a:t>
                      </a:r>
                    </a:p>
                  </a:txBody>
                  <a:tcPr>
                    <a:solidFill>
                      <a:schemeClr val="accent6">
                        <a:lumMod val="50000"/>
                      </a:schemeClr>
                    </a:solidFill>
                  </a:tcPr>
                </a:tc>
                <a:tc>
                  <a:txBody>
                    <a:bodyPr/>
                    <a:lstStyle/>
                    <a:p>
                      <a:pPr marL="0" algn="l" defTabSz="914400" rtl="0" eaLnBrk="1" latinLnBrk="0" hangingPunct="1"/>
                      <a:r>
                        <a:rPr lang="en-CH" sz="2400" kern="1200" dirty="0">
                          <a:solidFill>
                            <a:schemeClr val="bg1"/>
                          </a:solidFill>
                          <a:latin typeface="+mn-lt"/>
                          <a:ea typeface="+mn-ea"/>
                          <a:cs typeface="+mn-cs"/>
                        </a:rPr>
                        <a:t>Series production (product on market)</a:t>
                      </a:r>
                    </a:p>
                  </a:txBody>
                  <a:tcPr>
                    <a:solidFill>
                      <a:schemeClr val="accent6">
                        <a:lumMod val="50000"/>
                      </a:schemeClr>
                    </a:solidFill>
                  </a:tcPr>
                </a:tc>
                <a:extLst>
                  <a:ext uri="{0D108BD9-81ED-4DB2-BD59-A6C34878D82A}">
                    <a16:rowId xmlns:a16="http://schemas.microsoft.com/office/drawing/2014/main" val="165421880"/>
                  </a:ext>
                </a:extLst>
              </a:tr>
            </a:tbl>
          </a:graphicData>
        </a:graphic>
      </p:graphicFrame>
      <p:sp>
        <p:nvSpPr>
          <p:cNvPr id="3" name="TextBox 2">
            <a:extLst>
              <a:ext uri="{FF2B5EF4-FFF2-40B4-BE49-F238E27FC236}">
                <a16:creationId xmlns:a16="http://schemas.microsoft.com/office/drawing/2014/main" id="{9CDB40FD-DC82-DDB8-4FAC-FCF121D3AA9F}"/>
              </a:ext>
            </a:extLst>
          </p:cNvPr>
          <p:cNvSpPr txBox="1"/>
          <p:nvPr/>
        </p:nvSpPr>
        <p:spPr>
          <a:xfrm>
            <a:off x="7776839" y="2033617"/>
            <a:ext cx="4003829" cy="2308324"/>
          </a:xfrm>
          <a:prstGeom prst="rect">
            <a:avLst/>
          </a:prstGeom>
          <a:noFill/>
        </p:spPr>
        <p:txBody>
          <a:bodyPr wrap="square" rtlCol="0">
            <a:spAutoFit/>
          </a:bodyPr>
          <a:lstStyle/>
          <a:p>
            <a:r>
              <a:rPr lang="en-CH" b="1" dirty="0"/>
              <a:t>Interpretation for CMs: </a:t>
            </a:r>
          </a:p>
          <a:p>
            <a:endParaRPr lang="en-CH" b="1" dirty="0"/>
          </a:p>
          <a:p>
            <a:r>
              <a:rPr lang="en-CH" dirty="0"/>
              <a:t>TRL4: CM assembled, </a:t>
            </a:r>
          </a:p>
          <a:p>
            <a:r>
              <a:rPr lang="en-CH" dirty="0"/>
              <a:t>TRL5: low-power cold test (cryogenic performance, cavity frequencies, coupler adjustments, tuner)</a:t>
            </a:r>
          </a:p>
          <a:p>
            <a:r>
              <a:rPr lang="en-CH" dirty="0"/>
              <a:t>TRL6: full power cold test in test stand</a:t>
            </a:r>
          </a:p>
          <a:p>
            <a:r>
              <a:rPr lang="en-CH" dirty="0"/>
              <a:t>TRL7: test with beam (PERLE, LHC?)</a:t>
            </a:r>
          </a:p>
        </p:txBody>
      </p:sp>
    </p:spTree>
    <p:extLst>
      <p:ext uri="{BB962C8B-B14F-4D97-AF65-F5344CB8AC3E}">
        <p14:creationId xmlns:p14="http://schemas.microsoft.com/office/powerpoint/2010/main" val="139203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CCB4D9-55A9-47F6-3A72-55ED38B3EDE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EA5FAEF-902F-FB55-5145-EAAAC2677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9F39B-78FC-F4E9-53D3-3DB406E0C5F2}"/>
              </a:ext>
            </a:extLst>
          </p:cNvPr>
          <p:cNvSpPr>
            <a:spLocks noGrp="1"/>
          </p:cNvSpPr>
          <p:nvPr>
            <p:ph type="title"/>
          </p:nvPr>
        </p:nvSpPr>
        <p:spPr>
          <a:xfrm>
            <a:off x="1156851" y="305365"/>
            <a:ext cx="10350519" cy="900131"/>
          </a:xfrm>
        </p:spPr>
        <p:txBody>
          <a:bodyPr anchor="t">
            <a:normAutofit fontScale="90000"/>
          </a:bodyPr>
          <a:lstStyle/>
          <a:p>
            <a:r>
              <a:rPr lang="en-CH" sz="4000" dirty="0">
                <a:solidFill>
                  <a:schemeClr val="bg1"/>
                </a:solidFill>
              </a:rPr>
              <a:t>3) 400 &amp; 800 MHz CM</a:t>
            </a:r>
            <a:r>
              <a:rPr lang="en-US" sz="4000" dirty="0">
                <a:solidFill>
                  <a:schemeClr val="bg1"/>
                </a:solidFill>
              </a:rPr>
              <a:t>: effort for (TRL5),</a:t>
            </a:r>
            <a:br>
              <a:rPr lang="en-US" sz="4000" dirty="0">
                <a:solidFill>
                  <a:schemeClr val="bg1"/>
                </a:solidFill>
              </a:rPr>
            </a:br>
            <a:r>
              <a:rPr lang="en-US" sz="4000" dirty="0">
                <a:solidFill>
                  <a:schemeClr val="bg1"/>
                </a:solidFill>
              </a:rPr>
              <a:t>full power cold test (TRL6) not yet funded </a:t>
            </a:r>
            <a:endParaRPr lang="en-CH" sz="4000" dirty="0">
              <a:solidFill>
                <a:schemeClr val="bg1"/>
              </a:solidFill>
            </a:endParaRPr>
          </a:p>
        </p:txBody>
      </p:sp>
      <p:sp>
        <p:nvSpPr>
          <p:cNvPr id="10" name="Rectangle 9">
            <a:extLst>
              <a:ext uri="{FF2B5EF4-FFF2-40B4-BE49-F238E27FC236}">
                <a16:creationId xmlns:a16="http://schemas.microsoft.com/office/drawing/2014/main" id="{FACA2A82-85C8-01D8-87D7-BEBF8E3C4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DE1E6D-F7A6-29D9-7D39-7A76EE7A1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CAB6722B-82DE-E2D0-D0F3-55DCC05BB1F8}"/>
              </a:ext>
            </a:extLst>
          </p:cNvPr>
          <p:cNvGraphicFramePr>
            <a:graphicFrameLocks noGrp="1"/>
          </p:cNvGraphicFramePr>
          <p:nvPr>
            <p:extLst>
              <p:ext uri="{D42A27DB-BD31-4B8C-83A1-F6EECF244321}">
                <p14:modId xmlns:p14="http://schemas.microsoft.com/office/powerpoint/2010/main" val="3922653376"/>
              </p:ext>
            </p:extLst>
          </p:nvPr>
        </p:nvGraphicFramePr>
        <p:xfrm>
          <a:off x="100484" y="1773960"/>
          <a:ext cx="11105996" cy="4572000"/>
        </p:xfrm>
        <a:graphic>
          <a:graphicData uri="http://schemas.openxmlformats.org/drawingml/2006/table">
            <a:tbl>
              <a:tblPr firstRow="1" bandRow="1">
                <a:tableStyleId>{5C22544A-7EE6-4342-B048-85BDC9FD1C3A}</a:tableStyleId>
              </a:tblPr>
              <a:tblGrid>
                <a:gridCol w="1065125">
                  <a:extLst>
                    <a:ext uri="{9D8B030D-6E8A-4147-A177-3AD203B41FA5}">
                      <a16:colId xmlns:a16="http://schemas.microsoft.com/office/drawing/2014/main" val="2795068928"/>
                    </a:ext>
                  </a:extLst>
                </a:gridCol>
                <a:gridCol w="1527349">
                  <a:extLst>
                    <a:ext uri="{9D8B030D-6E8A-4147-A177-3AD203B41FA5}">
                      <a16:colId xmlns:a16="http://schemas.microsoft.com/office/drawing/2014/main" val="282048101"/>
                    </a:ext>
                  </a:extLst>
                </a:gridCol>
                <a:gridCol w="3446585">
                  <a:extLst>
                    <a:ext uri="{9D8B030D-6E8A-4147-A177-3AD203B41FA5}">
                      <a16:colId xmlns:a16="http://schemas.microsoft.com/office/drawing/2014/main" val="1470392402"/>
                    </a:ext>
                  </a:extLst>
                </a:gridCol>
                <a:gridCol w="1692622">
                  <a:extLst>
                    <a:ext uri="{9D8B030D-6E8A-4147-A177-3AD203B41FA5}">
                      <a16:colId xmlns:a16="http://schemas.microsoft.com/office/drawing/2014/main" val="1141944744"/>
                    </a:ext>
                  </a:extLst>
                </a:gridCol>
                <a:gridCol w="1832067">
                  <a:extLst>
                    <a:ext uri="{9D8B030D-6E8A-4147-A177-3AD203B41FA5}">
                      <a16:colId xmlns:a16="http://schemas.microsoft.com/office/drawing/2014/main" val="277207642"/>
                    </a:ext>
                  </a:extLst>
                </a:gridCol>
                <a:gridCol w="1542248">
                  <a:extLst>
                    <a:ext uri="{9D8B030D-6E8A-4147-A177-3AD203B41FA5}">
                      <a16:colId xmlns:a16="http://schemas.microsoft.com/office/drawing/2014/main" val="989601673"/>
                    </a:ext>
                  </a:extLst>
                </a:gridCol>
              </a:tblGrid>
              <a:tr h="561627">
                <a:tc>
                  <a:txBody>
                    <a:bodyPr/>
                    <a:lstStyle/>
                    <a:p>
                      <a:r>
                        <a:rPr lang="en-US" sz="1600" b="0" dirty="0">
                          <a:ln>
                            <a:solidFill>
                              <a:schemeClr val="bg1"/>
                            </a:solidFill>
                          </a:ln>
                        </a:rPr>
                        <a:t>CM</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Critical </a:t>
                      </a:r>
                      <a:r>
                        <a:rPr lang="de-CH" sz="1600" b="0" dirty="0" err="1">
                          <a:ln>
                            <a:solidFill>
                              <a:schemeClr val="bg1"/>
                            </a:solidFill>
                          </a:ln>
                        </a:rPr>
                        <a:t>aspects</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600" b="0" dirty="0">
                          <a:ln>
                            <a:solidFill>
                              <a:schemeClr val="bg1"/>
                            </a:solidFill>
                          </a:ln>
                        </a:rPr>
                        <a:t>Manpower [FTE-y]</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Material [MCHF]</a:t>
                      </a:r>
                    </a:p>
                    <a:p>
                      <a:r>
                        <a:rPr lang="de-CH" sz="1400" b="0" dirty="0">
                          <a:ln>
                            <a:solidFill>
                              <a:schemeClr val="bg1"/>
                            </a:solidFill>
                          </a:ln>
                        </a:rPr>
                        <a:t>(</a:t>
                      </a:r>
                      <a:r>
                        <a:rPr lang="de-CH" sz="1400" b="0" dirty="0" err="1">
                          <a:ln>
                            <a:solidFill>
                              <a:schemeClr val="bg1"/>
                            </a:solidFill>
                          </a:ln>
                        </a:rPr>
                        <a:t>excluding</a:t>
                      </a:r>
                      <a:r>
                        <a:rPr lang="de-CH" sz="1400" b="0" dirty="0">
                          <a:ln>
                            <a:solidFill>
                              <a:schemeClr val="bg1"/>
                            </a:solidFill>
                          </a:ln>
                        </a:rPr>
                        <a:t> </a:t>
                      </a:r>
                      <a:r>
                        <a:rPr lang="de-CH" sz="1400" b="0" dirty="0" err="1">
                          <a:ln>
                            <a:solidFill>
                              <a:schemeClr val="bg1"/>
                            </a:solidFill>
                          </a:ln>
                        </a:rPr>
                        <a:t>cavities</a:t>
                      </a:r>
                      <a:r>
                        <a:rPr lang="de-CH" sz="1400" b="0" dirty="0">
                          <a:ln>
                            <a:solidFill>
                              <a:schemeClr val="bg1"/>
                            </a:solidFill>
                          </a:ln>
                        </a:rPr>
                        <a:t>, FPC, HOMS)</a:t>
                      </a:r>
                      <a:endParaRPr lang="en-CH" sz="14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Timescale [years]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78949681"/>
                  </a:ext>
                </a:extLst>
              </a:tr>
              <a:tr h="561627">
                <a:tc>
                  <a:txBody>
                    <a:bodyPr/>
                    <a:lstStyle/>
                    <a:p>
                      <a:r>
                        <a:rPr lang="en-CH" sz="1600" dirty="0">
                          <a:solidFill>
                            <a:schemeClr val="bg1"/>
                          </a:solidFill>
                        </a:rPr>
                        <a:t>400 MHz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US" sz="1600" dirty="0">
                          <a:solidFill>
                            <a:schemeClr val="bg1"/>
                          </a:solidFill>
                        </a:rPr>
                        <a:t>Collider</a:t>
                      </a:r>
                      <a:endParaRPr lang="en-CH" sz="16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latin typeface="+mn-lt"/>
                          <a:ea typeface="+mn-ea"/>
                          <a:cs typeface="+mn-cs"/>
                        </a:rPr>
                        <a:t>New key items: He tank, tuner, integration new FPCs, HOMs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latin typeface="+mn-lt"/>
                          <a:ea typeface="+mn-ea"/>
                          <a:cs typeface="+mn-cs"/>
                        </a:rPr>
                        <a:t>Complex and heavily manpower demanding, new large assembly  infrastructure (SA18)</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latin typeface="+mn-lt"/>
                          <a:ea typeface="+mn-ea"/>
                          <a:cs typeface="+mn-cs"/>
                        </a:rPr>
                        <a:t>Prototype (performance) in time for pre-series (costing)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latin typeface="+mn-lt"/>
                          <a:ea typeface="+mn-ea"/>
                          <a:cs typeface="+mn-cs"/>
                        </a:rPr>
                        <a:t>Transport from European labs/industry</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dirty="0">
                          <a:solidFill>
                            <a:schemeClr val="tx1"/>
                          </a:solidFill>
                        </a:rPr>
                        <a:t>~</a:t>
                      </a:r>
                      <a:r>
                        <a:rPr lang="en-US" sz="1400" dirty="0">
                          <a:solidFill>
                            <a:schemeClr val="tx1"/>
                          </a:solidFill>
                        </a:rPr>
                        <a:t> 50 </a:t>
                      </a:r>
                      <a:r>
                        <a:rPr lang="en-US" sz="1400" dirty="0" err="1">
                          <a:solidFill>
                            <a:schemeClr val="tx1"/>
                          </a:solidFill>
                        </a:rPr>
                        <a:t>FTE.y</a:t>
                      </a:r>
                      <a:r>
                        <a:rPr lang="en-US" sz="1400" dirty="0">
                          <a:solidFill>
                            <a:schemeClr val="tx1"/>
                          </a:solidFill>
                        </a:rPr>
                        <a:t> </a:t>
                      </a:r>
                      <a:endParaRPr lang="en-CH" sz="1400" dirty="0">
                        <a:solidFill>
                          <a:schemeClr val="tx1"/>
                        </a:solidFill>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pPr algn="ctr"/>
                      <a:r>
                        <a:rPr lang="en-US" sz="1400" dirty="0">
                          <a:solidFill>
                            <a:schemeClr val="tx1"/>
                          </a:solidFill>
                        </a:rPr>
                        <a:t>~ 9-10 MCHF </a:t>
                      </a:r>
                    </a:p>
                    <a:p>
                      <a:pPr algn="ctr"/>
                      <a:r>
                        <a:rPr lang="en-US" sz="1400" dirty="0">
                          <a:solidFill>
                            <a:schemeClr val="tx1"/>
                          </a:solidFill>
                        </a:rPr>
                        <a:t>(CERN effort)</a:t>
                      </a:r>
                      <a:endParaRPr lang="en-CH" sz="1400" b="1" dirty="0">
                        <a:solidFill>
                          <a:schemeClr val="tx1"/>
                        </a:solidFill>
                      </a:endParaRPr>
                    </a:p>
                  </a:txBody>
                  <a:tcP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dirty="0">
                          <a:solidFill>
                            <a:schemeClr val="tx1"/>
                          </a:solidFill>
                        </a:rPr>
                        <a:t>6</a:t>
                      </a:r>
                      <a:r>
                        <a:rPr lang="en-US" sz="1400" dirty="0">
                          <a:solidFill>
                            <a:schemeClr val="tx1"/>
                          </a:solidFill>
                        </a:rPr>
                        <a:t>-7 </a:t>
                      </a:r>
                      <a:endParaRPr lang="en-CH" sz="1400" dirty="0">
                        <a:solidFill>
                          <a:schemeClr val="tx1"/>
                        </a:solidFill>
                      </a:endParaRPr>
                    </a:p>
                  </a:txBody>
                  <a:tcP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586846150"/>
                  </a:ext>
                </a:extLst>
              </a:tr>
              <a:tr h="561627">
                <a:tc>
                  <a:txBody>
                    <a:bodyPr/>
                    <a:lstStyle/>
                    <a:p>
                      <a:r>
                        <a:rPr lang="en-CH" sz="1600" dirty="0">
                          <a:solidFill>
                            <a:schemeClr val="bg1"/>
                          </a:solidFill>
                        </a:rPr>
                        <a:t>800 MHz</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Booster/Collider (ttbar)</a:t>
                      </a:r>
                      <a:endParaRPr lang="en-CH" sz="1600" dirty="0">
                        <a:solidFill>
                          <a:schemeClr val="bg1"/>
                        </a:solidFill>
                      </a:endParaRPr>
                    </a:p>
                    <a:p>
                      <a:endParaRPr lang="en-CH" sz="16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latin typeface="+mn-lt"/>
                          <a:ea typeface="+mn-ea"/>
                          <a:cs typeface="+mn-cs"/>
                        </a:rPr>
                        <a:t>Depending on collaboration with labs (no commitment today)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latin typeface="+mn-lt"/>
                          <a:ea typeface="+mn-ea"/>
                          <a:cs typeface="+mn-cs"/>
                        </a:rPr>
                        <a:t>Relies on competence of labs </a:t>
                      </a:r>
                      <a:r>
                        <a:rPr lang="en-US" sz="1400" kern="1200" dirty="0">
                          <a:solidFill>
                            <a:schemeClr val="tx1"/>
                          </a:solidFill>
                          <a:latin typeface="+mn-lt"/>
                          <a:ea typeface="+mn-ea"/>
                          <a:cs typeface="+mn-cs"/>
                          <a:sym typeface="Wingdings" panose="05000000000000000000" pitchFamily="2" charset="2"/>
                        </a:rPr>
                        <a:t> importance of prototyping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latin typeface="+mn-lt"/>
                          <a:ea typeface="+mn-ea"/>
                          <a:cs typeface="+mn-cs"/>
                          <a:sym typeface="Wingdings" panose="05000000000000000000" pitchFamily="2" charset="2"/>
                        </a:rPr>
                        <a:t>Integration of HP FPC (CERN delivery) </a:t>
                      </a:r>
                      <a:endParaRPr lang="en-US" sz="1400" kern="1200" dirty="0">
                        <a:solidFill>
                          <a:schemeClr val="tx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latin typeface="+mn-lt"/>
                          <a:ea typeface="+mn-ea"/>
                          <a:cs typeface="+mn-cs"/>
                        </a:rPr>
                        <a:t>Engineering and QA/QC compatibility with non-EU standards and norms (pressure equipment)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latin typeface="+mn-lt"/>
                          <a:ea typeface="+mn-ea"/>
                          <a:cs typeface="+mn-cs"/>
                        </a:rPr>
                        <a:t>Overseas transportability</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dirty="0">
                          <a:solidFill>
                            <a:schemeClr val="tx1"/>
                          </a:solidFill>
                        </a:rPr>
                        <a:t>~</a:t>
                      </a:r>
                      <a:r>
                        <a:rPr lang="en-US" sz="1400" dirty="0">
                          <a:solidFill>
                            <a:schemeClr val="tx1"/>
                          </a:solidFill>
                        </a:rPr>
                        <a:t> 50 </a:t>
                      </a:r>
                      <a:r>
                        <a:rPr lang="en-US" sz="1400" dirty="0" err="1">
                          <a:solidFill>
                            <a:schemeClr val="tx1"/>
                          </a:solidFill>
                        </a:rPr>
                        <a:t>FTE.y</a:t>
                      </a:r>
                      <a:endParaRPr lang="en-US" sz="1400" dirty="0">
                        <a:solidFill>
                          <a:schemeClr val="tx1"/>
                        </a:solidFill>
                      </a:endParaRPr>
                    </a:p>
                  </a:txBody>
                  <a:tcPr>
                    <a:lnL w="38100" cap="flat" cmpd="sng" algn="ctr">
                      <a:solidFill>
                        <a:schemeClr val="bg1"/>
                      </a:solidFill>
                      <a:prstDash val="solid"/>
                      <a:round/>
                      <a:headEnd type="none" w="med" len="med"/>
                      <a:tailEnd type="none" w="med" len="med"/>
                    </a:lnL>
                    <a:noFill/>
                  </a:tcPr>
                </a:tc>
                <a:tc>
                  <a:txBody>
                    <a:bodyPr/>
                    <a:lstStyle/>
                    <a:p>
                      <a:pPr algn="ctr"/>
                      <a:r>
                        <a:rPr lang="en-US" sz="1400" dirty="0">
                          <a:solidFill>
                            <a:schemeClr val="tx1"/>
                          </a:solidFill>
                        </a:rPr>
                        <a:t>~9-10 MCHF</a:t>
                      </a:r>
                    </a:p>
                    <a:p>
                      <a:pPr algn="ctr"/>
                      <a:r>
                        <a:rPr lang="en-US" sz="1400" dirty="0">
                          <a:solidFill>
                            <a:schemeClr val="tx1"/>
                          </a:solidFill>
                        </a:rPr>
                        <a:t>(estimated external effort)</a:t>
                      </a:r>
                      <a:endParaRPr lang="en-US" sz="1400" b="1" dirty="0">
                        <a:solidFill>
                          <a:schemeClr val="tx1"/>
                        </a:solidFill>
                      </a:endParaRPr>
                    </a:p>
                    <a:p>
                      <a:pPr algn="ctr"/>
                      <a:endParaRPr lang="en-CH" sz="1400" dirty="0">
                        <a:solidFill>
                          <a:schemeClr val="tx1"/>
                        </a:solidFill>
                      </a:endParaRPr>
                    </a:p>
                  </a:txBody>
                  <a:tcPr>
                    <a:noFill/>
                  </a:tcPr>
                </a:tc>
                <a:tc>
                  <a:txBody>
                    <a:bodyPr/>
                    <a:lstStyle/>
                    <a:p>
                      <a:pPr algn="ctr"/>
                      <a:r>
                        <a:rPr lang="en-US" sz="1400" dirty="0">
                          <a:solidFill>
                            <a:schemeClr val="tx1"/>
                          </a:solidFill>
                        </a:rPr>
                        <a:t>6-7</a:t>
                      </a:r>
                      <a:endParaRPr lang="en-CH" sz="1400" dirty="0">
                        <a:solidFill>
                          <a:schemeClr val="tx1"/>
                        </a:solidFill>
                      </a:endParaRPr>
                    </a:p>
                  </a:txBody>
                  <a:tcPr>
                    <a:noFill/>
                  </a:tcPr>
                </a:tc>
                <a:extLst>
                  <a:ext uri="{0D108BD9-81ED-4DB2-BD59-A6C34878D82A}">
                    <a16:rowId xmlns:a16="http://schemas.microsoft.com/office/drawing/2014/main" val="1040718932"/>
                  </a:ext>
                </a:extLst>
              </a:tr>
            </a:tbl>
          </a:graphicData>
        </a:graphic>
      </p:graphicFrame>
    </p:spTree>
    <p:extLst>
      <p:ext uri="{BB962C8B-B14F-4D97-AF65-F5344CB8AC3E}">
        <p14:creationId xmlns:p14="http://schemas.microsoft.com/office/powerpoint/2010/main" val="3530108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F8FC7F-5531-E4FB-74AF-7376FA2DC13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3962ABF-5DFE-DA3E-DA39-F22D8BC1ED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82F94-2A4F-23F7-93C2-B297C07AD834}"/>
              </a:ext>
            </a:extLst>
          </p:cNvPr>
          <p:cNvSpPr>
            <a:spLocks noGrp="1"/>
          </p:cNvSpPr>
          <p:nvPr>
            <p:ph type="title"/>
          </p:nvPr>
        </p:nvSpPr>
        <p:spPr>
          <a:xfrm>
            <a:off x="1156851" y="637762"/>
            <a:ext cx="10322384" cy="900131"/>
          </a:xfrm>
        </p:spPr>
        <p:txBody>
          <a:bodyPr anchor="t">
            <a:normAutofit/>
          </a:bodyPr>
          <a:lstStyle/>
          <a:p>
            <a:r>
              <a:rPr lang="en-CH" sz="4000" dirty="0">
                <a:solidFill>
                  <a:schemeClr val="bg1"/>
                </a:solidFill>
              </a:rPr>
              <a:t>4) 400 &amp; 800 MHz high-efficiency power sources</a:t>
            </a:r>
          </a:p>
        </p:txBody>
      </p:sp>
      <p:sp>
        <p:nvSpPr>
          <p:cNvPr id="10" name="Rectangle 9">
            <a:extLst>
              <a:ext uri="{FF2B5EF4-FFF2-40B4-BE49-F238E27FC236}">
                <a16:creationId xmlns:a16="http://schemas.microsoft.com/office/drawing/2014/main" id="{6F15BC53-7B82-118E-AF49-C3B37BD33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7F7C28-1E6A-3AE2-ED92-42023E251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187C827C-C12C-9DFE-288F-2AFC2C873D99}"/>
              </a:ext>
            </a:extLst>
          </p:cNvPr>
          <p:cNvGraphicFramePr>
            <a:graphicFrameLocks noGrp="1"/>
          </p:cNvGraphicFramePr>
          <p:nvPr>
            <p:extLst>
              <p:ext uri="{D42A27DB-BD31-4B8C-83A1-F6EECF244321}">
                <p14:modId xmlns:p14="http://schemas.microsoft.com/office/powerpoint/2010/main" val="1484279960"/>
              </p:ext>
            </p:extLst>
          </p:nvPr>
        </p:nvGraphicFramePr>
        <p:xfrm>
          <a:off x="366017" y="2055449"/>
          <a:ext cx="11113218" cy="3403600"/>
        </p:xfrm>
        <a:graphic>
          <a:graphicData uri="http://schemas.openxmlformats.org/drawingml/2006/table">
            <a:tbl>
              <a:tblPr firstRow="1" bandRow="1">
                <a:tableStyleId>{5C22544A-7EE6-4342-B048-85BDC9FD1C3A}</a:tableStyleId>
              </a:tblPr>
              <a:tblGrid>
                <a:gridCol w="983389">
                  <a:extLst>
                    <a:ext uri="{9D8B030D-6E8A-4147-A177-3AD203B41FA5}">
                      <a16:colId xmlns:a16="http://schemas.microsoft.com/office/drawing/2014/main" val="2795068928"/>
                    </a:ext>
                  </a:extLst>
                </a:gridCol>
                <a:gridCol w="2929245">
                  <a:extLst>
                    <a:ext uri="{9D8B030D-6E8A-4147-A177-3AD203B41FA5}">
                      <a16:colId xmlns:a16="http://schemas.microsoft.com/office/drawing/2014/main" val="1691442367"/>
                    </a:ext>
                  </a:extLst>
                </a:gridCol>
                <a:gridCol w="1700118">
                  <a:extLst>
                    <a:ext uri="{9D8B030D-6E8A-4147-A177-3AD203B41FA5}">
                      <a16:colId xmlns:a16="http://schemas.microsoft.com/office/drawing/2014/main" val="3048108307"/>
                    </a:ext>
                  </a:extLst>
                </a:gridCol>
                <a:gridCol w="1392702">
                  <a:extLst>
                    <a:ext uri="{9D8B030D-6E8A-4147-A177-3AD203B41FA5}">
                      <a16:colId xmlns:a16="http://schemas.microsoft.com/office/drawing/2014/main" val="2714074786"/>
                    </a:ext>
                  </a:extLst>
                </a:gridCol>
                <a:gridCol w="1266092">
                  <a:extLst>
                    <a:ext uri="{9D8B030D-6E8A-4147-A177-3AD203B41FA5}">
                      <a16:colId xmlns:a16="http://schemas.microsoft.com/office/drawing/2014/main" val="1141944744"/>
                    </a:ext>
                  </a:extLst>
                </a:gridCol>
                <a:gridCol w="1560912">
                  <a:extLst>
                    <a:ext uri="{9D8B030D-6E8A-4147-A177-3AD203B41FA5}">
                      <a16:colId xmlns:a16="http://schemas.microsoft.com/office/drawing/2014/main" val="989601673"/>
                    </a:ext>
                  </a:extLst>
                </a:gridCol>
                <a:gridCol w="1280760">
                  <a:extLst>
                    <a:ext uri="{9D8B030D-6E8A-4147-A177-3AD203B41FA5}">
                      <a16:colId xmlns:a16="http://schemas.microsoft.com/office/drawing/2014/main" val="2021518897"/>
                    </a:ext>
                  </a:extLst>
                </a:gridCol>
              </a:tblGrid>
              <a:tr h="185420">
                <a:tc>
                  <a:txBody>
                    <a:bodyPr/>
                    <a:lstStyle/>
                    <a:p>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CH" sz="160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err="1">
                          <a:ln>
                            <a:solidFill>
                              <a:schemeClr val="bg1"/>
                            </a:solidFill>
                          </a:ln>
                        </a:rPr>
                        <a:t>existing</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err="1">
                          <a:ln>
                            <a:solidFill>
                              <a:schemeClr val="bg1"/>
                            </a:solidFill>
                          </a:ln>
                        </a:rPr>
                        <a:t>Pre-protoype</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High-power </a:t>
                      </a:r>
                      <a:r>
                        <a:rPr lang="de-CH" sz="1600" b="0" dirty="0" err="1">
                          <a:ln>
                            <a:solidFill>
                              <a:schemeClr val="bg1"/>
                            </a:solidFill>
                          </a:ln>
                        </a:rPr>
                        <a:t>test</a:t>
                      </a:r>
                      <a:r>
                        <a:rPr lang="de-CH" sz="1600" b="0" dirty="0">
                          <a:ln>
                            <a:solidFill>
                              <a:schemeClr val="bg1"/>
                            </a:solidFill>
                          </a:ln>
                        </a:rPr>
                        <a:t> </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Tested on cavity</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industrialisation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78949681"/>
                  </a:ext>
                </a:extLst>
              </a:tr>
              <a:tr h="185420">
                <a:tc>
                  <a:txBody>
                    <a:bodyPr/>
                    <a:lstStyle/>
                    <a:p>
                      <a:r>
                        <a:rPr lang="en-CH" sz="1600" b="0" kern="1200" dirty="0">
                          <a:ln>
                            <a:solidFill>
                              <a:schemeClr val="bg1"/>
                            </a:solidFill>
                          </a:ln>
                          <a:solidFill>
                            <a:schemeClr val="lt1"/>
                          </a:solidFill>
                          <a:latin typeface="+mn-lt"/>
                          <a:ea typeface="+mn-ea"/>
                          <a:cs typeface="+mn-cs"/>
                        </a:rPr>
                        <a:t>TRL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CH" sz="1600" b="0" kern="1200" dirty="0">
                        <a:ln>
                          <a:solidFill>
                            <a:schemeClr val="bg1"/>
                          </a:solidFill>
                        </a:ln>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TRL4</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TRL4</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a:txBody>
                    <a:bodyPr/>
                    <a:lstStyle/>
                    <a:p>
                      <a:pPr marL="0" algn="l" defTabSz="914400" rtl="0" eaLnBrk="1" latinLnBrk="0" hangingPunct="1"/>
                      <a:r>
                        <a:rPr lang="en-CH" sz="1600" kern="1200" dirty="0">
                          <a:solidFill>
                            <a:schemeClr val="dk1"/>
                          </a:solidFill>
                          <a:latin typeface="+mn-lt"/>
                          <a:ea typeface="+mn-ea"/>
                          <a:cs typeface="+mn-cs"/>
                        </a:rPr>
                        <a:t>TRL5</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F7B6"/>
                    </a:solidFill>
                  </a:tcPr>
                </a:tc>
                <a:tc>
                  <a:txBody>
                    <a:bodyPr/>
                    <a:lstStyle/>
                    <a:p>
                      <a:pPr marL="0" algn="l" defTabSz="914400" rtl="0" eaLnBrk="1" latinLnBrk="0" hangingPunct="1"/>
                      <a:r>
                        <a:rPr lang="en-CH" sz="1600" kern="1200" dirty="0">
                          <a:solidFill>
                            <a:schemeClr val="dk1"/>
                          </a:solidFill>
                          <a:latin typeface="+mn-lt"/>
                          <a:ea typeface="+mn-ea"/>
                          <a:cs typeface="+mn-cs"/>
                        </a:rPr>
                        <a:t>TRL6</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algn="l" defTabSz="914400" rtl="0" eaLnBrk="1" latinLnBrk="0" hangingPunct="1"/>
                      <a:r>
                        <a:rPr lang="en-CH" sz="1600" kern="1200" dirty="0">
                          <a:solidFill>
                            <a:schemeClr val="dk1"/>
                          </a:solidFill>
                          <a:latin typeface="+mn-lt"/>
                          <a:ea typeface="+mn-ea"/>
                          <a:cs typeface="+mn-cs"/>
                        </a:rPr>
                        <a:t>TRL7</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EDA72"/>
                    </a:solidFill>
                  </a:tcPr>
                </a:tc>
                <a:extLst>
                  <a:ext uri="{0D108BD9-81ED-4DB2-BD59-A6C34878D82A}">
                    <a16:rowId xmlns:a16="http://schemas.microsoft.com/office/drawing/2014/main" val="2680258504"/>
                  </a:ext>
                </a:extLst>
              </a:tr>
              <a:tr h="370840">
                <a:tc rowSpan="3">
                  <a:txBody>
                    <a:bodyPr/>
                    <a:lstStyle/>
                    <a:p>
                      <a:r>
                        <a:rPr lang="en-CH" sz="1600" dirty="0">
                          <a:solidFill>
                            <a:schemeClr val="bg1"/>
                          </a:solidFill>
                        </a:rPr>
                        <a:t>400 MHz</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dirty="0">
                          <a:solidFill>
                            <a:schemeClr val="bg1"/>
                          </a:solidFill>
                        </a:rPr>
                        <a:t>type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LHC HE klystron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HE tristron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a:txBody>
                    <a:bodyPr/>
                    <a:lstStyle/>
                    <a:p>
                      <a:pPr algn="l"/>
                      <a:r>
                        <a:rPr lang="en-CH" sz="1600" dirty="0"/>
                        <a:t>HE tristron</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F7B6"/>
                    </a:solidFill>
                  </a:tcPr>
                </a:tc>
                <a:tc>
                  <a:txBody>
                    <a:bodyPr/>
                    <a:lstStyle/>
                    <a:p>
                      <a:pPr algn="l"/>
                      <a:r>
                        <a:rPr lang="en-CH" sz="1600" dirty="0"/>
                        <a:t>HE tristron</a:t>
                      </a: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algn="l"/>
                      <a:r>
                        <a:rPr lang="en-CH" sz="1600" dirty="0"/>
                        <a:t>HE tristron</a:t>
                      </a:r>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7CE6C"/>
                    </a:solidFill>
                  </a:tcPr>
                </a:tc>
                <a:extLst>
                  <a:ext uri="{0D108BD9-81ED-4DB2-BD59-A6C34878D82A}">
                    <a16:rowId xmlns:a16="http://schemas.microsoft.com/office/drawing/2014/main" val="3381588506"/>
                  </a:ext>
                </a:extLst>
              </a:tr>
              <a:tr h="370840">
                <a:tc vMerge="1">
                  <a:txBody>
                    <a:bodyPr/>
                    <a:lstStyle/>
                    <a:p>
                      <a:endParaRPr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dirty="0">
                          <a:solidFill>
                            <a:schemeClr val="bg1"/>
                          </a:solidFill>
                        </a:rPr>
                        <a:t>P</a:t>
                      </a:r>
                      <a:r>
                        <a:rPr lang="en-CH" sz="1600" baseline="-25000" dirty="0">
                          <a:solidFill>
                            <a:schemeClr val="bg1"/>
                          </a:solidFill>
                        </a:rPr>
                        <a:t>CW</a:t>
                      </a:r>
                      <a:r>
                        <a:rPr lang="en-CH" sz="1600" dirty="0">
                          <a:solidFill>
                            <a:schemeClr val="bg1"/>
                          </a:solidFill>
                        </a:rPr>
                        <a:t> (kW) </a:t>
                      </a:r>
                      <a:r>
                        <a:rPr lang="en-CH" sz="1100" dirty="0">
                          <a:solidFill>
                            <a:schemeClr val="bg1"/>
                          </a:solidFill>
                        </a:rPr>
                        <a:t>382 in steady state, 500 to compensate for failing cavities</a:t>
                      </a:r>
                      <a:endParaRPr lang="en-CH" sz="16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350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FFFC77"/>
                    </a:solidFill>
                  </a:tcPr>
                </a:tc>
                <a:tc>
                  <a:txBody>
                    <a:bodyPr/>
                    <a:lstStyle/>
                    <a:p>
                      <a:pPr algn="ctr"/>
                      <a:r>
                        <a:rPr lang="en-CH" sz="1600" dirty="0"/>
                        <a:t>500</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F7F7B6"/>
                    </a:solidFill>
                  </a:tcPr>
                </a:tc>
                <a:tc>
                  <a:txBody>
                    <a:bodyPr/>
                    <a:lstStyle/>
                    <a:p>
                      <a:pPr algn="ctr"/>
                      <a:r>
                        <a:rPr lang="en-CH" sz="1600" dirty="0"/>
                        <a:t>500</a:t>
                      </a:r>
                    </a:p>
                  </a:txBody>
                  <a:tcPr>
                    <a:lnT w="38100" cap="flat" cmpd="sng" algn="ctr">
                      <a:solidFill>
                        <a:schemeClr val="bg1"/>
                      </a:solidFill>
                      <a:prstDash val="solid"/>
                      <a:round/>
                      <a:headEnd type="none" w="med" len="med"/>
                      <a:tailEnd type="none" w="med" len="med"/>
                    </a:lnT>
                    <a:solidFill>
                      <a:srgbClr val="B1E19F"/>
                    </a:solidFill>
                  </a:tcPr>
                </a:tc>
                <a:tc>
                  <a:txBody>
                    <a:bodyPr/>
                    <a:lstStyle/>
                    <a:p>
                      <a:pPr algn="ctr"/>
                      <a:r>
                        <a:rPr lang="en-CH" sz="1600" dirty="0"/>
                        <a:t>500</a:t>
                      </a:r>
                    </a:p>
                  </a:txBody>
                  <a:tcPr>
                    <a:lnT w="38100" cap="flat" cmpd="sng" algn="ctr">
                      <a:solidFill>
                        <a:schemeClr val="bg1"/>
                      </a:solidFill>
                      <a:prstDash val="solid"/>
                      <a:round/>
                      <a:headEnd type="none" w="med" len="med"/>
                      <a:tailEnd type="none" w="med" len="med"/>
                    </a:lnT>
                    <a:solidFill>
                      <a:srgbClr val="87CE6C"/>
                    </a:solidFill>
                  </a:tcPr>
                </a:tc>
                <a:extLst>
                  <a:ext uri="{0D108BD9-81ED-4DB2-BD59-A6C34878D82A}">
                    <a16:rowId xmlns:a16="http://schemas.microsoft.com/office/drawing/2014/main" val="586846150"/>
                  </a:ext>
                </a:extLst>
              </a:tr>
              <a:tr h="370840">
                <a:tc vMerge="1">
                  <a:txBody>
                    <a:bodyPr/>
                    <a:lstStyle/>
                    <a:p>
                      <a:endParaRPr lang="en-CH"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dirty="0">
                          <a:solidFill>
                            <a:schemeClr val="bg1"/>
                          </a:solidFill>
                        </a:rPr>
                        <a:t>efficiency</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70%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90%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90%</a:t>
                      </a:r>
                    </a:p>
                  </a:txBody>
                  <a:tcPr>
                    <a:lnL w="38100" cap="flat" cmpd="sng" algn="ctr">
                      <a:solidFill>
                        <a:schemeClr val="bg1"/>
                      </a:solidFill>
                      <a:prstDash val="solid"/>
                      <a:round/>
                      <a:headEnd type="none" w="med" len="med"/>
                      <a:tailEnd type="none" w="med" len="med"/>
                    </a:lnL>
                    <a:solidFill>
                      <a:srgbClr val="F7F7B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90%</a:t>
                      </a:r>
                    </a:p>
                  </a:txBody>
                  <a:tcPr>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90%</a:t>
                      </a:r>
                    </a:p>
                  </a:txBody>
                  <a:tcPr>
                    <a:solidFill>
                      <a:srgbClr val="87CE6C"/>
                    </a:solidFill>
                  </a:tcPr>
                </a:tc>
                <a:extLst>
                  <a:ext uri="{0D108BD9-81ED-4DB2-BD59-A6C34878D82A}">
                    <a16:rowId xmlns:a16="http://schemas.microsoft.com/office/drawing/2014/main" val="612865802"/>
                  </a:ext>
                </a:extLst>
              </a:tr>
              <a:tr h="370840">
                <a:tc rowSpan="3">
                  <a:txBody>
                    <a:bodyPr/>
                    <a:lstStyle/>
                    <a:p>
                      <a:r>
                        <a:rPr lang="en-CH" sz="1600" dirty="0">
                          <a:solidFill>
                            <a:schemeClr val="bg1"/>
                          </a:solidFill>
                        </a:rPr>
                        <a:t>800 MHz</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dirty="0">
                          <a:solidFill>
                            <a:schemeClr val="bg1"/>
                          </a:solidFill>
                        </a:rPr>
                        <a:t>type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IOT, (SPS)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tristron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algn="l"/>
                      <a:r>
                        <a:rPr lang="en-CH" sz="1600" dirty="0"/>
                        <a:t>tristron</a:t>
                      </a:r>
                    </a:p>
                  </a:txBody>
                  <a:tcPr>
                    <a:lnL w="38100" cap="flat" cmpd="sng" algn="ctr">
                      <a:solidFill>
                        <a:schemeClr val="bg1"/>
                      </a:solidFill>
                      <a:prstDash val="solid"/>
                      <a:round/>
                      <a:headEnd type="none" w="med" len="med"/>
                      <a:tailEnd type="none" w="med" len="med"/>
                    </a:lnL>
                    <a:solidFill>
                      <a:srgbClr val="F7F7B6"/>
                    </a:solidFill>
                  </a:tcPr>
                </a:tc>
                <a:tc>
                  <a:txBody>
                    <a:bodyPr/>
                    <a:lstStyle/>
                    <a:p>
                      <a:pPr algn="l"/>
                      <a:r>
                        <a:rPr lang="en-CH" sz="1600" dirty="0"/>
                        <a:t>tristron</a:t>
                      </a:r>
                    </a:p>
                  </a:txBody>
                  <a:tcPr>
                    <a:solidFill>
                      <a:srgbClr val="B1E19F"/>
                    </a:solidFill>
                  </a:tcPr>
                </a:tc>
                <a:tc>
                  <a:txBody>
                    <a:bodyPr/>
                    <a:lstStyle/>
                    <a:p>
                      <a:pPr algn="l"/>
                      <a:r>
                        <a:rPr lang="en-CH" sz="1600" dirty="0"/>
                        <a:t>tristron</a:t>
                      </a:r>
                    </a:p>
                  </a:txBody>
                  <a:tcPr>
                    <a:solidFill>
                      <a:srgbClr val="87CE6C"/>
                    </a:solidFill>
                  </a:tcPr>
                </a:tc>
                <a:extLst>
                  <a:ext uri="{0D108BD9-81ED-4DB2-BD59-A6C34878D82A}">
                    <a16:rowId xmlns:a16="http://schemas.microsoft.com/office/drawing/2014/main" val="1866273269"/>
                  </a:ext>
                </a:extLst>
              </a:tr>
              <a:tr h="370840">
                <a:tc vMerge="1">
                  <a:txBody>
                    <a:bodyPr/>
                    <a:lstStyle/>
                    <a:p>
                      <a:endParaRPr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dirty="0">
                          <a:solidFill>
                            <a:schemeClr val="bg1"/>
                          </a:solidFill>
                        </a:rPr>
                        <a:t>P</a:t>
                      </a:r>
                      <a:r>
                        <a:rPr lang="en-CH" sz="1600" baseline="-25000" dirty="0">
                          <a:solidFill>
                            <a:schemeClr val="bg1"/>
                          </a:solidFill>
                        </a:rPr>
                        <a:t>CW</a:t>
                      </a:r>
                      <a:r>
                        <a:rPr lang="en-CH" sz="1600" dirty="0">
                          <a:solidFill>
                            <a:schemeClr val="bg1"/>
                          </a:solidFill>
                        </a:rPr>
                        <a:t> (kW) </a:t>
                      </a:r>
                      <a:r>
                        <a:rPr lang="en-CH" sz="1100" dirty="0">
                          <a:solidFill>
                            <a:schemeClr val="bg1"/>
                          </a:solidFill>
                        </a:rPr>
                        <a:t>195 in steady state, 250 with margin</a:t>
                      </a:r>
                      <a:endParaRPr lang="en-CH" sz="16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40 kW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algn="ctr"/>
                      <a:r>
                        <a:rPr lang="en-CH" sz="1600" dirty="0"/>
                        <a:t>250</a:t>
                      </a:r>
                    </a:p>
                  </a:txBody>
                  <a:tcPr>
                    <a:lnL w="38100" cap="flat" cmpd="sng" algn="ctr">
                      <a:solidFill>
                        <a:schemeClr val="bg1"/>
                      </a:solidFill>
                      <a:prstDash val="solid"/>
                      <a:round/>
                      <a:headEnd type="none" w="med" len="med"/>
                      <a:tailEnd type="none" w="med" len="med"/>
                    </a:lnL>
                    <a:solidFill>
                      <a:srgbClr val="F7F7B6"/>
                    </a:solidFill>
                  </a:tcPr>
                </a:tc>
                <a:tc>
                  <a:txBody>
                    <a:bodyPr/>
                    <a:lstStyle/>
                    <a:p>
                      <a:pPr algn="ctr"/>
                      <a:r>
                        <a:rPr lang="en-CH" sz="1600" dirty="0"/>
                        <a:t>250</a:t>
                      </a:r>
                    </a:p>
                  </a:txBody>
                  <a:tcPr>
                    <a:solidFill>
                      <a:srgbClr val="B1E19F"/>
                    </a:solidFill>
                  </a:tcPr>
                </a:tc>
                <a:tc>
                  <a:txBody>
                    <a:bodyPr/>
                    <a:lstStyle/>
                    <a:p>
                      <a:pPr algn="ctr"/>
                      <a:r>
                        <a:rPr lang="en-CH" sz="1600" dirty="0"/>
                        <a:t>250</a:t>
                      </a:r>
                    </a:p>
                  </a:txBody>
                  <a:tcPr>
                    <a:solidFill>
                      <a:srgbClr val="87CE6C"/>
                    </a:solidFill>
                  </a:tcPr>
                </a:tc>
                <a:extLst>
                  <a:ext uri="{0D108BD9-81ED-4DB2-BD59-A6C34878D82A}">
                    <a16:rowId xmlns:a16="http://schemas.microsoft.com/office/drawing/2014/main" val="1040718932"/>
                  </a:ext>
                </a:extLst>
              </a:tr>
              <a:tr h="370840">
                <a:tc vMerge="1">
                  <a:txBody>
                    <a:bodyPr/>
                    <a:lstStyle/>
                    <a:p>
                      <a:endParaRPr lang="en-CH"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600" dirty="0">
                          <a:solidFill>
                            <a:schemeClr val="bg1"/>
                          </a:solidFill>
                        </a:rPr>
                        <a:t>efficiency</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~68%</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90%</a:t>
                      </a:r>
                    </a:p>
                  </a:txBody>
                  <a:tcPr>
                    <a:lnL w="38100" cap="flat" cmpd="sng" algn="ctr">
                      <a:solidFill>
                        <a:schemeClr val="bg1"/>
                      </a:solidFill>
                      <a:prstDash val="solid"/>
                      <a:round/>
                      <a:headEnd type="none" w="med" len="med"/>
                      <a:tailEnd type="none" w="med" len="med"/>
                    </a:lnL>
                    <a:solidFill>
                      <a:srgbClr val="F7F7B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90%</a:t>
                      </a:r>
                    </a:p>
                  </a:txBody>
                  <a:tcPr>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90%</a:t>
                      </a:r>
                    </a:p>
                  </a:txBody>
                  <a:tcPr>
                    <a:solidFill>
                      <a:srgbClr val="87CE6C"/>
                    </a:solidFill>
                  </a:tcPr>
                </a:tc>
                <a:extLst>
                  <a:ext uri="{0D108BD9-81ED-4DB2-BD59-A6C34878D82A}">
                    <a16:rowId xmlns:a16="http://schemas.microsoft.com/office/drawing/2014/main" val="3140008605"/>
                  </a:ext>
                </a:extLst>
              </a:tr>
            </a:tbl>
          </a:graphicData>
        </a:graphic>
      </p:graphicFrame>
      <p:sp>
        <p:nvSpPr>
          <p:cNvPr id="13" name="TextBox 12">
            <a:extLst>
              <a:ext uri="{FF2B5EF4-FFF2-40B4-BE49-F238E27FC236}">
                <a16:creationId xmlns:a16="http://schemas.microsoft.com/office/drawing/2014/main" id="{8616694D-FC3C-206E-0039-1222EA62CFBD}"/>
              </a:ext>
            </a:extLst>
          </p:cNvPr>
          <p:cNvSpPr txBox="1"/>
          <p:nvPr/>
        </p:nvSpPr>
        <p:spPr>
          <a:xfrm>
            <a:off x="4747985" y="5668249"/>
            <a:ext cx="1132312" cy="584775"/>
          </a:xfrm>
          <a:prstGeom prst="rect">
            <a:avLst/>
          </a:prstGeom>
          <a:noFill/>
        </p:spPr>
        <p:txBody>
          <a:bodyPr wrap="square" rtlCol="0">
            <a:spAutoFit/>
          </a:bodyPr>
          <a:lstStyle/>
          <a:p>
            <a:r>
              <a:rPr lang="en-GB" sz="1600" b="1" dirty="0"/>
              <a:t>A</a:t>
            </a:r>
            <a:r>
              <a:rPr lang="en-CH" sz="1600" b="1" dirty="0"/>
              <a:t>chieved today</a:t>
            </a:r>
          </a:p>
        </p:txBody>
      </p:sp>
      <p:sp>
        <p:nvSpPr>
          <p:cNvPr id="14" name="TextBox 13">
            <a:extLst>
              <a:ext uri="{FF2B5EF4-FFF2-40B4-BE49-F238E27FC236}">
                <a16:creationId xmlns:a16="http://schemas.microsoft.com/office/drawing/2014/main" id="{4D0768D7-2443-9676-7D5D-F30D085B6CF0}"/>
              </a:ext>
            </a:extLst>
          </p:cNvPr>
          <p:cNvSpPr txBox="1"/>
          <p:nvPr/>
        </p:nvSpPr>
        <p:spPr>
          <a:xfrm>
            <a:off x="5980696" y="5668248"/>
            <a:ext cx="1032734" cy="338554"/>
          </a:xfrm>
          <a:prstGeom prst="rect">
            <a:avLst/>
          </a:prstGeom>
          <a:noFill/>
        </p:spPr>
        <p:txBody>
          <a:bodyPr wrap="square" rtlCol="0">
            <a:spAutoFit/>
          </a:bodyPr>
          <a:lstStyle/>
          <a:p>
            <a:r>
              <a:rPr lang="de-CH" sz="1600" b="1" dirty="0"/>
              <a:t>Goals</a:t>
            </a:r>
            <a:endParaRPr lang="en-CH" sz="1600" b="1" dirty="0"/>
          </a:p>
        </p:txBody>
      </p:sp>
      <p:cxnSp>
        <p:nvCxnSpPr>
          <p:cNvPr id="15" name="Straight Connector 14">
            <a:extLst>
              <a:ext uri="{FF2B5EF4-FFF2-40B4-BE49-F238E27FC236}">
                <a16:creationId xmlns:a16="http://schemas.microsoft.com/office/drawing/2014/main" id="{28B166AC-3210-141A-191D-CD5D8EFBCB54}"/>
              </a:ext>
            </a:extLst>
          </p:cNvPr>
          <p:cNvCxnSpPr>
            <a:cxnSpLocks/>
          </p:cNvCxnSpPr>
          <p:nvPr/>
        </p:nvCxnSpPr>
        <p:spPr>
          <a:xfrm>
            <a:off x="5980696" y="5465379"/>
            <a:ext cx="0" cy="75372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B3B7A2A-03EB-506E-E37A-36F7F094F16D}"/>
              </a:ext>
            </a:extLst>
          </p:cNvPr>
          <p:cNvCxnSpPr/>
          <p:nvPr/>
        </p:nvCxnSpPr>
        <p:spPr>
          <a:xfrm>
            <a:off x="6124136" y="5465379"/>
            <a:ext cx="1549101"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232D254-A050-E904-C215-EBA1EE3E125C}"/>
              </a:ext>
            </a:extLst>
          </p:cNvPr>
          <p:cNvCxnSpPr>
            <a:cxnSpLocks/>
          </p:cNvCxnSpPr>
          <p:nvPr/>
        </p:nvCxnSpPr>
        <p:spPr>
          <a:xfrm flipH="1">
            <a:off x="4306094" y="5470523"/>
            <a:ext cx="1443316"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901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2F4D26-F49A-0D6B-97FF-9D511760770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AB97CE0-DAB9-AB9E-69F7-458B0E78E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3AF85-D831-0CEF-C2C1-05C94CD5EE1E}"/>
              </a:ext>
            </a:extLst>
          </p:cNvPr>
          <p:cNvSpPr>
            <a:spLocks noGrp="1"/>
          </p:cNvSpPr>
          <p:nvPr>
            <p:ph type="title"/>
          </p:nvPr>
        </p:nvSpPr>
        <p:spPr>
          <a:xfrm>
            <a:off x="1156850" y="637762"/>
            <a:ext cx="10350519" cy="900131"/>
          </a:xfrm>
        </p:spPr>
        <p:txBody>
          <a:bodyPr anchor="t">
            <a:normAutofit/>
          </a:bodyPr>
          <a:lstStyle/>
          <a:p>
            <a:r>
              <a:rPr lang="en-CH" sz="4000" dirty="0">
                <a:solidFill>
                  <a:schemeClr val="bg1"/>
                </a:solidFill>
              </a:rPr>
              <a:t>4) 400 &amp; 800 MHz power sources: reaching TRL 6</a:t>
            </a:r>
          </a:p>
        </p:txBody>
      </p:sp>
      <p:sp>
        <p:nvSpPr>
          <p:cNvPr id="10" name="Rectangle 9">
            <a:extLst>
              <a:ext uri="{FF2B5EF4-FFF2-40B4-BE49-F238E27FC236}">
                <a16:creationId xmlns:a16="http://schemas.microsoft.com/office/drawing/2014/main" id="{DD4066CC-322E-7646-BEA7-A6DFB9D3C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4538F6-9A91-E0C2-5F5F-39E3139F5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636B39D6-E9C8-403E-F03A-13AEBB4E7ECA}"/>
              </a:ext>
            </a:extLst>
          </p:cNvPr>
          <p:cNvGraphicFramePr>
            <a:graphicFrameLocks noGrp="1"/>
          </p:cNvGraphicFramePr>
          <p:nvPr>
            <p:extLst>
              <p:ext uri="{D42A27DB-BD31-4B8C-83A1-F6EECF244321}">
                <p14:modId xmlns:p14="http://schemas.microsoft.com/office/powerpoint/2010/main" val="242606763"/>
              </p:ext>
            </p:extLst>
          </p:nvPr>
        </p:nvGraphicFramePr>
        <p:xfrm>
          <a:off x="366018" y="2534844"/>
          <a:ext cx="11141352" cy="1808480"/>
        </p:xfrm>
        <a:graphic>
          <a:graphicData uri="http://schemas.openxmlformats.org/drawingml/2006/table">
            <a:tbl>
              <a:tblPr firstRow="1" bandRow="1">
                <a:tableStyleId>{5C22544A-7EE6-4342-B048-85BDC9FD1C3A}</a:tableStyleId>
              </a:tblPr>
              <a:tblGrid>
                <a:gridCol w="2223377">
                  <a:extLst>
                    <a:ext uri="{9D8B030D-6E8A-4147-A177-3AD203B41FA5}">
                      <a16:colId xmlns:a16="http://schemas.microsoft.com/office/drawing/2014/main" val="2795068928"/>
                    </a:ext>
                  </a:extLst>
                </a:gridCol>
                <a:gridCol w="1580984">
                  <a:extLst>
                    <a:ext uri="{9D8B030D-6E8A-4147-A177-3AD203B41FA5}">
                      <a16:colId xmlns:a16="http://schemas.microsoft.com/office/drawing/2014/main" val="1691442367"/>
                    </a:ext>
                  </a:extLst>
                </a:gridCol>
                <a:gridCol w="1227948">
                  <a:extLst>
                    <a:ext uri="{9D8B030D-6E8A-4147-A177-3AD203B41FA5}">
                      <a16:colId xmlns:a16="http://schemas.microsoft.com/office/drawing/2014/main" val="1470392402"/>
                    </a:ext>
                  </a:extLst>
                </a:gridCol>
                <a:gridCol w="1366093">
                  <a:extLst>
                    <a:ext uri="{9D8B030D-6E8A-4147-A177-3AD203B41FA5}">
                      <a16:colId xmlns:a16="http://schemas.microsoft.com/office/drawing/2014/main" val="2714074786"/>
                    </a:ext>
                  </a:extLst>
                </a:gridCol>
                <a:gridCol w="1258646">
                  <a:extLst>
                    <a:ext uri="{9D8B030D-6E8A-4147-A177-3AD203B41FA5}">
                      <a16:colId xmlns:a16="http://schemas.microsoft.com/office/drawing/2014/main" val="1141944744"/>
                    </a:ext>
                  </a:extLst>
                </a:gridCol>
                <a:gridCol w="1719128">
                  <a:extLst>
                    <a:ext uri="{9D8B030D-6E8A-4147-A177-3AD203B41FA5}">
                      <a16:colId xmlns:a16="http://schemas.microsoft.com/office/drawing/2014/main" val="277207642"/>
                    </a:ext>
                  </a:extLst>
                </a:gridCol>
                <a:gridCol w="1765176">
                  <a:extLst>
                    <a:ext uri="{9D8B030D-6E8A-4147-A177-3AD203B41FA5}">
                      <a16:colId xmlns:a16="http://schemas.microsoft.com/office/drawing/2014/main" val="989601673"/>
                    </a:ext>
                  </a:extLst>
                </a:gridCol>
              </a:tblGrid>
              <a:tr h="185420">
                <a:tc>
                  <a:txBody>
                    <a:bodyPr/>
                    <a:lstStyle/>
                    <a:p>
                      <a:r>
                        <a:rPr lang="en-CH" sz="1600" b="0" dirty="0">
                          <a:ln>
                            <a:solidFill>
                              <a:schemeClr val="bg1"/>
                            </a:solidFill>
                          </a:ln>
                        </a:rPr>
                        <a:t>Cavity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HTC (FPC, tuner, shielding)</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Main </a:t>
                      </a:r>
                      <a:r>
                        <a:rPr lang="de-CH" sz="1600" b="0" dirty="0" err="1">
                          <a:ln>
                            <a:solidFill>
                              <a:schemeClr val="bg1"/>
                            </a:solidFill>
                          </a:ln>
                        </a:rPr>
                        <a:t>parameter</a:t>
                      </a:r>
                      <a:r>
                        <a:rPr lang="de-CH" sz="1600" b="0" dirty="0">
                          <a:ln>
                            <a:solidFill>
                              <a:schemeClr val="bg1"/>
                            </a:solidFill>
                          </a:ln>
                        </a:rPr>
                        <a:t> </a:t>
                      </a:r>
                      <a:r>
                        <a:rPr lang="de-CH" sz="1600" b="0" dirty="0" err="1">
                          <a:ln>
                            <a:solidFill>
                              <a:schemeClr val="bg1"/>
                            </a:solidFill>
                          </a:ln>
                        </a:rPr>
                        <a:t>to</a:t>
                      </a:r>
                      <a:r>
                        <a:rPr lang="de-CH" sz="1600" b="0" dirty="0">
                          <a:ln>
                            <a:solidFill>
                              <a:schemeClr val="bg1"/>
                            </a:solidFill>
                          </a:ln>
                        </a:rPr>
                        <a:t> </a:t>
                      </a:r>
                      <a:r>
                        <a:rPr lang="de-CH" sz="1600" b="0" dirty="0" err="1">
                          <a:ln>
                            <a:solidFill>
                              <a:schemeClr val="bg1"/>
                            </a:solidFill>
                          </a:ln>
                        </a:rPr>
                        <a:t>be</a:t>
                      </a:r>
                      <a:r>
                        <a:rPr lang="de-CH" sz="1600" b="0" dirty="0">
                          <a:ln>
                            <a:solidFill>
                              <a:schemeClr val="bg1"/>
                            </a:solidFill>
                          </a:ln>
                        </a:rPr>
                        <a:t> </a:t>
                      </a:r>
                      <a:r>
                        <a:rPr lang="de-CH" sz="1600" b="0" dirty="0" err="1">
                          <a:ln>
                            <a:solidFill>
                              <a:schemeClr val="bg1"/>
                            </a:solidFill>
                          </a:ln>
                        </a:rPr>
                        <a:t>improved</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err="1">
                          <a:ln>
                            <a:solidFill>
                              <a:schemeClr val="bg1"/>
                            </a:solidFill>
                          </a:ln>
                        </a:rPr>
                        <a:t>Improvement</a:t>
                      </a:r>
                      <a:r>
                        <a:rPr lang="de-CH" sz="1600" b="0" dirty="0">
                          <a:ln>
                            <a:solidFill>
                              <a:schemeClr val="bg1"/>
                            </a:solidFill>
                          </a:ln>
                        </a:rPr>
                        <a:t> </a:t>
                      </a:r>
                      <a:r>
                        <a:rPr lang="de-CH" sz="1600" b="0" dirty="0" err="1">
                          <a:ln>
                            <a:solidFill>
                              <a:schemeClr val="bg1"/>
                            </a:solidFill>
                          </a:ln>
                        </a:rPr>
                        <a:t>factor</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600" b="0" dirty="0">
                          <a:ln>
                            <a:solidFill>
                              <a:schemeClr val="bg1"/>
                            </a:solidFill>
                          </a:ln>
                        </a:rPr>
                        <a:t>Manpower [FTE-y]</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de-CH" sz="1600" b="0" dirty="0">
                          <a:ln>
                            <a:solidFill>
                              <a:schemeClr val="bg1"/>
                            </a:solidFill>
                          </a:ln>
                        </a:rPr>
                        <a:t>Material [MCHF]</a:t>
                      </a:r>
                      <a:endParaRPr lang="en-CH" sz="16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600" b="0" dirty="0">
                          <a:ln>
                            <a:solidFill>
                              <a:schemeClr val="bg1"/>
                            </a:solidFill>
                          </a:ln>
                        </a:rPr>
                        <a:t>Timescale [years]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78949681"/>
                  </a:ext>
                </a:extLst>
              </a:tr>
              <a:tr h="370840">
                <a:tc>
                  <a:txBody>
                    <a:bodyPr/>
                    <a:lstStyle/>
                    <a:p>
                      <a:r>
                        <a:rPr lang="en-CH" sz="1600" dirty="0">
                          <a:solidFill>
                            <a:schemeClr val="bg1"/>
                          </a:solidFill>
                        </a:rPr>
                        <a:t>400 MHz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500 kW CW</a:t>
                      </a:r>
                      <a:endParaRPr lang="en-CH" sz="1600" baseline="300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600" kern="1200" dirty="0">
                          <a:solidFill>
                            <a:schemeClr val="dk1"/>
                          </a:solidFill>
                          <a:latin typeface="+mn-lt"/>
                          <a:ea typeface="+mn-ea"/>
                          <a:cs typeface="+mn-cs"/>
                        </a:rPr>
                        <a:t>CW power</a:t>
                      </a:r>
                      <a:endParaRPr lang="en-CH" sz="1600" kern="1200" dirty="0">
                        <a:solidFill>
                          <a:schemeClr val="dk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mn-ea"/>
                          <a:cs typeface="+mn-cs"/>
                        </a:rPr>
                        <a:t>X</a:t>
                      </a:r>
                      <a:r>
                        <a:rPr lang="en-CH" sz="1600" kern="1200" dirty="0">
                          <a:solidFill>
                            <a:schemeClr val="dk1"/>
                          </a:solidFill>
                          <a:latin typeface="+mn-lt"/>
                          <a:ea typeface="+mn-ea"/>
                          <a:cs typeface="+mn-cs"/>
                        </a:rPr>
                        <a:t>1.4 (LHC)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xx</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pPr algn="ctr"/>
                      <a:r>
                        <a:rPr lang="en-CH" sz="1600" dirty="0"/>
                        <a:t>xx (CERN)</a:t>
                      </a:r>
                    </a:p>
                  </a:txBody>
                  <a:tcPr>
                    <a:lnT w="38100"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3</a:t>
                      </a:r>
                    </a:p>
                  </a:txBody>
                  <a:tcP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586846150"/>
                  </a:ext>
                </a:extLst>
              </a:tr>
              <a:tr h="370840">
                <a:tc>
                  <a:txBody>
                    <a:bodyPr/>
                    <a:lstStyle/>
                    <a:p>
                      <a:r>
                        <a:rPr lang="en-CH" sz="1600" dirty="0">
                          <a:solidFill>
                            <a:schemeClr val="bg1"/>
                          </a:solidFill>
                        </a:rPr>
                        <a:t>800 MHz</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t>250 kW CW</a:t>
                      </a:r>
                      <a:endParaRPr lang="en-CH" sz="1600" baseline="300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CW power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kern="1200" dirty="0">
                          <a:solidFill>
                            <a:schemeClr val="dk1"/>
                          </a:solidFill>
                          <a:latin typeface="+mn-lt"/>
                          <a:ea typeface="+mn-ea"/>
                          <a:cs typeface="+mn-cs"/>
                        </a:rPr>
                        <a:t>6.2 (SPS)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tc>
                  <a:txBody>
                    <a:bodyPr/>
                    <a:lstStyle/>
                    <a:p>
                      <a:pPr algn="ctr"/>
                      <a:r>
                        <a:rPr lang="en-CH" sz="1600" dirty="0"/>
                        <a:t>xx</a:t>
                      </a:r>
                    </a:p>
                  </a:txBody>
                  <a:tcPr>
                    <a:lnL w="38100" cap="flat" cmpd="sng" algn="ctr">
                      <a:solidFill>
                        <a:schemeClr val="bg1"/>
                      </a:solidFill>
                      <a:prstDash val="solid"/>
                      <a:round/>
                      <a:headEnd type="none" w="med" len="med"/>
                      <a:tailEnd type="none" w="med" len="med"/>
                    </a:lnL>
                    <a:noFill/>
                  </a:tcPr>
                </a:tc>
                <a:tc>
                  <a:txBody>
                    <a:bodyPr/>
                    <a:lstStyle/>
                    <a:p>
                      <a:pPr algn="ctr"/>
                      <a:r>
                        <a:rPr lang="en-CH" sz="1600" dirty="0"/>
                        <a:t>xx (coll. + CERN)</a:t>
                      </a:r>
                    </a:p>
                  </a:txBody>
                  <a:tcPr>
                    <a:noFill/>
                  </a:tcPr>
                </a:tc>
                <a:tc>
                  <a:txBody>
                    <a:bodyPr/>
                    <a:lstStyle/>
                    <a:p>
                      <a:pPr algn="ctr"/>
                      <a:r>
                        <a:rPr lang="en-CH" sz="1600" dirty="0"/>
                        <a:t>xx</a:t>
                      </a:r>
                    </a:p>
                  </a:txBody>
                  <a:tcPr>
                    <a:noFill/>
                  </a:tcPr>
                </a:tc>
                <a:extLst>
                  <a:ext uri="{0D108BD9-81ED-4DB2-BD59-A6C34878D82A}">
                    <a16:rowId xmlns:a16="http://schemas.microsoft.com/office/drawing/2014/main" val="1040718932"/>
                  </a:ext>
                </a:extLst>
              </a:tr>
            </a:tbl>
          </a:graphicData>
        </a:graphic>
      </p:graphicFrame>
      <p:sp>
        <p:nvSpPr>
          <p:cNvPr id="5" name="TextBox 4">
            <a:extLst>
              <a:ext uri="{FF2B5EF4-FFF2-40B4-BE49-F238E27FC236}">
                <a16:creationId xmlns:a16="http://schemas.microsoft.com/office/drawing/2014/main" id="{B0669E34-84D6-9575-BF2E-CD8EE3A88489}"/>
              </a:ext>
            </a:extLst>
          </p:cNvPr>
          <p:cNvSpPr txBox="1"/>
          <p:nvPr/>
        </p:nvSpPr>
        <p:spPr>
          <a:xfrm>
            <a:off x="4035557" y="2152729"/>
            <a:ext cx="1753778" cy="338554"/>
          </a:xfrm>
          <a:prstGeom prst="rect">
            <a:avLst/>
          </a:prstGeom>
          <a:noFill/>
        </p:spPr>
        <p:txBody>
          <a:bodyPr wrap="square" rtlCol="0">
            <a:spAutoFit/>
          </a:bodyPr>
          <a:lstStyle/>
          <a:p>
            <a:r>
              <a:rPr lang="de-CH" sz="1600" b="1" dirty="0"/>
              <a:t>Input </a:t>
            </a:r>
            <a:r>
              <a:rPr lang="de-CH" sz="1600" b="1" dirty="0" err="1"/>
              <a:t>for</a:t>
            </a:r>
            <a:r>
              <a:rPr lang="de-CH" sz="1600" b="1" dirty="0"/>
              <a:t> ESPP</a:t>
            </a:r>
            <a:endParaRPr lang="en-CH" sz="1600" b="1" dirty="0"/>
          </a:p>
        </p:txBody>
      </p:sp>
      <p:sp>
        <p:nvSpPr>
          <p:cNvPr id="3" name="TextBox 2">
            <a:extLst>
              <a:ext uri="{FF2B5EF4-FFF2-40B4-BE49-F238E27FC236}">
                <a16:creationId xmlns:a16="http://schemas.microsoft.com/office/drawing/2014/main" id="{8DACC5A3-A2A0-805E-8DFB-A532DED9ABD5}"/>
              </a:ext>
            </a:extLst>
          </p:cNvPr>
          <p:cNvSpPr txBox="1"/>
          <p:nvPr/>
        </p:nvSpPr>
        <p:spPr>
          <a:xfrm>
            <a:off x="366018" y="5169359"/>
            <a:ext cx="11141351" cy="369332"/>
          </a:xfrm>
          <a:prstGeom prst="rect">
            <a:avLst/>
          </a:prstGeom>
          <a:noFill/>
        </p:spPr>
        <p:txBody>
          <a:bodyPr wrap="square" rtlCol="0">
            <a:spAutoFit/>
          </a:bodyPr>
          <a:lstStyle/>
          <a:p>
            <a:r>
              <a:rPr lang="en-CH" dirty="0"/>
              <a:t>Collaboration with SLAC and Thales/IJCLab on single beam HE-IOT. Multi-beam tristron effort based at CERN. </a:t>
            </a:r>
          </a:p>
        </p:txBody>
      </p:sp>
    </p:spTree>
    <p:extLst>
      <p:ext uri="{BB962C8B-B14F-4D97-AF65-F5344CB8AC3E}">
        <p14:creationId xmlns:p14="http://schemas.microsoft.com/office/powerpoint/2010/main" val="1124253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7F11CB-5E15-6ED6-08B5-123A5119D2C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CC48A37-0B90-53EE-BF0D-81452E645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CD81E5-6782-9E2A-D155-82BCBE9F316A}"/>
              </a:ext>
            </a:extLst>
          </p:cNvPr>
          <p:cNvSpPr>
            <a:spLocks noGrp="1"/>
          </p:cNvSpPr>
          <p:nvPr>
            <p:ph type="title"/>
          </p:nvPr>
        </p:nvSpPr>
        <p:spPr>
          <a:xfrm>
            <a:off x="1007478" y="263071"/>
            <a:ext cx="10350519" cy="900131"/>
          </a:xfrm>
        </p:spPr>
        <p:txBody>
          <a:bodyPr anchor="t">
            <a:normAutofit fontScale="90000"/>
          </a:bodyPr>
          <a:lstStyle/>
          <a:p>
            <a:r>
              <a:rPr lang="en-CH" sz="4000" dirty="0">
                <a:solidFill>
                  <a:schemeClr val="bg1"/>
                </a:solidFill>
              </a:rPr>
              <a:t>5) 400 &amp; 800 MHz cavities</a:t>
            </a:r>
            <a:r>
              <a:rPr lang="en-US" sz="4000" dirty="0">
                <a:solidFill>
                  <a:schemeClr val="bg1"/>
                </a:solidFill>
              </a:rPr>
              <a:t>, </a:t>
            </a:r>
            <a:r>
              <a:rPr lang="en-US" sz="4000" dirty="0">
                <a:solidFill>
                  <a:srgbClr val="C00000"/>
                </a:solidFill>
              </a:rPr>
              <a:t>couplers and cryomodules</a:t>
            </a:r>
            <a:r>
              <a:rPr lang="en-CH" sz="4000" dirty="0">
                <a:solidFill>
                  <a:schemeClr val="bg1"/>
                </a:solidFill>
              </a:rPr>
              <a:t>: infrastructure needed for TRL6 validation</a:t>
            </a:r>
          </a:p>
        </p:txBody>
      </p:sp>
      <p:sp>
        <p:nvSpPr>
          <p:cNvPr id="10" name="Rectangle 9">
            <a:extLst>
              <a:ext uri="{FF2B5EF4-FFF2-40B4-BE49-F238E27FC236}">
                <a16:creationId xmlns:a16="http://schemas.microsoft.com/office/drawing/2014/main" id="{AD8075FF-927F-8386-D59C-AFCE2AE6A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8A5F9D-738B-3189-5229-30AC0ED3D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B36AE9-5B9B-FE83-77B2-42E60D8C2A49}"/>
              </a:ext>
            </a:extLst>
          </p:cNvPr>
          <p:cNvSpPr txBox="1"/>
          <p:nvPr/>
        </p:nvSpPr>
        <p:spPr>
          <a:xfrm>
            <a:off x="312428" y="2134821"/>
            <a:ext cx="11740618" cy="4524315"/>
          </a:xfrm>
          <a:prstGeom prst="rect">
            <a:avLst/>
          </a:prstGeom>
          <a:noFill/>
        </p:spPr>
        <p:txBody>
          <a:bodyPr wrap="square" rtlCol="0">
            <a:spAutoFit/>
          </a:bodyPr>
          <a:lstStyle>
            <a:defPPr>
              <a:defRPr lang="en-CH"/>
            </a:defPPr>
            <a:lvl1pPr>
              <a:defRPr b="1">
                <a:solidFill>
                  <a:srgbClr val="FF0000"/>
                </a:solidFill>
              </a:defRPr>
            </a:lvl1pPr>
          </a:lstStyle>
          <a:p>
            <a:r>
              <a:rPr lang="en-GB" dirty="0">
                <a:solidFill>
                  <a:schemeClr val="tx1"/>
                </a:solidFill>
              </a:rPr>
              <a:t>Cavity Vertical Test Stand (2026), more or less existing at CERN</a:t>
            </a:r>
          </a:p>
          <a:p>
            <a:pPr marL="285750" indent="-285750">
              <a:buFont typeface="Arial" panose="020B0604020202020204" pitchFamily="34" charset="0"/>
              <a:buChar char="•"/>
            </a:pPr>
            <a:r>
              <a:rPr lang="en-GB" b="0" dirty="0">
                <a:solidFill>
                  <a:schemeClr val="tx1"/>
                </a:solidFill>
              </a:rPr>
              <a:t>Self Excited Loop, precise RF power meters</a:t>
            </a:r>
          </a:p>
          <a:p>
            <a:pPr marL="285750" indent="-285750">
              <a:buFont typeface="Arial" panose="020B0604020202020204" pitchFamily="34" charset="0"/>
              <a:buChar char="•"/>
            </a:pPr>
            <a:r>
              <a:rPr lang="en-GB" b="0" dirty="0">
                <a:solidFill>
                  <a:schemeClr val="tx1"/>
                </a:solidFill>
              </a:rPr>
              <a:t>RF amplifier: 400 MHz (700 W CW) &amp; 800 MHz (400 W CW)</a:t>
            </a:r>
          </a:p>
          <a:p>
            <a:pPr marL="285750" indent="-285750">
              <a:buFont typeface="Arial" panose="020B0604020202020204" pitchFamily="34" charset="0"/>
              <a:buChar char="•"/>
            </a:pPr>
            <a:r>
              <a:rPr lang="en-GB" b="0" dirty="0">
                <a:solidFill>
                  <a:schemeClr val="tx1"/>
                </a:solidFill>
              </a:rPr>
              <a:t>Vertical cryostats and cryogenics, instrumentation, controls, interlocks</a:t>
            </a:r>
          </a:p>
          <a:p>
            <a:pPr marL="285750" indent="-285750">
              <a:buFont typeface="Arial" panose="020B0604020202020204" pitchFamily="34" charset="0"/>
              <a:buChar char="•"/>
            </a:pPr>
            <a:endParaRPr lang="en-GB" b="0" dirty="0">
              <a:solidFill>
                <a:schemeClr val="tx1"/>
              </a:solidFill>
            </a:endParaRPr>
          </a:p>
          <a:p>
            <a:r>
              <a:rPr lang="en-GB" dirty="0">
                <a:solidFill>
                  <a:schemeClr val="tx1"/>
                </a:solidFill>
              </a:rPr>
              <a:t>High-Power Coupler Test Stand (2028), to be implemented</a:t>
            </a:r>
          </a:p>
          <a:p>
            <a:pPr marL="285750" indent="-285750">
              <a:buFont typeface="Arial" panose="020B0604020202020204" pitchFamily="34" charset="0"/>
              <a:buChar char="•"/>
            </a:pPr>
            <a:r>
              <a:rPr lang="en-GB" b="0" dirty="0">
                <a:solidFill>
                  <a:schemeClr val="tx1"/>
                </a:solidFill>
              </a:rPr>
              <a:t>High power RF source in CW and circulator: 400 MHz - 600 kW , 800 MHz - 250 kW, either full power sources or </a:t>
            </a:r>
            <a:r>
              <a:rPr lang="en-GB" dirty="0">
                <a:solidFill>
                  <a:schemeClr val="tx1"/>
                </a:solidFill>
              </a:rPr>
              <a:t>resonant ring </a:t>
            </a:r>
            <a:r>
              <a:rPr lang="en-GB" b="0" dirty="0">
                <a:solidFill>
                  <a:schemeClr val="tx1"/>
                </a:solidFill>
              </a:rPr>
              <a:t>with LHC klystron (400 MHz, 2x multiplication) and </a:t>
            </a:r>
            <a:r>
              <a:rPr lang="en-GB" dirty="0">
                <a:solidFill>
                  <a:schemeClr val="tx1"/>
                </a:solidFill>
              </a:rPr>
              <a:t>resonant ring </a:t>
            </a:r>
            <a:r>
              <a:rPr lang="en-GB" b="0" dirty="0">
                <a:solidFill>
                  <a:schemeClr val="tx1"/>
                </a:solidFill>
              </a:rPr>
              <a:t>with IOT (800 MHz, 6-7x multiplication)</a:t>
            </a:r>
          </a:p>
          <a:p>
            <a:pPr marL="285750" indent="-285750">
              <a:buFont typeface="Arial" panose="020B0604020202020204" pitchFamily="34" charset="0"/>
              <a:buChar char="•"/>
            </a:pPr>
            <a:r>
              <a:rPr lang="en-GB" b="0" dirty="0">
                <a:solidFill>
                  <a:schemeClr val="tx1"/>
                </a:solidFill>
              </a:rPr>
              <a:t>RF distribution (matched load and variable short circuit), cooling, bakeout, vacuum, LLRF &amp; controls, interlocks</a:t>
            </a:r>
          </a:p>
          <a:p>
            <a:endParaRPr lang="en-GB" b="0" dirty="0">
              <a:solidFill>
                <a:schemeClr val="tx1"/>
              </a:solidFill>
            </a:endParaRPr>
          </a:p>
          <a:p>
            <a:r>
              <a:rPr lang="en-GB" dirty="0">
                <a:solidFill>
                  <a:schemeClr val="tx1"/>
                </a:solidFill>
              </a:rPr>
              <a:t>Cryomodule Test Stand (2031/32) to be implemented</a:t>
            </a:r>
          </a:p>
          <a:p>
            <a:pPr marL="285750" indent="-285750">
              <a:buFont typeface="Arial" panose="020B0604020202020204" pitchFamily="34" charset="0"/>
              <a:buChar char="•"/>
            </a:pPr>
            <a:r>
              <a:rPr lang="en-GB" b="0" dirty="0">
                <a:solidFill>
                  <a:schemeClr val="tx1"/>
                </a:solidFill>
              </a:rPr>
              <a:t>Compatible with Horizontal Test Cryostat (HTC) and cryomodules</a:t>
            </a:r>
          </a:p>
          <a:p>
            <a:pPr marL="285750" indent="-285750">
              <a:buFont typeface="Arial" panose="020B0604020202020204" pitchFamily="34" charset="0"/>
              <a:buChar char="•"/>
            </a:pPr>
            <a:r>
              <a:rPr lang="en-GB" b="0" dirty="0">
                <a:solidFill>
                  <a:schemeClr val="tx1"/>
                </a:solidFill>
              </a:rPr>
              <a:t>High power RF source in CW and circulator: 400 MHz - 500 kW , 800 MHz - 250 kW </a:t>
            </a:r>
          </a:p>
          <a:p>
            <a:pPr marL="285750" indent="-285750">
              <a:buFont typeface="Arial" panose="020B0604020202020204" pitchFamily="34" charset="0"/>
              <a:buChar char="•"/>
            </a:pPr>
            <a:r>
              <a:rPr lang="en-GB" b="0" dirty="0">
                <a:solidFill>
                  <a:schemeClr val="tx1"/>
                </a:solidFill>
              </a:rPr>
              <a:t>RF distribution (waveguide switches), cooling, bunker, cryogenics, vacuum, LLRF &amp; controls, interlocks</a:t>
            </a:r>
          </a:p>
          <a:p>
            <a:endParaRPr lang="en-CH" b="0" dirty="0">
              <a:solidFill>
                <a:srgbClr val="C00000"/>
              </a:solidFill>
            </a:endParaRPr>
          </a:p>
        </p:txBody>
      </p:sp>
    </p:spTree>
    <p:extLst>
      <p:ext uri="{BB962C8B-B14F-4D97-AF65-F5344CB8AC3E}">
        <p14:creationId xmlns:p14="http://schemas.microsoft.com/office/powerpoint/2010/main" val="696033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E7C6-67B9-82F2-380A-797E2CA2A588}"/>
              </a:ext>
            </a:extLst>
          </p:cNvPr>
          <p:cNvSpPr>
            <a:spLocks noGrp="1"/>
          </p:cNvSpPr>
          <p:nvPr>
            <p:ph type="title"/>
          </p:nvPr>
        </p:nvSpPr>
        <p:spPr/>
        <p:txBody>
          <a:bodyPr>
            <a:normAutofit/>
          </a:bodyPr>
          <a:lstStyle/>
          <a:p>
            <a:r>
              <a:rPr lang="en-CH" sz="5400" dirty="0"/>
              <a:t>Present landscape of collaborations (many still to be agreed)</a:t>
            </a:r>
          </a:p>
        </p:txBody>
      </p:sp>
    </p:spTree>
    <p:extLst>
      <p:ext uri="{BB962C8B-B14F-4D97-AF65-F5344CB8AC3E}">
        <p14:creationId xmlns:p14="http://schemas.microsoft.com/office/powerpoint/2010/main" val="1293550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1AF63-6099-1287-5A80-5A4A4FE29421}"/>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0560263B-E16D-6927-48CC-37B8EB39AD9C}"/>
              </a:ext>
            </a:extLst>
          </p:cNvPr>
          <p:cNvSpPr/>
          <p:nvPr/>
        </p:nvSpPr>
        <p:spPr>
          <a:xfrm>
            <a:off x="277127" y="5537049"/>
            <a:ext cx="11376025" cy="1069006"/>
          </a:xfrm>
          <a:prstGeom prst="roundRect">
            <a:avLst/>
          </a:prstGeom>
          <a:solidFill>
            <a:schemeClr val="lt1"/>
          </a:solid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6" name="Slide Number Placeholder 5">
            <a:extLst>
              <a:ext uri="{FF2B5EF4-FFF2-40B4-BE49-F238E27FC236}">
                <a16:creationId xmlns:a16="http://schemas.microsoft.com/office/drawing/2014/main" id="{12686C1E-B4B5-5D03-BADA-86C25A1536C2}"/>
              </a:ext>
            </a:extLst>
          </p:cNvPr>
          <p:cNvSpPr>
            <a:spLocks noGrp="1"/>
          </p:cNvSpPr>
          <p:nvPr>
            <p:ph type="sldNum" sz="quarter" idx="12"/>
          </p:nvPr>
        </p:nvSpPr>
        <p:spPr>
          <a:xfrm>
            <a:off x="5553773" y="3212497"/>
            <a:ext cx="340627" cy="182563"/>
          </a:xfrm>
          <a:prstGeom prst="rect">
            <a:avLst/>
          </a:prstGeom>
        </p:spPr>
        <p:txBody>
          <a:bodyPr vert="horz" lIns="0" tIns="0" rIns="0" bIns="0" rtlCol="0" anchor="ctr"/>
          <a:lstStyle>
            <a:defPPr>
              <a:defRPr lang="en-US"/>
            </a:defPPr>
            <a:lvl1pPr marL="0" algn="r" defTabSz="457200" rtl="0" eaLnBrk="1" latinLnBrk="0" hangingPunct="1">
              <a:defRPr sz="425" b="1"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36B5EA5A-BC32-A742-B11B-8E7414D5B535}" type="slidenum">
              <a:rPr lang="en-US" smtClean="0"/>
              <a:pPr/>
              <a:t>19</a:t>
            </a:fld>
            <a:endParaRPr lang="en-US" dirty="0"/>
          </a:p>
        </p:txBody>
      </p:sp>
      <p:pic>
        <p:nvPicPr>
          <p:cNvPr id="46" name="Picture 45">
            <a:extLst>
              <a:ext uri="{FF2B5EF4-FFF2-40B4-BE49-F238E27FC236}">
                <a16:creationId xmlns:a16="http://schemas.microsoft.com/office/drawing/2014/main" id="{513E9788-91A7-31E9-BF13-4CED73E01CA2}"/>
              </a:ext>
            </a:extLst>
          </p:cNvPr>
          <p:cNvPicPr>
            <a:picLocks noChangeAspect="1"/>
          </p:cNvPicPr>
          <p:nvPr/>
        </p:nvPicPr>
        <p:blipFill>
          <a:blip r:embed="rId2"/>
          <a:srcRect r="69038"/>
          <a:stretch>
            <a:fillRect/>
          </a:stretch>
        </p:blipFill>
        <p:spPr>
          <a:xfrm>
            <a:off x="3577647" y="1554190"/>
            <a:ext cx="870924" cy="230394"/>
          </a:xfrm>
          <a:prstGeom prst="rect">
            <a:avLst/>
          </a:prstGeom>
        </p:spPr>
      </p:pic>
      <p:pic>
        <p:nvPicPr>
          <p:cNvPr id="47" name="Picture 46">
            <a:extLst>
              <a:ext uri="{FF2B5EF4-FFF2-40B4-BE49-F238E27FC236}">
                <a16:creationId xmlns:a16="http://schemas.microsoft.com/office/drawing/2014/main" id="{F16BDE46-5B58-587D-6593-6D098814B6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50506" y="2737061"/>
            <a:ext cx="1144248" cy="286062"/>
          </a:xfrm>
          <a:prstGeom prst="rect">
            <a:avLst/>
          </a:prstGeom>
        </p:spPr>
      </p:pic>
      <p:sp>
        <p:nvSpPr>
          <p:cNvPr id="51" name="TextBox 50">
            <a:extLst>
              <a:ext uri="{FF2B5EF4-FFF2-40B4-BE49-F238E27FC236}">
                <a16:creationId xmlns:a16="http://schemas.microsoft.com/office/drawing/2014/main" id="{23342AFE-642B-B992-F7B0-5ADAEBD2FEAC}"/>
              </a:ext>
            </a:extLst>
          </p:cNvPr>
          <p:cNvSpPr txBox="1"/>
          <p:nvPr/>
        </p:nvSpPr>
        <p:spPr>
          <a:xfrm>
            <a:off x="2684278" y="995159"/>
            <a:ext cx="2117336" cy="169277"/>
          </a:xfrm>
          <a:prstGeom prst="rect">
            <a:avLst/>
          </a:prstGeom>
          <a:noFill/>
        </p:spPr>
        <p:txBody>
          <a:bodyPr wrap="square" lIns="0" tIns="0" rIns="0" bIns="0" rtlCol="0">
            <a:spAutoFit/>
          </a:bodyPr>
          <a:lstStyle>
            <a:defPPr>
              <a:defRPr lang="en-US"/>
            </a:defPPr>
            <a:lvl1pPr algn="ctr">
              <a:defRPr sz="1100" b="1">
                <a:solidFill>
                  <a:schemeClr val="bg2">
                    <a:lumMod val="10000"/>
                  </a:schemeClr>
                </a:solidFill>
                <a:latin typeface="Verdana" panose="020B0604030504040204" pitchFamily="34" charset="0"/>
                <a:ea typeface="Verdana" panose="020B0604030504040204" pitchFamily="34" charset="0"/>
              </a:defRPr>
            </a:lvl1pPr>
          </a:lstStyle>
          <a:p>
            <a:r>
              <a:rPr lang="en-US" dirty="0"/>
              <a:t>Fundamental SRF research </a:t>
            </a:r>
            <a:endParaRPr lang="en-GB" dirty="0"/>
          </a:p>
        </p:txBody>
      </p:sp>
      <p:sp>
        <p:nvSpPr>
          <p:cNvPr id="52" name="TextBox 51">
            <a:extLst>
              <a:ext uri="{FF2B5EF4-FFF2-40B4-BE49-F238E27FC236}">
                <a16:creationId xmlns:a16="http://schemas.microsoft.com/office/drawing/2014/main" id="{E938D8F4-C35D-7B11-4545-8058FCFFAEF7}"/>
              </a:ext>
            </a:extLst>
          </p:cNvPr>
          <p:cNvSpPr txBox="1"/>
          <p:nvPr/>
        </p:nvSpPr>
        <p:spPr>
          <a:xfrm>
            <a:off x="7225423" y="2223617"/>
            <a:ext cx="2364606" cy="169277"/>
          </a:xfrm>
          <a:prstGeom prst="rect">
            <a:avLst/>
          </a:prstGeom>
          <a:noFill/>
        </p:spPr>
        <p:txBody>
          <a:bodyPr wrap="square" lIns="0" tIns="0" rIns="0" bIns="0" rtlCol="0">
            <a:spAutoFit/>
          </a:bodyPr>
          <a:lstStyle/>
          <a:p>
            <a:pPr algn="ctr"/>
            <a:r>
              <a:rPr lang="en-US" sz="1100" b="1" dirty="0">
                <a:solidFill>
                  <a:srgbClr val="303030"/>
                </a:solidFill>
                <a:latin typeface="Verdana" panose="020B0604030504040204" pitchFamily="34" charset="0"/>
                <a:ea typeface="Verdana" panose="020B0604030504040204" pitchFamily="34" charset="0"/>
              </a:rPr>
              <a:t>Nb3Sn coating on niobium</a:t>
            </a:r>
            <a:endParaRPr lang="en-GB" sz="1100" b="1" dirty="0">
              <a:solidFill>
                <a:srgbClr val="303030"/>
              </a:solidFill>
              <a:latin typeface="Verdana" panose="020B0604030504040204" pitchFamily="34" charset="0"/>
              <a:ea typeface="Verdana" panose="020B0604030504040204" pitchFamily="34" charset="0"/>
            </a:endParaRPr>
          </a:p>
        </p:txBody>
      </p:sp>
      <p:sp>
        <p:nvSpPr>
          <p:cNvPr id="53" name="TextBox 52">
            <a:extLst>
              <a:ext uri="{FF2B5EF4-FFF2-40B4-BE49-F238E27FC236}">
                <a16:creationId xmlns:a16="http://schemas.microsoft.com/office/drawing/2014/main" id="{E649E5CF-B928-AF44-F7B2-BE90D9F4B1C7}"/>
              </a:ext>
            </a:extLst>
          </p:cNvPr>
          <p:cNvSpPr txBox="1"/>
          <p:nvPr/>
        </p:nvSpPr>
        <p:spPr>
          <a:xfrm>
            <a:off x="676684" y="1098368"/>
            <a:ext cx="1934678" cy="553998"/>
          </a:xfrm>
          <a:prstGeom prst="rect">
            <a:avLst/>
          </a:prstGeom>
          <a:noFill/>
        </p:spPr>
        <p:txBody>
          <a:bodyPr wrap="square" lIns="0" tIns="0" rIns="0" bIns="0" rtlCol="0">
            <a:spAutoFit/>
          </a:bodyPr>
          <a:lstStyle/>
          <a:p>
            <a:pPr algn="l"/>
            <a:r>
              <a:rPr lang="en-US" dirty="0"/>
              <a:t>SRF Basic Research</a:t>
            </a:r>
            <a:endParaRPr lang="en-GB" dirty="0"/>
          </a:p>
        </p:txBody>
      </p:sp>
      <p:sp>
        <p:nvSpPr>
          <p:cNvPr id="56" name="TextBox 55">
            <a:extLst>
              <a:ext uri="{FF2B5EF4-FFF2-40B4-BE49-F238E27FC236}">
                <a16:creationId xmlns:a16="http://schemas.microsoft.com/office/drawing/2014/main" id="{6160997D-9EB4-CBFC-4767-E04D3A7E1BD1}"/>
              </a:ext>
            </a:extLst>
          </p:cNvPr>
          <p:cNvSpPr txBox="1"/>
          <p:nvPr/>
        </p:nvSpPr>
        <p:spPr>
          <a:xfrm>
            <a:off x="2982116" y="3402537"/>
            <a:ext cx="2147624" cy="169277"/>
          </a:xfrm>
          <a:prstGeom prst="rect">
            <a:avLst/>
          </a:prstGeom>
          <a:noFill/>
        </p:spPr>
        <p:txBody>
          <a:bodyPr wrap="square" lIns="0" tIns="0" rIns="0" bIns="0" rtlCol="0">
            <a:spAutoFit/>
          </a:bodyPr>
          <a:lstStyle/>
          <a:p>
            <a:pPr algn="l"/>
            <a:r>
              <a:rPr lang="en-US" sz="1100" b="1" dirty="0">
                <a:solidFill>
                  <a:srgbClr val="303030"/>
                </a:solidFill>
                <a:latin typeface="Verdana" panose="020B0604030504040204" pitchFamily="34" charset="0"/>
                <a:ea typeface="Verdana" panose="020B0604030504040204" pitchFamily="34" charset="0"/>
              </a:rPr>
              <a:t>High Q0 800 MHz cavities</a:t>
            </a:r>
            <a:endParaRPr lang="en-GB" sz="1100" b="1" dirty="0">
              <a:solidFill>
                <a:srgbClr val="303030"/>
              </a:solidFill>
              <a:latin typeface="Verdana" panose="020B0604030504040204" pitchFamily="34" charset="0"/>
              <a:ea typeface="Verdana" panose="020B0604030504040204" pitchFamily="34" charset="0"/>
            </a:endParaRPr>
          </a:p>
        </p:txBody>
      </p:sp>
      <p:pic>
        <p:nvPicPr>
          <p:cNvPr id="63" name="Picture 6" descr="FermiLogo_RGB_NALBlue.png">
            <a:extLst>
              <a:ext uri="{FF2B5EF4-FFF2-40B4-BE49-F238E27FC236}">
                <a16:creationId xmlns:a16="http://schemas.microsoft.com/office/drawing/2014/main" id="{58CF13CF-A312-AF4B-E735-47DFC12EFAFC}"/>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773323" y="2424685"/>
            <a:ext cx="1217230" cy="24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 name="Picture 63" descr="IJCLab">
            <a:extLst>
              <a:ext uri="{FF2B5EF4-FFF2-40B4-BE49-F238E27FC236}">
                <a16:creationId xmlns:a16="http://schemas.microsoft.com/office/drawing/2014/main" id="{83C4292E-D42A-2957-7B71-F0820783F6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82276" y="3691840"/>
            <a:ext cx="829228" cy="411794"/>
          </a:xfrm>
          <a:prstGeom prst="rect">
            <a:avLst/>
          </a:prstGeom>
          <a:noFill/>
          <a:ln>
            <a:noFill/>
          </a:ln>
        </p:spPr>
      </p:pic>
      <p:pic>
        <p:nvPicPr>
          <p:cNvPr id="66" name="Picture 6" descr="FermiLogo_RGB_NALBlue.png">
            <a:extLst>
              <a:ext uri="{FF2B5EF4-FFF2-40B4-BE49-F238E27FC236}">
                <a16:creationId xmlns:a16="http://schemas.microsoft.com/office/drawing/2014/main" id="{94837393-7109-CDD5-ACB9-E14F68538371}"/>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919335" y="3693742"/>
            <a:ext cx="1182639" cy="31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6" descr="CEA">
            <a:extLst>
              <a:ext uri="{FF2B5EF4-FFF2-40B4-BE49-F238E27FC236}">
                <a16:creationId xmlns:a16="http://schemas.microsoft.com/office/drawing/2014/main" id="{389D1900-9EB1-98AB-742C-702D25EA4E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1652" y="1174804"/>
            <a:ext cx="552473" cy="552473"/>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960136EB-AC89-E005-EB8D-2D03BD4CB980}"/>
              </a:ext>
            </a:extLst>
          </p:cNvPr>
          <p:cNvSpPr txBox="1"/>
          <p:nvPr/>
        </p:nvSpPr>
        <p:spPr>
          <a:xfrm>
            <a:off x="8646389" y="1175242"/>
            <a:ext cx="1550089" cy="507831"/>
          </a:xfrm>
          <a:prstGeom prst="rect">
            <a:avLst/>
          </a:prstGeom>
          <a:noFill/>
        </p:spPr>
        <p:txBody>
          <a:bodyPr wrap="square" lIns="0" tIns="0" rIns="0" bIns="0" rtlCol="0">
            <a:spAutoFit/>
          </a:bodyPr>
          <a:lstStyle/>
          <a:p>
            <a:r>
              <a:rPr lang="en-GB" sz="1100" b="1" dirty="0">
                <a:solidFill>
                  <a:srgbClr val="303030"/>
                </a:solidFill>
                <a:latin typeface="Verdana" panose="020B0604030504040204" pitchFamily="34" charset="0"/>
                <a:ea typeface="Verdana" panose="020B0604030504040204" pitchFamily="34" charset="0"/>
              </a:rPr>
              <a:t>Point contact </a:t>
            </a:r>
            <a:r>
              <a:rPr lang="en-GB" sz="1100" b="1" dirty="0" err="1">
                <a:solidFill>
                  <a:srgbClr val="303030"/>
                </a:solidFill>
                <a:latin typeface="Verdana" panose="020B0604030504040204" pitchFamily="34" charset="0"/>
                <a:ea typeface="Verdana" panose="020B0604030504040204" pitchFamily="34" charset="0"/>
              </a:rPr>
              <a:t>Tunneling</a:t>
            </a:r>
            <a:r>
              <a:rPr lang="en-GB" sz="1100" b="1" dirty="0">
                <a:solidFill>
                  <a:srgbClr val="303030"/>
                </a:solidFill>
                <a:latin typeface="Verdana" panose="020B0604030504040204" pitchFamily="34" charset="0"/>
                <a:ea typeface="Verdana" panose="020B0604030504040204" pitchFamily="34" charset="0"/>
              </a:rPr>
              <a:t> Spectroscopy</a:t>
            </a:r>
          </a:p>
        </p:txBody>
      </p:sp>
      <p:pic>
        <p:nvPicPr>
          <p:cNvPr id="123" name="Picture 122">
            <a:extLst>
              <a:ext uri="{FF2B5EF4-FFF2-40B4-BE49-F238E27FC236}">
                <a16:creationId xmlns:a16="http://schemas.microsoft.com/office/drawing/2014/main" id="{72B62967-48A9-FEE2-1BBD-C37667CAAD15}"/>
              </a:ext>
            </a:extLst>
          </p:cNvPr>
          <p:cNvPicPr>
            <a:picLocks noChangeAspect="1"/>
          </p:cNvPicPr>
          <p:nvPr/>
        </p:nvPicPr>
        <p:blipFill>
          <a:blip r:embed="rId7"/>
          <a:stretch/>
        </p:blipFill>
        <p:spPr bwMode="auto">
          <a:xfrm>
            <a:off x="5637798" y="2421449"/>
            <a:ext cx="636727" cy="636727"/>
          </a:xfrm>
          <a:prstGeom prst="rect">
            <a:avLst/>
          </a:prstGeom>
        </p:spPr>
      </p:pic>
      <p:sp>
        <p:nvSpPr>
          <p:cNvPr id="124" name="TextBox 123">
            <a:extLst>
              <a:ext uri="{FF2B5EF4-FFF2-40B4-BE49-F238E27FC236}">
                <a16:creationId xmlns:a16="http://schemas.microsoft.com/office/drawing/2014/main" id="{01108CCC-5E40-2866-CA78-C9CEC6EDA99F}"/>
              </a:ext>
            </a:extLst>
          </p:cNvPr>
          <p:cNvSpPr txBox="1"/>
          <p:nvPr/>
        </p:nvSpPr>
        <p:spPr>
          <a:xfrm>
            <a:off x="4971297" y="2214817"/>
            <a:ext cx="2068895" cy="169277"/>
          </a:xfrm>
          <a:prstGeom prst="rect">
            <a:avLst/>
          </a:prstGeom>
          <a:noFill/>
        </p:spPr>
        <p:txBody>
          <a:bodyPr wrap="square" lIns="0" tIns="0" rIns="0" bIns="0" rtlCol="0">
            <a:spAutoFit/>
          </a:bodyPr>
          <a:lstStyle/>
          <a:p>
            <a:pPr algn="ctr"/>
            <a:r>
              <a:rPr lang="en-US" sz="1100" b="1" dirty="0">
                <a:solidFill>
                  <a:srgbClr val="303030"/>
                </a:solidFill>
                <a:latin typeface="Verdana" panose="020B0604030504040204" pitchFamily="34" charset="0"/>
                <a:ea typeface="Verdana" panose="020B0604030504040204" pitchFamily="34" charset="0"/>
              </a:rPr>
              <a:t>Nb3Sn coating on copper</a:t>
            </a:r>
            <a:endParaRPr lang="en-GB" sz="1100" b="1" dirty="0">
              <a:solidFill>
                <a:srgbClr val="303030"/>
              </a:solidFill>
              <a:latin typeface="Verdana" panose="020B0604030504040204" pitchFamily="34" charset="0"/>
              <a:ea typeface="Verdana" panose="020B0604030504040204" pitchFamily="34" charset="0"/>
            </a:endParaRPr>
          </a:p>
        </p:txBody>
      </p:sp>
      <p:sp>
        <p:nvSpPr>
          <p:cNvPr id="1032" name="TextBox 1031">
            <a:extLst>
              <a:ext uri="{FF2B5EF4-FFF2-40B4-BE49-F238E27FC236}">
                <a16:creationId xmlns:a16="http://schemas.microsoft.com/office/drawing/2014/main" id="{7C29F4BE-550B-FB71-031C-AC4E70F9B455}"/>
              </a:ext>
            </a:extLst>
          </p:cNvPr>
          <p:cNvSpPr txBox="1"/>
          <p:nvPr/>
        </p:nvSpPr>
        <p:spPr>
          <a:xfrm>
            <a:off x="6070376" y="1192234"/>
            <a:ext cx="1216450" cy="507831"/>
          </a:xfrm>
          <a:prstGeom prst="rect">
            <a:avLst/>
          </a:prstGeom>
          <a:noFill/>
        </p:spPr>
        <p:txBody>
          <a:bodyPr wrap="square" lIns="0" tIns="0" rIns="0" bIns="0" rtlCol="0">
            <a:spAutoFit/>
          </a:bodyPr>
          <a:lstStyle>
            <a:defPPr>
              <a:defRPr lang="en-US"/>
            </a:defPPr>
            <a:lvl1pPr algn="ctr">
              <a:defRPr sz="1100" b="1">
                <a:solidFill>
                  <a:schemeClr val="bg2">
                    <a:lumMod val="10000"/>
                  </a:schemeClr>
                </a:solidFill>
                <a:latin typeface="Verdana" panose="020B0604030504040204" pitchFamily="34" charset="0"/>
                <a:ea typeface="Verdana" panose="020B0604030504040204" pitchFamily="34" charset="0"/>
              </a:defRPr>
            </a:lvl1pPr>
          </a:lstStyle>
          <a:p>
            <a:r>
              <a:rPr lang="en-GB" dirty="0"/>
              <a:t>Magnetic flux expulsion studies</a:t>
            </a:r>
          </a:p>
        </p:txBody>
      </p:sp>
      <p:pic>
        <p:nvPicPr>
          <p:cNvPr id="1033" name="Picture 1032">
            <a:extLst>
              <a:ext uri="{FF2B5EF4-FFF2-40B4-BE49-F238E27FC236}">
                <a16:creationId xmlns:a16="http://schemas.microsoft.com/office/drawing/2014/main" id="{D5D14477-05FB-EB17-082D-22284D2C7C1E}"/>
              </a:ext>
            </a:extLst>
          </p:cNvPr>
          <p:cNvPicPr>
            <a:picLocks noChangeAspect="1"/>
          </p:cNvPicPr>
          <p:nvPr/>
        </p:nvPicPr>
        <p:blipFill>
          <a:blip r:embed="rId7"/>
          <a:stretch/>
        </p:blipFill>
        <p:spPr bwMode="auto">
          <a:xfrm>
            <a:off x="5394437" y="1160819"/>
            <a:ext cx="636727" cy="636727"/>
          </a:xfrm>
          <a:prstGeom prst="rect">
            <a:avLst/>
          </a:prstGeom>
        </p:spPr>
      </p:pic>
      <p:sp>
        <p:nvSpPr>
          <p:cNvPr id="1034" name="TextBox 1033">
            <a:extLst>
              <a:ext uri="{FF2B5EF4-FFF2-40B4-BE49-F238E27FC236}">
                <a16:creationId xmlns:a16="http://schemas.microsoft.com/office/drawing/2014/main" id="{14461EAD-9210-1381-F052-4A4411D81367}"/>
              </a:ext>
            </a:extLst>
          </p:cNvPr>
          <p:cNvSpPr txBox="1"/>
          <p:nvPr/>
        </p:nvSpPr>
        <p:spPr>
          <a:xfrm>
            <a:off x="8901248" y="5658416"/>
            <a:ext cx="2722168" cy="169277"/>
          </a:xfrm>
          <a:prstGeom prst="rect">
            <a:avLst/>
          </a:prstGeom>
          <a:noFill/>
        </p:spPr>
        <p:txBody>
          <a:bodyPr wrap="square" lIns="0" tIns="0" rIns="0" bIns="0" rtlCol="0">
            <a:spAutoFit/>
          </a:bodyPr>
          <a:lstStyle>
            <a:defPPr>
              <a:defRPr lang="en-US"/>
            </a:defPPr>
            <a:lvl1pPr>
              <a:defRPr sz="1100"/>
            </a:lvl1pPr>
          </a:lstStyle>
          <a:p>
            <a:pPr algn="ctr"/>
            <a:r>
              <a:rPr lang="en-GB" b="1" dirty="0">
                <a:solidFill>
                  <a:srgbClr val="303030"/>
                </a:solidFill>
                <a:latin typeface="Verdana" panose="020B0604030504040204" pitchFamily="34" charset="0"/>
                <a:ea typeface="Verdana" panose="020B0604030504040204" pitchFamily="34" charset="0"/>
              </a:rPr>
              <a:t>Ferro-electric Fast-Reactive tuner</a:t>
            </a:r>
          </a:p>
        </p:txBody>
      </p:sp>
      <p:pic>
        <p:nvPicPr>
          <p:cNvPr id="1035" name="Picture 1034">
            <a:extLst>
              <a:ext uri="{FF2B5EF4-FFF2-40B4-BE49-F238E27FC236}">
                <a16:creationId xmlns:a16="http://schemas.microsoft.com/office/drawing/2014/main" id="{38C884DF-3D86-0766-F78A-C591B214ED4F}"/>
              </a:ext>
            </a:extLst>
          </p:cNvPr>
          <p:cNvPicPr>
            <a:picLocks noChangeAspect="1"/>
          </p:cNvPicPr>
          <p:nvPr/>
        </p:nvPicPr>
        <p:blipFill>
          <a:blip r:embed="rId7"/>
          <a:stretch/>
        </p:blipFill>
        <p:spPr bwMode="auto">
          <a:xfrm>
            <a:off x="9325426" y="5966696"/>
            <a:ext cx="549200" cy="549200"/>
          </a:xfrm>
          <a:prstGeom prst="rect">
            <a:avLst/>
          </a:prstGeom>
        </p:spPr>
      </p:pic>
      <p:sp>
        <p:nvSpPr>
          <p:cNvPr id="1036" name="TextBox 1035">
            <a:extLst>
              <a:ext uri="{FF2B5EF4-FFF2-40B4-BE49-F238E27FC236}">
                <a16:creationId xmlns:a16="http://schemas.microsoft.com/office/drawing/2014/main" id="{5499B0B1-AE39-45C4-C523-02E2E8518072}"/>
              </a:ext>
            </a:extLst>
          </p:cNvPr>
          <p:cNvSpPr txBox="1"/>
          <p:nvPr/>
        </p:nvSpPr>
        <p:spPr>
          <a:xfrm>
            <a:off x="6687578" y="5628143"/>
            <a:ext cx="1626864" cy="338554"/>
          </a:xfrm>
          <a:prstGeom prst="rect">
            <a:avLst/>
          </a:prstGeom>
          <a:noFill/>
        </p:spPr>
        <p:txBody>
          <a:bodyPr wrap="square" lIns="0" tIns="0" rIns="0" bIns="0" rtlCol="0">
            <a:spAutoFit/>
          </a:bodyPr>
          <a:lstStyle>
            <a:defPPr>
              <a:defRPr lang="en-US"/>
            </a:defPPr>
            <a:lvl1pPr>
              <a:defRPr sz="1100"/>
            </a:lvl1pPr>
          </a:lstStyle>
          <a:p>
            <a:pPr algn="ctr"/>
            <a:r>
              <a:rPr lang="en-GB" b="1" dirty="0">
                <a:solidFill>
                  <a:srgbClr val="303030"/>
                </a:solidFill>
                <a:latin typeface="Verdana" panose="020B0604030504040204" pitchFamily="34" charset="0"/>
                <a:ea typeface="Verdana" panose="020B0604030504040204" pitchFamily="34" charset="0"/>
              </a:rPr>
              <a:t>Cavity test methods and diagnostics</a:t>
            </a:r>
          </a:p>
        </p:txBody>
      </p:sp>
      <p:pic>
        <p:nvPicPr>
          <p:cNvPr id="1037" name="Picture 1036">
            <a:extLst>
              <a:ext uri="{FF2B5EF4-FFF2-40B4-BE49-F238E27FC236}">
                <a16:creationId xmlns:a16="http://schemas.microsoft.com/office/drawing/2014/main" id="{09C6A04D-5E51-0047-5370-66BA4D0BAA2C}"/>
              </a:ext>
            </a:extLst>
          </p:cNvPr>
          <p:cNvPicPr>
            <a:picLocks noChangeAspect="1"/>
          </p:cNvPicPr>
          <p:nvPr/>
        </p:nvPicPr>
        <p:blipFill>
          <a:blip r:embed="rId7"/>
          <a:stretch/>
        </p:blipFill>
        <p:spPr bwMode="auto">
          <a:xfrm>
            <a:off x="6762744" y="5990774"/>
            <a:ext cx="553998" cy="553998"/>
          </a:xfrm>
          <a:prstGeom prst="rect">
            <a:avLst/>
          </a:prstGeom>
        </p:spPr>
      </p:pic>
      <p:pic>
        <p:nvPicPr>
          <p:cNvPr id="1038" name="Picture 1037">
            <a:extLst>
              <a:ext uri="{FF2B5EF4-FFF2-40B4-BE49-F238E27FC236}">
                <a16:creationId xmlns:a16="http://schemas.microsoft.com/office/drawing/2014/main" id="{9D6D8087-7637-114D-F01C-CC38CF852BC5}"/>
              </a:ext>
            </a:extLst>
          </p:cNvPr>
          <p:cNvPicPr>
            <a:picLocks noChangeAspect="1"/>
          </p:cNvPicPr>
          <p:nvPr/>
        </p:nvPicPr>
        <p:blipFill>
          <a:blip r:embed="rId8"/>
          <a:stretch>
            <a:fillRect/>
          </a:stretch>
        </p:blipFill>
        <p:spPr>
          <a:xfrm>
            <a:off x="10148207" y="6019619"/>
            <a:ext cx="458343" cy="421180"/>
          </a:xfrm>
          <a:prstGeom prst="rect">
            <a:avLst/>
          </a:prstGeom>
        </p:spPr>
      </p:pic>
      <p:sp>
        <p:nvSpPr>
          <p:cNvPr id="2" name="TextBox 1">
            <a:extLst>
              <a:ext uri="{FF2B5EF4-FFF2-40B4-BE49-F238E27FC236}">
                <a16:creationId xmlns:a16="http://schemas.microsoft.com/office/drawing/2014/main" id="{94A93421-0DD6-3A0B-18E7-884E6FF8D151}"/>
              </a:ext>
            </a:extLst>
          </p:cNvPr>
          <p:cNvSpPr txBox="1"/>
          <p:nvPr/>
        </p:nvSpPr>
        <p:spPr>
          <a:xfrm>
            <a:off x="615102" y="2374829"/>
            <a:ext cx="1934678" cy="276999"/>
          </a:xfrm>
          <a:prstGeom prst="rect">
            <a:avLst/>
          </a:prstGeom>
          <a:noFill/>
        </p:spPr>
        <p:txBody>
          <a:bodyPr wrap="square" lIns="0" tIns="0" rIns="0" bIns="0" rtlCol="0">
            <a:spAutoFit/>
          </a:bodyPr>
          <a:lstStyle/>
          <a:p>
            <a:pPr algn="l"/>
            <a:r>
              <a:rPr lang="en-US" dirty="0"/>
              <a:t>SRF thin films</a:t>
            </a:r>
            <a:endParaRPr lang="en-GB" dirty="0"/>
          </a:p>
        </p:txBody>
      </p:sp>
      <p:sp>
        <p:nvSpPr>
          <p:cNvPr id="4" name="TextBox 3">
            <a:extLst>
              <a:ext uri="{FF2B5EF4-FFF2-40B4-BE49-F238E27FC236}">
                <a16:creationId xmlns:a16="http://schemas.microsoft.com/office/drawing/2014/main" id="{35798305-B997-7821-A6FE-A3DC75103AD8}"/>
              </a:ext>
            </a:extLst>
          </p:cNvPr>
          <p:cNvSpPr txBox="1"/>
          <p:nvPr/>
        </p:nvSpPr>
        <p:spPr>
          <a:xfrm>
            <a:off x="615102" y="3549637"/>
            <a:ext cx="1829468" cy="553998"/>
          </a:xfrm>
          <a:prstGeom prst="rect">
            <a:avLst/>
          </a:prstGeom>
          <a:noFill/>
        </p:spPr>
        <p:txBody>
          <a:bodyPr wrap="square" lIns="0" tIns="0" rIns="0" bIns="0" rtlCol="0">
            <a:spAutoFit/>
          </a:bodyPr>
          <a:lstStyle/>
          <a:p>
            <a:pPr algn="l"/>
            <a:r>
              <a:rPr lang="en-US" dirty="0"/>
              <a:t>SRF surface treatments</a:t>
            </a:r>
            <a:endParaRPr lang="en-GB" dirty="0"/>
          </a:p>
        </p:txBody>
      </p:sp>
      <p:sp>
        <p:nvSpPr>
          <p:cNvPr id="5" name="TextBox 4">
            <a:extLst>
              <a:ext uri="{FF2B5EF4-FFF2-40B4-BE49-F238E27FC236}">
                <a16:creationId xmlns:a16="http://schemas.microsoft.com/office/drawing/2014/main" id="{81DA5216-703C-62D3-F0F5-98492AE5E12F}"/>
              </a:ext>
            </a:extLst>
          </p:cNvPr>
          <p:cNvSpPr txBox="1"/>
          <p:nvPr/>
        </p:nvSpPr>
        <p:spPr>
          <a:xfrm>
            <a:off x="729289" y="5780648"/>
            <a:ext cx="1829468" cy="276999"/>
          </a:xfrm>
          <a:prstGeom prst="rect">
            <a:avLst/>
          </a:prstGeom>
          <a:noFill/>
        </p:spPr>
        <p:txBody>
          <a:bodyPr wrap="square" lIns="0" tIns="0" rIns="0" bIns="0" rtlCol="0">
            <a:spAutoFit/>
          </a:bodyPr>
          <a:lstStyle/>
          <a:p>
            <a:pPr algn="l"/>
            <a:r>
              <a:rPr lang="en-US" dirty="0"/>
              <a:t>SRF Technologies</a:t>
            </a:r>
            <a:endParaRPr lang="en-GB" dirty="0"/>
          </a:p>
        </p:txBody>
      </p:sp>
      <p:pic>
        <p:nvPicPr>
          <p:cNvPr id="8" name="Picture 7">
            <a:extLst>
              <a:ext uri="{FF2B5EF4-FFF2-40B4-BE49-F238E27FC236}">
                <a16:creationId xmlns:a16="http://schemas.microsoft.com/office/drawing/2014/main" id="{A4CFAA02-72FB-A109-5491-5AA2A5794E87}"/>
              </a:ext>
            </a:extLst>
          </p:cNvPr>
          <p:cNvPicPr>
            <a:picLocks noChangeAspect="1"/>
          </p:cNvPicPr>
          <p:nvPr/>
        </p:nvPicPr>
        <p:blipFill>
          <a:blip r:embed="rId9"/>
          <a:stretch>
            <a:fillRect/>
          </a:stretch>
        </p:blipFill>
        <p:spPr>
          <a:xfrm>
            <a:off x="10663473" y="6038513"/>
            <a:ext cx="799237" cy="309436"/>
          </a:xfrm>
          <a:prstGeom prst="rect">
            <a:avLst/>
          </a:prstGeom>
        </p:spPr>
      </p:pic>
      <p:pic>
        <p:nvPicPr>
          <p:cNvPr id="9" name="Picture 8">
            <a:extLst>
              <a:ext uri="{FF2B5EF4-FFF2-40B4-BE49-F238E27FC236}">
                <a16:creationId xmlns:a16="http://schemas.microsoft.com/office/drawing/2014/main" id="{D0837E30-75BB-EA72-63E1-96D4636F2836}"/>
              </a:ext>
            </a:extLst>
          </p:cNvPr>
          <p:cNvPicPr>
            <a:picLocks noChangeAspect="1"/>
          </p:cNvPicPr>
          <p:nvPr/>
        </p:nvPicPr>
        <p:blipFill>
          <a:blip r:embed="rId2"/>
          <a:srcRect r="69038"/>
          <a:stretch>
            <a:fillRect/>
          </a:stretch>
        </p:blipFill>
        <p:spPr>
          <a:xfrm>
            <a:off x="7344959" y="6100711"/>
            <a:ext cx="976125" cy="301045"/>
          </a:xfrm>
          <a:prstGeom prst="rect">
            <a:avLst/>
          </a:prstGeom>
        </p:spPr>
      </p:pic>
      <p:pic>
        <p:nvPicPr>
          <p:cNvPr id="10" name="Picture 9">
            <a:extLst>
              <a:ext uri="{FF2B5EF4-FFF2-40B4-BE49-F238E27FC236}">
                <a16:creationId xmlns:a16="http://schemas.microsoft.com/office/drawing/2014/main" id="{4B6CDAA1-93B0-CB32-D092-D4C9692EE7CE}"/>
              </a:ext>
            </a:extLst>
          </p:cNvPr>
          <p:cNvPicPr>
            <a:picLocks noChangeAspect="1"/>
          </p:cNvPicPr>
          <p:nvPr/>
        </p:nvPicPr>
        <p:blipFill>
          <a:blip r:embed="rId2"/>
          <a:srcRect r="69038"/>
          <a:stretch>
            <a:fillRect/>
          </a:stretch>
        </p:blipFill>
        <p:spPr>
          <a:xfrm>
            <a:off x="3385359" y="6150091"/>
            <a:ext cx="1064233" cy="328219"/>
          </a:xfrm>
          <a:prstGeom prst="rect">
            <a:avLst/>
          </a:prstGeom>
        </p:spPr>
      </p:pic>
      <p:sp>
        <p:nvSpPr>
          <p:cNvPr id="11" name="TextBox 10">
            <a:extLst>
              <a:ext uri="{FF2B5EF4-FFF2-40B4-BE49-F238E27FC236}">
                <a16:creationId xmlns:a16="http://schemas.microsoft.com/office/drawing/2014/main" id="{13873F38-981F-9043-B08D-2ADE54A9DD18}"/>
              </a:ext>
            </a:extLst>
          </p:cNvPr>
          <p:cNvSpPr txBox="1"/>
          <p:nvPr/>
        </p:nvSpPr>
        <p:spPr>
          <a:xfrm>
            <a:off x="2651060" y="5611371"/>
            <a:ext cx="2009690" cy="338554"/>
          </a:xfrm>
          <a:prstGeom prst="rect">
            <a:avLst/>
          </a:prstGeom>
          <a:noFill/>
        </p:spPr>
        <p:txBody>
          <a:bodyPr wrap="square" lIns="0" tIns="0" rIns="0" bIns="0" rtlCol="0">
            <a:spAutoFit/>
          </a:bodyPr>
          <a:lstStyle/>
          <a:p>
            <a:pPr algn="ctr"/>
            <a:r>
              <a:rPr lang="en-US" sz="1100" b="1" dirty="0">
                <a:solidFill>
                  <a:srgbClr val="303030"/>
                </a:solidFill>
                <a:latin typeface="Verdana" panose="020B0604030504040204" pitchFamily="34" charset="0"/>
                <a:ea typeface="Verdana" panose="020B0604030504040204" pitchFamily="34" charset="0"/>
              </a:rPr>
              <a:t>Hydroforming of copper cavity substrates</a:t>
            </a:r>
            <a:endParaRPr lang="en-GB" sz="1100" b="1" dirty="0">
              <a:solidFill>
                <a:srgbClr val="303030"/>
              </a:solidFill>
              <a:latin typeface="Verdana" panose="020B0604030504040204" pitchFamily="34" charset="0"/>
              <a:ea typeface="Verdana" panose="020B0604030504040204" pitchFamily="34" charset="0"/>
            </a:endParaRPr>
          </a:p>
        </p:txBody>
      </p:sp>
      <p:pic>
        <p:nvPicPr>
          <p:cNvPr id="12" name="Picture 11">
            <a:extLst>
              <a:ext uri="{FF2B5EF4-FFF2-40B4-BE49-F238E27FC236}">
                <a16:creationId xmlns:a16="http://schemas.microsoft.com/office/drawing/2014/main" id="{1B25DDA7-8379-B4C8-244E-DE68E856207C}"/>
              </a:ext>
            </a:extLst>
          </p:cNvPr>
          <p:cNvPicPr>
            <a:picLocks noChangeAspect="1"/>
          </p:cNvPicPr>
          <p:nvPr/>
        </p:nvPicPr>
        <p:blipFill>
          <a:blip r:embed="rId7"/>
          <a:stretch/>
        </p:blipFill>
        <p:spPr bwMode="auto">
          <a:xfrm>
            <a:off x="2799562" y="6052056"/>
            <a:ext cx="553998" cy="553998"/>
          </a:xfrm>
          <a:prstGeom prst="rect">
            <a:avLst/>
          </a:prstGeom>
        </p:spPr>
      </p:pic>
      <p:pic>
        <p:nvPicPr>
          <p:cNvPr id="13" name="Picture 6" descr="CEA">
            <a:extLst>
              <a:ext uri="{FF2B5EF4-FFF2-40B4-BE49-F238E27FC236}">
                <a16:creationId xmlns:a16="http://schemas.microsoft.com/office/drawing/2014/main" id="{95487190-C7C8-52D1-C2A8-D533204D85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6185" y="2471059"/>
            <a:ext cx="502777" cy="5027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61E12A6-5414-8501-A647-87DCCC3FDB42}"/>
              </a:ext>
            </a:extLst>
          </p:cNvPr>
          <p:cNvSpPr txBox="1"/>
          <p:nvPr/>
        </p:nvSpPr>
        <p:spPr>
          <a:xfrm>
            <a:off x="9655551" y="2236240"/>
            <a:ext cx="1923100" cy="169277"/>
          </a:xfrm>
          <a:prstGeom prst="rect">
            <a:avLst/>
          </a:prstGeom>
          <a:noFill/>
        </p:spPr>
        <p:txBody>
          <a:bodyPr wrap="square" lIns="0" tIns="0" rIns="0" bIns="0" rtlCol="0">
            <a:spAutoFit/>
          </a:bodyPr>
          <a:lstStyle/>
          <a:p>
            <a:pPr algn="ctr"/>
            <a:r>
              <a:rPr lang="en-US" sz="1100" b="1" dirty="0">
                <a:solidFill>
                  <a:srgbClr val="303030"/>
                </a:solidFill>
                <a:latin typeface="Verdana" panose="020B0604030504040204" pitchFamily="34" charset="0"/>
                <a:ea typeface="Verdana" panose="020B0604030504040204" pitchFamily="34" charset="0"/>
              </a:rPr>
              <a:t>Atomic Layer Deposition</a:t>
            </a:r>
            <a:endParaRPr lang="en-GB" sz="1100" b="1" dirty="0">
              <a:solidFill>
                <a:srgbClr val="303030"/>
              </a:solidFill>
              <a:latin typeface="Verdana" panose="020B0604030504040204" pitchFamily="34" charset="0"/>
              <a:ea typeface="Verdana" panose="020B0604030504040204" pitchFamily="34" charset="0"/>
            </a:endParaRPr>
          </a:p>
        </p:txBody>
      </p:sp>
      <p:sp>
        <p:nvSpPr>
          <p:cNvPr id="15" name="TextBox 14">
            <a:extLst>
              <a:ext uri="{FF2B5EF4-FFF2-40B4-BE49-F238E27FC236}">
                <a16:creationId xmlns:a16="http://schemas.microsoft.com/office/drawing/2014/main" id="{B3607E32-86F9-BDB4-2A5A-2936CF39BDBB}"/>
              </a:ext>
            </a:extLst>
          </p:cNvPr>
          <p:cNvSpPr txBox="1"/>
          <p:nvPr/>
        </p:nvSpPr>
        <p:spPr>
          <a:xfrm>
            <a:off x="2975272" y="2204218"/>
            <a:ext cx="1775572" cy="169277"/>
          </a:xfrm>
          <a:prstGeom prst="rect">
            <a:avLst/>
          </a:prstGeom>
          <a:noFill/>
        </p:spPr>
        <p:txBody>
          <a:bodyPr wrap="square" lIns="0" tIns="0" rIns="0" bIns="0" rtlCol="0">
            <a:spAutoFit/>
          </a:bodyPr>
          <a:lstStyle>
            <a:defPPr>
              <a:defRPr lang="en-US"/>
            </a:defPPr>
            <a:lvl1pPr>
              <a:defRPr sz="1100"/>
            </a:lvl1pPr>
          </a:lstStyle>
          <a:p>
            <a:r>
              <a:rPr lang="en-GB" b="1" dirty="0">
                <a:solidFill>
                  <a:srgbClr val="303030"/>
                </a:solidFill>
                <a:latin typeface="Verdana" panose="020B0604030504040204" pitchFamily="34" charset="0"/>
                <a:ea typeface="Verdana" panose="020B0604030504040204" pitchFamily="34" charset="0"/>
              </a:rPr>
              <a:t>Nb coating  on copper</a:t>
            </a:r>
          </a:p>
        </p:txBody>
      </p:sp>
      <p:pic>
        <p:nvPicPr>
          <p:cNvPr id="16" name="Picture 15">
            <a:extLst>
              <a:ext uri="{FF2B5EF4-FFF2-40B4-BE49-F238E27FC236}">
                <a16:creationId xmlns:a16="http://schemas.microsoft.com/office/drawing/2014/main" id="{A3DE968D-C6ED-A953-B79D-5A9BA204F498}"/>
              </a:ext>
            </a:extLst>
          </p:cNvPr>
          <p:cNvPicPr>
            <a:picLocks noChangeAspect="1"/>
          </p:cNvPicPr>
          <p:nvPr/>
        </p:nvPicPr>
        <p:blipFill>
          <a:blip r:embed="rId7"/>
          <a:stretch/>
        </p:blipFill>
        <p:spPr bwMode="auto">
          <a:xfrm>
            <a:off x="3498300" y="2449323"/>
            <a:ext cx="566233" cy="566233"/>
          </a:xfrm>
          <a:prstGeom prst="rect">
            <a:avLst/>
          </a:prstGeom>
        </p:spPr>
      </p:pic>
      <p:sp>
        <p:nvSpPr>
          <p:cNvPr id="7" name="Rectangle: Rounded Corners 6">
            <a:extLst>
              <a:ext uri="{FF2B5EF4-FFF2-40B4-BE49-F238E27FC236}">
                <a16:creationId xmlns:a16="http://schemas.microsoft.com/office/drawing/2014/main" id="{4FE9E6F3-4399-BB78-661A-5BC7CC2D4A14}"/>
              </a:ext>
            </a:extLst>
          </p:cNvPr>
          <p:cNvSpPr/>
          <p:nvPr/>
        </p:nvSpPr>
        <p:spPr>
          <a:xfrm>
            <a:off x="13150391" y="5322012"/>
            <a:ext cx="2503957" cy="1648512"/>
          </a:xfrm>
          <a:prstGeom prst="roundRect">
            <a:avLst>
              <a:gd name="adj" fmla="val 11306"/>
            </a:avLst>
          </a:prstGeom>
          <a:solidFill>
            <a:schemeClr val="accent2">
              <a:lumMod val="20000"/>
              <a:lumOff val="80000"/>
              <a:alpha val="25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pic>
        <p:nvPicPr>
          <p:cNvPr id="18" name="Picture 17">
            <a:extLst>
              <a:ext uri="{FF2B5EF4-FFF2-40B4-BE49-F238E27FC236}">
                <a16:creationId xmlns:a16="http://schemas.microsoft.com/office/drawing/2014/main" id="{0AFC05F1-2801-4F16-8F7C-7DAC326707DC}"/>
              </a:ext>
            </a:extLst>
          </p:cNvPr>
          <p:cNvPicPr>
            <a:picLocks noChangeAspect="1"/>
          </p:cNvPicPr>
          <p:nvPr/>
        </p:nvPicPr>
        <p:blipFill>
          <a:blip r:embed="rId7"/>
          <a:stretch/>
        </p:blipFill>
        <p:spPr bwMode="auto">
          <a:xfrm>
            <a:off x="2878025" y="1285807"/>
            <a:ext cx="527048" cy="527048"/>
          </a:xfrm>
          <a:prstGeom prst="rect">
            <a:avLst/>
          </a:prstGeom>
        </p:spPr>
      </p:pic>
      <p:pic>
        <p:nvPicPr>
          <p:cNvPr id="20" name="Picture 19">
            <a:extLst>
              <a:ext uri="{FF2B5EF4-FFF2-40B4-BE49-F238E27FC236}">
                <a16:creationId xmlns:a16="http://schemas.microsoft.com/office/drawing/2014/main" id="{FDD0E8B6-C4BB-F33C-4A4C-22B0FCB5AF79}"/>
              </a:ext>
            </a:extLst>
          </p:cNvPr>
          <p:cNvPicPr>
            <a:picLocks noChangeAspect="1"/>
          </p:cNvPicPr>
          <p:nvPr/>
        </p:nvPicPr>
        <p:blipFill>
          <a:blip r:embed="rId10"/>
          <a:stretch>
            <a:fillRect/>
          </a:stretch>
        </p:blipFill>
        <p:spPr>
          <a:xfrm>
            <a:off x="3993175" y="1228177"/>
            <a:ext cx="527048" cy="266120"/>
          </a:xfrm>
          <a:prstGeom prst="rect">
            <a:avLst/>
          </a:prstGeom>
        </p:spPr>
      </p:pic>
      <p:pic>
        <p:nvPicPr>
          <p:cNvPr id="21" name="Picture 20" descr="IJCLab">
            <a:extLst>
              <a:ext uri="{FF2B5EF4-FFF2-40B4-BE49-F238E27FC236}">
                <a16:creationId xmlns:a16="http://schemas.microsoft.com/office/drawing/2014/main" id="{73DA4B10-9CC2-3A89-72E3-DBDDE1982F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8299" y="1292458"/>
            <a:ext cx="527048" cy="261732"/>
          </a:xfrm>
          <a:prstGeom prst="rect">
            <a:avLst/>
          </a:prstGeom>
          <a:noFill/>
          <a:ln>
            <a:noFill/>
          </a:ln>
        </p:spPr>
      </p:pic>
      <p:sp>
        <p:nvSpPr>
          <p:cNvPr id="23" name="Rectangle: Rounded Corners 22">
            <a:extLst>
              <a:ext uri="{FF2B5EF4-FFF2-40B4-BE49-F238E27FC236}">
                <a16:creationId xmlns:a16="http://schemas.microsoft.com/office/drawing/2014/main" id="{CE6BB4F7-42CB-E7C7-210E-4D93B273ED16}"/>
              </a:ext>
            </a:extLst>
          </p:cNvPr>
          <p:cNvSpPr/>
          <p:nvPr/>
        </p:nvSpPr>
        <p:spPr>
          <a:xfrm>
            <a:off x="276331" y="3262823"/>
            <a:ext cx="11376025" cy="99946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24" name="Rectangle: Rounded Corners 23">
            <a:extLst>
              <a:ext uri="{FF2B5EF4-FFF2-40B4-BE49-F238E27FC236}">
                <a16:creationId xmlns:a16="http://schemas.microsoft.com/office/drawing/2014/main" id="{EEDFBB56-5124-3A3B-D38E-C39CDF340CCA}"/>
              </a:ext>
            </a:extLst>
          </p:cNvPr>
          <p:cNvSpPr/>
          <p:nvPr/>
        </p:nvSpPr>
        <p:spPr>
          <a:xfrm>
            <a:off x="268150" y="2141528"/>
            <a:ext cx="11376025" cy="99946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27" name="TextBox 26">
            <a:extLst>
              <a:ext uri="{FF2B5EF4-FFF2-40B4-BE49-F238E27FC236}">
                <a16:creationId xmlns:a16="http://schemas.microsoft.com/office/drawing/2014/main" id="{7BD79AF9-BF80-5E61-38CB-D624327E07C7}"/>
              </a:ext>
            </a:extLst>
          </p:cNvPr>
          <p:cNvSpPr txBox="1"/>
          <p:nvPr/>
        </p:nvSpPr>
        <p:spPr>
          <a:xfrm>
            <a:off x="6180455" y="3352097"/>
            <a:ext cx="5322307" cy="169277"/>
          </a:xfrm>
          <a:prstGeom prst="rect">
            <a:avLst/>
          </a:prstGeom>
          <a:noFill/>
        </p:spPr>
        <p:txBody>
          <a:bodyPr wrap="square" lIns="0" tIns="0" rIns="0" bIns="0" rtlCol="0">
            <a:spAutoFit/>
          </a:bodyPr>
          <a:lstStyle>
            <a:defPPr>
              <a:defRPr lang="en-US"/>
            </a:defPPr>
            <a:lvl1pPr>
              <a:defRPr sz="1100"/>
            </a:lvl1pPr>
          </a:lstStyle>
          <a:p>
            <a:r>
              <a:rPr lang="en-GB" b="1" dirty="0">
                <a:solidFill>
                  <a:srgbClr val="303030"/>
                </a:solidFill>
                <a:latin typeface="Verdana" panose="020B0604030504040204" pitchFamily="34" charset="0"/>
                <a:ea typeface="Verdana" panose="020B0604030504040204" pitchFamily="34" charset="0"/>
              </a:rPr>
              <a:t>Clean room process, chemistry, surface inspection &amp; robotisation</a:t>
            </a:r>
          </a:p>
        </p:txBody>
      </p:sp>
      <p:pic>
        <p:nvPicPr>
          <p:cNvPr id="29" name="Picture 28" descr="IJCLab">
            <a:extLst>
              <a:ext uri="{FF2B5EF4-FFF2-40B4-BE49-F238E27FC236}">
                <a16:creationId xmlns:a16="http://schemas.microsoft.com/office/drawing/2014/main" id="{FE221E0B-B578-24B9-4812-7FC1647C5F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46388" y="3662061"/>
            <a:ext cx="829228" cy="411794"/>
          </a:xfrm>
          <a:prstGeom prst="rect">
            <a:avLst/>
          </a:prstGeom>
          <a:noFill/>
          <a:ln>
            <a:noFill/>
          </a:ln>
        </p:spPr>
      </p:pic>
      <p:pic>
        <p:nvPicPr>
          <p:cNvPr id="30" name="Picture 6" descr="CEA">
            <a:extLst>
              <a:ext uri="{FF2B5EF4-FFF2-40B4-BE49-F238E27FC236}">
                <a16:creationId xmlns:a16="http://schemas.microsoft.com/office/drawing/2014/main" id="{575AABD1-F7B3-C50E-54AD-D02A870F4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9940" y="3585488"/>
            <a:ext cx="504184" cy="504184"/>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31A62602-2BDA-9C30-07F2-226B1D8219A7}"/>
              </a:ext>
            </a:extLst>
          </p:cNvPr>
          <p:cNvSpPr/>
          <p:nvPr/>
        </p:nvSpPr>
        <p:spPr>
          <a:xfrm>
            <a:off x="277127" y="947072"/>
            <a:ext cx="11376025" cy="99946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33" name="TextBox 32">
            <a:extLst>
              <a:ext uri="{FF2B5EF4-FFF2-40B4-BE49-F238E27FC236}">
                <a16:creationId xmlns:a16="http://schemas.microsoft.com/office/drawing/2014/main" id="{F389EDFD-CA75-C2E7-3C2E-BA0C2565ED2E}"/>
              </a:ext>
            </a:extLst>
          </p:cNvPr>
          <p:cNvSpPr txBox="1"/>
          <p:nvPr/>
        </p:nvSpPr>
        <p:spPr>
          <a:xfrm>
            <a:off x="4840985" y="5620436"/>
            <a:ext cx="1442517" cy="338554"/>
          </a:xfrm>
          <a:prstGeom prst="rect">
            <a:avLst/>
          </a:prstGeom>
          <a:noFill/>
        </p:spPr>
        <p:txBody>
          <a:bodyPr wrap="square" lIns="0" tIns="0" rIns="0" bIns="0" rtlCol="0">
            <a:spAutoFit/>
          </a:bodyPr>
          <a:lstStyle/>
          <a:p>
            <a:pPr algn="ctr"/>
            <a:r>
              <a:rPr lang="en-US" sz="1100" b="1" dirty="0">
                <a:solidFill>
                  <a:srgbClr val="303030"/>
                </a:solidFill>
                <a:latin typeface="Verdana" panose="020B0604030504040204" pitchFamily="34" charset="0"/>
                <a:ea typeface="Verdana" panose="020B0604030504040204" pitchFamily="34" charset="0"/>
              </a:rPr>
              <a:t>Dry cryogenics cooling</a:t>
            </a:r>
            <a:endParaRPr lang="en-GB" sz="1100" b="1" dirty="0">
              <a:solidFill>
                <a:srgbClr val="303030"/>
              </a:solidFill>
              <a:latin typeface="Verdana" panose="020B0604030504040204" pitchFamily="34" charset="0"/>
              <a:ea typeface="Verdana" panose="020B0604030504040204" pitchFamily="34" charset="0"/>
            </a:endParaRPr>
          </a:p>
        </p:txBody>
      </p:sp>
      <p:pic>
        <p:nvPicPr>
          <p:cNvPr id="34" name="Picture 33">
            <a:extLst>
              <a:ext uri="{FF2B5EF4-FFF2-40B4-BE49-F238E27FC236}">
                <a16:creationId xmlns:a16="http://schemas.microsoft.com/office/drawing/2014/main" id="{7362AFA1-9C3C-AE07-01D4-8953F710F1E7}"/>
              </a:ext>
            </a:extLst>
          </p:cNvPr>
          <p:cNvPicPr>
            <a:picLocks noChangeAspect="1"/>
          </p:cNvPicPr>
          <p:nvPr/>
        </p:nvPicPr>
        <p:blipFill>
          <a:blip r:embed="rId7"/>
          <a:stretch/>
        </p:blipFill>
        <p:spPr bwMode="auto">
          <a:xfrm>
            <a:off x="5307948" y="6001555"/>
            <a:ext cx="587777" cy="587777"/>
          </a:xfrm>
          <a:prstGeom prst="rect">
            <a:avLst/>
          </a:prstGeom>
        </p:spPr>
      </p:pic>
      <p:pic>
        <p:nvPicPr>
          <p:cNvPr id="37" name="Picture 36">
            <a:extLst>
              <a:ext uri="{FF2B5EF4-FFF2-40B4-BE49-F238E27FC236}">
                <a16:creationId xmlns:a16="http://schemas.microsoft.com/office/drawing/2014/main" id="{1742BB0D-1BD9-6B0B-8D02-311712198180}"/>
              </a:ext>
            </a:extLst>
          </p:cNvPr>
          <p:cNvPicPr>
            <a:picLocks noChangeAspect="1"/>
          </p:cNvPicPr>
          <p:nvPr/>
        </p:nvPicPr>
        <p:blipFill>
          <a:blip r:embed="rId7"/>
          <a:stretch/>
        </p:blipFill>
        <p:spPr bwMode="auto">
          <a:xfrm>
            <a:off x="7207098" y="3589960"/>
            <a:ext cx="495241" cy="495241"/>
          </a:xfrm>
          <a:prstGeom prst="rect">
            <a:avLst/>
          </a:prstGeom>
        </p:spPr>
      </p:pic>
      <p:pic>
        <p:nvPicPr>
          <p:cNvPr id="38" name="Picture 37">
            <a:extLst>
              <a:ext uri="{FF2B5EF4-FFF2-40B4-BE49-F238E27FC236}">
                <a16:creationId xmlns:a16="http://schemas.microsoft.com/office/drawing/2014/main" id="{7E516B3C-6B7E-B47E-56D2-C27E4DC9097A}"/>
              </a:ext>
            </a:extLst>
          </p:cNvPr>
          <p:cNvPicPr>
            <a:picLocks noChangeAspect="1"/>
          </p:cNvPicPr>
          <p:nvPr/>
        </p:nvPicPr>
        <p:blipFill>
          <a:blip r:embed="rId2"/>
          <a:srcRect r="69038"/>
          <a:stretch>
            <a:fillRect/>
          </a:stretch>
        </p:blipFill>
        <p:spPr>
          <a:xfrm>
            <a:off x="9514788" y="3669888"/>
            <a:ext cx="976125" cy="301045"/>
          </a:xfrm>
          <a:prstGeom prst="rect">
            <a:avLst/>
          </a:prstGeom>
        </p:spPr>
      </p:pic>
      <p:sp>
        <p:nvSpPr>
          <p:cNvPr id="39" name="Title 2">
            <a:extLst>
              <a:ext uri="{FF2B5EF4-FFF2-40B4-BE49-F238E27FC236}">
                <a16:creationId xmlns:a16="http://schemas.microsoft.com/office/drawing/2014/main" id="{5966F532-BBA2-991C-C013-B85290957428}"/>
              </a:ext>
            </a:extLst>
          </p:cNvPr>
          <p:cNvSpPr txBox="1">
            <a:spLocks/>
          </p:cNvSpPr>
          <p:nvPr/>
        </p:nvSpPr>
        <p:spPr>
          <a:xfrm>
            <a:off x="356676" y="123012"/>
            <a:ext cx="11376025" cy="76712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SRF R&amp;D</a:t>
            </a:r>
            <a:br>
              <a:rPr lang="en-US" sz="2800" dirty="0"/>
            </a:br>
            <a:r>
              <a:rPr lang="en-US" sz="2400" dirty="0"/>
              <a:t>Ongoing collaborations</a:t>
            </a:r>
            <a:endParaRPr lang="en-GB" sz="2800" dirty="0"/>
          </a:p>
        </p:txBody>
      </p:sp>
      <p:sp>
        <p:nvSpPr>
          <p:cNvPr id="42" name="Rectangle: Rounded Corners 41">
            <a:extLst>
              <a:ext uri="{FF2B5EF4-FFF2-40B4-BE49-F238E27FC236}">
                <a16:creationId xmlns:a16="http://schemas.microsoft.com/office/drawing/2014/main" id="{47A9DAC5-7822-23D5-8BFD-4E615895B733}"/>
              </a:ext>
            </a:extLst>
          </p:cNvPr>
          <p:cNvSpPr/>
          <p:nvPr/>
        </p:nvSpPr>
        <p:spPr>
          <a:xfrm>
            <a:off x="268688" y="4343018"/>
            <a:ext cx="11376025" cy="997951"/>
          </a:xfrm>
          <a:prstGeom prst="roundRect">
            <a:avLst/>
          </a:prstGeom>
          <a:solidFill>
            <a:schemeClr val="lt1"/>
          </a:solid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43" name="TextBox 42">
            <a:extLst>
              <a:ext uri="{FF2B5EF4-FFF2-40B4-BE49-F238E27FC236}">
                <a16:creationId xmlns:a16="http://schemas.microsoft.com/office/drawing/2014/main" id="{D9585EDF-4B8E-E234-5C9A-169B0328EBD9}"/>
              </a:ext>
            </a:extLst>
          </p:cNvPr>
          <p:cNvSpPr txBox="1"/>
          <p:nvPr/>
        </p:nvSpPr>
        <p:spPr>
          <a:xfrm>
            <a:off x="667707" y="4491016"/>
            <a:ext cx="1829468" cy="830997"/>
          </a:xfrm>
          <a:prstGeom prst="rect">
            <a:avLst/>
          </a:prstGeom>
          <a:noFill/>
        </p:spPr>
        <p:txBody>
          <a:bodyPr wrap="square" lIns="0" tIns="0" rIns="0" bIns="0" rtlCol="0">
            <a:spAutoFit/>
          </a:bodyPr>
          <a:lstStyle/>
          <a:p>
            <a:pPr algn="l"/>
            <a:r>
              <a:rPr lang="en-US" dirty="0"/>
              <a:t>SRF process equipment for SA18 building</a:t>
            </a:r>
            <a:endParaRPr lang="en-GB" dirty="0"/>
          </a:p>
        </p:txBody>
      </p:sp>
      <p:pic>
        <p:nvPicPr>
          <p:cNvPr id="44" name="Picture 43">
            <a:extLst>
              <a:ext uri="{FF2B5EF4-FFF2-40B4-BE49-F238E27FC236}">
                <a16:creationId xmlns:a16="http://schemas.microsoft.com/office/drawing/2014/main" id="{3D1E4B44-8B40-C8AC-E144-5495166B4E03}"/>
              </a:ext>
            </a:extLst>
          </p:cNvPr>
          <p:cNvPicPr>
            <a:picLocks noChangeAspect="1"/>
          </p:cNvPicPr>
          <p:nvPr/>
        </p:nvPicPr>
        <p:blipFill>
          <a:blip r:embed="rId7"/>
          <a:stretch/>
        </p:blipFill>
        <p:spPr bwMode="auto">
          <a:xfrm>
            <a:off x="3048633" y="4521042"/>
            <a:ext cx="732516" cy="732516"/>
          </a:xfrm>
          <a:prstGeom prst="rect">
            <a:avLst/>
          </a:prstGeom>
        </p:spPr>
      </p:pic>
      <p:sp>
        <p:nvSpPr>
          <p:cNvPr id="45" name="TextBox 44">
            <a:extLst>
              <a:ext uri="{FF2B5EF4-FFF2-40B4-BE49-F238E27FC236}">
                <a16:creationId xmlns:a16="http://schemas.microsoft.com/office/drawing/2014/main" id="{1E9ADDF3-9CF4-218E-FAE6-B38573D73690}"/>
              </a:ext>
            </a:extLst>
          </p:cNvPr>
          <p:cNvSpPr txBox="1"/>
          <p:nvPr/>
        </p:nvSpPr>
        <p:spPr>
          <a:xfrm>
            <a:off x="4064533" y="4591262"/>
            <a:ext cx="4944763" cy="507831"/>
          </a:xfrm>
          <a:prstGeom prst="rect">
            <a:avLst/>
          </a:prstGeom>
          <a:noFill/>
        </p:spPr>
        <p:txBody>
          <a:bodyPr wrap="square" lIns="0" tIns="0" rIns="0" bIns="0" rtlCol="0">
            <a:spAutoFit/>
          </a:bodyPr>
          <a:lstStyle/>
          <a:p>
            <a:pPr algn="l"/>
            <a:r>
              <a:rPr lang="en-US" sz="1100" b="1" dirty="0">
                <a:solidFill>
                  <a:srgbClr val="303030"/>
                </a:solidFill>
                <a:latin typeface="Verdana" panose="020B0604030504040204" pitchFamily="34" charset="0"/>
                <a:ea typeface="Verdana" panose="020B0604030504040204" pitchFamily="34" charset="0"/>
              </a:rPr>
              <a:t>Low &amp; high pressure ultra-pure water rinsing systems</a:t>
            </a:r>
          </a:p>
          <a:p>
            <a:pPr algn="l"/>
            <a:r>
              <a:rPr lang="en-US" sz="1100" b="1" dirty="0">
                <a:solidFill>
                  <a:srgbClr val="303030"/>
                </a:solidFill>
                <a:latin typeface="Verdana" panose="020B0604030504040204" pitchFamily="34" charset="0"/>
                <a:ea typeface="Verdana" panose="020B0604030504040204" pitchFamily="34" charset="0"/>
              </a:rPr>
              <a:t>Clean equipment (Lifters, gantries, assembly </a:t>
            </a:r>
            <a:r>
              <a:rPr lang="en-US" sz="1100" b="1" dirty="0" err="1">
                <a:solidFill>
                  <a:srgbClr val="303030"/>
                </a:solidFill>
                <a:latin typeface="Verdana" panose="020B0604030504040204" pitchFamily="34" charset="0"/>
                <a:ea typeface="Verdana" panose="020B0604030504040204" pitchFamily="34" charset="0"/>
              </a:rPr>
              <a:t>toolings</a:t>
            </a:r>
            <a:r>
              <a:rPr lang="en-US" sz="1100" b="1" dirty="0">
                <a:solidFill>
                  <a:srgbClr val="303030"/>
                </a:solidFill>
                <a:latin typeface="Verdana" panose="020B0604030504040204" pitchFamily="34" charset="0"/>
                <a:ea typeface="Verdana" panose="020B0604030504040204" pitchFamily="34" charset="0"/>
              </a:rPr>
              <a:t>)</a:t>
            </a:r>
          </a:p>
          <a:p>
            <a:pPr algn="l"/>
            <a:r>
              <a:rPr lang="en-US" sz="1100" b="1" dirty="0">
                <a:solidFill>
                  <a:srgbClr val="303030"/>
                </a:solidFill>
                <a:latin typeface="Verdana" panose="020B0604030504040204" pitchFamily="34" charset="0"/>
                <a:ea typeface="Verdana" panose="020B0604030504040204" pitchFamily="34" charset="0"/>
              </a:rPr>
              <a:t>Horizontal airflow cleanrooms</a:t>
            </a:r>
            <a:endParaRPr lang="en-GB" sz="1100" b="1" dirty="0">
              <a:solidFill>
                <a:srgbClr val="30303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922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E67C51-638C-7A0C-EEDF-AEEBE274371E}"/>
              </a:ext>
            </a:extLst>
          </p:cNvPr>
          <p:cNvSpPr>
            <a:spLocks noGrp="1"/>
          </p:cNvSpPr>
          <p:nvPr>
            <p:ph type="title"/>
          </p:nvPr>
        </p:nvSpPr>
        <p:spPr>
          <a:xfrm>
            <a:off x="1156851" y="637762"/>
            <a:ext cx="9888496" cy="900131"/>
          </a:xfrm>
        </p:spPr>
        <p:txBody>
          <a:bodyPr anchor="t">
            <a:normAutofit/>
          </a:bodyPr>
          <a:lstStyle/>
          <a:p>
            <a:r>
              <a:rPr lang="en-CH" sz="4000" dirty="0">
                <a:solidFill>
                  <a:schemeClr val="bg1"/>
                </a:solidFill>
              </a:rPr>
              <a:t>Critical RF challenges for FCCee</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BB7C7C-2727-DF40-44F0-3F76D4210B71}"/>
              </a:ext>
            </a:extLst>
          </p:cNvPr>
          <p:cNvSpPr>
            <a:spLocks noGrp="1"/>
          </p:cNvSpPr>
          <p:nvPr>
            <p:ph idx="1"/>
          </p:nvPr>
        </p:nvSpPr>
        <p:spPr>
          <a:xfrm>
            <a:off x="1155548" y="2217343"/>
            <a:ext cx="9880893" cy="4218628"/>
          </a:xfrm>
        </p:spPr>
        <p:txBody>
          <a:bodyPr>
            <a:normAutofit/>
          </a:bodyPr>
          <a:lstStyle/>
          <a:p>
            <a:pPr marL="457200" indent="-457200">
              <a:buFont typeface="+mj-lt"/>
              <a:buAutoNum type="arabicPeriod"/>
            </a:pPr>
            <a:r>
              <a:rPr lang="en-CH" sz="2200" dirty="0"/>
              <a:t>400 MHz 2-cell cavities &amp; 800 MHz 6-cell cavities</a:t>
            </a:r>
          </a:p>
          <a:p>
            <a:pPr marL="457200" indent="-457200">
              <a:buFont typeface="+mj-lt"/>
              <a:buAutoNum type="arabicPeriod"/>
            </a:pPr>
            <a:r>
              <a:rPr lang="en-CH" sz="2200" dirty="0"/>
              <a:t>RF power &amp; HOM couplers 400 MHz + 800 MHz</a:t>
            </a:r>
          </a:p>
          <a:p>
            <a:pPr marL="457200" indent="-457200">
              <a:buFont typeface="+mj-lt"/>
              <a:buAutoNum type="arabicPeriod"/>
            </a:pPr>
            <a:r>
              <a:rPr lang="en-CH" sz="2200" dirty="0"/>
              <a:t>400 MHz &amp; 800 MHz prototype CM</a:t>
            </a:r>
          </a:p>
          <a:p>
            <a:pPr marL="457200" indent="-457200">
              <a:buFont typeface="+mj-lt"/>
              <a:buAutoNum type="arabicPeriod"/>
            </a:pPr>
            <a:r>
              <a:rPr lang="en-CH" sz="2200" dirty="0"/>
              <a:t>400 &amp; 800 MHz high-efficiency power source</a:t>
            </a:r>
          </a:p>
          <a:p>
            <a:pPr marL="457200" indent="-457200">
              <a:buFont typeface="+mj-lt"/>
              <a:buAutoNum type="arabicPeriod"/>
            </a:pPr>
            <a:r>
              <a:rPr lang="en-CH" sz="2200" dirty="0"/>
              <a:t>400 &amp; 800 MHz high-power infrastructure for coupler and system test</a:t>
            </a:r>
          </a:p>
          <a:p>
            <a:pPr marL="0" indent="0">
              <a:buNone/>
            </a:pPr>
            <a:endParaRPr lang="en-CH" sz="2200" dirty="0"/>
          </a:p>
        </p:txBody>
      </p:sp>
    </p:spTree>
    <p:extLst>
      <p:ext uri="{BB962C8B-B14F-4D97-AF65-F5344CB8AC3E}">
        <p14:creationId xmlns:p14="http://schemas.microsoft.com/office/powerpoint/2010/main" val="2187677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8AD96-3533-3F6F-A624-332EFFDF8518}"/>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03E22E1E-F57D-7891-AC9D-FB2FC0D724F0}"/>
              </a:ext>
            </a:extLst>
          </p:cNvPr>
          <p:cNvSpPr/>
          <p:nvPr/>
        </p:nvSpPr>
        <p:spPr>
          <a:xfrm>
            <a:off x="10081509" y="3745625"/>
            <a:ext cx="1651191" cy="2318291"/>
          </a:xfrm>
          <a:prstGeom prst="rect">
            <a:avLst/>
          </a:prstGeom>
          <a:pattFill prst="wdUpDiag">
            <a:fgClr>
              <a:srgbClr val="D2EFC7"/>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100" b="1">
                <a:solidFill>
                  <a:schemeClr val="bg2">
                    <a:lumMod val="10000"/>
                  </a:schemeClr>
                </a:solidFill>
                <a:latin typeface="Verdana" panose="020B0604030504040204" pitchFamily="34" charset="0"/>
                <a:ea typeface="Verdana" panose="020B0604030504040204" pitchFamily="34" charset="0"/>
              </a:rPr>
              <a:t>Cryomoudle Test</a:t>
            </a:r>
            <a:r>
              <a:rPr lang="en-US" sz="1100" b="1" dirty="0">
                <a:solidFill>
                  <a:schemeClr val="bg2">
                    <a:lumMod val="10000"/>
                  </a:schemeClr>
                </a:solidFill>
                <a:latin typeface="Verdana" panose="020B0604030504040204" pitchFamily="34" charset="0"/>
                <a:ea typeface="Verdana" panose="020B0604030504040204" pitchFamily="34" charset="0"/>
              </a:rPr>
              <a:t>ing</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sp>
        <p:nvSpPr>
          <p:cNvPr id="34" name="Rectangle 33">
            <a:extLst>
              <a:ext uri="{FF2B5EF4-FFF2-40B4-BE49-F238E27FC236}">
                <a16:creationId xmlns:a16="http://schemas.microsoft.com/office/drawing/2014/main" id="{0F345992-80E7-1059-C812-E178CECB41F1}"/>
              </a:ext>
            </a:extLst>
          </p:cNvPr>
          <p:cNvSpPr/>
          <p:nvPr/>
        </p:nvSpPr>
        <p:spPr>
          <a:xfrm>
            <a:off x="4604811" y="3712394"/>
            <a:ext cx="1464410" cy="232297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dirty="0"/>
          </a:p>
        </p:txBody>
      </p:sp>
      <p:sp>
        <p:nvSpPr>
          <p:cNvPr id="31" name="Rectangle 30">
            <a:extLst>
              <a:ext uri="{FF2B5EF4-FFF2-40B4-BE49-F238E27FC236}">
                <a16:creationId xmlns:a16="http://schemas.microsoft.com/office/drawing/2014/main" id="{93F01846-A41B-B439-3B28-5026F284C2B4}"/>
              </a:ext>
            </a:extLst>
          </p:cNvPr>
          <p:cNvSpPr/>
          <p:nvPr/>
        </p:nvSpPr>
        <p:spPr>
          <a:xfrm>
            <a:off x="6096001" y="3700759"/>
            <a:ext cx="3696258" cy="2322975"/>
          </a:xfrm>
          <a:prstGeom prst="rect">
            <a:avLst/>
          </a:prstGeom>
          <a:pattFill prst="wdUpDiag">
            <a:fgClr>
              <a:schemeClr val="accent3">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dirty="0"/>
          </a:p>
        </p:txBody>
      </p:sp>
      <p:sp>
        <p:nvSpPr>
          <p:cNvPr id="30" name="Rectangle 29">
            <a:extLst>
              <a:ext uri="{FF2B5EF4-FFF2-40B4-BE49-F238E27FC236}">
                <a16:creationId xmlns:a16="http://schemas.microsoft.com/office/drawing/2014/main" id="{303EE94E-D9FE-B39C-C36A-4EDBA4A8A243}"/>
              </a:ext>
            </a:extLst>
          </p:cNvPr>
          <p:cNvSpPr/>
          <p:nvPr/>
        </p:nvSpPr>
        <p:spPr>
          <a:xfrm>
            <a:off x="3069877" y="3740941"/>
            <a:ext cx="1352208" cy="2322975"/>
          </a:xfrm>
          <a:prstGeom prst="rect">
            <a:avLst/>
          </a:prstGeom>
          <a:pattFill prst="wdUpDiag">
            <a:fgClr>
              <a:schemeClr val="accent2">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100" b="1" dirty="0">
                <a:solidFill>
                  <a:schemeClr val="bg2">
                    <a:lumMod val="10000"/>
                  </a:schemeClr>
                </a:solidFill>
                <a:latin typeface="Verdana" panose="020B0604030504040204" pitchFamily="34" charset="0"/>
                <a:ea typeface="Verdana" panose="020B0604030504040204" pitchFamily="34" charset="0"/>
              </a:rPr>
              <a:t>Design</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sp>
        <p:nvSpPr>
          <p:cNvPr id="29" name="Rectangle 28">
            <a:extLst>
              <a:ext uri="{FF2B5EF4-FFF2-40B4-BE49-F238E27FC236}">
                <a16:creationId xmlns:a16="http://schemas.microsoft.com/office/drawing/2014/main" id="{C4481699-A9E3-AED8-5C92-737D84D26C07}"/>
              </a:ext>
            </a:extLst>
          </p:cNvPr>
          <p:cNvSpPr/>
          <p:nvPr/>
        </p:nvSpPr>
        <p:spPr>
          <a:xfrm>
            <a:off x="10090706" y="1284119"/>
            <a:ext cx="1641995" cy="2065117"/>
          </a:xfrm>
          <a:prstGeom prst="rect">
            <a:avLst/>
          </a:prstGeom>
          <a:pattFill prst="wdUpDiag">
            <a:fgClr>
              <a:srgbClr val="D2EFC7"/>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100" b="1" dirty="0">
                <a:solidFill>
                  <a:schemeClr val="bg2">
                    <a:lumMod val="10000"/>
                  </a:schemeClr>
                </a:solidFill>
                <a:latin typeface="Verdana" panose="020B0604030504040204" pitchFamily="34" charset="0"/>
                <a:ea typeface="Verdana" panose="020B0604030504040204" pitchFamily="34" charset="0"/>
              </a:rPr>
              <a:t>Cryomodule Testing</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sp>
        <p:nvSpPr>
          <p:cNvPr id="28" name="Rectangle 27">
            <a:extLst>
              <a:ext uri="{FF2B5EF4-FFF2-40B4-BE49-F238E27FC236}">
                <a16:creationId xmlns:a16="http://schemas.microsoft.com/office/drawing/2014/main" id="{06E11394-C755-CBD1-7BF8-95798BF4F3A3}"/>
              </a:ext>
            </a:extLst>
          </p:cNvPr>
          <p:cNvSpPr/>
          <p:nvPr/>
        </p:nvSpPr>
        <p:spPr>
          <a:xfrm>
            <a:off x="4648383" y="1279173"/>
            <a:ext cx="5202723" cy="2070063"/>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dirty="0"/>
          </a:p>
        </p:txBody>
      </p:sp>
      <p:sp>
        <p:nvSpPr>
          <p:cNvPr id="27" name="Rectangle 26">
            <a:extLst>
              <a:ext uri="{FF2B5EF4-FFF2-40B4-BE49-F238E27FC236}">
                <a16:creationId xmlns:a16="http://schemas.microsoft.com/office/drawing/2014/main" id="{30005DD4-2061-7618-1FC0-0B30315C58BC}"/>
              </a:ext>
            </a:extLst>
          </p:cNvPr>
          <p:cNvSpPr/>
          <p:nvPr/>
        </p:nvSpPr>
        <p:spPr>
          <a:xfrm>
            <a:off x="3147073" y="1297516"/>
            <a:ext cx="1275012" cy="2051719"/>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100" b="1" dirty="0">
                <a:solidFill>
                  <a:schemeClr val="bg2">
                    <a:lumMod val="10000"/>
                  </a:schemeClr>
                </a:solidFill>
                <a:latin typeface="Verdana" panose="020B0604030504040204" pitchFamily="34" charset="0"/>
                <a:ea typeface="Verdana" panose="020B0604030504040204" pitchFamily="34" charset="0"/>
              </a:rPr>
              <a:t>Design</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sp>
        <p:nvSpPr>
          <p:cNvPr id="3" name="Title 2">
            <a:extLst>
              <a:ext uri="{FF2B5EF4-FFF2-40B4-BE49-F238E27FC236}">
                <a16:creationId xmlns:a16="http://schemas.microsoft.com/office/drawing/2014/main" id="{24FF25AB-A224-7E36-3A47-2DA863143E62}"/>
              </a:ext>
            </a:extLst>
          </p:cNvPr>
          <p:cNvSpPr>
            <a:spLocks noGrp="1"/>
          </p:cNvSpPr>
          <p:nvPr>
            <p:ph type="title"/>
          </p:nvPr>
        </p:nvSpPr>
        <p:spPr>
          <a:xfrm>
            <a:off x="356676" y="123012"/>
            <a:ext cx="11376025" cy="767129"/>
          </a:xfrm>
        </p:spPr>
        <p:txBody>
          <a:bodyPr>
            <a:normAutofit fontScale="90000"/>
          </a:bodyPr>
          <a:lstStyle/>
          <a:p>
            <a:r>
              <a:rPr lang="en-US" sz="2800" dirty="0"/>
              <a:t>SRF Hardware Developments </a:t>
            </a:r>
            <a:br>
              <a:rPr lang="en-US" sz="2800" dirty="0"/>
            </a:br>
            <a:r>
              <a:rPr lang="en-US" sz="2400" dirty="0"/>
              <a:t>Collaborations (partly agreed &amp; under negotiation)</a:t>
            </a:r>
            <a:endParaRPr lang="en-GB" sz="2800" dirty="0"/>
          </a:p>
        </p:txBody>
      </p:sp>
      <p:sp>
        <p:nvSpPr>
          <p:cNvPr id="6" name="Slide Number Placeholder 5">
            <a:extLst>
              <a:ext uri="{FF2B5EF4-FFF2-40B4-BE49-F238E27FC236}">
                <a16:creationId xmlns:a16="http://schemas.microsoft.com/office/drawing/2014/main" id="{5A451639-9A95-229F-9D7B-D3BABC579E7C}"/>
              </a:ext>
            </a:extLst>
          </p:cNvPr>
          <p:cNvSpPr>
            <a:spLocks noGrp="1"/>
          </p:cNvSpPr>
          <p:nvPr>
            <p:ph type="sldNum" sz="quarter" idx="12"/>
          </p:nvPr>
        </p:nvSpPr>
        <p:spPr>
          <a:xfrm>
            <a:off x="5553773" y="3212497"/>
            <a:ext cx="340627" cy="182563"/>
          </a:xfrm>
          <a:prstGeom prst="rect">
            <a:avLst/>
          </a:prstGeom>
        </p:spPr>
        <p:txBody>
          <a:bodyPr vert="horz" lIns="0" tIns="0" rIns="0" bIns="0" rtlCol="0" anchor="ctr"/>
          <a:lstStyle>
            <a:defPPr>
              <a:defRPr lang="en-US"/>
            </a:defPPr>
            <a:lvl1pPr marL="0" algn="r" defTabSz="457200" rtl="0" eaLnBrk="1" latinLnBrk="0" hangingPunct="1">
              <a:defRPr sz="425" b="1"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36B5EA5A-BC32-A742-B11B-8E7414D5B535}" type="slidenum">
              <a:rPr lang="en-US" smtClean="0"/>
              <a:pPr/>
              <a:t>20</a:t>
            </a:fld>
            <a:endParaRPr lang="en-US" dirty="0"/>
          </a:p>
        </p:txBody>
      </p:sp>
      <p:pic>
        <p:nvPicPr>
          <p:cNvPr id="49" name="Picture 6" descr="FermiLogo_RGB_NALBlue.png">
            <a:extLst>
              <a:ext uri="{FF2B5EF4-FFF2-40B4-BE49-F238E27FC236}">
                <a16:creationId xmlns:a16="http://schemas.microsoft.com/office/drawing/2014/main" id="{60578E4C-A9E9-A901-5724-2D11CD9C2E0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391947" y="5440333"/>
            <a:ext cx="1443672" cy="258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Rectangle: Rounded Corners 53">
            <a:extLst>
              <a:ext uri="{FF2B5EF4-FFF2-40B4-BE49-F238E27FC236}">
                <a16:creationId xmlns:a16="http://schemas.microsoft.com/office/drawing/2014/main" id="{EAAFAFD9-0546-D4A6-BCF0-EA2423F9C5F5}"/>
              </a:ext>
            </a:extLst>
          </p:cNvPr>
          <p:cNvSpPr/>
          <p:nvPr/>
        </p:nvSpPr>
        <p:spPr>
          <a:xfrm>
            <a:off x="237658" y="941732"/>
            <a:ext cx="11684527" cy="253161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55" name="TextBox 54">
            <a:extLst>
              <a:ext uri="{FF2B5EF4-FFF2-40B4-BE49-F238E27FC236}">
                <a16:creationId xmlns:a16="http://schemas.microsoft.com/office/drawing/2014/main" id="{7E98D7EA-66D4-6723-8403-1E0197280088}"/>
              </a:ext>
            </a:extLst>
          </p:cNvPr>
          <p:cNvSpPr txBox="1"/>
          <p:nvPr/>
        </p:nvSpPr>
        <p:spPr>
          <a:xfrm>
            <a:off x="418922" y="1314488"/>
            <a:ext cx="2749807" cy="553998"/>
          </a:xfrm>
          <a:prstGeom prst="rect">
            <a:avLst/>
          </a:prstGeom>
          <a:noFill/>
        </p:spPr>
        <p:txBody>
          <a:bodyPr wrap="square" lIns="0" tIns="0" rIns="0" bIns="0" rtlCol="0">
            <a:spAutoFit/>
          </a:bodyPr>
          <a:lstStyle/>
          <a:p>
            <a:r>
              <a:rPr lang="en-US" dirty="0"/>
              <a:t>400 MHz cryomodule prototype</a:t>
            </a:r>
            <a:endParaRPr lang="en-GB" dirty="0"/>
          </a:p>
        </p:txBody>
      </p:sp>
      <p:sp>
        <p:nvSpPr>
          <p:cNvPr id="57" name="TextBox 56">
            <a:extLst>
              <a:ext uri="{FF2B5EF4-FFF2-40B4-BE49-F238E27FC236}">
                <a16:creationId xmlns:a16="http://schemas.microsoft.com/office/drawing/2014/main" id="{AB62B594-05B7-ED96-579E-6D3DB7F250B6}"/>
              </a:ext>
            </a:extLst>
          </p:cNvPr>
          <p:cNvSpPr txBox="1"/>
          <p:nvPr/>
        </p:nvSpPr>
        <p:spPr>
          <a:xfrm>
            <a:off x="373522" y="4078242"/>
            <a:ext cx="2749807" cy="553998"/>
          </a:xfrm>
          <a:prstGeom prst="rect">
            <a:avLst/>
          </a:prstGeom>
          <a:noFill/>
        </p:spPr>
        <p:txBody>
          <a:bodyPr wrap="square" lIns="0" tIns="0" rIns="0" bIns="0" rtlCol="0">
            <a:spAutoFit/>
          </a:bodyPr>
          <a:lstStyle/>
          <a:p>
            <a:r>
              <a:rPr lang="en-US" dirty="0"/>
              <a:t>800 MHz cryomodule prototype</a:t>
            </a:r>
            <a:endParaRPr lang="en-GB" dirty="0"/>
          </a:p>
        </p:txBody>
      </p:sp>
      <p:sp>
        <p:nvSpPr>
          <p:cNvPr id="58" name="Rectangle: Rounded Corners 57">
            <a:extLst>
              <a:ext uri="{FF2B5EF4-FFF2-40B4-BE49-F238E27FC236}">
                <a16:creationId xmlns:a16="http://schemas.microsoft.com/office/drawing/2014/main" id="{F5E02A75-D9AA-7BFE-BAE0-72DB362610BF}"/>
              </a:ext>
            </a:extLst>
          </p:cNvPr>
          <p:cNvSpPr/>
          <p:nvPr/>
        </p:nvSpPr>
        <p:spPr>
          <a:xfrm>
            <a:off x="237658" y="3611641"/>
            <a:ext cx="11684527" cy="268924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pic>
        <p:nvPicPr>
          <p:cNvPr id="67" name="Picture 66">
            <a:extLst>
              <a:ext uri="{FF2B5EF4-FFF2-40B4-BE49-F238E27FC236}">
                <a16:creationId xmlns:a16="http://schemas.microsoft.com/office/drawing/2014/main" id="{7595C203-FCE1-FFFF-0C5A-74F7D2A97EDA}"/>
              </a:ext>
            </a:extLst>
          </p:cNvPr>
          <p:cNvPicPr>
            <a:picLocks noChangeAspect="1"/>
          </p:cNvPicPr>
          <p:nvPr/>
        </p:nvPicPr>
        <p:blipFill>
          <a:blip r:embed="rId3"/>
          <a:stretch/>
        </p:blipFill>
        <p:spPr bwMode="auto">
          <a:xfrm>
            <a:off x="3501161" y="2026717"/>
            <a:ext cx="636727" cy="636727"/>
          </a:xfrm>
          <a:prstGeom prst="rect">
            <a:avLst/>
          </a:prstGeom>
        </p:spPr>
      </p:pic>
      <p:sp>
        <p:nvSpPr>
          <p:cNvPr id="69" name="TextBox 68">
            <a:extLst>
              <a:ext uri="{FF2B5EF4-FFF2-40B4-BE49-F238E27FC236}">
                <a16:creationId xmlns:a16="http://schemas.microsoft.com/office/drawing/2014/main" id="{E5D0FB58-A1F3-A8F6-6B69-8DA364497119}"/>
              </a:ext>
            </a:extLst>
          </p:cNvPr>
          <p:cNvSpPr txBox="1"/>
          <p:nvPr/>
        </p:nvSpPr>
        <p:spPr>
          <a:xfrm>
            <a:off x="4584711" y="3779464"/>
            <a:ext cx="1511896" cy="338554"/>
          </a:xfrm>
          <a:prstGeom prst="rect">
            <a:avLst/>
          </a:prstGeom>
          <a:noFill/>
        </p:spPr>
        <p:txBody>
          <a:bodyPr wrap="square" lIns="0" tIns="0" rIns="0" bIns="0" rtlCol="0">
            <a:spAutoFit/>
          </a:bodyPr>
          <a:lstStyle/>
          <a:p>
            <a:pPr algn="ctr"/>
            <a:r>
              <a:rPr lang="en-US" sz="1100" b="1" dirty="0">
                <a:solidFill>
                  <a:schemeClr val="bg2">
                    <a:lumMod val="10000"/>
                  </a:schemeClr>
                </a:solidFill>
                <a:latin typeface="Verdana" panose="020B0604030504040204" pitchFamily="34" charset="0"/>
                <a:ea typeface="Verdana" panose="020B0604030504040204" pitchFamily="34" charset="0"/>
              </a:rPr>
              <a:t>Cavities procurement</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sp>
        <p:nvSpPr>
          <p:cNvPr id="76" name="TextBox 75">
            <a:extLst>
              <a:ext uri="{FF2B5EF4-FFF2-40B4-BE49-F238E27FC236}">
                <a16:creationId xmlns:a16="http://schemas.microsoft.com/office/drawing/2014/main" id="{F163FB93-A1A2-D785-75E4-A8AD5D302668}"/>
              </a:ext>
            </a:extLst>
          </p:cNvPr>
          <p:cNvSpPr txBox="1"/>
          <p:nvPr/>
        </p:nvSpPr>
        <p:spPr>
          <a:xfrm>
            <a:off x="6231277" y="3715723"/>
            <a:ext cx="1728450" cy="338554"/>
          </a:xfrm>
          <a:prstGeom prst="rect">
            <a:avLst/>
          </a:prstGeom>
          <a:noFill/>
        </p:spPr>
        <p:txBody>
          <a:bodyPr wrap="square" lIns="0" tIns="0" rIns="0" bIns="0" rtlCol="0">
            <a:spAutoFit/>
          </a:bodyPr>
          <a:lstStyle/>
          <a:p>
            <a:pPr algn="ctr"/>
            <a:r>
              <a:rPr lang="en-US" sz="1100" b="1" dirty="0">
                <a:solidFill>
                  <a:schemeClr val="bg2">
                    <a:lumMod val="10000"/>
                  </a:schemeClr>
                </a:solidFill>
                <a:latin typeface="Verdana" panose="020B0604030504040204" pitchFamily="34" charset="0"/>
                <a:ea typeface="Verdana" panose="020B0604030504040204" pitchFamily="34" charset="0"/>
              </a:rPr>
              <a:t>Cavity surface treatment &amp; tests</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pic>
        <p:nvPicPr>
          <p:cNvPr id="77" name="Picture 76" descr="IJCLab">
            <a:extLst>
              <a:ext uri="{FF2B5EF4-FFF2-40B4-BE49-F238E27FC236}">
                <a16:creationId xmlns:a16="http://schemas.microsoft.com/office/drawing/2014/main" id="{DAA0BB88-0BD0-36BD-6F5A-1687015E96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7238" y="4164673"/>
            <a:ext cx="930565" cy="462118"/>
          </a:xfrm>
          <a:prstGeom prst="rect">
            <a:avLst/>
          </a:prstGeom>
          <a:noFill/>
          <a:ln>
            <a:noFill/>
          </a:ln>
        </p:spPr>
      </p:pic>
      <p:pic>
        <p:nvPicPr>
          <p:cNvPr id="78" name="Picture 6" descr="CEA">
            <a:extLst>
              <a:ext uri="{FF2B5EF4-FFF2-40B4-BE49-F238E27FC236}">
                <a16:creationId xmlns:a16="http://schemas.microsoft.com/office/drawing/2014/main" id="{FAAC2366-E4A2-0B6F-9F22-D36D1C7A8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1311" y="4103133"/>
            <a:ext cx="504214" cy="5042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FermiLogo_RGB_NALBlue.png">
            <a:extLst>
              <a:ext uri="{FF2B5EF4-FFF2-40B4-BE49-F238E27FC236}">
                <a16:creationId xmlns:a16="http://schemas.microsoft.com/office/drawing/2014/main" id="{FA0BDF02-EBC9-9018-018F-97110B43BB9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288805" y="5464579"/>
            <a:ext cx="1311737" cy="233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 name="TextBox 80">
            <a:extLst>
              <a:ext uri="{FF2B5EF4-FFF2-40B4-BE49-F238E27FC236}">
                <a16:creationId xmlns:a16="http://schemas.microsoft.com/office/drawing/2014/main" id="{5FB781B7-1CD0-29D9-E3D2-22DE7ACF4D51}"/>
              </a:ext>
            </a:extLst>
          </p:cNvPr>
          <p:cNvSpPr txBox="1"/>
          <p:nvPr/>
        </p:nvSpPr>
        <p:spPr>
          <a:xfrm>
            <a:off x="8210599" y="3739194"/>
            <a:ext cx="1511896" cy="338554"/>
          </a:xfrm>
          <a:prstGeom prst="rect">
            <a:avLst/>
          </a:prstGeom>
          <a:noFill/>
        </p:spPr>
        <p:txBody>
          <a:bodyPr wrap="square" lIns="0" tIns="0" rIns="0" bIns="0" rtlCol="0">
            <a:spAutoFit/>
          </a:bodyPr>
          <a:lstStyle/>
          <a:p>
            <a:pPr algn="ctr"/>
            <a:r>
              <a:rPr lang="en-US" sz="1100" b="1" dirty="0">
                <a:solidFill>
                  <a:schemeClr val="bg2">
                    <a:lumMod val="10000"/>
                  </a:schemeClr>
                </a:solidFill>
                <a:latin typeface="Verdana" panose="020B0604030504040204" pitchFamily="34" charset="0"/>
                <a:ea typeface="Verdana" panose="020B0604030504040204" pitchFamily="34" charset="0"/>
              </a:rPr>
              <a:t>Cryomodule construction</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sp>
        <p:nvSpPr>
          <p:cNvPr id="82" name="TextBox 81">
            <a:extLst>
              <a:ext uri="{FF2B5EF4-FFF2-40B4-BE49-F238E27FC236}">
                <a16:creationId xmlns:a16="http://schemas.microsoft.com/office/drawing/2014/main" id="{C50DDD58-D75F-A486-18B0-B4A21A10D8C5}"/>
              </a:ext>
            </a:extLst>
          </p:cNvPr>
          <p:cNvSpPr txBox="1"/>
          <p:nvPr/>
        </p:nvSpPr>
        <p:spPr>
          <a:xfrm>
            <a:off x="8288804" y="1353442"/>
            <a:ext cx="1728450" cy="338554"/>
          </a:xfrm>
          <a:prstGeom prst="rect">
            <a:avLst/>
          </a:prstGeom>
          <a:noFill/>
        </p:spPr>
        <p:txBody>
          <a:bodyPr wrap="square" lIns="0" tIns="0" rIns="0" bIns="0" rtlCol="0">
            <a:spAutoFit/>
          </a:bodyPr>
          <a:lstStyle/>
          <a:p>
            <a:pPr algn="l"/>
            <a:r>
              <a:rPr lang="en-US" sz="1100" b="1" dirty="0">
                <a:solidFill>
                  <a:schemeClr val="bg2">
                    <a:lumMod val="10000"/>
                  </a:schemeClr>
                </a:solidFill>
                <a:latin typeface="Verdana" panose="020B0604030504040204" pitchFamily="34" charset="0"/>
                <a:ea typeface="Verdana" panose="020B0604030504040204" pitchFamily="34" charset="0"/>
              </a:rPr>
              <a:t>Cryomodule construction</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pic>
        <p:nvPicPr>
          <p:cNvPr id="83" name="Picture 82">
            <a:extLst>
              <a:ext uri="{FF2B5EF4-FFF2-40B4-BE49-F238E27FC236}">
                <a16:creationId xmlns:a16="http://schemas.microsoft.com/office/drawing/2014/main" id="{816A0175-E3AD-EA80-7C5E-F2129E8601C4}"/>
              </a:ext>
            </a:extLst>
          </p:cNvPr>
          <p:cNvPicPr>
            <a:picLocks noChangeAspect="1"/>
          </p:cNvPicPr>
          <p:nvPr/>
        </p:nvPicPr>
        <p:blipFill>
          <a:blip r:embed="rId3"/>
          <a:stretch/>
        </p:blipFill>
        <p:spPr bwMode="auto">
          <a:xfrm>
            <a:off x="8465787" y="2029993"/>
            <a:ext cx="719455" cy="719455"/>
          </a:xfrm>
          <a:prstGeom prst="rect">
            <a:avLst/>
          </a:prstGeom>
        </p:spPr>
      </p:pic>
      <p:pic>
        <p:nvPicPr>
          <p:cNvPr id="85" name="Picture 84">
            <a:extLst>
              <a:ext uri="{FF2B5EF4-FFF2-40B4-BE49-F238E27FC236}">
                <a16:creationId xmlns:a16="http://schemas.microsoft.com/office/drawing/2014/main" id="{0CC0CCF1-C31F-F407-4A67-EA4AD821F2F3}"/>
              </a:ext>
            </a:extLst>
          </p:cNvPr>
          <p:cNvPicPr>
            <a:picLocks noChangeAspect="1"/>
          </p:cNvPicPr>
          <p:nvPr/>
        </p:nvPicPr>
        <p:blipFill>
          <a:blip r:embed="rId3"/>
          <a:stretch/>
        </p:blipFill>
        <p:spPr bwMode="auto">
          <a:xfrm>
            <a:off x="10526918" y="1943989"/>
            <a:ext cx="719455" cy="719455"/>
          </a:xfrm>
          <a:prstGeom prst="rect">
            <a:avLst/>
          </a:prstGeom>
        </p:spPr>
      </p:pic>
      <p:pic>
        <p:nvPicPr>
          <p:cNvPr id="87" name="Picture 86">
            <a:extLst>
              <a:ext uri="{FF2B5EF4-FFF2-40B4-BE49-F238E27FC236}">
                <a16:creationId xmlns:a16="http://schemas.microsoft.com/office/drawing/2014/main" id="{2E7BB1D8-4627-D255-3F24-1102C4C9D34A}"/>
              </a:ext>
            </a:extLst>
          </p:cNvPr>
          <p:cNvPicPr>
            <a:picLocks noChangeAspect="1"/>
          </p:cNvPicPr>
          <p:nvPr/>
        </p:nvPicPr>
        <p:blipFill>
          <a:blip r:embed="rId3"/>
          <a:stretch/>
        </p:blipFill>
        <p:spPr bwMode="auto">
          <a:xfrm>
            <a:off x="10408516" y="4546664"/>
            <a:ext cx="780980" cy="780980"/>
          </a:xfrm>
          <a:prstGeom prst="rect">
            <a:avLst/>
          </a:prstGeom>
        </p:spPr>
      </p:pic>
      <p:pic>
        <p:nvPicPr>
          <p:cNvPr id="88" name="Picture 87">
            <a:extLst>
              <a:ext uri="{FF2B5EF4-FFF2-40B4-BE49-F238E27FC236}">
                <a16:creationId xmlns:a16="http://schemas.microsoft.com/office/drawing/2014/main" id="{D2AED0E5-DA3D-AEC8-F76F-B267866CC356}"/>
              </a:ext>
            </a:extLst>
          </p:cNvPr>
          <p:cNvPicPr>
            <a:picLocks noChangeAspect="1"/>
          </p:cNvPicPr>
          <p:nvPr/>
        </p:nvPicPr>
        <p:blipFill>
          <a:blip r:embed="rId6"/>
          <a:stretch>
            <a:fillRect/>
          </a:stretch>
        </p:blipFill>
        <p:spPr>
          <a:xfrm>
            <a:off x="4860440" y="4599496"/>
            <a:ext cx="765510" cy="684217"/>
          </a:xfrm>
          <a:prstGeom prst="rect">
            <a:avLst/>
          </a:prstGeom>
        </p:spPr>
      </p:pic>
      <p:sp>
        <p:nvSpPr>
          <p:cNvPr id="89" name="TextBox 88">
            <a:extLst>
              <a:ext uri="{FF2B5EF4-FFF2-40B4-BE49-F238E27FC236}">
                <a16:creationId xmlns:a16="http://schemas.microsoft.com/office/drawing/2014/main" id="{C1DB7982-BAF9-ECF7-E8FB-5EBEEFE1B909}"/>
              </a:ext>
            </a:extLst>
          </p:cNvPr>
          <p:cNvSpPr txBox="1"/>
          <p:nvPr/>
        </p:nvSpPr>
        <p:spPr>
          <a:xfrm>
            <a:off x="4691868" y="1337129"/>
            <a:ext cx="1290296" cy="338554"/>
          </a:xfrm>
          <a:prstGeom prst="rect">
            <a:avLst/>
          </a:prstGeom>
          <a:noFill/>
        </p:spPr>
        <p:txBody>
          <a:bodyPr wrap="square" lIns="0" tIns="0" rIns="0" bIns="0" rtlCol="0">
            <a:spAutoFit/>
          </a:bodyPr>
          <a:lstStyle/>
          <a:p>
            <a:pPr algn="ctr"/>
            <a:r>
              <a:rPr lang="en-US" sz="1100" b="1" dirty="0">
                <a:solidFill>
                  <a:schemeClr val="bg2">
                    <a:lumMod val="10000"/>
                  </a:schemeClr>
                </a:solidFill>
                <a:latin typeface="Verdana" panose="020B0604030504040204" pitchFamily="34" charset="0"/>
                <a:ea typeface="Verdana" panose="020B0604030504040204" pitchFamily="34" charset="0"/>
              </a:rPr>
              <a:t>Cavities procurement</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pic>
        <p:nvPicPr>
          <p:cNvPr id="90" name="Picture 89">
            <a:extLst>
              <a:ext uri="{FF2B5EF4-FFF2-40B4-BE49-F238E27FC236}">
                <a16:creationId xmlns:a16="http://schemas.microsoft.com/office/drawing/2014/main" id="{5628197F-6E77-6981-71CD-67CCB8B48C46}"/>
              </a:ext>
            </a:extLst>
          </p:cNvPr>
          <p:cNvPicPr>
            <a:picLocks noChangeAspect="1"/>
          </p:cNvPicPr>
          <p:nvPr/>
        </p:nvPicPr>
        <p:blipFill>
          <a:blip r:embed="rId3"/>
          <a:stretch/>
        </p:blipFill>
        <p:spPr bwMode="auto">
          <a:xfrm>
            <a:off x="5095610" y="2026716"/>
            <a:ext cx="672142" cy="672142"/>
          </a:xfrm>
          <a:prstGeom prst="rect">
            <a:avLst/>
          </a:prstGeom>
        </p:spPr>
      </p:pic>
      <p:sp>
        <p:nvSpPr>
          <p:cNvPr id="91" name="TextBox 90">
            <a:extLst>
              <a:ext uri="{FF2B5EF4-FFF2-40B4-BE49-F238E27FC236}">
                <a16:creationId xmlns:a16="http://schemas.microsoft.com/office/drawing/2014/main" id="{74BAEF1D-93E7-99A2-CC05-85B9CD77FD63}"/>
              </a:ext>
            </a:extLst>
          </p:cNvPr>
          <p:cNvSpPr txBox="1"/>
          <p:nvPr/>
        </p:nvSpPr>
        <p:spPr>
          <a:xfrm>
            <a:off x="6283610" y="1366866"/>
            <a:ext cx="1728450" cy="338554"/>
          </a:xfrm>
          <a:prstGeom prst="rect">
            <a:avLst/>
          </a:prstGeom>
          <a:noFill/>
        </p:spPr>
        <p:txBody>
          <a:bodyPr wrap="square" lIns="0" tIns="0" rIns="0" bIns="0" rtlCol="0">
            <a:spAutoFit/>
          </a:bodyPr>
          <a:lstStyle/>
          <a:p>
            <a:pPr algn="ctr"/>
            <a:r>
              <a:rPr lang="en-US" sz="1100" b="1" dirty="0">
                <a:solidFill>
                  <a:schemeClr val="bg2">
                    <a:lumMod val="10000"/>
                  </a:schemeClr>
                </a:solidFill>
                <a:latin typeface="Verdana" panose="020B0604030504040204" pitchFamily="34" charset="0"/>
                <a:ea typeface="Verdana" panose="020B0604030504040204" pitchFamily="34" charset="0"/>
              </a:rPr>
              <a:t>Cavity surface treatment &amp; tests</a:t>
            </a:r>
            <a:endParaRPr lang="en-GB" sz="1100" b="1" dirty="0">
              <a:solidFill>
                <a:schemeClr val="bg2">
                  <a:lumMod val="10000"/>
                </a:schemeClr>
              </a:solidFill>
              <a:latin typeface="Verdana" panose="020B0604030504040204" pitchFamily="34" charset="0"/>
              <a:ea typeface="Verdana" panose="020B0604030504040204" pitchFamily="34" charset="0"/>
            </a:endParaRPr>
          </a:p>
        </p:txBody>
      </p:sp>
      <p:pic>
        <p:nvPicPr>
          <p:cNvPr id="92" name="Picture 91">
            <a:extLst>
              <a:ext uri="{FF2B5EF4-FFF2-40B4-BE49-F238E27FC236}">
                <a16:creationId xmlns:a16="http://schemas.microsoft.com/office/drawing/2014/main" id="{E4058697-3C57-09E1-4164-D8A4E5E613EB}"/>
              </a:ext>
            </a:extLst>
          </p:cNvPr>
          <p:cNvPicPr>
            <a:picLocks noChangeAspect="1"/>
          </p:cNvPicPr>
          <p:nvPr/>
        </p:nvPicPr>
        <p:blipFill>
          <a:blip r:embed="rId3"/>
          <a:stretch/>
        </p:blipFill>
        <p:spPr bwMode="auto">
          <a:xfrm>
            <a:off x="6901332" y="2029992"/>
            <a:ext cx="648712" cy="648712"/>
          </a:xfrm>
          <a:prstGeom prst="rect">
            <a:avLst/>
          </a:prstGeom>
        </p:spPr>
      </p:pic>
      <p:pic>
        <p:nvPicPr>
          <p:cNvPr id="97" name="Picture 6" descr="FermiLogo_RGB_NALBlue.png">
            <a:extLst>
              <a:ext uri="{FF2B5EF4-FFF2-40B4-BE49-F238E27FC236}">
                <a16:creationId xmlns:a16="http://schemas.microsoft.com/office/drawing/2014/main" id="{867A0FC8-7BFB-AF3A-7BE6-F20AE2192B9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184960" y="5485799"/>
            <a:ext cx="1059284" cy="25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97" descr="IJCLab">
            <a:extLst>
              <a:ext uri="{FF2B5EF4-FFF2-40B4-BE49-F238E27FC236}">
                <a16:creationId xmlns:a16="http://schemas.microsoft.com/office/drawing/2014/main" id="{A49D0D9F-3728-B900-FD10-F952BEED13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5849" y="4224252"/>
            <a:ext cx="955198" cy="474351"/>
          </a:xfrm>
          <a:prstGeom prst="rect">
            <a:avLst/>
          </a:prstGeom>
          <a:noFill/>
          <a:ln>
            <a:noFill/>
          </a:ln>
        </p:spPr>
      </p:pic>
      <p:pic>
        <p:nvPicPr>
          <p:cNvPr id="99" name="Picture 98" descr="IJCLab">
            <a:extLst>
              <a:ext uri="{FF2B5EF4-FFF2-40B4-BE49-F238E27FC236}">
                <a16:creationId xmlns:a16="http://schemas.microsoft.com/office/drawing/2014/main" id="{37C21998-92B6-FE52-BBC1-3E4E6E7ABA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59240" y="4152615"/>
            <a:ext cx="930563" cy="462117"/>
          </a:xfrm>
          <a:prstGeom prst="rect">
            <a:avLst/>
          </a:prstGeom>
          <a:noFill/>
          <a:ln>
            <a:noFill/>
          </a:ln>
        </p:spPr>
      </p:pic>
      <p:pic>
        <p:nvPicPr>
          <p:cNvPr id="12" name="Picture 11" descr="IJCLab">
            <a:extLst>
              <a:ext uri="{FF2B5EF4-FFF2-40B4-BE49-F238E27FC236}">
                <a16:creationId xmlns:a16="http://schemas.microsoft.com/office/drawing/2014/main" id="{A05A936E-7AC4-60F9-C52E-FD97D21E15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55759" y="5234396"/>
            <a:ext cx="829387" cy="411873"/>
          </a:xfrm>
          <a:prstGeom prst="rect">
            <a:avLst/>
          </a:prstGeom>
          <a:noFill/>
          <a:ln>
            <a:noFill/>
          </a:ln>
        </p:spPr>
      </p:pic>
      <p:pic>
        <p:nvPicPr>
          <p:cNvPr id="13" name="Picture 12">
            <a:extLst>
              <a:ext uri="{FF2B5EF4-FFF2-40B4-BE49-F238E27FC236}">
                <a16:creationId xmlns:a16="http://schemas.microsoft.com/office/drawing/2014/main" id="{88F08B34-7FF2-ACAA-4BA2-9230FAD40389}"/>
              </a:ext>
            </a:extLst>
          </p:cNvPr>
          <p:cNvPicPr>
            <a:picLocks noChangeAspect="1"/>
          </p:cNvPicPr>
          <p:nvPr/>
        </p:nvPicPr>
        <p:blipFill>
          <a:blip r:embed="rId7">
            <a:clrChange>
              <a:clrFrom>
                <a:srgbClr val="FFFFFF"/>
              </a:clrFrom>
              <a:clrTo>
                <a:srgbClr val="FFFFFF">
                  <a:alpha val="0"/>
                </a:srgbClr>
              </a:clrTo>
            </a:clrChange>
          </a:blip>
          <a:srcRect/>
          <a:stretch/>
        </p:blipFill>
        <p:spPr>
          <a:xfrm>
            <a:off x="259313" y="1915017"/>
            <a:ext cx="2762463" cy="1385375"/>
          </a:xfrm>
          <a:prstGeom prst="rect">
            <a:avLst/>
          </a:prstGeom>
        </p:spPr>
      </p:pic>
      <p:pic>
        <p:nvPicPr>
          <p:cNvPr id="14" name="Picture 13" descr="A drawing of a machine&#10;&#10;AI-generated content may be incorrect.">
            <a:extLst>
              <a:ext uri="{FF2B5EF4-FFF2-40B4-BE49-F238E27FC236}">
                <a16:creationId xmlns:a16="http://schemas.microsoft.com/office/drawing/2014/main" id="{3DE3EF84-893D-7014-5155-7E9FA07DD15A}"/>
              </a:ext>
            </a:extLst>
          </p:cNvPr>
          <p:cNvPicPr>
            <a:picLocks noChangeAspect="1"/>
          </p:cNvPicPr>
          <p:nvPr/>
        </p:nvPicPr>
        <p:blipFill>
          <a:blip r:embed="rId8"/>
          <a:stretch>
            <a:fillRect/>
          </a:stretch>
        </p:blipFill>
        <p:spPr>
          <a:xfrm>
            <a:off x="292135" y="4698602"/>
            <a:ext cx="2625304" cy="1087294"/>
          </a:xfrm>
          <a:prstGeom prst="rect">
            <a:avLst/>
          </a:prstGeom>
        </p:spPr>
      </p:pic>
      <p:cxnSp>
        <p:nvCxnSpPr>
          <p:cNvPr id="16" name="Straight Connector 15">
            <a:extLst>
              <a:ext uri="{FF2B5EF4-FFF2-40B4-BE49-F238E27FC236}">
                <a16:creationId xmlns:a16="http://schemas.microsoft.com/office/drawing/2014/main" id="{B3BA98C9-15CF-DBA3-CBFA-83978966ABFB}"/>
              </a:ext>
            </a:extLst>
          </p:cNvPr>
          <p:cNvCxnSpPr>
            <a:cxnSpLocks/>
            <a:stCxn id="98" idx="3"/>
          </p:cNvCxnSpPr>
          <p:nvPr/>
        </p:nvCxnSpPr>
        <p:spPr>
          <a:xfrm>
            <a:off x="4211048" y="4461428"/>
            <a:ext cx="563467" cy="346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32179CC-597E-3321-5F00-5C0103D956B2}"/>
              </a:ext>
            </a:extLst>
          </p:cNvPr>
          <p:cNvCxnSpPr>
            <a:cxnSpLocks/>
          </p:cNvCxnSpPr>
          <p:nvPr/>
        </p:nvCxnSpPr>
        <p:spPr>
          <a:xfrm flipV="1">
            <a:off x="4261317" y="5117718"/>
            <a:ext cx="548470" cy="323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F3A5A3-101C-965B-F120-1C6D6070B912}"/>
              </a:ext>
            </a:extLst>
          </p:cNvPr>
          <p:cNvCxnSpPr>
            <a:cxnSpLocks/>
          </p:cNvCxnSpPr>
          <p:nvPr/>
        </p:nvCxnSpPr>
        <p:spPr>
          <a:xfrm flipV="1">
            <a:off x="5688996" y="4500094"/>
            <a:ext cx="548470" cy="323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CD35E9-A435-2496-C0DC-881AF9D0E1B6}"/>
              </a:ext>
            </a:extLst>
          </p:cNvPr>
          <p:cNvCxnSpPr/>
          <p:nvPr/>
        </p:nvCxnSpPr>
        <p:spPr>
          <a:xfrm>
            <a:off x="5625951" y="5171864"/>
            <a:ext cx="563467" cy="311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B40E62-9F2A-5BB3-E516-A8286245CDAC}"/>
              </a:ext>
            </a:extLst>
          </p:cNvPr>
          <p:cNvCxnSpPr/>
          <p:nvPr/>
        </p:nvCxnSpPr>
        <p:spPr>
          <a:xfrm>
            <a:off x="9716963" y="4320679"/>
            <a:ext cx="563467" cy="311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9BA088-8DF8-AE6C-7A79-DD29B196C497}"/>
              </a:ext>
            </a:extLst>
          </p:cNvPr>
          <p:cNvCxnSpPr>
            <a:cxnSpLocks/>
          </p:cNvCxnSpPr>
          <p:nvPr/>
        </p:nvCxnSpPr>
        <p:spPr>
          <a:xfrm flipV="1">
            <a:off x="9705875" y="5237677"/>
            <a:ext cx="548470" cy="323505"/>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60AFC36-1978-0CC5-B89F-5B79BCF88B08}"/>
              </a:ext>
            </a:extLst>
          </p:cNvPr>
          <p:cNvPicPr>
            <a:picLocks noChangeAspect="1"/>
          </p:cNvPicPr>
          <p:nvPr/>
        </p:nvPicPr>
        <p:blipFill>
          <a:blip r:embed="rId6"/>
          <a:stretch>
            <a:fillRect/>
          </a:stretch>
        </p:blipFill>
        <p:spPr>
          <a:xfrm>
            <a:off x="6326979" y="4118017"/>
            <a:ext cx="626868" cy="560298"/>
          </a:xfrm>
          <a:prstGeom prst="rect">
            <a:avLst/>
          </a:prstGeom>
        </p:spPr>
      </p:pic>
    </p:spTree>
    <p:extLst>
      <p:ext uri="{BB962C8B-B14F-4D97-AF65-F5344CB8AC3E}">
        <p14:creationId xmlns:p14="http://schemas.microsoft.com/office/powerpoint/2010/main" val="1503012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13F7-796B-EAA4-4D7D-90BF1BEADCA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5A4560-1FFA-14BE-8E19-371E4D783789}"/>
              </a:ext>
            </a:extLst>
          </p:cNvPr>
          <p:cNvSpPr>
            <a:spLocks noGrp="1"/>
          </p:cNvSpPr>
          <p:nvPr>
            <p:ph type="sldNum" sz="quarter" idx="12"/>
          </p:nvPr>
        </p:nvSpPr>
        <p:spPr>
          <a:xfrm>
            <a:off x="11107546" y="6424993"/>
            <a:ext cx="681254" cy="365125"/>
          </a:xfrm>
          <a:prstGeom prst="rect">
            <a:avLst/>
          </a:prstGeom>
        </p:spPr>
        <p:txBody>
          <a:bodyPr vert="horz" lIns="0" tIns="0" rIns="0" bIns="0" rtlCol="0" anchor="ctr"/>
          <a:lstStyle>
            <a:defPPr>
              <a:defRPr lang="en-US"/>
            </a:defPPr>
            <a:lvl1pPr marL="0" algn="r" defTabSz="914400" rtl="0" eaLnBrk="1" latinLnBrk="0" hangingPunct="1">
              <a:defRPr sz="8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21</a:t>
            </a:fld>
            <a:endParaRPr lang="en-US" dirty="0"/>
          </a:p>
        </p:txBody>
      </p:sp>
      <p:sp>
        <p:nvSpPr>
          <p:cNvPr id="101" name="TextBox 100">
            <a:extLst>
              <a:ext uri="{FF2B5EF4-FFF2-40B4-BE49-F238E27FC236}">
                <a16:creationId xmlns:a16="http://schemas.microsoft.com/office/drawing/2014/main" id="{6511609E-C162-B12E-36D0-5D7FE46F801D}"/>
              </a:ext>
            </a:extLst>
          </p:cNvPr>
          <p:cNvSpPr txBox="1"/>
          <p:nvPr/>
        </p:nvSpPr>
        <p:spPr>
          <a:xfrm>
            <a:off x="814549" y="1387135"/>
            <a:ext cx="2422854" cy="553998"/>
          </a:xfrm>
          <a:prstGeom prst="rect">
            <a:avLst/>
          </a:prstGeom>
          <a:noFill/>
        </p:spPr>
        <p:txBody>
          <a:bodyPr wrap="square" lIns="0" tIns="0" rIns="0" bIns="0" rtlCol="0">
            <a:spAutoFit/>
          </a:bodyPr>
          <a:lstStyle/>
          <a:p>
            <a:r>
              <a:rPr lang="en-US" dirty="0" err="1"/>
              <a:t>Tristron</a:t>
            </a:r>
            <a:r>
              <a:rPr lang="en-US" dirty="0"/>
              <a:t> prototype development 400 MHz</a:t>
            </a:r>
            <a:endParaRPr lang="en-GB" dirty="0"/>
          </a:p>
        </p:txBody>
      </p:sp>
      <p:sp>
        <p:nvSpPr>
          <p:cNvPr id="102" name="Rectangle: Rounded Corners 101">
            <a:extLst>
              <a:ext uri="{FF2B5EF4-FFF2-40B4-BE49-F238E27FC236}">
                <a16:creationId xmlns:a16="http://schemas.microsoft.com/office/drawing/2014/main" id="{139E9D63-8EF9-79F1-A4C7-9C5A0CD1E630}"/>
              </a:ext>
            </a:extLst>
          </p:cNvPr>
          <p:cNvSpPr/>
          <p:nvPr/>
        </p:nvSpPr>
        <p:spPr>
          <a:xfrm>
            <a:off x="501812" y="1178261"/>
            <a:ext cx="11188376" cy="2558114"/>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pic>
        <p:nvPicPr>
          <p:cNvPr id="111" name="Picture 110">
            <a:extLst>
              <a:ext uri="{FF2B5EF4-FFF2-40B4-BE49-F238E27FC236}">
                <a16:creationId xmlns:a16="http://schemas.microsoft.com/office/drawing/2014/main" id="{897DB2A6-0A68-3B24-F963-940188557115}"/>
              </a:ext>
            </a:extLst>
          </p:cNvPr>
          <p:cNvPicPr>
            <a:picLocks noChangeAspect="1"/>
          </p:cNvPicPr>
          <p:nvPr/>
        </p:nvPicPr>
        <p:blipFill>
          <a:blip r:embed="rId3"/>
          <a:stretch/>
        </p:blipFill>
        <p:spPr bwMode="auto">
          <a:xfrm>
            <a:off x="3784691" y="1611788"/>
            <a:ext cx="1107461" cy="1107461"/>
          </a:xfrm>
          <a:prstGeom prst="rect">
            <a:avLst/>
          </a:prstGeom>
        </p:spPr>
      </p:pic>
      <p:sp>
        <p:nvSpPr>
          <p:cNvPr id="117" name="TextBox 116">
            <a:extLst>
              <a:ext uri="{FF2B5EF4-FFF2-40B4-BE49-F238E27FC236}">
                <a16:creationId xmlns:a16="http://schemas.microsoft.com/office/drawing/2014/main" id="{264DF688-D9AB-F196-5838-76B799E815F2}"/>
              </a:ext>
            </a:extLst>
          </p:cNvPr>
          <p:cNvSpPr txBox="1"/>
          <p:nvPr/>
        </p:nvSpPr>
        <p:spPr>
          <a:xfrm>
            <a:off x="3765226" y="4324176"/>
            <a:ext cx="1756011" cy="338554"/>
          </a:xfrm>
          <a:prstGeom prst="rect">
            <a:avLst/>
          </a:prstGeom>
          <a:noFill/>
        </p:spPr>
        <p:txBody>
          <a:bodyPr wrap="square" lIns="0" tIns="0" rIns="0" bIns="0" rtlCol="0">
            <a:spAutoFit/>
          </a:bodyPr>
          <a:lstStyle/>
          <a:p>
            <a:pPr algn="l"/>
            <a:r>
              <a:rPr lang="en-US" sz="1100" dirty="0"/>
              <a:t>Single beam / multibeam </a:t>
            </a:r>
            <a:r>
              <a:rPr lang="en-US" sz="1100" dirty="0" err="1"/>
              <a:t>Tristron</a:t>
            </a:r>
            <a:r>
              <a:rPr lang="en-US" sz="1100" dirty="0"/>
              <a:t> </a:t>
            </a:r>
            <a:r>
              <a:rPr lang="en-US" sz="1100" dirty="0" err="1"/>
              <a:t>stiudies</a:t>
            </a:r>
            <a:endParaRPr lang="en-GB" sz="1100" dirty="0"/>
          </a:p>
        </p:txBody>
      </p:sp>
      <p:pic>
        <p:nvPicPr>
          <p:cNvPr id="126" name="Picture 125">
            <a:extLst>
              <a:ext uri="{FF2B5EF4-FFF2-40B4-BE49-F238E27FC236}">
                <a16:creationId xmlns:a16="http://schemas.microsoft.com/office/drawing/2014/main" id="{2FA029C4-C51B-482A-A1C0-76865609D387}"/>
              </a:ext>
            </a:extLst>
          </p:cNvPr>
          <p:cNvPicPr>
            <a:picLocks noChangeAspect="1"/>
          </p:cNvPicPr>
          <p:nvPr/>
        </p:nvPicPr>
        <p:blipFill>
          <a:blip r:embed="rId4"/>
          <a:stretch>
            <a:fillRect/>
          </a:stretch>
        </p:blipFill>
        <p:spPr>
          <a:xfrm>
            <a:off x="3833037" y="2859328"/>
            <a:ext cx="1113000" cy="430913"/>
          </a:xfrm>
          <a:prstGeom prst="rect">
            <a:avLst/>
          </a:prstGeom>
        </p:spPr>
      </p:pic>
      <p:pic>
        <p:nvPicPr>
          <p:cNvPr id="2" name="Picture 1">
            <a:extLst>
              <a:ext uri="{FF2B5EF4-FFF2-40B4-BE49-F238E27FC236}">
                <a16:creationId xmlns:a16="http://schemas.microsoft.com/office/drawing/2014/main" id="{4AEA2D13-E87B-802D-05AD-1864021699CF}"/>
              </a:ext>
            </a:extLst>
          </p:cNvPr>
          <p:cNvPicPr>
            <a:picLocks noChangeAspect="1"/>
          </p:cNvPicPr>
          <p:nvPr/>
        </p:nvPicPr>
        <p:blipFill>
          <a:blip r:embed="rId3"/>
          <a:stretch/>
        </p:blipFill>
        <p:spPr bwMode="auto">
          <a:xfrm>
            <a:off x="3643347" y="4734202"/>
            <a:ext cx="677620" cy="677620"/>
          </a:xfrm>
          <a:prstGeom prst="rect">
            <a:avLst/>
          </a:prstGeom>
        </p:spPr>
      </p:pic>
      <p:pic>
        <p:nvPicPr>
          <p:cNvPr id="5" name="Picture 4">
            <a:extLst>
              <a:ext uri="{FF2B5EF4-FFF2-40B4-BE49-F238E27FC236}">
                <a16:creationId xmlns:a16="http://schemas.microsoft.com/office/drawing/2014/main" id="{5C7CF0A9-BADB-16A1-C6A9-7F85F144826B}"/>
              </a:ext>
            </a:extLst>
          </p:cNvPr>
          <p:cNvPicPr>
            <a:picLocks noChangeAspect="1"/>
          </p:cNvPicPr>
          <p:nvPr/>
        </p:nvPicPr>
        <p:blipFill>
          <a:blip r:embed="rId5"/>
          <a:srcRect r="48932"/>
          <a:stretch>
            <a:fillRect/>
          </a:stretch>
        </p:blipFill>
        <p:spPr>
          <a:xfrm>
            <a:off x="5171618" y="1513783"/>
            <a:ext cx="1465893" cy="1823372"/>
          </a:xfrm>
          <a:prstGeom prst="rect">
            <a:avLst/>
          </a:prstGeom>
        </p:spPr>
      </p:pic>
      <p:pic>
        <p:nvPicPr>
          <p:cNvPr id="10" name="Picture 9">
            <a:extLst>
              <a:ext uri="{FF2B5EF4-FFF2-40B4-BE49-F238E27FC236}">
                <a16:creationId xmlns:a16="http://schemas.microsoft.com/office/drawing/2014/main" id="{DFA94DC7-3CA7-0C42-C271-BF39FEC1A03C}"/>
              </a:ext>
            </a:extLst>
          </p:cNvPr>
          <p:cNvPicPr>
            <a:picLocks noChangeAspect="1"/>
          </p:cNvPicPr>
          <p:nvPr/>
        </p:nvPicPr>
        <p:blipFill>
          <a:blip r:embed="rId6"/>
          <a:srcRect r="56429"/>
          <a:stretch>
            <a:fillRect/>
          </a:stretch>
        </p:blipFill>
        <p:spPr>
          <a:xfrm>
            <a:off x="7419592" y="1522761"/>
            <a:ext cx="1257883" cy="1823372"/>
          </a:xfrm>
          <a:prstGeom prst="rect">
            <a:avLst/>
          </a:prstGeom>
        </p:spPr>
      </p:pic>
      <p:pic>
        <p:nvPicPr>
          <p:cNvPr id="12" name="Picture 11">
            <a:extLst>
              <a:ext uri="{FF2B5EF4-FFF2-40B4-BE49-F238E27FC236}">
                <a16:creationId xmlns:a16="http://schemas.microsoft.com/office/drawing/2014/main" id="{6C159510-2C84-8AEF-EACB-FEFFA0432FB3}"/>
              </a:ext>
            </a:extLst>
          </p:cNvPr>
          <p:cNvPicPr>
            <a:picLocks noChangeAspect="1"/>
          </p:cNvPicPr>
          <p:nvPr/>
        </p:nvPicPr>
        <p:blipFill>
          <a:blip r:embed="rId7"/>
          <a:srcRect r="53765"/>
          <a:stretch>
            <a:fillRect/>
          </a:stretch>
        </p:blipFill>
        <p:spPr>
          <a:xfrm>
            <a:off x="9380701" y="1524332"/>
            <a:ext cx="1618993" cy="1847611"/>
          </a:xfrm>
          <a:prstGeom prst="rect">
            <a:avLst/>
          </a:prstGeom>
        </p:spPr>
      </p:pic>
      <p:pic>
        <p:nvPicPr>
          <p:cNvPr id="13" name="Picture 12">
            <a:extLst>
              <a:ext uri="{FF2B5EF4-FFF2-40B4-BE49-F238E27FC236}">
                <a16:creationId xmlns:a16="http://schemas.microsoft.com/office/drawing/2014/main" id="{F7F59904-F6A6-CCD7-8000-3315F5E3F257}"/>
              </a:ext>
            </a:extLst>
          </p:cNvPr>
          <p:cNvPicPr>
            <a:picLocks noChangeAspect="1"/>
          </p:cNvPicPr>
          <p:nvPr/>
        </p:nvPicPr>
        <p:blipFill>
          <a:blip r:embed="rId5"/>
          <a:srcRect l="87664"/>
          <a:stretch>
            <a:fillRect/>
          </a:stretch>
        </p:blipFill>
        <p:spPr>
          <a:xfrm>
            <a:off x="6637511" y="1513278"/>
            <a:ext cx="354090" cy="1823372"/>
          </a:xfrm>
          <a:prstGeom prst="rect">
            <a:avLst/>
          </a:prstGeom>
        </p:spPr>
      </p:pic>
      <p:pic>
        <p:nvPicPr>
          <p:cNvPr id="14" name="Picture 13">
            <a:extLst>
              <a:ext uri="{FF2B5EF4-FFF2-40B4-BE49-F238E27FC236}">
                <a16:creationId xmlns:a16="http://schemas.microsoft.com/office/drawing/2014/main" id="{F201C314-83BC-F509-3485-C2299310921F}"/>
              </a:ext>
            </a:extLst>
          </p:cNvPr>
          <p:cNvPicPr>
            <a:picLocks noChangeAspect="1"/>
          </p:cNvPicPr>
          <p:nvPr/>
        </p:nvPicPr>
        <p:blipFill>
          <a:blip r:embed="rId6"/>
          <a:srcRect l="87735"/>
          <a:stretch>
            <a:fillRect/>
          </a:stretch>
        </p:blipFill>
        <p:spPr>
          <a:xfrm>
            <a:off x="8677475" y="1524332"/>
            <a:ext cx="354090" cy="1823372"/>
          </a:xfrm>
          <a:prstGeom prst="rect">
            <a:avLst/>
          </a:prstGeom>
        </p:spPr>
      </p:pic>
      <p:pic>
        <p:nvPicPr>
          <p:cNvPr id="15" name="Picture 14">
            <a:extLst>
              <a:ext uri="{FF2B5EF4-FFF2-40B4-BE49-F238E27FC236}">
                <a16:creationId xmlns:a16="http://schemas.microsoft.com/office/drawing/2014/main" id="{6917A8EC-5DDC-5822-D89A-6531E9E5ADEC}"/>
              </a:ext>
            </a:extLst>
          </p:cNvPr>
          <p:cNvPicPr>
            <a:picLocks noChangeAspect="1"/>
          </p:cNvPicPr>
          <p:nvPr/>
        </p:nvPicPr>
        <p:blipFill>
          <a:blip r:embed="rId7"/>
          <a:srcRect l="88989"/>
          <a:stretch>
            <a:fillRect/>
          </a:stretch>
        </p:blipFill>
        <p:spPr>
          <a:xfrm>
            <a:off x="10999694" y="1524332"/>
            <a:ext cx="385564" cy="1847611"/>
          </a:xfrm>
          <a:prstGeom prst="rect">
            <a:avLst/>
          </a:prstGeom>
        </p:spPr>
      </p:pic>
      <p:sp>
        <p:nvSpPr>
          <p:cNvPr id="16" name="TextBox 15">
            <a:extLst>
              <a:ext uri="{FF2B5EF4-FFF2-40B4-BE49-F238E27FC236}">
                <a16:creationId xmlns:a16="http://schemas.microsoft.com/office/drawing/2014/main" id="{601D4A01-9693-021A-3999-ADB747B38DD1}"/>
              </a:ext>
            </a:extLst>
          </p:cNvPr>
          <p:cNvSpPr txBox="1"/>
          <p:nvPr/>
        </p:nvSpPr>
        <p:spPr>
          <a:xfrm>
            <a:off x="716131" y="4652116"/>
            <a:ext cx="2431954" cy="553998"/>
          </a:xfrm>
          <a:prstGeom prst="rect">
            <a:avLst/>
          </a:prstGeom>
          <a:noFill/>
        </p:spPr>
        <p:txBody>
          <a:bodyPr wrap="square" lIns="0" tIns="0" rIns="0" bIns="0" rtlCol="0">
            <a:spAutoFit/>
          </a:bodyPr>
          <a:lstStyle/>
          <a:p>
            <a:r>
              <a:rPr lang="en-US" dirty="0" err="1"/>
              <a:t>Tristron</a:t>
            </a:r>
            <a:r>
              <a:rPr lang="en-US" dirty="0"/>
              <a:t> and IOTs studies 800 MHz</a:t>
            </a:r>
            <a:endParaRPr lang="en-GB" dirty="0"/>
          </a:p>
        </p:txBody>
      </p:sp>
      <p:sp>
        <p:nvSpPr>
          <p:cNvPr id="17" name="Rectangle: Rounded Corners 16">
            <a:extLst>
              <a:ext uri="{FF2B5EF4-FFF2-40B4-BE49-F238E27FC236}">
                <a16:creationId xmlns:a16="http://schemas.microsoft.com/office/drawing/2014/main" id="{D957A33E-68FE-E9B2-3B69-AFBB4DF62D20}"/>
              </a:ext>
            </a:extLst>
          </p:cNvPr>
          <p:cNvSpPr/>
          <p:nvPr/>
        </p:nvSpPr>
        <p:spPr>
          <a:xfrm>
            <a:off x="501811" y="4044018"/>
            <a:ext cx="8032077" cy="174076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19" name="TextBox 18">
            <a:extLst>
              <a:ext uri="{FF2B5EF4-FFF2-40B4-BE49-F238E27FC236}">
                <a16:creationId xmlns:a16="http://schemas.microsoft.com/office/drawing/2014/main" id="{9842B662-AB73-4DF5-C673-BD2C1373263F}"/>
              </a:ext>
            </a:extLst>
          </p:cNvPr>
          <p:cNvSpPr txBox="1"/>
          <p:nvPr/>
        </p:nvSpPr>
        <p:spPr>
          <a:xfrm>
            <a:off x="5654530" y="4315043"/>
            <a:ext cx="2879358" cy="169277"/>
          </a:xfrm>
          <a:prstGeom prst="rect">
            <a:avLst/>
          </a:prstGeom>
          <a:noFill/>
        </p:spPr>
        <p:txBody>
          <a:bodyPr wrap="square" lIns="0" tIns="0" rIns="0" bIns="0" rtlCol="0">
            <a:spAutoFit/>
          </a:bodyPr>
          <a:lstStyle/>
          <a:p>
            <a:pPr algn="ctr"/>
            <a:r>
              <a:rPr lang="en-US" sz="1100" dirty="0"/>
              <a:t>Single beam high efficiency IOT studies</a:t>
            </a:r>
            <a:endParaRPr lang="en-GB" sz="1100" dirty="0"/>
          </a:p>
        </p:txBody>
      </p:sp>
      <p:pic>
        <p:nvPicPr>
          <p:cNvPr id="20" name="Picture 19">
            <a:extLst>
              <a:ext uri="{FF2B5EF4-FFF2-40B4-BE49-F238E27FC236}">
                <a16:creationId xmlns:a16="http://schemas.microsoft.com/office/drawing/2014/main" id="{9B505813-F264-434E-2F6F-6AB3D71B22E4}"/>
              </a:ext>
            </a:extLst>
          </p:cNvPr>
          <p:cNvPicPr>
            <a:picLocks noChangeAspect="1"/>
          </p:cNvPicPr>
          <p:nvPr/>
        </p:nvPicPr>
        <p:blipFill>
          <a:blip r:embed="rId8"/>
          <a:stretch>
            <a:fillRect/>
          </a:stretch>
        </p:blipFill>
        <p:spPr>
          <a:xfrm>
            <a:off x="7157205" y="4753256"/>
            <a:ext cx="881421" cy="283919"/>
          </a:xfrm>
          <a:prstGeom prst="rect">
            <a:avLst/>
          </a:prstGeom>
        </p:spPr>
      </p:pic>
      <p:pic>
        <p:nvPicPr>
          <p:cNvPr id="21" name="Picture 20">
            <a:extLst>
              <a:ext uri="{FF2B5EF4-FFF2-40B4-BE49-F238E27FC236}">
                <a16:creationId xmlns:a16="http://schemas.microsoft.com/office/drawing/2014/main" id="{2B78DE98-3C3B-87F6-F099-B38F02AB6F92}"/>
              </a:ext>
            </a:extLst>
          </p:cNvPr>
          <p:cNvPicPr>
            <a:picLocks noChangeAspect="1"/>
          </p:cNvPicPr>
          <p:nvPr/>
        </p:nvPicPr>
        <p:blipFill>
          <a:blip r:embed="rId9"/>
          <a:stretch>
            <a:fillRect/>
          </a:stretch>
        </p:blipFill>
        <p:spPr>
          <a:xfrm>
            <a:off x="6133247" y="5314131"/>
            <a:ext cx="1722858" cy="250043"/>
          </a:xfrm>
          <a:prstGeom prst="rect">
            <a:avLst/>
          </a:prstGeom>
        </p:spPr>
      </p:pic>
      <p:pic>
        <p:nvPicPr>
          <p:cNvPr id="22" name="Picture 21">
            <a:extLst>
              <a:ext uri="{FF2B5EF4-FFF2-40B4-BE49-F238E27FC236}">
                <a16:creationId xmlns:a16="http://schemas.microsoft.com/office/drawing/2014/main" id="{8B50AF82-6B20-472A-34BF-3B86899FB471}"/>
              </a:ext>
            </a:extLst>
          </p:cNvPr>
          <p:cNvPicPr>
            <a:picLocks noChangeAspect="1"/>
          </p:cNvPicPr>
          <p:nvPr/>
        </p:nvPicPr>
        <p:blipFill>
          <a:blip r:embed="rId3"/>
          <a:stretch/>
        </p:blipFill>
        <p:spPr bwMode="auto">
          <a:xfrm>
            <a:off x="6077847" y="4583089"/>
            <a:ext cx="677620" cy="677620"/>
          </a:xfrm>
          <a:prstGeom prst="rect">
            <a:avLst/>
          </a:prstGeom>
        </p:spPr>
      </p:pic>
      <p:pic>
        <p:nvPicPr>
          <p:cNvPr id="23" name="Picture 22">
            <a:extLst>
              <a:ext uri="{FF2B5EF4-FFF2-40B4-BE49-F238E27FC236}">
                <a16:creationId xmlns:a16="http://schemas.microsoft.com/office/drawing/2014/main" id="{F9D77EBB-8FE7-5AAB-3DC9-2C71947DAA17}"/>
              </a:ext>
            </a:extLst>
          </p:cNvPr>
          <p:cNvPicPr>
            <a:picLocks noChangeAspect="1"/>
          </p:cNvPicPr>
          <p:nvPr/>
        </p:nvPicPr>
        <p:blipFill>
          <a:blip r:embed="rId4"/>
          <a:stretch>
            <a:fillRect/>
          </a:stretch>
        </p:blipFill>
        <p:spPr>
          <a:xfrm>
            <a:off x="4373763" y="4914540"/>
            <a:ext cx="934940" cy="361975"/>
          </a:xfrm>
          <a:prstGeom prst="rect">
            <a:avLst/>
          </a:prstGeom>
        </p:spPr>
      </p:pic>
      <p:pic>
        <p:nvPicPr>
          <p:cNvPr id="27" name="Picture 26">
            <a:extLst>
              <a:ext uri="{FF2B5EF4-FFF2-40B4-BE49-F238E27FC236}">
                <a16:creationId xmlns:a16="http://schemas.microsoft.com/office/drawing/2014/main" id="{D28C4F13-32B2-E43F-F687-164DFF2F3F97}"/>
              </a:ext>
            </a:extLst>
          </p:cNvPr>
          <p:cNvPicPr>
            <a:picLocks noChangeAspect="1"/>
          </p:cNvPicPr>
          <p:nvPr/>
        </p:nvPicPr>
        <p:blipFill>
          <a:blip r:embed="rId10"/>
          <a:srcRect r="3329"/>
          <a:stretch>
            <a:fillRect/>
          </a:stretch>
        </p:blipFill>
        <p:spPr>
          <a:xfrm>
            <a:off x="1127963" y="2039902"/>
            <a:ext cx="1591466" cy="1623212"/>
          </a:xfrm>
          <a:prstGeom prst="rect">
            <a:avLst/>
          </a:prstGeom>
        </p:spPr>
      </p:pic>
      <p:sp>
        <p:nvSpPr>
          <p:cNvPr id="8" name="Title 2">
            <a:extLst>
              <a:ext uri="{FF2B5EF4-FFF2-40B4-BE49-F238E27FC236}">
                <a16:creationId xmlns:a16="http://schemas.microsoft.com/office/drawing/2014/main" id="{808026D4-0524-6E56-EFC5-E4B3573153DC}"/>
              </a:ext>
            </a:extLst>
          </p:cNvPr>
          <p:cNvSpPr>
            <a:spLocks noGrp="1"/>
          </p:cNvSpPr>
          <p:nvPr>
            <p:ph type="title"/>
          </p:nvPr>
        </p:nvSpPr>
        <p:spPr>
          <a:xfrm>
            <a:off x="356675" y="123011"/>
            <a:ext cx="11376025" cy="767129"/>
          </a:xfrm>
        </p:spPr>
        <p:txBody>
          <a:bodyPr>
            <a:normAutofit fontScale="90000"/>
          </a:bodyPr>
          <a:lstStyle/>
          <a:p>
            <a:r>
              <a:rPr lang="en-US" sz="2800" dirty="0" err="1"/>
              <a:t>Tristrons</a:t>
            </a:r>
            <a:br>
              <a:rPr lang="en-US" sz="2800" dirty="0">
                <a:solidFill>
                  <a:schemeClr val="accent1"/>
                </a:solidFill>
              </a:rPr>
            </a:br>
            <a:r>
              <a:rPr lang="en-US" sz="2400" dirty="0">
                <a:solidFill>
                  <a:schemeClr val="tx2">
                    <a:lumMod val="75000"/>
                    <a:lumOff val="25000"/>
                  </a:schemeClr>
                </a:solidFill>
              </a:rPr>
              <a:t>Collaborations &amp; Work Breakdown</a:t>
            </a:r>
            <a:endParaRPr lang="en-GB" sz="2800" dirty="0">
              <a:solidFill>
                <a:schemeClr val="tx2">
                  <a:lumMod val="75000"/>
                  <a:lumOff val="25000"/>
                </a:schemeClr>
              </a:solidFill>
            </a:endParaRPr>
          </a:p>
        </p:txBody>
      </p:sp>
    </p:spTree>
    <p:extLst>
      <p:ext uri="{BB962C8B-B14F-4D97-AF65-F5344CB8AC3E}">
        <p14:creationId xmlns:p14="http://schemas.microsoft.com/office/powerpoint/2010/main" val="3203559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C89E2-9637-2D0D-8301-C3AB5CA8E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AA346-257B-97ED-989B-A2461A17E5C3}"/>
              </a:ext>
            </a:extLst>
          </p:cNvPr>
          <p:cNvSpPr>
            <a:spLocks noGrp="1"/>
          </p:cNvSpPr>
          <p:nvPr>
            <p:ph type="title"/>
          </p:nvPr>
        </p:nvSpPr>
        <p:spPr/>
        <p:txBody>
          <a:bodyPr/>
          <a:lstStyle/>
          <a:p>
            <a:r>
              <a:rPr lang="en-CH" dirty="0"/>
              <a:t>Technical highlights</a:t>
            </a:r>
          </a:p>
        </p:txBody>
      </p:sp>
    </p:spTree>
    <p:extLst>
      <p:ext uri="{BB962C8B-B14F-4D97-AF65-F5344CB8AC3E}">
        <p14:creationId xmlns:p14="http://schemas.microsoft.com/office/powerpoint/2010/main" val="355688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6FC0D-1969-9309-0A80-156E2C2993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FE153D-341A-34C9-75B1-3E3E84491B22}"/>
              </a:ext>
            </a:extLst>
          </p:cNvPr>
          <p:cNvSpPr>
            <a:spLocks noGrp="1"/>
          </p:cNvSpPr>
          <p:nvPr>
            <p:ph type="title"/>
          </p:nvPr>
        </p:nvSpPr>
        <p:spPr/>
        <p:txBody>
          <a:bodyPr/>
          <a:lstStyle/>
          <a:p>
            <a:r>
              <a:rPr lang="en-US" dirty="0"/>
              <a:t>Cavity Performances – 1.3 GHz Nb/Cu</a:t>
            </a:r>
            <a:endParaRPr lang="en-GB" dirty="0"/>
          </a:p>
        </p:txBody>
      </p:sp>
      <p:sp>
        <p:nvSpPr>
          <p:cNvPr id="6" name="Slide Number Placeholder 5">
            <a:extLst>
              <a:ext uri="{FF2B5EF4-FFF2-40B4-BE49-F238E27FC236}">
                <a16:creationId xmlns:a16="http://schemas.microsoft.com/office/drawing/2014/main" id="{40AABB5F-2FF3-092F-518C-97435683BDFB}"/>
              </a:ext>
            </a:extLst>
          </p:cNvPr>
          <p:cNvSpPr>
            <a:spLocks noGrp="1"/>
          </p:cNvSpPr>
          <p:nvPr>
            <p:ph type="sldNum" sz="quarter" idx="12"/>
          </p:nvPr>
        </p:nvSpPr>
        <p:spPr>
          <a:xfrm>
            <a:off x="11107546" y="6424993"/>
            <a:ext cx="681254" cy="365125"/>
          </a:xfrm>
          <a:prstGeom prst="rect">
            <a:avLst/>
          </a:prstGeom>
        </p:spPr>
        <p:txBody>
          <a:bodyPr vert="horz" lIns="0" tIns="0" rIns="0" bIns="0" rtlCol="0" anchor="ctr"/>
          <a:lstStyle>
            <a:defPPr>
              <a:defRPr lang="en-US"/>
            </a:defPPr>
            <a:lvl1pPr marL="0" algn="r" defTabSz="914400" rtl="0" eaLnBrk="1" latinLnBrk="0" hangingPunct="1">
              <a:defRPr sz="8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23</a:t>
            </a:fld>
            <a:endParaRPr lang="en-US" dirty="0"/>
          </a:p>
        </p:txBody>
      </p:sp>
      <p:sp>
        <p:nvSpPr>
          <p:cNvPr id="12" name="Content Placeholder 2">
            <a:extLst>
              <a:ext uri="{FF2B5EF4-FFF2-40B4-BE49-F238E27FC236}">
                <a16:creationId xmlns:a16="http://schemas.microsoft.com/office/drawing/2014/main" id="{4C99921E-7C5C-7D5D-7669-0CF9918604F3}"/>
              </a:ext>
            </a:extLst>
          </p:cNvPr>
          <p:cNvSpPr>
            <a:spLocks noGrp="1"/>
          </p:cNvSpPr>
          <p:nvPr>
            <p:ph sz="half" idx="1"/>
          </p:nvPr>
        </p:nvSpPr>
        <p:spPr>
          <a:xfrm>
            <a:off x="420688" y="3648543"/>
            <a:ext cx="6186983" cy="2466507"/>
          </a:xfrm>
        </p:spPr>
        <p:txBody>
          <a:bodyPr vert="horz" lIns="0" tIns="0" rIns="0" bIns="0" rtlCol="0">
            <a:normAutofit/>
          </a:bodyPr>
          <a:lstStyle/>
          <a:p>
            <a:pPr marL="342900" indent="-342900">
              <a:buFont typeface="Arial" panose="020B0604020202020204" pitchFamily="34" charset="0"/>
              <a:buChar char="•"/>
            </a:pPr>
            <a:r>
              <a:rPr lang="en-GB" sz="1600" b="0" dirty="0">
                <a:solidFill>
                  <a:schemeClr val="tx2">
                    <a:lumMod val="90000"/>
                    <a:lumOff val="10000"/>
                  </a:schemeClr>
                </a:solidFill>
                <a:latin typeface="Verdana" panose="020B0604030504040204" pitchFamily="34" charset="0"/>
                <a:ea typeface="Verdana" panose="020B0604030504040204" pitchFamily="34" charset="0"/>
              </a:rPr>
              <a:t>With “seamless” 1.3 GHz cavities,  the chemical electropolishing and niobium coating using High Power Impulse Magnetron Sputtering (</a:t>
            </a:r>
            <a:r>
              <a:rPr lang="en-GB" sz="1600" b="0" dirty="0" err="1">
                <a:solidFill>
                  <a:schemeClr val="tx2">
                    <a:lumMod val="90000"/>
                    <a:lumOff val="10000"/>
                  </a:schemeClr>
                </a:solidFill>
                <a:latin typeface="Verdana" panose="020B0604030504040204" pitchFamily="34" charset="0"/>
                <a:ea typeface="Verdana" panose="020B0604030504040204" pitchFamily="34" charset="0"/>
              </a:rPr>
              <a:t>HiPIMS</a:t>
            </a:r>
            <a:r>
              <a:rPr lang="en-GB" sz="1600" b="0" dirty="0">
                <a:solidFill>
                  <a:schemeClr val="tx2">
                    <a:lumMod val="90000"/>
                    <a:lumOff val="10000"/>
                  </a:schemeClr>
                </a:solidFill>
                <a:latin typeface="Verdana" panose="020B0604030504040204" pitchFamily="34" charset="0"/>
                <a:ea typeface="Verdana" panose="020B0604030504040204" pitchFamily="34" charset="0"/>
              </a:rPr>
              <a:t>) has shown successful performances at cold temperature.</a:t>
            </a:r>
          </a:p>
          <a:p>
            <a:pPr marL="342900" indent="-342900">
              <a:buFont typeface="Arial" panose="020B0604020202020204" pitchFamily="34" charset="0"/>
              <a:buChar char="•"/>
            </a:pPr>
            <a:r>
              <a:rPr lang="en-GB" sz="1600" b="0" dirty="0">
                <a:solidFill>
                  <a:schemeClr val="tx2">
                    <a:lumMod val="90000"/>
                    <a:lumOff val="10000"/>
                  </a:schemeClr>
                </a:solidFill>
                <a:latin typeface="Verdana" panose="020B0604030504040204" pitchFamily="34" charset="0"/>
                <a:ea typeface="Verdana" panose="020B0604030504040204" pitchFamily="34" charset="0"/>
              </a:rPr>
              <a:t>The scaled FCC targets for </a:t>
            </a:r>
            <a:r>
              <a:rPr lang="en-GB" sz="1600" b="0" dirty="0" err="1">
                <a:solidFill>
                  <a:schemeClr val="tx2">
                    <a:lumMod val="90000"/>
                    <a:lumOff val="10000"/>
                  </a:schemeClr>
                </a:solidFill>
                <a:latin typeface="Verdana" panose="020B0604030504040204" pitchFamily="34" charset="0"/>
                <a:ea typeface="Verdana" panose="020B0604030504040204" pitchFamily="34" charset="0"/>
              </a:rPr>
              <a:t>Eacc</a:t>
            </a:r>
            <a:r>
              <a:rPr lang="en-GB" sz="1600" b="0" dirty="0">
                <a:solidFill>
                  <a:schemeClr val="tx2">
                    <a:lumMod val="90000"/>
                    <a:lumOff val="10000"/>
                  </a:schemeClr>
                </a:solidFill>
                <a:latin typeface="Verdana" panose="020B0604030504040204" pitchFamily="34" charset="0"/>
                <a:ea typeface="Verdana" panose="020B0604030504040204" pitchFamily="34" charset="0"/>
              </a:rPr>
              <a:t> and Q0 have been reached on bulk machined cavities with a good reproducibility.</a:t>
            </a:r>
          </a:p>
          <a:p>
            <a:pPr marL="342900" indent="-342900">
              <a:buFont typeface="Arial" panose="020B0604020202020204" pitchFamily="34" charset="0"/>
              <a:buChar char="•"/>
            </a:pPr>
            <a:r>
              <a:rPr lang="en-GB" sz="1600" b="0" dirty="0">
                <a:solidFill>
                  <a:schemeClr val="tx2">
                    <a:lumMod val="90000"/>
                    <a:lumOff val="10000"/>
                  </a:schemeClr>
                </a:solidFill>
                <a:latin typeface="Verdana" panose="020B0604030504040204" pitchFamily="34" charset="0"/>
                <a:ea typeface="Verdana" panose="020B0604030504040204" pitchFamily="34" charset="0"/>
              </a:rPr>
              <a:t>Some promising preliminary results were obtained recently on hydroformed cavities within the CERN-KEK collaboration. </a:t>
            </a:r>
          </a:p>
          <a:p>
            <a:pPr marL="342900" indent="-342900">
              <a:buFont typeface="Arial" panose="020B0604020202020204" pitchFamily="34" charset="0"/>
              <a:buChar char="•"/>
            </a:pPr>
            <a:endParaRPr lang="en-GB" sz="1600" b="0" dirty="0">
              <a:solidFill>
                <a:schemeClr val="tx2">
                  <a:lumMod val="90000"/>
                  <a:lumOff val="10000"/>
                </a:schemeClr>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endParaRPr lang="en-GB" sz="1600" b="0" dirty="0">
              <a:solidFill>
                <a:schemeClr val="tx2">
                  <a:lumMod val="90000"/>
                  <a:lumOff val="10000"/>
                </a:schemeClr>
              </a:solidFill>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3D9FD9FD-845B-8749-8BC0-1097055BD1E5}"/>
              </a:ext>
            </a:extLst>
          </p:cNvPr>
          <p:cNvPicPr>
            <a:picLocks noChangeAspect="1"/>
          </p:cNvPicPr>
          <p:nvPr/>
        </p:nvPicPr>
        <p:blipFill>
          <a:blip r:embed="rId2"/>
          <a:stretch>
            <a:fillRect/>
          </a:stretch>
        </p:blipFill>
        <p:spPr>
          <a:xfrm>
            <a:off x="6416235" y="1266853"/>
            <a:ext cx="5582470" cy="4260703"/>
          </a:xfrm>
          <a:prstGeom prst="rect">
            <a:avLst/>
          </a:prstGeom>
        </p:spPr>
      </p:pic>
      <p:sp>
        <p:nvSpPr>
          <p:cNvPr id="4" name="TextBox 3">
            <a:extLst>
              <a:ext uri="{FF2B5EF4-FFF2-40B4-BE49-F238E27FC236}">
                <a16:creationId xmlns:a16="http://schemas.microsoft.com/office/drawing/2014/main" id="{E9790E1B-38E8-4049-C063-A90FB38A90FD}"/>
              </a:ext>
            </a:extLst>
          </p:cNvPr>
          <p:cNvSpPr txBox="1"/>
          <p:nvPr/>
        </p:nvSpPr>
        <p:spPr>
          <a:xfrm>
            <a:off x="7603282" y="4264161"/>
            <a:ext cx="777970" cy="276999"/>
          </a:xfrm>
          <a:prstGeom prst="rect">
            <a:avLst/>
          </a:prstGeom>
          <a:noFill/>
        </p:spPr>
        <p:txBody>
          <a:bodyPr wrap="none" lIns="0" tIns="0" rIns="0" bIns="0" rtlCol="0">
            <a:spAutoFit/>
          </a:bodyPr>
          <a:lstStyle/>
          <a:p>
            <a:pPr algn="l"/>
            <a:r>
              <a:rPr lang="en-US" dirty="0"/>
              <a:t>BM2.11</a:t>
            </a:r>
          </a:p>
        </p:txBody>
      </p:sp>
      <p:sp>
        <p:nvSpPr>
          <p:cNvPr id="7" name="TextBox 6">
            <a:extLst>
              <a:ext uri="{FF2B5EF4-FFF2-40B4-BE49-F238E27FC236}">
                <a16:creationId xmlns:a16="http://schemas.microsoft.com/office/drawing/2014/main" id="{59CDC330-ACBF-6CF7-2372-7F9C212347A4}"/>
              </a:ext>
            </a:extLst>
          </p:cNvPr>
          <p:cNvSpPr txBox="1"/>
          <p:nvPr/>
        </p:nvSpPr>
        <p:spPr>
          <a:xfrm>
            <a:off x="7603282" y="4549933"/>
            <a:ext cx="418384" cy="215444"/>
          </a:xfrm>
          <a:prstGeom prst="rect">
            <a:avLst/>
          </a:prstGeom>
          <a:noFill/>
        </p:spPr>
        <p:txBody>
          <a:bodyPr wrap="none" lIns="0" tIns="0" rIns="0" bIns="0" rtlCol="0">
            <a:spAutoFit/>
          </a:bodyPr>
          <a:lstStyle/>
          <a:p>
            <a:pPr algn="l"/>
            <a:r>
              <a:rPr lang="en-US" sz="1400" dirty="0"/>
              <a:t>4.2 K</a:t>
            </a:r>
          </a:p>
        </p:txBody>
      </p:sp>
      <p:sp>
        <p:nvSpPr>
          <p:cNvPr id="9" name="Star: 5 Points 8">
            <a:extLst>
              <a:ext uri="{FF2B5EF4-FFF2-40B4-BE49-F238E27FC236}">
                <a16:creationId xmlns:a16="http://schemas.microsoft.com/office/drawing/2014/main" id="{52BAB5EE-677F-7BF0-3E5B-AE8D27096CA9}"/>
              </a:ext>
            </a:extLst>
          </p:cNvPr>
          <p:cNvSpPr/>
          <p:nvPr/>
        </p:nvSpPr>
        <p:spPr>
          <a:xfrm>
            <a:off x="11132785" y="4091495"/>
            <a:ext cx="184484" cy="16042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11">
            <a:extLst>
              <a:ext uri="{FF2B5EF4-FFF2-40B4-BE49-F238E27FC236}">
                <a16:creationId xmlns:a16="http://schemas.microsoft.com/office/drawing/2014/main" id="{30A2D6A4-CACF-CD65-F0D3-4149979BDD9A}"/>
              </a:ext>
            </a:extLst>
          </p:cNvPr>
          <p:cNvPicPr>
            <a:picLocks noChangeAspect="1"/>
          </p:cNvPicPr>
          <p:nvPr/>
        </p:nvPicPr>
        <p:blipFill rotWithShape="1">
          <a:blip r:embed="rId3"/>
          <a:srcRect l="9370" t="943" r="19317" b="-1"/>
          <a:stretch/>
        </p:blipFill>
        <p:spPr>
          <a:xfrm>
            <a:off x="938127" y="1135964"/>
            <a:ext cx="2759820" cy="2178308"/>
          </a:xfrm>
          <a:prstGeom prst="rect">
            <a:avLst/>
          </a:prstGeom>
        </p:spPr>
      </p:pic>
      <p:pic>
        <p:nvPicPr>
          <p:cNvPr id="11" name="Picture 10" descr="A picture containing person, gear&#10;&#10;Description automatically generated">
            <a:extLst>
              <a:ext uri="{FF2B5EF4-FFF2-40B4-BE49-F238E27FC236}">
                <a16:creationId xmlns:a16="http://schemas.microsoft.com/office/drawing/2014/main" id="{6AE9C996-35A7-CE7B-9C8B-6F0BE16243B2}"/>
              </a:ext>
            </a:extLst>
          </p:cNvPr>
          <p:cNvPicPr>
            <a:picLocks noChangeAspect="1"/>
          </p:cNvPicPr>
          <p:nvPr/>
        </p:nvPicPr>
        <p:blipFill rotWithShape="1">
          <a:blip r:embed="rId4">
            <a:extLst>
              <a:ext uri="{28A0092B-C50C-407E-A947-70E740481C1C}">
                <a14:useLocalDpi xmlns:a14="http://schemas.microsoft.com/office/drawing/2010/main" val="0"/>
              </a:ext>
            </a:extLst>
          </a:blip>
          <a:srcRect l="10105" r="1"/>
          <a:stretch/>
        </p:blipFill>
        <p:spPr>
          <a:xfrm rot="5400000">
            <a:off x="3774315" y="1316428"/>
            <a:ext cx="2178307" cy="1817380"/>
          </a:xfrm>
          <a:prstGeom prst="rect">
            <a:avLst/>
          </a:prstGeom>
        </p:spPr>
      </p:pic>
      <p:sp>
        <p:nvSpPr>
          <p:cNvPr id="14" name="TextBox 13">
            <a:extLst>
              <a:ext uri="{FF2B5EF4-FFF2-40B4-BE49-F238E27FC236}">
                <a16:creationId xmlns:a16="http://schemas.microsoft.com/office/drawing/2014/main" id="{5F6C0E3B-EF3E-8ADA-CCE7-4C6E4F2725E2}"/>
              </a:ext>
            </a:extLst>
          </p:cNvPr>
          <p:cNvSpPr txBox="1"/>
          <p:nvPr/>
        </p:nvSpPr>
        <p:spPr>
          <a:xfrm>
            <a:off x="7812474" y="5770293"/>
            <a:ext cx="3814618" cy="307777"/>
          </a:xfrm>
          <a:prstGeom prst="rect">
            <a:avLst/>
          </a:prstGeom>
          <a:noFill/>
        </p:spPr>
        <p:txBody>
          <a:bodyPr wrap="square">
            <a:spAutoFit/>
          </a:bodyPr>
          <a:lstStyle/>
          <a:p>
            <a:r>
              <a:rPr lang="en-GB" sz="1400" dirty="0">
                <a:solidFill>
                  <a:schemeClr val="tx2">
                    <a:lumMod val="90000"/>
                    <a:lumOff val="10000"/>
                  </a:schemeClr>
                </a:solidFill>
                <a:latin typeface="Verdana" panose="020B0604030504040204" pitchFamily="34" charset="0"/>
                <a:ea typeface="Verdana" panose="020B0604030504040204" pitchFamily="34" charset="0"/>
              </a:rPr>
              <a:t>Kristof Brunner (CERN) - </a:t>
            </a:r>
            <a:r>
              <a:rPr lang="en-GB" sz="1400" dirty="0">
                <a:solidFill>
                  <a:schemeClr val="tx2">
                    <a:lumMod val="90000"/>
                    <a:lumOff val="10000"/>
                  </a:schemeClr>
                </a:solidFill>
                <a:latin typeface="Verdana" panose="020B0604030504040204" pitchFamily="34" charset="0"/>
                <a:ea typeface="Verdana" panose="020B0604030504040204" pitchFamily="34" charset="0"/>
                <a:hlinkClick r:id="rId5"/>
              </a:rPr>
              <a:t>LCWS 2025 </a:t>
            </a:r>
            <a:endParaRPr lang="en-GB" sz="1400" dirty="0"/>
          </a:p>
        </p:txBody>
      </p:sp>
      <p:sp>
        <p:nvSpPr>
          <p:cNvPr id="5" name="TextBox 4">
            <a:extLst>
              <a:ext uri="{FF2B5EF4-FFF2-40B4-BE49-F238E27FC236}">
                <a16:creationId xmlns:a16="http://schemas.microsoft.com/office/drawing/2014/main" id="{AC96438A-3EC2-A6E0-F798-AD80D3517F10}"/>
              </a:ext>
            </a:extLst>
          </p:cNvPr>
          <p:cNvSpPr txBox="1"/>
          <p:nvPr/>
        </p:nvSpPr>
        <p:spPr>
          <a:xfrm>
            <a:off x="9940839" y="4251916"/>
            <a:ext cx="1897955" cy="276999"/>
          </a:xfrm>
          <a:prstGeom prst="rect">
            <a:avLst/>
          </a:prstGeom>
          <a:noFill/>
        </p:spPr>
        <p:txBody>
          <a:bodyPr wrap="none" lIns="0" tIns="0" rIns="0" bIns="0" rtlCol="0">
            <a:spAutoFit/>
          </a:bodyPr>
          <a:lstStyle/>
          <a:p>
            <a:pPr algn="l"/>
            <a:r>
              <a:rPr lang="en-US" dirty="0"/>
              <a:t>Scaled FCC target</a:t>
            </a:r>
          </a:p>
        </p:txBody>
      </p:sp>
    </p:spTree>
    <p:extLst>
      <p:ext uri="{BB962C8B-B14F-4D97-AF65-F5344CB8AC3E}">
        <p14:creationId xmlns:p14="http://schemas.microsoft.com/office/powerpoint/2010/main" val="321689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8397-D9EF-7BF2-588F-7874D953B2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A69518-D2D4-7489-81DB-CF16076355E4}"/>
              </a:ext>
            </a:extLst>
          </p:cNvPr>
          <p:cNvSpPr>
            <a:spLocks noGrp="1"/>
          </p:cNvSpPr>
          <p:nvPr>
            <p:ph type="title"/>
          </p:nvPr>
        </p:nvSpPr>
        <p:spPr/>
        <p:txBody>
          <a:bodyPr/>
          <a:lstStyle/>
          <a:p>
            <a:r>
              <a:rPr lang="en-US" dirty="0"/>
              <a:t>Cavity Fabrication – 800 MHz single cell</a:t>
            </a:r>
            <a:endParaRPr lang="en-GB" dirty="0"/>
          </a:p>
        </p:txBody>
      </p:sp>
      <p:sp>
        <p:nvSpPr>
          <p:cNvPr id="6" name="Slide Number Placeholder 5">
            <a:extLst>
              <a:ext uri="{FF2B5EF4-FFF2-40B4-BE49-F238E27FC236}">
                <a16:creationId xmlns:a16="http://schemas.microsoft.com/office/drawing/2014/main" id="{805CB7E5-FAB7-EEB9-848C-ABEC0F95CE89}"/>
              </a:ext>
            </a:extLst>
          </p:cNvPr>
          <p:cNvSpPr>
            <a:spLocks noGrp="1"/>
          </p:cNvSpPr>
          <p:nvPr>
            <p:ph type="sldNum" sz="quarter" idx="12"/>
          </p:nvPr>
        </p:nvSpPr>
        <p:spPr>
          <a:xfrm>
            <a:off x="11107546" y="6424993"/>
            <a:ext cx="681254" cy="365125"/>
          </a:xfrm>
          <a:prstGeom prst="rect">
            <a:avLst/>
          </a:prstGeom>
        </p:spPr>
        <p:txBody>
          <a:bodyPr vert="horz" lIns="0" tIns="0" rIns="0" bIns="0" rtlCol="0" anchor="ctr"/>
          <a:lstStyle>
            <a:defPPr>
              <a:defRPr lang="en-US"/>
            </a:defPPr>
            <a:lvl1pPr marL="0" algn="r" defTabSz="914400" rtl="0" eaLnBrk="1" latinLnBrk="0" hangingPunct="1">
              <a:defRPr sz="8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24</a:t>
            </a:fld>
            <a:endParaRPr lang="en-US" dirty="0"/>
          </a:p>
        </p:txBody>
      </p:sp>
      <p:sp>
        <p:nvSpPr>
          <p:cNvPr id="8" name="Content Placeholder 2">
            <a:extLst>
              <a:ext uri="{FF2B5EF4-FFF2-40B4-BE49-F238E27FC236}">
                <a16:creationId xmlns:a16="http://schemas.microsoft.com/office/drawing/2014/main" id="{E69969AB-D052-95B4-5EEA-70D97C242F6F}"/>
              </a:ext>
            </a:extLst>
          </p:cNvPr>
          <p:cNvSpPr>
            <a:spLocks noGrp="1"/>
          </p:cNvSpPr>
          <p:nvPr>
            <p:ph sz="half" idx="1"/>
          </p:nvPr>
        </p:nvSpPr>
        <p:spPr>
          <a:xfrm>
            <a:off x="3830855" y="1059557"/>
            <a:ext cx="7690585" cy="5042860"/>
          </a:xfrm>
        </p:spPr>
        <p:txBody>
          <a:bodyPr vert="horz" lIns="0" tIns="0" rIns="0" bIns="0" rtlCol="0">
            <a:noAutofit/>
          </a:bodyPr>
          <a:lstStyle/>
          <a:p>
            <a:pPr marL="342900" indent="-342900">
              <a:buFont typeface="Arial" panose="020B0604020202020204" pitchFamily="34" charset="0"/>
              <a:buChar char="•"/>
            </a:pPr>
            <a:endParaRPr lang="en-US" sz="1800" b="0" dirty="0">
              <a:solidFill>
                <a:schemeClr val="tx2">
                  <a:lumMod val="90000"/>
                  <a:lumOff val="10000"/>
                </a:schemeClr>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1800" b="0" dirty="0">
                <a:solidFill>
                  <a:schemeClr val="tx2">
                    <a:lumMod val="90000"/>
                    <a:lumOff val="10000"/>
                  </a:schemeClr>
                </a:solidFill>
                <a:latin typeface="Verdana" panose="020B0604030504040204" pitchFamily="34" charset="0"/>
                <a:ea typeface="Verdana" panose="020B0604030504040204" pitchFamily="34" charset="0"/>
              </a:rPr>
              <a:t>The main goal is to find the good recipe to reach ultra-high quality factor Q0 with the FCC design shape.</a:t>
            </a:r>
          </a:p>
          <a:p>
            <a:pPr marL="342900" indent="-342900">
              <a:buFont typeface="Arial" panose="020B0604020202020204" pitchFamily="34" charset="0"/>
              <a:buChar char="•"/>
            </a:pPr>
            <a:r>
              <a:rPr lang="en-US" sz="1800" b="0" dirty="0">
                <a:solidFill>
                  <a:schemeClr val="tx2">
                    <a:lumMod val="90000"/>
                    <a:lumOff val="10000"/>
                  </a:schemeClr>
                </a:solidFill>
                <a:latin typeface="Verdana" panose="020B0604030504040204" pitchFamily="34" charset="0"/>
                <a:ea typeface="Verdana" panose="020B0604030504040204" pitchFamily="34" charset="0"/>
              </a:rPr>
              <a:t>The mechanical design is also compatible with Nb3Sn thin film coating.</a:t>
            </a:r>
          </a:p>
          <a:p>
            <a:pPr marL="342900" indent="-342900">
              <a:buFont typeface="Arial" panose="020B0604020202020204" pitchFamily="34" charset="0"/>
              <a:buChar char="•"/>
            </a:pPr>
            <a:r>
              <a:rPr lang="en-US" sz="1800" b="0" dirty="0">
                <a:solidFill>
                  <a:schemeClr val="tx2">
                    <a:lumMod val="90000"/>
                    <a:lumOff val="10000"/>
                  </a:schemeClr>
                </a:solidFill>
                <a:latin typeface="Verdana" panose="020B0604030504040204" pitchFamily="34" charset="0"/>
                <a:ea typeface="Verdana" panose="020B0604030504040204" pitchFamily="34" charset="0"/>
              </a:rPr>
              <a:t>Single cell cavities are under fabrication at CERN/MME.</a:t>
            </a:r>
          </a:p>
          <a:p>
            <a:pPr lvl="1"/>
            <a:r>
              <a:rPr lang="en-US" dirty="0">
                <a:latin typeface="Verdana" panose="020B0604030504040204" pitchFamily="34" charset="0"/>
                <a:ea typeface="Verdana" panose="020B0604030504040204" pitchFamily="34" charset="0"/>
              </a:rPr>
              <a:t>Knowledge of deep-drawing and electron beam welding process of niobium inherited from crab cavities manufacturing. </a:t>
            </a:r>
          </a:p>
          <a:p>
            <a:pPr lvl="1"/>
            <a:r>
              <a:rPr lang="en-US" dirty="0">
                <a:latin typeface="Verdana" panose="020B0604030504040204" pitchFamily="34" charset="0"/>
                <a:ea typeface="Verdana" panose="020B0604030504040204" pitchFamily="34" charset="0"/>
              </a:rPr>
              <a:t>2 + 5 cavities will be produced in 2026.</a:t>
            </a:r>
          </a:p>
          <a:p>
            <a:pPr lvl="1"/>
            <a:r>
              <a:rPr lang="en-US" dirty="0">
                <a:latin typeface="Verdana" panose="020B0604030504040204" pitchFamily="34" charset="0"/>
                <a:ea typeface="Verdana" panose="020B0604030504040204" pitchFamily="34" charset="0"/>
              </a:rPr>
              <a:t>Surface treatments will be done outside CERN : </a:t>
            </a:r>
          </a:p>
          <a:p>
            <a:pPr lvl="2"/>
            <a:r>
              <a:rPr lang="en-US" sz="1800" dirty="0">
                <a:latin typeface="Verdana" panose="020B0604030504040204" pitchFamily="34" charset="0"/>
                <a:ea typeface="Verdana" panose="020B0604030504040204" pitchFamily="34" charset="0"/>
              </a:rPr>
              <a:t>Involvement of FNAL, </a:t>
            </a:r>
            <a:r>
              <a:rPr lang="en-US" sz="1800" dirty="0" err="1">
                <a:latin typeface="Verdana" panose="020B0604030504040204" pitchFamily="34" charset="0"/>
                <a:ea typeface="Verdana" panose="020B0604030504040204" pitchFamily="34" charset="0"/>
              </a:rPr>
              <a:t>IJCLab</a:t>
            </a:r>
            <a:r>
              <a:rPr lang="en-US" sz="1800" dirty="0">
                <a:latin typeface="Verdana" panose="020B0604030504040204" pitchFamily="34" charset="0"/>
                <a:ea typeface="Verdana" panose="020B0604030504040204" pitchFamily="34" charset="0"/>
              </a:rPr>
              <a:t> and Cornell University </a:t>
            </a:r>
          </a:p>
          <a:p>
            <a:pPr marL="342900" indent="-342900">
              <a:buFont typeface="Arial" panose="020B0604020202020204" pitchFamily="34" charset="0"/>
              <a:buChar char="•"/>
            </a:pPr>
            <a:r>
              <a:rPr lang="en-US" sz="1800" b="0" dirty="0">
                <a:solidFill>
                  <a:schemeClr val="tx2">
                    <a:lumMod val="90000"/>
                    <a:lumOff val="10000"/>
                  </a:schemeClr>
                </a:solidFill>
                <a:latin typeface="Verdana" panose="020B0604030504040204" pitchFamily="34" charset="0"/>
                <a:ea typeface="Verdana" panose="020B0604030504040204" pitchFamily="34" charset="0"/>
              </a:rPr>
              <a:t>3 additional cavities could be manufactured to explore both high Q0 and high gradient -&gt; interesting for other projects</a:t>
            </a:r>
          </a:p>
          <a:p>
            <a:pPr marL="666900" lvl="1" indent="-342900">
              <a:buFont typeface="Arial" panose="020B0604020202020204" pitchFamily="34" charset="0"/>
              <a:buChar char="•"/>
            </a:pPr>
            <a:r>
              <a:rPr lang="en-US" sz="1500" dirty="0">
                <a:solidFill>
                  <a:schemeClr val="tx2">
                    <a:lumMod val="90000"/>
                    <a:lumOff val="10000"/>
                  </a:schemeClr>
                </a:solidFill>
                <a:latin typeface="Verdana" panose="020B0604030504040204" pitchFamily="34" charset="0"/>
                <a:ea typeface="Verdana" panose="020B0604030504040204" pitchFamily="34" charset="0"/>
              </a:rPr>
              <a:t>With DESY ? CEA ? KEK ?</a:t>
            </a:r>
            <a:endParaRPr lang="en-US" sz="1500" b="0" dirty="0">
              <a:solidFill>
                <a:schemeClr val="tx2">
                  <a:lumMod val="90000"/>
                  <a:lumOff val="10000"/>
                </a:schemeClr>
              </a:solidFill>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0DD293BE-5172-19FD-587D-E711B5A7D424}"/>
              </a:ext>
            </a:extLst>
          </p:cNvPr>
          <p:cNvPicPr>
            <a:picLocks noChangeAspect="1"/>
          </p:cNvPicPr>
          <p:nvPr/>
        </p:nvPicPr>
        <p:blipFill>
          <a:blip r:embed="rId2"/>
          <a:srcRect/>
          <a:stretch/>
        </p:blipFill>
        <p:spPr>
          <a:xfrm>
            <a:off x="533118" y="1166575"/>
            <a:ext cx="2710596" cy="4820337"/>
          </a:xfrm>
          <a:prstGeom prst="rect">
            <a:avLst/>
          </a:prstGeom>
        </p:spPr>
      </p:pic>
    </p:spTree>
    <p:extLst>
      <p:ext uri="{BB962C8B-B14F-4D97-AF65-F5344CB8AC3E}">
        <p14:creationId xmlns:p14="http://schemas.microsoft.com/office/powerpoint/2010/main" val="4045472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786AC-CC07-9040-2D7B-E40D29A0AA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8E856B-CFB6-660F-3557-5A30127E93FD}"/>
              </a:ext>
            </a:extLst>
          </p:cNvPr>
          <p:cNvSpPr>
            <a:spLocks noGrp="1"/>
          </p:cNvSpPr>
          <p:nvPr>
            <p:ph type="title"/>
          </p:nvPr>
        </p:nvSpPr>
        <p:spPr/>
        <p:txBody>
          <a:bodyPr/>
          <a:lstStyle/>
          <a:p>
            <a:r>
              <a:rPr lang="en-US" dirty="0"/>
              <a:t>RF Resonant Ring</a:t>
            </a:r>
            <a:endParaRPr lang="en-GB" dirty="0"/>
          </a:p>
        </p:txBody>
      </p:sp>
      <p:sp>
        <p:nvSpPr>
          <p:cNvPr id="6" name="Slide Number Placeholder 5">
            <a:extLst>
              <a:ext uri="{FF2B5EF4-FFF2-40B4-BE49-F238E27FC236}">
                <a16:creationId xmlns:a16="http://schemas.microsoft.com/office/drawing/2014/main" id="{DE900E07-62EF-0756-0650-224CD2CA476F}"/>
              </a:ext>
            </a:extLst>
          </p:cNvPr>
          <p:cNvSpPr>
            <a:spLocks noGrp="1"/>
          </p:cNvSpPr>
          <p:nvPr>
            <p:ph type="sldNum" sz="quarter" idx="12"/>
          </p:nvPr>
        </p:nvSpPr>
        <p:spPr>
          <a:xfrm>
            <a:off x="11107546" y="6424993"/>
            <a:ext cx="681254" cy="365125"/>
          </a:xfrm>
          <a:prstGeom prst="rect">
            <a:avLst/>
          </a:prstGeom>
        </p:spPr>
        <p:txBody>
          <a:bodyPr vert="horz" lIns="0" tIns="0" rIns="0" bIns="0" rtlCol="0" anchor="ctr"/>
          <a:lstStyle>
            <a:defPPr>
              <a:defRPr lang="en-US"/>
            </a:defPPr>
            <a:lvl1pPr marL="0" algn="r" defTabSz="914400" rtl="0" eaLnBrk="1" latinLnBrk="0" hangingPunct="1">
              <a:defRPr sz="8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25</a:t>
            </a:fld>
            <a:endParaRPr lang="en-US" dirty="0"/>
          </a:p>
        </p:txBody>
      </p:sp>
      <p:sp>
        <p:nvSpPr>
          <p:cNvPr id="8" name="Content Placeholder 2">
            <a:extLst>
              <a:ext uri="{FF2B5EF4-FFF2-40B4-BE49-F238E27FC236}">
                <a16:creationId xmlns:a16="http://schemas.microsoft.com/office/drawing/2014/main" id="{28A874E7-8A9B-0309-550A-E253AABE613F}"/>
              </a:ext>
            </a:extLst>
          </p:cNvPr>
          <p:cNvSpPr>
            <a:spLocks noGrp="1"/>
          </p:cNvSpPr>
          <p:nvPr>
            <p:ph sz="half" idx="1"/>
          </p:nvPr>
        </p:nvSpPr>
        <p:spPr>
          <a:xfrm>
            <a:off x="825811" y="4714259"/>
            <a:ext cx="10404909" cy="1248207"/>
          </a:xfrm>
        </p:spPr>
        <p:txBody>
          <a:bodyPr vert="horz" lIns="0" tIns="0" rIns="0" bIns="0" rtlCol="0">
            <a:noAutofit/>
          </a:bodyPr>
          <a:lstStyle/>
          <a:p>
            <a:pPr marL="342900" indent="-342900">
              <a:buFont typeface="Arial" panose="020B0604020202020204" pitchFamily="34" charset="0"/>
              <a:buChar char="•"/>
            </a:pPr>
            <a:endParaRPr lang="en-US" sz="1800" b="0" dirty="0">
              <a:solidFill>
                <a:schemeClr val="tx2">
                  <a:lumMod val="90000"/>
                  <a:lumOff val="10000"/>
                </a:schemeClr>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1800" b="0" dirty="0">
                <a:solidFill>
                  <a:schemeClr val="tx2">
                    <a:lumMod val="90000"/>
                    <a:lumOff val="10000"/>
                  </a:schemeClr>
                </a:solidFill>
                <a:latin typeface="Verdana" panose="020B0604030504040204" pitchFamily="34" charset="0"/>
                <a:ea typeface="Verdana" panose="020B0604030504040204" pitchFamily="34" charset="0"/>
              </a:rPr>
              <a:t>A promising solution to </a:t>
            </a:r>
            <a:r>
              <a:rPr lang="en-GB" sz="1800" b="0" dirty="0">
                <a:solidFill>
                  <a:schemeClr val="tx2">
                    <a:lumMod val="90000"/>
                    <a:lumOff val="10000"/>
                  </a:schemeClr>
                </a:solidFill>
                <a:latin typeface="Verdana" panose="020B0604030504040204" pitchFamily="34" charset="0"/>
                <a:ea typeface="Verdana" panose="020B0604030504040204" pitchFamily="34" charset="0"/>
              </a:rPr>
              <a:t>test new Fundamental Power Couplers for FCC at nominal power </a:t>
            </a:r>
            <a:r>
              <a:rPr lang="en-US" sz="1800" b="0" dirty="0">
                <a:solidFill>
                  <a:schemeClr val="tx2">
                    <a:lumMod val="90000"/>
                    <a:lumOff val="10000"/>
                  </a:schemeClr>
                </a:solidFill>
                <a:latin typeface="Verdana" panose="020B0604030504040204" pitchFamily="34" charset="0"/>
                <a:ea typeface="Verdana" panose="020B0604030504040204" pitchFamily="34" charset="0"/>
              </a:rPr>
              <a:t>with very limited investment (no need of high-power source).</a:t>
            </a:r>
          </a:p>
          <a:p>
            <a:pPr marL="342900" indent="-342900">
              <a:buFont typeface="Arial" panose="020B0604020202020204" pitchFamily="34" charset="0"/>
              <a:buChar char="•"/>
            </a:pPr>
            <a:r>
              <a:rPr lang="en-US" sz="1800" b="0" dirty="0">
                <a:solidFill>
                  <a:schemeClr val="tx2">
                    <a:lumMod val="90000"/>
                    <a:lumOff val="10000"/>
                  </a:schemeClr>
                </a:solidFill>
                <a:latin typeface="Verdana" panose="020B0604030504040204" pitchFamily="34" charset="0"/>
                <a:ea typeface="Verdana" panose="020B0604030504040204" pitchFamily="34" charset="0"/>
              </a:rPr>
              <a:t>Typical Gain ~ 10 </a:t>
            </a:r>
            <a:r>
              <a:rPr lang="en-US" sz="1800" b="0" dirty="0" err="1">
                <a:solidFill>
                  <a:schemeClr val="tx2">
                    <a:lumMod val="90000"/>
                    <a:lumOff val="10000"/>
                  </a:schemeClr>
                </a:solidFill>
                <a:latin typeface="Verdana" panose="020B0604030504040204" pitchFamily="34" charset="0"/>
                <a:ea typeface="Verdana" panose="020B0604030504040204" pitchFamily="34" charset="0"/>
              </a:rPr>
              <a:t>dB.</a:t>
            </a:r>
            <a:endParaRPr lang="en-US" sz="1800" b="0" dirty="0">
              <a:solidFill>
                <a:schemeClr val="tx2">
                  <a:lumMod val="90000"/>
                  <a:lumOff val="10000"/>
                </a:schemeClr>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endParaRPr lang="en-US" sz="1500" b="0" dirty="0">
              <a:solidFill>
                <a:schemeClr val="tx2">
                  <a:lumMod val="90000"/>
                  <a:lumOff val="10000"/>
                </a:schemeClr>
              </a:solidFill>
              <a:latin typeface="Verdana" panose="020B0604030504040204" pitchFamily="34" charset="0"/>
              <a:ea typeface="Verdana" panose="020B0604030504040204" pitchFamily="34" charset="0"/>
            </a:endParaRPr>
          </a:p>
        </p:txBody>
      </p:sp>
      <p:pic>
        <p:nvPicPr>
          <p:cNvPr id="2" name="Picture 1" descr="A blue and yellow circular object&#10;&#10;AI-generated content may be incorrect.">
            <a:extLst>
              <a:ext uri="{FF2B5EF4-FFF2-40B4-BE49-F238E27FC236}">
                <a16:creationId xmlns:a16="http://schemas.microsoft.com/office/drawing/2014/main" id="{800F331D-DE8D-FCE1-B4D8-FCA050852D32}"/>
              </a:ext>
            </a:extLst>
          </p:cNvPr>
          <p:cNvPicPr>
            <a:picLocks noChangeAspect="1"/>
          </p:cNvPicPr>
          <p:nvPr/>
        </p:nvPicPr>
        <p:blipFill>
          <a:blip r:embed="rId2"/>
          <a:srcRect l="31409" r="17626"/>
          <a:stretch>
            <a:fillRect/>
          </a:stretch>
        </p:blipFill>
        <p:spPr>
          <a:xfrm>
            <a:off x="577439" y="1276134"/>
            <a:ext cx="2954956" cy="3289387"/>
          </a:xfrm>
          <a:prstGeom prst="rect">
            <a:avLst/>
          </a:prstGeom>
        </p:spPr>
      </p:pic>
      <p:pic>
        <p:nvPicPr>
          <p:cNvPr id="5" name="Picture 4">
            <a:extLst>
              <a:ext uri="{FF2B5EF4-FFF2-40B4-BE49-F238E27FC236}">
                <a16:creationId xmlns:a16="http://schemas.microsoft.com/office/drawing/2014/main" id="{D6A4AC44-42B7-416B-BEE8-DC33A49F95E4}"/>
              </a:ext>
            </a:extLst>
          </p:cNvPr>
          <p:cNvPicPr>
            <a:picLocks noChangeAspect="1"/>
          </p:cNvPicPr>
          <p:nvPr/>
        </p:nvPicPr>
        <p:blipFill>
          <a:blip r:embed="rId3"/>
          <a:srcRect l="2584" t="543" r="6370"/>
          <a:stretch>
            <a:fillRect/>
          </a:stretch>
        </p:blipFill>
        <p:spPr>
          <a:xfrm>
            <a:off x="4004733" y="1198601"/>
            <a:ext cx="3824349" cy="3289387"/>
          </a:xfrm>
          <a:prstGeom prst="rect">
            <a:avLst/>
          </a:prstGeom>
        </p:spPr>
      </p:pic>
      <p:pic>
        <p:nvPicPr>
          <p:cNvPr id="7" name="Picture 6" descr="A metal structure in a room&#10;&#10;AI-generated content may be incorrect.">
            <a:extLst>
              <a:ext uri="{FF2B5EF4-FFF2-40B4-BE49-F238E27FC236}">
                <a16:creationId xmlns:a16="http://schemas.microsoft.com/office/drawing/2014/main" id="{9FF2D67B-B6A5-73BA-1E5D-E46A79045C3C}"/>
              </a:ext>
            </a:extLst>
          </p:cNvPr>
          <p:cNvPicPr>
            <a:picLocks noChangeAspect="1"/>
          </p:cNvPicPr>
          <p:nvPr/>
        </p:nvPicPr>
        <p:blipFill>
          <a:blip r:embed="rId4"/>
          <a:srcRect t="14316" b="14984"/>
          <a:stretch>
            <a:fillRect/>
          </a:stretch>
        </p:blipFill>
        <p:spPr>
          <a:xfrm>
            <a:off x="8301420" y="1272620"/>
            <a:ext cx="3493187" cy="3292901"/>
          </a:xfrm>
          <a:prstGeom prst="rect">
            <a:avLst/>
          </a:prstGeom>
        </p:spPr>
      </p:pic>
      <p:sp>
        <p:nvSpPr>
          <p:cNvPr id="9" name="TextBox 8">
            <a:extLst>
              <a:ext uri="{FF2B5EF4-FFF2-40B4-BE49-F238E27FC236}">
                <a16:creationId xmlns:a16="http://schemas.microsoft.com/office/drawing/2014/main" id="{27B8F4C6-9CEF-CC72-D159-92CFA6DD17EA}"/>
              </a:ext>
            </a:extLst>
          </p:cNvPr>
          <p:cNvSpPr txBox="1"/>
          <p:nvPr/>
        </p:nvSpPr>
        <p:spPr>
          <a:xfrm>
            <a:off x="5613399" y="1198601"/>
            <a:ext cx="1100667" cy="215444"/>
          </a:xfrm>
          <a:prstGeom prst="rect">
            <a:avLst/>
          </a:prstGeom>
          <a:noFill/>
        </p:spPr>
        <p:txBody>
          <a:bodyPr wrap="square" lIns="0" tIns="0" rIns="0" bIns="0" rtlCol="0">
            <a:spAutoFit/>
          </a:bodyPr>
          <a:lstStyle/>
          <a:p>
            <a:pPr algn="l"/>
            <a:r>
              <a:rPr lang="en-US" sz="1400" dirty="0"/>
              <a:t>Coupler 1</a:t>
            </a:r>
            <a:endParaRPr lang="en-GB" sz="1400" dirty="0"/>
          </a:p>
        </p:txBody>
      </p:sp>
      <p:sp>
        <p:nvSpPr>
          <p:cNvPr id="10" name="TextBox 9">
            <a:extLst>
              <a:ext uri="{FF2B5EF4-FFF2-40B4-BE49-F238E27FC236}">
                <a16:creationId xmlns:a16="http://schemas.microsoft.com/office/drawing/2014/main" id="{07888C5F-0D3A-138E-BD55-45E837631ABD}"/>
              </a:ext>
            </a:extLst>
          </p:cNvPr>
          <p:cNvSpPr txBox="1"/>
          <p:nvPr/>
        </p:nvSpPr>
        <p:spPr>
          <a:xfrm>
            <a:off x="6866466" y="2156621"/>
            <a:ext cx="1100667" cy="215444"/>
          </a:xfrm>
          <a:prstGeom prst="rect">
            <a:avLst/>
          </a:prstGeom>
          <a:noFill/>
        </p:spPr>
        <p:txBody>
          <a:bodyPr wrap="square" lIns="0" tIns="0" rIns="0" bIns="0" rtlCol="0">
            <a:spAutoFit/>
          </a:bodyPr>
          <a:lstStyle/>
          <a:p>
            <a:pPr algn="l"/>
            <a:r>
              <a:rPr lang="en-US" sz="1400" dirty="0"/>
              <a:t>Coupler 2</a:t>
            </a:r>
            <a:endParaRPr lang="en-GB" sz="1400" dirty="0"/>
          </a:p>
        </p:txBody>
      </p:sp>
      <p:sp>
        <p:nvSpPr>
          <p:cNvPr id="11" name="TextBox 10">
            <a:extLst>
              <a:ext uri="{FF2B5EF4-FFF2-40B4-BE49-F238E27FC236}">
                <a16:creationId xmlns:a16="http://schemas.microsoft.com/office/drawing/2014/main" id="{E23EBAE6-79D5-FB58-4869-86F8F94174FB}"/>
              </a:ext>
            </a:extLst>
          </p:cNvPr>
          <p:cNvSpPr txBox="1"/>
          <p:nvPr/>
        </p:nvSpPr>
        <p:spPr>
          <a:xfrm>
            <a:off x="6316132" y="1792438"/>
            <a:ext cx="1100667" cy="215444"/>
          </a:xfrm>
          <a:prstGeom prst="rect">
            <a:avLst/>
          </a:prstGeom>
          <a:noFill/>
        </p:spPr>
        <p:txBody>
          <a:bodyPr wrap="square" lIns="0" tIns="0" rIns="0" bIns="0" rtlCol="0">
            <a:spAutoFit/>
          </a:bodyPr>
          <a:lstStyle/>
          <a:p>
            <a:pPr algn="l"/>
            <a:r>
              <a:rPr lang="en-US" sz="1400" dirty="0"/>
              <a:t>Test box</a:t>
            </a:r>
            <a:endParaRPr lang="en-GB" sz="1400" dirty="0"/>
          </a:p>
        </p:txBody>
      </p:sp>
      <p:sp>
        <p:nvSpPr>
          <p:cNvPr id="12" name="TextBox 11">
            <a:extLst>
              <a:ext uri="{FF2B5EF4-FFF2-40B4-BE49-F238E27FC236}">
                <a16:creationId xmlns:a16="http://schemas.microsoft.com/office/drawing/2014/main" id="{CBE5B1AB-4065-987C-47C0-3B02708A8ADE}"/>
              </a:ext>
            </a:extLst>
          </p:cNvPr>
          <p:cNvSpPr txBox="1"/>
          <p:nvPr/>
        </p:nvSpPr>
        <p:spPr>
          <a:xfrm>
            <a:off x="8547266" y="933635"/>
            <a:ext cx="3001494" cy="215444"/>
          </a:xfrm>
          <a:prstGeom prst="rect">
            <a:avLst/>
          </a:prstGeom>
          <a:noFill/>
        </p:spPr>
        <p:txBody>
          <a:bodyPr wrap="square" lIns="0" tIns="0" rIns="0" bIns="0" rtlCol="0">
            <a:spAutoFit/>
          </a:bodyPr>
          <a:lstStyle/>
          <a:p>
            <a:pPr algn="l"/>
            <a:r>
              <a:rPr lang="en-US" sz="1400" dirty="0"/>
              <a:t>Prototype ring at 400 MHz in b. 864</a:t>
            </a:r>
            <a:endParaRPr lang="en-GB" sz="1400" dirty="0"/>
          </a:p>
        </p:txBody>
      </p:sp>
    </p:spTree>
    <p:extLst>
      <p:ext uri="{BB962C8B-B14F-4D97-AF65-F5344CB8AC3E}">
        <p14:creationId xmlns:p14="http://schemas.microsoft.com/office/powerpoint/2010/main" val="3007444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y cube with a hole in the middle&#10;&#10;AI-generated content may be incorrect.">
            <a:extLst>
              <a:ext uri="{FF2B5EF4-FFF2-40B4-BE49-F238E27FC236}">
                <a16:creationId xmlns:a16="http://schemas.microsoft.com/office/drawing/2014/main" id="{B3F3CEF1-08F4-3DA4-618B-49877492CE70}"/>
              </a:ext>
            </a:extLst>
          </p:cNvPr>
          <p:cNvPicPr>
            <a:picLocks noChangeAspect="1"/>
          </p:cNvPicPr>
          <p:nvPr/>
        </p:nvPicPr>
        <p:blipFill>
          <a:blip r:embed="rId2">
            <a:extLst>
              <a:ext uri="{28A0092B-C50C-407E-A947-70E740481C1C}">
                <a14:useLocalDpi xmlns:a14="http://schemas.microsoft.com/office/drawing/2010/main" val="0"/>
              </a:ext>
            </a:extLst>
          </a:blip>
          <a:srcRect l="22473"/>
          <a:stretch>
            <a:fillRect/>
          </a:stretch>
        </p:blipFill>
        <p:spPr>
          <a:xfrm>
            <a:off x="735291" y="280723"/>
            <a:ext cx="4625499" cy="4122298"/>
          </a:xfrm>
          <a:prstGeom prst="rect">
            <a:avLst/>
          </a:prstGeom>
        </p:spPr>
      </p:pic>
      <p:pic>
        <p:nvPicPr>
          <p:cNvPr id="3" name="Picture 2">
            <a:extLst>
              <a:ext uri="{FF2B5EF4-FFF2-40B4-BE49-F238E27FC236}">
                <a16:creationId xmlns:a16="http://schemas.microsoft.com/office/drawing/2014/main" id="{C9C08D5E-2857-3FF4-64E8-6181C4587686}"/>
              </a:ext>
            </a:extLst>
          </p:cNvPr>
          <p:cNvPicPr>
            <a:picLocks noChangeAspect="1"/>
          </p:cNvPicPr>
          <p:nvPr/>
        </p:nvPicPr>
        <p:blipFill>
          <a:blip r:embed="rId3"/>
          <a:stretch>
            <a:fillRect/>
          </a:stretch>
        </p:blipFill>
        <p:spPr>
          <a:xfrm>
            <a:off x="374911" y="4629947"/>
            <a:ext cx="2955939" cy="1847462"/>
          </a:xfrm>
          <a:prstGeom prst="rect">
            <a:avLst/>
          </a:prstGeom>
        </p:spPr>
      </p:pic>
      <p:sp>
        <p:nvSpPr>
          <p:cNvPr id="4" name="TextBox 3">
            <a:extLst>
              <a:ext uri="{FF2B5EF4-FFF2-40B4-BE49-F238E27FC236}">
                <a16:creationId xmlns:a16="http://schemas.microsoft.com/office/drawing/2014/main" id="{007DCF21-A07D-49B2-31E7-F21FAFB5D36C}"/>
              </a:ext>
            </a:extLst>
          </p:cNvPr>
          <p:cNvSpPr txBox="1"/>
          <p:nvPr/>
        </p:nvSpPr>
        <p:spPr>
          <a:xfrm>
            <a:off x="5776323" y="100809"/>
            <a:ext cx="6227923" cy="523220"/>
          </a:xfrm>
          <a:prstGeom prst="rect">
            <a:avLst/>
          </a:prstGeom>
          <a:noFill/>
        </p:spPr>
        <p:txBody>
          <a:bodyPr wrap="none" rtlCol="0">
            <a:spAutoFit/>
          </a:bodyPr>
          <a:lstStyle/>
          <a:p>
            <a:r>
              <a:rPr lang="en-US" sz="2800" b="1" dirty="0"/>
              <a:t>Gridded cathode </a:t>
            </a:r>
            <a:r>
              <a:rPr lang="en-US" dirty="0"/>
              <a:t>is a core element of the tristron.  </a:t>
            </a:r>
            <a:endParaRPr lang="en-GB" dirty="0"/>
          </a:p>
        </p:txBody>
      </p:sp>
      <p:pic>
        <p:nvPicPr>
          <p:cNvPr id="6" name="Picture 5">
            <a:extLst>
              <a:ext uri="{FF2B5EF4-FFF2-40B4-BE49-F238E27FC236}">
                <a16:creationId xmlns:a16="http://schemas.microsoft.com/office/drawing/2014/main" id="{50BCA2B2-B69F-B06C-17A1-34A3B3155040}"/>
              </a:ext>
            </a:extLst>
          </p:cNvPr>
          <p:cNvPicPr>
            <a:picLocks noChangeAspect="1"/>
          </p:cNvPicPr>
          <p:nvPr/>
        </p:nvPicPr>
        <p:blipFill>
          <a:blip r:embed="rId4"/>
          <a:stretch>
            <a:fillRect/>
          </a:stretch>
        </p:blipFill>
        <p:spPr>
          <a:xfrm>
            <a:off x="3355287" y="4629947"/>
            <a:ext cx="2562583" cy="1948135"/>
          </a:xfrm>
          <a:prstGeom prst="rect">
            <a:avLst/>
          </a:prstGeom>
        </p:spPr>
      </p:pic>
      <p:sp>
        <p:nvSpPr>
          <p:cNvPr id="7" name="TextBox 6">
            <a:extLst>
              <a:ext uri="{FF2B5EF4-FFF2-40B4-BE49-F238E27FC236}">
                <a16:creationId xmlns:a16="http://schemas.microsoft.com/office/drawing/2014/main" id="{FC4A4FFE-E5AE-AAAD-7709-FF7C5602FFC9}"/>
              </a:ext>
            </a:extLst>
          </p:cNvPr>
          <p:cNvSpPr txBox="1"/>
          <p:nvPr/>
        </p:nvSpPr>
        <p:spPr>
          <a:xfrm>
            <a:off x="94992" y="4024887"/>
            <a:ext cx="6162200" cy="523220"/>
          </a:xfrm>
          <a:prstGeom prst="rect">
            <a:avLst/>
          </a:prstGeom>
          <a:noFill/>
        </p:spPr>
        <p:txBody>
          <a:bodyPr wrap="square" rtlCol="0">
            <a:spAutoFit/>
          </a:bodyPr>
          <a:lstStyle/>
          <a:p>
            <a:r>
              <a:rPr lang="en-US" sz="1400" dirty="0"/>
              <a:t>The full-scale grid was fabricated in January 2026 at CERN EN/MME using laser cutting technique on the 100 microns thick pyrolytic graphite (TPG) foil:  </a:t>
            </a:r>
            <a:endParaRPr lang="en-GB" sz="1400" dirty="0"/>
          </a:p>
        </p:txBody>
      </p:sp>
      <p:sp>
        <p:nvSpPr>
          <p:cNvPr id="8" name="TextBox 7">
            <a:extLst>
              <a:ext uri="{FF2B5EF4-FFF2-40B4-BE49-F238E27FC236}">
                <a16:creationId xmlns:a16="http://schemas.microsoft.com/office/drawing/2014/main" id="{1E8CBE65-1BE4-C606-16B6-8C09CAD86BB0}"/>
              </a:ext>
            </a:extLst>
          </p:cNvPr>
          <p:cNvSpPr txBox="1"/>
          <p:nvPr/>
        </p:nvSpPr>
        <p:spPr>
          <a:xfrm>
            <a:off x="5776323" y="620894"/>
            <a:ext cx="6162200" cy="2031325"/>
          </a:xfrm>
          <a:prstGeom prst="rect">
            <a:avLst/>
          </a:prstGeom>
          <a:noFill/>
        </p:spPr>
        <p:txBody>
          <a:bodyPr wrap="square" rtlCol="0">
            <a:spAutoFit/>
          </a:bodyPr>
          <a:lstStyle/>
          <a:p>
            <a:r>
              <a:rPr lang="en-US" dirty="0"/>
              <a:t>Gridded cathode development is a multi-discipline project:</a:t>
            </a:r>
          </a:p>
          <a:p>
            <a:pPr marL="285750" indent="-285750">
              <a:buFont typeface="Wingdings" panose="05000000000000000000" pitchFamily="2" charset="2"/>
              <a:buChar char="§"/>
            </a:pPr>
            <a:r>
              <a:rPr lang="en-US" dirty="0"/>
              <a:t>Massive beam dynamics simulation and analysis.</a:t>
            </a:r>
          </a:p>
          <a:p>
            <a:pPr marL="285750" indent="-285750">
              <a:buFont typeface="Wingdings" panose="05000000000000000000" pitchFamily="2" charset="2"/>
              <a:buChar char="§"/>
            </a:pPr>
            <a:r>
              <a:rPr lang="en-US" dirty="0"/>
              <a:t>Thermomechanical and deformation studies. </a:t>
            </a:r>
          </a:p>
          <a:p>
            <a:pPr marL="285750" indent="-285750">
              <a:buFont typeface="Wingdings" panose="05000000000000000000" pitchFamily="2" charset="2"/>
              <a:buChar char="§"/>
            </a:pPr>
            <a:r>
              <a:rPr lang="en-US" dirty="0"/>
              <a:t>Mechanical integration with unique precision of 10</a:t>
            </a:r>
            <a:r>
              <a:rPr lang="en-US" dirty="0">
                <a:sym typeface="Symbol" panose="05050102010706020507" pitchFamily="18" charset="2"/>
              </a:rPr>
              <a:t>m.</a:t>
            </a:r>
          </a:p>
          <a:p>
            <a:pPr marL="285750" indent="-285750">
              <a:buFont typeface="Wingdings" panose="05000000000000000000" pitchFamily="2" charset="2"/>
              <a:buChar char="§"/>
            </a:pPr>
            <a:r>
              <a:rPr lang="en-US" dirty="0">
                <a:sym typeface="Symbol" panose="05050102010706020507" pitchFamily="18" charset="2"/>
              </a:rPr>
              <a:t>Fabrication technology and reliability.</a:t>
            </a:r>
          </a:p>
          <a:p>
            <a:r>
              <a:rPr lang="en-US" dirty="0">
                <a:sym typeface="Symbol" panose="05050102010706020507" pitchFamily="18" charset="2"/>
              </a:rPr>
              <a:t>This project is on a good pace with (almost) all deliverables been following the planned schedule. </a:t>
            </a:r>
            <a:endParaRPr lang="en-GB" dirty="0"/>
          </a:p>
        </p:txBody>
      </p:sp>
      <p:sp>
        <p:nvSpPr>
          <p:cNvPr id="10" name="TextBox 9">
            <a:extLst>
              <a:ext uri="{FF2B5EF4-FFF2-40B4-BE49-F238E27FC236}">
                <a16:creationId xmlns:a16="http://schemas.microsoft.com/office/drawing/2014/main" id="{274FFCE8-0857-A643-D0F9-2D7CE14EA9CF}"/>
              </a:ext>
            </a:extLst>
          </p:cNvPr>
          <p:cNvSpPr txBox="1"/>
          <p:nvPr/>
        </p:nvSpPr>
        <p:spPr>
          <a:xfrm>
            <a:off x="182252" y="362419"/>
            <a:ext cx="1833194" cy="461665"/>
          </a:xfrm>
          <a:prstGeom prst="rect">
            <a:avLst/>
          </a:prstGeom>
          <a:noFill/>
        </p:spPr>
        <p:txBody>
          <a:bodyPr wrap="none" rtlCol="0">
            <a:spAutoFit/>
          </a:bodyPr>
          <a:lstStyle/>
          <a:p>
            <a:r>
              <a:rPr lang="en-US" sz="1200" dirty="0"/>
              <a:t>Tristron Gridded cathode</a:t>
            </a:r>
          </a:p>
          <a:p>
            <a:r>
              <a:rPr lang="en-US" sz="1200" dirty="0"/>
              <a:t>CST PIC simulations. </a:t>
            </a:r>
            <a:endParaRPr lang="en-GB" sz="1200" dirty="0"/>
          </a:p>
        </p:txBody>
      </p:sp>
      <p:pic>
        <p:nvPicPr>
          <p:cNvPr id="12" name="Picture 11">
            <a:extLst>
              <a:ext uri="{FF2B5EF4-FFF2-40B4-BE49-F238E27FC236}">
                <a16:creationId xmlns:a16="http://schemas.microsoft.com/office/drawing/2014/main" id="{0F20A714-13A1-3066-F415-C73B391377DC}"/>
              </a:ext>
            </a:extLst>
          </p:cNvPr>
          <p:cNvPicPr>
            <a:picLocks noChangeAspect="1"/>
          </p:cNvPicPr>
          <p:nvPr/>
        </p:nvPicPr>
        <p:blipFill>
          <a:blip r:embed="rId5"/>
          <a:stretch>
            <a:fillRect/>
          </a:stretch>
        </p:blipFill>
        <p:spPr>
          <a:xfrm>
            <a:off x="6096000" y="2764646"/>
            <a:ext cx="5947027" cy="2171529"/>
          </a:xfrm>
          <a:prstGeom prst="rect">
            <a:avLst/>
          </a:prstGeom>
        </p:spPr>
      </p:pic>
      <p:pic>
        <p:nvPicPr>
          <p:cNvPr id="13" name="Picture 12" descr="A hexagon with arrows and a letter a&#10;&#10;AI-generated content may be incorrect.">
            <a:extLst>
              <a:ext uri="{FF2B5EF4-FFF2-40B4-BE49-F238E27FC236}">
                <a16:creationId xmlns:a16="http://schemas.microsoft.com/office/drawing/2014/main" id="{6D65EA31-C815-116F-DE12-F27678474313}"/>
              </a:ext>
            </a:extLst>
          </p:cNvPr>
          <p:cNvPicPr>
            <a:picLocks noChangeAspect="1"/>
          </p:cNvPicPr>
          <p:nvPr/>
        </p:nvPicPr>
        <p:blipFill>
          <a:blip r:embed="rId6"/>
          <a:stretch>
            <a:fillRect/>
          </a:stretch>
        </p:blipFill>
        <p:spPr>
          <a:xfrm>
            <a:off x="8488414" y="2888070"/>
            <a:ext cx="718821" cy="657823"/>
          </a:xfrm>
          <a:prstGeom prst="rect">
            <a:avLst/>
          </a:prstGeom>
        </p:spPr>
      </p:pic>
      <p:sp>
        <p:nvSpPr>
          <p:cNvPr id="14" name="TextBox 13">
            <a:extLst>
              <a:ext uri="{FF2B5EF4-FFF2-40B4-BE49-F238E27FC236}">
                <a16:creationId xmlns:a16="http://schemas.microsoft.com/office/drawing/2014/main" id="{65F00C35-BE53-5C96-AA3C-946656676E5C}"/>
              </a:ext>
            </a:extLst>
          </p:cNvPr>
          <p:cNvSpPr txBox="1"/>
          <p:nvPr/>
        </p:nvSpPr>
        <p:spPr>
          <a:xfrm>
            <a:off x="6797010" y="2611071"/>
            <a:ext cx="3963906" cy="276999"/>
          </a:xfrm>
          <a:prstGeom prst="rect">
            <a:avLst/>
          </a:prstGeom>
          <a:noFill/>
        </p:spPr>
        <p:txBody>
          <a:bodyPr wrap="none" rtlCol="0">
            <a:spAutoFit/>
          </a:bodyPr>
          <a:lstStyle/>
          <a:p>
            <a:r>
              <a:rPr lang="en-US" sz="1200" dirty="0"/>
              <a:t>Temperature rise of the gid for the different beam opacity.</a:t>
            </a:r>
            <a:endParaRPr lang="en-GB" sz="1200" dirty="0"/>
          </a:p>
        </p:txBody>
      </p:sp>
      <p:pic>
        <p:nvPicPr>
          <p:cNvPr id="15" name="Picture 14" descr="A blue and yellow circles with a red circle&#10;&#10;AI-generated content may be incorrect.">
            <a:extLst>
              <a:ext uri="{FF2B5EF4-FFF2-40B4-BE49-F238E27FC236}">
                <a16:creationId xmlns:a16="http://schemas.microsoft.com/office/drawing/2014/main" id="{026B50E3-C089-19E3-A668-96C6EC38353B}"/>
              </a:ext>
            </a:extLst>
          </p:cNvPr>
          <p:cNvPicPr>
            <a:picLocks noChangeAspect="1"/>
          </p:cNvPicPr>
          <p:nvPr/>
        </p:nvPicPr>
        <p:blipFill>
          <a:blip r:embed="rId7"/>
          <a:stretch>
            <a:fillRect/>
          </a:stretch>
        </p:blipFill>
        <p:spPr>
          <a:xfrm>
            <a:off x="6611600" y="4875112"/>
            <a:ext cx="3431003" cy="1833694"/>
          </a:xfrm>
          <a:prstGeom prst="rect">
            <a:avLst/>
          </a:prstGeom>
        </p:spPr>
      </p:pic>
      <p:sp>
        <p:nvSpPr>
          <p:cNvPr id="16" name="TextBox 15">
            <a:extLst>
              <a:ext uri="{FF2B5EF4-FFF2-40B4-BE49-F238E27FC236}">
                <a16:creationId xmlns:a16="http://schemas.microsoft.com/office/drawing/2014/main" id="{FFA29BD0-C8E6-5FD0-74D1-0B83F0898EC0}"/>
              </a:ext>
            </a:extLst>
          </p:cNvPr>
          <p:cNvSpPr txBox="1"/>
          <p:nvPr/>
        </p:nvSpPr>
        <p:spPr>
          <a:xfrm>
            <a:off x="10120471" y="5376460"/>
            <a:ext cx="1696618" cy="830997"/>
          </a:xfrm>
          <a:prstGeom prst="rect">
            <a:avLst/>
          </a:prstGeom>
          <a:noFill/>
        </p:spPr>
        <p:txBody>
          <a:bodyPr wrap="square" rtlCol="0">
            <a:spAutoFit/>
          </a:bodyPr>
          <a:lstStyle/>
          <a:p>
            <a:r>
              <a:rPr lang="en-US" sz="1200" dirty="0"/>
              <a:t>Electrostatic (left) and RF (right) field patterns in the middle of the cathode – grid gap.</a:t>
            </a:r>
            <a:endParaRPr lang="en-GB" sz="1200" dirty="0"/>
          </a:p>
        </p:txBody>
      </p:sp>
      <p:sp>
        <p:nvSpPr>
          <p:cNvPr id="5" name="TextBox 4">
            <a:extLst>
              <a:ext uri="{FF2B5EF4-FFF2-40B4-BE49-F238E27FC236}">
                <a16:creationId xmlns:a16="http://schemas.microsoft.com/office/drawing/2014/main" id="{44E74746-314C-F0B1-8ABD-E8303930DD38}"/>
              </a:ext>
            </a:extLst>
          </p:cNvPr>
          <p:cNvSpPr txBox="1"/>
          <p:nvPr/>
        </p:nvSpPr>
        <p:spPr>
          <a:xfrm>
            <a:off x="6436176" y="6463076"/>
            <a:ext cx="5266673" cy="369332"/>
          </a:xfrm>
          <a:prstGeom prst="rect">
            <a:avLst/>
          </a:prstGeom>
          <a:noFill/>
        </p:spPr>
        <p:txBody>
          <a:bodyPr wrap="square">
            <a:spAutoFit/>
          </a:bodyPr>
          <a:lstStyle/>
          <a:p>
            <a:r>
              <a:rPr lang="en-GB" dirty="0" err="1"/>
              <a:t>Courtesey</a:t>
            </a:r>
            <a:r>
              <a:rPr lang="en-GB" dirty="0"/>
              <a:t> of Igor Syratchev and EN/MME team</a:t>
            </a:r>
          </a:p>
        </p:txBody>
      </p:sp>
    </p:spTree>
    <p:extLst>
      <p:ext uri="{BB962C8B-B14F-4D97-AF65-F5344CB8AC3E}">
        <p14:creationId xmlns:p14="http://schemas.microsoft.com/office/powerpoint/2010/main" val="2502242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0937C-CB2F-939B-7C21-B49EE9C75C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7758F-DEB2-61A7-D7AA-A76E4AE87FA6}"/>
              </a:ext>
            </a:extLst>
          </p:cNvPr>
          <p:cNvSpPr>
            <a:spLocks noGrp="1"/>
          </p:cNvSpPr>
          <p:nvPr>
            <p:ph type="title"/>
          </p:nvPr>
        </p:nvSpPr>
        <p:spPr/>
        <p:txBody>
          <a:bodyPr/>
          <a:lstStyle/>
          <a:p>
            <a:r>
              <a:rPr lang="en-CH" dirty="0"/>
              <a:t>Expressions of interest</a:t>
            </a:r>
          </a:p>
        </p:txBody>
      </p:sp>
    </p:spTree>
    <p:extLst>
      <p:ext uri="{BB962C8B-B14F-4D97-AF65-F5344CB8AC3E}">
        <p14:creationId xmlns:p14="http://schemas.microsoft.com/office/powerpoint/2010/main" val="321320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77C4-B32B-02AB-6DC1-39D714F5F857}"/>
              </a:ext>
            </a:extLst>
          </p:cNvPr>
          <p:cNvSpPr>
            <a:spLocks noGrp="1"/>
          </p:cNvSpPr>
          <p:nvPr>
            <p:ph type="title"/>
          </p:nvPr>
        </p:nvSpPr>
        <p:spPr>
          <a:xfrm>
            <a:off x="838200" y="365126"/>
            <a:ext cx="10515600" cy="744584"/>
          </a:xfrm>
        </p:spPr>
        <p:txBody>
          <a:bodyPr/>
          <a:lstStyle/>
          <a:p>
            <a:r>
              <a:rPr lang="en-CH" dirty="0"/>
              <a:t>Expression of interest </a:t>
            </a:r>
            <a:r>
              <a:rPr lang="en-CH"/>
              <a:t>by </a:t>
            </a:r>
            <a:r>
              <a:rPr lang="fr-FR" dirty="0"/>
              <a:t>IJC</a:t>
            </a:r>
            <a:r>
              <a:rPr lang="en-CH"/>
              <a:t>Lab</a:t>
            </a:r>
            <a:r>
              <a:rPr lang="fr-FR" dirty="0"/>
              <a:t>+</a:t>
            </a:r>
            <a:r>
              <a:rPr lang="fr-FR" dirty="0">
                <a:solidFill>
                  <a:schemeClr val="accent5">
                    <a:lumMod val="60000"/>
                    <a:lumOff val="40000"/>
                  </a:schemeClr>
                </a:solidFill>
              </a:rPr>
              <a:t>LPSC</a:t>
            </a:r>
            <a:endParaRPr lang="en-CH" dirty="0">
              <a:solidFill>
                <a:schemeClr val="accent5">
                  <a:lumMod val="60000"/>
                  <a:lumOff val="40000"/>
                </a:schemeClr>
              </a:solidFill>
            </a:endParaRPr>
          </a:p>
        </p:txBody>
      </p:sp>
      <p:graphicFrame>
        <p:nvGraphicFramePr>
          <p:cNvPr id="4" name="Content Placeholder 3">
            <a:extLst>
              <a:ext uri="{FF2B5EF4-FFF2-40B4-BE49-F238E27FC236}">
                <a16:creationId xmlns:a16="http://schemas.microsoft.com/office/drawing/2014/main" id="{B4BBA4FF-3228-5B70-9195-16944F56211B}"/>
              </a:ext>
            </a:extLst>
          </p:cNvPr>
          <p:cNvGraphicFramePr>
            <a:graphicFrameLocks noGrp="1"/>
          </p:cNvGraphicFramePr>
          <p:nvPr>
            <p:ph idx="1"/>
          </p:nvPr>
        </p:nvGraphicFramePr>
        <p:xfrm>
          <a:off x="234176" y="1120824"/>
          <a:ext cx="11764536" cy="5410200"/>
        </p:xfrm>
        <a:graphic>
          <a:graphicData uri="http://schemas.openxmlformats.org/drawingml/2006/table">
            <a:tbl>
              <a:tblPr firstRow="1" bandRow="1">
                <a:tableStyleId>{5C22544A-7EE6-4342-B048-85BDC9FD1C3A}</a:tableStyleId>
              </a:tblPr>
              <a:tblGrid>
                <a:gridCol w="2196790">
                  <a:extLst>
                    <a:ext uri="{9D8B030D-6E8A-4147-A177-3AD203B41FA5}">
                      <a16:colId xmlns:a16="http://schemas.microsoft.com/office/drawing/2014/main" val="809702790"/>
                    </a:ext>
                  </a:extLst>
                </a:gridCol>
                <a:gridCol w="2988527">
                  <a:extLst>
                    <a:ext uri="{9D8B030D-6E8A-4147-A177-3AD203B41FA5}">
                      <a16:colId xmlns:a16="http://schemas.microsoft.com/office/drawing/2014/main" val="1021068723"/>
                    </a:ext>
                  </a:extLst>
                </a:gridCol>
                <a:gridCol w="2475570">
                  <a:extLst>
                    <a:ext uri="{9D8B030D-6E8A-4147-A177-3AD203B41FA5}">
                      <a16:colId xmlns:a16="http://schemas.microsoft.com/office/drawing/2014/main" val="433476463"/>
                    </a:ext>
                  </a:extLst>
                </a:gridCol>
                <a:gridCol w="4103649">
                  <a:extLst>
                    <a:ext uri="{9D8B030D-6E8A-4147-A177-3AD203B41FA5}">
                      <a16:colId xmlns:a16="http://schemas.microsoft.com/office/drawing/2014/main" val="1595989790"/>
                    </a:ext>
                  </a:extLst>
                </a:gridCol>
              </a:tblGrid>
              <a:tr h="370840">
                <a:tc>
                  <a:txBody>
                    <a:bodyPr/>
                    <a:lstStyle/>
                    <a:p>
                      <a:r>
                        <a:rPr lang="en-CH" sz="1600" dirty="0"/>
                        <a:t>R&amp;D challenge</a:t>
                      </a:r>
                    </a:p>
                  </a:txBody>
                  <a:tcPr/>
                </a:tc>
                <a:tc>
                  <a:txBody>
                    <a:bodyPr/>
                    <a:lstStyle/>
                    <a:p>
                      <a:r>
                        <a:rPr lang="en-CH" sz="1600" dirty="0"/>
                        <a:t>Interest to participate</a:t>
                      </a:r>
                    </a:p>
                  </a:txBody>
                  <a:tcPr/>
                </a:tc>
                <a:tc>
                  <a:txBody>
                    <a:bodyPr/>
                    <a:lstStyle/>
                    <a:p>
                      <a:r>
                        <a:rPr lang="en-CH" sz="1600" dirty="0"/>
                        <a:t>Additional resources needed</a:t>
                      </a:r>
                    </a:p>
                  </a:txBody>
                  <a:tcPr/>
                </a:tc>
                <a:tc>
                  <a:txBody>
                    <a:bodyPr/>
                    <a:lstStyle/>
                    <a:p>
                      <a:r>
                        <a:rPr lang="en-CH" sz="1600" dirty="0"/>
                        <a:t>Existing infrastructure that could be used</a:t>
                      </a:r>
                    </a:p>
                  </a:txBody>
                  <a:tcPr/>
                </a:tc>
                <a:extLst>
                  <a:ext uri="{0D108BD9-81ED-4DB2-BD59-A6C34878D82A}">
                    <a16:rowId xmlns:a16="http://schemas.microsoft.com/office/drawing/2014/main" val="868526909"/>
                  </a:ext>
                </a:extLst>
              </a:tr>
              <a:tr h="370840">
                <a:tc>
                  <a:txBody>
                    <a:bodyPr/>
                    <a:lstStyle/>
                    <a:p>
                      <a:r>
                        <a:rPr lang="en-CH" sz="1600" dirty="0"/>
                        <a:t>400 MHz 2-cell cavities</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590607348"/>
                  </a:ext>
                </a:extLst>
              </a:tr>
              <a:tr h="370840">
                <a:tc>
                  <a:txBody>
                    <a:bodyPr/>
                    <a:lstStyle/>
                    <a:p>
                      <a:r>
                        <a:rPr lang="en-CH" sz="1600" dirty="0"/>
                        <a:t>800 MHz 6-cell cavities</a:t>
                      </a:r>
                    </a:p>
                  </a:txBody>
                  <a:tcPr/>
                </a:tc>
                <a:tc>
                  <a:txBody>
                    <a:bodyPr/>
                    <a:lstStyle/>
                    <a:p>
                      <a:r>
                        <a:rPr lang="fr-FR" sz="1600" dirty="0" err="1"/>
                        <a:t>Preparation</a:t>
                      </a:r>
                      <a:r>
                        <a:rPr lang="fr-FR" sz="1600" dirty="0"/>
                        <a:t> &amp; test @ IJCLab</a:t>
                      </a:r>
                      <a:endParaRPr lang="en-CH" sz="1600"/>
                    </a:p>
                  </a:txBody>
                  <a:tcPr/>
                </a:tc>
                <a:tc>
                  <a:txBody>
                    <a:bodyPr/>
                    <a:lstStyle/>
                    <a:p>
                      <a:r>
                        <a:rPr lang="fr-FR" sz="1600" dirty="0"/>
                        <a:t>20 k€ (EP) + 25 k€ (VT) per </a:t>
                      </a:r>
                      <a:r>
                        <a:rPr lang="fr-FR" sz="1600" dirty="0" err="1"/>
                        <a:t>catity</a:t>
                      </a:r>
                      <a:endParaRPr lang="en-CH" sz="1600"/>
                    </a:p>
                  </a:txBody>
                  <a:tcPr/>
                </a:tc>
                <a:tc>
                  <a:txBody>
                    <a:bodyPr/>
                    <a:lstStyle/>
                    <a:p>
                      <a:r>
                        <a:rPr lang="fr-FR" sz="1600" dirty="0" err="1"/>
                        <a:t>Supratech</a:t>
                      </a:r>
                      <a:r>
                        <a:rPr lang="fr-FR" sz="1600" dirty="0"/>
                        <a:t> platform</a:t>
                      </a:r>
                      <a:endParaRPr lang="en-CH" sz="1600"/>
                    </a:p>
                  </a:txBody>
                  <a:tcPr/>
                </a:tc>
                <a:extLst>
                  <a:ext uri="{0D108BD9-81ED-4DB2-BD59-A6C34878D82A}">
                    <a16:rowId xmlns:a16="http://schemas.microsoft.com/office/drawing/2014/main" val="1025910288"/>
                  </a:ext>
                </a:extLst>
              </a:tr>
              <a:tr h="370840">
                <a:tc>
                  <a:txBody>
                    <a:bodyPr/>
                    <a:lstStyle/>
                    <a:p>
                      <a:r>
                        <a:rPr lang="en-CH" sz="1600" dirty="0"/>
                        <a:t>400 MHz power &amp; HOM couplers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err="1">
                          <a:solidFill>
                            <a:schemeClr val="accent5">
                              <a:lumMod val="60000"/>
                              <a:lumOff val="40000"/>
                            </a:schemeClr>
                          </a:solidFill>
                        </a:rPr>
                        <a:t>Multipactor</a:t>
                      </a:r>
                      <a:r>
                        <a:rPr lang="fr-FR" sz="1600" dirty="0">
                          <a:solidFill>
                            <a:schemeClr val="accent5">
                              <a:lumMod val="60000"/>
                              <a:lumOff val="40000"/>
                            </a:schemeClr>
                          </a:solidFill>
                        </a:rPr>
                        <a:t> </a:t>
                      </a:r>
                      <a:r>
                        <a:rPr lang="fr-FR" sz="1600" dirty="0" err="1">
                          <a:solidFill>
                            <a:schemeClr val="accent5">
                              <a:lumMod val="60000"/>
                              <a:lumOff val="40000"/>
                            </a:schemeClr>
                          </a:solidFill>
                        </a:rPr>
                        <a:t>studies</a:t>
                      </a:r>
                      <a:r>
                        <a:rPr lang="fr-FR" sz="1600" dirty="0">
                          <a:solidFill>
                            <a:schemeClr val="accent5">
                              <a:lumMod val="60000"/>
                              <a:lumOff val="40000"/>
                            </a:schemeClr>
                          </a:solidFill>
                        </a:rPr>
                        <a:t> (FPC,HOM)</a:t>
                      </a:r>
                      <a:endParaRPr lang="en-CH" sz="1600">
                        <a:solidFill>
                          <a:schemeClr val="accent5">
                            <a:lumMod val="60000"/>
                            <a:lumOff val="40000"/>
                          </a:schemeClr>
                        </a:solidFill>
                      </a:endParaRPr>
                    </a:p>
                    <a:p>
                      <a:endParaRPr lang="en-CH" sz="1600"/>
                    </a:p>
                  </a:txBody>
                  <a:tcPr/>
                </a:tc>
                <a:tc>
                  <a:txBody>
                    <a:bodyPr/>
                    <a:lstStyle/>
                    <a:p>
                      <a:endParaRPr lang="en-CH"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err="1">
                          <a:solidFill>
                            <a:schemeClr val="accent5">
                              <a:lumMod val="60000"/>
                              <a:lumOff val="40000"/>
                            </a:schemeClr>
                          </a:solidFill>
                        </a:rPr>
                        <a:t>Multipactor</a:t>
                      </a:r>
                      <a:r>
                        <a:rPr lang="fr-FR" sz="1600" dirty="0">
                          <a:solidFill>
                            <a:schemeClr val="accent5">
                              <a:lumMod val="60000"/>
                              <a:lumOff val="40000"/>
                            </a:schemeClr>
                          </a:solidFill>
                        </a:rPr>
                        <a:t> LPSC test </a:t>
                      </a:r>
                      <a:r>
                        <a:rPr lang="fr-FR" sz="1600" dirty="0" err="1">
                          <a:solidFill>
                            <a:schemeClr val="accent5">
                              <a:lumMod val="60000"/>
                              <a:lumOff val="40000"/>
                            </a:schemeClr>
                          </a:solidFill>
                        </a:rPr>
                        <a:t>bench</a:t>
                      </a:r>
                      <a:r>
                        <a:rPr lang="fr-FR" sz="1600" dirty="0">
                          <a:solidFill>
                            <a:schemeClr val="accent5">
                              <a:lumMod val="60000"/>
                              <a:lumOff val="40000"/>
                            </a:schemeClr>
                          </a:solidFill>
                        </a:rPr>
                        <a:t> for simulation </a:t>
                      </a:r>
                      <a:r>
                        <a:rPr lang="fr-FR" sz="1600">
                          <a:solidFill>
                            <a:schemeClr val="accent5">
                              <a:lumMod val="60000"/>
                              <a:lumOff val="40000"/>
                            </a:schemeClr>
                          </a:solidFill>
                        </a:rPr>
                        <a:t>validation (400 MHz)</a:t>
                      </a:r>
                      <a:endParaRPr lang="en-CH" sz="1600">
                        <a:solidFill>
                          <a:schemeClr val="accent5">
                            <a:lumMod val="60000"/>
                            <a:lumOff val="40000"/>
                          </a:schemeClr>
                        </a:solidFill>
                      </a:endParaRPr>
                    </a:p>
                  </a:txBody>
                  <a:tcPr/>
                </a:tc>
                <a:extLst>
                  <a:ext uri="{0D108BD9-81ED-4DB2-BD59-A6C34878D82A}">
                    <a16:rowId xmlns:a16="http://schemas.microsoft.com/office/drawing/2014/main" val="423165274"/>
                  </a:ext>
                </a:extLst>
              </a:tr>
              <a:tr h="370840">
                <a:tc>
                  <a:txBody>
                    <a:bodyPr/>
                    <a:lstStyle/>
                    <a:p>
                      <a:r>
                        <a:rPr lang="en-CH" sz="1600" dirty="0"/>
                        <a:t>800 MHz power &amp; HOM couplers</a:t>
                      </a:r>
                    </a:p>
                  </a:txBody>
                  <a:tcPr/>
                </a:tc>
                <a:tc>
                  <a:txBody>
                    <a:bodyPr/>
                    <a:lstStyle/>
                    <a:p>
                      <a:r>
                        <a:rPr lang="fr-FR" sz="1600" dirty="0"/>
                        <a:t>Test at IJCLab (</a:t>
                      </a:r>
                      <a:r>
                        <a:rPr lang="fr-FR" sz="1600" dirty="0">
                          <a:solidFill>
                            <a:schemeClr val="accent5">
                              <a:lumMod val="60000"/>
                              <a:lumOff val="40000"/>
                            </a:schemeClr>
                          </a:solidFill>
                        </a:rPr>
                        <a:t>data </a:t>
                      </a:r>
                      <a:r>
                        <a:rPr lang="fr-FR" sz="1600" dirty="0" err="1">
                          <a:solidFill>
                            <a:schemeClr val="accent5">
                              <a:lumMod val="60000"/>
                              <a:lumOff val="40000"/>
                            </a:schemeClr>
                          </a:solidFill>
                        </a:rPr>
                        <a:t>analyzis</a:t>
                      </a:r>
                      <a:r>
                        <a:rPr lang="fr-FR" sz="1600" dirty="0"/>
                        <a:t>)</a:t>
                      </a:r>
                    </a:p>
                    <a:p>
                      <a:r>
                        <a:rPr lang="fr-FR" sz="1600" dirty="0" err="1">
                          <a:solidFill>
                            <a:schemeClr val="accent5">
                              <a:lumMod val="60000"/>
                              <a:lumOff val="40000"/>
                            </a:schemeClr>
                          </a:solidFill>
                        </a:rPr>
                        <a:t>Multipactor</a:t>
                      </a:r>
                      <a:r>
                        <a:rPr lang="fr-FR" sz="1600" dirty="0">
                          <a:solidFill>
                            <a:schemeClr val="accent5">
                              <a:lumMod val="60000"/>
                              <a:lumOff val="40000"/>
                            </a:schemeClr>
                          </a:solidFill>
                        </a:rPr>
                        <a:t> </a:t>
                      </a:r>
                      <a:r>
                        <a:rPr lang="fr-FR" sz="1600" dirty="0" err="1">
                          <a:solidFill>
                            <a:schemeClr val="accent5">
                              <a:lumMod val="60000"/>
                              <a:lumOff val="40000"/>
                            </a:schemeClr>
                          </a:solidFill>
                        </a:rPr>
                        <a:t>studies</a:t>
                      </a:r>
                      <a:r>
                        <a:rPr lang="fr-FR" sz="1600" dirty="0">
                          <a:solidFill>
                            <a:schemeClr val="accent5">
                              <a:lumMod val="60000"/>
                              <a:lumOff val="40000"/>
                            </a:schemeClr>
                          </a:solidFill>
                        </a:rPr>
                        <a:t> (FPC,HOM)</a:t>
                      </a:r>
                      <a:endParaRPr lang="en-CH" sz="1600">
                        <a:solidFill>
                          <a:schemeClr val="accent5">
                            <a:lumMod val="60000"/>
                            <a:lumOff val="40000"/>
                          </a:schemeClr>
                        </a:solidFill>
                      </a:endParaRPr>
                    </a:p>
                  </a:txBody>
                  <a:tcPr/>
                </a:tc>
                <a:tc>
                  <a:txBody>
                    <a:bodyPr/>
                    <a:lstStyle/>
                    <a:p>
                      <a:r>
                        <a:rPr lang="fr-FR" sz="1600" dirty="0"/>
                        <a:t>RF sources </a:t>
                      </a:r>
                      <a:r>
                        <a:rPr lang="fr-FR" sz="1600" dirty="0" err="1"/>
                        <a:t>needed</a:t>
                      </a:r>
                      <a:endParaRPr lang="en-CH"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err="1"/>
                        <a:t>Supratech</a:t>
                      </a:r>
                      <a:r>
                        <a:rPr lang="fr-FR" sz="1600" dirty="0"/>
                        <a:t> platform</a:t>
                      </a:r>
                      <a:endParaRPr lang="en-CH" sz="1600"/>
                    </a:p>
                    <a:p>
                      <a:r>
                        <a:rPr lang="fr-FR" sz="1600" dirty="0" err="1">
                          <a:solidFill>
                            <a:schemeClr val="accent5">
                              <a:lumMod val="60000"/>
                              <a:lumOff val="40000"/>
                            </a:schemeClr>
                          </a:solidFill>
                        </a:rPr>
                        <a:t>Multipactor</a:t>
                      </a:r>
                      <a:r>
                        <a:rPr lang="fr-FR" sz="1600" dirty="0">
                          <a:solidFill>
                            <a:schemeClr val="accent5">
                              <a:lumMod val="60000"/>
                              <a:lumOff val="40000"/>
                            </a:schemeClr>
                          </a:solidFill>
                        </a:rPr>
                        <a:t> LPSC test </a:t>
                      </a:r>
                      <a:r>
                        <a:rPr lang="fr-FR" sz="1600" dirty="0" err="1">
                          <a:solidFill>
                            <a:schemeClr val="accent5">
                              <a:lumMod val="60000"/>
                              <a:lumOff val="40000"/>
                            </a:schemeClr>
                          </a:solidFill>
                        </a:rPr>
                        <a:t>bench</a:t>
                      </a:r>
                      <a:r>
                        <a:rPr lang="fr-FR" sz="1600" dirty="0">
                          <a:solidFill>
                            <a:schemeClr val="accent5">
                              <a:lumMod val="60000"/>
                              <a:lumOff val="40000"/>
                            </a:schemeClr>
                          </a:solidFill>
                        </a:rPr>
                        <a:t> for simulation validation (800 MHz)</a:t>
                      </a:r>
                      <a:endParaRPr lang="en-CH" sz="1600">
                        <a:solidFill>
                          <a:schemeClr val="accent5">
                            <a:lumMod val="60000"/>
                            <a:lumOff val="40000"/>
                          </a:schemeClr>
                        </a:solidFill>
                      </a:endParaRPr>
                    </a:p>
                  </a:txBody>
                  <a:tcPr/>
                </a:tc>
                <a:extLst>
                  <a:ext uri="{0D108BD9-81ED-4DB2-BD59-A6C34878D82A}">
                    <a16:rowId xmlns:a16="http://schemas.microsoft.com/office/drawing/2014/main" val="3795957698"/>
                  </a:ext>
                </a:extLst>
              </a:tr>
              <a:tr h="370840">
                <a:tc>
                  <a:txBody>
                    <a:bodyPr/>
                    <a:lstStyle/>
                    <a:p>
                      <a:r>
                        <a:rPr lang="en-CH" sz="1600" dirty="0"/>
                        <a:t>400 MHz CM</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628619446"/>
                  </a:ext>
                </a:extLst>
              </a:tr>
              <a:tr h="370840">
                <a:tc>
                  <a:txBody>
                    <a:bodyPr/>
                    <a:lstStyle/>
                    <a:p>
                      <a:r>
                        <a:rPr lang="en-CH" sz="1600" dirty="0"/>
                        <a:t>800 MHz CM</a:t>
                      </a:r>
                    </a:p>
                  </a:txBody>
                  <a:tcPr/>
                </a:tc>
                <a:tc>
                  <a:txBody>
                    <a:bodyPr/>
                    <a:lstStyle/>
                    <a:p>
                      <a:r>
                        <a:rPr lang="fr-FR" sz="1600" dirty="0"/>
                        <a:t>Design @ IJCLab</a:t>
                      </a:r>
                      <a:endParaRPr lang="en-CH" sz="1600"/>
                    </a:p>
                  </a:txBody>
                  <a:tcPr/>
                </a:tc>
                <a:tc>
                  <a:txBody>
                    <a:bodyPr/>
                    <a:lstStyle/>
                    <a:p>
                      <a:r>
                        <a:rPr lang="fr-FR" sz="1600" dirty="0"/>
                        <a:t>-</a:t>
                      </a:r>
                      <a:endParaRPr lang="en-CH" sz="1600" dirty="0"/>
                    </a:p>
                  </a:txBody>
                  <a:tcPr/>
                </a:tc>
                <a:tc>
                  <a:txBody>
                    <a:bodyPr/>
                    <a:lstStyle/>
                    <a:p>
                      <a:r>
                        <a:rPr lang="fr-FR" sz="1600" dirty="0"/>
                        <a:t>-</a:t>
                      </a:r>
                      <a:endParaRPr lang="en-CH" sz="1600" dirty="0"/>
                    </a:p>
                  </a:txBody>
                  <a:tcPr/>
                </a:tc>
                <a:extLst>
                  <a:ext uri="{0D108BD9-81ED-4DB2-BD59-A6C34878D82A}">
                    <a16:rowId xmlns:a16="http://schemas.microsoft.com/office/drawing/2014/main" val="848408747"/>
                  </a:ext>
                </a:extLst>
              </a:tr>
              <a:tr h="370840">
                <a:tc>
                  <a:txBody>
                    <a:bodyPr/>
                    <a:lstStyle/>
                    <a:p>
                      <a:r>
                        <a:rPr lang="en-CH" sz="1600" dirty="0"/>
                        <a:t>High-efficiency power source 400 MHz</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467905940"/>
                  </a:ext>
                </a:extLst>
              </a:tr>
              <a:tr h="370840">
                <a:tc>
                  <a:txBody>
                    <a:bodyPr/>
                    <a:lstStyle/>
                    <a:p>
                      <a:r>
                        <a:rPr lang="en-CH" sz="1600" dirty="0"/>
                        <a:t>HE </a:t>
                      </a:r>
                      <a:r>
                        <a:rPr lang="en-CH" sz="1600"/>
                        <a:t>power </a:t>
                      </a:r>
                      <a:r>
                        <a:rPr lang="fr-FR" sz="1600" dirty="0"/>
                        <a:t>source </a:t>
                      </a:r>
                      <a:r>
                        <a:rPr lang="en-CH" sz="1600"/>
                        <a:t>800 </a:t>
                      </a:r>
                      <a:r>
                        <a:rPr lang="en-CH" sz="1600" dirty="0"/>
                        <a:t>MHz</a:t>
                      </a:r>
                    </a:p>
                  </a:txBody>
                  <a:tcPr/>
                </a:tc>
                <a:tc>
                  <a:txBody>
                    <a:bodyPr/>
                    <a:lstStyle/>
                    <a:p>
                      <a:r>
                        <a:rPr lang="fr-FR" sz="1600" dirty="0"/>
                        <a:t>Test @ IJCLab</a:t>
                      </a:r>
                      <a:endParaRPr lang="en-CH" sz="1600"/>
                    </a:p>
                  </a:txBody>
                  <a:tcPr/>
                </a:tc>
                <a:tc>
                  <a:txBody>
                    <a:bodyPr/>
                    <a:lstStyle/>
                    <a:p>
                      <a:r>
                        <a:rPr lang="fr-FR" sz="1600" dirty="0" err="1"/>
                        <a:t>Needed</a:t>
                      </a:r>
                      <a:r>
                        <a:rPr lang="fr-FR" sz="1600" dirty="0"/>
                        <a:t> for FPC &amp; CM tests</a:t>
                      </a:r>
                      <a:endParaRPr lang="en-CH" sz="1600" dirty="0"/>
                    </a:p>
                  </a:txBody>
                  <a:tcPr/>
                </a:tc>
                <a:tc>
                  <a:txBody>
                    <a:bodyPr/>
                    <a:lstStyle/>
                    <a:p>
                      <a:r>
                        <a:rPr lang="fr-FR" sz="1600" dirty="0" err="1"/>
                        <a:t>Supratech</a:t>
                      </a:r>
                      <a:r>
                        <a:rPr lang="fr-FR" sz="1600" dirty="0"/>
                        <a:t> platform &amp; PERLE </a:t>
                      </a:r>
                      <a:r>
                        <a:rPr lang="fr-FR" sz="1600" dirty="0" err="1"/>
                        <a:t>facility</a:t>
                      </a:r>
                      <a:endParaRPr lang="en-CH" sz="1600" dirty="0"/>
                    </a:p>
                  </a:txBody>
                  <a:tcPr/>
                </a:tc>
                <a:extLst>
                  <a:ext uri="{0D108BD9-81ED-4DB2-BD59-A6C34878D82A}">
                    <a16:rowId xmlns:a16="http://schemas.microsoft.com/office/drawing/2014/main" val="3838560884"/>
                  </a:ext>
                </a:extLst>
              </a:tr>
              <a:tr h="370840">
                <a:tc>
                  <a:txBody>
                    <a:bodyPr/>
                    <a:lstStyle/>
                    <a:p>
                      <a:r>
                        <a:rPr lang="en-CH" sz="1600" dirty="0"/>
                        <a:t>High-power test infrastructure</a:t>
                      </a:r>
                    </a:p>
                  </a:txBody>
                  <a:tcPr/>
                </a:tc>
                <a:tc>
                  <a:txBody>
                    <a:bodyPr/>
                    <a:lstStyle/>
                    <a:p>
                      <a:r>
                        <a:rPr lang="fr-FR" sz="1600" dirty="0"/>
                        <a:t>CM test </a:t>
                      </a:r>
                      <a:r>
                        <a:rPr lang="fr-FR" sz="1600" dirty="0" err="1"/>
                        <a:t>with</a:t>
                      </a:r>
                      <a:r>
                        <a:rPr lang="fr-FR" sz="1600" dirty="0"/>
                        <a:t> </a:t>
                      </a:r>
                      <a:r>
                        <a:rPr lang="fr-FR" sz="1600" dirty="0" err="1"/>
                        <a:t>beam</a:t>
                      </a:r>
                      <a:endParaRPr lang="en-CH"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RF sources</a:t>
                      </a:r>
                      <a:endParaRPr lang="en-CH" sz="1600"/>
                    </a:p>
                    <a:p>
                      <a:endParaRPr lang="en-CH"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PERLE </a:t>
                      </a:r>
                      <a:r>
                        <a:rPr lang="fr-FR" sz="1600" dirty="0" err="1"/>
                        <a:t>facility</a:t>
                      </a:r>
                      <a:endParaRPr lang="en-CH" sz="1600"/>
                    </a:p>
                    <a:p>
                      <a:endParaRPr lang="en-CH" sz="1600" dirty="0"/>
                    </a:p>
                  </a:txBody>
                  <a:tcPr/>
                </a:tc>
                <a:extLst>
                  <a:ext uri="{0D108BD9-81ED-4DB2-BD59-A6C34878D82A}">
                    <a16:rowId xmlns:a16="http://schemas.microsoft.com/office/drawing/2014/main" val="4019209477"/>
                  </a:ext>
                </a:extLst>
              </a:tr>
            </a:tbl>
          </a:graphicData>
        </a:graphic>
      </p:graphicFrame>
    </p:spTree>
    <p:extLst>
      <p:ext uri="{BB962C8B-B14F-4D97-AF65-F5344CB8AC3E}">
        <p14:creationId xmlns:p14="http://schemas.microsoft.com/office/powerpoint/2010/main" val="1577023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77C4-B32B-02AB-6DC1-39D714F5F857}"/>
              </a:ext>
            </a:extLst>
          </p:cNvPr>
          <p:cNvSpPr>
            <a:spLocks noGrp="1"/>
          </p:cNvSpPr>
          <p:nvPr>
            <p:ph type="title"/>
          </p:nvPr>
        </p:nvSpPr>
        <p:spPr>
          <a:xfrm>
            <a:off x="1123545" y="-81590"/>
            <a:ext cx="10515600" cy="744584"/>
          </a:xfrm>
        </p:spPr>
        <p:txBody>
          <a:bodyPr>
            <a:normAutofit/>
          </a:bodyPr>
          <a:lstStyle/>
          <a:p>
            <a:r>
              <a:rPr lang="en-CH" sz="4000" dirty="0"/>
              <a:t>Expression of interest by </a:t>
            </a:r>
            <a:r>
              <a:rPr lang="en-GB" sz="4000" dirty="0"/>
              <a:t>STFC-DL</a:t>
            </a:r>
            <a:endParaRPr lang="en-CH" sz="4000" dirty="0"/>
          </a:p>
        </p:txBody>
      </p:sp>
      <p:graphicFrame>
        <p:nvGraphicFramePr>
          <p:cNvPr id="4" name="Content Placeholder 3">
            <a:extLst>
              <a:ext uri="{FF2B5EF4-FFF2-40B4-BE49-F238E27FC236}">
                <a16:creationId xmlns:a16="http://schemas.microsoft.com/office/drawing/2014/main" id="{B4BBA4FF-3228-5B70-9195-16944F56211B}"/>
              </a:ext>
            </a:extLst>
          </p:cNvPr>
          <p:cNvGraphicFramePr>
            <a:graphicFrameLocks noGrp="1"/>
          </p:cNvGraphicFramePr>
          <p:nvPr>
            <p:ph idx="1"/>
          </p:nvPr>
        </p:nvGraphicFramePr>
        <p:xfrm>
          <a:off x="149158" y="552747"/>
          <a:ext cx="11893684" cy="6305253"/>
        </p:xfrm>
        <a:graphic>
          <a:graphicData uri="http://schemas.openxmlformats.org/drawingml/2006/table">
            <a:tbl>
              <a:tblPr firstRow="1" bandRow="1">
                <a:tableStyleId>{5C22544A-7EE6-4342-B048-85BDC9FD1C3A}</a:tableStyleId>
              </a:tblPr>
              <a:tblGrid>
                <a:gridCol w="1290536">
                  <a:extLst>
                    <a:ext uri="{9D8B030D-6E8A-4147-A177-3AD203B41FA5}">
                      <a16:colId xmlns:a16="http://schemas.microsoft.com/office/drawing/2014/main" val="809702790"/>
                    </a:ext>
                  </a:extLst>
                </a:gridCol>
                <a:gridCol w="1964987">
                  <a:extLst>
                    <a:ext uri="{9D8B030D-6E8A-4147-A177-3AD203B41FA5}">
                      <a16:colId xmlns:a16="http://schemas.microsoft.com/office/drawing/2014/main" val="1021068723"/>
                    </a:ext>
                  </a:extLst>
                </a:gridCol>
                <a:gridCol w="4584970">
                  <a:extLst>
                    <a:ext uri="{9D8B030D-6E8A-4147-A177-3AD203B41FA5}">
                      <a16:colId xmlns:a16="http://schemas.microsoft.com/office/drawing/2014/main" val="433476463"/>
                    </a:ext>
                  </a:extLst>
                </a:gridCol>
                <a:gridCol w="4053191">
                  <a:extLst>
                    <a:ext uri="{9D8B030D-6E8A-4147-A177-3AD203B41FA5}">
                      <a16:colId xmlns:a16="http://schemas.microsoft.com/office/drawing/2014/main" val="1595989790"/>
                    </a:ext>
                  </a:extLst>
                </a:gridCol>
              </a:tblGrid>
              <a:tr h="583091">
                <a:tc>
                  <a:txBody>
                    <a:bodyPr/>
                    <a:lstStyle/>
                    <a:p>
                      <a:r>
                        <a:rPr lang="en-CH" sz="1200" dirty="0"/>
                        <a:t>R&amp;D challenge</a:t>
                      </a:r>
                    </a:p>
                  </a:txBody>
                  <a:tcPr/>
                </a:tc>
                <a:tc>
                  <a:txBody>
                    <a:bodyPr/>
                    <a:lstStyle/>
                    <a:p>
                      <a:r>
                        <a:rPr lang="en-CH" sz="1200" dirty="0"/>
                        <a:t>Interest to participate</a:t>
                      </a:r>
                    </a:p>
                  </a:txBody>
                  <a:tcPr/>
                </a:tc>
                <a:tc>
                  <a:txBody>
                    <a:bodyPr/>
                    <a:lstStyle/>
                    <a:p>
                      <a:r>
                        <a:rPr lang="en-CH" sz="1200" dirty="0"/>
                        <a:t>Additional resources needed</a:t>
                      </a:r>
                    </a:p>
                  </a:txBody>
                  <a:tcPr/>
                </a:tc>
                <a:tc>
                  <a:txBody>
                    <a:bodyPr/>
                    <a:lstStyle/>
                    <a:p>
                      <a:r>
                        <a:rPr lang="en-CH" sz="1200" dirty="0"/>
                        <a:t>Existing infrastructure that could be used</a:t>
                      </a:r>
                    </a:p>
                  </a:txBody>
                  <a:tcPr/>
                </a:tc>
                <a:extLst>
                  <a:ext uri="{0D108BD9-81ED-4DB2-BD59-A6C34878D82A}">
                    <a16:rowId xmlns:a16="http://schemas.microsoft.com/office/drawing/2014/main" val="868526909"/>
                  </a:ext>
                </a:extLst>
              </a:tr>
              <a:tr h="1221023">
                <a:tc rowSpan="2">
                  <a:txBody>
                    <a:bodyPr/>
                    <a:lstStyle/>
                    <a:p>
                      <a:r>
                        <a:rPr lang="en-CH" sz="1200" dirty="0"/>
                        <a:t>400 MHz 2-cell cavities</a:t>
                      </a:r>
                    </a:p>
                  </a:txBody>
                  <a:tcPr/>
                </a:tc>
                <a:tc>
                  <a:txBody>
                    <a:bodyPr/>
                    <a:lstStyle/>
                    <a:p>
                      <a:pPr algn="l" rtl="0" fontAlgn="ctr">
                        <a:buNone/>
                      </a:pPr>
                      <a:r>
                        <a:rPr lang="en-GB" sz="1050" b="1" i="0" u="none" strike="noStrike" dirty="0">
                          <a:solidFill>
                            <a:srgbClr val="4EA72E"/>
                          </a:solidFill>
                          <a:effectLst/>
                          <a:latin typeface="Aptos" panose="020B0004020202020204" pitchFamily="34" charset="0"/>
                        </a:rPr>
                        <a:t>Y</a:t>
                      </a:r>
                      <a:r>
                        <a:rPr lang="en-GB" sz="1050" b="0" i="0" u="none" strike="noStrike" dirty="0">
                          <a:solidFill>
                            <a:srgbClr val="000000"/>
                          </a:solidFill>
                          <a:effectLst/>
                          <a:latin typeface="Aptos" panose="020B0004020202020204" pitchFamily="34" charset="0"/>
                        </a:rPr>
                        <a:t> – UK Cu fabrication </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(not including coating)</a:t>
                      </a:r>
                      <a:br>
                        <a:rPr lang="en-GB" sz="1050" b="0" i="0" u="none" strike="noStrike" dirty="0">
                          <a:solidFill>
                            <a:srgbClr val="000000"/>
                          </a:solidFill>
                          <a:effectLst/>
                          <a:latin typeface="Aptos" panose="020B0004020202020204" pitchFamily="34" charset="0"/>
                        </a:rPr>
                      </a:br>
                      <a:r>
                        <a:rPr lang="en-GB" sz="1050" b="1" i="0" u="none" strike="noStrike" dirty="0">
                          <a:solidFill>
                            <a:srgbClr val="000000"/>
                          </a:solidFill>
                          <a:effectLst/>
                          <a:latin typeface="Aptos" panose="020B0004020202020204" pitchFamily="34" charset="0"/>
                        </a:rPr>
                        <a:t>Cavity provision</a:t>
                      </a:r>
                      <a:br>
                        <a:rPr lang="en-GB" sz="1050" b="0" i="0" u="none" strike="noStrike" dirty="0">
                          <a:solidFill>
                            <a:srgbClr val="000000"/>
                          </a:solidFill>
                          <a:effectLst/>
                          <a:latin typeface="Aptos" panose="020B0004020202020204" pitchFamily="34" charset="0"/>
                        </a:rPr>
                      </a:br>
                      <a:br>
                        <a:rPr lang="en-GB" sz="1050" b="0" i="0" u="none" strike="noStrike" dirty="0">
                          <a:solidFill>
                            <a:srgbClr val="000000"/>
                          </a:solidFill>
                          <a:effectLst/>
                          <a:latin typeface="Aptos" panose="020B0004020202020204" pitchFamily="34" charset="0"/>
                        </a:rPr>
                      </a:br>
                      <a:r>
                        <a:rPr lang="en-GB" sz="1050" b="1" i="0" u="none" strike="noStrike" dirty="0">
                          <a:solidFill>
                            <a:srgbClr val="000000"/>
                          </a:solidFill>
                          <a:effectLst/>
                          <a:latin typeface="Aptos" panose="020B0004020202020204" pitchFamily="34" charset="0"/>
                        </a:rPr>
                        <a:t>Present TRL4 </a:t>
                      </a:r>
                      <a:br>
                        <a:rPr lang="en-GB" sz="1050" b="1" i="0" u="none" strike="noStrike" dirty="0">
                          <a:solidFill>
                            <a:srgbClr val="000000"/>
                          </a:solidFill>
                          <a:effectLst/>
                          <a:latin typeface="Aptos" panose="020B0004020202020204" pitchFamily="34" charset="0"/>
                        </a:rPr>
                      </a:br>
                      <a:r>
                        <a:rPr lang="en-GB" sz="1050" b="1" i="0" u="none" strike="noStrike" dirty="0">
                          <a:solidFill>
                            <a:srgbClr val="E97132"/>
                          </a:solidFill>
                          <a:effectLst/>
                          <a:latin typeface="Aptos" panose="020B0004020202020204" pitchFamily="34" charset="0"/>
                        </a:rPr>
                        <a:t>To achieve TRL4 </a:t>
                      </a:r>
                      <a:endParaRPr lang="en-GB" sz="1050" b="0" i="0" u="none" strike="noStrike" dirty="0">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050" b="0" i="0" u="none" strike="noStrike" dirty="0">
                          <a:solidFill>
                            <a:srgbClr val="000000"/>
                          </a:solidFill>
                          <a:effectLst/>
                          <a:latin typeface="Aptos" panose="020B0004020202020204" pitchFamily="34" charset="0"/>
                        </a:rPr>
                        <a:t>Staff effort: 10 FTE yrs</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Cavity material (assumes 5 prototype cavities)</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Tooling (dyes etc)</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New CSI insert</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RF adaption to 400 MHz (Amplifier and </a:t>
                      </a:r>
                      <a:r>
                        <a:rPr lang="en-GB" sz="1050" b="0" i="0" u="none" strike="noStrike" dirty="0" err="1">
                          <a:solidFill>
                            <a:srgbClr val="000000"/>
                          </a:solidFill>
                          <a:effectLst/>
                          <a:latin typeface="Aptos" panose="020B0004020202020204" pitchFamily="34" charset="0"/>
                        </a:rPr>
                        <a:t>ancilliries</a:t>
                      </a:r>
                      <a:r>
                        <a:rPr lang="en-GB" sz="1050" b="0" i="0" u="none" strike="noStrike" dirty="0">
                          <a:solidFill>
                            <a:srgbClr val="000000"/>
                          </a:solidFill>
                          <a:effectLst/>
                          <a:latin typeface="Aptos" panose="020B0004020202020204" pitchFamily="34" charset="0"/>
                        </a:rPr>
                        <a:t>)</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HPR adaption for 400 MHz cavity</a:t>
                      </a:r>
                      <a:br>
                        <a:rPr lang="en-GB" sz="1050" b="0" i="0" u="none" strike="noStrike" dirty="0">
                          <a:solidFill>
                            <a:srgbClr val="000000"/>
                          </a:solidFill>
                          <a:effectLst/>
                          <a:latin typeface="Aptos" panose="020B0004020202020204" pitchFamily="34" charset="0"/>
                        </a:rPr>
                      </a:br>
                      <a:r>
                        <a:rPr lang="en-GB" sz="1050" b="1" i="0" u="none" strike="noStrike" dirty="0">
                          <a:solidFill>
                            <a:srgbClr val="000000"/>
                          </a:solidFill>
                          <a:effectLst/>
                          <a:latin typeface="Aptos" panose="020B0004020202020204" pitchFamily="34" charset="0"/>
                        </a:rPr>
                        <a:t>Cost: ~£7.0M</a:t>
                      </a:r>
                    </a:p>
                  </a:txBody>
                  <a:tcPr marL="6350" marR="6350" marT="6350" anchor="ctr"/>
                </a:tc>
                <a:tc>
                  <a:txBody>
                    <a:bodyPr/>
                    <a:lstStyle/>
                    <a:p>
                      <a:pPr algn="l" rtl="0" fontAlgn="ctr">
                        <a:buNone/>
                      </a:pPr>
                      <a:r>
                        <a:rPr lang="en-GB" sz="1050" b="0" i="0" u="none" strike="noStrike" dirty="0">
                          <a:solidFill>
                            <a:srgbClr val="000000"/>
                          </a:solidFill>
                          <a:effectLst/>
                          <a:latin typeface="Aptos" panose="020B0004020202020204" pitchFamily="34" charset="0"/>
                        </a:rPr>
                        <a:t>UK fabrication/industry partnership (EBW, pressing, machining).</a:t>
                      </a:r>
                      <a:br>
                        <a:rPr lang="en-GB" sz="1050" b="0" i="0" u="none" strike="noStrike" dirty="0">
                          <a:solidFill>
                            <a:srgbClr val="000000"/>
                          </a:solidFill>
                          <a:effectLst/>
                          <a:latin typeface="Aptos" panose="020B0004020202020204" pitchFamily="34" charset="0"/>
                        </a:rPr>
                      </a:br>
                      <a:r>
                        <a:rPr lang="en-GB" sz="1050" b="0" i="0" u="none" strike="noStrike" dirty="0" err="1">
                          <a:solidFill>
                            <a:srgbClr val="000000"/>
                          </a:solidFill>
                          <a:effectLst/>
                          <a:latin typeface="Aptos" panose="020B0004020202020204" pitchFamily="34" charset="0"/>
                        </a:rPr>
                        <a:t>Cryoplant</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Cavity  test; VTF Bunker</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ISO4/5 Cavity Cleanroom</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HPR facility</a:t>
                      </a:r>
                    </a:p>
                  </a:txBody>
                  <a:tcPr marL="6350" marR="6350" marT="6350" anchor="ctr"/>
                </a:tc>
                <a:extLst>
                  <a:ext uri="{0D108BD9-81ED-4DB2-BD59-A6C34878D82A}">
                    <a16:rowId xmlns:a16="http://schemas.microsoft.com/office/drawing/2014/main" val="590607348"/>
                  </a:ext>
                </a:extLst>
              </a:tr>
              <a:tr h="1556251">
                <a:tc vMerge="1">
                  <a:txBody>
                    <a:bodyPr/>
                    <a:lstStyle/>
                    <a:p>
                      <a:endParaRPr lang="en-CH" sz="1600" dirty="0"/>
                    </a:p>
                  </a:txBody>
                  <a:tcPr/>
                </a:tc>
                <a:tc>
                  <a:txBody>
                    <a:bodyPr/>
                    <a:lstStyle/>
                    <a:p>
                      <a:pPr algn="l" rtl="0" fontAlgn="ctr">
                        <a:buNone/>
                      </a:pPr>
                      <a:r>
                        <a:rPr lang="en-GB" sz="1050" b="1" i="0" u="none" strike="noStrike" dirty="0">
                          <a:solidFill>
                            <a:srgbClr val="4EA72E"/>
                          </a:solidFill>
                          <a:effectLst/>
                          <a:latin typeface="Aptos" panose="020B0004020202020204" pitchFamily="34" charset="0"/>
                        </a:rPr>
                        <a:t>Y</a:t>
                      </a:r>
                      <a:r>
                        <a:rPr lang="en-GB" sz="1050" b="0" i="0" u="none" strike="noStrike" dirty="0">
                          <a:solidFill>
                            <a:srgbClr val="000000"/>
                          </a:solidFill>
                          <a:effectLst/>
                          <a:latin typeface="Aptos" panose="020B0004020202020204" pitchFamily="34" charset="0"/>
                        </a:rPr>
                        <a:t> – UK Cu fabrication (including coating)</a:t>
                      </a:r>
                      <a:br>
                        <a:rPr lang="en-GB" sz="1050" b="0" i="0" u="none" strike="noStrike" dirty="0">
                          <a:solidFill>
                            <a:srgbClr val="000000"/>
                          </a:solidFill>
                          <a:effectLst/>
                          <a:latin typeface="Aptos" panose="020B0004020202020204" pitchFamily="34" charset="0"/>
                        </a:rPr>
                      </a:br>
                      <a:br>
                        <a:rPr lang="en-GB" sz="1050" b="0" i="0" u="none" strike="noStrike" dirty="0">
                          <a:solidFill>
                            <a:srgbClr val="000000"/>
                          </a:solidFill>
                          <a:effectLst/>
                          <a:latin typeface="Aptos" panose="020B0004020202020204" pitchFamily="34" charset="0"/>
                        </a:rPr>
                      </a:br>
                      <a:r>
                        <a:rPr lang="en-GB" sz="1050" b="1" i="0" u="none" strike="noStrike" dirty="0">
                          <a:solidFill>
                            <a:srgbClr val="000000"/>
                          </a:solidFill>
                          <a:effectLst/>
                          <a:latin typeface="Aptos" panose="020B0004020202020204" pitchFamily="34" charset="0"/>
                        </a:rPr>
                        <a:t>Present TRL4</a:t>
                      </a:r>
                      <a:br>
                        <a:rPr lang="en-GB" sz="1050" b="1" i="0" u="none" strike="noStrike" dirty="0">
                          <a:solidFill>
                            <a:srgbClr val="000000"/>
                          </a:solidFill>
                          <a:effectLst/>
                          <a:latin typeface="Aptos" panose="020B0004020202020204" pitchFamily="34" charset="0"/>
                        </a:rPr>
                      </a:br>
                      <a:r>
                        <a:rPr lang="en-GB" sz="1050" b="1" i="0" u="none" strike="noStrike" dirty="0">
                          <a:solidFill>
                            <a:srgbClr val="4EA72E"/>
                          </a:solidFill>
                          <a:effectLst/>
                          <a:latin typeface="Aptos" panose="020B0004020202020204" pitchFamily="34" charset="0"/>
                        </a:rPr>
                        <a:t>To achieve TRL5</a:t>
                      </a:r>
                      <a:endParaRPr lang="en-GB" sz="1050" b="0" i="0" u="none" strike="noStrike" dirty="0">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050" b="0" i="0" u="none" strike="noStrike" dirty="0">
                          <a:solidFill>
                            <a:srgbClr val="000000"/>
                          </a:solidFill>
                          <a:effectLst/>
                          <a:latin typeface="Aptos" panose="020B0004020202020204" pitchFamily="34" charset="0"/>
                        </a:rPr>
                        <a:t>Staff effort: 12 FTE yrs</a:t>
                      </a:r>
                      <a:br>
                        <a:rPr lang="en-GB" sz="1050" b="0" i="0" u="none" strike="noStrike" dirty="0">
                          <a:solidFill>
                            <a:srgbClr val="FF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Cavity material (assumes 5 prototype cavities) + Coating material</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Tooling (dyes etc)</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New coating chamber</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Surface treatment facility</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New CSI insert</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RF adaption to 400 MHz (Amplifier and </a:t>
                      </a:r>
                      <a:r>
                        <a:rPr lang="en-GB" sz="1050" b="0" i="0" u="none" strike="noStrike" dirty="0" err="1">
                          <a:solidFill>
                            <a:srgbClr val="000000"/>
                          </a:solidFill>
                          <a:effectLst/>
                          <a:latin typeface="Aptos" panose="020B0004020202020204" pitchFamily="34" charset="0"/>
                        </a:rPr>
                        <a:t>ancilliries</a:t>
                      </a:r>
                      <a:r>
                        <a:rPr lang="en-GB" sz="1050" b="0" i="0" u="none" strike="noStrike" dirty="0">
                          <a:solidFill>
                            <a:srgbClr val="000000"/>
                          </a:solidFill>
                          <a:effectLst/>
                          <a:latin typeface="Aptos" panose="020B0004020202020204" pitchFamily="34" charset="0"/>
                        </a:rPr>
                        <a:t>)</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HPR adaption for 400 MHz cavity</a:t>
                      </a:r>
                      <a:br>
                        <a:rPr lang="en-GB" sz="1050" b="0" i="0" u="none" strike="noStrike" dirty="0">
                          <a:solidFill>
                            <a:srgbClr val="000000"/>
                          </a:solidFill>
                          <a:effectLst/>
                          <a:latin typeface="Aptos" panose="020B0004020202020204" pitchFamily="34" charset="0"/>
                        </a:rPr>
                      </a:br>
                      <a:r>
                        <a:rPr lang="en-GB" sz="1050" b="1" i="0" u="none" strike="noStrike" dirty="0">
                          <a:solidFill>
                            <a:srgbClr val="000000"/>
                          </a:solidFill>
                          <a:effectLst/>
                          <a:latin typeface="Aptos" panose="020B0004020202020204" pitchFamily="34" charset="0"/>
                        </a:rPr>
                        <a:t>Cost: ~£8.5M</a:t>
                      </a:r>
                      <a:endParaRPr lang="en-GB" sz="1050" b="0" i="0" u="none" strike="noStrike" dirty="0">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050" b="0" i="0" u="none" strike="noStrike">
                          <a:solidFill>
                            <a:srgbClr val="000000"/>
                          </a:solidFill>
                          <a:effectLst/>
                          <a:latin typeface="Aptos" panose="020B0004020202020204" pitchFamily="34" charset="0"/>
                        </a:rPr>
                        <a:t>UK fabrication/industry partnership (EBW, pressing, machining).</a:t>
                      </a:r>
                      <a:br>
                        <a:rPr lang="en-GB" sz="1050" b="0" i="0" u="none" strike="noStrike">
                          <a:solidFill>
                            <a:srgbClr val="000000"/>
                          </a:solidFill>
                          <a:effectLst/>
                          <a:latin typeface="Aptos" panose="020B0004020202020204" pitchFamily="34" charset="0"/>
                        </a:rPr>
                      </a:br>
                      <a:r>
                        <a:rPr lang="en-GB" sz="1050" b="0" i="0" u="none" strike="noStrike">
                          <a:solidFill>
                            <a:srgbClr val="000000"/>
                          </a:solidFill>
                          <a:effectLst/>
                          <a:latin typeface="Aptos" panose="020B0004020202020204" pitchFamily="34" charset="0"/>
                        </a:rPr>
                        <a:t>Existing superconducting thin film coating and characterisation capability (Deposition and and  analysis) </a:t>
                      </a:r>
                      <a:br>
                        <a:rPr lang="en-GB" sz="1050" b="0" i="0" u="none" strike="noStrike">
                          <a:solidFill>
                            <a:srgbClr val="000000"/>
                          </a:solidFill>
                          <a:effectLst/>
                          <a:latin typeface="Aptos" panose="020B0004020202020204" pitchFamily="34" charset="0"/>
                        </a:rPr>
                      </a:br>
                      <a:r>
                        <a:rPr lang="en-GB" sz="1050" b="0" i="0" u="none" strike="noStrike">
                          <a:solidFill>
                            <a:srgbClr val="000000"/>
                          </a:solidFill>
                          <a:effectLst/>
                          <a:latin typeface="Aptos" panose="020B0004020202020204" pitchFamily="34" charset="0"/>
                        </a:rPr>
                        <a:t>Cryoplant</a:t>
                      </a:r>
                      <a:br>
                        <a:rPr lang="en-GB" sz="1050" b="0" i="0" u="none" strike="noStrike">
                          <a:solidFill>
                            <a:srgbClr val="000000"/>
                          </a:solidFill>
                          <a:effectLst/>
                          <a:latin typeface="Aptos" panose="020B0004020202020204" pitchFamily="34" charset="0"/>
                        </a:rPr>
                      </a:br>
                      <a:r>
                        <a:rPr lang="en-GB" sz="1050" b="0" i="0" u="none" strike="noStrike">
                          <a:solidFill>
                            <a:srgbClr val="000000"/>
                          </a:solidFill>
                          <a:effectLst/>
                          <a:latin typeface="Aptos" panose="020B0004020202020204" pitchFamily="34" charset="0"/>
                        </a:rPr>
                        <a:t>Cavity  test; VTF Bunker</a:t>
                      </a:r>
                      <a:br>
                        <a:rPr lang="en-GB" sz="1050" b="0" i="0" u="none" strike="noStrike">
                          <a:solidFill>
                            <a:srgbClr val="000000"/>
                          </a:solidFill>
                          <a:effectLst/>
                          <a:latin typeface="Aptos" panose="020B0004020202020204" pitchFamily="34" charset="0"/>
                        </a:rPr>
                      </a:br>
                      <a:r>
                        <a:rPr lang="en-GB" sz="1050" b="0" i="0" u="none" strike="noStrike">
                          <a:solidFill>
                            <a:srgbClr val="000000"/>
                          </a:solidFill>
                          <a:effectLst/>
                          <a:latin typeface="Aptos" panose="020B0004020202020204" pitchFamily="34" charset="0"/>
                        </a:rPr>
                        <a:t>ISO4/5 Cavity Cleanroom</a:t>
                      </a:r>
                      <a:br>
                        <a:rPr lang="en-GB" sz="1050" b="0" i="0" u="none" strike="noStrike">
                          <a:solidFill>
                            <a:srgbClr val="000000"/>
                          </a:solidFill>
                          <a:effectLst/>
                          <a:latin typeface="Aptos" panose="020B0004020202020204" pitchFamily="34" charset="0"/>
                        </a:rPr>
                      </a:br>
                      <a:r>
                        <a:rPr lang="en-GB" sz="1050" b="0" i="0" u="none" strike="noStrike">
                          <a:solidFill>
                            <a:srgbClr val="000000"/>
                          </a:solidFill>
                          <a:effectLst/>
                          <a:latin typeface="Aptos" panose="020B0004020202020204" pitchFamily="34" charset="0"/>
                        </a:rPr>
                        <a:t>HPR facility</a:t>
                      </a:r>
                    </a:p>
                  </a:txBody>
                  <a:tcPr marL="6350" marR="6350" marT="6350" anchor="ctr"/>
                </a:tc>
                <a:extLst>
                  <a:ext uri="{0D108BD9-81ED-4DB2-BD59-A6C34878D82A}">
                    <a16:rowId xmlns:a16="http://schemas.microsoft.com/office/drawing/2014/main" val="1025910288"/>
                  </a:ext>
                </a:extLst>
              </a:tr>
              <a:tr h="155625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200" dirty="0"/>
                        <a:t>800 MHz 6-cell cavities</a:t>
                      </a:r>
                    </a:p>
                    <a:p>
                      <a:endParaRPr lang="en-CH" sz="1200" dirty="0"/>
                    </a:p>
                  </a:txBody>
                  <a:tcPr/>
                </a:tc>
                <a:tc>
                  <a:txBody>
                    <a:bodyPr/>
                    <a:lstStyle/>
                    <a:p>
                      <a:pPr algn="l" rtl="0" fontAlgn="ctr">
                        <a:buNone/>
                      </a:pPr>
                      <a:r>
                        <a:rPr lang="en-GB" sz="1050" b="1" i="0" u="none" strike="noStrike">
                          <a:solidFill>
                            <a:srgbClr val="4EA72E"/>
                          </a:solidFill>
                          <a:effectLst/>
                          <a:latin typeface="Aptos" panose="020B0004020202020204" pitchFamily="34" charset="0"/>
                        </a:rPr>
                        <a:t>Y</a:t>
                      </a:r>
                      <a:r>
                        <a:rPr lang="en-GB" sz="1050" b="0" i="0" u="none" strike="noStrike">
                          <a:solidFill>
                            <a:srgbClr val="000000"/>
                          </a:solidFill>
                          <a:effectLst/>
                          <a:latin typeface="Aptos" panose="020B0004020202020204" pitchFamily="34" charset="0"/>
                        </a:rPr>
                        <a:t> – UK Cu fabrication (including Nb/Nb3Sn coating)</a:t>
                      </a:r>
                      <a:br>
                        <a:rPr lang="en-GB" sz="1050" b="0" i="0" u="none" strike="noStrike">
                          <a:solidFill>
                            <a:srgbClr val="000000"/>
                          </a:solidFill>
                          <a:effectLst/>
                          <a:latin typeface="Aptos" panose="020B0004020202020204" pitchFamily="34" charset="0"/>
                        </a:rPr>
                      </a:br>
                      <a:br>
                        <a:rPr lang="en-GB" sz="1050" b="0" i="0" u="none" strike="noStrike">
                          <a:solidFill>
                            <a:srgbClr val="000000"/>
                          </a:solidFill>
                          <a:effectLst/>
                          <a:latin typeface="Aptos" panose="020B0004020202020204" pitchFamily="34" charset="0"/>
                        </a:rPr>
                      </a:br>
                      <a:r>
                        <a:rPr lang="en-GB" sz="1050" b="1" i="0" u="none" strike="noStrike">
                          <a:solidFill>
                            <a:srgbClr val="000000"/>
                          </a:solidFill>
                          <a:effectLst/>
                          <a:latin typeface="Aptos" panose="020B0004020202020204" pitchFamily="34" charset="0"/>
                        </a:rPr>
                        <a:t>Present TRL2-3</a:t>
                      </a:r>
                      <a:br>
                        <a:rPr lang="en-GB" sz="1050" b="1" i="0" u="none" strike="noStrike">
                          <a:solidFill>
                            <a:srgbClr val="000000"/>
                          </a:solidFill>
                          <a:effectLst/>
                          <a:latin typeface="Aptos" panose="020B0004020202020204" pitchFamily="34" charset="0"/>
                        </a:rPr>
                      </a:br>
                      <a:r>
                        <a:rPr lang="en-GB" sz="1050" b="1" i="0" u="none" strike="noStrike">
                          <a:solidFill>
                            <a:srgbClr val="4EA72E"/>
                          </a:solidFill>
                          <a:effectLst/>
                          <a:latin typeface="Aptos" panose="020B0004020202020204" pitchFamily="34" charset="0"/>
                        </a:rPr>
                        <a:t>To achieve TRL5</a:t>
                      </a:r>
                      <a:br>
                        <a:rPr lang="en-GB" sz="1050" b="0" i="0" u="none" strike="noStrike">
                          <a:solidFill>
                            <a:srgbClr val="000000"/>
                          </a:solidFill>
                          <a:effectLst/>
                          <a:latin typeface="Aptos" panose="020B0004020202020204" pitchFamily="34" charset="0"/>
                        </a:rPr>
                      </a:br>
                      <a:endParaRPr lang="en-GB" sz="1050" b="0" i="0" u="none" strike="noStrike">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050" b="0" i="0" u="none" strike="noStrike" dirty="0">
                          <a:solidFill>
                            <a:srgbClr val="000000"/>
                          </a:solidFill>
                          <a:effectLst/>
                          <a:latin typeface="Aptos" panose="020B0004020202020204" pitchFamily="34" charset="0"/>
                        </a:rPr>
                        <a:t>Staff effort: 10-12 FTE yrs</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Material</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Tooling (dyes etc)</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Polishing capability and new deposition facility</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New CSI insert</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New RF amplifiers and </a:t>
                      </a:r>
                      <a:r>
                        <a:rPr lang="en-GB" sz="1050" b="0" i="0" u="none" strike="noStrike" dirty="0" err="1">
                          <a:solidFill>
                            <a:srgbClr val="000000"/>
                          </a:solidFill>
                          <a:effectLst/>
                          <a:latin typeface="Aptos" panose="020B0004020202020204" pitchFamily="34" charset="0"/>
                        </a:rPr>
                        <a:t>ancilliaries</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HPR adaption for 800 MHz cavity</a:t>
                      </a:r>
                      <a:br>
                        <a:rPr lang="en-GB" sz="1050" b="0" i="0" u="none" strike="noStrike" dirty="0">
                          <a:solidFill>
                            <a:srgbClr val="000000"/>
                          </a:solidFill>
                          <a:effectLst/>
                          <a:latin typeface="Aptos" panose="020B0004020202020204" pitchFamily="34" charset="0"/>
                        </a:rPr>
                      </a:br>
                      <a:r>
                        <a:rPr lang="en-GB" sz="1050" b="1" i="0" u="none" strike="noStrike" dirty="0">
                          <a:solidFill>
                            <a:srgbClr val="000000"/>
                          </a:solidFill>
                          <a:effectLst/>
                          <a:latin typeface="Aptos" panose="020B0004020202020204" pitchFamily="34" charset="0"/>
                        </a:rPr>
                        <a:t>Cost: ~£9.5M</a:t>
                      </a:r>
                      <a:endParaRPr lang="en-GB" sz="1050" b="0" i="0" u="none" strike="noStrike" dirty="0">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050" b="0" i="0" u="none" strike="noStrike" dirty="0">
                          <a:solidFill>
                            <a:srgbClr val="000000"/>
                          </a:solidFill>
                          <a:effectLst/>
                          <a:latin typeface="Aptos" panose="020B0004020202020204" pitchFamily="34" charset="0"/>
                        </a:rPr>
                        <a:t>UK fabrication/industry partnership (EBW, pressing, machining).</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Existing superconducting thin film coating and characterisation capability (Deposition and  analysis) </a:t>
                      </a:r>
                      <a:br>
                        <a:rPr lang="en-GB" sz="1050" b="0" i="0" u="none" strike="noStrike" dirty="0">
                          <a:solidFill>
                            <a:srgbClr val="000000"/>
                          </a:solidFill>
                          <a:effectLst/>
                          <a:latin typeface="Aptos" panose="020B0004020202020204" pitchFamily="34" charset="0"/>
                        </a:rPr>
                      </a:br>
                      <a:r>
                        <a:rPr lang="en-GB" sz="1050" b="0" i="0" u="none" strike="noStrike" dirty="0" err="1">
                          <a:solidFill>
                            <a:srgbClr val="000000"/>
                          </a:solidFill>
                          <a:effectLst/>
                          <a:latin typeface="Aptos" panose="020B0004020202020204" pitchFamily="34" charset="0"/>
                        </a:rPr>
                        <a:t>Cryoplant</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Cavity  test; VTF Bunker</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ISO4/5 Cavity Cleanroom</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HPR facility</a:t>
                      </a:r>
                    </a:p>
                  </a:txBody>
                  <a:tcPr marL="6350" marR="6350" marT="6350" anchor="ctr"/>
                </a:tc>
                <a:extLst>
                  <a:ext uri="{0D108BD9-81ED-4DB2-BD59-A6C34878D82A}">
                    <a16:rowId xmlns:a16="http://schemas.microsoft.com/office/drawing/2014/main" val="423165274"/>
                  </a:ext>
                </a:extLst>
              </a:tr>
              <a:tr h="1388637">
                <a:tc vMerge="1">
                  <a:txBody>
                    <a:bodyPr/>
                    <a:lstStyle/>
                    <a:p>
                      <a:endParaRPr lang="en-CH" sz="1600" dirty="0"/>
                    </a:p>
                  </a:txBody>
                  <a:tcPr/>
                </a:tc>
                <a:tc>
                  <a:txBody>
                    <a:bodyPr/>
                    <a:lstStyle/>
                    <a:p>
                      <a:pPr algn="l" rtl="0" fontAlgn="ctr">
                        <a:buNone/>
                      </a:pPr>
                      <a:r>
                        <a:rPr lang="en-GB" sz="1050" b="1" i="0" u="none" strike="noStrike">
                          <a:solidFill>
                            <a:srgbClr val="4EA72E"/>
                          </a:solidFill>
                          <a:effectLst/>
                          <a:latin typeface="Aptos" panose="020B0004020202020204" pitchFamily="34" charset="0"/>
                        </a:rPr>
                        <a:t>Y</a:t>
                      </a:r>
                      <a:r>
                        <a:rPr lang="en-GB" sz="1050" b="0" i="0" u="none" strike="noStrike">
                          <a:solidFill>
                            <a:srgbClr val="000000"/>
                          </a:solidFill>
                          <a:effectLst/>
                          <a:latin typeface="Aptos" panose="020B0004020202020204" pitchFamily="34" charset="0"/>
                        </a:rPr>
                        <a:t> - UK bulk Nb fabrication</a:t>
                      </a:r>
                      <a:br>
                        <a:rPr lang="en-GB" sz="1050" b="0" i="0" u="none" strike="noStrike">
                          <a:solidFill>
                            <a:srgbClr val="000000"/>
                          </a:solidFill>
                          <a:effectLst/>
                          <a:latin typeface="Aptos" panose="020B0004020202020204" pitchFamily="34" charset="0"/>
                        </a:rPr>
                      </a:br>
                      <a:br>
                        <a:rPr lang="en-GB" sz="1050" b="0" i="0" u="none" strike="noStrike">
                          <a:solidFill>
                            <a:srgbClr val="000000"/>
                          </a:solidFill>
                          <a:effectLst/>
                          <a:latin typeface="Aptos" panose="020B0004020202020204" pitchFamily="34" charset="0"/>
                        </a:rPr>
                      </a:br>
                      <a:r>
                        <a:rPr lang="en-GB" sz="1050" b="1" i="0" u="none" strike="noStrike">
                          <a:solidFill>
                            <a:srgbClr val="000000"/>
                          </a:solidFill>
                          <a:effectLst/>
                          <a:latin typeface="Aptos" panose="020B0004020202020204" pitchFamily="34" charset="0"/>
                        </a:rPr>
                        <a:t>Present TRL2-3</a:t>
                      </a:r>
                      <a:br>
                        <a:rPr lang="en-GB" sz="1050" b="1" i="0" u="none" strike="noStrike">
                          <a:solidFill>
                            <a:srgbClr val="000000"/>
                          </a:solidFill>
                          <a:effectLst/>
                          <a:latin typeface="Aptos" panose="020B0004020202020204" pitchFamily="34" charset="0"/>
                        </a:rPr>
                      </a:br>
                      <a:r>
                        <a:rPr lang="en-GB" sz="1050" b="1" i="0" u="none" strike="noStrike">
                          <a:solidFill>
                            <a:srgbClr val="4EA72E"/>
                          </a:solidFill>
                          <a:effectLst/>
                          <a:latin typeface="Aptos" panose="020B0004020202020204" pitchFamily="34" charset="0"/>
                        </a:rPr>
                        <a:t>To achieve TRL5</a:t>
                      </a:r>
                      <a:endParaRPr lang="en-GB" sz="1050" b="0" i="0" u="none" strike="noStrike">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050" b="0" i="0" u="none" strike="noStrike" dirty="0">
                          <a:solidFill>
                            <a:srgbClr val="000000"/>
                          </a:solidFill>
                          <a:effectLst/>
                          <a:latin typeface="Aptos" panose="020B0004020202020204" pitchFamily="34" charset="0"/>
                        </a:rPr>
                        <a:t>Staff effort: 10-12 FTE yrs</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Material</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Tooling (dyes etc)</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New CSI insert</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New RF amplifiers and </a:t>
                      </a:r>
                      <a:r>
                        <a:rPr lang="en-GB" sz="1050" b="0" i="0" u="none" strike="noStrike" dirty="0" err="1">
                          <a:solidFill>
                            <a:srgbClr val="000000"/>
                          </a:solidFill>
                          <a:effectLst/>
                          <a:latin typeface="Aptos" panose="020B0004020202020204" pitchFamily="34" charset="0"/>
                        </a:rPr>
                        <a:t>ancilliaries</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HPR adaption for 800 MHz cavity</a:t>
                      </a:r>
                      <a:br>
                        <a:rPr lang="en-GB" sz="1050" b="0" i="0" u="none" strike="noStrike" dirty="0">
                          <a:solidFill>
                            <a:srgbClr val="000000"/>
                          </a:solidFill>
                          <a:effectLst/>
                          <a:latin typeface="Aptos" panose="020B0004020202020204" pitchFamily="34" charset="0"/>
                        </a:rPr>
                      </a:br>
                      <a:r>
                        <a:rPr lang="en-GB" sz="1050" b="1" i="0" u="none" strike="noStrike" dirty="0">
                          <a:solidFill>
                            <a:srgbClr val="000000"/>
                          </a:solidFill>
                          <a:effectLst/>
                          <a:latin typeface="Aptos" panose="020B0004020202020204" pitchFamily="34" charset="0"/>
                        </a:rPr>
                        <a:t>Cost: ~£9.5M</a:t>
                      </a:r>
                      <a:endParaRPr lang="en-GB" sz="1050" b="0" i="0" u="none" strike="noStrike" dirty="0">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050" b="0" i="0" u="none" strike="noStrike" dirty="0">
                          <a:solidFill>
                            <a:srgbClr val="000000"/>
                          </a:solidFill>
                          <a:effectLst/>
                          <a:latin typeface="Aptos" panose="020B0004020202020204" pitchFamily="34" charset="0"/>
                        </a:rPr>
                        <a:t>UK fabrication/industry partnership (EBW, pressing, machining).</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ASTeC provide RF expertise.</a:t>
                      </a:r>
                      <a:br>
                        <a:rPr lang="en-GB" sz="1050" b="0" i="0" u="none" strike="noStrike" dirty="0">
                          <a:solidFill>
                            <a:srgbClr val="000000"/>
                          </a:solidFill>
                          <a:effectLst/>
                          <a:latin typeface="Aptos" panose="020B0004020202020204" pitchFamily="34" charset="0"/>
                        </a:rPr>
                      </a:br>
                      <a:r>
                        <a:rPr lang="en-GB" sz="1050" b="0" i="0" u="none" strike="noStrike" dirty="0" err="1">
                          <a:solidFill>
                            <a:srgbClr val="000000"/>
                          </a:solidFill>
                          <a:effectLst/>
                          <a:latin typeface="Aptos" panose="020B0004020202020204" pitchFamily="34" charset="0"/>
                        </a:rPr>
                        <a:t>Cryoplant</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Cavity  test; VTF Bunker</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ISO4/5 Cavity Cleanroom</a:t>
                      </a:r>
                      <a:br>
                        <a:rPr lang="en-GB" sz="1050" b="0" i="0" u="none" strike="noStrike" dirty="0">
                          <a:solidFill>
                            <a:srgbClr val="000000"/>
                          </a:solidFill>
                          <a:effectLst/>
                          <a:latin typeface="Aptos" panose="020B0004020202020204" pitchFamily="34" charset="0"/>
                        </a:rPr>
                      </a:br>
                      <a:r>
                        <a:rPr lang="en-GB" sz="1050" b="0" i="0" u="none" strike="noStrike" dirty="0">
                          <a:solidFill>
                            <a:srgbClr val="000000"/>
                          </a:solidFill>
                          <a:effectLst/>
                          <a:latin typeface="Aptos" panose="020B0004020202020204" pitchFamily="34" charset="0"/>
                        </a:rPr>
                        <a:t>HPR facility</a:t>
                      </a:r>
                      <a:br>
                        <a:rPr lang="en-GB" sz="1050" b="0" i="0" u="none" strike="noStrike" dirty="0">
                          <a:solidFill>
                            <a:srgbClr val="000000"/>
                          </a:solidFill>
                          <a:effectLst/>
                          <a:latin typeface="Aptos" panose="020B0004020202020204" pitchFamily="34" charset="0"/>
                        </a:rPr>
                      </a:br>
                      <a:endParaRPr lang="en-GB" sz="1050" b="0" i="0" u="none" strike="noStrike" dirty="0">
                        <a:solidFill>
                          <a:srgbClr val="000000"/>
                        </a:solidFill>
                        <a:effectLst/>
                        <a:latin typeface="Aptos" panose="020B0004020202020204" pitchFamily="34" charset="0"/>
                      </a:endParaRPr>
                    </a:p>
                  </a:txBody>
                  <a:tcPr marL="6350" marR="6350" marT="6350" anchor="ctr"/>
                </a:tc>
                <a:extLst>
                  <a:ext uri="{0D108BD9-81ED-4DB2-BD59-A6C34878D82A}">
                    <a16:rowId xmlns:a16="http://schemas.microsoft.com/office/drawing/2014/main" val="3795957698"/>
                  </a:ext>
                </a:extLst>
              </a:tr>
            </a:tbl>
          </a:graphicData>
        </a:graphic>
      </p:graphicFrame>
    </p:spTree>
    <p:extLst>
      <p:ext uri="{BB962C8B-B14F-4D97-AF65-F5344CB8AC3E}">
        <p14:creationId xmlns:p14="http://schemas.microsoft.com/office/powerpoint/2010/main" val="357052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CD5DA5-3DBB-D6B3-041C-DC14AFB8260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CDC5294-AC40-DF43-AB86-24CFFB9B5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B2C8B-5D79-B208-3514-B1DACAE6834C}"/>
              </a:ext>
            </a:extLst>
          </p:cNvPr>
          <p:cNvSpPr>
            <a:spLocks noGrp="1"/>
          </p:cNvSpPr>
          <p:nvPr>
            <p:ph type="title"/>
          </p:nvPr>
        </p:nvSpPr>
        <p:spPr>
          <a:xfrm>
            <a:off x="1156851" y="637762"/>
            <a:ext cx="9888496" cy="900131"/>
          </a:xfrm>
        </p:spPr>
        <p:txBody>
          <a:bodyPr anchor="t">
            <a:normAutofit/>
          </a:bodyPr>
          <a:lstStyle/>
          <a:p>
            <a:r>
              <a:rPr lang="en-CH" sz="4000" dirty="0">
                <a:solidFill>
                  <a:schemeClr val="bg1"/>
                </a:solidFill>
              </a:rPr>
              <a:t>Request to potential collaborators</a:t>
            </a:r>
          </a:p>
        </p:txBody>
      </p:sp>
      <p:sp>
        <p:nvSpPr>
          <p:cNvPr id="10" name="Rectangle 9">
            <a:extLst>
              <a:ext uri="{FF2B5EF4-FFF2-40B4-BE49-F238E27FC236}">
                <a16:creationId xmlns:a16="http://schemas.microsoft.com/office/drawing/2014/main" id="{F74FCC94-CB3E-F81F-D90A-281152FBC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760951-490E-3319-2294-2ED7CED8D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6C558C-FECA-025D-8472-DFF0AC039E2D}"/>
              </a:ext>
            </a:extLst>
          </p:cNvPr>
          <p:cNvSpPr>
            <a:spLocks noGrp="1"/>
          </p:cNvSpPr>
          <p:nvPr>
            <p:ph idx="1"/>
          </p:nvPr>
        </p:nvSpPr>
        <p:spPr>
          <a:xfrm>
            <a:off x="1155548" y="2217343"/>
            <a:ext cx="9880893" cy="4218628"/>
          </a:xfrm>
        </p:spPr>
        <p:txBody>
          <a:bodyPr>
            <a:normAutofit/>
          </a:bodyPr>
          <a:lstStyle/>
          <a:p>
            <a:pPr marL="457200" indent="-457200">
              <a:buFont typeface="+mj-lt"/>
              <a:buAutoNum type="arabicPeriod"/>
            </a:pPr>
            <a:r>
              <a:rPr lang="en-CH" sz="2200" dirty="0"/>
              <a:t>State interest in one or more of these activities, </a:t>
            </a:r>
          </a:p>
          <a:p>
            <a:pPr marL="457200" indent="-457200">
              <a:buFont typeface="+mj-lt"/>
              <a:buAutoNum type="arabicPeriod"/>
            </a:pPr>
            <a:r>
              <a:rPr lang="en-CH" sz="2200" dirty="0"/>
              <a:t>State if additional funding is needed to get involved, </a:t>
            </a:r>
          </a:p>
          <a:p>
            <a:pPr marL="457200" indent="-457200">
              <a:buFont typeface="+mj-lt"/>
              <a:buAutoNum type="arabicPeriod"/>
            </a:pPr>
            <a:r>
              <a:rPr lang="en-CH" sz="2200" dirty="0"/>
              <a:t>List relevant infrastructure that could be of use for the topic in question, </a:t>
            </a:r>
          </a:p>
        </p:txBody>
      </p:sp>
    </p:spTree>
    <p:extLst>
      <p:ext uri="{BB962C8B-B14F-4D97-AF65-F5344CB8AC3E}">
        <p14:creationId xmlns:p14="http://schemas.microsoft.com/office/powerpoint/2010/main" val="2357415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C2381-7693-FFF0-2945-165A474E3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A6892-F703-A116-E166-DB43DC74C4F3}"/>
              </a:ext>
            </a:extLst>
          </p:cNvPr>
          <p:cNvSpPr>
            <a:spLocks noGrp="1"/>
          </p:cNvSpPr>
          <p:nvPr>
            <p:ph type="title"/>
          </p:nvPr>
        </p:nvSpPr>
        <p:spPr>
          <a:xfrm>
            <a:off x="838199" y="0"/>
            <a:ext cx="10515600" cy="744584"/>
          </a:xfrm>
        </p:spPr>
        <p:txBody>
          <a:bodyPr/>
          <a:lstStyle/>
          <a:p>
            <a:r>
              <a:rPr lang="en-CH" dirty="0"/>
              <a:t>Expression of interest by </a:t>
            </a:r>
            <a:r>
              <a:rPr lang="en-GB" dirty="0"/>
              <a:t>STFC-DL</a:t>
            </a:r>
            <a:endParaRPr lang="en-CH" dirty="0"/>
          </a:p>
        </p:txBody>
      </p:sp>
      <p:graphicFrame>
        <p:nvGraphicFramePr>
          <p:cNvPr id="4" name="Content Placeholder 3">
            <a:extLst>
              <a:ext uri="{FF2B5EF4-FFF2-40B4-BE49-F238E27FC236}">
                <a16:creationId xmlns:a16="http://schemas.microsoft.com/office/drawing/2014/main" id="{51435716-B508-C2AF-6F73-F4E58148376F}"/>
              </a:ext>
            </a:extLst>
          </p:cNvPr>
          <p:cNvGraphicFramePr>
            <a:graphicFrameLocks noGrp="1"/>
          </p:cNvGraphicFramePr>
          <p:nvPr>
            <p:ph idx="1"/>
          </p:nvPr>
        </p:nvGraphicFramePr>
        <p:xfrm>
          <a:off x="197795" y="649267"/>
          <a:ext cx="11796409" cy="6037504"/>
        </p:xfrm>
        <a:graphic>
          <a:graphicData uri="http://schemas.openxmlformats.org/drawingml/2006/table">
            <a:tbl>
              <a:tblPr firstRow="1" bandRow="1">
                <a:tableStyleId>{5C22544A-7EE6-4342-B048-85BDC9FD1C3A}</a:tableStyleId>
              </a:tblPr>
              <a:tblGrid>
                <a:gridCol w="2724612">
                  <a:extLst>
                    <a:ext uri="{9D8B030D-6E8A-4147-A177-3AD203B41FA5}">
                      <a16:colId xmlns:a16="http://schemas.microsoft.com/office/drawing/2014/main" val="809702790"/>
                    </a:ext>
                  </a:extLst>
                </a:gridCol>
                <a:gridCol w="1455040">
                  <a:extLst>
                    <a:ext uri="{9D8B030D-6E8A-4147-A177-3AD203B41FA5}">
                      <a16:colId xmlns:a16="http://schemas.microsoft.com/office/drawing/2014/main" val="1021068723"/>
                    </a:ext>
                  </a:extLst>
                </a:gridCol>
                <a:gridCol w="3644630">
                  <a:extLst>
                    <a:ext uri="{9D8B030D-6E8A-4147-A177-3AD203B41FA5}">
                      <a16:colId xmlns:a16="http://schemas.microsoft.com/office/drawing/2014/main" val="433476463"/>
                    </a:ext>
                  </a:extLst>
                </a:gridCol>
                <a:gridCol w="3972127">
                  <a:extLst>
                    <a:ext uri="{9D8B030D-6E8A-4147-A177-3AD203B41FA5}">
                      <a16:colId xmlns:a16="http://schemas.microsoft.com/office/drawing/2014/main" val="1595989790"/>
                    </a:ext>
                  </a:extLst>
                </a:gridCol>
              </a:tblGrid>
              <a:tr h="449877">
                <a:tc>
                  <a:txBody>
                    <a:bodyPr/>
                    <a:lstStyle/>
                    <a:p>
                      <a:r>
                        <a:rPr lang="en-CH" sz="1600" dirty="0"/>
                        <a:t>R&amp;D challenge</a:t>
                      </a:r>
                    </a:p>
                  </a:txBody>
                  <a:tcPr/>
                </a:tc>
                <a:tc>
                  <a:txBody>
                    <a:bodyPr/>
                    <a:lstStyle/>
                    <a:p>
                      <a:r>
                        <a:rPr lang="en-CH" sz="1600" dirty="0"/>
                        <a:t>Interest to participate</a:t>
                      </a:r>
                    </a:p>
                  </a:txBody>
                  <a:tcPr/>
                </a:tc>
                <a:tc>
                  <a:txBody>
                    <a:bodyPr/>
                    <a:lstStyle/>
                    <a:p>
                      <a:r>
                        <a:rPr lang="en-CH" sz="1600" dirty="0"/>
                        <a:t>Additional resources needed</a:t>
                      </a:r>
                    </a:p>
                  </a:txBody>
                  <a:tcPr/>
                </a:tc>
                <a:tc>
                  <a:txBody>
                    <a:bodyPr/>
                    <a:lstStyle/>
                    <a:p>
                      <a:r>
                        <a:rPr lang="en-CH" sz="1600" dirty="0"/>
                        <a:t>Existing infrastructure that could be used</a:t>
                      </a:r>
                    </a:p>
                  </a:txBody>
                  <a:tcPr/>
                </a:tc>
                <a:extLst>
                  <a:ext uri="{0D108BD9-81ED-4DB2-BD59-A6C34878D82A}">
                    <a16:rowId xmlns:a16="http://schemas.microsoft.com/office/drawing/2014/main" val="868526909"/>
                  </a:ext>
                </a:extLst>
              </a:tr>
              <a:tr h="388882">
                <a:tc>
                  <a:txBody>
                    <a:bodyPr/>
                    <a:lstStyle/>
                    <a:p>
                      <a:r>
                        <a:rPr lang="en-CH" sz="1400" dirty="0"/>
                        <a:t>400 MHz power &amp; HOM couplers</a:t>
                      </a:r>
                    </a:p>
                  </a:txBody>
                  <a:tcPr/>
                </a:tc>
                <a:tc>
                  <a:txBody>
                    <a:bodyPr/>
                    <a:lstStyle/>
                    <a:p>
                      <a:pPr algn="l" rtl="0" fontAlgn="ctr">
                        <a:buNone/>
                      </a:pPr>
                      <a:r>
                        <a:rPr lang="en-GB" sz="1200" b="1" i="0" u="none" strike="noStrike" dirty="0">
                          <a:solidFill>
                            <a:srgbClr val="FF0000"/>
                          </a:solidFill>
                          <a:effectLst/>
                          <a:latin typeface="Aptos" panose="020B0004020202020204" pitchFamily="34" charset="0"/>
                        </a:rPr>
                        <a:t>N</a:t>
                      </a:r>
                    </a:p>
                  </a:txBody>
                  <a:tcPr marL="6350" marR="6350" marT="6350" anchor="ctr"/>
                </a:tc>
                <a:tc>
                  <a:txBody>
                    <a:bodyPr/>
                    <a:lstStyle/>
                    <a:p>
                      <a:pPr algn="l" fontAlgn="ctr">
                        <a:buNone/>
                      </a:pPr>
                      <a:endParaRPr lang="en-GB" sz="1200" b="0" i="0" u="none" strike="noStrike">
                        <a:solidFill>
                          <a:srgbClr val="000000"/>
                        </a:solidFill>
                        <a:effectLst/>
                        <a:latin typeface="Aptos" panose="020B0004020202020204" pitchFamily="34" charset="0"/>
                      </a:endParaRPr>
                    </a:p>
                  </a:txBody>
                  <a:tcPr marL="6350" marR="6350" marT="6350" anchor="ctr"/>
                </a:tc>
                <a:tc>
                  <a:txBody>
                    <a:bodyPr/>
                    <a:lstStyle/>
                    <a:p>
                      <a:pPr algn="l" fontAlgn="ctr">
                        <a:buNone/>
                      </a:pPr>
                      <a:endParaRPr lang="en-GB" sz="1200" b="0" i="0" u="none" strike="noStrike" dirty="0">
                        <a:solidFill>
                          <a:srgbClr val="000000"/>
                        </a:solidFill>
                        <a:effectLst/>
                        <a:latin typeface="Aptos" panose="020B0004020202020204" pitchFamily="34" charset="0"/>
                      </a:endParaRPr>
                    </a:p>
                  </a:txBody>
                  <a:tcPr marL="6350" marR="6350" marT="6350" anchor="ctr"/>
                </a:tc>
                <a:extLst>
                  <a:ext uri="{0D108BD9-81ED-4DB2-BD59-A6C34878D82A}">
                    <a16:rowId xmlns:a16="http://schemas.microsoft.com/office/drawing/2014/main" val="423165274"/>
                  </a:ext>
                </a:extLst>
              </a:tr>
              <a:tr h="388882">
                <a:tc>
                  <a:txBody>
                    <a:bodyPr/>
                    <a:lstStyle/>
                    <a:p>
                      <a:r>
                        <a:rPr lang="en-CH" sz="1400" dirty="0"/>
                        <a:t>800 MHz power &amp; HOM couplers</a:t>
                      </a:r>
                    </a:p>
                  </a:txBody>
                  <a:tcPr/>
                </a:tc>
                <a:tc>
                  <a:txBody>
                    <a:bodyPr/>
                    <a:lstStyle/>
                    <a:p>
                      <a:pPr algn="l" fontAlgn="ctr">
                        <a:buNone/>
                      </a:pPr>
                      <a:r>
                        <a:rPr lang="en-GB" sz="1200" b="1" i="0" u="none" strike="noStrike">
                          <a:solidFill>
                            <a:srgbClr val="FF0000"/>
                          </a:solidFill>
                          <a:effectLst/>
                          <a:latin typeface="Aptos" panose="020B0004020202020204" pitchFamily="34" charset="0"/>
                        </a:rPr>
                        <a:t>N</a:t>
                      </a:r>
                    </a:p>
                  </a:txBody>
                  <a:tcPr marL="6350" marR="6350" marT="6350" anchor="ctr"/>
                </a:tc>
                <a:tc>
                  <a:txBody>
                    <a:bodyPr/>
                    <a:lstStyle/>
                    <a:p>
                      <a:pPr algn="l" fontAlgn="ctr">
                        <a:buNone/>
                      </a:pPr>
                      <a:endParaRPr lang="en-GB" sz="1200" b="0" i="0" u="none" strike="noStrike" dirty="0">
                        <a:solidFill>
                          <a:srgbClr val="000000"/>
                        </a:solidFill>
                        <a:effectLst/>
                        <a:latin typeface="Aptos" panose="020B0004020202020204" pitchFamily="34" charset="0"/>
                      </a:endParaRPr>
                    </a:p>
                  </a:txBody>
                  <a:tcPr marL="6350" marR="6350" marT="6350" anchor="ctr"/>
                </a:tc>
                <a:tc>
                  <a:txBody>
                    <a:bodyPr/>
                    <a:lstStyle/>
                    <a:p>
                      <a:pPr algn="l" fontAlgn="ctr">
                        <a:buNone/>
                      </a:pPr>
                      <a:endParaRPr lang="en-GB" sz="1200" b="0" i="0" u="none" strike="noStrike" dirty="0">
                        <a:solidFill>
                          <a:srgbClr val="000000"/>
                        </a:solidFill>
                        <a:effectLst/>
                        <a:latin typeface="Aptos" panose="020B0004020202020204" pitchFamily="34" charset="0"/>
                      </a:endParaRPr>
                    </a:p>
                  </a:txBody>
                  <a:tcPr marL="6350" marR="6350" marT="6350" anchor="ctr"/>
                </a:tc>
                <a:extLst>
                  <a:ext uri="{0D108BD9-81ED-4DB2-BD59-A6C34878D82A}">
                    <a16:rowId xmlns:a16="http://schemas.microsoft.com/office/drawing/2014/main" val="3795957698"/>
                  </a:ext>
                </a:extLst>
              </a:tr>
              <a:tr h="1460972">
                <a:tc>
                  <a:txBody>
                    <a:bodyPr/>
                    <a:lstStyle/>
                    <a:p>
                      <a:r>
                        <a:rPr lang="en-CH" sz="1600" dirty="0"/>
                        <a:t>400 MHz CM</a:t>
                      </a:r>
                    </a:p>
                  </a:txBody>
                  <a:tcPr/>
                </a:tc>
                <a:tc>
                  <a:txBody>
                    <a:bodyPr/>
                    <a:lstStyle/>
                    <a:p>
                      <a:pPr algn="l" rtl="0" fontAlgn="ctr">
                        <a:buNone/>
                      </a:pPr>
                      <a:r>
                        <a:rPr lang="en-GB" sz="1200" b="1" i="0" u="none" strike="noStrike">
                          <a:solidFill>
                            <a:srgbClr val="4EA72E"/>
                          </a:solidFill>
                          <a:effectLst/>
                          <a:latin typeface="Aptos" panose="020B0004020202020204" pitchFamily="34" charset="0"/>
                        </a:rPr>
                        <a:t>Y</a:t>
                      </a:r>
                      <a:r>
                        <a:rPr lang="en-GB" sz="1200" b="0" i="0" u="none" strike="noStrike">
                          <a:solidFill>
                            <a:srgbClr val="000000"/>
                          </a:solidFill>
                          <a:effectLst/>
                          <a:latin typeface="Aptos" panose="020B0004020202020204" pitchFamily="34" charset="0"/>
                        </a:rPr>
                        <a:t> – CM build</a:t>
                      </a:r>
                      <a:br>
                        <a:rPr lang="en-GB" sz="1200" b="0" i="0" u="none" strike="noStrike">
                          <a:solidFill>
                            <a:srgbClr val="000000"/>
                          </a:solidFill>
                          <a:effectLst/>
                          <a:latin typeface="Aptos" panose="020B0004020202020204" pitchFamily="34" charset="0"/>
                        </a:rPr>
                      </a:br>
                      <a:br>
                        <a:rPr lang="en-GB" sz="1200" b="0" i="0" u="none" strike="noStrike">
                          <a:solidFill>
                            <a:srgbClr val="000000"/>
                          </a:solidFill>
                          <a:effectLst/>
                          <a:latin typeface="Aptos" panose="020B0004020202020204" pitchFamily="34" charset="0"/>
                        </a:rPr>
                      </a:br>
                      <a:r>
                        <a:rPr lang="en-GB" sz="1200" b="1" i="0" u="none" strike="noStrike">
                          <a:solidFill>
                            <a:srgbClr val="000000"/>
                          </a:solidFill>
                          <a:effectLst/>
                          <a:latin typeface="Aptos" panose="020B0004020202020204" pitchFamily="34" charset="0"/>
                        </a:rPr>
                        <a:t>Present TRL4</a:t>
                      </a:r>
                      <a:br>
                        <a:rPr lang="en-GB" sz="1200" b="1" i="0" u="none" strike="noStrike">
                          <a:solidFill>
                            <a:srgbClr val="000000"/>
                          </a:solidFill>
                          <a:effectLst/>
                          <a:latin typeface="Aptos" panose="020B0004020202020204" pitchFamily="34" charset="0"/>
                        </a:rPr>
                      </a:br>
                      <a:r>
                        <a:rPr lang="en-GB" sz="1200" b="1" i="0" u="none" strike="noStrike">
                          <a:solidFill>
                            <a:srgbClr val="4EA72E"/>
                          </a:solidFill>
                          <a:effectLst/>
                          <a:latin typeface="Aptos" panose="020B0004020202020204" pitchFamily="34" charset="0"/>
                        </a:rPr>
                        <a:t>To achieve TRL5</a:t>
                      </a:r>
                      <a:br>
                        <a:rPr lang="en-GB" sz="1200" b="0" i="0" u="none" strike="noStrike">
                          <a:solidFill>
                            <a:srgbClr val="000000"/>
                          </a:solidFill>
                          <a:effectLst/>
                          <a:latin typeface="Aptos" panose="020B0004020202020204" pitchFamily="34" charset="0"/>
                        </a:rPr>
                      </a:br>
                      <a:endParaRPr lang="en-GB" sz="1200" b="0" i="0" u="none" strike="noStrike">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200" b="0" i="0" u="none" strike="noStrike" dirty="0">
                          <a:solidFill>
                            <a:srgbClr val="000000"/>
                          </a:solidFill>
                          <a:effectLst/>
                          <a:latin typeface="Aptos" panose="020B0004020202020204" pitchFamily="34" charset="0"/>
                        </a:rPr>
                        <a:t>Staff effort: 35 - 40 FTE yrs (Design ~20 FTE yrs, Build ~15 -20 FTE yrs)</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Material</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New string </a:t>
                      </a:r>
                      <a:r>
                        <a:rPr lang="en-GB" sz="1200" b="0" i="0" u="none" strike="noStrike" dirty="0" err="1">
                          <a:solidFill>
                            <a:srgbClr val="000000"/>
                          </a:solidFill>
                          <a:effectLst/>
                          <a:latin typeface="Aptos" panose="020B0004020202020204" pitchFamily="34" charset="0"/>
                        </a:rPr>
                        <a:t>assembley</a:t>
                      </a:r>
                      <a:r>
                        <a:rPr lang="en-GB" sz="1200" b="0" i="0" u="none" strike="noStrike" dirty="0">
                          <a:solidFill>
                            <a:srgbClr val="000000"/>
                          </a:solidFill>
                          <a:effectLst/>
                          <a:latin typeface="Aptos" panose="020B0004020202020204" pitchFamily="34" charset="0"/>
                        </a:rPr>
                        <a:t> and CM tooling</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Etching facility</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Low power cold test capability to be developed</a:t>
                      </a:r>
                      <a:br>
                        <a:rPr lang="en-GB" sz="1200" b="0" i="0" u="none" strike="noStrike" dirty="0">
                          <a:solidFill>
                            <a:srgbClr val="000000"/>
                          </a:solidFill>
                          <a:effectLst/>
                          <a:latin typeface="Aptos" panose="020B0004020202020204" pitchFamily="34" charset="0"/>
                        </a:rPr>
                      </a:br>
                      <a:r>
                        <a:rPr lang="en-GB" sz="1200" b="1" i="0" u="none" strike="noStrike" dirty="0">
                          <a:solidFill>
                            <a:srgbClr val="000000"/>
                          </a:solidFill>
                          <a:effectLst/>
                          <a:latin typeface="Aptos" panose="020B0004020202020204" pitchFamily="34" charset="0"/>
                        </a:rPr>
                        <a:t>Cost: ~£17.0M</a:t>
                      </a:r>
                      <a:endParaRPr lang="en-GB" sz="1200" b="0" i="0" u="none" strike="noStrike" dirty="0">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200" b="0" i="0" u="none" strike="noStrike">
                          <a:solidFill>
                            <a:srgbClr val="000000"/>
                          </a:solidFill>
                          <a:effectLst/>
                          <a:latin typeface="Aptos" panose="020B0004020202020204" pitchFamily="34" charset="0"/>
                        </a:rPr>
                        <a:t>ISO4/5 Cleanroom &amp; string assembly infrastructure</a:t>
                      </a:r>
                      <a:br>
                        <a:rPr lang="en-GB" sz="1200" b="0" i="0" u="none" strike="noStrike">
                          <a:solidFill>
                            <a:srgbClr val="000000"/>
                          </a:solidFill>
                          <a:effectLst/>
                          <a:latin typeface="Aptos" panose="020B0004020202020204" pitchFamily="34" charset="0"/>
                        </a:rPr>
                      </a:br>
                      <a:r>
                        <a:rPr lang="en-GB" sz="1200" b="0" i="0" u="none" strike="noStrike">
                          <a:solidFill>
                            <a:srgbClr val="000000"/>
                          </a:solidFill>
                          <a:effectLst/>
                          <a:latin typeface="Aptos" panose="020B0004020202020204" pitchFamily="34" charset="0"/>
                        </a:rPr>
                        <a:t>Existing CM build facility (PIP-II)</a:t>
                      </a:r>
                    </a:p>
                  </a:txBody>
                  <a:tcPr marL="6350" marR="6350" marT="6350" anchor="ctr"/>
                </a:tc>
                <a:extLst>
                  <a:ext uri="{0D108BD9-81ED-4DB2-BD59-A6C34878D82A}">
                    <a16:rowId xmlns:a16="http://schemas.microsoft.com/office/drawing/2014/main" val="628619446"/>
                  </a:ext>
                </a:extLst>
              </a:tr>
              <a:tr h="1285176">
                <a:tc>
                  <a:txBody>
                    <a:bodyPr/>
                    <a:lstStyle/>
                    <a:p>
                      <a:r>
                        <a:rPr lang="en-CH" sz="1600" dirty="0"/>
                        <a:t>800 MHz CM</a:t>
                      </a:r>
                    </a:p>
                  </a:txBody>
                  <a:tcPr/>
                </a:tc>
                <a:tc>
                  <a:txBody>
                    <a:bodyPr/>
                    <a:lstStyle/>
                    <a:p>
                      <a:pPr algn="l" rtl="0" fontAlgn="ctr">
                        <a:buNone/>
                      </a:pPr>
                      <a:r>
                        <a:rPr lang="en-GB" sz="1200" b="1" i="0" u="none" strike="noStrike">
                          <a:solidFill>
                            <a:srgbClr val="4EA72E"/>
                          </a:solidFill>
                          <a:effectLst/>
                          <a:latin typeface="Aptos" panose="020B0004020202020204" pitchFamily="34" charset="0"/>
                        </a:rPr>
                        <a:t>Y</a:t>
                      </a:r>
                      <a:r>
                        <a:rPr lang="en-GB" sz="1200" b="0" i="0" u="none" strike="noStrike">
                          <a:solidFill>
                            <a:srgbClr val="000000"/>
                          </a:solidFill>
                          <a:effectLst/>
                          <a:latin typeface="Aptos" panose="020B0004020202020204" pitchFamily="34" charset="0"/>
                        </a:rPr>
                        <a:t> – CM build</a:t>
                      </a:r>
                      <a:br>
                        <a:rPr lang="en-GB" sz="1200" b="0" i="0" u="none" strike="noStrike">
                          <a:solidFill>
                            <a:srgbClr val="000000"/>
                          </a:solidFill>
                          <a:effectLst/>
                          <a:latin typeface="Aptos" panose="020B0004020202020204" pitchFamily="34" charset="0"/>
                        </a:rPr>
                      </a:br>
                      <a:br>
                        <a:rPr lang="en-GB" sz="1200" b="0" i="0" u="none" strike="noStrike">
                          <a:solidFill>
                            <a:srgbClr val="000000"/>
                          </a:solidFill>
                          <a:effectLst/>
                          <a:latin typeface="Aptos" panose="020B0004020202020204" pitchFamily="34" charset="0"/>
                        </a:rPr>
                      </a:br>
                      <a:r>
                        <a:rPr lang="en-GB" sz="1200" b="1" i="0" u="none" strike="noStrike">
                          <a:solidFill>
                            <a:srgbClr val="000000"/>
                          </a:solidFill>
                          <a:effectLst/>
                          <a:latin typeface="Aptos" panose="020B0004020202020204" pitchFamily="34" charset="0"/>
                        </a:rPr>
                        <a:t>Present TRL4</a:t>
                      </a:r>
                      <a:br>
                        <a:rPr lang="en-GB" sz="1200" b="1" i="0" u="none" strike="noStrike">
                          <a:solidFill>
                            <a:srgbClr val="000000"/>
                          </a:solidFill>
                          <a:effectLst/>
                          <a:latin typeface="Aptos" panose="020B0004020202020204" pitchFamily="34" charset="0"/>
                        </a:rPr>
                      </a:br>
                      <a:r>
                        <a:rPr lang="en-GB" sz="1200" b="1" i="0" u="none" strike="noStrike">
                          <a:solidFill>
                            <a:srgbClr val="4EA72E"/>
                          </a:solidFill>
                          <a:effectLst/>
                          <a:latin typeface="Aptos" panose="020B0004020202020204" pitchFamily="34" charset="0"/>
                        </a:rPr>
                        <a:t>To achieve TRL5</a:t>
                      </a:r>
                      <a:br>
                        <a:rPr lang="en-GB" sz="1200" b="0" i="0" u="none" strike="noStrike">
                          <a:solidFill>
                            <a:srgbClr val="000000"/>
                          </a:solidFill>
                          <a:effectLst/>
                          <a:latin typeface="Aptos" panose="020B0004020202020204" pitchFamily="34" charset="0"/>
                        </a:rPr>
                      </a:br>
                      <a:endParaRPr lang="en-GB" sz="1200" b="0" i="0" u="none" strike="noStrike">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200" b="0" i="0" u="none" strike="noStrike" dirty="0">
                          <a:solidFill>
                            <a:srgbClr val="000000"/>
                          </a:solidFill>
                          <a:effectLst/>
                          <a:latin typeface="Aptos" panose="020B0004020202020204" pitchFamily="34" charset="0"/>
                        </a:rPr>
                        <a:t>Staff effort: 35 - 40 FTE yrs (Design ~20 FTE yrs, Build ~15 -20 FTE yrs)</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Material</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New string </a:t>
                      </a:r>
                      <a:r>
                        <a:rPr lang="en-GB" sz="1200" b="0" i="0" u="none" strike="noStrike" dirty="0" err="1">
                          <a:solidFill>
                            <a:srgbClr val="000000"/>
                          </a:solidFill>
                          <a:effectLst/>
                          <a:latin typeface="Aptos" panose="020B0004020202020204" pitchFamily="34" charset="0"/>
                        </a:rPr>
                        <a:t>assembley</a:t>
                      </a:r>
                      <a:r>
                        <a:rPr lang="en-GB" sz="1200" b="0" i="0" u="none" strike="noStrike" dirty="0">
                          <a:solidFill>
                            <a:srgbClr val="000000"/>
                          </a:solidFill>
                          <a:effectLst/>
                          <a:latin typeface="Aptos" panose="020B0004020202020204" pitchFamily="34" charset="0"/>
                        </a:rPr>
                        <a:t> and CM tooling</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Low power cold test capability to be developed</a:t>
                      </a:r>
                      <a:br>
                        <a:rPr lang="en-GB" sz="1200" b="0" i="0" u="none" strike="noStrike" dirty="0">
                          <a:solidFill>
                            <a:srgbClr val="000000"/>
                          </a:solidFill>
                          <a:effectLst/>
                          <a:latin typeface="Aptos" panose="020B0004020202020204" pitchFamily="34" charset="0"/>
                        </a:rPr>
                      </a:br>
                      <a:r>
                        <a:rPr lang="en-GB" sz="1200" b="1" i="0" u="none" strike="noStrike" dirty="0">
                          <a:solidFill>
                            <a:srgbClr val="000000"/>
                          </a:solidFill>
                          <a:effectLst/>
                          <a:latin typeface="Aptos" panose="020B0004020202020204" pitchFamily="34" charset="0"/>
                        </a:rPr>
                        <a:t>Cost: ~£17.0M</a:t>
                      </a:r>
                      <a:endParaRPr lang="en-GB" sz="1200" b="0" i="0" u="none" strike="noStrike" dirty="0">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200" b="0" i="0" u="none" strike="noStrike">
                          <a:solidFill>
                            <a:srgbClr val="000000"/>
                          </a:solidFill>
                          <a:effectLst/>
                          <a:latin typeface="Aptos" panose="020B0004020202020204" pitchFamily="34" charset="0"/>
                        </a:rPr>
                        <a:t>ISO4/5 Cleanroom &amp; string assembly infrastructure</a:t>
                      </a:r>
                      <a:br>
                        <a:rPr lang="en-GB" sz="1200" b="0" i="0" u="none" strike="noStrike">
                          <a:solidFill>
                            <a:srgbClr val="000000"/>
                          </a:solidFill>
                          <a:effectLst/>
                          <a:latin typeface="Aptos" panose="020B0004020202020204" pitchFamily="34" charset="0"/>
                        </a:rPr>
                      </a:br>
                      <a:r>
                        <a:rPr lang="en-GB" sz="1200" b="0" i="0" u="none" strike="noStrike">
                          <a:solidFill>
                            <a:srgbClr val="000000"/>
                          </a:solidFill>
                          <a:effectLst/>
                          <a:latin typeface="Aptos" panose="020B0004020202020204" pitchFamily="34" charset="0"/>
                        </a:rPr>
                        <a:t>Existing CM build facility (PIP-II)</a:t>
                      </a:r>
                    </a:p>
                  </a:txBody>
                  <a:tcPr marL="6350" marR="6350" marT="6350" anchor="ctr"/>
                </a:tc>
                <a:extLst>
                  <a:ext uri="{0D108BD9-81ED-4DB2-BD59-A6C34878D82A}">
                    <a16:rowId xmlns:a16="http://schemas.microsoft.com/office/drawing/2014/main" val="848408747"/>
                  </a:ext>
                </a:extLst>
              </a:tr>
              <a:tr h="543370">
                <a:tc>
                  <a:txBody>
                    <a:bodyPr/>
                    <a:lstStyle/>
                    <a:p>
                      <a:r>
                        <a:rPr lang="en-CH" sz="1600" dirty="0"/>
                        <a:t>High-efficiency power source 400 MHz</a:t>
                      </a:r>
                    </a:p>
                  </a:txBody>
                  <a:tcPr/>
                </a:tc>
                <a:tc>
                  <a:txBody>
                    <a:bodyPr/>
                    <a:lstStyle/>
                    <a:p>
                      <a:pPr algn="l" rtl="0" fontAlgn="ctr">
                        <a:buNone/>
                      </a:pPr>
                      <a:r>
                        <a:rPr lang="en-GB" sz="1200" b="1" i="0" u="none" strike="noStrike">
                          <a:solidFill>
                            <a:srgbClr val="FF0000"/>
                          </a:solidFill>
                          <a:effectLst/>
                          <a:latin typeface="Aptos" panose="020B0004020202020204" pitchFamily="34" charset="0"/>
                        </a:rPr>
                        <a:t>N</a:t>
                      </a:r>
                    </a:p>
                  </a:txBody>
                  <a:tcPr marL="6350" marR="6350" marT="6350" anchor="ctr"/>
                </a:tc>
                <a:tc>
                  <a:txBody>
                    <a:bodyPr/>
                    <a:lstStyle/>
                    <a:p>
                      <a:pPr algn="l" fontAlgn="ctr">
                        <a:buNone/>
                      </a:pPr>
                      <a:endParaRPr lang="en-GB" sz="1200" b="0" i="0" u="none" strike="noStrike">
                        <a:solidFill>
                          <a:srgbClr val="000000"/>
                        </a:solidFill>
                        <a:effectLst/>
                        <a:latin typeface="Aptos" panose="020B0004020202020204" pitchFamily="34" charset="0"/>
                      </a:endParaRPr>
                    </a:p>
                  </a:txBody>
                  <a:tcPr marL="6350" marR="6350" marT="6350" anchor="ctr"/>
                </a:tc>
                <a:tc>
                  <a:txBody>
                    <a:bodyPr/>
                    <a:lstStyle/>
                    <a:p>
                      <a:pPr algn="l" fontAlgn="ctr">
                        <a:buNone/>
                      </a:pPr>
                      <a:endParaRPr lang="en-GB" sz="1200" b="0" i="0" u="none" strike="noStrike">
                        <a:solidFill>
                          <a:srgbClr val="000000"/>
                        </a:solidFill>
                        <a:effectLst/>
                        <a:latin typeface="Aptos" panose="020B0004020202020204" pitchFamily="34" charset="0"/>
                      </a:endParaRPr>
                    </a:p>
                  </a:txBody>
                  <a:tcPr marL="6350" marR="6350" marT="6350" anchor="ctr"/>
                </a:tc>
                <a:extLst>
                  <a:ext uri="{0D108BD9-81ED-4DB2-BD59-A6C34878D82A}">
                    <a16:rowId xmlns:a16="http://schemas.microsoft.com/office/drawing/2014/main" val="467905940"/>
                  </a:ext>
                </a:extLst>
              </a:tr>
              <a:tr h="388882">
                <a:tc>
                  <a:txBody>
                    <a:bodyPr/>
                    <a:lstStyle/>
                    <a:p>
                      <a:r>
                        <a:rPr lang="en-CH" sz="1600" dirty="0"/>
                        <a:t>HE power 800 MHz</a:t>
                      </a:r>
                    </a:p>
                  </a:txBody>
                  <a:tcPr/>
                </a:tc>
                <a:tc>
                  <a:txBody>
                    <a:bodyPr/>
                    <a:lstStyle/>
                    <a:p>
                      <a:pPr algn="l" fontAlgn="ctr">
                        <a:buNone/>
                      </a:pPr>
                      <a:r>
                        <a:rPr lang="en-GB" sz="1200" b="1" i="0" u="none" strike="noStrike">
                          <a:solidFill>
                            <a:srgbClr val="FF0000"/>
                          </a:solidFill>
                          <a:effectLst/>
                          <a:latin typeface="Aptos" panose="020B0004020202020204" pitchFamily="34" charset="0"/>
                        </a:rPr>
                        <a:t>N</a:t>
                      </a:r>
                    </a:p>
                  </a:txBody>
                  <a:tcPr marL="6350" marR="6350" marT="6350" anchor="ctr"/>
                </a:tc>
                <a:tc>
                  <a:txBody>
                    <a:bodyPr/>
                    <a:lstStyle/>
                    <a:p>
                      <a:pPr algn="l" fontAlgn="ctr">
                        <a:buNone/>
                      </a:pPr>
                      <a:endParaRPr lang="en-GB" sz="1200" b="0" i="0" u="none" strike="noStrike">
                        <a:solidFill>
                          <a:srgbClr val="000000"/>
                        </a:solidFill>
                        <a:effectLst/>
                        <a:latin typeface="Aptos" panose="020B0004020202020204" pitchFamily="34" charset="0"/>
                      </a:endParaRPr>
                    </a:p>
                  </a:txBody>
                  <a:tcPr marL="6350" marR="6350" marT="6350" anchor="ctr"/>
                </a:tc>
                <a:tc>
                  <a:txBody>
                    <a:bodyPr/>
                    <a:lstStyle/>
                    <a:p>
                      <a:pPr algn="l" fontAlgn="ctr">
                        <a:buNone/>
                      </a:pPr>
                      <a:endParaRPr lang="en-GB" sz="1200" b="0" i="0" u="none" strike="noStrike">
                        <a:solidFill>
                          <a:srgbClr val="000000"/>
                        </a:solidFill>
                        <a:effectLst/>
                        <a:latin typeface="Aptos" panose="020B0004020202020204" pitchFamily="34" charset="0"/>
                      </a:endParaRPr>
                    </a:p>
                  </a:txBody>
                  <a:tcPr marL="6350" marR="6350" marT="6350" anchor="ctr"/>
                </a:tc>
                <a:extLst>
                  <a:ext uri="{0D108BD9-81ED-4DB2-BD59-A6C34878D82A}">
                    <a16:rowId xmlns:a16="http://schemas.microsoft.com/office/drawing/2014/main" val="3838560884"/>
                  </a:ext>
                </a:extLst>
              </a:tr>
              <a:tr h="933583">
                <a:tc>
                  <a:txBody>
                    <a:bodyPr/>
                    <a:lstStyle/>
                    <a:p>
                      <a:r>
                        <a:rPr lang="en-CH" sz="1600" dirty="0"/>
                        <a:t>High-power test infrastructure</a:t>
                      </a:r>
                    </a:p>
                  </a:txBody>
                  <a:tcPr/>
                </a:tc>
                <a:tc>
                  <a:txBody>
                    <a:bodyPr/>
                    <a:lstStyle/>
                    <a:p>
                      <a:pPr algn="l" fontAlgn="ctr">
                        <a:buNone/>
                      </a:pPr>
                      <a:r>
                        <a:rPr lang="en-GB" sz="1200" b="1" i="0" u="none" strike="noStrike" dirty="0">
                          <a:solidFill>
                            <a:srgbClr val="4EA72E"/>
                          </a:solidFill>
                          <a:effectLst/>
                          <a:latin typeface="Aptos" panose="020B0004020202020204" pitchFamily="34" charset="0"/>
                        </a:rPr>
                        <a:t>Y</a:t>
                      </a:r>
                      <a:r>
                        <a:rPr lang="en-GB" sz="1200" b="1" i="0" u="none" strike="noStrike" dirty="0">
                          <a:solidFill>
                            <a:srgbClr val="000000"/>
                          </a:solidFill>
                          <a:effectLst/>
                          <a:latin typeface="Aptos" panose="020B0004020202020204" pitchFamily="34" charset="0"/>
                        </a:rPr>
                        <a:t> </a:t>
                      </a:r>
                      <a:r>
                        <a:rPr lang="en-GB" sz="1200" b="0" i="0" u="none" strike="noStrike" dirty="0">
                          <a:solidFill>
                            <a:srgbClr val="000000"/>
                          </a:solidFill>
                          <a:effectLst/>
                          <a:latin typeface="Aptos" panose="020B0004020202020204" pitchFamily="34" charset="0"/>
                        </a:rPr>
                        <a:t>– Cavity testing</a:t>
                      </a:r>
                      <a:br>
                        <a:rPr lang="en-GB" sz="1200" b="0" i="0" u="none" strike="noStrike" dirty="0">
                          <a:solidFill>
                            <a:srgbClr val="000000"/>
                          </a:solidFill>
                          <a:effectLst/>
                          <a:latin typeface="Aptos" panose="020B0004020202020204" pitchFamily="34" charset="0"/>
                        </a:rPr>
                      </a:br>
                      <a:r>
                        <a:rPr lang="en-GB" sz="1200" b="1" i="0" u="none" strike="noStrike" dirty="0">
                          <a:solidFill>
                            <a:srgbClr val="FF0000"/>
                          </a:solidFill>
                          <a:effectLst/>
                          <a:latin typeface="Aptos" panose="020B0004020202020204" pitchFamily="34" charset="0"/>
                        </a:rPr>
                        <a:t>N </a:t>
                      </a:r>
                      <a:r>
                        <a:rPr lang="en-GB" sz="1200" b="0" i="0" u="none" strike="noStrike" dirty="0">
                          <a:solidFill>
                            <a:srgbClr val="000000"/>
                          </a:solidFill>
                          <a:effectLst/>
                          <a:latin typeface="Aptos" panose="020B0004020202020204" pitchFamily="34" charset="0"/>
                        </a:rPr>
                        <a:t>- Coupler Testing</a:t>
                      </a:r>
                      <a:br>
                        <a:rPr lang="en-GB" sz="1200" b="0" i="0" u="none" strike="noStrike" dirty="0">
                          <a:solidFill>
                            <a:srgbClr val="000000"/>
                          </a:solidFill>
                          <a:effectLst/>
                          <a:latin typeface="Aptos" panose="020B0004020202020204" pitchFamily="34" charset="0"/>
                        </a:rPr>
                      </a:br>
                      <a:r>
                        <a:rPr lang="en-GB" sz="1200" b="1" i="0" u="none" strike="noStrike" dirty="0">
                          <a:solidFill>
                            <a:srgbClr val="FF0000"/>
                          </a:solidFill>
                          <a:effectLst/>
                          <a:latin typeface="Aptos" panose="020B0004020202020204" pitchFamily="34" charset="0"/>
                        </a:rPr>
                        <a:t>N</a:t>
                      </a:r>
                      <a:r>
                        <a:rPr lang="en-GB" sz="1200" b="0" i="0" u="none" strike="noStrike" dirty="0">
                          <a:solidFill>
                            <a:srgbClr val="000000"/>
                          </a:solidFill>
                          <a:effectLst/>
                          <a:latin typeface="Aptos" panose="020B0004020202020204" pitchFamily="34" charset="0"/>
                        </a:rPr>
                        <a:t> - CM Testing</a:t>
                      </a:r>
                    </a:p>
                  </a:txBody>
                  <a:tcPr marL="6350" marR="6350" marT="6350" anchor="ctr"/>
                </a:tc>
                <a:tc>
                  <a:txBody>
                    <a:bodyPr/>
                    <a:lstStyle/>
                    <a:p>
                      <a:pPr algn="l" fontAlgn="ctr">
                        <a:buNone/>
                      </a:pPr>
                      <a:r>
                        <a:rPr lang="en-GB" sz="1200" b="0" i="0" u="none" strike="noStrike" dirty="0">
                          <a:solidFill>
                            <a:srgbClr val="000000"/>
                          </a:solidFill>
                          <a:effectLst/>
                          <a:latin typeface="Aptos" panose="020B0004020202020204" pitchFamily="34" charset="0"/>
                        </a:rPr>
                        <a:t>Staff effort: ~0.5 - 1 FTE yrs</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New cryostat insert </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New RF amplifiers and </a:t>
                      </a:r>
                      <a:r>
                        <a:rPr lang="en-GB" sz="1200" b="0" i="0" u="none" strike="noStrike" dirty="0" err="1">
                          <a:solidFill>
                            <a:srgbClr val="000000"/>
                          </a:solidFill>
                          <a:effectLst/>
                          <a:latin typeface="Aptos" panose="020B0004020202020204" pitchFamily="34" charset="0"/>
                        </a:rPr>
                        <a:t>ancilliaries</a:t>
                      </a:r>
                      <a:r>
                        <a:rPr lang="en-GB" sz="1200" b="0" i="0" u="none" strike="noStrike" dirty="0">
                          <a:solidFill>
                            <a:srgbClr val="000000"/>
                          </a:solidFill>
                          <a:effectLst/>
                          <a:latin typeface="Aptos" panose="020B0004020202020204" pitchFamily="34" charset="0"/>
                        </a:rPr>
                        <a:t> (400 and/or 800 MHz)</a:t>
                      </a:r>
                      <a:br>
                        <a:rPr lang="en-GB" sz="1200" b="0" i="0" u="none" strike="noStrike" dirty="0">
                          <a:solidFill>
                            <a:srgbClr val="000000"/>
                          </a:solidFill>
                          <a:effectLst/>
                          <a:latin typeface="Aptos" panose="020B0004020202020204" pitchFamily="34" charset="0"/>
                        </a:rPr>
                      </a:br>
                      <a:r>
                        <a:rPr lang="en-GB" sz="1200" b="1" i="0" u="none" strike="noStrike" dirty="0">
                          <a:solidFill>
                            <a:srgbClr val="000000"/>
                          </a:solidFill>
                          <a:effectLst/>
                          <a:latin typeface="Aptos" panose="020B0004020202020204" pitchFamily="34" charset="0"/>
                        </a:rPr>
                        <a:t>Cost: ~£0.5M</a:t>
                      </a:r>
                      <a:endParaRPr lang="en-GB" sz="1200" b="0" i="0" u="none" strike="noStrike" dirty="0">
                        <a:solidFill>
                          <a:srgbClr val="000000"/>
                        </a:solidFill>
                        <a:effectLst/>
                        <a:latin typeface="Aptos" panose="020B0004020202020204" pitchFamily="34" charset="0"/>
                      </a:endParaRPr>
                    </a:p>
                  </a:txBody>
                  <a:tcPr marL="6350" marR="6350" marT="6350" anchor="ctr"/>
                </a:tc>
                <a:tc>
                  <a:txBody>
                    <a:bodyPr/>
                    <a:lstStyle/>
                    <a:p>
                      <a:pPr algn="l" rtl="0" fontAlgn="ctr">
                        <a:buNone/>
                      </a:pPr>
                      <a:r>
                        <a:rPr lang="en-GB" sz="1200" b="0" i="0" u="none" strike="noStrike" dirty="0" err="1">
                          <a:solidFill>
                            <a:srgbClr val="000000"/>
                          </a:solidFill>
                          <a:effectLst/>
                          <a:latin typeface="Aptos" panose="020B0004020202020204" pitchFamily="34" charset="0"/>
                        </a:rPr>
                        <a:t>Cryoplant</a:t>
                      </a:r>
                      <a:br>
                        <a:rPr lang="en-GB" sz="1200" b="0" i="0" u="none" strike="noStrike" dirty="0">
                          <a:solidFill>
                            <a:srgbClr val="000000"/>
                          </a:solidFill>
                          <a:effectLst/>
                          <a:latin typeface="Aptos" panose="020B0004020202020204" pitchFamily="34" charset="0"/>
                        </a:rPr>
                      </a:br>
                      <a:r>
                        <a:rPr lang="en-GB" sz="1200" b="0" i="0" u="none" strike="noStrike" dirty="0">
                          <a:solidFill>
                            <a:srgbClr val="000000"/>
                          </a:solidFill>
                          <a:effectLst/>
                          <a:latin typeface="Aptos" panose="020B0004020202020204" pitchFamily="34" charset="0"/>
                        </a:rPr>
                        <a:t>Cavity  test; VTF Bunker</a:t>
                      </a:r>
                      <a:br>
                        <a:rPr lang="en-GB" sz="1200" b="0" i="0" u="none" strike="noStrike" dirty="0">
                          <a:solidFill>
                            <a:srgbClr val="000000"/>
                          </a:solidFill>
                          <a:effectLst/>
                          <a:latin typeface="Aptos" panose="020B0004020202020204" pitchFamily="34" charset="0"/>
                        </a:rPr>
                      </a:br>
                      <a:endParaRPr lang="en-GB" sz="1200" b="0" i="0" u="none" strike="noStrike" dirty="0">
                        <a:solidFill>
                          <a:srgbClr val="000000"/>
                        </a:solidFill>
                        <a:effectLst/>
                        <a:latin typeface="Aptos" panose="020B0004020202020204" pitchFamily="34" charset="0"/>
                      </a:endParaRPr>
                    </a:p>
                  </a:txBody>
                  <a:tcPr marL="6350" marR="6350" marT="6350" anchor="ctr"/>
                </a:tc>
                <a:extLst>
                  <a:ext uri="{0D108BD9-81ED-4DB2-BD59-A6C34878D82A}">
                    <a16:rowId xmlns:a16="http://schemas.microsoft.com/office/drawing/2014/main" val="4019209477"/>
                  </a:ext>
                </a:extLst>
              </a:tr>
            </a:tbl>
          </a:graphicData>
        </a:graphic>
      </p:graphicFrame>
    </p:spTree>
    <p:extLst>
      <p:ext uri="{BB962C8B-B14F-4D97-AF65-F5344CB8AC3E}">
        <p14:creationId xmlns:p14="http://schemas.microsoft.com/office/powerpoint/2010/main" val="1674024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77C4-B32B-02AB-6DC1-39D714F5F857}"/>
              </a:ext>
            </a:extLst>
          </p:cNvPr>
          <p:cNvSpPr>
            <a:spLocks noGrp="1"/>
          </p:cNvSpPr>
          <p:nvPr>
            <p:ph type="title"/>
          </p:nvPr>
        </p:nvSpPr>
        <p:spPr>
          <a:xfrm>
            <a:off x="838200" y="365126"/>
            <a:ext cx="10515600" cy="744584"/>
          </a:xfrm>
        </p:spPr>
        <p:txBody>
          <a:bodyPr/>
          <a:lstStyle/>
          <a:p>
            <a:r>
              <a:rPr lang="en-CH" dirty="0"/>
              <a:t>Expression of interest by </a:t>
            </a:r>
            <a:r>
              <a:rPr lang="en-US" dirty="0"/>
              <a:t>ULAN</a:t>
            </a:r>
            <a:endParaRPr lang="en-CH" dirty="0"/>
          </a:p>
        </p:txBody>
      </p:sp>
      <p:graphicFrame>
        <p:nvGraphicFramePr>
          <p:cNvPr id="4" name="Content Placeholder 3">
            <a:extLst>
              <a:ext uri="{FF2B5EF4-FFF2-40B4-BE49-F238E27FC236}">
                <a16:creationId xmlns:a16="http://schemas.microsoft.com/office/drawing/2014/main" id="{B4BBA4FF-3228-5B70-9195-16944F56211B}"/>
              </a:ext>
            </a:extLst>
          </p:cNvPr>
          <p:cNvGraphicFramePr>
            <a:graphicFrameLocks noGrp="1"/>
          </p:cNvGraphicFramePr>
          <p:nvPr>
            <p:ph idx="1"/>
          </p:nvPr>
        </p:nvGraphicFramePr>
        <p:xfrm>
          <a:off x="642891" y="1257454"/>
          <a:ext cx="10515596" cy="5201920"/>
        </p:xfrm>
        <a:graphic>
          <a:graphicData uri="http://schemas.openxmlformats.org/drawingml/2006/table">
            <a:tbl>
              <a:tblPr firstRow="1" bandRow="1">
                <a:tableStyleId>{5C22544A-7EE6-4342-B048-85BDC9FD1C3A}</a:tableStyleId>
              </a:tblPr>
              <a:tblGrid>
                <a:gridCol w="2428783">
                  <a:extLst>
                    <a:ext uri="{9D8B030D-6E8A-4147-A177-3AD203B41FA5}">
                      <a16:colId xmlns:a16="http://schemas.microsoft.com/office/drawing/2014/main" val="809702790"/>
                    </a:ext>
                  </a:extLst>
                </a:gridCol>
                <a:gridCol w="1544714">
                  <a:extLst>
                    <a:ext uri="{9D8B030D-6E8A-4147-A177-3AD203B41FA5}">
                      <a16:colId xmlns:a16="http://schemas.microsoft.com/office/drawing/2014/main" val="1021068723"/>
                    </a:ext>
                  </a:extLst>
                </a:gridCol>
                <a:gridCol w="1740024">
                  <a:extLst>
                    <a:ext uri="{9D8B030D-6E8A-4147-A177-3AD203B41FA5}">
                      <a16:colId xmlns:a16="http://schemas.microsoft.com/office/drawing/2014/main" val="433476463"/>
                    </a:ext>
                  </a:extLst>
                </a:gridCol>
                <a:gridCol w="4802075">
                  <a:extLst>
                    <a:ext uri="{9D8B030D-6E8A-4147-A177-3AD203B41FA5}">
                      <a16:colId xmlns:a16="http://schemas.microsoft.com/office/drawing/2014/main" val="1595989790"/>
                    </a:ext>
                  </a:extLst>
                </a:gridCol>
              </a:tblGrid>
              <a:tr h="370840">
                <a:tc>
                  <a:txBody>
                    <a:bodyPr/>
                    <a:lstStyle/>
                    <a:p>
                      <a:r>
                        <a:rPr lang="en-CH" sz="1600" dirty="0"/>
                        <a:t>R&amp;D challenge</a:t>
                      </a:r>
                    </a:p>
                  </a:txBody>
                  <a:tcPr/>
                </a:tc>
                <a:tc>
                  <a:txBody>
                    <a:bodyPr/>
                    <a:lstStyle/>
                    <a:p>
                      <a:r>
                        <a:rPr lang="en-CH" sz="1600" dirty="0"/>
                        <a:t>Interest to participate</a:t>
                      </a:r>
                    </a:p>
                  </a:txBody>
                  <a:tcPr/>
                </a:tc>
                <a:tc>
                  <a:txBody>
                    <a:bodyPr/>
                    <a:lstStyle/>
                    <a:p>
                      <a:r>
                        <a:rPr lang="en-CH" sz="1600" dirty="0"/>
                        <a:t>Additional resources needed</a:t>
                      </a:r>
                    </a:p>
                  </a:txBody>
                  <a:tcPr/>
                </a:tc>
                <a:tc>
                  <a:txBody>
                    <a:bodyPr/>
                    <a:lstStyle/>
                    <a:p>
                      <a:r>
                        <a:rPr lang="en-CH" sz="1600" dirty="0"/>
                        <a:t>Existing infrastructure that could be used</a:t>
                      </a:r>
                    </a:p>
                  </a:txBody>
                  <a:tcPr/>
                </a:tc>
                <a:extLst>
                  <a:ext uri="{0D108BD9-81ED-4DB2-BD59-A6C34878D82A}">
                    <a16:rowId xmlns:a16="http://schemas.microsoft.com/office/drawing/2014/main" val="868526909"/>
                  </a:ext>
                </a:extLst>
              </a:tr>
              <a:tr h="370840">
                <a:tc>
                  <a:txBody>
                    <a:bodyPr/>
                    <a:lstStyle/>
                    <a:p>
                      <a:r>
                        <a:rPr lang="en-CH" sz="1600" dirty="0"/>
                        <a:t>400 MHz 2-cell cavities</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590607348"/>
                  </a:ext>
                </a:extLst>
              </a:tr>
              <a:tr h="370840">
                <a:tc>
                  <a:txBody>
                    <a:bodyPr/>
                    <a:lstStyle/>
                    <a:p>
                      <a:r>
                        <a:rPr lang="en-CH" sz="1600" dirty="0"/>
                        <a:t>800 MHz 6-cell cavities</a:t>
                      </a:r>
                    </a:p>
                  </a:txBody>
                  <a:tcPr/>
                </a:tc>
                <a:tc>
                  <a:txBody>
                    <a:bodyPr/>
                    <a:lstStyle/>
                    <a:p>
                      <a:endParaRPr lang="en-CH" sz="1600"/>
                    </a:p>
                  </a:txBody>
                  <a:tcPr/>
                </a:tc>
                <a:tc>
                  <a:txBody>
                    <a:bodyPr/>
                    <a:lstStyle/>
                    <a:p>
                      <a:endParaRPr lang="en-CH" sz="1600"/>
                    </a:p>
                  </a:txBody>
                  <a:tcPr/>
                </a:tc>
                <a:tc>
                  <a:txBody>
                    <a:bodyPr/>
                    <a:lstStyle/>
                    <a:p>
                      <a:endParaRPr lang="en-CH" sz="1600"/>
                    </a:p>
                  </a:txBody>
                  <a:tcPr/>
                </a:tc>
                <a:extLst>
                  <a:ext uri="{0D108BD9-81ED-4DB2-BD59-A6C34878D82A}">
                    <a16:rowId xmlns:a16="http://schemas.microsoft.com/office/drawing/2014/main" val="1025910288"/>
                  </a:ext>
                </a:extLst>
              </a:tr>
              <a:tr h="370840">
                <a:tc>
                  <a:txBody>
                    <a:bodyPr/>
                    <a:lstStyle/>
                    <a:p>
                      <a:r>
                        <a:rPr lang="en-CH" sz="1600" dirty="0"/>
                        <a:t>400 MHz power &amp; HOM couplers</a:t>
                      </a:r>
                    </a:p>
                  </a:txBody>
                  <a:tcPr/>
                </a:tc>
                <a:tc>
                  <a:txBody>
                    <a:bodyPr/>
                    <a:lstStyle/>
                    <a:p>
                      <a:r>
                        <a:rPr lang="en-US" sz="1600" dirty="0"/>
                        <a:t>Yes</a:t>
                      </a:r>
                      <a:endParaRPr lang="en-CH" sz="1600" dirty="0"/>
                    </a:p>
                  </a:txBody>
                  <a:tcPr/>
                </a:tc>
                <a:tc>
                  <a:txBody>
                    <a:bodyPr/>
                    <a:lstStyle/>
                    <a:p>
                      <a:r>
                        <a:rPr lang="en-US" sz="1600" dirty="0"/>
                        <a:t>Yes</a:t>
                      </a:r>
                      <a:endParaRPr lang="en-CH" sz="1600" dirty="0"/>
                    </a:p>
                  </a:txBody>
                  <a:tcPr/>
                </a:tc>
                <a:tc>
                  <a:txBody>
                    <a:bodyPr/>
                    <a:lstStyle/>
                    <a:p>
                      <a:endParaRPr lang="en-CH" sz="1600"/>
                    </a:p>
                  </a:txBody>
                  <a:tcPr/>
                </a:tc>
                <a:extLst>
                  <a:ext uri="{0D108BD9-81ED-4DB2-BD59-A6C34878D82A}">
                    <a16:rowId xmlns:a16="http://schemas.microsoft.com/office/drawing/2014/main" val="423165274"/>
                  </a:ext>
                </a:extLst>
              </a:tr>
              <a:tr h="370840">
                <a:tc>
                  <a:txBody>
                    <a:bodyPr/>
                    <a:lstStyle/>
                    <a:p>
                      <a:r>
                        <a:rPr lang="en-CH" sz="1600" dirty="0"/>
                        <a:t>800 MHz power &amp; HOM couplers</a:t>
                      </a:r>
                    </a:p>
                  </a:txBody>
                  <a:tcPr/>
                </a:tc>
                <a:tc>
                  <a:txBody>
                    <a:bodyPr/>
                    <a:lstStyle/>
                    <a:p>
                      <a:r>
                        <a:rPr lang="en-US" sz="1600" dirty="0"/>
                        <a:t>Yes</a:t>
                      </a:r>
                      <a:endParaRPr lang="en-CH" sz="1600" dirty="0"/>
                    </a:p>
                  </a:txBody>
                  <a:tcPr/>
                </a:tc>
                <a:tc>
                  <a:txBody>
                    <a:bodyPr/>
                    <a:lstStyle/>
                    <a:p>
                      <a:r>
                        <a:rPr lang="en-US" sz="1600" dirty="0"/>
                        <a:t>Yes</a:t>
                      </a:r>
                      <a:endParaRPr lang="en-CH" sz="1600" dirty="0"/>
                    </a:p>
                  </a:txBody>
                  <a:tcPr/>
                </a:tc>
                <a:tc>
                  <a:txBody>
                    <a:bodyPr/>
                    <a:lstStyle/>
                    <a:p>
                      <a:endParaRPr lang="en-CH" sz="1600"/>
                    </a:p>
                  </a:txBody>
                  <a:tcPr/>
                </a:tc>
                <a:extLst>
                  <a:ext uri="{0D108BD9-81ED-4DB2-BD59-A6C34878D82A}">
                    <a16:rowId xmlns:a16="http://schemas.microsoft.com/office/drawing/2014/main" val="3795957698"/>
                  </a:ext>
                </a:extLst>
              </a:tr>
              <a:tr h="370840">
                <a:tc>
                  <a:txBody>
                    <a:bodyPr/>
                    <a:lstStyle/>
                    <a:p>
                      <a:r>
                        <a:rPr lang="en-CH" sz="1600" dirty="0"/>
                        <a:t>400 MHz CM</a:t>
                      </a:r>
                    </a:p>
                  </a:txBody>
                  <a:tcPr/>
                </a:tc>
                <a:tc>
                  <a:txBody>
                    <a:bodyPr/>
                    <a:lstStyle/>
                    <a:p>
                      <a:endParaRPr lang="en-CH" sz="1600" dirty="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628619446"/>
                  </a:ext>
                </a:extLst>
              </a:tr>
              <a:tr h="370840">
                <a:tc>
                  <a:txBody>
                    <a:bodyPr/>
                    <a:lstStyle/>
                    <a:p>
                      <a:r>
                        <a:rPr lang="en-CH" sz="1600" dirty="0"/>
                        <a:t>800 MHz CM</a:t>
                      </a:r>
                    </a:p>
                  </a:txBody>
                  <a:tcPr/>
                </a:tc>
                <a:tc>
                  <a:txBody>
                    <a:bodyPr/>
                    <a:lstStyle/>
                    <a:p>
                      <a:endParaRPr lang="en-CH" sz="1600" dirty="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848408747"/>
                  </a:ext>
                </a:extLst>
              </a:tr>
              <a:tr h="370840">
                <a:tc>
                  <a:txBody>
                    <a:bodyPr/>
                    <a:lstStyle/>
                    <a:p>
                      <a:r>
                        <a:rPr lang="en-CH" sz="1600" dirty="0"/>
                        <a:t>High-efficiency power source 400 MHz</a:t>
                      </a:r>
                    </a:p>
                  </a:txBody>
                  <a:tcPr/>
                </a:tc>
                <a:tc>
                  <a:txBody>
                    <a:bodyPr/>
                    <a:lstStyle/>
                    <a:p>
                      <a:r>
                        <a:rPr lang="en-US" sz="1600" dirty="0"/>
                        <a:t>Yes</a:t>
                      </a:r>
                      <a:endParaRPr lang="en-CH" sz="1600" dirty="0"/>
                    </a:p>
                  </a:txBody>
                  <a:tcPr/>
                </a:tc>
                <a:tc>
                  <a:txBody>
                    <a:bodyPr/>
                    <a:lstStyle/>
                    <a:p>
                      <a:r>
                        <a:rPr lang="en-US" sz="1600" dirty="0"/>
                        <a:t>Yes</a:t>
                      </a:r>
                      <a:endParaRPr lang="en-CH" sz="1600" dirty="0"/>
                    </a:p>
                  </a:txBody>
                  <a:tcPr/>
                </a:tc>
                <a:tc>
                  <a:txBody>
                    <a:bodyPr/>
                    <a:lstStyle/>
                    <a:p>
                      <a:r>
                        <a:rPr lang="en-US" sz="1600" dirty="0"/>
                        <a:t>RF test bunker could be used for power source testing.</a:t>
                      </a:r>
                      <a:endParaRPr lang="en-CH" sz="1600" dirty="0"/>
                    </a:p>
                  </a:txBody>
                  <a:tcPr/>
                </a:tc>
                <a:extLst>
                  <a:ext uri="{0D108BD9-81ED-4DB2-BD59-A6C34878D82A}">
                    <a16:rowId xmlns:a16="http://schemas.microsoft.com/office/drawing/2014/main" val="467905940"/>
                  </a:ext>
                </a:extLst>
              </a:tr>
              <a:tr h="370840">
                <a:tc>
                  <a:txBody>
                    <a:bodyPr/>
                    <a:lstStyle/>
                    <a:p>
                      <a:r>
                        <a:rPr lang="en-CH" sz="1600" dirty="0"/>
                        <a:t>HE power 800 MHz</a:t>
                      </a:r>
                    </a:p>
                  </a:txBody>
                  <a:tcPr/>
                </a:tc>
                <a:tc>
                  <a:txBody>
                    <a:bodyPr/>
                    <a:lstStyle/>
                    <a:p>
                      <a:r>
                        <a:rPr lang="en-US" sz="1600" dirty="0"/>
                        <a:t>Yes</a:t>
                      </a:r>
                      <a:endParaRPr lang="en-CH" sz="1600" dirty="0"/>
                    </a:p>
                  </a:txBody>
                  <a:tcPr/>
                </a:tc>
                <a:tc>
                  <a:txBody>
                    <a:bodyPr/>
                    <a:lstStyle/>
                    <a:p>
                      <a:r>
                        <a:rPr lang="en-US" sz="1600" dirty="0"/>
                        <a:t>Yes</a:t>
                      </a:r>
                      <a:endParaRPr lang="en-CH"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RF test bunker could be used for power source testing.</a:t>
                      </a:r>
                      <a:endParaRPr lang="en-CH" sz="1600" dirty="0"/>
                    </a:p>
                  </a:txBody>
                  <a:tcPr/>
                </a:tc>
                <a:extLst>
                  <a:ext uri="{0D108BD9-81ED-4DB2-BD59-A6C34878D82A}">
                    <a16:rowId xmlns:a16="http://schemas.microsoft.com/office/drawing/2014/main" val="3838560884"/>
                  </a:ext>
                </a:extLst>
              </a:tr>
              <a:tr h="370840">
                <a:tc>
                  <a:txBody>
                    <a:bodyPr/>
                    <a:lstStyle/>
                    <a:p>
                      <a:r>
                        <a:rPr lang="en-CH" sz="1600" dirty="0"/>
                        <a:t>High-power test infrastructure</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4019209477"/>
                  </a:ext>
                </a:extLst>
              </a:tr>
            </a:tbl>
          </a:graphicData>
        </a:graphic>
      </p:graphicFrame>
    </p:spTree>
    <p:extLst>
      <p:ext uri="{BB962C8B-B14F-4D97-AF65-F5344CB8AC3E}">
        <p14:creationId xmlns:p14="http://schemas.microsoft.com/office/powerpoint/2010/main" val="3245677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BF16-0ADE-2045-5EC3-586BE6E3B719}"/>
              </a:ext>
            </a:extLst>
          </p:cNvPr>
          <p:cNvSpPr>
            <a:spLocks noGrp="1"/>
          </p:cNvSpPr>
          <p:nvPr>
            <p:ph type="title"/>
          </p:nvPr>
        </p:nvSpPr>
        <p:spPr/>
        <p:txBody>
          <a:bodyPr/>
          <a:lstStyle/>
          <a:p>
            <a:r>
              <a:rPr lang="en-CH" dirty="0"/>
              <a:t>Next steps</a:t>
            </a:r>
          </a:p>
        </p:txBody>
      </p:sp>
      <p:sp>
        <p:nvSpPr>
          <p:cNvPr id="3" name="Text Placeholder 2">
            <a:extLst>
              <a:ext uri="{FF2B5EF4-FFF2-40B4-BE49-F238E27FC236}">
                <a16:creationId xmlns:a16="http://schemas.microsoft.com/office/drawing/2014/main" id="{6D08C7FC-D469-F888-E3D3-7FA73CB05945}"/>
              </a:ext>
            </a:extLst>
          </p:cNvPr>
          <p:cNvSpPr>
            <a:spLocks noGrp="1"/>
          </p:cNvSpPr>
          <p:nvPr>
            <p:ph type="body" idx="1"/>
          </p:nvPr>
        </p:nvSpPr>
        <p:spPr/>
        <p:txBody>
          <a:bodyPr/>
          <a:lstStyle/>
          <a:p>
            <a:endParaRPr lang="en-CH"/>
          </a:p>
        </p:txBody>
      </p:sp>
    </p:spTree>
    <p:extLst>
      <p:ext uri="{BB962C8B-B14F-4D97-AF65-F5344CB8AC3E}">
        <p14:creationId xmlns:p14="http://schemas.microsoft.com/office/powerpoint/2010/main" val="689058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D4EC-8B32-2114-C2F2-BE93C93FA9E0}"/>
              </a:ext>
            </a:extLst>
          </p:cNvPr>
          <p:cNvSpPr>
            <a:spLocks noGrp="1"/>
          </p:cNvSpPr>
          <p:nvPr>
            <p:ph type="title"/>
          </p:nvPr>
        </p:nvSpPr>
        <p:spPr/>
        <p:txBody>
          <a:bodyPr/>
          <a:lstStyle/>
          <a:p>
            <a:r>
              <a:rPr lang="en-CH" dirty="0"/>
              <a:t>Collaboration agreements</a:t>
            </a:r>
          </a:p>
        </p:txBody>
      </p:sp>
      <p:sp>
        <p:nvSpPr>
          <p:cNvPr id="3" name="Content Placeholder 2">
            <a:extLst>
              <a:ext uri="{FF2B5EF4-FFF2-40B4-BE49-F238E27FC236}">
                <a16:creationId xmlns:a16="http://schemas.microsoft.com/office/drawing/2014/main" id="{D640DEFD-8EA0-30A4-21B4-33E1D05691DF}"/>
              </a:ext>
            </a:extLst>
          </p:cNvPr>
          <p:cNvSpPr>
            <a:spLocks noGrp="1"/>
          </p:cNvSpPr>
          <p:nvPr>
            <p:ph idx="1"/>
          </p:nvPr>
        </p:nvSpPr>
        <p:spPr/>
        <p:txBody>
          <a:bodyPr>
            <a:normAutofit fontScale="62500" lnSpcReduction="20000"/>
          </a:bodyPr>
          <a:lstStyle/>
          <a:p>
            <a:r>
              <a:rPr lang="en-CH" b="1" dirty="0"/>
              <a:t>DESY– CERN: </a:t>
            </a:r>
            <a:r>
              <a:rPr lang="en-CH" dirty="0"/>
              <a:t>exchange on SRF R&amp;D is ongoing. Framework agreement for collaboration on 800 MHz with funding via German ministry. Detailed agreement to be set up. </a:t>
            </a:r>
          </a:p>
          <a:p>
            <a:r>
              <a:rPr lang="en-CH" b="1" dirty="0"/>
              <a:t>IJCLAB – CERN: </a:t>
            </a:r>
            <a:r>
              <a:rPr lang="en-CH" dirty="0"/>
              <a:t>framework agreement in place, detailed agreement in preparation (mechanical design of cavity, CM, some R&amp;D work on cavity performance, CM testing at PERLE), financing in place. </a:t>
            </a:r>
          </a:p>
          <a:p>
            <a:r>
              <a:rPr lang="en-CH" b="1" dirty="0"/>
              <a:t>STFC – CERN (incl. Lancaster Uni)</a:t>
            </a:r>
            <a:r>
              <a:rPr lang="en-CH" dirty="0"/>
              <a:t>: agreement ready for signature on R&amp;D under the umbrella of sustainability (e.g. total carbon footprint, exchange on chemistry and coating technologies, FRT, general SRF testing aspects).</a:t>
            </a:r>
          </a:p>
          <a:p>
            <a:r>
              <a:rPr lang="en-CH" b="1" dirty="0"/>
              <a:t>CEA – CERN: </a:t>
            </a:r>
            <a:r>
              <a:rPr lang="en-CH" dirty="0"/>
              <a:t>fields of interest identified, further discussions needed to arrive at an agreement. </a:t>
            </a:r>
          </a:p>
          <a:p>
            <a:r>
              <a:rPr lang="en-CH" b="1" dirty="0"/>
              <a:t>KEK – CERN: </a:t>
            </a:r>
            <a:r>
              <a:rPr lang="en-CH" dirty="0"/>
              <a:t>being prepared for signatures, general exchange on SRF R&amp;D including exchange of cavities &amp; personnel.</a:t>
            </a:r>
          </a:p>
          <a:p>
            <a:r>
              <a:rPr lang="en-CH" b="1" dirty="0"/>
              <a:t>FNAL – CERN: </a:t>
            </a:r>
            <a:r>
              <a:rPr lang="en-CH" dirty="0"/>
              <a:t>work advancing on 800 MHz cavity &amp; CM design (continues in parallel with IJCLAB), contract ready but not signed. </a:t>
            </a:r>
          </a:p>
          <a:p>
            <a:r>
              <a:rPr lang="en-CH" b="1" dirty="0"/>
              <a:t>Cornell – CERN: </a:t>
            </a:r>
            <a:r>
              <a:rPr lang="en-CH" dirty="0"/>
              <a:t>personel exchange, interest in Nb3SN, missing funding for now.</a:t>
            </a:r>
          </a:p>
          <a:p>
            <a:r>
              <a:rPr lang="en-CH" b="1" dirty="0"/>
              <a:t>JLAB – CERN: </a:t>
            </a:r>
            <a:r>
              <a:rPr lang="en-CH" dirty="0"/>
              <a:t>framework agreement in place. Active exchange on SRF R&amp;D &amp; FRT</a:t>
            </a:r>
          </a:p>
        </p:txBody>
      </p:sp>
    </p:spTree>
    <p:extLst>
      <p:ext uri="{BB962C8B-B14F-4D97-AF65-F5344CB8AC3E}">
        <p14:creationId xmlns:p14="http://schemas.microsoft.com/office/powerpoint/2010/main" val="3356622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68E9-3EF5-1537-D1A7-1996114122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51B30-8AD1-F217-5856-29EACF42AE83}"/>
              </a:ext>
            </a:extLst>
          </p:cNvPr>
          <p:cNvSpPr>
            <a:spLocks noGrp="1"/>
          </p:cNvSpPr>
          <p:nvPr>
            <p:ph type="title"/>
          </p:nvPr>
        </p:nvSpPr>
        <p:spPr/>
        <p:txBody>
          <a:bodyPr/>
          <a:lstStyle/>
          <a:p>
            <a:r>
              <a:rPr lang="en-CH" dirty="0"/>
              <a:t>Further discussions on collaborations</a:t>
            </a:r>
          </a:p>
        </p:txBody>
      </p:sp>
      <p:sp>
        <p:nvSpPr>
          <p:cNvPr id="3" name="Content Placeholder 2">
            <a:extLst>
              <a:ext uri="{FF2B5EF4-FFF2-40B4-BE49-F238E27FC236}">
                <a16:creationId xmlns:a16="http://schemas.microsoft.com/office/drawing/2014/main" id="{5CCD7FA9-4B0F-B39B-2188-81ED233778B5}"/>
              </a:ext>
            </a:extLst>
          </p:cNvPr>
          <p:cNvSpPr>
            <a:spLocks noGrp="1"/>
          </p:cNvSpPr>
          <p:nvPr>
            <p:ph idx="1"/>
          </p:nvPr>
        </p:nvSpPr>
        <p:spPr/>
        <p:txBody>
          <a:bodyPr>
            <a:normAutofit fontScale="92500" lnSpcReduction="10000"/>
          </a:bodyPr>
          <a:lstStyle/>
          <a:p>
            <a:r>
              <a:rPr lang="en-CH" b="1" dirty="0"/>
              <a:t>DESY– CERN </a:t>
            </a:r>
            <a:r>
              <a:rPr lang="en-CH" dirty="0"/>
              <a:t>meeting 29.01.2026: define scope of DESY engagement on 800 MHz (funded by German ministry)</a:t>
            </a:r>
          </a:p>
          <a:p>
            <a:r>
              <a:rPr lang="en-CH" dirty="0"/>
              <a:t>3d </a:t>
            </a:r>
            <a:r>
              <a:rPr lang="en-CH" b="1" dirty="0"/>
              <a:t>CEA – CERN </a:t>
            </a:r>
            <a:r>
              <a:rPr lang="en-CH" dirty="0"/>
              <a:t>meeting 30.01.2026: preparation of a collaboration agreement (800 MHz CM assembly, couplers, SRF R&amp;D, coating, etc). Fields of interest have been identified, financing to be clarified.</a:t>
            </a:r>
          </a:p>
          <a:p>
            <a:r>
              <a:rPr lang="en-CH" b="1" dirty="0"/>
              <a:t>CEA – CERN </a:t>
            </a:r>
            <a:r>
              <a:rPr lang="en-CH" dirty="0"/>
              <a:t>(F. Sabatier &amp; M. Benedikt), 23.03.2026: discussion on FCC collaboration &amp; financing.</a:t>
            </a:r>
          </a:p>
          <a:p>
            <a:r>
              <a:rPr lang="en-CH" b="1" dirty="0"/>
              <a:t>STFC – CERN </a:t>
            </a:r>
            <a:r>
              <a:rPr lang="en-CH" dirty="0"/>
              <a:t>meeting tbd: clarify resource needs for chemistry &amp; coating infrastructure. </a:t>
            </a:r>
          </a:p>
          <a:p>
            <a:r>
              <a:rPr lang="en-CH" b="1" dirty="0"/>
              <a:t>CERN – IJCLab, CEA, DESY </a:t>
            </a:r>
            <a:r>
              <a:rPr lang="en-CH" dirty="0"/>
              <a:t>meeting 07.04.2026: coordination between contributions to 800 MHz module.</a:t>
            </a:r>
          </a:p>
        </p:txBody>
      </p:sp>
    </p:spTree>
    <p:extLst>
      <p:ext uri="{BB962C8B-B14F-4D97-AF65-F5344CB8AC3E}">
        <p14:creationId xmlns:p14="http://schemas.microsoft.com/office/powerpoint/2010/main" val="3342954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6A12-D294-2A0E-D42C-6073750039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62121-CAA1-E9F5-4738-39320D6813B9}"/>
              </a:ext>
            </a:extLst>
          </p:cNvPr>
          <p:cNvSpPr>
            <a:spLocks noGrp="1"/>
          </p:cNvSpPr>
          <p:nvPr>
            <p:ph type="title"/>
          </p:nvPr>
        </p:nvSpPr>
        <p:spPr/>
        <p:txBody>
          <a:bodyPr/>
          <a:lstStyle/>
          <a:p>
            <a:r>
              <a:rPr lang="en-CH" dirty="0"/>
              <a:t>Funding opportunities with German institutes</a:t>
            </a:r>
          </a:p>
        </p:txBody>
      </p:sp>
      <p:sp>
        <p:nvSpPr>
          <p:cNvPr id="3" name="Content Placeholder 2">
            <a:extLst>
              <a:ext uri="{FF2B5EF4-FFF2-40B4-BE49-F238E27FC236}">
                <a16:creationId xmlns:a16="http://schemas.microsoft.com/office/drawing/2014/main" id="{2389009B-1017-427C-8626-D6D71EBAD6AF}"/>
              </a:ext>
            </a:extLst>
          </p:cNvPr>
          <p:cNvSpPr>
            <a:spLocks noGrp="1"/>
          </p:cNvSpPr>
          <p:nvPr>
            <p:ph idx="1"/>
          </p:nvPr>
        </p:nvSpPr>
        <p:spPr>
          <a:xfrm>
            <a:off x="838200" y="1825625"/>
            <a:ext cx="10515600" cy="4667250"/>
          </a:xfrm>
        </p:spPr>
        <p:txBody>
          <a:bodyPr>
            <a:normAutofit fontScale="92500" lnSpcReduction="10000"/>
          </a:bodyPr>
          <a:lstStyle/>
          <a:p>
            <a:r>
              <a:rPr lang="en-CH" dirty="0"/>
              <a:t>The DESY – CERN collaboration on prototyping 800 MHz cavities with industry is fully financed via a </a:t>
            </a:r>
            <a:r>
              <a:rPr lang="en-CH" b="1" dirty="0"/>
              <a:t>special grant from the German ministry</a:t>
            </a:r>
            <a:r>
              <a:rPr lang="en-CH" dirty="0"/>
              <a:t>. </a:t>
            </a:r>
          </a:p>
          <a:p>
            <a:r>
              <a:rPr lang="en-CH" dirty="0"/>
              <a:t>The express purpose is to prepare Germany for a large industrial procurement (with supervision by institutes) in case FCC gets approved. </a:t>
            </a:r>
          </a:p>
          <a:p>
            <a:r>
              <a:rPr lang="en-CH" b="1" dirty="0"/>
              <a:t>Further CERN collaborations with German institutes can be supported! </a:t>
            </a:r>
            <a:r>
              <a:rPr lang="en-CH" dirty="0"/>
              <a:t>(in view of future German procurements)</a:t>
            </a:r>
          </a:p>
          <a:p>
            <a:r>
              <a:rPr lang="en-CH" dirty="0"/>
              <a:t>Potential topics include: power and HOM couplers, coupler testing (resonant ring), custom height waveguides and high-power equipment (between half-height and full-height), SRF high-Q, Nb3Sn, clean process equipment for clean-rooms (assembly toolings, LPR/HPR also with alcohol, in-situ FPC exchange, ..)</a:t>
            </a:r>
          </a:p>
        </p:txBody>
      </p:sp>
    </p:spTree>
    <p:extLst>
      <p:ext uri="{BB962C8B-B14F-4D97-AF65-F5344CB8AC3E}">
        <p14:creationId xmlns:p14="http://schemas.microsoft.com/office/powerpoint/2010/main" val="419891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77C4-B32B-02AB-6DC1-39D714F5F857}"/>
              </a:ext>
            </a:extLst>
          </p:cNvPr>
          <p:cNvSpPr>
            <a:spLocks noGrp="1"/>
          </p:cNvSpPr>
          <p:nvPr>
            <p:ph type="title"/>
          </p:nvPr>
        </p:nvSpPr>
        <p:spPr>
          <a:xfrm>
            <a:off x="838200" y="365126"/>
            <a:ext cx="10515600" cy="744584"/>
          </a:xfrm>
        </p:spPr>
        <p:txBody>
          <a:bodyPr/>
          <a:lstStyle/>
          <a:p>
            <a:r>
              <a:rPr lang="en-CH" dirty="0"/>
              <a:t>Expression of interest by xxxLab</a:t>
            </a:r>
          </a:p>
        </p:txBody>
      </p:sp>
      <p:graphicFrame>
        <p:nvGraphicFramePr>
          <p:cNvPr id="4" name="Content Placeholder 3">
            <a:extLst>
              <a:ext uri="{FF2B5EF4-FFF2-40B4-BE49-F238E27FC236}">
                <a16:creationId xmlns:a16="http://schemas.microsoft.com/office/drawing/2014/main" id="{B4BBA4FF-3228-5B70-9195-16944F56211B}"/>
              </a:ext>
            </a:extLst>
          </p:cNvPr>
          <p:cNvGraphicFramePr>
            <a:graphicFrameLocks noGrp="1"/>
          </p:cNvGraphicFramePr>
          <p:nvPr>
            <p:ph idx="1"/>
            <p:extLst>
              <p:ext uri="{D42A27DB-BD31-4B8C-83A1-F6EECF244321}">
                <p14:modId xmlns:p14="http://schemas.microsoft.com/office/powerpoint/2010/main" val="1748215464"/>
              </p:ext>
            </p:extLst>
          </p:nvPr>
        </p:nvGraphicFramePr>
        <p:xfrm>
          <a:off x="642891" y="1257454"/>
          <a:ext cx="10515596" cy="4993640"/>
        </p:xfrm>
        <a:graphic>
          <a:graphicData uri="http://schemas.openxmlformats.org/drawingml/2006/table">
            <a:tbl>
              <a:tblPr firstRow="1" bandRow="1">
                <a:tableStyleId>{5C22544A-7EE6-4342-B048-85BDC9FD1C3A}</a:tableStyleId>
              </a:tblPr>
              <a:tblGrid>
                <a:gridCol w="2428783">
                  <a:extLst>
                    <a:ext uri="{9D8B030D-6E8A-4147-A177-3AD203B41FA5}">
                      <a16:colId xmlns:a16="http://schemas.microsoft.com/office/drawing/2014/main" val="809702790"/>
                    </a:ext>
                  </a:extLst>
                </a:gridCol>
                <a:gridCol w="1544714">
                  <a:extLst>
                    <a:ext uri="{9D8B030D-6E8A-4147-A177-3AD203B41FA5}">
                      <a16:colId xmlns:a16="http://schemas.microsoft.com/office/drawing/2014/main" val="1021068723"/>
                    </a:ext>
                  </a:extLst>
                </a:gridCol>
                <a:gridCol w="1740024">
                  <a:extLst>
                    <a:ext uri="{9D8B030D-6E8A-4147-A177-3AD203B41FA5}">
                      <a16:colId xmlns:a16="http://schemas.microsoft.com/office/drawing/2014/main" val="433476463"/>
                    </a:ext>
                  </a:extLst>
                </a:gridCol>
                <a:gridCol w="4802075">
                  <a:extLst>
                    <a:ext uri="{9D8B030D-6E8A-4147-A177-3AD203B41FA5}">
                      <a16:colId xmlns:a16="http://schemas.microsoft.com/office/drawing/2014/main" val="1595989790"/>
                    </a:ext>
                  </a:extLst>
                </a:gridCol>
              </a:tblGrid>
              <a:tr h="370840">
                <a:tc>
                  <a:txBody>
                    <a:bodyPr/>
                    <a:lstStyle/>
                    <a:p>
                      <a:r>
                        <a:rPr lang="en-CH" sz="1600" dirty="0"/>
                        <a:t>R&amp;D challenge</a:t>
                      </a:r>
                    </a:p>
                  </a:txBody>
                  <a:tcPr/>
                </a:tc>
                <a:tc>
                  <a:txBody>
                    <a:bodyPr/>
                    <a:lstStyle/>
                    <a:p>
                      <a:r>
                        <a:rPr lang="en-CH" sz="1600" dirty="0"/>
                        <a:t>Interest to participate</a:t>
                      </a:r>
                    </a:p>
                  </a:txBody>
                  <a:tcPr/>
                </a:tc>
                <a:tc>
                  <a:txBody>
                    <a:bodyPr/>
                    <a:lstStyle/>
                    <a:p>
                      <a:r>
                        <a:rPr lang="en-CH" sz="1600" dirty="0"/>
                        <a:t>Additional resources needed</a:t>
                      </a:r>
                    </a:p>
                  </a:txBody>
                  <a:tcPr/>
                </a:tc>
                <a:tc>
                  <a:txBody>
                    <a:bodyPr/>
                    <a:lstStyle/>
                    <a:p>
                      <a:r>
                        <a:rPr lang="en-CH" sz="1600" dirty="0"/>
                        <a:t>Existing infrastructure that could be used</a:t>
                      </a:r>
                    </a:p>
                  </a:txBody>
                  <a:tcPr/>
                </a:tc>
                <a:extLst>
                  <a:ext uri="{0D108BD9-81ED-4DB2-BD59-A6C34878D82A}">
                    <a16:rowId xmlns:a16="http://schemas.microsoft.com/office/drawing/2014/main" val="868526909"/>
                  </a:ext>
                </a:extLst>
              </a:tr>
              <a:tr h="370840">
                <a:tc>
                  <a:txBody>
                    <a:bodyPr/>
                    <a:lstStyle/>
                    <a:p>
                      <a:r>
                        <a:rPr lang="en-CH" sz="1600" dirty="0"/>
                        <a:t>400 MHz 2-cell cavities</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590607348"/>
                  </a:ext>
                </a:extLst>
              </a:tr>
              <a:tr h="370840">
                <a:tc>
                  <a:txBody>
                    <a:bodyPr/>
                    <a:lstStyle/>
                    <a:p>
                      <a:r>
                        <a:rPr lang="en-CH" sz="1600" dirty="0"/>
                        <a:t>800 MHz 6-cell cavities</a:t>
                      </a:r>
                    </a:p>
                  </a:txBody>
                  <a:tcPr/>
                </a:tc>
                <a:tc>
                  <a:txBody>
                    <a:bodyPr/>
                    <a:lstStyle/>
                    <a:p>
                      <a:endParaRPr lang="en-CH" sz="1600"/>
                    </a:p>
                  </a:txBody>
                  <a:tcPr/>
                </a:tc>
                <a:tc>
                  <a:txBody>
                    <a:bodyPr/>
                    <a:lstStyle/>
                    <a:p>
                      <a:endParaRPr lang="en-CH" sz="1600"/>
                    </a:p>
                  </a:txBody>
                  <a:tcPr/>
                </a:tc>
                <a:tc>
                  <a:txBody>
                    <a:bodyPr/>
                    <a:lstStyle/>
                    <a:p>
                      <a:endParaRPr lang="en-CH" sz="1600"/>
                    </a:p>
                  </a:txBody>
                  <a:tcPr/>
                </a:tc>
                <a:extLst>
                  <a:ext uri="{0D108BD9-81ED-4DB2-BD59-A6C34878D82A}">
                    <a16:rowId xmlns:a16="http://schemas.microsoft.com/office/drawing/2014/main" val="1025910288"/>
                  </a:ext>
                </a:extLst>
              </a:tr>
              <a:tr h="370840">
                <a:tc>
                  <a:txBody>
                    <a:bodyPr/>
                    <a:lstStyle/>
                    <a:p>
                      <a:r>
                        <a:rPr lang="en-CH" sz="1600" dirty="0"/>
                        <a:t>400 MHz power &amp; HOM couplers</a:t>
                      </a:r>
                    </a:p>
                  </a:txBody>
                  <a:tcPr/>
                </a:tc>
                <a:tc>
                  <a:txBody>
                    <a:bodyPr/>
                    <a:lstStyle/>
                    <a:p>
                      <a:endParaRPr lang="en-CH" sz="1600"/>
                    </a:p>
                  </a:txBody>
                  <a:tcPr/>
                </a:tc>
                <a:tc>
                  <a:txBody>
                    <a:bodyPr/>
                    <a:lstStyle/>
                    <a:p>
                      <a:endParaRPr lang="en-CH" sz="1600"/>
                    </a:p>
                  </a:txBody>
                  <a:tcPr/>
                </a:tc>
                <a:tc>
                  <a:txBody>
                    <a:bodyPr/>
                    <a:lstStyle/>
                    <a:p>
                      <a:endParaRPr lang="en-CH" sz="1600"/>
                    </a:p>
                  </a:txBody>
                  <a:tcPr/>
                </a:tc>
                <a:extLst>
                  <a:ext uri="{0D108BD9-81ED-4DB2-BD59-A6C34878D82A}">
                    <a16:rowId xmlns:a16="http://schemas.microsoft.com/office/drawing/2014/main" val="423165274"/>
                  </a:ext>
                </a:extLst>
              </a:tr>
              <a:tr h="370840">
                <a:tc>
                  <a:txBody>
                    <a:bodyPr/>
                    <a:lstStyle/>
                    <a:p>
                      <a:r>
                        <a:rPr lang="en-CH" sz="1600" dirty="0"/>
                        <a:t>800 MHz power &amp; HOM couplers</a:t>
                      </a:r>
                    </a:p>
                  </a:txBody>
                  <a:tcPr/>
                </a:tc>
                <a:tc>
                  <a:txBody>
                    <a:bodyPr/>
                    <a:lstStyle/>
                    <a:p>
                      <a:endParaRPr lang="en-CH" sz="1600"/>
                    </a:p>
                  </a:txBody>
                  <a:tcPr/>
                </a:tc>
                <a:tc>
                  <a:txBody>
                    <a:bodyPr/>
                    <a:lstStyle/>
                    <a:p>
                      <a:endParaRPr lang="en-CH" sz="1600"/>
                    </a:p>
                  </a:txBody>
                  <a:tcPr/>
                </a:tc>
                <a:tc>
                  <a:txBody>
                    <a:bodyPr/>
                    <a:lstStyle/>
                    <a:p>
                      <a:endParaRPr lang="en-CH" sz="1600"/>
                    </a:p>
                  </a:txBody>
                  <a:tcPr/>
                </a:tc>
                <a:extLst>
                  <a:ext uri="{0D108BD9-81ED-4DB2-BD59-A6C34878D82A}">
                    <a16:rowId xmlns:a16="http://schemas.microsoft.com/office/drawing/2014/main" val="3795957698"/>
                  </a:ext>
                </a:extLst>
              </a:tr>
              <a:tr h="370840">
                <a:tc>
                  <a:txBody>
                    <a:bodyPr/>
                    <a:lstStyle/>
                    <a:p>
                      <a:r>
                        <a:rPr lang="en-CH" sz="1600" dirty="0"/>
                        <a:t>400 MHz CM</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628619446"/>
                  </a:ext>
                </a:extLst>
              </a:tr>
              <a:tr h="370840">
                <a:tc>
                  <a:txBody>
                    <a:bodyPr/>
                    <a:lstStyle/>
                    <a:p>
                      <a:r>
                        <a:rPr lang="en-CH" sz="1600" dirty="0"/>
                        <a:t>800 MHz CM</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848408747"/>
                  </a:ext>
                </a:extLst>
              </a:tr>
              <a:tr h="370840">
                <a:tc>
                  <a:txBody>
                    <a:bodyPr/>
                    <a:lstStyle/>
                    <a:p>
                      <a:r>
                        <a:rPr lang="en-CH" sz="1600" dirty="0"/>
                        <a:t>High-efficiency power source 400 MHz</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467905940"/>
                  </a:ext>
                </a:extLst>
              </a:tr>
              <a:tr h="370840">
                <a:tc>
                  <a:txBody>
                    <a:bodyPr/>
                    <a:lstStyle/>
                    <a:p>
                      <a:r>
                        <a:rPr lang="en-CH" sz="1600" dirty="0"/>
                        <a:t>HE power 800 MHz</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3838560884"/>
                  </a:ext>
                </a:extLst>
              </a:tr>
              <a:tr h="370840">
                <a:tc>
                  <a:txBody>
                    <a:bodyPr/>
                    <a:lstStyle/>
                    <a:p>
                      <a:r>
                        <a:rPr lang="en-CH" sz="1600" dirty="0"/>
                        <a:t>High-power test infrastructure</a:t>
                      </a:r>
                    </a:p>
                  </a:txBody>
                  <a:tcPr/>
                </a:tc>
                <a:tc>
                  <a:txBody>
                    <a:bodyPr/>
                    <a:lstStyle/>
                    <a:p>
                      <a:endParaRPr lang="en-CH" sz="1600"/>
                    </a:p>
                  </a:txBody>
                  <a:tcPr/>
                </a:tc>
                <a:tc>
                  <a:txBody>
                    <a:bodyPr/>
                    <a:lstStyle/>
                    <a:p>
                      <a:endParaRPr lang="en-CH" sz="1600" dirty="0"/>
                    </a:p>
                  </a:txBody>
                  <a:tcPr/>
                </a:tc>
                <a:tc>
                  <a:txBody>
                    <a:bodyPr/>
                    <a:lstStyle/>
                    <a:p>
                      <a:endParaRPr lang="en-CH" sz="1600" dirty="0"/>
                    </a:p>
                  </a:txBody>
                  <a:tcPr/>
                </a:tc>
                <a:extLst>
                  <a:ext uri="{0D108BD9-81ED-4DB2-BD59-A6C34878D82A}">
                    <a16:rowId xmlns:a16="http://schemas.microsoft.com/office/drawing/2014/main" val="4019209477"/>
                  </a:ext>
                </a:extLst>
              </a:tr>
            </a:tbl>
          </a:graphicData>
        </a:graphic>
      </p:graphicFrame>
    </p:spTree>
    <p:extLst>
      <p:ext uri="{BB962C8B-B14F-4D97-AF65-F5344CB8AC3E}">
        <p14:creationId xmlns:p14="http://schemas.microsoft.com/office/powerpoint/2010/main" val="4280631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C288C-C2B4-BF6F-45E0-3A398DC1C5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B75D95-A91F-239E-3B6F-7079D23C1F77}"/>
              </a:ext>
            </a:extLst>
          </p:cNvPr>
          <p:cNvSpPr>
            <a:spLocks noGrp="1"/>
          </p:cNvSpPr>
          <p:nvPr>
            <p:ph type="title"/>
          </p:nvPr>
        </p:nvSpPr>
        <p:spPr>
          <a:xfrm>
            <a:off x="324278" y="79255"/>
            <a:ext cx="9372172" cy="675122"/>
          </a:xfrm>
        </p:spPr>
        <p:txBody>
          <a:bodyPr/>
          <a:lstStyle/>
          <a:p>
            <a:r>
              <a:rPr lang="en-US" sz="3200" dirty="0"/>
              <a:t>RF Roadmap 2026 - 2031</a:t>
            </a:r>
            <a:endParaRPr lang="en-GB" sz="3200" dirty="0"/>
          </a:p>
        </p:txBody>
      </p:sp>
      <p:sp>
        <p:nvSpPr>
          <p:cNvPr id="6" name="Slide Number Placeholder 5">
            <a:extLst>
              <a:ext uri="{FF2B5EF4-FFF2-40B4-BE49-F238E27FC236}">
                <a16:creationId xmlns:a16="http://schemas.microsoft.com/office/drawing/2014/main" id="{4C20E69B-03D7-B8C7-8FAB-7CA5AF49CAB1}"/>
              </a:ext>
            </a:extLst>
          </p:cNvPr>
          <p:cNvSpPr>
            <a:spLocks noGrp="1"/>
          </p:cNvSpPr>
          <p:nvPr>
            <p:ph type="sldNum" sz="quarter" idx="12"/>
          </p:nvPr>
        </p:nvSpPr>
        <p:spPr>
          <a:xfrm>
            <a:off x="5553773" y="3212497"/>
            <a:ext cx="340627" cy="182563"/>
          </a:xfrm>
          <a:prstGeom prst="rect">
            <a:avLst/>
          </a:prstGeom>
        </p:spPr>
        <p:txBody>
          <a:bodyPr vert="horz" lIns="0" tIns="0" rIns="0" bIns="0" rtlCol="0" anchor="ctr"/>
          <a:lstStyle>
            <a:defPPr>
              <a:defRPr lang="en-US"/>
            </a:defPPr>
            <a:lvl1pPr marL="0" algn="r" defTabSz="457200" rtl="0" eaLnBrk="1" latinLnBrk="0" hangingPunct="1">
              <a:defRPr sz="425" b="1"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36B5EA5A-BC32-A742-B11B-8E7414D5B535}" type="slidenum">
              <a:rPr lang="en-US" smtClean="0"/>
              <a:pPr/>
              <a:t>5</a:t>
            </a:fld>
            <a:endParaRPr lang="en-US" dirty="0"/>
          </a:p>
        </p:txBody>
      </p:sp>
      <p:graphicFrame>
        <p:nvGraphicFramePr>
          <p:cNvPr id="2" name="Table 1">
            <a:extLst>
              <a:ext uri="{FF2B5EF4-FFF2-40B4-BE49-F238E27FC236}">
                <a16:creationId xmlns:a16="http://schemas.microsoft.com/office/drawing/2014/main" id="{B8D72231-00EC-15C3-8358-98671B1677AB}"/>
              </a:ext>
            </a:extLst>
          </p:cNvPr>
          <p:cNvGraphicFramePr>
            <a:graphicFrameLocks noGrp="1"/>
          </p:cNvGraphicFramePr>
          <p:nvPr/>
        </p:nvGraphicFramePr>
        <p:xfrm>
          <a:off x="345234" y="1034392"/>
          <a:ext cx="11481103" cy="4577355"/>
        </p:xfrm>
        <a:graphic>
          <a:graphicData uri="http://schemas.openxmlformats.org/drawingml/2006/table">
            <a:tbl>
              <a:tblPr firstRow="1" bandRow="1">
                <a:tableStyleId>{ED083AE6-46FA-4A59-8FB0-9F97EB10719F}</a:tableStyleId>
              </a:tblPr>
              <a:tblGrid>
                <a:gridCol w="3057103">
                  <a:extLst>
                    <a:ext uri="{9D8B030D-6E8A-4147-A177-3AD203B41FA5}">
                      <a16:colId xmlns:a16="http://schemas.microsoft.com/office/drawing/2014/main" val="505921930"/>
                    </a:ext>
                  </a:extLst>
                </a:gridCol>
                <a:gridCol w="1404000">
                  <a:extLst>
                    <a:ext uri="{9D8B030D-6E8A-4147-A177-3AD203B41FA5}">
                      <a16:colId xmlns:a16="http://schemas.microsoft.com/office/drawing/2014/main" val="3156587799"/>
                    </a:ext>
                  </a:extLst>
                </a:gridCol>
                <a:gridCol w="1404000">
                  <a:extLst>
                    <a:ext uri="{9D8B030D-6E8A-4147-A177-3AD203B41FA5}">
                      <a16:colId xmlns:a16="http://schemas.microsoft.com/office/drawing/2014/main" val="2492500374"/>
                    </a:ext>
                  </a:extLst>
                </a:gridCol>
                <a:gridCol w="1404000">
                  <a:extLst>
                    <a:ext uri="{9D8B030D-6E8A-4147-A177-3AD203B41FA5}">
                      <a16:colId xmlns:a16="http://schemas.microsoft.com/office/drawing/2014/main" val="957838493"/>
                    </a:ext>
                  </a:extLst>
                </a:gridCol>
                <a:gridCol w="1404000">
                  <a:extLst>
                    <a:ext uri="{9D8B030D-6E8A-4147-A177-3AD203B41FA5}">
                      <a16:colId xmlns:a16="http://schemas.microsoft.com/office/drawing/2014/main" val="3416249213"/>
                    </a:ext>
                  </a:extLst>
                </a:gridCol>
                <a:gridCol w="1404000">
                  <a:extLst>
                    <a:ext uri="{9D8B030D-6E8A-4147-A177-3AD203B41FA5}">
                      <a16:colId xmlns:a16="http://schemas.microsoft.com/office/drawing/2014/main" val="2074050058"/>
                    </a:ext>
                  </a:extLst>
                </a:gridCol>
                <a:gridCol w="1404000">
                  <a:extLst>
                    <a:ext uri="{9D8B030D-6E8A-4147-A177-3AD203B41FA5}">
                      <a16:colId xmlns:a16="http://schemas.microsoft.com/office/drawing/2014/main" val="1863648600"/>
                    </a:ext>
                  </a:extLst>
                </a:gridCol>
              </a:tblGrid>
              <a:tr h="546249">
                <a:tc>
                  <a:txBody>
                    <a:bodyPr/>
                    <a:lstStyle/>
                    <a:p>
                      <a:endParaRPr lang="en-GB" sz="1600" dirty="0"/>
                    </a:p>
                  </a:txBody>
                  <a:tcPr>
                    <a:solidFill>
                      <a:schemeClr val="bg1"/>
                    </a:solidFill>
                  </a:tcPr>
                </a:tc>
                <a:tc>
                  <a:txBody>
                    <a:bodyPr/>
                    <a:lstStyle/>
                    <a:p>
                      <a:pPr algn="ctr"/>
                      <a:r>
                        <a:rPr lang="en-US" sz="1600" dirty="0"/>
                        <a:t>2026</a:t>
                      </a:r>
                      <a:endParaRPr lang="en-GB" sz="1600" dirty="0"/>
                    </a:p>
                  </a:txBody>
                  <a:tcPr>
                    <a:solidFill>
                      <a:schemeClr val="bg1"/>
                    </a:solidFill>
                  </a:tcPr>
                </a:tc>
                <a:tc>
                  <a:txBody>
                    <a:bodyPr/>
                    <a:lstStyle/>
                    <a:p>
                      <a:pPr algn="ctr"/>
                      <a:r>
                        <a:rPr lang="en-US" sz="1600" dirty="0"/>
                        <a:t>2027</a:t>
                      </a:r>
                      <a:endParaRPr lang="en-GB" sz="1600" dirty="0"/>
                    </a:p>
                  </a:txBody>
                  <a:tcPr>
                    <a:solidFill>
                      <a:schemeClr val="bg1"/>
                    </a:solidFill>
                  </a:tcPr>
                </a:tc>
                <a:tc>
                  <a:txBody>
                    <a:bodyPr/>
                    <a:lstStyle/>
                    <a:p>
                      <a:pPr algn="ctr"/>
                      <a:r>
                        <a:rPr lang="en-US" sz="1600" dirty="0"/>
                        <a:t>2028</a:t>
                      </a:r>
                      <a:endParaRPr lang="en-GB" sz="1600" dirty="0"/>
                    </a:p>
                  </a:txBody>
                  <a:tcPr>
                    <a:solidFill>
                      <a:schemeClr val="bg1"/>
                    </a:solidFill>
                  </a:tcPr>
                </a:tc>
                <a:tc>
                  <a:txBody>
                    <a:bodyPr/>
                    <a:lstStyle/>
                    <a:p>
                      <a:pPr algn="ctr"/>
                      <a:r>
                        <a:rPr lang="en-US" sz="1600" dirty="0"/>
                        <a:t>2029</a:t>
                      </a:r>
                      <a:endParaRPr lang="en-GB" sz="1600" dirty="0"/>
                    </a:p>
                  </a:txBody>
                  <a:tcPr>
                    <a:solidFill>
                      <a:schemeClr val="bg1"/>
                    </a:solidFill>
                  </a:tcPr>
                </a:tc>
                <a:tc>
                  <a:txBody>
                    <a:bodyPr/>
                    <a:lstStyle/>
                    <a:p>
                      <a:pPr algn="ctr"/>
                      <a:r>
                        <a:rPr lang="en-US" sz="1600" dirty="0"/>
                        <a:t>2030</a:t>
                      </a:r>
                      <a:endParaRPr lang="en-GB" sz="1600" dirty="0"/>
                    </a:p>
                  </a:txBody>
                  <a:tcPr>
                    <a:solidFill>
                      <a:schemeClr val="bg1"/>
                    </a:solidFill>
                  </a:tcPr>
                </a:tc>
                <a:tc>
                  <a:txBody>
                    <a:bodyPr/>
                    <a:lstStyle/>
                    <a:p>
                      <a:pPr algn="ctr"/>
                      <a:r>
                        <a:rPr lang="en-US" sz="1600" dirty="0"/>
                        <a:t>2031</a:t>
                      </a:r>
                      <a:endParaRPr lang="en-GB" sz="1600" dirty="0"/>
                    </a:p>
                  </a:txBody>
                  <a:tcPr>
                    <a:solidFill>
                      <a:schemeClr val="bg1"/>
                    </a:solidFill>
                  </a:tcPr>
                </a:tc>
                <a:extLst>
                  <a:ext uri="{0D108BD9-81ED-4DB2-BD59-A6C34878D82A}">
                    <a16:rowId xmlns:a16="http://schemas.microsoft.com/office/drawing/2014/main" val="906887897"/>
                  </a:ext>
                </a:extLst>
              </a:tr>
              <a:tr h="520604">
                <a:tc>
                  <a:txBody>
                    <a:bodyPr/>
                    <a:lstStyle/>
                    <a:p>
                      <a:r>
                        <a:rPr lang="en-US" sz="1400" b="1" dirty="0"/>
                        <a:t>400 MHz 2-cell cavities</a:t>
                      </a:r>
                      <a:endParaRPr lang="en-GB" sz="1400" b="1"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extLst>
                  <a:ext uri="{0D108BD9-81ED-4DB2-BD59-A6C34878D82A}">
                    <a16:rowId xmlns:a16="http://schemas.microsoft.com/office/drawing/2014/main" val="1932210200"/>
                  </a:ext>
                </a:extLst>
              </a:tr>
              <a:tr h="496589">
                <a:tc>
                  <a:txBody>
                    <a:bodyPr/>
                    <a:lstStyle/>
                    <a:p>
                      <a:r>
                        <a:rPr lang="en-US" sz="1400" b="1" dirty="0"/>
                        <a:t>400 MHz cryomodule</a:t>
                      </a:r>
                      <a:endParaRPr lang="en-GB" sz="1400" b="1"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extLst>
                  <a:ext uri="{0D108BD9-81ED-4DB2-BD59-A6C34878D82A}">
                    <a16:rowId xmlns:a16="http://schemas.microsoft.com/office/drawing/2014/main" val="2141114"/>
                  </a:ext>
                </a:extLst>
              </a:tr>
              <a:tr h="496589">
                <a:tc>
                  <a:txBody>
                    <a:bodyPr/>
                    <a:lstStyle/>
                    <a:p>
                      <a:r>
                        <a:rPr lang="en-US" sz="1400" b="1" dirty="0"/>
                        <a:t>800 MHz 6-cell cavities</a:t>
                      </a:r>
                      <a:endParaRPr lang="en-GB" sz="1400" b="1"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extLst>
                  <a:ext uri="{0D108BD9-81ED-4DB2-BD59-A6C34878D82A}">
                    <a16:rowId xmlns:a16="http://schemas.microsoft.com/office/drawing/2014/main" val="630353048"/>
                  </a:ext>
                </a:extLst>
              </a:tr>
              <a:tr h="496589">
                <a:tc>
                  <a:txBody>
                    <a:bodyPr/>
                    <a:lstStyle/>
                    <a:p>
                      <a:r>
                        <a:rPr lang="en-US" sz="1400" b="1" dirty="0"/>
                        <a:t>800 MHz cryomodule</a:t>
                      </a:r>
                      <a:endParaRPr lang="en-GB" sz="1400" b="1"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tc>
                  <a:txBody>
                    <a:bodyPr/>
                    <a:lstStyle/>
                    <a:p>
                      <a:pPr algn="ctr"/>
                      <a:endParaRPr lang="en-GB" sz="1400" dirty="0"/>
                    </a:p>
                  </a:txBody>
                  <a:tcPr anchor="ctr">
                    <a:solidFill>
                      <a:schemeClr val="bg1"/>
                    </a:solidFill>
                  </a:tcPr>
                </a:tc>
                <a:extLst>
                  <a:ext uri="{0D108BD9-81ED-4DB2-BD59-A6C34878D82A}">
                    <a16:rowId xmlns:a16="http://schemas.microsoft.com/office/drawing/2014/main" val="2532122366"/>
                  </a:ext>
                </a:extLst>
              </a:tr>
              <a:tr h="496589">
                <a:tc>
                  <a:txBody>
                    <a:bodyPr/>
                    <a:lstStyle/>
                    <a:p>
                      <a:r>
                        <a:rPr lang="en-US" sz="1400" b="1" dirty="0"/>
                        <a:t>SA18 SRF building</a:t>
                      </a:r>
                      <a:endParaRPr lang="en-GB" sz="1400" b="1"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tc>
                  <a:txBody>
                    <a:bodyPr/>
                    <a:lstStyle/>
                    <a:p>
                      <a:pPr algn="ctr"/>
                      <a:endParaRPr lang="en-GB" sz="1400" dirty="0"/>
                    </a:p>
                  </a:txBody>
                  <a:tcPr anchor="ctr">
                    <a:solidFill>
                      <a:schemeClr val="bg1">
                        <a:alpha val="20000"/>
                      </a:schemeClr>
                    </a:solidFill>
                  </a:tcPr>
                </a:tc>
                <a:extLst>
                  <a:ext uri="{0D108BD9-81ED-4DB2-BD59-A6C34878D82A}">
                    <a16:rowId xmlns:a16="http://schemas.microsoft.com/office/drawing/2014/main" val="4083571424"/>
                  </a:ext>
                </a:extLst>
              </a:tr>
              <a:tr h="509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400 MHz multi-beam </a:t>
                      </a:r>
                      <a:r>
                        <a:rPr lang="en-US" sz="1400" b="1" dirty="0" err="1"/>
                        <a:t>tristron</a:t>
                      </a:r>
                      <a:endParaRPr lang="en-GB" sz="1400" b="1" dirty="0"/>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extLst>
                  <a:ext uri="{0D108BD9-81ED-4DB2-BD59-A6C34878D82A}">
                    <a16:rowId xmlns:a16="http://schemas.microsoft.com/office/drawing/2014/main" val="1483682379"/>
                  </a:ext>
                </a:extLst>
              </a:tr>
              <a:tr h="496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800 MHz RF power source</a:t>
                      </a:r>
                      <a:endParaRPr lang="en-GB" sz="1400" b="1" dirty="0"/>
                    </a:p>
                  </a:txBody>
                  <a:tcPr anchor="ctr">
                    <a:solidFill>
                      <a:schemeClr val="bg1">
                        <a:alpha val="20000"/>
                      </a:schemeClr>
                    </a:solidFill>
                  </a:tcPr>
                </a:tc>
                <a:tc>
                  <a:txBody>
                    <a:bodyPr/>
                    <a:lstStyle/>
                    <a:p>
                      <a:pPr algn="ctr"/>
                      <a:endParaRPr lang="en-GB" sz="1400" b="1" dirty="0"/>
                    </a:p>
                  </a:txBody>
                  <a:tcPr anchor="ctr">
                    <a:solidFill>
                      <a:schemeClr val="bg1">
                        <a:alpha val="20000"/>
                      </a:schemeClr>
                    </a:solidFill>
                  </a:tcPr>
                </a:tc>
                <a:tc>
                  <a:txBody>
                    <a:bodyPr/>
                    <a:lstStyle/>
                    <a:p>
                      <a:pPr algn="ctr"/>
                      <a:endParaRPr lang="en-GB" sz="1400" b="1" dirty="0"/>
                    </a:p>
                  </a:txBody>
                  <a:tcPr anchor="ctr">
                    <a:solidFill>
                      <a:schemeClr val="bg1">
                        <a:alpha val="20000"/>
                      </a:schemeClr>
                    </a:solidFill>
                  </a:tcPr>
                </a:tc>
                <a:tc>
                  <a:txBody>
                    <a:bodyPr/>
                    <a:lstStyle/>
                    <a:p>
                      <a:pPr algn="ctr"/>
                      <a:endParaRPr lang="en-GB" sz="1400" b="1" dirty="0"/>
                    </a:p>
                  </a:txBody>
                  <a:tcPr anchor="ctr">
                    <a:solidFill>
                      <a:schemeClr val="bg1">
                        <a:alpha val="20000"/>
                      </a:schemeClr>
                    </a:solidFill>
                  </a:tcPr>
                </a:tc>
                <a:tc>
                  <a:txBody>
                    <a:bodyPr/>
                    <a:lstStyle/>
                    <a:p>
                      <a:pPr algn="ctr"/>
                      <a:endParaRPr lang="en-GB" sz="1400" b="1" dirty="0"/>
                    </a:p>
                  </a:txBody>
                  <a:tcPr anchor="ctr">
                    <a:solidFill>
                      <a:schemeClr val="bg1">
                        <a:alpha val="20000"/>
                      </a:schemeClr>
                    </a:solidFill>
                  </a:tcPr>
                </a:tc>
                <a:tc>
                  <a:txBody>
                    <a:bodyPr/>
                    <a:lstStyle/>
                    <a:p>
                      <a:pPr algn="ctr"/>
                      <a:endParaRPr lang="en-GB" sz="1400" b="1" dirty="0"/>
                    </a:p>
                  </a:txBody>
                  <a:tcPr anchor="ctr">
                    <a:solidFill>
                      <a:schemeClr val="bg1">
                        <a:alpha val="20000"/>
                      </a:schemeClr>
                    </a:solidFill>
                  </a:tcPr>
                </a:tc>
                <a:tc>
                  <a:txBody>
                    <a:bodyPr/>
                    <a:lstStyle/>
                    <a:p>
                      <a:pPr algn="ctr"/>
                      <a:endParaRPr lang="en-GB" sz="1400" b="1" dirty="0"/>
                    </a:p>
                  </a:txBody>
                  <a:tcPr anchor="ctr">
                    <a:solidFill>
                      <a:schemeClr val="bg1">
                        <a:alpha val="20000"/>
                      </a:schemeClr>
                    </a:solidFill>
                  </a:tcPr>
                </a:tc>
                <a:extLst>
                  <a:ext uri="{0D108BD9-81ED-4DB2-BD59-A6C34878D82A}">
                    <a16:rowId xmlns:a16="http://schemas.microsoft.com/office/drawing/2014/main" val="1005006558"/>
                  </a:ext>
                </a:extLst>
              </a:tr>
              <a:tr h="518160">
                <a:tc>
                  <a:txBody>
                    <a:bodyPr/>
                    <a:lstStyle/>
                    <a:p>
                      <a:r>
                        <a:rPr lang="en-US" sz="1400" b="1" kern="1200" dirty="0">
                          <a:solidFill>
                            <a:schemeClr val="dk1"/>
                          </a:solidFill>
                        </a:rPr>
                        <a:t>RF test stations for power couplers and cryomodules</a:t>
                      </a:r>
                      <a:endParaRPr lang="en-GB" sz="1400" b="1" kern="1200" dirty="0">
                        <a:solidFill>
                          <a:schemeClr val="dk1"/>
                        </a:solidFill>
                        <a:latin typeface="+mn-lt"/>
                        <a:ea typeface="+mn-ea"/>
                        <a:cs typeface="+mn-cs"/>
                      </a:endParaRPr>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tc>
                  <a:txBody>
                    <a:bodyPr/>
                    <a:lstStyle/>
                    <a:p>
                      <a:pPr algn="ctr"/>
                      <a:endParaRPr lang="en-GB" sz="1400" b="1" dirty="0"/>
                    </a:p>
                  </a:txBody>
                  <a:tcPr anchor="ctr">
                    <a:solidFill>
                      <a:schemeClr val="bg1"/>
                    </a:solidFill>
                  </a:tcPr>
                </a:tc>
                <a:extLst>
                  <a:ext uri="{0D108BD9-81ED-4DB2-BD59-A6C34878D82A}">
                    <a16:rowId xmlns:a16="http://schemas.microsoft.com/office/drawing/2014/main" val="2544360671"/>
                  </a:ext>
                </a:extLst>
              </a:tr>
            </a:tbl>
          </a:graphicData>
        </a:graphic>
      </p:graphicFrame>
      <p:sp>
        <p:nvSpPr>
          <p:cNvPr id="11" name="Rectangle 10">
            <a:extLst>
              <a:ext uri="{FF2B5EF4-FFF2-40B4-BE49-F238E27FC236}">
                <a16:creationId xmlns:a16="http://schemas.microsoft.com/office/drawing/2014/main" id="{4DF07510-BE3B-8155-FFC2-BAFFE0674E17}"/>
              </a:ext>
            </a:extLst>
          </p:cNvPr>
          <p:cNvSpPr/>
          <p:nvPr/>
        </p:nvSpPr>
        <p:spPr>
          <a:xfrm>
            <a:off x="3411941" y="4088931"/>
            <a:ext cx="1361765" cy="530640"/>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12" name="Rectangle 11">
            <a:extLst>
              <a:ext uri="{FF2B5EF4-FFF2-40B4-BE49-F238E27FC236}">
                <a16:creationId xmlns:a16="http://schemas.microsoft.com/office/drawing/2014/main" id="{216DC7B0-2519-50F3-FEFD-A0BF41B58FE1}"/>
              </a:ext>
            </a:extLst>
          </p:cNvPr>
          <p:cNvSpPr/>
          <p:nvPr/>
        </p:nvSpPr>
        <p:spPr>
          <a:xfrm>
            <a:off x="8308326" y="111821"/>
            <a:ext cx="823620" cy="246363"/>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t>Design</a:t>
            </a:r>
            <a:endParaRPr lang="en-GB" sz="1100" dirty="0"/>
          </a:p>
        </p:txBody>
      </p:sp>
      <p:sp>
        <p:nvSpPr>
          <p:cNvPr id="13" name="Rectangle 12">
            <a:extLst>
              <a:ext uri="{FF2B5EF4-FFF2-40B4-BE49-F238E27FC236}">
                <a16:creationId xmlns:a16="http://schemas.microsoft.com/office/drawing/2014/main" id="{850F70A9-64A0-E8AA-9486-9DC662CF15C0}"/>
              </a:ext>
            </a:extLst>
          </p:cNvPr>
          <p:cNvSpPr/>
          <p:nvPr/>
        </p:nvSpPr>
        <p:spPr>
          <a:xfrm>
            <a:off x="9298559" y="111820"/>
            <a:ext cx="1026235" cy="246363"/>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t>Construction</a:t>
            </a:r>
            <a:endParaRPr lang="en-GB" sz="1100" dirty="0"/>
          </a:p>
        </p:txBody>
      </p:sp>
      <p:sp>
        <p:nvSpPr>
          <p:cNvPr id="14" name="Rectangle 13">
            <a:extLst>
              <a:ext uri="{FF2B5EF4-FFF2-40B4-BE49-F238E27FC236}">
                <a16:creationId xmlns:a16="http://schemas.microsoft.com/office/drawing/2014/main" id="{33285A67-C5CA-6197-89B1-B50F480622A8}"/>
              </a:ext>
            </a:extLst>
          </p:cNvPr>
          <p:cNvSpPr/>
          <p:nvPr/>
        </p:nvSpPr>
        <p:spPr>
          <a:xfrm>
            <a:off x="10491405" y="108323"/>
            <a:ext cx="823620" cy="244103"/>
          </a:xfrm>
          <a:prstGeom prst="rect">
            <a:avLst/>
          </a:prstGeom>
          <a:solidFill>
            <a:srgbClr val="D2EFC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t>Tests</a:t>
            </a:r>
            <a:endParaRPr lang="en-GB" sz="1100" dirty="0"/>
          </a:p>
        </p:txBody>
      </p:sp>
      <p:sp>
        <p:nvSpPr>
          <p:cNvPr id="16" name="Rectangle 15">
            <a:extLst>
              <a:ext uri="{FF2B5EF4-FFF2-40B4-BE49-F238E27FC236}">
                <a16:creationId xmlns:a16="http://schemas.microsoft.com/office/drawing/2014/main" id="{C78DE401-4805-7E6F-6E00-16979D80D514}"/>
              </a:ext>
            </a:extLst>
          </p:cNvPr>
          <p:cNvSpPr/>
          <p:nvPr/>
        </p:nvSpPr>
        <p:spPr>
          <a:xfrm>
            <a:off x="4900864" y="1596769"/>
            <a:ext cx="3833733" cy="494857"/>
          </a:xfrm>
          <a:prstGeom prst="rect">
            <a:avLst/>
          </a:prstGeom>
          <a:solidFill>
            <a:srgbClr val="D2EFC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17" name="Rectangle 16">
            <a:extLst>
              <a:ext uri="{FF2B5EF4-FFF2-40B4-BE49-F238E27FC236}">
                <a16:creationId xmlns:a16="http://schemas.microsoft.com/office/drawing/2014/main" id="{A4713F1B-D527-F598-B20E-988C7EFE042B}"/>
              </a:ext>
            </a:extLst>
          </p:cNvPr>
          <p:cNvSpPr/>
          <p:nvPr/>
        </p:nvSpPr>
        <p:spPr>
          <a:xfrm>
            <a:off x="4773705" y="4088931"/>
            <a:ext cx="2030508" cy="530640"/>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18" name="Rectangle 17">
            <a:extLst>
              <a:ext uri="{FF2B5EF4-FFF2-40B4-BE49-F238E27FC236}">
                <a16:creationId xmlns:a16="http://schemas.microsoft.com/office/drawing/2014/main" id="{85C92E90-205B-07D9-4ABD-084C91F84E46}"/>
              </a:ext>
            </a:extLst>
          </p:cNvPr>
          <p:cNvSpPr/>
          <p:nvPr/>
        </p:nvSpPr>
        <p:spPr>
          <a:xfrm>
            <a:off x="4773706" y="4370294"/>
            <a:ext cx="1473255" cy="249278"/>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19" name="Rectangle 18">
            <a:extLst>
              <a:ext uri="{FF2B5EF4-FFF2-40B4-BE49-F238E27FC236}">
                <a16:creationId xmlns:a16="http://schemas.microsoft.com/office/drawing/2014/main" id="{C9F197EC-753F-88CB-9921-9DD7AA8B8430}"/>
              </a:ext>
            </a:extLst>
          </p:cNvPr>
          <p:cNvSpPr/>
          <p:nvPr/>
        </p:nvSpPr>
        <p:spPr>
          <a:xfrm>
            <a:off x="6804214" y="4088930"/>
            <a:ext cx="823881" cy="530640"/>
          </a:xfrm>
          <a:prstGeom prst="rect">
            <a:avLst/>
          </a:prstGeom>
          <a:solidFill>
            <a:srgbClr val="D2EFC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20" name="Rectangle 19">
            <a:extLst>
              <a:ext uri="{FF2B5EF4-FFF2-40B4-BE49-F238E27FC236}">
                <a16:creationId xmlns:a16="http://schemas.microsoft.com/office/drawing/2014/main" id="{1A95D974-51ED-501D-6FAD-11EAAD7BCEF1}"/>
              </a:ext>
            </a:extLst>
          </p:cNvPr>
          <p:cNvSpPr/>
          <p:nvPr/>
        </p:nvSpPr>
        <p:spPr>
          <a:xfrm>
            <a:off x="3411940" y="2085404"/>
            <a:ext cx="2772234" cy="530640"/>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21" name="Rectangle 20">
            <a:extLst>
              <a:ext uri="{FF2B5EF4-FFF2-40B4-BE49-F238E27FC236}">
                <a16:creationId xmlns:a16="http://schemas.microsoft.com/office/drawing/2014/main" id="{8F58FD8D-3DB2-042A-C383-84979D024179}"/>
              </a:ext>
            </a:extLst>
          </p:cNvPr>
          <p:cNvSpPr/>
          <p:nvPr/>
        </p:nvSpPr>
        <p:spPr>
          <a:xfrm>
            <a:off x="6184175" y="2325089"/>
            <a:ext cx="4502876" cy="315897"/>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22" name="Rectangle 21">
            <a:extLst>
              <a:ext uri="{FF2B5EF4-FFF2-40B4-BE49-F238E27FC236}">
                <a16:creationId xmlns:a16="http://schemas.microsoft.com/office/drawing/2014/main" id="{139A03B6-6058-A37B-B534-E070BF02AD91}"/>
              </a:ext>
            </a:extLst>
          </p:cNvPr>
          <p:cNvSpPr/>
          <p:nvPr/>
        </p:nvSpPr>
        <p:spPr>
          <a:xfrm>
            <a:off x="10687052" y="2366306"/>
            <a:ext cx="1139285" cy="251953"/>
          </a:xfrm>
          <a:prstGeom prst="rect">
            <a:avLst/>
          </a:prstGeom>
          <a:solidFill>
            <a:srgbClr val="D2EFC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23" name="Rectangle 22">
            <a:extLst>
              <a:ext uri="{FF2B5EF4-FFF2-40B4-BE49-F238E27FC236}">
                <a16:creationId xmlns:a16="http://schemas.microsoft.com/office/drawing/2014/main" id="{9EE29DB2-8744-DD10-8A0F-4BDBC2632D75}"/>
              </a:ext>
            </a:extLst>
          </p:cNvPr>
          <p:cNvSpPr/>
          <p:nvPr/>
        </p:nvSpPr>
        <p:spPr>
          <a:xfrm>
            <a:off x="5442449" y="2100987"/>
            <a:ext cx="1842270" cy="231110"/>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24" name="Rectangle 23">
            <a:extLst>
              <a:ext uri="{FF2B5EF4-FFF2-40B4-BE49-F238E27FC236}">
                <a16:creationId xmlns:a16="http://schemas.microsoft.com/office/drawing/2014/main" id="{EBCEB395-599C-506E-FC8F-B03EBCFA60DE}"/>
              </a:ext>
            </a:extLst>
          </p:cNvPr>
          <p:cNvSpPr/>
          <p:nvPr/>
        </p:nvSpPr>
        <p:spPr>
          <a:xfrm>
            <a:off x="7284720" y="2114353"/>
            <a:ext cx="929964" cy="217744"/>
          </a:xfrm>
          <a:prstGeom prst="rect">
            <a:avLst/>
          </a:prstGeom>
          <a:solidFill>
            <a:srgbClr val="D2EFC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27" name="TextBox 26">
            <a:extLst>
              <a:ext uri="{FF2B5EF4-FFF2-40B4-BE49-F238E27FC236}">
                <a16:creationId xmlns:a16="http://schemas.microsoft.com/office/drawing/2014/main" id="{EBCD15A8-24CC-F1BF-B743-C52D97426DA2}"/>
              </a:ext>
            </a:extLst>
          </p:cNvPr>
          <p:cNvSpPr txBox="1"/>
          <p:nvPr/>
        </p:nvSpPr>
        <p:spPr>
          <a:xfrm>
            <a:off x="9258167" y="2398539"/>
            <a:ext cx="1254265" cy="153888"/>
          </a:xfrm>
          <a:prstGeom prst="rect">
            <a:avLst/>
          </a:prstGeom>
          <a:noFill/>
        </p:spPr>
        <p:txBody>
          <a:bodyPr wrap="square" lIns="0" tIns="0" rIns="0" bIns="0" rtlCol="0">
            <a:spAutoFit/>
          </a:bodyPr>
          <a:lstStyle/>
          <a:p>
            <a:pPr algn="l"/>
            <a:r>
              <a:rPr lang="en-US" sz="1000" dirty="0"/>
              <a:t>Cav. string assembly</a:t>
            </a:r>
            <a:endParaRPr lang="en-GB" sz="1000" dirty="0"/>
          </a:p>
        </p:txBody>
      </p:sp>
      <p:sp>
        <p:nvSpPr>
          <p:cNvPr id="30" name="Callout: Right Arrow 29">
            <a:extLst>
              <a:ext uri="{FF2B5EF4-FFF2-40B4-BE49-F238E27FC236}">
                <a16:creationId xmlns:a16="http://schemas.microsoft.com/office/drawing/2014/main" id="{20B5B4F3-3020-85D0-36CF-7920CFCA69F7}"/>
              </a:ext>
            </a:extLst>
          </p:cNvPr>
          <p:cNvSpPr/>
          <p:nvPr/>
        </p:nvSpPr>
        <p:spPr>
          <a:xfrm>
            <a:off x="8929135" y="2370821"/>
            <a:ext cx="276424" cy="204842"/>
          </a:xfrm>
          <a:prstGeom prst="rightArrowCallout">
            <a:avLst>
              <a:gd name="adj1" fmla="val 25000"/>
              <a:gd name="adj2" fmla="val 25000"/>
              <a:gd name="adj3" fmla="val 25000"/>
              <a:gd name="adj4" fmla="val 49421"/>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31" name="Star: 5 Points 30">
            <a:extLst>
              <a:ext uri="{FF2B5EF4-FFF2-40B4-BE49-F238E27FC236}">
                <a16:creationId xmlns:a16="http://schemas.microsoft.com/office/drawing/2014/main" id="{26142329-0467-FBA5-41A9-D55A2EBE39F2}"/>
              </a:ext>
            </a:extLst>
          </p:cNvPr>
          <p:cNvSpPr/>
          <p:nvPr/>
        </p:nvSpPr>
        <p:spPr>
          <a:xfrm>
            <a:off x="10599742" y="2366306"/>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32" name="TextBox 31">
            <a:extLst>
              <a:ext uri="{FF2B5EF4-FFF2-40B4-BE49-F238E27FC236}">
                <a16:creationId xmlns:a16="http://schemas.microsoft.com/office/drawing/2014/main" id="{6886A21B-F6BF-0FDA-6E3D-810F82D8A241}"/>
              </a:ext>
            </a:extLst>
          </p:cNvPr>
          <p:cNvSpPr txBox="1"/>
          <p:nvPr/>
        </p:nvSpPr>
        <p:spPr>
          <a:xfrm>
            <a:off x="10965181" y="2325089"/>
            <a:ext cx="1139285" cy="338554"/>
          </a:xfrm>
          <a:prstGeom prst="rect">
            <a:avLst/>
          </a:prstGeom>
          <a:noFill/>
        </p:spPr>
        <p:txBody>
          <a:bodyPr wrap="square" lIns="0" tIns="0" rIns="0" bIns="0" rtlCol="0">
            <a:spAutoFit/>
          </a:bodyPr>
          <a:lstStyle/>
          <a:p>
            <a:pPr algn="l"/>
            <a:r>
              <a:rPr lang="en-US" sz="1100" dirty="0"/>
              <a:t>Cryomodule ready for tests</a:t>
            </a:r>
            <a:endParaRPr lang="en-GB" sz="1100" dirty="0"/>
          </a:p>
        </p:txBody>
      </p:sp>
      <p:sp>
        <p:nvSpPr>
          <p:cNvPr id="33" name="Rectangle 32">
            <a:extLst>
              <a:ext uri="{FF2B5EF4-FFF2-40B4-BE49-F238E27FC236}">
                <a16:creationId xmlns:a16="http://schemas.microsoft.com/office/drawing/2014/main" id="{D9350E35-D9AF-06E9-B1C9-977DFC491EA6}"/>
              </a:ext>
            </a:extLst>
          </p:cNvPr>
          <p:cNvSpPr/>
          <p:nvPr/>
        </p:nvSpPr>
        <p:spPr>
          <a:xfrm>
            <a:off x="4106299" y="3575212"/>
            <a:ext cx="4158025" cy="49679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34" name="Rectangle 33">
            <a:extLst>
              <a:ext uri="{FF2B5EF4-FFF2-40B4-BE49-F238E27FC236}">
                <a16:creationId xmlns:a16="http://schemas.microsoft.com/office/drawing/2014/main" id="{D026DBF6-8410-554B-DB7A-B313E5577DAD}"/>
              </a:ext>
            </a:extLst>
          </p:cNvPr>
          <p:cNvSpPr/>
          <p:nvPr/>
        </p:nvSpPr>
        <p:spPr>
          <a:xfrm>
            <a:off x="8272514" y="3584940"/>
            <a:ext cx="3553822" cy="530640"/>
          </a:xfrm>
          <a:prstGeom prst="rect">
            <a:avLst/>
          </a:prstGeom>
          <a:solidFill>
            <a:srgbClr val="D2EFC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35" name="Star: 5 Points 34">
            <a:extLst>
              <a:ext uri="{FF2B5EF4-FFF2-40B4-BE49-F238E27FC236}">
                <a16:creationId xmlns:a16="http://schemas.microsoft.com/office/drawing/2014/main" id="{E02D95CF-7073-A795-F352-CA089EC4C60B}"/>
              </a:ext>
            </a:extLst>
          </p:cNvPr>
          <p:cNvSpPr/>
          <p:nvPr/>
        </p:nvSpPr>
        <p:spPr>
          <a:xfrm>
            <a:off x="8141237" y="3710584"/>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36" name="TextBox 35">
            <a:extLst>
              <a:ext uri="{FF2B5EF4-FFF2-40B4-BE49-F238E27FC236}">
                <a16:creationId xmlns:a16="http://schemas.microsoft.com/office/drawing/2014/main" id="{23ECEF69-CAB8-E66A-79AA-41BE2B3E219D}"/>
              </a:ext>
            </a:extLst>
          </p:cNvPr>
          <p:cNvSpPr txBox="1"/>
          <p:nvPr/>
        </p:nvSpPr>
        <p:spPr>
          <a:xfrm>
            <a:off x="8491246" y="3794602"/>
            <a:ext cx="1275835" cy="338554"/>
          </a:xfrm>
          <a:prstGeom prst="rect">
            <a:avLst/>
          </a:prstGeom>
          <a:noFill/>
        </p:spPr>
        <p:txBody>
          <a:bodyPr wrap="square" lIns="0" tIns="0" rIns="0" bIns="0" rtlCol="0">
            <a:spAutoFit/>
          </a:bodyPr>
          <a:lstStyle/>
          <a:p>
            <a:pPr algn="l"/>
            <a:r>
              <a:rPr lang="en-US" sz="1100" dirty="0"/>
              <a:t>SA18 start of operation</a:t>
            </a:r>
            <a:endParaRPr lang="en-GB" sz="1100" dirty="0"/>
          </a:p>
        </p:txBody>
      </p:sp>
      <p:sp>
        <p:nvSpPr>
          <p:cNvPr id="39" name="Rectangle 38">
            <a:extLst>
              <a:ext uri="{FF2B5EF4-FFF2-40B4-BE49-F238E27FC236}">
                <a16:creationId xmlns:a16="http://schemas.microsoft.com/office/drawing/2014/main" id="{3AA153B8-397E-91B7-E21A-FA72DF6A7F51}"/>
              </a:ext>
            </a:extLst>
          </p:cNvPr>
          <p:cNvSpPr/>
          <p:nvPr/>
        </p:nvSpPr>
        <p:spPr>
          <a:xfrm>
            <a:off x="3402255" y="1837369"/>
            <a:ext cx="2781920" cy="142267"/>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40" name="Rectangle 39">
            <a:extLst>
              <a:ext uri="{FF2B5EF4-FFF2-40B4-BE49-F238E27FC236}">
                <a16:creationId xmlns:a16="http://schemas.microsoft.com/office/drawing/2014/main" id="{C06870DD-E5A2-5AB3-71E6-664B4563844A}"/>
              </a:ext>
            </a:extLst>
          </p:cNvPr>
          <p:cNvSpPr/>
          <p:nvPr/>
        </p:nvSpPr>
        <p:spPr>
          <a:xfrm>
            <a:off x="3394234" y="1695102"/>
            <a:ext cx="2108209" cy="142267"/>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41" name="Rectangle 40">
            <a:extLst>
              <a:ext uri="{FF2B5EF4-FFF2-40B4-BE49-F238E27FC236}">
                <a16:creationId xmlns:a16="http://schemas.microsoft.com/office/drawing/2014/main" id="{8ED1C4E8-EED3-BAE4-6BEF-3C6DA28A965D}"/>
              </a:ext>
            </a:extLst>
          </p:cNvPr>
          <p:cNvSpPr/>
          <p:nvPr/>
        </p:nvSpPr>
        <p:spPr>
          <a:xfrm>
            <a:off x="3394234" y="1566339"/>
            <a:ext cx="1871187" cy="128762"/>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15" name="Rectangle 14">
            <a:extLst>
              <a:ext uri="{FF2B5EF4-FFF2-40B4-BE49-F238E27FC236}">
                <a16:creationId xmlns:a16="http://schemas.microsoft.com/office/drawing/2014/main" id="{F2C2790C-D730-F4B0-DE56-AB7060CEB59E}"/>
              </a:ext>
            </a:extLst>
          </p:cNvPr>
          <p:cNvSpPr/>
          <p:nvPr/>
        </p:nvSpPr>
        <p:spPr>
          <a:xfrm>
            <a:off x="3411940" y="1957453"/>
            <a:ext cx="4413800" cy="126613"/>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42" name="Star: 5 Points 41">
            <a:extLst>
              <a:ext uri="{FF2B5EF4-FFF2-40B4-BE49-F238E27FC236}">
                <a16:creationId xmlns:a16="http://schemas.microsoft.com/office/drawing/2014/main" id="{F0130308-3D84-F32C-22A1-95E40A3DAA2B}"/>
              </a:ext>
            </a:extLst>
          </p:cNvPr>
          <p:cNvSpPr/>
          <p:nvPr/>
        </p:nvSpPr>
        <p:spPr>
          <a:xfrm>
            <a:off x="6017139" y="1783210"/>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43" name="TextBox 42">
            <a:extLst>
              <a:ext uri="{FF2B5EF4-FFF2-40B4-BE49-F238E27FC236}">
                <a16:creationId xmlns:a16="http://schemas.microsoft.com/office/drawing/2014/main" id="{6D6B0BE5-12B3-CABE-CAA2-586E5F9910EE}"/>
              </a:ext>
            </a:extLst>
          </p:cNvPr>
          <p:cNvSpPr txBox="1"/>
          <p:nvPr/>
        </p:nvSpPr>
        <p:spPr>
          <a:xfrm>
            <a:off x="6340205" y="1821964"/>
            <a:ext cx="2055464" cy="161583"/>
          </a:xfrm>
          <a:prstGeom prst="rect">
            <a:avLst/>
          </a:prstGeom>
          <a:noFill/>
        </p:spPr>
        <p:txBody>
          <a:bodyPr wrap="square" lIns="0" tIns="0" rIns="0" bIns="0" rtlCol="0">
            <a:spAutoFit/>
          </a:bodyPr>
          <a:lstStyle/>
          <a:p>
            <a:pPr algn="l"/>
            <a:r>
              <a:rPr lang="en-US" sz="1050" dirty="0"/>
              <a:t>Nb/Cu coating recipe ready</a:t>
            </a:r>
            <a:endParaRPr lang="en-GB" sz="1050" dirty="0"/>
          </a:p>
        </p:txBody>
      </p:sp>
      <p:sp>
        <p:nvSpPr>
          <p:cNvPr id="44" name="Star: 5 Points 43">
            <a:extLst>
              <a:ext uri="{FF2B5EF4-FFF2-40B4-BE49-F238E27FC236}">
                <a16:creationId xmlns:a16="http://schemas.microsoft.com/office/drawing/2014/main" id="{0EDA23DE-DFA7-48CD-B616-28E3606F415B}"/>
              </a:ext>
            </a:extLst>
          </p:cNvPr>
          <p:cNvSpPr/>
          <p:nvPr/>
        </p:nvSpPr>
        <p:spPr>
          <a:xfrm>
            <a:off x="6691534" y="2216885"/>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45" name="TextBox 44">
            <a:extLst>
              <a:ext uri="{FF2B5EF4-FFF2-40B4-BE49-F238E27FC236}">
                <a16:creationId xmlns:a16="http://schemas.microsoft.com/office/drawing/2014/main" id="{F3985144-070E-5E3E-8978-59B81A608A19}"/>
              </a:ext>
            </a:extLst>
          </p:cNvPr>
          <p:cNvSpPr txBox="1"/>
          <p:nvPr/>
        </p:nvSpPr>
        <p:spPr>
          <a:xfrm>
            <a:off x="6346459" y="2442590"/>
            <a:ext cx="1346450" cy="161583"/>
          </a:xfrm>
          <a:prstGeom prst="rect">
            <a:avLst/>
          </a:prstGeom>
          <a:noFill/>
        </p:spPr>
        <p:txBody>
          <a:bodyPr wrap="square" lIns="0" tIns="0" rIns="0" bIns="0" rtlCol="0">
            <a:spAutoFit/>
          </a:bodyPr>
          <a:lstStyle/>
          <a:p>
            <a:pPr algn="l"/>
            <a:r>
              <a:rPr lang="en-US" sz="1050" dirty="0"/>
              <a:t>1</a:t>
            </a:r>
            <a:r>
              <a:rPr lang="en-US" sz="1050" baseline="30000" dirty="0"/>
              <a:t>st</a:t>
            </a:r>
            <a:r>
              <a:rPr lang="en-US" sz="1050" dirty="0"/>
              <a:t> coupler qualified</a:t>
            </a:r>
            <a:endParaRPr lang="en-GB" sz="1050" dirty="0"/>
          </a:p>
        </p:txBody>
      </p:sp>
      <p:sp>
        <p:nvSpPr>
          <p:cNvPr id="46" name="Star: 5 Points 45">
            <a:extLst>
              <a:ext uri="{FF2B5EF4-FFF2-40B4-BE49-F238E27FC236}">
                <a16:creationId xmlns:a16="http://schemas.microsoft.com/office/drawing/2014/main" id="{9E4C588C-8EE8-FA7A-7DEF-B7BA5DA979D7}"/>
              </a:ext>
            </a:extLst>
          </p:cNvPr>
          <p:cNvSpPr/>
          <p:nvPr/>
        </p:nvSpPr>
        <p:spPr>
          <a:xfrm>
            <a:off x="8091793" y="2110103"/>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47" name="TextBox 46">
            <a:extLst>
              <a:ext uri="{FF2B5EF4-FFF2-40B4-BE49-F238E27FC236}">
                <a16:creationId xmlns:a16="http://schemas.microsoft.com/office/drawing/2014/main" id="{8946FBE8-C440-CAEB-48A6-58EC71166DC4}"/>
              </a:ext>
            </a:extLst>
          </p:cNvPr>
          <p:cNvSpPr txBox="1"/>
          <p:nvPr/>
        </p:nvSpPr>
        <p:spPr>
          <a:xfrm>
            <a:off x="7831615" y="2304336"/>
            <a:ext cx="823598" cy="307777"/>
          </a:xfrm>
          <a:prstGeom prst="rect">
            <a:avLst/>
          </a:prstGeom>
          <a:noFill/>
        </p:spPr>
        <p:txBody>
          <a:bodyPr wrap="square" lIns="0" tIns="0" rIns="0" bIns="0" rtlCol="0">
            <a:spAutoFit/>
          </a:bodyPr>
          <a:lstStyle/>
          <a:p>
            <a:pPr algn="ctr"/>
            <a:r>
              <a:rPr lang="en-US" sz="1000" dirty="0"/>
              <a:t>Full power test of 1x  cavity</a:t>
            </a:r>
            <a:endParaRPr lang="en-GB" sz="1000" dirty="0"/>
          </a:p>
        </p:txBody>
      </p:sp>
      <p:sp>
        <p:nvSpPr>
          <p:cNvPr id="48" name="Star: 5 Points 47">
            <a:extLst>
              <a:ext uri="{FF2B5EF4-FFF2-40B4-BE49-F238E27FC236}">
                <a16:creationId xmlns:a16="http://schemas.microsoft.com/office/drawing/2014/main" id="{2CCEC1F2-1AB5-F1E3-F92F-0C9B9720FC81}"/>
              </a:ext>
            </a:extLst>
          </p:cNvPr>
          <p:cNvSpPr/>
          <p:nvPr/>
        </p:nvSpPr>
        <p:spPr>
          <a:xfrm>
            <a:off x="4761627" y="1523653"/>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49" name="TextBox 48">
            <a:extLst>
              <a:ext uri="{FF2B5EF4-FFF2-40B4-BE49-F238E27FC236}">
                <a16:creationId xmlns:a16="http://schemas.microsoft.com/office/drawing/2014/main" id="{1735391C-C017-5D85-D2CD-777A1463F53F}"/>
              </a:ext>
            </a:extLst>
          </p:cNvPr>
          <p:cNvSpPr txBox="1"/>
          <p:nvPr/>
        </p:nvSpPr>
        <p:spPr>
          <a:xfrm>
            <a:off x="5068268" y="1562407"/>
            <a:ext cx="2055464" cy="161583"/>
          </a:xfrm>
          <a:prstGeom prst="rect">
            <a:avLst/>
          </a:prstGeom>
          <a:noFill/>
        </p:spPr>
        <p:txBody>
          <a:bodyPr wrap="square" lIns="0" tIns="0" rIns="0" bIns="0" rtlCol="0">
            <a:spAutoFit/>
          </a:bodyPr>
          <a:lstStyle/>
          <a:p>
            <a:pPr algn="l"/>
            <a:r>
              <a:rPr lang="en-US" sz="1050" dirty="0"/>
              <a:t>1</a:t>
            </a:r>
            <a:r>
              <a:rPr lang="en-US" sz="1050" baseline="30000" dirty="0"/>
              <a:t>st</a:t>
            </a:r>
            <a:r>
              <a:rPr lang="en-US" sz="1050" dirty="0"/>
              <a:t> cavity fabricated</a:t>
            </a:r>
            <a:endParaRPr lang="en-GB" sz="1050" dirty="0"/>
          </a:p>
        </p:txBody>
      </p:sp>
      <p:sp>
        <p:nvSpPr>
          <p:cNvPr id="50" name="Rectangle 49">
            <a:extLst>
              <a:ext uri="{FF2B5EF4-FFF2-40B4-BE49-F238E27FC236}">
                <a16:creationId xmlns:a16="http://schemas.microsoft.com/office/drawing/2014/main" id="{97D34FA7-A436-DB49-6904-86726A591515}"/>
              </a:ext>
            </a:extLst>
          </p:cNvPr>
          <p:cNvSpPr/>
          <p:nvPr/>
        </p:nvSpPr>
        <p:spPr>
          <a:xfrm>
            <a:off x="3394234" y="2622630"/>
            <a:ext cx="758667" cy="457767"/>
          </a:xfrm>
          <a:prstGeom prst="rect">
            <a:avLst/>
          </a:prstGeom>
          <a:pattFill prst="wdUpDiag">
            <a:fgClr>
              <a:schemeClr val="accent2">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51" name="Rectangle 50">
            <a:extLst>
              <a:ext uri="{FF2B5EF4-FFF2-40B4-BE49-F238E27FC236}">
                <a16:creationId xmlns:a16="http://schemas.microsoft.com/office/drawing/2014/main" id="{8D59B7E3-AA0D-F2CE-E84B-63387AC44C6D}"/>
              </a:ext>
            </a:extLst>
          </p:cNvPr>
          <p:cNvSpPr/>
          <p:nvPr/>
        </p:nvSpPr>
        <p:spPr>
          <a:xfrm>
            <a:off x="3394232" y="3092476"/>
            <a:ext cx="2259808" cy="470656"/>
          </a:xfrm>
          <a:prstGeom prst="rect">
            <a:avLst/>
          </a:prstGeom>
          <a:pattFill prst="wdUpDiag">
            <a:fgClr>
              <a:schemeClr val="accent2">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52" name="Rectangle 51">
            <a:extLst>
              <a:ext uri="{FF2B5EF4-FFF2-40B4-BE49-F238E27FC236}">
                <a16:creationId xmlns:a16="http://schemas.microsoft.com/office/drawing/2014/main" id="{4E6829DA-81A1-B930-25ED-1995A13CF810}"/>
              </a:ext>
            </a:extLst>
          </p:cNvPr>
          <p:cNvSpPr/>
          <p:nvPr/>
        </p:nvSpPr>
        <p:spPr>
          <a:xfrm>
            <a:off x="4106299" y="2634280"/>
            <a:ext cx="4263622" cy="463002"/>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53" name="Rectangle 52">
            <a:extLst>
              <a:ext uri="{FF2B5EF4-FFF2-40B4-BE49-F238E27FC236}">
                <a16:creationId xmlns:a16="http://schemas.microsoft.com/office/drawing/2014/main" id="{FC5CFD89-D80C-5FFB-64CE-77DE9F8F4FF6}"/>
              </a:ext>
            </a:extLst>
          </p:cNvPr>
          <p:cNvSpPr/>
          <p:nvPr/>
        </p:nvSpPr>
        <p:spPr>
          <a:xfrm>
            <a:off x="5652774" y="3106612"/>
            <a:ext cx="5059618" cy="463002"/>
          </a:xfrm>
          <a:prstGeom prst="rect">
            <a:avLst/>
          </a:prstGeom>
          <a:pattFill prst="wdUpDiag">
            <a:fgClr>
              <a:schemeClr val="accent3">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56" name="Rectangle 55">
            <a:extLst>
              <a:ext uri="{FF2B5EF4-FFF2-40B4-BE49-F238E27FC236}">
                <a16:creationId xmlns:a16="http://schemas.microsoft.com/office/drawing/2014/main" id="{4CC2FEA9-1D70-1D16-71B9-1ED81A75FD57}"/>
              </a:ext>
            </a:extLst>
          </p:cNvPr>
          <p:cNvSpPr/>
          <p:nvPr/>
        </p:nvSpPr>
        <p:spPr>
          <a:xfrm>
            <a:off x="3402256" y="3574334"/>
            <a:ext cx="704043" cy="530640"/>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57" name="Star: 5 Points 56">
            <a:extLst>
              <a:ext uri="{FF2B5EF4-FFF2-40B4-BE49-F238E27FC236}">
                <a16:creationId xmlns:a16="http://schemas.microsoft.com/office/drawing/2014/main" id="{717C86F0-7532-7357-DD34-C99A5519291F}"/>
              </a:ext>
            </a:extLst>
          </p:cNvPr>
          <p:cNvSpPr/>
          <p:nvPr/>
        </p:nvSpPr>
        <p:spPr>
          <a:xfrm>
            <a:off x="3941306" y="3650093"/>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58" name="TextBox 57">
            <a:extLst>
              <a:ext uri="{FF2B5EF4-FFF2-40B4-BE49-F238E27FC236}">
                <a16:creationId xmlns:a16="http://schemas.microsoft.com/office/drawing/2014/main" id="{572E6ACF-C376-F99D-0A73-6A9CBD3F7F26}"/>
              </a:ext>
            </a:extLst>
          </p:cNvPr>
          <p:cNvSpPr txBox="1"/>
          <p:nvPr/>
        </p:nvSpPr>
        <p:spPr>
          <a:xfrm>
            <a:off x="3748687" y="3885812"/>
            <a:ext cx="1275835" cy="169277"/>
          </a:xfrm>
          <a:prstGeom prst="rect">
            <a:avLst/>
          </a:prstGeom>
          <a:noFill/>
        </p:spPr>
        <p:txBody>
          <a:bodyPr wrap="square" lIns="0" tIns="0" rIns="0" bIns="0" rtlCol="0">
            <a:spAutoFit/>
          </a:bodyPr>
          <a:lstStyle/>
          <a:p>
            <a:pPr algn="l"/>
            <a:r>
              <a:rPr lang="en-US" sz="1100" dirty="0"/>
              <a:t>Building Permit</a:t>
            </a:r>
            <a:endParaRPr lang="en-GB" sz="1100" dirty="0"/>
          </a:p>
        </p:txBody>
      </p:sp>
      <p:sp>
        <p:nvSpPr>
          <p:cNvPr id="59" name="Star: 5 Points 58">
            <a:extLst>
              <a:ext uri="{FF2B5EF4-FFF2-40B4-BE49-F238E27FC236}">
                <a16:creationId xmlns:a16="http://schemas.microsoft.com/office/drawing/2014/main" id="{91BDCDA7-A3C9-128A-BA81-597997210D56}"/>
              </a:ext>
            </a:extLst>
          </p:cNvPr>
          <p:cNvSpPr/>
          <p:nvPr/>
        </p:nvSpPr>
        <p:spPr>
          <a:xfrm>
            <a:off x="6137581" y="3667014"/>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60" name="TextBox 59">
            <a:extLst>
              <a:ext uri="{FF2B5EF4-FFF2-40B4-BE49-F238E27FC236}">
                <a16:creationId xmlns:a16="http://schemas.microsoft.com/office/drawing/2014/main" id="{C3006F2D-0718-BDD2-0CBA-CA7FABD8AC38}"/>
              </a:ext>
            </a:extLst>
          </p:cNvPr>
          <p:cNvSpPr txBox="1"/>
          <p:nvPr/>
        </p:nvSpPr>
        <p:spPr>
          <a:xfrm>
            <a:off x="5944962" y="3902733"/>
            <a:ext cx="1275835" cy="169277"/>
          </a:xfrm>
          <a:prstGeom prst="rect">
            <a:avLst/>
          </a:prstGeom>
          <a:noFill/>
        </p:spPr>
        <p:txBody>
          <a:bodyPr wrap="square" lIns="0" tIns="0" rIns="0" bIns="0" rtlCol="0">
            <a:spAutoFit/>
          </a:bodyPr>
          <a:lstStyle/>
          <a:p>
            <a:pPr algn="l"/>
            <a:r>
              <a:rPr lang="en-US" sz="1100" dirty="0"/>
              <a:t>Partial handover</a:t>
            </a:r>
            <a:endParaRPr lang="en-GB" sz="1100" dirty="0"/>
          </a:p>
        </p:txBody>
      </p:sp>
      <p:sp>
        <p:nvSpPr>
          <p:cNvPr id="61" name="Star: 5 Points 60">
            <a:extLst>
              <a:ext uri="{FF2B5EF4-FFF2-40B4-BE49-F238E27FC236}">
                <a16:creationId xmlns:a16="http://schemas.microsoft.com/office/drawing/2014/main" id="{DD43B3CB-C0B9-0C89-E22E-528C6C3F9BD7}"/>
              </a:ext>
            </a:extLst>
          </p:cNvPr>
          <p:cNvSpPr/>
          <p:nvPr/>
        </p:nvSpPr>
        <p:spPr>
          <a:xfrm>
            <a:off x="7566662" y="3704987"/>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62" name="TextBox 61">
            <a:extLst>
              <a:ext uri="{FF2B5EF4-FFF2-40B4-BE49-F238E27FC236}">
                <a16:creationId xmlns:a16="http://schemas.microsoft.com/office/drawing/2014/main" id="{FC59B33B-666B-F027-E7AF-A84374C241FB}"/>
              </a:ext>
            </a:extLst>
          </p:cNvPr>
          <p:cNvSpPr txBox="1"/>
          <p:nvPr/>
        </p:nvSpPr>
        <p:spPr>
          <a:xfrm>
            <a:off x="7374043" y="3940706"/>
            <a:ext cx="1275835" cy="169277"/>
          </a:xfrm>
          <a:prstGeom prst="rect">
            <a:avLst/>
          </a:prstGeom>
          <a:noFill/>
        </p:spPr>
        <p:txBody>
          <a:bodyPr wrap="square" lIns="0" tIns="0" rIns="0" bIns="0" rtlCol="0">
            <a:spAutoFit/>
          </a:bodyPr>
          <a:lstStyle/>
          <a:p>
            <a:pPr algn="l"/>
            <a:r>
              <a:rPr lang="en-US" sz="1100" dirty="0"/>
              <a:t>Handover</a:t>
            </a:r>
            <a:endParaRPr lang="en-GB" sz="1100" dirty="0"/>
          </a:p>
        </p:txBody>
      </p:sp>
      <p:sp>
        <p:nvSpPr>
          <p:cNvPr id="63" name="Star: 5 Points 62">
            <a:extLst>
              <a:ext uri="{FF2B5EF4-FFF2-40B4-BE49-F238E27FC236}">
                <a16:creationId xmlns:a16="http://schemas.microsoft.com/office/drawing/2014/main" id="{326B3B90-2FBA-FB04-2190-1FC7E8D43BC6}"/>
              </a:ext>
            </a:extLst>
          </p:cNvPr>
          <p:cNvSpPr/>
          <p:nvPr/>
        </p:nvSpPr>
        <p:spPr>
          <a:xfrm>
            <a:off x="7490371" y="2790963"/>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65" name="Star: 5 Points 64">
            <a:extLst>
              <a:ext uri="{FF2B5EF4-FFF2-40B4-BE49-F238E27FC236}">
                <a16:creationId xmlns:a16="http://schemas.microsoft.com/office/drawing/2014/main" id="{D0814886-25A9-11A7-7FF6-223A688297F9}"/>
              </a:ext>
            </a:extLst>
          </p:cNvPr>
          <p:cNvSpPr/>
          <p:nvPr/>
        </p:nvSpPr>
        <p:spPr>
          <a:xfrm>
            <a:off x="3941306" y="4153495"/>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66" name="TextBox 65">
            <a:extLst>
              <a:ext uri="{FF2B5EF4-FFF2-40B4-BE49-F238E27FC236}">
                <a16:creationId xmlns:a16="http://schemas.microsoft.com/office/drawing/2014/main" id="{257BA8F9-8B5D-0EA9-1D04-3F1D7F7B3103}"/>
              </a:ext>
            </a:extLst>
          </p:cNvPr>
          <p:cNvSpPr txBox="1"/>
          <p:nvPr/>
        </p:nvSpPr>
        <p:spPr>
          <a:xfrm>
            <a:off x="3748687" y="4389214"/>
            <a:ext cx="1275835" cy="169277"/>
          </a:xfrm>
          <a:prstGeom prst="rect">
            <a:avLst/>
          </a:prstGeom>
          <a:noFill/>
        </p:spPr>
        <p:txBody>
          <a:bodyPr wrap="square" lIns="0" tIns="0" rIns="0" bIns="0" rtlCol="0">
            <a:spAutoFit/>
          </a:bodyPr>
          <a:lstStyle/>
          <a:p>
            <a:pPr algn="l"/>
            <a:r>
              <a:rPr lang="en-US" sz="1100" dirty="0"/>
              <a:t>Design Review</a:t>
            </a:r>
            <a:endParaRPr lang="en-GB" sz="1100" dirty="0"/>
          </a:p>
        </p:txBody>
      </p:sp>
      <p:sp>
        <p:nvSpPr>
          <p:cNvPr id="67" name="Star: 5 Points 66">
            <a:extLst>
              <a:ext uri="{FF2B5EF4-FFF2-40B4-BE49-F238E27FC236}">
                <a16:creationId xmlns:a16="http://schemas.microsoft.com/office/drawing/2014/main" id="{B2F6444B-413F-F3E0-B322-CBA63C2E34A2}"/>
              </a:ext>
            </a:extLst>
          </p:cNvPr>
          <p:cNvSpPr/>
          <p:nvPr/>
        </p:nvSpPr>
        <p:spPr>
          <a:xfrm>
            <a:off x="5405972" y="4165376"/>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68" name="TextBox 67">
            <a:extLst>
              <a:ext uri="{FF2B5EF4-FFF2-40B4-BE49-F238E27FC236}">
                <a16:creationId xmlns:a16="http://schemas.microsoft.com/office/drawing/2014/main" id="{8867E587-0EAB-1D10-5624-55B8E7DEBFAF}"/>
              </a:ext>
            </a:extLst>
          </p:cNvPr>
          <p:cNvSpPr txBox="1"/>
          <p:nvPr/>
        </p:nvSpPr>
        <p:spPr>
          <a:xfrm>
            <a:off x="5024522" y="4401095"/>
            <a:ext cx="1464666" cy="169277"/>
          </a:xfrm>
          <a:prstGeom prst="rect">
            <a:avLst/>
          </a:prstGeom>
          <a:noFill/>
        </p:spPr>
        <p:txBody>
          <a:bodyPr wrap="square" lIns="0" tIns="0" rIns="0" bIns="0" rtlCol="0">
            <a:spAutoFit/>
          </a:bodyPr>
          <a:lstStyle/>
          <a:p>
            <a:pPr algn="l"/>
            <a:r>
              <a:rPr lang="en-US" sz="1100" dirty="0"/>
              <a:t>Manufacturing Review</a:t>
            </a:r>
            <a:endParaRPr lang="en-GB" sz="1100" dirty="0"/>
          </a:p>
        </p:txBody>
      </p:sp>
      <p:sp>
        <p:nvSpPr>
          <p:cNvPr id="69" name="Star: 5 Points 68">
            <a:extLst>
              <a:ext uri="{FF2B5EF4-FFF2-40B4-BE49-F238E27FC236}">
                <a16:creationId xmlns:a16="http://schemas.microsoft.com/office/drawing/2014/main" id="{D2473350-96CC-673A-EF23-010F97CE334C}"/>
              </a:ext>
            </a:extLst>
          </p:cNvPr>
          <p:cNvSpPr/>
          <p:nvPr/>
        </p:nvSpPr>
        <p:spPr>
          <a:xfrm>
            <a:off x="7431356" y="4190605"/>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70" name="TextBox 69">
            <a:extLst>
              <a:ext uri="{FF2B5EF4-FFF2-40B4-BE49-F238E27FC236}">
                <a16:creationId xmlns:a16="http://schemas.microsoft.com/office/drawing/2014/main" id="{7A6C84D0-5D38-441B-450A-800C02F83C4D}"/>
              </a:ext>
            </a:extLst>
          </p:cNvPr>
          <p:cNvSpPr txBox="1"/>
          <p:nvPr/>
        </p:nvSpPr>
        <p:spPr>
          <a:xfrm>
            <a:off x="7108079" y="4444848"/>
            <a:ext cx="1464666" cy="169277"/>
          </a:xfrm>
          <a:prstGeom prst="rect">
            <a:avLst/>
          </a:prstGeom>
          <a:noFill/>
        </p:spPr>
        <p:txBody>
          <a:bodyPr wrap="square" lIns="0" tIns="0" rIns="0" bIns="0" rtlCol="0">
            <a:spAutoFit/>
          </a:bodyPr>
          <a:lstStyle/>
          <a:p>
            <a:pPr algn="l"/>
            <a:r>
              <a:rPr lang="en-US" sz="1100" dirty="0"/>
              <a:t>Prototype tested</a:t>
            </a:r>
            <a:endParaRPr lang="en-GB" sz="1100" dirty="0"/>
          </a:p>
        </p:txBody>
      </p:sp>
      <p:sp>
        <p:nvSpPr>
          <p:cNvPr id="72" name="Rectangle 71">
            <a:extLst>
              <a:ext uri="{FF2B5EF4-FFF2-40B4-BE49-F238E27FC236}">
                <a16:creationId xmlns:a16="http://schemas.microsoft.com/office/drawing/2014/main" id="{787FEF31-A893-178E-B6A5-17BC747972C3}"/>
              </a:ext>
            </a:extLst>
          </p:cNvPr>
          <p:cNvSpPr/>
          <p:nvPr/>
        </p:nvSpPr>
        <p:spPr>
          <a:xfrm>
            <a:off x="3437373" y="5100240"/>
            <a:ext cx="2756865" cy="457767"/>
          </a:xfrm>
          <a:prstGeom prst="rect">
            <a:avLst/>
          </a:prstGeom>
          <a:pattFill prst="wdUpDiag">
            <a:fgClr>
              <a:schemeClr val="accent2">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73" name="Rectangle 72">
            <a:extLst>
              <a:ext uri="{FF2B5EF4-FFF2-40B4-BE49-F238E27FC236}">
                <a16:creationId xmlns:a16="http://schemas.microsoft.com/office/drawing/2014/main" id="{ADCEC37B-F534-C1FA-15F7-AF65A6A11D4D}"/>
              </a:ext>
            </a:extLst>
          </p:cNvPr>
          <p:cNvSpPr/>
          <p:nvPr/>
        </p:nvSpPr>
        <p:spPr>
          <a:xfrm>
            <a:off x="6194237" y="5111890"/>
            <a:ext cx="4518155" cy="463002"/>
          </a:xfrm>
          <a:prstGeom prst="rect">
            <a:avLst/>
          </a:prstGeom>
          <a:pattFill prst="wdUpDiag">
            <a:fgClr>
              <a:schemeClr val="accent3">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74" name="Rectangle 73">
            <a:extLst>
              <a:ext uri="{FF2B5EF4-FFF2-40B4-BE49-F238E27FC236}">
                <a16:creationId xmlns:a16="http://schemas.microsoft.com/office/drawing/2014/main" id="{524B5817-86E3-BF8E-EF17-B227DE765A54}"/>
              </a:ext>
            </a:extLst>
          </p:cNvPr>
          <p:cNvSpPr/>
          <p:nvPr/>
        </p:nvSpPr>
        <p:spPr>
          <a:xfrm>
            <a:off x="10712392" y="5111890"/>
            <a:ext cx="1113944" cy="457768"/>
          </a:xfrm>
          <a:prstGeom prst="rect">
            <a:avLst/>
          </a:prstGeom>
          <a:pattFill prst="wdUpDiag">
            <a:fgClr>
              <a:srgbClr val="D2EFC7"/>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76" name="Rectangle 75">
            <a:extLst>
              <a:ext uri="{FF2B5EF4-FFF2-40B4-BE49-F238E27FC236}">
                <a16:creationId xmlns:a16="http://schemas.microsoft.com/office/drawing/2014/main" id="{9FAC69DC-56F7-9B0F-1081-51B9D0B70541}"/>
              </a:ext>
            </a:extLst>
          </p:cNvPr>
          <p:cNvSpPr/>
          <p:nvPr/>
        </p:nvSpPr>
        <p:spPr>
          <a:xfrm>
            <a:off x="3418253" y="4619573"/>
            <a:ext cx="2756865" cy="457767"/>
          </a:xfrm>
          <a:prstGeom prst="rect">
            <a:avLst/>
          </a:prstGeom>
          <a:pattFill prst="wdUpDiag">
            <a:fgClr>
              <a:schemeClr val="accent2">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77" name="Rectangle 76">
            <a:extLst>
              <a:ext uri="{FF2B5EF4-FFF2-40B4-BE49-F238E27FC236}">
                <a16:creationId xmlns:a16="http://schemas.microsoft.com/office/drawing/2014/main" id="{930BA7D9-091C-1D1D-688F-4A6DD9D7810A}"/>
              </a:ext>
            </a:extLst>
          </p:cNvPr>
          <p:cNvSpPr/>
          <p:nvPr/>
        </p:nvSpPr>
        <p:spPr>
          <a:xfrm>
            <a:off x="6194237" y="4614337"/>
            <a:ext cx="2175684" cy="463002"/>
          </a:xfrm>
          <a:prstGeom prst="rect">
            <a:avLst/>
          </a:prstGeom>
          <a:pattFill prst="wdUpDiag">
            <a:fgClr>
              <a:schemeClr val="accent3">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78" name="Rectangle 77">
            <a:extLst>
              <a:ext uri="{FF2B5EF4-FFF2-40B4-BE49-F238E27FC236}">
                <a16:creationId xmlns:a16="http://schemas.microsoft.com/office/drawing/2014/main" id="{A7FFA6BE-129F-4238-217A-3EB22B67A42C}"/>
              </a:ext>
            </a:extLst>
          </p:cNvPr>
          <p:cNvSpPr/>
          <p:nvPr/>
        </p:nvSpPr>
        <p:spPr>
          <a:xfrm>
            <a:off x="8369922" y="4614337"/>
            <a:ext cx="684703" cy="457768"/>
          </a:xfrm>
          <a:prstGeom prst="rect">
            <a:avLst/>
          </a:prstGeom>
          <a:pattFill prst="wdUpDiag">
            <a:fgClr>
              <a:srgbClr val="D2EFC7"/>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79" name="Star: 5 Points 78">
            <a:extLst>
              <a:ext uri="{FF2B5EF4-FFF2-40B4-BE49-F238E27FC236}">
                <a16:creationId xmlns:a16="http://schemas.microsoft.com/office/drawing/2014/main" id="{2C0A0C40-EC1C-21FD-CC2C-D6A706903DAD}"/>
              </a:ext>
            </a:extLst>
          </p:cNvPr>
          <p:cNvSpPr/>
          <p:nvPr/>
        </p:nvSpPr>
        <p:spPr>
          <a:xfrm>
            <a:off x="8137325" y="5181547"/>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80" name="TextBox 79">
            <a:extLst>
              <a:ext uri="{FF2B5EF4-FFF2-40B4-BE49-F238E27FC236}">
                <a16:creationId xmlns:a16="http://schemas.microsoft.com/office/drawing/2014/main" id="{8E7FE212-7CCE-25C0-BA91-9E898D469251}"/>
              </a:ext>
            </a:extLst>
          </p:cNvPr>
          <p:cNvSpPr txBox="1"/>
          <p:nvPr/>
        </p:nvSpPr>
        <p:spPr>
          <a:xfrm>
            <a:off x="7495339" y="5417266"/>
            <a:ext cx="1847615" cy="169277"/>
          </a:xfrm>
          <a:prstGeom prst="rect">
            <a:avLst/>
          </a:prstGeom>
          <a:noFill/>
        </p:spPr>
        <p:txBody>
          <a:bodyPr wrap="square" lIns="0" tIns="0" rIns="0" bIns="0" rtlCol="0">
            <a:spAutoFit/>
          </a:bodyPr>
          <a:lstStyle/>
          <a:p>
            <a:pPr algn="l"/>
            <a:r>
              <a:rPr lang="en-US" sz="1100" dirty="0"/>
              <a:t>Start of SM18 transformation</a:t>
            </a:r>
            <a:endParaRPr lang="en-GB" sz="1100" dirty="0"/>
          </a:p>
        </p:txBody>
      </p:sp>
      <p:sp>
        <p:nvSpPr>
          <p:cNvPr id="82" name="Rectangle 81">
            <a:extLst>
              <a:ext uri="{FF2B5EF4-FFF2-40B4-BE49-F238E27FC236}">
                <a16:creationId xmlns:a16="http://schemas.microsoft.com/office/drawing/2014/main" id="{5227ADCA-284B-4E27-812E-B76101C35426}"/>
              </a:ext>
            </a:extLst>
          </p:cNvPr>
          <p:cNvSpPr/>
          <p:nvPr/>
        </p:nvSpPr>
        <p:spPr>
          <a:xfrm>
            <a:off x="10721187" y="3109175"/>
            <a:ext cx="1088876" cy="457768"/>
          </a:xfrm>
          <a:prstGeom prst="rect">
            <a:avLst/>
          </a:prstGeom>
          <a:pattFill prst="wdUpDiag">
            <a:fgClr>
              <a:srgbClr val="D2EFC7"/>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54" name="Star: 5 Points 53">
            <a:extLst>
              <a:ext uri="{FF2B5EF4-FFF2-40B4-BE49-F238E27FC236}">
                <a16:creationId xmlns:a16="http://schemas.microsoft.com/office/drawing/2014/main" id="{02577BEE-62FF-F6D1-77F9-853EC1F5FD8C}"/>
              </a:ext>
            </a:extLst>
          </p:cNvPr>
          <p:cNvSpPr/>
          <p:nvPr/>
        </p:nvSpPr>
        <p:spPr>
          <a:xfrm>
            <a:off x="10625083" y="3200068"/>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55" name="TextBox 54">
            <a:extLst>
              <a:ext uri="{FF2B5EF4-FFF2-40B4-BE49-F238E27FC236}">
                <a16:creationId xmlns:a16="http://schemas.microsoft.com/office/drawing/2014/main" id="{F2F96D81-E927-C1AE-54BD-378F54C7845A}"/>
              </a:ext>
            </a:extLst>
          </p:cNvPr>
          <p:cNvSpPr txBox="1"/>
          <p:nvPr/>
        </p:nvSpPr>
        <p:spPr>
          <a:xfrm>
            <a:off x="10990522" y="3158851"/>
            <a:ext cx="1139285" cy="338554"/>
          </a:xfrm>
          <a:prstGeom prst="rect">
            <a:avLst/>
          </a:prstGeom>
          <a:noFill/>
        </p:spPr>
        <p:txBody>
          <a:bodyPr wrap="square" lIns="0" tIns="0" rIns="0" bIns="0" rtlCol="0">
            <a:spAutoFit/>
          </a:bodyPr>
          <a:lstStyle/>
          <a:p>
            <a:pPr algn="l"/>
            <a:r>
              <a:rPr lang="en-US" sz="1100" dirty="0"/>
              <a:t>Cryomodule ready for tests</a:t>
            </a:r>
            <a:endParaRPr lang="en-GB" sz="1100" dirty="0"/>
          </a:p>
        </p:txBody>
      </p:sp>
      <p:sp>
        <p:nvSpPr>
          <p:cNvPr id="85" name="Rectangle 84">
            <a:extLst>
              <a:ext uri="{FF2B5EF4-FFF2-40B4-BE49-F238E27FC236}">
                <a16:creationId xmlns:a16="http://schemas.microsoft.com/office/drawing/2014/main" id="{C22FA194-5852-8083-8B73-D6FDB1C7249C}"/>
              </a:ext>
            </a:extLst>
          </p:cNvPr>
          <p:cNvSpPr/>
          <p:nvPr/>
        </p:nvSpPr>
        <p:spPr>
          <a:xfrm>
            <a:off x="8321796" y="415683"/>
            <a:ext cx="823620" cy="246363"/>
          </a:xfrm>
          <a:prstGeom prst="rect">
            <a:avLst/>
          </a:prstGeom>
          <a:pattFill prst="wdUpDiag">
            <a:fgClr>
              <a:schemeClr val="accent2">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100" dirty="0"/>
              <a:t>Design</a:t>
            </a:r>
            <a:endParaRPr lang="en-GB" sz="1100" dirty="0"/>
          </a:p>
        </p:txBody>
      </p:sp>
      <p:sp>
        <p:nvSpPr>
          <p:cNvPr id="86" name="Rectangle 85">
            <a:extLst>
              <a:ext uri="{FF2B5EF4-FFF2-40B4-BE49-F238E27FC236}">
                <a16:creationId xmlns:a16="http://schemas.microsoft.com/office/drawing/2014/main" id="{462287A2-0E03-97BB-C882-6103EFF709E3}"/>
              </a:ext>
            </a:extLst>
          </p:cNvPr>
          <p:cNvSpPr/>
          <p:nvPr/>
        </p:nvSpPr>
        <p:spPr>
          <a:xfrm>
            <a:off x="9312029" y="415682"/>
            <a:ext cx="1026235" cy="246363"/>
          </a:xfrm>
          <a:prstGeom prst="rect">
            <a:avLst/>
          </a:prstGeom>
          <a:pattFill prst="wdUpDiag">
            <a:fgClr>
              <a:schemeClr val="accent3">
                <a:lumMod val="20000"/>
                <a:lumOff val="80000"/>
              </a:schemeClr>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t>Construction</a:t>
            </a:r>
            <a:endParaRPr lang="en-GB" sz="1100" dirty="0"/>
          </a:p>
        </p:txBody>
      </p:sp>
      <p:sp>
        <p:nvSpPr>
          <p:cNvPr id="87" name="Rectangle 86">
            <a:extLst>
              <a:ext uri="{FF2B5EF4-FFF2-40B4-BE49-F238E27FC236}">
                <a16:creationId xmlns:a16="http://schemas.microsoft.com/office/drawing/2014/main" id="{0546C7EB-FB4E-27BC-6C4F-3C3AB661EBFD}"/>
              </a:ext>
            </a:extLst>
          </p:cNvPr>
          <p:cNvSpPr/>
          <p:nvPr/>
        </p:nvSpPr>
        <p:spPr>
          <a:xfrm>
            <a:off x="10504875" y="412185"/>
            <a:ext cx="823620" cy="244103"/>
          </a:xfrm>
          <a:prstGeom prst="rect">
            <a:avLst/>
          </a:prstGeom>
          <a:pattFill prst="wdUpDiag">
            <a:fgClr>
              <a:srgbClr val="D2EFC7"/>
            </a:fgClr>
            <a:bgClr>
              <a:schemeClr val="bg1"/>
            </a:bgClr>
          </a:patt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t>Tests</a:t>
            </a:r>
            <a:endParaRPr lang="en-GB" sz="1100" dirty="0"/>
          </a:p>
        </p:txBody>
      </p:sp>
      <p:sp>
        <p:nvSpPr>
          <p:cNvPr id="88" name="TextBox 87">
            <a:extLst>
              <a:ext uri="{FF2B5EF4-FFF2-40B4-BE49-F238E27FC236}">
                <a16:creationId xmlns:a16="http://schemas.microsoft.com/office/drawing/2014/main" id="{753921AB-4281-3FE5-A0B7-40FC17D4A671}"/>
              </a:ext>
            </a:extLst>
          </p:cNvPr>
          <p:cNvSpPr txBox="1"/>
          <p:nvPr/>
        </p:nvSpPr>
        <p:spPr>
          <a:xfrm>
            <a:off x="11383835" y="119786"/>
            <a:ext cx="823620" cy="184666"/>
          </a:xfrm>
          <a:prstGeom prst="rect">
            <a:avLst/>
          </a:prstGeom>
          <a:noFill/>
        </p:spPr>
        <p:txBody>
          <a:bodyPr wrap="square" lIns="0" tIns="0" rIns="0" bIns="0" rtlCol="0">
            <a:spAutoFit/>
          </a:bodyPr>
          <a:lstStyle/>
          <a:p>
            <a:pPr algn="l"/>
            <a:r>
              <a:rPr lang="en-US" sz="1200" dirty="0"/>
              <a:t>funded</a:t>
            </a:r>
            <a:endParaRPr lang="en-GB" sz="1200" dirty="0"/>
          </a:p>
        </p:txBody>
      </p:sp>
      <p:sp>
        <p:nvSpPr>
          <p:cNvPr id="89" name="TextBox 88">
            <a:extLst>
              <a:ext uri="{FF2B5EF4-FFF2-40B4-BE49-F238E27FC236}">
                <a16:creationId xmlns:a16="http://schemas.microsoft.com/office/drawing/2014/main" id="{CD4B3524-02A0-E989-04D5-965786D2C52A}"/>
              </a:ext>
            </a:extLst>
          </p:cNvPr>
          <p:cNvSpPr txBox="1"/>
          <p:nvPr/>
        </p:nvSpPr>
        <p:spPr>
          <a:xfrm>
            <a:off x="11383835" y="415682"/>
            <a:ext cx="823620" cy="184666"/>
          </a:xfrm>
          <a:prstGeom prst="rect">
            <a:avLst/>
          </a:prstGeom>
          <a:noFill/>
        </p:spPr>
        <p:txBody>
          <a:bodyPr wrap="square" lIns="0" tIns="0" rIns="0" bIns="0" rtlCol="0">
            <a:spAutoFit/>
          </a:bodyPr>
          <a:lstStyle/>
          <a:p>
            <a:pPr algn="l"/>
            <a:r>
              <a:rPr lang="en-US" sz="1200" dirty="0"/>
              <a:t>not funded</a:t>
            </a:r>
            <a:endParaRPr lang="en-GB" sz="1200" dirty="0"/>
          </a:p>
        </p:txBody>
      </p:sp>
      <p:sp>
        <p:nvSpPr>
          <p:cNvPr id="91" name="TextBox 90">
            <a:extLst>
              <a:ext uri="{FF2B5EF4-FFF2-40B4-BE49-F238E27FC236}">
                <a16:creationId xmlns:a16="http://schemas.microsoft.com/office/drawing/2014/main" id="{9EB50B3D-E34F-8F71-095A-52311264C7A8}"/>
              </a:ext>
            </a:extLst>
          </p:cNvPr>
          <p:cNvSpPr txBox="1"/>
          <p:nvPr/>
        </p:nvSpPr>
        <p:spPr>
          <a:xfrm>
            <a:off x="1671989" y="5845209"/>
            <a:ext cx="9006257" cy="785370"/>
          </a:xfrm>
          <a:prstGeom prst="rect">
            <a:avLst/>
          </a:prstGeom>
          <a:solidFill>
            <a:schemeClr val="bg1">
              <a:lumMod val="95000"/>
            </a:schemeClr>
          </a:solidFill>
        </p:spPr>
        <p:txBody>
          <a:bodyPr vert="horz" lIns="0" tIns="0" rIns="0" bIns="0" rtlCol="0">
            <a:noAutofit/>
          </a:bodyPr>
          <a:lstStyle>
            <a:lvl1pPr marL="457200" indent="-457200">
              <a:lnSpc>
                <a:spcPct val="90000"/>
              </a:lnSpc>
              <a:spcBef>
                <a:spcPts val="1000"/>
              </a:spcBef>
              <a:spcAft>
                <a:spcPts val="0"/>
              </a:spcAft>
              <a:buFont typeface="Arial" panose="020B0604020202020204" pitchFamily="34" charset="0"/>
              <a:buChar char="•"/>
              <a:tabLst/>
              <a:defRPr sz="2400" b="1">
                <a:solidFill>
                  <a:schemeClr val="tx2">
                    <a:lumMod val="90000"/>
                    <a:lumOff val="10000"/>
                  </a:schemeClr>
                </a:solidFill>
                <a:latin typeface="Verdana" panose="020B0604030504040204" pitchFamily="34" charset="0"/>
                <a:ea typeface="Verdana" panose="020B0604030504040204" pitchFamily="34" charset="0"/>
              </a:defRPr>
            </a:lvl1pPr>
            <a:lvl2pPr marL="781200" lvl="1" indent="-457200">
              <a:lnSpc>
                <a:spcPct val="100000"/>
              </a:lnSpc>
              <a:spcBef>
                <a:spcPts val="500"/>
              </a:spcBef>
              <a:spcAft>
                <a:spcPts val="300"/>
              </a:spcAft>
              <a:buFont typeface="Arial" panose="020B0604020202020204" pitchFamily="34" charset="0"/>
              <a:buChar char="•"/>
              <a:tabLst/>
              <a:defRPr sz="2100">
                <a:solidFill>
                  <a:schemeClr val="tx2">
                    <a:lumMod val="90000"/>
                    <a:lumOff val="10000"/>
                  </a:schemeClr>
                </a:solidFill>
                <a:latin typeface="Verdana" panose="020B0604030504040204" pitchFamily="34" charset="0"/>
                <a:ea typeface="Verdana" panose="020B0604030504040204" pitchFamily="34" charset="0"/>
              </a:defRPr>
            </a:lvl2pPr>
            <a:lvl3pPr marL="648000" indent="-324000">
              <a:lnSpc>
                <a:spcPct val="100000"/>
              </a:lnSpc>
              <a:spcBef>
                <a:spcPts val="500"/>
              </a:spcBef>
              <a:spcAft>
                <a:spcPts val="300"/>
              </a:spcAft>
              <a:buSzPct val="100000"/>
              <a:buFont typeface="Arial" panose="020B0604020202020204" pitchFamily="34" charset="0"/>
              <a:buChar char="•"/>
              <a:tabLst/>
              <a:defRPr sz="1700">
                <a:solidFill>
                  <a:schemeClr val="tx2"/>
                </a:solidFill>
              </a:defRPr>
            </a:lvl3pPr>
            <a:lvl4pPr marL="972000" indent="-324000">
              <a:lnSpc>
                <a:spcPct val="100000"/>
              </a:lnSpc>
              <a:spcBef>
                <a:spcPts val="500"/>
              </a:spcBef>
              <a:spcAft>
                <a:spcPts val="300"/>
              </a:spcAft>
              <a:buSzPct val="100000"/>
              <a:buFont typeface="Arial" charset="0"/>
              <a:buChar char="•"/>
              <a:tabLst/>
              <a:defRPr sz="1600">
                <a:solidFill>
                  <a:schemeClr val="tx2"/>
                </a:solidFill>
              </a:defRPr>
            </a:lvl4pPr>
            <a:lvl5pPr marL="2057400" indent="-228600">
              <a:lnSpc>
                <a:spcPct val="90000"/>
              </a:lnSpc>
              <a:spcBef>
                <a:spcPts val="500"/>
              </a:spcBef>
              <a:buSzPct val="100000"/>
              <a:buFont typeface="Arial" charset="0"/>
              <a:buChar char="•"/>
              <a:defRPr sz="1600">
                <a:solidFill>
                  <a:schemeClr val="tx2">
                    <a:lumMod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indent="0">
              <a:lnSpc>
                <a:spcPct val="100000"/>
              </a:lnSpc>
              <a:spcBef>
                <a:spcPts val="0"/>
              </a:spcBef>
              <a:buNone/>
            </a:pPr>
            <a:r>
              <a:rPr lang="en-GB" sz="1200" dirty="0">
                <a:solidFill>
                  <a:schemeClr val="tx2">
                    <a:lumMod val="75000"/>
                    <a:lumOff val="25000"/>
                  </a:schemeClr>
                </a:solidFill>
              </a:rPr>
              <a:t>After 2031: </a:t>
            </a:r>
          </a:p>
          <a:p>
            <a:pPr>
              <a:lnSpc>
                <a:spcPct val="100000"/>
              </a:lnSpc>
              <a:spcBef>
                <a:spcPts val="0"/>
              </a:spcBef>
            </a:pPr>
            <a:r>
              <a:rPr lang="en-GB" sz="1200" b="0" dirty="0">
                <a:solidFill>
                  <a:schemeClr val="tx2">
                    <a:lumMod val="75000"/>
                    <a:lumOff val="25000"/>
                  </a:schemeClr>
                </a:solidFill>
              </a:rPr>
              <a:t>Preparation of in-kind agreements, industrialisation and production the pre-series cryomodules in 2031-2036</a:t>
            </a:r>
          </a:p>
          <a:p>
            <a:pPr>
              <a:lnSpc>
                <a:spcPct val="100000"/>
              </a:lnSpc>
              <a:spcBef>
                <a:spcPts val="0"/>
              </a:spcBef>
            </a:pPr>
            <a:r>
              <a:rPr lang="en-GB" sz="1200" b="0" dirty="0">
                <a:solidFill>
                  <a:schemeClr val="tx2">
                    <a:lumMod val="75000"/>
                    <a:lumOff val="25000"/>
                  </a:schemeClr>
                </a:solidFill>
              </a:rPr>
              <a:t>Fabrication and qualification of 66 + 28 Cryomodules in 2036-2044. </a:t>
            </a:r>
          </a:p>
          <a:p>
            <a:pPr>
              <a:lnSpc>
                <a:spcPct val="100000"/>
              </a:lnSpc>
              <a:spcBef>
                <a:spcPts val="0"/>
              </a:spcBef>
            </a:pPr>
            <a:r>
              <a:rPr lang="en-GB" sz="1200" b="0" dirty="0">
                <a:solidFill>
                  <a:schemeClr val="tx2">
                    <a:lumMod val="75000"/>
                    <a:lumOff val="25000"/>
                  </a:schemeClr>
                </a:solidFill>
              </a:rPr>
              <a:t>Installation &amp; commissioning: 2044-2046  </a:t>
            </a:r>
            <a:r>
              <a:rPr lang="en-GB" sz="1200" b="0" dirty="0">
                <a:solidFill>
                  <a:schemeClr val="tx2">
                    <a:lumMod val="75000"/>
                    <a:lumOff val="25000"/>
                  </a:schemeClr>
                </a:solidFill>
                <a:latin typeface="Arial" panose="020B0604020202020204" pitchFamily="34" charset="0"/>
                <a:cs typeface="Arial" panose="020B0604020202020204" pitchFamily="34" charset="0"/>
              </a:rPr>
              <a:t>→</a:t>
            </a:r>
            <a:r>
              <a:rPr lang="en-GB" sz="1200" b="0" dirty="0">
                <a:solidFill>
                  <a:schemeClr val="tx2">
                    <a:lumMod val="75000"/>
                    <a:lumOff val="25000"/>
                  </a:schemeClr>
                </a:solidFill>
              </a:rPr>
              <a:t>  </a:t>
            </a:r>
            <a:r>
              <a:rPr lang="en-GB" sz="1200" b="0" dirty="0" err="1">
                <a:solidFill>
                  <a:schemeClr val="tx2">
                    <a:lumMod val="75000"/>
                    <a:lumOff val="25000"/>
                  </a:schemeClr>
                </a:solidFill>
              </a:rPr>
              <a:t>FCCee</a:t>
            </a:r>
            <a:r>
              <a:rPr lang="en-GB" sz="1200" b="0" dirty="0">
                <a:solidFill>
                  <a:schemeClr val="tx2">
                    <a:lumMod val="75000"/>
                    <a:lumOff val="25000"/>
                  </a:schemeClr>
                </a:solidFill>
              </a:rPr>
              <a:t> beam for Z, W, ZH operation in 2047.</a:t>
            </a:r>
          </a:p>
        </p:txBody>
      </p:sp>
      <p:sp>
        <p:nvSpPr>
          <p:cNvPr id="5" name="TextBox 4">
            <a:extLst>
              <a:ext uri="{FF2B5EF4-FFF2-40B4-BE49-F238E27FC236}">
                <a16:creationId xmlns:a16="http://schemas.microsoft.com/office/drawing/2014/main" id="{DB194BB7-110E-6E83-AC54-A9FF555C54D4}"/>
              </a:ext>
            </a:extLst>
          </p:cNvPr>
          <p:cNvSpPr txBox="1"/>
          <p:nvPr/>
        </p:nvSpPr>
        <p:spPr>
          <a:xfrm>
            <a:off x="300593" y="591097"/>
            <a:ext cx="8349284" cy="369332"/>
          </a:xfrm>
          <a:prstGeom prst="rect">
            <a:avLst/>
          </a:prstGeom>
          <a:noFill/>
        </p:spPr>
        <p:txBody>
          <a:bodyPr wrap="square">
            <a:spAutoFit/>
          </a:bodyPr>
          <a:lstStyle/>
          <a:p>
            <a:r>
              <a:rPr lang="en-US" b="1" dirty="0">
                <a:solidFill>
                  <a:srgbClr val="080808"/>
                </a:solidFill>
              </a:rPr>
              <a:t>Towards the first </a:t>
            </a:r>
            <a:r>
              <a:rPr lang="en-US" b="1" dirty="0" err="1">
                <a:solidFill>
                  <a:srgbClr val="080808"/>
                </a:solidFill>
              </a:rPr>
              <a:t>FCCee</a:t>
            </a:r>
            <a:r>
              <a:rPr lang="en-US" b="1" dirty="0">
                <a:solidFill>
                  <a:srgbClr val="080808"/>
                </a:solidFill>
              </a:rPr>
              <a:t> RF demonstrators &amp; required RF infrastructures</a:t>
            </a:r>
            <a:endParaRPr lang="en-GB" b="1" dirty="0">
              <a:solidFill>
                <a:srgbClr val="080808"/>
              </a:solidFill>
            </a:endParaRPr>
          </a:p>
        </p:txBody>
      </p:sp>
      <p:sp>
        <p:nvSpPr>
          <p:cNvPr id="4" name="Star: 5 Points 3">
            <a:extLst>
              <a:ext uri="{FF2B5EF4-FFF2-40B4-BE49-F238E27FC236}">
                <a16:creationId xmlns:a16="http://schemas.microsoft.com/office/drawing/2014/main" id="{33E0D763-2405-4B2D-F6FC-2AFB5A281608}"/>
              </a:ext>
            </a:extLst>
          </p:cNvPr>
          <p:cNvSpPr/>
          <p:nvPr/>
        </p:nvSpPr>
        <p:spPr>
          <a:xfrm>
            <a:off x="8590520" y="1695102"/>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7" name="TextBox 6">
            <a:extLst>
              <a:ext uri="{FF2B5EF4-FFF2-40B4-BE49-F238E27FC236}">
                <a16:creationId xmlns:a16="http://schemas.microsoft.com/office/drawing/2014/main" id="{0ABBF87E-36F6-D3BC-7197-09756191976A}"/>
              </a:ext>
            </a:extLst>
          </p:cNvPr>
          <p:cNvSpPr txBox="1"/>
          <p:nvPr/>
        </p:nvSpPr>
        <p:spPr>
          <a:xfrm>
            <a:off x="8888748" y="1641298"/>
            <a:ext cx="2055464" cy="161583"/>
          </a:xfrm>
          <a:prstGeom prst="rect">
            <a:avLst/>
          </a:prstGeom>
          <a:noFill/>
        </p:spPr>
        <p:txBody>
          <a:bodyPr wrap="square" lIns="0" tIns="0" rIns="0" bIns="0" rtlCol="0">
            <a:spAutoFit/>
          </a:bodyPr>
          <a:lstStyle/>
          <a:p>
            <a:pPr algn="l"/>
            <a:r>
              <a:rPr lang="en-US" sz="1050" dirty="0"/>
              <a:t>4 x cavities qualified</a:t>
            </a:r>
            <a:endParaRPr lang="en-GB" sz="1050" dirty="0"/>
          </a:p>
        </p:txBody>
      </p:sp>
      <p:cxnSp>
        <p:nvCxnSpPr>
          <p:cNvPr id="8" name="Connector: Elbow 7">
            <a:extLst>
              <a:ext uri="{FF2B5EF4-FFF2-40B4-BE49-F238E27FC236}">
                <a16:creationId xmlns:a16="http://schemas.microsoft.com/office/drawing/2014/main" id="{17B30E26-C120-7824-BECC-714C5A009519}"/>
              </a:ext>
            </a:extLst>
          </p:cNvPr>
          <p:cNvCxnSpPr>
            <a:cxnSpLocks/>
            <a:endCxn id="30" idx="0"/>
          </p:cNvCxnSpPr>
          <p:nvPr/>
        </p:nvCxnSpPr>
        <p:spPr>
          <a:xfrm rot="16200000" flipH="1">
            <a:off x="8582051" y="1955430"/>
            <a:ext cx="567939" cy="262843"/>
          </a:xfrm>
          <a:prstGeom prst="bentConnector3">
            <a:avLst>
              <a:gd name="adj1" fmla="val 36583"/>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E3E1311-1707-3BCC-8D9C-558C782908C7}"/>
              </a:ext>
            </a:extLst>
          </p:cNvPr>
          <p:cNvSpPr txBox="1"/>
          <p:nvPr/>
        </p:nvSpPr>
        <p:spPr>
          <a:xfrm>
            <a:off x="5138980" y="2144913"/>
            <a:ext cx="1137665" cy="153888"/>
          </a:xfrm>
          <a:prstGeom prst="rect">
            <a:avLst/>
          </a:prstGeom>
          <a:noFill/>
        </p:spPr>
        <p:txBody>
          <a:bodyPr wrap="square" lIns="0" tIns="0" rIns="0" bIns="0" rtlCol="0">
            <a:spAutoFit/>
          </a:bodyPr>
          <a:lstStyle/>
          <a:p>
            <a:pPr algn="l"/>
            <a:r>
              <a:rPr lang="en-US" sz="1000" b="1" dirty="0"/>
              <a:t>HTC</a:t>
            </a:r>
            <a:endParaRPr lang="en-GB" sz="1000" b="1" dirty="0"/>
          </a:p>
        </p:txBody>
      </p:sp>
      <p:sp>
        <p:nvSpPr>
          <p:cNvPr id="29" name="TextBox 28">
            <a:extLst>
              <a:ext uri="{FF2B5EF4-FFF2-40B4-BE49-F238E27FC236}">
                <a16:creationId xmlns:a16="http://schemas.microsoft.com/office/drawing/2014/main" id="{65FA2B5B-3996-814C-5FF9-B7D81D30A6A3}"/>
              </a:ext>
            </a:extLst>
          </p:cNvPr>
          <p:cNvSpPr txBox="1"/>
          <p:nvPr/>
        </p:nvSpPr>
        <p:spPr>
          <a:xfrm>
            <a:off x="5760379" y="2399048"/>
            <a:ext cx="465954" cy="153888"/>
          </a:xfrm>
          <a:prstGeom prst="rect">
            <a:avLst/>
          </a:prstGeom>
          <a:noFill/>
        </p:spPr>
        <p:txBody>
          <a:bodyPr wrap="square" lIns="0" tIns="0" rIns="0" bIns="0" rtlCol="0">
            <a:spAutoFit/>
          </a:bodyPr>
          <a:lstStyle/>
          <a:p>
            <a:pPr algn="l"/>
            <a:r>
              <a:rPr lang="en-US" sz="1000" b="1" dirty="0"/>
              <a:t>DEMO</a:t>
            </a:r>
            <a:endParaRPr lang="en-GB" sz="1000" b="1" dirty="0"/>
          </a:p>
        </p:txBody>
      </p:sp>
      <p:sp>
        <p:nvSpPr>
          <p:cNvPr id="37" name="Rectangle 36">
            <a:extLst>
              <a:ext uri="{FF2B5EF4-FFF2-40B4-BE49-F238E27FC236}">
                <a16:creationId xmlns:a16="http://schemas.microsoft.com/office/drawing/2014/main" id="{A8C0912A-5789-0DF8-38F9-E99085AD486A}"/>
              </a:ext>
            </a:extLst>
          </p:cNvPr>
          <p:cNvSpPr/>
          <p:nvPr/>
        </p:nvSpPr>
        <p:spPr>
          <a:xfrm>
            <a:off x="8382071" y="2637999"/>
            <a:ext cx="1417704" cy="494857"/>
          </a:xfrm>
          <a:prstGeom prst="rect">
            <a:avLst/>
          </a:prstGeom>
          <a:solidFill>
            <a:srgbClr val="D2EFC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a:p>
        </p:txBody>
      </p:sp>
      <p:sp>
        <p:nvSpPr>
          <p:cNvPr id="64" name="TextBox 63">
            <a:extLst>
              <a:ext uri="{FF2B5EF4-FFF2-40B4-BE49-F238E27FC236}">
                <a16:creationId xmlns:a16="http://schemas.microsoft.com/office/drawing/2014/main" id="{5C3DF9F2-15BD-5EF8-71F7-9CE6EA32D8D9}"/>
              </a:ext>
            </a:extLst>
          </p:cNvPr>
          <p:cNvSpPr txBox="1"/>
          <p:nvPr/>
        </p:nvSpPr>
        <p:spPr>
          <a:xfrm>
            <a:off x="7804892" y="2762610"/>
            <a:ext cx="1071636" cy="323165"/>
          </a:xfrm>
          <a:prstGeom prst="rect">
            <a:avLst/>
          </a:prstGeom>
          <a:noFill/>
        </p:spPr>
        <p:txBody>
          <a:bodyPr wrap="square" lIns="0" tIns="0" rIns="0" bIns="0" rtlCol="0">
            <a:spAutoFit/>
          </a:bodyPr>
          <a:lstStyle/>
          <a:p>
            <a:pPr algn="l"/>
            <a:r>
              <a:rPr lang="en-US" sz="1050" dirty="0"/>
              <a:t>1</a:t>
            </a:r>
            <a:r>
              <a:rPr lang="en-US" sz="1050" baseline="30000" dirty="0"/>
              <a:t>st</a:t>
            </a:r>
            <a:r>
              <a:rPr lang="en-US" sz="1050" dirty="0"/>
              <a:t> cavity fabricated</a:t>
            </a:r>
            <a:endParaRPr lang="en-GB" sz="1050" dirty="0"/>
          </a:p>
        </p:txBody>
      </p:sp>
      <p:cxnSp>
        <p:nvCxnSpPr>
          <p:cNvPr id="84" name="Connector: Elbow 83">
            <a:extLst>
              <a:ext uri="{FF2B5EF4-FFF2-40B4-BE49-F238E27FC236}">
                <a16:creationId xmlns:a16="http://schemas.microsoft.com/office/drawing/2014/main" id="{A36EBD4C-5BE6-99B1-75C2-EA635943119A}"/>
              </a:ext>
            </a:extLst>
          </p:cNvPr>
          <p:cNvCxnSpPr>
            <a:cxnSpLocks/>
          </p:cNvCxnSpPr>
          <p:nvPr/>
        </p:nvCxnSpPr>
        <p:spPr>
          <a:xfrm rot="5400000" flipH="1" flipV="1">
            <a:off x="8112846" y="2751000"/>
            <a:ext cx="1067813" cy="717140"/>
          </a:xfrm>
          <a:prstGeom prst="bentConnector3">
            <a:avLst>
              <a:gd name="adj1" fmla="val 3652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Star: 5 Points 80">
            <a:extLst>
              <a:ext uri="{FF2B5EF4-FFF2-40B4-BE49-F238E27FC236}">
                <a16:creationId xmlns:a16="http://schemas.microsoft.com/office/drawing/2014/main" id="{86511545-CF62-7613-C800-BDCF54E7C76A}"/>
              </a:ext>
            </a:extLst>
          </p:cNvPr>
          <p:cNvSpPr/>
          <p:nvPr/>
        </p:nvSpPr>
        <p:spPr>
          <a:xfrm>
            <a:off x="6055171" y="5153695"/>
            <a:ext cx="278129" cy="224525"/>
          </a:xfrm>
          <a:prstGeom prst="star5">
            <a:avLst/>
          </a:prstGeom>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
        <p:nvSpPr>
          <p:cNvPr id="83" name="TextBox 82">
            <a:extLst>
              <a:ext uri="{FF2B5EF4-FFF2-40B4-BE49-F238E27FC236}">
                <a16:creationId xmlns:a16="http://schemas.microsoft.com/office/drawing/2014/main" id="{001D2916-95A4-11EB-0DB4-99C845CBDB00}"/>
              </a:ext>
            </a:extLst>
          </p:cNvPr>
          <p:cNvSpPr txBox="1"/>
          <p:nvPr/>
        </p:nvSpPr>
        <p:spPr>
          <a:xfrm>
            <a:off x="5068268" y="5389415"/>
            <a:ext cx="2114460" cy="169277"/>
          </a:xfrm>
          <a:prstGeom prst="rect">
            <a:avLst/>
          </a:prstGeom>
          <a:noFill/>
        </p:spPr>
        <p:txBody>
          <a:bodyPr wrap="square" lIns="0" tIns="0" rIns="0" bIns="0" rtlCol="0">
            <a:spAutoFit/>
          </a:bodyPr>
          <a:lstStyle/>
          <a:p>
            <a:pPr algn="ctr"/>
            <a:r>
              <a:rPr lang="en-US" sz="1100" dirty="0"/>
              <a:t>Adaptation of existing test stands</a:t>
            </a:r>
            <a:endParaRPr lang="en-GB" sz="1100" dirty="0"/>
          </a:p>
        </p:txBody>
      </p:sp>
      <p:pic>
        <p:nvPicPr>
          <p:cNvPr id="92" name="Picture 91">
            <a:extLst>
              <a:ext uri="{FF2B5EF4-FFF2-40B4-BE49-F238E27FC236}">
                <a16:creationId xmlns:a16="http://schemas.microsoft.com/office/drawing/2014/main" id="{88F84120-5B7F-5B36-1AA3-268A18CE0112}"/>
              </a:ext>
            </a:extLst>
          </p:cNvPr>
          <p:cNvPicPr>
            <a:picLocks noChangeAspect="1"/>
          </p:cNvPicPr>
          <p:nvPr/>
        </p:nvPicPr>
        <p:blipFill>
          <a:blip r:embed="rId2"/>
          <a:stretch>
            <a:fillRect/>
          </a:stretch>
        </p:blipFill>
        <p:spPr>
          <a:xfrm>
            <a:off x="3614960" y="3229051"/>
            <a:ext cx="714867" cy="217289"/>
          </a:xfrm>
          <a:prstGeom prst="rect">
            <a:avLst/>
          </a:prstGeom>
        </p:spPr>
      </p:pic>
      <p:pic>
        <p:nvPicPr>
          <p:cNvPr id="93" name="Picture 92">
            <a:extLst>
              <a:ext uri="{FF2B5EF4-FFF2-40B4-BE49-F238E27FC236}">
                <a16:creationId xmlns:a16="http://schemas.microsoft.com/office/drawing/2014/main" id="{764298DB-60CA-505B-BC17-B9576E8F3CBC}"/>
              </a:ext>
            </a:extLst>
          </p:cNvPr>
          <p:cNvPicPr>
            <a:picLocks noChangeAspect="1"/>
          </p:cNvPicPr>
          <p:nvPr/>
        </p:nvPicPr>
        <p:blipFill>
          <a:blip r:embed="rId2"/>
          <a:stretch>
            <a:fillRect/>
          </a:stretch>
        </p:blipFill>
        <p:spPr>
          <a:xfrm>
            <a:off x="3699070" y="4778277"/>
            <a:ext cx="714867" cy="217289"/>
          </a:xfrm>
          <a:prstGeom prst="rect">
            <a:avLst/>
          </a:prstGeom>
        </p:spPr>
      </p:pic>
      <p:pic>
        <p:nvPicPr>
          <p:cNvPr id="94" name="Picture 93">
            <a:extLst>
              <a:ext uri="{FF2B5EF4-FFF2-40B4-BE49-F238E27FC236}">
                <a16:creationId xmlns:a16="http://schemas.microsoft.com/office/drawing/2014/main" id="{D8E5A290-7BF2-F550-F8B0-7EEC132591C8}"/>
              </a:ext>
            </a:extLst>
          </p:cNvPr>
          <p:cNvPicPr>
            <a:picLocks noChangeAspect="1"/>
          </p:cNvPicPr>
          <p:nvPr/>
        </p:nvPicPr>
        <p:blipFill>
          <a:blip r:embed="rId2"/>
          <a:stretch>
            <a:fillRect/>
          </a:stretch>
        </p:blipFill>
        <p:spPr>
          <a:xfrm>
            <a:off x="3689445" y="5250874"/>
            <a:ext cx="714867" cy="217289"/>
          </a:xfrm>
          <a:prstGeom prst="rect">
            <a:avLst/>
          </a:prstGeom>
        </p:spPr>
      </p:pic>
      <p:sp>
        <p:nvSpPr>
          <p:cNvPr id="95" name="Rectangle: Rounded Corners 94">
            <a:extLst>
              <a:ext uri="{FF2B5EF4-FFF2-40B4-BE49-F238E27FC236}">
                <a16:creationId xmlns:a16="http://schemas.microsoft.com/office/drawing/2014/main" id="{6A7BFF37-F733-37CC-4316-4BA51F80E848}"/>
              </a:ext>
            </a:extLst>
          </p:cNvPr>
          <p:cNvSpPr/>
          <p:nvPr/>
        </p:nvSpPr>
        <p:spPr>
          <a:xfrm>
            <a:off x="8240057" y="79255"/>
            <a:ext cx="3903819" cy="610594"/>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l"/>
            <a:endParaRPr lang="en-GB" sz="1100"/>
          </a:p>
        </p:txBody>
      </p:sp>
    </p:spTree>
    <p:extLst>
      <p:ext uri="{BB962C8B-B14F-4D97-AF65-F5344CB8AC3E}">
        <p14:creationId xmlns:p14="http://schemas.microsoft.com/office/powerpoint/2010/main" val="37978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8268CF-22D5-7154-BABC-EEA83E98E04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6655837-C1C1-DEBD-1C44-7F82F4CB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FA55C0-7929-5D0C-984C-C026BB3A7F54}"/>
              </a:ext>
            </a:extLst>
          </p:cNvPr>
          <p:cNvSpPr>
            <a:spLocks noGrp="1"/>
          </p:cNvSpPr>
          <p:nvPr>
            <p:ph type="title"/>
          </p:nvPr>
        </p:nvSpPr>
        <p:spPr>
          <a:xfrm>
            <a:off x="1156851" y="637762"/>
            <a:ext cx="9888496" cy="900131"/>
          </a:xfrm>
        </p:spPr>
        <p:txBody>
          <a:bodyPr anchor="t">
            <a:normAutofit/>
          </a:bodyPr>
          <a:lstStyle/>
          <a:p>
            <a:r>
              <a:rPr lang="en-CH" sz="4000" dirty="0">
                <a:solidFill>
                  <a:schemeClr val="bg1"/>
                </a:solidFill>
              </a:rPr>
              <a:t>1,2) 400 &amp; 800 MHz design specifications</a:t>
            </a:r>
          </a:p>
        </p:txBody>
      </p:sp>
      <p:sp>
        <p:nvSpPr>
          <p:cNvPr id="10" name="Rectangle 9">
            <a:extLst>
              <a:ext uri="{FF2B5EF4-FFF2-40B4-BE49-F238E27FC236}">
                <a16:creationId xmlns:a16="http://schemas.microsoft.com/office/drawing/2014/main" id="{EE92BA80-76DC-7E24-EECE-39E2FA64B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B3086-7B3B-2FB6-2A11-25E81F588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table with numbers and symbols&#10;&#10;AI-generated content may be incorrect.">
            <a:extLst>
              <a:ext uri="{FF2B5EF4-FFF2-40B4-BE49-F238E27FC236}">
                <a16:creationId xmlns:a16="http://schemas.microsoft.com/office/drawing/2014/main" id="{87D418B9-866A-5520-678F-A0EE5E375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166" y="1688641"/>
            <a:ext cx="6750948" cy="512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628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13FF-CFAE-163B-2BC0-EDAAEA83DEF3}"/>
              </a:ext>
            </a:extLst>
          </p:cNvPr>
          <p:cNvSpPr txBox="1">
            <a:spLocks/>
          </p:cNvSpPr>
          <p:nvPr/>
        </p:nvSpPr>
        <p:spPr>
          <a:xfrm>
            <a:off x="1867301" y="426128"/>
            <a:ext cx="9178046" cy="1111765"/>
          </a:xfrm>
          <a:prstGeom prst="rect">
            <a:avLst/>
          </a:prstGeom>
        </p:spPr>
        <p:txBody>
          <a:bodyPr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sz="4000" dirty="0"/>
              <a:t>400 &amp; 800 MHz </a:t>
            </a:r>
            <a:r>
              <a:rPr lang="en-US" sz="4000" dirty="0"/>
              <a:t>cavity design parameters compared with existing cavities (LHC &amp; JLAB test cavity)</a:t>
            </a:r>
            <a:endParaRPr lang="en-CH" sz="4000" dirty="0"/>
          </a:p>
        </p:txBody>
      </p:sp>
      <mc:AlternateContent xmlns:mc="http://schemas.openxmlformats.org/markup-compatibility/2006" xmlns:a14="http://schemas.microsoft.com/office/drawing/2010/main">
        <mc:Choice Requires="a14">
          <p:graphicFrame>
            <p:nvGraphicFramePr>
              <p:cNvPr id="3" name="Tabelle 6">
                <a:extLst>
                  <a:ext uri="{FF2B5EF4-FFF2-40B4-BE49-F238E27FC236}">
                    <a16:creationId xmlns:a16="http://schemas.microsoft.com/office/drawing/2014/main" id="{53153C99-45DC-9790-8EE3-047809CE88A2}"/>
                  </a:ext>
                </a:extLst>
              </p:cNvPr>
              <p:cNvGraphicFramePr>
                <a:graphicFrameLocks noGrp="1"/>
              </p:cNvGraphicFramePr>
              <p:nvPr>
                <p:extLst>
                  <p:ext uri="{D42A27DB-BD31-4B8C-83A1-F6EECF244321}">
                    <p14:modId xmlns:p14="http://schemas.microsoft.com/office/powerpoint/2010/main" val="932060244"/>
                  </p:ext>
                </p:extLst>
              </p:nvPr>
            </p:nvGraphicFramePr>
            <p:xfrm>
              <a:off x="2199670" y="1630578"/>
              <a:ext cx="8166738" cy="4393714"/>
            </p:xfrm>
            <a:graphic>
              <a:graphicData uri="http://schemas.openxmlformats.org/drawingml/2006/table">
                <a:tbl>
                  <a:tblPr firstRow="1" bandRow="1">
                    <a:tableStyleId>{5C22544A-7EE6-4342-B048-85BDC9FD1C3A}</a:tableStyleId>
                  </a:tblPr>
                  <a:tblGrid>
                    <a:gridCol w="2911345">
                      <a:extLst>
                        <a:ext uri="{9D8B030D-6E8A-4147-A177-3AD203B41FA5}">
                          <a16:colId xmlns:a16="http://schemas.microsoft.com/office/drawing/2014/main" val="20000"/>
                        </a:ext>
                      </a:extLst>
                    </a:gridCol>
                    <a:gridCol w="1384167">
                      <a:extLst>
                        <a:ext uri="{9D8B030D-6E8A-4147-A177-3AD203B41FA5}">
                          <a16:colId xmlns:a16="http://schemas.microsoft.com/office/drawing/2014/main" val="20001"/>
                        </a:ext>
                      </a:extLst>
                    </a:gridCol>
                    <a:gridCol w="1191655">
                      <a:extLst>
                        <a:ext uri="{9D8B030D-6E8A-4147-A177-3AD203B41FA5}">
                          <a16:colId xmlns:a16="http://schemas.microsoft.com/office/drawing/2014/main" val="2937911"/>
                        </a:ext>
                      </a:extLst>
                    </a:gridCol>
                    <a:gridCol w="1191655">
                      <a:extLst>
                        <a:ext uri="{9D8B030D-6E8A-4147-A177-3AD203B41FA5}">
                          <a16:colId xmlns:a16="http://schemas.microsoft.com/office/drawing/2014/main" val="3994395452"/>
                        </a:ext>
                      </a:extLst>
                    </a:gridCol>
                    <a:gridCol w="1487916">
                      <a:extLst>
                        <a:ext uri="{9D8B030D-6E8A-4147-A177-3AD203B41FA5}">
                          <a16:colId xmlns:a16="http://schemas.microsoft.com/office/drawing/2014/main" val="20002"/>
                        </a:ext>
                      </a:extLst>
                    </a:gridCol>
                  </a:tblGrid>
                  <a:tr h="544143">
                    <a:tc>
                      <a:txBody>
                        <a:bodyPr/>
                        <a:lstStyle/>
                        <a:p>
                          <a:pPr algn="ctr"/>
                          <a:r>
                            <a:rPr lang="en-US" sz="1600" dirty="0"/>
                            <a:t>Parameters</a:t>
                          </a:r>
                        </a:p>
                      </a:txBody>
                      <a:tcPr marT="914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LHC</a:t>
                          </a:r>
                        </a:p>
                      </a:txBody>
                      <a:tcPr marT="914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FCC 2-cell</a:t>
                          </a:r>
                        </a:p>
                      </a:txBody>
                      <a:tcPr marT="9144" anchor="ctr"/>
                    </a:tc>
                    <a:tc>
                      <a:txBody>
                        <a:bodyPr/>
                        <a:lstStyle/>
                        <a:p>
                          <a:pPr algn="ctr"/>
                          <a:r>
                            <a:rPr lang="en-US" sz="1600" dirty="0"/>
                            <a:t>JLAB</a:t>
                          </a:r>
                        </a:p>
                      </a:txBody>
                      <a:tcPr marT="9144" anchor="ctr"/>
                    </a:tc>
                    <a:tc>
                      <a:txBody>
                        <a:bodyPr/>
                        <a:lstStyle/>
                        <a:p>
                          <a:pPr algn="ctr"/>
                          <a:r>
                            <a:rPr lang="en-US" sz="1600" dirty="0"/>
                            <a:t>FCC 6-cell</a:t>
                          </a:r>
                        </a:p>
                      </a:txBody>
                      <a:tcPr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349961">
                    <a:tc>
                      <a:txBody>
                        <a:bodyPr/>
                        <a:lstStyle/>
                        <a:p>
                          <a:pPr marL="0" marR="0" algn="ctr">
                            <a:lnSpc>
                              <a:spcPct val="130000"/>
                            </a:lnSpc>
                            <a:spcBef>
                              <a:spcPts val="600"/>
                            </a:spcBef>
                            <a:spcAft>
                              <a:spcPts val="0"/>
                            </a:spcAft>
                          </a:pPr>
                          <a:r>
                            <a:rPr lang="en-US" sz="1400" b="1" dirty="0">
                              <a:effectLst/>
                            </a:rPr>
                            <a:t>Frequency [MHz]</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400.79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400.79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801.58</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801.58</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349961">
                    <a:tc>
                      <a:txBody>
                        <a:bodyPr/>
                        <a:lstStyle/>
                        <a:p>
                          <a:pPr marL="0" marR="0" algn="ctr">
                            <a:lnSpc>
                              <a:spcPct val="130000"/>
                            </a:lnSpc>
                            <a:spcBef>
                              <a:spcPts val="600"/>
                            </a:spcBef>
                            <a:spcAft>
                              <a:spcPts val="0"/>
                            </a:spcAft>
                          </a:pPr>
                          <a:r>
                            <a:rPr lang="en-US" sz="1400" b="1" kern="1200" dirty="0">
                              <a:solidFill>
                                <a:schemeClr val="dk1"/>
                              </a:solidFill>
                              <a:effectLst/>
                              <a:latin typeface="+mn-lt"/>
                              <a:ea typeface="+mn-ea"/>
                              <a:cs typeface="+mn-cs"/>
                            </a:rPr>
                            <a:t>Number of cells</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349961">
                    <a:tc>
                      <a:txBody>
                        <a:bodyPr/>
                        <a:lstStyle/>
                        <a:p>
                          <a:pPr marL="0" marR="0" algn="ctr">
                            <a:lnSpc>
                              <a:spcPct val="130000"/>
                            </a:lnSpc>
                            <a:spcBef>
                              <a:spcPts val="600"/>
                            </a:spcBef>
                            <a:spcAft>
                              <a:spcPts val="0"/>
                            </a:spcAft>
                          </a:pPr>
                          <a14:m>
                            <m:oMath xmlns:m="http://schemas.openxmlformats.org/officeDocument/2006/math">
                              <m:r>
                                <a:rPr lang="en-US" sz="1400" b="1" i="1" dirty="0" smtClean="0">
                                  <a:effectLst/>
                                  <a:latin typeface="Cambria Math" panose="02040503050406030204" pitchFamily="18" charset="0"/>
                                </a:rPr>
                                <m:t>𝑹</m:t>
                              </m:r>
                              <m:r>
                                <a:rPr lang="en-US" sz="1400" b="1" i="1" dirty="0" smtClean="0">
                                  <a:effectLst/>
                                  <a:latin typeface="Cambria Math" panose="02040503050406030204" pitchFamily="18" charset="0"/>
                                </a:rPr>
                                <m:t>/</m:t>
                              </m:r>
                              <m:r>
                                <a:rPr lang="en-US" sz="1400" b="1" i="1" dirty="0" smtClean="0">
                                  <a:effectLst/>
                                  <a:latin typeface="Cambria Math" panose="02040503050406030204" pitchFamily="18" charset="0"/>
                                </a:rPr>
                                <m:t>𝑸</m:t>
                              </m:r>
                            </m:oMath>
                          </a14:m>
                          <a:r>
                            <a:rPr lang="en-US" sz="1400" b="1" dirty="0">
                              <a:effectLst/>
                            </a:rPr>
                            <a:t> [Ω]</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85.3</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182.9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523.9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630.2</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349961">
                    <a:tc>
                      <a:txBody>
                        <a:bodyPr/>
                        <a:lstStyle/>
                        <a:p>
                          <a:pPr marL="0" marR="0" algn="ctr">
                            <a:lnSpc>
                              <a:spcPct val="130000"/>
                            </a:lnSpc>
                            <a:spcBef>
                              <a:spcPts val="600"/>
                            </a:spcBef>
                            <a:spcAft>
                              <a:spcPts val="0"/>
                            </a:spcAft>
                          </a:pPr>
                          <a:r>
                            <a:rPr lang="en-US" sz="1400" b="1" dirty="0">
                              <a:effectLst/>
                            </a:rPr>
                            <a:t>Geometry factor </a:t>
                          </a:r>
                          <a14:m>
                            <m:oMath xmlns:m="http://schemas.openxmlformats.org/officeDocument/2006/math">
                              <m:r>
                                <a:rPr lang="en-US" sz="1400" b="1" i="1" kern="1200" dirty="0" smtClean="0">
                                  <a:solidFill>
                                    <a:schemeClr val="dk1"/>
                                  </a:solidFill>
                                  <a:effectLst/>
                                  <a:latin typeface="Cambria Math" panose="02040503050406030204" pitchFamily="18" charset="0"/>
                                  <a:ea typeface="+mn-ea"/>
                                  <a:cs typeface="+mn-cs"/>
                                </a:rPr>
                                <m:t>𝑮</m:t>
                              </m:r>
                            </m:oMath>
                          </a14:m>
                          <a:r>
                            <a:rPr lang="en-US" sz="1400" b="1" dirty="0">
                              <a:effectLst/>
                            </a:rPr>
                            <a:t> [Ω]</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256.9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232.6</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274.7</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272.2</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349961">
                    <a:tc>
                      <a:txBody>
                        <a:bodyPr/>
                        <a:lstStyle/>
                        <a:p>
                          <a:pPr marL="0" marR="0" algn="ctr">
                            <a:lnSpc>
                              <a:spcPct val="130000"/>
                            </a:lnSpc>
                            <a:spcBef>
                              <a:spcPts val="600"/>
                            </a:spcBef>
                            <a:spcAft>
                              <a:spcPts val="0"/>
                            </a:spcAft>
                          </a:pPr>
                          <a14:m>
                            <m:oMath xmlns:m="http://schemas.openxmlformats.org/officeDocument/2006/math">
                              <m:r>
                                <a:rPr lang="en-US" sz="1400" b="1" i="1" kern="1200" dirty="0" smtClean="0">
                                  <a:solidFill>
                                    <a:schemeClr val="dk1"/>
                                  </a:solidFill>
                                  <a:effectLst/>
                                  <a:latin typeface="Cambria Math" panose="02040503050406030204" pitchFamily="18" charset="0"/>
                                  <a:ea typeface="+mn-ea"/>
                                  <a:cs typeface="+mn-cs"/>
                                </a:rPr>
                                <m:t>𝑮</m:t>
                              </m:r>
                              <m:r>
                                <a:rPr lang="en-US" sz="1400" b="1" i="1" kern="1200" dirty="0" smtClean="0">
                                  <a:solidFill>
                                    <a:schemeClr val="dk1"/>
                                  </a:solidFill>
                                  <a:effectLst/>
                                  <a:latin typeface="Cambria Math" panose="02040503050406030204" pitchFamily="18" charset="0"/>
                                  <a:ea typeface="+mn-ea"/>
                                  <a:cs typeface="+mn-cs"/>
                                </a:rPr>
                                <m:t>.</m:t>
                              </m:r>
                              <m:r>
                                <a:rPr lang="en-US" sz="1400" b="1" i="1" kern="1200" dirty="0" smtClean="0">
                                  <a:solidFill>
                                    <a:schemeClr val="dk1"/>
                                  </a:solidFill>
                                  <a:effectLst/>
                                  <a:latin typeface="Cambria Math" panose="02040503050406030204" pitchFamily="18" charset="0"/>
                                  <a:ea typeface="+mn-ea"/>
                                  <a:cs typeface="+mn-cs"/>
                                </a:rPr>
                                <m:t>𝑹</m:t>
                              </m:r>
                              <m:r>
                                <a:rPr lang="en-US" sz="1400" b="1" i="1" kern="1200" dirty="0" smtClean="0">
                                  <a:solidFill>
                                    <a:schemeClr val="dk1"/>
                                  </a:solidFill>
                                  <a:effectLst/>
                                  <a:latin typeface="Cambria Math" panose="02040503050406030204" pitchFamily="18" charset="0"/>
                                  <a:ea typeface="+mn-ea"/>
                                  <a:cs typeface="+mn-cs"/>
                                </a:rPr>
                                <m:t>/</m:t>
                              </m:r>
                              <m:r>
                                <a:rPr lang="en-US" sz="1400" b="1" i="1" kern="1200" dirty="0" smtClean="0">
                                  <a:solidFill>
                                    <a:schemeClr val="dk1"/>
                                  </a:solidFill>
                                  <a:effectLst/>
                                  <a:latin typeface="Cambria Math" panose="02040503050406030204" pitchFamily="18" charset="0"/>
                                  <a:ea typeface="+mn-ea"/>
                                  <a:cs typeface="+mn-cs"/>
                                </a:rPr>
                                <m:t>𝑸</m:t>
                              </m:r>
                            </m:oMath>
                          </a14:m>
                          <a:r>
                            <a:rPr lang="en-US" sz="1400" b="1" kern="1200" dirty="0">
                              <a:solidFill>
                                <a:schemeClr val="dk1"/>
                              </a:solidFill>
                              <a:effectLst/>
                              <a:latin typeface="+mn-lt"/>
                              <a:ea typeface="+mn-ea"/>
                              <a:cs typeface="+mn-cs"/>
                            </a:rPr>
                            <a:t>  [kΩ</a:t>
                          </a:r>
                          <a:r>
                            <a:rPr lang="en-US" sz="1400" b="1" kern="1200" baseline="30000" dirty="0">
                              <a:solidFill>
                                <a:schemeClr val="dk1"/>
                              </a:solidFill>
                              <a:effectLst/>
                              <a:latin typeface="+mn-lt"/>
                              <a:ea typeface="+mn-ea"/>
                              <a:cs typeface="+mn-cs"/>
                            </a:rPr>
                            <a:t>2</a:t>
                          </a:r>
                          <a:r>
                            <a:rPr lang="en-US" sz="1400" b="1" kern="1200" dirty="0">
                              <a:solidFill>
                                <a:schemeClr val="dk1"/>
                              </a:solidFill>
                              <a:effectLst/>
                              <a:latin typeface="+mn-lt"/>
                              <a:ea typeface="+mn-ea"/>
                              <a:cs typeface="+mn-cs"/>
                            </a:rPr>
                            <a:t>]</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21.9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42.5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143.9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171.5</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349961">
                    <a:tc>
                      <a:txBody>
                        <a:bodyPr/>
                        <a:lstStyle/>
                        <a:p>
                          <a:pPr marL="0" marR="0" algn="ctr">
                            <a:lnSpc>
                              <a:spcPct val="130000"/>
                            </a:lnSpc>
                            <a:spcBef>
                              <a:spcPts val="600"/>
                            </a:spcBef>
                            <a:spcAft>
                              <a:spcPts val="0"/>
                            </a:spcAft>
                            <a:tabLst>
                              <a:tab pos="243205" algn="ctr"/>
                            </a:tabLst>
                          </a:pPr>
                          <a14:m>
                            <m:oMath xmlns:m="http://schemas.openxmlformats.org/officeDocument/2006/math">
                              <m:sSub>
                                <m:sSubPr>
                                  <m:ctrlPr>
                                    <a:rPr lang="en-US" sz="1400" b="1" i="1" smtClean="0">
                                      <a:effectLst/>
                                      <a:latin typeface="Cambria Math" panose="02040503050406030204" pitchFamily="18" charset="0"/>
                                    </a:rPr>
                                  </m:ctrlPr>
                                </m:sSubPr>
                                <m:e>
                                  <m:r>
                                    <a:rPr lang="en-US" sz="1400" b="1" i="1" smtClean="0">
                                      <a:effectLst/>
                                      <a:latin typeface="Cambria Math" panose="02040503050406030204" pitchFamily="18" charset="0"/>
                                    </a:rPr>
                                    <m:t>𝑩</m:t>
                                  </m:r>
                                </m:e>
                                <m:sub>
                                  <m:r>
                                    <a:rPr lang="en-US" sz="1400" b="1" i="0" baseline="-25000">
                                      <a:effectLst/>
                                      <a:latin typeface="Cambria Math" panose="02040503050406030204" pitchFamily="18" charset="0"/>
                                    </a:rPr>
                                    <m:t>𝐩𝐤</m:t>
                                  </m:r>
                                </m:sub>
                              </m:sSub>
                              <m:sSub>
                                <m:sSubPr>
                                  <m:ctrlPr>
                                    <a:rPr lang="en-US" sz="1400" b="1" i="1">
                                      <a:effectLst/>
                                      <a:latin typeface="Cambria Math" panose="02040503050406030204" pitchFamily="18" charset="0"/>
                                    </a:rPr>
                                  </m:ctrlPr>
                                </m:sSubPr>
                                <m:e>
                                  <m:r>
                                    <a:rPr lang="en-US" sz="1400" b="1" i="1" smtClean="0">
                                      <a:effectLst/>
                                      <a:latin typeface="Cambria Math" panose="02040503050406030204" pitchFamily="18" charset="0"/>
                                    </a:rPr>
                                    <m:t>/</m:t>
                                  </m:r>
                                  <m:r>
                                    <a:rPr lang="en-US" sz="1400" b="1" i="1">
                                      <a:effectLst/>
                                      <a:latin typeface="Cambria Math" panose="02040503050406030204" pitchFamily="18" charset="0"/>
                                    </a:rPr>
                                    <m:t>𝑬</m:t>
                                  </m:r>
                                </m:e>
                                <m:sub>
                                  <m:r>
                                    <a:rPr lang="en-US" sz="1400" b="1" i="0" baseline="-25000">
                                      <a:effectLst/>
                                      <a:latin typeface="Cambria Math" panose="02040503050406030204" pitchFamily="18" charset="0"/>
                                    </a:rPr>
                                    <m:t>𝐚𝐜𝐜</m:t>
                                  </m:r>
                                </m:sub>
                              </m:sSub>
                            </m:oMath>
                          </a14:m>
                          <a:r>
                            <a:rPr lang="fr-FR" sz="1400" b="1" baseline="-25000" dirty="0">
                              <a:effectLst/>
                            </a:rPr>
                            <a:t> </a:t>
                          </a:r>
                          <a:r>
                            <a:rPr lang="fr-FR" sz="1400" b="1" dirty="0">
                              <a:effectLst/>
                            </a:rPr>
                            <a:t>[</a:t>
                          </a:r>
                          <a14:m>
                            <m:oMath xmlns:m="http://schemas.openxmlformats.org/officeDocument/2006/math">
                              <m:r>
                                <a:rPr lang="en-US" sz="1400" b="1" i="1">
                                  <a:effectLst/>
                                  <a:latin typeface="Cambria Math" panose="02040503050406030204" pitchFamily="18" charset="0"/>
                                </a:rPr>
                                <m:t>𝐦𝐓</m:t>
                              </m:r>
                              <m:r>
                                <m:rPr>
                                  <m:lit/>
                                </m:rPr>
                                <a:rPr lang="fr-FR" sz="1400" b="1">
                                  <a:effectLst/>
                                  <a:latin typeface="Cambria Math" panose="02040503050406030204" pitchFamily="18" charset="0"/>
                                </a:rPr>
                                <m:t>/</m:t>
                              </m:r>
                              <m:r>
                                <a:rPr lang="fr-FR" sz="1400" b="1">
                                  <a:effectLst/>
                                  <a:latin typeface="Cambria Math" panose="02040503050406030204" pitchFamily="18" charset="0"/>
                                </a:rPr>
                                <m:t>(</m:t>
                              </m:r>
                              <m:r>
                                <a:rPr lang="en-US" sz="1400" b="1" i="1">
                                  <a:effectLst/>
                                  <a:latin typeface="Cambria Math" panose="02040503050406030204" pitchFamily="18" charset="0"/>
                                </a:rPr>
                                <m:t>𝐌𝐕</m:t>
                              </m:r>
                              <m:r>
                                <m:rPr>
                                  <m:lit/>
                                </m:rPr>
                                <a:rPr lang="fr-FR" sz="1400" b="1">
                                  <a:effectLst/>
                                  <a:latin typeface="Cambria Math" panose="02040503050406030204" pitchFamily="18" charset="0"/>
                                </a:rPr>
                                <m:t>/</m:t>
                              </m:r>
                              <m:r>
                                <a:rPr lang="en-US" sz="1400" b="1" i="1">
                                  <a:effectLst/>
                                  <a:latin typeface="Cambria Math" panose="02040503050406030204" pitchFamily="18" charset="0"/>
                                </a:rPr>
                                <m:t>𝐦</m:t>
                              </m:r>
                              <m:r>
                                <a:rPr lang="fr-FR" sz="1400" b="1">
                                  <a:effectLst/>
                                  <a:latin typeface="Cambria Math" panose="02040503050406030204" pitchFamily="18" charset="0"/>
                                </a:rPr>
                                <m:t>)</m:t>
                              </m:r>
                            </m:oMath>
                          </a14:m>
                          <a:r>
                            <a:rPr lang="fr-FR" sz="1400" b="1" dirty="0">
                              <a:effectLst/>
                            </a:rPr>
                            <a:t>]</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5.08</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5.33</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4.2</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4.36</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8"/>
                      </a:ext>
                    </a:extLst>
                  </a:tr>
                  <a:tr h="349961">
                    <a:tc>
                      <a:txBody>
                        <a:bodyPr/>
                        <a:lstStyle/>
                        <a:p>
                          <a:pPr marL="0" marR="0" algn="ctr">
                            <a:lnSpc>
                              <a:spcPct val="130000"/>
                            </a:lnSpc>
                            <a:spcBef>
                              <a:spcPts val="600"/>
                            </a:spcBef>
                            <a:spcAft>
                              <a:spcPts val="0"/>
                            </a:spcAft>
                          </a:pPr>
                          <a14:m>
                            <m:oMath xmlns:m="http://schemas.openxmlformats.org/officeDocument/2006/math">
                              <m:sSub>
                                <m:sSubPr>
                                  <m:ctrlPr>
                                    <a:rPr lang="en-US" sz="1400" b="1" i="1" smtClean="0">
                                      <a:effectLst/>
                                      <a:latin typeface="Cambria Math" panose="02040503050406030204" pitchFamily="18" charset="0"/>
                                    </a:rPr>
                                  </m:ctrlPr>
                                </m:sSubPr>
                                <m:e>
                                  <m:r>
                                    <a:rPr lang="en-US" sz="1400" b="1" i="1">
                                      <a:effectLst/>
                                      <a:latin typeface="Cambria Math" panose="02040503050406030204" pitchFamily="18" charset="0"/>
                                    </a:rPr>
                                    <m:t>𝑬</m:t>
                                  </m:r>
                                </m:e>
                                <m:sub>
                                  <m:r>
                                    <a:rPr lang="en-US" sz="1400" b="1" i="0" baseline="-25000">
                                      <a:effectLst/>
                                      <a:latin typeface="Cambria Math" panose="02040503050406030204" pitchFamily="18" charset="0"/>
                                    </a:rPr>
                                    <m:t>𝐩𝐤</m:t>
                                  </m:r>
                                </m:sub>
                              </m:sSub>
                              <m:sSub>
                                <m:sSubPr>
                                  <m:ctrlPr>
                                    <a:rPr lang="en-US" sz="1400" b="1" i="1">
                                      <a:effectLst/>
                                      <a:latin typeface="Cambria Math" panose="02040503050406030204" pitchFamily="18" charset="0"/>
                                    </a:rPr>
                                  </m:ctrlPr>
                                </m:sSubPr>
                                <m:e>
                                  <m:r>
                                    <a:rPr lang="en-US" sz="1400" b="1" i="1" smtClean="0">
                                      <a:effectLst/>
                                      <a:latin typeface="Cambria Math" panose="02040503050406030204" pitchFamily="18" charset="0"/>
                                    </a:rPr>
                                    <m:t>/</m:t>
                                  </m:r>
                                  <m:r>
                                    <a:rPr lang="en-US" sz="1400" b="1" i="1">
                                      <a:effectLst/>
                                      <a:latin typeface="Cambria Math" panose="02040503050406030204" pitchFamily="18" charset="0"/>
                                    </a:rPr>
                                    <m:t>𝑬</m:t>
                                  </m:r>
                                </m:e>
                                <m:sub>
                                  <m:r>
                                    <a:rPr lang="en-US" sz="1400" b="1" i="0" baseline="-25000">
                                      <a:effectLst/>
                                      <a:latin typeface="Cambria Math" panose="02040503050406030204" pitchFamily="18" charset="0"/>
                                    </a:rPr>
                                    <m:t>𝐚𝐜𝐜</m:t>
                                  </m:r>
                                </m:sub>
                              </m:sSub>
                            </m:oMath>
                          </a14:m>
                          <a:r>
                            <a:rPr lang="en-US" sz="1400" b="1"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1400" b="1" kern="1200" dirty="0">
                              <a:solidFill>
                                <a:schemeClr val="dk1"/>
                              </a:solidFill>
                              <a:effectLst/>
                              <a:latin typeface="+mn-lt"/>
                              <a:ea typeface="+mn-ea"/>
                              <a:cs typeface="+mn-cs"/>
                            </a:rPr>
                            <a:t>[-]</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2.4</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2.26</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2.05</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9"/>
                      </a:ext>
                    </a:extLst>
                  </a:tr>
                  <a:tr h="349961">
                    <a:tc>
                      <a:txBody>
                        <a:bodyPr/>
                        <a:lstStyle/>
                        <a:p>
                          <a:pPr marL="0" marR="0" algn="ctr">
                            <a:lnSpc>
                              <a:spcPct val="130000"/>
                            </a:lnSpc>
                            <a:spcBef>
                              <a:spcPts val="600"/>
                            </a:spcBef>
                            <a:spcAft>
                              <a:spcPts val="0"/>
                            </a:spcAft>
                          </a:pPr>
                          <a:r>
                            <a:rPr lang="en-US" sz="1400" b="1" dirty="0">
                              <a:effectLst/>
                            </a:rPr>
                            <a:t>Cavity active length </a:t>
                          </a:r>
                          <a14:m>
                            <m:oMath xmlns:m="http://schemas.openxmlformats.org/officeDocument/2006/math">
                              <m:sSub>
                                <m:sSubPr>
                                  <m:ctrlPr>
                                    <a:rPr lang="en-US" sz="1400" b="1" i="1" smtClean="0">
                                      <a:effectLst/>
                                      <a:latin typeface="Cambria Math" panose="02040503050406030204" pitchFamily="18" charset="0"/>
                                    </a:rPr>
                                  </m:ctrlPr>
                                </m:sSubPr>
                                <m:e>
                                  <m:r>
                                    <a:rPr lang="en-US" sz="1400" b="1" i="1" smtClean="0">
                                      <a:effectLst/>
                                      <a:latin typeface="Cambria Math" panose="02040503050406030204" pitchFamily="18" charset="0"/>
                                    </a:rPr>
                                    <m:t>𝑳</m:t>
                                  </m:r>
                                </m:e>
                                <m:sub>
                                  <m:r>
                                    <a:rPr lang="en-US" sz="1400" b="1" i="1" smtClean="0">
                                      <a:effectLst/>
                                      <a:latin typeface="Cambria Math" panose="02040503050406030204" pitchFamily="18" charset="0"/>
                                    </a:rPr>
                                    <m:t>𝒂𝒄𝒄</m:t>
                                  </m:r>
                                </m:sub>
                              </m:sSub>
                            </m:oMath>
                          </a14:m>
                          <a:r>
                            <a:rPr lang="en-US" sz="1400" b="1" dirty="0">
                              <a:effectLst/>
                            </a:rPr>
                            <a:t> [mm]</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374</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748</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917.9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1.122</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10"/>
                      </a:ext>
                    </a:extLst>
                  </a:tr>
                  <a:tr h="349961">
                    <a:tc>
                      <a:txBody>
                        <a:bodyPr/>
                        <a:lstStyle/>
                        <a:p>
                          <a:pPr marL="0" marR="0" algn="ctr">
                            <a:lnSpc>
                              <a:spcPct val="130000"/>
                            </a:lnSpc>
                            <a:spcBef>
                              <a:spcPts val="600"/>
                            </a:spcBef>
                            <a:spcAft>
                              <a:spcPts val="0"/>
                            </a:spcAft>
                          </a:pPr>
                          <a:r>
                            <a:rPr lang="en-US" sz="1400" b="1" dirty="0">
                              <a:effectLst/>
                            </a:rPr>
                            <a:t>Iris radius [mm]</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150</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125.6</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60</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11"/>
                      </a:ext>
                    </a:extLst>
                  </a:tr>
                  <a:tr h="349961">
                    <a:tc>
                      <a:txBody>
                        <a:bodyPr/>
                        <a:lstStyle/>
                        <a:p>
                          <a:pPr marL="0" marR="0" algn="ctr">
                            <a:lnSpc>
                              <a:spcPct val="130000"/>
                            </a:lnSpc>
                            <a:spcBef>
                              <a:spcPts val="600"/>
                            </a:spcBef>
                            <a:spcAft>
                              <a:spcPts val="0"/>
                            </a:spcAft>
                          </a:pPr>
                          <a:r>
                            <a:rPr lang="en-US" sz="1400" b="1" dirty="0">
                              <a:effectLst/>
                            </a:rPr>
                            <a:t>Beam pipe radius [mm]</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150</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150</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78</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12"/>
                      </a:ext>
                    </a:extLst>
                  </a:tr>
                  <a:tr h="349961">
                    <a:tc>
                      <a:txBody>
                        <a:bodyPr/>
                        <a:lstStyle/>
                        <a:p>
                          <a:pPr marL="0" marR="0" algn="ctr">
                            <a:lnSpc>
                              <a:spcPct val="130000"/>
                            </a:lnSpc>
                            <a:spcBef>
                              <a:spcPts val="600"/>
                            </a:spcBef>
                            <a:spcAft>
                              <a:spcPts val="0"/>
                            </a:spcAft>
                          </a:pPr>
                          <a:r>
                            <a:rPr lang="en-US" sz="1400" b="1" kern="1200" dirty="0">
                              <a:solidFill>
                                <a:schemeClr val="dk1"/>
                              </a:solidFill>
                              <a:effectLst/>
                              <a:latin typeface="+mn-lt"/>
                              <a:ea typeface="+mn-ea"/>
                              <a:cs typeface="+mn-cs"/>
                            </a:rPr>
                            <a:t>Wall angle [degree]</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109.5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105.3/109.6</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90</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100/96.9</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13"/>
                      </a:ext>
                    </a:extLst>
                  </a:tr>
                </a:tbl>
              </a:graphicData>
            </a:graphic>
          </p:graphicFrame>
        </mc:Choice>
        <mc:Fallback xmlns="">
          <p:graphicFrame>
            <p:nvGraphicFramePr>
              <p:cNvPr id="3" name="Tabelle 6">
                <a:extLst>
                  <a:ext uri="{FF2B5EF4-FFF2-40B4-BE49-F238E27FC236}">
                    <a16:creationId xmlns:a16="http://schemas.microsoft.com/office/drawing/2014/main" id="{53153C99-45DC-9790-8EE3-047809CE88A2}"/>
                  </a:ext>
                </a:extLst>
              </p:cNvPr>
              <p:cNvGraphicFramePr>
                <a:graphicFrameLocks noGrp="1"/>
              </p:cNvGraphicFramePr>
              <p:nvPr>
                <p:extLst>
                  <p:ext uri="{D42A27DB-BD31-4B8C-83A1-F6EECF244321}">
                    <p14:modId xmlns:p14="http://schemas.microsoft.com/office/powerpoint/2010/main" val="932060244"/>
                  </p:ext>
                </p:extLst>
              </p:nvPr>
            </p:nvGraphicFramePr>
            <p:xfrm>
              <a:off x="2199670" y="1630578"/>
              <a:ext cx="8166738" cy="4393714"/>
            </p:xfrm>
            <a:graphic>
              <a:graphicData uri="http://schemas.openxmlformats.org/drawingml/2006/table">
                <a:tbl>
                  <a:tblPr firstRow="1" bandRow="1">
                    <a:tableStyleId>{5C22544A-7EE6-4342-B048-85BDC9FD1C3A}</a:tableStyleId>
                  </a:tblPr>
                  <a:tblGrid>
                    <a:gridCol w="2911345">
                      <a:extLst>
                        <a:ext uri="{9D8B030D-6E8A-4147-A177-3AD203B41FA5}">
                          <a16:colId xmlns:a16="http://schemas.microsoft.com/office/drawing/2014/main" val="20000"/>
                        </a:ext>
                      </a:extLst>
                    </a:gridCol>
                    <a:gridCol w="1384167">
                      <a:extLst>
                        <a:ext uri="{9D8B030D-6E8A-4147-A177-3AD203B41FA5}">
                          <a16:colId xmlns:a16="http://schemas.microsoft.com/office/drawing/2014/main" val="20001"/>
                        </a:ext>
                      </a:extLst>
                    </a:gridCol>
                    <a:gridCol w="1191655">
                      <a:extLst>
                        <a:ext uri="{9D8B030D-6E8A-4147-A177-3AD203B41FA5}">
                          <a16:colId xmlns:a16="http://schemas.microsoft.com/office/drawing/2014/main" val="2937911"/>
                        </a:ext>
                      </a:extLst>
                    </a:gridCol>
                    <a:gridCol w="1191655">
                      <a:extLst>
                        <a:ext uri="{9D8B030D-6E8A-4147-A177-3AD203B41FA5}">
                          <a16:colId xmlns:a16="http://schemas.microsoft.com/office/drawing/2014/main" val="3994395452"/>
                        </a:ext>
                      </a:extLst>
                    </a:gridCol>
                    <a:gridCol w="1487916">
                      <a:extLst>
                        <a:ext uri="{9D8B030D-6E8A-4147-A177-3AD203B41FA5}">
                          <a16:colId xmlns:a16="http://schemas.microsoft.com/office/drawing/2014/main" val="20002"/>
                        </a:ext>
                      </a:extLst>
                    </a:gridCol>
                  </a:tblGrid>
                  <a:tr h="544143">
                    <a:tc>
                      <a:txBody>
                        <a:bodyPr/>
                        <a:lstStyle/>
                        <a:p>
                          <a:pPr algn="ctr"/>
                          <a:r>
                            <a:rPr lang="en-US" sz="1600" dirty="0"/>
                            <a:t>Parameters</a:t>
                          </a:r>
                        </a:p>
                      </a:txBody>
                      <a:tcPr marT="914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LHC</a:t>
                          </a:r>
                        </a:p>
                      </a:txBody>
                      <a:tcPr marT="914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FCC 2-cell</a:t>
                          </a:r>
                        </a:p>
                      </a:txBody>
                      <a:tcPr marT="9144" anchor="ctr"/>
                    </a:tc>
                    <a:tc>
                      <a:txBody>
                        <a:bodyPr/>
                        <a:lstStyle/>
                        <a:p>
                          <a:pPr algn="ctr"/>
                          <a:r>
                            <a:rPr lang="en-US" sz="1600" dirty="0"/>
                            <a:t>JLAB</a:t>
                          </a:r>
                        </a:p>
                      </a:txBody>
                      <a:tcPr marT="9144" anchor="ctr"/>
                    </a:tc>
                    <a:tc>
                      <a:txBody>
                        <a:bodyPr/>
                        <a:lstStyle/>
                        <a:p>
                          <a:pPr algn="ctr"/>
                          <a:r>
                            <a:rPr lang="en-US" sz="1600" dirty="0"/>
                            <a:t>FCC 6-cell</a:t>
                          </a:r>
                        </a:p>
                      </a:txBody>
                      <a:tcPr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349961">
                    <a:tc>
                      <a:txBody>
                        <a:bodyPr/>
                        <a:lstStyle/>
                        <a:p>
                          <a:pPr marL="0" marR="0" algn="ctr">
                            <a:lnSpc>
                              <a:spcPct val="130000"/>
                            </a:lnSpc>
                            <a:spcBef>
                              <a:spcPts val="600"/>
                            </a:spcBef>
                            <a:spcAft>
                              <a:spcPts val="0"/>
                            </a:spcAft>
                          </a:pPr>
                          <a:r>
                            <a:rPr lang="en-US" sz="1400" b="1" dirty="0">
                              <a:effectLst/>
                            </a:rPr>
                            <a:t>Frequency [MHz]</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400.79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400.79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801.58</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801.58</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349961">
                    <a:tc>
                      <a:txBody>
                        <a:bodyPr/>
                        <a:lstStyle/>
                        <a:p>
                          <a:pPr marL="0" marR="0" algn="ctr">
                            <a:lnSpc>
                              <a:spcPct val="130000"/>
                            </a:lnSpc>
                            <a:spcBef>
                              <a:spcPts val="600"/>
                            </a:spcBef>
                            <a:spcAft>
                              <a:spcPts val="0"/>
                            </a:spcAft>
                          </a:pPr>
                          <a:r>
                            <a:rPr lang="en-US" sz="1400" b="1" kern="1200" dirty="0">
                              <a:solidFill>
                                <a:schemeClr val="dk1"/>
                              </a:solidFill>
                              <a:effectLst/>
                              <a:latin typeface="+mn-lt"/>
                              <a:ea typeface="+mn-ea"/>
                              <a:cs typeface="+mn-cs"/>
                            </a:rPr>
                            <a:t>Number of cells</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349961">
                    <a:tc>
                      <a:txBody>
                        <a:bodyPr/>
                        <a:lstStyle/>
                        <a:p>
                          <a:endParaRPr lang="en-US"/>
                        </a:p>
                      </a:txBody>
                      <a:tcPr marL="51901" marR="51901" marT="9144" anchor="ctr">
                        <a:blipFill>
                          <a:blip r:embed="rId2"/>
                          <a:stretch>
                            <a:fillRect l="-209" t="-353448" r="-181172" b="-813793"/>
                          </a:stretch>
                        </a:blipFill>
                      </a:tcP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85.3</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182.9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523.9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630.2</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349961">
                    <a:tc>
                      <a:txBody>
                        <a:bodyPr/>
                        <a:lstStyle/>
                        <a:p>
                          <a:endParaRPr lang="en-US"/>
                        </a:p>
                      </a:txBody>
                      <a:tcPr marL="51901" marR="51901" marT="9144" anchor="ctr">
                        <a:blipFill>
                          <a:blip r:embed="rId2"/>
                          <a:stretch>
                            <a:fillRect l="-209" t="-461404" r="-181172" b="-728070"/>
                          </a:stretch>
                        </a:blipFill>
                      </a:tcP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256.9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232.6</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274.7</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272.2</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349961">
                    <a:tc>
                      <a:txBody>
                        <a:bodyPr/>
                        <a:lstStyle/>
                        <a:p>
                          <a:endParaRPr lang="en-US"/>
                        </a:p>
                      </a:txBody>
                      <a:tcPr marL="51901" marR="51901" marT="9144" anchor="ctr">
                        <a:blipFill>
                          <a:blip r:embed="rId2"/>
                          <a:stretch>
                            <a:fillRect l="-209" t="-551724" r="-181172" b="-615517"/>
                          </a:stretch>
                        </a:blipFill>
                      </a:tcP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21.9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42.5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143.9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171.5</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349961">
                    <a:tc>
                      <a:txBody>
                        <a:bodyPr/>
                        <a:lstStyle/>
                        <a:p>
                          <a:endParaRPr lang="en-US"/>
                        </a:p>
                      </a:txBody>
                      <a:tcPr marL="51901" marR="51901" marT="9144" anchor="ctr">
                        <a:blipFill>
                          <a:blip r:embed="rId2"/>
                          <a:stretch>
                            <a:fillRect l="-209" t="-663158" r="-181172" b="-526316"/>
                          </a:stretch>
                        </a:blipFill>
                      </a:tcP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5.08</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5.33</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4.2</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4.36</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8"/>
                      </a:ext>
                    </a:extLst>
                  </a:tr>
                  <a:tr h="349961">
                    <a:tc>
                      <a:txBody>
                        <a:bodyPr/>
                        <a:lstStyle/>
                        <a:p>
                          <a:endParaRPr lang="en-US"/>
                        </a:p>
                      </a:txBody>
                      <a:tcPr marL="51901" marR="51901" marT="9144" anchor="ctr">
                        <a:blipFill>
                          <a:blip r:embed="rId2"/>
                          <a:stretch>
                            <a:fillRect l="-209" t="-750000" r="-181172" b="-417241"/>
                          </a:stretch>
                        </a:blipFill>
                      </a:tcP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2.4</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2.26</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2.05</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09"/>
                      </a:ext>
                    </a:extLst>
                  </a:tr>
                  <a:tr h="349961">
                    <a:tc>
                      <a:txBody>
                        <a:bodyPr/>
                        <a:lstStyle/>
                        <a:p>
                          <a:endParaRPr lang="en-US"/>
                        </a:p>
                      </a:txBody>
                      <a:tcPr marL="51901" marR="51901" marT="9144" anchor="ctr">
                        <a:blipFill>
                          <a:blip r:embed="rId2"/>
                          <a:stretch>
                            <a:fillRect l="-209" t="-864912" r="-181172" b="-324561"/>
                          </a:stretch>
                        </a:blipFill>
                      </a:tcP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374</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748</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917.9</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1.122</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10"/>
                      </a:ext>
                    </a:extLst>
                  </a:tr>
                  <a:tr h="349961">
                    <a:tc>
                      <a:txBody>
                        <a:bodyPr/>
                        <a:lstStyle/>
                        <a:p>
                          <a:pPr marL="0" marR="0" algn="ctr">
                            <a:lnSpc>
                              <a:spcPct val="130000"/>
                            </a:lnSpc>
                            <a:spcBef>
                              <a:spcPts val="600"/>
                            </a:spcBef>
                            <a:spcAft>
                              <a:spcPts val="0"/>
                            </a:spcAft>
                          </a:pPr>
                          <a:r>
                            <a:rPr lang="en-US" sz="1400" b="1" dirty="0">
                              <a:effectLst/>
                            </a:rPr>
                            <a:t>Iris radius [mm]</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150</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125.6</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60</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11"/>
                      </a:ext>
                    </a:extLst>
                  </a:tr>
                  <a:tr h="349961">
                    <a:tc>
                      <a:txBody>
                        <a:bodyPr/>
                        <a:lstStyle/>
                        <a:p>
                          <a:pPr marL="0" marR="0" algn="ctr">
                            <a:lnSpc>
                              <a:spcPct val="130000"/>
                            </a:lnSpc>
                            <a:spcBef>
                              <a:spcPts val="600"/>
                            </a:spcBef>
                            <a:spcAft>
                              <a:spcPts val="0"/>
                            </a:spcAft>
                          </a:pPr>
                          <a:r>
                            <a:rPr lang="en-US" sz="1400" b="1" dirty="0">
                              <a:effectLst/>
                            </a:rPr>
                            <a:t>Beam pipe radius [mm]</a:t>
                          </a:r>
                          <a:endParaRPr lang="en-US" sz="1400" b="1"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150</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150</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65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78</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12"/>
                      </a:ext>
                    </a:extLst>
                  </a:tr>
                  <a:tr h="349961">
                    <a:tc>
                      <a:txBody>
                        <a:bodyPr/>
                        <a:lstStyle/>
                        <a:p>
                          <a:pPr marL="0" marR="0" algn="ctr">
                            <a:lnSpc>
                              <a:spcPct val="130000"/>
                            </a:lnSpc>
                            <a:spcBef>
                              <a:spcPts val="600"/>
                            </a:spcBef>
                            <a:spcAft>
                              <a:spcPts val="0"/>
                            </a:spcAft>
                          </a:pPr>
                          <a:r>
                            <a:rPr lang="en-US" sz="1400" b="1" kern="1200" dirty="0">
                              <a:solidFill>
                                <a:schemeClr val="dk1"/>
                              </a:solidFill>
                              <a:effectLst/>
                              <a:latin typeface="+mn-lt"/>
                              <a:ea typeface="+mn-ea"/>
                              <a:cs typeface="+mn-cs"/>
                            </a:rPr>
                            <a:t>Wall angle [degree]</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109.5</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105.3/109.6</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90</a:t>
                          </a:r>
                        </a:p>
                      </a:txBody>
                      <a:tcPr marL="51901" marR="51901" marT="9144" anchor="ctr"/>
                    </a:tc>
                    <a:tc>
                      <a:txBody>
                        <a:bodyPr/>
                        <a:lstStyle/>
                        <a:p>
                          <a:pPr marL="0" marR="0" algn="ctr" defTabSz="914400" rtl="0" eaLnBrk="1" latinLnBrk="0" hangingPunct="1">
                            <a:lnSpc>
                              <a:spcPct val="130000"/>
                            </a:lnSpc>
                            <a:spcBef>
                              <a:spcPts val="600"/>
                            </a:spcBef>
                            <a:spcAft>
                              <a:spcPts val="0"/>
                            </a:spcAft>
                          </a:pPr>
                          <a:r>
                            <a:rPr lang="en-US" sz="1600" b="0" kern="1200" dirty="0">
                              <a:solidFill>
                                <a:schemeClr val="dk1"/>
                              </a:solidFill>
                              <a:effectLst/>
                              <a:latin typeface="+mn-lt"/>
                              <a:ea typeface="+mn-ea"/>
                              <a:cs typeface="+mn-cs"/>
                            </a:rPr>
                            <a:t>100/96.9</a:t>
                          </a:r>
                        </a:p>
                      </a:txBody>
                      <a:tcPr marL="51901" marR="51901" marT="9144" anchor="ctr">
                        <a:lnR w="12700" cap="flat" cmpd="sng" algn="ctr">
                          <a:noFill/>
                          <a:prstDash val="solid"/>
                          <a:round/>
                          <a:headEnd type="none" w="med" len="med"/>
                          <a:tailEnd type="none" w="med" len="med"/>
                        </a:lnR>
                      </a:tcPr>
                    </a:tc>
                    <a:extLst>
                      <a:ext uri="{0D108BD9-81ED-4DB2-BD59-A6C34878D82A}">
                        <a16:rowId xmlns:a16="http://schemas.microsoft.com/office/drawing/2014/main" val="10013"/>
                      </a:ext>
                    </a:extLst>
                  </a:tr>
                </a:tbl>
              </a:graphicData>
            </a:graphic>
          </p:graphicFrame>
        </mc:Fallback>
      </mc:AlternateContent>
    </p:spTree>
    <p:extLst>
      <p:ext uri="{BB962C8B-B14F-4D97-AF65-F5344CB8AC3E}">
        <p14:creationId xmlns:p14="http://schemas.microsoft.com/office/powerpoint/2010/main" val="732454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D42677-4A17-6C01-040D-438150C6B54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871F619-A97C-A275-AFB2-43D352559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B2D468-6635-30C4-0BD0-35A4B0C9492F}"/>
              </a:ext>
            </a:extLst>
          </p:cNvPr>
          <p:cNvSpPr>
            <a:spLocks noGrp="1"/>
          </p:cNvSpPr>
          <p:nvPr>
            <p:ph type="title"/>
          </p:nvPr>
        </p:nvSpPr>
        <p:spPr>
          <a:xfrm>
            <a:off x="1156851" y="637762"/>
            <a:ext cx="9888496" cy="900131"/>
          </a:xfrm>
        </p:spPr>
        <p:txBody>
          <a:bodyPr anchor="t">
            <a:normAutofit/>
          </a:bodyPr>
          <a:lstStyle/>
          <a:p>
            <a:r>
              <a:rPr lang="en-CH" sz="4000" dirty="0">
                <a:solidFill>
                  <a:schemeClr val="bg1"/>
                </a:solidFill>
              </a:rPr>
              <a:t>TRL levels</a:t>
            </a:r>
          </a:p>
        </p:txBody>
      </p:sp>
      <p:sp>
        <p:nvSpPr>
          <p:cNvPr id="10" name="Rectangle 9">
            <a:extLst>
              <a:ext uri="{FF2B5EF4-FFF2-40B4-BE49-F238E27FC236}">
                <a16:creationId xmlns:a16="http://schemas.microsoft.com/office/drawing/2014/main" id="{B9FDD20B-E65C-976F-E7FB-427C38BA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AE2E3E-F3FE-A723-8669-6033ECF0F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72B0F252-6BE6-2987-4C1B-743C08FD424C}"/>
              </a:ext>
            </a:extLst>
          </p:cNvPr>
          <p:cNvGraphicFramePr>
            <a:graphicFrameLocks noGrp="1"/>
          </p:cNvGraphicFramePr>
          <p:nvPr>
            <p:extLst>
              <p:ext uri="{D42A27DB-BD31-4B8C-83A1-F6EECF244321}">
                <p14:modId xmlns:p14="http://schemas.microsoft.com/office/powerpoint/2010/main" val="1172140842"/>
              </p:ext>
            </p:extLst>
          </p:nvPr>
        </p:nvGraphicFramePr>
        <p:xfrm>
          <a:off x="595863" y="1935808"/>
          <a:ext cx="6850986" cy="4772610"/>
        </p:xfrm>
        <a:graphic>
          <a:graphicData uri="http://schemas.openxmlformats.org/drawingml/2006/table">
            <a:tbl>
              <a:tblPr bandRow="1">
                <a:tableStyleId>{5C22544A-7EE6-4342-B048-85BDC9FD1C3A}</a:tableStyleId>
              </a:tblPr>
              <a:tblGrid>
                <a:gridCol w="1185491">
                  <a:extLst>
                    <a:ext uri="{9D8B030D-6E8A-4147-A177-3AD203B41FA5}">
                      <a16:colId xmlns:a16="http://schemas.microsoft.com/office/drawing/2014/main" val="2521005117"/>
                    </a:ext>
                  </a:extLst>
                </a:gridCol>
                <a:gridCol w="5665495">
                  <a:extLst>
                    <a:ext uri="{9D8B030D-6E8A-4147-A177-3AD203B41FA5}">
                      <a16:colId xmlns:a16="http://schemas.microsoft.com/office/drawing/2014/main" val="304067196"/>
                    </a:ext>
                  </a:extLst>
                </a:gridCol>
              </a:tblGrid>
              <a:tr h="530290">
                <a:tc>
                  <a:txBody>
                    <a:bodyPr/>
                    <a:lstStyle/>
                    <a:p>
                      <a:r>
                        <a:rPr lang="en-CH" sz="2400" dirty="0">
                          <a:solidFill>
                            <a:schemeClr val="bg1"/>
                          </a:solidFill>
                        </a:rPr>
                        <a:t>TRL1</a:t>
                      </a:r>
                    </a:p>
                  </a:txBody>
                  <a:tcPr>
                    <a:solidFill>
                      <a:srgbClr val="C00000"/>
                    </a:solidFill>
                  </a:tcPr>
                </a:tc>
                <a:tc>
                  <a:txBody>
                    <a:bodyPr/>
                    <a:lstStyle/>
                    <a:p>
                      <a:r>
                        <a:rPr lang="en-CH" sz="2400" dirty="0">
                          <a:solidFill>
                            <a:schemeClr val="bg1"/>
                          </a:solidFill>
                        </a:rPr>
                        <a:t>Define basic properties</a:t>
                      </a:r>
                    </a:p>
                  </a:txBody>
                  <a:tcPr>
                    <a:solidFill>
                      <a:srgbClr val="C00000"/>
                    </a:solidFill>
                  </a:tcPr>
                </a:tc>
                <a:extLst>
                  <a:ext uri="{0D108BD9-81ED-4DB2-BD59-A6C34878D82A}">
                    <a16:rowId xmlns:a16="http://schemas.microsoft.com/office/drawing/2014/main" val="1367051351"/>
                  </a:ext>
                </a:extLst>
              </a:tr>
              <a:tr h="530290">
                <a:tc>
                  <a:txBody>
                    <a:bodyPr/>
                    <a:lstStyle/>
                    <a:p>
                      <a:r>
                        <a:rPr lang="en-CH" sz="2400" dirty="0"/>
                        <a:t>TRL2</a:t>
                      </a:r>
                    </a:p>
                  </a:txBody>
                  <a:tcPr>
                    <a:solidFill>
                      <a:schemeClr val="accent2"/>
                    </a:solidFill>
                  </a:tcPr>
                </a:tc>
                <a:tc>
                  <a:txBody>
                    <a:bodyPr/>
                    <a:lstStyle/>
                    <a:p>
                      <a:r>
                        <a:rPr lang="en-CH" sz="2400" dirty="0"/>
                        <a:t>Analystical study</a:t>
                      </a:r>
                    </a:p>
                  </a:txBody>
                  <a:tcPr>
                    <a:solidFill>
                      <a:schemeClr val="accent2"/>
                    </a:solidFill>
                  </a:tcPr>
                </a:tc>
                <a:extLst>
                  <a:ext uri="{0D108BD9-81ED-4DB2-BD59-A6C34878D82A}">
                    <a16:rowId xmlns:a16="http://schemas.microsoft.com/office/drawing/2014/main" val="3672007503"/>
                  </a:ext>
                </a:extLst>
              </a:tr>
              <a:tr h="530290">
                <a:tc>
                  <a:txBody>
                    <a:bodyPr/>
                    <a:lstStyle/>
                    <a:p>
                      <a:r>
                        <a:rPr lang="en-CH" sz="2400" dirty="0"/>
                        <a:t>TRL3</a:t>
                      </a:r>
                    </a:p>
                  </a:txBody>
                  <a:tcPr>
                    <a:solidFill>
                      <a:srgbClr val="FFC000"/>
                    </a:solidFill>
                  </a:tcPr>
                </a:tc>
                <a:tc>
                  <a:txBody>
                    <a:bodyPr/>
                    <a:lstStyle/>
                    <a:p>
                      <a:r>
                        <a:rPr lang="en-CH" sz="2400" dirty="0"/>
                        <a:t>Proof of concept</a:t>
                      </a:r>
                    </a:p>
                  </a:txBody>
                  <a:tcPr>
                    <a:solidFill>
                      <a:srgbClr val="FFC000"/>
                    </a:solidFill>
                  </a:tcPr>
                </a:tc>
                <a:extLst>
                  <a:ext uri="{0D108BD9-81ED-4DB2-BD59-A6C34878D82A}">
                    <a16:rowId xmlns:a16="http://schemas.microsoft.com/office/drawing/2014/main" val="2842376157"/>
                  </a:ext>
                </a:extLst>
              </a:tr>
              <a:tr h="530290">
                <a:tc>
                  <a:txBody>
                    <a:bodyPr/>
                    <a:lstStyle/>
                    <a:p>
                      <a:r>
                        <a:rPr lang="en-CH" sz="2400" dirty="0"/>
                        <a:t>TRL4</a:t>
                      </a:r>
                    </a:p>
                  </a:txBody>
                  <a:tcPr>
                    <a:solidFill>
                      <a:srgbClr val="FFFD78"/>
                    </a:solidFill>
                  </a:tcPr>
                </a:tc>
                <a:tc>
                  <a:txBody>
                    <a:bodyPr/>
                    <a:lstStyle/>
                    <a:p>
                      <a:r>
                        <a:rPr lang="en-CH" sz="2400" dirty="0"/>
                        <a:t>Pre-prototype</a:t>
                      </a:r>
                    </a:p>
                  </a:txBody>
                  <a:tcPr>
                    <a:solidFill>
                      <a:srgbClr val="FFFD78"/>
                    </a:solidFill>
                  </a:tcPr>
                </a:tc>
                <a:extLst>
                  <a:ext uri="{0D108BD9-81ED-4DB2-BD59-A6C34878D82A}">
                    <a16:rowId xmlns:a16="http://schemas.microsoft.com/office/drawing/2014/main" val="4173482546"/>
                  </a:ext>
                </a:extLst>
              </a:tr>
              <a:tr h="530290">
                <a:tc>
                  <a:txBody>
                    <a:bodyPr/>
                    <a:lstStyle/>
                    <a:p>
                      <a:r>
                        <a:rPr lang="en-CH" sz="2400" dirty="0"/>
                        <a:t>TRL5</a:t>
                      </a:r>
                    </a:p>
                  </a:txBody>
                  <a:tcPr>
                    <a:solidFill>
                      <a:srgbClr val="FFFF00">
                        <a:alpha val="34902"/>
                      </a:srgbClr>
                    </a:solidFill>
                  </a:tcPr>
                </a:tc>
                <a:tc>
                  <a:txBody>
                    <a:bodyPr/>
                    <a:lstStyle/>
                    <a:p>
                      <a:r>
                        <a:rPr lang="en-CH" sz="2400" dirty="0"/>
                        <a:t>Pre-prototype tested in lab</a:t>
                      </a:r>
                    </a:p>
                  </a:txBody>
                  <a:tcPr>
                    <a:solidFill>
                      <a:srgbClr val="FFFF00">
                        <a:alpha val="34902"/>
                      </a:srgbClr>
                    </a:solidFill>
                  </a:tcPr>
                </a:tc>
                <a:extLst>
                  <a:ext uri="{0D108BD9-81ED-4DB2-BD59-A6C34878D82A}">
                    <a16:rowId xmlns:a16="http://schemas.microsoft.com/office/drawing/2014/main" val="2325380713"/>
                  </a:ext>
                </a:extLst>
              </a:tr>
              <a:tr h="530290">
                <a:tc>
                  <a:txBody>
                    <a:bodyPr/>
                    <a:lstStyle/>
                    <a:p>
                      <a:r>
                        <a:rPr lang="en-CH" sz="2400" dirty="0"/>
                        <a:t>TRL6</a:t>
                      </a:r>
                    </a:p>
                  </a:txBody>
                  <a:tcPr>
                    <a:solidFill>
                      <a:schemeClr val="accent6">
                        <a:lumMod val="40000"/>
                        <a:lumOff val="60000"/>
                      </a:schemeClr>
                    </a:solidFill>
                  </a:tcPr>
                </a:tc>
                <a:tc>
                  <a:txBody>
                    <a:bodyPr/>
                    <a:lstStyle/>
                    <a:p>
                      <a:r>
                        <a:rPr lang="en-CH" sz="2400" dirty="0"/>
                        <a:t>Prototype tested in relevant environment</a:t>
                      </a:r>
                    </a:p>
                  </a:txBody>
                  <a:tcPr>
                    <a:solidFill>
                      <a:schemeClr val="accent6">
                        <a:lumMod val="40000"/>
                        <a:lumOff val="60000"/>
                      </a:schemeClr>
                    </a:solidFill>
                  </a:tcPr>
                </a:tc>
                <a:extLst>
                  <a:ext uri="{0D108BD9-81ED-4DB2-BD59-A6C34878D82A}">
                    <a16:rowId xmlns:a16="http://schemas.microsoft.com/office/drawing/2014/main" val="4186934240"/>
                  </a:ext>
                </a:extLst>
              </a:tr>
              <a:tr h="530290">
                <a:tc>
                  <a:txBody>
                    <a:bodyPr/>
                    <a:lstStyle/>
                    <a:p>
                      <a:r>
                        <a:rPr lang="en-CH" sz="2400" dirty="0"/>
                        <a:t>TRL7</a:t>
                      </a:r>
                    </a:p>
                  </a:txBody>
                  <a:tcPr>
                    <a:solidFill>
                      <a:schemeClr val="accent6">
                        <a:lumMod val="60000"/>
                        <a:lumOff val="40000"/>
                      </a:schemeClr>
                    </a:solidFill>
                  </a:tcPr>
                </a:tc>
                <a:tc>
                  <a:txBody>
                    <a:bodyPr/>
                    <a:lstStyle/>
                    <a:p>
                      <a:r>
                        <a:rPr lang="en-CH" sz="2400" dirty="0"/>
                        <a:t>Approved prototype</a:t>
                      </a:r>
                    </a:p>
                  </a:txBody>
                  <a:tcPr>
                    <a:solidFill>
                      <a:schemeClr val="accent6">
                        <a:lumMod val="60000"/>
                        <a:lumOff val="40000"/>
                      </a:schemeClr>
                    </a:solidFill>
                  </a:tcPr>
                </a:tc>
                <a:extLst>
                  <a:ext uri="{0D108BD9-81ED-4DB2-BD59-A6C34878D82A}">
                    <a16:rowId xmlns:a16="http://schemas.microsoft.com/office/drawing/2014/main" val="2205729299"/>
                  </a:ext>
                </a:extLst>
              </a:tr>
              <a:tr h="530290">
                <a:tc>
                  <a:txBody>
                    <a:bodyPr/>
                    <a:lstStyle/>
                    <a:p>
                      <a:pPr marL="0" algn="l" defTabSz="914400" rtl="0" eaLnBrk="1" latinLnBrk="0" hangingPunct="1"/>
                      <a:r>
                        <a:rPr lang="en-CH" sz="2400" kern="1200" dirty="0">
                          <a:solidFill>
                            <a:schemeClr val="bg1"/>
                          </a:solidFill>
                          <a:latin typeface="+mn-lt"/>
                          <a:ea typeface="+mn-ea"/>
                          <a:cs typeface="+mn-cs"/>
                        </a:rPr>
                        <a:t>TRL8</a:t>
                      </a:r>
                    </a:p>
                  </a:txBody>
                  <a:tcPr>
                    <a:solidFill>
                      <a:schemeClr val="accent6">
                        <a:lumMod val="75000"/>
                      </a:schemeClr>
                    </a:solidFill>
                  </a:tcPr>
                </a:tc>
                <a:tc>
                  <a:txBody>
                    <a:bodyPr/>
                    <a:lstStyle/>
                    <a:p>
                      <a:pPr marL="0" algn="l" defTabSz="914400" rtl="0" eaLnBrk="1" latinLnBrk="0" hangingPunct="1"/>
                      <a:r>
                        <a:rPr lang="en-CH" sz="2400" kern="1200" dirty="0">
                          <a:solidFill>
                            <a:schemeClr val="bg1"/>
                          </a:solidFill>
                          <a:latin typeface="+mn-lt"/>
                          <a:ea typeface="+mn-ea"/>
                          <a:cs typeface="+mn-cs"/>
                        </a:rPr>
                        <a:t>Pre-serial manufacturing</a:t>
                      </a:r>
                    </a:p>
                  </a:txBody>
                  <a:tcPr>
                    <a:solidFill>
                      <a:schemeClr val="accent6">
                        <a:lumMod val="75000"/>
                      </a:schemeClr>
                    </a:solidFill>
                  </a:tcPr>
                </a:tc>
                <a:extLst>
                  <a:ext uri="{0D108BD9-81ED-4DB2-BD59-A6C34878D82A}">
                    <a16:rowId xmlns:a16="http://schemas.microsoft.com/office/drawing/2014/main" val="4175216986"/>
                  </a:ext>
                </a:extLst>
              </a:tr>
              <a:tr h="530290">
                <a:tc>
                  <a:txBody>
                    <a:bodyPr/>
                    <a:lstStyle/>
                    <a:p>
                      <a:pPr marL="0" algn="l" defTabSz="914400" rtl="0" eaLnBrk="1" latinLnBrk="0" hangingPunct="1"/>
                      <a:r>
                        <a:rPr lang="en-CH" sz="2400" kern="1200" dirty="0">
                          <a:solidFill>
                            <a:schemeClr val="bg1"/>
                          </a:solidFill>
                          <a:latin typeface="+mn-lt"/>
                          <a:ea typeface="+mn-ea"/>
                          <a:cs typeface="+mn-cs"/>
                        </a:rPr>
                        <a:t>TRL9</a:t>
                      </a:r>
                    </a:p>
                  </a:txBody>
                  <a:tcPr>
                    <a:solidFill>
                      <a:schemeClr val="accent6">
                        <a:lumMod val="50000"/>
                      </a:schemeClr>
                    </a:solidFill>
                  </a:tcPr>
                </a:tc>
                <a:tc>
                  <a:txBody>
                    <a:bodyPr/>
                    <a:lstStyle/>
                    <a:p>
                      <a:pPr marL="0" algn="l" defTabSz="914400" rtl="0" eaLnBrk="1" latinLnBrk="0" hangingPunct="1"/>
                      <a:r>
                        <a:rPr lang="en-CH" sz="2400" kern="1200" dirty="0">
                          <a:solidFill>
                            <a:schemeClr val="bg1"/>
                          </a:solidFill>
                          <a:latin typeface="+mn-lt"/>
                          <a:ea typeface="+mn-ea"/>
                          <a:cs typeface="+mn-cs"/>
                        </a:rPr>
                        <a:t>Series production (product on market)</a:t>
                      </a:r>
                    </a:p>
                  </a:txBody>
                  <a:tcPr>
                    <a:solidFill>
                      <a:schemeClr val="accent6">
                        <a:lumMod val="50000"/>
                      </a:schemeClr>
                    </a:solidFill>
                  </a:tcPr>
                </a:tc>
                <a:extLst>
                  <a:ext uri="{0D108BD9-81ED-4DB2-BD59-A6C34878D82A}">
                    <a16:rowId xmlns:a16="http://schemas.microsoft.com/office/drawing/2014/main" val="165421880"/>
                  </a:ext>
                </a:extLst>
              </a:tr>
            </a:tbl>
          </a:graphicData>
        </a:graphic>
      </p:graphicFrame>
      <p:sp>
        <p:nvSpPr>
          <p:cNvPr id="3" name="TextBox 2">
            <a:extLst>
              <a:ext uri="{FF2B5EF4-FFF2-40B4-BE49-F238E27FC236}">
                <a16:creationId xmlns:a16="http://schemas.microsoft.com/office/drawing/2014/main" id="{E60F88B8-2F84-5F90-8E7C-D99993F545EA}"/>
              </a:ext>
            </a:extLst>
          </p:cNvPr>
          <p:cNvSpPr txBox="1"/>
          <p:nvPr/>
        </p:nvSpPr>
        <p:spPr>
          <a:xfrm>
            <a:off x="7776839" y="2033617"/>
            <a:ext cx="4003829" cy="3416320"/>
          </a:xfrm>
          <a:prstGeom prst="rect">
            <a:avLst/>
          </a:prstGeom>
          <a:noFill/>
        </p:spPr>
        <p:txBody>
          <a:bodyPr wrap="square" rtlCol="0">
            <a:spAutoFit/>
          </a:bodyPr>
          <a:lstStyle/>
          <a:p>
            <a:r>
              <a:rPr lang="en-CH" b="1" dirty="0"/>
              <a:t>Interpretation for cavities: </a:t>
            </a:r>
          </a:p>
          <a:p>
            <a:r>
              <a:rPr lang="en-CH" dirty="0"/>
              <a:t>TRL3: sample test achieves specs</a:t>
            </a:r>
          </a:p>
          <a:p>
            <a:r>
              <a:rPr lang="en-CH" dirty="0"/>
              <a:t>TRL4: a similarly shaped cavity without ports has achieved similar specs in a vertical cold test </a:t>
            </a:r>
          </a:p>
          <a:p>
            <a:r>
              <a:rPr lang="en-CH" dirty="0"/>
              <a:t>TRL5: bare and dressed cavities with ports in vertical cold test has achieved specs</a:t>
            </a:r>
          </a:p>
          <a:p>
            <a:r>
              <a:rPr lang="en-CH" dirty="0"/>
              <a:t>TRL6: fully dressed cavity with FPC in horizontal test achieves specs</a:t>
            </a:r>
          </a:p>
          <a:p>
            <a:r>
              <a:rPr lang="en-CH" dirty="0"/>
              <a:t>TRL7: cavity in prototype CM achieves specs</a:t>
            </a:r>
          </a:p>
        </p:txBody>
      </p:sp>
    </p:spTree>
    <p:extLst>
      <p:ext uri="{BB962C8B-B14F-4D97-AF65-F5344CB8AC3E}">
        <p14:creationId xmlns:p14="http://schemas.microsoft.com/office/powerpoint/2010/main" val="4072513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C1C464-5C7E-5ACA-A896-C61A05728D0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0B8FE57-3FFB-1740-84B4-3F6D8BEF5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56988-70A1-A0C8-16B5-74F015B0C708}"/>
              </a:ext>
            </a:extLst>
          </p:cNvPr>
          <p:cNvSpPr>
            <a:spLocks noGrp="1"/>
          </p:cNvSpPr>
          <p:nvPr>
            <p:ph type="title"/>
          </p:nvPr>
        </p:nvSpPr>
        <p:spPr>
          <a:xfrm>
            <a:off x="1156851" y="637762"/>
            <a:ext cx="9888496" cy="900131"/>
          </a:xfrm>
        </p:spPr>
        <p:txBody>
          <a:bodyPr anchor="t">
            <a:normAutofit/>
          </a:bodyPr>
          <a:lstStyle/>
          <a:p>
            <a:r>
              <a:rPr lang="en-CH" sz="4000" dirty="0">
                <a:solidFill>
                  <a:schemeClr val="bg1"/>
                </a:solidFill>
              </a:rPr>
              <a:t>1) 400 &amp; 800 MHz cavity specifications</a:t>
            </a:r>
          </a:p>
        </p:txBody>
      </p:sp>
      <p:sp>
        <p:nvSpPr>
          <p:cNvPr id="10" name="Rectangle 9">
            <a:extLst>
              <a:ext uri="{FF2B5EF4-FFF2-40B4-BE49-F238E27FC236}">
                <a16:creationId xmlns:a16="http://schemas.microsoft.com/office/drawing/2014/main" id="{5BA09FF8-EF23-6BFD-FEDD-AD9252EC4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3092F2-54B6-CFDA-9691-F6C3C00F6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BE316530-9EA2-35BB-8E7C-1BEADE3EA3DA}"/>
              </a:ext>
            </a:extLst>
          </p:cNvPr>
          <p:cNvGraphicFramePr>
            <a:graphicFrameLocks noGrp="1"/>
          </p:cNvGraphicFramePr>
          <p:nvPr>
            <p:extLst>
              <p:ext uri="{D42A27DB-BD31-4B8C-83A1-F6EECF244321}">
                <p14:modId xmlns:p14="http://schemas.microsoft.com/office/powerpoint/2010/main" val="142240031"/>
              </p:ext>
            </p:extLst>
          </p:nvPr>
        </p:nvGraphicFramePr>
        <p:xfrm>
          <a:off x="76194" y="2347214"/>
          <a:ext cx="12039601" cy="3457740"/>
        </p:xfrm>
        <a:graphic>
          <a:graphicData uri="http://schemas.openxmlformats.org/drawingml/2006/table">
            <a:tbl>
              <a:tblPr firstRow="1" bandRow="1">
                <a:tableStyleId>{5C22544A-7EE6-4342-B048-85BDC9FD1C3A}</a:tableStyleId>
              </a:tblPr>
              <a:tblGrid>
                <a:gridCol w="1952219">
                  <a:extLst>
                    <a:ext uri="{9D8B030D-6E8A-4147-A177-3AD203B41FA5}">
                      <a16:colId xmlns:a16="http://schemas.microsoft.com/office/drawing/2014/main" val="2795068928"/>
                    </a:ext>
                  </a:extLst>
                </a:gridCol>
                <a:gridCol w="1339885">
                  <a:extLst>
                    <a:ext uri="{9D8B030D-6E8A-4147-A177-3AD203B41FA5}">
                      <a16:colId xmlns:a16="http://schemas.microsoft.com/office/drawing/2014/main" val="1691442367"/>
                    </a:ext>
                  </a:extLst>
                </a:gridCol>
                <a:gridCol w="1774039">
                  <a:extLst>
                    <a:ext uri="{9D8B030D-6E8A-4147-A177-3AD203B41FA5}">
                      <a16:colId xmlns:a16="http://schemas.microsoft.com/office/drawing/2014/main" val="1470392402"/>
                    </a:ext>
                  </a:extLst>
                </a:gridCol>
                <a:gridCol w="1663367">
                  <a:extLst>
                    <a:ext uri="{9D8B030D-6E8A-4147-A177-3AD203B41FA5}">
                      <a16:colId xmlns:a16="http://schemas.microsoft.com/office/drawing/2014/main" val="2714074786"/>
                    </a:ext>
                  </a:extLst>
                </a:gridCol>
                <a:gridCol w="1051410">
                  <a:extLst>
                    <a:ext uri="{9D8B030D-6E8A-4147-A177-3AD203B41FA5}">
                      <a16:colId xmlns:a16="http://schemas.microsoft.com/office/drawing/2014/main" val="1141944744"/>
                    </a:ext>
                  </a:extLst>
                </a:gridCol>
                <a:gridCol w="1332540">
                  <a:extLst>
                    <a:ext uri="{9D8B030D-6E8A-4147-A177-3AD203B41FA5}">
                      <a16:colId xmlns:a16="http://schemas.microsoft.com/office/drawing/2014/main" val="3089300983"/>
                    </a:ext>
                  </a:extLst>
                </a:gridCol>
                <a:gridCol w="1715717">
                  <a:extLst>
                    <a:ext uri="{9D8B030D-6E8A-4147-A177-3AD203B41FA5}">
                      <a16:colId xmlns:a16="http://schemas.microsoft.com/office/drawing/2014/main" val="989601673"/>
                    </a:ext>
                  </a:extLst>
                </a:gridCol>
                <a:gridCol w="1210424">
                  <a:extLst>
                    <a:ext uri="{9D8B030D-6E8A-4147-A177-3AD203B41FA5}">
                      <a16:colId xmlns:a16="http://schemas.microsoft.com/office/drawing/2014/main" val="2021518897"/>
                    </a:ext>
                  </a:extLst>
                </a:gridCol>
              </a:tblGrid>
              <a:tr h="493820">
                <a:tc>
                  <a:txBody>
                    <a:bodyPr/>
                    <a:lstStyle/>
                    <a:p>
                      <a:r>
                        <a:rPr lang="en-CH" sz="1400" b="0" dirty="0">
                          <a:ln>
                            <a:solidFill>
                              <a:schemeClr val="bg1"/>
                            </a:solidFill>
                          </a:ln>
                        </a:rPr>
                        <a:t>Cavity configuration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CH" sz="140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400" b="0" dirty="0">
                          <a:ln>
                            <a:solidFill>
                              <a:schemeClr val="bg1"/>
                            </a:solidFill>
                          </a:ln>
                        </a:rPr>
                        <a:t>s</a:t>
                      </a:r>
                      <a:r>
                        <a:rPr lang="en-CH" sz="1400" b="0" dirty="0">
                          <a:ln>
                            <a:solidFill>
                              <a:schemeClr val="bg1"/>
                            </a:solidFill>
                          </a:ln>
                        </a:rPr>
                        <a:t>ingle cell w/o ports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400" b="0" dirty="0">
                          <a:ln>
                            <a:solidFill>
                              <a:schemeClr val="bg1"/>
                            </a:solidFill>
                          </a:ln>
                        </a:rPr>
                        <a:t>m</a:t>
                      </a:r>
                      <a:r>
                        <a:rPr lang="en-CH" sz="1400" b="0" dirty="0">
                          <a:ln>
                            <a:solidFill>
                              <a:schemeClr val="bg1"/>
                            </a:solidFill>
                          </a:ln>
                        </a:rPr>
                        <a:t>ulti-cell w/o ports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400" b="0" dirty="0">
                          <a:ln>
                            <a:solidFill>
                              <a:schemeClr val="bg1"/>
                            </a:solidFill>
                          </a:ln>
                        </a:rPr>
                        <a:t>b</a:t>
                      </a:r>
                      <a:r>
                        <a:rPr lang="en-CH" sz="1400" b="0" dirty="0">
                          <a:ln>
                            <a:solidFill>
                              <a:schemeClr val="bg1"/>
                            </a:solidFill>
                          </a:ln>
                        </a:rPr>
                        <a:t>are with ports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400" b="0">
                          <a:ln>
                            <a:solidFill>
                              <a:schemeClr val="bg1"/>
                            </a:solidFill>
                          </a:ln>
                        </a:rPr>
                        <a:t>d</a:t>
                      </a:r>
                      <a:r>
                        <a:rPr lang="en-CH" sz="1400" b="0">
                          <a:ln>
                            <a:solidFill>
                              <a:schemeClr val="bg1"/>
                            </a:solidFill>
                          </a:ln>
                        </a:rPr>
                        <a:t>ressed (He tank, HOMCs)</a:t>
                      </a:r>
                      <a:endParaRPr lang="en-CH" sz="1400" b="0" dirty="0">
                        <a:ln>
                          <a:solidFill>
                            <a:schemeClr val="bg1"/>
                          </a:solidFill>
                        </a:ln>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b="0" dirty="0">
                          <a:ln>
                            <a:solidFill>
                              <a:schemeClr val="bg1"/>
                            </a:solidFill>
                          </a:ln>
                        </a:rPr>
                        <a:t>HTC (FPC, tuner, shielding)</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b="0" dirty="0">
                          <a:ln>
                            <a:solidFill>
                              <a:schemeClr val="bg1"/>
                            </a:solidFill>
                          </a:ln>
                        </a:rPr>
                        <a:t>CM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78949681"/>
                  </a:ext>
                </a:extLst>
              </a:tr>
              <a:tr h="290482">
                <a:tc>
                  <a:txBody>
                    <a:bodyPr/>
                    <a:lstStyle/>
                    <a:p>
                      <a:r>
                        <a:rPr lang="en-GB" sz="1400" b="0" kern="1200" dirty="0">
                          <a:ln>
                            <a:solidFill>
                              <a:schemeClr val="bg1"/>
                            </a:solidFill>
                          </a:ln>
                          <a:solidFill>
                            <a:schemeClr val="lt1"/>
                          </a:solidFill>
                          <a:latin typeface="+mn-lt"/>
                          <a:ea typeface="+mn-ea"/>
                          <a:cs typeface="+mn-cs"/>
                        </a:rPr>
                        <a:t>T</a:t>
                      </a:r>
                      <a:r>
                        <a:rPr lang="en-CH" sz="1400" b="0" kern="1200" dirty="0">
                          <a:ln>
                            <a:solidFill>
                              <a:schemeClr val="bg1"/>
                            </a:solidFill>
                          </a:ln>
                          <a:solidFill>
                            <a:schemeClr val="lt1"/>
                          </a:solidFill>
                          <a:latin typeface="+mn-lt"/>
                          <a:ea typeface="+mn-ea"/>
                          <a:cs typeface="+mn-cs"/>
                        </a:rPr>
                        <a:t>est orientation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CH" sz="1400" b="0" kern="1200" dirty="0">
                        <a:ln>
                          <a:solidFill>
                            <a:schemeClr val="bg1"/>
                          </a:solidFill>
                        </a:ln>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GB" sz="1400" b="0" kern="1200" dirty="0">
                          <a:ln>
                            <a:solidFill>
                              <a:schemeClr val="bg1"/>
                            </a:solidFill>
                          </a:ln>
                          <a:solidFill>
                            <a:schemeClr val="lt1"/>
                          </a:solidFill>
                          <a:latin typeface="+mn-lt"/>
                          <a:ea typeface="+mn-ea"/>
                          <a:cs typeface="+mn-cs"/>
                        </a:rPr>
                        <a:t>v</a:t>
                      </a:r>
                      <a:r>
                        <a:rPr lang="en-CH" sz="1400" b="0" kern="1200" dirty="0">
                          <a:ln>
                            <a:solidFill>
                              <a:schemeClr val="bg1"/>
                            </a:solidFill>
                          </a:ln>
                          <a:solidFill>
                            <a:schemeClr val="lt1"/>
                          </a:solidFill>
                          <a:latin typeface="+mn-lt"/>
                          <a:ea typeface="+mn-ea"/>
                          <a:cs typeface="+mn-cs"/>
                        </a:rPr>
                        <a:t>ertical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b="0" kern="1200" dirty="0">
                          <a:ln>
                            <a:solidFill>
                              <a:schemeClr val="bg1"/>
                            </a:solidFill>
                          </a:ln>
                          <a:solidFill>
                            <a:schemeClr val="lt1"/>
                          </a:solidFill>
                          <a:latin typeface="+mn-lt"/>
                          <a:ea typeface="+mn-ea"/>
                          <a:cs typeface="+mn-cs"/>
                        </a:rPr>
                        <a:t>vertical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b="0" kern="1200" dirty="0">
                          <a:ln>
                            <a:solidFill>
                              <a:schemeClr val="bg1"/>
                            </a:solidFill>
                          </a:ln>
                          <a:solidFill>
                            <a:schemeClr val="lt1"/>
                          </a:solidFill>
                          <a:latin typeface="+mn-lt"/>
                          <a:ea typeface="+mn-ea"/>
                          <a:cs typeface="+mn-cs"/>
                        </a:rPr>
                        <a:t>vertical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b="0" kern="1200">
                          <a:ln>
                            <a:solidFill>
                              <a:schemeClr val="bg1"/>
                            </a:solidFill>
                          </a:ln>
                          <a:solidFill>
                            <a:schemeClr val="lt1"/>
                          </a:solidFill>
                          <a:latin typeface="+mn-lt"/>
                          <a:ea typeface="+mn-ea"/>
                          <a:cs typeface="+mn-cs"/>
                        </a:rPr>
                        <a:t>vertical</a:t>
                      </a:r>
                      <a:endParaRPr lang="en-CH" sz="1400" b="0" kern="1200" dirty="0">
                        <a:ln>
                          <a:solidFill>
                            <a:schemeClr val="bg1"/>
                          </a:solidFill>
                        </a:ln>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b="0" kern="1200" dirty="0">
                          <a:ln>
                            <a:solidFill>
                              <a:schemeClr val="bg1"/>
                            </a:solidFill>
                          </a:ln>
                          <a:solidFill>
                            <a:schemeClr val="lt1"/>
                          </a:solidFill>
                          <a:latin typeface="+mn-lt"/>
                          <a:ea typeface="+mn-ea"/>
                          <a:cs typeface="+mn-cs"/>
                        </a:rPr>
                        <a:t>horizontal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b="0" kern="1200" dirty="0">
                          <a:ln>
                            <a:solidFill>
                              <a:schemeClr val="bg1"/>
                            </a:solidFill>
                          </a:ln>
                          <a:solidFill>
                            <a:schemeClr val="lt1"/>
                          </a:solidFill>
                          <a:latin typeface="+mn-lt"/>
                          <a:ea typeface="+mn-ea"/>
                          <a:cs typeface="+mn-cs"/>
                        </a:rPr>
                        <a:t>horizontal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56219564"/>
                  </a:ext>
                </a:extLst>
              </a:tr>
              <a:tr h="290482">
                <a:tc>
                  <a:txBody>
                    <a:bodyPr/>
                    <a:lstStyle/>
                    <a:p>
                      <a:r>
                        <a:rPr lang="en-CH" sz="1400" b="0" kern="1200" dirty="0">
                          <a:ln>
                            <a:solidFill>
                              <a:schemeClr val="bg1"/>
                            </a:solidFill>
                          </a:ln>
                          <a:solidFill>
                            <a:schemeClr val="lt1"/>
                          </a:solidFill>
                          <a:latin typeface="+mn-lt"/>
                          <a:ea typeface="+mn-ea"/>
                          <a:cs typeface="+mn-cs"/>
                        </a:rPr>
                        <a:t>Technical readiness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CH" sz="1400" b="0" kern="1200" dirty="0">
                        <a:ln>
                          <a:solidFill>
                            <a:schemeClr val="bg1"/>
                          </a:solidFill>
                        </a:ln>
                        <a:solidFill>
                          <a:schemeClr val="lt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400" kern="1200" dirty="0">
                          <a:solidFill>
                            <a:schemeClr val="dk1"/>
                          </a:solidFill>
                          <a:latin typeface="+mn-lt"/>
                          <a:ea typeface="+mn-ea"/>
                          <a:cs typeface="+mn-cs"/>
                        </a:rPr>
                        <a:t>TRL4</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400" kern="1200" dirty="0">
                          <a:solidFill>
                            <a:schemeClr val="dk1"/>
                          </a:solidFill>
                          <a:latin typeface="+mn-lt"/>
                          <a:ea typeface="+mn-ea"/>
                          <a:cs typeface="+mn-cs"/>
                        </a:rPr>
                        <a:t>TRL4</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a:txBody>
                    <a:bodyPr/>
                    <a:lstStyle/>
                    <a:p>
                      <a:pPr marL="0" algn="l" defTabSz="914400" rtl="0" eaLnBrk="1" latinLnBrk="0" hangingPunct="1"/>
                      <a:r>
                        <a:rPr lang="en-CH" sz="1400" kern="1200" dirty="0">
                          <a:solidFill>
                            <a:schemeClr val="dk1"/>
                          </a:solidFill>
                          <a:latin typeface="+mn-lt"/>
                          <a:ea typeface="+mn-ea"/>
                          <a:cs typeface="+mn-cs"/>
                        </a:rPr>
                        <a:t>TRL5</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F7B6"/>
                    </a:solidFill>
                  </a:tcPr>
                </a:tc>
                <a:tc>
                  <a:txBody>
                    <a:bodyPr/>
                    <a:lstStyle/>
                    <a:p>
                      <a:pPr marL="0" algn="l" defTabSz="914400" rtl="0" eaLnBrk="1" latinLnBrk="0" hangingPunct="1"/>
                      <a:r>
                        <a:rPr lang="en-CH" sz="1400" kern="1200" dirty="0">
                          <a:solidFill>
                            <a:schemeClr val="dk1"/>
                          </a:solidFill>
                          <a:latin typeface="+mn-lt"/>
                          <a:ea typeface="+mn-ea"/>
                          <a:cs typeface="+mn-cs"/>
                        </a:rPr>
                        <a:t>TRL5</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F8B6"/>
                    </a:solidFill>
                  </a:tcPr>
                </a:tc>
                <a:tc>
                  <a:txBody>
                    <a:bodyPr/>
                    <a:lstStyle/>
                    <a:p>
                      <a:pPr marL="0" algn="l" defTabSz="914400" rtl="0" eaLnBrk="1" latinLnBrk="0" hangingPunct="1"/>
                      <a:r>
                        <a:rPr lang="en-CH" sz="1400" kern="1200" dirty="0">
                          <a:solidFill>
                            <a:schemeClr val="dk1"/>
                          </a:solidFill>
                          <a:latin typeface="+mn-lt"/>
                          <a:ea typeface="+mn-ea"/>
                          <a:cs typeface="+mn-cs"/>
                        </a:rPr>
                        <a:t>TRL6</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a:txBody>
                    <a:bodyPr/>
                    <a:lstStyle/>
                    <a:p>
                      <a:pPr marL="0" algn="l" defTabSz="914400" rtl="0" eaLnBrk="1" latinLnBrk="0" hangingPunct="1"/>
                      <a:r>
                        <a:rPr lang="en-CH" sz="1400" kern="1200" dirty="0">
                          <a:solidFill>
                            <a:schemeClr val="dk1"/>
                          </a:solidFill>
                          <a:latin typeface="+mn-lt"/>
                          <a:ea typeface="+mn-ea"/>
                          <a:cs typeface="+mn-cs"/>
                        </a:rPr>
                        <a:t>TRL7</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EDA72"/>
                    </a:solidFill>
                  </a:tcPr>
                </a:tc>
                <a:extLst>
                  <a:ext uri="{0D108BD9-81ED-4DB2-BD59-A6C34878D82A}">
                    <a16:rowId xmlns:a16="http://schemas.microsoft.com/office/drawing/2014/main" val="2680258504"/>
                  </a:ext>
                </a:extLst>
              </a:tr>
              <a:tr h="399076">
                <a:tc rowSpan="3">
                  <a:txBody>
                    <a:bodyPr/>
                    <a:lstStyle/>
                    <a:p>
                      <a:r>
                        <a:rPr lang="en-CH" sz="1400" dirty="0">
                          <a:solidFill>
                            <a:schemeClr val="bg1"/>
                          </a:solidFill>
                        </a:rPr>
                        <a:t>400 MHz</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US" sz="1400" dirty="0">
                          <a:solidFill>
                            <a:schemeClr val="bg1"/>
                          </a:solidFill>
                        </a:rPr>
                        <a:t>Cavity design</a:t>
                      </a:r>
                      <a:endParaRPr lang="en-CH" sz="14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rgbClr val="FF0000"/>
                          </a:solidFill>
                          <a:latin typeface="+mn-lt"/>
                          <a:ea typeface="+mn-ea"/>
                          <a:cs typeface="+mn-cs"/>
                        </a:rPr>
                        <a:t>LHC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H" sz="1400" kern="1200" dirty="0">
                        <a:solidFill>
                          <a:schemeClr val="dk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C77"/>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rgbClr val="FF0000"/>
                          </a:solidFill>
                          <a:latin typeface="+mn-lt"/>
                          <a:ea typeface="+mn-ea"/>
                          <a:cs typeface="+mn-cs"/>
                        </a:rPr>
                        <a:t>FCC 2-cell</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F7B6"/>
                    </a:solidFill>
                  </a:tcPr>
                </a:tc>
                <a:tc hMerge="1">
                  <a:txBody>
                    <a:bodyPr/>
                    <a:lstStyle/>
                    <a:p>
                      <a:endParaRPr lang="en-GB"/>
                    </a:p>
                  </a:txBody>
                  <a:tcPr>
                    <a:lnT w="38100" cap="flat" cmpd="sng" algn="ctr">
                      <a:solidFill>
                        <a:schemeClr val="bg1"/>
                      </a:solidFill>
                      <a:prstDash val="solid"/>
                      <a:round/>
                      <a:headEnd type="none" w="med" len="med"/>
                      <a:tailEnd type="none" w="med" len="med"/>
                    </a:lnT>
                  </a:tcPr>
                </a:tc>
                <a:tc hMerge="1">
                  <a:txBody>
                    <a:bodyPr/>
                    <a:lstStyle/>
                    <a:p>
                      <a:pPr algn="ctr"/>
                      <a:endParaRPr lang="en-CH" sz="1400" dirty="0"/>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B1E19F"/>
                    </a:solidFill>
                  </a:tcPr>
                </a:tc>
                <a:tc hMerge="1">
                  <a:txBody>
                    <a:bodyPr/>
                    <a:lstStyle/>
                    <a:p>
                      <a:pPr algn="ctr"/>
                      <a:endParaRPr lang="en-CH" sz="1400" dirty="0"/>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7CE6C"/>
                    </a:solidFill>
                  </a:tcPr>
                </a:tc>
                <a:extLst>
                  <a:ext uri="{0D108BD9-81ED-4DB2-BD59-A6C34878D82A}">
                    <a16:rowId xmlns:a16="http://schemas.microsoft.com/office/drawing/2014/main" val="3569995236"/>
                  </a:ext>
                </a:extLst>
              </a:tr>
              <a:tr h="424542">
                <a:tc vMerge="1">
                  <a:txBody>
                    <a:bodyPr/>
                    <a:lstStyle/>
                    <a:p>
                      <a:endParaRPr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dirty="0">
                          <a:solidFill>
                            <a:schemeClr val="bg1"/>
                          </a:solidFill>
                        </a:rPr>
                        <a:t>E</a:t>
                      </a:r>
                      <a:r>
                        <a:rPr lang="en-CH" sz="1400" baseline="-25000" dirty="0">
                          <a:solidFill>
                            <a:schemeClr val="bg1"/>
                          </a:solidFill>
                        </a:rPr>
                        <a:t>acc</a:t>
                      </a:r>
                      <a:r>
                        <a:rPr lang="en-CH" sz="1400" dirty="0">
                          <a:solidFill>
                            <a:schemeClr val="bg1"/>
                          </a:solidFill>
                        </a:rPr>
                        <a:t> (MV/m)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8.5  @ 4.5K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10  @ 4.0 K</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200" kern="1200" dirty="0">
                          <a:solidFill>
                            <a:schemeClr val="dk1"/>
                          </a:solidFill>
                          <a:latin typeface="+mn-lt"/>
                          <a:ea typeface="+mn-ea"/>
                          <a:cs typeface="+mn-cs"/>
                        </a:rPr>
                        <a: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FFFC77"/>
                    </a:solidFill>
                  </a:tcPr>
                </a:tc>
                <a:tc>
                  <a:txBody>
                    <a:bodyPr/>
                    <a:lstStyle/>
                    <a:p>
                      <a:pPr algn="ctr"/>
                      <a:r>
                        <a:rPr lang="en-CH" sz="1400" dirty="0"/>
                        <a:t>13</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F7F7B6"/>
                    </a:solidFill>
                  </a:tcPr>
                </a:tc>
                <a:tc>
                  <a:txBody>
                    <a:bodyPr/>
                    <a:lstStyle/>
                    <a:p>
                      <a:pPr algn="ctr"/>
                      <a:r>
                        <a:rPr lang="en-CH" sz="1400"/>
                        <a:t>12.4</a:t>
                      </a:r>
                      <a:endParaRPr lang="en-CH" sz="1400" dirty="0"/>
                    </a:p>
                  </a:txBody>
                  <a:tcPr>
                    <a:solidFill>
                      <a:srgbClr val="F7F7B6"/>
                    </a:solidFill>
                  </a:tcPr>
                </a:tc>
                <a:tc>
                  <a:txBody>
                    <a:bodyPr/>
                    <a:lstStyle/>
                    <a:p>
                      <a:pPr algn="ctr"/>
                      <a:r>
                        <a:rPr lang="en-CH" sz="1400" dirty="0"/>
                        <a:t>11.8</a:t>
                      </a:r>
                    </a:p>
                  </a:txBody>
                  <a:tcPr>
                    <a:lnT w="38100" cap="flat" cmpd="sng" algn="ctr">
                      <a:solidFill>
                        <a:schemeClr val="bg1"/>
                      </a:solidFill>
                      <a:prstDash val="solid"/>
                      <a:round/>
                      <a:headEnd type="none" w="med" len="med"/>
                      <a:tailEnd type="none" w="med" len="med"/>
                    </a:lnT>
                    <a:solidFill>
                      <a:srgbClr val="B1E19F"/>
                    </a:solidFill>
                  </a:tcPr>
                </a:tc>
                <a:tc>
                  <a:txBody>
                    <a:bodyPr/>
                    <a:lstStyle/>
                    <a:p>
                      <a:pPr algn="ctr"/>
                      <a:r>
                        <a:rPr lang="en-CH" sz="1400" dirty="0"/>
                        <a:t>10.</a:t>
                      </a:r>
                      <a:r>
                        <a:rPr lang="en-US" sz="1400" dirty="0"/>
                        <a:t>6</a:t>
                      </a:r>
                      <a:endParaRPr lang="en-CH" sz="1400" dirty="0"/>
                    </a:p>
                  </a:txBody>
                  <a:tcPr>
                    <a:lnT w="38100" cap="flat" cmpd="sng" algn="ctr">
                      <a:solidFill>
                        <a:schemeClr val="bg1"/>
                      </a:solidFill>
                      <a:prstDash val="solid"/>
                      <a:round/>
                      <a:headEnd type="none" w="med" len="med"/>
                      <a:tailEnd type="none" w="med" len="med"/>
                    </a:lnT>
                    <a:solidFill>
                      <a:srgbClr val="87CE6C"/>
                    </a:solidFill>
                  </a:tcPr>
                </a:tc>
                <a:extLst>
                  <a:ext uri="{0D108BD9-81ED-4DB2-BD59-A6C34878D82A}">
                    <a16:rowId xmlns:a16="http://schemas.microsoft.com/office/drawing/2014/main" val="586846150"/>
                  </a:ext>
                </a:extLst>
              </a:tr>
              <a:tr h="456727">
                <a:tc vMerge="1">
                  <a:txBody>
                    <a:bodyPr/>
                    <a:lstStyle/>
                    <a:p>
                      <a:endParaRPr lang="en-CH"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dirty="0">
                          <a:solidFill>
                            <a:schemeClr val="bg1"/>
                          </a:solidFill>
                        </a:rPr>
                        <a:t>Q</a:t>
                      </a:r>
                      <a:r>
                        <a:rPr lang="en-CH" sz="1400" baseline="-25000" dirty="0">
                          <a:solidFill>
                            <a:schemeClr val="bg1"/>
                          </a:solidFill>
                        </a:rPr>
                        <a:t>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2.5x10</a:t>
                      </a:r>
                      <a:r>
                        <a:rPr lang="en-US" sz="1200" kern="1200" baseline="30000" dirty="0">
                          <a:solidFill>
                            <a:schemeClr val="tx1"/>
                          </a:solidFill>
                          <a:latin typeface="+mn-lt"/>
                          <a:ea typeface="+mn-ea"/>
                          <a:cs typeface="+mn-cs"/>
                        </a:rPr>
                        <a:t>9</a:t>
                      </a:r>
                      <a:r>
                        <a:rPr lang="en-US" sz="1200" kern="1200" dirty="0">
                          <a:solidFill>
                            <a:schemeClr val="tx1"/>
                          </a:solidFill>
                          <a:latin typeface="+mn-lt"/>
                          <a:ea typeface="+mn-ea"/>
                          <a:cs typeface="+mn-cs"/>
                        </a:rPr>
                        <a:t> @ 4.5 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3.1x10</a:t>
                      </a:r>
                      <a:r>
                        <a:rPr lang="en-US" sz="1200" kern="1200" baseline="30000" dirty="0">
                          <a:solidFill>
                            <a:schemeClr val="tx1"/>
                          </a:solidFill>
                          <a:latin typeface="+mn-lt"/>
                          <a:ea typeface="+mn-ea"/>
                          <a:cs typeface="+mn-cs"/>
                        </a:rPr>
                        <a:t>9</a:t>
                      </a:r>
                      <a:r>
                        <a:rPr lang="en-US" sz="1200" kern="1200" dirty="0">
                          <a:solidFill>
                            <a:schemeClr val="tx1"/>
                          </a:solidFill>
                          <a:latin typeface="+mn-lt"/>
                          <a:ea typeface="+mn-ea"/>
                          <a:cs typeface="+mn-cs"/>
                        </a:rPr>
                        <a:t> @ 4.0 K</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200" kern="1200" dirty="0">
                          <a:solidFill>
                            <a:schemeClr val="dk1"/>
                          </a:solidFill>
                          <a:latin typeface="+mn-lt"/>
                          <a:ea typeface="+mn-ea"/>
                          <a:cs typeface="+mn-cs"/>
                        </a:rPr>
                        <a: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algn="ctr"/>
                      <a:r>
                        <a:rPr lang="en-CH" sz="1400" dirty="0"/>
                        <a:t>3.3x10</a:t>
                      </a:r>
                      <a:r>
                        <a:rPr lang="en-CH" sz="1400" baseline="30000" dirty="0"/>
                        <a:t>9</a:t>
                      </a:r>
                    </a:p>
                  </a:txBody>
                  <a:tcPr>
                    <a:lnL w="38100" cap="flat" cmpd="sng" algn="ctr">
                      <a:solidFill>
                        <a:schemeClr val="bg1"/>
                      </a:solidFill>
                      <a:prstDash val="solid"/>
                      <a:round/>
                      <a:headEnd type="none" w="med" len="med"/>
                      <a:tailEnd type="none" w="med" len="med"/>
                    </a:lnL>
                    <a:solidFill>
                      <a:srgbClr val="F7F7B6"/>
                    </a:solidFill>
                  </a:tcPr>
                </a:tc>
                <a:tc>
                  <a:txBody>
                    <a:bodyPr/>
                    <a:lstStyle/>
                    <a:p>
                      <a:pPr algn="ctr"/>
                      <a:r>
                        <a:rPr lang="en-CH" sz="1400" dirty="0"/>
                        <a:t>3.15x10</a:t>
                      </a:r>
                      <a:r>
                        <a:rPr lang="en-CH" sz="1400" baseline="30000" dirty="0"/>
                        <a:t>9</a:t>
                      </a:r>
                    </a:p>
                  </a:txBody>
                  <a:tcPr>
                    <a:solidFill>
                      <a:srgbClr val="F7F7B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dirty="0"/>
                        <a:t>3.0x10</a:t>
                      </a:r>
                      <a:r>
                        <a:rPr lang="en-CH" sz="1400" baseline="30000" dirty="0"/>
                        <a:t>9</a:t>
                      </a:r>
                    </a:p>
                  </a:txBody>
                  <a:tcPr>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dirty="0"/>
                        <a:t>2.7x10</a:t>
                      </a:r>
                      <a:r>
                        <a:rPr lang="en-CH" sz="1400" baseline="30000" dirty="0"/>
                        <a:t>9</a:t>
                      </a:r>
                    </a:p>
                  </a:txBody>
                  <a:tcPr>
                    <a:solidFill>
                      <a:srgbClr val="87CE6C"/>
                    </a:solidFill>
                  </a:tcPr>
                </a:tc>
                <a:extLst>
                  <a:ext uri="{0D108BD9-81ED-4DB2-BD59-A6C34878D82A}">
                    <a16:rowId xmlns:a16="http://schemas.microsoft.com/office/drawing/2014/main" val="612865802"/>
                  </a:ext>
                </a:extLst>
              </a:tr>
              <a:tr h="358284">
                <a:tc rowSpan="3">
                  <a:txBody>
                    <a:bodyPr/>
                    <a:lstStyle/>
                    <a:p>
                      <a:r>
                        <a:rPr lang="en-CH" sz="1400" dirty="0">
                          <a:solidFill>
                            <a:schemeClr val="bg1"/>
                          </a:solidFill>
                        </a:rPr>
                        <a:t>800 MHz</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US" sz="1400" dirty="0">
                          <a:solidFill>
                            <a:schemeClr val="bg1"/>
                          </a:solidFill>
                        </a:rPr>
                        <a:t>Cavity design</a:t>
                      </a:r>
                      <a:endParaRPr lang="en-CH" sz="14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rgbClr val="FF0000"/>
                          </a:solidFill>
                          <a:latin typeface="+mn-lt"/>
                          <a:ea typeface="+mn-ea"/>
                          <a:cs typeface="+mn-cs"/>
                        </a:rPr>
                        <a:t>FCC 1-cell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rgbClr val="FF0000"/>
                          </a:solidFill>
                          <a:latin typeface="+mn-lt"/>
                          <a:ea typeface="+mn-ea"/>
                          <a:cs typeface="+mn-cs"/>
                        </a:rPr>
                        <a:t>JLAB</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rgbClr val="FF0000"/>
                          </a:solidFill>
                          <a:latin typeface="+mn-lt"/>
                          <a:ea typeface="+mn-ea"/>
                          <a:cs typeface="+mn-cs"/>
                        </a:rPr>
                        <a:t>FCC 6-cell</a:t>
                      </a:r>
                    </a:p>
                  </a:txBody>
                  <a:tcPr>
                    <a:lnL w="38100" cap="flat" cmpd="sng" algn="ctr">
                      <a:solidFill>
                        <a:schemeClr val="bg1"/>
                      </a:solidFill>
                      <a:prstDash val="solid"/>
                      <a:round/>
                      <a:headEnd type="none" w="med" len="med"/>
                      <a:tailEnd type="none" w="med" len="med"/>
                    </a:lnL>
                    <a:solidFill>
                      <a:srgbClr val="F7F7B6"/>
                    </a:solidFill>
                  </a:tcPr>
                </a:tc>
                <a:tc hMerge="1">
                  <a:txBody>
                    <a:bodyPr/>
                    <a:lstStyle/>
                    <a:p>
                      <a:endParaRPr lang="en-GB"/>
                    </a:p>
                  </a:txBody>
                  <a:tcPr/>
                </a:tc>
                <a:tc hMerge="1">
                  <a:txBody>
                    <a:bodyPr/>
                    <a:lstStyle/>
                    <a:p>
                      <a:pPr algn="ctr"/>
                      <a:endParaRPr lang="en-CH" sz="1400" dirty="0"/>
                    </a:p>
                  </a:txBody>
                  <a:tcPr>
                    <a:solidFill>
                      <a:srgbClr val="B1E19F"/>
                    </a:solidFill>
                  </a:tcPr>
                </a:tc>
                <a:tc hMerge="1">
                  <a:txBody>
                    <a:bodyPr/>
                    <a:lstStyle/>
                    <a:p>
                      <a:pPr algn="ctr"/>
                      <a:endParaRPr lang="en-CH" sz="1400" dirty="0"/>
                    </a:p>
                  </a:txBody>
                  <a:tcPr>
                    <a:solidFill>
                      <a:srgbClr val="87CE6C"/>
                    </a:solidFill>
                  </a:tcPr>
                </a:tc>
                <a:extLst>
                  <a:ext uri="{0D108BD9-81ED-4DB2-BD59-A6C34878D82A}">
                    <a16:rowId xmlns:a16="http://schemas.microsoft.com/office/drawing/2014/main" val="275680750"/>
                  </a:ext>
                </a:extLst>
              </a:tr>
              <a:tr h="353420">
                <a:tc vMerge="1">
                  <a:txBody>
                    <a:bodyPr/>
                    <a:lstStyle/>
                    <a:p>
                      <a:endParaRPr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dirty="0">
                          <a:solidFill>
                            <a:schemeClr val="bg1"/>
                          </a:solidFill>
                        </a:rPr>
                        <a:t>E</a:t>
                      </a:r>
                      <a:r>
                        <a:rPr lang="en-CH" sz="1400" baseline="-25000" dirty="0">
                          <a:solidFill>
                            <a:schemeClr val="bg1"/>
                          </a:solidFill>
                        </a:rPr>
                        <a:t>acc</a:t>
                      </a:r>
                      <a:r>
                        <a:rPr lang="en-CH" sz="1400" dirty="0">
                          <a:solidFill>
                            <a:schemeClr val="bg1"/>
                          </a:solidFill>
                        </a:rPr>
                        <a:t> (MV/m)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Tests in 2026</a:t>
                      </a:r>
                      <a:endParaRPr lang="en-CH" sz="11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kern="1200" dirty="0">
                          <a:solidFill>
                            <a:schemeClr val="dk1"/>
                          </a:solidFill>
                          <a:latin typeface="+mn-lt"/>
                          <a:ea typeface="+mn-ea"/>
                          <a:cs typeface="+mn-cs"/>
                        </a:rPr>
                        <a:t>30.0</a:t>
                      </a:r>
                      <a:r>
                        <a:rPr lang="en-US" sz="1400" kern="1200" dirty="0">
                          <a:solidFill>
                            <a:schemeClr val="dk1"/>
                          </a:solidFill>
                          <a:latin typeface="+mn-lt"/>
                          <a:ea typeface="+mn-ea"/>
                          <a:cs typeface="+mn-cs"/>
                        </a:rPr>
                        <a:t> </a:t>
                      </a:r>
                      <a:endParaRPr lang="en-US" sz="1200" kern="1200" dirty="0">
                        <a:solidFill>
                          <a:srgbClr val="FF0000"/>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algn="ctr"/>
                      <a:r>
                        <a:rPr lang="en-CH" sz="1400" dirty="0"/>
                        <a:t>24.8</a:t>
                      </a:r>
                    </a:p>
                  </a:txBody>
                  <a:tcPr>
                    <a:lnL w="38100" cap="flat" cmpd="sng" algn="ctr">
                      <a:solidFill>
                        <a:schemeClr val="bg1"/>
                      </a:solidFill>
                      <a:prstDash val="solid"/>
                      <a:round/>
                      <a:headEnd type="none" w="med" len="med"/>
                      <a:tailEnd type="none" w="med" len="med"/>
                    </a:lnL>
                    <a:solidFill>
                      <a:srgbClr val="F7F7B6"/>
                    </a:solidFill>
                  </a:tcPr>
                </a:tc>
                <a:tc>
                  <a:txBody>
                    <a:bodyPr/>
                    <a:lstStyle/>
                    <a:p>
                      <a:pPr algn="ctr"/>
                      <a:r>
                        <a:rPr lang="en-CH" sz="1400"/>
                        <a:t>23.6</a:t>
                      </a:r>
                      <a:endParaRPr lang="en-CH" sz="1400" dirty="0"/>
                    </a:p>
                  </a:txBody>
                  <a:tcPr>
                    <a:solidFill>
                      <a:srgbClr val="F7F7B6"/>
                    </a:solidFill>
                  </a:tcPr>
                </a:tc>
                <a:tc>
                  <a:txBody>
                    <a:bodyPr/>
                    <a:lstStyle/>
                    <a:p>
                      <a:pPr algn="ctr"/>
                      <a:r>
                        <a:rPr lang="en-CH" sz="1400" dirty="0"/>
                        <a:t>22.5</a:t>
                      </a:r>
                    </a:p>
                  </a:txBody>
                  <a:tcPr>
                    <a:solidFill>
                      <a:srgbClr val="B1E19F"/>
                    </a:solidFill>
                  </a:tcPr>
                </a:tc>
                <a:tc>
                  <a:txBody>
                    <a:bodyPr/>
                    <a:lstStyle/>
                    <a:p>
                      <a:pPr algn="ctr"/>
                      <a:r>
                        <a:rPr lang="en-CH" sz="1400" dirty="0"/>
                        <a:t>20.25</a:t>
                      </a:r>
                    </a:p>
                  </a:txBody>
                  <a:tcPr>
                    <a:solidFill>
                      <a:srgbClr val="87CE6C"/>
                    </a:solidFill>
                  </a:tcPr>
                </a:tc>
                <a:extLst>
                  <a:ext uri="{0D108BD9-81ED-4DB2-BD59-A6C34878D82A}">
                    <a16:rowId xmlns:a16="http://schemas.microsoft.com/office/drawing/2014/main" val="1040718932"/>
                  </a:ext>
                </a:extLst>
              </a:tr>
              <a:tr h="252321">
                <a:tc vMerge="1">
                  <a:txBody>
                    <a:bodyPr/>
                    <a:lstStyle/>
                    <a:p>
                      <a:endParaRPr lang="en-CH"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CH" sz="1400" dirty="0">
                          <a:solidFill>
                            <a:schemeClr val="bg1"/>
                          </a:solidFill>
                        </a:rPr>
                        <a:t>Q</a:t>
                      </a:r>
                      <a:r>
                        <a:rPr lang="en-CH" sz="1400" baseline="-25000" dirty="0">
                          <a:solidFill>
                            <a:schemeClr val="bg1"/>
                          </a:solidFill>
                        </a:rPr>
                        <a:t>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Tests in 2026</a:t>
                      </a:r>
                      <a:endParaRPr lang="en-CH" sz="1100" kern="1200" dirty="0">
                        <a:solidFill>
                          <a:schemeClr val="tx1"/>
                        </a:solidFill>
                        <a:latin typeface="+mn-lt"/>
                        <a:ea typeface="+mn-ea"/>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kern="1200" dirty="0">
                          <a:solidFill>
                            <a:schemeClr val="dk1"/>
                          </a:solidFill>
                          <a:latin typeface="+mn-lt"/>
                          <a:ea typeface="+mn-ea"/>
                          <a:cs typeface="+mn-cs"/>
                        </a:rPr>
                        <a:t>3x10</a:t>
                      </a:r>
                      <a:r>
                        <a:rPr lang="en-CH" sz="1400" kern="1200" baseline="30000" dirty="0">
                          <a:solidFill>
                            <a:schemeClr val="dk1"/>
                          </a:solidFill>
                          <a:latin typeface="+mn-lt"/>
                          <a:ea typeface="+mn-ea"/>
                          <a:cs typeface="+mn-cs"/>
                        </a:rPr>
                        <a:t>10</a:t>
                      </a:r>
                      <a:r>
                        <a:rPr lang="en-US" sz="1200" kern="1200" baseline="0" dirty="0">
                          <a:solidFill>
                            <a:srgbClr val="FF0000"/>
                          </a:solidFill>
                          <a:latin typeface="+mn-lt"/>
                          <a:ea typeface="+mn-ea"/>
                          <a:cs typeface="+mn-cs"/>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FFC7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dirty="0"/>
                        <a:t>3.8x10</a:t>
                      </a:r>
                      <a:r>
                        <a:rPr lang="en-CH" sz="1400" baseline="30000" dirty="0"/>
                        <a:t>10</a:t>
                      </a:r>
                    </a:p>
                  </a:txBody>
                  <a:tcPr>
                    <a:lnL w="38100" cap="flat" cmpd="sng" algn="ctr">
                      <a:solidFill>
                        <a:schemeClr val="bg1"/>
                      </a:solidFill>
                      <a:prstDash val="solid"/>
                      <a:round/>
                      <a:headEnd type="none" w="med" len="med"/>
                      <a:tailEnd type="none" w="med" len="med"/>
                    </a:lnL>
                    <a:solidFill>
                      <a:srgbClr val="F7F7B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dirty="0"/>
                        <a:t>3.65x10</a:t>
                      </a:r>
                      <a:r>
                        <a:rPr lang="en-CH" sz="1400" baseline="30000" dirty="0"/>
                        <a:t>10</a:t>
                      </a:r>
                    </a:p>
                  </a:txBody>
                  <a:tcPr>
                    <a:solidFill>
                      <a:srgbClr val="F7F7B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dirty="0"/>
                        <a:t>3.5x10</a:t>
                      </a:r>
                      <a:r>
                        <a:rPr lang="en-CH" sz="1400" baseline="30000" dirty="0"/>
                        <a:t>10</a:t>
                      </a:r>
                    </a:p>
                  </a:txBody>
                  <a:tcPr>
                    <a:solidFill>
                      <a:srgbClr val="B1E19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dirty="0"/>
                        <a:t>3.0x10</a:t>
                      </a:r>
                      <a:r>
                        <a:rPr lang="en-CH" sz="1400" baseline="30000" dirty="0"/>
                        <a:t>10</a:t>
                      </a:r>
                    </a:p>
                  </a:txBody>
                  <a:tcPr>
                    <a:solidFill>
                      <a:srgbClr val="87CE6C"/>
                    </a:solidFill>
                  </a:tcPr>
                </a:tc>
                <a:extLst>
                  <a:ext uri="{0D108BD9-81ED-4DB2-BD59-A6C34878D82A}">
                    <a16:rowId xmlns:a16="http://schemas.microsoft.com/office/drawing/2014/main" val="3140008605"/>
                  </a:ext>
                </a:extLst>
              </a:tr>
            </a:tbl>
          </a:graphicData>
        </a:graphic>
      </p:graphicFrame>
      <p:sp>
        <p:nvSpPr>
          <p:cNvPr id="15" name="TextBox 14">
            <a:extLst>
              <a:ext uri="{FF2B5EF4-FFF2-40B4-BE49-F238E27FC236}">
                <a16:creationId xmlns:a16="http://schemas.microsoft.com/office/drawing/2014/main" id="{17C87C52-C837-B292-72D1-AB0CF7BFB823}"/>
              </a:ext>
            </a:extLst>
          </p:cNvPr>
          <p:cNvSpPr txBox="1"/>
          <p:nvPr/>
        </p:nvSpPr>
        <p:spPr>
          <a:xfrm>
            <a:off x="5138190" y="6272305"/>
            <a:ext cx="1676496" cy="338554"/>
          </a:xfrm>
          <a:prstGeom prst="rect">
            <a:avLst/>
          </a:prstGeom>
          <a:noFill/>
        </p:spPr>
        <p:txBody>
          <a:bodyPr wrap="square" rtlCol="0">
            <a:spAutoFit/>
          </a:bodyPr>
          <a:lstStyle/>
          <a:p>
            <a:r>
              <a:rPr lang="en-GB" sz="1600" b="1" dirty="0"/>
              <a:t>A</a:t>
            </a:r>
            <a:r>
              <a:rPr lang="en-CH" sz="1600" b="1" dirty="0"/>
              <a:t>chieved today</a:t>
            </a:r>
          </a:p>
        </p:txBody>
      </p:sp>
      <p:sp>
        <p:nvSpPr>
          <p:cNvPr id="16" name="TextBox 15">
            <a:extLst>
              <a:ext uri="{FF2B5EF4-FFF2-40B4-BE49-F238E27FC236}">
                <a16:creationId xmlns:a16="http://schemas.microsoft.com/office/drawing/2014/main" id="{B46D5A0E-7B51-2FB2-9E9B-7AEE249ECCA5}"/>
              </a:ext>
            </a:extLst>
          </p:cNvPr>
          <p:cNvSpPr txBox="1"/>
          <p:nvPr/>
        </p:nvSpPr>
        <p:spPr>
          <a:xfrm>
            <a:off x="6915085" y="6272304"/>
            <a:ext cx="1032734" cy="338554"/>
          </a:xfrm>
          <a:prstGeom prst="rect">
            <a:avLst/>
          </a:prstGeom>
          <a:noFill/>
        </p:spPr>
        <p:txBody>
          <a:bodyPr wrap="square" rtlCol="0">
            <a:spAutoFit/>
          </a:bodyPr>
          <a:lstStyle/>
          <a:p>
            <a:r>
              <a:rPr lang="de-CH" sz="1600" b="1" dirty="0"/>
              <a:t>Goals</a:t>
            </a:r>
            <a:endParaRPr lang="en-CH" sz="1600" b="1" dirty="0"/>
          </a:p>
        </p:txBody>
      </p:sp>
      <p:cxnSp>
        <p:nvCxnSpPr>
          <p:cNvPr id="18" name="Straight Connector 17">
            <a:extLst>
              <a:ext uri="{FF2B5EF4-FFF2-40B4-BE49-F238E27FC236}">
                <a16:creationId xmlns:a16="http://schemas.microsoft.com/office/drawing/2014/main" id="{6F655BED-4EC8-5573-2C27-820CC12B5A58}"/>
              </a:ext>
            </a:extLst>
          </p:cNvPr>
          <p:cNvCxnSpPr/>
          <p:nvPr/>
        </p:nvCxnSpPr>
        <p:spPr>
          <a:xfrm>
            <a:off x="6814686" y="5554318"/>
            <a:ext cx="0" cy="11658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B04FEB3-8C40-755D-4388-AE6E0B92B833}"/>
              </a:ext>
            </a:extLst>
          </p:cNvPr>
          <p:cNvCxnSpPr/>
          <p:nvPr/>
        </p:nvCxnSpPr>
        <p:spPr>
          <a:xfrm>
            <a:off x="6958523" y="6250427"/>
            <a:ext cx="1549101"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8A177B2-2EA9-0460-D003-178648299941}"/>
              </a:ext>
            </a:extLst>
          </p:cNvPr>
          <p:cNvCxnSpPr>
            <a:cxnSpLocks/>
          </p:cNvCxnSpPr>
          <p:nvPr/>
        </p:nvCxnSpPr>
        <p:spPr>
          <a:xfrm flipH="1">
            <a:off x="5140481" y="6255571"/>
            <a:ext cx="1443316"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675A3F5-1534-CDE4-29A3-F96944D8E05E}"/>
              </a:ext>
            </a:extLst>
          </p:cNvPr>
          <p:cNvSpPr txBox="1"/>
          <p:nvPr/>
        </p:nvSpPr>
        <p:spPr>
          <a:xfrm>
            <a:off x="4035557" y="2063955"/>
            <a:ext cx="1753778" cy="338554"/>
          </a:xfrm>
          <a:prstGeom prst="rect">
            <a:avLst/>
          </a:prstGeom>
          <a:noFill/>
        </p:spPr>
        <p:txBody>
          <a:bodyPr wrap="square" rtlCol="0">
            <a:spAutoFit/>
          </a:bodyPr>
          <a:lstStyle/>
          <a:p>
            <a:r>
              <a:rPr lang="de-CH" sz="1600" b="1" dirty="0"/>
              <a:t>Input </a:t>
            </a:r>
            <a:r>
              <a:rPr lang="de-CH" sz="1600" b="1" dirty="0" err="1"/>
              <a:t>for</a:t>
            </a:r>
            <a:r>
              <a:rPr lang="de-CH" sz="1600" b="1" dirty="0"/>
              <a:t> ESPP</a:t>
            </a:r>
            <a:endParaRPr lang="en-CH" sz="1600" b="1" dirty="0"/>
          </a:p>
        </p:txBody>
      </p:sp>
      <p:sp>
        <p:nvSpPr>
          <p:cNvPr id="25" name="Rectangle 24">
            <a:extLst>
              <a:ext uri="{FF2B5EF4-FFF2-40B4-BE49-F238E27FC236}">
                <a16:creationId xmlns:a16="http://schemas.microsoft.com/office/drawing/2014/main" id="{78CA5C36-1718-20DF-C54C-5277E0FF40CD}"/>
              </a:ext>
            </a:extLst>
          </p:cNvPr>
          <p:cNvSpPr/>
          <p:nvPr/>
        </p:nvSpPr>
        <p:spPr>
          <a:xfrm>
            <a:off x="3413700" y="2373171"/>
            <a:ext cx="3400986" cy="3457740"/>
          </a:xfrm>
          <a:prstGeom prst="rect">
            <a:avLst/>
          </a:prstGeom>
          <a:noFill/>
          <a:ln w="3492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505179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23228</TotalTime>
  <Words>4056</Words>
  <Application>Microsoft Macintosh PowerPoint</Application>
  <PresentationFormat>Widescreen</PresentationFormat>
  <Paragraphs>700</Paragraphs>
  <Slides>35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Aptos Display</vt:lpstr>
      <vt:lpstr>Arial</vt:lpstr>
      <vt:lpstr>Cambria Math</vt:lpstr>
      <vt:lpstr>Symbol</vt:lpstr>
      <vt:lpstr>Verdana</vt:lpstr>
      <vt:lpstr>Wingdings</vt:lpstr>
      <vt:lpstr>Office Theme</vt:lpstr>
      <vt:lpstr>Collection of statements of interest towards FCC-ee related RF R&amp;D for the LDG RF panel</vt:lpstr>
      <vt:lpstr>Critical RF challenges for FCCee</vt:lpstr>
      <vt:lpstr>Request to potential collaborators</vt:lpstr>
      <vt:lpstr>Expression of interest by xxxLab</vt:lpstr>
      <vt:lpstr>RF Roadmap 2026 - 2031</vt:lpstr>
      <vt:lpstr>1,2) 400 &amp; 800 MHz design specifications</vt:lpstr>
      <vt:lpstr>PowerPoint Presentation</vt:lpstr>
      <vt:lpstr>TRL levels</vt:lpstr>
      <vt:lpstr>1) 400 &amp; 800 MHz cavity specifications</vt:lpstr>
      <vt:lpstr>1) 400 &amp; 800 MHz cavities: reaching TRL 6</vt:lpstr>
      <vt:lpstr>2) 400 &amp; 800 MHz FPC &amp; HOMC </vt:lpstr>
      <vt:lpstr>2) 400 &amp; 800 MHz FPC &amp; HOMC: reaching TRL 6</vt:lpstr>
      <vt:lpstr>3) TRL levels for cryomodules</vt:lpstr>
      <vt:lpstr>3) 400 &amp; 800 MHz CM: effort for (TRL5), full power cold test (TRL6) not yet funded </vt:lpstr>
      <vt:lpstr>4) 400 &amp; 800 MHz high-efficiency power sources</vt:lpstr>
      <vt:lpstr>4) 400 &amp; 800 MHz power sources: reaching TRL 6</vt:lpstr>
      <vt:lpstr>5) 400 &amp; 800 MHz cavities, couplers and cryomodules: infrastructure needed for TRL6 validation</vt:lpstr>
      <vt:lpstr>Present landscape of collaborations (many still to be agreed)</vt:lpstr>
      <vt:lpstr>PowerPoint Presentation</vt:lpstr>
      <vt:lpstr>SRF Hardware Developments  Collaborations (partly agreed &amp; under negotiation)</vt:lpstr>
      <vt:lpstr>Tristrons Collaborations &amp; Work Breakdown</vt:lpstr>
      <vt:lpstr>Technical highlights</vt:lpstr>
      <vt:lpstr>Cavity Performances – 1.3 GHz Nb/Cu</vt:lpstr>
      <vt:lpstr>Cavity Fabrication – 800 MHz single cell</vt:lpstr>
      <vt:lpstr>RF Resonant Ring</vt:lpstr>
      <vt:lpstr>PowerPoint Presentation</vt:lpstr>
      <vt:lpstr>Expressions of interest</vt:lpstr>
      <vt:lpstr>Expression of interest by IJCLab+LPSC</vt:lpstr>
      <vt:lpstr>Expression of interest by STFC-DL</vt:lpstr>
      <vt:lpstr>Expression of interest by STFC-DL</vt:lpstr>
      <vt:lpstr>Expression of interest by ULAN</vt:lpstr>
      <vt:lpstr>Next steps</vt:lpstr>
      <vt:lpstr>Collaboration agreements</vt:lpstr>
      <vt:lpstr>Further discussions on collaborations</vt:lpstr>
      <vt:lpstr>Funding opportunities with German institutes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Frank Gerigk</dc:creator>
  <cp:lastModifiedBy>Frank Gerigk</cp:lastModifiedBy>
  <cp:revision>91</cp:revision>
  <dcterms:created xsi:type="dcterms:W3CDTF">2025-11-21T09:37:16Z</dcterms:created>
  <dcterms:modified xsi:type="dcterms:W3CDTF">2026-01-28T09:20:44Z</dcterms:modified>
</cp:coreProperties>
</file>