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1615" r:id="rId3"/>
    <p:sldId id="257" r:id="rId4"/>
    <p:sldId id="258" r:id="rId5"/>
    <p:sldId id="259" r:id="rId6"/>
    <p:sldId id="260" r:id="rId7"/>
    <p:sldId id="285" r:id="rId8"/>
    <p:sldId id="1628" r:id="rId9"/>
    <p:sldId id="261" r:id="rId10"/>
    <p:sldId id="286" r:id="rId11"/>
    <p:sldId id="1622" r:id="rId12"/>
    <p:sldId id="262" r:id="rId13"/>
    <p:sldId id="263" r:id="rId14"/>
    <p:sldId id="266" r:id="rId15"/>
    <p:sldId id="279" r:id="rId16"/>
    <p:sldId id="265" r:id="rId17"/>
    <p:sldId id="268" r:id="rId18"/>
    <p:sldId id="270" r:id="rId19"/>
    <p:sldId id="271" r:id="rId20"/>
    <p:sldId id="1623" r:id="rId21"/>
    <p:sldId id="1616" r:id="rId22"/>
    <p:sldId id="1617" r:id="rId23"/>
    <p:sldId id="1625" r:id="rId24"/>
    <p:sldId id="269" r:id="rId25"/>
    <p:sldId id="272" r:id="rId26"/>
    <p:sldId id="1620" r:id="rId27"/>
    <p:sldId id="275" r:id="rId28"/>
    <p:sldId id="277" r:id="rId29"/>
    <p:sldId id="280" r:id="rId30"/>
    <p:sldId id="282" r:id="rId31"/>
    <p:sldId id="287" r:id="rId32"/>
    <p:sldId id="283" r:id="rId33"/>
    <p:sldId id="1624" r:id="rId34"/>
    <p:sldId id="1629" r:id="rId35"/>
    <p:sldId id="1626" r:id="rId36"/>
    <p:sldId id="1627" r:id="rId37"/>
    <p:sldId id="1621" r:id="rId38"/>
    <p:sldId id="289" r:id="rId39"/>
    <p:sldId id="1630" r:id="rId40"/>
    <p:sldId id="1614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0000"/>
    <a:srgbClr val="4169E1"/>
    <a:srgbClr val="7030A0"/>
    <a:srgbClr val="81007F"/>
    <a:srgbClr val="001B54"/>
    <a:srgbClr val="131216"/>
    <a:srgbClr val="FFFFFF"/>
    <a:srgbClr val="EA0087"/>
    <a:srgbClr val="DCA5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1" autoAdjust="0"/>
    <p:restoredTop sz="94673"/>
  </p:normalViewPr>
  <p:slideViewPr>
    <p:cSldViewPr snapToGrid="0">
      <p:cViewPr>
        <p:scale>
          <a:sx n="91" d="100"/>
          <a:sy n="91" d="100"/>
        </p:scale>
        <p:origin x="1288" y="1456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58F1FD-4111-46CC-ABE5-F2D339CE4ACF}" type="datetimeFigureOut">
              <a:rPr lang="en-GB" smtClean="0"/>
              <a:t>02/02/2026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3690B2-5D4E-4F0A-944F-B2080E01CA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11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690B2-5D4E-4F0A-944F-B2080E01CA1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1979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9D8A56-E34A-0FF5-3244-95ED38E09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3544FD-38FC-933A-6B1E-B68CDB73B5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EEC29E-0F4F-8AA5-9DD1-70C964D325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1AE29A-EC5A-834A-68C9-21FB2FCDCA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690B2-5D4E-4F0A-944F-B2080E01CA18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5949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690B2-5D4E-4F0A-944F-B2080E01CA18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85516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690B2-5D4E-4F0A-944F-B2080E01CA18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48571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95D96-9EBF-64FD-9015-2B4E4C224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D868BB-069A-E727-0C7F-9E4F60FF48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30065B-4FB8-7AF4-B1F1-92133F0425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858499-5D00-AAD6-0A45-CC19475372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690B2-5D4E-4F0A-944F-B2080E01CA18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076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690B2-5D4E-4F0A-944F-B2080E01CA1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358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690B2-5D4E-4F0A-944F-B2080E01CA1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2002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065C6-30CA-9C9E-EB8A-273A41B472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45C869-5C64-6F22-0DD3-14420B6B74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0655C9-444D-8D9B-667D-A27E67EC96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30F837-2413-47C9-2E15-9F773649AA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690B2-5D4E-4F0A-944F-B2080E01CA1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998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690B2-5D4E-4F0A-944F-B2080E01CA1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6710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690B2-5D4E-4F0A-944F-B2080E01CA1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8462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A8D42E-58E7-CB3B-1476-B1E91FF19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1A2409-2FF3-71D9-0949-63CFCAFCFA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7FA105-A93D-537E-9D2B-A1A36E2013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B1ACEB-7AA8-A496-1BFE-FD5CCC4612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690B2-5D4E-4F0A-944F-B2080E01CA1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658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690B2-5D4E-4F0A-944F-B2080E01CA18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94882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690B2-5D4E-4F0A-944F-B2080E01CA18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7103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3FA5-CB84-32B8-8423-E214B83837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2021AD-972D-B166-E071-6E9BB987B9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625784-8398-E219-2A19-919B15332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563E4-F12A-42F7-ABAB-0D5C0BD142E0}" type="datetime1">
              <a:rPr lang="en-GB" smtClean="0"/>
              <a:t>02/02/2026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A36CE-9311-24D6-1C67-EF2B49809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XFEL Axion Searches - jack.halliday@stfc.ac.uk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D3BE74-3264-6A41-9A3F-F04AC5477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90162-6FA3-4AD1-844C-54E7D55EDC7C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3CF0D8-4935-F7CC-2E2A-E9F3FBF912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687" y="146095"/>
            <a:ext cx="779173" cy="777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07CB1D-5965-C1E3-B0E9-3A8BB07FB5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170379"/>
            <a:ext cx="747358" cy="72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057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89B24-CF45-057F-7254-740B5AD98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A183D7-8390-F1B3-5382-DA5FD722C1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A350D-2390-A667-D967-F90EF9830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A7DB9-2406-4672-92FC-7C8ED47D9ABA}" type="datetime1">
              <a:rPr lang="en-GB" smtClean="0"/>
              <a:t>02/02/2026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4963D-4D7B-C7EE-EEA8-C783880E7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XFEL Axion Searches - jack.halliday@stfc.ac.uk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77638-F22A-1AF5-D5FE-2678E5C0B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90162-6FA3-4AD1-844C-54E7D55EDC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4095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DEF2D0-BF77-DAE2-7B31-1B639147CB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388444-8A05-996E-2B9D-DC8ADC5184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19BEFA-455B-64A5-34EC-47B57EF37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8B158-4081-4707-BE6B-4F56830845A5}" type="datetime1">
              <a:rPr lang="en-GB" smtClean="0"/>
              <a:t>02/02/2026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8AA9E3-D3DF-CAEF-A38C-F3766F2B5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XFEL Axion Searches - jack.halliday@stfc.ac.uk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70BF9-D16E-7C4F-3344-C8C1268E6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90162-6FA3-4AD1-844C-54E7D55EDC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1729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E0578-DA09-4144-F52C-594636D84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8255"/>
            <a:ext cx="10146747" cy="106842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8B19C-29D8-8ED5-6927-4BAECDA4A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91" y="1277354"/>
            <a:ext cx="11155017" cy="490329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A4150-F6D3-A38E-4766-65BB505BF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DC116-BA69-4424-977A-077CF4849974}" type="datetime1">
              <a:rPr lang="en-GB" smtClean="0"/>
              <a:t>02/02/2026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145353-5865-F0D5-991D-1BE62909F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XFEL Axion Searches - jack.halliday@stfc.ac.uk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7FA3D0-3CAE-CAE4-9A81-D2270DA74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90162-6FA3-4AD1-844C-54E7D55EDC7C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CAAD56-A93F-E16E-76B4-EF4E6E5380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687" y="146095"/>
            <a:ext cx="779173" cy="7778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FFBFE1-3F13-664D-4623-89E2CE1F4E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170379"/>
            <a:ext cx="747358" cy="72930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FDF4214-90D3-DC68-2F47-DF6F397E7E92}"/>
              </a:ext>
            </a:extLst>
          </p:cNvPr>
          <p:cNvCxnSpPr/>
          <p:nvPr userDrawn="1"/>
        </p:nvCxnSpPr>
        <p:spPr>
          <a:xfrm>
            <a:off x="0" y="1086678"/>
            <a:ext cx="12192000" cy="0"/>
          </a:xfrm>
          <a:prstGeom prst="line">
            <a:avLst/>
          </a:prstGeom>
          <a:ln w="57150">
            <a:solidFill>
              <a:srgbClr val="001B5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8086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D8622-8B34-A0AE-B461-7E2449F0A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1D106E-6417-0D4D-D6C7-CEB219751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81627-609F-7BFE-E30D-250D075EB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B5A3-4A62-49CE-B01E-C8FF664203EA}" type="datetime1">
              <a:rPr lang="en-GB" smtClean="0"/>
              <a:t>02/02/2026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3CF8F9-65B5-2835-C74A-D3C5EE6F6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XFEL Axion Searches - jack.halliday@stfc.ac.uk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C415F7-8F21-5F03-0D5F-2FA125B8C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90162-6FA3-4AD1-844C-54E7D55EDC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6409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96B960-9DE9-7190-3ABA-3081771CCE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73671"/>
            <a:ext cx="5501308" cy="49032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020C2D-21C0-68DB-E0E5-E6B9FE37A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A7CA5-956A-4ACC-A47E-37C6E62E33D6}" type="datetime1">
              <a:rPr lang="en-GB" smtClean="0"/>
              <a:t>02/02/2026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D7906B-36B3-073C-9FA8-87368FDF9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XFEL Axion Searches - jack.halliday@stfc.ac.uk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85A6F5-E31C-1B55-22D4-98431ABA4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90162-6FA3-4AD1-844C-54E7D55EDC7C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E2A5A49-CCEE-1CD3-578F-A710F2342ADA}"/>
              </a:ext>
            </a:extLst>
          </p:cNvPr>
          <p:cNvCxnSpPr/>
          <p:nvPr userDrawn="1"/>
        </p:nvCxnSpPr>
        <p:spPr>
          <a:xfrm>
            <a:off x="0" y="1086678"/>
            <a:ext cx="12192000" cy="0"/>
          </a:xfrm>
          <a:prstGeom prst="line">
            <a:avLst/>
          </a:prstGeom>
          <a:ln w="57150">
            <a:solidFill>
              <a:srgbClr val="001B5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553549D7-AC4A-0BC6-BA81-BF09DF28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8255"/>
            <a:ext cx="10146747" cy="106842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AC3575-3D88-F1B4-C7AA-0DA77C643C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687" y="146095"/>
            <a:ext cx="779173" cy="777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11BBB3-33F2-4FB5-1591-BDBD002B9F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170379"/>
            <a:ext cx="747358" cy="729306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DFFE273-9CF1-1AB8-EBE6-70757FAC9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92" y="1277354"/>
            <a:ext cx="5396172" cy="490329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4263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7E681-E527-7F6F-1ECA-7B3ED998E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059734-A50B-7EAA-888B-806EDDE2D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5B9FAF-B286-4206-2B21-4D8488EE2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7A0188-11E4-5B0E-06F8-AD009A472E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F387C9-82D3-CB58-243B-B3B82F1593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100DFE-4291-600C-E885-7259067CA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6C09F-5138-482C-B3B1-B1AB707E8E5F}" type="datetime1">
              <a:rPr lang="en-GB" smtClean="0"/>
              <a:t>02/02/2026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FE309E-4041-CF2A-CBEC-0854E94E9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XFEL Axion Searches - jack.halliday@stfc.ac.uk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862692-DB8E-9D89-D8E8-E59D702FA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90162-6FA3-4AD1-844C-54E7D55EDC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6949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A46EC-E033-121A-77E0-AFDAE6318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3840E5-FB36-D0FA-23E9-6FA19D1A5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38470-FF6F-4DDB-A9E6-95995CF2DB9C}" type="datetime1">
              <a:rPr lang="en-GB" smtClean="0"/>
              <a:t>02/02/2026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D69757-B695-EA4A-1B79-E68E39D22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XFEL Axion Searches - jack.halliday@stfc.ac.uk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F0936A-B880-3BA9-7C0E-2D6C41BBF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90162-6FA3-4AD1-844C-54E7D55EDC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1655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5705C5-47CF-BC3C-A376-C896E8402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F8F69-2C42-4BF0-87AE-83A3E4BE6AF7}" type="datetime1">
              <a:rPr lang="en-GB" smtClean="0"/>
              <a:t>02/02/2026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BD01E7-7254-9BB5-E15A-48B7D4791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XFEL Axion Searches - jack.halliday@stfc.ac.uk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2536C6-5E21-7C4E-82BF-6BBE945B6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90162-6FA3-4AD1-844C-54E7D55EDC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758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A9A93-9A05-7EAE-68D6-F99FE3127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0FB43-4149-301E-05D6-B4A11202C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E7DC33-EBAD-ACD7-33F9-1B0226D5A0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AFE2EB-5B76-3DF1-88D4-8D8F55625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306D5-9715-416B-82CC-28C5E07E9F02}" type="datetime1">
              <a:rPr lang="en-GB" smtClean="0"/>
              <a:t>02/02/2026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87E0D7-E498-ACB2-90E6-C1712CC06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XFEL Axion Searches - jack.halliday@stfc.ac.uk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AE60DE-9C73-FA0F-A8C5-4B76C9053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90162-6FA3-4AD1-844C-54E7D55EDC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7476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D0F43-E015-9B3B-1236-E58264527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C34895-0E01-9838-6724-9957EDFEDC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1B1B49-C20F-7E72-1F33-605106132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74064E-24BB-EAE4-D6F5-57E9F005C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90458-7F36-4B1A-B190-69556C63E1A9}" type="datetime1">
              <a:rPr lang="en-GB" smtClean="0"/>
              <a:t>02/02/2026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8E87DE-CAAE-3183-4AC6-E92EF654A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XFEL Axion Searches - jack.halliday@stfc.ac.uk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A6F9D3-3234-996B-196C-097E2BDC5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90162-6FA3-4AD1-844C-54E7D55EDC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2131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35C2E0-B46C-0235-1E29-68911276D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122D2A-B17F-BE31-69E1-2E8474AD7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5822BE-9C76-FD1E-35C9-D93AA81344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D433D0-B8AE-4DB8-ACDB-2A828E9F2C83}" type="datetime1">
              <a:rPr lang="en-GB" smtClean="0"/>
              <a:t>02/02/2026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E8AF18-D036-9AEE-5B70-6C05A620DF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GB"/>
              <a:t>XFEL Axion Searches - jack.halliday@stfc.ac.uk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928F4-2C21-7161-087C-888EE44754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B90162-6FA3-4AD1-844C-54E7D55EDC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3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jackhalliday.github.io/" TargetMode="External"/><Relationship Id="rId2" Type="http://schemas.openxmlformats.org/officeDocument/2006/relationships/hyperlink" Target="mailto:jack.halliday@stfc.ac.uk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0.png"/><Relationship Id="rId5" Type="http://schemas.openxmlformats.org/officeDocument/2006/relationships/image" Target="../media/image270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390.png"/><Relationship Id="rId4" Type="http://schemas.openxmlformats.org/officeDocument/2006/relationships/image" Target="../media/image3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1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0.png"/><Relationship Id="rId5" Type="http://schemas.openxmlformats.org/officeDocument/2006/relationships/image" Target="../media/image361.png"/><Relationship Id="rId10" Type="http://schemas.openxmlformats.org/officeDocument/2006/relationships/image" Target="../media/image410.png"/><Relationship Id="rId9" Type="http://schemas.openxmlformats.org/officeDocument/2006/relationships/image" Target="../media/image40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0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8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0.png"/><Relationship Id="rId4" Type="http://schemas.openxmlformats.org/officeDocument/2006/relationships/image" Target="../media/image5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0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53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B3F5F-05D2-541D-D494-53F15853E6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414581"/>
          </a:xfrm>
        </p:spPr>
        <p:txBody>
          <a:bodyPr>
            <a:normAutofit/>
          </a:bodyPr>
          <a:lstStyle/>
          <a:p>
            <a:r>
              <a:rPr lang="en-GB" sz="4800" b="1" i="0" dirty="0">
                <a:solidFill>
                  <a:srgbClr val="000000"/>
                </a:solidFill>
                <a:effectLst/>
                <a:latin typeface="Lucida Grande"/>
              </a:rPr>
              <a:t>Axion Searches with X-ray Free-Electron Lasers</a:t>
            </a:r>
            <a:endParaRPr lang="en-GB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7DAABF-2DCB-9FE8-FE81-34EA5942BA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3155" y="2872979"/>
            <a:ext cx="10005690" cy="3615370"/>
          </a:xfrm>
        </p:spPr>
        <p:txBody>
          <a:bodyPr>
            <a:noAutofit/>
          </a:bodyPr>
          <a:lstStyle/>
          <a:p>
            <a:r>
              <a:rPr lang="en-GB" sz="2000" b="1" dirty="0"/>
              <a:t>Jack W. D. Halliday</a:t>
            </a:r>
            <a:r>
              <a:rPr lang="en-GB" sz="2000" baseline="30000" dirty="0"/>
              <a:t>1, 2, 3,†</a:t>
            </a:r>
            <a:r>
              <a:rPr lang="en-GB" sz="2000" dirty="0"/>
              <a:t>, G. Marocco</a:t>
            </a:r>
            <a:r>
              <a:rPr lang="en-GB" sz="2000" baseline="30000" dirty="0"/>
              <a:t>4</a:t>
            </a:r>
            <a:r>
              <a:rPr lang="en-GB" sz="2000" dirty="0"/>
              <a:t>, K. A. Beyer</a:t>
            </a:r>
            <a:r>
              <a:rPr lang="en-GB" sz="2000" baseline="30000" dirty="0"/>
              <a:t>5</a:t>
            </a:r>
            <a:r>
              <a:rPr lang="en-GB" sz="2000" dirty="0"/>
              <a:t>, C. Heaton</a:t>
            </a:r>
            <a:r>
              <a:rPr lang="en-GB" sz="2000" baseline="30000" dirty="0"/>
              <a:t>1</a:t>
            </a:r>
            <a:r>
              <a:rPr lang="en-GB" sz="2000" dirty="0"/>
              <a:t>, M. Nakatsutsumi</a:t>
            </a:r>
            <a:r>
              <a:rPr lang="en-GB" sz="2000" baseline="30000" dirty="0"/>
              <a:t>6</a:t>
            </a:r>
            <a:r>
              <a:rPr lang="en-GB" sz="2000" dirty="0"/>
              <a:t>, T. R. Preston</a:t>
            </a:r>
            <a:r>
              <a:rPr lang="en-GB" sz="2000" baseline="30000" dirty="0"/>
              <a:t>6</a:t>
            </a:r>
            <a:r>
              <a:rPr lang="en-GB" sz="2000" dirty="0"/>
              <a:t>, C. D. Arrowsmith</a:t>
            </a:r>
            <a:r>
              <a:rPr lang="en-GB" sz="2000" baseline="30000" dirty="0"/>
              <a:t>1</a:t>
            </a:r>
            <a:r>
              <a:rPr lang="en-GB" sz="2000" dirty="0"/>
              <a:t>, C. Baehtz</a:t>
            </a:r>
            <a:r>
              <a:rPr lang="en-GB" sz="2000" baseline="30000" dirty="0"/>
              <a:t>7</a:t>
            </a:r>
            <a:r>
              <a:rPr lang="en-GB" sz="2000" dirty="0"/>
              <a:t>, S. Goede</a:t>
            </a:r>
            <a:r>
              <a:rPr lang="en-GB" sz="2000" baseline="30000" dirty="0"/>
              <a:t>6</a:t>
            </a:r>
            <a:r>
              <a:rPr lang="en-GB" sz="2000" dirty="0"/>
              <a:t>, O. Humphries</a:t>
            </a:r>
            <a:r>
              <a:rPr lang="en-GB" sz="2000" baseline="30000" dirty="0"/>
              <a:t>6</a:t>
            </a:r>
            <a:r>
              <a:rPr lang="en-GB" sz="2000" dirty="0"/>
              <a:t>, A. </a:t>
            </a:r>
            <a:r>
              <a:rPr lang="en-GB" sz="2000" dirty="0" err="1"/>
              <a:t>Laso</a:t>
            </a:r>
            <a:r>
              <a:rPr lang="en-GB" sz="2000" dirty="0"/>
              <a:t> Garcia</a:t>
            </a:r>
            <a:r>
              <a:rPr lang="en-GB" sz="2000" baseline="30000" dirty="0"/>
              <a:t>7</a:t>
            </a:r>
            <a:r>
              <a:rPr lang="en-GB" sz="2000" dirty="0"/>
              <a:t>, R. Plackett</a:t>
            </a:r>
            <a:r>
              <a:rPr lang="en-GB" sz="2000" baseline="30000" dirty="0"/>
              <a:t>1</a:t>
            </a:r>
            <a:r>
              <a:rPr lang="en-GB" sz="2000" dirty="0"/>
              <a:t>, P. Svensson</a:t>
            </a:r>
            <a:r>
              <a:rPr lang="en-GB" sz="2000" baseline="30000" dirty="0"/>
              <a:t>1</a:t>
            </a:r>
            <a:r>
              <a:rPr lang="en-GB" sz="2000" dirty="0"/>
              <a:t>, G. Vacalis</a:t>
            </a:r>
            <a:r>
              <a:rPr lang="en-GB" sz="2000" baseline="30000" dirty="0"/>
              <a:t>1</a:t>
            </a:r>
            <a:r>
              <a:rPr lang="en-GB" sz="2000" dirty="0"/>
              <a:t>, J. Wark</a:t>
            </a:r>
            <a:r>
              <a:rPr lang="en-GB" sz="2000" baseline="30000" dirty="0"/>
              <a:t>1</a:t>
            </a:r>
            <a:r>
              <a:rPr lang="en-GB" sz="2000" dirty="0"/>
              <a:t>, D. Wood</a:t>
            </a:r>
            <a:r>
              <a:rPr lang="en-GB" sz="2000" baseline="30000" dirty="0"/>
              <a:t>1</a:t>
            </a:r>
            <a:r>
              <a:rPr lang="en-GB" sz="2000" dirty="0"/>
              <a:t>, U. Zastrau</a:t>
            </a:r>
            <a:r>
              <a:rPr lang="en-GB" sz="2000" baseline="30000" dirty="0"/>
              <a:t>6</a:t>
            </a:r>
            <a:r>
              <a:rPr lang="en-GB" sz="2000" dirty="0"/>
              <a:t>, </a:t>
            </a:r>
            <a:r>
              <a:rPr lang="en-GB" sz="2000" u="sng" dirty="0"/>
              <a:t>R. Bingham</a:t>
            </a:r>
            <a:r>
              <a:rPr lang="en-GB" sz="2000" baseline="30000" dirty="0"/>
              <a:t>3, 8</a:t>
            </a:r>
            <a:r>
              <a:rPr lang="en-GB" sz="2000" dirty="0"/>
              <a:t>, </a:t>
            </a:r>
            <a:r>
              <a:rPr lang="en-GB" sz="2000" u="sng" dirty="0">
                <a:solidFill>
                  <a:srgbClr val="C00000"/>
                </a:solidFill>
              </a:rPr>
              <a:t>I. Shipsey</a:t>
            </a:r>
            <a:r>
              <a:rPr lang="en-GB" sz="2000" baseline="30000" dirty="0">
                <a:solidFill>
                  <a:srgbClr val="C00000"/>
                </a:solidFill>
              </a:rPr>
              <a:t>1</a:t>
            </a:r>
            <a:r>
              <a:rPr lang="en-GB" sz="2000" dirty="0"/>
              <a:t>, </a:t>
            </a:r>
            <a:r>
              <a:rPr lang="en-GB" sz="2000" u="sng" dirty="0"/>
              <a:t>S. Sarkar</a:t>
            </a:r>
            <a:r>
              <a:rPr lang="en-GB" sz="2000" baseline="30000" dirty="0"/>
              <a:t>1</a:t>
            </a:r>
            <a:r>
              <a:rPr lang="en-GB" sz="2000" dirty="0"/>
              <a:t>, and </a:t>
            </a:r>
            <a:r>
              <a:rPr lang="en-GB" sz="2000" u="sng" dirty="0"/>
              <a:t>Gianluca Gregor</a:t>
            </a:r>
            <a:r>
              <a:rPr lang="en-GB" sz="2000" dirty="0"/>
              <a:t>i</a:t>
            </a:r>
            <a:r>
              <a:rPr lang="en-GB" sz="2000" baseline="30000" dirty="0"/>
              <a:t>1</a:t>
            </a:r>
          </a:p>
          <a:p>
            <a:endParaRPr lang="en-GB" sz="2000" baseline="30000" dirty="0"/>
          </a:p>
          <a:p>
            <a:r>
              <a:rPr lang="en-GB" sz="1600" baseline="30000" dirty="0"/>
              <a:t>1</a:t>
            </a:r>
            <a:r>
              <a:rPr lang="en-GB" sz="1600" dirty="0"/>
              <a:t>University of Oxford; </a:t>
            </a:r>
            <a:r>
              <a:rPr lang="en-GB" sz="1600" baseline="30000" dirty="0"/>
              <a:t>2</a:t>
            </a:r>
            <a:r>
              <a:rPr lang="en-GB" sz="1600" dirty="0"/>
              <a:t>Imperial College London; </a:t>
            </a:r>
            <a:r>
              <a:rPr lang="en-GB" sz="1600" baseline="30000" dirty="0"/>
              <a:t>3</a:t>
            </a:r>
            <a:r>
              <a:rPr lang="en-GB" sz="1600" dirty="0"/>
              <a:t>STFC, Rutherford Appleton Laboratory; </a:t>
            </a:r>
            <a:r>
              <a:rPr lang="en-GB" sz="1600" baseline="30000" dirty="0"/>
              <a:t>4</a:t>
            </a:r>
            <a:r>
              <a:rPr lang="en-GB" sz="1600" dirty="0"/>
              <a:t>Lawrence Berkley National Lab; </a:t>
            </a:r>
            <a:r>
              <a:rPr lang="en-GB" sz="1600" baseline="30000" dirty="0"/>
              <a:t>5</a:t>
            </a:r>
            <a:r>
              <a:rPr lang="en-GB" sz="1600" dirty="0"/>
              <a:t>Max-Planck-Institut für </a:t>
            </a:r>
            <a:r>
              <a:rPr lang="en-GB" sz="1600" dirty="0" err="1"/>
              <a:t>Kernphysik</a:t>
            </a:r>
            <a:r>
              <a:rPr lang="en-GB" sz="1600" dirty="0"/>
              <a:t> </a:t>
            </a:r>
            <a:r>
              <a:rPr lang="en-GB" sz="1600" dirty="0" err="1"/>
              <a:t>Saupfercheckweg</a:t>
            </a:r>
            <a:r>
              <a:rPr lang="en-GB" sz="1600" dirty="0"/>
              <a:t>; </a:t>
            </a:r>
            <a:r>
              <a:rPr lang="en-GB" sz="1600" baseline="30000" dirty="0"/>
              <a:t>6</a:t>
            </a:r>
            <a:r>
              <a:rPr lang="en-GB" sz="1600" dirty="0"/>
              <a:t>European XFEL; </a:t>
            </a:r>
            <a:r>
              <a:rPr lang="en-GB" sz="1600" baseline="30000" dirty="0"/>
              <a:t>7</a:t>
            </a:r>
            <a:r>
              <a:rPr lang="en-GB" sz="1600" dirty="0"/>
              <a:t>Helmholtz Zentrum Dresden-</a:t>
            </a:r>
            <a:r>
              <a:rPr lang="en-GB" sz="1600" dirty="0" err="1"/>
              <a:t>Rossendorf</a:t>
            </a:r>
            <a:r>
              <a:rPr lang="en-GB" sz="1600" dirty="0"/>
              <a:t>; </a:t>
            </a:r>
            <a:r>
              <a:rPr lang="en-GB" sz="1600" baseline="30000" dirty="0"/>
              <a:t>8</a:t>
            </a:r>
            <a:r>
              <a:rPr lang="en-GB" sz="1600" dirty="0"/>
              <a:t>University of Strathclyde</a:t>
            </a:r>
          </a:p>
          <a:p>
            <a:endParaRPr lang="en-GB" sz="1600" dirty="0"/>
          </a:p>
          <a:p>
            <a:r>
              <a:rPr lang="en-GB" sz="1600" baseline="30000" dirty="0"/>
              <a:t>†</a:t>
            </a:r>
            <a:r>
              <a:rPr lang="en-GB" sz="1600" dirty="0">
                <a:hlinkClick r:id="rId2"/>
              </a:rPr>
              <a:t>jack.halliday@stfc.ac.uk </a:t>
            </a:r>
            <a:r>
              <a:rPr lang="en-GB" sz="1600" dirty="0"/>
              <a:t>– </a:t>
            </a:r>
            <a:r>
              <a:rPr lang="en-GB" sz="1600" dirty="0">
                <a:hlinkClick r:id="rId3"/>
              </a:rPr>
              <a:t>jackhalliday.github.io</a:t>
            </a:r>
            <a:r>
              <a:rPr lang="en-GB" sz="1600" dirty="0"/>
              <a:t> </a:t>
            </a:r>
          </a:p>
          <a:p>
            <a:r>
              <a:rPr lang="en-GB" sz="1600" i="1" dirty="0">
                <a:solidFill>
                  <a:srgbClr val="C00000"/>
                </a:solidFill>
              </a:rPr>
              <a:t>This project was begun with the collaboration of Prof. Ian Shipsey – to whom this talk is dedicated</a:t>
            </a:r>
            <a:endParaRPr lang="en-GB" sz="1600" i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443FFA-A54E-EF96-2595-8EE9A1BF5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XFEL Axion Searches - jack.halliday@stfc.ac.uk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2E42B2-DE85-048D-EF98-24269EA40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90162-6FA3-4AD1-844C-54E7D55EDC7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9457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C884DF-2D4C-C08C-E877-F7C79A8B8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XFEL Axion Searches - jack.halliday@stfc.ac.uk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52A333-DF08-4C3E-65DA-22C777487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90162-6FA3-4AD1-844C-54E7D55EDC7C}" type="slidenum">
              <a:rPr lang="en-GB" smtClean="0"/>
              <a:t>10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B47AB05-6299-65CC-C911-FCAC4D270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Vacuum birefringence experiments, including PVLAS, </a:t>
            </a:r>
            <a:br>
              <a:rPr lang="en-GB" dirty="0"/>
            </a:br>
            <a:r>
              <a:rPr lang="en-GB" dirty="0"/>
              <a:t>are also sensitive to axions generated terrestrially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8BBBE6F0-6608-92D0-C0F9-214DA130285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8839" y="1356056"/>
                <a:ext cx="5638152" cy="3949039"/>
              </a:xfrm>
            </p:spPr>
            <p:txBody>
              <a:bodyPr>
                <a:normAutofit/>
              </a:bodyPr>
              <a:lstStyle/>
              <a:p>
                <a:r>
                  <a:rPr lang="en-GB" sz="2000" dirty="0"/>
                  <a:t>Vacuum birefringence – induce ellipticity in laser propagating though magnetic field </a:t>
                </a:r>
              </a:p>
              <a:p>
                <a:r>
                  <a:rPr lang="en-GB" sz="2000" dirty="0"/>
                  <a:t>Sensitive to a variety of QED effects (e.g. photon-photon scattering)</a:t>
                </a:r>
              </a:p>
              <a:p>
                <a:r>
                  <a:rPr lang="en-GB" sz="2000" dirty="0"/>
                  <a:t>Axion-photon coupling can also induce ellipticity</a:t>
                </a:r>
              </a:p>
              <a:p>
                <a:r>
                  <a:rPr lang="en-GB" sz="2000" dirty="0"/>
                  <a:t>Sensitive to </a:t>
                </a:r>
                <a:r>
                  <a:rPr lang="en-GB" sz="2000" u="sng" dirty="0"/>
                  <a:t>generation</a:t>
                </a:r>
                <a:r>
                  <a:rPr lang="en-GB" sz="2000" dirty="0"/>
                  <a:t> of axions, </a:t>
                </a:r>
                <a:r>
                  <a:rPr lang="en-GB" sz="2000" i="1" dirty="0"/>
                  <a:t>not</a:t>
                </a:r>
                <a:r>
                  <a:rPr lang="en-GB" sz="2000" dirty="0"/>
                  <a:t> </a:t>
                </a:r>
                <a:r>
                  <a:rPr lang="en-GB" sz="2000" u="sng" dirty="0"/>
                  <a:t>regeneration</a:t>
                </a:r>
                <a:r>
                  <a:rPr lang="en-GB" sz="2000" dirty="0"/>
                  <a:t> of photons: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GB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↔</m:t>
                        </m:r>
                        <m:r>
                          <a:rPr lang="en-GB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</m:sSub>
                  </m:oMath>
                </a14:m>
                <a:r>
                  <a:rPr lang="en-GB" sz="1600" dirty="0"/>
                  <a:t>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GB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6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GB" sz="16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6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GB" sz="1600" i="1">
                                <a:latin typeface="Cambria Math" panose="02040503050406030204" pitchFamily="18" charset="0"/>
                              </a:rPr>
                              <m:t>𝛾𝛾</m:t>
                            </m:r>
                          </m:sub>
                        </m:sSub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GB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GB" sz="1600" dirty="0"/>
                  <a:t> – Vacuum birefringence </a:t>
                </a:r>
              </a:p>
              <a:p>
                <a:pPr lvl="1"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GB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↔</m:t>
                        </m:r>
                        <m:r>
                          <a:rPr lang="en-GB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</m:sSub>
                  </m:oMath>
                </a14:m>
                <a:r>
                  <a:rPr lang="en-GB" sz="1600" dirty="0"/>
                  <a:t>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GB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6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GB" sz="16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6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GB" sz="1600" i="1">
                                <a:latin typeface="Cambria Math" panose="02040503050406030204" pitchFamily="18" charset="0"/>
                              </a:rPr>
                              <m:t>𝛾𝛾</m:t>
                            </m:r>
                          </m:sub>
                        </m:sSub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GB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1600" dirty="0"/>
                  <a:t> – LSW experiments </a:t>
                </a:r>
              </a:p>
              <a:p>
                <a:r>
                  <a:rPr lang="en-GB" sz="2000" dirty="0"/>
                  <a:t>Hard limit on sensitivity due to QED effects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8BBBE6F0-6608-92D0-C0F9-214DA130285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8839" y="1356056"/>
                <a:ext cx="5638152" cy="3949039"/>
              </a:xfrm>
              <a:blipFill>
                <a:blip r:embed="rId3"/>
                <a:stretch>
                  <a:fillRect l="-973" t="-13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2B722135-FBE8-6777-4FD1-760EA7F5B6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7338" y="1277354"/>
            <a:ext cx="5278397" cy="29849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088052-4A60-47A8-FB2C-BE6B162A69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4538" y="4572882"/>
            <a:ext cx="4931197" cy="10351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DFF62B-BE51-5F5C-3D13-2072207D2F5E}"/>
              </a:ext>
            </a:extLst>
          </p:cNvPr>
          <p:cNvSpPr txBox="1"/>
          <p:nvPr/>
        </p:nvSpPr>
        <p:spPr>
          <a:xfrm>
            <a:off x="636265" y="5501944"/>
            <a:ext cx="586757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A. </a:t>
            </a:r>
            <a:r>
              <a:rPr lang="en-GB" sz="16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Ejlli</a:t>
            </a:r>
            <a:r>
              <a:rPr lang="en-GB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GB" sz="16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et al,</a:t>
            </a:r>
            <a:r>
              <a:rPr lang="en-GB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“</a:t>
            </a:r>
            <a:r>
              <a:rPr lang="en-GB" sz="16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The PVLAS experiment: A 25 year effort to measure vacuum magnetic birefringence”  </a:t>
            </a:r>
            <a:r>
              <a:rPr lang="en-GB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Phys. Rep. </a:t>
            </a:r>
            <a:r>
              <a:rPr lang="en-GB" sz="16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871</a:t>
            </a:r>
            <a:r>
              <a:rPr lang="en-GB" sz="160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, 1</a:t>
            </a:r>
            <a:r>
              <a:rPr lang="en-GB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(2020).</a:t>
            </a:r>
          </a:p>
          <a:p>
            <a:pPr algn="l"/>
            <a:endParaRPr lang="en-GB" sz="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624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EA545-9E22-D0C6-6608-B612E917E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1BD15-7950-7E7F-B964-04A60F982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7C0308-7269-D7C8-F805-0B480B858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XFEL Axion Searches - jack.halliday@stfc.ac.uk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9B0F0A-5D68-3DB6-E5AC-7AB61C497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90162-6FA3-4AD1-844C-54E7D55EDC7C}" type="slidenum">
              <a:rPr lang="en-GB" smtClean="0"/>
              <a:t>11</a:t>
            </a:fld>
            <a:endParaRPr lang="en-GB"/>
          </a:p>
        </p:txBody>
      </p:sp>
      <p:pic>
        <p:nvPicPr>
          <p:cNvPr id="6" name="Content Placeholder 7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C64F4E3A-F847-5619-EC15-9C04D06A0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433750"/>
            <a:ext cx="3200400" cy="22302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EC90F8-A9CD-4253-8D83-F3A0984A5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90957" y="3923488"/>
            <a:ext cx="2582486" cy="1849686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4676F4E-DDAA-770D-4653-72AD547B242D}"/>
              </a:ext>
            </a:extLst>
          </p:cNvPr>
          <p:cNvSpPr txBox="1">
            <a:spLocks/>
          </p:cNvSpPr>
          <p:nvPr/>
        </p:nvSpPr>
        <p:spPr>
          <a:xfrm>
            <a:off x="509784" y="1669853"/>
            <a:ext cx="6657371" cy="43830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GB" sz="2400" dirty="0"/>
              <a:t>Introduction to Axions / ALPS and overview of search strategies</a:t>
            </a:r>
          </a:p>
          <a:p>
            <a:pPr>
              <a:spcAft>
                <a:spcPts val="1200"/>
              </a:spcAft>
            </a:pPr>
            <a:r>
              <a:rPr lang="en-GB" sz="2400" b="1" dirty="0"/>
              <a:t>Experimental design for a light shining through a wall experiment with an X-Ray Free Electron Laser (XFEL)</a:t>
            </a:r>
          </a:p>
          <a:p>
            <a:pPr>
              <a:spcAft>
                <a:spcPts val="1200"/>
              </a:spcAft>
            </a:pPr>
            <a:r>
              <a:rPr lang="en-GB" sz="2400" dirty="0"/>
              <a:t>Experimental data for initial experiments on </a:t>
            </a:r>
            <a:r>
              <a:rPr lang="en-GB" sz="2400" dirty="0" err="1"/>
              <a:t>EuXFEL</a:t>
            </a:r>
            <a:r>
              <a:rPr lang="en-GB" sz="2400" dirty="0"/>
              <a:t> </a:t>
            </a:r>
          </a:p>
          <a:p>
            <a:pPr>
              <a:spcAft>
                <a:spcPts val="1200"/>
              </a:spcAft>
            </a:pPr>
            <a:r>
              <a:rPr lang="en-GB" sz="2400" dirty="0"/>
              <a:t>Follow-up wort at SACLA (QCD sensitivity) </a:t>
            </a:r>
          </a:p>
          <a:p>
            <a:pPr>
              <a:spcAft>
                <a:spcPts val="1200"/>
              </a:spcAft>
            </a:pPr>
            <a:r>
              <a:rPr lang="en-GB" sz="2400" dirty="0"/>
              <a:t>Fundamental physics with high powered lasers</a:t>
            </a:r>
          </a:p>
          <a:p>
            <a:pPr>
              <a:spcAft>
                <a:spcPts val="1200"/>
              </a:spcAft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664559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DC4EBC-A377-F7D4-9D7E-A1C6BC850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XFEL Axion Searches - jack.halliday@stfc.ac.uk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F4A9F0-05F9-996D-FB5E-6593DDE2D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90162-6FA3-4AD1-844C-54E7D55EDC7C}" type="slidenum">
              <a:rPr lang="en-GB" smtClean="0"/>
              <a:t>12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07C8BF8-9075-4BD6-D2EC-4AE209032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X-ray light sources enable the extension of light shining through wall experiments to search for heavy axions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B31CC221-0F9B-736D-B59C-F4286B32BEC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18491" y="1160120"/>
                <a:ext cx="6528577" cy="3869080"/>
              </a:xfrm>
            </p:spPr>
            <p:txBody>
              <a:bodyPr>
                <a:noAutofit/>
              </a:bodyPr>
              <a:lstStyle/>
              <a:p>
                <a:r>
                  <a:rPr lang="en-GB" sz="2000" dirty="0"/>
                  <a:t>Again, rely on </a:t>
                </a:r>
                <a:r>
                  <a:rPr lang="en-GB" sz="2000" dirty="0" err="1"/>
                  <a:t>Primakoff</a:t>
                </a:r>
                <a:r>
                  <a:rPr lang="en-GB" sz="2000" dirty="0"/>
                  <a:t> effect:</a:t>
                </a:r>
              </a:p>
              <a:p>
                <a:pPr marL="0" indent="0">
                  <a:buNone/>
                </a:pPr>
                <a:endParaRPr lang="en-GB" sz="2000" dirty="0"/>
              </a:p>
              <a:p>
                <a:pPr marL="0" indent="0">
                  <a:buNone/>
                </a:pPr>
                <a:endParaRPr lang="en-GB" sz="2000" dirty="0"/>
              </a:p>
              <a:p>
                <a:r>
                  <a:rPr lang="en-GB" sz="2000" dirty="0"/>
                  <a:t>Magnetic field from (</a:t>
                </a:r>
                <a:r>
                  <a:rPr lang="el-GR" sz="2000" dirty="0"/>
                  <a:t>σ</a:t>
                </a:r>
                <a:r>
                  <a:rPr lang="en-GB" sz="2000" dirty="0"/>
                  <a:t>-polarised) X-Ray beam</a:t>
                </a:r>
              </a:p>
              <a:p>
                <a:pPr>
                  <a:spcBef>
                    <a:spcPts val="600"/>
                  </a:spcBef>
                </a:pPr>
                <a:r>
                  <a:rPr lang="en-GB" sz="2000" dirty="0"/>
                  <a:t>Electric field normal to planes in crystalline material: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GB" sz="1600" b="0" i="0" smtClean="0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600" b="0" i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600" b="0" i="0" smtClean="0">
                            <a:latin typeface="Cambria Math" panose="02040503050406030204" pitchFamily="18" charset="0"/>
                          </a:rPr>
                          <m:t>11</m:t>
                        </m:r>
                      </m:sup>
                    </m:sSup>
                    <m:r>
                      <a:rPr lang="en-GB" sz="1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1600" b="0" i="0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GB" sz="1600" b="0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GB" sz="1600" b="0" i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GB" sz="1600" dirty="0"/>
                  <a:t> (equivalent to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~1 </m:t>
                    </m:r>
                    <m:r>
                      <m:rPr>
                        <m:sty m:val="p"/>
                      </m:rPr>
                      <a:rPr lang="en-GB" sz="1600" b="0" i="0" smtClean="0">
                        <a:latin typeface="Cambria Math" panose="02040503050406030204" pitchFamily="18" charset="0"/>
                      </a:rPr>
                      <m:t>kT</m:t>
                    </m:r>
                  </m:oMath>
                </a14:m>
                <a:r>
                  <a:rPr lang="en-GB" sz="1600" dirty="0"/>
                  <a:t>)</a:t>
                </a:r>
              </a:p>
              <a:p>
                <a:pPr lvl="1"/>
                <a:r>
                  <a:rPr lang="en-GB" sz="1600" dirty="0"/>
                  <a:t>Germanium crystal, thickness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=500 </m:t>
                    </m:r>
                    <m:r>
                      <m:rPr>
                        <m:sty m:val="p"/>
                      </m:rPr>
                      <a:rPr lang="en-GB" sz="1600" b="0" i="0" smtClean="0">
                        <a:latin typeface="Cambria Math" panose="02040503050406030204" pitchFamily="18" charset="0"/>
                      </a:rPr>
                      <m:t>μm</m:t>
                    </m:r>
                  </m:oMath>
                </a14:m>
                <a:endParaRPr lang="en-GB" sz="1600" b="0" dirty="0"/>
              </a:p>
              <a:p>
                <a:pPr lvl="1"/>
                <a:r>
                  <a:rPr lang="en-GB" sz="1600" dirty="0"/>
                  <a:t>Path integrated field </a:t>
                </a:r>
                <a14:m>
                  <m:oMath xmlns:m="http://schemas.openxmlformats.org/officeDocument/2006/math">
                    <m:r>
                      <a:rPr lang="en-GB" sz="1600" b="0" i="0" smtClean="0">
                        <a:latin typeface="Cambria Math" panose="02040503050406030204" pitchFamily="18" charset="0"/>
                      </a:rPr>
                      <m:t>~ 25 </m:t>
                    </m:r>
                    <m:r>
                      <m:rPr>
                        <m:sty m:val="p"/>
                      </m:rPr>
                      <a:rPr lang="en-GB" sz="1600" b="0" i="0" smtClean="0">
                        <a:latin typeface="Cambria Math" panose="02040503050406030204" pitchFamily="18" charset="0"/>
                      </a:rPr>
                      <m:t>Tm</m:t>
                    </m:r>
                  </m:oMath>
                </a14:m>
                <a:endParaRPr lang="en-GB" sz="1600" dirty="0"/>
              </a:p>
              <a:p>
                <a:r>
                  <a:rPr lang="en-GB" sz="2000" dirty="0"/>
                  <a:t>Previous experiments [</a:t>
                </a:r>
                <a:r>
                  <a:rPr lang="en-GB" sz="2000" dirty="0" err="1"/>
                  <a:t>Yamaji</a:t>
                </a:r>
                <a:r>
                  <a:rPr lang="en-GB" sz="2000" dirty="0"/>
                  <a:t>+] on Synchrotron light source</a:t>
                </a:r>
              </a:p>
              <a:p>
                <a:pPr>
                  <a:spcBef>
                    <a:spcPts val="600"/>
                  </a:spcBef>
                </a:pPr>
                <a:r>
                  <a:rPr lang="en-GB" sz="2000" dirty="0"/>
                  <a:t>Our study is the </a:t>
                </a:r>
                <a:r>
                  <a:rPr lang="en-GB" sz="2000" i="1" dirty="0"/>
                  <a:t>first</a:t>
                </a:r>
                <a:r>
                  <a:rPr lang="en-GB" sz="2000" dirty="0"/>
                  <a:t> to use an X-Ray Free Electron Laser </a:t>
                </a:r>
              </a:p>
              <a:p>
                <a:pPr marL="0" indent="0">
                  <a:buNone/>
                </a:pPr>
                <a:endParaRPr lang="en-GB" sz="2000" dirty="0"/>
              </a:p>
              <a:p>
                <a:pPr marL="0" indent="0">
                  <a:buNone/>
                </a:pPr>
                <a:endParaRPr lang="en-GB" sz="2000" dirty="0"/>
              </a:p>
              <a:p>
                <a:pPr marL="0" indent="0">
                  <a:buNone/>
                </a:pPr>
                <a:endParaRPr lang="en-GB" sz="2000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B31CC221-0F9B-736D-B59C-F4286B32BEC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8491" y="1160120"/>
                <a:ext cx="6528577" cy="3869080"/>
              </a:xfrm>
              <a:blipFill>
                <a:blip r:embed="rId2"/>
                <a:stretch>
                  <a:fillRect l="-840" t="-1417" r="-1214" b="-9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17553C7-9B52-D3B9-2316-DFB69BFB9E49}"/>
                  </a:ext>
                </a:extLst>
              </p:cNvPr>
              <p:cNvSpPr txBox="1"/>
              <p:nvPr/>
            </p:nvSpPr>
            <p:spPr>
              <a:xfrm>
                <a:off x="2194896" y="1692190"/>
                <a:ext cx="2729465" cy="3988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axion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𝛾𝛾</m:t>
                          </m:r>
                        </m:sub>
                      </m:sSub>
                      <m:r>
                        <a:rPr lang="en-GB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𝑬</m:t>
                      </m:r>
                      <m:r>
                        <a:rPr lang="en-GB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en-GB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17553C7-9B52-D3B9-2316-DFB69BFB9E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896" y="1692190"/>
                <a:ext cx="2729465" cy="398827"/>
              </a:xfrm>
              <a:prstGeom prst="rect">
                <a:avLst/>
              </a:prstGeom>
              <a:blipFill>
                <a:blip r:embed="rId3"/>
                <a:stretch>
                  <a:fillRect l="-1339" r="-223"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5B976A84-493B-968A-2B06-064CF7F542FC}"/>
              </a:ext>
            </a:extLst>
          </p:cNvPr>
          <p:cNvSpPr txBox="1"/>
          <p:nvPr/>
        </p:nvSpPr>
        <p:spPr>
          <a:xfrm>
            <a:off x="518491" y="5157498"/>
            <a:ext cx="7339849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GB" sz="16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Buchmüller</a:t>
            </a:r>
            <a:r>
              <a:rPr lang="en-GB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GB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&amp; </a:t>
            </a: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Hoogevee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en-GB" sz="16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“Coherent production of light scalar or pseudoscalar particles in Bragg scattering”</a:t>
            </a:r>
            <a:r>
              <a:rPr lang="en-GB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en-GB" sz="1600" b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Phys. Lett. B </a:t>
            </a: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267</a:t>
            </a:r>
            <a:r>
              <a:rPr lang="en-GB" sz="1600" b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, 2 (1990).</a:t>
            </a:r>
          </a:p>
          <a:p>
            <a:pPr algn="l">
              <a:spcAft>
                <a:spcPts val="1200"/>
              </a:spcAft>
            </a:pPr>
            <a:r>
              <a:rPr lang="en-GB" sz="1600" b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T. </a:t>
            </a:r>
            <a:r>
              <a:rPr lang="en-GB" sz="1600" b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Yamaji</a:t>
            </a:r>
            <a:r>
              <a:rPr lang="en-GB" sz="1600" b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GB" sz="16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et al, “Search for Axion like particles using Laue-case conversion in a single crystal” </a:t>
            </a:r>
            <a:r>
              <a:rPr lang="en-GB" sz="1600" b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Phys. Lett. B </a:t>
            </a: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782</a:t>
            </a:r>
            <a:r>
              <a:rPr lang="en-GB" sz="1600" b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, 526 (2018).</a:t>
            </a: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340C1065-3C5E-DF97-8D8E-E41B1CBAB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1F1F1F"/>
                </a:solidFill>
                <a:effectLst/>
                <a:latin typeface="ElsevierSans"/>
              </a:rPr>
              <a:t> </a:t>
            </a:r>
            <a:r>
              <a:rPr kumimoji="0" lang="en-US" altLang="en-US" sz="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2AF37BBF-4242-BAC4-47DD-802B6C20F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1F1F1F"/>
                </a:solidFill>
                <a:effectLst/>
                <a:latin typeface="ElsevierSans"/>
              </a:rPr>
              <a:t> </a:t>
            </a:r>
            <a:r>
              <a:rPr kumimoji="0" lang="en-US" altLang="en-US" sz="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3">
            <a:extLst>
              <a:ext uri="{FF2B5EF4-FFF2-40B4-BE49-F238E27FC236}">
                <a16:creationId xmlns:a16="http://schemas.microsoft.com/office/drawing/2014/main" id="{720E09A1-9AAD-D8CE-2D3A-3D9CD5A3B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1F1F1F"/>
                </a:solidFill>
                <a:effectLst/>
                <a:latin typeface="ElsevierSans"/>
              </a:rPr>
              <a:t> </a:t>
            </a:r>
            <a:r>
              <a:rPr kumimoji="0" lang="en-US" altLang="en-US" sz="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2" name="Picture 21" descr="A machine with text on it&#10;&#10;Description automatically generated">
            <a:extLst>
              <a:ext uri="{FF2B5EF4-FFF2-40B4-BE49-F238E27FC236}">
                <a16:creationId xmlns:a16="http://schemas.microsoft.com/office/drawing/2014/main" id="{CE906CAD-927E-67CA-44D0-434EDC4EFD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160" y="4020753"/>
            <a:ext cx="3113574" cy="2233470"/>
          </a:xfrm>
          <a:prstGeom prst="rect">
            <a:avLst/>
          </a:prstGeom>
        </p:spPr>
      </p:pic>
      <p:pic>
        <p:nvPicPr>
          <p:cNvPr id="24" name="Picture 23" descr="A screenshot of a computer&#10;&#10;Description automatically generated">
            <a:extLst>
              <a:ext uri="{FF2B5EF4-FFF2-40B4-BE49-F238E27FC236}">
                <a16:creationId xmlns:a16="http://schemas.microsoft.com/office/drawing/2014/main" id="{C5CC31EE-8FB4-FF99-B93F-A7C8E047B6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501" y="1160120"/>
            <a:ext cx="3628892" cy="275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29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58D10C-F0FC-EA35-63D7-1A300740E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XFEL Axion Searches - jack.halliday@stfc.ac.uk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BE400A-73F9-1E0B-3E27-90A9ADF04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90162-6FA3-4AD1-844C-54E7D55EDC7C}" type="slidenum">
              <a:rPr lang="en-GB" smtClean="0"/>
              <a:t>13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51C3455-FD1A-C3F4-5808-F96045307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 X-ray Free Electron Laser (XFEL) is a light source, </a:t>
            </a:r>
            <a:br>
              <a:rPr lang="en-GB" dirty="0"/>
            </a:br>
            <a:r>
              <a:rPr lang="en-GB" dirty="0"/>
              <a:t>based on an electron LINAC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5BA0ACFD-964D-41D0-29DC-86AE5D7FB6E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78020" y="1277354"/>
                <a:ext cx="5629393" cy="5308272"/>
              </a:xfrm>
            </p:spPr>
            <p:txBody>
              <a:bodyPr>
                <a:normAutofit/>
              </a:bodyPr>
              <a:lstStyle/>
              <a:p>
                <a:r>
                  <a:rPr lang="en-GB" sz="2000" dirty="0"/>
                  <a:t>LINAC accelerates electrons to </a:t>
                </a:r>
                <a14:m>
                  <m:oMath xmlns:m="http://schemas.openxmlformats.org/officeDocument/2006/math">
                    <m:r>
                      <a:rPr lang="en-GB" sz="2000">
                        <a:latin typeface="Cambria Math" panose="02040503050406030204" pitchFamily="18" charset="0"/>
                      </a:rPr>
                      <m:t>∼10 </m:t>
                    </m:r>
                    <m:r>
                      <m:rPr>
                        <m:sty m:val="p"/>
                      </m:rPr>
                      <a:rPr lang="en-GB" sz="200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n-GB" sz="2000" dirty="0"/>
                  <a:t> </a:t>
                </a:r>
              </a:p>
              <a:p>
                <a:r>
                  <a:rPr lang="en-GB" sz="2000" dirty="0"/>
                  <a:t>Undulators (periodic dipole magnets) cause beam to oscillate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2000" dirty="0"/>
                  <a:t> radiation emitted</a:t>
                </a:r>
              </a:p>
              <a:p>
                <a:r>
                  <a:rPr lang="en-GB" sz="2000" b="1" dirty="0"/>
                  <a:t>SASE </a:t>
                </a:r>
                <a:r>
                  <a:rPr lang="en-GB" sz="2000" dirty="0"/>
                  <a:t>(Self Amplified Spontaneous Emission):</a:t>
                </a:r>
              </a:p>
              <a:p>
                <a:pPr lvl="1"/>
                <a:r>
                  <a:rPr lang="en-GB" sz="1600" dirty="0"/>
                  <a:t>Emitted radiation interacts with beam causing microbunching</a:t>
                </a:r>
              </a:p>
              <a:p>
                <a:pPr lvl="1"/>
                <a:r>
                  <a:rPr lang="en-GB" sz="1600" dirty="0"/>
                  <a:t>Microbunching amplifies  light (coherent emission) </a:t>
                </a:r>
              </a:p>
              <a:p>
                <a:pPr lvl="1"/>
                <a:r>
                  <a:rPr lang="en-GB" sz="1600" dirty="0"/>
                  <a:t>Very short pulse-duration (</a:t>
                </a:r>
                <a14:m>
                  <m:oMath xmlns:m="http://schemas.openxmlformats.org/officeDocument/2006/math">
                    <m:r>
                      <a:rPr lang="en-GB" sz="1600" i="1" dirty="0">
                        <a:latin typeface="Cambria Math" panose="02040503050406030204" pitchFamily="18" charset="0"/>
                      </a:rPr>
                      <m:t>~10 </m:t>
                    </m:r>
                    <m:r>
                      <m:rPr>
                        <m:sty m:val="p"/>
                      </m:rPr>
                      <a:rPr lang="en-GB" sz="1600" dirty="0">
                        <a:latin typeface="Cambria Math" panose="02040503050406030204" pitchFamily="18" charset="0"/>
                      </a:rPr>
                      <m:t>fs</m:t>
                    </m:r>
                  </m:oMath>
                </a14:m>
                <a:r>
                  <a:rPr lang="en-GB" sz="1600" dirty="0"/>
                  <a:t>)</a:t>
                </a:r>
              </a:p>
              <a:p>
                <a:r>
                  <a:rPr lang="en-GB" sz="2000" b="1" dirty="0"/>
                  <a:t>Self-seeding – </a:t>
                </a:r>
                <a:r>
                  <a:rPr lang="en-GB" sz="2000" dirty="0"/>
                  <a:t>monochromator in beamline imposes preferred length scale for </a:t>
                </a:r>
                <a:r>
                  <a:rPr lang="en-GB" sz="2000" dirty="0" err="1"/>
                  <a:t>microbunches</a:t>
                </a:r>
                <a:r>
                  <a:rPr lang="en-GB" sz="2000" dirty="0"/>
                  <a:t>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2000" b="1" dirty="0"/>
                  <a:t> </a:t>
                </a:r>
                <a:r>
                  <a:rPr lang="en-GB" sz="2000" dirty="0"/>
                  <a:t>monochromatic light</a:t>
                </a:r>
              </a:p>
              <a:p>
                <a:r>
                  <a:rPr lang="en-GB" sz="2000" dirty="0"/>
                  <a:t>Extremely high “brilliance” </a:t>
                </a:r>
              </a:p>
              <a:p>
                <a:pPr marL="457200" lvl="1" indent="0">
                  <a:buNone/>
                </a:pPr>
                <a:r>
                  <a:rPr lang="en-GB" sz="16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</m:oMath>
                </a14:m>
                <a:r>
                  <a:rPr lang="en-GB" sz="1600" dirty="0"/>
                  <a:t>/ s 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600">
                            <a:latin typeface="Cambria Math" panose="02040503050406030204" pitchFamily="18" charset="0"/>
                          </a:rPr>
                          <m:t>mm</m:t>
                        </m:r>
                      </m:e>
                      <m:sup>
                        <m:r>
                          <a:rPr lang="en-GB" sz="16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1600" dirty="0"/>
                  <a:t>/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600">
                            <a:latin typeface="Cambria Math" panose="02040503050406030204" pitchFamily="18" charset="0"/>
                          </a:rPr>
                          <m:t>mrad</m:t>
                        </m:r>
                      </m:e>
                      <m:sup>
                        <m:r>
                          <a:rPr lang="en-GB" sz="16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1600" dirty="0"/>
                  <a:t>/ </a:t>
                </a:r>
                <a14:m>
                  <m:oMath xmlns:m="http://schemas.openxmlformats.org/officeDocument/2006/math">
                    <m:r>
                      <a:rPr lang="en-GB" sz="1600">
                        <a:latin typeface="Cambria Math" panose="02040503050406030204" pitchFamily="18" charset="0"/>
                      </a:rPr>
                      <m:t>0.1%</m:t>
                    </m:r>
                    <m:r>
                      <m:rPr>
                        <m:sty m:val="p"/>
                      </m:rPr>
                      <a:rPr lang="en-GB" sz="1600">
                        <a:latin typeface="Cambria Math" panose="02040503050406030204" pitchFamily="18" charset="0"/>
                      </a:rPr>
                      <m:t>BW</m:t>
                    </m:r>
                  </m:oMath>
                </a14:m>
                <a:r>
                  <a:rPr lang="en-GB" sz="1600" dirty="0"/>
                  <a:t>)</a:t>
                </a:r>
              </a:p>
              <a:p>
                <a:r>
                  <a:rPr lang="en-GB" sz="2000" dirty="0"/>
                  <a:t>High impact science from drug discovery to fundamental physics with access decided in extremely competitive calls</a:t>
                </a:r>
              </a:p>
              <a:p>
                <a:endParaRPr lang="en-GB" sz="2000" dirty="0"/>
              </a:p>
              <a:p>
                <a:endParaRPr lang="en-GB" sz="2000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5BA0ACFD-964D-41D0-29DC-86AE5D7FB6E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8020" y="1277354"/>
                <a:ext cx="5629393" cy="5308272"/>
              </a:xfrm>
              <a:blipFill>
                <a:blip r:embed="rId2"/>
                <a:stretch>
                  <a:fillRect l="-974" t="-114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A9F7D42E-A8C3-5AA1-DCE8-A1E56BD1E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9593" y="1180043"/>
            <a:ext cx="6156235" cy="25933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91CD395-4F5E-B09D-77E0-892AEA02587C}"/>
              </a:ext>
            </a:extLst>
          </p:cNvPr>
          <p:cNvSpPr txBox="1"/>
          <p:nvPr/>
        </p:nvSpPr>
        <p:spPr>
          <a:xfrm>
            <a:off x="6678206" y="5716495"/>
            <a:ext cx="49933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GB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N. Huang </a:t>
            </a:r>
            <a:r>
              <a:rPr lang="en-GB" sz="16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et al. “Features and futures of X-ray free-electron lasers”</a:t>
            </a:r>
            <a:r>
              <a:rPr lang="en-GB" sz="1600" b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. The Innovation. </a:t>
            </a: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2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, 2 (2021)</a:t>
            </a:r>
            <a:endParaRPr lang="en-GB" sz="1600" b="0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504EBA48-6ABD-C1AD-4088-0E1A5D2BA4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0433624"/>
              </p:ext>
            </p:extLst>
          </p:nvPr>
        </p:nvGraphicFramePr>
        <p:xfrm>
          <a:off x="6566170" y="3931490"/>
          <a:ext cx="4991917" cy="1691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2493">
                  <a:extLst>
                    <a:ext uri="{9D8B030D-6E8A-4147-A177-3AD203B41FA5}">
                      <a16:colId xmlns:a16="http://schemas.microsoft.com/office/drawing/2014/main" val="1230538788"/>
                    </a:ext>
                  </a:extLst>
                </a:gridCol>
                <a:gridCol w="1342417">
                  <a:extLst>
                    <a:ext uri="{9D8B030D-6E8A-4147-A177-3AD203B41FA5}">
                      <a16:colId xmlns:a16="http://schemas.microsoft.com/office/drawing/2014/main" val="3094808821"/>
                    </a:ext>
                  </a:extLst>
                </a:gridCol>
                <a:gridCol w="1329621">
                  <a:extLst>
                    <a:ext uri="{9D8B030D-6E8A-4147-A177-3AD203B41FA5}">
                      <a16:colId xmlns:a16="http://schemas.microsoft.com/office/drawing/2014/main" val="779265960"/>
                    </a:ext>
                  </a:extLst>
                </a:gridCol>
                <a:gridCol w="1337386">
                  <a:extLst>
                    <a:ext uri="{9D8B030D-6E8A-4147-A177-3AD203B41FA5}">
                      <a16:colId xmlns:a16="http://schemas.microsoft.com/office/drawing/2014/main" val="7403305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u="sng" dirty="0"/>
                        <a:t>Facility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u="sng" dirty="0"/>
                        <a:t>Beam energy </a:t>
                      </a:r>
                      <a:r>
                        <a:rPr lang="en-GB" sz="1600" b="0" dirty="0"/>
                        <a:t>[GeV]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u="sng" dirty="0"/>
                        <a:t>Photon energy</a:t>
                      </a:r>
                      <a:r>
                        <a:rPr lang="en-GB" sz="1600" b="0" u="none" dirty="0"/>
                        <a:t> </a:t>
                      </a:r>
                      <a:r>
                        <a:rPr lang="en-GB" sz="1600" b="0" dirty="0"/>
                        <a:t>[eV]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u="sng" dirty="0"/>
                        <a:t>Pulse duration</a:t>
                      </a:r>
                      <a:r>
                        <a:rPr lang="en-GB" sz="1600" b="0" u="none" dirty="0"/>
                        <a:t> </a:t>
                      </a:r>
                      <a:r>
                        <a:rPr lang="en-GB" sz="1600" b="0" dirty="0"/>
                        <a:t>[fs]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2588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 err="1">
                          <a:solidFill>
                            <a:srgbClr val="7030A0"/>
                          </a:solidFill>
                        </a:rPr>
                        <a:t>EuXFEL</a:t>
                      </a:r>
                      <a:endParaRPr lang="en-GB" sz="1600" b="0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rgbClr val="7030A0"/>
                          </a:solidFill>
                        </a:rPr>
                        <a:t>8.5 – 17.5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rgbClr val="7030A0"/>
                          </a:solidFill>
                        </a:rPr>
                        <a:t>240 – 25,000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rgbClr val="7030A0"/>
                          </a:solidFill>
                        </a:rPr>
                        <a:t>3-150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72857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LCLS-II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4 – 15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200 – 25,000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 – 500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42051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SACLA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5.1 – 8.9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400 – 12,800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2 – 10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86351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1575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19636-E3F2-0266-B9AF-904D48610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15390B-8C5A-276C-30B0-23A8162EE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XFEL Axion Searches - jack.halliday@stfc.ac.uk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39DB5-C535-694E-721C-8E816EC60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90162-6FA3-4AD1-844C-54E7D55EDC7C}" type="slidenum">
              <a:rPr lang="en-GB" smtClean="0"/>
              <a:t>14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BE7BA9-D7FC-0172-D00B-1815D239F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Configuration used for our experiment at The European XFEL (</a:t>
            </a:r>
            <a:r>
              <a:rPr lang="en-GB" dirty="0" err="1"/>
              <a:t>EuXFEL</a:t>
            </a:r>
            <a:r>
              <a:rPr lang="en-GB" dirty="0"/>
              <a:t>)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2BD40C-1F83-2764-1D63-B10549D0E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821" y="1383586"/>
            <a:ext cx="5577509" cy="1845997"/>
          </a:xfrm>
        </p:spPr>
        <p:txBody>
          <a:bodyPr>
            <a:noAutofit/>
          </a:bodyPr>
          <a:lstStyle/>
          <a:p>
            <a:r>
              <a:rPr lang="en-GB" sz="2000" dirty="0"/>
              <a:t>Our search used the HED/</a:t>
            </a:r>
            <a:r>
              <a:rPr lang="en-GB" sz="2000" dirty="0" err="1"/>
              <a:t>HiBEF</a:t>
            </a:r>
            <a:r>
              <a:rPr lang="en-GB" sz="2000" dirty="0"/>
              <a:t> instrument at </a:t>
            </a:r>
            <a:r>
              <a:rPr lang="en-GB" sz="2000" dirty="0" err="1"/>
              <a:t>EuXFEL</a:t>
            </a:r>
            <a:r>
              <a:rPr lang="en-GB" sz="2000" dirty="0"/>
              <a:t>, Hamburg </a:t>
            </a:r>
          </a:p>
          <a:p>
            <a:r>
              <a:rPr lang="en-GB" sz="2000" dirty="0"/>
              <a:t>Three days (72 hrs) of beamtime awarded over the Easter  bank holiday 2023</a:t>
            </a:r>
          </a:p>
          <a:p>
            <a:r>
              <a:rPr lang="en-GB" sz="2000" dirty="0"/>
              <a:t>Operated in a self-seeded mode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81A856-4C0A-89D7-D006-897EB677E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394" y="3890749"/>
            <a:ext cx="5361079" cy="228989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7F78E6C-FF86-B025-06F9-6C45AF5881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7338" y="1383586"/>
            <a:ext cx="3225016" cy="2417146"/>
          </a:xfrm>
          <a:prstGeom prst="rect">
            <a:avLst/>
          </a:prstGeom>
        </p:spPr>
      </p:pic>
      <p:pic>
        <p:nvPicPr>
          <p:cNvPr id="13" name="Picture 12" descr="A machine with text on it&#10;&#10;Description automatically generated">
            <a:extLst>
              <a:ext uri="{FF2B5EF4-FFF2-40B4-BE49-F238E27FC236}">
                <a16:creationId xmlns:a16="http://schemas.microsoft.com/office/drawing/2014/main" id="{9C5EFE59-789D-27D6-D4E6-A762F70B62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394" y="1475424"/>
            <a:ext cx="3113574" cy="22334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BF5E4FD8-0AE7-5029-8A1A-F1A12C6402E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2556109"/>
                  </p:ext>
                </p:extLst>
              </p:nvPr>
            </p:nvGraphicFramePr>
            <p:xfrm>
              <a:off x="673261" y="3405287"/>
              <a:ext cx="5086628" cy="2703733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013520">
                      <a:extLst>
                        <a:ext uri="{9D8B030D-6E8A-4147-A177-3AD203B41FA5}">
                          <a16:colId xmlns:a16="http://schemas.microsoft.com/office/drawing/2014/main" val="636972854"/>
                        </a:ext>
                      </a:extLst>
                    </a:gridCol>
                    <a:gridCol w="2073108">
                      <a:extLst>
                        <a:ext uri="{9D8B030D-6E8A-4147-A177-3AD203B41FA5}">
                          <a16:colId xmlns:a16="http://schemas.microsoft.com/office/drawing/2014/main" val="215375289"/>
                        </a:ext>
                      </a:extLst>
                    </a:gridCol>
                  </a:tblGrid>
                  <a:tr h="46710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1" dirty="0"/>
                            <a:t>Parameter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1" dirty="0"/>
                            <a:t>Value</a:t>
                          </a:r>
                          <a:endParaRPr lang="en-GB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9163346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/>
                            <a:t>Photon energy / wavelength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0" fontAlgn="auto"/>
                          <a:r>
                            <a:rPr lang="en-GB" sz="1800" dirty="0"/>
                            <a:t>9.8 keV / 1.3 </a:t>
                          </a:r>
                          <a:r>
                            <a:rPr lang="en-GB" dirty="0">
                              <a:effectLst/>
                            </a:rPr>
                            <a:t>Å</a:t>
                          </a:r>
                          <a:r>
                            <a:rPr lang="en-GB" sz="1800" dirty="0"/>
                            <a:t> 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888692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/>
                            <a:t>Bandwidth (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GB" sz="1800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oMath>
                          </a14:m>
                          <a:r>
                            <a:rPr lang="en-GB" sz="1800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800" b="0" i="1" smtClean="0">
                                    <a:latin typeface="Cambria Math" panose="02040503050406030204" pitchFamily="18" charset="0"/>
                                  </a:rPr>
                                  <m:t>5×</m:t>
                                </m:r>
                                <m:sSup>
                                  <m:sSupPr>
                                    <m:ctrlPr>
                                      <a:rPr lang="en-GB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8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GB" sz="1800" b="0" i="1" smtClean="0">
                                        <a:latin typeface="Cambria Math" panose="02040503050406030204" pitchFamily="18" charset="0"/>
                                      </a:rPr>
                                      <m:t>−5</m:t>
                                    </m:r>
                                  </m:sup>
                                </m:sSup>
                                <m:r>
                                  <a:rPr lang="en-GB" sz="18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411737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/>
                            <a:t>Pulse duration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0" fontAlgn="auto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800" b="0" i="1" smtClean="0">
                                    <a:latin typeface="Cambria Math" panose="02040503050406030204" pitchFamily="18" charset="0"/>
                                  </a:rPr>
                                  <m:t>~</m:t>
                                </m:r>
                                <m:sSup>
                                  <m:sSupPr>
                                    <m:ctrlPr>
                                      <a:rPr lang="en-GB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8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GB" sz="1800" b="0" i="1" smtClean="0">
                                        <a:latin typeface="Cambria Math" panose="02040503050406030204" pitchFamily="18" charset="0"/>
                                      </a:rPr>
                                      <m:t>−14</m:t>
                                    </m:r>
                                  </m:sup>
                                </m:sSup>
                                <m:r>
                                  <a:rPr lang="en-GB" sz="18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GB" sz="1800" b="0" i="0" smtClean="0"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</m:oMath>
                            </m:oMathPara>
                          </a14:m>
                          <a:endParaRPr lang="en-GB" sz="180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147515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/>
                            <a:t>Repetition rate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0" fontAlgn="auto"/>
                          <a:r>
                            <a:rPr lang="en-GB" sz="1800" i="0" dirty="0"/>
                            <a:t>10 Hz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38070679"/>
                      </a:ext>
                    </a:extLst>
                  </a:tr>
                  <a:tr h="3824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/>
                            <a:t>Spot size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800" b="0" i="1" smtClean="0">
                                    <a:latin typeface="Cambria Math" panose="02040503050406030204" pitchFamily="18" charset="0"/>
                                  </a:rPr>
                                  <m:t>400×400 </m:t>
                                </m:r>
                                <m:r>
                                  <m:rPr>
                                    <m:sty m:val="p"/>
                                  </m:rPr>
                                  <a:rPr lang="en-GB" sz="1800" b="0" i="0" smtClean="0">
                                    <a:latin typeface="Cambria Math" panose="02040503050406030204" pitchFamily="18" charset="0"/>
                                  </a:rPr>
                                  <m:t>μ</m:t>
                                </m:r>
                                <m:sSup>
                                  <m:sSupPr>
                                    <m:ctrlPr>
                                      <a:rPr lang="en-GB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GB" sz="18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</m:e>
                                  <m:sup>
                                    <m:r>
                                      <a:rPr lang="en-GB" sz="1800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80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468318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/>
                            <a:t>Total photons on-target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800" b="0" i="1" smtClean="0">
                                    <a:latin typeface="Cambria Math" panose="02040503050406030204" pitchFamily="18" charset="0"/>
                                  </a:rPr>
                                  <m:t>1×</m:t>
                                </m:r>
                                <m:sSup>
                                  <m:sSupPr>
                                    <m:ctrlPr>
                                      <a:rPr lang="en-GB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8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GB" sz="1800" b="0" i="1" smtClean="0">
                                        <a:latin typeface="Cambria Math" panose="02040503050406030204" pitchFamily="18" charset="0"/>
                                      </a:rPr>
                                      <m:t>17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7030915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BF5E4FD8-0AE7-5029-8A1A-F1A12C6402E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2556109"/>
                  </p:ext>
                </p:extLst>
              </p:nvPr>
            </p:nvGraphicFramePr>
            <p:xfrm>
              <a:off x="673261" y="3405287"/>
              <a:ext cx="5086628" cy="2703733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013520">
                      <a:extLst>
                        <a:ext uri="{9D8B030D-6E8A-4147-A177-3AD203B41FA5}">
                          <a16:colId xmlns:a16="http://schemas.microsoft.com/office/drawing/2014/main" val="636972854"/>
                        </a:ext>
                      </a:extLst>
                    </a:gridCol>
                    <a:gridCol w="2073108">
                      <a:extLst>
                        <a:ext uri="{9D8B030D-6E8A-4147-A177-3AD203B41FA5}">
                          <a16:colId xmlns:a16="http://schemas.microsoft.com/office/drawing/2014/main" val="215375289"/>
                        </a:ext>
                      </a:extLst>
                    </a:gridCol>
                  </a:tblGrid>
                  <a:tr h="46710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1" dirty="0"/>
                            <a:t>Parameter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1" dirty="0"/>
                            <a:t>Value</a:t>
                          </a:r>
                          <a:endParaRPr lang="en-GB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9163346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/>
                            <a:t>Photon energy / wavelength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0" fontAlgn="auto"/>
                          <a:r>
                            <a:rPr lang="en-GB" sz="1800" dirty="0"/>
                            <a:t>9.8 keV / 1.3 </a:t>
                          </a:r>
                          <a:r>
                            <a:rPr lang="en-GB" dirty="0">
                              <a:effectLst/>
                            </a:rPr>
                            <a:t>Å</a:t>
                          </a:r>
                          <a:r>
                            <a:rPr lang="en-GB" sz="1800" dirty="0"/>
                            <a:t> 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888692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202" t="-234426" r="-69091" b="-427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45882" t="-234426" r="-588" b="-42786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411737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/>
                            <a:t>Pulse duration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45882" t="-334426" r="-588" b="-32786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147515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/>
                            <a:t>Repetition rate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0" fontAlgn="auto"/>
                          <a:r>
                            <a:rPr lang="en-GB" sz="1800" i="0" dirty="0"/>
                            <a:t>10 Hz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38070679"/>
                      </a:ext>
                    </a:extLst>
                  </a:tr>
                  <a:tr h="3824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/>
                            <a:t>Spot size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45882" t="-517460" r="-588" b="-12063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68318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/>
                            <a:t>Total photons on-target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45882" t="-637705" r="-588" b="-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7030915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452110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CB674-71AD-C213-AE15-F2AB65E50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977C70E-697F-F019-E036-7AD0538D4B10}"/>
              </a:ext>
            </a:extLst>
          </p:cNvPr>
          <p:cNvCxnSpPr>
            <a:cxnSpLocks/>
          </p:cNvCxnSpPr>
          <p:nvPr/>
        </p:nvCxnSpPr>
        <p:spPr>
          <a:xfrm flipH="1">
            <a:off x="9463412" y="2433817"/>
            <a:ext cx="611030" cy="442923"/>
          </a:xfrm>
          <a:prstGeom prst="straightConnector1">
            <a:avLst/>
          </a:prstGeom>
          <a:ln w="38100">
            <a:solidFill>
              <a:srgbClr val="001B54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2E6B0265-5B88-A3A2-6B2D-0D5C99063F20}"/>
                  </a:ext>
                </a:extLst>
              </p:cNvPr>
              <p:cNvSpPr txBox="1"/>
              <p:nvPr/>
            </p:nvSpPr>
            <p:spPr>
              <a:xfrm>
                <a:off x="9539611" y="1289344"/>
                <a:ext cx="2601970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800" b="1" i="0" u="none" strike="noStrike" baseline="0" dirty="0">
                    <a:solidFill>
                      <a:schemeClr val="tx1"/>
                    </a:solidFill>
                    <a:latin typeface="CMR9"/>
                  </a:rPr>
                  <a:t>Jungfrau-4 </a:t>
                </a:r>
                <a:r>
                  <a:rPr lang="en-GB" sz="1800" b="0" i="0" u="none" strike="noStrike" baseline="0" dirty="0">
                    <a:solidFill>
                      <a:schemeClr val="tx1"/>
                    </a:solidFill>
                    <a:latin typeface="CMR9"/>
                  </a:rPr>
                  <a:t>  </a:t>
                </a:r>
              </a:p>
              <a:p>
                <a:pPr marL="179388" indent="-179388" algn="l">
                  <a:buFontTx/>
                  <a:buChar char="-"/>
                </a:pPr>
                <a:r>
                  <a:rPr lang="en-GB" sz="1600" dirty="0">
                    <a:solidFill>
                      <a:schemeClr val="tx1"/>
                    </a:solidFill>
                    <a:latin typeface="CMR9"/>
                  </a:rPr>
                  <a:t>H</a:t>
                </a:r>
                <a:r>
                  <a:rPr lang="en-GB" sz="1600" b="0" i="0" u="none" strike="noStrike" baseline="0" dirty="0">
                    <a:solidFill>
                      <a:schemeClr val="tx1"/>
                    </a:solidFill>
                    <a:latin typeface="CMR9"/>
                  </a:rPr>
                  <a:t>ybrid pixel detector</a:t>
                </a:r>
              </a:p>
              <a:p>
                <a:pPr marL="179388" indent="-179388" algn="l">
                  <a:buFontTx/>
                  <a:buChar char="-"/>
                </a:pPr>
                <a:r>
                  <a:rPr lang="en-GB" sz="1600" dirty="0">
                    <a:solidFill>
                      <a:schemeClr val="tx1"/>
                    </a:solidFill>
                    <a:latin typeface="CMR9"/>
                  </a:rPr>
                  <a:t>Acquisitions gated to </a:t>
                </a:r>
                <a14:m>
                  <m:oMath xmlns:m="http://schemas.openxmlformats.org/officeDocument/2006/math">
                    <m:r>
                      <a:rPr lang="en-GB" sz="16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sz="16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16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μs</m:t>
                    </m:r>
                  </m:oMath>
                </a14:m>
                <a:endParaRPr lang="en-GB" sz="1600" dirty="0">
                  <a:solidFill>
                    <a:schemeClr val="tx1"/>
                  </a:solidFill>
                  <a:latin typeface="CMR9"/>
                </a:endParaRPr>
              </a:p>
              <a:p>
                <a:pPr marL="179388" indent="-179388" algn="l">
                  <a:buFontTx/>
                  <a:buChar char="-"/>
                </a:pPr>
                <a:r>
                  <a:rPr lang="en-GB" sz="1600" dirty="0">
                    <a:solidFill>
                      <a:schemeClr val="tx1"/>
                    </a:solidFill>
                    <a:latin typeface="CMR9"/>
                  </a:rPr>
                  <a:t>Energy resolution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~ 0.5</m:t>
                    </m:r>
                    <m:r>
                      <m:rPr>
                        <m:sty m:val="p"/>
                      </m:rPr>
                      <a:rPr lang="en-GB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eV</m:t>
                    </m:r>
                  </m:oMath>
                </a14:m>
                <a:endParaRPr lang="en-GB" sz="1600" dirty="0">
                  <a:solidFill>
                    <a:schemeClr val="tx1"/>
                  </a:solidFill>
                  <a:latin typeface="CMR9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2E6B0265-5B88-A3A2-6B2D-0D5C99063F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9611" y="1289344"/>
                <a:ext cx="2601970" cy="1138773"/>
              </a:xfrm>
              <a:prstGeom prst="rect">
                <a:avLst/>
              </a:prstGeom>
              <a:blipFill>
                <a:blip r:embed="rId3"/>
                <a:stretch>
                  <a:fillRect l="-1405" t="-3226" b="-37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432DD676-E2E9-EBEE-60A2-F348390EEAD4}"/>
              </a:ext>
            </a:extLst>
          </p:cNvPr>
          <p:cNvSpPr/>
          <p:nvPr/>
        </p:nvSpPr>
        <p:spPr>
          <a:xfrm>
            <a:off x="9539611" y="1301448"/>
            <a:ext cx="2509873" cy="1132369"/>
          </a:xfrm>
          <a:prstGeom prst="roundRect">
            <a:avLst>
              <a:gd name="adj" fmla="val 12736"/>
            </a:avLst>
          </a:prstGeom>
          <a:noFill/>
          <a:ln w="38100">
            <a:solidFill>
              <a:srgbClr val="001B5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4547A3-2E83-9C5D-D9F7-33BBFA803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90162-6FA3-4AD1-844C-54E7D55EDC7C}" type="slidenum">
              <a:rPr lang="en-GB" smtClean="0"/>
              <a:t>15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753ECEE-6E39-E90C-6F8D-BF17D2C26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HED/</a:t>
            </a:r>
            <a:r>
              <a:rPr lang="en-GB" dirty="0" err="1"/>
              <a:t>HiBEF</a:t>
            </a:r>
            <a:r>
              <a:rPr lang="en-GB" dirty="0"/>
              <a:t> instrumentation enabled an accurate constraint to be placed on input / output X-ray flux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C71FA5C-97E8-2D91-A9E3-F549DEDD9F2F}"/>
              </a:ext>
            </a:extLst>
          </p:cNvPr>
          <p:cNvSpPr/>
          <p:nvPr/>
        </p:nvSpPr>
        <p:spPr>
          <a:xfrm>
            <a:off x="2667572" y="1686457"/>
            <a:ext cx="2921955" cy="2571321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AB691B-AFD4-8B8C-6841-88A1A6D7E64C}"/>
              </a:ext>
            </a:extLst>
          </p:cNvPr>
          <p:cNvSpPr/>
          <p:nvPr/>
        </p:nvSpPr>
        <p:spPr>
          <a:xfrm>
            <a:off x="1086279" y="2501166"/>
            <a:ext cx="1581293" cy="94190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256F77-4C61-B124-BEE2-06ED509B999E}"/>
              </a:ext>
            </a:extLst>
          </p:cNvPr>
          <p:cNvSpPr/>
          <p:nvPr/>
        </p:nvSpPr>
        <p:spPr>
          <a:xfrm>
            <a:off x="5589527" y="2626123"/>
            <a:ext cx="3078150" cy="6565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5C64B46-B960-D5AB-5080-B8E8B4B59238}"/>
              </a:ext>
            </a:extLst>
          </p:cNvPr>
          <p:cNvGrpSpPr/>
          <p:nvPr/>
        </p:nvGrpSpPr>
        <p:grpSpPr>
          <a:xfrm>
            <a:off x="5348379" y="2626123"/>
            <a:ext cx="152400" cy="691989"/>
            <a:chOff x="5056879" y="3328594"/>
            <a:chExt cx="152400" cy="69198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493B4BC-6746-8AAE-A23F-4A5328C99A5E}"/>
                </a:ext>
              </a:extLst>
            </p:cNvPr>
            <p:cNvGrpSpPr/>
            <p:nvPr/>
          </p:nvGrpSpPr>
          <p:grpSpPr>
            <a:xfrm>
              <a:off x="5056879" y="3328594"/>
              <a:ext cx="152400" cy="289468"/>
              <a:chOff x="5056879" y="3328594"/>
              <a:chExt cx="152400" cy="289468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CDF038DF-59F6-86D1-B1FA-21EEF77980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33079" y="3328594"/>
                <a:ext cx="0" cy="28946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6C6BFDFE-2C1E-1151-AF2B-C3F7742EFE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56879" y="3609479"/>
                <a:ext cx="1524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81F25CD-6B86-77C1-9A0F-5DF8BDFCA943}"/>
                </a:ext>
              </a:extLst>
            </p:cNvPr>
            <p:cNvGrpSpPr/>
            <p:nvPr/>
          </p:nvGrpSpPr>
          <p:grpSpPr>
            <a:xfrm rot="10800000">
              <a:off x="5056879" y="3731115"/>
              <a:ext cx="152400" cy="289468"/>
              <a:chOff x="5056879" y="3328594"/>
              <a:chExt cx="152400" cy="289468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BFD59759-7941-1006-D2BE-D5F76ECCB8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33079" y="3328594"/>
                <a:ext cx="0" cy="28946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D0BFF353-4B8D-D124-6466-0AAF3E238D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56879" y="3609479"/>
                <a:ext cx="1524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17C018D-40E1-2197-0A8B-CBCEC2353E92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4602078" y="2972116"/>
            <a:ext cx="4335165" cy="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07EF22F-3F17-4CDA-EEF0-FBC2AF40DB12}"/>
              </a:ext>
            </a:extLst>
          </p:cNvPr>
          <p:cNvSpPr/>
          <p:nvPr/>
        </p:nvSpPr>
        <p:spPr>
          <a:xfrm>
            <a:off x="3655020" y="2587089"/>
            <a:ext cx="947058" cy="7700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Double crystal </a:t>
            </a:r>
          </a:p>
          <a:p>
            <a:pPr algn="ctr"/>
            <a:r>
              <a:rPr lang="en-GB" sz="1400" dirty="0">
                <a:solidFill>
                  <a:schemeClr val="tx1"/>
                </a:solidFill>
              </a:rPr>
              <a:t>converter 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69ABC56-D575-9DD6-0D08-9934B73D0C41}"/>
              </a:ext>
            </a:extLst>
          </p:cNvPr>
          <p:cNvSpPr/>
          <p:nvPr/>
        </p:nvSpPr>
        <p:spPr>
          <a:xfrm>
            <a:off x="8961305" y="2530800"/>
            <a:ext cx="433136" cy="89216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C99294C-5D4F-5C86-1453-5F48D1CB1B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81621"/>
            <a:ext cx="2582486" cy="1849686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CDE8877-5225-EA09-1232-4513015D3413}"/>
              </a:ext>
            </a:extLst>
          </p:cNvPr>
          <p:cNvCxnSpPr>
            <a:cxnSpLocks/>
          </p:cNvCxnSpPr>
          <p:nvPr/>
        </p:nvCxnSpPr>
        <p:spPr>
          <a:xfrm flipV="1">
            <a:off x="1653818" y="3416094"/>
            <a:ext cx="2093302" cy="1377928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Graphic 44">
            <a:extLst>
              <a:ext uri="{FF2B5EF4-FFF2-40B4-BE49-F238E27FC236}">
                <a16:creationId xmlns:a16="http://schemas.microsoft.com/office/drawing/2014/main" id="{9FFC6C4D-7010-5931-BD8A-A2642BCCCF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24349" b="11770"/>
          <a:stretch/>
        </p:blipFill>
        <p:spPr>
          <a:xfrm>
            <a:off x="6028682" y="4120274"/>
            <a:ext cx="4752975" cy="2275688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4401B01F-7A63-6216-834D-04EE60D3AC02}"/>
              </a:ext>
            </a:extLst>
          </p:cNvPr>
          <p:cNvSpPr txBox="1"/>
          <p:nvPr/>
        </p:nvSpPr>
        <p:spPr>
          <a:xfrm>
            <a:off x="5613589" y="2630810"/>
            <a:ext cx="3054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7030A0"/>
                </a:solidFill>
              </a:rPr>
              <a:t>Regenerated photons 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7399701-E584-EF5B-EB61-C04473D0A6E3}"/>
              </a:ext>
            </a:extLst>
          </p:cNvPr>
          <p:cNvCxnSpPr>
            <a:cxnSpLocks/>
          </p:cNvCxnSpPr>
          <p:nvPr/>
        </p:nvCxnSpPr>
        <p:spPr>
          <a:xfrm>
            <a:off x="5696092" y="2433817"/>
            <a:ext cx="2971585" cy="8894"/>
          </a:xfrm>
          <a:prstGeom prst="straightConnector1">
            <a:avLst/>
          </a:prstGeom>
          <a:ln w="3810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AC9664B4-0C0B-3187-30D7-96CDD56EC479}"/>
              </a:ext>
            </a:extLst>
          </p:cNvPr>
          <p:cNvSpPr txBox="1"/>
          <p:nvPr/>
        </p:nvSpPr>
        <p:spPr>
          <a:xfrm>
            <a:off x="3052773" y="1798037"/>
            <a:ext cx="2156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Vacuum chamber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DBCB976-A6D6-B714-BAD3-7084BD1CE3EE}"/>
              </a:ext>
            </a:extLst>
          </p:cNvPr>
          <p:cNvSpPr txBox="1"/>
          <p:nvPr/>
        </p:nvSpPr>
        <p:spPr>
          <a:xfrm>
            <a:off x="6918301" y="2103014"/>
            <a:ext cx="646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6 m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84F06456-273C-5FE2-8B70-7E0DE6DC39BC}"/>
              </a:ext>
            </a:extLst>
          </p:cNvPr>
          <p:cNvCxnSpPr>
            <a:cxnSpLocks/>
          </p:cNvCxnSpPr>
          <p:nvPr/>
        </p:nvCxnSpPr>
        <p:spPr>
          <a:xfrm>
            <a:off x="2727156" y="1491721"/>
            <a:ext cx="2773623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81232036-D868-E856-1DC2-010340B5C78B}"/>
              </a:ext>
            </a:extLst>
          </p:cNvPr>
          <p:cNvSpPr txBox="1"/>
          <p:nvPr/>
        </p:nvSpPr>
        <p:spPr>
          <a:xfrm>
            <a:off x="3805415" y="1130968"/>
            <a:ext cx="646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 m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B8FD0DFF-5D67-7D88-5796-D610FC957E84}"/>
              </a:ext>
            </a:extLst>
          </p:cNvPr>
          <p:cNvCxnSpPr>
            <a:cxnSpLocks/>
          </p:cNvCxnSpPr>
          <p:nvPr/>
        </p:nvCxnSpPr>
        <p:spPr>
          <a:xfrm flipH="1" flipV="1">
            <a:off x="8266632" y="3382377"/>
            <a:ext cx="973621" cy="1586716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Arrow: Right 83">
            <a:extLst>
              <a:ext uri="{FF2B5EF4-FFF2-40B4-BE49-F238E27FC236}">
                <a16:creationId xmlns:a16="http://schemas.microsoft.com/office/drawing/2014/main" id="{2169C60F-B1A2-EBDE-121B-12B31B1D38BC}"/>
              </a:ext>
            </a:extLst>
          </p:cNvPr>
          <p:cNvSpPr/>
          <p:nvPr/>
        </p:nvSpPr>
        <p:spPr>
          <a:xfrm rot="16200000">
            <a:off x="1515698" y="2373862"/>
            <a:ext cx="658750" cy="503649"/>
          </a:xfrm>
          <a:prstGeom prst="rightArrow">
            <a:avLst>
              <a:gd name="adj1" fmla="val 50000"/>
              <a:gd name="adj2" fmla="val 52731"/>
            </a:avLst>
          </a:prstGeom>
          <a:solidFill>
            <a:schemeClr val="bg1"/>
          </a:solidFill>
          <a:ln w="38100">
            <a:solidFill>
              <a:srgbClr val="001B5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A7BDE73A-E6C9-3BAE-448E-13756FDB4367}"/>
              </a:ext>
            </a:extLst>
          </p:cNvPr>
          <p:cNvSpPr/>
          <p:nvPr/>
        </p:nvSpPr>
        <p:spPr>
          <a:xfrm>
            <a:off x="694965" y="2703613"/>
            <a:ext cx="2921955" cy="537010"/>
          </a:xfrm>
          <a:prstGeom prst="rightArrow">
            <a:avLst>
              <a:gd name="adj1" fmla="val 55698"/>
              <a:gd name="adj2" fmla="val 81591"/>
            </a:avLst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XFEL Beam 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63EBB04-B659-72B2-A2C3-08C972C6F659}"/>
              </a:ext>
            </a:extLst>
          </p:cNvPr>
          <p:cNvGrpSpPr/>
          <p:nvPr/>
        </p:nvGrpSpPr>
        <p:grpSpPr>
          <a:xfrm>
            <a:off x="101035" y="1350858"/>
            <a:ext cx="2320832" cy="861774"/>
            <a:chOff x="107453" y="1183624"/>
            <a:chExt cx="2320832" cy="861774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13264989-D42F-DF8D-CD01-0ABF94785750}"/>
                </a:ext>
              </a:extLst>
            </p:cNvPr>
            <p:cNvSpPr txBox="1"/>
            <p:nvPr/>
          </p:nvSpPr>
          <p:spPr>
            <a:xfrm>
              <a:off x="219833" y="1183624"/>
              <a:ext cx="220845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b="1" i="0" u="none" strike="noStrike" baseline="0" dirty="0">
                  <a:solidFill>
                    <a:schemeClr val="tx1"/>
                  </a:solidFill>
                  <a:latin typeface="CMR9"/>
                </a:rPr>
                <a:t>X-ray gas monitor</a:t>
              </a:r>
              <a:r>
                <a:rPr lang="en-GB" sz="1800" b="0" i="0" u="none" strike="noStrike" baseline="0" dirty="0">
                  <a:solidFill>
                    <a:schemeClr val="tx1"/>
                  </a:solidFill>
                  <a:latin typeface="CMR9"/>
                </a:rPr>
                <a:t> </a:t>
              </a:r>
            </a:p>
            <a:p>
              <a:pPr marL="179388" indent="-179388" algn="l">
                <a:buFontTx/>
                <a:buChar char="-"/>
              </a:pPr>
              <a:r>
                <a:rPr lang="en-GB" sz="1600" dirty="0">
                  <a:solidFill>
                    <a:schemeClr val="tx1"/>
                  </a:solidFill>
                </a:rPr>
                <a:t>Energy per-pulse</a:t>
              </a:r>
            </a:p>
            <a:p>
              <a:pPr marL="179388" indent="-179388" algn="l">
                <a:buFontTx/>
                <a:buChar char="-"/>
              </a:pPr>
              <a:r>
                <a:rPr lang="en-GB" sz="1600" dirty="0">
                  <a:solidFill>
                    <a:schemeClr val="tx1"/>
                  </a:solidFill>
                </a:rPr>
                <a:t>Absolute calibration</a:t>
              </a:r>
            </a:p>
          </p:txBody>
        </p:sp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8E5929B5-D52F-7E27-7418-1F7037BE0FD2}"/>
                </a:ext>
              </a:extLst>
            </p:cNvPr>
            <p:cNvSpPr/>
            <p:nvPr/>
          </p:nvSpPr>
          <p:spPr>
            <a:xfrm>
              <a:off x="107453" y="1193348"/>
              <a:ext cx="2320831" cy="852050"/>
            </a:xfrm>
            <a:prstGeom prst="roundRect">
              <a:avLst>
                <a:gd name="adj" fmla="val 12736"/>
              </a:avLst>
            </a:prstGeom>
            <a:noFill/>
            <a:ln w="38100">
              <a:solidFill>
                <a:srgbClr val="001B5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7030A0"/>
                </a:solidFill>
              </a:endParaRP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FDD9F396-9F24-6A5A-07EF-EA8ED755BAD9}"/>
              </a:ext>
            </a:extLst>
          </p:cNvPr>
          <p:cNvSpPr txBox="1"/>
          <p:nvPr/>
        </p:nvSpPr>
        <p:spPr>
          <a:xfrm>
            <a:off x="5918714" y="3235180"/>
            <a:ext cx="1356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Flight tube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FCC9BE-CAD1-98FB-28A2-DDF9875517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2700" y="4687947"/>
            <a:ext cx="2771879" cy="1849686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53CAE61-E814-FFDB-CDBC-EAB1D1ED512F}"/>
              </a:ext>
            </a:extLst>
          </p:cNvPr>
          <p:cNvCxnSpPr>
            <a:cxnSpLocks/>
          </p:cNvCxnSpPr>
          <p:nvPr/>
        </p:nvCxnSpPr>
        <p:spPr>
          <a:xfrm flipV="1">
            <a:off x="3992825" y="4322885"/>
            <a:ext cx="494453" cy="848658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5918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CA1A44-33C7-D6A5-A7EC-C41A320E9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XFEL Axion Searches - jack.halliday@stfc.ac.uk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381E21-EDBA-3DB5-D19D-2B19F6CEE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90162-6FA3-4AD1-844C-54E7D55EDC7C}" type="slidenum">
              <a:rPr lang="en-GB" smtClean="0"/>
              <a:t>16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id="{9C54B399-9AF4-F7BE-C5BF-2A979AE389D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GB" dirty="0"/>
                  <a:t>The sensitivity of the scan is a function of the interaction-length, while the mass range is tuned by adjusting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id="{9C54B399-9AF4-F7BE-C5BF-2A979AE389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502" t="-6857" b="-148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95BC6827-21C1-9780-2EC4-46DECE715BC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4482" y="1269868"/>
                <a:ext cx="7146905" cy="4903292"/>
              </a:xfrm>
            </p:spPr>
            <p:txBody>
              <a:bodyPr>
                <a:normAutofit/>
              </a:bodyPr>
              <a:lstStyle/>
              <a:p>
                <a:pPr marL="0" indent="0">
                  <a:spcAft>
                    <a:spcPts val="1000"/>
                  </a:spcAft>
                  <a:buNone/>
                </a:pPr>
                <a:r>
                  <a:rPr lang="en-GB" sz="2000" dirty="0"/>
                  <a:t>Probability of conversion:</a:t>
                </a:r>
              </a:p>
              <a:p>
                <a:pPr marL="0" indent="0" algn="ctr">
                  <a:spcAft>
                    <a:spcPts val="1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↔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GB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en-GB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GB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GB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𝛾𝛾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GB" sz="20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eff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GB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GB" sz="20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eff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GB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GB" sz="20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GB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GB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sub>
                                  </m:sSub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2000" b="0" dirty="0">
                  <a:ea typeface="Cambria Math" panose="02040503050406030204" pitchFamily="18" charset="0"/>
                </a:endParaRPr>
              </a:p>
              <a:p>
                <a:pPr marL="0" indent="0" algn="ctr">
                  <a:spcAft>
                    <a:spcPts val="1000"/>
                  </a:spcAft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eff</m:t>
                        </m:r>
                      </m:sub>
                    </m:sSub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  <m:sSubSup>
                      <m:sSubSup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att</m:t>
                        </m:r>
                      </m:sub>
                      <m:sup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sup>
                    </m:sSubSup>
                    <m:d>
                      <m:dPr>
                        <m:begChr m:val="["/>
                        <m:endChr m:val="]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exp</m:t>
                        </m:r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GB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GB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en-GB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GB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sSubSup>
                                  <m:sSubSupPr>
                                    <m:ctrlPr>
                                      <a:rPr lang="en-GB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en-GB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𝑎𝑡𝑡</m:t>
                                    </m:r>
                                  </m:sub>
                                  <m:sup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𝐵</m:t>
                                    </m:r>
                                  </m:sup>
                                </m:sSubSup>
                              </m:den>
                            </m:f>
                          </m:e>
                        </m:d>
                      </m:e>
                    </m:d>
                  </m:oMath>
                </a14:m>
                <a:r>
                  <a:rPr lang="en-GB" sz="2000" b="0" dirty="0">
                    <a:ea typeface="Cambria Math" panose="02040503050406030204" pitchFamily="18" charset="0"/>
                  </a:rPr>
                  <a:t> , </a:t>
                </a:r>
                <a14:m>
                  <m:oMath xmlns:m="http://schemas.openxmlformats.org/officeDocument/2006/math">
                    <m:r>
                      <a:rPr lang="en-GB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=ℓ/</m:t>
                    </m:r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cos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en-GB" sz="2000" dirty="0">
                  <a:ea typeface="Cambria Math" panose="02040503050406030204" pitchFamily="18" charset="0"/>
                </a:endParaRPr>
              </a:p>
              <a:p>
                <a:pPr marL="0" indent="0">
                  <a:spcAft>
                    <a:spcPts val="1000"/>
                  </a:spcAft>
                  <a:buNone/>
                </a:pPr>
                <a:r>
                  <a:rPr lang="en-GB" sz="2000" b="0" dirty="0">
                    <a:ea typeface="Cambria Math" panose="02040503050406030204" pitchFamily="18" charset="0"/>
                  </a:rPr>
                  <a:t>Mass range for the search:</a:t>
                </a:r>
              </a:p>
              <a:p>
                <a:pPr marL="0" indent="0" algn="ctr">
                  <a:spcAft>
                    <a:spcPts val="1000"/>
                  </a:spcAft>
                  <a:buNone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sub>
                          <m:sup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sub>
                          <m:sup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sSub>
                          <m:sSub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𝑒𝑓𝑓</m:t>
                            </m:r>
                          </m:sub>
                        </m:sSub>
                      </m:den>
                    </m:f>
                  </m:oMath>
                </a14:m>
                <a:r>
                  <a:rPr lang="en-GB" sz="2000" b="0" dirty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</m:t>
                        </m:r>
                      </m:e>
                    </m:d>
                  </m:oMath>
                </a14:m>
                <a:endParaRPr lang="en-GB" sz="2000" b="0" dirty="0">
                  <a:ea typeface="Cambria Math" panose="02040503050406030204" pitchFamily="18" charset="0"/>
                </a:endParaRPr>
              </a:p>
              <a:p>
                <a:pPr marL="0" indent="0" algn="ctr">
                  <a:spcAft>
                    <a:spcPts val="1000"/>
                  </a:spcAft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sub>
                          <m:sup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+2</m:t>
                        </m:r>
                        <m:sSub>
                          <m:sSub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sSub>
                          <m:sSub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</m:e>
                        </m:d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rad>
                  </m:oMath>
                </a14:m>
                <a:r>
                  <a:rPr lang="en-GB" sz="2000" b="0" dirty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≠0)</m:t>
                    </m:r>
                  </m:oMath>
                </a14:m>
                <a:endParaRPr lang="en-GB" sz="2000" b="0" dirty="0">
                  <a:ea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endParaRPr lang="en-GB" sz="20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95BC6827-21C1-9780-2EC4-46DECE715BC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482" y="1269868"/>
                <a:ext cx="7146905" cy="4903292"/>
              </a:xfrm>
              <a:blipFill>
                <a:blip r:embed="rId3"/>
                <a:stretch>
                  <a:fillRect l="-939" t="-11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798C6341-E225-1665-F1AC-0751A5F85C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640" y="1182655"/>
            <a:ext cx="3675625" cy="27940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B540C79-DE78-D9F0-1A4E-4CE08F514B47}"/>
                  </a:ext>
                </a:extLst>
              </p:cNvPr>
              <p:cNvSpPr txBox="1"/>
              <p:nvPr/>
            </p:nvSpPr>
            <p:spPr>
              <a:xfrm>
                <a:off x="7743251" y="1676354"/>
                <a:ext cx="12841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B540C79-DE78-D9F0-1A4E-4CE08F514B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3251" y="1676354"/>
                <a:ext cx="1284134" cy="276999"/>
              </a:xfrm>
              <a:prstGeom prst="rect">
                <a:avLst/>
              </a:prstGeom>
              <a:blipFill>
                <a:blip r:embed="rId5"/>
                <a:stretch>
                  <a:fillRect l="-3791" r="-1422" b="-155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D824A81D-8C99-F083-FAA8-5DF233BE2F0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62390665"/>
                  </p:ext>
                </p:extLst>
              </p:nvPr>
            </p:nvGraphicFramePr>
            <p:xfrm>
              <a:off x="6935822" y="4176112"/>
              <a:ext cx="4951696" cy="185267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171216">
                      <a:extLst>
                        <a:ext uri="{9D8B030D-6E8A-4147-A177-3AD203B41FA5}">
                          <a16:colId xmlns:a16="http://schemas.microsoft.com/office/drawing/2014/main" val="1562740001"/>
                        </a:ext>
                      </a:extLst>
                    </a:gridCol>
                    <a:gridCol w="1780480">
                      <a:extLst>
                        <a:ext uri="{9D8B030D-6E8A-4147-A177-3AD203B41FA5}">
                          <a16:colId xmlns:a16="http://schemas.microsoft.com/office/drawing/2014/main" val="3995328713"/>
                        </a:ext>
                      </a:extLst>
                    </a:gridCol>
                  </a:tblGrid>
                  <a:tr h="35496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/>
                            <a:t>Reciprocal lattice spacing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800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/>
                            <a:t>6.2 keV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69565811"/>
                      </a:ext>
                    </a:extLst>
                  </a:tr>
                  <a:tr h="37113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/>
                            <a:t>Plasma frequency </a:t>
                          </a:r>
                          <a:r>
                            <a:rPr lang="en-GB" sz="1800" baseline="0" dirty="0"/>
                            <a:t>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800" b="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800" b="0" i="1" baseline="0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GB" sz="1800" b="0" i="1" baseline="0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800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0" fontAlgn="auto"/>
                          <a:r>
                            <a:rPr lang="en-GB" sz="1800" i="0" dirty="0"/>
                            <a:t>44 eV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59819359"/>
                      </a:ext>
                    </a:extLst>
                  </a:tr>
                  <a:tr h="35496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/>
                            <a:t>Crystalline field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GB" sz="18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eff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800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0" fontAlgn="auto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800" b="0" i="1" dirty="0" smtClean="0">
                                    <a:latin typeface="Cambria Math" panose="02040503050406030204" pitchFamily="18" charset="0"/>
                                  </a:rPr>
                                  <m:t>7.3×</m:t>
                                </m:r>
                                <m:sSup>
                                  <m:sSupPr>
                                    <m:ctrlPr>
                                      <a:rPr lang="en-GB" sz="18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800" b="0" i="1" dirty="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GB" sz="1800" b="0" i="1" dirty="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sup>
                                </m:sSup>
                                <m:r>
                                  <a:rPr lang="en-GB" sz="1800" b="0" i="1" dirty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GB" sz="1800" b="0" i="0" dirty="0" smtClean="0">
                                    <a:latin typeface="Cambria Math" panose="02040503050406030204" pitchFamily="18" charset="0"/>
                                  </a:rPr>
                                  <m:t>V</m:t>
                                </m:r>
                                <m:r>
                                  <a:rPr lang="en-GB" sz="1800" b="0" i="0" dirty="0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m:rPr>
                                    <m:sty m:val="p"/>
                                  </m:rPr>
                                  <a:rPr lang="en-GB" sz="1800" b="0" i="0" dirty="0" smtClean="0">
                                    <a:latin typeface="Cambria Math" panose="02040503050406030204" pitchFamily="18" charset="0"/>
                                  </a:rPr>
                                  <m:t>m</m:t>
                                </m:r>
                              </m:oMath>
                            </m:oMathPara>
                          </a14:m>
                          <a:endParaRPr lang="en-GB" sz="180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60553974"/>
                      </a:ext>
                    </a:extLst>
                  </a:tr>
                  <a:tr h="35496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/>
                            <a:t>Attenuation length (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GB" sz="18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GB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𝑎𝑡𝑡</m:t>
                                  </m:r>
                                </m:sub>
                                <m:sup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GB" sz="1800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0" fontAlgn="auto"/>
                          <a:r>
                            <a:rPr lang="en-GB" sz="1800" i="0" dirty="0"/>
                            <a:t>1.5 mm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21350407"/>
                      </a:ext>
                    </a:extLst>
                  </a:tr>
                  <a:tr h="35496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/>
                            <a:t>Crystal thickness (</a:t>
                          </a:r>
                          <a14:m>
                            <m:oMath xmlns:m="http://schemas.openxmlformats.org/officeDocument/2006/math"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oMath>
                          </a14:m>
                          <a:r>
                            <a:rPr lang="en-GB" sz="1800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0" fontAlgn="auto"/>
                          <a14:m>
                            <m:oMath xmlns:m="http://schemas.openxmlformats.org/officeDocument/2006/math">
                              <m:r>
                                <a:rPr lang="en-GB" sz="1800" i="1" dirty="0" smtClean="0">
                                  <a:latin typeface="Cambria Math" panose="02040503050406030204" pitchFamily="18" charset="0"/>
                                </a:rPr>
                                <m:t>500</m:t>
                              </m:r>
                              <m:r>
                                <a:rPr lang="en-GB" sz="1800" b="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GB" sz="1800" b="0" i="0" dirty="0" smtClean="0">
                                  <a:latin typeface="Cambria Math" panose="02040503050406030204" pitchFamily="18" charset="0"/>
                                </a:rPr>
                                <m:t>μm</m:t>
                              </m:r>
                            </m:oMath>
                          </a14:m>
                          <a:r>
                            <a:rPr lang="en-GB" sz="1800" i="0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9782342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D824A81D-8C99-F083-FAA8-5DF233BE2F0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62390665"/>
                  </p:ext>
                </p:extLst>
              </p:nvPr>
            </p:nvGraphicFramePr>
            <p:xfrm>
              <a:off x="6935822" y="4176112"/>
              <a:ext cx="4951696" cy="185267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171216">
                      <a:extLst>
                        <a:ext uri="{9D8B030D-6E8A-4147-A177-3AD203B41FA5}">
                          <a16:colId xmlns:a16="http://schemas.microsoft.com/office/drawing/2014/main" val="1562740001"/>
                        </a:ext>
                      </a:extLst>
                    </a:gridCol>
                    <a:gridCol w="1780480">
                      <a:extLst>
                        <a:ext uri="{9D8B030D-6E8A-4147-A177-3AD203B41FA5}">
                          <a16:colId xmlns:a16="http://schemas.microsoft.com/office/drawing/2014/main" val="399532871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92" t="-6667" r="-56622" b="-43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/>
                            <a:t>6.2 keV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69565811"/>
                      </a:ext>
                    </a:extLst>
                  </a:tr>
                  <a:tr h="38773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92" t="-100000" r="-56622" b="-3078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auto"/>
                          <a:r>
                            <a:rPr lang="en-GB" sz="1800" i="0" dirty="0"/>
                            <a:t>44 eV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59819359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92" t="-213333" r="-56622" b="-2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78157" t="-213333" r="-683" b="-22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60553974"/>
                      </a:ext>
                    </a:extLst>
                  </a:tr>
                  <a:tr h="36766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92" t="-313333" r="-56622" b="-1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auto"/>
                          <a:r>
                            <a:rPr lang="en-GB" sz="1800" i="0" dirty="0"/>
                            <a:t>1.5 mm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2135040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92" t="-413333" r="-56622" b="-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78157" t="-413333" r="-683" b="-2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9782342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93C9F2BE-CFEB-18EA-A5C0-6EDE5ACE03B4}"/>
              </a:ext>
            </a:extLst>
          </p:cNvPr>
          <p:cNvSpPr txBox="1"/>
          <p:nvPr/>
        </p:nvSpPr>
        <p:spPr>
          <a:xfrm>
            <a:off x="524325" y="5452760"/>
            <a:ext cx="61916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GB" sz="1600" b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T. </a:t>
            </a:r>
            <a:r>
              <a:rPr lang="en-GB" sz="1600" b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Yamaji</a:t>
            </a:r>
            <a:r>
              <a:rPr lang="en-GB" sz="1600" b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GB" sz="16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et al, “Theoretical calculation of coherent Laue-case conversion between x-rays and ALPS for an X-ray LSW experiment” </a:t>
            </a:r>
            <a:r>
              <a:rPr lang="en-GB" sz="1600" b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Phys.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Rev</a:t>
            </a:r>
            <a:r>
              <a:rPr lang="en-GB" sz="1600" b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. D </a:t>
            </a: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96</a:t>
            </a:r>
            <a:r>
              <a:rPr lang="en-GB" sz="1600" b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, 15001 (2017).</a:t>
            </a:r>
            <a:endParaRPr lang="en-GB" sz="1400" b="0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98021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11AE34-D8EE-5EF6-DC2E-3EB98CFA1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XFEL Axion Searches - jack.halliday@stfc.ac.uk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0613FE-3B28-DCE9-CE87-FCE9B30BB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90162-6FA3-4AD1-844C-54E7D55EDC7C}" type="slidenum">
              <a:rPr lang="en-GB" smtClean="0"/>
              <a:t>17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id="{3123223D-3398-646D-2383-53DE3486498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 dirty="0"/>
                  <a:t>The </a:t>
                </a:r>
                <a:r>
                  <a:rPr lang="en-GB" dirty="0" err="1"/>
                  <a:t>Borrmann</a:t>
                </a:r>
                <a:r>
                  <a:rPr lang="en-GB" dirty="0"/>
                  <a:t> effect increases the extinction length by </a:t>
                </a:r>
                <a14:m>
                  <m:oMath xmlns:m="http://schemas.openxmlformats.org/officeDocument/2006/math">
                    <m:r>
                      <a:rPr lang="en-GB"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br>
                  <a:rPr lang="en-GB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GB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for Laue-case diffraction </a:t>
                </a:r>
              </a:p>
            </p:txBody>
          </p:sp>
        </mc:Choice>
        <mc:Fallback xmlns="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id="{3123223D-3398-646D-2383-53DE348649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502" t="-6857" b="-148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C47C9ED-449D-B042-B73C-D22CFBD708C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GB" sz="2000" dirty="0"/>
                  <a:t>Conversion probability -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↔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</m:d>
                    <m: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bSup>
                      <m:sSubSupPr>
                        <m:ctrlP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𝑒𝑥𝑡</m:t>
                        </m:r>
                      </m:sub>
                      <m:sup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GB" sz="2000" dirty="0"/>
              </a:p>
              <a:p>
                <a:r>
                  <a:rPr lang="en-GB" sz="2000" b="1" dirty="0"/>
                  <a:t>Laue-case diffraction</a:t>
                </a:r>
              </a:p>
              <a:p>
                <a:pPr lvl="1"/>
                <a:r>
                  <a:rPr lang="en-GB" sz="1800" dirty="0"/>
                  <a:t>Scatter off planes normal to crystal surface </a:t>
                </a:r>
              </a:p>
              <a:p>
                <a:pPr lvl="1"/>
                <a:r>
                  <a:rPr lang="en-GB" sz="1800" dirty="0"/>
                  <a:t>Anomalous extinction,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800">
                            <a:latin typeface="Cambria Math" panose="02040503050406030204" pitchFamily="18" charset="0"/>
                          </a:rPr>
                          <m:t>ext</m:t>
                        </m:r>
                      </m:sub>
                      <m:sup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𝐵</m:t>
                        </m:r>
                      </m:sup>
                    </m:sSubSup>
                    <m:r>
                      <a:rPr lang="en-GB" sz="1800" i="1">
                        <a:latin typeface="Cambria Math" panose="02040503050406030204" pitchFamily="18" charset="0"/>
                      </a:rPr>
                      <m:t>=1500 </m:t>
                    </m:r>
                    <m:r>
                      <m:rPr>
                        <m:sty m:val="p"/>
                      </m:rPr>
                      <a:rPr lang="en-GB" sz="1800">
                        <a:latin typeface="Cambria Math" panose="02040503050406030204" pitchFamily="18" charset="0"/>
                      </a:rPr>
                      <m:t>μm</m:t>
                    </m:r>
                  </m:oMath>
                </a14:m>
                <a:endParaRPr lang="en-GB" sz="1800" dirty="0"/>
              </a:p>
              <a:p>
                <a:pPr lvl="1">
                  <a:spcAft>
                    <a:spcPts val="1200"/>
                  </a:spcAft>
                </a:pPr>
                <a:r>
                  <a:rPr lang="en-GB" sz="1800" dirty="0"/>
                  <a:t>Due to the </a:t>
                </a:r>
                <a:r>
                  <a:rPr lang="en-GB" sz="1800" dirty="0" err="1"/>
                  <a:t>Borrmann</a:t>
                </a:r>
                <a:r>
                  <a:rPr lang="en-GB" sz="1800" dirty="0"/>
                  <a:t> effect</a:t>
                </a:r>
              </a:p>
              <a:p>
                <a:pPr>
                  <a:spcBef>
                    <a:spcPts val="1200"/>
                  </a:spcBef>
                </a:pPr>
                <a:r>
                  <a:rPr lang="en-GB" sz="2000" b="1" dirty="0"/>
                  <a:t>Bragg case diffraction</a:t>
                </a:r>
              </a:p>
              <a:p>
                <a:pPr lvl="1"/>
                <a:r>
                  <a:rPr lang="en-GB" sz="1800" dirty="0"/>
                  <a:t>Scatter off planes parallel to crystal surface</a:t>
                </a:r>
              </a:p>
              <a:p>
                <a:pPr lvl="1">
                  <a:spcAft>
                    <a:spcPts val="1200"/>
                  </a:spcAft>
                </a:pPr>
                <a:r>
                  <a:rPr lang="en-GB" sz="1800" dirty="0"/>
                  <a:t>Extinction,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800">
                            <a:latin typeface="Cambria Math" panose="02040503050406030204" pitchFamily="18" charset="0"/>
                          </a:rPr>
                          <m:t>ext</m:t>
                        </m:r>
                      </m:sub>
                    </m:sSub>
                    <m:r>
                      <a:rPr lang="en-GB" sz="1800" i="1">
                        <a:latin typeface="Cambria Math" panose="02040503050406030204" pitchFamily="18" charset="0"/>
                      </a:rPr>
                      <m:t>=1 </m:t>
                    </m:r>
                    <m:r>
                      <m:rPr>
                        <m:sty m:val="p"/>
                      </m:rPr>
                      <a:rPr lang="en-GB" sz="1800">
                        <a:latin typeface="Cambria Math" panose="02040503050406030204" pitchFamily="18" charset="0"/>
                      </a:rPr>
                      <m:t>μm</m:t>
                    </m:r>
                  </m:oMath>
                </a14:m>
                <a:r>
                  <a:rPr lang="en-GB" sz="1800" dirty="0"/>
                  <a:t> </a:t>
                </a:r>
                <a:endParaRPr lang="en-GB" sz="2000" dirty="0"/>
              </a:p>
              <a:p>
                <a:pPr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GB" sz="2000" dirty="0"/>
                  <a:t>In both cases diffraction follows Bragg’s law</a:t>
                </a:r>
              </a:p>
              <a:p>
                <a:pPr marL="0" indent="0">
                  <a:spcBef>
                    <a:spcPts val="12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sz="2000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000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m:rPr>
                          <m:sty m:val="p"/>
                        </m:rPr>
                        <a:rPr lang="en-GB" sz="2000">
                          <a:latin typeface="Cambria Math" panose="02040503050406030204" pitchFamily="18" charset="0"/>
                        </a:rPr>
                        <m:t>sin</m:t>
                      </m:r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GB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GB" sz="2000" i="1"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C47C9ED-449D-B042-B73C-D22CFBD708C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17" t="-124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43B642D5-9B53-B959-33AF-F16DE6A05D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8591" y="3495543"/>
            <a:ext cx="4166450" cy="25466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B96434-4D35-6BD6-C48F-2D2868C19D26}"/>
              </a:ext>
            </a:extLst>
          </p:cNvPr>
          <p:cNvSpPr txBox="1"/>
          <p:nvPr/>
        </p:nvSpPr>
        <p:spPr>
          <a:xfrm>
            <a:off x="8610600" y="5976562"/>
            <a:ext cx="24458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[</a:t>
            </a:r>
            <a:r>
              <a:rPr lang="en-GB" sz="12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Buchmüller</a:t>
            </a:r>
            <a:r>
              <a:rPr lang="en-GB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GB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&amp; 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Hoogeveen – 1990]</a:t>
            </a:r>
            <a:endParaRPr lang="en-GB" sz="1200" dirty="0"/>
          </a:p>
        </p:txBody>
      </p:sp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06FC4E49-5C44-3F52-606B-837D64B84E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282" y="1345898"/>
            <a:ext cx="2827918" cy="21496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BAEDAEB-CF01-E923-F691-A9222C3FC4B9}"/>
              </a:ext>
            </a:extLst>
          </p:cNvPr>
          <p:cNvSpPr txBox="1"/>
          <p:nvPr/>
        </p:nvSpPr>
        <p:spPr>
          <a:xfrm>
            <a:off x="526937" y="5699111"/>
            <a:ext cx="57504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GB" sz="1600" b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G. </a:t>
            </a:r>
            <a:r>
              <a:rPr lang="en-GB" sz="1600" b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Borrmann</a:t>
            </a:r>
            <a:r>
              <a:rPr lang="en-GB" sz="16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“</a:t>
            </a:r>
            <a:r>
              <a:rPr lang="en-GB" sz="1600" b="0" i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Über</a:t>
            </a:r>
            <a:r>
              <a:rPr lang="en-GB" sz="16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GB" sz="1600" b="0" i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Extinktionsdiagramme</a:t>
            </a:r>
            <a:r>
              <a:rPr lang="en-GB" sz="16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von </a:t>
            </a:r>
            <a:r>
              <a:rPr lang="en-GB" sz="1600" b="0" i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Quarz</a:t>
            </a:r>
            <a:r>
              <a:rPr lang="en-GB" sz="16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” </a:t>
            </a:r>
            <a:r>
              <a:rPr lang="en-GB" sz="1600" b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Physikalische</a:t>
            </a:r>
            <a:r>
              <a:rPr lang="en-GB" sz="1600" b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GB" sz="1600" b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Zeitschrift</a:t>
            </a:r>
            <a:r>
              <a:rPr lang="en-GB" sz="1600" b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 </a:t>
            </a: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42</a:t>
            </a:r>
            <a:r>
              <a:rPr lang="en-GB" sz="1600" b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(1941).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2667EE-BB49-B352-1653-FA942E484502}"/>
              </a:ext>
            </a:extLst>
          </p:cNvPr>
          <p:cNvSpPr txBox="1"/>
          <p:nvPr/>
        </p:nvSpPr>
        <p:spPr>
          <a:xfrm>
            <a:off x="10303602" y="1247981"/>
            <a:ext cx="11628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Laue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1D8FAF-2E43-7F88-CE6F-B53A26954401}"/>
              </a:ext>
            </a:extLst>
          </p:cNvPr>
          <p:cNvSpPr txBox="1"/>
          <p:nvPr/>
        </p:nvSpPr>
        <p:spPr>
          <a:xfrm>
            <a:off x="10303602" y="3729000"/>
            <a:ext cx="11628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Bragg</a:t>
            </a:r>
          </a:p>
        </p:txBody>
      </p:sp>
    </p:spTree>
    <p:extLst>
      <p:ext uri="{BB962C8B-B14F-4D97-AF65-F5344CB8AC3E}">
        <p14:creationId xmlns:p14="http://schemas.microsoft.com/office/powerpoint/2010/main" val="2047002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F5B0F8-DF9B-5070-3256-C46ADA7DB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XFEL Axion Searches - jack.halliday@stfc.ac.uk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BCB16A-9660-1393-538B-D58B2E54F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90162-6FA3-4AD1-844C-54E7D55EDC7C}" type="slidenum">
              <a:rPr lang="en-GB" smtClean="0"/>
              <a:t>18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0CC0CC4-511D-1A93-4EC5-74DD74B58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For XFEL experiments, the pulse duration is short compared to the timescale associated with diffraction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EA49AC9B-A7C3-25DF-E468-6DB90700115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0730" y="1277354"/>
                <a:ext cx="5684310" cy="4903292"/>
              </a:xfrm>
            </p:spPr>
            <p:txBody>
              <a:bodyPr>
                <a:norm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GB" sz="2000" dirty="0"/>
                  <a:t>Consider 2 measures of angular spread of transmitted X-rays:</a:t>
                </a:r>
              </a:p>
              <a:p>
                <a:pPr marL="457200" lvl="1" indent="0" algn="ctr">
                  <a:spcAft>
                    <a:spcPts val="600"/>
                  </a:spcAft>
                  <a:buNone/>
                </a:pPr>
                <a:r>
                  <a:rPr lang="en-GB" sz="1600" b="1" dirty="0"/>
                  <a:t>Rocking curve width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60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𝑅𝐶</m:t>
                        </m:r>
                      </m:sub>
                    </m:sSub>
                  </m:oMath>
                </a14:m>
                <a:r>
                  <a:rPr lang="en-GB" sz="1600" b="1" dirty="0"/>
                  <a:t>): </a:t>
                </a:r>
                <a:r>
                  <a:rPr lang="en-GB" sz="1600" i="1" u="sng" dirty="0"/>
                  <a:t>Actual</a:t>
                </a:r>
                <a:r>
                  <a:rPr lang="en-GB" sz="1600" dirty="0"/>
                  <a:t> angular spread</a:t>
                </a:r>
              </a:p>
              <a:p>
                <a:pPr marL="457200" lvl="1" indent="0" algn="ctr">
                  <a:buNone/>
                </a:pPr>
                <a:r>
                  <a:rPr lang="en-GB" sz="1600" b="1" dirty="0"/>
                  <a:t>Darwin width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60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GB" sz="1600" b="1" dirty="0"/>
                  <a:t>): </a:t>
                </a:r>
                <a:r>
                  <a:rPr lang="en-GB" sz="1600" i="1" u="sng" dirty="0"/>
                  <a:t>Predicted</a:t>
                </a:r>
                <a:r>
                  <a:rPr lang="en-GB" sz="1600" dirty="0"/>
                  <a:t> spread using a theory that neglects time dependence </a:t>
                </a:r>
                <a:endParaRPr lang="en-GB" sz="2800" dirty="0"/>
              </a:p>
              <a:p>
                <a:pPr marL="457200" lvl="1" indent="0" algn="ctr">
                  <a:buNone/>
                </a:pPr>
                <a:endParaRPr lang="en-GB" sz="2000" dirty="0"/>
              </a:p>
              <a:p>
                <a:pPr>
                  <a:spcAft>
                    <a:spcPts val="1200"/>
                  </a:spcAft>
                </a:pPr>
                <a:r>
                  <a:rPr lang="en-GB" sz="2000" dirty="0"/>
                  <a:t>For a transform limited pulse:</a:t>
                </a:r>
              </a:p>
              <a:p>
                <a:pPr marL="0" indent="0" algn="ctr"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20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𝑅𝐶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GB" sz="20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GB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tan</m:t>
                          </m:r>
                          <m:sSub>
                            <m:sSub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GB" sz="2000" dirty="0"/>
              </a:p>
              <a:p>
                <a:pPr>
                  <a:spcAft>
                    <a:spcPts val="1200"/>
                  </a:spcAft>
                </a:pPr>
                <a:r>
                  <a:rPr lang="en-GB" sz="2000" dirty="0"/>
                  <a:t>The timescale for diffraction is:</a:t>
                </a:r>
              </a:p>
              <a:p>
                <a:pPr marL="0" indent="0" algn="ctr"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0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2ℓ</m:t>
                          </m:r>
                          <m:r>
                            <a:rPr lang="en-GB" sz="2000" b="0" i="0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lang="en-GB" sz="2000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</m:d>
                      <m:r>
                        <a:rPr lang="en-GB" sz="2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sz="2000" b="0" i="0" smtClean="0">
                          <a:latin typeface="Cambria Math" panose="02040503050406030204" pitchFamily="18" charset="0"/>
                        </a:rPr>
                        <m:t>tan</m:t>
                      </m:r>
                      <m:sSub>
                        <m:sSub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GB" sz="2000" b="0" i="0" smtClean="0">
                          <a:latin typeface="Cambria Math" panose="02040503050406030204" pitchFamily="18" charset="0"/>
                        </a:rPr>
                        <m:t>sin</m:t>
                      </m:r>
                      <m:sSub>
                        <m:sSub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en-GB" sz="2000" dirty="0"/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EA49AC9B-A7C3-25DF-E468-6DB9070011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0730" y="1277354"/>
                <a:ext cx="5684310" cy="4903292"/>
              </a:xfrm>
              <a:blipFill>
                <a:blip r:embed="rId2"/>
                <a:stretch>
                  <a:fillRect l="-891" t="-1034" r="-6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31600F45-FD00-944B-6A49-0B2569E96047}"/>
              </a:ext>
            </a:extLst>
          </p:cNvPr>
          <p:cNvSpPr txBox="1"/>
          <p:nvPr/>
        </p:nvSpPr>
        <p:spPr>
          <a:xfrm>
            <a:off x="579331" y="5525353"/>
            <a:ext cx="56843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GB" sz="1600" b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Wark &amp; Lee, “</a:t>
            </a:r>
            <a:r>
              <a:rPr lang="en-GB" sz="16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Simulations of femtosecond X-ray diffraction from unperturbed and rapidly heated single crystals”,</a:t>
            </a:r>
            <a:r>
              <a:rPr lang="en-GB" sz="1600" b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Journal of Applied Crystallography </a:t>
            </a: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32</a:t>
            </a:r>
            <a:r>
              <a:rPr lang="en-GB" sz="1600" b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(1999).</a:t>
            </a:r>
          </a:p>
        </p:txBody>
      </p:sp>
      <p:pic>
        <p:nvPicPr>
          <p:cNvPr id="15" name="Content Placeholder 7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404AECF9-D1E2-9B11-0C00-B66CC6FE2E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610" y="1373154"/>
            <a:ext cx="4316130" cy="2591962"/>
          </a:xfr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FDE0B4-E638-042A-B075-E4BC48B4A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6696" y="4251592"/>
            <a:ext cx="2818545" cy="210475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F378CB59-EA48-40B1-4984-CA4F54FE3812}"/>
                  </a:ext>
                </a:extLst>
              </p:cNvPr>
              <p:cNvSpPr/>
              <p:nvPr/>
            </p:nvSpPr>
            <p:spPr>
              <a:xfrm>
                <a:off x="7624830" y="5200806"/>
                <a:ext cx="402840" cy="40284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F378CB59-EA48-40B1-4984-CA4F54FE38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4830" y="5200806"/>
                <a:ext cx="402840" cy="402840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19">
            <a:extLst>
              <a:ext uri="{FF2B5EF4-FFF2-40B4-BE49-F238E27FC236}">
                <a16:creationId xmlns:a16="http://schemas.microsoft.com/office/drawing/2014/main" id="{3A10A25C-F09E-2DD1-8C0B-62BCB4700E2B}"/>
              </a:ext>
            </a:extLst>
          </p:cNvPr>
          <p:cNvSpPr/>
          <p:nvPr/>
        </p:nvSpPr>
        <p:spPr>
          <a:xfrm>
            <a:off x="9682230" y="4092502"/>
            <a:ext cx="402840" cy="40284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576F39D-4712-D0FB-F9AF-B67B743E4D2F}"/>
                  </a:ext>
                </a:extLst>
              </p:cNvPr>
              <p:cNvSpPr txBox="1"/>
              <p:nvPr/>
            </p:nvSpPr>
            <p:spPr>
              <a:xfrm>
                <a:off x="9764136" y="4141926"/>
                <a:ext cx="28789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576F39D-4712-D0FB-F9AF-B67B743E4D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4136" y="4141926"/>
                <a:ext cx="287899" cy="276999"/>
              </a:xfrm>
              <a:prstGeom prst="rect">
                <a:avLst/>
              </a:prstGeom>
              <a:blipFill>
                <a:blip r:embed="rId6"/>
                <a:stretch>
                  <a:fillRect l="-16667" r="-4167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BC30747-3D89-5686-26DC-51519B64C64F}"/>
                  </a:ext>
                </a:extLst>
              </p:cNvPr>
              <p:cNvSpPr txBox="1"/>
              <p:nvPr/>
            </p:nvSpPr>
            <p:spPr>
              <a:xfrm>
                <a:off x="7215303" y="4280425"/>
                <a:ext cx="99610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BC30747-3D89-5686-26DC-51519B64C6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5303" y="4280425"/>
                <a:ext cx="996107" cy="276999"/>
              </a:xfrm>
              <a:prstGeom prst="rect">
                <a:avLst/>
              </a:prstGeom>
              <a:blipFill>
                <a:blip r:embed="rId7"/>
                <a:stretch>
                  <a:fillRect l="-5063" r="-3797" b="-2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050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9FDC18-B044-EE45-EC73-3366462E3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XFEL Axion Searches - jack.halliday@stfc.ac.uk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9AB95-0693-D088-014A-850CE67CD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90162-6FA3-4AD1-844C-54E7D55EDC7C}" type="slidenum">
              <a:rPr lang="en-GB" smtClean="0"/>
              <a:t>19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9439F56-4E69-5288-3B96-30A55A8D1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Probability for photon-axion conversion should account for this short pulse-duration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BB144037-DD5A-AA9C-FB6D-96FF15600D2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8140" y="1277354"/>
                <a:ext cx="5556524" cy="4903292"/>
              </a:xfrm>
            </p:spPr>
            <p:txBody>
              <a:bodyPr>
                <a:normAutofit/>
              </a:bodyPr>
              <a:lstStyle/>
              <a:p>
                <a:r>
                  <a:rPr lang="en-GB" sz="2000" dirty="0"/>
                  <a:t>There is an implicit assumption in theory from </a:t>
                </a:r>
                <a:r>
                  <a:rPr lang="en-GB" sz="2000" dirty="0" err="1"/>
                  <a:t>Yamaji</a:t>
                </a:r>
                <a:r>
                  <a:rPr lang="en-GB" sz="2000" dirty="0"/>
                  <a:t> </a:t>
                </a:r>
                <a:r>
                  <a:rPr lang="en-GB" sz="2000" i="1" dirty="0"/>
                  <a:t>et al.</a:t>
                </a:r>
                <a:r>
                  <a:rPr lang="en-GB" sz="2000" dirty="0"/>
                  <a:t>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𝑅𝐶</m:t>
                        </m:r>
                      </m:sub>
                    </m:sSub>
                    <m:r>
                      <a:rPr lang="en-GB" sz="2000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sz="200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endParaRPr lang="en-GB" sz="2000" dirty="0"/>
              </a:p>
              <a:p>
                <a:pPr>
                  <a:spcAft>
                    <a:spcPts val="1200"/>
                  </a:spcAft>
                </a:pPr>
                <a:r>
                  <a:rPr lang="en-GB" sz="2000" dirty="0"/>
                  <a:t>Expression for conversion probability modified to account for this:</a:t>
                </a:r>
              </a:p>
              <a:p>
                <a:pPr marL="0" indent="0" algn="ctr"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↔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</m:d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𝛾𝛾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GB" sz="20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0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𝜉</m:t>
                                      </m:r>
                                    </m:e>
                                    <m:sub>
                                      <m:r>
                                        <a:rPr lang="en-GB" sz="20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sub>
                                  </m:sSub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GB" sz="2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eff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GB" sz="2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eff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GB" sz="2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GB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GB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sub>
                                  </m:sSub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  <a:p>
                <a:pPr marL="0" indent="0" algn="ctr"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GB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GB" sz="200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GB" sz="200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GB" sz="200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𝑅𝐶</m:t>
                          </m:r>
                        </m:sub>
                      </m:sSub>
                    </m:oMath>
                  </m:oMathPara>
                </a14:m>
                <a:endParaRPr lang="en-GB" sz="2000" dirty="0"/>
              </a:p>
              <a:p>
                <a:r>
                  <a:rPr lang="en-GB" sz="2000" dirty="0"/>
                  <a:t>Time-bandwidth product – expression accurate to factor of order unity </a:t>
                </a:r>
              </a:p>
              <a:p>
                <a:r>
                  <a:rPr lang="en-GB" sz="2000" dirty="0"/>
                  <a:t>Physical interpretation: increase in refractive index of crystal 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BB144037-DD5A-AA9C-FB6D-96FF15600D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8140" y="1277354"/>
                <a:ext cx="5556524" cy="4903292"/>
              </a:xfrm>
              <a:blipFill>
                <a:blip r:embed="rId3"/>
                <a:stretch>
                  <a:fillRect l="-988" t="-1244" r="-19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3A555F75-2994-BC15-4458-33A80D8A00E0}"/>
              </a:ext>
            </a:extLst>
          </p:cNvPr>
          <p:cNvSpPr txBox="1"/>
          <p:nvPr/>
        </p:nvSpPr>
        <p:spPr>
          <a:xfrm>
            <a:off x="358140" y="5437501"/>
            <a:ext cx="58078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GB" sz="1600" b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T. </a:t>
            </a:r>
            <a:r>
              <a:rPr lang="en-GB" sz="1600" b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Yamaji</a:t>
            </a:r>
            <a:r>
              <a:rPr lang="en-GB" sz="1600" b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GB" sz="16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et al, “Theoretical calculation of coherent Laue-case conversion between x-rays and ALPS for an X-ray LSW experiment” </a:t>
            </a:r>
            <a:r>
              <a:rPr lang="en-GB" sz="1600" b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Phys.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Rev</a:t>
            </a:r>
            <a:r>
              <a:rPr lang="en-GB" sz="1600" b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. D </a:t>
            </a: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96</a:t>
            </a:r>
            <a:r>
              <a:rPr lang="en-GB" sz="1600" b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, 15001 (2017).</a:t>
            </a:r>
            <a:endParaRPr lang="en-GB" sz="1400" b="0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FD34CE2-A76F-288D-E841-CE16188F5A1F}"/>
                  </a:ext>
                </a:extLst>
              </p:cNvPr>
              <p:cNvSpPr txBox="1"/>
              <p:nvPr/>
            </p:nvSpPr>
            <p:spPr>
              <a:xfrm>
                <a:off x="6277338" y="1654331"/>
                <a:ext cx="5461996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:r>
                  <a:rPr lang="en-GB" sz="2000" b="1" dirty="0">
                    <a:solidFill>
                      <a:srgbClr val="7030A0"/>
                    </a:solidFill>
                  </a:rPr>
                  <a:t>Rocking curve width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GB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𝑅𝐶</m:t>
                        </m:r>
                      </m:sub>
                    </m:sSub>
                  </m:oMath>
                </a14:m>
                <a:r>
                  <a:rPr lang="en-GB" sz="2000" b="1" dirty="0">
                    <a:solidFill>
                      <a:srgbClr val="7030A0"/>
                    </a:solidFill>
                  </a:rPr>
                  <a:t>): </a:t>
                </a:r>
                <a:r>
                  <a:rPr lang="en-GB" sz="2000" i="1" u="sng" dirty="0"/>
                  <a:t>Actual</a:t>
                </a:r>
                <a:r>
                  <a:rPr lang="en-GB" sz="2000" dirty="0"/>
                  <a:t> angular spread of transmitted X-rays</a:t>
                </a:r>
              </a:p>
              <a:p>
                <a:pPr algn="ctr"/>
                <a:r>
                  <a:rPr lang="en-GB" sz="2000" b="1" dirty="0">
                    <a:solidFill>
                      <a:srgbClr val="7030A0"/>
                    </a:solidFill>
                  </a:rPr>
                  <a:t>Darwin width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GB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GB" sz="2000" b="1" dirty="0">
                    <a:solidFill>
                      <a:srgbClr val="7030A0"/>
                    </a:solidFill>
                  </a:rPr>
                  <a:t>): </a:t>
                </a:r>
                <a:r>
                  <a:rPr lang="en-GB" sz="2000" i="1" u="sng" dirty="0"/>
                  <a:t>Predicted</a:t>
                </a:r>
                <a:r>
                  <a:rPr lang="en-GB" sz="2000" dirty="0"/>
                  <a:t> spread using a theory that neglects time dependence </a:t>
                </a:r>
                <a:endParaRPr lang="en-GB" sz="3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FD34CE2-A76F-288D-E841-CE16188F5A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7338" y="1654331"/>
                <a:ext cx="5461996" cy="1477328"/>
              </a:xfrm>
              <a:prstGeom prst="rect">
                <a:avLst/>
              </a:prstGeom>
              <a:blipFill>
                <a:blip r:embed="rId4"/>
                <a:stretch>
                  <a:fillRect t="-1646" b="-61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66B8DDC-1955-0174-37F7-E8F33905F5B3}"/>
              </a:ext>
            </a:extLst>
          </p:cNvPr>
          <p:cNvSpPr/>
          <p:nvPr/>
        </p:nvSpPr>
        <p:spPr>
          <a:xfrm>
            <a:off x="6277338" y="1531935"/>
            <a:ext cx="5461996" cy="1722120"/>
          </a:xfrm>
          <a:prstGeom prst="roundRect">
            <a:avLst>
              <a:gd name="adj" fmla="val 15340"/>
            </a:avLst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8D3BFC1E-C6C4-3F83-ED0A-D6D0AB7C25E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50382286"/>
                  </p:ext>
                </p:extLst>
              </p:nvPr>
            </p:nvGraphicFramePr>
            <p:xfrm>
              <a:off x="6732031" y="3755292"/>
              <a:ext cx="4662374" cy="10972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995733">
                      <a:extLst>
                        <a:ext uri="{9D8B030D-6E8A-4147-A177-3AD203B41FA5}">
                          <a16:colId xmlns:a16="http://schemas.microsoft.com/office/drawing/2014/main" val="436213306"/>
                        </a:ext>
                      </a:extLst>
                    </a:gridCol>
                    <a:gridCol w="1666641">
                      <a:extLst>
                        <a:ext uri="{9D8B030D-6E8A-4147-A177-3AD203B41FA5}">
                          <a16:colId xmlns:a16="http://schemas.microsoft.com/office/drawing/2014/main" val="189025584"/>
                        </a:ext>
                      </a:extLst>
                    </a:gridCol>
                  </a:tblGrid>
                  <a:tr h="25527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/>
                            <a:t>Rocking curve width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1800" b="0" i="0" smtClean="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</a:rPr>
                                    <m:t>𝑅𝐶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800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0" fontAlgn="auto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800" b="0" i="1" smtClean="0">
                                    <a:latin typeface="Cambria Math" panose="02040503050406030204" pitchFamily="18" charset="0"/>
                                  </a:rPr>
                                  <m:t>~ 0.4 </m:t>
                                </m:r>
                                <m:r>
                                  <m:rPr>
                                    <m:sty m:val="p"/>
                                  </m:rPr>
                                  <a:rPr lang="en-GB" sz="1800" b="0" i="0" smtClean="0">
                                    <a:latin typeface="Cambria Math" panose="02040503050406030204" pitchFamily="18" charset="0"/>
                                  </a:rPr>
                                  <m:t>μrad</m:t>
                                </m:r>
                              </m:oMath>
                            </m:oMathPara>
                          </a14:m>
                          <a:endParaRPr lang="en-GB" sz="180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75642583"/>
                      </a:ext>
                    </a:extLst>
                  </a:tr>
                  <a:tr h="25527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/>
                            <a:t>Darwin width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1800" b="0" i="0" smtClean="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800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0" fontAlgn="auto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800" b="0" i="1" smtClean="0">
                                    <a:latin typeface="Cambria Math" panose="02040503050406030204" pitchFamily="18" charset="0"/>
                                  </a:rPr>
                                  <m:t>44 </m:t>
                                </m:r>
                                <m:r>
                                  <m:rPr>
                                    <m:sty m:val="p"/>
                                  </m:rPr>
                                  <a:rPr lang="en-GB" sz="1800" b="0" i="0" smtClean="0">
                                    <a:latin typeface="Cambria Math" panose="02040503050406030204" pitchFamily="18" charset="0"/>
                                  </a:rPr>
                                  <m:t>μrad</m:t>
                                </m:r>
                              </m:oMath>
                            </m:oMathPara>
                          </a14:m>
                          <a:endParaRPr lang="en-GB" sz="180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21120014"/>
                      </a:ext>
                    </a:extLst>
                  </a:tr>
                  <a:tr h="25527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𝜉</m:t>
                                    </m:r>
                                  </m:e>
                                  <m:sub>
                                    <m:r>
                                      <a:rPr lang="en-GB" sz="1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0" fontAlgn="auto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~ 110</m:t>
                                </m:r>
                              </m:oMath>
                            </m:oMathPara>
                          </a14:m>
                          <a:endParaRPr lang="en-GB" sz="1800" i="0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7083513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8D3BFC1E-C6C4-3F83-ED0A-D6D0AB7C25E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50382286"/>
                  </p:ext>
                </p:extLst>
              </p:nvPr>
            </p:nvGraphicFramePr>
            <p:xfrm>
              <a:off x="6732031" y="3755292"/>
              <a:ext cx="4662374" cy="10972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995733">
                      <a:extLst>
                        <a:ext uri="{9D8B030D-6E8A-4147-A177-3AD203B41FA5}">
                          <a16:colId xmlns:a16="http://schemas.microsoft.com/office/drawing/2014/main" val="436213306"/>
                        </a:ext>
                      </a:extLst>
                    </a:gridCol>
                    <a:gridCol w="1666641">
                      <a:extLst>
                        <a:ext uri="{9D8B030D-6E8A-4147-A177-3AD203B41FA5}">
                          <a16:colId xmlns:a16="http://schemas.microsoft.com/office/drawing/2014/main" val="189025584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03" t="-6667" r="-56098" b="-21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79927" t="-6667" r="-730" b="-21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7564258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03" t="-104918" r="-56098" b="-1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79927" t="-104918" r="-730" b="-1114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2112001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03" t="-208333" r="-56098" b="-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79927" t="-208333" r="-730" b="-1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7083513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86A5941-417D-7F3C-FECF-B7F0D3E6C352}"/>
              </a:ext>
            </a:extLst>
          </p:cNvPr>
          <p:cNvSpPr txBox="1"/>
          <p:nvPr/>
        </p:nvSpPr>
        <p:spPr>
          <a:xfrm>
            <a:off x="6929618" y="5094874"/>
            <a:ext cx="426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7030A0"/>
                </a:solidFill>
              </a:rPr>
              <a:t>“Brilliance” of XFEL amplifies conversion probability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9096816-D2F0-E2CC-74AA-3E5543298265}"/>
                  </a:ext>
                </a:extLst>
              </p:cNvPr>
              <p:cNvSpPr txBox="1"/>
              <p:nvPr/>
            </p:nvSpPr>
            <p:spPr>
              <a:xfrm>
                <a:off x="6929618" y="5876981"/>
                <a:ext cx="4267200" cy="3915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lvl="1" indent="0" algn="ctr">
                  <a:buNone/>
                </a:pPr>
                <a:r>
                  <a:rPr lang="en-GB" sz="1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sz="18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</m:oMath>
                </a14:m>
                <a:r>
                  <a:rPr lang="en-GB" sz="1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/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8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8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mm</m:t>
                        </m:r>
                      </m:e>
                      <m:sup>
                        <m:r>
                          <a:rPr lang="en-GB" sz="18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1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/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8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800" b="0" i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en-GB" sz="1800" b="0" i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GB" sz="18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mrad</m:t>
                        </m:r>
                      </m:e>
                      <m:sup>
                        <m:r>
                          <a:rPr lang="en-GB" sz="18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1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/ </a:t>
                </a:r>
                <a14:m>
                  <m:oMath xmlns:m="http://schemas.openxmlformats.org/officeDocument/2006/math">
                    <m:r>
                      <a:rPr lang="en-GB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0.1%</m:t>
                    </m:r>
                    <m:r>
                      <m:rPr>
                        <m:sty m:val="p"/>
                      </m:rPr>
                      <a:rPr lang="en-GB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BW</m:t>
                    </m:r>
                  </m:oMath>
                </a14:m>
                <a:r>
                  <a:rPr lang="en-GB" sz="1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9096816-D2F0-E2CC-74AA-3E5543298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9618" y="5876981"/>
                <a:ext cx="4267200" cy="391517"/>
              </a:xfrm>
              <a:prstGeom prst="rect">
                <a:avLst/>
              </a:prstGeom>
              <a:blipFill>
                <a:blip r:embed="rId6"/>
                <a:stretch>
                  <a:fillRect t="-4688" b="-218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8434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07A3E-418D-74DD-1E44-BF0A3E0E8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4D682-8BC5-BD0F-3843-2A5D39877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784" y="1669853"/>
            <a:ext cx="6657371" cy="4383077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GB" sz="2400" dirty="0"/>
              <a:t>Introduction to Axions / ALPS and overview of search strategies</a:t>
            </a:r>
          </a:p>
          <a:p>
            <a:pPr>
              <a:spcAft>
                <a:spcPts val="1200"/>
              </a:spcAft>
            </a:pPr>
            <a:r>
              <a:rPr lang="en-GB" sz="2400" dirty="0"/>
              <a:t>Experimental design for a light shining through a wall experiment with an X-Ray Free Electron Laser (XFEL)</a:t>
            </a:r>
          </a:p>
          <a:p>
            <a:pPr>
              <a:spcAft>
                <a:spcPts val="1200"/>
              </a:spcAft>
            </a:pPr>
            <a:r>
              <a:rPr lang="en-GB" sz="2400" dirty="0"/>
              <a:t>Experimental data for initial experiments on </a:t>
            </a:r>
            <a:r>
              <a:rPr lang="en-GB" sz="2400" dirty="0" err="1"/>
              <a:t>EuXFEL</a:t>
            </a:r>
            <a:r>
              <a:rPr lang="en-GB" sz="2400" dirty="0"/>
              <a:t> </a:t>
            </a:r>
          </a:p>
          <a:p>
            <a:pPr>
              <a:spcAft>
                <a:spcPts val="1200"/>
              </a:spcAft>
            </a:pPr>
            <a:r>
              <a:rPr lang="en-GB" sz="2400" dirty="0"/>
              <a:t>Follow-up work at SACLA (QCD sensitivity) </a:t>
            </a:r>
          </a:p>
          <a:p>
            <a:pPr>
              <a:spcAft>
                <a:spcPts val="1200"/>
              </a:spcAft>
            </a:pPr>
            <a:r>
              <a:rPr lang="en-GB" sz="2400" dirty="0"/>
              <a:t>Fundamental physics with high powered lasers</a:t>
            </a:r>
          </a:p>
          <a:p>
            <a:pPr>
              <a:spcAft>
                <a:spcPts val="1200"/>
              </a:spcAft>
            </a:pPr>
            <a:endParaRPr lang="en-GB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BECD6B-4987-D843-C243-C668BFAFE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XFEL Axion Searches - jack.halliday@stfc.ac.uk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F3EF44-3516-3E49-C0A9-D1DC05DA2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90162-6FA3-4AD1-844C-54E7D55EDC7C}" type="slidenum">
              <a:rPr lang="en-GB" smtClean="0"/>
              <a:t>2</a:t>
            </a:fld>
            <a:endParaRPr lang="en-GB"/>
          </a:p>
        </p:txBody>
      </p:sp>
      <p:pic>
        <p:nvPicPr>
          <p:cNvPr id="6" name="Content Placeholder 7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E2E3B8E4-4C62-7FE8-230A-E4B4B57A8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433750"/>
            <a:ext cx="3200400" cy="22302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F517F3-39A5-EF33-8D21-53C085A04F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90957" y="3923488"/>
            <a:ext cx="2582486" cy="184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393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915DE0-4274-BDCF-646F-8F83A435D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B4943-E245-679A-6F96-0205BDD28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DCEF55-4F79-2B6E-812B-05153BAA9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XFEL Axion Searches - jack.halliday@stfc.ac.uk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A64F00-088B-B55A-6E16-83E6032E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90162-6FA3-4AD1-844C-54E7D55EDC7C}" type="slidenum">
              <a:rPr lang="en-GB" smtClean="0"/>
              <a:t>20</a:t>
            </a:fld>
            <a:endParaRPr lang="en-GB"/>
          </a:p>
        </p:txBody>
      </p:sp>
      <p:pic>
        <p:nvPicPr>
          <p:cNvPr id="6" name="Content Placeholder 7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4DC88458-9A39-D48C-C907-C1241E854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433750"/>
            <a:ext cx="3200400" cy="22302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1DEEF8-9C44-F462-9E3F-2338044D43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90957" y="3923488"/>
            <a:ext cx="2582486" cy="1849686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957D267-1159-A7BA-068E-4E460148CCB4}"/>
              </a:ext>
            </a:extLst>
          </p:cNvPr>
          <p:cNvSpPr txBox="1">
            <a:spLocks/>
          </p:cNvSpPr>
          <p:nvPr/>
        </p:nvSpPr>
        <p:spPr>
          <a:xfrm>
            <a:off x="509784" y="1669853"/>
            <a:ext cx="6657371" cy="43830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GB" sz="2400" dirty="0"/>
              <a:t>Introduction to Axions / ALPS and overview of search strategies</a:t>
            </a:r>
          </a:p>
          <a:p>
            <a:pPr>
              <a:spcAft>
                <a:spcPts val="1200"/>
              </a:spcAft>
            </a:pPr>
            <a:r>
              <a:rPr lang="en-GB" sz="2400" dirty="0"/>
              <a:t>Experimental design for a light shining through a wall experiment with an X-Ray Free Electron Laser (XFEL)</a:t>
            </a:r>
          </a:p>
          <a:p>
            <a:pPr>
              <a:spcAft>
                <a:spcPts val="1200"/>
              </a:spcAft>
            </a:pPr>
            <a:r>
              <a:rPr lang="en-GB" sz="2400" b="1" dirty="0"/>
              <a:t>Experimental data for initial experiments on </a:t>
            </a:r>
            <a:r>
              <a:rPr lang="en-GB" sz="2400" b="1" dirty="0" err="1"/>
              <a:t>EuXFEL</a:t>
            </a:r>
            <a:r>
              <a:rPr lang="en-GB" sz="2400" b="1" dirty="0"/>
              <a:t> </a:t>
            </a:r>
          </a:p>
          <a:p>
            <a:pPr>
              <a:spcAft>
                <a:spcPts val="1200"/>
              </a:spcAft>
            </a:pPr>
            <a:r>
              <a:rPr lang="en-GB" sz="2400" dirty="0"/>
              <a:t>Follow-up work at SACLA (QCD sensitivity) </a:t>
            </a:r>
          </a:p>
          <a:p>
            <a:pPr>
              <a:spcAft>
                <a:spcPts val="1200"/>
              </a:spcAft>
            </a:pPr>
            <a:r>
              <a:rPr lang="en-GB" sz="2400" dirty="0"/>
              <a:t>Fundamental physics with high powered lasers</a:t>
            </a:r>
          </a:p>
          <a:p>
            <a:pPr>
              <a:spcAft>
                <a:spcPts val="1200"/>
              </a:spcAft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17036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E9F01FE-D08D-4367-82B6-6BB598997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57A51E-0862-7474-80B1-DE1FB60C2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XFEL Axion Searches - jack.halliday@stfc.ac.uk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D70B00-C38E-63B3-D895-34B2C5BE2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90162-6FA3-4AD1-844C-54E7D55EDC7C}" type="slidenum">
              <a:rPr lang="en-GB" smtClean="0"/>
              <a:t>21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B58CA5-951D-6D5C-9FEE-ACC3F5601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measured rocking curve is a convolution of the XFEL spectrum and the Darwin curve of the crystal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8092372-282C-6C6A-CA98-696EB39C606F}"/>
                  </a:ext>
                </a:extLst>
              </p:cNvPr>
              <p:cNvSpPr txBox="1"/>
              <p:nvPr/>
            </p:nvSpPr>
            <p:spPr>
              <a:xfrm>
                <a:off x="327210" y="1333554"/>
                <a:ext cx="6851801" cy="38719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Measured transmission given by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GB" sz="20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∫</m:t>
                          </m:r>
                          <m:sSup>
                            <m:sSup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p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∫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∫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GB" sz="2000" b="0" i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GB" sz="2000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∫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en-GB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b="0" dirty="0"/>
                  <a:t>The Darwin curve,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en-GB" sz="2000" dirty="0"/>
                  <a:t> is the transmission through the crystal for a given wavelength as a function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en-GB" sz="2000" b="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Curve centred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→2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sin</m:t>
                    </m:r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endParaRPr lang="en-GB" sz="2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8092372-282C-6C6A-CA98-696EB39C60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210" y="1333554"/>
                <a:ext cx="6851801" cy="3871957"/>
              </a:xfrm>
              <a:prstGeom prst="rect">
                <a:avLst/>
              </a:prstGeom>
              <a:blipFill>
                <a:blip r:embed="rId2"/>
                <a:stretch>
                  <a:fillRect l="-801" t="-945" r="-1423" b="-20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Content Placeholder 7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DE9C5A58-E388-1CFC-02B1-BDC275CB43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169" y="1333554"/>
            <a:ext cx="4316130" cy="2591962"/>
          </a:xfr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6BBF50F-23AC-929E-BC5D-23773D991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9626" y="4172392"/>
            <a:ext cx="2818545" cy="21047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0F7B6D6D-37DA-A562-0695-4C8E94E765BA}"/>
                  </a:ext>
                </a:extLst>
              </p:cNvPr>
              <p:cNvSpPr/>
              <p:nvPr/>
            </p:nvSpPr>
            <p:spPr>
              <a:xfrm>
                <a:off x="8207760" y="5121606"/>
                <a:ext cx="402840" cy="40284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0F7B6D6D-37DA-A562-0695-4C8E94E765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7760" y="5121606"/>
                <a:ext cx="402840" cy="402840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Oval 24">
            <a:extLst>
              <a:ext uri="{FF2B5EF4-FFF2-40B4-BE49-F238E27FC236}">
                <a16:creationId xmlns:a16="http://schemas.microsoft.com/office/drawing/2014/main" id="{E83379DB-5482-09A9-DAA4-12E0B6A292F8}"/>
              </a:ext>
            </a:extLst>
          </p:cNvPr>
          <p:cNvSpPr/>
          <p:nvPr/>
        </p:nvSpPr>
        <p:spPr>
          <a:xfrm>
            <a:off x="10265160" y="4013302"/>
            <a:ext cx="402840" cy="40284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C1643E0-4B6B-9DE9-E419-1A61AFF54952}"/>
                  </a:ext>
                </a:extLst>
              </p:cNvPr>
              <p:cNvSpPr txBox="1"/>
              <p:nvPr/>
            </p:nvSpPr>
            <p:spPr>
              <a:xfrm>
                <a:off x="10322630" y="4076222"/>
                <a:ext cx="28789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C1643E0-4B6B-9DE9-E419-1A61AFF549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2630" y="4076222"/>
                <a:ext cx="287899" cy="276999"/>
              </a:xfrm>
              <a:prstGeom prst="rect">
                <a:avLst/>
              </a:prstGeom>
              <a:blipFill>
                <a:blip r:embed="rId6"/>
                <a:stretch>
                  <a:fillRect l="-18750" r="-2083"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95A3A123-D295-94B1-BA37-805916CC86FF}"/>
              </a:ext>
            </a:extLst>
          </p:cNvPr>
          <p:cNvGrpSpPr/>
          <p:nvPr/>
        </p:nvGrpSpPr>
        <p:grpSpPr>
          <a:xfrm>
            <a:off x="2208570" y="3337026"/>
            <a:ext cx="3089079" cy="1478392"/>
            <a:chOff x="2062041" y="3429000"/>
            <a:chExt cx="3089079" cy="1478392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B984B98-9EB2-5A49-E2D5-3C91EB507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88735" y="3429000"/>
              <a:ext cx="3062385" cy="147839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5F20BA6B-BD01-8ABA-889A-42A987E9929F}"/>
                    </a:ext>
                  </a:extLst>
                </p:cNvPr>
                <p:cNvSpPr txBox="1"/>
                <p:nvPr/>
              </p:nvSpPr>
              <p:spPr>
                <a:xfrm rot="16200000">
                  <a:off x="1687293" y="3803748"/>
                  <a:ext cx="1057274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GB" sz="14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a14:m>
                  <a:r>
                    <a:rPr lang="en-GB" sz="1400" dirty="0"/>
                    <a:t> </a:t>
                  </a: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5F20BA6B-BD01-8ABA-889A-42A987E992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1687293" y="3803748"/>
                  <a:ext cx="1057274" cy="30777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2762047-79C7-05A5-0228-02EFC93B7896}"/>
                  </a:ext>
                </a:extLst>
              </p:cNvPr>
              <p:cNvSpPr txBox="1"/>
              <p:nvPr/>
            </p:nvSpPr>
            <p:spPr>
              <a:xfrm>
                <a:off x="4266174" y="3499208"/>
                <a:ext cx="753668" cy="2223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GB" sz="1400" dirty="0"/>
                        <m:t>1.3 Å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2762047-79C7-05A5-0228-02EFC93B78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6174" y="3499208"/>
                <a:ext cx="753668" cy="222305"/>
              </a:xfrm>
              <a:prstGeom prst="rect">
                <a:avLst/>
              </a:prstGeom>
              <a:blipFill>
                <a:blip r:embed="rId9"/>
                <a:stretch>
                  <a:fillRect l="-6504" t="-13889" r="-8130" b="-1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5" name="Table 34">
                <a:extLst>
                  <a:ext uri="{FF2B5EF4-FFF2-40B4-BE49-F238E27FC236}">
                    <a16:creationId xmlns:a16="http://schemas.microsoft.com/office/drawing/2014/main" id="{77466EC8-8D90-EA66-7C7B-AD8A6193AB6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05818522"/>
                  </p:ext>
                </p:extLst>
              </p:nvPr>
            </p:nvGraphicFramePr>
            <p:xfrm>
              <a:off x="1209797" y="5521820"/>
              <a:ext cx="5086628" cy="7416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013520">
                      <a:extLst>
                        <a:ext uri="{9D8B030D-6E8A-4147-A177-3AD203B41FA5}">
                          <a16:colId xmlns:a16="http://schemas.microsoft.com/office/drawing/2014/main" val="3944509270"/>
                        </a:ext>
                      </a:extLst>
                    </a:gridCol>
                    <a:gridCol w="2073108">
                      <a:extLst>
                        <a:ext uri="{9D8B030D-6E8A-4147-A177-3AD203B41FA5}">
                          <a16:colId xmlns:a16="http://schemas.microsoft.com/office/drawing/2014/main" val="369142506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/>
                            <a:t>Photon energy / wavelength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0" fontAlgn="auto"/>
                          <a:r>
                            <a:rPr lang="en-GB" sz="1800" dirty="0"/>
                            <a:t>9.8 keV / 1.3 </a:t>
                          </a:r>
                          <a:r>
                            <a:rPr lang="en-GB" dirty="0">
                              <a:effectLst/>
                            </a:rPr>
                            <a:t>Å</a:t>
                          </a:r>
                          <a:r>
                            <a:rPr lang="en-GB" sz="1800" dirty="0"/>
                            <a:t> 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42705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/>
                            <a:t>Bandwidth (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GB" sz="1800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oMath>
                          </a14:m>
                          <a:r>
                            <a:rPr lang="en-GB" sz="1800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800" b="0" i="1" smtClean="0">
                                    <a:latin typeface="Cambria Math" panose="02040503050406030204" pitchFamily="18" charset="0"/>
                                  </a:rPr>
                                  <m:t>5×</m:t>
                                </m:r>
                                <m:sSup>
                                  <m:sSupPr>
                                    <m:ctrlPr>
                                      <a:rPr lang="en-GB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8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GB" sz="1800" b="0" i="1" smtClean="0">
                                        <a:latin typeface="Cambria Math" panose="02040503050406030204" pitchFamily="18" charset="0"/>
                                      </a:rPr>
                                      <m:t>−5</m:t>
                                    </m:r>
                                  </m:sup>
                                </m:sSup>
                                <m:r>
                                  <a:rPr lang="en-GB" sz="18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5165199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5" name="Table 34">
                <a:extLst>
                  <a:ext uri="{FF2B5EF4-FFF2-40B4-BE49-F238E27FC236}">
                    <a16:creationId xmlns:a16="http://schemas.microsoft.com/office/drawing/2014/main" id="{77466EC8-8D90-EA66-7C7B-AD8A6193AB6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05818522"/>
                  </p:ext>
                </p:extLst>
              </p:nvPr>
            </p:nvGraphicFramePr>
            <p:xfrm>
              <a:off x="1209797" y="5521820"/>
              <a:ext cx="5086628" cy="7416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013520">
                      <a:extLst>
                        <a:ext uri="{9D8B030D-6E8A-4147-A177-3AD203B41FA5}">
                          <a16:colId xmlns:a16="http://schemas.microsoft.com/office/drawing/2014/main" val="3944509270"/>
                        </a:ext>
                      </a:extLst>
                    </a:gridCol>
                    <a:gridCol w="2073108">
                      <a:extLst>
                        <a:ext uri="{9D8B030D-6E8A-4147-A177-3AD203B41FA5}">
                          <a16:colId xmlns:a16="http://schemas.microsoft.com/office/drawing/2014/main" val="369142506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/>
                            <a:t>Photon energy / wavelength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0" fontAlgn="auto"/>
                          <a:r>
                            <a:rPr lang="en-GB" sz="1800" dirty="0"/>
                            <a:t>9.8 keV / 1.3 </a:t>
                          </a:r>
                          <a:r>
                            <a:rPr lang="en-GB" dirty="0">
                              <a:effectLst/>
                            </a:rPr>
                            <a:t>Å</a:t>
                          </a:r>
                          <a:r>
                            <a:rPr lang="en-GB" sz="1800" dirty="0"/>
                            <a:t> 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42705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202" t="-108197" r="-69091" b="-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45882" t="-108197" r="-588" b="-262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165199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668251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FCB3D4B-1A9B-0A3A-49CD-AD3E97099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870EBF-FBCB-87C0-5126-D0078F78C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XFEL Axion Searches - jack.halliday@stfc.ac.uk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938AB0-4A00-340C-4FCA-312E2942F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90162-6FA3-4AD1-844C-54E7D55EDC7C}" type="slidenum">
              <a:rPr lang="en-GB" smtClean="0"/>
              <a:t>22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DFDEEBE-91E6-690D-4431-3F67CB848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bandwidth of the XFEL limits the angular resolution in a rocking curve measurement </a:t>
            </a:r>
          </a:p>
        </p:txBody>
      </p:sp>
      <p:pic>
        <p:nvPicPr>
          <p:cNvPr id="19" name="Content Placeholder 7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6183307E-9563-AB75-1233-7D83159F41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075" y="1307963"/>
            <a:ext cx="6616700" cy="3973521"/>
          </a:xfr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584EF32E-BDCE-97B2-47B6-16766DDFFED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7897112"/>
                  </p:ext>
                </p:extLst>
              </p:nvPr>
            </p:nvGraphicFramePr>
            <p:xfrm>
              <a:off x="3891084" y="5502769"/>
              <a:ext cx="5086628" cy="7416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013520">
                      <a:extLst>
                        <a:ext uri="{9D8B030D-6E8A-4147-A177-3AD203B41FA5}">
                          <a16:colId xmlns:a16="http://schemas.microsoft.com/office/drawing/2014/main" val="3944509270"/>
                        </a:ext>
                      </a:extLst>
                    </a:gridCol>
                    <a:gridCol w="2073108">
                      <a:extLst>
                        <a:ext uri="{9D8B030D-6E8A-4147-A177-3AD203B41FA5}">
                          <a16:colId xmlns:a16="http://schemas.microsoft.com/office/drawing/2014/main" val="369142506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/>
                            <a:t>Photon energy / wavelength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0" fontAlgn="auto"/>
                          <a:r>
                            <a:rPr lang="en-GB" sz="1800" dirty="0"/>
                            <a:t>9.8 keV / 1.3 </a:t>
                          </a:r>
                          <a:r>
                            <a:rPr lang="en-GB" dirty="0">
                              <a:effectLst/>
                            </a:rPr>
                            <a:t>Å</a:t>
                          </a:r>
                          <a:r>
                            <a:rPr lang="en-GB" sz="1800" dirty="0"/>
                            <a:t> 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42705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/>
                            <a:t>Bandwidth (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GB" sz="1800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oMath>
                          </a14:m>
                          <a:r>
                            <a:rPr lang="en-GB" sz="1800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800" b="0" i="1" smtClean="0">
                                    <a:latin typeface="Cambria Math" panose="02040503050406030204" pitchFamily="18" charset="0"/>
                                  </a:rPr>
                                  <m:t>5×</m:t>
                                </m:r>
                                <m:sSup>
                                  <m:sSupPr>
                                    <m:ctrlPr>
                                      <a:rPr lang="en-GB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8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GB" sz="1800" b="0" i="1" smtClean="0">
                                        <a:latin typeface="Cambria Math" panose="02040503050406030204" pitchFamily="18" charset="0"/>
                                      </a:rPr>
                                      <m:t>−5</m:t>
                                    </m:r>
                                  </m:sup>
                                </m:sSup>
                                <m:r>
                                  <a:rPr lang="en-GB" sz="18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5165199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584EF32E-BDCE-97B2-47B6-16766DDFFED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7897112"/>
                  </p:ext>
                </p:extLst>
              </p:nvPr>
            </p:nvGraphicFramePr>
            <p:xfrm>
              <a:off x="3891084" y="5502769"/>
              <a:ext cx="5086628" cy="7416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013520">
                      <a:extLst>
                        <a:ext uri="{9D8B030D-6E8A-4147-A177-3AD203B41FA5}">
                          <a16:colId xmlns:a16="http://schemas.microsoft.com/office/drawing/2014/main" val="3944509270"/>
                        </a:ext>
                      </a:extLst>
                    </a:gridCol>
                    <a:gridCol w="2073108">
                      <a:extLst>
                        <a:ext uri="{9D8B030D-6E8A-4147-A177-3AD203B41FA5}">
                          <a16:colId xmlns:a16="http://schemas.microsoft.com/office/drawing/2014/main" val="369142506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/>
                            <a:t>Photon energy / wavelength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0" fontAlgn="auto"/>
                          <a:r>
                            <a:rPr lang="en-GB" sz="1800" dirty="0"/>
                            <a:t>9.8 keV / 1.3 </a:t>
                          </a:r>
                          <a:r>
                            <a:rPr lang="en-GB" dirty="0">
                              <a:effectLst/>
                            </a:rPr>
                            <a:t>Å</a:t>
                          </a:r>
                          <a:r>
                            <a:rPr lang="en-GB" sz="1800" dirty="0"/>
                            <a:t> 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42705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2" t="-108197" r="-69091" b="-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45882" t="-108197" r="-588" b="-262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165199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A5DA467-F833-C875-139B-06E7E2C5E542}"/>
              </a:ext>
            </a:extLst>
          </p:cNvPr>
          <p:cNvSpPr/>
          <p:nvPr/>
        </p:nvSpPr>
        <p:spPr>
          <a:xfrm>
            <a:off x="3753111" y="4124325"/>
            <a:ext cx="5362575" cy="190500"/>
          </a:xfrm>
          <a:custGeom>
            <a:avLst/>
            <a:gdLst>
              <a:gd name="connsiteX0" fmla="*/ 0 w 5362575"/>
              <a:gd name="connsiteY0" fmla="*/ 43819 h 253369"/>
              <a:gd name="connsiteX1" fmla="*/ 1724025 w 5362575"/>
              <a:gd name="connsiteY1" fmla="*/ 15244 h 253369"/>
              <a:gd name="connsiteX2" fmla="*/ 5362575 w 5362575"/>
              <a:gd name="connsiteY2" fmla="*/ 253369 h 253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62575" h="253369">
                <a:moveTo>
                  <a:pt x="0" y="43819"/>
                </a:moveTo>
                <a:cubicBezTo>
                  <a:pt x="415131" y="12069"/>
                  <a:pt x="830263" y="-19681"/>
                  <a:pt x="1724025" y="15244"/>
                </a:cubicBezTo>
                <a:cubicBezTo>
                  <a:pt x="2617787" y="50169"/>
                  <a:pt x="3990181" y="151769"/>
                  <a:pt x="5362575" y="253369"/>
                </a:cubicBezTo>
              </a:path>
            </a:pathLst>
          </a:custGeom>
          <a:noFill/>
          <a:ln w="3810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47372E-3039-54AE-1C4B-18195342EC67}"/>
              </a:ext>
            </a:extLst>
          </p:cNvPr>
          <p:cNvSpPr txBox="1"/>
          <p:nvPr/>
        </p:nvSpPr>
        <p:spPr>
          <a:xfrm>
            <a:off x="3960260" y="4198068"/>
            <a:ext cx="18785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7030A0"/>
                </a:solidFill>
              </a:rPr>
              <a:t>SASE pedestal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848DC5-B291-DBC4-751E-0E7A92962E8A}"/>
              </a:ext>
            </a:extLst>
          </p:cNvPr>
          <p:cNvSpPr txBox="1"/>
          <p:nvPr/>
        </p:nvSpPr>
        <p:spPr>
          <a:xfrm>
            <a:off x="6646310" y="2233089"/>
            <a:ext cx="18785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7030A0"/>
                </a:solidFill>
              </a:rPr>
              <a:t>Seeded peak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66D0980-7BC2-8289-4120-563491C82944}"/>
              </a:ext>
            </a:extLst>
          </p:cNvPr>
          <p:cNvCxnSpPr>
            <a:cxnSpLocks/>
          </p:cNvCxnSpPr>
          <p:nvPr/>
        </p:nvCxnSpPr>
        <p:spPr>
          <a:xfrm>
            <a:off x="5695950" y="3048000"/>
            <a:ext cx="285750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61AE07C-7C4B-1CF4-E2D9-CBD94C608022}"/>
              </a:ext>
            </a:extLst>
          </p:cNvPr>
          <p:cNvCxnSpPr>
            <a:cxnSpLocks/>
          </p:cNvCxnSpPr>
          <p:nvPr/>
        </p:nvCxnSpPr>
        <p:spPr>
          <a:xfrm flipH="1">
            <a:off x="6732035" y="3048000"/>
            <a:ext cx="285750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01A0DB2-0634-B88E-CD69-D89FC0E5954A}"/>
                  </a:ext>
                </a:extLst>
              </p:cNvPr>
              <p:cNvSpPr txBox="1"/>
              <p:nvPr/>
            </p:nvSpPr>
            <p:spPr>
              <a:xfrm>
                <a:off x="7106910" y="2728991"/>
                <a:ext cx="1204369" cy="5657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  <m:r>
                        <a:rPr lang="en-GB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GB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GB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GB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</m:oMath>
                  </m:oMathPara>
                </a14:m>
                <a:endParaRPr lang="en-GB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01A0DB2-0634-B88E-CD69-D89FC0E595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6910" y="2728991"/>
                <a:ext cx="1204369" cy="5657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81131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D5AF19B-F755-E80A-F75B-CFD4F1A8F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CBA2E453-476E-EE99-FAF8-533B6DBD65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610" y="1201154"/>
            <a:ext cx="4316130" cy="2591962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774915-EE9A-629B-CE74-ECAE8E2C7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XFEL Axion Searches - jack.halliday@stfc.ac.uk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DC000E-BBFE-4443-72C9-F06014343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90162-6FA3-4AD1-844C-54E7D55EDC7C}" type="slidenum">
              <a:rPr lang="en-GB" smtClean="0"/>
              <a:t>23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E69A5FC-CB10-36C9-DB48-DED392294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It was found that the X-ray pulse duration was short compared to the timescale associated with diffraction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F34849C-5A40-660D-AAE7-F455A198B26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0730" y="1277354"/>
                <a:ext cx="5684310" cy="4903292"/>
              </a:xfrm>
            </p:spPr>
            <p:txBody>
              <a:bodyPr>
                <a:norm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GB" sz="2000" dirty="0"/>
                  <a:t>For a transform limited pulse:</a:t>
                </a:r>
              </a:p>
              <a:p>
                <a:pPr marL="0" indent="0" algn="ctr"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20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𝑅𝐶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GB" sz="20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GB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tan</m:t>
                          </m:r>
                          <m:sSub>
                            <m:sSub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GB" sz="2000" dirty="0"/>
              </a:p>
              <a:p>
                <a:pPr>
                  <a:spcAft>
                    <a:spcPts val="1200"/>
                  </a:spcAft>
                </a:pPr>
                <a:r>
                  <a:rPr lang="en-GB" sz="2000" dirty="0"/>
                  <a:t>The timescale for diffraction is:</a:t>
                </a:r>
              </a:p>
              <a:p>
                <a:pPr marL="0" indent="0" algn="ctr"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0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2ℓ</m:t>
                          </m:r>
                          <m:r>
                            <a:rPr lang="en-GB" sz="2000" b="0" i="0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lang="en-GB" sz="2000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</m:d>
                      <m:r>
                        <a:rPr lang="en-GB" sz="2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sz="2000" b="0" i="0" smtClean="0">
                          <a:latin typeface="Cambria Math" panose="02040503050406030204" pitchFamily="18" charset="0"/>
                        </a:rPr>
                        <m:t>tan</m:t>
                      </m:r>
                      <m:sSub>
                        <m:sSub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GB" sz="2000" b="0" i="0" smtClean="0">
                          <a:latin typeface="Cambria Math" panose="02040503050406030204" pitchFamily="18" charset="0"/>
                        </a:rPr>
                        <m:t>sin</m:t>
                      </m:r>
                      <m:sSub>
                        <m:sSub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en-GB" sz="2000" dirty="0"/>
              </a:p>
              <a:p>
                <a:pPr>
                  <a:spcAft>
                    <a:spcPts val="1200"/>
                  </a:spcAft>
                </a:pPr>
                <a:r>
                  <a:rPr lang="en-GB" sz="2000" dirty="0"/>
                  <a:t>Consider 2 measures of angular spread of transmitted X-rays:</a:t>
                </a:r>
              </a:p>
              <a:p>
                <a:pPr marL="457200" lvl="1" indent="0" algn="ctr">
                  <a:spcAft>
                    <a:spcPts val="600"/>
                  </a:spcAft>
                  <a:buNone/>
                </a:pPr>
                <a:r>
                  <a:rPr lang="en-GB" sz="1600" b="1" dirty="0"/>
                  <a:t>Rocking curve width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6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𝑅𝐶</m:t>
                        </m:r>
                      </m:sub>
                    </m:sSub>
                  </m:oMath>
                </a14:m>
                <a:r>
                  <a:rPr lang="en-GB" sz="1600" b="1" dirty="0"/>
                  <a:t>): </a:t>
                </a:r>
                <a:r>
                  <a:rPr lang="en-GB" sz="1600" i="1" u="sng" dirty="0"/>
                  <a:t>Actual</a:t>
                </a:r>
                <a:r>
                  <a:rPr lang="en-GB" sz="1600" dirty="0"/>
                  <a:t> angular spread</a:t>
                </a:r>
              </a:p>
              <a:p>
                <a:pPr marL="457200" lvl="1" indent="0" algn="ctr">
                  <a:buNone/>
                </a:pPr>
                <a:r>
                  <a:rPr lang="en-GB" sz="1600" b="1" dirty="0"/>
                  <a:t>Darwin width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6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GB" sz="1600" b="1" dirty="0"/>
                  <a:t>): </a:t>
                </a:r>
                <a:r>
                  <a:rPr lang="en-GB" sz="1600" i="1" u="sng" dirty="0"/>
                  <a:t>Predicted</a:t>
                </a:r>
                <a:r>
                  <a:rPr lang="en-GB" sz="1600" dirty="0"/>
                  <a:t> spread using a theory that neglects time dependence </a:t>
                </a:r>
                <a:endParaRPr lang="en-GB" sz="2400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F34849C-5A40-660D-AAE7-F455A198B2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0730" y="1277354"/>
                <a:ext cx="5684310" cy="4903292"/>
              </a:xfrm>
              <a:blipFill>
                <a:blip r:embed="rId3"/>
                <a:stretch>
                  <a:fillRect l="-966" t="-1244" r="-64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12AD0557-E64D-43BF-8DF0-BD134D65C6C7}"/>
              </a:ext>
            </a:extLst>
          </p:cNvPr>
          <p:cNvSpPr txBox="1"/>
          <p:nvPr/>
        </p:nvSpPr>
        <p:spPr>
          <a:xfrm>
            <a:off x="617700" y="5349649"/>
            <a:ext cx="56843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GB" sz="1600" b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Wark &amp; Lee, “</a:t>
            </a:r>
            <a:r>
              <a:rPr lang="en-GB" sz="16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Simulations of femtosecond X-ray diffraction from unperturbed and rapidly heated single crystals”,</a:t>
            </a:r>
            <a:r>
              <a:rPr lang="en-GB" sz="1600" b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Journal of Applied Crystallography </a:t>
            </a: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32</a:t>
            </a:r>
            <a:r>
              <a:rPr lang="en-GB" sz="1600" b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(1999).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3496F0-5AC5-F227-523D-A96A5D0F8D28}"/>
              </a:ext>
            </a:extLst>
          </p:cNvPr>
          <p:cNvSpPr txBox="1"/>
          <p:nvPr/>
        </p:nvSpPr>
        <p:spPr>
          <a:xfrm>
            <a:off x="7418777" y="1334448"/>
            <a:ext cx="1668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/>
              <a:t>Measured curve convolved with XFEL bandwidth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D3089E-B5DD-D7FF-8987-AFFC3AAD2E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7400" y="3928084"/>
            <a:ext cx="3598550" cy="231083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DDE2038-F98D-C2DD-DD19-FDD3F3C5E450}"/>
                  </a:ext>
                </a:extLst>
              </p:cNvPr>
              <p:cNvSpPr txBox="1"/>
              <p:nvPr/>
            </p:nvSpPr>
            <p:spPr>
              <a:xfrm>
                <a:off x="7755113" y="4075043"/>
                <a:ext cx="99610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DDE2038-F98D-C2DD-DD19-FDD3F3C5E4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5113" y="4075043"/>
                <a:ext cx="996107" cy="276999"/>
              </a:xfrm>
              <a:prstGeom prst="rect">
                <a:avLst/>
              </a:prstGeom>
              <a:blipFill>
                <a:blip r:embed="rId5"/>
                <a:stretch>
                  <a:fillRect l="-5000" r="-3750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07772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9F7D6AC-F8DB-0FE4-A3AF-ADE4A8115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Crystal heating was a major problem during the beamtime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7CBF595F-5349-87B1-DE45-260DF6A7779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0520" y="1506777"/>
                <a:ext cx="6515100" cy="4429474"/>
              </a:xfrm>
            </p:spPr>
            <p:txBody>
              <a:bodyPr>
                <a:norm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GB" sz="2000" dirty="0"/>
                  <a:t>Maintaining alignment is challenging as the heat load distorts the crystal lattice</a:t>
                </a:r>
              </a:p>
              <a:p>
                <a:pPr>
                  <a:spcAft>
                    <a:spcPts val="1200"/>
                  </a:spcAft>
                </a:pPr>
                <a:r>
                  <a:rPr lang="en-GB" sz="2000" dirty="0"/>
                  <a:t>Rocking curve width for Germanium 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~5</m:t>
                    </m:r>
                    <m:r>
                      <a:rPr lang="en-GB" sz="2000" b="0" i="1" dirty="0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GB" sz="20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000" b="0" i="1" dirty="0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lang="en-GB" sz="2000" b="0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dirty="0"/>
                  <a:t>degrees</a:t>
                </a:r>
              </a:p>
              <a:p>
                <a:pPr>
                  <a:spcAft>
                    <a:spcPts val="1200"/>
                  </a:spcAft>
                </a:pPr>
                <a:r>
                  <a:rPr lang="en-GB" sz="2000" dirty="0"/>
                  <a:t>Able to maintain stable alignment with 10</a:t>
                </a:r>
                <a:r>
                  <a:rPr lang="en-GB" sz="2000" baseline="30000" dirty="0"/>
                  <a:t>3 </a:t>
                </a:r>
                <a:r>
                  <a:rPr lang="en-GB" sz="2000" dirty="0"/>
                  <a:t>attenuation applied to the XFEL beam</a:t>
                </a:r>
              </a:p>
              <a:p>
                <a:pPr>
                  <a:spcAft>
                    <a:spcPts val="1200"/>
                  </a:spcAft>
                </a:pPr>
                <a:r>
                  <a:rPr lang="en-GB" sz="2000" dirty="0"/>
                  <a:t>Limited search to acquiring data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GB" sz="2000" dirty="0"/>
                  <a:t> and at 4 discrete values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GB" sz="2000" dirty="0"/>
              </a:p>
              <a:p>
                <a:r>
                  <a:rPr lang="en-GB" sz="2000" dirty="0"/>
                  <a:t>In future experiments can mitigate:</a:t>
                </a:r>
              </a:p>
              <a:p>
                <a:pPr lvl="1"/>
                <a:r>
                  <a:rPr lang="en-GB" sz="1800" dirty="0"/>
                  <a:t>Active cooling of conversion crystal</a:t>
                </a:r>
                <a:endParaRPr lang="en-GB" sz="1600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7CBF595F-5349-87B1-DE45-260DF6A777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0520" y="1506777"/>
                <a:ext cx="6515100" cy="4429474"/>
              </a:xfrm>
              <a:blipFill>
                <a:blip r:embed="rId3"/>
                <a:stretch>
                  <a:fillRect l="-843" t="-12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95732C51-7C71-79A9-E2E9-ECC7F949EAF0}"/>
              </a:ext>
            </a:extLst>
          </p:cNvPr>
          <p:cNvGrpSpPr/>
          <p:nvPr/>
        </p:nvGrpSpPr>
        <p:grpSpPr>
          <a:xfrm>
            <a:off x="7264119" y="1407391"/>
            <a:ext cx="4371728" cy="5131521"/>
            <a:chOff x="6700239" y="1262382"/>
            <a:chExt cx="4371728" cy="513152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E07FDD7-961B-77C4-5402-A80E4941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0239" y="1262382"/>
              <a:ext cx="4371728" cy="318261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5B18C13-7D66-F1F8-7180-37B805970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57166" y="4407448"/>
              <a:ext cx="4114801" cy="1986455"/>
            </a:xfrm>
            <a:prstGeom prst="rect">
              <a:avLst/>
            </a:prstGeom>
          </p:spPr>
        </p:pic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676E81-93F9-9A83-06C1-2D049D468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XFEL Axion Searches - jack.halliday@stfc.ac.uk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6BCFD5-84A2-D8BC-EBD8-D10761317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90162-6FA3-4AD1-844C-54E7D55EDC7C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40174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2447D7-19D0-F234-1E1E-B12A5C4B2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XFEL Axion Searches - jack.halliday@stfc.ac.uk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91946F-3805-DA91-5018-51AAD71DB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90162-6FA3-4AD1-844C-54E7D55EDC7C}" type="slidenum">
              <a:rPr lang="en-GB" smtClean="0"/>
              <a:t>25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5C45474-2E5F-7397-E302-025CF952E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Due to crystal heating, a multi-step process was used </a:t>
            </a:r>
            <a:br>
              <a:rPr lang="en-GB" dirty="0"/>
            </a:br>
            <a:r>
              <a:rPr lang="en-GB" dirty="0"/>
              <a:t>for data collection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A31FDF86-7647-EDF9-B9D8-942D3F2B810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9736" y="1229226"/>
                <a:ext cx="6789833" cy="5212823"/>
              </a:xfrm>
            </p:spPr>
            <p:txBody>
              <a:bodyPr>
                <a:no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GB" sz="2000" dirty="0"/>
                  <a:t>Process for data collection:</a:t>
                </a:r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en-GB" sz="1600" dirty="0"/>
                  <a:t>Stages tuned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1600" b="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GB" sz="1600" dirty="0"/>
                  <a:t> and radiation shield removed. ~2 mins characterization data collected.</a:t>
                </a:r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en-GB" sz="1600" dirty="0"/>
                  <a:t>Stages tuned to search angle &amp; radiation shield returned. ~10 mins search data collected.</a:t>
                </a:r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en-GB" sz="1600" dirty="0"/>
                  <a:t>Stages tuned back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1600" b="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GB" sz="1600" dirty="0"/>
                  <a:t> and shield removed. ~2 mins characterization data collected.  </a:t>
                </a:r>
              </a:p>
              <a:p>
                <a:pPr>
                  <a:spcAft>
                    <a:spcPts val="600"/>
                  </a:spcAft>
                </a:pPr>
                <a:r>
                  <a:rPr lang="en-GB" sz="2000" dirty="0"/>
                  <a:t>For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</a:rPr>
                      <m:t>th</m:t>
                    </m:r>
                  </m:oMath>
                </a14:m>
                <a:r>
                  <a:rPr lang="en-GB" sz="2000" dirty="0"/>
                  <a:t> run calculate: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sz="1600" b="0" i="0" smtClean="0">
                                  <a:latin typeface="Cambria Math" panose="02040503050406030204" pitchFamily="18" charset="0"/>
                                </a:rPr>
                                <m:t>Ge</m:t>
                              </m:r>
                            </m:sub>
                            <m:sup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f>
                        <m:f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GB" sz="1600">
                                  <a:latin typeface="Cambria Math" panose="02040503050406030204" pitchFamily="18" charset="0"/>
                                </a:rPr>
                                <m:t>JF</m:t>
                              </m:r>
                              <m:r>
                                <a:rPr lang="en-GB" sz="160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m:rPr>
                                  <m:sty m:val="p"/>
                                </m:rPr>
                                <a:rPr lang="en-GB" sz="1600">
                                  <a:latin typeface="Cambria Math" panose="02040503050406030204" pitchFamily="18" charset="0"/>
                                </a:rPr>
                                <m:t>ch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𝑐h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GB" sz="1600" dirty="0"/>
              </a:p>
              <a:p>
                <a:pPr>
                  <a:spcAft>
                    <a:spcPts val="1200"/>
                  </a:spcAft>
                </a:pPr>
                <a:r>
                  <a:rPr lang="en-GB" sz="2000" dirty="0"/>
                  <a:t>Then, for all runs at a given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GB" sz="2000" dirty="0"/>
                  <a:t>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𝜂</m:t>
                      </m:r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GB" sz="1600" b="0" i="0" smtClean="0">
                                  <a:latin typeface="Cambria Math" panose="02040503050406030204" pitchFamily="18" charset="0"/>
                                </a:rPr>
                                <m:t>in</m:t>
                              </m:r>
                              <m:r>
                                <a:rPr lang="en-GB" sz="1600" b="0" i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m:rPr>
                                  <m:sty m:val="p"/>
                                </m:rPr>
                                <a:rPr lang="en-GB" sz="1600" b="0" i="0" smtClean="0">
                                  <a:latin typeface="Cambria Math" panose="02040503050406030204" pitchFamily="18" charset="0"/>
                                </a:rPr>
                                <m:t>aq</m:t>
                              </m:r>
                            </m:sup>
                          </m:sSubSup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GB" sz="2000" dirty="0"/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12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Measured probability of axion generation then: </a:t>
                </a:r>
                <a:endParaRPr lang="en-GB" sz="2000" dirty="0">
                  <a:solidFill>
                    <a:prstClr val="black"/>
                  </a:solidFill>
                  <a:latin typeface="Aptos" panose="02110004020202020204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1200"/>
                  </a:spcAft>
                  <a:buClrTx/>
                  <a:buSz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𝑃</m:t>
                      </m:r>
                      <m:sSup>
                        <m:sSupPr>
                          <m:ctrlP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↔</m:t>
                              </m:r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</m:d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det</m:t>
                              </m:r>
                            </m:sub>
                          </m:sSub>
                        </m:num>
                        <m:den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  <m:sSub>
                            <m:sSub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A31FDF86-7647-EDF9-B9D8-942D3F2B81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9736" y="1229226"/>
                <a:ext cx="6789833" cy="5212823"/>
              </a:xfrm>
              <a:blipFill>
                <a:blip r:embed="rId2"/>
                <a:stretch>
                  <a:fillRect l="-808" t="-1170" r="-628" b="-14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A2C3B17-8CA2-D708-AE10-5CD0691253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569" y="1361872"/>
            <a:ext cx="4735433" cy="3388465"/>
          </a:xfrm>
        </p:spPr>
      </p:pic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CEA860C4-65AF-FB9B-0404-B1229E29D6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457" y="4750337"/>
            <a:ext cx="2455693" cy="186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8512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D1BC5-AB6B-BA4E-CFBD-A81152DF2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0E35A19-EB38-C745-CED7-DF3CF07691B7}"/>
              </a:ext>
            </a:extLst>
          </p:cNvPr>
          <p:cNvCxnSpPr>
            <a:cxnSpLocks/>
          </p:cNvCxnSpPr>
          <p:nvPr/>
        </p:nvCxnSpPr>
        <p:spPr>
          <a:xfrm flipH="1">
            <a:off x="9463412" y="2433817"/>
            <a:ext cx="611030" cy="442923"/>
          </a:xfrm>
          <a:prstGeom prst="straightConnector1">
            <a:avLst/>
          </a:prstGeom>
          <a:ln w="38100">
            <a:solidFill>
              <a:srgbClr val="001B54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1B82A3F4-F561-8720-6D12-42F94F6E0B74}"/>
                  </a:ext>
                </a:extLst>
              </p:cNvPr>
              <p:cNvSpPr txBox="1"/>
              <p:nvPr/>
            </p:nvSpPr>
            <p:spPr>
              <a:xfrm>
                <a:off x="9539611" y="1289344"/>
                <a:ext cx="2601970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800" b="1" i="0" u="none" strike="noStrike" baseline="0" dirty="0">
                    <a:solidFill>
                      <a:schemeClr val="tx1"/>
                    </a:solidFill>
                    <a:latin typeface="CMR9"/>
                  </a:rPr>
                  <a:t>Jungfrau-4 </a:t>
                </a:r>
                <a:r>
                  <a:rPr lang="en-GB" sz="1800" b="0" i="0" u="none" strike="noStrike" baseline="0" dirty="0">
                    <a:solidFill>
                      <a:schemeClr val="tx1"/>
                    </a:solidFill>
                    <a:latin typeface="CMR9"/>
                  </a:rPr>
                  <a:t>  </a:t>
                </a:r>
              </a:p>
              <a:p>
                <a:pPr marL="179388" indent="-179388" algn="l">
                  <a:buFontTx/>
                  <a:buChar char="-"/>
                </a:pPr>
                <a:r>
                  <a:rPr lang="en-GB" sz="1600" dirty="0">
                    <a:solidFill>
                      <a:schemeClr val="tx1"/>
                    </a:solidFill>
                    <a:latin typeface="CMR9"/>
                  </a:rPr>
                  <a:t>H</a:t>
                </a:r>
                <a:r>
                  <a:rPr lang="en-GB" sz="1600" b="0" i="0" u="none" strike="noStrike" baseline="0" dirty="0">
                    <a:solidFill>
                      <a:schemeClr val="tx1"/>
                    </a:solidFill>
                    <a:latin typeface="CMR9"/>
                  </a:rPr>
                  <a:t>ybrid pixel detector</a:t>
                </a:r>
              </a:p>
              <a:p>
                <a:pPr marL="179388" indent="-179388" algn="l">
                  <a:buFontTx/>
                  <a:buChar char="-"/>
                </a:pPr>
                <a:r>
                  <a:rPr lang="en-GB" sz="1600" dirty="0">
                    <a:solidFill>
                      <a:schemeClr val="tx1"/>
                    </a:solidFill>
                    <a:latin typeface="CMR9"/>
                  </a:rPr>
                  <a:t>Acquisitions gated to </a:t>
                </a:r>
                <a14:m>
                  <m:oMath xmlns:m="http://schemas.openxmlformats.org/officeDocument/2006/math">
                    <m:r>
                      <a:rPr lang="en-GB" sz="16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sz="16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16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μs</m:t>
                    </m:r>
                  </m:oMath>
                </a14:m>
                <a:endParaRPr lang="en-GB" sz="1600" dirty="0">
                  <a:solidFill>
                    <a:schemeClr val="tx1"/>
                  </a:solidFill>
                  <a:latin typeface="CMR9"/>
                </a:endParaRPr>
              </a:p>
              <a:p>
                <a:pPr marL="179388" indent="-179388" algn="l">
                  <a:buFontTx/>
                  <a:buChar char="-"/>
                </a:pPr>
                <a:r>
                  <a:rPr lang="en-GB" sz="1600" dirty="0">
                    <a:solidFill>
                      <a:schemeClr val="tx1"/>
                    </a:solidFill>
                    <a:latin typeface="CMR9"/>
                  </a:rPr>
                  <a:t>Energy resolution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~ 0.5</m:t>
                    </m:r>
                    <m:r>
                      <m:rPr>
                        <m:sty m:val="p"/>
                      </m:rPr>
                      <a:rPr lang="en-GB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eV</m:t>
                    </m:r>
                  </m:oMath>
                </a14:m>
                <a:endParaRPr lang="en-GB" sz="1600" dirty="0">
                  <a:solidFill>
                    <a:schemeClr val="tx1"/>
                  </a:solidFill>
                  <a:latin typeface="CMR9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1B82A3F4-F561-8720-6D12-42F94F6E0B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9611" y="1289344"/>
                <a:ext cx="2601970" cy="1138773"/>
              </a:xfrm>
              <a:prstGeom prst="rect">
                <a:avLst/>
              </a:prstGeom>
              <a:blipFill>
                <a:blip r:embed="rId3"/>
                <a:stretch>
                  <a:fillRect l="-1405" t="-3226" b="-37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52A9EAB3-416E-3BBB-5D53-A54CEBADB889}"/>
              </a:ext>
            </a:extLst>
          </p:cNvPr>
          <p:cNvSpPr/>
          <p:nvPr/>
        </p:nvSpPr>
        <p:spPr>
          <a:xfrm>
            <a:off x="9539611" y="1301448"/>
            <a:ext cx="2509873" cy="1132369"/>
          </a:xfrm>
          <a:prstGeom prst="roundRect">
            <a:avLst>
              <a:gd name="adj" fmla="val 12736"/>
            </a:avLst>
          </a:prstGeom>
          <a:noFill/>
          <a:ln w="38100">
            <a:solidFill>
              <a:srgbClr val="001B5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105F4E-736F-B237-2262-C36398654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90162-6FA3-4AD1-844C-54E7D55EDC7C}" type="slidenum">
              <a:rPr lang="en-GB" smtClean="0"/>
              <a:t>26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48F1B71-BDEA-F890-7821-B11FFD317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HED/</a:t>
            </a:r>
            <a:r>
              <a:rPr lang="en-GB" dirty="0" err="1"/>
              <a:t>HiBEF</a:t>
            </a:r>
            <a:r>
              <a:rPr lang="en-GB" dirty="0"/>
              <a:t> instrumentation enabled an accurate constraint to be placed on input / output X-ray flux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385064D-F4BD-0B45-5BD5-88B0DF7D9010}"/>
              </a:ext>
            </a:extLst>
          </p:cNvPr>
          <p:cNvSpPr/>
          <p:nvPr/>
        </p:nvSpPr>
        <p:spPr>
          <a:xfrm>
            <a:off x="2667572" y="1686457"/>
            <a:ext cx="2921955" cy="2571321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3BBA76-EED6-9822-3435-0C81BA501DDB}"/>
              </a:ext>
            </a:extLst>
          </p:cNvPr>
          <p:cNvSpPr/>
          <p:nvPr/>
        </p:nvSpPr>
        <p:spPr>
          <a:xfrm>
            <a:off x="1086279" y="2501166"/>
            <a:ext cx="1581293" cy="94190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F8A076-255F-DB84-D762-2C74BE05C22A}"/>
              </a:ext>
            </a:extLst>
          </p:cNvPr>
          <p:cNvSpPr/>
          <p:nvPr/>
        </p:nvSpPr>
        <p:spPr>
          <a:xfrm>
            <a:off x="5589527" y="2626123"/>
            <a:ext cx="3078150" cy="6565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BCC779E-5103-5C27-E9C4-41BA98E5C4D0}"/>
              </a:ext>
            </a:extLst>
          </p:cNvPr>
          <p:cNvGrpSpPr/>
          <p:nvPr/>
        </p:nvGrpSpPr>
        <p:grpSpPr>
          <a:xfrm>
            <a:off x="5348379" y="2626123"/>
            <a:ext cx="152400" cy="691989"/>
            <a:chOff x="5056879" y="3328594"/>
            <a:chExt cx="152400" cy="69198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B5B07F0-9356-0861-99B5-BE040B3503DA}"/>
                </a:ext>
              </a:extLst>
            </p:cNvPr>
            <p:cNvGrpSpPr/>
            <p:nvPr/>
          </p:nvGrpSpPr>
          <p:grpSpPr>
            <a:xfrm>
              <a:off x="5056879" y="3328594"/>
              <a:ext cx="152400" cy="289468"/>
              <a:chOff x="5056879" y="3328594"/>
              <a:chExt cx="152400" cy="289468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D0A1C4B1-6770-F4D6-07C7-19216D0F86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33079" y="3328594"/>
                <a:ext cx="0" cy="28946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AC5AD4B9-25BD-7806-F869-8FDF644237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56879" y="3609479"/>
                <a:ext cx="1524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C382967-0D7D-C10A-58A1-C797F3B426DC}"/>
                </a:ext>
              </a:extLst>
            </p:cNvPr>
            <p:cNvGrpSpPr/>
            <p:nvPr/>
          </p:nvGrpSpPr>
          <p:grpSpPr>
            <a:xfrm rot="10800000">
              <a:off x="5056879" y="3731115"/>
              <a:ext cx="152400" cy="289468"/>
              <a:chOff x="5056879" y="3328594"/>
              <a:chExt cx="152400" cy="289468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F3A03D94-0768-6C67-BEF1-5AE4914574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33079" y="3328594"/>
                <a:ext cx="0" cy="28946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2F331029-83DE-6F9E-8CEA-F2E5FF9C28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56879" y="3609479"/>
                <a:ext cx="1524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1A1185B-68B6-019B-4794-131721F1176C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4602078" y="2972116"/>
            <a:ext cx="4335165" cy="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959F3F84-E14F-3FAD-E641-F0D211A83316}"/>
              </a:ext>
            </a:extLst>
          </p:cNvPr>
          <p:cNvSpPr/>
          <p:nvPr/>
        </p:nvSpPr>
        <p:spPr>
          <a:xfrm>
            <a:off x="3655020" y="2587089"/>
            <a:ext cx="947058" cy="7700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Double crystal </a:t>
            </a:r>
          </a:p>
          <a:p>
            <a:pPr algn="ctr"/>
            <a:r>
              <a:rPr lang="en-GB" sz="1400" dirty="0">
                <a:solidFill>
                  <a:schemeClr val="tx1"/>
                </a:solidFill>
              </a:rPr>
              <a:t>converter 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8350E86-3B73-98C1-36FF-E417DBF79428}"/>
              </a:ext>
            </a:extLst>
          </p:cNvPr>
          <p:cNvSpPr/>
          <p:nvPr/>
        </p:nvSpPr>
        <p:spPr>
          <a:xfrm>
            <a:off x="8961305" y="2530800"/>
            <a:ext cx="433136" cy="89216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83874C3-ED2A-B128-908D-7D35B7B5DD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81621"/>
            <a:ext cx="2582486" cy="1849686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632F775-2672-C75B-2455-FEA388A83500}"/>
              </a:ext>
            </a:extLst>
          </p:cNvPr>
          <p:cNvCxnSpPr>
            <a:cxnSpLocks/>
          </p:cNvCxnSpPr>
          <p:nvPr/>
        </p:nvCxnSpPr>
        <p:spPr>
          <a:xfrm flipV="1">
            <a:off x="1653818" y="3416094"/>
            <a:ext cx="2093302" cy="1377928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Graphic 44">
            <a:extLst>
              <a:ext uri="{FF2B5EF4-FFF2-40B4-BE49-F238E27FC236}">
                <a16:creationId xmlns:a16="http://schemas.microsoft.com/office/drawing/2014/main" id="{AF3A0BC3-7ED1-D422-8E7E-20618782C3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24349" b="11770"/>
          <a:stretch/>
        </p:blipFill>
        <p:spPr>
          <a:xfrm>
            <a:off x="6028682" y="4120274"/>
            <a:ext cx="4752975" cy="2275688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87B4CC08-8BCB-EFAD-DCE9-9E92806F7058}"/>
              </a:ext>
            </a:extLst>
          </p:cNvPr>
          <p:cNvSpPr txBox="1"/>
          <p:nvPr/>
        </p:nvSpPr>
        <p:spPr>
          <a:xfrm>
            <a:off x="5613589" y="2630810"/>
            <a:ext cx="3054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7030A0"/>
                </a:solidFill>
              </a:rPr>
              <a:t>Regenerated photons 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1070F7A-8A65-9F5C-2DCF-083DC70F3F27}"/>
              </a:ext>
            </a:extLst>
          </p:cNvPr>
          <p:cNvCxnSpPr>
            <a:cxnSpLocks/>
          </p:cNvCxnSpPr>
          <p:nvPr/>
        </p:nvCxnSpPr>
        <p:spPr>
          <a:xfrm>
            <a:off x="5696092" y="2433817"/>
            <a:ext cx="2971585" cy="8894"/>
          </a:xfrm>
          <a:prstGeom prst="straightConnector1">
            <a:avLst/>
          </a:prstGeom>
          <a:ln w="3810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9B71C916-1E98-3805-0165-554A252164AD}"/>
              </a:ext>
            </a:extLst>
          </p:cNvPr>
          <p:cNvSpPr txBox="1"/>
          <p:nvPr/>
        </p:nvSpPr>
        <p:spPr>
          <a:xfrm>
            <a:off x="3052773" y="1798037"/>
            <a:ext cx="2156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Vacuum chamber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D08D1F0-0E37-83BD-F700-A3F54375562B}"/>
              </a:ext>
            </a:extLst>
          </p:cNvPr>
          <p:cNvSpPr txBox="1"/>
          <p:nvPr/>
        </p:nvSpPr>
        <p:spPr>
          <a:xfrm>
            <a:off x="6918301" y="2103014"/>
            <a:ext cx="646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6 m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36A6709-E770-0BED-ABDC-89D1D6A8F902}"/>
              </a:ext>
            </a:extLst>
          </p:cNvPr>
          <p:cNvCxnSpPr>
            <a:cxnSpLocks/>
          </p:cNvCxnSpPr>
          <p:nvPr/>
        </p:nvCxnSpPr>
        <p:spPr>
          <a:xfrm>
            <a:off x="2727156" y="1491721"/>
            <a:ext cx="2773623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DA291ED6-4742-C345-D118-62643AC34935}"/>
              </a:ext>
            </a:extLst>
          </p:cNvPr>
          <p:cNvSpPr txBox="1"/>
          <p:nvPr/>
        </p:nvSpPr>
        <p:spPr>
          <a:xfrm>
            <a:off x="3805415" y="1130968"/>
            <a:ext cx="646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 m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11185F38-8482-BB01-6110-A1EFA8A75D72}"/>
              </a:ext>
            </a:extLst>
          </p:cNvPr>
          <p:cNvCxnSpPr>
            <a:cxnSpLocks/>
          </p:cNvCxnSpPr>
          <p:nvPr/>
        </p:nvCxnSpPr>
        <p:spPr>
          <a:xfrm flipH="1" flipV="1">
            <a:off x="8266632" y="3382377"/>
            <a:ext cx="973621" cy="1586716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Arrow: Right 83">
            <a:extLst>
              <a:ext uri="{FF2B5EF4-FFF2-40B4-BE49-F238E27FC236}">
                <a16:creationId xmlns:a16="http://schemas.microsoft.com/office/drawing/2014/main" id="{3D1DE98E-99A7-269A-6318-983A34153FBA}"/>
              </a:ext>
            </a:extLst>
          </p:cNvPr>
          <p:cNvSpPr/>
          <p:nvPr/>
        </p:nvSpPr>
        <p:spPr>
          <a:xfrm rot="16200000">
            <a:off x="1515698" y="2373862"/>
            <a:ext cx="658750" cy="503649"/>
          </a:xfrm>
          <a:prstGeom prst="rightArrow">
            <a:avLst>
              <a:gd name="adj1" fmla="val 50000"/>
              <a:gd name="adj2" fmla="val 52731"/>
            </a:avLst>
          </a:prstGeom>
          <a:solidFill>
            <a:schemeClr val="bg1"/>
          </a:solidFill>
          <a:ln w="38100">
            <a:solidFill>
              <a:srgbClr val="001B5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C7494FA1-9D12-7E06-E1D8-06123992DF08}"/>
              </a:ext>
            </a:extLst>
          </p:cNvPr>
          <p:cNvSpPr/>
          <p:nvPr/>
        </p:nvSpPr>
        <p:spPr>
          <a:xfrm>
            <a:off x="694965" y="2703613"/>
            <a:ext cx="2921955" cy="537010"/>
          </a:xfrm>
          <a:prstGeom prst="rightArrow">
            <a:avLst>
              <a:gd name="adj1" fmla="val 55698"/>
              <a:gd name="adj2" fmla="val 81591"/>
            </a:avLst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XFEL Beam 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27B511F1-E88C-EA88-5E43-1EA7FFEF3B79}"/>
              </a:ext>
            </a:extLst>
          </p:cNvPr>
          <p:cNvGrpSpPr/>
          <p:nvPr/>
        </p:nvGrpSpPr>
        <p:grpSpPr>
          <a:xfrm>
            <a:off x="101035" y="1350858"/>
            <a:ext cx="2320832" cy="861774"/>
            <a:chOff x="107453" y="1183624"/>
            <a:chExt cx="2320832" cy="861774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779A766E-740E-0042-C2AC-42698DF775EB}"/>
                </a:ext>
              </a:extLst>
            </p:cNvPr>
            <p:cNvSpPr txBox="1"/>
            <p:nvPr/>
          </p:nvSpPr>
          <p:spPr>
            <a:xfrm>
              <a:off x="219833" y="1183624"/>
              <a:ext cx="220845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b="1" i="0" u="none" strike="noStrike" baseline="0" dirty="0">
                  <a:solidFill>
                    <a:schemeClr val="tx1"/>
                  </a:solidFill>
                  <a:latin typeface="CMR9"/>
                </a:rPr>
                <a:t>X-ray gas monitor</a:t>
              </a:r>
              <a:r>
                <a:rPr lang="en-GB" sz="1800" b="0" i="0" u="none" strike="noStrike" baseline="0" dirty="0">
                  <a:solidFill>
                    <a:schemeClr val="tx1"/>
                  </a:solidFill>
                  <a:latin typeface="CMR9"/>
                </a:rPr>
                <a:t> </a:t>
              </a:r>
            </a:p>
            <a:p>
              <a:pPr marL="179388" indent="-179388" algn="l">
                <a:buFontTx/>
                <a:buChar char="-"/>
              </a:pPr>
              <a:r>
                <a:rPr lang="en-GB" sz="1600" dirty="0">
                  <a:solidFill>
                    <a:schemeClr val="tx1"/>
                  </a:solidFill>
                </a:rPr>
                <a:t>Energy per-pulse</a:t>
              </a:r>
            </a:p>
            <a:p>
              <a:pPr marL="179388" indent="-179388" algn="l">
                <a:buFontTx/>
                <a:buChar char="-"/>
              </a:pPr>
              <a:r>
                <a:rPr lang="en-GB" sz="1600" dirty="0">
                  <a:solidFill>
                    <a:schemeClr val="tx1"/>
                  </a:solidFill>
                </a:rPr>
                <a:t>Absolute calibration</a:t>
              </a:r>
            </a:p>
          </p:txBody>
        </p:sp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F745AD75-31C8-2949-8D00-37DD9A475241}"/>
                </a:ext>
              </a:extLst>
            </p:cNvPr>
            <p:cNvSpPr/>
            <p:nvPr/>
          </p:nvSpPr>
          <p:spPr>
            <a:xfrm>
              <a:off x="107453" y="1193348"/>
              <a:ext cx="2320831" cy="852050"/>
            </a:xfrm>
            <a:prstGeom prst="roundRect">
              <a:avLst>
                <a:gd name="adj" fmla="val 12736"/>
              </a:avLst>
            </a:prstGeom>
            <a:noFill/>
            <a:ln w="38100">
              <a:solidFill>
                <a:srgbClr val="001B5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7030A0"/>
                </a:solidFill>
              </a:endParaRP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C7C41F55-45F7-41B0-4774-15D37D71A778}"/>
              </a:ext>
            </a:extLst>
          </p:cNvPr>
          <p:cNvSpPr txBox="1"/>
          <p:nvPr/>
        </p:nvSpPr>
        <p:spPr>
          <a:xfrm>
            <a:off x="5918714" y="3235180"/>
            <a:ext cx="1356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Flight tube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250E04-257E-E214-A9B0-DD8162E8E2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2700" y="4687947"/>
            <a:ext cx="2771879" cy="1849686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62FBBE6-42D6-5FC3-8805-63B74A222516}"/>
              </a:ext>
            </a:extLst>
          </p:cNvPr>
          <p:cNvCxnSpPr>
            <a:cxnSpLocks/>
          </p:cNvCxnSpPr>
          <p:nvPr/>
        </p:nvCxnSpPr>
        <p:spPr>
          <a:xfrm flipV="1">
            <a:off x="3992825" y="4322885"/>
            <a:ext cx="494453" cy="848658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33130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graph of a graph showing a number of electrons&#10;&#10;Description automatically generated with medium confidence">
            <a:extLst>
              <a:ext uri="{FF2B5EF4-FFF2-40B4-BE49-F238E27FC236}">
                <a16:creationId xmlns:a16="http://schemas.microsoft.com/office/drawing/2014/main" id="{E4E148ED-2165-57DD-603F-C9CA12B15C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3" r="17071"/>
          <a:stretch/>
        </p:blipFill>
        <p:spPr>
          <a:xfrm>
            <a:off x="7400630" y="1713854"/>
            <a:ext cx="3169462" cy="2263558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69168A-50BF-B4C6-7D0D-D40F1EA8E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XFEL Axion Searches - jack.halliday@stfc.ac.uk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40B842-8298-FA7A-4FFA-0087FB670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90162-6FA3-4AD1-844C-54E7D55EDC7C}" type="slidenum">
              <a:rPr lang="en-GB" smtClean="0"/>
              <a:t>27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41F8D79-10EF-3D50-082E-2FED4AAFC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/>
              <a:t>No</a:t>
            </a:r>
            <a:r>
              <a:rPr lang="en-GB" dirty="0"/>
              <a:t> events consistent with axion production were detected during the experiment </a:t>
            </a:r>
          </a:p>
        </p:txBody>
      </p:sp>
      <p:pic>
        <p:nvPicPr>
          <p:cNvPr id="8" name="Content Placeholder 7" descr="A graph of a graph of a number of electrons&#10;&#10;Description automatically generated with medium confidence">
            <a:extLst>
              <a:ext uri="{FF2B5EF4-FFF2-40B4-BE49-F238E27FC236}">
                <a16:creationId xmlns:a16="http://schemas.microsoft.com/office/drawing/2014/main" id="{910785FB-01F4-5AB1-BEC4-AE1E3FBD70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908" y="1337171"/>
            <a:ext cx="4156814" cy="3016923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A445093-0C52-71BD-9468-CA7D70DCE1C0}"/>
                  </a:ext>
                </a:extLst>
              </p:cNvPr>
              <p:cNvSpPr txBox="1"/>
              <p:nvPr/>
            </p:nvSpPr>
            <p:spPr>
              <a:xfrm>
                <a:off x="732465" y="4745768"/>
                <a:ext cx="10727070" cy="1040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/>
                  <a:t>Events consistent with axion production have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en-GB" sz="2000" i="1">
                        <a:latin typeface="Cambria Math" panose="02040503050406030204" pitchFamily="18" charset="0"/>
                      </a:rPr>
                      <m:t>=9.8</m:t>
                    </m:r>
                    <m:r>
                      <a:rPr lang="en-GB" sz="20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2000">
                        <a:latin typeface="Cambria Math" panose="02040503050406030204" pitchFamily="18" charset="0"/>
                      </a:rPr>
                      <m:t>keV</m:t>
                    </m:r>
                  </m:oMath>
                </a14:m>
                <a:r>
                  <a:rPr lang="en-GB" sz="2000" dirty="0"/>
                  <a:t>.</a:t>
                </a:r>
              </a:p>
              <a:p>
                <a:pPr algn="ctr"/>
                <a:endParaRPr lang="en-GB" sz="2000" dirty="0"/>
              </a:p>
              <a:p>
                <a:pPr algn="ctr"/>
                <a:r>
                  <a:rPr lang="en-GB" sz="2000" dirty="0"/>
                  <a:t>They should also lie on the X-Ray spot observed on the Jungfrau when in characterisation  mode.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A445093-0C52-71BD-9468-CA7D70DCE1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465" y="4745768"/>
                <a:ext cx="10727070" cy="1040157"/>
              </a:xfrm>
              <a:prstGeom prst="rect">
                <a:avLst/>
              </a:prstGeom>
              <a:blipFill>
                <a:blip r:embed="rId4"/>
                <a:stretch>
                  <a:fillRect l="-114" t="-2353" r="-170"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9586754-A668-B759-0CF1-71B447CA4E53}"/>
                  </a:ext>
                </a:extLst>
              </p:cNvPr>
              <p:cNvSpPr txBox="1"/>
              <p:nvPr/>
            </p:nvSpPr>
            <p:spPr>
              <a:xfrm>
                <a:off x="7665396" y="1434450"/>
                <a:ext cx="2033081" cy="391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rgbClr val="7030A0"/>
                    </a:solidFill>
                  </a:rPr>
                  <a:t>Hits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en-GB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𝜸</m:t>
                        </m:r>
                      </m:sub>
                    </m:sSub>
                    <m:r>
                      <a:rPr lang="en-GB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GB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GB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b="1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𝐤𝐞𝐕</m:t>
                    </m:r>
                    <m:r>
                      <a:rPr lang="en-GB" b="1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9586754-A668-B759-0CF1-71B447CA4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5396" y="1434450"/>
                <a:ext cx="2033081" cy="391517"/>
              </a:xfrm>
              <a:prstGeom prst="rect">
                <a:avLst/>
              </a:prstGeom>
              <a:blipFill>
                <a:blip r:embed="rId5"/>
                <a:stretch>
                  <a:fillRect l="-898" t="-4615"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23329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2630EE-3D92-B5E4-B42C-B7E0C907B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6625A7-6E1F-09D6-D298-F5A16E65E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XFEL Axion Searches - jack.halliday@stfc.ac.uk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BA3EE-4870-A3BA-30BD-7962D8C72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90162-6FA3-4AD1-844C-54E7D55EDC7C}" type="slidenum">
              <a:rPr lang="en-GB" smtClean="0"/>
              <a:t>28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74E0874-A2F4-41A2-E053-C097D97B9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Bounds on the coupling strength were calculated taking a 90% confidence interval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5FBA4CF-D5DF-BB9D-74BB-EB98ACD0305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88105" y="1719513"/>
                <a:ext cx="5720715" cy="3418974"/>
              </a:xfrm>
            </p:spPr>
            <p:txBody>
              <a:bodyPr>
                <a:noAutofit/>
              </a:bodyPr>
              <a:lstStyle/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12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Measured probability of axion generation: </a:t>
                </a:r>
                <a:endParaRPr lang="en-GB" sz="2000" dirty="0">
                  <a:solidFill>
                    <a:prstClr val="black"/>
                  </a:solidFill>
                  <a:latin typeface="Aptos" panose="02110004020202020204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1200"/>
                  </a:spcAft>
                  <a:buClrTx/>
                  <a:buSz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𝑃</m:t>
                      </m:r>
                      <m:sSup>
                        <m:sSupPr>
                          <m:ctrlP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↔</m:t>
                              </m:r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</m:d>
                        </m:e>
                        <m:sup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sz="18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det</m:t>
                              </m:r>
                            </m:sub>
                          </m:sSub>
                        </m:num>
                        <m:den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  <m:sSub>
                            <m:sSubPr>
                              <m:ctrlP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1800" dirty="0"/>
              </a:p>
              <a:p>
                <a:r>
                  <a:rPr lang="en-GB" sz="2000" dirty="0"/>
                  <a:t>Take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det</m:t>
                        </m:r>
                      </m:sub>
                    </m:sSub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=2.3</m:t>
                    </m:r>
                  </m:oMath>
                </a14:m>
                <a:r>
                  <a:rPr lang="en-GB" sz="2000" dirty="0"/>
                  <a:t> events (assume events Poisson distributed, 90 % confidence interval with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sz="2000" dirty="0"/>
                  <a:t>)</a:t>
                </a:r>
              </a:p>
              <a:p>
                <a:pPr>
                  <a:spcAft>
                    <a:spcPts val="1200"/>
                  </a:spcAft>
                </a:pPr>
                <a:r>
                  <a:rPr lang="en-GB" sz="2000" dirty="0"/>
                  <a:t>Upper bound on axion-photon coupling: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𝛾𝛾</m:t>
                          </m:r>
                        </m:sub>
                      </m:sSub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&lt;</m:t>
                      </m:r>
                      <m:sSup>
                        <m:sSup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en-GB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GB" sz="1800" b="0" i="0" smtClean="0">
                                      <a:latin typeface="Cambria Math" panose="02040503050406030204" pitchFamily="18" charset="0"/>
                                    </a:rPr>
                                    <m:t>eff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  <m:sub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n-GB" sz="18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  <m:sSub>
                                <m:sSubPr>
                                  <m:ctrlPr>
                                    <a:rPr lang="en-GB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GB" sz="1800" i="1">
                          <a:latin typeface="Cambria Math" panose="02040503050406030204" pitchFamily="18" charset="0"/>
                        </a:rPr>
                        <m:t>𝑃</m:t>
                      </m:r>
                      <m:sSup>
                        <m:sSupPr>
                          <m:ctrlPr>
                            <a:rPr lang="en-GB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↔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</m:d>
                        </m:e>
                        <m:sup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1/2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5FBA4CF-D5DF-BB9D-74BB-EB98ACD030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8105" y="1719513"/>
                <a:ext cx="5720715" cy="3418974"/>
              </a:xfrm>
              <a:blipFill>
                <a:blip r:embed="rId2"/>
                <a:stretch>
                  <a:fillRect l="-958" t="-1604" r="-53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C4F84B61-8E30-74B4-73F8-ED21B4126E74}"/>
              </a:ext>
            </a:extLst>
          </p:cNvPr>
          <p:cNvSpPr txBox="1"/>
          <p:nvPr/>
        </p:nvSpPr>
        <p:spPr>
          <a:xfrm>
            <a:off x="375286" y="5406280"/>
            <a:ext cx="58078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GB" sz="1600" b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T. Junk</a:t>
            </a:r>
            <a:r>
              <a:rPr lang="en-GB" sz="16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“Confidence level computation for combining searches with small statistics” </a:t>
            </a:r>
            <a:r>
              <a:rPr lang="en-GB" sz="1600" b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Nucl</a:t>
            </a:r>
            <a:r>
              <a:rPr lang="en-GB" sz="1600" b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. </a:t>
            </a:r>
            <a:r>
              <a:rPr lang="en-GB" sz="1600" b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Instrum</a:t>
            </a:r>
            <a:r>
              <a:rPr lang="en-GB" sz="1600" b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. Meth. A  </a:t>
            </a: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434,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435</a:t>
            </a: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GB" sz="1600" b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(1999)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4C66782E-DE3D-18D6-F031-BB3373197BC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00003959"/>
                  </p:ext>
                </p:extLst>
              </p:nvPr>
            </p:nvGraphicFramePr>
            <p:xfrm>
              <a:off x="7154944" y="2478848"/>
              <a:ext cx="4086031" cy="222929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87401">
                      <a:extLst>
                        <a:ext uri="{9D8B030D-6E8A-4147-A177-3AD203B41FA5}">
                          <a16:colId xmlns:a16="http://schemas.microsoft.com/office/drawing/2014/main" val="436213306"/>
                        </a:ext>
                      </a:extLst>
                    </a:gridCol>
                    <a:gridCol w="1328058">
                      <a:extLst>
                        <a:ext uri="{9D8B030D-6E8A-4147-A177-3AD203B41FA5}">
                          <a16:colId xmlns:a16="http://schemas.microsoft.com/office/drawing/2014/main" val="189025584"/>
                        </a:ext>
                      </a:extLst>
                    </a:gridCol>
                    <a:gridCol w="1470572">
                      <a:extLst>
                        <a:ext uri="{9D8B030D-6E8A-4147-A177-3AD203B41FA5}">
                          <a16:colId xmlns:a16="http://schemas.microsoft.com/office/drawing/2014/main" val="2226047736"/>
                        </a:ext>
                      </a:extLst>
                    </a:gridCol>
                  </a:tblGrid>
                  <a:tr h="35496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800" b="1" i="0" smtClean="0">
                                    <a:latin typeface="Cambria Math" panose="02040503050406030204" pitchFamily="18" charset="0"/>
                                  </a:rPr>
                                  <m:t>𝚫</m:t>
                                </m:r>
                                <m:r>
                                  <a:rPr lang="en-GB" sz="1800" b="1" i="1" smtClean="0"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  <m:r>
                                  <a:rPr lang="en-GB" sz="1800" b="1" i="1" smtClean="0">
                                    <a:latin typeface="Cambria Math" panose="02040503050406030204" pitchFamily="18" charset="0"/>
                                  </a:rPr>
                                  <m:t> [</m:t>
                                </m:r>
                                <m:r>
                                  <a:rPr lang="en-GB" sz="1800" b="1" i="0" smtClean="0">
                                    <a:latin typeface="Cambria Math" panose="02040503050406030204" pitchFamily="18" charset="0"/>
                                  </a:rPr>
                                  <m:t>𝐦𝐫𝐚𝐝</m:t>
                                </m:r>
                                <m:r>
                                  <a:rPr lang="en-GB" sz="1800" b="1" i="1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GB" sz="1800" b="1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auto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b="1" i="1" smtClean="0">
                                        <a:latin typeface="Cambria Math" panose="02040503050406030204" pitchFamily="18" charset="0"/>
                                      </a:rPr>
                                      <m:t>𝒎</m:t>
                                    </m:r>
                                  </m:e>
                                  <m:sub>
                                    <m:r>
                                      <a:rPr lang="en-GB" sz="1800" b="1" i="1" smtClean="0">
                                        <a:latin typeface="Cambria Math" panose="02040503050406030204" pitchFamily="18" charset="0"/>
                                      </a:rPr>
                                      <m:t>𝒂</m:t>
                                    </m:r>
                                  </m:sub>
                                </m:sSub>
                                <m:r>
                                  <a:rPr lang="en-GB" sz="1800" b="1" i="1" smtClean="0">
                                    <a:latin typeface="Cambria Math" panose="02040503050406030204" pitchFamily="18" charset="0"/>
                                  </a:rPr>
                                  <m:t> [</m:t>
                                </m:r>
                                <m:r>
                                  <a:rPr lang="en-GB" sz="1800" b="1" i="1" smtClean="0">
                                    <a:latin typeface="Cambria Math" panose="02040503050406030204" pitchFamily="18" charset="0"/>
                                  </a:rPr>
                                  <m:t>𝒆𝑽</m:t>
                                </m:r>
                                <m:r>
                                  <a:rPr lang="en-GB" sz="1800" b="1" i="1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GB" sz="1800" b="1" i="0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auto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b="1" i="1" smtClean="0">
                                        <a:latin typeface="Cambria Math" panose="02040503050406030204" pitchFamily="18" charset="0"/>
                                      </a:rPr>
                                      <m:t>𝒈</m:t>
                                    </m:r>
                                  </m:e>
                                  <m:sub>
                                    <m:r>
                                      <a:rPr lang="en-GB" sz="1800" b="1" i="1" smtClean="0">
                                        <a:latin typeface="Cambria Math" panose="02040503050406030204" pitchFamily="18" charset="0"/>
                                      </a:rPr>
                                      <m:t>𝒂</m:t>
                                    </m:r>
                                    <m:r>
                                      <a:rPr lang="en-GB" sz="1800" b="1" i="1" smtClean="0">
                                        <a:latin typeface="Cambria Math" panose="02040503050406030204" pitchFamily="18" charset="0"/>
                                      </a:rPr>
                                      <m:t>𝜸𝜸</m:t>
                                    </m:r>
                                  </m:sub>
                                </m:sSub>
                                <m:r>
                                  <a:rPr lang="en-GB" sz="1800" b="1" i="1" smtClean="0">
                                    <a:latin typeface="Cambria Math" panose="02040503050406030204" pitchFamily="18" charset="0"/>
                                  </a:rPr>
                                  <m:t> [</m:t>
                                </m:r>
                                <m:sSup>
                                  <m:sSupPr>
                                    <m:ctrlPr>
                                      <a:rPr lang="en-GB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800" b="1" i="0" smtClean="0">
                                        <a:latin typeface="Cambria Math" panose="02040503050406030204" pitchFamily="18" charset="0"/>
                                      </a:rPr>
                                      <m:t>𝐆𝐞𝐯</m:t>
                                    </m:r>
                                  </m:e>
                                  <m:sup>
                                    <m:r>
                                      <a:rPr lang="en-GB" sz="1800" b="1" i="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GB" sz="1800" b="1" i="0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p>
                                </m:sSup>
                                <m:r>
                                  <a:rPr lang="en-GB" sz="1800" b="1" i="0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GB" sz="1800" b="1" i="0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575642583"/>
                      </a:ext>
                    </a:extLst>
                  </a:tr>
                  <a:tr h="33494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800" i="1" dirty="0" smtClean="0">
                                    <a:latin typeface="Cambria Math" panose="02040503050406030204" pitchFamily="18" charset="0"/>
                                  </a:rPr>
                                  <m:t>0.0</m:t>
                                </m:r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auto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800" i="1" dirty="0" smtClean="0">
                                    <a:latin typeface="Cambria Math" panose="02040503050406030204" pitchFamily="18" charset="0"/>
                                  </a:rPr>
                                  <m:t>&lt; 44  </m:t>
                                </m:r>
                              </m:oMath>
                            </m:oMathPara>
                          </a14:m>
                          <a:endParaRPr lang="en-GB" sz="1800" i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auto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800" b="0" i="1" smtClean="0">
                                    <a:latin typeface="Cambria Math" panose="02040503050406030204" pitchFamily="18" charset="0"/>
                                  </a:rPr>
                                  <m:t>3.91×</m:t>
                                </m:r>
                                <m:sSup>
                                  <m:sSupPr>
                                    <m:ctrlPr>
                                      <a:rPr lang="en-GB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8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GB" sz="1800" b="0" i="1" smtClean="0">
                                        <a:latin typeface="Cambria Math" panose="02040503050406030204" pitchFamily="18" charset="0"/>
                                      </a:rPr>
                                      <m:t>−4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800" i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821120014"/>
                      </a:ext>
                    </a:extLst>
                  </a:tr>
                  <a:tr h="35496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800" i="1" dirty="0" smtClean="0">
                                    <a:latin typeface="Cambria Math" panose="02040503050406030204" pitchFamily="18" charset="0"/>
                                  </a:rPr>
                                  <m:t>1.0</m:t>
                                </m:r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auto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800" b="0" i="1" dirty="0" smtClean="0">
                                    <a:latin typeface="Cambria Math" panose="02040503050406030204" pitchFamily="18" charset="0"/>
                                  </a:rPr>
                                  <m:t>3.4×</m:t>
                                </m:r>
                                <m:sSup>
                                  <m:sSupPr>
                                    <m:ctrlPr>
                                      <a:rPr lang="en-GB" sz="18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800" b="0" i="1" dirty="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GB" sz="1800" b="0" i="1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GB" sz="1800" b="0" i="1" dirty="0" smtClean="0"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</m:oMath>
                            </m:oMathPara>
                          </a14:m>
                          <a:endParaRPr lang="en-GB" sz="1800" i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auto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800" b="0" i="1" smtClean="0">
                                    <a:latin typeface="Cambria Math" panose="02040503050406030204" pitchFamily="18" charset="0"/>
                                  </a:rPr>
                                  <m:t>3.10×</m:t>
                                </m:r>
                                <m:sSup>
                                  <m:sSupPr>
                                    <m:ctrlPr>
                                      <a:rPr lang="en-GB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8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GB" sz="1800" b="0" i="1" smtClean="0">
                                        <a:latin typeface="Cambria Math" panose="02040503050406030204" pitchFamily="18" charset="0"/>
                                      </a:rPr>
                                      <m:t>−4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800" i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007417254"/>
                      </a:ext>
                    </a:extLst>
                  </a:tr>
                  <a:tr h="35496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800" i="1" dirty="0" smtClean="0">
                                    <a:latin typeface="Cambria Math" panose="02040503050406030204" pitchFamily="18" charset="0"/>
                                  </a:rPr>
                                  <m:t>1.</m:t>
                                </m:r>
                                <m:r>
                                  <a:rPr lang="en-GB" sz="1800" b="0" i="1" dirty="0" smtClean="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auto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800" b="0" i="1" dirty="0" smtClean="0">
                                    <a:latin typeface="Cambria Math" panose="02040503050406030204" pitchFamily="18" charset="0"/>
                                  </a:rPr>
                                  <m:t>4.6×</m:t>
                                </m:r>
                                <m:sSup>
                                  <m:sSupPr>
                                    <m:ctrlPr>
                                      <a:rPr lang="en-GB" sz="18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800" b="0" i="1" dirty="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GB" sz="1800" b="0" i="1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GB" sz="1800" b="0" i="1" dirty="0" smtClean="0"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</m:oMath>
                            </m:oMathPara>
                          </a14:m>
                          <a:endParaRPr lang="en-GB" sz="1800" i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auto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800" b="0" i="1" smtClean="0">
                                    <a:latin typeface="Cambria Math" panose="02040503050406030204" pitchFamily="18" charset="0"/>
                                  </a:rPr>
                                  <m:t>3.87×</m:t>
                                </m:r>
                                <m:sSup>
                                  <m:sSupPr>
                                    <m:ctrlPr>
                                      <a:rPr lang="en-GB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8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GB" sz="1800" b="0" i="1" smtClean="0">
                                        <a:latin typeface="Cambria Math" panose="02040503050406030204" pitchFamily="18" charset="0"/>
                                      </a:rPr>
                                      <m:t>−4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800" i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005129482"/>
                      </a:ext>
                    </a:extLst>
                  </a:tr>
                  <a:tr h="35496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80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GB" sz="1800" b="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GB" sz="1800" i="1" dirty="0" smtClean="0">
                                    <a:latin typeface="Cambria Math" panose="02040503050406030204" pitchFamily="18" charset="0"/>
                                  </a:rPr>
                                  <m:t>.0</m:t>
                                </m:r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auto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800" b="0" i="1" dirty="0" smtClean="0">
                                    <a:latin typeface="Cambria Math" panose="02040503050406030204" pitchFamily="18" charset="0"/>
                                  </a:rPr>
                                  <m:t>1.1×</m:t>
                                </m:r>
                                <m:sSup>
                                  <m:sSupPr>
                                    <m:ctrlPr>
                                      <a:rPr lang="en-GB" sz="18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800" b="0" i="1" dirty="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GB" sz="1800" b="0" i="1" dirty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GB" sz="1800" b="0" i="1" dirty="0" smtClean="0"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</m:oMath>
                            </m:oMathPara>
                          </a14:m>
                          <a:endParaRPr lang="en-GB" sz="1800" i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auto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800" b="0" i="1" smtClean="0">
                                    <a:latin typeface="Cambria Math" panose="02040503050406030204" pitchFamily="18" charset="0"/>
                                  </a:rPr>
                                  <m:t>3.69×</m:t>
                                </m:r>
                                <m:sSup>
                                  <m:sSupPr>
                                    <m:ctrlPr>
                                      <a:rPr lang="en-GB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8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GB" sz="1800" b="0" i="1" smtClean="0">
                                        <a:latin typeface="Cambria Math" panose="02040503050406030204" pitchFamily="18" charset="0"/>
                                      </a:rPr>
                                      <m:t>−4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800" i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7534558"/>
                      </a:ext>
                    </a:extLst>
                  </a:tr>
                  <a:tr h="35496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800" b="0" i="1" dirty="0" smtClean="0">
                                    <a:latin typeface="Cambria Math" panose="02040503050406030204" pitchFamily="18" charset="0"/>
                                  </a:rPr>
                                  <m:t>50.</m:t>
                                </m:r>
                                <m:r>
                                  <a:rPr lang="en-GB" sz="180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auto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800" b="0" i="1" dirty="0" smtClean="0">
                                    <a:latin typeface="Cambria Math" panose="02040503050406030204" pitchFamily="18" charset="0"/>
                                  </a:rPr>
                                  <m:t>2.4×</m:t>
                                </m:r>
                                <m:sSup>
                                  <m:sSupPr>
                                    <m:ctrlPr>
                                      <a:rPr lang="en-GB" sz="18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800" b="0" i="1" dirty="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GB" sz="1800" b="0" i="1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GB" sz="1800" b="0" i="1" dirty="0" smtClean="0"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</m:oMath>
                            </m:oMathPara>
                          </a14:m>
                          <a:endParaRPr lang="en-GB" sz="1800" i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auto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800" b="0" i="1" smtClean="0">
                                    <a:latin typeface="Cambria Math" panose="02040503050406030204" pitchFamily="18" charset="0"/>
                                  </a:rPr>
                                  <m:t>2.76×</m:t>
                                </m:r>
                                <m:sSup>
                                  <m:sSupPr>
                                    <m:ctrlPr>
                                      <a:rPr lang="en-GB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8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GB" sz="1800" b="0" i="1" smtClean="0">
                                        <a:latin typeface="Cambria Math" panose="02040503050406030204" pitchFamily="18" charset="0"/>
                                      </a:rPr>
                                      <m:t>−4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800" i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15078997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4C66782E-DE3D-18D6-F031-BB3373197BC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00003959"/>
                  </p:ext>
                </p:extLst>
              </p:nvPr>
            </p:nvGraphicFramePr>
            <p:xfrm>
              <a:off x="7154944" y="2478848"/>
              <a:ext cx="4086031" cy="222929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87401">
                      <a:extLst>
                        <a:ext uri="{9D8B030D-6E8A-4147-A177-3AD203B41FA5}">
                          <a16:colId xmlns:a16="http://schemas.microsoft.com/office/drawing/2014/main" val="436213306"/>
                        </a:ext>
                      </a:extLst>
                    </a:gridCol>
                    <a:gridCol w="1328058">
                      <a:extLst>
                        <a:ext uri="{9D8B030D-6E8A-4147-A177-3AD203B41FA5}">
                          <a16:colId xmlns:a16="http://schemas.microsoft.com/office/drawing/2014/main" val="189025584"/>
                        </a:ext>
                      </a:extLst>
                    </a:gridCol>
                    <a:gridCol w="1470572">
                      <a:extLst>
                        <a:ext uri="{9D8B030D-6E8A-4147-A177-3AD203B41FA5}">
                          <a16:colId xmlns:a16="http://schemas.microsoft.com/office/drawing/2014/main" val="2226047736"/>
                        </a:ext>
                      </a:extLst>
                    </a:gridCol>
                  </a:tblGrid>
                  <a:tr h="40049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980" t="-3125" r="-217647" b="-4656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98095" t="-3125" r="-111429" b="-4656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79310" t="-3125" r="-862" b="-46562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7564258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980" t="-117857" r="-217647" b="-432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98095" t="-117857" r="-111429" b="-432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9310" t="-117857" r="-862" b="-43214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2112001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980" t="-210345" r="-217647" b="-3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98095" t="-210345" r="-111429" b="-3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9310" t="-210345" r="-862" b="-3172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0741725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980" t="-310345" r="-217647" b="-2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98095" t="-310345" r="-111429" b="-2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9310" t="-310345" r="-862" b="-2172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0512948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980" t="-410345" r="-217647" b="-1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98095" t="-410345" r="-111429" b="-1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9310" t="-410345" r="-862" b="-1172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53455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980" t="-510345" r="-217647" b="-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98095" t="-510345" r="-111429" b="-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9310" t="-510345" r="-862" b="-172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5078997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3992473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0C661810-954E-4F40-33BB-51B89E2485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313" y="1339328"/>
            <a:ext cx="5997371" cy="4179344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7DE563-029F-0EA1-9A4B-0071C78BF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XFEL Axion Searches - jack.halliday@stfc.ac.uk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DB5282-6329-0213-1D61-899A3503B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90162-6FA3-4AD1-844C-54E7D55EDC7C}" type="slidenum">
              <a:rPr lang="en-GB" smtClean="0"/>
              <a:t>29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08E950-B66C-11F1-9E88-E355D7E75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Bounds obtained in this work are competitive with existing studies - using a complementary search technique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894605-FE20-48F4-0872-49F9019E202C}"/>
              </a:ext>
            </a:extLst>
          </p:cNvPr>
          <p:cNvSpPr txBox="1"/>
          <p:nvPr/>
        </p:nvSpPr>
        <p:spPr>
          <a:xfrm>
            <a:off x="315501" y="5920634"/>
            <a:ext cx="115609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J. W. D. Halliday </a:t>
            </a:r>
            <a:r>
              <a:rPr lang="en-GB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et. al.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“Bounds on Heavy Axions with an X-Ray Free Electron Laser”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Phys. Rev. Lett.</a:t>
            </a: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134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055002 (2025)</a:t>
            </a:r>
            <a:endParaRPr lang="en-GB" sz="1600" b="0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07703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9C5F7-8C4D-2A67-54EA-26541259D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Axions solve the  strong CP problem and are a cold dark matter candidate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19">
                <a:extLst>
                  <a:ext uri="{FF2B5EF4-FFF2-40B4-BE49-F238E27FC236}">
                    <a16:creationId xmlns:a16="http://schemas.microsoft.com/office/drawing/2014/main" id="{AD321699-116F-B79C-7453-6835DB0938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4321" y="1529688"/>
                <a:ext cx="5925850" cy="4893972"/>
              </a:xfrm>
            </p:spPr>
            <p:txBody>
              <a:bodyPr>
                <a:norm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GB" sz="2000" dirty="0"/>
                  <a:t>Postulated to explain the </a:t>
                </a:r>
                <a:r>
                  <a:rPr lang="en-GB" sz="2000" i="1" dirty="0"/>
                  <a:t>absence</a:t>
                </a:r>
                <a:r>
                  <a:rPr lang="en-GB" sz="2000" dirty="0"/>
                  <a:t> of CP-violation in strong interactions (which would otherwise generate an electric dipole moment for the neutron)</a:t>
                </a:r>
              </a:p>
              <a:p>
                <a:pPr>
                  <a:spcAft>
                    <a:spcPts val="1200"/>
                  </a:spcAft>
                </a:pPr>
                <a:r>
                  <a:rPr lang="en-GB" sz="2000" dirty="0"/>
                  <a:t>The axion arises from spontaneous breaking of the  Peccei-Quinn (PQ) symmetry</a:t>
                </a:r>
              </a:p>
              <a:p>
                <a:pPr>
                  <a:spcAft>
                    <a:spcPts val="1200"/>
                  </a:spcAft>
                </a:pPr>
                <a:r>
                  <a:rPr lang="en-GB" sz="2000" dirty="0"/>
                  <a:t>Axion-like particles (ALPs) also arise generically in string theory</a:t>
                </a:r>
              </a:p>
              <a:p>
                <a:pPr>
                  <a:spcAft>
                    <a:spcPts val="1200"/>
                  </a:spcAft>
                </a:pPr>
                <a:r>
                  <a:rPr lang="en-GB" sz="2000" dirty="0"/>
                  <a:t>Light axions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sup>
                    </m:sSup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</a:rPr>
                      <m:t>eV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GB" sz="2000" b="0" dirty="0"/>
                  <a:t>are </a:t>
                </a:r>
                <a:r>
                  <a:rPr lang="en-GB" sz="2000" dirty="0"/>
                  <a:t>a natural candidate for cold </a:t>
                </a:r>
                <a:r>
                  <a:rPr lang="en-GB" sz="2000" b="0" dirty="0"/>
                  <a:t>dark matter</a:t>
                </a:r>
              </a:p>
              <a:p>
                <a:pPr>
                  <a:spcAft>
                    <a:spcPts val="1200"/>
                  </a:spcAft>
                </a:pPr>
                <a:r>
                  <a:rPr lang="en-GB" sz="2000" dirty="0"/>
                  <a:t>L</a:t>
                </a:r>
                <a:r>
                  <a:rPr lang="en-GB" sz="2000" b="0" dirty="0"/>
                  <a:t>aboratory searches target this light axion window </a:t>
                </a:r>
              </a:p>
            </p:txBody>
          </p:sp>
        </mc:Choice>
        <mc:Fallback xmlns="">
          <p:sp>
            <p:nvSpPr>
              <p:cNvPr id="20" name="Content Placeholder 19">
                <a:extLst>
                  <a:ext uri="{FF2B5EF4-FFF2-40B4-BE49-F238E27FC236}">
                    <a16:creationId xmlns:a16="http://schemas.microsoft.com/office/drawing/2014/main" id="{AD321699-116F-B79C-7453-6835DB0938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4321" y="1529688"/>
                <a:ext cx="5925850" cy="4893972"/>
              </a:xfrm>
              <a:blipFill>
                <a:blip r:embed="rId2"/>
                <a:stretch>
                  <a:fillRect l="-925" t="-1245" r="-22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DEDE9847-742E-B7B5-7A59-8A77D27F2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XFEL Axion Searches - jack.halliday@stfc.ac.uk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CEAB0ACA-F925-D003-A714-57ECE9796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90162-6FA3-4AD1-844C-54E7D55EDC7C}" type="slidenum">
              <a:rPr lang="en-GB" smtClean="0"/>
              <a:t>3</a:t>
            </a:fld>
            <a:endParaRPr lang="en-GB" dirty="0"/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C9BD15A7-C6D1-354F-3C39-F9AE07AE9A1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543" y="1622991"/>
            <a:ext cx="5500688" cy="370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A9E62D2-B166-1055-F96F-79F791FE501D}"/>
              </a:ext>
            </a:extLst>
          </p:cNvPr>
          <p:cNvSpPr txBox="1"/>
          <p:nvPr/>
        </p:nvSpPr>
        <p:spPr>
          <a:xfrm>
            <a:off x="6520543" y="5328565"/>
            <a:ext cx="5500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Credit: Ciaran O'Hare (github.com/cajohare/</a:t>
            </a: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AxionLimits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</a:t>
            </a:r>
          </a:p>
          <a:p>
            <a:pPr algn="ctr"/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4E7B0F5-2E40-BE3E-A416-D0EAA0FB51D1}"/>
                  </a:ext>
                </a:extLst>
              </p:cNvPr>
              <p:cNvSpPr txBox="1"/>
              <p:nvPr/>
            </p:nvSpPr>
            <p:spPr>
              <a:xfrm>
                <a:off x="9820875" y="3838174"/>
                <a:ext cx="7950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rgbClr val="DCA51B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GB" b="0" i="1" smtClean="0">
                          <a:solidFill>
                            <a:srgbClr val="DCA51B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GB" b="0" i="1" smtClean="0">
                              <a:solidFill>
                                <a:srgbClr val="DCA51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rgbClr val="DCA51B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rgbClr val="DCA51B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DCA51B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4E7B0F5-2E40-BE3E-A416-D0EAA0FB51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0875" y="3838174"/>
                <a:ext cx="795089" cy="276999"/>
              </a:xfrm>
              <a:prstGeom prst="rect">
                <a:avLst/>
              </a:prstGeom>
              <a:blipFill>
                <a:blip r:embed="rId4"/>
                <a:stretch>
                  <a:fillRect l="-7692" r="-1538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DAE182F2-26B7-D2D4-12B1-40C3DC6656AA}"/>
              </a:ext>
            </a:extLst>
          </p:cNvPr>
          <p:cNvSpPr txBox="1"/>
          <p:nvPr/>
        </p:nvSpPr>
        <p:spPr>
          <a:xfrm>
            <a:off x="344321" y="5769741"/>
            <a:ext cx="59258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F. Chadha-Day </a:t>
            </a:r>
            <a:r>
              <a:rPr lang="en-GB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et al.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“</a:t>
            </a:r>
            <a:r>
              <a:rPr lang="en-GB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Axion dark matter: What is it and why now?</a:t>
            </a:r>
            <a:r>
              <a:rPr lang="en-GB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” </a:t>
            </a:r>
            <a:r>
              <a:rPr lang="en-GB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Sci. Adv. </a:t>
            </a:r>
            <a:r>
              <a:rPr lang="en-GB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8</a:t>
            </a:r>
            <a:r>
              <a:rPr lang="en-GB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, eabj3618 (2022).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779FA3-9011-5FBD-DCE6-49305A4CB2B3}"/>
              </a:ext>
            </a:extLst>
          </p:cNvPr>
          <p:cNvSpPr txBox="1"/>
          <p:nvPr/>
        </p:nvSpPr>
        <p:spPr>
          <a:xfrm>
            <a:off x="8445534" y="3930507"/>
            <a:ext cx="833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 err="1">
                <a:solidFill>
                  <a:srgbClr val="4169E1"/>
                </a:solidFill>
              </a:rPr>
              <a:t>Haloscopes</a:t>
            </a:r>
            <a:r>
              <a:rPr lang="en-GB" sz="900" dirty="0">
                <a:solidFill>
                  <a:srgbClr val="4169E1"/>
                </a:solidFill>
              </a:rPr>
              <a:t> (e.g. ADMX)</a:t>
            </a:r>
          </a:p>
        </p:txBody>
      </p:sp>
    </p:spTree>
    <p:extLst>
      <p:ext uri="{BB962C8B-B14F-4D97-AF65-F5344CB8AC3E}">
        <p14:creationId xmlns:p14="http://schemas.microsoft.com/office/powerpoint/2010/main" val="595310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264569-14DB-7B0E-E732-1A3DDBA74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541F2FC7-43ED-C083-42B5-FCFE45F286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313" y="1413984"/>
            <a:ext cx="5997371" cy="4179344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79274E-4852-1D6B-1F90-7DAF2C44D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XFEL Axion Searches - jack.halliday@stfc.ac.uk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A2A299-3E59-97B8-52E5-6DF4F0630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90162-6FA3-4AD1-844C-54E7D55EDC7C}" type="slidenum">
              <a:rPr lang="en-GB" smtClean="0"/>
              <a:t>30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1692076-1826-5E15-DF04-53BDFB200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Bounds obtained in this work are competitive with existing studies - using a complementary search technique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C9EF8C5-EB25-CE0C-F414-F34E3C295C6E}"/>
              </a:ext>
            </a:extLst>
          </p:cNvPr>
          <p:cNvGrpSpPr/>
          <p:nvPr/>
        </p:nvGrpSpPr>
        <p:grpSpPr>
          <a:xfrm>
            <a:off x="552450" y="4486275"/>
            <a:ext cx="2152650" cy="714375"/>
            <a:chOff x="600075" y="4143375"/>
            <a:chExt cx="2152650" cy="7143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E94D8349-2CB7-5D8A-7CB1-BED4C5CFD308}"/>
                    </a:ext>
                  </a:extLst>
                </p:cNvPr>
                <p:cNvSpPr txBox="1"/>
                <p:nvPr/>
              </p:nvSpPr>
              <p:spPr>
                <a:xfrm>
                  <a:off x="635794" y="4148479"/>
                  <a:ext cx="2050256" cy="70416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en-GB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GB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GB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  <m:sup>
                                <m:r>
                                  <a:rPr lang="en-GB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GB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en-GB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GB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𝛾</m:t>
                                </m:r>
                              </m:sub>
                              <m:sup>
                                <m:r>
                                  <a:rPr lang="en-GB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  <m:r>
                          <a:rPr lang="en-GB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f>
                          <m:fPr>
                            <m:ctrlPr>
                              <a:rPr lang="en-GB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  <m:sSub>
                              <m:sSubPr>
                                <m:ctrlPr>
                                  <a:rPr lang="en-GB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GB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𝛾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GB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GB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𝑒𝑓𝑓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E94D8349-2CB7-5D8A-7CB1-BED4C5CFD3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794" y="4148479"/>
                  <a:ext cx="2050256" cy="70416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082F16B-2E6B-1303-6B45-AC123C43502F}"/>
                </a:ext>
              </a:extLst>
            </p:cNvPr>
            <p:cNvSpPr/>
            <p:nvPr/>
          </p:nvSpPr>
          <p:spPr>
            <a:xfrm>
              <a:off x="600075" y="4143375"/>
              <a:ext cx="2152650" cy="714375"/>
            </a:xfrm>
            <a:prstGeom prst="roundRect">
              <a:avLst/>
            </a:prstGeom>
            <a:noFill/>
            <a:ln w="38100">
              <a:solidFill>
                <a:srgbClr val="EA008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719F78-A6CE-A5C3-3AF6-BFE65BE24443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2705100" y="4019550"/>
            <a:ext cx="1571625" cy="823913"/>
          </a:xfrm>
          <a:prstGeom prst="line">
            <a:avLst/>
          </a:prstGeom>
          <a:ln w="57150">
            <a:solidFill>
              <a:srgbClr val="EA0087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B8622D3-FCF8-786F-B5A0-BE1299F4EC35}"/>
              </a:ext>
            </a:extLst>
          </p:cNvPr>
          <p:cNvGrpSpPr/>
          <p:nvPr/>
        </p:nvGrpSpPr>
        <p:grpSpPr>
          <a:xfrm>
            <a:off x="8274941" y="4916165"/>
            <a:ext cx="3678934" cy="714375"/>
            <a:chOff x="635794" y="4143375"/>
            <a:chExt cx="2094305" cy="71437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0B4398F-49A4-CF04-877B-5DF850386163}"/>
                </a:ext>
              </a:extLst>
            </p:cNvPr>
            <p:cNvSpPr/>
            <p:nvPr/>
          </p:nvSpPr>
          <p:spPr>
            <a:xfrm>
              <a:off x="763963" y="4143375"/>
              <a:ext cx="1849002" cy="71437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EA008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DB657D6-69CF-BEE5-698A-7335475A1532}"/>
                    </a:ext>
                  </a:extLst>
                </p:cNvPr>
                <p:cNvSpPr txBox="1"/>
                <p:nvPr/>
              </p:nvSpPr>
              <p:spPr>
                <a:xfrm>
                  <a:off x="635794" y="4148479"/>
                  <a:ext cx="2094305" cy="65601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Sup>
                              <m:sSubSup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𝛾</m:t>
                                </m:r>
                              </m:sub>
                              <m:sup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+2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𝛾</m:t>
                                </m:r>
                              </m:sub>
                            </m:sSub>
                            <m:r>
                              <m:rPr>
                                <m:sty m:val="p"/>
                              </m:rPr>
                              <a:rPr lang="en-GB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𝐵</m:t>
                                    </m:r>
                                  </m:sub>
                                </m:sSub>
                              </m:e>
                            </m:d>
                            <m:r>
                              <m:rPr>
                                <m:sty m:val="p"/>
                              </m:rPr>
                              <a:rPr lang="en-GB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ra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DB657D6-69CF-BEE5-698A-7335475A15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794" y="4148479"/>
                  <a:ext cx="2094305" cy="65601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191073D-6793-92FC-D250-CF5D09FF1DFC}"/>
              </a:ext>
            </a:extLst>
          </p:cNvPr>
          <p:cNvCxnSpPr>
            <a:cxnSpLocks/>
          </p:cNvCxnSpPr>
          <p:nvPr/>
        </p:nvCxnSpPr>
        <p:spPr>
          <a:xfrm flipH="1" flipV="1">
            <a:off x="8274941" y="4221448"/>
            <a:ext cx="426143" cy="692165"/>
          </a:xfrm>
          <a:prstGeom prst="line">
            <a:avLst/>
          </a:prstGeom>
          <a:ln w="57150">
            <a:solidFill>
              <a:srgbClr val="EA0087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8A45B4F-334A-5A7D-8574-808DB684C09C}"/>
              </a:ext>
            </a:extLst>
          </p:cNvPr>
          <p:cNvGrpSpPr/>
          <p:nvPr/>
        </p:nvGrpSpPr>
        <p:grpSpPr>
          <a:xfrm>
            <a:off x="315499" y="1261875"/>
            <a:ext cx="4208877" cy="830192"/>
            <a:chOff x="8110778" y="1365037"/>
            <a:chExt cx="3749493" cy="830192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E2B8FEE-858A-9992-8567-3788246F42F2}"/>
                </a:ext>
              </a:extLst>
            </p:cNvPr>
            <p:cNvSpPr/>
            <p:nvPr/>
          </p:nvSpPr>
          <p:spPr>
            <a:xfrm>
              <a:off x="8110778" y="1374562"/>
              <a:ext cx="3673124" cy="8206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EA008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0013217A-4792-BB8B-FE71-781E0CAAD1EF}"/>
                    </a:ext>
                  </a:extLst>
                </p:cNvPr>
                <p:cNvSpPr txBox="1"/>
                <p:nvPr/>
              </p:nvSpPr>
              <p:spPr>
                <a:xfrm>
                  <a:off x="8110779" y="1365037"/>
                  <a:ext cx="3749492" cy="78053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8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8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GB" sz="1800" b="0" i="1" smtClean="0">
                                <a:latin typeface="Cambria Math" panose="02040503050406030204" pitchFamily="18" charset="0"/>
                              </a:rPr>
                              <m:t>𝛾𝛾</m:t>
                            </m:r>
                          </m:sub>
                        </m:s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&lt;</m:t>
                        </m:r>
                        <m:sSup>
                          <m:sSupPr>
                            <m:ctrlPr>
                              <a:rPr lang="en-GB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GB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GB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18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GB" sz="18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  <m:sSub>
                                  <m:sSubPr>
                                    <m:ctrlPr>
                                      <a:rPr lang="en-GB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GB" sz="1800" b="0" i="0" smtClean="0">
                                        <a:latin typeface="Cambria Math" panose="02040503050406030204" pitchFamily="18" charset="0"/>
                                      </a:rPr>
                                      <m:t>eff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GB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en-GB" sz="18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GB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b="0" i="1" smtClean="0">
                                        <a:latin typeface="Cambria Math" panose="02040503050406030204" pitchFamily="18" charset="0"/>
                                      </a:rPr>
                                      <m:t>𝜉</m:t>
                                    </m:r>
                                  </m:e>
                                  <m:sub>
                                    <m:r>
                                      <a:rPr lang="en-GB" sz="18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sub>
                                </m:sSub>
                                <m:r>
                                  <m:rPr>
                                    <m:sty m:val="p"/>
                                  </m:rPr>
                                  <a:rPr lang="en-GB" sz="1800" b="0" i="0" smtClean="0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  <m:sSub>
                                  <m:sSubPr>
                                    <m:ctrlPr>
                                      <a:rPr lang="en-GB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b="0" i="1" smtClean="0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GB" sz="18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GB" sz="18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sSup>
                          <m:sSupPr>
                            <m:ctrlPr>
                              <a:rPr lang="en-GB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GB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GB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det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𝜂</m:t>
                                    </m:r>
                                    <m:sSub>
                                      <m:sSubPr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𝑖𝑛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GB" sz="1800" b="0" i="1" smtClean="0">
                                <a:latin typeface="Cambria Math" panose="02040503050406030204" pitchFamily="18" charset="0"/>
                              </a:rPr>
                              <m:t>−1/4</m:t>
                            </m:r>
                          </m:sup>
                        </m:s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0013217A-4792-BB8B-FE71-781E0CAAD1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0779" y="1365037"/>
                  <a:ext cx="3749492" cy="78053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FBF9395-D657-6084-B634-94F3DE7E79AC}"/>
              </a:ext>
            </a:extLst>
          </p:cNvPr>
          <p:cNvSpPr txBox="1"/>
          <p:nvPr/>
        </p:nvSpPr>
        <p:spPr>
          <a:xfrm>
            <a:off x="315501" y="5920634"/>
            <a:ext cx="115609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J. W. D. Halliday </a:t>
            </a:r>
            <a:r>
              <a:rPr lang="en-GB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et. al.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“Bounds on Heavy Axions with an X-Ray Free Electron Laser”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Phys. Rev. Lett.</a:t>
            </a: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134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055002 (2025)</a:t>
            </a:r>
            <a:endParaRPr lang="en-GB" sz="1600" b="0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215488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151923D-86E2-1C73-7C7A-FD48749C1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bounds are complimentary to those imposed from searches using accelerators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A35987D0-287A-A4B2-DB22-D58B8E8F732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1531" y="1203002"/>
                <a:ext cx="6619367" cy="3706628"/>
              </a:xfrm>
            </p:spPr>
            <p:txBody>
              <a:bodyPr>
                <a:noAutofit/>
              </a:bodyPr>
              <a:lstStyle/>
              <a:p>
                <a:pPr marL="0" indent="0" algn="ctr">
                  <a:buNone/>
                </a:pPr>
                <a:r>
                  <a:rPr lang="en-GB" b="1" dirty="0"/>
                  <a:t>BaBar </a:t>
                </a:r>
              </a:p>
              <a:p>
                <a:pPr>
                  <a:spcBef>
                    <a:spcPts val="0"/>
                  </a:spcBef>
                </a:pPr>
                <a:r>
                  <a:rPr lang="en-GB" sz="2000" dirty="0"/>
                  <a:t>Bounds on dark photon detection [</a:t>
                </a:r>
                <a:r>
                  <a:rPr lang="en-GB" sz="2000" dirty="0" err="1"/>
                  <a:t>BaBar</a:t>
                </a:r>
                <a:r>
                  <a:rPr lang="en-GB" sz="2000" dirty="0"/>
                  <a:t> Collaboration] recast by Dolan </a:t>
                </a:r>
                <a:r>
                  <a:rPr lang="en-GB" sz="2000" i="1" dirty="0"/>
                  <a:t>et al.</a:t>
                </a:r>
                <a:r>
                  <a:rPr lang="en-GB" sz="2000" dirty="0"/>
                  <a:t> to obtain a bounds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 dirty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sz="2000" i="1" dirty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GB" sz="2000" i="1" dirty="0">
                            <a:latin typeface="Cambria Math" panose="02040503050406030204" pitchFamily="18" charset="0"/>
                          </a:rPr>
                          <m:t>𝛾𝛾</m:t>
                        </m:r>
                      </m:sub>
                    </m:sSub>
                  </m:oMath>
                </a14:m>
                <a:r>
                  <a:rPr lang="en-GB" sz="2000" dirty="0"/>
                  <a:t>.</a:t>
                </a:r>
              </a:p>
              <a:p>
                <a:pPr>
                  <a:spcAft>
                    <a:spcPts val="1200"/>
                  </a:spcAft>
                </a:pPr>
                <a:r>
                  <a:rPr lang="en-GB" sz="2000" dirty="0"/>
                  <a:t>Probes spontaneous axion decay</a:t>
                </a:r>
              </a:p>
              <a:p>
                <a:pPr marL="0" indent="0" algn="ctr">
                  <a:buNone/>
                </a:pPr>
                <a:r>
                  <a:rPr lang="en-GB" b="1" dirty="0"/>
                  <a:t>NA64</a:t>
                </a:r>
                <a:r>
                  <a:rPr lang="en-GB" sz="2000" dirty="0"/>
                  <a:t> </a:t>
                </a:r>
              </a:p>
              <a:p>
                <a:pPr>
                  <a:spcBef>
                    <a:spcPts val="0"/>
                  </a:spcBef>
                </a:pPr>
                <a:r>
                  <a:rPr lang="en-GB" sz="2000" dirty="0"/>
                  <a:t>Target-Bremsstrahlung photons generated by 100 GeV electrons in NA64 beam dump produce axions via the </a:t>
                </a:r>
                <a:r>
                  <a:rPr lang="en-GB" sz="2000" dirty="0" err="1"/>
                  <a:t>Primakoff</a:t>
                </a:r>
                <a:r>
                  <a:rPr lang="en-GB" sz="2000" dirty="0"/>
                  <a:t> effect</a:t>
                </a:r>
              </a:p>
              <a:p>
                <a:r>
                  <a:rPr lang="en-GB" sz="2000" dirty="0"/>
                  <a:t>Search for both spontaneous axion decay and missing energy in calorimetry data </a:t>
                </a: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A35987D0-287A-A4B2-DB22-D58B8E8F73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1531" y="1203002"/>
                <a:ext cx="6619367" cy="3706628"/>
              </a:xfrm>
              <a:blipFill>
                <a:blip r:embed="rId2"/>
                <a:stretch>
                  <a:fillRect l="-829" t="-2796" b="-4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8E9434-E639-EA63-7B52-5008B326E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XFEL Axion Searches - jack.halliday@stfc.ac.uk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3C51E-5BBE-ED59-1D77-8357F4D48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90162-6FA3-4AD1-844C-54E7D55EDC7C}" type="slidenum">
              <a:rPr lang="en-GB" smtClean="0"/>
              <a:t>31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D235AE-8F9C-3519-E577-B0109F7A2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8346" y="1174652"/>
            <a:ext cx="4777482" cy="15962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E3DBDA-150C-ACC3-04BF-C44502CFB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7859" y="3171251"/>
            <a:ext cx="4813186" cy="14543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EA525A4-18D3-C97C-2C59-D0FC9A4ED9BA}"/>
              </a:ext>
            </a:extLst>
          </p:cNvPr>
          <p:cNvSpPr txBox="1"/>
          <p:nvPr/>
        </p:nvSpPr>
        <p:spPr>
          <a:xfrm>
            <a:off x="408851" y="5025953"/>
            <a:ext cx="11374297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GB" sz="1500" b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The </a:t>
            </a:r>
            <a:r>
              <a:rPr lang="en-GB" sz="1500" b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BaBar</a:t>
            </a:r>
            <a:r>
              <a:rPr lang="en-GB" sz="1500" b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collaboration. </a:t>
            </a:r>
            <a:r>
              <a:rPr lang="en-GB" sz="15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“Search for Invisible Decays of a Dark Photon Produced in </a:t>
            </a:r>
            <a:r>
              <a:rPr lang="en-GB" sz="1500" b="0" i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e</a:t>
            </a:r>
            <a:r>
              <a:rPr lang="en-GB" sz="1500" b="0" i="1" baseline="300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+</a:t>
            </a:r>
            <a:r>
              <a:rPr lang="en-GB" sz="1500" b="0" i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e</a:t>
            </a:r>
            <a:r>
              <a:rPr lang="en-GB" sz="1500" b="0" i="1" baseline="30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− </a:t>
            </a:r>
            <a:r>
              <a:rPr lang="en-GB" sz="15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Collisions at </a:t>
            </a:r>
            <a:r>
              <a:rPr lang="en-GB" sz="1500" b="0" i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BaBar</a:t>
            </a:r>
            <a:r>
              <a:rPr lang="en-GB" sz="15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” , </a:t>
            </a:r>
            <a:r>
              <a:rPr lang="en-GB" sz="1500" b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Phys. Rev. Lett.  </a:t>
            </a:r>
            <a:r>
              <a:rPr lang="en-GB" sz="15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119</a:t>
            </a:r>
            <a:r>
              <a:rPr lang="en-GB" sz="1500" b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(2017)</a:t>
            </a:r>
          </a:p>
          <a:p>
            <a:pPr algn="l">
              <a:spcAft>
                <a:spcPts val="1200"/>
              </a:spcAft>
            </a:pPr>
            <a:r>
              <a:rPr lang="en-GB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J. Dolan </a:t>
            </a:r>
            <a:r>
              <a:rPr lang="en-GB" sz="15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 al. “Revised constraints and Belle-II sensitivity for visible and invisible axion-like particles”, </a:t>
            </a:r>
            <a:r>
              <a:rPr lang="en-GB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J. High </a:t>
            </a:r>
            <a:r>
              <a:rPr lang="en-GB" sz="15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Energ</a:t>
            </a:r>
            <a:r>
              <a:rPr lang="en-GB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Phys. 94 (2017)</a:t>
            </a:r>
          </a:p>
          <a:p>
            <a:pPr algn="l">
              <a:spcAft>
                <a:spcPts val="1200"/>
              </a:spcAft>
            </a:pPr>
            <a:r>
              <a:rPr lang="en-GB" sz="1500" b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The NA64 Collaboration, “Search for Axionlike and Scalar Particles with the NA64 Experiment</a:t>
            </a:r>
            <a:r>
              <a:rPr lang="en-GB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” Phys. Rev. Lett. </a:t>
            </a:r>
            <a:r>
              <a:rPr lang="en-GB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125</a:t>
            </a:r>
            <a:r>
              <a:rPr lang="en-GB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(2020)</a:t>
            </a:r>
            <a:endParaRPr lang="en-GB" sz="1500" b="0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421821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53796D-B3AC-BD1E-B39B-1A0B6A784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XFEL Axion Searches - jack.halliday@stfc.ac.uk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3E6461-1304-5315-C45E-F22E7295F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90162-6FA3-4AD1-844C-54E7D55EDC7C}" type="slidenum">
              <a:rPr lang="en-GB" smtClean="0"/>
              <a:t>32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81B0804-75D0-CE71-0C38-7F47DE3AD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Follow-up SACLA measurements yield preliminary bounds approaching the QCD axion band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1FACFA3-C034-5127-476A-74AA621EC29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333" y="1284129"/>
                <a:ext cx="6502479" cy="4903292"/>
              </a:xfrm>
            </p:spPr>
            <p:txBody>
              <a:bodyPr>
                <a:no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GB" sz="2000" dirty="0"/>
                  <a:t>Follow-up axion search performed at SACLA building directly on the </a:t>
                </a:r>
                <a:r>
                  <a:rPr lang="en-GB" sz="2000" dirty="0" err="1"/>
                  <a:t>EuXFEL</a:t>
                </a:r>
                <a:r>
                  <a:rPr lang="en-GB" sz="2000" dirty="0"/>
                  <a:t> configuration</a:t>
                </a:r>
              </a:p>
              <a:p>
                <a:pPr>
                  <a:spcAft>
                    <a:spcPts val="600"/>
                  </a:spcAft>
                </a:pPr>
                <a:r>
                  <a:rPr lang="en-GB" sz="2000" dirty="0"/>
                  <a:t>Operation in air enabled passive crystal cooling, allowing a deliberate trade-off of increased photon flux (~10⁴) against reduced per-photon SNR</a:t>
                </a:r>
              </a:p>
              <a:p>
                <a:pPr>
                  <a:spcAft>
                    <a:spcPts val="600"/>
                  </a:spcAft>
                </a:pPr>
                <a:r>
                  <a:rPr lang="en-GB" sz="2000" b="0" dirty="0"/>
                  <a:t>Sensitivity was further improved through the use of thicker Germanium samples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dirty="0"/>
                  <a:t>(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ℓ∼</m:t>
                    </m:r>
                    <m:sSubSup>
                      <m:sSubSup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</a:rPr>
                          <m:t>ext</m:t>
                        </m:r>
                      </m:sub>
                      <m:sup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p>
                    </m:sSubSup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=1.5</m:t>
                    </m:r>
                    <m:r>
                      <a:rPr lang="en-GB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</a:rPr>
                      <m:t>mm</m:t>
                    </m:r>
                  </m:oMath>
                </a14:m>
                <a:r>
                  <a:rPr lang="en-GB" sz="2000" dirty="0"/>
                  <a:t>)</a:t>
                </a:r>
                <a:endParaRPr lang="en-GB" sz="2000" b="1" dirty="0"/>
              </a:p>
              <a:p>
                <a:pPr>
                  <a:spcAft>
                    <a:spcPts val="600"/>
                  </a:spcAft>
                </a:pPr>
                <a:r>
                  <a:rPr lang="en-GB" sz="2000" u="sng" dirty="0"/>
                  <a:t>Preliminary</a:t>
                </a:r>
                <a:r>
                  <a:rPr lang="en-GB" sz="2000" dirty="0"/>
                  <a:t> axion–photon coupling bounds extracted from 3 days of data collection (in October 2025)</a:t>
                </a:r>
              </a:p>
              <a:p>
                <a:pPr>
                  <a:spcAft>
                    <a:spcPts val="600"/>
                  </a:spcAft>
                </a:pPr>
                <a:r>
                  <a:rPr lang="en-GB" sz="2000" dirty="0"/>
                  <a:t>Sensitivity approaches the QCD axion band at discrete masses (off-Bragg scans)</a:t>
                </a:r>
              </a:p>
              <a:p>
                <a:pPr>
                  <a:spcAft>
                    <a:spcPts val="600"/>
                  </a:spcAft>
                </a:pPr>
                <a:r>
                  <a:rPr lang="en-GB" sz="2000" u="sng" dirty="0"/>
                  <a:t>Future prospects</a:t>
                </a:r>
                <a:r>
                  <a:rPr lang="en-GB" sz="2000" dirty="0"/>
                  <a:t>: improved signal-to-noise and implementation of continuous mass scans via photon-angle tuning</a:t>
                </a:r>
              </a:p>
              <a:p>
                <a:pPr>
                  <a:spcAft>
                    <a:spcPts val="600"/>
                  </a:spcAft>
                </a:pPr>
                <a:endParaRPr lang="en-GB" sz="2000" dirty="0"/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1FACFA3-C034-5127-476A-74AA621EC2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333" y="1284129"/>
                <a:ext cx="6502479" cy="4903292"/>
              </a:xfrm>
              <a:blipFill>
                <a:blip r:embed="rId2"/>
                <a:stretch>
                  <a:fillRect l="-780" t="-1292" b="-33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25BBEE5C-7868-2C85-4358-291D60018D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0447" y="1255606"/>
            <a:ext cx="4459656" cy="505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6259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AE7485-4EB7-3104-88DD-91DB81C6B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0CEAD-F522-F9EF-15FB-D89CEB593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3D87A0-1922-42BE-6CFE-90C9317C8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XFEL Axion Searches - jack.halliday@stfc.ac.uk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367CC-18C1-3F8F-F846-44F34A84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90162-6FA3-4AD1-844C-54E7D55EDC7C}" type="slidenum">
              <a:rPr lang="en-GB" smtClean="0"/>
              <a:t>33</a:t>
            </a:fld>
            <a:endParaRPr lang="en-GB"/>
          </a:p>
        </p:txBody>
      </p:sp>
      <p:pic>
        <p:nvPicPr>
          <p:cNvPr id="6" name="Content Placeholder 7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BDB2E404-6CA4-743A-895C-97C08E723E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433750"/>
            <a:ext cx="3200400" cy="22302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5BCB4E-79AA-A889-EAFE-1FD957F1A2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90957" y="3923488"/>
            <a:ext cx="2582486" cy="1849686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4AD23CB-671A-84F9-1567-8039807A9ADB}"/>
              </a:ext>
            </a:extLst>
          </p:cNvPr>
          <p:cNvSpPr txBox="1">
            <a:spLocks/>
          </p:cNvSpPr>
          <p:nvPr/>
        </p:nvSpPr>
        <p:spPr>
          <a:xfrm>
            <a:off x="509784" y="1669853"/>
            <a:ext cx="7004199" cy="43830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GB" sz="2400" dirty="0"/>
              <a:t>Introduction to Axions / ALPS and overview of search strategies</a:t>
            </a:r>
          </a:p>
          <a:p>
            <a:pPr>
              <a:spcAft>
                <a:spcPts val="1200"/>
              </a:spcAft>
            </a:pPr>
            <a:r>
              <a:rPr lang="en-GB" sz="2400" dirty="0"/>
              <a:t>Experimental design for a light shining through a wall experiment with an X-Ray Free Electron Laser (XFEL)</a:t>
            </a:r>
          </a:p>
          <a:p>
            <a:pPr>
              <a:spcAft>
                <a:spcPts val="1200"/>
              </a:spcAft>
            </a:pPr>
            <a:r>
              <a:rPr lang="en-GB" sz="2400" dirty="0"/>
              <a:t>Experimental data for initial experiments on </a:t>
            </a:r>
            <a:r>
              <a:rPr lang="en-GB" sz="2400" dirty="0" err="1"/>
              <a:t>EuXFEL</a:t>
            </a:r>
            <a:r>
              <a:rPr lang="en-GB" sz="2400" dirty="0"/>
              <a:t> </a:t>
            </a:r>
          </a:p>
          <a:p>
            <a:pPr>
              <a:spcAft>
                <a:spcPts val="1200"/>
              </a:spcAft>
            </a:pPr>
            <a:r>
              <a:rPr lang="en-GB" sz="2400" dirty="0"/>
              <a:t>Follow-up work at SACLA (QCD sensitivity) </a:t>
            </a:r>
          </a:p>
          <a:p>
            <a:pPr>
              <a:spcAft>
                <a:spcPts val="1200"/>
              </a:spcAft>
            </a:pPr>
            <a:r>
              <a:rPr lang="en-GB" sz="2400" b="1" dirty="0"/>
              <a:t>Fundamental physics with high powered lasers</a:t>
            </a:r>
          </a:p>
          <a:p>
            <a:pPr>
              <a:spcAft>
                <a:spcPts val="1200"/>
              </a:spcAft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3741221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311BD-EFBC-5CAD-9911-CE9149D8C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531840A6-DBD9-83CD-F776-0F39DF98A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Vulcan 2020: Extreme Optical Fields for Strong-Field Experiments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2DFFBDC6-1813-BFDB-F8E3-ED5D9D984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XFEL Axion Searches - jack.halliday@stfc.ac.uk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37313A74-1AB1-A29B-E08E-BFC6E31F9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90162-6FA3-4AD1-844C-54E7D55EDC7C}" type="slidenum">
              <a:rPr lang="en-GB" smtClean="0"/>
              <a:t>34</a:t>
            </a:fld>
            <a:endParaRPr lang="en-GB"/>
          </a:p>
        </p:txBody>
      </p:sp>
      <p:pic>
        <p:nvPicPr>
          <p:cNvPr id="3" name="Picture 2" descr="A 3d model of a factory&#10;&#10;Description automatically generated">
            <a:extLst>
              <a:ext uri="{FF2B5EF4-FFF2-40B4-BE49-F238E27FC236}">
                <a16:creationId xmlns:a16="http://schemas.microsoft.com/office/drawing/2014/main" id="{E9ECB9F9-5FBD-0AC8-6894-4DB02981C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9224" y="1765852"/>
            <a:ext cx="4826795" cy="365290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1BA672E7-1675-4170-BCE9-4BE4F511D8C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333" y="1284128"/>
                <a:ext cx="6676571" cy="5072221"/>
              </a:xfrm>
            </p:spPr>
            <p:txBody>
              <a:bodyPr>
                <a:no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GB" sz="2000" dirty="0"/>
                  <a:t>Optical laser system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∼1 </m:t>
                        </m:r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</a:rPr>
                          <m:t>μm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sub>
                        </m:s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∼1 </m:t>
                        </m:r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</a:rPr>
                          <m:t>eV</m:t>
                        </m:r>
                      </m:e>
                    </m:d>
                  </m:oMath>
                </a14:m>
                <a:endParaRPr lang="en-GB" sz="2000" b="0" i="1" dirty="0">
                  <a:latin typeface="Cambria Math" panose="02040503050406030204" pitchFamily="18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GB" sz="2000" b="0" dirty="0"/>
                  <a:t>Primary </a:t>
                </a:r>
                <a:r>
                  <a:rPr lang="en-GB" sz="2000" dirty="0"/>
                  <a:t>beam will deliver 20 PW peak power in a 20 fs pulse</a:t>
                </a:r>
              </a:p>
              <a:p>
                <a:pPr>
                  <a:spcAft>
                    <a:spcPts val="600"/>
                  </a:spcAft>
                </a:pPr>
                <a:r>
                  <a:rPr lang="en-GB" sz="2000" dirty="0"/>
                  <a:t>Large-aperture beam 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(~</m:t>
                    </m:r>
                    <m:r>
                      <a:rPr lang="en-GB" sz="2000" b="0" i="1" dirty="0" smtClean="0">
                        <a:latin typeface="Cambria Math" panose="02040503050406030204" pitchFamily="18" charset="0"/>
                      </a:rPr>
                      <m:t>650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 × </m:t>
                    </m:r>
                    <m:r>
                      <a:rPr lang="en-GB" sz="2000" b="0" i="1" dirty="0" smtClean="0">
                        <a:latin typeface="Cambria Math" panose="02040503050406030204" pitchFamily="18" charset="0"/>
                      </a:rPr>
                      <m:t>650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2000" i="0" dirty="0" smtClean="0">
                        <a:latin typeface="Cambria Math" panose="02040503050406030204" pitchFamily="18" charset="0"/>
                      </a:rPr>
                      <m:t>mm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²</m:t>
                    </m:r>
                  </m:oMath>
                </a14:m>
                <a:r>
                  <a:rPr lang="en-GB" sz="2000" dirty="0"/>
                  <a:t>) focused to </a:t>
                </a:r>
                <a14:m>
                  <m:oMath xmlns:m="http://schemas.openxmlformats.org/officeDocument/2006/math">
                    <m:r>
                      <a:rPr lang="en-GB" sz="2000" b="0" i="1" dirty="0" smtClean="0">
                        <a:latin typeface="Cambria Math" panose="02040503050406030204" pitchFamily="18" charset="0"/>
                      </a:rPr>
                      <m:t>∼5 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µ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sz="2000" dirty="0"/>
                  <a:t>, enabling peak intensities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 b="0" i="0" dirty="0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≳ 10²³ 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𝑐𝑚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²</m:t>
                    </m:r>
                  </m:oMath>
                </a14:m>
                <a:br>
                  <a:rPr lang="en-GB" sz="2000" dirty="0"/>
                </a:br>
                <a:r>
                  <a:rPr lang="en-GB" sz="1800" i="1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800" i="0">
                            <a:latin typeface="Cambria Math" panose="02040503050406030204" pitchFamily="18" charset="0"/>
                          </a:rPr>
                          <m:t>I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800" i="0">
                            <a:latin typeface="Cambria Math" panose="02040503050406030204" pitchFamily="18" charset="0"/>
                          </a:rPr>
                          <m:t>Sch</m:t>
                        </m:r>
                      </m:sub>
                    </m:sSub>
                    <m:r>
                      <a:rPr lang="en-GB" sz="1800" b="0" i="0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GB" sz="1800" b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800" b="0" i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800" b="0" i="0" smtClean="0">
                            <a:latin typeface="Cambria Math" panose="02040503050406030204" pitchFamily="18" charset="0"/>
                          </a:rPr>
                          <m:t>29</m:t>
                        </m:r>
                      </m:sup>
                    </m:sSup>
                    <m:r>
                      <a:rPr lang="en-GB" sz="1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1800" b="0" i="0" smtClean="0">
                        <a:latin typeface="Cambria Math" panose="02040503050406030204" pitchFamily="18" charset="0"/>
                      </a:rPr>
                      <m:t>W</m:t>
                    </m:r>
                    <m:r>
                      <a:rPr lang="en-GB" sz="1800" b="0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GB" sz="1800" b="0" i="0" smtClean="0">
                        <a:latin typeface="Cambria Math" panose="02040503050406030204" pitchFamily="18" charset="0"/>
                      </a:rPr>
                      <m:t>c</m:t>
                    </m:r>
                    <m:sSup>
                      <m:sSupPr>
                        <m:ctrlPr>
                          <a:rPr lang="en-GB" sz="1800" b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8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18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1800" i="1" dirty="0"/>
                  <a:t> but strong-field QED and perturbative non-linear vacuum effects accessible in targeted setups</a:t>
                </a:r>
                <a:r>
                  <a:rPr lang="en-GB" sz="1800" dirty="0"/>
                  <a:t>)</a:t>
                </a:r>
              </a:p>
              <a:p>
                <a:pPr>
                  <a:spcAft>
                    <a:spcPts val="600"/>
                  </a:spcAft>
                </a:pPr>
                <a:r>
                  <a:rPr lang="en-GB" sz="2000" dirty="0"/>
                  <a:t>Facility design explores splitting the primary beam into two equal arms, enabling dual-beam geometries</a:t>
                </a:r>
                <a:br>
                  <a:rPr lang="en-GB" sz="2000" dirty="0"/>
                </a:br>
                <a:r>
                  <a:rPr lang="en-GB" sz="1800" i="1" dirty="0"/>
                  <a:t>(e.g. photon–photon interactions)</a:t>
                </a:r>
              </a:p>
              <a:p>
                <a:pPr>
                  <a:spcAft>
                    <a:spcPts val="600"/>
                  </a:spcAft>
                </a:pPr>
                <a:r>
                  <a:rPr lang="en-GB" sz="2000" dirty="0"/>
                  <a:t>Complemented by VOPPEL (1 PW-class) laser, optimised for laser-</a:t>
                </a:r>
                <a:r>
                  <a:rPr lang="en-GB" sz="2000" dirty="0" err="1"/>
                  <a:t>wakefield</a:t>
                </a:r>
                <a:r>
                  <a:rPr lang="en-GB" sz="2000" dirty="0"/>
                  <a:t> acceleration</a:t>
                </a:r>
                <a:br>
                  <a:rPr lang="en-GB" sz="2000" dirty="0"/>
                </a:br>
                <a:r>
                  <a:rPr lang="en-GB" sz="1800" i="1" dirty="0"/>
                  <a:t>(</a:t>
                </a:r>
                <a14:m>
                  <m:oMath xmlns:m="http://schemas.openxmlformats.org/officeDocument/2006/math">
                    <m:r>
                      <a:rPr lang="en-GB" sz="1800" i="1" dirty="0" smtClean="0">
                        <a:latin typeface="Cambria Math" panose="02040503050406030204" pitchFamily="18" charset="0"/>
                      </a:rPr>
                      <m:t>~1 </m:t>
                    </m:r>
                    <m:r>
                      <a:rPr lang="en-GB" sz="1800" i="1" dirty="0" smtClean="0">
                        <a:latin typeface="Cambria Math" panose="02040503050406030204" pitchFamily="18" charset="0"/>
                      </a:rPr>
                      <m:t>𝐺𝑒𝑉</m:t>
                    </m:r>
                    <m:r>
                      <a:rPr lang="en-GB" sz="18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800" i="1" dirty="0"/>
                  <a:t>electron beams synchronised to the optical pulse with comparable spot size and duration)</a:t>
                </a:r>
                <a:endParaRPr lang="en-GB" sz="2000" i="1" dirty="0"/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1BA672E7-1675-4170-BCE9-4BE4F511D8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333" y="1284128"/>
                <a:ext cx="6676571" cy="5072221"/>
              </a:xfrm>
              <a:blipFill>
                <a:blip r:embed="rId3"/>
                <a:stretch>
                  <a:fillRect l="-760" t="-1250" r="-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03796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C003B-445E-3D58-88F7-04CABF9CB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A8C2337-00DE-B9FA-7CB7-916972AD75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62" b="145"/>
          <a:stretch/>
        </p:blipFill>
        <p:spPr>
          <a:xfrm>
            <a:off x="7825" y="1229712"/>
            <a:ext cx="12184175" cy="5126638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53337BCB-46DE-C4D5-D1F6-17DAA1F83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There are a growing number of PW and multi-PW laser systems globally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C24622C-05FA-B2DE-F715-4BDA81040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XFEL Axion Searches - jack.halliday@stfc.ac.uk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1DF4D327-631A-CA5E-0FBD-0BC4D0CD7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90162-6FA3-4AD1-844C-54E7D55EDC7C}" type="slidenum">
              <a:rPr lang="en-GB" smtClean="0"/>
              <a:t>35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38DBBE-A36E-6FB8-5ACE-BFABB879F4C4}"/>
              </a:ext>
            </a:extLst>
          </p:cNvPr>
          <p:cNvSpPr txBox="1"/>
          <p:nvPr/>
        </p:nvSpPr>
        <p:spPr>
          <a:xfrm>
            <a:off x="107004" y="5545445"/>
            <a:ext cx="1605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1+PW Lasers</a:t>
            </a:r>
          </a:p>
          <a:p>
            <a:r>
              <a:rPr lang="en-GB" b="1" dirty="0"/>
              <a:t>(operational)  </a:t>
            </a:r>
          </a:p>
        </p:txBody>
      </p:sp>
    </p:spTree>
    <p:extLst>
      <p:ext uri="{BB962C8B-B14F-4D97-AF65-F5344CB8AC3E}">
        <p14:creationId xmlns:p14="http://schemas.microsoft.com/office/powerpoint/2010/main" val="15663592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95DEEA-274D-DD64-9EE7-901AE0993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38AE03E-B2F9-AADE-6B07-BF933A7AD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1701"/>
            <a:ext cx="12192000" cy="4797094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D1359ABA-8805-4B08-B67C-C1E2778DE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There are a growing number of PW and multi-PW laser systems globally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218E36AB-5EEE-5E8F-AE32-1E70B6175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XFEL Axion Searches - jack.halliday@stfc.ac.uk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285E75B6-3D47-4E6D-6304-83D82496B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90162-6FA3-4AD1-844C-54E7D55EDC7C}" type="slidenum">
              <a:rPr lang="en-GB" smtClean="0"/>
              <a:t>36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478177-AD06-CAF0-E430-D932BD3B53C5}"/>
              </a:ext>
            </a:extLst>
          </p:cNvPr>
          <p:cNvSpPr txBox="1"/>
          <p:nvPr/>
        </p:nvSpPr>
        <p:spPr>
          <a:xfrm>
            <a:off x="359923" y="5386299"/>
            <a:ext cx="1673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10+PW Lasers</a:t>
            </a:r>
          </a:p>
          <a:p>
            <a:r>
              <a:rPr lang="en-GB" b="1" dirty="0"/>
              <a:t>(planned)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2BC39C-DBFD-7FEE-734C-F7513E7B1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351" y="3104835"/>
            <a:ext cx="478189" cy="450210"/>
          </a:xfrm>
          <a:prstGeom prst="rect">
            <a:avLst/>
          </a:prstGeom>
          <a:ln w="28575">
            <a:solidFill>
              <a:srgbClr val="4169E1"/>
            </a:solidFill>
          </a:ln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2D474C2-A80C-3ECF-80EA-98CDF5CE2552}"/>
              </a:ext>
            </a:extLst>
          </p:cNvPr>
          <p:cNvCxnSpPr/>
          <p:nvPr/>
        </p:nvCxnSpPr>
        <p:spPr>
          <a:xfrm>
            <a:off x="4701540" y="3329940"/>
            <a:ext cx="449580" cy="198120"/>
          </a:xfrm>
          <a:prstGeom prst="straightConnector1">
            <a:avLst/>
          </a:prstGeom>
          <a:ln>
            <a:solidFill>
              <a:srgbClr val="4169E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ELI-NP | WayForLight">
            <a:extLst>
              <a:ext uri="{FF2B5EF4-FFF2-40B4-BE49-F238E27FC236}">
                <a16:creationId xmlns:a16="http://schemas.microsoft.com/office/drawing/2014/main" id="{73F56437-7E3F-95C7-02E2-023846D64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50" y="5143500"/>
            <a:ext cx="704850" cy="704850"/>
          </a:xfrm>
          <a:prstGeom prst="rect">
            <a:avLst/>
          </a:prstGeom>
          <a:noFill/>
          <a:ln w="28575">
            <a:solidFill>
              <a:srgbClr val="FE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EA949B0-70D4-5522-D0E2-3701E540E0D2}"/>
              </a:ext>
            </a:extLst>
          </p:cNvPr>
          <p:cNvCxnSpPr>
            <a:cxnSpLocks/>
          </p:cNvCxnSpPr>
          <p:nvPr/>
        </p:nvCxnSpPr>
        <p:spPr>
          <a:xfrm flipH="1" flipV="1">
            <a:off x="6257925" y="4019550"/>
            <a:ext cx="962025" cy="1123950"/>
          </a:xfrm>
          <a:prstGeom prst="straightConnector1">
            <a:avLst/>
          </a:prstGeom>
          <a:ln>
            <a:solidFill>
              <a:srgbClr val="FE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OPAL logo.">
            <a:extLst>
              <a:ext uri="{FF2B5EF4-FFF2-40B4-BE49-F238E27FC236}">
                <a16:creationId xmlns:a16="http://schemas.microsoft.com/office/drawing/2014/main" id="{215C2C0B-7E42-C162-F091-31A4B4DB52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9"/>
          <a:stretch/>
        </p:blipFill>
        <p:spPr bwMode="auto">
          <a:xfrm>
            <a:off x="3136565" y="4356420"/>
            <a:ext cx="789117" cy="450210"/>
          </a:xfrm>
          <a:prstGeom prst="rect">
            <a:avLst/>
          </a:prstGeom>
          <a:noFill/>
          <a:ln w="28575">
            <a:solidFill>
              <a:srgbClr val="4169E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B4297CB-7205-5F07-31D7-A4EF974665C5}"/>
              </a:ext>
            </a:extLst>
          </p:cNvPr>
          <p:cNvCxnSpPr>
            <a:cxnSpLocks/>
          </p:cNvCxnSpPr>
          <p:nvPr/>
        </p:nvCxnSpPr>
        <p:spPr>
          <a:xfrm flipH="1" flipV="1">
            <a:off x="2752725" y="3995474"/>
            <a:ext cx="523875" cy="336870"/>
          </a:xfrm>
          <a:prstGeom prst="straightConnector1">
            <a:avLst/>
          </a:prstGeom>
          <a:ln>
            <a:solidFill>
              <a:srgbClr val="4169E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47753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2F40A9-E6F6-8F11-DB94-5A7808D29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15EC64AE-7139-0D21-CDFA-3A6C68658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Selected Fundamental-Physics Experiments to Explore with Multi-PW Lasers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D72AF620-9A77-4A16-7BB3-3733D5173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16300" y="6395038"/>
            <a:ext cx="4114800" cy="365125"/>
          </a:xfrm>
        </p:spPr>
        <p:txBody>
          <a:bodyPr/>
          <a:lstStyle/>
          <a:p>
            <a:r>
              <a:rPr lang="en-GB" dirty="0"/>
              <a:t>XFEL Axion Searches - </a:t>
            </a:r>
            <a:r>
              <a:rPr lang="en-GB" dirty="0" err="1"/>
              <a:t>jack.halliday@stfc.ac.uk</a:t>
            </a:r>
            <a:endParaRPr lang="en-GB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844F2FC8-3F68-6A65-6E17-E8C700A01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90162-6FA3-4AD1-844C-54E7D55EDC7C}" type="slidenum">
              <a:rPr lang="en-GB" smtClean="0"/>
              <a:t>37</a:t>
            </a:fld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F37C100-4A1C-5BC0-6924-6CAC6A9A42E9}"/>
                  </a:ext>
                </a:extLst>
              </p:cNvPr>
              <p:cNvSpPr txBox="1"/>
              <p:nvPr/>
            </p:nvSpPr>
            <p:spPr>
              <a:xfrm>
                <a:off x="160584" y="1370978"/>
                <a:ext cx="7370516" cy="4739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80000" indent="-180000">
                  <a:spcAft>
                    <a:spcPts val="1200"/>
                  </a:spcAft>
                  <a:buFont typeface="Arial"/>
                  <a:buChar char="•"/>
                  <a:defRPr/>
                </a:pPr>
                <a:r>
                  <a:rPr lang="en-US" sz="2000" b="1" dirty="0"/>
                  <a:t>Simulated photon-photon scattering: </a:t>
                </a:r>
                <a:r>
                  <a:rPr lang="en-GB" sz="2000" dirty="0"/>
                  <a:t>four-wave mixing scheme to detect elastic photon–photon scattering in vacuum using multi-PW lasers </a:t>
                </a:r>
                <a:r>
                  <a:rPr lang="en-GB" dirty="0">
                    <a:solidFill>
                      <a:schemeClr val="bg1">
                        <a:lumMod val="50000"/>
                      </a:schemeClr>
                    </a:solidFill>
                  </a:rPr>
                  <a:t>[E. Lundström </a:t>
                </a:r>
                <a:r>
                  <a:rPr lang="en-GB" i="1" dirty="0">
                    <a:solidFill>
                      <a:schemeClr val="bg1">
                        <a:lumMod val="50000"/>
                      </a:schemeClr>
                    </a:solidFill>
                  </a:rPr>
                  <a:t>et al</a:t>
                </a:r>
                <a:r>
                  <a:rPr lang="en-GB" dirty="0">
                    <a:solidFill>
                      <a:schemeClr val="bg1">
                        <a:lumMod val="50000"/>
                      </a:schemeClr>
                    </a:solidFill>
                  </a:rPr>
                  <a:t>., “Using high-power lasers for detection of elastic photon–photon scattering,” </a:t>
                </a:r>
                <a:r>
                  <a:rPr lang="en-GB" i="1" dirty="0">
                    <a:solidFill>
                      <a:schemeClr val="bg1">
                        <a:lumMod val="50000"/>
                      </a:schemeClr>
                    </a:solidFill>
                  </a:rPr>
                  <a:t>Phys. Rev. Lett.</a:t>
                </a:r>
                <a:r>
                  <a:rPr lang="en-GB" dirty="0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  <a:r>
                  <a:rPr lang="en-GB" b="1" dirty="0">
                    <a:solidFill>
                      <a:schemeClr val="bg1">
                        <a:lumMod val="50000"/>
                      </a:schemeClr>
                    </a:solidFill>
                  </a:rPr>
                  <a:t>96</a:t>
                </a:r>
                <a:r>
                  <a:rPr lang="en-GB" dirty="0">
                    <a:solidFill>
                      <a:schemeClr val="bg1">
                        <a:lumMod val="50000"/>
                      </a:schemeClr>
                    </a:solidFill>
                  </a:rPr>
                  <a:t>, </a:t>
                </a:r>
                <a:r>
                  <a:rPr lang="en-GB" b="1" dirty="0">
                    <a:solidFill>
                      <a:schemeClr val="bg1">
                        <a:lumMod val="50000"/>
                      </a:schemeClr>
                    </a:solidFill>
                  </a:rPr>
                  <a:t>083602</a:t>
                </a:r>
                <a:r>
                  <a:rPr lang="en-GB" dirty="0">
                    <a:solidFill>
                      <a:schemeClr val="bg1">
                        <a:lumMod val="50000"/>
                      </a:schemeClr>
                    </a:solidFill>
                  </a:rPr>
                  <a:t> (2006).]</a:t>
                </a:r>
              </a:p>
              <a:p>
                <a:pPr marL="180000" indent="-180000">
                  <a:spcAft>
                    <a:spcPts val="1200"/>
                  </a:spcAft>
                  <a:buFont typeface="Arial"/>
                  <a:buChar char="•"/>
                  <a:defRPr/>
                </a:pPr>
                <a:r>
                  <a:rPr lang="en-GB" sz="2000" b="1" dirty="0"/>
                  <a:t>Quantum radiation reaction: </a:t>
                </a:r>
                <a:r>
                  <a:rPr lang="en-GB" sz="2000" dirty="0"/>
                  <a:t>high-significance 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(&gt;5</m:t>
                    </m:r>
                    <m:r>
                      <a:rPr lang="el-GR" sz="2000" i="1" dirty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l-GR" sz="2000" dirty="0"/>
                  <a:t>) </a:t>
                </a:r>
                <a:r>
                  <a:rPr lang="en-GB" sz="2000" dirty="0"/>
                  <a:t>experimental validation of quantum radiation-reaction models in laser-electron collisions at strong fields</a:t>
                </a:r>
                <a:r>
                  <a:rPr lang="en-GB" dirty="0"/>
                  <a:t> </a:t>
                </a:r>
                <a:r>
                  <a:rPr lang="en-GB" dirty="0">
                    <a:solidFill>
                      <a:schemeClr val="bg1">
                        <a:lumMod val="50000"/>
                      </a:schemeClr>
                    </a:solidFill>
                  </a:rPr>
                  <a:t>[E. E. Los </a:t>
                </a:r>
                <a:r>
                  <a:rPr lang="en-GB" i="1" dirty="0">
                    <a:solidFill>
                      <a:schemeClr val="bg1">
                        <a:lumMod val="50000"/>
                      </a:schemeClr>
                    </a:solidFill>
                  </a:rPr>
                  <a:t>et al</a:t>
                </a:r>
                <a:r>
                  <a:rPr lang="en-GB" dirty="0">
                    <a:solidFill>
                      <a:schemeClr val="bg1">
                        <a:lumMod val="50000"/>
                      </a:schemeClr>
                    </a:solidFill>
                  </a:rPr>
                  <a:t>., “Observation of quantum effects on radiation reaction in strong fields,” </a:t>
                </a:r>
                <a:r>
                  <a:rPr lang="en-GB" i="1" dirty="0">
                    <a:solidFill>
                      <a:schemeClr val="bg1">
                        <a:lumMod val="50000"/>
                      </a:schemeClr>
                    </a:solidFill>
                  </a:rPr>
                  <a:t>Nat. Commun.</a:t>
                </a:r>
                <a:r>
                  <a:rPr lang="en-GB" dirty="0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  <a:r>
                  <a:rPr lang="en-GB" b="1" dirty="0">
                    <a:solidFill>
                      <a:schemeClr val="bg1">
                        <a:lumMod val="50000"/>
                      </a:schemeClr>
                    </a:solidFill>
                  </a:rPr>
                  <a:t>17</a:t>
                </a:r>
                <a:r>
                  <a:rPr lang="en-GB" dirty="0">
                    <a:solidFill>
                      <a:schemeClr val="bg1">
                        <a:lumMod val="50000"/>
                      </a:schemeClr>
                    </a:solidFill>
                  </a:rPr>
                  <a:t>, 1157 (2026).]</a:t>
                </a:r>
              </a:p>
              <a:p>
                <a:pPr marL="180000" indent="-180000">
                  <a:spcAft>
                    <a:spcPts val="1200"/>
                  </a:spcAft>
                  <a:buFont typeface="Arial"/>
                  <a:buChar char="•"/>
                  <a:defRPr/>
                </a:pPr>
                <a:r>
                  <a:rPr lang="en-GB" sz="2000" b="1" dirty="0"/>
                  <a:t>Axion photon / axion electron coupling: </a:t>
                </a:r>
                <a:r>
                  <a:rPr lang="en-GB" sz="2000" dirty="0"/>
                  <a:t>exploratory experimental concepts discussed in the following slides</a:t>
                </a:r>
                <a:endParaRPr lang="en-GB" sz="2000" b="1" dirty="0"/>
              </a:p>
              <a:p>
                <a:pPr marL="180000" indent="-180000">
                  <a:spcAft>
                    <a:spcPts val="1200"/>
                  </a:spcAft>
                  <a:buFont typeface="Arial"/>
                  <a:buChar char="•"/>
                  <a:defRPr/>
                </a:pPr>
                <a:r>
                  <a:rPr lang="en-GB" sz="2000" b="1" dirty="0"/>
                  <a:t>Longer-term directions:</a:t>
                </a:r>
                <a:r>
                  <a:rPr lang="en-GB" sz="2000" dirty="0"/>
                  <a:t> Exotic atoms; Post Newtonian gravity; high-frequency gravitational wave detection… </a:t>
                </a:r>
                <a:endParaRPr lang="en-US" sz="20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F37C100-4A1C-5BC0-6924-6CAC6A9A42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584" y="1370978"/>
                <a:ext cx="7370516" cy="4739759"/>
              </a:xfrm>
              <a:prstGeom prst="rect">
                <a:avLst/>
              </a:prstGeom>
              <a:blipFill>
                <a:blip r:embed="rId3"/>
                <a:stretch>
                  <a:fillRect l="-688" t="-804" b="-1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68F1A77B-0F69-16C5-B166-F75858B9EF1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291"/>
          <a:stretch>
            <a:fillRect/>
          </a:stretch>
        </p:blipFill>
        <p:spPr>
          <a:xfrm>
            <a:off x="8034627" y="1443123"/>
            <a:ext cx="3451983" cy="26468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7DC61B-DB07-57F1-9583-1814E737957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001"/>
          <a:stretch>
            <a:fillRect/>
          </a:stretch>
        </p:blipFill>
        <p:spPr>
          <a:xfrm>
            <a:off x="7813048" y="4446447"/>
            <a:ext cx="3895142" cy="14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2966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8AF34-84DE-74B8-5CD3-0E749F52D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17DB47B-BD4F-4969-5A4E-1CB0F4F353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44604" y="1373748"/>
            <a:ext cx="4114801" cy="236975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4FCAE5-2948-B53D-4768-0AED447C5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XFEL Axion Searches - jack.halliday@stfc.ac.uk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08ED9-A4F3-BC97-69BC-B7D7C3C22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90162-6FA3-4AD1-844C-54E7D55EDC7C}" type="slidenum">
              <a:rPr lang="en-GB" smtClean="0"/>
              <a:t>38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id="{E12B154F-DF22-B075-F615-710B2934135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0"/>
                <a:ext cx="10146747" cy="1068423"/>
              </a:xfrm>
            </p:spPr>
            <p:txBody>
              <a:bodyPr/>
              <a:lstStyle/>
              <a:p>
                <a:r>
                  <a:rPr lang="en-GB" dirty="0"/>
                  <a:t>E.g. consider an axion search, with optical lasers, </a:t>
                </a:r>
                <a:br>
                  <a:rPr lang="en-GB" dirty="0"/>
                </a:br>
                <a:r>
                  <a:rPr lang="en-GB" dirty="0"/>
                  <a:t>sensitive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=1−10 </m:t>
                    </m:r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</a:rPr>
                      <m:t>eV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id="{E12B154F-DF22-B075-F615-710B293413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0"/>
                <a:ext cx="10146747" cy="1068423"/>
              </a:xfrm>
              <a:blipFill>
                <a:blip r:embed="rId4"/>
                <a:stretch>
                  <a:fillRect l="-1502" t="-6857" b="-148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459B0AE-16BE-AB8A-FF9E-009D48C1002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1023" y="1412257"/>
                <a:ext cx="6424020" cy="4112630"/>
              </a:xfrm>
            </p:spPr>
            <p:txBody>
              <a:bodyPr>
                <a:normAutofit/>
              </a:bodyPr>
              <a:lstStyle/>
              <a:p>
                <a:pPr marL="0" lvl="0" indent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r>
                  <a:rPr lang="en-US" altLang="en-US" sz="2000" dirty="0"/>
                  <a:t>Two short-pulse optical laser beams with orthogonal </a:t>
                </a:r>
                <a:r>
                  <a:rPr lang="en-US" altLang="en-US" sz="2000" dirty="0" err="1"/>
                  <a:t>polarisations</a:t>
                </a:r>
                <a:r>
                  <a:rPr lang="en-US" altLang="en-US" sz="2000" dirty="0"/>
                  <a:t> crossed in vacuum</a:t>
                </a:r>
              </a:p>
              <a:p>
                <a:pPr>
                  <a:spcAft>
                    <a:spcPts val="1200"/>
                  </a:spcAft>
                </a:pPr>
                <a:r>
                  <a:rPr lang="en-GB" sz="2000" dirty="0"/>
                  <a:t>Axion production via the axion–photon interaction:</a:t>
                </a:r>
              </a:p>
              <a:p>
                <a:pPr marL="0" indent="0" algn="ctr"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/>
                          </m:ctrlPr>
                        </m:sSubPr>
                        <m:e>
                          <m:r>
                            <a:rPr lang="en-GB" sz="2000" b="0" i="1" smtClean="0"/>
                            <m:t>𝐿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000" b="0" i="0" smtClean="0"/>
                            <m:t>axion</m:t>
                          </m:r>
                        </m:sub>
                      </m:sSub>
                      <m:r>
                        <a:rPr lang="en-GB" sz="2000" b="0" i="1" smtClean="0"/>
                        <m:t>=</m:t>
                      </m:r>
                      <m:sSub>
                        <m:sSubPr>
                          <m:ctrlPr>
                            <a:rPr lang="en-GB" sz="2000" b="0" i="1" smtClean="0"/>
                          </m:ctrlPr>
                        </m:sSubPr>
                        <m:e>
                          <m:r>
                            <a:rPr lang="en-GB" sz="2000" b="0" i="1" smtClean="0"/>
                            <m:t>𝑔</m:t>
                          </m:r>
                        </m:e>
                        <m:sub>
                          <m:r>
                            <a:rPr lang="en-GB" sz="2000" b="0" i="1" smtClean="0"/>
                            <m:t>𝑎</m:t>
                          </m:r>
                          <m:r>
                            <a:rPr lang="en-GB" sz="2000" b="0" i="1" smtClean="0"/>
                            <m:t>𝛾𝛾</m:t>
                          </m:r>
                        </m:sub>
                      </m:sSub>
                      <m:r>
                        <a:rPr lang="en-GB" sz="2000" b="1" i="1" smtClean="0"/>
                        <m:t>𝑬</m:t>
                      </m:r>
                      <m:r>
                        <a:rPr lang="en-GB" sz="2000" b="1" i="1" smtClean="0"/>
                        <m:t>⋅</m:t>
                      </m:r>
                      <m:r>
                        <a:rPr lang="en-GB" sz="2000" b="1" i="1" smtClean="0"/>
                        <m:t>𝑩</m:t>
                      </m:r>
                      <m:r>
                        <a:rPr lang="en-GB" sz="2000" b="0" i="1" smtClean="0"/>
                        <m:t>𝑎</m:t>
                      </m:r>
                    </m:oMath>
                  </m:oMathPara>
                </a14:m>
                <a:endParaRPr lang="en-GB" sz="2000" dirty="0"/>
              </a:p>
              <a:p>
                <a:r>
                  <a:rPr lang="en-GB" sz="2000" dirty="0"/>
                  <a:t>Axions reconverted to photons via the inverse process using a third (stimulating) beam (LSW geometry)</a:t>
                </a:r>
              </a:p>
              <a:p>
                <a:r>
                  <a:rPr lang="en-GB" sz="2000" dirty="0"/>
                  <a:t>Projected sensitivity shown for the Aton-4 laser (ELI, Czech Republic) in the 1-10 eV mass range</a:t>
                </a:r>
              </a:p>
              <a:p>
                <a:r>
                  <a:rPr lang="en-GB" sz="2000" dirty="0"/>
                  <a:t>The same experimental concept is directly adaptable to multi-PW optical facilities including Vulcan-2020</a:t>
                </a:r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459B0AE-16BE-AB8A-FF9E-009D48C100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1023" y="1412257"/>
                <a:ext cx="6424020" cy="4112630"/>
              </a:xfrm>
              <a:blipFill>
                <a:blip r:embed="rId5"/>
                <a:stretch>
                  <a:fillRect l="-986" t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D67B1173-98A7-F931-A9AC-26EA2868AFEE}"/>
              </a:ext>
            </a:extLst>
          </p:cNvPr>
          <p:cNvGrpSpPr/>
          <p:nvPr/>
        </p:nvGrpSpPr>
        <p:grpSpPr>
          <a:xfrm>
            <a:off x="7401350" y="3876179"/>
            <a:ext cx="3801307" cy="2480171"/>
            <a:chOff x="7185452" y="3809840"/>
            <a:chExt cx="3801307" cy="248017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2E17C90-5127-A7B7-203B-506845719AC4}"/>
                </a:ext>
              </a:extLst>
            </p:cNvPr>
            <p:cNvGrpSpPr/>
            <p:nvPr/>
          </p:nvGrpSpPr>
          <p:grpSpPr>
            <a:xfrm>
              <a:off x="7185452" y="3809840"/>
              <a:ext cx="3801307" cy="2480171"/>
              <a:chOff x="7185452" y="3809840"/>
              <a:chExt cx="3801307" cy="2480171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479DACF-65D1-A21A-C939-FB81941870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185452" y="3809840"/>
                <a:ext cx="3801307" cy="2480171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3B49BD9-A10F-AD2C-AF30-2DFC6CA65D76}"/>
                  </a:ext>
                </a:extLst>
              </p:cNvPr>
              <p:cNvSpPr/>
              <p:nvPr/>
            </p:nvSpPr>
            <p:spPr>
              <a:xfrm>
                <a:off x="9755981" y="4919662"/>
                <a:ext cx="393146" cy="2333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F4375D7-2740-3336-0551-AEEDB3534B44}"/>
                  </a:ext>
                </a:extLst>
              </p:cNvPr>
              <p:cNvSpPr/>
              <p:nvPr/>
            </p:nvSpPr>
            <p:spPr>
              <a:xfrm>
                <a:off x="7728312" y="5291524"/>
                <a:ext cx="1021988" cy="2333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CF4FCDB-283D-5257-7918-3D655291E384}"/>
                </a:ext>
              </a:extLst>
            </p:cNvPr>
            <p:cNvSpPr txBox="1"/>
            <p:nvPr/>
          </p:nvSpPr>
          <p:spPr>
            <a:xfrm>
              <a:off x="8489465" y="5014525"/>
              <a:ext cx="11106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rgbClr val="FE0000"/>
                  </a:solidFill>
                </a:rPr>
                <a:t>Optical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B2C7D92-052E-0BE6-9120-E616F3DB1D00}"/>
                </a:ext>
              </a:extLst>
            </p:cNvPr>
            <p:cNvSpPr txBox="1"/>
            <p:nvPr/>
          </p:nvSpPr>
          <p:spPr>
            <a:xfrm>
              <a:off x="9755981" y="4524930"/>
              <a:ext cx="11106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rgbClr val="81007F"/>
                  </a:solidFill>
                </a:rPr>
                <a:t>Optical &amp; FEL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474FC25-2C8C-7D34-08B5-4962798E22F4}"/>
              </a:ext>
            </a:extLst>
          </p:cNvPr>
          <p:cNvSpPr txBox="1"/>
          <p:nvPr/>
        </p:nvSpPr>
        <p:spPr>
          <a:xfrm>
            <a:off x="475305" y="5408205"/>
            <a:ext cx="63097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GB" sz="1600" b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K. Beyer </a:t>
            </a:r>
            <a:r>
              <a:rPr lang="en-GB" sz="16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et al. “Light-shining-through-wall axion detection experiments with a stimulating laser”  </a:t>
            </a:r>
            <a:r>
              <a:rPr lang="en-GB" sz="1600" b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Phys.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Rev</a:t>
            </a:r>
            <a:r>
              <a:rPr lang="en-GB" sz="1600" b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. D </a:t>
            </a: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105</a:t>
            </a:r>
            <a:r>
              <a:rPr lang="en-GB" sz="1600" b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, 035031 (2022)</a:t>
            </a:r>
          </a:p>
        </p:txBody>
      </p:sp>
    </p:spTree>
    <p:extLst>
      <p:ext uri="{BB962C8B-B14F-4D97-AF65-F5344CB8AC3E}">
        <p14:creationId xmlns:p14="http://schemas.microsoft.com/office/powerpoint/2010/main" val="40372266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AA51A-A646-453F-6871-765CE753C5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B7D38367-5410-ABC4-3A64-4115E8FCD0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633690" y="1276444"/>
            <a:ext cx="4236042" cy="201015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7CC82F-195D-67EB-689C-5C79FB4FD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XFEL Axion Searches - </a:t>
            </a:r>
            <a:r>
              <a:rPr lang="en-GB" dirty="0" err="1"/>
              <a:t>jack.halliday@stfc.ac.uk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3622D4-2815-F4E9-2A98-376662AC7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90162-6FA3-4AD1-844C-54E7D55EDC7C}" type="slidenum">
              <a:rPr lang="en-GB" smtClean="0"/>
              <a:t>39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3018C09-9F1F-C11B-2B9D-6073AEDD3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146747" cy="1068423"/>
          </a:xfrm>
        </p:spPr>
        <p:txBody>
          <a:bodyPr/>
          <a:lstStyle/>
          <a:p>
            <a:r>
              <a:rPr lang="en-GB" dirty="0"/>
              <a:t>Laser-driven schemes targeting the axion–electron coupling have also been proposed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751B27EC-02AE-3D99-7CED-12F92207BD1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612" y="1201892"/>
                <a:ext cx="7339527" cy="4181638"/>
              </a:xfrm>
            </p:spPr>
            <p:txBody>
              <a:bodyPr>
                <a:noAutofit/>
              </a:bodyPr>
              <a:lstStyle/>
              <a:p>
                <a:pPr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1200"/>
                  </a:spcAft>
                </a:pPr>
                <a:r>
                  <a:rPr lang="en-GB" sz="2000" dirty="0"/>
                  <a:t>Two counter-propagating laser pulses form a standing wave in a gas jet, directly accelerating electrons via the oscillating electric field.</a:t>
                </a:r>
              </a:p>
              <a:p>
                <a:pPr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1200"/>
                  </a:spcAft>
                </a:pPr>
                <a:r>
                  <a:rPr lang="en-GB" sz="2000" dirty="0"/>
                  <a:t>Accelerated electrons have a probability to emit axions during this direct acceleration process  (by analogy with radiation from an accelerated charge)</a:t>
                </a:r>
              </a:p>
              <a:p>
                <a:pPr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1200"/>
                  </a:spcAft>
                </a:pPr>
                <a:r>
                  <a:rPr lang="en-GB" sz="2000" dirty="0"/>
                  <a:t>Axions traverse through a wall and interact with electrons in the material, enabling reconversion via a Compton-like process (</a:t>
                </a:r>
                <a14:m>
                  <m:oMath xmlns:m="http://schemas.openxmlformats.org/officeDocument/2006/math">
                    <m:r>
                      <a:rPr lang="en-GB" sz="2000" i="1" dirty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sz="2000" i="1" dirty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GB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GB" sz="2000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GB" sz="2000" i="1" dirty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sz="2000" i="1" dirty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GB" sz="2000" i="1" dirty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GB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GB" sz="2000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GB" sz="20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dirty="0"/>
                  <a:t>)</a:t>
                </a:r>
              </a:p>
              <a:p>
                <a:pPr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1200"/>
                  </a:spcAft>
                </a:pPr>
                <a:r>
                  <a:rPr lang="en-GB" sz="2000" dirty="0"/>
                  <a:t>Projected sensitivities for multi-PW laser facilities are competitive with existing accelerator searches</a:t>
                </a:r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751B27EC-02AE-3D99-7CED-12F92207BD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612" y="1201892"/>
                <a:ext cx="7339527" cy="4181638"/>
              </a:xfrm>
              <a:blipFill>
                <a:blip r:embed="rId4"/>
                <a:stretch>
                  <a:fillRect l="-691" t="-606" r="-12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2D8AAC42-4E6E-973D-D6AD-4D7FD7867A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0489" y="3696811"/>
            <a:ext cx="3393311" cy="23580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8D7076F-F048-89D3-D520-1CF8EEA0CE46}"/>
              </a:ext>
            </a:extLst>
          </p:cNvPr>
          <p:cNvSpPr txBox="1"/>
          <p:nvPr/>
        </p:nvSpPr>
        <p:spPr>
          <a:xfrm>
            <a:off x="294163" y="5454441"/>
            <a:ext cx="71189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G. </a:t>
            </a:r>
            <a:r>
              <a:rPr lang="en-GB" sz="1600" dirty="0" err="1">
                <a:solidFill>
                  <a:schemeClr val="bg1">
                    <a:lumMod val="50000"/>
                  </a:schemeClr>
                </a:solidFill>
              </a:rPr>
              <a:t>Vacalis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, A. Higuchi, R. Bingham, and G. Gregori, </a:t>
            </a:r>
            <a:r>
              <a:rPr lang="en-GB" sz="1600" i="1" dirty="0">
                <a:solidFill>
                  <a:schemeClr val="bg1">
                    <a:lumMod val="50000"/>
                  </a:schemeClr>
                </a:solidFill>
              </a:rPr>
              <a:t>Proposal to use laser-accelerated electrons to probe the axion–electron coupling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GB" sz="1600" b="1" dirty="0">
                <a:solidFill>
                  <a:schemeClr val="bg1">
                    <a:lumMod val="50000"/>
                  </a:schemeClr>
                </a:solidFill>
              </a:rPr>
              <a:t>Phys. Rev. Lett.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600" b="1" dirty="0">
                <a:solidFill>
                  <a:schemeClr val="bg1">
                    <a:lumMod val="50000"/>
                  </a:schemeClr>
                </a:solidFill>
              </a:rPr>
              <a:t>135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, 195003 (2025).</a:t>
            </a:r>
          </a:p>
        </p:txBody>
      </p:sp>
    </p:spTree>
    <p:extLst>
      <p:ext uri="{BB962C8B-B14F-4D97-AF65-F5344CB8AC3E}">
        <p14:creationId xmlns:p14="http://schemas.microsoft.com/office/powerpoint/2010/main" val="1348685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097AF-B4E9-9AB3-64F1-7BE3991A2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BF91F-EC87-62E2-433C-75DFCBED0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There has recently been interest in heavier axions, which motivates our study 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1A11052C-BA17-A6F5-0795-EBC1BA7D4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275" y="1703654"/>
            <a:ext cx="5925850" cy="2005992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GB" sz="2000" u="sng" dirty="0"/>
              <a:t>Recent suggestion</a:t>
            </a:r>
            <a:r>
              <a:rPr lang="en-GB" sz="2000" dirty="0"/>
              <a:t>: When PQ symmetry is broken </a:t>
            </a:r>
            <a:r>
              <a:rPr lang="en-GB" sz="2000" i="1" dirty="0"/>
              <a:t>after</a:t>
            </a:r>
            <a:r>
              <a:rPr lang="en-GB" sz="2000" dirty="0"/>
              <a:t> cosmological inflation, axions are also produced in the decay of axion domain walls</a:t>
            </a:r>
          </a:p>
          <a:p>
            <a:pPr>
              <a:spcAft>
                <a:spcPts val="1200"/>
              </a:spcAft>
            </a:pPr>
            <a:r>
              <a:rPr lang="en-GB" sz="2000" dirty="0"/>
              <a:t>Taking this additional contribution into account requires axions which make up dark matter to have a </a:t>
            </a:r>
            <a:r>
              <a:rPr lang="en-GB" sz="2000" b="1" dirty="0"/>
              <a:t>mass above 10</a:t>
            </a:r>
            <a:r>
              <a:rPr lang="en-GB" sz="2000" b="1" baseline="30000" dirty="0"/>
              <a:t>-2</a:t>
            </a:r>
            <a:r>
              <a:rPr lang="en-GB" sz="2000" b="1" baseline="-25000" dirty="0"/>
              <a:t> </a:t>
            </a:r>
            <a:r>
              <a:rPr lang="en-GB" sz="2000" b="1" dirty="0"/>
              <a:t>eV</a:t>
            </a:r>
          </a:p>
          <a:p>
            <a:pPr marL="0" indent="0">
              <a:buNone/>
            </a:pPr>
            <a:endParaRPr lang="en-GB" sz="2400" b="0" dirty="0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EDF8BA41-1750-0413-9B36-CE49FC19B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XFEL Axion Searches - jack.halliday@stfc.ac.uk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91F61947-35C5-B86B-0A05-6C9BE7652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90162-6FA3-4AD1-844C-54E7D55EDC7C}" type="slidenum">
              <a:rPr lang="en-GB" smtClean="0"/>
              <a:t>4</a:t>
            </a:fld>
            <a:endParaRPr lang="en-GB"/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8C959887-AEFD-CEFC-C3D0-BCEC6576C0F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20543" y="1622991"/>
            <a:ext cx="5500688" cy="370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4D68311-EA9B-EBAB-164F-8B8532D6ED63}"/>
              </a:ext>
            </a:extLst>
          </p:cNvPr>
          <p:cNvSpPr txBox="1"/>
          <p:nvPr/>
        </p:nvSpPr>
        <p:spPr>
          <a:xfrm>
            <a:off x="6520543" y="5328565"/>
            <a:ext cx="5500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Credit: Ciaran O'Hare (github.com/cajohare/</a:t>
            </a: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AxionLimits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</a:t>
            </a:r>
          </a:p>
          <a:p>
            <a:pPr algn="ctr"/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4DB721-435F-D025-F173-914E4D72C014}"/>
              </a:ext>
            </a:extLst>
          </p:cNvPr>
          <p:cNvSpPr txBox="1"/>
          <p:nvPr/>
        </p:nvSpPr>
        <p:spPr>
          <a:xfrm>
            <a:off x="461275" y="4159014"/>
            <a:ext cx="59258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600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Ringwald &amp;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</a:t>
            </a:r>
            <a:r>
              <a:rPr lang="en-GB" sz="1600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en-GB" sz="1600" b="0" i="0" u="none" strike="noStrike" baseline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Saikawa</a:t>
            </a:r>
            <a:r>
              <a:rPr lang="en-GB" sz="1600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“</a:t>
            </a:r>
            <a:r>
              <a:rPr lang="en-GB" sz="1600" b="0" i="1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Axion dark matter in the post-inflationary Peccei-Quinn symmetry breaking scenario</a:t>
            </a:r>
            <a:r>
              <a:rPr lang="en-GB" sz="1600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”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</a:p>
          <a:p>
            <a:pPr algn="l"/>
            <a:r>
              <a:rPr lang="en-GB" sz="1600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Phys. Rev. D </a:t>
            </a:r>
            <a:r>
              <a:rPr lang="en-GB" sz="1600" b="1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93</a:t>
            </a:r>
            <a:r>
              <a:rPr lang="en-GB" sz="1600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085031 (2016).</a:t>
            </a:r>
          </a:p>
          <a:p>
            <a:pPr algn="l"/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K. Beyer &amp; S. Sarkar, “</a:t>
            </a:r>
            <a:r>
              <a:rPr lang="en-GB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Ruling out light axions: The writing is on the wall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”, </a:t>
            </a: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SciPost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Phys. </a:t>
            </a: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15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003 (2023).</a:t>
            </a:r>
          </a:p>
        </p:txBody>
      </p:sp>
    </p:spTree>
    <p:extLst>
      <p:ext uri="{BB962C8B-B14F-4D97-AF65-F5344CB8AC3E}">
        <p14:creationId xmlns:p14="http://schemas.microsoft.com/office/powerpoint/2010/main" val="23972826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95383AC-9056-736C-0A88-B2F033778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1561B24D-00FF-CC1B-29EF-25ABC19EF06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15501" y="3317274"/>
                <a:ext cx="11560996" cy="2548532"/>
              </a:xfrm>
            </p:spPr>
            <p:txBody>
              <a:bodyPr>
                <a:normAutofit/>
              </a:bodyPr>
              <a:lstStyle/>
              <a:p>
                <a:r>
                  <a:rPr lang="en-GB" sz="2000" dirty="0"/>
                  <a:t>Axions explain the absence of CP-violation in strong interactions and are a cold dark matter candidate </a:t>
                </a:r>
              </a:p>
              <a:p>
                <a:r>
                  <a:rPr lang="en-GB" sz="2000" dirty="0"/>
                  <a:t>We performed a search for heavy axions on </a:t>
                </a:r>
                <a:r>
                  <a:rPr lang="en-GB" sz="2000" dirty="0" err="1"/>
                  <a:t>EuXFEL</a:t>
                </a:r>
                <a:endParaRPr lang="en-GB" sz="2000" dirty="0"/>
              </a:p>
              <a:p>
                <a:r>
                  <a:rPr lang="en-GB" sz="2000" dirty="0"/>
                  <a:t>Had issues with crystal heating, but we could still impose competitive bounds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𝛾𝛾</m:t>
                        </m:r>
                      </m:sub>
                    </m:sSub>
                  </m:oMath>
                </a14:m>
                <a:r>
                  <a:rPr lang="en-GB" sz="2000" dirty="0"/>
                  <a:t> using a search technique complimentary to collider-based experiments</a:t>
                </a:r>
              </a:p>
              <a:p>
                <a:r>
                  <a:rPr lang="en-GB" sz="2000" dirty="0"/>
                  <a:t>Follow up experiment at SACLA demonstrated sensitivity approaching the QCD axion band</a:t>
                </a:r>
              </a:p>
              <a:p>
                <a:r>
                  <a:rPr lang="en-GB" sz="2000" dirty="0"/>
                  <a:t> High powered lasers have potential uses for fundamental physics, including in axion searches.</a:t>
                </a:r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1561B24D-00FF-CC1B-29EF-25ABC19EF0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5501" y="3317274"/>
                <a:ext cx="11560996" cy="2548532"/>
              </a:xfrm>
              <a:blipFill>
                <a:blip r:embed="rId2"/>
                <a:stretch>
                  <a:fillRect l="-439" t="-2488" r="-1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5B43E5-4EE2-0A69-A26D-8EF96379D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XFEL Axion Searches - jack.halliday@stfc.ac.uk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659F6-8A57-A325-444E-71D297DB3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90162-6FA3-4AD1-844C-54E7D55EDC7C}" type="slidenum">
              <a:rPr lang="en-GB" smtClean="0"/>
              <a:t>40</a:t>
            </a:fld>
            <a:endParaRPr lang="en-GB"/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9AC29095-5608-9F79-DC8D-029B08336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55" y="1249106"/>
            <a:ext cx="2515079" cy="1911840"/>
          </a:xfrm>
          <a:prstGeom prst="rect">
            <a:avLst/>
          </a:prstGeom>
        </p:spPr>
      </p:pic>
      <p:pic>
        <p:nvPicPr>
          <p:cNvPr id="8" name="Content Placeholder 7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F6696A2D-C06D-1A05-34FE-FFE5FBA9F3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789" y="1201293"/>
            <a:ext cx="2612538" cy="1820581"/>
          </a:xfrm>
          <a:prstGeom prst="rect">
            <a:avLst/>
          </a:prstGeom>
        </p:spPr>
      </p:pic>
      <p:pic>
        <p:nvPicPr>
          <p:cNvPr id="9" name="Content Placeholder 7" descr="A graph of a graph of a number of electrons&#10;&#10;Description automatically generated with medium confidence">
            <a:extLst>
              <a:ext uri="{FF2B5EF4-FFF2-40B4-BE49-F238E27FC236}">
                <a16:creationId xmlns:a16="http://schemas.microsoft.com/office/drawing/2014/main" id="{374959CD-E69E-661D-1121-BA3FFCAB62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182" y="1249106"/>
            <a:ext cx="2447555" cy="1776381"/>
          </a:xfrm>
          <a:prstGeom prst="rect">
            <a:avLst/>
          </a:prstGeom>
        </p:spPr>
      </p:pic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7EF05618-6C15-A973-9DAC-8A63A073B0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0592" y="1417162"/>
            <a:ext cx="2447554" cy="14095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9729B0-4DA1-AC1C-026E-569F1902249D}"/>
              </a:ext>
            </a:extLst>
          </p:cNvPr>
          <p:cNvSpPr txBox="1"/>
          <p:nvPr/>
        </p:nvSpPr>
        <p:spPr>
          <a:xfrm>
            <a:off x="315501" y="5920634"/>
            <a:ext cx="115609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J. W. D. Halliday </a:t>
            </a:r>
            <a:r>
              <a:rPr lang="en-GB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et. al.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“Bounds on Heavy Axions with an X-Ray Free Electron Laser”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Phys. Rev. Lett.</a:t>
            </a: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134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055002 (2025)</a:t>
            </a:r>
            <a:endParaRPr lang="en-GB" sz="1600" b="0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37157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0EC0C9-D54F-46E1-0CAC-83C2FFA0D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XFEL Axion Searches - jack.halliday@stfc.ac.uk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2EED55-15F9-6D82-DA78-4BFC8C66E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90162-6FA3-4AD1-844C-54E7D55EDC7C}" type="slidenum">
              <a:rPr lang="en-GB" smtClean="0"/>
              <a:t>5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753D6C9-60E1-1AEC-44C2-4E2B23796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There are a variety of complimentary axion search strategies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D06F47-7D8C-2D8D-D8EC-C8AE753E9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4663" y="1392811"/>
            <a:ext cx="3774077" cy="3392549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GB" b="1" dirty="0"/>
              <a:t>Astrophysical</a:t>
            </a:r>
          </a:p>
          <a:p>
            <a:pPr marL="0" indent="0" algn="ctr">
              <a:spcBef>
                <a:spcPts val="600"/>
              </a:spcBef>
              <a:spcAft>
                <a:spcPts val="1200"/>
              </a:spcAft>
              <a:buNone/>
            </a:pPr>
            <a:r>
              <a:rPr lang="en-GB" sz="1800" dirty="0"/>
              <a:t>Axion losses in stellar models </a:t>
            </a:r>
          </a:p>
          <a:p>
            <a:pPr marL="0" indent="0" algn="ctr">
              <a:buNone/>
            </a:pPr>
            <a:r>
              <a:rPr lang="en-GB" b="1" dirty="0"/>
              <a:t>Lab detection </a:t>
            </a:r>
          </a:p>
          <a:p>
            <a:pPr marL="0" indent="0" algn="ctr">
              <a:spcBef>
                <a:spcPts val="600"/>
              </a:spcBef>
              <a:spcAft>
                <a:spcPts val="1200"/>
              </a:spcAft>
              <a:buNone/>
            </a:pPr>
            <a:r>
              <a:rPr lang="en-GB" sz="1800" dirty="0"/>
              <a:t>Helio/</a:t>
            </a:r>
            <a:r>
              <a:rPr lang="en-GB" sz="1800" dirty="0" err="1"/>
              <a:t>haloscopes</a:t>
            </a:r>
            <a:r>
              <a:rPr lang="en-GB" sz="1800" dirty="0"/>
              <a:t> </a:t>
            </a:r>
          </a:p>
          <a:p>
            <a:pPr marL="0" indent="0" algn="ctr">
              <a:buNone/>
            </a:pPr>
            <a:r>
              <a:rPr lang="en-GB" b="1" dirty="0"/>
              <a:t>Lab</a:t>
            </a:r>
            <a:r>
              <a:rPr lang="en-GB" dirty="0"/>
              <a:t> </a:t>
            </a:r>
            <a:r>
              <a:rPr lang="en-GB" b="1" dirty="0"/>
              <a:t>generation</a:t>
            </a:r>
          </a:p>
          <a:p>
            <a:pPr marL="0" indent="0" algn="ctr">
              <a:spcBef>
                <a:spcPts val="600"/>
              </a:spcBef>
              <a:spcAft>
                <a:spcPts val="1200"/>
              </a:spcAft>
              <a:buNone/>
            </a:pPr>
            <a:r>
              <a:rPr lang="en-GB" sz="1800" dirty="0"/>
              <a:t>Generate (&amp; detect) terrestrially </a:t>
            </a:r>
            <a:r>
              <a:rPr lang="en-GB" sz="20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253524-BF81-BEE7-2FE6-673C0CBBD0A8}"/>
              </a:ext>
            </a:extLst>
          </p:cNvPr>
          <p:cNvSpPr txBox="1"/>
          <p:nvPr/>
        </p:nvSpPr>
        <p:spPr>
          <a:xfrm>
            <a:off x="6520543" y="5328565"/>
            <a:ext cx="5500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Credit: Ciaran O'Hare (github.com/cajohare/</a:t>
            </a: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AxionLimits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</a:t>
            </a:r>
          </a:p>
          <a:p>
            <a:pPr algn="ctr"/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709E7D4-0EA3-7ADA-B4C0-C963B2006FCE}"/>
              </a:ext>
            </a:extLst>
          </p:cNvPr>
          <p:cNvGrpSpPr/>
          <p:nvPr/>
        </p:nvGrpSpPr>
        <p:grpSpPr>
          <a:xfrm>
            <a:off x="1034143" y="1392811"/>
            <a:ext cx="701040" cy="3392548"/>
            <a:chOff x="495300" y="1775927"/>
            <a:chExt cx="701040" cy="3399701"/>
          </a:xfrm>
          <a:gradFill>
            <a:gsLst>
              <a:gs pos="73000">
                <a:srgbClr val="B898D0"/>
              </a:gs>
              <a:gs pos="100000">
                <a:schemeClr val="bg1"/>
              </a:gs>
              <a:gs pos="0">
                <a:srgbClr val="7030A0"/>
              </a:gs>
            </a:gsLst>
            <a:lin ang="5400000" scaled="1"/>
          </a:gradFill>
        </p:grpSpPr>
        <p:sp>
          <p:nvSpPr>
            <p:cNvPr id="9" name="Arrow: Down 8">
              <a:extLst>
                <a:ext uri="{FF2B5EF4-FFF2-40B4-BE49-F238E27FC236}">
                  <a16:creationId xmlns:a16="http://schemas.microsoft.com/office/drawing/2014/main" id="{AAF8B4C1-54EB-1E2E-F465-A8EFA85FC411}"/>
                </a:ext>
              </a:extLst>
            </p:cNvPr>
            <p:cNvSpPr/>
            <p:nvPr/>
          </p:nvSpPr>
          <p:spPr>
            <a:xfrm rot="10800000">
              <a:off x="495300" y="1775927"/>
              <a:ext cx="701040" cy="3399701"/>
            </a:xfrm>
            <a:prstGeom prst="downArrow">
              <a:avLst/>
            </a:prstGeom>
            <a:grpFill/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9D9737B-4AEE-A94F-9BDE-1EDEABEF6F09}"/>
                </a:ext>
              </a:extLst>
            </p:cNvPr>
            <p:cNvSpPr txBox="1"/>
            <p:nvPr/>
          </p:nvSpPr>
          <p:spPr>
            <a:xfrm rot="5400000">
              <a:off x="-252678" y="2895538"/>
              <a:ext cx="2225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Increased sensitivity 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DACA13F-0A84-A7F7-CFC8-3CBF41B0F128}"/>
              </a:ext>
            </a:extLst>
          </p:cNvPr>
          <p:cNvGrpSpPr/>
          <p:nvPr/>
        </p:nvGrpSpPr>
        <p:grpSpPr>
          <a:xfrm>
            <a:off x="4930770" y="1392811"/>
            <a:ext cx="701040" cy="3455158"/>
            <a:chOff x="5006970" y="1682371"/>
            <a:chExt cx="701040" cy="3455158"/>
          </a:xfrm>
        </p:grpSpPr>
        <p:sp>
          <p:nvSpPr>
            <p:cNvPr id="17" name="Arrow: Down 16">
              <a:extLst>
                <a:ext uri="{FF2B5EF4-FFF2-40B4-BE49-F238E27FC236}">
                  <a16:creationId xmlns:a16="http://schemas.microsoft.com/office/drawing/2014/main" id="{1E0CC156-F684-FF82-7439-4BDAA277EFAA}"/>
                </a:ext>
              </a:extLst>
            </p:cNvPr>
            <p:cNvSpPr/>
            <p:nvPr/>
          </p:nvSpPr>
          <p:spPr>
            <a:xfrm>
              <a:off x="5006970" y="1682371"/>
              <a:ext cx="701040" cy="3386578"/>
            </a:xfrm>
            <a:prstGeom prst="downArrow">
              <a:avLst/>
            </a:prstGeom>
            <a:gradFill>
              <a:gsLst>
                <a:gs pos="11000">
                  <a:srgbClr val="B898D0"/>
                </a:gs>
                <a:gs pos="0">
                  <a:schemeClr val="bg1"/>
                </a:gs>
                <a:gs pos="100000">
                  <a:srgbClr val="7030A0"/>
                </a:gs>
              </a:gsLst>
              <a:lin ang="5400000" scaled="1"/>
            </a:gra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3137648-4482-08D8-3B6E-A63E348C8F6A}"/>
                </a:ext>
              </a:extLst>
            </p:cNvPr>
            <p:cNvSpPr txBox="1"/>
            <p:nvPr/>
          </p:nvSpPr>
          <p:spPr>
            <a:xfrm rot="5400000">
              <a:off x="3818241" y="3390764"/>
              <a:ext cx="31241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Reduced model dependence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172C0C4-44EF-5A13-929F-EE62709F409A}"/>
              </a:ext>
            </a:extLst>
          </p:cNvPr>
          <p:cNvSpPr txBox="1"/>
          <p:nvPr/>
        </p:nvSpPr>
        <p:spPr>
          <a:xfrm>
            <a:off x="415456" y="5115939"/>
            <a:ext cx="59258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Yannis K. </a:t>
            </a:r>
            <a:r>
              <a:rPr lang="en-GB" sz="16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Semertzidis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&amp; </a:t>
            </a:r>
            <a:r>
              <a:rPr lang="en-GB" sz="16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SungWoo</a:t>
            </a:r>
            <a:r>
              <a:rPr lang="en-GB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Youn, “</a:t>
            </a:r>
            <a:r>
              <a:rPr lang="en-GB" sz="16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Axion dark matter: How to see it?</a:t>
            </a:r>
            <a:r>
              <a:rPr lang="en-GB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”, </a:t>
            </a:r>
            <a:r>
              <a:rPr lang="en-GB" sz="1600" b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Sci. Adv. </a:t>
            </a:r>
            <a:r>
              <a:rPr lang="en-GB" sz="16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8</a:t>
            </a:r>
            <a:r>
              <a:rPr lang="en-GB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, eabm9928 (2022).</a:t>
            </a:r>
          </a:p>
          <a:p>
            <a:pPr algn="l"/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en-GB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A. Caputo &amp;  G. </a:t>
            </a:r>
            <a:r>
              <a:rPr lang="en-GB" sz="16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Raffelt</a:t>
            </a:r>
            <a:r>
              <a:rPr lang="en-GB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, </a:t>
            </a:r>
            <a:r>
              <a:rPr lang="en-GB" sz="16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“Astrophysical Axion Bounds: The 2024 Edition”, </a:t>
            </a:r>
            <a:r>
              <a:rPr lang="en-GB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Proceedings of Science </a:t>
            </a:r>
            <a:r>
              <a:rPr lang="en-GB" sz="16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454</a:t>
            </a:r>
            <a:r>
              <a:rPr lang="en-GB" sz="160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, 041 </a:t>
            </a:r>
            <a:r>
              <a:rPr lang="en-GB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(2024). </a:t>
            </a:r>
          </a:p>
        </p:txBody>
      </p:sp>
      <p:pic>
        <p:nvPicPr>
          <p:cNvPr id="21" name="Picture 10">
            <a:extLst>
              <a:ext uri="{FF2B5EF4-FFF2-40B4-BE49-F238E27FC236}">
                <a16:creationId xmlns:a16="http://schemas.microsoft.com/office/drawing/2014/main" id="{8D479FDD-E0B5-D413-708F-1728A115709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20543" y="1622991"/>
            <a:ext cx="5500688" cy="370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028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303027-2E98-122D-F80A-821DBDB0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XFEL Axion Searches - jack.halliday@stfc.ac.uk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063AF-BDED-960B-050D-5856FF4B5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90162-6FA3-4AD1-844C-54E7D55EDC7C}" type="slidenum">
              <a:rPr lang="en-GB" smtClean="0"/>
              <a:t>6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id="{7BFDDF9D-1DFB-1F09-57B6-61DC6A9DB96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 dirty="0"/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 </m:t>
                    </m:r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eV</m:t>
                    </m:r>
                  </m:oMath>
                </a14:m>
                <a:r>
                  <a:rPr lang="en-GB" dirty="0"/>
                  <a:t>, stringent bounds are imposed by the </a:t>
                </a:r>
                <a:br>
                  <a:rPr lang="en-GB" dirty="0"/>
                </a:br>
                <a:r>
                  <a:rPr lang="en-GB" dirty="0"/>
                  <a:t>CERN Axion Telescope (CAST) </a:t>
                </a:r>
              </a:p>
            </p:txBody>
          </p:sp>
        </mc:Choice>
        <mc:Fallback xmlns="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id="{7BFDDF9D-1DFB-1F09-57B6-61DC6A9DB96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502" t="-6857" b="-148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3685EB-827C-C23A-0B97-5CCAF986C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981" y="1431157"/>
            <a:ext cx="7424729" cy="886726"/>
          </a:xfrm>
        </p:spPr>
        <p:txBody>
          <a:bodyPr>
            <a:noAutofit/>
          </a:bodyPr>
          <a:lstStyle/>
          <a:p>
            <a:r>
              <a:rPr lang="en-GB" sz="2000" u="sng" dirty="0"/>
              <a:t>Helioscope</a:t>
            </a:r>
            <a:r>
              <a:rPr lang="en-GB" sz="2000" dirty="0"/>
              <a:t>: Axions produced in the sun convert into photons via the </a:t>
            </a:r>
            <a:r>
              <a:rPr lang="en-GB" sz="2000" dirty="0" err="1"/>
              <a:t>Primakoff</a:t>
            </a:r>
            <a:r>
              <a:rPr lang="en-GB" sz="2000" dirty="0"/>
              <a:t> effect: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67EF0919-370D-9F63-9BAF-C263CA27665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190" y="1226355"/>
            <a:ext cx="3507434" cy="250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2BCC651-CCB9-EEB0-6BC1-4664361FD509}"/>
                  </a:ext>
                </a:extLst>
              </p:cNvPr>
              <p:cNvSpPr txBox="1"/>
              <p:nvPr/>
            </p:nvSpPr>
            <p:spPr>
              <a:xfrm>
                <a:off x="1195710" y="2412646"/>
                <a:ext cx="2729465" cy="3988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axion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𝛾𝛾</m:t>
                          </m:r>
                        </m:sub>
                      </m:sSub>
                      <m:r>
                        <a:rPr lang="en-GB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𝑬</m:t>
                      </m:r>
                      <m:r>
                        <a:rPr lang="en-GB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en-GB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2BCC651-CCB9-EEB0-6BC1-4664361FD5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5710" y="2412646"/>
                <a:ext cx="2729465" cy="398827"/>
              </a:xfrm>
              <a:prstGeom prst="rect">
                <a:avLst/>
              </a:prstGeom>
              <a:blipFill>
                <a:blip r:embed="rId5"/>
                <a:stretch>
                  <a:fillRect l="-1339" r="-223"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A black background with red letters&#10;&#10;Description automatically generated">
            <a:extLst>
              <a:ext uri="{FF2B5EF4-FFF2-40B4-BE49-F238E27FC236}">
                <a16:creationId xmlns:a16="http://schemas.microsoft.com/office/drawing/2014/main" id="{22106CB0-1604-12A0-FC3B-891837412A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664" y="1961933"/>
            <a:ext cx="1990348" cy="14721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5">
                <a:extLst>
                  <a:ext uri="{FF2B5EF4-FFF2-40B4-BE49-F238E27FC236}">
                    <a16:creationId xmlns:a16="http://schemas.microsoft.com/office/drawing/2014/main" id="{7B5F8872-53EF-4E7B-4F21-E3256D9C98C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2990" y="3521438"/>
                <a:ext cx="7218472" cy="14125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Aft>
                    <a:spcPts val="1200"/>
                  </a:spcAft>
                </a:pPr>
                <a:r>
                  <a:rPr lang="en-GB" sz="2000" dirty="0"/>
                  <a:t>Geometry suppresses sensitivity to axions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GB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1 </m:t>
                    </m:r>
                    <m:r>
                      <m:rPr>
                        <m:sty m:val="p"/>
                      </m:rPr>
                      <a:rPr lang="en-GB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eV</m:t>
                    </m:r>
                  </m:oMath>
                </a14:m>
                <a:endParaRPr lang="en-GB" sz="2000" dirty="0"/>
              </a:p>
              <a:p>
                <a:pPr>
                  <a:spcAft>
                    <a:spcPts val="1200"/>
                  </a:spcAft>
                </a:pPr>
                <a:r>
                  <a:rPr lang="en-GB" sz="2000" dirty="0"/>
                  <a:t>Some model dependence due to high temperature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GB" sz="2000" dirty="0"/>
                  <a:t> in Solar plasma </a:t>
                </a:r>
              </a:p>
            </p:txBody>
          </p:sp>
        </mc:Choice>
        <mc:Fallback xmlns="">
          <p:sp>
            <p:nvSpPr>
              <p:cNvPr id="15" name="Content Placeholder 5">
                <a:extLst>
                  <a:ext uri="{FF2B5EF4-FFF2-40B4-BE49-F238E27FC236}">
                    <a16:creationId xmlns:a16="http://schemas.microsoft.com/office/drawing/2014/main" id="{7B5F8872-53EF-4E7B-4F21-E3256D9C98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990" y="3521438"/>
                <a:ext cx="7218472" cy="1412537"/>
              </a:xfrm>
              <a:prstGeom prst="rect">
                <a:avLst/>
              </a:prstGeom>
              <a:blipFill>
                <a:blip r:embed="rId7"/>
                <a:stretch>
                  <a:fillRect l="-760" t="-43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11188BAB-DA07-1063-B29B-1AB56BC50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462" y="3872386"/>
            <a:ext cx="3703139" cy="246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42FCF7-DDB1-26CC-D5EB-696E3469BDA0}"/>
              </a:ext>
            </a:extLst>
          </p:cNvPr>
          <p:cNvSpPr txBox="1"/>
          <p:nvPr/>
        </p:nvSpPr>
        <p:spPr>
          <a:xfrm>
            <a:off x="452059" y="4952224"/>
            <a:ext cx="694033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CAST Collaboration, “</a:t>
            </a:r>
            <a:r>
              <a:rPr lang="en-GB" sz="16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New CAST limit on the axion–photon interaction</a:t>
            </a:r>
            <a:r>
              <a:rPr lang="en-GB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” Nature Phys. </a:t>
            </a:r>
            <a:r>
              <a:rPr lang="en-GB" sz="16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13</a:t>
            </a:r>
            <a:r>
              <a:rPr lang="en-GB" sz="160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, 584</a:t>
            </a:r>
            <a:r>
              <a:rPr lang="en-GB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 (2017).</a:t>
            </a:r>
          </a:p>
          <a:p>
            <a:pPr algn="l"/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en-GB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J. Jaeckel </a:t>
            </a:r>
            <a:r>
              <a:rPr lang="en-GB" sz="16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et al. “Need for purely laboratory-based axionlike particle searches”, </a:t>
            </a:r>
            <a:r>
              <a:rPr lang="en-GB" sz="1600" b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Phys. Rev. D </a:t>
            </a: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75,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013004</a:t>
            </a:r>
            <a:r>
              <a:rPr lang="en-GB" sz="1600" b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(2007)</a:t>
            </a:r>
          </a:p>
        </p:txBody>
      </p:sp>
    </p:spTree>
    <p:extLst>
      <p:ext uri="{BB962C8B-B14F-4D97-AF65-F5344CB8AC3E}">
        <p14:creationId xmlns:p14="http://schemas.microsoft.com/office/powerpoint/2010/main" val="1464814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15577-535B-D638-8CD0-BBE4A882C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E3BCB8D-D86D-4FDC-8C1C-6F2B6AF38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11873" y="3651485"/>
            <a:ext cx="3745295" cy="294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618E8C-2B01-F886-AF80-7B9A0BEE4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XFEL Axion Searches - jack.halliday@stfc.ac.uk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950B8-C806-916C-27BF-27ECFF090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90162-6FA3-4AD1-844C-54E7D55EDC7C}" type="slidenum">
              <a:rPr lang="en-GB" smtClean="0"/>
              <a:t>7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id="{4DABB954-18C9-2965-553C-CCA72CC3153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 dirty="0"/>
                  <a:t>In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∼</m:t>
                    </m:r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</a:rPr>
                      <m:t>μeV</m:t>
                    </m:r>
                  </m:oMath>
                </a14:m>
                <a:r>
                  <a:rPr lang="en-GB" dirty="0"/>
                  <a:t> region, </a:t>
                </a:r>
                <a:r>
                  <a:rPr lang="en-GB" dirty="0" err="1"/>
                  <a:t>haloscopes</a:t>
                </a:r>
                <a:r>
                  <a:rPr lang="en-GB" dirty="0"/>
                  <a:t>, including ADMX,  </a:t>
                </a:r>
                <a:br>
                  <a:rPr lang="en-GB" dirty="0"/>
                </a:br>
                <a:r>
                  <a:rPr lang="en-GB" dirty="0"/>
                  <a:t>probe down to the QCD axion coupling.</a:t>
                </a:r>
              </a:p>
            </p:txBody>
          </p:sp>
        </mc:Choice>
        <mc:Fallback xmlns="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id="{4DABB954-18C9-2965-553C-CCA72CC315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1502" t="-6857" b="-148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FF10616-8AB9-619A-FD9A-E9D4993965A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7981" y="1431156"/>
                <a:ext cx="7424729" cy="3398397"/>
              </a:xfrm>
            </p:spPr>
            <p:txBody>
              <a:bodyPr>
                <a:no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GB" sz="2000" dirty="0"/>
                  <a:t>Axion Dark Matter </a:t>
                </a:r>
                <a:r>
                  <a:rPr lang="en-GB" sz="2000" dirty="0" err="1"/>
                  <a:t>eXperiment</a:t>
                </a:r>
                <a:r>
                  <a:rPr lang="en-GB" sz="2000" dirty="0"/>
                  <a:t> (ADMX), at the University of Washington   </a:t>
                </a:r>
                <a:endParaRPr lang="en-GB" sz="2000" u="sng" dirty="0"/>
              </a:p>
              <a:p>
                <a:pPr>
                  <a:spcAft>
                    <a:spcPts val="600"/>
                  </a:spcAft>
                </a:pPr>
                <a:r>
                  <a:rPr lang="en-GB" sz="2000" u="sng" dirty="0" err="1"/>
                  <a:t>Haloscope</a:t>
                </a:r>
                <a:r>
                  <a:rPr lang="en-GB" sz="2000" dirty="0"/>
                  <a:t>: Axions from (local) Galactic halo convert to microwaves in cavity surrounded by a super-conducting electromagnet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en-GB" sz="2000" b="0" i="0" smtClean="0">
                        <a:latin typeface="Cambria Math" panose="02040503050406030204" pitchFamily="18" charset="0"/>
                      </a:rPr>
                      <m:t>=7.6 </m:t>
                    </m:r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</a:rPr>
                      <m:t>T</m:t>
                    </m:r>
                  </m:oMath>
                </a14:m>
                <a:r>
                  <a:rPr lang="en-GB" sz="2000" dirty="0"/>
                  <a:t>) </a:t>
                </a:r>
              </a:p>
              <a:p>
                <a:pPr>
                  <a:spcAft>
                    <a:spcPts val="600"/>
                  </a:spcAft>
                </a:pPr>
                <a:r>
                  <a:rPr lang="en-GB" sz="2000" dirty="0"/>
                  <a:t>Tune cavity Q-factor to scan through different axion masses </a:t>
                </a:r>
              </a:p>
              <a:p>
                <a:pPr>
                  <a:spcAft>
                    <a:spcPts val="600"/>
                  </a:spcAft>
                </a:pPr>
                <a:r>
                  <a:rPr lang="en-GB" sz="2000" dirty="0"/>
                  <a:t>Probes down to QCD axion couplings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=1−100 </m:t>
                    </m:r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</a:rPr>
                      <m:t>μeV</m:t>
                    </m:r>
                  </m:oMath>
                </a14:m>
                <a:endParaRPr lang="en-GB" sz="2000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FF10616-8AB9-619A-FD9A-E9D4993965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7981" y="1431156"/>
                <a:ext cx="7424729" cy="3398397"/>
              </a:xfrm>
              <a:blipFill>
                <a:blip r:embed="rId5"/>
                <a:stretch>
                  <a:fillRect l="-739" t="-17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6" name="Picture 4">
            <a:extLst>
              <a:ext uri="{FF2B5EF4-FFF2-40B4-BE49-F238E27FC236}">
                <a16:creationId xmlns:a16="http://schemas.microsoft.com/office/drawing/2014/main" id="{68B0D690-907D-95BE-5683-80467A09933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92190" y="1226355"/>
            <a:ext cx="3507434" cy="250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98DA49-818B-CEC8-5055-9B53C21BEF66}"/>
              </a:ext>
            </a:extLst>
          </p:cNvPr>
          <p:cNvSpPr txBox="1"/>
          <p:nvPr/>
        </p:nvSpPr>
        <p:spPr>
          <a:xfrm>
            <a:off x="409760" y="4829553"/>
            <a:ext cx="69403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C. Goodman </a:t>
            </a:r>
            <a:r>
              <a:rPr lang="en-GB" sz="16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et al,</a:t>
            </a:r>
            <a:r>
              <a:rPr lang="en-GB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“</a:t>
            </a:r>
            <a:r>
              <a:rPr lang="en-GB" sz="16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Axion dark matter experiment around 3.3 eV with Dine-Fischler-</a:t>
            </a:r>
            <a:r>
              <a:rPr lang="en-GB" sz="1600" b="0" i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Srednicki</a:t>
            </a:r>
            <a:r>
              <a:rPr lang="en-GB" sz="16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-</a:t>
            </a:r>
            <a:r>
              <a:rPr lang="en-GB" sz="1600" b="0" i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Zhitnitsky</a:t>
            </a:r>
            <a:r>
              <a:rPr lang="en-GB" sz="16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discovery ability</a:t>
            </a:r>
            <a:r>
              <a:rPr lang="en-GB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”, Phys. Rev. Lett. – in press (2025)</a:t>
            </a:r>
          </a:p>
          <a:p>
            <a:pPr algn="l"/>
            <a:endParaRPr lang="en-GB" sz="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47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C75FAE-462A-8245-93E2-76208B67F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EE32FA-DACD-9709-6239-704DF1428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XFEL Axion Searches - jack.halliday@stfc.ac.uk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174AA3-F18B-024D-E653-212F1A283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90162-6FA3-4AD1-844C-54E7D55EDC7C}" type="slidenum">
              <a:rPr lang="en-GB" smtClean="0"/>
              <a:t>8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482569F-17CB-8CD2-B814-834281581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There are a variety of complimentary axion search strategies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C3CF80-C3BE-D6FF-C3AE-7D424B616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4663" y="1392811"/>
            <a:ext cx="3774077" cy="3392549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GB" b="1" dirty="0"/>
              <a:t>Astrophysical</a:t>
            </a:r>
          </a:p>
          <a:p>
            <a:pPr marL="0" indent="0" algn="ctr">
              <a:spcBef>
                <a:spcPts val="600"/>
              </a:spcBef>
              <a:spcAft>
                <a:spcPts val="1200"/>
              </a:spcAft>
              <a:buNone/>
            </a:pPr>
            <a:r>
              <a:rPr lang="en-GB" sz="1800" dirty="0"/>
              <a:t>Axion losses in stellar models </a:t>
            </a:r>
          </a:p>
          <a:p>
            <a:pPr marL="0" indent="0" algn="ctr">
              <a:buNone/>
            </a:pPr>
            <a:r>
              <a:rPr lang="en-GB" b="1" dirty="0"/>
              <a:t>Lab detection </a:t>
            </a:r>
          </a:p>
          <a:p>
            <a:pPr marL="0" indent="0" algn="ctr">
              <a:spcBef>
                <a:spcPts val="600"/>
              </a:spcBef>
              <a:spcAft>
                <a:spcPts val="1200"/>
              </a:spcAft>
              <a:buNone/>
            </a:pPr>
            <a:r>
              <a:rPr lang="en-GB" sz="1800" dirty="0"/>
              <a:t>Helio/</a:t>
            </a:r>
            <a:r>
              <a:rPr lang="en-GB" sz="1800" dirty="0" err="1"/>
              <a:t>haloscopes</a:t>
            </a:r>
            <a:r>
              <a:rPr lang="en-GB" sz="1800" dirty="0"/>
              <a:t> </a:t>
            </a:r>
          </a:p>
          <a:p>
            <a:pPr marL="0" indent="0" algn="ctr">
              <a:buNone/>
            </a:pPr>
            <a:r>
              <a:rPr lang="en-GB" b="1" dirty="0">
                <a:solidFill>
                  <a:srgbClr val="FE0000"/>
                </a:solidFill>
              </a:rPr>
              <a:t>Lab</a:t>
            </a:r>
            <a:r>
              <a:rPr lang="en-GB" dirty="0">
                <a:solidFill>
                  <a:srgbClr val="FE0000"/>
                </a:solidFill>
              </a:rPr>
              <a:t> </a:t>
            </a:r>
            <a:r>
              <a:rPr lang="en-GB" b="1" dirty="0">
                <a:solidFill>
                  <a:srgbClr val="FE0000"/>
                </a:solidFill>
              </a:rPr>
              <a:t>generation</a:t>
            </a:r>
          </a:p>
          <a:p>
            <a:pPr marL="0" indent="0" algn="ctr">
              <a:spcBef>
                <a:spcPts val="600"/>
              </a:spcBef>
              <a:spcAft>
                <a:spcPts val="1200"/>
              </a:spcAft>
              <a:buNone/>
            </a:pPr>
            <a:r>
              <a:rPr lang="en-GB" sz="1800" dirty="0"/>
              <a:t>Generate (&amp; detect) terrestrially </a:t>
            </a:r>
            <a:r>
              <a:rPr lang="en-GB" sz="20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4B2309-53F0-1B48-5E8A-8296733DFF28}"/>
              </a:ext>
            </a:extLst>
          </p:cNvPr>
          <p:cNvSpPr txBox="1"/>
          <p:nvPr/>
        </p:nvSpPr>
        <p:spPr>
          <a:xfrm>
            <a:off x="6520543" y="5328565"/>
            <a:ext cx="5500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Credit: Ciaran O'Hare (github.com/cajohare/</a:t>
            </a: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AxionLimits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</a:t>
            </a:r>
          </a:p>
          <a:p>
            <a:pPr algn="ctr"/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53CAB5-19B9-3938-CB5B-8AF262A6C28F}"/>
              </a:ext>
            </a:extLst>
          </p:cNvPr>
          <p:cNvGrpSpPr/>
          <p:nvPr/>
        </p:nvGrpSpPr>
        <p:grpSpPr>
          <a:xfrm>
            <a:off x="1034143" y="1392811"/>
            <a:ext cx="701040" cy="3392548"/>
            <a:chOff x="495300" y="1775927"/>
            <a:chExt cx="701040" cy="3399701"/>
          </a:xfrm>
          <a:gradFill>
            <a:gsLst>
              <a:gs pos="73000">
                <a:srgbClr val="B898D0"/>
              </a:gs>
              <a:gs pos="100000">
                <a:schemeClr val="bg1"/>
              </a:gs>
              <a:gs pos="0">
                <a:srgbClr val="7030A0"/>
              </a:gs>
            </a:gsLst>
            <a:lin ang="5400000" scaled="1"/>
          </a:gradFill>
        </p:grpSpPr>
        <p:sp>
          <p:nvSpPr>
            <p:cNvPr id="9" name="Arrow: Down 8">
              <a:extLst>
                <a:ext uri="{FF2B5EF4-FFF2-40B4-BE49-F238E27FC236}">
                  <a16:creationId xmlns:a16="http://schemas.microsoft.com/office/drawing/2014/main" id="{C5273BF5-63DA-1BEE-E387-FF24257DF41F}"/>
                </a:ext>
              </a:extLst>
            </p:cNvPr>
            <p:cNvSpPr/>
            <p:nvPr/>
          </p:nvSpPr>
          <p:spPr>
            <a:xfrm rot="10800000">
              <a:off x="495300" y="1775927"/>
              <a:ext cx="701040" cy="3399701"/>
            </a:xfrm>
            <a:prstGeom prst="downArrow">
              <a:avLst/>
            </a:prstGeom>
            <a:grpFill/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AD9047F-D54C-FB32-26FC-B18D4BFD9252}"/>
                </a:ext>
              </a:extLst>
            </p:cNvPr>
            <p:cNvSpPr txBox="1"/>
            <p:nvPr/>
          </p:nvSpPr>
          <p:spPr>
            <a:xfrm rot="5400000">
              <a:off x="-252678" y="2895538"/>
              <a:ext cx="2225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Increased sensitivity 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655DF6E-724E-F0A7-379F-BD0C91D08AC2}"/>
              </a:ext>
            </a:extLst>
          </p:cNvPr>
          <p:cNvGrpSpPr/>
          <p:nvPr/>
        </p:nvGrpSpPr>
        <p:grpSpPr>
          <a:xfrm>
            <a:off x="4930770" y="1392811"/>
            <a:ext cx="701040" cy="3455158"/>
            <a:chOff x="5006970" y="1682371"/>
            <a:chExt cx="701040" cy="3455158"/>
          </a:xfrm>
        </p:grpSpPr>
        <p:sp>
          <p:nvSpPr>
            <p:cNvPr id="17" name="Arrow: Down 16">
              <a:extLst>
                <a:ext uri="{FF2B5EF4-FFF2-40B4-BE49-F238E27FC236}">
                  <a16:creationId xmlns:a16="http://schemas.microsoft.com/office/drawing/2014/main" id="{96449689-12FC-7E5C-ECC9-F2D30CBA1827}"/>
                </a:ext>
              </a:extLst>
            </p:cNvPr>
            <p:cNvSpPr/>
            <p:nvPr/>
          </p:nvSpPr>
          <p:spPr>
            <a:xfrm>
              <a:off x="5006970" y="1682371"/>
              <a:ext cx="701040" cy="3386578"/>
            </a:xfrm>
            <a:prstGeom prst="downArrow">
              <a:avLst/>
            </a:prstGeom>
            <a:gradFill>
              <a:gsLst>
                <a:gs pos="11000">
                  <a:srgbClr val="B898D0"/>
                </a:gs>
                <a:gs pos="0">
                  <a:schemeClr val="bg1"/>
                </a:gs>
                <a:gs pos="100000">
                  <a:srgbClr val="7030A0"/>
                </a:gs>
              </a:gsLst>
              <a:lin ang="5400000" scaled="1"/>
            </a:gra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67C79B9-3655-3DFD-C3D4-23B9E003810A}"/>
                </a:ext>
              </a:extLst>
            </p:cNvPr>
            <p:cNvSpPr txBox="1"/>
            <p:nvPr/>
          </p:nvSpPr>
          <p:spPr>
            <a:xfrm rot="5400000">
              <a:off x="3818241" y="3390764"/>
              <a:ext cx="31241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Reduced model dependence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75B3C56-CDD7-6A9E-97F4-D9BA4CE502E9}"/>
              </a:ext>
            </a:extLst>
          </p:cNvPr>
          <p:cNvSpPr txBox="1"/>
          <p:nvPr/>
        </p:nvSpPr>
        <p:spPr>
          <a:xfrm>
            <a:off x="415456" y="5115939"/>
            <a:ext cx="59258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Yannis K. </a:t>
            </a:r>
            <a:r>
              <a:rPr lang="en-GB" sz="16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Semertzidis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&amp; </a:t>
            </a:r>
            <a:r>
              <a:rPr lang="en-GB" sz="16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SungWoo</a:t>
            </a:r>
            <a:r>
              <a:rPr lang="en-GB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Youn, “</a:t>
            </a:r>
            <a:r>
              <a:rPr lang="en-GB" sz="16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Axion dark matter: How to see it?</a:t>
            </a:r>
            <a:r>
              <a:rPr lang="en-GB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”, </a:t>
            </a:r>
            <a:r>
              <a:rPr lang="en-GB" sz="1600" b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Sci. Adv. </a:t>
            </a:r>
            <a:r>
              <a:rPr lang="en-GB" sz="16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8</a:t>
            </a:r>
            <a:r>
              <a:rPr lang="en-GB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, eabm9928 (2022).</a:t>
            </a:r>
          </a:p>
          <a:p>
            <a:pPr algn="l"/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en-GB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A. Caputo &amp;  G. </a:t>
            </a:r>
            <a:r>
              <a:rPr lang="en-GB" sz="16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Raffelt</a:t>
            </a:r>
            <a:r>
              <a:rPr lang="en-GB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, </a:t>
            </a:r>
            <a:r>
              <a:rPr lang="en-GB" sz="16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“Astrophysical Axion Bounds: The 2024 Edition”, </a:t>
            </a:r>
            <a:r>
              <a:rPr lang="en-GB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Proceedings of Science </a:t>
            </a:r>
            <a:r>
              <a:rPr lang="en-GB" sz="16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454</a:t>
            </a:r>
            <a:r>
              <a:rPr lang="en-GB" sz="160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, 041 </a:t>
            </a:r>
            <a:r>
              <a:rPr lang="en-GB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(2024). </a:t>
            </a:r>
          </a:p>
        </p:txBody>
      </p:sp>
      <p:pic>
        <p:nvPicPr>
          <p:cNvPr id="21" name="Picture 10">
            <a:extLst>
              <a:ext uri="{FF2B5EF4-FFF2-40B4-BE49-F238E27FC236}">
                <a16:creationId xmlns:a16="http://schemas.microsoft.com/office/drawing/2014/main" id="{9F8F6847-810D-8497-D69F-3DF99F9AC5C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20543" y="1622991"/>
            <a:ext cx="5500688" cy="370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90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E4C768-703D-1906-78DE-EB3EF2660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XFEL Axion Searches - jack.halliday@stfc.ac.uk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1F51D2-59B0-5A93-9F2A-B9CA667BE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90162-6FA3-4AD1-844C-54E7D55EDC7C}" type="slidenum">
              <a:rPr lang="en-GB" smtClean="0"/>
              <a:t>9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76274B5-1862-DEBE-FAC7-6C9C30064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Light shining through wall (LSW) experiments are an example of  direct detection searches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F17A204-90E9-B1B2-58A9-7A8F62B80E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6012" y="1294809"/>
                <a:ext cx="6437494" cy="2736674"/>
              </a:xfrm>
            </p:spPr>
            <p:txBody>
              <a:bodyPr>
                <a:no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GB" sz="2000" dirty="0"/>
                  <a:t>Generating axions in the lab removes any model dependence</a:t>
                </a:r>
              </a:p>
              <a:p>
                <a:pPr>
                  <a:spcAft>
                    <a:spcPts val="1200"/>
                  </a:spcAft>
                </a:pPr>
                <a:r>
                  <a:rPr lang="en-GB" sz="2000" dirty="0"/>
                  <a:t>But sensitivity suppressed by a factor of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∼</m:t>
                    </m:r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𝛾𝛾</m:t>
                        </m:r>
                      </m:sub>
                    </m:sSub>
                  </m:oMath>
                </a14:m>
                <a:r>
                  <a:rPr lang="en-GB" sz="2000" dirty="0"/>
                  <a:t> </a:t>
                </a:r>
              </a:p>
              <a:p>
                <a:pPr>
                  <a:spcAft>
                    <a:spcPts val="1200"/>
                  </a:spcAft>
                </a:pPr>
                <a:r>
                  <a:rPr lang="en-GB" sz="2000" dirty="0"/>
                  <a:t>No sensitivity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GB" sz="2000" b="0" i="0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GB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1 </m:t>
                    </m:r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eV</m:t>
                    </m:r>
                  </m:oMath>
                </a14:m>
                <a:r>
                  <a:rPr lang="en-GB" sz="2000" dirty="0"/>
                  <a:t> (uses visible photons)</a:t>
                </a:r>
              </a:p>
              <a:p>
                <a:pPr>
                  <a:spcAft>
                    <a:spcPts val="1200"/>
                  </a:spcAft>
                </a:pPr>
                <a:r>
                  <a:rPr lang="en-GB" sz="2000" dirty="0"/>
                  <a:t>Photo taken from ALPS-II, current experiment at DESY which recycles magnets from HERA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F17A204-90E9-B1B2-58A9-7A8F62B80E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6012" y="1294809"/>
                <a:ext cx="6437494" cy="2736674"/>
              </a:xfrm>
              <a:blipFill>
                <a:blip r:embed="rId2"/>
                <a:stretch>
                  <a:fillRect l="-852" t="-20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figure: Fig. 1.">
            <a:extLst>
              <a:ext uri="{FF2B5EF4-FFF2-40B4-BE49-F238E27FC236}">
                <a16:creationId xmlns:a16="http://schemas.microsoft.com/office/drawing/2014/main" id="{12A05FDA-2C41-5FA9-EDAB-46FB1CAD9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458" y="1447800"/>
            <a:ext cx="47625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">
            <a:extLst>
              <a:ext uri="{FF2B5EF4-FFF2-40B4-BE49-F238E27FC236}">
                <a16:creationId xmlns:a16="http://schemas.microsoft.com/office/drawing/2014/main" id="{D9E35425-DDD9-597F-1627-9B3F786E0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874" y="3711220"/>
            <a:ext cx="3805668" cy="253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A1EB393-F3D4-5EB4-D027-BED7DF73F7CA}"/>
              </a:ext>
            </a:extLst>
          </p:cNvPr>
          <p:cNvSpPr txBox="1"/>
          <p:nvPr/>
        </p:nvSpPr>
        <p:spPr>
          <a:xfrm>
            <a:off x="296012" y="4239614"/>
            <a:ext cx="6514826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GB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C. Robilliard </a:t>
            </a:r>
            <a:r>
              <a:rPr lang="en-GB" sz="16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et al, “No light shining through a wall”</a:t>
            </a:r>
            <a:r>
              <a:rPr lang="en-GB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en-GB" sz="1600" b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Phys Rev. Lett. </a:t>
            </a: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99</a:t>
            </a:r>
            <a:r>
              <a:rPr lang="en-GB" sz="1600" b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,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190403</a:t>
            </a:r>
            <a:r>
              <a:rPr lang="en-GB" sz="1600" b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(2007).</a:t>
            </a:r>
          </a:p>
          <a:p>
            <a:pPr algn="l">
              <a:spcAft>
                <a:spcPts val="1200"/>
              </a:spcAft>
            </a:pPr>
            <a:r>
              <a:rPr lang="en-GB" sz="1600" b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Klaus Ehret </a:t>
            </a:r>
            <a:r>
              <a:rPr lang="en-GB" sz="16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et al, “New ALPS results on hidden-sector lightweights”, </a:t>
            </a:r>
            <a:r>
              <a:rPr lang="en-GB" sz="1600" b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Phys. Lett. B </a:t>
            </a: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</a:t>
            </a: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89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, 149 </a:t>
            </a:r>
            <a:r>
              <a:rPr lang="en-GB" sz="1600" b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(2010).</a:t>
            </a:r>
          </a:p>
          <a:p>
            <a:pPr algn="l">
              <a:spcAft>
                <a:spcPts val="1200"/>
              </a:spcAft>
            </a:pPr>
            <a:r>
              <a:rPr lang="en-GB" sz="1600" b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QSQAR collaboration</a:t>
            </a:r>
            <a:r>
              <a:rPr lang="en-GB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en-GB" sz="16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“New exclusion limits on scalar and pseudoscalar axionlike particles” </a:t>
            </a:r>
            <a:r>
              <a:rPr lang="en-GB" sz="1600" b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Phys. Rev. D</a:t>
            </a: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92</a:t>
            </a:r>
            <a:r>
              <a:rPr lang="en-GB" sz="1600" b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,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092002</a:t>
            </a:r>
            <a:r>
              <a:rPr lang="en-GB" sz="1600" b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(2015).</a:t>
            </a:r>
          </a:p>
        </p:txBody>
      </p:sp>
    </p:spTree>
    <p:extLst>
      <p:ext uri="{BB962C8B-B14F-4D97-AF65-F5344CB8AC3E}">
        <p14:creationId xmlns:p14="http://schemas.microsoft.com/office/powerpoint/2010/main" val="40763299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13336</TotalTime>
  <Words>4562</Words>
  <Application>Microsoft Macintosh PowerPoint</Application>
  <PresentationFormat>Widescreen</PresentationFormat>
  <Paragraphs>512</Paragraphs>
  <Slides>40</Slides>
  <Notes>13</Notes>
  <HiddenSlides>3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Aptos</vt:lpstr>
      <vt:lpstr>Aptos Display</vt:lpstr>
      <vt:lpstr>Arial</vt:lpstr>
      <vt:lpstr>Cambria Math</vt:lpstr>
      <vt:lpstr>CMR9</vt:lpstr>
      <vt:lpstr>ElsevierSans</vt:lpstr>
      <vt:lpstr>Lucida Grande</vt:lpstr>
      <vt:lpstr>Office Theme</vt:lpstr>
      <vt:lpstr>Axion Searches with X-ray Free-Electron Lasers</vt:lpstr>
      <vt:lpstr>Overview</vt:lpstr>
      <vt:lpstr>Axions solve the  strong CP problem and are a cold dark matter candidate</vt:lpstr>
      <vt:lpstr>There has recently been interest in heavier axions, which motivates our study </vt:lpstr>
      <vt:lpstr>There are a variety of complimentary axion search strategies</vt:lpstr>
      <vt:lpstr>For m_a≤1 eV, stringent bounds are imposed by the  CERN Axion Telescope (CAST) </vt:lpstr>
      <vt:lpstr>In the m_a∼μeV region, haloscopes, including ADMX,   probe down to the QCD axion coupling.</vt:lpstr>
      <vt:lpstr>There are a variety of complimentary axion search strategies</vt:lpstr>
      <vt:lpstr>Light shining through wall (LSW) experiments are an example of  direct detection searches</vt:lpstr>
      <vt:lpstr>Vacuum birefringence experiments, including PVLAS,  are also sensitive to axions generated terrestrially </vt:lpstr>
      <vt:lpstr>Overview</vt:lpstr>
      <vt:lpstr>X-ray light sources enable the extension of light shining through wall experiments to search for heavy axions</vt:lpstr>
      <vt:lpstr>An X-ray Free Electron Laser (XFEL) is a light source,  based on an electron LINAC</vt:lpstr>
      <vt:lpstr>Configuration used for our experiment at The European XFEL (EuXFEL) </vt:lpstr>
      <vt:lpstr>The HED/HiBEF instrumentation enabled an accurate constraint to be placed on input / output X-ray flux</vt:lpstr>
      <vt:lpstr>The sensitivity of the scan is a function of the interaction-length, while the mass range is tuned by adjusting θ</vt:lpstr>
      <vt:lpstr>The Borrmann effect increases the extinction length by       ∼10^3  for Laue-case diffraction </vt:lpstr>
      <vt:lpstr>For XFEL experiments, the pulse duration is short compared to the timescale associated with diffraction </vt:lpstr>
      <vt:lpstr>Probability for photon-axion conversion should account for this short pulse-duration</vt:lpstr>
      <vt:lpstr>Overview</vt:lpstr>
      <vt:lpstr>The measured rocking curve is a convolution of the XFEL spectrum and the Darwin curve of the crystal</vt:lpstr>
      <vt:lpstr>The bandwidth of the XFEL limits the angular resolution in a rocking curve measurement </vt:lpstr>
      <vt:lpstr>It was found that the X-ray pulse duration was short compared to the timescale associated with diffraction </vt:lpstr>
      <vt:lpstr>Crystal heating was a major problem during the beamtime</vt:lpstr>
      <vt:lpstr>Due to crystal heating, a multi-step process was used  for data collection</vt:lpstr>
      <vt:lpstr>The HED/HiBEF instrumentation enabled an accurate constraint to be placed on input / output X-ray flux</vt:lpstr>
      <vt:lpstr>No events consistent with axion production were detected during the experiment </vt:lpstr>
      <vt:lpstr>Bounds on the coupling strength were calculated taking a 90% confidence interval</vt:lpstr>
      <vt:lpstr>Bounds obtained in this work are competitive with existing studies - using a complementary search technique </vt:lpstr>
      <vt:lpstr>Bounds obtained in this work are competitive with existing studies - using a complementary search technique </vt:lpstr>
      <vt:lpstr>Our bounds are complimentary to those imposed from searches using accelerators</vt:lpstr>
      <vt:lpstr>Follow-up SACLA measurements yield preliminary bounds approaching the QCD axion band</vt:lpstr>
      <vt:lpstr>Overview</vt:lpstr>
      <vt:lpstr>Vulcan 2020: Extreme Optical Fields for Strong-Field Experiments</vt:lpstr>
      <vt:lpstr>There are a growing number of PW and multi-PW laser systems globally</vt:lpstr>
      <vt:lpstr>There are a growing number of PW and multi-PW laser systems globally</vt:lpstr>
      <vt:lpstr>Selected Fundamental-Physics Experiments to Explore with Multi-PW Lasers</vt:lpstr>
      <vt:lpstr>E.g. consider an axion search, with optical lasers,  sensitive to m_a=1-10 eV</vt:lpstr>
      <vt:lpstr>Laser-driven schemes targeting the axion–electron coupling have also been proposed</vt:lpstr>
      <vt:lpstr>Conclusions</vt:lpstr>
    </vt:vector>
  </TitlesOfParts>
  <Company>Science and Technology Facilities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Halliday, Jack (STFC,RAL,CLF)</dc:creator>
  <cp:lastModifiedBy>Halliday, Jack (STFC,RAL,CLF)</cp:lastModifiedBy>
  <cp:revision>18</cp:revision>
  <cp:lastPrinted>2025-01-28T18:16:31Z</cp:lastPrinted>
  <dcterms:created xsi:type="dcterms:W3CDTF">2025-01-20T16:48:30Z</dcterms:created>
  <dcterms:modified xsi:type="dcterms:W3CDTF">2026-02-04T10:47:40Z</dcterms:modified>
</cp:coreProperties>
</file>