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29"/>
    <p:restoredTop sz="94143"/>
  </p:normalViewPr>
  <p:slideViewPr>
    <p:cSldViewPr snapToGrid="0">
      <p:cViewPr>
        <p:scale>
          <a:sx n="89" d="100"/>
          <a:sy n="89" d="100"/>
        </p:scale>
        <p:origin x="152" y="-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CFC47-61BD-D01D-CC82-FA703C4007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2E5B7C-F4AC-BE96-56B6-3AFA270F4F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374F7B-FA38-E981-47E2-2E986297A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3CD9-259B-8B40-9176-10164A317EA4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621F9-0221-9002-79FE-5F920CDFB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FC76D-0D4E-FB12-3778-6B27221B6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5D68-F81F-B84C-B446-76A53F79D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041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7AF0D-9D5B-6E00-1B79-8CC503B39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A02490-22DA-9655-58A0-29060AEAB1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D2CE33-4404-1F1C-3CC5-CD7A318A2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3CD9-259B-8B40-9176-10164A317EA4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7EF502-2C72-BDF1-1E90-6AD511F02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8218F-DEDD-968D-7D96-AD630C9BF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5D68-F81F-B84C-B446-76A53F79D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345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577B15-23A9-C1D7-65FF-D08BC4D00D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DB1FA3-7417-65A1-9E50-427F75BAC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81AFFB-6C27-A4E5-933B-AAA5F0B6E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3CD9-259B-8B40-9176-10164A317EA4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65CF67-70B4-B672-5AA2-B9EFA231F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66C1B-B9BC-410C-9D35-6D602DCB1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5D68-F81F-B84C-B446-76A53F79D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820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726BB-C4B4-A76C-BD21-86198CF6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A49C7-2FC5-B090-2FD9-E960131C1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85DD7-F42A-F90D-5C66-7E3F03802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3CD9-259B-8B40-9176-10164A317EA4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BA05B-6AD3-22CD-DE80-05D054026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32032-6AB3-5ED8-35B6-5524CCFF2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5D68-F81F-B84C-B446-76A53F79D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201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A953A-40D7-B62C-E093-BBD357A08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80A4BE-FAC5-5AA3-B662-2499AF0010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6CDC0-5907-D217-3214-A57B5BACF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3CD9-259B-8B40-9176-10164A317EA4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8DEFC6-5B33-3138-B7AC-B61F53539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96F83-2BA8-29CE-3757-E76B5BB64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5D68-F81F-B84C-B446-76A53F79D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831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24C7A-BC3A-CA9A-8750-E74C7591E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3E48C-050C-BDFD-7355-605A394EEB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430B05-FB0D-4AB3-86AA-D10F488E8E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740D00-A7ED-79DF-B7C2-4BBA37968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3CD9-259B-8B40-9176-10164A317EA4}" type="datetimeFigureOut">
              <a:rPr lang="en-US" smtClean="0"/>
              <a:t>2/3/26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49BBAF-ECB4-B69E-D75C-2891FDD86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C24356-2E7E-E7A3-48EB-98F436D53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5D68-F81F-B84C-B446-76A53F79D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122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1F5F8-F4D2-3A26-FD66-D93E48E46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BBC45F-27B6-191B-10F8-E573723525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254973-1E81-B85C-BD83-7FCE4A613B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63E2A-D538-78B3-2DC2-6FD7391295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767E65-02BC-2515-F91B-42215B0B8D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FE83A2-3CB3-F861-EC6C-289D51071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3CD9-259B-8B40-9176-10164A317EA4}" type="datetimeFigureOut">
              <a:rPr lang="en-US" smtClean="0"/>
              <a:t>2/3/26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D204F0-C233-826F-2836-197085933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EDF07C-FE3F-1B4E-790C-175587A66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5D68-F81F-B84C-B446-76A53F79D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91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218B5-BF19-AB04-65BA-69966D72B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D3DC3E-9DB6-0684-3A99-48F22E95F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3CD9-259B-8B40-9176-10164A317EA4}" type="datetimeFigureOut">
              <a:rPr lang="en-US" smtClean="0"/>
              <a:t>2/3/26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B73C2E-940E-A635-F905-5FCE3EDAE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4DAE65-55C7-2747-C107-0C794C928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5D68-F81F-B84C-B446-76A53F79D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7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CE7B23-658D-1E4D-F8CC-3CC14F8EE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3CD9-259B-8B40-9176-10164A317EA4}" type="datetimeFigureOut">
              <a:rPr lang="en-US" smtClean="0"/>
              <a:t>2/3/26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859737-1570-0A38-2ED9-3DA03724A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1AC190-BC07-DA24-C541-497A3B338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5D68-F81F-B84C-B446-76A53F79D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864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CA381-7755-15C8-CA9A-6C4DE82F4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73C6D-3D6E-D31A-4FBE-AF341AA8C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0C6B27-0D3C-E7F9-B5B4-444FEA2BEA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0774B1-8935-2095-6EF8-C2293CF68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3CD9-259B-8B40-9176-10164A317EA4}" type="datetimeFigureOut">
              <a:rPr lang="en-US" smtClean="0"/>
              <a:t>2/3/26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7C3BFC-18EC-1AEF-2254-2632DE28C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ADD225-2663-469E-5434-D55BD574C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5D68-F81F-B84C-B446-76A53F79D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10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8D8A0-0E10-E730-6F43-8D5B98315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B2FD95-77BE-B6D4-7656-3A01193245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5E6EAE-7900-EA68-5531-8B2E0F6B27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6B893E-2E43-BBDC-1992-9776D5D51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53CD9-259B-8B40-9176-10164A317EA4}" type="datetimeFigureOut">
              <a:rPr lang="en-US" smtClean="0"/>
              <a:t>2/3/26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F8A207-34CF-D02A-DE2B-F879B7AFC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376E59-56C0-CFF4-3F45-DA0C05A33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235D68-F81F-B84C-B446-76A53F79D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960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C4D745-7AE5-5700-38A4-45D39FB24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A2ED55-FC6E-2E0B-C360-018CFD81E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57BB0E-6446-5EF3-20AC-B4FD6B1F22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A53CD9-259B-8B40-9176-10164A317EA4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3FF24-55CE-9B99-D715-0EC2FEFC3A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2BE4E-6DBA-B161-2D33-7402154AC1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235D68-F81F-B84C-B446-76A53F79D9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708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696AF-ECB2-D25C-C796-161D90762A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Impact assessment:</a:t>
            </a:r>
            <a:br>
              <a:rPr lang="en-US" dirty="0"/>
            </a:br>
            <a:r>
              <a:rPr lang="en-US" dirty="0"/>
              <a:t>LHCb 2030+ </a:t>
            </a:r>
            <a:r>
              <a:rPr lang="en-US" dirty="0" err="1"/>
              <a:t>deprioritisation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B3E2F-72D7-6F47-E3AD-4C6C20E64D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(note: under development)</a:t>
            </a:r>
          </a:p>
          <a:p>
            <a:endParaRPr lang="en-US" dirty="0"/>
          </a:p>
          <a:p>
            <a:r>
              <a:rPr lang="en-US" dirty="0"/>
              <a:t>On behalf of LHCb-UK</a:t>
            </a:r>
          </a:p>
        </p:txBody>
      </p:sp>
    </p:spTree>
    <p:extLst>
      <p:ext uri="{BB962C8B-B14F-4D97-AF65-F5344CB8AC3E}">
        <p14:creationId xmlns:p14="http://schemas.microsoft.com/office/powerpoint/2010/main" val="1046776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7ACE0-C444-861A-4A62-17F5319A9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LHCb 2030+ reminder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61415-A462-39F5-D89B-8C74F03AEA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LHCb Upgrade 2 </a:t>
            </a:r>
            <a:r>
              <a:rPr lang="en-US" dirty="0" err="1"/>
              <a:t>EoI</a:t>
            </a:r>
            <a:r>
              <a:rPr lang="en-US" dirty="0"/>
              <a:t> in 2017, for data collection in Run 5-&gt;</a:t>
            </a:r>
          </a:p>
          <a:p>
            <a:r>
              <a:rPr lang="en-US" dirty="0"/>
              <a:t>R&amp;D started in 2020 (funded by STFC)</a:t>
            </a:r>
          </a:p>
          <a:p>
            <a:r>
              <a:rPr lang="en-US" dirty="0"/>
              <a:t>Infrastructure fund (LHCb 2030+) bid awarded in 2022 (£49.4M assigned)</a:t>
            </a:r>
          </a:p>
          <a:p>
            <a:r>
              <a:rPr lang="en-US" dirty="0"/>
              <a:t>Currently in preconstruction phase (2024-Oct 2026) funded by 10% of IF</a:t>
            </a:r>
          </a:p>
          <a:p>
            <a:r>
              <a:rPr lang="en-US" dirty="0"/>
              <a:t>Business case to release the rest of the IF funds prepared on schedule, with STFC exec to take forward in December 2025 </a:t>
            </a:r>
          </a:p>
          <a:p>
            <a:r>
              <a:rPr lang="en-US" dirty="0"/>
              <a:t>Now </a:t>
            </a:r>
            <a:r>
              <a:rPr lang="en-US" dirty="0" err="1"/>
              <a:t>deprioritised</a:t>
            </a:r>
            <a:endParaRPr lang="en-US" dirty="0"/>
          </a:p>
          <a:p>
            <a:pPr lvl="1"/>
            <a:r>
              <a:rPr lang="en-US" b="1" dirty="0"/>
              <a:t>Note</a:t>
            </a:r>
            <a:r>
              <a:rPr lang="en-US" dirty="0"/>
              <a:t>: we are still working to understand what this means and full impact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569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6CC8C-9331-4887-1DBD-391679547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2450"/>
            <a:ext cx="10820400" cy="60769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Best current understanding: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No UK funding for the upgrade = no upgrade </a:t>
            </a:r>
          </a:p>
          <a:p>
            <a:pPr lvl="1"/>
            <a:r>
              <a:rPr lang="en-US" dirty="0"/>
              <a:t>LHCb 2030+ covered the fair share UK payment (18%) of core capital: too much to cover by international partners on short timescale </a:t>
            </a:r>
          </a:p>
          <a:p>
            <a:pPr lvl="2"/>
            <a:r>
              <a:rPr lang="en-US" dirty="0"/>
              <a:t>TDRs, </a:t>
            </a:r>
            <a:r>
              <a:rPr lang="en-US" dirty="0" err="1"/>
              <a:t>MoUs</a:t>
            </a:r>
            <a:r>
              <a:rPr lang="en-US" dirty="0"/>
              <a:t> due 26, 27 on current timescales to fit LHC schedule</a:t>
            </a:r>
          </a:p>
          <a:p>
            <a:pPr lvl="1"/>
            <a:r>
              <a:rPr lang="en-US" dirty="0"/>
              <a:t>LHCb 2030+ funded UK activities on trackers, particle id, computing</a:t>
            </a:r>
          </a:p>
          <a:p>
            <a:pPr lvl="2"/>
            <a:r>
              <a:rPr lang="en-US" dirty="0"/>
              <a:t>UK delivers ~50% of Mighty Tracker</a:t>
            </a:r>
          </a:p>
          <a:p>
            <a:pPr lvl="2"/>
            <a:r>
              <a:rPr lang="en-US" dirty="0"/>
              <a:t>UK delivers ~50% of RICH</a:t>
            </a:r>
          </a:p>
          <a:p>
            <a:pPr lvl="2"/>
            <a:r>
              <a:rPr lang="en-US" dirty="0"/>
              <a:t>critical activities for physics impossible to cover by international partners at this stage of the project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b="1" dirty="0"/>
              <a:t>No upgrade = early termination of LHCb if no alternative found</a:t>
            </a:r>
          </a:p>
          <a:p>
            <a:pPr lvl="1"/>
            <a:r>
              <a:rPr lang="en-US" dirty="0"/>
              <a:t>Radiation damage renders existing detectors non-viable beyond Run 4</a:t>
            </a:r>
          </a:p>
          <a:p>
            <a:pPr lvl="1"/>
            <a:endParaRPr lang="en-US" dirty="0"/>
          </a:p>
          <a:p>
            <a:r>
              <a:rPr lang="en-US" dirty="0"/>
              <a:t>Impacts considered for this scenario</a:t>
            </a:r>
          </a:p>
        </p:txBody>
      </p:sp>
    </p:spTree>
    <p:extLst>
      <p:ext uri="{BB962C8B-B14F-4D97-AF65-F5344CB8AC3E}">
        <p14:creationId xmlns:p14="http://schemas.microsoft.com/office/powerpoint/2010/main" val="3687165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FCC3B-10C0-A02B-BA4C-652C5B5B0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Impacts (for no upgrade scenario)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4CD7E02-6446-3D41-4CD3-2F15CFB24A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310991"/>
              </p:ext>
            </p:extLst>
          </p:nvPr>
        </p:nvGraphicFramePr>
        <p:xfrm>
          <a:off x="771525" y="1690688"/>
          <a:ext cx="10582275" cy="4801447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2124075">
                  <a:extLst>
                    <a:ext uri="{9D8B030D-6E8A-4147-A177-3AD203B41FA5}">
                      <a16:colId xmlns:a16="http://schemas.microsoft.com/office/drawing/2014/main" val="4092850063"/>
                    </a:ext>
                  </a:extLst>
                </a:gridCol>
                <a:gridCol w="8458200">
                  <a:extLst>
                    <a:ext uri="{9D8B030D-6E8A-4147-A177-3AD203B41FA5}">
                      <a16:colId xmlns:a16="http://schemas.microsoft.com/office/drawing/2014/main" val="2348879535"/>
                    </a:ext>
                  </a:extLst>
                </a:gridCol>
              </a:tblGrid>
              <a:tr h="412327">
                <a:tc>
                  <a:txBody>
                    <a:bodyPr/>
                    <a:lstStyle/>
                    <a:p>
                      <a:r>
                        <a:rPr lang="en-US" dirty="0"/>
                        <a:t>Impact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2506664"/>
                  </a:ext>
                </a:extLst>
              </a:tr>
              <a:tr h="412327">
                <a:tc>
                  <a:txBody>
                    <a:bodyPr/>
                    <a:lstStyle/>
                    <a:p>
                      <a:r>
                        <a:rPr lang="en-US" dirty="0"/>
                        <a:t>Scientific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Indirect probe of NP at scales unreached until </a:t>
                      </a:r>
                      <a:r>
                        <a:rPr lang="en-US" dirty="0" err="1"/>
                        <a:t>FCC_hh</a:t>
                      </a:r>
                      <a:r>
                        <a:rPr lang="en-US" dirty="0"/>
                        <a:t> (informing design/approach)</a:t>
                      </a:r>
                    </a:p>
                    <a:p>
                      <a:r>
                        <a:rPr lang="en-US" dirty="0"/>
                        <a:t>Unique CP violation probes. Broad range of capabilities. Only experiment capable of fixed target physics at LHC.</a:t>
                      </a:r>
                    </a:p>
                    <a:p>
                      <a:r>
                        <a:rPr lang="en-US" dirty="0"/>
                        <a:t>Inability to fulfil ESPPU first recommendation (full exploitation of LHC)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364153"/>
                  </a:ext>
                </a:extLst>
              </a:tr>
              <a:tr h="412327">
                <a:tc>
                  <a:txBody>
                    <a:bodyPr/>
                    <a:lstStyle/>
                    <a:p>
                      <a:r>
                        <a:rPr lang="en-US" dirty="0"/>
                        <a:t>Technology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AI</a:t>
                      </a:r>
                      <a:r>
                        <a:rPr lang="en-US" dirty="0"/>
                        <a:t>:  pioneer use of off the shelf FPGA/GPU technologies</a:t>
                      </a:r>
                    </a:p>
                    <a:p>
                      <a:r>
                        <a:rPr lang="en-US" b="1" dirty="0"/>
                        <a:t>Semiconductors</a:t>
                      </a:r>
                      <a:r>
                        <a:rPr lang="en-US" dirty="0"/>
                        <a:t>:  develop sovereign capability in HV-CMOS design, applications in space, nuclear, cancer therapy</a:t>
                      </a:r>
                    </a:p>
                    <a:p>
                      <a:r>
                        <a:rPr lang="en-US" b="1" dirty="0"/>
                        <a:t>Advanced connectivity</a:t>
                      </a:r>
                      <a:r>
                        <a:rPr lang="en-US" dirty="0"/>
                        <a:t>: demonstrate silicon photonics data transfer solutions</a:t>
                      </a:r>
                    </a:p>
                    <a:p>
                      <a:r>
                        <a:rPr lang="en-US" b="1" dirty="0"/>
                        <a:t>Healthcare</a:t>
                      </a:r>
                      <a:r>
                        <a:rPr lang="en-US" dirty="0"/>
                        <a:t>: prototype ~100ps timing photon detectors and electronics (medical imaging)</a:t>
                      </a:r>
                    </a:p>
                    <a:p>
                      <a:r>
                        <a:rPr lang="en-US" b="1" dirty="0"/>
                        <a:t>Advanced manufacturing</a:t>
                      </a:r>
                      <a:r>
                        <a:rPr lang="en-US" dirty="0"/>
                        <a:t>: develop sovereign capability in precision composites (lightweight mirrors for space/science)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1298638"/>
                  </a:ext>
                </a:extLst>
              </a:tr>
              <a:tr h="412327">
                <a:tc>
                  <a:txBody>
                    <a:bodyPr/>
                    <a:lstStyle/>
                    <a:p>
                      <a:r>
                        <a:rPr lang="en-US" dirty="0"/>
                        <a:t>Skills/capability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Only collider construction project in 2030s; </a:t>
                      </a:r>
                    </a:p>
                    <a:p>
                      <a:r>
                        <a:rPr lang="en-US" dirty="0"/>
                        <a:t>detectors are pathfinders for next generation facilities; </a:t>
                      </a:r>
                    </a:p>
                    <a:p>
                      <a:r>
                        <a:rPr lang="en-US" dirty="0"/>
                        <a:t>risk of capability and infrastructure loss in trackers and particle 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9154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2853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85F64C1-8DD5-B2B8-A5D8-E1F5BB4355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618486"/>
              </p:ext>
            </p:extLst>
          </p:nvPr>
        </p:nvGraphicFramePr>
        <p:xfrm>
          <a:off x="838199" y="968375"/>
          <a:ext cx="10582275" cy="3933614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3463508">
                  <a:extLst>
                    <a:ext uri="{9D8B030D-6E8A-4147-A177-3AD203B41FA5}">
                      <a16:colId xmlns:a16="http://schemas.microsoft.com/office/drawing/2014/main" val="1456862787"/>
                    </a:ext>
                  </a:extLst>
                </a:gridCol>
                <a:gridCol w="7118767">
                  <a:extLst>
                    <a:ext uri="{9D8B030D-6E8A-4147-A177-3AD203B41FA5}">
                      <a16:colId xmlns:a16="http://schemas.microsoft.com/office/drawing/2014/main" val="3405364684"/>
                    </a:ext>
                  </a:extLst>
                </a:gridCol>
              </a:tblGrid>
              <a:tr h="412327">
                <a:tc>
                  <a:txBody>
                    <a:bodyPr/>
                    <a:lstStyle/>
                    <a:p>
                      <a:r>
                        <a:rPr lang="en-US" dirty="0"/>
                        <a:t>Impact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002120"/>
                  </a:ext>
                </a:extLst>
              </a:tr>
              <a:tr h="412327">
                <a:tc>
                  <a:txBody>
                    <a:bodyPr/>
                    <a:lstStyle/>
                    <a:p>
                      <a:r>
                        <a:rPr lang="en-US" dirty="0"/>
                        <a:t>Economic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(From business case):CERN impact has benefit/cost ratio of 0.68 =&gt;  £30.6M benefits loss (under-estimate)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6230579"/>
                  </a:ext>
                </a:extLst>
              </a:tr>
              <a:tr h="412327">
                <a:tc>
                  <a:txBody>
                    <a:bodyPr/>
                    <a:lstStyle/>
                    <a:p>
                      <a:r>
                        <a:rPr lang="en-US" dirty="0"/>
                        <a:t>Societal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Reduced opportunity to engage (</a:t>
                      </a:r>
                      <a:r>
                        <a:rPr lang="en-US" dirty="0" err="1"/>
                        <a:t>eg</a:t>
                      </a:r>
                      <a:r>
                        <a:rPr lang="en-US" dirty="0"/>
                        <a:t> masterclasses, visits)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3432775"/>
                  </a:ext>
                </a:extLst>
              </a:tr>
              <a:tr h="412327">
                <a:tc>
                  <a:txBody>
                    <a:bodyPr/>
                    <a:lstStyle/>
                    <a:p>
                      <a:r>
                        <a:rPr lang="en-US" dirty="0"/>
                        <a:t>International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Reputation of UK/UKRI as a reliable partner</a:t>
                      </a:r>
                    </a:p>
                    <a:p>
                      <a:r>
                        <a:rPr lang="en-US" dirty="0"/>
                        <a:t>Potential damage to future collaboration opportunities</a:t>
                      </a:r>
                    </a:p>
                    <a:p>
                      <a:r>
                        <a:rPr lang="en-US" dirty="0"/>
                        <a:t>Damage to scientific diplomacy at CERN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695892"/>
                  </a:ext>
                </a:extLst>
              </a:tr>
              <a:tr h="412327">
                <a:tc>
                  <a:txBody>
                    <a:bodyPr/>
                    <a:lstStyle/>
                    <a:p>
                      <a:r>
                        <a:rPr lang="en-US" dirty="0"/>
                        <a:t>Research environment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Detrimental; loss of future opportunity for ECRs and staff; </a:t>
                      </a:r>
                    </a:p>
                    <a:p>
                      <a:r>
                        <a:rPr lang="en-US" dirty="0"/>
                        <a:t>Likely loss of talent and UK scientific and technical leadership of area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080247"/>
                  </a:ext>
                </a:extLst>
              </a:tr>
              <a:tr h="412327">
                <a:tc>
                  <a:txBody>
                    <a:bodyPr/>
                    <a:lstStyle/>
                    <a:p>
                      <a:r>
                        <a:rPr lang="en-US" dirty="0"/>
                        <a:t>Research landscape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Diminuished</a:t>
                      </a:r>
                      <a:r>
                        <a:rPr lang="en-US" dirty="0"/>
                        <a:t> viability of/loss of physics groups</a:t>
                      </a:r>
                    </a:p>
                    <a:p>
                      <a:r>
                        <a:rPr lang="en-US" dirty="0"/>
                        <a:t>Potential loss of physics departments (in tandem with university sustainability pressures)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336367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4FE8B70-4C1D-8793-600C-09D4AE13A682}"/>
              </a:ext>
            </a:extLst>
          </p:cNvPr>
          <p:cNvSpPr txBox="1"/>
          <p:nvPr/>
        </p:nvSpPr>
        <p:spPr>
          <a:xfrm>
            <a:off x="1011781" y="6076950"/>
            <a:ext cx="102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(note: under development and impacts will be mitigated if a route to funding the upgrade can be found)</a:t>
            </a:r>
          </a:p>
        </p:txBody>
      </p:sp>
    </p:spTree>
    <p:extLst>
      <p:ext uri="{BB962C8B-B14F-4D97-AF65-F5344CB8AC3E}">
        <p14:creationId xmlns:p14="http://schemas.microsoft.com/office/powerpoint/2010/main" val="2033203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</TotalTime>
  <Words>521</Words>
  <Application>Microsoft Macintosh PowerPoint</Application>
  <PresentationFormat>Widescreen</PresentationFormat>
  <Paragraphs>61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Impact assessment: LHCb 2030+ deprioritisation</vt:lpstr>
      <vt:lpstr>LHCb 2030+ reminder</vt:lpstr>
      <vt:lpstr>PowerPoint Presentation</vt:lpstr>
      <vt:lpstr>Impacts (for no upgrade scenario)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assessment: LHCb 2030+ deprioritisation</dc:title>
  <dc:creator>Shears, Tara</dc:creator>
  <cp:lastModifiedBy>Shears, Tara</cp:lastModifiedBy>
  <cp:revision>6</cp:revision>
  <dcterms:created xsi:type="dcterms:W3CDTF">2026-02-03T14:28:47Z</dcterms:created>
  <dcterms:modified xsi:type="dcterms:W3CDTF">2026-02-04T14:16:51Z</dcterms:modified>
</cp:coreProperties>
</file>