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531" r:id="rId5"/>
    <p:sldId id="256" r:id="rId6"/>
    <p:sldId id="344" r:id="rId7"/>
    <p:sldId id="345" r:id="rId8"/>
    <p:sldId id="346" r:id="rId9"/>
    <p:sldId id="497" r:id="rId10"/>
    <p:sldId id="485" r:id="rId11"/>
    <p:sldId id="499" r:id="rId12"/>
    <p:sldId id="486" r:id="rId13"/>
    <p:sldId id="487" r:id="rId14"/>
    <p:sldId id="488" r:id="rId15"/>
    <p:sldId id="491" r:id="rId16"/>
    <p:sldId id="349" r:id="rId17"/>
    <p:sldId id="468" r:id="rId18"/>
    <p:sldId id="347" r:id="rId19"/>
    <p:sldId id="500" r:id="rId20"/>
    <p:sldId id="348" r:id="rId21"/>
    <p:sldId id="470" r:id="rId22"/>
    <p:sldId id="469" r:id="rId23"/>
    <p:sldId id="493" r:id="rId24"/>
    <p:sldId id="350" r:id="rId25"/>
    <p:sldId id="351" r:id="rId26"/>
    <p:sldId id="501" r:id="rId27"/>
    <p:sldId id="357" r:id="rId28"/>
    <p:sldId id="355" r:id="rId29"/>
    <p:sldId id="352" r:id="rId30"/>
    <p:sldId id="496" r:id="rId31"/>
    <p:sldId id="353" r:id="rId32"/>
    <p:sldId id="354" r:id="rId33"/>
    <p:sldId id="356" r:id="rId34"/>
    <p:sldId id="443" r:id="rId35"/>
    <p:sldId id="407" r:id="rId36"/>
    <p:sldId id="502" r:id="rId37"/>
    <p:sldId id="503"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5A5"/>
    <a:srgbClr val="FF6D6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2F81D-771E-4F4D-B00E-8877B63D7D75}" v="57" dt="2026-01-19T10:23:59.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ie, Louise (STFC,DL,AST)" userId="0fdc2497-6193-47c7-b231-07bc976b5e6e" providerId="ADAL" clId="{F3272B5F-0994-4D70-873A-A88B10B0E121}"/>
    <pc:docChg chg="custSel addSld delSld modSld">
      <pc:chgData name="Cowie, Louise (STFC,DL,AST)" userId="0fdc2497-6193-47c7-b231-07bc976b5e6e" providerId="ADAL" clId="{F3272B5F-0994-4D70-873A-A88B10B0E121}" dt="2026-01-19T10:23:59.199" v="272" actId="20577"/>
      <pc:docMkLst>
        <pc:docMk/>
      </pc:docMkLst>
      <pc:sldChg chg="modSp mod">
        <pc:chgData name="Cowie, Louise (STFC,DL,AST)" userId="0fdc2497-6193-47c7-b231-07bc976b5e6e" providerId="ADAL" clId="{F3272B5F-0994-4D70-873A-A88B10B0E121}" dt="2026-01-16T12:32:10.301" v="4" actId="1035"/>
        <pc:sldMkLst>
          <pc:docMk/>
          <pc:sldMk cId="0" sldId="350"/>
        </pc:sldMkLst>
        <pc:graphicFrameChg chg="mod">
          <ac:chgData name="Cowie, Louise (STFC,DL,AST)" userId="0fdc2497-6193-47c7-b231-07bc976b5e6e" providerId="ADAL" clId="{F3272B5F-0994-4D70-873A-A88B10B0E121}" dt="2026-01-16T12:32:10.301" v="4" actId="1035"/>
          <ac:graphicFrameMkLst>
            <pc:docMk/>
            <pc:sldMk cId="0" sldId="350"/>
            <ac:graphicFrameMk id="21509" creationId="{00000000-0000-0000-0000-000000000000}"/>
          </ac:graphicFrameMkLst>
        </pc:graphicFrameChg>
      </pc:sldChg>
      <pc:sldChg chg="modSp mod">
        <pc:chgData name="Cowie, Louise (STFC,DL,AST)" userId="0fdc2497-6193-47c7-b231-07bc976b5e6e" providerId="ADAL" clId="{F3272B5F-0994-4D70-873A-A88B10B0E121}" dt="2026-01-16T13:23:00.307" v="5" actId="20577"/>
        <pc:sldMkLst>
          <pc:docMk/>
          <pc:sldMk cId="0" sldId="352"/>
        </pc:sldMkLst>
        <pc:spChg chg="mod">
          <ac:chgData name="Cowie, Louise (STFC,DL,AST)" userId="0fdc2497-6193-47c7-b231-07bc976b5e6e" providerId="ADAL" clId="{F3272B5F-0994-4D70-873A-A88B10B0E121}" dt="2026-01-16T13:23:00.307" v="5" actId="20577"/>
          <ac:spMkLst>
            <pc:docMk/>
            <pc:sldMk cId="0" sldId="352"/>
            <ac:spMk id="28689" creationId="{00000000-0000-0000-0000-000000000000}"/>
          </ac:spMkLst>
        </pc:spChg>
      </pc:sldChg>
      <pc:sldChg chg="modSp mod">
        <pc:chgData name="Cowie, Louise (STFC,DL,AST)" userId="0fdc2497-6193-47c7-b231-07bc976b5e6e" providerId="ADAL" clId="{F3272B5F-0994-4D70-873A-A88B10B0E121}" dt="2026-01-16T15:22:49.449" v="6" actId="20577"/>
        <pc:sldMkLst>
          <pc:docMk/>
          <pc:sldMk cId="0" sldId="356"/>
        </pc:sldMkLst>
        <pc:spChg chg="mod">
          <ac:chgData name="Cowie, Louise (STFC,DL,AST)" userId="0fdc2497-6193-47c7-b231-07bc976b5e6e" providerId="ADAL" clId="{F3272B5F-0994-4D70-873A-A88B10B0E121}" dt="2026-01-16T15:22:49.449" v="6" actId="20577"/>
          <ac:spMkLst>
            <pc:docMk/>
            <pc:sldMk cId="0" sldId="356"/>
            <ac:spMk id="34821" creationId="{00000000-0000-0000-0000-000000000000}"/>
          </ac:spMkLst>
        </pc:spChg>
      </pc:sldChg>
      <pc:sldChg chg="modSp mod">
        <pc:chgData name="Cowie, Louise (STFC,DL,AST)" userId="0fdc2497-6193-47c7-b231-07bc976b5e6e" providerId="ADAL" clId="{F3272B5F-0994-4D70-873A-A88B10B0E121}" dt="2026-01-16T11:30:51.815" v="2" actId="1035"/>
        <pc:sldMkLst>
          <pc:docMk/>
          <pc:sldMk cId="0" sldId="469"/>
        </pc:sldMkLst>
        <pc:graphicFrameChg chg="mod">
          <ac:chgData name="Cowie, Louise (STFC,DL,AST)" userId="0fdc2497-6193-47c7-b231-07bc976b5e6e" providerId="ADAL" clId="{F3272B5F-0994-4D70-873A-A88B10B0E121}" dt="2026-01-16T11:30:51.815" v="2" actId="1035"/>
          <ac:graphicFrameMkLst>
            <pc:docMk/>
            <pc:sldMk cId="0" sldId="469"/>
            <ac:graphicFrameMk id="19460" creationId="{00000000-0000-0000-0000-000000000000}"/>
          </ac:graphicFrameMkLst>
        </pc:graphicFrameChg>
      </pc:sldChg>
      <pc:sldChg chg="modSp new mod">
        <pc:chgData name="Cowie, Louise (STFC,DL,AST)" userId="0fdc2497-6193-47c7-b231-07bc976b5e6e" providerId="ADAL" clId="{F3272B5F-0994-4D70-873A-A88B10B0E121}" dt="2026-01-19T10:23:59.199" v="272" actId="20577"/>
        <pc:sldMkLst>
          <pc:docMk/>
          <pc:sldMk cId="2372764319" sldId="503"/>
        </pc:sldMkLst>
        <pc:spChg chg="mod">
          <ac:chgData name="Cowie, Louise (STFC,DL,AST)" userId="0fdc2497-6193-47c7-b231-07bc976b5e6e" providerId="ADAL" clId="{F3272B5F-0994-4D70-873A-A88B10B0E121}" dt="2026-01-16T15:30:34.473" v="23" actId="20577"/>
          <ac:spMkLst>
            <pc:docMk/>
            <pc:sldMk cId="2372764319" sldId="503"/>
            <ac:spMk id="2" creationId="{A925B8F0-4D7E-4CD1-0ED9-F76D3C590A6A}"/>
          </ac:spMkLst>
        </pc:spChg>
        <pc:spChg chg="mod">
          <ac:chgData name="Cowie, Louise (STFC,DL,AST)" userId="0fdc2497-6193-47c7-b231-07bc976b5e6e" providerId="ADAL" clId="{F3272B5F-0994-4D70-873A-A88B10B0E121}" dt="2026-01-19T10:23:59.199" v="272" actId="20577"/>
          <ac:spMkLst>
            <pc:docMk/>
            <pc:sldMk cId="2372764319" sldId="503"/>
            <ac:spMk id="3" creationId="{DE067DDF-65E3-3681-C116-1DD79519A77F}"/>
          </ac:spMkLst>
        </pc:spChg>
      </pc:sldChg>
      <pc:sldChg chg="add">
        <pc:chgData name="Cowie, Louise (STFC,DL,AST)" userId="0fdc2497-6193-47c7-b231-07bc976b5e6e" providerId="ADAL" clId="{F3272B5F-0994-4D70-873A-A88B10B0E121}" dt="2026-01-16T15:32:20.486" v="58"/>
        <pc:sldMkLst>
          <pc:docMk/>
          <pc:sldMk cId="883498455" sldId="5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F26F89E-4975-41E6-89F3-EC8EE3AE8A5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a:extLst>
              <a:ext uri="{FF2B5EF4-FFF2-40B4-BE49-F238E27FC236}">
                <a16:creationId xmlns:a16="http://schemas.microsoft.com/office/drawing/2014/main" id="{376969AE-AA60-4358-BDAF-7EC5D41A316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a:extLst>
              <a:ext uri="{FF2B5EF4-FFF2-40B4-BE49-F238E27FC236}">
                <a16:creationId xmlns:a16="http://schemas.microsoft.com/office/drawing/2014/main" id="{233484F6-A61E-4B9E-B78C-0AE6F386F7E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9F000C16-0C53-452B-BFB9-E27A0D39D228}"/>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9" name="Rectangle 7">
            <a:extLst>
              <a:ext uri="{FF2B5EF4-FFF2-40B4-BE49-F238E27FC236}">
                <a16:creationId xmlns:a16="http://schemas.microsoft.com/office/drawing/2014/main" id="{A99141CC-3762-4A4E-9A11-2E2FF078BE1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078B048-B204-4382-B47B-9657E89A4B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9A5EEC-860A-4B71-B7FF-EF2C88CD57E8}" type="slidenum">
              <a:rPr lang="en-US" altLang="en-US" smtClean="0"/>
              <a:pPr>
                <a:spcBef>
                  <a:spcPct val="0"/>
                </a:spcBef>
              </a:pPr>
              <a:t>2</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A9CF4-E7A8-4D91-B109-ECF1AD736FD6}" type="slidenum">
              <a:rPr lang="en-GB" altLang="en-US" smtClean="0"/>
              <a:pPr>
                <a:spcBef>
                  <a:spcPct val="0"/>
                </a:spcBef>
              </a:pPr>
              <a:t>26</a:t>
            </a:fld>
            <a:endParaRPr lang="en-GB"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6C50ED-23F3-4F8B-BE9A-E326B7D537DA}" type="slidenum">
              <a:rPr lang="en-GB" altLang="en-US" smtClean="0"/>
              <a:pPr>
                <a:spcBef>
                  <a:spcPct val="0"/>
                </a:spcBef>
              </a:pPr>
              <a:t>28</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E0ABD18E-FF8C-4369-AF84-D560A263803F}" type="slidenum">
              <a:rPr lang="en-US" altLang="en-US"/>
              <a:pPr>
                <a:defRPr/>
              </a:pPr>
              <a:t>‹#›</a:t>
            </a:fld>
            <a:endParaRPr lang="en-US" altLang="en-US"/>
          </a:p>
        </p:txBody>
      </p:sp>
    </p:spTree>
    <p:extLst>
      <p:ext uri="{BB962C8B-B14F-4D97-AF65-F5344CB8AC3E}">
        <p14:creationId xmlns:p14="http://schemas.microsoft.com/office/powerpoint/2010/main" val="44349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F50F6F9D-77F4-4EDE-8ECD-7E1BFA1FE56B}" type="slidenum">
              <a:rPr lang="en-US" altLang="en-US"/>
              <a:pPr>
                <a:defRPr/>
              </a:pPr>
              <a:t>‹#›</a:t>
            </a:fld>
            <a:endParaRPr lang="en-US" altLang="en-US"/>
          </a:p>
        </p:txBody>
      </p:sp>
    </p:spTree>
    <p:extLst>
      <p:ext uri="{BB962C8B-B14F-4D97-AF65-F5344CB8AC3E}">
        <p14:creationId xmlns:p14="http://schemas.microsoft.com/office/powerpoint/2010/main" val="104581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C5D54DD4-725D-472A-A405-FD7EED6B6B69}" type="slidenum">
              <a:rPr lang="en-US" altLang="en-US"/>
              <a:pPr>
                <a:defRPr/>
              </a:pPr>
              <a:t>‹#›</a:t>
            </a:fld>
            <a:endParaRPr lang="en-US" altLang="en-US"/>
          </a:p>
        </p:txBody>
      </p:sp>
    </p:spTree>
    <p:extLst>
      <p:ext uri="{BB962C8B-B14F-4D97-AF65-F5344CB8AC3E}">
        <p14:creationId xmlns:p14="http://schemas.microsoft.com/office/powerpoint/2010/main" val="345814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8920A687-1BC7-4654-8CCD-AAF12497C032}" type="slidenum">
              <a:rPr lang="en-US" altLang="en-US"/>
              <a:pPr>
                <a:defRPr/>
              </a:pPr>
              <a:t>‹#›</a:t>
            </a:fld>
            <a:endParaRPr lang="en-US" altLang="en-US"/>
          </a:p>
        </p:txBody>
      </p:sp>
    </p:spTree>
    <p:extLst>
      <p:ext uri="{BB962C8B-B14F-4D97-AF65-F5344CB8AC3E}">
        <p14:creationId xmlns:p14="http://schemas.microsoft.com/office/powerpoint/2010/main" val="128279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83387782-03CB-44B1-B269-91CCBA88A3C4}" type="slidenum">
              <a:rPr lang="en-US" altLang="en-US"/>
              <a:pPr>
                <a:defRPr/>
              </a:pPr>
              <a:t>‹#›</a:t>
            </a:fld>
            <a:endParaRPr lang="en-US" altLang="en-US"/>
          </a:p>
        </p:txBody>
      </p:sp>
    </p:spTree>
    <p:extLst>
      <p:ext uri="{BB962C8B-B14F-4D97-AF65-F5344CB8AC3E}">
        <p14:creationId xmlns:p14="http://schemas.microsoft.com/office/powerpoint/2010/main" val="327828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4441ECC8-7852-4373-AB72-D0863376FC3D}" type="slidenum">
              <a:rPr lang="en-US" altLang="en-US"/>
              <a:pPr>
                <a:defRPr/>
              </a:pPr>
              <a:t>‹#›</a:t>
            </a:fld>
            <a:endParaRPr lang="en-US" altLang="en-US"/>
          </a:p>
        </p:txBody>
      </p:sp>
    </p:spTree>
    <p:extLst>
      <p:ext uri="{BB962C8B-B14F-4D97-AF65-F5344CB8AC3E}">
        <p14:creationId xmlns:p14="http://schemas.microsoft.com/office/powerpoint/2010/main" val="408351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B3A149A4-81F0-45B9-95F9-90CB788EAEA5}" type="slidenum">
              <a:rPr lang="en-US" altLang="en-US"/>
              <a:pPr>
                <a:defRPr/>
              </a:pPr>
              <a:t>‹#›</a:t>
            </a:fld>
            <a:endParaRPr lang="en-US" altLang="en-US"/>
          </a:p>
        </p:txBody>
      </p:sp>
    </p:spTree>
    <p:extLst>
      <p:ext uri="{BB962C8B-B14F-4D97-AF65-F5344CB8AC3E}">
        <p14:creationId xmlns:p14="http://schemas.microsoft.com/office/powerpoint/2010/main" val="362820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E19C4ECD-A529-417E-8258-175BA53F2C76}" type="slidenum">
              <a:rPr lang="en-US" altLang="en-US"/>
              <a:pPr>
                <a:defRPr/>
              </a:pPr>
              <a:t>‹#›</a:t>
            </a:fld>
            <a:endParaRPr lang="en-US" altLang="en-US"/>
          </a:p>
        </p:txBody>
      </p:sp>
    </p:spTree>
    <p:extLst>
      <p:ext uri="{BB962C8B-B14F-4D97-AF65-F5344CB8AC3E}">
        <p14:creationId xmlns:p14="http://schemas.microsoft.com/office/powerpoint/2010/main" val="358487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82DA34B8-D053-4850-B8D6-84001EEDB55F}" type="slidenum">
              <a:rPr lang="en-US" altLang="en-US"/>
              <a:pPr>
                <a:defRPr/>
              </a:pPr>
              <a:t>‹#›</a:t>
            </a:fld>
            <a:endParaRPr lang="en-US" altLang="en-US"/>
          </a:p>
        </p:txBody>
      </p:sp>
    </p:spTree>
    <p:extLst>
      <p:ext uri="{BB962C8B-B14F-4D97-AF65-F5344CB8AC3E}">
        <p14:creationId xmlns:p14="http://schemas.microsoft.com/office/powerpoint/2010/main" val="56332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A91DD1EA-BD88-405F-BB21-EA46357657B0}" type="slidenum">
              <a:rPr lang="en-US" altLang="en-US"/>
              <a:pPr>
                <a:defRPr/>
              </a:pPr>
              <a:t>‹#›</a:t>
            </a:fld>
            <a:endParaRPr lang="en-US" altLang="en-US"/>
          </a:p>
        </p:txBody>
      </p:sp>
    </p:spTree>
    <p:extLst>
      <p:ext uri="{BB962C8B-B14F-4D97-AF65-F5344CB8AC3E}">
        <p14:creationId xmlns:p14="http://schemas.microsoft.com/office/powerpoint/2010/main" val="105351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9C0FDBF4-7E4C-404A-AB40-BF84D00B6817}" type="slidenum">
              <a:rPr lang="en-US" altLang="en-US"/>
              <a:pPr>
                <a:defRPr/>
              </a:pPr>
              <a:t>‹#›</a:t>
            </a:fld>
            <a:endParaRPr lang="en-US" altLang="en-US"/>
          </a:p>
        </p:txBody>
      </p:sp>
    </p:spTree>
    <p:extLst>
      <p:ext uri="{BB962C8B-B14F-4D97-AF65-F5344CB8AC3E}">
        <p14:creationId xmlns:p14="http://schemas.microsoft.com/office/powerpoint/2010/main" val="156022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8C36B7F0-5975-473F-98B9-4D243664868E}" type="slidenum">
              <a:rPr lang="en-US" altLang="en-US"/>
              <a:pPr>
                <a:defRPr/>
              </a:pPr>
              <a:t>‹#›</a:t>
            </a:fld>
            <a:endParaRPr lang="en-US" altLang="en-US"/>
          </a:p>
        </p:txBody>
      </p:sp>
    </p:spTree>
    <p:extLst>
      <p:ext uri="{BB962C8B-B14F-4D97-AF65-F5344CB8AC3E}">
        <p14:creationId xmlns:p14="http://schemas.microsoft.com/office/powerpoint/2010/main" val="358763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FF584D4B-BCC3-48E4-802B-766295F14F20}" type="slidenum">
              <a:rPr lang="en-US" altLang="en-US"/>
              <a:pPr>
                <a:defRPr/>
              </a:pPr>
              <a:t>‹#›</a:t>
            </a:fld>
            <a:endParaRPr lang="en-US" altLang="en-US"/>
          </a:p>
        </p:txBody>
      </p:sp>
    </p:spTree>
    <p:extLst>
      <p:ext uri="{BB962C8B-B14F-4D97-AF65-F5344CB8AC3E}">
        <p14:creationId xmlns:p14="http://schemas.microsoft.com/office/powerpoint/2010/main" val="3754662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9CEB77-D86D-464B-BC8E-6F8674326E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C51CA3-A627-4B2C-8BDE-161388F6FE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EEC9CA-6EE0-4791-8850-D2A288627327}"/>
              </a:ext>
            </a:extLst>
          </p:cNvPr>
          <p:cNvSpPr>
            <a:spLocks noGrp="1" noChangeArrowheads="1"/>
          </p:cNvSpPr>
          <p:nvPr>
            <p:ph type="sldNum" sz="quarter" idx="12"/>
          </p:nvPr>
        </p:nvSpPr>
        <p:spPr>
          <a:ln/>
        </p:spPr>
        <p:txBody>
          <a:bodyPr/>
          <a:lstStyle>
            <a:lvl1pPr>
              <a:defRPr/>
            </a:lvl1pPr>
          </a:lstStyle>
          <a:p>
            <a:pPr>
              <a:defRPr/>
            </a:pPr>
            <a:fld id="{74AAFE30-8DA2-45F9-BD56-E22148FD8836}" type="slidenum">
              <a:rPr lang="en-US" altLang="en-US"/>
              <a:pPr>
                <a:defRPr/>
              </a:pPr>
              <a:t>‹#›</a:t>
            </a:fld>
            <a:endParaRPr lang="en-US" altLang="en-US"/>
          </a:p>
        </p:txBody>
      </p:sp>
    </p:spTree>
    <p:extLst>
      <p:ext uri="{BB962C8B-B14F-4D97-AF65-F5344CB8AC3E}">
        <p14:creationId xmlns:p14="http://schemas.microsoft.com/office/powerpoint/2010/main" val="312986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D9CEB77-D86D-464B-BC8E-6F8674326EA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9C51CA3-A627-4B2C-8BDE-161388F6FE6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89EEC9CA-6EE0-4791-8850-D2A28862732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66CB7E2-01A8-44E8-BEB8-818A43325AAE}" type="slidenum">
              <a:rPr lang="en-US" altLang="en-US"/>
              <a:pPr>
                <a:defRPr/>
              </a:pPr>
              <a:t>‹#›</a:t>
            </a:fld>
            <a:endParaRPr lang="en-US" altLang="en-US"/>
          </a:p>
        </p:txBody>
      </p:sp>
      <p:grpSp>
        <p:nvGrpSpPr>
          <p:cNvPr id="1031" name="Group 30"/>
          <p:cNvGrpSpPr>
            <a:grpSpLocks noChangeAspect="1"/>
          </p:cNvGrpSpPr>
          <p:nvPr userDrawn="1"/>
        </p:nvGrpSpPr>
        <p:grpSpPr bwMode="auto">
          <a:xfrm>
            <a:off x="34925" y="44450"/>
            <a:ext cx="1631950" cy="987425"/>
            <a:chOff x="4363" y="3017"/>
            <a:chExt cx="1043" cy="669"/>
          </a:xfrm>
        </p:grpSpPr>
        <p:pic>
          <p:nvPicPr>
            <p:cNvPr id="1032" name="Picture 16" descr="Cilogotransparen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3" y="3017"/>
              <a:ext cx="752"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72" y="3529"/>
              <a:ext cx="103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19.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28.png"/><Relationship Id="rId5" Type="http://schemas.openxmlformats.org/officeDocument/2006/relationships/image" Target="../media/image23.wmf"/><Relationship Id="rId10" Type="http://schemas.openxmlformats.org/officeDocument/2006/relationships/image" Target="../media/image27.png"/><Relationship Id="rId4" Type="http://schemas.openxmlformats.org/officeDocument/2006/relationships/oleObject" Target="../embeddings/oleObject6.bin"/><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0.bin"/><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39.wmf"/><Relationship Id="rId4" Type="http://schemas.openxmlformats.org/officeDocument/2006/relationships/oleObject" Target="../embeddings/oleObject12.bin"/><Relationship Id="rId9" Type="http://schemas.openxmlformats.org/officeDocument/2006/relationships/image" Target="../media/image41.wmf"/></Relationships>
</file>

<file path=ppt/slides/_rels/slide1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53.w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uspas.fnal.gov/materials/09UNM/SRF/USPAS2009_Lecture_11_HOM_dampers.pdf" TargetMode="External"/><Relationship Id="rId2" Type="http://schemas.openxmlformats.org/officeDocument/2006/relationships/hyperlink" Target="https://indico.cern.ch/event/69321/contributions/2069682/attachments/1028719/1464831/Jones-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louise.cowie@stfc.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F43051-B1F0-33C7-0225-704A0AFB43C4}"/>
              </a:ext>
            </a:extLst>
          </p:cNvPr>
          <p:cNvSpPr txBox="1"/>
          <p:nvPr/>
        </p:nvSpPr>
        <p:spPr>
          <a:xfrm>
            <a:off x="1865081" y="1654261"/>
            <a:ext cx="5805820" cy="369332"/>
          </a:xfrm>
          <a:prstGeom prst="rect">
            <a:avLst/>
          </a:prstGeom>
          <a:noFill/>
        </p:spPr>
        <p:txBody>
          <a:bodyPr wrap="none" rtlCol="0">
            <a:spAutoFit/>
          </a:bodyPr>
          <a:lstStyle/>
          <a:p>
            <a:r>
              <a:rPr lang="en-GB" b="1"/>
              <a:t>Cockcroft Institute Lectures – Register Attendance </a:t>
            </a:r>
          </a:p>
        </p:txBody>
      </p:sp>
      <p:pic>
        <p:nvPicPr>
          <p:cNvPr id="6" name="Picture 5">
            <a:extLst>
              <a:ext uri="{FF2B5EF4-FFF2-40B4-BE49-F238E27FC236}">
                <a16:creationId xmlns:a16="http://schemas.microsoft.com/office/drawing/2014/main" id="{D4995950-7600-0DDF-6FA8-67617AF657EC}"/>
              </a:ext>
            </a:extLst>
          </p:cNvPr>
          <p:cNvPicPr>
            <a:picLocks noChangeAspect="1"/>
          </p:cNvPicPr>
          <p:nvPr/>
        </p:nvPicPr>
        <p:blipFill>
          <a:blip r:embed="rId2"/>
          <a:stretch>
            <a:fillRect/>
          </a:stretch>
        </p:blipFill>
        <p:spPr>
          <a:xfrm>
            <a:off x="3788017" y="2497513"/>
            <a:ext cx="1686071" cy="1646063"/>
          </a:xfrm>
          <a:prstGeom prst="rect">
            <a:avLst/>
          </a:prstGeom>
        </p:spPr>
      </p:pic>
      <p:sp>
        <p:nvSpPr>
          <p:cNvPr id="8" name="TextBox 7">
            <a:extLst>
              <a:ext uri="{FF2B5EF4-FFF2-40B4-BE49-F238E27FC236}">
                <a16:creationId xmlns:a16="http://schemas.microsoft.com/office/drawing/2014/main" id="{DD572D3E-DC78-42F2-B984-16365CD75A21}"/>
              </a:ext>
            </a:extLst>
          </p:cNvPr>
          <p:cNvSpPr txBox="1"/>
          <p:nvPr/>
        </p:nvSpPr>
        <p:spPr>
          <a:xfrm>
            <a:off x="2627962" y="4533386"/>
            <a:ext cx="3888074" cy="1477328"/>
          </a:xfrm>
          <a:prstGeom prst="rect">
            <a:avLst/>
          </a:prstGeom>
          <a:noFill/>
        </p:spPr>
        <p:txBody>
          <a:bodyPr wrap="square" rtlCol="0">
            <a:spAutoFit/>
          </a:bodyPr>
          <a:lstStyle/>
          <a:p>
            <a:pPr algn="ctr"/>
            <a:r>
              <a:rPr lang="en-GB"/>
              <a:t>QR code will take you to a Google form.</a:t>
            </a:r>
          </a:p>
          <a:p>
            <a:pPr algn="ctr"/>
            <a:endParaRPr lang="en-GB"/>
          </a:p>
          <a:p>
            <a:pPr algn="ctr"/>
            <a:r>
              <a:rPr lang="en-GB"/>
              <a:t>Record attendance for each day of lectures.</a:t>
            </a:r>
          </a:p>
        </p:txBody>
      </p:sp>
    </p:spTree>
    <p:extLst>
      <p:ext uri="{BB962C8B-B14F-4D97-AF65-F5344CB8AC3E}">
        <p14:creationId xmlns:p14="http://schemas.microsoft.com/office/powerpoint/2010/main" val="883498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r>
              <a:rPr lang="en-GB" altLang="en-US"/>
              <a:t>Single mode impedance &amp; wake</a:t>
            </a:r>
          </a:p>
        </p:txBody>
      </p:sp>
      <p:sp>
        <p:nvSpPr>
          <p:cNvPr id="11267" name="Content Placeholder 2"/>
          <p:cNvSpPr>
            <a:spLocks noGrp="1" noChangeArrowheads="1"/>
          </p:cNvSpPr>
          <p:nvPr>
            <p:ph idx="1"/>
          </p:nvPr>
        </p:nvSpPr>
        <p:spPr>
          <a:xfrm>
            <a:off x="3635896" y="1557338"/>
            <a:ext cx="5400599" cy="3455838"/>
          </a:xfrm>
        </p:spPr>
        <p:txBody>
          <a:bodyPr/>
          <a:lstStyle/>
          <a:p>
            <a:r>
              <a:rPr lang="en-GB" altLang="en-US" sz="2400"/>
              <a:t>If we take the impedance of a single cavity mode and Fourier transform it we get a wake potential.</a:t>
            </a:r>
          </a:p>
          <a:p>
            <a:r>
              <a:rPr lang="en-GB" altLang="en-US" sz="2400"/>
              <a:t>The real part of Z is responsible for the energy loss</a:t>
            </a:r>
          </a:p>
          <a:p>
            <a:r>
              <a:rPr lang="en-US" altLang="en-US" sz="2400"/>
              <a:t>The imaginary part of Z defines the phase shift between the wake potential and the witness particle</a:t>
            </a:r>
            <a:endParaRPr lang="en-GB" altLang="en-US" sz="2400"/>
          </a:p>
        </p:txBody>
      </p:sp>
      <p:graphicFrame>
        <p:nvGraphicFramePr>
          <p:cNvPr id="11268" name="Object 2"/>
          <p:cNvGraphicFramePr>
            <a:graphicFrameLocks noChangeAspect="1"/>
          </p:cNvGraphicFramePr>
          <p:nvPr>
            <p:extLst>
              <p:ext uri="{D42A27DB-BD31-4B8C-83A1-F6EECF244321}">
                <p14:modId xmlns:p14="http://schemas.microsoft.com/office/powerpoint/2010/main" val="569434269"/>
              </p:ext>
            </p:extLst>
          </p:nvPr>
        </p:nvGraphicFramePr>
        <p:xfrm>
          <a:off x="685715" y="1557338"/>
          <a:ext cx="2592387" cy="1249363"/>
        </p:xfrm>
        <a:graphic>
          <a:graphicData uri="http://schemas.openxmlformats.org/presentationml/2006/ole">
            <mc:AlternateContent xmlns:mc="http://schemas.openxmlformats.org/markup-compatibility/2006">
              <mc:Choice xmlns:v="urn:schemas-microsoft-com:vml" Requires="v">
                <p:oleObj name="Equation" r:id="rId2" imgW="1384300" imgH="673100" progId="Equation.DSMT4">
                  <p:embed/>
                </p:oleObj>
              </mc:Choice>
              <mc:Fallback>
                <p:oleObj name="Equation" r:id="rId2" imgW="1384300" imgH="673100" progId="Equation.DSMT4">
                  <p:embed/>
                  <p:pic>
                    <p:nvPicPr>
                      <p:cNvPr id="1126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15" y="1557338"/>
                        <a:ext cx="259238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0" name="Object 4"/>
          <p:cNvGraphicFramePr>
            <a:graphicFrameLocks noChangeAspect="1"/>
          </p:cNvGraphicFramePr>
          <p:nvPr>
            <p:extLst>
              <p:ext uri="{D42A27DB-BD31-4B8C-83A1-F6EECF244321}">
                <p14:modId xmlns:p14="http://schemas.microsoft.com/office/powerpoint/2010/main" val="1994905715"/>
              </p:ext>
            </p:extLst>
          </p:nvPr>
        </p:nvGraphicFramePr>
        <p:xfrm>
          <a:off x="595312" y="5345687"/>
          <a:ext cx="7953375" cy="1022350"/>
        </p:xfrm>
        <a:graphic>
          <a:graphicData uri="http://schemas.openxmlformats.org/presentationml/2006/ole">
            <mc:AlternateContent xmlns:mc="http://schemas.openxmlformats.org/markup-compatibility/2006">
              <mc:Choice xmlns:v="urn:schemas-microsoft-com:vml" Requires="v">
                <p:oleObj name="Equation" r:id="rId4" imgW="4343400" imgH="558800" progId="Equation.DSMT4">
                  <p:embed/>
                </p:oleObj>
              </mc:Choice>
              <mc:Fallback>
                <p:oleObj name="Equation" r:id="rId4" imgW="4343400" imgH="558800" progId="Equation.DSMT4">
                  <p:embed/>
                  <p:pic>
                    <p:nvPicPr>
                      <p:cNvPr id="1127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2" y="5345687"/>
                        <a:ext cx="795337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109650738"/>
              </p:ext>
            </p:extLst>
          </p:nvPr>
        </p:nvGraphicFramePr>
        <p:xfrm>
          <a:off x="469816" y="3139212"/>
          <a:ext cx="3024187" cy="1776412"/>
        </p:xfrm>
        <a:graphic>
          <a:graphicData uri="http://schemas.openxmlformats.org/presentationml/2006/ole">
            <mc:AlternateContent xmlns:mc="http://schemas.openxmlformats.org/markup-compatibility/2006">
              <mc:Choice xmlns:v="urn:schemas-microsoft-com:vml" Requires="v">
                <p:oleObj name="Equation" r:id="rId6" imgW="1651000" imgH="977900" progId="Equation.DSMT4">
                  <p:embed/>
                </p:oleObj>
              </mc:Choice>
              <mc:Fallback>
                <p:oleObj name="Equation" r:id="rId6" imgW="1651000" imgH="977900" progId="Equation.DSMT4">
                  <p:embed/>
                  <p:pic>
                    <p:nvPicPr>
                      <p:cNvPr id="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816" y="3139212"/>
                        <a:ext cx="3024187"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3" name="Rectangle 2"/>
              <p:cNvSpPr/>
              <p:nvPr/>
            </p:nvSpPr>
            <p:spPr>
              <a:xfrm>
                <a:off x="107504" y="5519047"/>
                <a:ext cx="2304256" cy="73327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𝑅</m:t>
                          </m:r>
                        </m:num>
                        <m:den>
                          <m:r>
                            <a:rPr lang="en-US" sz="2000" b="0" i="1" smtClean="0">
                              <a:latin typeface="Cambria Math" panose="02040503050406030204" pitchFamily="18" charset="0"/>
                            </a:rPr>
                            <m:t>𝑄</m:t>
                          </m:r>
                        </m:den>
                      </m:f>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f>
                            <m:fPr>
                              <m:ctrlPr>
                                <a:rPr lang="en-US" sz="2000" b="0" i="1" smtClean="0">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𝜔</m:t>
                                  </m:r>
                                </m:e>
                                <m:sub>
                                  <m:r>
                                    <a:rPr lang="en-US" sz="2000" i="1">
                                      <a:latin typeface="Cambria Math" panose="02040503050406030204" pitchFamily="18" charset="0"/>
                                    </a:rPr>
                                    <m:t>0</m:t>
                                  </m:r>
                                </m:sub>
                              </m:sSub>
                              <m:r>
                                <a:rPr lang="en-US" sz="2000" i="1">
                                  <a:latin typeface="Cambria Math" panose="02040503050406030204" pitchFamily="18" charset="0"/>
                                </a:rPr>
                                <m:t>𝑡</m:t>
                              </m:r>
                            </m:num>
                            <m:den>
                              <m:r>
                                <a:rPr lang="en-US" sz="2000" i="1">
                                  <a:latin typeface="Cambria Math" panose="02040503050406030204" pitchFamily="18" charset="0"/>
                                </a:rPr>
                                <m:t>2</m:t>
                              </m:r>
                              <m:r>
                                <a:rPr lang="en-US" sz="2000" i="1">
                                  <a:latin typeface="Cambria Math" panose="02040503050406030204" pitchFamily="18" charset="0"/>
                                </a:rPr>
                                <m:t>𝑄</m:t>
                              </m:r>
                            </m:den>
                          </m:f>
                        </m:sup>
                      </m:sSup>
                    </m:oMath>
                  </m:oMathPara>
                </a14:m>
                <a:endParaRPr lang="en-GB" sz="2000"/>
              </a:p>
            </p:txBody>
          </p:sp>
        </mc:Choice>
        <mc:Fallback>
          <p:sp>
            <p:nvSpPr>
              <p:cNvPr id="3" name="Rectangle 2"/>
              <p:cNvSpPr>
                <a:spLocks noRot="1" noChangeAspect="1" noMove="1" noResize="1" noEditPoints="1" noAdjustHandles="1" noChangeArrowheads="1" noChangeShapeType="1" noTextEdit="1"/>
              </p:cNvSpPr>
              <p:nvPr/>
            </p:nvSpPr>
            <p:spPr>
              <a:xfrm>
                <a:off x="107504" y="5519047"/>
                <a:ext cx="2304256" cy="733278"/>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p:txBody>
          <a:bodyPr/>
          <a:lstStyle/>
          <a:p>
            <a:r>
              <a:rPr lang="en-GB" altLang="en-US"/>
              <a:t>Single mode wakefields</a:t>
            </a:r>
          </a:p>
        </p:txBody>
      </p:sp>
      <p:sp>
        <p:nvSpPr>
          <p:cNvPr id="12291" name="Content Placeholder 2"/>
          <p:cNvSpPr>
            <a:spLocks noGrp="1" noChangeArrowheads="1"/>
          </p:cNvSpPr>
          <p:nvPr>
            <p:ph idx="1"/>
          </p:nvPr>
        </p:nvSpPr>
        <p:spPr>
          <a:xfrm>
            <a:off x="684213" y="2708275"/>
            <a:ext cx="8002587" cy="1657350"/>
          </a:xfrm>
        </p:spPr>
        <p:txBody>
          <a:bodyPr/>
          <a:lstStyle/>
          <a:p>
            <a:r>
              <a:rPr lang="en-GB" altLang="en-US" sz="2400"/>
              <a:t>For cavities normally Q&gt;&gt;1 so we can reduce the formula</a:t>
            </a:r>
          </a:p>
          <a:p>
            <a:endParaRPr lang="en-GB" altLang="en-US" sz="2400"/>
          </a:p>
          <a:p>
            <a:endParaRPr lang="en-GB" altLang="en-US" sz="2400"/>
          </a:p>
          <a:p>
            <a:endParaRPr lang="en-GB" altLang="en-US" sz="2400"/>
          </a:p>
          <a:p>
            <a:r>
              <a:rPr lang="en-GB" altLang="en-US" sz="2400"/>
              <a:t>For cavities with very high Q factors the equation reduces to</a:t>
            </a:r>
          </a:p>
        </p:txBody>
      </p:sp>
      <p:graphicFrame>
        <p:nvGraphicFramePr>
          <p:cNvPr id="12292" name="Object 4"/>
          <p:cNvGraphicFramePr>
            <a:graphicFrameLocks noChangeAspect="1"/>
          </p:cNvGraphicFramePr>
          <p:nvPr>
            <p:extLst>
              <p:ext uri="{D42A27DB-BD31-4B8C-83A1-F6EECF244321}">
                <p14:modId xmlns:p14="http://schemas.microsoft.com/office/powerpoint/2010/main" val="4064503108"/>
              </p:ext>
            </p:extLst>
          </p:nvPr>
        </p:nvGraphicFramePr>
        <p:xfrm>
          <a:off x="795015" y="1628775"/>
          <a:ext cx="7953375" cy="1022350"/>
        </p:xfrm>
        <a:graphic>
          <a:graphicData uri="http://schemas.openxmlformats.org/presentationml/2006/ole">
            <mc:AlternateContent xmlns:mc="http://schemas.openxmlformats.org/markup-compatibility/2006">
              <mc:Choice xmlns:v="urn:schemas-microsoft-com:vml" Requires="v">
                <p:oleObj name="Equation" r:id="rId2" imgW="4343400" imgH="558800" progId="Equation.DSMT4">
                  <p:embed/>
                </p:oleObj>
              </mc:Choice>
              <mc:Fallback>
                <p:oleObj name="Equation" r:id="rId2" imgW="4343400" imgH="558800" progId="Equation.DSMT4">
                  <p:embed/>
                  <p:pic>
                    <p:nvPicPr>
                      <p:cNvPr id="1229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15" y="1628775"/>
                        <a:ext cx="795337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918789960"/>
              </p:ext>
            </p:extLst>
          </p:nvPr>
        </p:nvGraphicFramePr>
        <p:xfrm>
          <a:off x="1277069" y="3600450"/>
          <a:ext cx="4743450" cy="836613"/>
        </p:xfrm>
        <a:graphic>
          <a:graphicData uri="http://schemas.openxmlformats.org/presentationml/2006/ole">
            <mc:AlternateContent xmlns:mc="http://schemas.openxmlformats.org/markup-compatibility/2006">
              <mc:Choice xmlns:v="urn:schemas-microsoft-com:vml" Requires="v">
                <p:oleObj name="Equation" r:id="rId4" imgW="2590800" imgH="457200" progId="Equation.DSMT4">
                  <p:embed/>
                </p:oleObj>
              </mc:Choice>
              <mc:Fallback>
                <p:oleObj name="Equation" r:id="rId4" imgW="2590800" imgH="457200" progId="Equation.DSMT4">
                  <p:embed/>
                  <p:pic>
                    <p:nvPicPr>
                      <p:cNvPr id="1229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069" y="3600450"/>
                        <a:ext cx="474345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5"/>
          <p:cNvGraphicFramePr>
            <a:graphicFrameLocks noChangeAspect="1"/>
          </p:cNvGraphicFramePr>
          <p:nvPr>
            <p:extLst>
              <p:ext uri="{D42A27DB-BD31-4B8C-83A1-F6EECF244321}">
                <p14:modId xmlns:p14="http://schemas.microsoft.com/office/powerpoint/2010/main" val="2786432480"/>
              </p:ext>
            </p:extLst>
          </p:nvPr>
        </p:nvGraphicFramePr>
        <p:xfrm>
          <a:off x="1079178" y="5767388"/>
          <a:ext cx="2860675" cy="768350"/>
        </p:xfrm>
        <a:graphic>
          <a:graphicData uri="http://schemas.openxmlformats.org/presentationml/2006/ole">
            <mc:AlternateContent xmlns:mc="http://schemas.openxmlformats.org/markup-compatibility/2006">
              <mc:Choice xmlns:v="urn:schemas-microsoft-com:vml" Requires="v">
                <p:oleObj name="Equation" r:id="rId6" imgW="1562100" imgH="419100" progId="Equation.DSMT4">
                  <p:embed/>
                </p:oleObj>
              </mc:Choice>
              <mc:Fallback>
                <p:oleObj name="Equation" r:id="rId6" imgW="1562100" imgH="419100" progId="Equation.DSMT4">
                  <p:embed/>
                  <p:pic>
                    <p:nvPicPr>
                      <p:cNvPr id="1229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178" y="5767388"/>
                        <a:ext cx="286067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7" name="Rectangle 6"/>
              <p:cNvSpPr/>
              <p:nvPr/>
            </p:nvSpPr>
            <p:spPr>
              <a:xfrm>
                <a:off x="327844" y="1815102"/>
                <a:ext cx="2304256" cy="73327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𝑅</m:t>
                          </m:r>
                        </m:num>
                        <m:den>
                          <m:r>
                            <a:rPr lang="en-US" sz="2000" b="0" i="1" smtClean="0">
                              <a:latin typeface="Cambria Math" panose="02040503050406030204" pitchFamily="18" charset="0"/>
                            </a:rPr>
                            <m:t>𝑄</m:t>
                          </m:r>
                        </m:den>
                      </m:f>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f>
                            <m:fPr>
                              <m:ctrlPr>
                                <a:rPr lang="en-US" sz="2000" b="0" i="1" smtClean="0">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𝜔</m:t>
                                  </m:r>
                                </m:e>
                                <m:sub>
                                  <m:r>
                                    <a:rPr lang="en-US" sz="2000" i="1">
                                      <a:latin typeface="Cambria Math" panose="02040503050406030204" pitchFamily="18" charset="0"/>
                                    </a:rPr>
                                    <m:t>0</m:t>
                                  </m:r>
                                </m:sub>
                              </m:sSub>
                              <m:r>
                                <a:rPr lang="en-US" sz="2000" i="1">
                                  <a:latin typeface="Cambria Math" panose="02040503050406030204" pitchFamily="18" charset="0"/>
                                </a:rPr>
                                <m:t>𝑡</m:t>
                              </m:r>
                            </m:num>
                            <m:den>
                              <m:r>
                                <a:rPr lang="en-US" sz="2000" i="1">
                                  <a:latin typeface="Cambria Math" panose="02040503050406030204" pitchFamily="18" charset="0"/>
                                </a:rPr>
                                <m:t>2</m:t>
                              </m:r>
                              <m:r>
                                <a:rPr lang="en-US" sz="2000" i="1">
                                  <a:latin typeface="Cambria Math" panose="02040503050406030204" pitchFamily="18" charset="0"/>
                                </a:rPr>
                                <m:t>𝑄</m:t>
                              </m:r>
                            </m:den>
                          </m:f>
                        </m:sup>
                      </m:sSup>
                    </m:oMath>
                  </m:oMathPara>
                </a14:m>
                <a:endParaRPr lang="en-GB" sz="2000"/>
              </a:p>
            </p:txBody>
          </p:sp>
        </mc:Choice>
        <mc:Fallback>
          <p:sp>
            <p:nvSpPr>
              <p:cNvPr id="7" name="Rectangle 6"/>
              <p:cNvSpPr>
                <a:spLocks noRot="1" noChangeAspect="1" noMove="1" noResize="1" noEditPoints="1" noAdjustHandles="1" noChangeArrowheads="1" noChangeShapeType="1" noTextEdit="1"/>
              </p:cNvSpPr>
              <p:nvPr/>
            </p:nvSpPr>
            <p:spPr>
              <a:xfrm>
                <a:off x="327844" y="1815102"/>
                <a:ext cx="2304256" cy="73327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755576" y="3689497"/>
                <a:ext cx="2304256" cy="73327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𝑅</m:t>
                          </m:r>
                        </m:num>
                        <m:den>
                          <m:r>
                            <a:rPr lang="en-US" sz="2000" b="0" i="1" smtClean="0">
                              <a:latin typeface="Cambria Math" panose="02040503050406030204" pitchFamily="18" charset="0"/>
                            </a:rPr>
                            <m:t>𝑄</m:t>
                          </m:r>
                        </m:den>
                      </m:f>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f>
                            <m:fPr>
                              <m:ctrlPr>
                                <a:rPr lang="en-US" sz="2000" b="0" i="1" smtClean="0">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𝜔</m:t>
                                  </m:r>
                                </m:e>
                                <m:sub>
                                  <m:r>
                                    <a:rPr lang="en-US" sz="2000" i="1">
                                      <a:latin typeface="Cambria Math" panose="02040503050406030204" pitchFamily="18" charset="0"/>
                                    </a:rPr>
                                    <m:t>0</m:t>
                                  </m:r>
                                </m:sub>
                              </m:sSub>
                              <m:r>
                                <a:rPr lang="en-US" sz="2000" i="1">
                                  <a:latin typeface="Cambria Math" panose="02040503050406030204" pitchFamily="18" charset="0"/>
                                </a:rPr>
                                <m:t>𝑡</m:t>
                              </m:r>
                            </m:num>
                            <m:den>
                              <m:r>
                                <a:rPr lang="en-US" sz="2000" i="1">
                                  <a:latin typeface="Cambria Math" panose="02040503050406030204" pitchFamily="18" charset="0"/>
                                </a:rPr>
                                <m:t>2</m:t>
                              </m:r>
                              <m:r>
                                <a:rPr lang="en-US" sz="2000" i="1">
                                  <a:latin typeface="Cambria Math" panose="02040503050406030204" pitchFamily="18" charset="0"/>
                                </a:rPr>
                                <m:t>𝑄</m:t>
                              </m:r>
                            </m:den>
                          </m:f>
                        </m:sup>
                      </m:sSup>
                    </m:oMath>
                  </m:oMathPara>
                </a14:m>
                <a:endParaRPr lang="en-GB" sz="2000"/>
              </a:p>
            </p:txBody>
          </p:sp>
        </mc:Choice>
        <mc:Fallback>
          <p:sp>
            <p:nvSpPr>
              <p:cNvPr id="8" name="Rectangle 7"/>
              <p:cNvSpPr>
                <a:spLocks noRot="1" noChangeAspect="1" noMove="1" noResize="1" noEditPoints="1" noAdjustHandles="1" noChangeArrowheads="1" noChangeShapeType="1" noTextEdit="1"/>
              </p:cNvSpPr>
              <p:nvPr/>
            </p:nvSpPr>
            <p:spPr>
              <a:xfrm>
                <a:off x="755576" y="3689497"/>
                <a:ext cx="2304256" cy="7332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611560" y="5802460"/>
                <a:ext cx="2304256" cy="73327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𝑅</m:t>
                          </m:r>
                        </m:num>
                        <m:den>
                          <m:r>
                            <a:rPr lang="en-US" sz="2000" b="0" i="1" smtClean="0">
                              <a:latin typeface="Cambria Math" panose="02040503050406030204" pitchFamily="18" charset="0"/>
                            </a:rPr>
                            <m:t>𝑄</m:t>
                          </m:r>
                        </m:den>
                      </m:f>
                      <m:r>
                        <a:rPr lang="en-US" sz="2000" b="0" i="1" smtClean="0">
                          <a:latin typeface="Cambria Math" panose="02040503050406030204" pitchFamily="18" charset="0"/>
                        </a:rPr>
                        <m:t>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f>
                            <m:fPr>
                              <m:ctrlPr>
                                <a:rPr lang="en-US" sz="2000" b="0" i="1" smtClean="0">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𝜔</m:t>
                                  </m:r>
                                </m:e>
                                <m:sub>
                                  <m:r>
                                    <a:rPr lang="en-US" sz="2000" i="1">
                                      <a:latin typeface="Cambria Math" panose="02040503050406030204" pitchFamily="18" charset="0"/>
                                    </a:rPr>
                                    <m:t>0</m:t>
                                  </m:r>
                                </m:sub>
                              </m:sSub>
                              <m:r>
                                <a:rPr lang="en-US" sz="2000" i="1">
                                  <a:latin typeface="Cambria Math" panose="02040503050406030204" pitchFamily="18" charset="0"/>
                                </a:rPr>
                                <m:t>𝑡</m:t>
                              </m:r>
                            </m:num>
                            <m:den>
                              <m:r>
                                <a:rPr lang="en-US" sz="2000" i="1">
                                  <a:latin typeface="Cambria Math" panose="02040503050406030204" pitchFamily="18" charset="0"/>
                                </a:rPr>
                                <m:t>2</m:t>
                              </m:r>
                              <m:r>
                                <a:rPr lang="en-US" sz="2000" i="1">
                                  <a:latin typeface="Cambria Math" panose="02040503050406030204" pitchFamily="18" charset="0"/>
                                </a:rPr>
                                <m:t>𝑄</m:t>
                              </m:r>
                            </m:den>
                          </m:f>
                        </m:sup>
                      </m:sSup>
                    </m:oMath>
                  </m:oMathPara>
                </a14:m>
                <a:endParaRPr lang="en-GB" sz="2000"/>
              </a:p>
            </p:txBody>
          </p:sp>
        </mc:Choice>
        <mc:Fallback>
          <p:sp>
            <p:nvSpPr>
              <p:cNvPr id="9" name="Rectangle 8"/>
              <p:cNvSpPr>
                <a:spLocks noRot="1" noChangeAspect="1" noMove="1" noResize="1" noEditPoints="1" noAdjustHandles="1" noChangeArrowheads="1" noChangeShapeType="1" noTextEdit="1"/>
              </p:cNvSpPr>
              <p:nvPr/>
            </p:nvSpPr>
            <p:spPr>
              <a:xfrm>
                <a:off x="611560" y="5802460"/>
                <a:ext cx="2304256" cy="73327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4283968" y="5543737"/>
                <a:ext cx="4680520" cy="693523"/>
              </a:xfrm>
              <a:prstGeom prst="rect">
                <a:avLst/>
              </a:prstGeom>
              <a:noFill/>
            </p:spPr>
            <p:txBody>
              <a:bodyPr wrap="square" rtlCol="0">
                <a:spAutoFit/>
              </a:bodyPr>
              <a:lstStyle/>
              <a:p>
                <a:r>
                  <a:rPr lang="en-US" sz="1600"/>
                  <a:t>(Recall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0</m:t>
                            </m:r>
                          </m:sub>
                        </m:sSub>
                      </m:num>
                      <m:den>
                        <m:r>
                          <a:rPr lang="en-US" sz="1600" i="1">
                            <a:latin typeface="Cambria Math" panose="02040503050406030204" pitchFamily="18" charset="0"/>
                          </a:rPr>
                          <m:t>2</m:t>
                        </m:r>
                        <m:r>
                          <a:rPr lang="en-US" sz="1600" i="1">
                            <a:latin typeface="Cambria Math" panose="02040503050406030204" pitchFamily="18" charset="0"/>
                          </a:rPr>
                          <m:t>𝑄</m:t>
                        </m:r>
                      </m:den>
                    </m:f>
                  </m:oMath>
                </a14:m>
                <a:r>
                  <a:rPr lang="en-GB" sz="1600"/>
                  <a:t> is the RF filling time for a cavity. High Q in SRF cavities means HOMs persist for longer) </a:t>
                </a:r>
              </a:p>
            </p:txBody>
          </p:sp>
        </mc:Choice>
        <mc:Fallback>
          <p:sp>
            <p:nvSpPr>
              <p:cNvPr id="2" name="TextBox 1"/>
              <p:cNvSpPr txBox="1">
                <a:spLocks noRot="1" noChangeAspect="1" noMove="1" noResize="1" noEditPoints="1" noAdjustHandles="1" noChangeArrowheads="1" noChangeShapeType="1" noTextEdit="1"/>
              </p:cNvSpPr>
              <p:nvPr/>
            </p:nvSpPr>
            <p:spPr>
              <a:xfrm>
                <a:off x="4283968" y="5543737"/>
                <a:ext cx="4680520" cy="693523"/>
              </a:xfrm>
              <a:prstGeom prst="rect">
                <a:avLst/>
              </a:prstGeom>
              <a:blipFill>
                <a:blip r:embed="rId11"/>
                <a:stretch>
                  <a:fillRect l="-781" r="-1693" b="-1052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a:t>Single Bunch Wake</a:t>
            </a:r>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352901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3429000"/>
            <a:ext cx="475297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6"/>
          <p:cNvSpPr txBox="1">
            <a:spLocks noChangeArrowheads="1"/>
          </p:cNvSpPr>
          <p:nvPr/>
        </p:nvSpPr>
        <p:spPr bwMode="auto">
          <a:xfrm>
            <a:off x="3705225" y="3286125"/>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Wake (V)</a:t>
            </a:r>
            <a:endParaRPr lang="en-US" altLang="en-US" sz="1800"/>
          </a:p>
        </p:txBody>
      </p:sp>
      <p:sp>
        <p:nvSpPr>
          <p:cNvPr id="13318" name="Text Box 7"/>
          <p:cNvSpPr txBox="1">
            <a:spLocks noChangeArrowheads="1"/>
          </p:cNvSpPr>
          <p:nvPr/>
        </p:nvSpPr>
        <p:spPr bwMode="auto">
          <a:xfrm>
            <a:off x="5938838" y="6310313"/>
            <a:ext cx="410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Bunch Separation km</a:t>
            </a:r>
            <a:endParaRPr lang="en-US" altLang="en-US" sz="1800"/>
          </a:p>
        </p:txBody>
      </p:sp>
      <p:sp>
        <p:nvSpPr>
          <p:cNvPr id="13319" name="Text Box 8"/>
          <p:cNvSpPr txBox="1">
            <a:spLocks noChangeArrowheads="1"/>
          </p:cNvSpPr>
          <p:nvPr/>
        </p:nvSpPr>
        <p:spPr bwMode="auto">
          <a:xfrm>
            <a:off x="3924300" y="1628775"/>
            <a:ext cx="4895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A mode excited by a single bunch will decay exponentially with time due to </a:t>
            </a:r>
            <a:r>
              <a:rPr lang="en-GB" altLang="en-US" sz="2000" err="1"/>
              <a:t>ohmic</a:t>
            </a:r>
            <a:r>
              <a:rPr lang="en-GB" altLang="en-US" sz="2000"/>
              <a:t> heating and external coupling.</a:t>
            </a:r>
          </a:p>
        </p:txBody>
      </p:sp>
      <p:sp>
        <p:nvSpPr>
          <p:cNvPr id="13320" name="Text Box 9"/>
          <p:cNvSpPr txBox="1">
            <a:spLocks noChangeArrowheads="1"/>
          </p:cNvSpPr>
          <p:nvPr/>
        </p:nvSpPr>
        <p:spPr bwMode="auto">
          <a:xfrm>
            <a:off x="323850" y="4076700"/>
            <a:ext cx="3743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The single bunch will excite several modes each with different beam coupling and damping rates.</a:t>
            </a:r>
          </a:p>
        </p:txBody>
      </p:sp>
      <p:graphicFrame>
        <p:nvGraphicFramePr>
          <p:cNvPr id="13321" name="Object 2"/>
          <p:cNvGraphicFramePr>
            <a:graphicFrameLocks noGrp="1" noChangeAspect="1"/>
          </p:cNvGraphicFramePr>
          <p:nvPr>
            <p:ph idx="1"/>
          </p:nvPr>
        </p:nvGraphicFramePr>
        <p:xfrm>
          <a:off x="482600" y="5545138"/>
          <a:ext cx="3711575" cy="763587"/>
        </p:xfrm>
        <a:graphic>
          <a:graphicData uri="http://schemas.openxmlformats.org/presentationml/2006/ole">
            <mc:AlternateContent xmlns:mc="http://schemas.openxmlformats.org/markup-compatibility/2006">
              <mc:Choice xmlns:v="urn:schemas-microsoft-com:vml" Requires="v">
                <p:oleObj name="Equation" r:id="rId4" imgW="2222500" imgH="457200" progId="Equation.DSMT4">
                  <p:embed/>
                </p:oleObj>
              </mc:Choice>
              <mc:Fallback>
                <p:oleObj name="Equation" r:id="rId4" imgW="2222500" imgH="457200" progId="Equation.DSMT4">
                  <p:embed/>
                  <p:pic>
                    <p:nvPicPr>
                      <p:cNvPr id="1332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5545138"/>
                        <a:ext cx="3711575"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a:t>Multibunch Wakefields</a:t>
            </a:r>
          </a:p>
        </p:txBody>
      </p:sp>
      <p:sp>
        <p:nvSpPr>
          <p:cNvPr id="14339" name="Rectangle 3"/>
          <p:cNvSpPr>
            <a:spLocks noGrp="1" noChangeArrowheads="1"/>
          </p:cNvSpPr>
          <p:nvPr>
            <p:ph type="body" idx="1"/>
          </p:nvPr>
        </p:nvSpPr>
        <p:spPr>
          <a:xfrm>
            <a:off x="457200" y="3429000"/>
            <a:ext cx="8229600" cy="2160588"/>
          </a:xfrm>
        </p:spPr>
        <p:txBody>
          <a:bodyPr/>
          <a:lstStyle/>
          <a:p>
            <a:pPr eaLnBrk="1" hangingPunct="1">
              <a:lnSpc>
                <a:spcPct val="80000"/>
              </a:lnSpc>
            </a:pPr>
            <a:r>
              <a:rPr lang="en-GB" altLang="en-US" sz="2400"/>
              <a:t>For </a:t>
            </a:r>
            <a:r>
              <a:rPr lang="en-GB" altLang="en-US" sz="2400" err="1"/>
              <a:t>multibunch</a:t>
            </a:r>
            <a:r>
              <a:rPr lang="en-GB" altLang="en-US" sz="2400"/>
              <a:t> wakes, each bunch induces the same frequencies at different amplitudes and phases.</a:t>
            </a:r>
          </a:p>
          <a:p>
            <a:pPr eaLnBrk="1" hangingPunct="1">
              <a:lnSpc>
                <a:spcPct val="80000"/>
              </a:lnSpc>
            </a:pPr>
            <a:r>
              <a:rPr lang="en-GB" altLang="en-US" sz="2400"/>
              <a:t>These interfere to increase or decrease the fields in the cavity.</a:t>
            </a:r>
          </a:p>
          <a:p>
            <a:pPr eaLnBrk="1" hangingPunct="1">
              <a:lnSpc>
                <a:spcPct val="80000"/>
              </a:lnSpc>
            </a:pPr>
            <a:r>
              <a:rPr lang="en-GB" altLang="en-US" sz="2400"/>
              <a:t>As the fields are damped the wakes will tend to a steady state solution.</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557338"/>
            <a:ext cx="52673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1" name="Object 3"/>
          <p:cNvGraphicFramePr>
            <a:graphicFrameLocks noChangeAspect="1"/>
          </p:cNvGraphicFramePr>
          <p:nvPr/>
        </p:nvGraphicFramePr>
        <p:xfrm>
          <a:off x="1535113" y="5400675"/>
          <a:ext cx="5842000" cy="908050"/>
        </p:xfrm>
        <a:graphic>
          <a:graphicData uri="http://schemas.openxmlformats.org/presentationml/2006/ole">
            <mc:AlternateContent xmlns:mc="http://schemas.openxmlformats.org/markup-compatibility/2006">
              <mc:Choice xmlns:v="urn:schemas-microsoft-com:vml" Requires="v">
                <p:oleObj name="Equation" r:id="rId3" imgW="3111500" imgH="482600" progId="Equation.DSMT4">
                  <p:embed/>
                </p:oleObj>
              </mc:Choice>
              <mc:Fallback>
                <p:oleObj name="Equation" r:id="rId3" imgW="3111500" imgH="482600" progId="Equation.DSMT4">
                  <p:embed/>
                  <p:pic>
                    <p:nvPicPr>
                      <p:cNvPr id="1434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113" y="5400675"/>
                        <a:ext cx="5842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ltLang="en-US"/>
              <a:t>Transverse Kicks</a:t>
            </a:r>
          </a:p>
        </p:txBody>
      </p:sp>
      <p:sp>
        <p:nvSpPr>
          <p:cNvPr id="15363" name="Rectangle 3"/>
          <p:cNvSpPr>
            <a:spLocks noGrp="1" noChangeArrowheads="1"/>
          </p:cNvSpPr>
          <p:nvPr>
            <p:ph type="body" sz="half" idx="1"/>
          </p:nvPr>
        </p:nvSpPr>
        <p:spPr>
          <a:xfrm>
            <a:off x="457200" y="1600200"/>
            <a:ext cx="8075613" cy="4525963"/>
          </a:xfrm>
        </p:spPr>
        <p:txBody>
          <a:bodyPr/>
          <a:lstStyle/>
          <a:p>
            <a:pPr>
              <a:lnSpc>
                <a:spcPct val="90000"/>
              </a:lnSpc>
            </a:pPr>
            <a:r>
              <a:rPr lang="en-GB" altLang="en-US" sz="2400"/>
              <a:t>The force on an electron is given by</a:t>
            </a:r>
          </a:p>
          <a:p>
            <a:pPr>
              <a:lnSpc>
                <a:spcPct val="90000"/>
              </a:lnSpc>
            </a:pPr>
            <a:endParaRPr lang="en-GB" altLang="en-US" sz="2400"/>
          </a:p>
          <a:p>
            <a:pPr>
              <a:lnSpc>
                <a:spcPct val="90000"/>
              </a:lnSpc>
            </a:pPr>
            <a:endParaRPr lang="en-GB" altLang="en-US" sz="2400"/>
          </a:p>
          <a:p>
            <a:pPr>
              <a:lnSpc>
                <a:spcPct val="90000"/>
              </a:lnSpc>
            </a:pPr>
            <a:r>
              <a:rPr lang="en-GB" altLang="en-US" sz="2400"/>
              <a:t>If an electron is travelling in the z direction and we want to kick it in the x direction we can do so with either</a:t>
            </a:r>
          </a:p>
          <a:p>
            <a:pPr lvl="1">
              <a:lnSpc>
                <a:spcPct val="90000"/>
              </a:lnSpc>
            </a:pPr>
            <a:r>
              <a:rPr lang="en-GB" altLang="en-US" sz="2000"/>
              <a:t>An electric field directed in x</a:t>
            </a:r>
          </a:p>
          <a:p>
            <a:pPr lvl="1">
              <a:lnSpc>
                <a:spcPct val="90000"/>
              </a:lnSpc>
            </a:pPr>
            <a:r>
              <a:rPr lang="en-GB" altLang="en-US" sz="2000"/>
              <a:t>A magnetic field directed in y</a:t>
            </a:r>
          </a:p>
          <a:p>
            <a:pPr>
              <a:lnSpc>
                <a:spcPct val="90000"/>
              </a:lnSpc>
            </a:pPr>
            <a:r>
              <a:rPr lang="en-GB" altLang="en-US" sz="2400"/>
              <a:t>As we can only get transverse fields on axis with fields that vary with Differential Bessel functions of the 1</a:t>
            </a:r>
            <a:r>
              <a:rPr lang="en-GB" altLang="en-US" sz="2400" baseline="30000"/>
              <a:t>st</a:t>
            </a:r>
            <a:r>
              <a:rPr lang="en-GB" altLang="en-US" sz="2400"/>
              <a:t> kind only modes of type TM</a:t>
            </a:r>
            <a:r>
              <a:rPr lang="en-GB" altLang="en-US" sz="2400" baseline="-25000"/>
              <a:t>1np</a:t>
            </a:r>
            <a:r>
              <a:rPr lang="en-GB" altLang="en-US" sz="2400"/>
              <a:t> or TE</a:t>
            </a:r>
            <a:r>
              <a:rPr lang="en-GB" altLang="en-US" sz="2400" baseline="-25000"/>
              <a:t>1np</a:t>
            </a:r>
            <a:r>
              <a:rPr lang="en-GB" altLang="en-US" sz="2400"/>
              <a:t> can kick electrons on axis.</a:t>
            </a:r>
          </a:p>
          <a:p>
            <a:pPr>
              <a:lnSpc>
                <a:spcPct val="90000"/>
              </a:lnSpc>
            </a:pPr>
            <a:r>
              <a:rPr lang="en-GB" altLang="en-US" sz="2400"/>
              <a:t>We call these modes dipole modes</a:t>
            </a:r>
          </a:p>
        </p:txBody>
      </p:sp>
      <p:graphicFrame>
        <p:nvGraphicFramePr>
          <p:cNvPr id="15364" name="Object 2"/>
          <p:cNvGraphicFramePr>
            <a:graphicFrameLocks noGrp="1" noChangeAspect="1"/>
          </p:cNvGraphicFramePr>
          <p:nvPr>
            <p:ph sz="half" idx="2"/>
          </p:nvPr>
        </p:nvGraphicFramePr>
        <p:xfrm>
          <a:off x="2771775" y="2133600"/>
          <a:ext cx="2952750" cy="711200"/>
        </p:xfrm>
        <a:graphic>
          <a:graphicData uri="http://schemas.openxmlformats.org/presentationml/2006/ole">
            <mc:AlternateContent xmlns:mc="http://schemas.openxmlformats.org/markup-compatibility/2006">
              <mc:Choice xmlns:v="urn:schemas-microsoft-com:vml" Requires="v">
                <p:oleObj name="Equation" r:id="rId2" imgW="1054100" imgH="254000" progId="Equation.DSMT4">
                  <p:embed/>
                </p:oleObj>
              </mc:Choice>
              <mc:Fallback>
                <p:oleObj name="Equation" r:id="rId2" imgW="1054100" imgH="254000" progId="Equation.DSMT4">
                  <p:embed/>
                  <p:pic>
                    <p:nvPicPr>
                      <p:cNvPr id="1536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133600"/>
                        <a:ext cx="295275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sz="4000"/>
              <a:t>Dipole modes</a:t>
            </a:r>
          </a:p>
        </p:txBody>
      </p:sp>
      <p:sp>
        <p:nvSpPr>
          <p:cNvPr id="16387" name="Rectangle 4"/>
          <p:cNvSpPr>
            <a:spLocks noChangeArrowheads="1"/>
          </p:cNvSpPr>
          <p:nvPr/>
        </p:nvSpPr>
        <p:spPr bwMode="auto">
          <a:xfrm>
            <a:off x="500063" y="1395413"/>
            <a:ext cx="2514600" cy="251460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6388" name="Group 5"/>
          <p:cNvGrpSpPr>
            <a:grpSpLocks noChangeAspect="1"/>
          </p:cNvGrpSpPr>
          <p:nvPr/>
        </p:nvGrpSpPr>
        <p:grpSpPr bwMode="auto">
          <a:xfrm>
            <a:off x="-757238" y="1052513"/>
            <a:ext cx="5257801" cy="3086100"/>
            <a:chOff x="1824" y="6524"/>
            <a:chExt cx="8280" cy="4860"/>
          </a:xfrm>
        </p:grpSpPr>
        <p:sp>
          <p:nvSpPr>
            <p:cNvPr id="16400" name="AutoShape 6"/>
            <p:cNvSpPr>
              <a:spLocks noChangeAspect="1" noChangeArrowheads="1"/>
            </p:cNvSpPr>
            <p:nvPr/>
          </p:nvSpPr>
          <p:spPr bwMode="auto">
            <a:xfrm>
              <a:off x="1824" y="6524"/>
              <a:ext cx="8280" cy="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1" name="Rectangle 7"/>
            <p:cNvSpPr>
              <a:spLocks noChangeArrowheads="1"/>
            </p:cNvSpPr>
            <p:nvPr/>
          </p:nvSpPr>
          <p:spPr bwMode="auto">
            <a:xfrm>
              <a:off x="3804" y="7064"/>
              <a:ext cx="3960" cy="39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402" name="Line 8"/>
            <p:cNvSpPr>
              <a:spLocks noChangeShapeType="1"/>
            </p:cNvSpPr>
            <p:nvPr/>
          </p:nvSpPr>
          <p:spPr bwMode="auto">
            <a:xfrm>
              <a:off x="2904" y="8864"/>
              <a:ext cx="5580" cy="0"/>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03" name="Line 9"/>
            <p:cNvSpPr>
              <a:spLocks noChangeShapeType="1"/>
            </p:cNvSpPr>
            <p:nvPr/>
          </p:nvSpPr>
          <p:spPr bwMode="auto">
            <a:xfrm>
              <a:off x="4164" y="7964"/>
              <a:ext cx="3240" cy="0"/>
            </a:xfrm>
            <a:prstGeom prst="line">
              <a:avLst/>
            </a:prstGeom>
            <a:noFill/>
            <a:ln w="9525">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6404" name="Line 10"/>
            <p:cNvSpPr>
              <a:spLocks noChangeShapeType="1"/>
            </p:cNvSpPr>
            <p:nvPr/>
          </p:nvSpPr>
          <p:spPr bwMode="auto">
            <a:xfrm>
              <a:off x="4344" y="9944"/>
              <a:ext cx="306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05" name="Line 11"/>
            <p:cNvSpPr>
              <a:spLocks noChangeShapeType="1"/>
            </p:cNvSpPr>
            <p:nvPr/>
          </p:nvSpPr>
          <p:spPr bwMode="auto">
            <a:xfrm>
              <a:off x="5064" y="10484"/>
              <a:ext cx="162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06" name="Line 12"/>
            <p:cNvSpPr>
              <a:spLocks noChangeShapeType="1"/>
            </p:cNvSpPr>
            <p:nvPr/>
          </p:nvSpPr>
          <p:spPr bwMode="auto">
            <a:xfrm>
              <a:off x="5064" y="7424"/>
              <a:ext cx="1620" cy="1"/>
            </a:xfrm>
            <a:prstGeom prst="line">
              <a:avLst/>
            </a:prstGeom>
            <a:noFill/>
            <a:ln w="9525">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6407" name="Line 13"/>
            <p:cNvSpPr>
              <a:spLocks noChangeShapeType="1"/>
            </p:cNvSpPr>
            <p:nvPr/>
          </p:nvSpPr>
          <p:spPr bwMode="auto">
            <a:xfrm>
              <a:off x="5424" y="9583"/>
              <a:ext cx="90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08" name="Line 14"/>
            <p:cNvSpPr>
              <a:spLocks noChangeShapeType="1"/>
            </p:cNvSpPr>
            <p:nvPr/>
          </p:nvSpPr>
          <p:spPr bwMode="auto">
            <a:xfrm>
              <a:off x="5424" y="8324"/>
              <a:ext cx="900" cy="1"/>
            </a:xfrm>
            <a:prstGeom prst="line">
              <a:avLst/>
            </a:prstGeom>
            <a:noFill/>
            <a:ln w="9525">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6409" name="Line 15"/>
            <p:cNvSpPr>
              <a:spLocks noChangeShapeType="1"/>
            </p:cNvSpPr>
            <p:nvPr/>
          </p:nvSpPr>
          <p:spPr bwMode="auto">
            <a:xfrm flipV="1">
              <a:off x="5784" y="9223"/>
              <a:ext cx="36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10" name="Line 16"/>
            <p:cNvSpPr>
              <a:spLocks noChangeShapeType="1"/>
            </p:cNvSpPr>
            <p:nvPr/>
          </p:nvSpPr>
          <p:spPr bwMode="auto">
            <a:xfrm flipV="1">
              <a:off x="5784" y="8683"/>
              <a:ext cx="360" cy="1"/>
            </a:xfrm>
            <a:prstGeom prst="line">
              <a:avLst/>
            </a:prstGeom>
            <a:noFill/>
            <a:ln w="9525">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6411" name="Line 17"/>
            <p:cNvSpPr>
              <a:spLocks noChangeShapeType="1"/>
            </p:cNvSpPr>
            <p:nvPr/>
          </p:nvSpPr>
          <p:spPr bwMode="auto">
            <a:xfrm flipV="1">
              <a:off x="5784" y="10843"/>
              <a:ext cx="36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12" name="Line 18"/>
            <p:cNvSpPr>
              <a:spLocks noChangeShapeType="1"/>
            </p:cNvSpPr>
            <p:nvPr/>
          </p:nvSpPr>
          <p:spPr bwMode="auto">
            <a:xfrm flipH="1" flipV="1">
              <a:off x="5784" y="7244"/>
              <a:ext cx="360" cy="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pic>
        <p:nvPicPr>
          <p:cNvPr id="1638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3644900"/>
            <a:ext cx="4562475"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Oval 20"/>
          <p:cNvSpPr>
            <a:spLocks noChangeArrowheads="1"/>
          </p:cNvSpPr>
          <p:nvPr/>
        </p:nvSpPr>
        <p:spPr bwMode="auto">
          <a:xfrm>
            <a:off x="1692275" y="2420938"/>
            <a:ext cx="287338" cy="2873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1" name="Line 21"/>
          <p:cNvSpPr>
            <a:spLocks noChangeShapeType="1"/>
          </p:cNvSpPr>
          <p:nvPr/>
        </p:nvSpPr>
        <p:spPr bwMode="auto">
          <a:xfrm>
            <a:off x="1763713" y="2420938"/>
            <a:ext cx="144462" cy="2873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2" name="Line 22"/>
          <p:cNvSpPr>
            <a:spLocks noChangeShapeType="1"/>
          </p:cNvSpPr>
          <p:nvPr/>
        </p:nvSpPr>
        <p:spPr bwMode="auto">
          <a:xfrm flipV="1">
            <a:off x="1763713" y="2420938"/>
            <a:ext cx="144462" cy="28733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3" name="Oval 23"/>
          <p:cNvSpPr>
            <a:spLocks noChangeArrowheads="1"/>
          </p:cNvSpPr>
          <p:nvPr/>
        </p:nvSpPr>
        <p:spPr bwMode="auto">
          <a:xfrm>
            <a:off x="1692275" y="3500438"/>
            <a:ext cx="287338"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4" name="Oval 24"/>
          <p:cNvSpPr>
            <a:spLocks noChangeArrowheads="1"/>
          </p:cNvSpPr>
          <p:nvPr/>
        </p:nvSpPr>
        <p:spPr bwMode="auto">
          <a:xfrm>
            <a:off x="1797050" y="3598863"/>
            <a:ext cx="71438" cy="71437"/>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5" name="Oval 25"/>
          <p:cNvSpPr>
            <a:spLocks noChangeArrowheads="1"/>
          </p:cNvSpPr>
          <p:nvPr/>
        </p:nvSpPr>
        <p:spPr bwMode="auto">
          <a:xfrm>
            <a:off x="1704975" y="1484313"/>
            <a:ext cx="287338"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6" name="Oval 26"/>
          <p:cNvSpPr>
            <a:spLocks noChangeArrowheads="1"/>
          </p:cNvSpPr>
          <p:nvPr/>
        </p:nvSpPr>
        <p:spPr bwMode="auto">
          <a:xfrm>
            <a:off x="1809750" y="1582738"/>
            <a:ext cx="71438" cy="71437"/>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7" name="Text Box 27"/>
          <p:cNvSpPr txBox="1">
            <a:spLocks noChangeArrowheads="1"/>
          </p:cNvSpPr>
          <p:nvPr/>
        </p:nvSpPr>
        <p:spPr bwMode="auto">
          <a:xfrm>
            <a:off x="3851275" y="1341438"/>
            <a:ext cx="44656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Dipole mode have a transverse magnetic and/or transverse electric fields on axis. They have zero longitudinal field on axis. The longitudinal electric field increases approximately linearly with radius near the axis.</a:t>
            </a:r>
          </a:p>
          <a:p>
            <a:pPr eaLnBrk="1" hangingPunct="1">
              <a:spcBef>
                <a:spcPct val="50000"/>
              </a:spcBef>
              <a:buFontTx/>
              <a:buNone/>
            </a:pPr>
            <a:endParaRPr lang="en-GB" altLang="en-US" sz="2000"/>
          </a:p>
        </p:txBody>
      </p:sp>
      <p:sp>
        <p:nvSpPr>
          <p:cNvPr id="16398" name="Text Box 28"/>
          <p:cNvSpPr txBox="1">
            <a:spLocks noChangeArrowheads="1"/>
          </p:cNvSpPr>
          <p:nvPr/>
        </p:nvSpPr>
        <p:spPr bwMode="auto">
          <a:xfrm>
            <a:off x="539750" y="4005263"/>
            <a:ext cx="2376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solidFill>
                  <a:schemeClr val="accent2"/>
                </a:solidFill>
              </a:rPr>
              <a:t>Electric       </a:t>
            </a:r>
            <a:r>
              <a:rPr lang="en-GB" altLang="en-US" sz="1800">
                <a:solidFill>
                  <a:srgbClr val="FF0000"/>
                </a:solidFill>
              </a:rPr>
              <a:t>Magnetic</a:t>
            </a:r>
          </a:p>
        </p:txBody>
      </p:sp>
      <p:sp>
        <p:nvSpPr>
          <p:cNvPr id="16399" name="Text Box 30"/>
          <p:cNvSpPr txBox="1">
            <a:spLocks noChangeArrowheads="1"/>
          </p:cNvSpPr>
          <p:nvPr/>
        </p:nvSpPr>
        <p:spPr bwMode="auto">
          <a:xfrm>
            <a:off x="323850" y="4437063"/>
            <a:ext cx="48244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err="1"/>
              <a:t>Wakefields</a:t>
            </a:r>
            <a:r>
              <a:rPr lang="en-GB" altLang="en-US" sz="1800"/>
              <a:t> are only induced by the longitudinal electric field so dipole wakes are only induced by off-axis bunches.</a:t>
            </a:r>
          </a:p>
          <a:p>
            <a:pPr eaLnBrk="1" hangingPunct="1">
              <a:spcBef>
                <a:spcPct val="50000"/>
              </a:spcBef>
              <a:buFontTx/>
              <a:buNone/>
            </a:pPr>
            <a:r>
              <a:rPr lang="en-GB" altLang="en-US" sz="1800"/>
              <a:t>Once induced the dipole wakes can apply a kick via the transverse fields so on-axis bunches can still experience the effect of the wakes from preceding bunches.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t>Panofsky-Wenzel Theorem</a:t>
            </a:r>
            <a:endParaRPr lang="en-GB"/>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363272" cy="4525963"/>
              </a:xfrm>
            </p:spPr>
            <p:txBody>
              <a:bodyPr/>
              <a:lstStyle/>
              <a:p>
                <a:pPr marL="0" indent="0">
                  <a:buNone/>
                </a:pPr>
                <a:r>
                  <a:rPr lang="en-US" sz="2300"/>
                  <a:t>From Faraday’s Law </a:t>
                </a:r>
                <a14:m>
                  <m:oMath xmlns:m="http://schemas.openxmlformats.org/officeDocument/2006/math">
                    <m:r>
                      <a:rPr lang="en-US" sz="2300" b="1" i="1" smtClean="0">
                        <a:latin typeface="Cambria Math" panose="02040503050406030204" pitchFamily="18" charset="0"/>
                        <a:ea typeface="Cambria Math" panose="02040503050406030204" pitchFamily="18" charset="0"/>
                      </a:rPr>
                      <m:t>𝜵</m:t>
                    </m:r>
                    <m:r>
                      <a:rPr lang="en-US" sz="2300" i="1" smtClean="0">
                        <a:latin typeface="Cambria Math" panose="02040503050406030204" pitchFamily="18" charset="0"/>
                        <a:ea typeface="Cambria Math" panose="02040503050406030204" pitchFamily="18" charset="0"/>
                      </a:rPr>
                      <m:t>×</m:t>
                    </m:r>
                    <m:r>
                      <a:rPr lang="en-US" sz="2300" b="1" i="1" smtClean="0">
                        <a:latin typeface="Cambria Math" panose="02040503050406030204" pitchFamily="18" charset="0"/>
                        <a:ea typeface="Cambria Math" panose="02040503050406030204" pitchFamily="18" charset="0"/>
                      </a:rPr>
                      <m:t>𝑬</m:t>
                    </m:r>
                    <m:r>
                      <a:rPr lang="en-US" sz="2300" b="1" i="1" smtClean="0">
                        <a:latin typeface="Cambria Math" panose="02040503050406030204" pitchFamily="18" charset="0"/>
                        <a:ea typeface="Cambria Math" panose="02040503050406030204" pitchFamily="18" charset="0"/>
                      </a:rPr>
                      <m:t>=−</m:t>
                    </m:r>
                    <m:f>
                      <m:fPr>
                        <m:ctrlPr>
                          <a:rPr lang="en-US" sz="2300" b="1" i="1" smtClean="0">
                            <a:latin typeface="Cambria Math" panose="02040503050406030204" pitchFamily="18" charset="0"/>
                            <a:ea typeface="Cambria Math" panose="02040503050406030204" pitchFamily="18" charset="0"/>
                          </a:rPr>
                        </m:ctrlPr>
                      </m:fPr>
                      <m:num>
                        <m:r>
                          <a:rPr lang="en-US" sz="2300" b="0" i="1" smtClean="0">
                            <a:latin typeface="Cambria Math" panose="02040503050406030204" pitchFamily="18" charset="0"/>
                            <a:ea typeface="Cambria Math" panose="02040503050406030204" pitchFamily="18" charset="0"/>
                          </a:rPr>
                          <m:t>𝜕</m:t>
                        </m:r>
                        <m:r>
                          <a:rPr lang="en-US" sz="2300" b="1" i="1" smtClean="0">
                            <a:latin typeface="Cambria Math" panose="02040503050406030204" pitchFamily="18" charset="0"/>
                            <a:ea typeface="Cambria Math" panose="02040503050406030204" pitchFamily="18" charset="0"/>
                          </a:rPr>
                          <m:t>𝑩</m:t>
                        </m:r>
                      </m:num>
                      <m:den>
                        <m:r>
                          <a:rPr lang="en-US" sz="2300" b="0" i="1"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𝑡</m:t>
                        </m:r>
                      </m:den>
                    </m:f>
                    <m:r>
                      <a:rPr lang="en-US" sz="2300" b="1" i="1" smtClean="0">
                        <a:latin typeface="Cambria Math" panose="02040503050406030204" pitchFamily="18" charset="0"/>
                        <a:ea typeface="Cambria Math" panose="02040503050406030204" pitchFamily="18" charset="0"/>
                      </a:rPr>
                      <m:t> </m:t>
                    </m:r>
                  </m:oMath>
                </a14:m>
                <a:endParaRPr lang="en-US" sz="2300" b="1">
                  <a:ea typeface="Cambria Math" panose="02040503050406030204" pitchFamily="18" charset="0"/>
                </a:endParaRPr>
              </a:p>
              <a:p>
                <a:pPr marL="0" indent="0">
                  <a:buNone/>
                </a:pPr>
                <a:r>
                  <a:rPr lang="en-US" sz="2300"/>
                  <a:t>And the Lorentz force equation </a:t>
                </a:r>
                <a14:m>
                  <m:oMath xmlns:m="http://schemas.openxmlformats.org/officeDocument/2006/math">
                    <m:r>
                      <a:rPr lang="en-US" sz="2300" b="1" i="1" smtClean="0">
                        <a:latin typeface="Cambria Math" panose="02040503050406030204" pitchFamily="18" charset="0"/>
                      </a:rPr>
                      <m:t>𝑭</m:t>
                    </m:r>
                    <m:r>
                      <a:rPr lang="en-US" sz="2300" b="1" i="1" smtClean="0">
                        <a:latin typeface="Cambria Math" panose="02040503050406030204" pitchFamily="18" charset="0"/>
                      </a:rPr>
                      <m:t>=</m:t>
                    </m:r>
                    <m:r>
                      <a:rPr lang="en-US" sz="2300" b="0" i="1" smtClean="0">
                        <a:latin typeface="Cambria Math" panose="02040503050406030204" pitchFamily="18" charset="0"/>
                      </a:rPr>
                      <m:t>𝑒</m:t>
                    </m:r>
                    <m:r>
                      <a:rPr lang="en-US" sz="2300" b="1" i="1" smtClean="0">
                        <a:latin typeface="Cambria Math" panose="02040503050406030204" pitchFamily="18" charset="0"/>
                      </a:rPr>
                      <m:t>(</m:t>
                    </m:r>
                    <m:r>
                      <a:rPr lang="en-US" sz="2300" b="1" i="1" smtClean="0">
                        <a:latin typeface="Cambria Math" panose="02040503050406030204" pitchFamily="18" charset="0"/>
                      </a:rPr>
                      <m:t>𝑬</m:t>
                    </m:r>
                    <m:r>
                      <a:rPr lang="en-US" sz="2300" b="1" i="1" smtClean="0">
                        <a:latin typeface="Cambria Math" panose="02040503050406030204" pitchFamily="18" charset="0"/>
                      </a:rPr>
                      <m:t>+</m:t>
                    </m:r>
                    <m:r>
                      <a:rPr lang="en-US" sz="2300" b="1" i="1" smtClean="0">
                        <a:latin typeface="Cambria Math" panose="02040503050406030204" pitchFamily="18" charset="0"/>
                      </a:rPr>
                      <m:t>𝒗</m:t>
                    </m:r>
                    <m:r>
                      <a:rPr lang="en-US" sz="2300" b="1" i="1" smtClean="0">
                        <a:latin typeface="Cambria Math" panose="02040503050406030204" pitchFamily="18" charset="0"/>
                      </a:rPr>
                      <m:t> ×</m:t>
                    </m:r>
                    <m:r>
                      <a:rPr lang="en-US" sz="2300" b="1" i="1" smtClean="0">
                        <a:latin typeface="Cambria Math" panose="02040503050406030204" pitchFamily="18" charset="0"/>
                        <a:ea typeface="Cambria Math" panose="02040503050406030204" pitchFamily="18" charset="0"/>
                      </a:rPr>
                      <m:t>𝑩</m:t>
                    </m:r>
                    <m:r>
                      <a:rPr lang="en-US" sz="2300" b="1" i="1" smtClean="0">
                        <a:latin typeface="Cambria Math" panose="02040503050406030204" pitchFamily="18" charset="0"/>
                        <a:ea typeface="Cambria Math" panose="02040503050406030204" pitchFamily="18" charset="0"/>
                      </a:rPr>
                      <m:t>)</m:t>
                    </m:r>
                  </m:oMath>
                </a14:m>
                <a:endParaRPr lang="en-US" sz="2300" b="1"/>
              </a:p>
              <a:p>
                <a:pPr marL="0" indent="0">
                  <a:buNone/>
                </a:pPr>
                <a:r>
                  <a:rPr lang="en-US" sz="2300"/>
                  <a:t>And using the boundary conditions that the transverse electric field vanishes at the start and end of the cavity and </a:t>
                </a:r>
                <a14:m>
                  <m:oMath xmlns:m="http://schemas.openxmlformats.org/officeDocument/2006/math">
                    <m:r>
                      <a:rPr lang="en-US" sz="2300" i="1" dirty="0" smtClean="0">
                        <a:latin typeface="Cambria Math" panose="02040503050406030204" pitchFamily="18" charset="0"/>
                      </a:rPr>
                      <m:t>𝑣</m:t>
                    </m:r>
                    <m:r>
                      <a:rPr lang="en-US" sz="2300" i="1" dirty="0" smtClean="0">
                        <a:latin typeface="Cambria Math" panose="02040503050406030204" pitchFamily="18" charset="0"/>
                      </a:rPr>
                      <m:t>=</m:t>
                    </m:r>
                    <m:r>
                      <a:rPr lang="en-US" sz="2300" i="1" dirty="0" smtClean="0">
                        <a:latin typeface="Cambria Math" panose="02040503050406030204" pitchFamily="18" charset="0"/>
                      </a:rPr>
                      <m:t>𝑐</m:t>
                    </m:r>
                  </m:oMath>
                </a14:m>
                <a:endParaRPr lang="en-US" sz="2300"/>
              </a:p>
              <a:p>
                <a:pPr marL="0" indent="0">
                  <a:buNone/>
                </a:pPr>
                <a:r>
                  <a:rPr lang="en-US" sz="2300"/>
                  <a:t>We can derive an equation for the net kick received by a charge:</a:t>
                </a:r>
              </a:p>
              <a:p>
                <a:pPr marL="0" indent="0">
                  <a:buNone/>
                </a:pPr>
                <a:endParaRPr lang="en-US" sz="2300"/>
              </a:p>
              <a:p>
                <a:pPr marL="0" indent="0">
                  <a:buNone/>
                </a:pPr>
                <a:endParaRPr lang="en-US" sz="2300"/>
              </a:p>
              <a:p>
                <a:pPr marL="0" indent="0">
                  <a:buNone/>
                </a:pPr>
                <a:r>
                  <a:rPr lang="en-US" sz="2300"/>
                  <a:t>This is the Panofsky Wenzel theorem, and using it we can calculate the transverse kick from the radial gradient of the longitudinal E field of a mode. </a:t>
                </a:r>
                <a:endParaRPr lang="en-GB" sz="230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363272" cy="4525963"/>
              </a:xfrm>
              <a:blipFill>
                <a:blip r:embed="rId2"/>
                <a:stretch>
                  <a:fillRect l="-1020" b="-31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331640" y="4077072"/>
                <a:ext cx="4896544" cy="8306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i="1">
                              <a:latin typeface="Cambria Math" panose="02040503050406030204" pitchFamily="18" charset="0"/>
                            </a:rPr>
                            <m:t>⊥</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𝑖𝑐</m:t>
                          </m:r>
                        </m:num>
                        <m:den>
                          <m:sSub>
                            <m:sSubPr>
                              <m:ctrlPr>
                                <a:rPr lang="en-US" sz="2400" b="0" i="1" dirty="0" smtClean="0">
                                  <a:latin typeface="Cambria Math" panose="02040503050406030204" pitchFamily="18" charset="0"/>
                                </a:rPr>
                              </m:ctrlPr>
                            </m:sSubPr>
                            <m:e>
                              <m:r>
                                <a:rPr lang="en-GB" sz="2400" i="1" dirty="0" smtClean="0">
                                  <a:latin typeface="Cambria Math" panose="02040503050406030204" pitchFamily="18" charset="0"/>
                                </a:rPr>
                                <m:t>𝜔</m:t>
                              </m:r>
                            </m:e>
                            <m:sub>
                              <m:r>
                                <a:rPr lang="en-US" sz="2400" b="0" i="1" dirty="0" smtClean="0">
                                  <a:latin typeface="Cambria Math" panose="02040503050406030204" pitchFamily="18" charset="0"/>
                                </a:rPr>
                                <m:t>0</m:t>
                              </m:r>
                            </m:sub>
                          </m:sSub>
                        </m:den>
                      </m:f>
                      <m:nary>
                        <m:naryPr>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0</m:t>
                          </m:r>
                        </m:sub>
                        <m:sup>
                          <m:r>
                            <a:rPr lang="en-US" sz="2400" b="0" i="1" smtClean="0">
                              <a:latin typeface="Cambria Math" panose="02040503050406030204" pitchFamily="18" charset="0"/>
                            </a:rPr>
                            <m:t>𝐿</m:t>
                          </m:r>
                        </m:sup>
                        <m:e>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m:t>
                              </m:r>
                            </m:e>
                            <m:sub>
                              <m:r>
                                <a:rPr lang="en-US" sz="2400" i="1">
                                  <a:latin typeface="Cambria Math" panose="02040503050406030204" pitchFamily="18" charset="0"/>
                                </a:rPr>
                                <m:t>⊥</m:t>
                              </m:r>
                            </m:sub>
                          </m:sSub>
                        </m:e>
                      </m:nary>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𝑧</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𝑧</m:t>
                          </m:r>
                          <m:r>
                            <a:rPr lang="en-US" sz="2400" b="0" i="1" smtClean="0">
                              <a:latin typeface="Cambria Math" panose="02040503050406030204" pitchFamily="18" charset="0"/>
                            </a:rPr>
                            <m:t>,</m:t>
                          </m:r>
                          <m:f>
                            <m:fPr>
                              <m:type m:val="skw"/>
                              <m:ctrlPr>
                                <a:rPr lang="en-US" sz="2400" b="0" i="1" smtClean="0">
                                  <a:latin typeface="Cambria Math" panose="02040503050406030204" pitchFamily="18" charset="0"/>
                                </a:rPr>
                              </m:ctrlPr>
                            </m:fPr>
                            <m:num>
                              <m:r>
                                <a:rPr lang="en-US" sz="2400" b="0" i="1" smtClean="0">
                                  <a:latin typeface="Cambria Math" panose="02040503050406030204" pitchFamily="18" charset="0"/>
                                </a:rPr>
                                <m:t>𝑧</m:t>
                              </m:r>
                            </m:num>
                            <m:den>
                              <m:r>
                                <a:rPr lang="en-US" sz="2400" b="0" i="1" smtClean="0">
                                  <a:latin typeface="Cambria Math" panose="02040503050406030204" pitchFamily="18" charset="0"/>
                                </a:rPr>
                                <m:t>𝑐</m:t>
                              </m:r>
                            </m:den>
                          </m:f>
                        </m:e>
                      </m:d>
                      <m:r>
                        <a:rPr lang="en-US" sz="2400" b="0" i="1" smtClean="0">
                          <a:latin typeface="Cambria Math" panose="02040503050406030204" pitchFamily="18" charset="0"/>
                        </a:rPr>
                        <m:t> </m:t>
                      </m:r>
                      <m:r>
                        <a:rPr lang="en-US" sz="2400" b="0" i="1" smtClean="0">
                          <a:latin typeface="Cambria Math" panose="02040503050406030204" pitchFamily="18" charset="0"/>
                        </a:rPr>
                        <m:t>𝑑𝑧</m:t>
                      </m:r>
                    </m:oMath>
                  </m:oMathPara>
                </a14:m>
                <a:endParaRPr lang="en-GB" sz="2400"/>
              </a:p>
            </p:txBody>
          </p:sp>
        </mc:Choice>
        <mc:Fallback>
          <p:sp>
            <p:nvSpPr>
              <p:cNvPr id="6" name="TextBox 5"/>
              <p:cNvSpPr txBox="1">
                <a:spLocks noRot="1" noChangeAspect="1" noMove="1" noResize="1" noEditPoints="1" noAdjustHandles="1" noChangeArrowheads="1" noChangeShapeType="1" noTextEdit="1"/>
              </p:cNvSpPr>
              <p:nvPr/>
            </p:nvSpPr>
            <p:spPr>
              <a:xfrm>
                <a:off x="1331640" y="4077072"/>
                <a:ext cx="4896544" cy="83061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9342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16"/>
          <p:cNvSpPr txBox="1">
            <a:spLocks noChangeArrowheads="1"/>
          </p:cNvSpPr>
          <p:nvPr/>
        </p:nvSpPr>
        <p:spPr bwMode="auto">
          <a:xfrm>
            <a:off x="755650" y="1563712"/>
            <a:ext cx="7777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If we rearrange Faraday’s Law (	             )and integrate along z we can show</a:t>
            </a:r>
          </a:p>
        </p:txBody>
      </p:sp>
      <p:sp>
        <p:nvSpPr>
          <p:cNvPr id="17411" name="Rectangle 2"/>
          <p:cNvSpPr>
            <a:spLocks noGrp="1" noChangeArrowheads="1"/>
          </p:cNvSpPr>
          <p:nvPr>
            <p:ph type="title"/>
          </p:nvPr>
        </p:nvSpPr>
        <p:spPr/>
        <p:txBody>
          <a:bodyPr/>
          <a:lstStyle/>
          <a:p>
            <a:pPr eaLnBrk="1" hangingPunct="1"/>
            <a:r>
              <a:rPr lang="en-GB" altLang="en-US"/>
              <a:t>Panofsky-Wenzel Theorem</a:t>
            </a:r>
          </a:p>
        </p:txBody>
      </p:sp>
      <p:sp>
        <p:nvSpPr>
          <p:cNvPr id="17412" name="Rectangle 5"/>
          <p:cNvSpPr>
            <a:spLocks noChangeArrowheads="1"/>
          </p:cNvSpPr>
          <p:nvPr/>
        </p:nvSpPr>
        <p:spPr bwMode="auto">
          <a:xfrm>
            <a:off x="0" y="3121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3" name="Rectangle 7"/>
          <p:cNvSpPr>
            <a:spLocks noChangeArrowheads="1"/>
          </p:cNvSpPr>
          <p:nvPr/>
        </p:nvSpPr>
        <p:spPr bwMode="auto">
          <a:xfrm>
            <a:off x="0" y="3063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4" name="Rectangle 9"/>
          <p:cNvSpPr>
            <a:spLocks noChangeArrowheads="1"/>
          </p:cNvSpPr>
          <p:nvPr/>
        </p:nvSpPr>
        <p:spPr bwMode="auto">
          <a:xfrm>
            <a:off x="0" y="30829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15" name="Object 2"/>
          <p:cNvGraphicFramePr>
            <a:graphicFrameLocks noChangeAspect="1"/>
          </p:cNvGraphicFramePr>
          <p:nvPr>
            <p:extLst>
              <p:ext uri="{D42A27DB-BD31-4B8C-83A1-F6EECF244321}">
                <p14:modId xmlns:p14="http://schemas.microsoft.com/office/powerpoint/2010/main" val="893567225"/>
              </p:ext>
            </p:extLst>
          </p:nvPr>
        </p:nvGraphicFramePr>
        <p:xfrm>
          <a:off x="827088" y="4875237"/>
          <a:ext cx="3743325" cy="785813"/>
        </p:xfrm>
        <a:graphic>
          <a:graphicData uri="http://schemas.openxmlformats.org/presentationml/2006/ole">
            <mc:AlternateContent xmlns:mc="http://schemas.openxmlformats.org/markup-compatibility/2006">
              <mc:Choice xmlns:v="urn:schemas-microsoft-com:vml" Requires="v">
                <p:oleObj name="Equation" r:id="rId2" imgW="2222500" imgH="469900" progId="Equation.DSMT4">
                  <p:embed/>
                </p:oleObj>
              </mc:Choice>
              <mc:Fallback>
                <p:oleObj name="Equation" r:id="rId2" imgW="2222500" imgH="469900" progId="Equation.DSMT4">
                  <p:embed/>
                  <p:pic>
                    <p:nvPicPr>
                      <p:cNvPr id="1741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875237"/>
                        <a:ext cx="37433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6" name="Rectangle 11"/>
          <p:cNvSpPr>
            <a:spLocks noChangeArrowheads="1"/>
          </p:cNvSpPr>
          <p:nvPr/>
        </p:nvSpPr>
        <p:spPr bwMode="auto">
          <a:xfrm>
            <a:off x="0" y="3063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17" name="Object 3"/>
          <p:cNvGraphicFramePr>
            <a:graphicFrameLocks noChangeAspect="1"/>
          </p:cNvGraphicFramePr>
          <p:nvPr>
            <p:extLst>
              <p:ext uri="{D42A27DB-BD31-4B8C-83A1-F6EECF244321}">
                <p14:modId xmlns:p14="http://schemas.microsoft.com/office/powerpoint/2010/main" val="1938171604"/>
              </p:ext>
            </p:extLst>
          </p:nvPr>
        </p:nvGraphicFramePr>
        <p:xfrm>
          <a:off x="827088" y="3433787"/>
          <a:ext cx="6553200" cy="855663"/>
        </p:xfrm>
        <a:graphic>
          <a:graphicData uri="http://schemas.openxmlformats.org/presentationml/2006/ole">
            <mc:AlternateContent xmlns:mc="http://schemas.openxmlformats.org/markup-compatibility/2006">
              <mc:Choice xmlns:v="urn:schemas-microsoft-com:vml" Requires="v">
                <p:oleObj name="Equation" r:id="rId4" imgW="3860800" imgH="508000" progId="Equation.DSMT4">
                  <p:embed/>
                </p:oleObj>
              </mc:Choice>
              <mc:Fallback>
                <p:oleObj name="Equation" r:id="rId4" imgW="3860800" imgH="508000" progId="Equation.DSMT4">
                  <p:embed/>
                  <p:pic>
                    <p:nvPicPr>
                      <p:cNvPr id="1741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433787"/>
                        <a:ext cx="65532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8" name="Rectangle 13"/>
          <p:cNvSpPr>
            <a:spLocks noChangeArrowheads="1"/>
          </p:cNvSpPr>
          <p:nvPr/>
        </p:nvSpPr>
        <p:spPr bwMode="auto">
          <a:xfrm>
            <a:off x="0" y="3121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19" name="Rectangle 15"/>
          <p:cNvSpPr>
            <a:spLocks noChangeArrowheads="1"/>
          </p:cNvSpPr>
          <p:nvPr/>
        </p:nvSpPr>
        <p:spPr bwMode="auto">
          <a:xfrm>
            <a:off x="0" y="3121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20" name="Object 4"/>
          <p:cNvGraphicFramePr>
            <a:graphicFrameLocks noChangeAspect="1"/>
          </p:cNvGraphicFramePr>
          <p:nvPr>
            <p:extLst>
              <p:ext uri="{D42A27DB-BD31-4B8C-83A1-F6EECF244321}">
                <p14:modId xmlns:p14="http://schemas.microsoft.com/office/powerpoint/2010/main" val="2016786023"/>
              </p:ext>
            </p:extLst>
          </p:nvPr>
        </p:nvGraphicFramePr>
        <p:xfrm>
          <a:off x="4140200" y="1531962"/>
          <a:ext cx="1152525" cy="534988"/>
        </p:xfrm>
        <a:graphic>
          <a:graphicData uri="http://schemas.openxmlformats.org/presentationml/2006/ole">
            <mc:AlternateContent xmlns:mc="http://schemas.openxmlformats.org/markup-compatibility/2006">
              <mc:Choice xmlns:v="urn:schemas-microsoft-com:vml" Requires="v">
                <p:oleObj name="Equation" r:id="rId6" imgW="837836" imgH="393529" progId="Equation.DSMT4">
                  <p:embed/>
                </p:oleObj>
              </mc:Choice>
              <mc:Fallback>
                <p:oleObj name="Equation" r:id="rId6" imgW="837836" imgH="393529" progId="Equation.DSMT4">
                  <p:embed/>
                  <p:pic>
                    <p:nvPicPr>
                      <p:cNvPr id="1742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1531962"/>
                        <a:ext cx="11525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1" name="Rectangle 18"/>
          <p:cNvSpPr>
            <a:spLocks noChangeArrowheads="1"/>
          </p:cNvSpPr>
          <p:nvPr/>
        </p:nvSpPr>
        <p:spPr bwMode="auto">
          <a:xfrm>
            <a:off x="0" y="3063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7422" name="Object 5"/>
          <p:cNvGraphicFramePr>
            <a:graphicFrameLocks noChangeAspect="1"/>
          </p:cNvGraphicFramePr>
          <p:nvPr>
            <p:extLst>
              <p:ext uri="{D42A27DB-BD31-4B8C-83A1-F6EECF244321}">
                <p14:modId xmlns:p14="http://schemas.microsoft.com/office/powerpoint/2010/main" val="3744868811"/>
              </p:ext>
            </p:extLst>
          </p:nvPr>
        </p:nvGraphicFramePr>
        <p:xfrm>
          <a:off x="828675" y="2138387"/>
          <a:ext cx="5472113" cy="844550"/>
        </p:xfrm>
        <a:graphic>
          <a:graphicData uri="http://schemas.openxmlformats.org/presentationml/2006/ole">
            <mc:AlternateContent xmlns:mc="http://schemas.openxmlformats.org/markup-compatibility/2006">
              <mc:Choice xmlns:v="urn:schemas-microsoft-com:vml" Requires="v">
                <p:oleObj name="Equation" r:id="rId8" imgW="3263900" imgH="508000" progId="Equation.DSMT4">
                  <p:embed/>
                </p:oleObj>
              </mc:Choice>
              <mc:Fallback>
                <p:oleObj name="Equation" r:id="rId8" imgW="3263900" imgH="508000" progId="Equation.DSMT4">
                  <p:embed/>
                  <p:pic>
                    <p:nvPicPr>
                      <p:cNvPr id="17422"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675" y="2138387"/>
                        <a:ext cx="547211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23" name="Text Box 19"/>
          <p:cNvSpPr txBox="1">
            <a:spLocks noChangeArrowheads="1"/>
          </p:cNvSpPr>
          <p:nvPr/>
        </p:nvSpPr>
        <p:spPr bwMode="auto">
          <a:xfrm>
            <a:off x="755650" y="3003575"/>
            <a:ext cx="7200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Inserting this into the Lorentz (transverse( force equation gives us</a:t>
            </a:r>
          </a:p>
        </p:txBody>
      </p:sp>
      <p:sp>
        <p:nvSpPr>
          <p:cNvPr id="17424" name="Rectangle 20"/>
          <p:cNvSpPr>
            <a:spLocks noChangeArrowheads="1"/>
          </p:cNvSpPr>
          <p:nvPr/>
        </p:nvSpPr>
        <p:spPr bwMode="auto">
          <a:xfrm>
            <a:off x="755650" y="4227537"/>
            <a:ext cx="8064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for a closed cavity where the 1st term on the RHS is zero at the limits of the integration due to the boundary conditions this can be shown to give</a:t>
            </a:r>
          </a:p>
        </p:txBody>
      </p:sp>
      <p:sp>
        <p:nvSpPr>
          <p:cNvPr id="17425" name="Rectangle 22"/>
          <p:cNvSpPr>
            <a:spLocks noChangeArrowheads="1"/>
          </p:cNvSpPr>
          <p:nvPr/>
        </p:nvSpPr>
        <p:spPr bwMode="auto">
          <a:xfrm>
            <a:off x="0" y="3063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7426" name="Text Box 23"/>
          <p:cNvSpPr txBox="1">
            <a:spLocks noChangeArrowheads="1"/>
          </p:cNvSpPr>
          <p:nvPr/>
        </p:nvSpPr>
        <p:spPr bwMode="auto">
          <a:xfrm>
            <a:off x="755650" y="5595962"/>
            <a:ext cx="7777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This means the transverse voltage is given by the rate of change of the longitudinal voltage</a:t>
            </a:r>
          </a:p>
        </p:txBody>
      </p:sp>
      <p:sp>
        <p:nvSpPr>
          <p:cNvPr id="17427"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en-US"/>
              <a:t>TE</a:t>
            </a:r>
            <a:r>
              <a:rPr lang="en-GB" altLang="en-US" baseline="-25000"/>
              <a:t>111</a:t>
            </a:r>
            <a:r>
              <a:rPr lang="en-GB" altLang="en-US"/>
              <a:t> Dipole Mode</a:t>
            </a:r>
          </a:p>
        </p:txBody>
      </p:sp>
      <p:sp>
        <p:nvSpPr>
          <p:cNvPr id="18435" name="Rectangle 3"/>
          <p:cNvSpPr>
            <a:spLocks noChangeArrowheads="1"/>
          </p:cNvSpPr>
          <p:nvPr/>
        </p:nvSpPr>
        <p:spPr bwMode="auto">
          <a:xfrm>
            <a:off x="0"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8436" name="Object 2"/>
          <p:cNvGraphicFramePr>
            <a:graphicFrameLocks noChangeAspect="1"/>
          </p:cNvGraphicFramePr>
          <p:nvPr>
            <p:extLst>
              <p:ext uri="{D42A27DB-BD31-4B8C-83A1-F6EECF244321}">
                <p14:modId xmlns:p14="http://schemas.microsoft.com/office/powerpoint/2010/main" val="2025795409"/>
              </p:ext>
            </p:extLst>
          </p:nvPr>
        </p:nvGraphicFramePr>
        <p:xfrm>
          <a:off x="436563" y="1544639"/>
          <a:ext cx="2917031" cy="3468538"/>
        </p:xfrm>
        <a:graphic>
          <a:graphicData uri="http://schemas.openxmlformats.org/presentationml/2006/ole">
            <mc:AlternateContent xmlns:mc="http://schemas.openxmlformats.org/markup-compatibility/2006">
              <mc:Choice xmlns:v="urn:schemas-microsoft-com:vml" Requires="v">
                <p:oleObj name="Equation" r:id="rId2" imgW="1790700" imgH="2260600" progId="Equation.DSMT4">
                  <p:embed/>
                </p:oleObj>
              </mc:Choice>
              <mc:Fallback>
                <p:oleObj name="Equation" r:id="rId2" imgW="1790700" imgH="2260600" progId="Equation.DSMT4">
                  <p:embed/>
                  <p:pic>
                    <p:nvPicPr>
                      <p:cNvPr id="1843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1544639"/>
                        <a:ext cx="2917031" cy="3468538"/>
                      </a:xfrm>
                      <a:prstGeom prst="rect">
                        <a:avLst/>
                      </a:prstGeom>
                      <a:solidFill>
                        <a:schemeClr val="bg1"/>
                      </a:solidFill>
                      <a:ln>
                        <a:noFill/>
                      </a:ln>
                    </p:spPr>
                  </p:pic>
                </p:oleObj>
              </mc:Fallback>
            </mc:AlternateContent>
          </a:graphicData>
        </a:graphic>
      </p:graphicFrame>
      <p:pic>
        <p:nvPicPr>
          <p:cNvPr id="18437" name="Picture 8"/>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26295" r="28452"/>
          <a:stretch>
            <a:fillRect/>
          </a:stretch>
        </p:blipFill>
        <p:spPr bwMode="auto">
          <a:xfrm>
            <a:off x="5052984" y="1222147"/>
            <a:ext cx="2578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8438" name="Picture 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7384"/>
          <a:stretch>
            <a:fillRect/>
          </a:stretch>
        </p:blipFill>
        <p:spPr bwMode="auto">
          <a:xfrm>
            <a:off x="4643438" y="4459288"/>
            <a:ext cx="45005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8439" name="Rectangle 10"/>
          <p:cNvSpPr>
            <a:spLocks noChangeArrowheads="1"/>
          </p:cNvSpPr>
          <p:nvPr/>
        </p:nvSpPr>
        <p:spPr bwMode="auto">
          <a:xfrm>
            <a:off x="323850" y="1414464"/>
            <a:ext cx="3168030" cy="359871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8440" name="Text Box 12"/>
          <p:cNvSpPr txBox="1">
            <a:spLocks noChangeArrowheads="1"/>
          </p:cNvSpPr>
          <p:nvPr/>
        </p:nvSpPr>
        <p:spPr bwMode="auto">
          <a:xfrm>
            <a:off x="4462463" y="1402671"/>
            <a:ext cx="649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a:t>
            </a:r>
          </a:p>
        </p:txBody>
      </p:sp>
      <p:sp>
        <p:nvSpPr>
          <p:cNvPr id="18441" name="Text Box 13"/>
          <p:cNvSpPr txBox="1">
            <a:spLocks noChangeArrowheads="1"/>
          </p:cNvSpPr>
          <p:nvPr/>
        </p:nvSpPr>
        <p:spPr bwMode="auto">
          <a:xfrm>
            <a:off x="4606925" y="4149725"/>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H</a:t>
            </a:r>
          </a:p>
        </p:txBody>
      </p:sp>
      <p:sp>
        <p:nvSpPr>
          <p:cNvPr id="18442" name="Line 14"/>
          <p:cNvSpPr>
            <a:spLocks noChangeShapeType="1"/>
          </p:cNvSpPr>
          <p:nvPr/>
        </p:nvSpPr>
        <p:spPr bwMode="auto">
          <a:xfrm>
            <a:off x="6732240" y="4149725"/>
            <a:ext cx="0" cy="2565400"/>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8443" name="Text Box 15"/>
          <p:cNvSpPr txBox="1">
            <a:spLocks noChangeArrowheads="1"/>
          </p:cNvSpPr>
          <p:nvPr/>
        </p:nvSpPr>
        <p:spPr bwMode="auto">
          <a:xfrm>
            <a:off x="7200900" y="4149725"/>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Beam</a:t>
            </a:r>
          </a:p>
        </p:txBody>
      </p:sp>
      <mc:AlternateContent xmlns:mc="http://schemas.openxmlformats.org/markup-compatibility/2006">
        <mc:Choice xmlns:a14="http://schemas.microsoft.com/office/drawing/2010/main" Requires="a14">
          <p:sp>
            <p:nvSpPr>
              <p:cNvPr id="2" name="TextBox 1"/>
              <p:cNvSpPr txBox="1"/>
              <p:nvPr/>
            </p:nvSpPr>
            <p:spPr>
              <a:xfrm>
                <a:off x="176381" y="5140178"/>
                <a:ext cx="4814968" cy="1569660"/>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𝑧</m:t>
                        </m:r>
                      </m:sub>
                    </m:sSub>
                    <m:r>
                      <a:rPr lang="en-US" sz="2400" b="0" i="1" smtClean="0">
                        <a:latin typeface="Cambria Math" panose="02040503050406030204" pitchFamily="18" charset="0"/>
                      </a:rPr>
                      <m:t>=0 </m:t>
                    </m:r>
                  </m:oMath>
                </a14:m>
                <a:r>
                  <a:rPr lang="en-GB" sz="2400"/>
                  <a:t>so there is no kick!</a:t>
                </a:r>
              </a:p>
              <a:p>
                <a:endParaRPr lang="en-GB" sz="2400"/>
              </a:p>
              <a:p>
                <a:r>
                  <a:rPr lang="en-GB" sz="2400"/>
                  <a:t>The magnetic field kick cancels out the electric field kick </a:t>
                </a:r>
              </a:p>
            </p:txBody>
          </p:sp>
        </mc:Choice>
        <mc:Fallback>
          <p:sp>
            <p:nvSpPr>
              <p:cNvPr id="2" name="TextBox 1"/>
              <p:cNvSpPr txBox="1">
                <a:spLocks noRot="1" noChangeAspect="1" noMove="1" noResize="1" noEditPoints="1" noAdjustHandles="1" noChangeArrowheads="1" noChangeShapeType="1" noTextEdit="1"/>
              </p:cNvSpPr>
              <p:nvPr/>
            </p:nvSpPr>
            <p:spPr>
              <a:xfrm>
                <a:off x="176381" y="5140178"/>
                <a:ext cx="4814968" cy="1569660"/>
              </a:xfrm>
              <a:prstGeom prst="rect">
                <a:avLst/>
              </a:prstGeom>
              <a:blipFill>
                <a:blip r:embed="rId6"/>
                <a:stretch>
                  <a:fillRect l="-2025" t="-2713" b="-814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en-US"/>
              <a:t>TM</a:t>
            </a:r>
            <a:r>
              <a:rPr lang="en-GB" altLang="en-US" baseline="-25000"/>
              <a:t>110</a:t>
            </a:r>
            <a:r>
              <a:rPr lang="en-GB" altLang="en-US"/>
              <a:t> Dipole Mode</a:t>
            </a:r>
          </a:p>
        </p:txBody>
      </p:sp>
      <p:sp>
        <p:nvSpPr>
          <p:cNvPr id="19459" name="Rectangle 5"/>
          <p:cNvSpPr>
            <a:spLocks noChangeArrowheads="1"/>
          </p:cNvSpPr>
          <p:nvPr/>
        </p:nvSpPr>
        <p:spPr bwMode="auto">
          <a:xfrm>
            <a:off x="0"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aphicFrame>
        <p:nvGraphicFramePr>
          <p:cNvPr id="19460" name="Object 2"/>
          <p:cNvGraphicFramePr>
            <a:graphicFrameLocks noGrp="1" noChangeAspect="1"/>
          </p:cNvGraphicFramePr>
          <p:nvPr>
            <p:ph idx="1"/>
            <p:extLst>
              <p:ext uri="{D42A27DB-BD31-4B8C-83A1-F6EECF244321}">
                <p14:modId xmlns:p14="http://schemas.microsoft.com/office/powerpoint/2010/main" val="4106342732"/>
              </p:ext>
            </p:extLst>
          </p:nvPr>
        </p:nvGraphicFramePr>
        <p:xfrm>
          <a:off x="299296" y="1412776"/>
          <a:ext cx="3128002" cy="3420076"/>
        </p:xfrm>
        <a:graphic>
          <a:graphicData uri="http://schemas.openxmlformats.org/presentationml/2006/ole">
            <mc:AlternateContent xmlns:mc="http://schemas.openxmlformats.org/markup-compatibility/2006">
              <mc:Choice xmlns:v="urn:schemas-microsoft-com:vml" Requires="v">
                <p:oleObj name="Equation" r:id="rId2" imgW="1828800" imgH="2260600" progId="Equation.DSMT4">
                  <p:embed/>
                </p:oleObj>
              </mc:Choice>
              <mc:Fallback>
                <p:oleObj name="Equation" r:id="rId2" imgW="1828800" imgH="2260600" progId="Equation.DSMT4">
                  <p:embed/>
                  <p:pic>
                    <p:nvPicPr>
                      <p:cNvPr id="1946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96" y="1412776"/>
                        <a:ext cx="3128002" cy="3420076"/>
                      </a:xfrm>
                      <a:prstGeom prst="rect">
                        <a:avLst/>
                      </a:prstGeom>
                      <a:solidFill>
                        <a:schemeClr val="bg1"/>
                      </a:solidFill>
                      <a:ln>
                        <a:noFill/>
                      </a:ln>
                      <a:effectLst/>
                    </p:spPr>
                  </p:pic>
                </p:oleObj>
              </mc:Fallback>
            </mc:AlternateContent>
          </a:graphicData>
        </a:graphic>
      </p:graphicFrame>
      <p:pic>
        <p:nvPicPr>
          <p:cNvPr id="19461" name="Picture 1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134"/>
          <a:stretch>
            <a:fillRect/>
          </a:stretch>
        </p:blipFill>
        <p:spPr bwMode="auto">
          <a:xfrm>
            <a:off x="4572000" y="4364038"/>
            <a:ext cx="4464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9462" name="Picture 11"/>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27002" r="27571"/>
          <a:stretch>
            <a:fillRect/>
          </a:stretch>
        </p:blipFill>
        <p:spPr bwMode="auto">
          <a:xfrm>
            <a:off x="5292725" y="1412875"/>
            <a:ext cx="24892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9463" name="Text Box 14"/>
          <p:cNvSpPr txBox="1">
            <a:spLocks noChangeArrowheads="1"/>
          </p:cNvSpPr>
          <p:nvPr/>
        </p:nvSpPr>
        <p:spPr bwMode="auto">
          <a:xfrm>
            <a:off x="4570413" y="4141788"/>
            <a:ext cx="649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E</a:t>
            </a:r>
          </a:p>
        </p:txBody>
      </p:sp>
      <p:sp>
        <p:nvSpPr>
          <p:cNvPr id="19464" name="Text Box 15"/>
          <p:cNvSpPr txBox="1">
            <a:spLocks noChangeArrowheads="1"/>
          </p:cNvSpPr>
          <p:nvPr/>
        </p:nvSpPr>
        <p:spPr bwMode="auto">
          <a:xfrm>
            <a:off x="5219700" y="154940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H</a:t>
            </a:r>
          </a:p>
        </p:txBody>
      </p:sp>
      <p:sp>
        <p:nvSpPr>
          <p:cNvPr id="19465" name="Line 16"/>
          <p:cNvSpPr>
            <a:spLocks noChangeShapeType="1"/>
          </p:cNvSpPr>
          <p:nvPr/>
        </p:nvSpPr>
        <p:spPr bwMode="auto">
          <a:xfrm>
            <a:off x="6588125" y="4005263"/>
            <a:ext cx="0" cy="2563812"/>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9466" name="Text Box 17"/>
          <p:cNvSpPr txBox="1">
            <a:spLocks noChangeArrowheads="1"/>
          </p:cNvSpPr>
          <p:nvPr/>
        </p:nvSpPr>
        <p:spPr bwMode="auto">
          <a:xfrm>
            <a:off x="5724525" y="407035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Beam</a:t>
            </a:r>
          </a:p>
        </p:txBody>
      </p:sp>
      <p:sp>
        <p:nvSpPr>
          <p:cNvPr id="19467" name="Rectangle 19"/>
          <p:cNvSpPr>
            <a:spLocks noChangeArrowheads="1"/>
          </p:cNvSpPr>
          <p:nvPr/>
        </p:nvSpPr>
        <p:spPr bwMode="auto">
          <a:xfrm>
            <a:off x="156420" y="1269999"/>
            <a:ext cx="3336080" cy="3671169"/>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mc:AlternateContent xmlns:mc="http://schemas.openxmlformats.org/markup-compatibility/2006">
        <mc:Choice xmlns:a14="http://schemas.microsoft.com/office/drawing/2010/main" Requires="a14">
          <p:sp>
            <p:nvSpPr>
              <p:cNvPr id="12" name="TextBox 11"/>
              <p:cNvSpPr txBox="1"/>
              <p:nvPr/>
            </p:nvSpPr>
            <p:spPr>
              <a:xfrm>
                <a:off x="80088" y="4961930"/>
                <a:ext cx="4814968" cy="2308324"/>
              </a:xfrm>
              <a:prstGeom prst="rect">
                <a:avLst/>
              </a:prstGeom>
              <a:noFill/>
            </p:spPr>
            <p:txBody>
              <a:bodyPr wrap="squar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𝑧</m:t>
                        </m:r>
                      </m:sub>
                    </m:sSub>
                    <m:r>
                      <a:rPr lang="en-US" sz="2400" b="0" i="0" smtClean="0">
                        <a:latin typeface="Cambria Math" panose="02040503050406030204" pitchFamily="18" charset="0"/>
                      </a:rPr>
                      <m:t>≠0</m:t>
                    </m:r>
                  </m:oMath>
                </a14:m>
                <a:r>
                  <a:rPr lang="en-GB" sz="2400"/>
                  <a:t>, and it varies radially</a:t>
                </a:r>
              </a:p>
              <a:p>
                <a:r>
                  <a:rPr lang="en-US" sz="2400"/>
                  <a:t>This mode kicks the beam.</a:t>
                </a:r>
              </a:p>
              <a:p>
                <a:endParaRPr lang="en-US" sz="2400"/>
              </a:p>
              <a:p>
                <a:r>
                  <a:rPr lang="en-US" sz="2400"/>
                  <a:t>This mode is used in RF deflectors and cavity BPMs</a:t>
                </a:r>
                <a:endParaRPr lang="en-GB" sz="2400"/>
              </a:p>
              <a:p>
                <a:endParaRPr lang="en-GB" sz="2400"/>
              </a:p>
            </p:txBody>
          </p:sp>
        </mc:Choice>
        <mc:Fallback>
          <p:sp>
            <p:nvSpPr>
              <p:cNvPr id="12" name="TextBox 11"/>
              <p:cNvSpPr txBox="1">
                <a:spLocks noRot="1" noChangeAspect="1" noMove="1" noResize="1" noEditPoints="1" noAdjustHandles="1" noChangeArrowheads="1" noChangeShapeType="1" noTextEdit="1"/>
              </p:cNvSpPr>
              <p:nvPr/>
            </p:nvSpPr>
            <p:spPr>
              <a:xfrm>
                <a:off x="80088" y="4961930"/>
                <a:ext cx="4814968" cy="2308324"/>
              </a:xfrm>
              <a:prstGeom prst="rect">
                <a:avLst/>
              </a:prstGeom>
              <a:blipFill>
                <a:blip r:embed="rId6"/>
                <a:stretch>
                  <a:fillRect l="-1899" t="-184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b="1"/>
              <a:t>Lecture 4: HOM Wakefields</a:t>
            </a:r>
            <a:endParaRPr lang="en-US" altLang="en-US"/>
          </a:p>
        </p:txBody>
      </p:sp>
      <p:sp>
        <p:nvSpPr>
          <p:cNvPr id="3075" name="Rectangle 3"/>
          <p:cNvSpPr>
            <a:spLocks noGrp="1" noChangeArrowheads="1"/>
          </p:cNvSpPr>
          <p:nvPr>
            <p:ph type="subTitle" idx="1"/>
          </p:nvPr>
        </p:nvSpPr>
        <p:spPr/>
        <p:txBody>
          <a:bodyPr/>
          <a:lstStyle/>
          <a:p>
            <a:pPr eaLnBrk="1" hangingPunct="1"/>
            <a:r>
              <a:rPr lang="en-US" altLang="en-US"/>
              <a:t>Louise Cowie</a:t>
            </a:r>
            <a:endParaRPr lang="en-GB" altLang="en-US"/>
          </a:p>
          <a:p>
            <a:pPr eaLnBrk="1" hangingPunct="1"/>
            <a:r>
              <a:rPr lang="en-US" altLang="en-US" err="1"/>
              <a:t>ASTeC</a:t>
            </a:r>
            <a:endParaRPr lang="en-GB" altLang="en-US"/>
          </a:p>
          <a:p>
            <a:pPr eaLnBrk="1" hangingPunct="1"/>
            <a:r>
              <a:rPr lang="en-GB" altLang="en-US"/>
              <a:t>Slides adapted from Prof G Burt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p:txBody>
          <a:bodyPr/>
          <a:lstStyle/>
          <a:p>
            <a:r>
              <a:rPr lang="en-US" altLang="en-US"/>
              <a:t>Transverse Wakes</a:t>
            </a:r>
          </a:p>
        </p:txBody>
      </p:sp>
      <p:pic>
        <p:nvPicPr>
          <p:cNvPr id="204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5124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485" name="Object 3"/>
          <p:cNvGraphicFramePr>
            <a:graphicFrameLocks noChangeAspect="1"/>
          </p:cNvGraphicFramePr>
          <p:nvPr>
            <p:extLst>
              <p:ext uri="{D42A27DB-BD31-4B8C-83A1-F6EECF244321}">
                <p14:modId xmlns:p14="http://schemas.microsoft.com/office/powerpoint/2010/main" val="1695154981"/>
              </p:ext>
            </p:extLst>
          </p:nvPr>
        </p:nvGraphicFramePr>
        <p:xfrm>
          <a:off x="809377" y="4581128"/>
          <a:ext cx="7177087" cy="1816100"/>
        </p:xfrm>
        <a:graphic>
          <a:graphicData uri="http://schemas.openxmlformats.org/presentationml/2006/ole">
            <mc:AlternateContent xmlns:mc="http://schemas.openxmlformats.org/markup-compatibility/2006">
              <mc:Choice xmlns:v="urn:schemas-microsoft-com:vml" Requires="v">
                <p:oleObj name="Equation" r:id="rId3" imgW="3822700" imgH="965200" progId="Equation.DSMT4">
                  <p:embed/>
                </p:oleObj>
              </mc:Choice>
              <mc:Fallback>
                <p:oleObj name="Equation" r:id="rId3" imgW="3822700" imgH="965200" progId="Equation.DSMT4">
                  <p:embed/>
                  <p:pic>
                    <p:nvPicPr>
                      <p:cNvPr id="2048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377" y="4581128"/>
                        <a:ext cx="71770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a:t>Resonances</a:t>
            </a:r>
            <a:endParaRPr lang="en-US" altLang="en-US"/>
          </a:p>
        </p:txBody>
      </p:sp>
      <p:sp>
        <p:nvSpPr>
          <p:cNvPr id="21507" name="Rectangle 3"/>
          <p:cNvSpPr>
            <a:spLocks noGrp="1" noChangeArrowheads="1"/>
          </p:cNvSpPr>
          <p:nvPr>
            <p:ph type="body" idx="1"/>
          </p:nvPr>
        </p:nvSpPr>
        <p:spPr/>
        <p:txBody>
          <a:bodyPr/>
          <a:lstStyle/>
          <a:p>
            <a:pPr eaLnBrk="1" hangingPunct="1">
              <a:lnSpc>
                <a:spcPct val="90000"/>
              </a:lnSpc>
            </a:pPr>
            <a:r>
              <a:rPr lang="en-GB" altLang="en-US" sz="2700"/>
              <a:t>As you are summing the contribution to the wake from all previous bunches, resonances can appear. For monopole modes we sum</a:t>
            </a:r>
          </a:p>
          <a:p>
            <a:pPr eaLnBrk="1" hangingPunct="1">
              <a:lnSpc>
                <a:spcPct val="90000"/>
              </a:lnSpc>
            </a:pPr>
            <a:endParaRPr lang="en-US" altLang="en-US" sz="2700"/>
          </a:p>
          <a:p>
            <a:pPr marL="0" indent="0" eaLnBrk="1" hangingPunct="1">
              <a:lnSpc>
                <a:spcPct val="90000"/>
              </a:lnSpc>
              <a:buNone/>
            </a:pPr>
            <a:endParaRPr lang="en-GB" altLang="en-US" sz="2700"/>
          </a:p>
          <a:p>
            <a:pPr eaLnBrk="1" hangingPunct="1">
              <a:lnSpc>
                <a:spcPct val="90000"/>
              </a:lnSpc>
            </a:pPr>
            <a:r>
              <a:rPr lang="en-GB" altLang="en-US" sz="2700"/>
              <a:t>Hence resonances appear when</a:t>
            </a:r>
          </a:p>
          <a:p>
            <a:pPr marL="0" indent="0" eaLnBrk="1" hangingPunct="1">
              <a:lnSpc>
                <a:spcPct val="90000"/>
              </a:lnSpc>
              <a:buNone/>
            </a:pPr>
            <a:endParaRPr lang="en-GB" altLang="en-US" sz="400"/>
          </a:p>
          <a:p>
            <a:pPr eaLnBrk="1" hangingPunct="1">
              <a:lnSpc>
                <a:spcPct val="90000"/>
              </a:lnSpc>
            </a:pPr>
            <a:r>
              <a:rPr lang="en-GB" altLang="en-US" sz="2700"/>
              <a:t>It is more complex for dipole modes as the sum is</a:t>
            </a:r>
          </a:p>
          <a:p>
            <a:pPr eaLnBrk="1" hangingPunct="1">
              <a:lnSpc>
                <a:spcPct val="90000"/>
              </a:lnSpc>
            </a:pPr>
            <a:endParaRPr lang="en-GB" altLang="en-US" sz="2700"/>
          </a:p>
          <a:p>
            <a:pPr eaLnBrk="1" hangingPunct="1">
              <a:lnSpc>
                <a:spcPct val="90000"/>
              </a:lnSpc>
            </a:pPr>
            <a:endParaRPr lang="en-GB" altLang="en-US" sz="2700"/>
          </a:p>
          <a:p>
            <a:pPr eaLnBrk="1" hangingPunct="1">
              <a:lnSpc>
                <a:spcPct val="90000"/>
              </a:lnSpc>
            </a:pPr>
            <a:r>
              <a:rPr lang="en-GB" altLang="en-US" sz="2700"/>
              <a:t>This leads to two resonances at +/-some </a:t>
            </a:r>
            <a:r>
              <a:rPr lang="el-GR" altLang="en-US" sz="2700">
                <a:cs typeface="Arial" panose="020B0604020202020204" pitchFamily="34" charset="0"/>
              </a:rPr>
              <a:t>Δ</a:t>
            </a:r>
            <a:r>
              <a:rPr lang="en-GB" altLang="en-US" sz="2700" err="1"/>
              <a:t>freq</a:t>
            </a:r>
            <a:r>
              <a:rPr lang="en-GB" altLang="en-US" sz="2700"/>
              <a:t> from the monopole resonant condition.</a:t>
            </a:r>
            <a:endParaRPr lang="en-US" altLang="en-US" sz="2700"/>
          </a:p>
        </p:txBody>
      </p:sp>
      <p:sp>
        <p:nvSpPr>
          <p:cNvPr id="21508" name="Rectangle 4"/>
          <p:cNvSpPr>
            <a:spLocks noChangeArrowheads="1"/>
          </p:cNvSpPr>
          <p:nvPr/>
        </p:nvSpPr>
        <p:spPr bwMode="auto">
          <a:xfrm>
            <a:off x="0"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1509" name="Object 2"/>
          <p:cNvGraphicFramePr>
            <a:graphicFrameLocks noChangeAspect="1"/>
          </p:cNvGraphicFramePr>
          <p:nvPr>
            <p:extLst>
              <p:ext uri="{D42A27DB-BD31-4B8C-83A1-F6EECF244321}">
                <p14:modId xmlns:p14="http://schemas.microsoft.com/office/powerpoint/2010/main" val="4234504440"/>
              </p:ext>
            </p:extLst>
          </p:nvPr>
        </p:nvGraphicFramePr>
        <p:xfrm>
          <a:off x="1201738" y="2708920"/>
          <a:ext cx="3467100" cy="936625"/>
        </p:xfrm>
        <a:graphic>
          <a:graphicData uri="http://schemas.openxmlformats.org/presentationml/2006/ole">
            <mc:AlternateContent xmlns:mc="http://schemas.openxmlformats.org/markup-compatibility/2006">
              <mc:Choice xmlns:v="urn:schemas-microsoft-com:vml" Requires="v">
                <p:oleObj name="Equation" r:id="rId2" imgW="1549400" imgH="419100" progId="Equation.3">
                  <p:embed/>
                </p:oleObj>
              </mc:Choice>
              <mc:Fallback>
                <p:oleObj name="Equation" r:id="rId2" imgW="1549400" imgH="419100" progId="Equation.3">
                  <p:embed/>
                  <p:pic>
                    <p:nvPicPr>
                      <p:cNvPr id="21509"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2708920"/>
                        <a:ext cx="3467100" cy="936625"/>
                      </a:xfrm>
                      <a:prstGeom prst="rect">
                        <a:avLst/>
                      </a:prstGeom>
                      <a:noFill/>
                      <a:ln>
                        <a:noFill/>
                      </a:ln>
                    </p:spPr>
                  </p:pic>
                </p:oleObj>
              </mc:Fallback>
            </mc:AlternateContent>
          </a:graphicData>
        </a:graphic>
      </p:graphicFrame>
      <p:sp>
        <p:nvSpPr>
          <p:cNvPr id="21510" name="Rectangle 6"/>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1511" name="Object 3"/>
          <p:cNvGraphicFramePr>
            <a:graphicFrameLocks noChangeAspect="1"/>
          </p:cNvGraphicFramePr>
          <p:nvPr>
            <p:extLst>
              <p:ext uri="{D42A27DB-BD31-4B8C-83A1-F6EECF244321}">
                <p14:modId xmlns:p14="http://schemas.microsoft.com/office/powerpoint/2010/main" val="4157068815"/>
              </p:ext>
            </p:extLst>
          </p:nvPr>
        </p:nvGraphicFramePr>
        <p:xfrm>
          <a:off x="1193073" y="4556094"/>
          <a:ext cx="3492644" cy="961137"/>
        </p:xfrm>
        <a:graphic>
          <a:graphicData uri="http://schemas.openxmlformats.org/presentationml/2006/ole">
            <mc:AlternateContent xmlns:mc="http://schemas.openxmlformats.org/markup-compatibility/2006">
              <mc:Choice xmlns:v="urn:schemas-microsoft-com:vml" Requires="v">
                <p:oleObj name="Equation" r:id="rId4" imgW="1524000" imgH="419100" progId="Equation.3">
                  <p:embed/>
                </p:oleObj>
              </mc:Choice>
              <mc:Fallback>
                <p:oleObj name="Equation" r:id="rId4" imgW="1524000" imgH="419100" progId="Equation.3">
                  <p:embed/>
                  <p:pic>
                    <p:nvPicPr>
                      <p:cNvPr id="2151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073" y="4556094"/>
                        <a:ext cx="3492644" cy="961137"/>
                      </a:xfrm>
                      <a:prstGeom prst="rect">
                        <a:avLst/>
                      </a:prstGeom>
                      <a:noFill/>
                      <a:ln>
                        <a:noFill/>
                      </a:ln>
                    </p:spPr>
                  </p:pic>
                </p:oleObj>
              </mc:Fallback>
            </mc:AlternateContent>
          </a:graphicData>
        </a:graphic>
      </p:graphicFrame>
      <p:sp>
        <p:nvSpPr>
          <p:cNvPr id="21512" name="Rectangle 8"/>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1513" name="Object 4"/>
          <p:cNvGraphicFramePr>
            <a:graphicFrameLocks noChangeAspect="1"/>
          </p:cNvGraphicFramePr>
          <p:nvPr>
            <p:extLst>
              <p:ext uri="{D42A27DB-BD31-4B8C-83A1-F6EECF244321}">
                <p14:modId xmlns:p14="http://schemas.microsoft.com/office/powerpoint/2010/main" val="1783258220"/>
              </p:ext>
            </p:extLst>
          </p:nvPr>
        </p:nvGraphicFramePr>
        <p:xfrm>
          <a:off x="5940152" y="3487737"/>
          <a:ext cx="1008062" cy="750887"/>
        </p:xfrm>
        <a:graphic>
          <a:graphicData uri="http://schemas.openxmlformats.org/presentationml/2006/ole">
            <mc:AlternateContent xmlns:mc="http://schemas.openxmlformats.org/markup-compatibility/2006">
              <mc:Choice xmlns:v="urn:schemas-microsoft-com:vml" Requires="v">
                <p:oleObj name="Equation" r:id="rId6" imgW="520474" imgH="393529" progId="Equation.3">
                  <p:embed/>
                </p:oleObj>
              </mc:Choice>
              <mc:Fallback>
                <p:oleObj name="Equation" r:id="rId6" imgW="520474" imgH="393529" progId="Equation.3">
                  <p:embed/>
                  <p:pic>
                    <p:nvPicPr>
                      <p:cNvPr id="21513"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3487737"/>
                        <a:ext cx="10080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p:txBody>
          <a:bodyPr/>
          <a:lstStyle/>
          <a:p>
            <a:pPr eaLnBrk="1" hangingPunct="1"/>
            <a:r>
              <a:rPr lang="en-GB" altLang="en-US"/>
              <a:t>Damping</a:t>
            </a:r>
          </a:p>
        </p:txBody>
      </p:sp>
      <p:sp>
        <p:nvSpPr>
          <p:cNvPr id="22531" name="Content Placeholder 2"/>
          <p:cNvSpPr>
            <a:spLocks noGrp="1" noChangeArrowheads="1"/>
          </p:cNvSpPr>
          <p:nvPr>
            <p:ph idx="1"/>
          </p:nvPr>
        </p:nvSpPr>
        <p:spPr/>
        <p:txBody>
          <a:bodyPr/>
          <a:lstStyle/>
          <a:p>
            <a:pPr eaLnBrk="1" hangingPunct="1"/>
            <a:r>
              <a:rPr lang="en-GB" altLang="en-US" sz="2400"/>
              <a:t>As the wakes from each bunch add together it is necessary to damp the wakes so that wakes from only a few bunches add together.</a:t>
            </a:r>
          </a:p>
          <a:p>
            <a:pPr eaLnBrk="1" hangingPunct="1"/>
            <a:r>
              <a:rPr lang="en-GB" altLang="en-US" sz="2400"/>
              <a:t>The smaller the bunch spacing the stronger the damping is required (NC linacs can require Q factors below 50).</a:t>
            </a:r>
          </a:p>
          <a:p>
            <a:pPr eaLnBrk="1" hangingPunct="1"/>
            <a:r>
              <a:rPr lang="en-GB" altLang="en-US" sz="2400"/>
              <a:t>This is normally achieved by adding external HOM couplers to the cavity.</a:t>
            </a:r>
          </a:p>
          <a:p>
            <a:pPr eaLnBrk="1" hangingPunct="1"/>
            <a:r>
              <a:rPr lang="en-GB" altLang="en-US" sz="2400"/>
              <a:t>These are normally quite complex as they must work over a wide frequency range while not coupling to the operating mode.</a:t>
            </a:r>
          </a:p>
          <a:p>
            <a:pPr eaLnBrk="1" hangingPunct="1"/>
            <a:r>
              <a:rPr lang="en-GB" altLang="en-US" sz="2400"/>
              <a:t>However the do not need to handle as much power as an input coupler.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Beampipe</a:t>
            </a:r>
            <a:r>
              <a:rPr lang="en-US"/>
              <a:t> damping</a:t>
            </a:r>
            <a:endParaRPr lang="en-GB"/>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68760"/>
                <a:ext cx="8003232" cy="5184576"/>
              </a:xfrm>
            </p:spPr>
            <p:txBody>
              <a:bodyPr/>
              <a:lstStyle/>
              <a:p>
                <a:pPr>
                  <a:spcAft>
                    <a:spcPts val="600"/>
                  </a:spcAft>
                </a:pPr>
                <a:r>
                  <a:rPr lang="en-US" altLang="en-US" sz="2400"/>
                  <a:t>Beam pipe dampers use the beam pipe as a circular waveguide to transport the HOMs to a load. </a:t>
                </a:r>
                <a:endParaRPr lang="en-GB" altLang="en-US" sz="2400"/>
              </a:p>
              <a:p>
                <a:pPr>
                  <a:spcAft>
                    <a:spcPts val="600"/>
                  </a:spcAft>
                </a:pPr>
                <a:r>
                  <a:rPr lang="en-GB" altLang="en-US" sz="2400"/>
                  <a:t>In order to provide heavy damping it is necessary to have the </a:t>
                </a:r>
                <a:r>
                  <a:rPr lang="en-GB" altLang="en-US" sz="2400" err="1"/>
                  <a:t>beampipes</a:t>
                </a:r>
                <a:r>
                  <a:rPr lang="en-GB" altLang="en-US" sz="2400"/>
                  <a:t> cut-off to the TM01 mode at the operating frequency but not to the other modes at HOM frequencies.</a:t>
                </a:r>
              </a:p>
              <a:p>
                <a:pPr>
                  <a:spcAft>
                    <a:spcPts val="600"/>
                  </a:spcAft>
                </a:pPr>
                <a:r>
                  <a:rPr lang="en-US" altLang="en-US" sz="2400"/>
                  <a:t>The operating mode will then decay exponentially in the beam pipe as </a:t>
                </a:r>
                <a14:m>
                  <m:oMath xmlns:m="http://schemas.openxmlformats.org/officeDocument/2006/math">
                    <m:r>
                      <a:rPr lang="en-GB" altLang="en-US" sz="2400" i="1" dirty="0" smtClean="0">
                        <a:latin typeface="Cambria Math" panose="02040503050406030204" pitchFamily="18" charset="0"/>
                      </a:rPr>
                      <m:t>𝐴</m:t>
                    </m:r>
                    <m:r>
                      <a:rPr lang="en-GB" altLang="en-US" sz="2400" i="1" dirty="0" smtClean="0">
                        <a:latin typeface="Cambria Math" panose="02040503050406030204" pitchFamily="18" charset="0"/>
                      </a:rPr>
                      <m:t>=</m:t>
                    </m:r>
                    <m:sSup>
                      <m:sSupPr>
                        <m:ctrlPr>
                          <a:rPr lang="en-US" altLang="en-US" sz="2400" b="0" i="1" dirty="0" smtClean="0">
                            <a:latin typeface="Cambria Math" panose="02040503050406030204" pitchFamily="18" charset="0"/>
                          </a:rPr>
                        </m:ctrlPr>
                      </m:sSupPr>
                      <m:e>
                        <m:r>
                          <a:rPr lang="en-US" altLang="en-US" sz="2400" i="1" dirty="0">
                            <a:latin typeface="Cambria Math" panose="02040503050406030204" pitchFamily="18" charset="0"/>
                          </a:rPr>
                          <m:t>𝑒</m:t>
                        </m:r>
                      </m:e>
                      <m:sup>
                        <m:r>
                          <a:rPr lang="en-GB" altLang="en-US" sz="2400" i="1" dirty="0">
                            <a:latin typeface="Cambria Math" panose="02040503050406030204" pitchFamily="18" charset="0"/>
                          </a:rPr>
                          <m:t>−</m:t>
                        </m:r>
                        <m:r>
                          <a:rPr lang="en-GB" altLang="en-US" sz="2400" i="1" dirty="0" err="1">
                            <a:latin typeface="Cambria Math" panose="02040503050406030204" pitchFamily="18" charset="0"/>
                          </a:rPr>
                          <m:t>𝑘</m:t>
                        </m:r>
                        <m:r>
                          <a:rPr lang="en-GB" altLang="en-US" sz="2400" i="1" baseline="-25000" dirty="0" err="1">
                            <a:latin typeface="Cambria Math" panose="02040503050406030204" pitchFamily="18" charset="0"/>
                          </a:rPr>
                          <m:t>𝑧</m:t>
                        </m:r>
                        <m:r>
                          <a:rPr lang="en-GB" altLang="en-US" sz="2400" i="1" dirty="0">
                            <a:latin typeface="Cambria Math" panose="02040503050406030204" pitchFamily="18" charset="0"/>
                          </a:rPr>
                          <m:t>𝑧</m:t>
                        </m:r>
                        <m:r>
                          <a:rPr lang="en-GB" altLang="en-US" sz="2400" i="1" dirty="0">
                            <a:latin typeface="Cambria Math" panose="02040503050406030204" pitchFamily="18" charset="0"/>
                          </a:rPr>
                          <m:t>,</m:t>
                        </m:r>
                      </m:sup>
                    </m:sSup>
                    <m:r>
                      <a:rPr lang="en-GB" altLang="en-US" sz="2400" i="1" dirty="0">
                        <a:latin typeface="Cambria Math" panose="02040503050406030204" pitchFamily="18" charset="0"/>
                      </a:rPr>
                      <m:t>⁡</m:t>
                    </m:r>
                  </m:oMath>
                </a14:m>
                <a:r>
                  <a:rPr lang="en-GB" altLang="en-US" sz="2400"/>
                  <a:t>where </a:t>
                </a:r>
                <a14:m>
                  <m:oMath xmlns:m="http://schemas.openxmlformats.org/officeDocument/2006/math">
                    <m:r>
                      <a:rPr lang="en-GB" altLang="en-US" sz="2400" i="1" dirty="0" smtClean="0">
                        <a:latin typeface="Cambria Math" panose="02040503050406030204" pitchFamily="18" charset="0"/>
                      </a:rPr>
                      <m:t>𝑘</m:t>
                    </m:r>
                    <m:r>
                      <a:rPr lang="en-GB" altLang="en-US" sz="2400" i="1" baseline="-25000" dirty="0" err="1">
                        <a:latin typeface="Cambria Math" panose="02040503050406030204" pitchFamily="18" charset="0"/>
                      </a:rPr>
                      <m:t>𝑧</m:t>
                    </m:r>
                    <m:r>
                      <a:rPr lang="en-GB" altLang="en-US" sz="2400" i="1" dirty="0">
                        <a:latin typeface="Cambria Math" panose="02040503050406030204" pitchFamily="18" charset="0"/>
                      </a:rPr>
                      <m:t> =</m:t>
                    </m:r>
                    <m:f>
                      <m:fPr>
                        <m:ctrlPr>
                          <a:rPr lang="en-GB" altLang="en-US" sz="2400" i="1" dirty="0">
                            <a:latin typeface="Cambria Math" panose="02040503050406030204" pitchFamily="18" charset="0"/>
                          </a:rPr>
                        </m:ctrlPr>
                      </m:fPr>
                      <m:num>
                        <m:r>
                          <a:rPr lang="en-GB" altLang="en-US" sz="2400" i="1" dirty="0">
                            <a:latin typeface="Cambria Math" panose="02040503050406030204" pitchFamily="18" charset="0"/>
                          </a:rPr>
                          <m:t>1</m:t>
                        </m:r>
                      </m:num>
                      <m:den>
                        <m:r>
                          <a:rPr lang="en-US" altLang="en-US" sz="2400" b="0" i="1" dirty="0" smtClean="0">
                            <a:latin typeface="Cambria Math" panose="02040503050406030204" pitchFamily="18" charset="0"/>
                          </a:rPr>
                          <m:t>𝑐</m:t>
                        </m:r>
                      </m:den>
                    </m:f>
                    <m:rad>
                      <m:radPr>
                        <m:degHide m:val="on"/>
                        <m:ctrlPr>
                          <a:rPr lang="en-GB" altLang="en-US" sz="2400" i="1" dirty="0" smtClean="0">
                            <a:latin typeface="Cambria Math" panose="02040503050406030204" pitchFamily="18" charset="0"/>
                          </a:rPr>
                        </m:ctrlPr>
                      </m:radPr>
                      <m:deg/>
                      <m:e>
                        <m:r>
                          <a:rPr lang="en-US" altLang="en-US" sz="2400" b="0" i="1" dirty="0" smtClean="0">
                            <a:latin typeface="Cambria Math" panose="02040503050406030204" pitchFamily="18" charset="0"/>
                          </a:rPr>
                          <m:t>𝜔</m:t>
                        </m:r>
                        <m:r>
                          <a:rPr lang="en-GB" altLang="en-US" sz="2400" i="1" baseline="-25000" dirty="0">
                            <a:latin typeface="Cambria Math" panose="02040503050406030204" pitchFamily="18" charset="0"/>
                          </a:rPr>
                          <m:t>𝑐</m:t>
                        </m:r>
                        <m:r>
                          <a:rPr lang="en-GB" altLang="en-US" sz="2400" i="1" baseline="30000" dirty="0">
                            <a:latin typeface="Cambria Math" panose="02040503050406030204" pitchFamily="18" charset="0"/>
                          </a:rPr>
                          <m:t>2</m:t>
                        </m:r>
                        <m:r>
                          <a:rPr lang="en-GB" altLang="en-US" sz="2400" i="1" dirty="0">
                            <a:latin typeface="Cambria Math" panose="02040503050406030204" pitchFamily="18" charset="0"/>
                          </a:rPr>
                          <m:t> −</m:t>
                        </m:r>
                        <m:r>
                          <a:rPr lang="en-US" altLang="en-US" sz="2400" b="0" i="1" dirty="0" smtClean="0">
                            <a:latin typeface="Cambria Math" panose="02040503050406030204" pitchFamily="18" charset="0"/>
                          </a:rPr>
                          <m:t>𝜔</m:t>
                        </m:r>
                        <m:r>
                          <a:rPr lang="en-GB" altLang="en-US" sz="2400" i="1" baseline="30000" dirty="0">
                            <a:latin typeface="Cambria Math" panose="02040503050406030204" pitchFamily="18" charset="0"/>
                          </a:rPr>
                          <m:t>2</m:t>
                        </m:r>
                        <m:r>
                          <m:rPr>
                            <m:nor/>
                          </m:rPr>
                          <a:rPr lang="en-GB" altLang="en-US" sz="2400" dirty="0"/>
                          <m:t> </m:t>
                        </m:r>
                      </m:e>
                    </m:rad>
                  </m:oMath>
                </a14:m>
                <a:r>
                  <a:rPr lang="en-GB"/>
                  <a:t> </a:t>
                </a:r>
                <a:r>
                  <a:rPr lang="en-GB" sz="2400"/>
                  <a:t>but some can still get lost in the load</a:t>
                </a:r>
              </a:p>
              <a:p>
                <a:pPr>
                  <a:spcAft>
                    <a:spcPts val="0"/>
                  </a:spcAft>
                </a:pPr>
                <a:r>
                  <a:rPr lang="en-US" sz="2400"/>
                  <a:t>Fluting can be used to lower the cut-off </a:t>
                </a:r>
              </a:p>
              <a:p>
                <a:pPr marL="0" indent="0">
                  <a:spcBef>
                    <a:spcPts val="0"/>
                  </a:spcBef>
                  <a:spcAft>
                    <a:spcPts val="0"/>
                  </a:spcAft>
                  <a:buNone/>
                </a:pPr>
                <a:r>
                  <a:rPr lang="en-US" sz="2400"/>
                  <a:t>    frequency so the lowest frequency </a:t>
                </a:r>
              </a:p>
              <a:p>
                <a:pPr marL="0" indent="0">
                  <a:spcBef>
                    <a:spcPts val="0"/>
                  </a:spcBef>
                  <a:spcAft>
                    <a:spcPts val="0"/>
                  </a:spcAft>
                  <a:buNone/>
                </a:pPr>
                <a:r>
                  <a:rPr lang="en-US" sz="2400"/>
                  <a:t>    HOMs (dipoles) are accepted</a:t>
                </a:r>
                <a:endParaRPr lang="en-GB" sz="2400"/>
              </a:p>
              <a:p>
                <a:pPr marL="0" indent="0">
                  <a:buNone/>
                </a:pPr>
                <a:endParaRPr lang="en-GB"/>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68760"/>
                <a:ext cx="8003232" cy="5184576"/>
              </a:xfrm>
              <a:blipFill>
                <a:blip r:embed="rId2"/>
                <a:stretch>
                  <a:fillRect l="-990" t="-823" r="-2133" b="-705"/>
                </a:stretch>
              </a:blipFill>
            </p:spPr>
            <p:txBody>
              <a:bodyPr/>
              <a:lstStyle/>
              <a:p>
                <a:r>
                  <a:rPr lang="en-US">
                    <a:noFill/>
                  </a:rPr>
                  <a:t> </a:t>
                </a:r>
              </a:p>
            </p:txBody>
          </p:sp>
        </mc:Fallback>
      </mc:AlternateContent>
      <p:pic>
        <p:nvPicPr>
          <p:cNvPr id="4" name="Picture 3" descr="cornel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619" y="4725144"/>
            <a:ext cx="2822381" cy="206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00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ltLang="en-US"/>
              <a:t>Beampipe HOM Dampers</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l="21263" t="23625" r="4323" b="24396"/>
          <a:stretch>
            <a:fillRect/>
          </a:stretch>
        </p:blipFill>
        <p:spPr bwMode="auto">
          <a:xfrm>
            <a:off x="431800" y="1196975"/>
            <a:ext cx="8316913"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5"/>
          <p:cNvSpPr txBox="1">
            <a:spLocks noChangeArrowheads="1"/>
          </p:cNvSpPr>
          <p:nvPr/>
        </p:nvSpPr>
        <p:spPr bwMode="auto">
          <a:xfrm>
            <a:off x="431800" y="5011261"/>
            <a:ext cx="83534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For really strong HOM damping we can place ferrite dampers directly in the </a:t>
            </a:r>
            <a:r>
              <a:rPr lang="en-GB" altLang="en-US" sz="2000" err="1"/>
              <a:t>beampipes</a:t>
            </a:r>
            <a:r>
              <a:rPr lang="en-GB" altLang="en-US" sz="2000"/>
              <a:t>. This needs a complicated engineering design to deal with the heating effects.</a:t>
            </a:r>
          </a:p>
          <a:p>
            <a:pPr eaLnBrk="1" hangingPunct="1">
              <a:spcBef>
                <a:spcPct val="50000"/>
              </a:spcBef>
              <a:buFontTx/>
              <a:buNone/>
            </a:pPr>
            <a:r>
              <a:rPr lang="en-US" altLang="en-US" sz="2000"/>
              <a:t>This type of damping lowers the filling factor.</a:t>
            </a:r>
            <a:endParaRPr lang="en-GB" alt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507288" cy="1143000"/>
          </a:xfrm>
        </p:spPr>
        <p:txBody>
          <a:bodyPr/>
          <a:lstStyle/>
          <a:p>
            <a:pPr eaLnBrk="1" hangingPunct="1"/>
            <a:r>
              <a:rPr lang="en-GB" altLang="en-US"/>
              <a:t>Rectangular waveguide couplers</a:t>
            </a:r>
          </a:p>
        </p:txBody>
      </p:sp>
      <p:pic>
        <p:nvPicPr>
          <p:cNvPr id="27652" name="Picture 42"/>
          <p:cNvPicPr>
            <a:picLocks noChangeAspect="1" noChangeArrowheads="1"/>
          </p:cNvPicPr>
          <p:nvPr/>
        </p:nvPicPr>
        <p:blipFill>
          <a:blip r:embed="rId2">
            <a:extLst>
              <a:ext uri="{28A0092B-C50C-407E-A947-70E740481C1C}">
                <a14:useLocalDpi xmlns:a14="http://schemas.microsoft.com/office/drawing/2010/main" val="0"/>
              </a:ext>
            </a:extLst>
          </a:blip>
          <a:srcRect l="25000" t="8354" r="27919" b="5283"/>
          <a:stretch>
            <a:fillRect/>
          </a:stretch>
        </p:blipFill>
        <p:spPr bwMode="auto">
          <a:xfrm>
            <a:off x="395288" y="1341438"/>
            <a:ext cx="3887787"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43"/>
          <p:cNvSpPr txBox="1">
            <a:spLocks noChangeArrowheads="1"/>
          </p:cNvSpPr>
          <p:nvPr/>
        </p:nvSpPr>
        <p:spPr bwMode="auto">
          <a:xfrm>
            <a:off x="4283075" y="1412875"/>
            <a:ext cx="4537075"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Waveguide HOM couplers allow higher power flow than co-axial couplers (next slide) and tend to be used in high current systems. They also have a natural cut-off frequency.</a:t>
            </a:r>
          </a:p>
          <a:p>
            <a:pPr eaLnBrk="1" hangingPunct="1">
              <a:spcBef>
                <a:spcPct val="50000"/>
              </a:spcBef>
              <a:buFontTx/>
              <a:buNone/>
            </a:pPr>
            <a:r>
              <a:rPr lang="en-GB" altLang="en-US" sz="1800"/>
              <a:t>They also tend to be larger than co-axial couplers so are not used for lower current systems.</a:t>
            </a:r>
          </a:p>
        </p:txBody>
      </p:sp>
      <p:sp>
        <p:nvSpPr>
          <p:cNvPr id="27654" name="Text Box 44"/>
          <p:cNvSpPr txBox="1">
            <a:spLocks noChangeArrowheads="1"/>
          </p:cNvSpPr>
          <p:nvPr/>
        </p:nvSpPr>
        <p:spPr bwMode="auto">
          <a:xfrm>
            <a:off x="145297" y="5316147"/>
            <a:ext cx="496924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To avoid taking the waveguides through the </a:t>
            </a:r>
            <a:r>
              <a:rPr lang="en-GB" altLang="en-US" sz="1800" err="1"/>
              <a:t>cryomodule</a:t>
            </a:r>
            <a:r>
              <a:rPr lang="en-GB" altLang="en-US" sz="1800"/>
              <a:t>, ferrite dampers are often placed in the waveguides to absorb all incident power.</a:t>
            </a:r>
          </a:p>
        </p:txBody>
      </p:sp>
      <p:pic>
        <p:nvPicPr>
          <p:cNvPr id="2" name="Picture 1"/>
          <p:cNvPicPr>
            <a:picLocks noChangeAspect="1"/>
          </p:cNvPicPr>
          <p:nvPr/>
        </p:nvPicPr>
        <p:blipFill rotWithShape="1">
          <a:blip r:embed="rId3"/>
          <a:srcRect b="2199"/>
          <a:stretch/>
        </p:blipFill>
        <p:spPr>
          <a:xfrm>
            <a:off x="5114544" y="4077072"/>
            <a:ext cx="3841318" cy="252028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a:t>Coaxial HOM couplers</a:t>
            </a:r>
            <a:endParaRPr lang="en-US" altLang="en-US"/>
          </a:p>
        </p:txBody>
      </p:sp>
      <p:grpSp>
        <p:nvGrpSpPr>
          <p:cNvPr id="28675" name="Group 5"/>
          <p:cNvGrpSpPr>
            <a:grpSpLocks noChangeAspect="1"/>
          </p:cNvGrpSpPr>
          <p:nvPr/>
        </p:nvGrpSpPr>
        <p:grpSpPr bwMode="auto">
          <a:xfrm>
            <a:off x="3059113" y="2060575"/>
            <a:ext cx="2565400" cy="1509713"/>
            <a:chOff x="1800" y="4609"/>
            <a:chExt cx="3060" cy="1800"/>
          </a:xfrm>
        </p:grpSpPr>
        <p:sp>
          <p:nvSpPr>
            <p:cNvPr id="28696" name="AutoShape 6"/>
            <p:cNvSpPr>
              <a:spLocks noChangeAspect="1" noChangeArrowheads="1"/>
            </p:cNvSpPr>
            <p:nvPr/>
          </p:nvSpPr>
          <p:spPr bwMode="auto">
            <a:xfrm>
              <a:off x="1800" y="4609"/>
              <a:ext cx="306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97" name="Line 7"/>
            <p:cNvSpPr>
              <a:spLocks noChangeShapeType="1"/>
            </p:cNvSpPr>
            <p:nvPr/>
          </p:nvSpPr>
          <p:spPr bwMode="auto">
            <a:xfrm>
              <a:off x="2097" y="4803"/>
              <a:ext cx="21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8" name="Line 8"/>
            <p:cNvSpPr>
              <a:spLocks noChangeShapeType="1"/>
            </p:cNvSpPr>
            <p:nvPr/>
          </p:nvSpPr>
          <p:spPr bwMode="auto">
            <a:xfrm>
              <a:off x="2097" y="480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99" name="Line 9"/>
            <p:cNvSpPr>
              <a:spLocks noChangeShapeType="1"/>
            </p:cNvSpPr>
            <p:nvPr/>
          </p:nvSpPr>
          <p:spPr bwMode="auto">
            <a:xfrm>
              <a:off x="3177" y="480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0" name="Line 10"/>
            <p:cNvSpPr>
              <a:spLocks noChangeShapeType="1"/>
            </p:cNvSpPr>
            <p:nvPr/>
          </p:nvSpPr>
          <p:spPr bwMode="auto">
            <a:xfrm>
              <a:off x="2997" y="5413"/>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1" name="Line 11"/>
            <p:cNvSpPr>
              <a:spLocks noChangeShapeType="1"/>
            </p:cNvSpPr>
            <p:nvPr/>
          </p:nvSpPr>
          <p:spPr bwMode="auto">
            <a:xfrm>
              <a:off x="2997" y="5593"/>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2" name="Oval 12"/>
            <p:cNvSpPr>
              <a:spLocks noChangeArrowheads="1"/>
            </p:cNvSpPr>
            <p:nvPr/>
          </p:nvSpPr>
          <p:spPr bwMode="auto">
            <a:xfrm>
              <a:off x="2006" y="5294"/>
              <a:ext cx="180" cy="18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3" name="Oval 13"/>
            <p:cNvSpPr>
              <a:spLocks noChangeArrowheads="1"/>
            </p:cNvSpPr>
            <p:nvPr/>
          </p:nvSpPr>
          <p:spPr bwMode="auto">
            <a:xfrm>
              <a:off x="2006" y="5406"/>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4" name="Rectangle 14"/>
            <p:cNvSpPr>
              <a:spLocks noChangeArrowheads="1"/>
            </p:cNvSpPr>
            <p:nvPr/>
          </p:nvSpPr>
          <p:spPr bwMode="auto">
            <a:xfrm>
              <a:off x="4140" y="5329"/>
              <a:ext cx="180" cy="3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705" name="Line 15"/>
            <p:cNvSpPr>
              <a:spLocks noChangeShapeType="1"/>
            </p:cNvSpPr>
            <p:nvPr/>
          </p:nvSpPr>
          <p:spPr bwMode="auto">
            <a:xfrm>
              <a:off x="4257" y="480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6" name="Line 16"/>
            <p:cNvSpPr>
              <a:spLocks noChangeShapeType="1"/>
            </p:cNvSpPr>
            <p:nvPr/>
          </p:nvSpPr>
          <p:spPr bwMode="auto">
            <a:xfrm>
              <a:off x="2097" y="552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7" name="Line 17"/>
            <p:cNvSpPr>
              <a:spLocks noChangeShapeType="1"/>
            </p:cNvSpPr>
            <p:nvPr/>
          </p:nvSpPr>
          <p:spPr bwMode="auto">
            <a:xfrm>
              <a:off x="2097" y="6063"/>
              <a:ext cx="21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8" name="Line 18"/>
            <p:cNvSpPr>
              <a:spLocks noChangeShapeType="1"/>
            </p:cNvSpPr>
            <p:nvPr/>
          </p:nvSpPr>
          <p:spPr bwMode="auto">
            <a:xfrm>
              <a:off x="4257" y="5703"/>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09" name="Line 19"/>
            <p:cNvSpPr>
              <a:spLocks noChangeShapeType="1"/>
            </p:cNvSpPr>
            <p:nvPr/>
          </p:nvSpPr>
          <p:spPr bwMode="auto">
            <a:xfrm>
              <a:off x="3177" y="5703"/>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710" name="Text Box 20"/>
            <p:cNvSpPr txBox="1">
              <a:spLocks noChangeArrowheads="1"/>
            </p:cNvSpPr>
            <p:nvPr/>
          </p:nvSpPr>
          <p:spPr bwMode="auto">
            <a:xfrm>
              <a:off x="2160" y="5149"/>
              <a:ext cx="3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Times New Roman" panose="02020603050405020304" pitchFamily="18" charset="0"/>
                </a:rPr>
                <a:t>I</a:t>
              </a:r>
              <a:endParaRPr lang="en-US" altLang="en-US" sz="1800"/>
            </a:p>
          </p:txBody>
        </p:sp>
        <p:sp>
          <p:nvSpPr>
            <p:cNvPr id="28711" name="Text Box 21"/>
            <p:cNvSpPr txBox="1">
              <a:spLocks noChangeArrowheads="1"/>
            </p:cNvSpPr>
            <p:nvPr/>
          </p:nvSpPr>
          <p:spPr bwMode="auto">
            <a:xfrm>
              <a:off x="3240" y="514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C</a:t>
              </a:r>
              <a:r>
                <a:rPr lang="en-US" altLang="en-US" sz="1200" baseline="-25000">
                  <a:latin typeface="Times New Roman" panose="02020603050405020304" pitchFamily="18" charset="0"/>
                </a:rPr>
                <a:t>s</a:t>
              </a:r>
              <a:endParaRPr lang="en-US" altLang="en-US" sz="1800"/>
            </a:p>
          </p:txBody>
        </p:sp>
        <p:sp>
          <p:nvSpPr>
            <p:cNvPr id="28712" name="Text Box 22"/>
            <p:cNvSpPr txBox="1">
              <a:spLocks noChangeArrowheads="1"/>
            </p:cNvSpPr>
            <p:nvPr/>
          </p:nvSpPr>
          <p:spPr bwMode="auto">
            <a:xfrm>
              <a:off x="4320" y="514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a:t>
              </a:r>
              <a:endParaRPr lang="en-US" altLang="en-US" sz="1800"/>
            </a:p>
          </p:txBody>
        </p:sp>
      </p:grpSp>
      <p:sp>
        <p:nvSpPr>
          <p:cNvPr id="28676" name="Text Box 23"/>
          <p:cNvSpPr txBox="1">
            <a:spLocks noChangeArrowheads="1"/>
          </p:cNvSpPr>
          <p:nvPr/>
        </p:nvSpPr>
        <p:spPr bwMode="auto">
          <a:xfrm>
            <a:off x="468313" y="1268413"/>
            <a:ext cx="835183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HOM couplers can be represented by equivalent circuits. If the coupler couples to the electric field the current source is the electric field (induced by the beam in the cavity) integrated across the inner conductor surface area.</a:t>
            </a:r>
            <a:endParaRPr lang="en-US" altLang="en-US" sz="1800"/>
          </a:p>
        </p:txBody>
      </p:sp>
      <p:sp>
        <p:nvSpPr>
          <p:cNvPr id="28677" name="AutoShape 6"/>
          <p:cNvSpPr>
            <a:spLocks noChangeAspect="1" noChangeArrowheads="1"/>
          </p:cNvSpPr>
          <p:nvPr/>
        </p:nvSpPr>
        <p:spPr bwMode="auto">
          <a:xfrm>
            <a:off x="3059113" y="4656138"/>
            <a:ext cx="25654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78" name="Line 7"/>
          <p:cNvSpPr>
            <a:spLocks noChangeShapeType="1"/>
          </p:cNvSpPr>
          <p:nvPr/>
        </p:nvSpPr>
        <p:spPr bwMode="auto">
          <a:xfrm>
            <a:off x="3308350" y="4818063"/>
            <a:ext cx="181133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79" name="Line 8"/>
          <p:cNvSpPr>
            <a:spLocks noChangeShapeType="1"/>
          </p:cNvSpPr>
          <p:nvPr/>
        </p:nvSpPr>
        <p:spPr bwMode="auto">
          <a:xfrm>
            <a:off x="3308350" y="4818063"/>
            <a:ext cx="0" cy="4524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0" name="Oval 12"/>
          <p:cNvSpPr>
            <a:spLocks noChangeArrowheads="1"/>
          </p:cNvSpPr>
          <p:nvPr/>
        </p:nvSpPr>
        <p:spPr bwMode="auto">
          <a:xfrm>
            <a:off x="3232150" y="5230813"/>
            <a:ext cx="150813" cy="150812"/>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1" name="Oval 13"/>
          <p:cNvSpPr>
            <a:spLocks noChangeArrowheads="1"/>
          </p:cNvSpPr>
          <p:nvPr/>
        </p:nvSpPr>
        <p:spPr bwMode="auto">
          <a:xfrm>
            <a:off x="3232150" y="5324475"/>
            <a:ext cx="150813" cy="15081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2" name="Rectangle 14"/>
          <p:cNvSpPr>
            <a:spLocks noChangeArrowheads="1"/>
          </p:cNvSpPr>
          <p:nvPr/>
        </p:nvSpPr>
        <p:spPr bwMode="auto">
          <a:xfrm>
            <a:off x="5021263" y="5259388"/>
            <a:ext cx="150812" cy="301625"/>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8683" name="Line 15"/>
          <p:cNvSpPr>
            <a:spLocks noChangeShapeType="1"/>
          </p:cNvSpPr>
          <p:nvPr/>
        </p:nvSpPr>
        <p:spPr bwMode="auto">
          <a:xfrm>
            <a:off x="5119688" y="4818063"/>
            <a:ext cx="0" cy="4524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4" name="Line 16"/>
          <p:cNvSpPr>
            <a:spLocks noChangeShapeType="1"/>
          </p:cNvSpPr>
          <p:nvPr/>
        </p:nvSpPr>
        <p:spPr bwMode="auto">
          <a:xfrm>
            <a:off x="3308350" y="5422900"/>
            <a:ext cx="0" cy="4524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5" name="Line 17"/>
          <p:cNvSpPr>
            <a:spLocks noChangeShapeType="1"/>
          </p:cNvSpPr>
          <p:nvPr/>
        </p:nvSpPr>
        <p:spPr bwMode="auto">
          <a:xfrm>
            <a:off x="3308350" y="5875338"/>
            <a:ext cx="1811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6" name="Line 18"/>
          <p:cNvSpPr>
            <a:spLocks noChangeShapeType="1"/>
          </p:cNvSpPr>
          <p:nvPr/>
        </p:nvSpPr>
        <p:spPr bwMode="auto">
          <a:xfrm>
            <a:off x="5119688" y="5573713"/>
            <a:ext cx="0" cy="3016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687" name="Text Box 20"/>
          <p:cNvSpPr txBox="1">
            <a:spLocks noChangeArrowheads="1"/>
          </p:cNvSpPr>
          <p:nvPr/>
        </p:nvSpPr>
        <p:spPr bwMode="auto">
          <a:xfrm>
            <a:off x="3360738" y="5108575"/>
            <a:ext cx="301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V</a:t>
            </a:r>
          </a:p>
        </p:txBody>
      </p:sp>
      <p:sp>
        <p:nvSpPr>
          <p:cNvPr id="28688" name="Text Box 22"/>
          <p:cNvSpPr txBox="1">
            <a:spLocks noChangeArrowheads="1"/>
          </p:cNvSpPr>
          <p:nvPr/>
        </p:nvSpPr>
        <p:spPr bwMode="auto">
          <a:xfrm>
            <a:off x="5172075" y="5108575"/>
            <a:ext cx="452438"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a:t>
            </a:r>
            <a:endParaRPr lang="en-US" altLang="en-US" sz="1800"/>
          </a:p>
        </p:txBody>
      </p:sp>
      <p:sp>
        <p:nvSpPr>
          <p:cNvPr id="28689" name="Text Box 23"/>
          <p:cNvSpPr txBox="1">
            <a:spLocks noChangeArrowheads="1"/>
          </p:cNvSpPr>
          <p:nvPr/>
        </p:nvSpPr>
        <p:spPr bwMode="auto">
          <a:xfrm>
            <a:off x="468313" y="3648075"/>
            <a:ext cx="83518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If the coaxial coupler is bent at the tip to produce a loop it can couple to the magnetic fields of the cavity. Here the voltage source is the induced emf from the time varying magnetic field and the inductor is the loops inductance.</a:t>
            </a:r>
            <a:endParaRPr lang="en-US" altLang="en-US" sz="1800"/>
          </a:p>
        </p:txBody>
      </p:sp>
      <p:sp>
        <p:nvSpPr>
          <p:cNvPr id="90" name="Oval 89">
            <a:extLst>
              <a:ext uri="{FF2B5EF4-FFF2-40B4-BE49-F238E27FC236}">
                <a16:creationId xmlns:a16="http://schemas.microsoft.com/office/drawing/2014/main" id="{FBF8A606-AC6E-4CD0-9796-640AA110817E}"/>
              </a:ext>
            </a:extLst>
          </p:cNvPr>
          <p:cNvSpPr/>
          <p:nvPr/>
        </p:nvSpPr>
        <p:spPr>
          <a:xfrm>
            <a:off x="3635375" y="4757738"/>
            <a:ext cx="144463" cy="14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1" name="Oval 90">
            <a:extLst>
              <a:ext uri="{FF2B5EF4-FFF2-40B4-BE49-F238E27FC236}">
                <a16:creationId xmlns:a16="http://schemas.microsoft.com/office/drawing/2014/main" id="{1C7FF714-A00F-4210-B6F3-141262596C07}"/>
              </a:ext>
            </a:extLst>
          </p:cNvPr>
          <p:cNvSpPr/>
          <p:nvPr/>
        </p:nvSpPr>
        <p:spPr>
          <a:xfrm>
            <a:off x="3708400" y="4757738"/>
            <a:ext cx="142875" cy="14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2" name="Oval 91">
            <a:extLst>
              <a:ext uri="{FF2B5EF4-FFF2-40B4-BE49-F238E27FC236}">
                <a16:creationId xmlns:a16="http://schemas.microsoft.com/office/drawing/2014/main" id="{84FF4A1A-D1DC-4D2F-9927-C138E872ADCD}"/>
              </a:ext>
            </a:extLst>
          </p:cNvPr>
          <p:cNvSpPr/>
          <p:nvPr/>
        </p:nvSpPr>
        <p:spPr>
          <a:xfrm>
            <a:off x="3779838" y="4757738"/>
            <a:ext cx="144462" cy="14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3" name="Oval 92">
            <a:extLst>
              <a:ext uri="{FF2B5EF4-FFF2-40B4-BE49-F238E27FC236}">
                <a16:creationId xmlns:a16="http://schemas.microsoft.com/office/drawing/2014/main" id="{9C5BFE15-64B6-4420-B1E2-6AF4E0E87DB2}"/>
              </a:ext>
            </a:extLst>
          </p:cNvPr>
          <p:cNvSpPr/>
          <p:nvPr/>
        </p:nvSpPr>
        <p:spPr>
          <a:xfrm>
            <a:off x="3924300" y="4757738"/>
            <a:ext cx="142875" cy="14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4" name="Oval 93">
            <a:extLst>
              <a:ext uri="{FF2B5EF4-FFF2-40B4-BE49-F238E27FC236}">
                <a16:creationId xmlns:a16="http://schemas.microsoft.com/office/drawing/2014/main" id="{9BEA04AF-EC5D-43BF-9B37-BBC42369AA78}"/>
              </a:ext>
            </a:extLst>
          </p:cNvPr>
          <p:cNvSpPr/>
          <p:nvPr/>
        </p:nvSpPr>
        <p:spPr>
          <a:xfrm>
            <a:off x="3851275" y="4757738"/>
            <a:ext cx="144463" cy="1444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8695" name="TextBox 94"/>
          <p:cNvSpPr txBox="1">
            <a:spLocks noChangeArrowheads="1"/>
          </p:cNvSpPr>
          <p:nvPr/>
        </p:nvSpPr>
        <p:spPr bwMode="auto">
          <a:xfrm>
            <a:off x="4140200" y="4943475"/>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p:txBody>
          <a:bodyPr/>
          <a:lstStyle/>
          <a:p>
            <a:r>
              <a:rPr lang="en-GB" altLang="en-US"/>
              <a:t>Probes, Loops and Hooks</a:t>
            </a:r>
          </a:p>
        </p:txBody>
      </p:sp>
      <p:pic>
        <p:nvPicPr>
          <p:cNvPr id="30723"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462088"/>
            <a:ext cx="8229600" cy="1966912"/>
          </a:xfrm>
        </p:spPr>
      </p:pic>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644900"/>
            <a:ext cx="84232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altLang="en-US"/>
              <a:t>Loop HOM couplers</a:t>
            </a:r>
            <a:endParaRPr lang="en-US" altLang="en-US"/>
          </a:p>
        </p:txBody>
      </p:sp>
      <p:grpSp>
        <p:nvGrpSpPr>
          <p:cNvPr id="31747" name="Group 25"/>
          <p:cNvGrpSpPr>
            <a:grpSpLocks noChangeAspect="1"/>
          </p:cNvGrpSpPr>
          <p:nvPr/>
        </p:nvGrpSpPr>
        <p:grpSpPr bwMode="auto">
          <a:xfrm>
            <a:off x="863600" y="2252663"/>
            <a:ext cx="6913563" cy="1536700"/>
            <a:chOff x="1800" y="4609"/>
            <a:chExt cx="8100" cy="1800"/>
          </a:xfrm>
        </p:grpSpPr>
        <p:sp>
          <p:nvSpPr>
            <p:cNvPr id="31752" name="AutoShape 26"/>
            <p:cNvSpPr>
              <a:spLocks noChangeAspect="1" noChangeArrowheads="1"/>
            </p:cNvSpPr>
            <p:nvPr/>
          </p:nvSpPr>
          <p:spPr bwMode="auto">
            <a:xfrm>
              <a:off x="1800" y="4609"/>
              <a:ext cx="81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53" name="Line 27"/>
            <p:cNvSpPr>
              <a:spLocks noChangeShapeType="1"/>
            </p:cNvSpPr>
            <p:nvPr/>
          </p:nvSpPr>
          <p:spPr bwMode="auto">
            <a:xfrm>
              <a:off x="2097" y="4803"/>
              <a:ext cx="21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4" name="Line 28"/>
            <p:cNvSpPr>
              <a:spLocks noChangeShapeType="1"/>
            </p:cNvSpPr>
            <p:nvPr/>
          </p:nvSpPr>
          <p:spPr bwMode="auto">
            <a:xfrm>
              <a:off x="2097" y="480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5" name="Line 29"/>
            <p:cNvSpPr>
              <a:spLocks noChangeShapeType="1"/>
            </p:cNvSpPr>
            <p:nvPr/>
          </p:nvSpPr>
          <p:spPr bwMode="auto">
            <a:xfrm>
              <a:off x="2700" y="4789"/>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6" name="Line 30"/>
            <p:cNvSpPr>
              <a:spLocks noChangeShapeType="1"/>
            </p:cNvSpPr>
            <p:nvPr/>
          </p:nvSpPr>
          <p:spPr bwMode="auto">
            <a:xfrm>
              <a:off x="2520" y="5399"/>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7" name="Line 31"/>
            <p:cNvSpPr>
              <a:spLocks noChangeShapeType="1"/>
            </p:cNvSpPr>
            <p:nvPr/>
          </p:nvSpPr>
          <p:spPr bwMode="auto">
            <a:xfrm>
              <a:off x="2520" y="5579"/>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58" name="Oval 32"/>
            <p:cNvSpPr>
              <a:spLocks noChangeArrowheads="1"/>
            </p:cNvSpPr>
            <p:nvPr/>
          </p:nvSpPr>
          <p:spPr bwMode="auto">
            <a:xfrm>
              <a:off x="2006" y="5294"/>
              <a:ext cx="180" cy="18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59" name="Oval 33"/>
            <p:cNvSpPr>
              <a:spLocks noChangeArrowheads="1"/>
            </p:cNvSpPr>
            <p:nvPr/>
          </p:nvSpPr>
          <p:spPr bwMode="auto">
            <a:xfrm>
              <a:off x="2006" y="5406"/>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0" name="Rectangle 34"/>
            <p:cNvSpPr>
              <a:spLocks noChangeArrowheads="1"/>
            </p:cNvSpPr>
            <p:nvPr/>
          </p:nvSpPr>
          <p:spPr bwMode="auto">
            <a:xfrm>
              <a:off x="4140" y="5329"/>
              <a:ext cx="180" cy="3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61" name="Line 35"/>
            <p:cNvSpPr>
              <a:spLocks noChangeShapeType="1"/>
            </p:cNvSpPr>
            <p:nvPr/>
          </p:nvSpPr>
          <p:spPr bwMode="auto">
            <a:xfrm>
              <a:off x="4257" y="480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2" name="Line 36"/>
            <p:cNvSpPr>
              <a:spLocks noChangeShapeType="1"/>
            </p:cNvSpPr>
            <p:nvPr/>
          </p:nvSpPr>
          <p:spPr bwMode="auto">
            <a:xfrm>
              <a:off x="2097" y="5523"/>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3" name="Line 37"/>
            <p:cNvSpPr>
              <a:spLocks noChangeShapeType="1"/>
            </p:cNvSpPr>
            <p:nvPr/>
          </p:nvSpPr>
          <p:spPr bwMode="auto">
            <a:xfrm>
              <a:off x="2097" y="6063"/>
              <a:ext cx="21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4" name="Line 38"/>
            <p:cNvSpPr>
              <a:spLocks noChangeShapeType="1"/>
            </p:cNvSpPr>
            <p:nvPr/>
          </p:nvSpPr>
          <p:spPr bwMode="auto">
            <a:xfrm>
              <a:off x="4257" y="5703"/>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5" name="Line 39"/>
            <p:cNvSpPr>
              <a:spLocks noChangeShapeType="1"/>
            </p:cNvSpPr>
            <p:nvPr/>
          </p:nvSpPr>
          <p:spPr bwMode="auto">
            <a:xfrm>
              <a:off x="2700" y="5689"/>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66" name="Text Box 40"/>
            <p:cNvSpPr txBox="1">
              <a:spLocks noChangeArrowheads="1"/>
            </p:cNvSpPr>
            <p:nvPr/>
          </p:nvSpPr>
          <p:spPr bwMode="auto">
            <a:xfrm>
              <a:off x="2160" y="5149"/>
              <a:ext cx="3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Times New Roman" panose="02020603050405020304" pitchFamily="18" charset="0"/>
                </a:rPr>
                <a:t>I</a:t>
              </a:r>
              <a:endParaRPr lang="en-US" altLang="en-US" sz="1800"/>
            </a:p>
          </p:txBody>
        </p:sp>
        <p:sp>
          <p:nvSpPr>
            <p:cNvPr id="31767" name="Text Box 41"/>
            <p:cNvSpPr txBox="1">
              <a:spLocks noChangeArrowheads="1"/>
            </p:cNvSpPr>
            <p:nvPr/>
          </p:nvSpPr>
          <p:spPr bwMode="auto">
            <a:xfrm>
              <a:off x="2880" y="514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C</a:t>
              </a:r>
              <a:r>
                <a:rPr lang="en-US" altLang="en-US" sz="1200" baseline="-25000">
                  <a:latin typeface="Times New Roman" panose="02020603050405020304" pitchFamily="18" charset="0"/>
                </a:rPr>
                <a:t>s</a:t>
              </a:r>
              <a:endParaRPr lang="en-US" altLang="en-US" sz="1800"/>
            </a:p>
          </p:txBody>
        </p:sp>
        <p:sp>
          <p:nvSpPr>
            <p:cNvPr id="31768" name="Text Box 42"/>
            <p:cNvSpPr txBox="1">
              <a:spLocks noChangeArrowheads="1"/>
            </p:cNvSpPr>
            <p:nvPr/>
          </p:nvSpPr>
          <p:spPr bwMode="auto">
            <a:xfrm>
              <a:off x="4320" y="514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a:t>
              </a:r>
              <a:endParaRPr lang="en-US" altLang="en-US" sz="1800"/>
            </a:p>
          </p:txBody>
        </p:sp>
        <p:sp>
          <p:nvSpPr>
            <p:cNvPr id="31769" name="Line 43"/>
            <p:cNvSpPr>
              <a:spLocks noChangeShapeType="1"/>
            </p:cNvSpPr>
            <p:nvPr/>
          </p:nvSpPr>
          <p:spPr bwMode="auto">
            <a:xfrm>
              <a:off x="6481" y="4791"/>
              <a:ext cx="216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0" name="Line 44"/>
            <p:cNvSpPr>
              <a:spLocks noChangeShapeType="1"/>
            </p:cNvSpPr>
            <p:nvPr/>
          </p:nvSpPr>
          <p:spPr bwMode="auto">
            <a:xfrm>
              <a:off x="6481" y="4791"/>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1" name="Line 45"/>
            <p:cNvSpPr>
              <a:spLocks noChangeShapeType="1"/>
            </p:cNvSpPr>
            <p:nvPr/>
          </p:nvSpPr>
          <p:spPr bwMode="auto">
            <a:xfrm>
              <a:off x="7225" y="4791"/>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2" name="Line 46"/>
            <p:cNvSpPr>
              <a:spLocks noChangeShapeType="1"/>
            </p:cNvSpPr>
            <p:nvPr/>
          </p:nvSpPr>
          <p:spPr bwMode="auto">
            <a:xfrm>
              <a:off x="7061" y="5417"/>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3" name="Line 47"/>
            <p:cNvSpPr>
              <a:spLocks noChangeShapeType="1"/>
            </p:cNvSpPr>
            <p:nvPr/>
          </p:nvSpPr>
          <p:spPr bwMode="auto">
            <a:xfrm>
              <a:off x="7061" y="5597"/>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4" name="Oval 48"/>
            <p:cNvSpPr>
              <a:spLocks noChangeArrowheads="1"/>
            </p:cNvSpPr>
            <p:nvPr/>
          </p:nvSpPr>
          <p:spPr bwMode="auto">
            <a:xfrm>
              <a:off x="6390" y="5282"/>
              <a:ext cx="180" cy="18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5" name="Oval 49"/>
            <p:cNvSpPr>
              <a:spLocks noChangeArrowheads="1"/>
            </p:cNvSpPr>
            <p:nvPr/>
          </p:nvSpPr>
          <p:spPr bwMode="auto">
            <a:xfrm>
              <a:off x="6390" y="5394"/>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6" name="Rectangle 50"/>
            <p:cNvSpPr>
              <a:spLocks noChangeArrowheads="1"/>
            </p:cNvSpPr>
            <p:nvPr/>
          </p:nvSpPr>
          <p:spPr bwMode="auto">
            <a:xfrm>
              <a:off x="8524" y="5317"/>
              <a:ext cx="180" cy="3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77" name="Line 51"/>
            <p:cNvSpPr>
              <a:spLocks noChangeShapeType="1"/>
            </p:cNvSpPr>
            <p:nvPr/>
          </p:nvSpPr>
          <p:spPr bwMode="auto">
            <a:xfrm>
              <a:off x="8641" y="4791"/>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8" name="Line 52"/>
            <p:cNvSpPr>
              <a:spLocks noChangeShapeType="1"/>
            </p:cNvSpPr>
            <p:nvPr/>
          </p:nvSpPr>
          <p:spPr bwMode="auto">
            <a:xfrm>
              <a:off x="6481" y="5511"/>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9" name="Line 53"/>
            <p:cNvSpPr>
              <a:spLocks noChangeShapeType="1"/>
            </p:cNvSpPr>
            <p:nvPr/>
          </p:nvSpPr>
          <p:spPr bwMode="auto">
            <a:xfrm>
              <a:off x="6481" y="6051"/>
              <a:ext cx="21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0" name="Line 54"/>
            <p:cNvSpPr>
              <a:spLocks noChangeShapeType="1"/>
            </p:cNvSpPr>
            <p:nvPr/>
          </p:nvSpPr>
          <p:spPr bwMode="auto">
            <a:xfrm>
              <a:off x="8641" y="5691"/>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1" name="Line 55"/>
            <p:cNvSpPr>
              <a:spLocks noChangeShapeType="1"/>
            </p:cNvSpPr>
            <p:nvPr/>
          </p:nvSpPr>
          <p:spPr bwMode="auto">
            <a:xfrm>
              <a:off x="7225" y="5691"/>
              <a:ext cx="1"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82" name="Text Box 56"/>
            <p:cNvSpPr txBox="1">
              <a:spLocks noChangeArrowheads="1"/>
            </p:cNvSpPr>
            <p:nvPr/>
          </p:nvSpPr>
          <p:spPr bwMode="auto">
            <a:xfrm>
              <a:off x="6544" y="5137"/>
              <a:ext cx="3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000000"/>
                  </a:solidFill>
                  <a:latin typeface="Times New Roman" panose="02020603050405020304" pitchFamily="18" charset="0"/>
                </a:rPr>
                <a:t>I</a:t>
              </a:r>
              <a:endParaRPr lang="en-US" altLang="en-US" sz="1800"/>
            </a:p>
          </p:txBody>
        </p:sp>
        <p:sp>
          <p:nvSpPr>
            <p:cNvPr id="31783" name="Text Box 57"/>
            <p:cNvSpPr txBox="1">
              <a:spLocks noChangeArrowheads="1"/>
            </p:cNvSpPr>
            <p:nvPr/>
          </p:nvSpPr>
          <p:spPr bwMode="auto">
            <a:xfrm>
              <a:off x="7312" y="5137"/>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C</a:t>
              </a:r>
              <a:r>
                <a:rPr lang="en-US" altLang="en-US" sz="1200" baseline="-25000">
                  <a:latin typeface="Times New Roman" panose="02020603050405020304" pitchFamily="18" charset="0"/>
                </a:rPr>
                <a:t>s</a:t>
              </a:r>
              <a:endParaRPr lang="en-US" altLang="en-US" sz="1800"/>
            </a:p>
          </p:txBody>
        </p:sp>
        <p:sp>
          <p:nvSpPr>
            <p:cNvPr id="31784" name="Text Box 58"/>
            <p:cNvSpPr txBox="1">
              <a:spLocks noChangeArrowheads="1"/>
            </p:cNvSpPr>
            <p:nvPr/>
          </p:nvSpPr>
          <p:spPr bwMode="auto">
            <a:xfrm>
              <a:off x="8704" y="5137"/>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R</a:t>
              </a:r>
              <a:endParaRPr lang="en-US" altLang="en-US" sz="1800"/>
            </a:p>
          </p:txBody>
        </p:sp>
        <p:sp>
          <p:nvSpPr>
            <p:cNvPr id="31785" name="Oval 59"/>
            <p:cNvSpPr>
              <a:spLocks noChangeArrowheads="1"/>
            </p:cNvSpPr>
            <p:nvPr/>
          </p:nvSpPr>
          <p:spPr bwMode="auto">
            <a:xfrm>
              <a:off x="3600" y="4969"/>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6" name="Oval 60"/>
            <p:cNvSpPr>
              <a:spLocks noChangeArrowheads="1"/>
            </p:cNvSpPr>
            <p:nvPr/>
          </p:nvSpPr>
          <p:spPr bwMode="auto">
            <a:xfrm>
              <a:off x="3600" y="5057"/>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7" name="Oval 61"/>
            <p:cNvSpPr>
              <a:spLocks noChangeArrowheads="1"/>
            </p:cNvSpPr>
            <p:nvPr/>
          </p:nvSpPr>
          <p:spPr bwMode="auto">
            <a:xfrm>
              <a:off x="3596" y="5149"/>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8" name="Oval 62"/>
            <p:cNvSpPr>
              <a:spLocks noChangeArrowheads="1"/>
            </p:cNvSpPr>
            <p:nvPr/>
          </p:nvSpPr>
          <p:spPr bwMode="auto">
            <a:xfrm>
              <a:off x="3596" y="5237"/>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89" name="Line 63"/>
            <p:cNvSpPr>
              <a:spLocks noChangeShapeType="1"/>
            </p:cNvSpPr>
            <p:nvPr/>
          </p:nvSpPr>
          <p:spPr bwMode="auto">
            <a:xfrm>
              <a:off x="3684" y="4789"/>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0" name="Line 64"/>
            <p:cNvSpPr>
              <a:spLocks noChangeShapeType="1"/>
            </p:cNvSpPr>
            <p:nvPr/>
          </p:nvSpPr>
          <p:spPr bwMode="auto">
            <a:xfrm>
              <a:off x="3680" y="5329"/>
              <a:ext cx="1"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1" name="Oval 65"/>
            <p:cNvSpPr>
              <a:spLocks noChangeArrowheads="1"/>
            </p:cNvSpPr>
            <p:nvPr/>
          </p:nvSpPr>
          <p:spPr bwMode="auto">
            <a:xfrm>
              <a:off x="7928" y="5003"/>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92" name="Oval 66"/>
            <p:cNvSpPr>
              <a:spLocks noChangeArrowheads="1"/>
            </p:cNvSpPr>
            <p:nvPr/>
          </p:nvSpPr>
          <p:spPr bwMode="auto">
            <a:xfrm>
              <a:off x="7928" y="5091"/>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93" name="Oval 67"/>
            <p:cNvSpPr>
              <a:spLocks noChangeArrowheads="1"/>
            </p:cNvSpPr>
            <p:nvPr/>
          </p:nvSpPr>
          <p:spPr bwMode="auto">
            <a:xfrm>
              <a:off x="7924" y="5183"/>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94" name="Oval 68"/>
            <p:cNvSpPr>
              <a:spLocks noChangeArrowheads="1"/>
            </p:cNvSpPr>
            <p:nvPr/>
          </p:nvSpPr>
          <p:spPr bwMode="auto">
            <a:xfrm>
              <a:off x="7924" y="5271"/>
              <a:ext cx="180" cy="18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1795" name="Line 69"/>
            <p:cNvSpPr>
              <a:spLocks noChangeShapeType="1"/>
            </p:cNvSpPr>
            <p:nvPr/>
          </p:nvSpPr>
          <p:spPr bwMode="auto">
            <a:xfrm>
              <a:off x="8012" y="4823"/>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6" name="Line 70"/>
            <p:cNvSpPr>
              <a:spLocks noChangeShapeType="1"/>
            </p:cNvSpPr>
            <p:nvPr/>
          </p:nvSpPr>
          <p:spPr bwMode="auto">
            <a:xfrm>
              <a:off x="7992" y="5869"/>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7" name="Line 71"/>
            <p:cNvSpPr>
              <a:spLocks noChangeShapeType="1"/>
            </p:cNvSpPr>
            <p:nvPr/>
          </p:nvSpPr>
          <p:spPr bwMode="auto">
            <a:xfrm>
              <a:off x="7840" y="5650"/>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8" name="Line 72"/>
            <p:cNvSpPr>
              <a:spLocks noChangeShapeType="1"/>
            </p:cNvSpPr>
            <p:nvPr/>
          </p:nvSpPr>
          <p:spPr bwMode="auto">
            <a:xfrm>
              <a:off x="7840" y="5830"/>
              <a:ext cx="3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9" name="Line 73"/>
            <p:cNvSpPr>
              <a:spLocks noChangeShapeType="1"/>
            </p:cNvSpPr>
            <p:nvPr/>
          </p:nvSpPr>
          <p:spPr bwMode="auto">
            <a:xfrm flipV="1">
              <a:off x="8008" y="5493"/>
              <a:ext cx="1"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800" name="Text Box 74"/>
            <p:cNvSpPr txBox="1">
              <a:spLocks noChangeArrowheads="1"/>
            </p:cNvSpPr>
            <p:nvPr/>
          </p:nvSpPr>
          <p:spPr bwMode="auto">
            <a:xfrm>
              <a:off x="3780" y="478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L</a:t>
              </a:r>
              <a:endParaRPr lang="en-US" altLang="en-US" sz="1800"/>
            </a:p>
          </p:txBody>
        </p:sp>
        <p:sp>
          <p:nvSpPr>
            <p:cNvPr id="31801" name="Text Box 75"/>
            <p:cNvSpPr txBox="1">
              <a:spLocks noChangeArrowheads="1"/>
            </p:cNvSpPr>
            <p:nvPr/>
          </p:nvSpPr>
          <p:spPr bwMode="auto">
            <a:xfrm>
              <a:off x="8100" y="496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L</a:t>
              </a:r>
              <a:endParaRPr lang="en-US" altLang="en-US" sz="1800"/>
            </a:p>
          </p:txBody>
        </p:sp>
        <p:sp>
          <p:nvSpPr>
            <p:cNvPr id="31802" name="Text Box 76"/>
            <p:cNvSpPr txBox="1">
              <a:spLocks noChangeArrowheads="1"/>
            </p:cNvSpPr>
            <p:nvPr/>
          </p:nvSpPr>
          <p:spPr bwMode="auto">
            <a:xfrm>
              <a:off x="8100" y="5689"/>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rPr>
                <a:t>C</a:t>
              </a:r>
              <a:r>
                <a:rPr lang="en-US" altLang="en-US" sz="1200" baseline="-25000">
                  <a:latin typeface="Times New Roman" panose="02020603050405020304" pitchFamily="18" charset="0"/>
                </a:rPr>
                <a:t>f</a:t>
              </a:r>
              <a:endParaRPr lang="en-US" altLang="en-US" sz="1800"/>
            </a:p>
          </p:txBody>
        </p:sp>
      </p:grpSp>
      <p:sp>
        <p:nvSpPr>
          <p:cNvPr id="31748" name="Text Box 77"/>
          <p:cNvSpPr txBox="1">
            <a:spLocks noChangeArrowheads="1"/>
          </p:cNvSpPr>
          <p:nvPr/>
        </p:nvSpPr>
        <p:spPr bwMode="auto">
          <a:xfrm>
            <a:off x="288925" y="1557338"/>
            <a:ext cx="84963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Inductive stubs to probe couplers can be added for impedance matching to the load at a single frequency or capacitive gaps can be added to loop couplers.</a:t>
            </a:r>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endParaRPr lang="en-GB" altLang="en-US" sz="1800"/>
          </a:p>
          <a:p>
            <a:pPr eaLnBrk="1" hangingPunct="1">
              <a:spcBef>
                <a:spcPct val="50000"/>
              </a:spcBef>
              <a:buFontTx/>
              <a:buNone/>
            </a:pPr>
            <a:r>
              <a:rPr lang="en-GB" altLang="en-US" sz="1800"/>
              <a:t>Also capacitive gaps can be added to the stub or loop inductance to make resonant filters.</a:t>
            </a:r>
            <a:endParaRPr lang="en-US" altLang="en-US" sz="1800"/>
          </a:p>
        </p:txBody>
      </p:sp>
      <p:sp>
        <p:nvSpPr>
          <p:cNvPr id="31749" name="Rectangle 78"/>
          <p:cNvSpPr>
            <a:spLocks noChangeArrowheads="1"/>
          </p:cNvSpPr>
          <p:nvPr/>
        </p:nvSpPr>
        <p:spPr bwMode="auto">
          <a:xfrm>
            <a:off x="-323850" y="3500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31750" name="Object 2"/>
          <p:cNvGraphicFramePr>
            <a:graphicFrameLocks noChangeAspect="1"/>
          </p:cNvGraphicFramePr>
          <p:nvPr/>
        </p:nvGraphicFramePr>
        <p:xfrm>
          <a:off x="2411413" y="4292600"/>
          <a:ext cx="1295400" cy="787400"/>
        </p:xfrm>
        <a:graphic>
          <a:graphicData uri="http://schemas.openxmlformats.org/presentationml/2006/ole">
            <mc:AlternateContent xmlns:mc="http://schemas.openxmlformats.org/markup-compatibility/2006">
              <mc:Choice xmlns:v="urn:schemas-microsoft-com:vml" Requires="v">
                <p:oleObj name="Equation" r:id="rId3" imgW="749300" imgH="457200" progId="Equation.DSMT4">
                  <p:embed/>
                </p:oleObj>
              </mc:Choice>
              <mc:Fallback>
                <p:oleObj name="Equation" r:id="rId3" imgW="749300" imgH="457200" progId="Equation.DSMT4">
                  <p:embed/>
                  <p:pic>
                    <p:nvPicPr>
                      <p:cNvPr id="317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4292600"/>
                        <a:ext cx="1295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51" name="TextBox 82"/>
          <p:cNvSpPr txBox="1">
            <a:spLocks noChangeArrowheads="1"/>
          </p:cNvSpPr>
          <p:nvPr/>
        </p:nvSpPr>
        <p:spPr bwMode="auto">
          <a:xfrm>
            <a:off x="323850" y="5373688"/>
            <a:ext cx="8208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The drawback of stubs and capacitive gaps is that you get increase fields in the coupler (hence field emission and heating) and the complex fields can give rise to an electron discharge known as </a:t>
            </a:r>
            <a:r>
              <a:rPr lang="en-GB" altLang="en-US" sz="1800" err="1"/>
              <a:t>multipactor</a:t>
            </a:r>
            <a:r>
              <a:rPr lang="en-GB" altLang="en-US" sz="1800"/>
              <a:t>. As a result these methods are not employed on high current machines.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p:txBody>
          <a:bodyPr/>
          <a:lstStyle/>
          <a:p>
            <a:pPr eaLnBrk="1" hangingPunct="1"/>
            <a:r>
              <a:rPr lang="en-GB" altLang="en-US"/>
              <a:t>F-probe couplers</a:t>
            </a:r>
          </a:p>
        </p:txBody>
      </p:sp>
      <p:graphicFrame>
        <p:nvGraphicFramePr>
          <p:cNvPr id="33795" name="Object 2"/>
          <p:cNvGraphicFramePr>
            <a:graphicFrameLocks noGrp="1" noChangeAspect="1"/>
          </p:cNvGraphicFramePr>
          <p:nvPr>
            <p:ph idx="1"/>
          </p:nvPr>
        </p:nvGraphicFramePr>
        <p:xfrm>
          <a:off x="250825" y="1341438"/>
          <a:ext cx="3673475" cy="3500437"/>
        </p:xfrm>
        <a:graphic>
          <a:graphicData uri="http://schemas.openxmlformats.org/presentationml/2006/ole">
            <mc:AlternateContent xmlns:mc="http://schemas.openxmlformats.org/markup-compatibility/2006">
              <mc:Choice xmlns:v="urn:schemas-microsoft-com:vml" Requires="v">
                <p:oleObj name="Bitmap Image" r:id="rId2" imgW="16204287" imgH="8123810" progId="Paint.Picture">
                  <p:embed/>
                </p:oleObj>
              </mc:Choice>
              <mc:Fallback>
                <p:oleObj name="Bitmap Image" r:id="rId2" imgW="16204287" imgH="8123810" progId="Paint.Picture">
                  <p:embed/>
                  <p:pic>
                    <p:nvPicPr>
                      <p:cNvPr id="33795" name="Object 2"/>
                      <p:cNvPicPr>
                        <a:picLocks noChangeAspect="1" noChangeArrowheads="1"/>
                      </p:cNvPicPr>
                      <p:nvPr/>
                    </p:nvPicPr>
                    <p:blipFill>
                      <a:blip r:embed="rId3">
                        <a:extLst>
                          <a:ext uri="{28A0092B-C50C-407E-A947-70E740481C1C}">
                            <a14:useLocalDpi xmlns:a14="http://schemas.microsoft.com/office/drawing/2010/main" val="0"/>
                          </a:ext>
                        </a:extLst>
                      </a:blip>
                      <a:srcRect l="26370" r="28992" b="15160"/>
                      <a:stretch>
                        <a:fillRect/>
                      </a:stretch>
                    </p:blipFill>
                    <p:spPr bwMode="auto">
                      <a:xfrm>
                        <a:off x="250825" y="1341438"/>
                        <a:ext cx="3673475" cy="350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6" name="Text Box 7"/>
          <p:cNvSpPr txBox="1">
            <a:spLocks noChangeArrowheads="1"/>
          </p:cNvSpPr>
          <p:nvPr/>
        </p:nvSpPr>
        <p:spPr bwMode="auto">
          <a:xfrm>
            <a:off x="4067175" y="1393825"/>
            <a:ext cx="489743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F-probe couplers are a type of co-axial coupler, commonly used to damp HOM’s in superconducting cavities.</a:t>
            </a:r>
          </a:p>
          <a:p>
            <a:pPr eaLnBrk="1" hangingPunct="1">
              <a:spcBef>
                <a:spcPct val="50000"/>
              </a:spcBef>
              <a:buFontTx/>
              <a:buNone/>
            </a:pPr>
            <a:r>
              <a:rPr lang="en-GB" altLang="en-US" sz="1800"/>
              <a:t>Their complex shapes are designed to give the coupler additional capacitances and inductances.</a:t>
            </a:r>
          </a:p>
          <a:p>
            <a:pPr eaLnBrk="1" hangingPunct="1">
              <a:spcBef>
                <a:spcPct val="50000"/>
              </a:spcBef>
              <a:buFontTx/>
              <a:buNone/>
            </a:pPr>
            <a:r>
              <a:rPr lang="en-GB" altLang="en-US" sz="1800"/>
              <a:t>These additional capacitances and inductances form resonances which can increase or decrease the coupling at specific frequencies.</a:t>
            </a:r>
          </a:p>
        </p:txBody>
      </p:sp>
      <p:sp>
        <p:nvSpPr>
          <p:cNvPr id="33797" name="Text Box 8"/>
          <p:cNvSpPr txBox="1">
            <a:spLocks noChangeArrowheads="1"/>
          </p:cNvSpPr>
          <p:nvPr/>
        </p:nvSpPr>
        <p:spPr bwMode="auto">
          <a:xfrm>
            <a:off x="250825" y="5013325"/>
            <a:ext cx="38163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The LRC circuit can be used to reduce coupling to the operating mode (which we do not wish to damp) or to increase coupling at dangerous HOM’s.</a:t>
            </a:r>
          </a:p>
        </p:txBody>
      </p:sp>
      <p:sp>
        <p:nvSpPr>
          <p:cNvPr id="33798" name="Line 9"/>
          <p:cNvSpPr>
            <a:spLocks noChangeShapeType="1"/>
          </p:cNvSpPr>
          <p:nvPr/>
        </p:nvSpPr>
        <p:spPr bwMode="auto">
          <a:xfrm flipH="1" flipV="1">
            <a:off x="2484438" y="2924175"/>
            <a:ext cx="358775"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799" name="Text Box 10"/>
          <p:cNvSpPr txBox="1">
            <a:spLocks noChangeArrowheads="1"/>
          </p:cNvSpPr>
          <p:nvPr/>
        </p:nvSpPr>
        <p:spPr bwMode="auto">
          <a:xfrm>
            <a:off x="2339975" y="4005263"/>
            <a:ext cx="1079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Output antenna</a:t>
            </a:r>
          </a:p>
        </p:txBody>
      </p:sp>
      <p:sp>
        <p:nvSpPr>
          <p:cNvPr id="33800" name="Line 11"/>
          <p:cNvSpPr>
            <a:spLocks noChangeShapeType="1"/>
          </p:cNvSpPr>
          <p:nvPr/>
        </p:nvSpPr>
        <p:spPr bwMode="auto">
          <a:xfrm flipH="1">
            <a:off x="1908175" y="1989138"/>
            <a:ext cx="64770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1" name="Line 12"/>
          <p:cNvSpPr>
            <a:spLocks noChangeShapeType="1"/>
          </p:cNvSpPr>
          <p:nvPr/>
        </p:nvSpPr>
        <p:spPr bwMode="auto">
          <a:xfrm flipH="1">
            <a:off x="1908175" y="1700213"/>
            <a:ext cx="576263"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2" name="Text Box 13"/>
          <p:cNvSpPr txBox="1">
            <a:spLocks noChangeArrowheads="1"/>
          </p:cNvSpPr>
          <p:nvPr/>
        </p:nvSpPr>
        <p:spPr bwMode="auto">
          <a:xfrm>
            <a:off x="2555875" y="1484313"/>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Capacitive gaps</a:t>
            </a:r>
          </a:p>
        </p:txBody>
      </p:sp>
      <p:sp>
        <p:nvSpPr>
          <p:cNvPr id="33803" name="Line 14"/>
          <p:cNvSpPr>
            <a:spLocks noChangeShapeType="1"/>
          </p:cNvSpPr>
          <p:nvPr/>
        </p:nvSpPr>
        <p:spPr bwMode="auto">
          <a:xfrm flipV="1">
            <a:off x="611188" y="2781300"/>
            <a:ext cx="504825" cy="935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4" name="Line 15"/>
          <p:cNvSpPr>
            <a:spLocks noChangeShapeType="1"/>
          </p:cNvSpPr>
          <p:nvPr/>
        </p:nvSpPr>
        <p:spPr bwMode="auto">
          <a:xfrm flipV="1">
            <a:off x="1042988" y="3500438"/>
            <a:ext cx="21590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5" name="Text Box 16"/>
          <p:cNvSpPr txBox="1">
            <a:spLocks noChangeArrowheads="1"/>
          </p:cNvSpPr>
          <p:nvPr/>
        </p:nvSpPr>
        <p:spPr bwMode="auto">
          <a:xfrm>
            <a:off x="323850" y="3860800"/>
            <a:ext cx="1223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Inductive stubs</a:t>
            </a:r>
          </a:p>
        </p:txBody>
      </p:sp>
      <p:sp>
        <p:nvSpPr>
          <p:cNvPr id="33806" name="Freeform 21"/>
          <p:cNvSpPr>
            <a:spLocks/>
          </p:cNvSpPr>
          <p:nvPr/>
        </p:nvSpPr>
        <p:spPr bwMode="auto">
          <a:xfrm>
            <a:off x="4864100" y="4581525"/>
            <a:ext cx="2951163" cy="1655763"/>
          </a:xfrm>
          <a:custGeom>
            <a:avLst/>
            <a:gdLst>
              <a:gd name="T0" fmla="*/ 0 w 3312"/>
              <a:gd name="T1" fmla="*/ 2147483646 h 2252"/>
              <a:gd name="T2" fmla="*/ 2147483646 w 3312"/>
              <a:gd name="T3" fmla="*/ 2147483646 h 2252"/>
              <a:gd name="T4" fmla="*/ 2147483646 w 3312"/>
              <a:gd name="T5" fmla="*/ 2147483646 h 2252"/>
              <a:gd name="T6" fmla="*/ 2147483646 w 3312"/>
              <a:gd name="T7" fmla="*/ 2147483646 h 2252"/>
              <a:gd name="T8" fmla="*/ 2147483646 w 3312"/>
              <a:gd name="T9" fmla="*/ 2147483646 h 2252"/>
              <a:gd name="T10" fmla="*/ 2147483646 w 3312"/>
              <a:gd name="T11" fmla="*/ 2147483646 h 2252"/>
              <a:gd name="T12" fmla="*/ 2147483646 w 3312"/>
              <a:gd name="T13" fmla="*/ 2147483646 h 2252"/>
              <a:gd name="T14" fmla="*/ 2147483646 w 3312"/>
              <a:gd name="T15" fmla="*/ 2147483646 h 2252"/>
              <a:gd name="T16" fmla="*/ 2147483646 w 3312"/>
              <a:gd name="T17" fmla="*/ 2147483646 h 2252"/>
              <a:gd name="T18" fmla="*/ 2147483646 w 3312"/>
              <a:gd name="T19" fmla="*/ 2147483646 h 2252"/>
              <a:gd name="T20" fmla="*/ 2147483646 w 3312"/>
              <a:gd name="T21" fmla="*/ 2147483646 h 2252"/>
              <a:gd name="T22" fmla="*/ 2147483646 w 3312"/>
              <a:gd name="T23" fmla="*/ 2147483646 h 2252"/>
              <a:gd name="T24" fmla="*/ 2147483646 w 3312"/>
              <a:gd name="T25" fmla="*/ 2147483646 h 2252"/>
              <a:gd name="T26" fmla="*/ 2147483646 w 3312"/>
              <a:gd name="T27" fmla="*/ 2147483646 h 2252"/>
              <a:gd name="T28" fmla="*/ 2147483646 w 3312"/>
              <a:gd name="T29" fmla="*/ 2147483646 h 2252"/>
              <a:gd name="T30" fmla="*/ 2147483646 w 3312"/>
              <a:gd name="T31" fmla="*/ 0 h 2252"/>
              <a:gd name="T32" fmla="*/ 2147483646 w 3312"/>
              <a:gd name="T33" fmla="*/ 2147483646 h 2252"/>
              <a:gd name="T34" fmla="*/ 2147483646 w 3312"/>
              <a:gd name="T35" fmla="*/ 2147483646 h 2252"/>
              <a:gd name="T36" fmla="*/ 2147483646 w 3312"/>
              <a:gd name="T37" fmla="*/ 2147483646 h 2252"/>
              <a:gd name="T38" fmla="*/ 2147483646 w 3312"/>
              <a:gd name="T39" fmla="*/ 2147483646 h 2252"/>
              <a:gd name="T40" fmla="*/ 2147483646 w 3312"/>
              <a:gd name="T41" fmla="*/ 2147483646 h 22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2"/>
              <a:gd name="T64" fmla="*/ 0 h 2252"/>
              <a:gd name="T65" fmla="*/ 3312 w 3312"/>
              <a:gd name="T66" fmla="*/ 2252 h 22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2" h="2252">
                <a:moveTo>
                  <a:pt x="0" y="998"/>
                </a:moveTo>
                <a:cubicBezTo>
                  <a:pt x="23" y="964"/>
                  <a:pt x="46" y="930"/>
                  <a:pt x="91" y="862"/>
                </a:cubicBezTo>
                <a:cubicBezTo>
                  <a:pt x="136" y="794"/>
                  <a:pt x="228" y="672"/>
                  <a:pt x="273" y="589"/>
                </a:cubicBezTo>
                <a:cubicBezTo>
                  <a:pt x="318" y="506"/>
                  <a:pt x="348" y="423"/>
                  <a:pt x="363" y="363"/>
                </a:cubicBezTo>
                <a:cubicBezTo>
                  <a:pt x="378" y="303"/>
                  <a:pt x="355" y="264"/>
                  <a:pt x="363" y="226"/>
                </a:cubicBezTo>
                <a:cubicBezTo>
                  <a:pt x="371" y="188"/>
                  <a:pt x="386" y="98"/>
                  <a:pt x="409" y="136"/>
                </a:cubicBezTo>
                <a:cubicBezTo>
                  <a:pt x="432" y="174"/>
                  <a:pt x="461" y="370"/>
                  <a:pt x="499" y="453"/>
                </a:cubicBezTo>
                <a:cubicBezTo>
                  <a:pt x="537" y="536"/>
                  <a:pt x="582" y="560"/>
                  <a:pt x="635" y="635"/>
                </a:cubicBezTo>
                <a:cubicBezTo>
                  <a:pt x="688" y="710"/>
                  <a:pt x="771" y="801"/>
                  <a:pt x="817" y="907"/>
                </a:cubicBezTo>
                <a:cubicBezTo>
                  <a:pt x="863" y="1013"/>
                  <a:pt x="893" y="1051"/>
                  <a:pt x="908" y="1270"/>
                </a:cubicBezTo>
                <a:cubicBezTo>
                  <a:pt x="923" y="1489"/>
                  <a:pt x="901" y="2252"/>
                  <a:pt x="908" y="2222"/>
                </a:cubicBezTo>
                <a:cubicBezTo>
                  <a:pt x="915" y="2192"/>
                  <a:pt x="923" y="1345"/>
                  <a:pt x="953" y="1088"/>
                </a:cubicBezTo>
                <a:cubicBezTo>
                  <a:pt x="983" y="831"/>
                  <a:pt x="1044" y="793"/>
                  <a:pt x="1089" y="680"/>
                </a:cubicBezTo>
                <a:cubicBezTo>
                  <a:pt x="1134" y="567"/>
                  <a:pt x="1165" y="499"/>
                  <a:pt x="1225" y="408"/>
                </a:cubicBezTo>
                <a:cubicBezTo>
                  <a:pt x="1285" y="317"/>
                  <a:pt x="1399" y="204"/>
                  <a:pt x="1452" y="136"/>
                </a:cubicBezTo>
                <a:cubicBezTo>
                  <a:pt x="1505" y="68"/>
                  <a:pt x="1490" y="0"/>
                  <a:pt x="1543" y="0"/>
                </a:cubicBezTo>
                <a:cubicBezTo>
                  <a:pt x="1596" y="0"/>
                  <a:pt x="1678" y="98"/>
                  <a:pt x="1769" y="136"/>
                </a:cubicBezTo>
                <a:cubicBezTo>
                  <a:pt x="1860" y="174"/>
                  <a:pt x="1951" y="196"/>
                  <a:pt x="2087" y="226"/>
                </a:cubicBezTo>
                <a:cubicBezTo>
                  <a:pt x="2223" y="256"/>
                  <a:pt x="2405" y="287"/>
                  <a:pt x="2586" y="317"/>
                </a:cubicBezTo>
                <a:cubicBezTo>
                  <a:pt x="2767" y="347"/>
                  <a:pt x="3055" y="393"/>
                  <a:pt x="3176" y="408"/>
                </a:cubicBezTo>
                <a:cubicBezTo>
                  <a:pt x="3297" y="423"/>
                  <a:pt x="3289" y="408"/>
                  <a:pt x="3312" y="4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07" name="Line 22"/>
          <p:cNvSpPr>
            <a:spLocks noChangeShapeType="1"/>
          </p:cNvSpPr>
          <p:nvPr/>
        </p:nvSpPr>
        <p:spPr bwMode="auto">
          <a:xfrm flipV="1">
            <a:off x="4719638" y="4652963"/>
            <a:ext cx="0" cy="165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8" name="Line 23"/>
          <p:cNvSpPr>
            <a:spLocks noChangeShapeType="1"/>
          </p:cNvSpPr>
          <p:nvPr/>
        </p:nvSpPr>
        <p:spPr bwMode="auto">
          <a:xfrm>
            <a:off x="4719638" y="6308725"/>
            <a:ext cx="36718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809" name="Text Box 24"/>
          <p:cNvSpPr txBox="1">
            <a:spLocks noChangeArrowheads="1"/>
          </p:cNvSpPr>
          <p:nvPr/>
        </p:nvSpPr>
        <p:spPr bwMode="auto">
          <a:xfrm>
            <a:off x="5294313" y="6381750"/>
            <a:ext cx="2160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frequency</a:t>
            </a:r>
          </a:p>
        </p:txBody>
      </p:sp>
      <p:sp>
        <p:nvSpPr>
          <p:cNvPr id="33810" name="Text Box 25"/>
          <p:cNvSpPr txBox="1">
            <a:spLocks noChangeArrowheads="1"/>
          </p:cNvSpPr>
          <p:nvPr/>
        </p:nvSpPr>
        <p:spPr bwMode="auto">
          <a:xfrm rot="-5400000">
            <a:off x="3783013" y="5008563"/>
            <a:ext cx="13700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Log[S</a:t>
            </a:r>
            <a:r>
              <a:rPr lang="en-GB" altLang="en-US" sz="1800" baseline="-25000"/>
              <a:t>21</a:t>
            </a:r>
            <a:r>
              <a:rPr lang="en-GB" altLang="en-US" sz="1800"/>
              <a:t>]</a:t>
            </a:r>
            <a:endParaRPr lang="en-GB" altLang="en-US" sz="1800" baseline="-2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a:t>Generation of RF Current</a:t>
            </a:r>
          </a:p>
        </p:txBody>
      </p:sp>
      <p:sp>
        <p:nvSpPr>
          <p:cNvPr id="5123" name="Rectangle 3"/>
          <p:cNvSpPr>
            <a:spLocks noChangeArrowheads="1"/>
          </p:cNvSpPr>
          <p:nvPr/>
        </p:nvSpPr>
        <p:spPr bwMode="auto">
          <a:xfrm>
            <a:off x="0" y="1389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52352" bIns="3808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076" name="Picture 4" descr="cav1"/>
          <p:cNvPicPr>
            <a:picLocks noChangeAspect="1" noChangeArrowheads="1"/>
          </p:cNvPicPr>
          <p:nvPr/>
        </p:nvPicPr>
        <p:blipFill>
          <a:blip r:embed="rId2">
            <a:extLst>
              <a:ext uri="{28A0092B-C50C-407E-A947-70E740481C1C}">
                <a14:useLocalDpi xmlns:a14="http://schemas.microsoft.com/office/drawing/2010/main" val="0"/>
              </a:ext>
            </a:extLst>
          </a:blip>
          <a:srcRect l="5882" t="18712" r="32353" b="33742"/>
          <a:stretch>
            <a:fillRect/>
          </a:stretch>
        </p:blipFill>
        <p:spPr bwMode="auto">
          <a:xfrm>
            <a:off x="304800" y="2198688"/>
            <a:ext cx="2747963"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ChangeArrowheads="1"/>
          </p:cNvSpPr>
          <p:nvPr/>
        </p:nvSpPr>
        <p:spPr bwMode="auto">
          <a:xfrm>
            <a:off x="4410075" y="2370138"/>
            <a:ext cx="3222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300" b="1">
                <a:cs typeface="Arial" panose="020B0604020202020204" pitchFamily="34" charset="0"/>
              </a:rPr>
              <a:t>   </a:t>
            </a:r>
            <a:endParaRPr lang="en-GB" altLang="en-US" sz="1800">
              <a:cs typeface="Arial" panose="020B0604020202020204" pitchFamily="34" charset="0"/>
            </a:endParaRPr>
          </a:p>
        </p:txBody>
      </p:sp>
      <p:pic>
        <p:nvPicPr>
          <p:cNvPr id="3078" name="Picture 6" descr="cav2"/>
          <p:cNvPicPr>
            <a:picLocks noChangeAspect="1" noChangeArrowheads="1"/>
          </p:cNvPicPr>
          <p:nvPr/>
        </p:nvPicPr>
        <p:blipFill>
          <a:blip r:embed="rId3">
            <a:extLst>
              <a:ext uri="{28A0092B-C50C-407E-A947-70E740481C1C}">
                <a14:useLocalDpi xmlns:a14="http://schemas.microsoft.com/office/drawing/2010/main" val="0"/>
              </a:ext>
            </a:extLst>
          </a:blip>
          <a:srcRect l="17328" t="21671" r="19856" b="29572"/>
          <a:stretch>
            <a:fillRect/>
          </a:stretch>
        </p:blipFill>
        <p:spPr bwMode="auto">
          <a:xfrm>
            <a:off x="3219450" y="4144963"/>
            <a:ext cx="260032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cav3"/>
          <p:cNvPicPr>
            <a:picLocks noChangeAspect="1" noChangeArrowheads="1"/>
          </p:cNvPicPr>
          <p:nvPr/>
        </p:nvPicPr>
        <p:blipFill>
          <a:blip r:embed="rId4">
            <a:extLst>
              <a:ext uri="{28A0092B-C50C-407E-A947-70E740481C1C}">
                <a14:useLocalDpi xmlns:a14="http://schemas.microsoft.com/office/drawing/2010/main" val="0"/>
              </a:ext>
            </a:extLst>
          </a:blip>
          <a:srcRect l="17328" t="21445" r="19856" b="29797"/>
          <a:stretch>
            <a:fillRect/>
          </a:stretch>
        </p:blipFill>
        <p:spPr bwMode="auto">
          <a:xfrm>
            <a:off x="5951538" y="2198688"/>
            <a:ext cx="254476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p:cNvSpPr>
            <a:spLocks noChangeArrowheads="1"/>
          </p:cNvSpPr>
          <p:nvPr/>
        </p:nvSpPr>
        <p:spPr bwMode="auto">
          <a:xfrm>
            <a:off x="0" y="4903788"/>
            <a:ext cx="184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300" b="1">
              <a:cs typeface="Arial" panose="020B0604020202020204" pitchFamily="34" charset="0"/>
            </a:endParaRPr>
          </a:p>
          <a:p>
            <a:pPr>
              <a:spcBef>
                <a:spcPct val="0"/>
              </a:spcBef>
              <a:buFontTx/>
              <a:buNone/>
            </a:pPr>
            <a:endParaRPr lang="en-GB" altLang="en-US" sz="1800">
              <a:cs typeface="Arial" panose="020B0604020202020204" pitchFamily="34" charset="0"/>
            </a:endParaRPr>
          </a:p>
        </p:txBody>
      </p:sp>
      <p:sp>
        <p:nvSpPr>
          <p:cNvPr id="3081" name="Text Box 9"/>
          <p:cNvSpPr txBox="1">
            <a:spLocks noChangeArrowheads="1"/>
          </p:cNvSpPr>
          <p:nvPr/>
        </p:nvSpPr>
        <p:spPr bwMode="auto">
          <a:xfrm>
            <a:off x="2438400" y="3444875"/>
            <a:ext cx="477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A</a:t>
            </a:r>
          </a:p>
        </p:txBody>
      </p:sp>
      <p:sp>
        <p:nvSpPr>
          <p:cNvPr id="3082" name="Text Box 10"/>
          <p:cNvSpPr txBox="1">
            <a:spLocks noChangeArrowheads="1"/>
          </p:cNvSpPr>
          <p:nvPr/>
        </p:nvSpPr>
        <p:spPr bwMode="auto">
          <a:xfrm>
            <a:off x="5327650" y="420052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B</a:t>
            </a:r>
          </a:p>
        </p:txBody>
      </p:sp>
      <p:sp>
        <p:nvSpPr>
          <p:cNvPr id="3083" name="Text Box 11"/>
          <p:cNvSpPr txBox="1">
            <a:spLocks noChangeArrowheads="1"/>
          </p:cNvSpPr>
          <p:nvPr/>
        </p:nvSpPr>
        <p:spPr bwMode="auto">
          <a:xfrm>
            <a:off x="7885113" y="3392488"/>
            <a:ext cx="411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1">
                <a:cs typeface="Arial" panose="020B0604020202020204" pitchFamily="34" charset="0"/>
              </a:rPr>
              <a:t>C</a:t>
            </a:r>
          </a:p>
        </p:txBody>
      </p:sp>
      <p:sp>
        <p:nvSpPr>
          <p:cNvPr id="3084" name="Text Box 12"/>
          <p:cNvSpPr txBox="1">
            <a:spLocks noChangeArrowheads="1"/>
          </p:cNvSpPr>
          <p:nvPr/>
        </p:nvSpPr>
        <p:spPr bwMode="auto">
          <a:xfrm>
            <a:off x="442913" y="4156075"/>
            <a:ext cx="26098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A bunch of electrons approaches a resonant cavity and forces the electrons to flow away from the bunch.</a:t>
            </a:r>
          </a:p>
        </p:txBody>
      </p:sp>
      <p:sp>
        <p:nvSpPr>
          <p:cNvPr id="3085" name="Text Box 13"/>
          <p:cNvSpPr txBox="1">
            <a:spLocks noChangeArrowheads="1"/>
          </p:cNvSpPr>
          <p:nvPr/>
        </p:nvSpPr>
        <p:spPr bwMode="auto">
          <a:xfrm>
            <a:off x="3214688" y="2044700"/>
            <a:ext cx="24606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The negative potential difference causes the electrons to slow down and the energy is absorbed into the cavity</a:t>
            </a:r>
          </a:p>
        </p:txBody>
      </p:sp>
      <p:sp>
        <p:nvSpPr>
          <p:cNvPr id="3086" name="Text Box 14"/>
          <p:cNvSpPr txBox="1">
            <a:spLocks noChangeArrowheads="1"/>
          </p:cNvSpPr>
          <p:nvPr/>
        </p:nvSpPr>
        <p:spPr bwMode="auto">
          <a:xfrm>
            <a:off x="5849938" y="3994150"/>
            <a:ext cx="31194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GB" altLang="en-US" sz="1800">
                <a:cs typeface="Arial" panose="020B0604020202020204" pitchFamily="34" charset="0"/>
              </a:rPr>
              <a:t>The lower energy electrons then pass through the cavity and force the electrons within the metal to flow back to the opposite side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anim calcmode="lin" valueType="num">
                                      <p:cBhvr>
                                        <p:cTn id="7" dur="1000" fill="hold"/>
                                        <p:tgtEl>
                                          <p:spTgt spid="3084"/>
                                        </p:tgtEl>
                                        <p:attrNameLst>
                                          <p:attrName>ppt_x</p:attrName>
                                        </p:attrNameLst>
                                      </p:cBhvr>
                                      <p:tavLst>
                                        <p:tav tm="0">
                                          <p:val>
                                            <p:strVal val="#ppt_x-.2"/>
                                          </p:val>
                                        </p:tav>
                                        <p:tav tm="100000">
                                          <p:val>
                                            <p:strVal val="#ppt_x"/>
                                          </p:val>
                                        </p:tav>
                                      </p:tavLst>
                                    </p:anim>
                                    <p:anim calcmode="lin" valueType="num">
                                      <p:cBhvr>
                                        <p:cTn id="8" dur="1000" fill="hold"/>
                                        <p:tgtEl>
                                          <p:spTgt spid="308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4"/>
                                        </p:tgtEl>
                                      </p:cBhvr>
                                    </p:animEffect>
                                  </p:childTnLst>
                                </p:cTn>
                              </p:par>
                              <p:par>
                                <p:cTn id="10" presetID="29"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1000" fill="hold"/>
                                        <p:tgtEl>
                                          <p:spTgt spid="3076"/>
                                        </p:tgtEl>
                                        <p:attrNameLst>
                                          <p:attrName>ppt_x</p:attrName>
                                        </p:attrNameLst>
                                      </p:cBhvr>
                                      <p:tavLst>
                                        <p:tav tm="0">
                                          <p:val>
                                            <p:strVal val="#ppt_x-.2"/>
                                          </p:val>
                                        </p:tav>
                                        <p:tav tm="100000">
                                          <p:val>
                                            <p:strVal val="#ppt_x"/>
                                          </p:val>
                                        </p:tav>
                                      </p:tavLst>
                                    </p:anim>
                                    <p:anim calcmode="lin" valueType="num">
                                      <p:cBhvr>
                                        <p:cTn id="13" dur="1000" fill="hold"/>
                                        <p:tgtEl>
                                          <p:spTgt spid="307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7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081"/>
                                        </p:tgtEl>
                                        <p:attrNameLst>
                                          <p:attrName>style.visibility</p:attrName>
                                        </p:attrNameLst>
                                      </p:cBhvr>
                                      <p:to>
                                        <p:strVal val="visible"/>
                                      </p:to>
                                    </p:set>
                                    <p:anim calcmode="lin" valueType="num">
                                      <p:cBhvr>
                                        <p:cTn id="17" dur="1000" fill="hold"/>
                                        <p:tgtEl>
                                          <p:spTgt spid="3081"/>
                                        </p:tgtEl>
                                        <p:attrNameLst>
                                          <p:attrName>ppt_x</p:attrName>
                                        </p:attrNameLst>
                                      </p:cBhvr>
                                      <p:tavLst>
                                        <p:tav tm="0">
                                          <p:val>
                                            <p:strVal val="#ppt_x-.2"/>
                                          </p:val>
                                        </p:tav>
                                        <p:tav tm="100000">
                                          <p:val>
                                            <p:strVal val="#ppt_x"/>
                                          </p:val>
                                        </p:tav>
                                      </p:tavLst>
                                    </p:anim>
                                    <p:anim calcmode="lin" valueType="num">
                                      <p:cBhvr>
                                        <p:cTn id="18"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0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077"/>
                                        </p:tgtEl>
                                        <p:attrNameLst>
                                          <p:attrName>style.visibility</p:attrName>
                                        </p:attrNameLst>
                                      </p:cBhvr>
                                      <p:to>
                                        <p:strVal val="visible"/>
                                      </p:to>
                                    </p:set>
                                    <p:anim calcmode="lin" valueType="num">
                                      <p:cBhvr>
                                        <p:cTn id="24" dur="1000" fill="hold"/>
                                        <p:tgtEl>
                                          <p:spTgt spid="3077"/>
                                        </p:tgtEl>
                                        <p:attrNameLst>
                                          <p:attrName>ppt_x</p:attrName>
                                        </p:attrNameLst>
                                      </p:cBhvr>
                                      <p:tavLst>
                                        <p:tav tm="0">
                                          <p:val>
                                            <p:strVal val="#ppt_x-.2"/>
                                          </p:val>
                                        </p:tav>
                                        <p:tav tm="100000">
                                          <p:val>
                                            <p:strVal val="#ppt_x"/>
                                          </p:val>
                                        </p:tav>
                                      </p:tavLst>
                                    </p:anim>
                                    <p:anim calcmode="lin" valueType="num">
                                      <p:cBhvr>
                                        <p:cTn id="25" dur="1000" fill="hold"/>
                                        <p:tgtEl>
                                          <p:spTgt spid="307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077"/>
                                        </p:tgtEl>
                                      </p:cBhvr>
                                    </p:animEffect>
                                  </p:childTnLst>
                                </p:cTn>
                              </p:par>
                              <p:par>
                                <p:cTn id="27" presetID="29" presetClass="entr" presetSubtype="0" fill="hold" nodeType="with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p:cTn id="29" dur="1000" fill="hold"/>
                                        <p:tgtEl>
                                          <p:spTgt spid="3078"/>
                                        </p:tgtEl>
                                        <p:attrNameLst>
                                          <p:attrName>ppt_x</p:attrName>
                                        </p:attrNameLst>
                                      </p:cBhvr>
                                      <p:tavLst>
                                        <p:tav tm="0">
                                          <p:val>
                                            <p:strVal val="#ppt_x-.2"/>
                                          </p:val>
                                        </p:tav>
                                        <p:tav tm="100000">
                                          <p:val>
                                            <p:strVal val="#ppt_x"/>
                                          </p:val>
                                        </p:tav>
                                      </p:tavLst>
                                    </p:anim>
                                    <p:anim calcmode="lin" valueType="num">
                                      <p:cBhvr>
                                        <p:cTn id="30" dur="1000" fill="hold"/>
                                        <p:tgtEl>
                                          <p:spTgt spid="307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078"/>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3082"/>
                                        </p:tgtEl>
                                        <p:attrNameLst>
                                          <p:attrName>style.visibility</p:attrName>
                                        </p:attrNameLst>
                                      </p:cBhvr>
                                      <p:to>
                                        <p:strVal val="visible"/>
                                      </p:to>
                                    </p:set>
                                    <p:anim calcmode="lin" valueType="num">
                                      <p:cBhvr>
                                        <p:cTn id="34" dur="1000" fill="hold"/>
                                        <p:tgtEl>
                                          <p:spTgt spid="3082"/>
                                        </p:tgtEl>
                                        <p:attrNameLst>
                                          <p:attrName>ppt_x</p:attrName>
                                        </p:attrNameLst>
                                      </p:cBhvr>
                                      <p:tavLst>
                                        <p:tav tm="0">
                                          <p:val>
                                            <p:strVal val="#ppt_x-.2"/>
                                          </p:val>
                                        </p:tav>
                                        <p:tav tm="100000">
                                          <p:val>
                                            <p:strVal val="#ppt_x"/>
                                          </p:val>
                                        </p:tav>
                                      </p:tavLst>
                                    </p:anim>
                                    <p:anim calcmode="lin" valueType="num">
                                      <p:cBhvr>
                                        <p:cTn id="35" dur="1000" fill="hold"/>
                                        <p:tgtEl>
                                          <p:spTgt spid="3082"/>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082"/>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3085"/>
                                        </p:tgtEl>
                                        <p:attrNameLst>
                                          <p:attrName>style.visibility</p:attrName>
                                        </p:attrNameLst>
                                      </p:cBhvr>
                                      <p:to>
                                        <p:strVal val="visible"/>
                                      </p:to>
                                    </p:set>
                                    <p:anim calcmode="lin" valueType="num">
                                      <p:cBhvr>
                                        <p:cTn id="39" dur="1000" fill="hold"/>
                                        <p:tgtEl>
                                          <p:spTgt spid="3085"/>
                                        </p:tgtEl>
                                        <p:attrNameLst>
                                          <p:attrName>ppt_x</p:attrName>
                                        </p:attrNameLst>
                                      </p:cBhvr>
                                      <p:tavLst>
                                        <p:tav tm="0">
                                          <p:val>
                                            <p:strVal val="#ppt_x-.2"/>
                                          </p:val>
                                        </p:tav>
                                        <p:tav tm="100000">
                                          <p:val>
                                            <p:strVal val="#ppt_x"/>
                                          </p:val>
                                        </p:tav>
                                      </p:tavLst>
                                    </p:anim>
                                    <p:anim calcmode="lin" valueType="num">
                                      <p:cBhvr>
                                        <p:cTn id="40"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nodeType="clickEffect">
                                  <p:stCondLst>
                                    <p:cond delay="0"/>
                                  </p:stCondLst>
                                  <p:childTnLst>
                                    <p:set>
                                      <p:cBhvr>
                                        <p:cTn id="45" dur="1" fill="hold">
                                          <p:stCondLst>
                                            <p:cond delay="0"/>
                                          </p:stCondLst>
                                        </p:cTn>
                                        <p:tgtEl>
                                          <p:spTgt spid="3079"/>
                                        </p:tgtEl>
                                        <p:attrNameLst>
                                          <p:attrName>style.visibility</p:attrName>
                                        </p:attrNameLst>
                                      </p:cBhvr>
                                      <p:to>
                                        <p:strVal val="visible"/>
                                      </p:to>
                                    </p:set>
                                    <p:anim calcmode="lin" valueType="num">
                                      <p:cBhvr>
                                        <p:cTn id="46" dur="1000" fill="hold"/>
                                        <p:tgtEl>
                                          <p:spTgt spid="3079"/>
                                        </p:tgtEl>
                                        <p:attrNameLst>
                                          <p:attrName>ppt_x</p:attrName>
                                        </p:attrNameLst>
                                      </p:cBhvr>
                                      <p:tavLst>
                                        <p:tav tm="0">
                                          <p:val>
                                            <p:strVal val="#ppt_x-.2"/>
                                          </p:val>
                                        </p:tav>
                                        <p:tav tm="100000">
                                          <p:val>
                                            <p:strVal val="#ppt_x"/>
                                          </p:val>
                                        </p:tav>
                                      </p:tavLst>
                                    </p:anim>
                                    <p:anim calcmode="lin" valueType="num">
                                      <p:cBhvr>
                                        <p:cTn id="47" dur="1000" fill="hold"/>
                                        <p:tgtEl>
                                          <p:spTgt spid="307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079"/>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3083"/>
                                        </p:tgtEl>
                                        <p:attrNameLst>
                                          <p:attrName>style.visibility</p:attrName>
                                        </p:attrNameLst>
                                      </p:cBhvr>
                                      <p:to>
                                        <p:strVal val="visible"/>
                                      </p:to>
                                    </p:set>
                                    <p:anim calcmode="lin" valueType="num">
                                      <p:cBhvr>
                                        <p:cTn id="51" dur="1000" fill="hold"/>
                                        <p:tgtEl>
                                          <p:spTgt spid="3083"/>
                                        </p:tgtEl>
                                        <p:attrNameLst>
                                          <p:attrName>ppt_x</p:attrName>
                                        </p:attrNameLst>
                                      </p:cBhvr>
                                      <p:tavLst>
                                        <p:tav tm="0">
                                          <p:val>
                                            <p:strVal val="#ppt_x-.2"/>
                                          </p:val>
                                        </p:tav>
                                        <p:tav tm="100000">
                                          <p:val>
                                            <p:strVal val="#ppt_x"/>
                                          </p:val>
                                        </p:tav>
                                      </p:tavLst>
                                    </p:anim>
                                    <p:anim calcmode="lin" valueType="num">
                                      <p:cBhvr>
                                        <p:cTn id="52"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083"/>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3086"/>
                                        </p:tgtEl>
                                        <p:attrNameLst>
                                          <p:attrName>style.visibility</p:attrName>
                                        </p:attrNameLst>
                                      </p:cBhvr>
                                      <p:to>
                                        <p:strVal val="visible"/>
                                      </p:to>
                                    </p:set>
                                    <p:anim calcmode="lin" valueType="num">
                                      <p:cBhvr>
                                        <p:cTn id="56" dur="1000" fill="hold"/>
                                        <p:tgtEl>
                                          <p:spTgt spid="3086"/>
                                        </p:tgtEl>
                                        <p:attrNameLst>
                                          <p:attrName>ppt_x</p:attrName>
                                        </p:attrNameLst>
                                      </p:cBhvr>
                                      <p:tavLst>
                                        <p:tav tm="0">
                                          <p:val>
                                            <p:strVal val="#ppt_x-.2"/>
                                          </p:val>
                                        </p:tav>
                                        <p:tav tm="100000">
                                          <p:val>
                                            <p:strVal val="#ppt_x"/>
                                          </p:val>
                                        </p:tav>
                                      </p:tavLst>
                                    </p:anim>
                                    <p:anim calcmode="lin" valueType="num">
                                      <p:cBhvr>
                                        <p:cTn id="57" dur="1000" fill="hold"/>
                                        <p:tgtEl>
                                          <p:spTgt spid="308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81" grpId="0"/>
      <p:bldP spid="3082" grpId="0"/>
      <p:bldP spid="3083" grpId="0"/>
      <p:bldP spid="3084" grpId="0"/>
      <p:bldP spid="3085" grpId="0"/>
      <p:bldP spid="30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ltLang="en-US"/>
              <a:t>Choke Damping</a:t>
            </a:r>
          </a:p>
        </p:txBody>
      </p:sp>
      <p:grpSp>
        <p:nvGrpSpPr>
          <p:cNvPr id="34819" name="Group 4"/>
          <p:cNvGrpSpPr>
            <a:grpSpLocks noChangeAspect="1"/>
          </p:cNvGrpSpPr>
          <p:nvPr/>
        </p:nvGrpSpPr>
        <p:grpSpPr bwMode="auto">
          <a:xfrm>
            <a:off x="6300788" y="2924175"/>
            <a:ext cx="2322512" cy="3455988"/>
            <a:chOff x="3882" y="1470"/>
            <a:chExt cx="4098" cy="6097"/>
          </a:xfrm>
        </p:grpSpPr>
        <p:pic>
          <p:nvPicPr>
            <p:cNvPr id="348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 y="1485"/>
              <a:ext cx="1338" cy="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 y="1485"/>
              <a:ext cx="1276" cy="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 y="1470"/>
              <a:ext cx="1275" cy="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0" name="Group 8"/>
          <p:cNvGrpSpPr>
            <a:grpSpLocks/>
          </p:cNvGrpSpPr>
          <p:nvPr/>
        </p:nvGrpSpPr>
        <p:grpSpPr bwMode="auto">
          <a:xfrm>
            <a:off x="468313" y="1412875"/>
            <a:ext cx="3816350" cy="2808288"/>
            <a:chOff x="1314" y="6508"/>
            <a:chExt cx="4275" cy="2670"/>
          </a:xfrm>
        </p:grpSpPr>
        <p:pic>
          <p:nvPicPr>
            <p:cNvPr id="3482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 y="6508"/>
              <a:ext cx="2535" cy="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4" y="6598"/>
              <a:ext cx="646" cy="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11"/>
            <p:cNvSpPr txBox="1">
              <a:spLocks noChangeArrowheads="1"/>
            </p:cNvSpPr>
            <p:nvPr/>
          </p:nvSpPr>
          <p:spPr bwMode="auto">
            <a:xfrm>
              <a:off x="4674" y="6673"/>
              <a:ext cx="750"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load</a:t>
              </a:r>
              <a:endParaRPr lang="en-GB" altLang="en-US" sz="1800"/>
            </a:p>
          </p:txBody>
        </p:sp>
        <p:sp>
          <p:nvSpPr>
            <p:cNvPr id="34825" name="Text Box 12"/>
            <p:cNvSpPr txBox="1">
              <a:spLocks noChangeArrowheads="1"/>
            </p:cNvSpPr>
            <p:nvPr/>
          </p:nvSpPr>
          <p:spPr bwMode="auto">
            <a:xfrm>
              <a:off x="4659" y="7558"/>
              <a:ext cx="91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choke</a:t>
              </a:r>
              <a:endParaRPr lang="en-GB" altLang="en-US" sz="1800"/>
            </a:p>
          </p:txBody>
        </p:sp>
        <p:sp>
          <p:nvSpPr>
            <p:cNvPr id="34826" name="Text Box 13"/>
            <p:cNvSpPr txBox="1">
              <a:spLocks noChangeArrowheads="1"/>
            </p:cNvSpPr>
            <p:nvPr/>
          </p:nvSpPr>
          <p:spPr bwMode="auto">
            <a:xfrm>
              <a:off x="4674" y="8473"/>
              <a:ext cx="915"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cavity</a:t>
              </a:r>
              <a:endParaRPr lang="en-GB" altLang="en-US" sz="1800"/>
            </a:p>
          </p:txBody>
        </p:sp>
        <p:sp>
          <p:nvSpPr>
            <p:cNvPr id="34827" name="Line 14"/>
            <p:cNvSpPr>
              <a:spLocks noChangeShapeType="1"/>
            </p:cNvSpPr>
            <p:nvPr/>
          </p:nvSpPr>
          <p:spPr bwMode="auto">
            <a:xfrm flipH="1">
              <a:off x="4194" y="6925"/>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GB"/>
            </a:p>
          </p:txBody>
        </p:sp>
        <p:sp>
          <p:nvSpPr>
            <p:cNvPr id="34828" name="Line 15"/>
            <p:cNvSpPr>
              <a:spLocks noChangeShapeType="1"/>
            </p:cNvSpPr>
            <p:nvPr/>
          </p:nvSpPr>
          <p:spPr bwMode="auto">
            <a:xfrm flipH="1">
              <a:off x="4194" y="7813"/>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GB"/>
            </a:p>
          </p:txBody>
        </p:sp>
        <p:sp>
          <p:nvSpPr>
            <p:cNvPr id="34829" name="Line 16"/>
            <p:cNvSpPr>
              <a:spLocks noChangeShapeType="1"/>
            </p:cNvSpPr>
            <p:nvPr/>
          </p:nvSpPr>
          <p:spPr bwMode="auto">
            <a:xfrm flipH="1">
              <a:off x="4194" y="8728"/>
              <a:ext cx="54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GB"/>
            </a:p>
          </p:txBody>
        </p:sp>
      </p:grpSp>
      <p:sp>
        <p:nvSpPr>
          <p:cNvPr id="34821" name="Text Box 17"/>
          <p:cNvSpPr txBox="1">
            <a:spLocks noChangeArrowheads="1"/>
          </p:cNvSpPr>
          <p:nvPr/>
        </p:nvSpPr>
        <p:spPr bwMode="auto">
          <a:xfrm>
            <a:off x="539750" y="4365625"/>
            <a:ext cx="547241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For high gradient accelerators, choke mode damping has been proposed. This design uses a ferrite damper inside the cavity which is shielded from the operating mode using a ‘choke’. A choke is a type of resonant filter that excludes certain frequencies from passing.</a:t>
            </a:r>
          </a:p>
          <a:p>
            <a:pPr eaLnBrk="1" hangingPunct="1">
              <a:spcBef>
                <a:spcPct val="50000"/>
              </a:spcBef>
              <a:buFontTx/>
              <a:buNone/>
            </a:pPr>
            <a:r>
              <a:rPr lang="en-GB" altLang="en-US" sz="1800"/>
              <a:t>The advantage of this is simpler (axially-symmetric) manufacturing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p:txBody>
          <a:bodyPr/>
          <a:lstStyle/>
          <a:p>
            <a:r>
              <a:rPr lang="en-GB" altLang="en-US"/>
              <a:t>Multicell cavity damping</a:t>
            </a:r>
          </a:p>
        </p:txBody>
      </p:sp>
      <mc:AlternateContent xmlns:mc="http://schemas.openxmlformats.org/markup-compatibility/2006">
        <mc:Choice xmlns:a14="http://schemas.microsoft.com/office/drawing/2010/main" Requires="a14">
          <p:sp>
            <p:nvSpPr>
              <p:cNvPr id="35843" name="Content Placeholder 2"/>
              <p:cNvSpPr>
                <a:spLocks noGrp="1" noChangeArrowheads="1"/>
              </p:cNvSpPr>
              <p:nvPr>
                <p:ph idx="1"/>
              </p:nvPr>
            </p:nvSpPr>
            <p:spPr/>
            <p:txBody>
              <a:bodyPr/>
              <a:lstStyle/>
              <a:p>
                <a:r>
                  <a:rPr lang="en-GB" altLang="en-US" sz="2000"/>
                  <a:t>Each coupler removes a given power when a field is applied to it.</a:t>
                </a:r>
              </a:p>
              <a:p>
                <a:r>
                  <a:rPr lang="en-GB" altLang="en-US" sz="2000"/>
                  <a:t>The Q factor and hence damping is given by </a:t>
                </a:r>
                <a14:m>
                  <m:oMath xmlns:m="http://schemas.openxmlformats.org/officeDocument/2006/math">
                    <m:r>
                      <a:rPr lang="en-GB" altLang="en-US" sz="2000" i="1" dirty="0" smtClean="0">
                        <a:latin typeface="Cambria Math" panose="02040503050406030204" pitchFamily="18" charset="0"/>
                      </a:rPr>
                      <m:t>𝑄</m:t>
                    </m:r>
                    <m:r>
                      <a:rPr lang="en-GB" altLang="en-US" sz="2000" i="1" baseline="-25000" dirty="0" err="1" smtClean="0">
                        <a:latin typeface="Cambria Math" panose="02040503050406030204" pitchFamily="18" charset="0"/>
                      </a:rPr>
                      <m:t>𝑒</m:t>
                    </m:r>
                    <m:r>
                      <a:rPr lang="en-GB" altLang="en-US" sz="2000" i="1" dirty="0" smtClean="0">
                        <a:latin typeface="Cambria Math" panose="02040503050406030204" pitchFamily="18" charset="0"/>
                      </a:rPr>
                      <m:t>=</m:t>
                    </m:r>
                    <m:r>
                      <a:rPr lang="en-US" altLang="en-US" sz="2000" b="0" i="1" dirty="0" smtClean="0">
                        <a:latin typeface="Cambria Math" panose="02040503050406030204" pitchFamily="18" charset="0"/>
                      </a:rPr>
                      <m:t>𝜔</m:t>
                    </m:r>
                    <m:r>
                      <a:rPr lang="en-GB" altLang="en-US" sz="2000" i="1" dirty="0" err="1" smtClean="0">
                        <a:latin typeface="Cambria Math" panose="02040503050406030204" pitchFamily="18" charset="0"/>
                      </a:rPr>
                      <m:t>𝑈</m:t>
                    </m:r>
                    <m:r>
                      <a:rPr lang="en-GB" altLang="en-US" sz="2000" i="1" dirty="0" smtClean="0">
                        <a:latin typeface="Cambria Math" panose="02040503050406030204" pitchFamily="18" charset="0"/>
                      </a:rPr>
                      <m:t>/</m:t>
                    </m:r>
                    <m:r>
                      <a:rPr lang="en-GB" altLang="en-US" sz="2000" i="1" dirty="0" smtClean="0">
                        <a:latin typeface="Cambria Math" panose="02040503050406030204" pitchFamily="18" charset="0"/>
                      </a:rPr>
                      <m:t>𝑃</m:t>
                    </m:r>
                  </m:oMath>
                </a14:m>
                <a:endParaRPr lang="en-GB" altLang="en-US" sz="2000"/>
              </a:p>
              <a:p>
                <a:r>
                  <a:rPr lang="en-GB" altLang="en-US" sz="2000"/>
                  <a:t>Multi-cell cavities have more stored energy hence have higher Q factors</a:t>
                </a:r>
              </a:p>
              <a:p>
                <a:r>
                  <a:rPr lang="en-GB" altLang="en-US" sz="2000"/>
                  <a:t>In addition HOMs can be trapped in the middle cells and will have low fields at the couplers.</a:t>
                </a:r>
              </a:p>
              <a:p>
                <a:r>
                  <a:rPr lang="en-GB" altLang="en-US" sz="2000"/>
                  <a:t>Damping requirements must be carefully balanced vs the length and cost of the RF section.</a:t>
                </a:r>
              </a:p>
              <a:p>
                <a:endParaRPr lang="en-GB" altLang="en-US" sz="2000"/>
              </a:p>
              <a:p>
                <a:r>
                  <a:rPr lang="en-GB" altLang="en-US" sz="2400"/>
                  <a:t>CEBAF = 5 cells, high current but a linac</a:t>
                </a:r>
              </a:p>
              <a:p>
                <a:r>
                  <a:rPr lang="en-GB" altLang="en-US" sz="2400"/>
                  <a:t>DLS = 1 cell, high current storage ring</a:t>
                </a:r>
              </a:p>
              <a:p>
                <a:r>
                  <a:rPr lang="en-GB" altLang="en-US" sz="2400"/>
                  <a:t>SOLIEL = 2 cell, high current storage ring</a:t>
                </a:r>
              </a:p>
              <a:p>
                <a:r>
                  <a:rPr lang="en-GB" altLang="en-US" sz="2400"/>
                  <a:t>ILC =9 cells, high gradient low current</a:t>
                </a:r>
              </a:p>
            </p:txBody>
          </p:sp>
        </mc:Choice>
        <mc:Fallback>
          <p:sp>
            <p:nvSpPr>
              <p:cNvPr id="35843" name="Content Placeholder 2"/>
              <p:cNvSpPr>
                <a:spLocks noGrp="1" noRot="1" noChangeAspect="1" noMove="1" noResize="1" noEditPoints="1" noAdjustHandles="1" noChangeArrowheads="1" noChangeShapeType="1" noTextEdit="1"/>
              </p:cNvSpPr>
              <p:nvPr>
                <p:ph idx="1"/>
              </p:nvPr>
            </p:nvSpPr>
            <p:spPr>
              <a:blipFill>
                <a:blip r:embed="rId2"/>
                <a:stretch>
                  <a:fillRect l="-963" t="-674" r="-1037" b="-11321"/>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p:nvPr>
        </p:nvSpPr>
        <p:spPr/>
        <p:txBody>
          <a:bodyPr/>
          <a:lstStyle/>
          <a:p>
            <a:r>
              <a:rPr lang="en-GB" altLang="en-US"/>
              <a:t>Putting it all together</a:t>
            </a:r>
          </a:p>
        </p:txBody>
      </p:sp>
      <p:sp>
        <p:nvSpPr>
          <p:cNvPr id="36867" name="Content Placeholder 2"/>
          <p:cNvSpPr>
            <a:spLocks noGrp="1" noChangeArrowheads="1"/>
          </p:cNvSpPr>
          <p:nvPr>
            <p:ph idx="1"/>
          </p:nvPr>
        </p:nvSpPr>
        <p:spPr/>
        <p:txBody>
          <a:bodyPr/>
          <a:lstStyle/>
          <a:p>
            <a:r>
              <a:rPr lang="en-GB" altLang="en-US" sz="2400"/>
              <a:t>First we need to know the beam current, how much it needs to be accelerated by, and the overvoltage.</a:t>
            </a:r>
          </a:p>
          <a:p>
            <a:r>
              <a:rPr lang="en-GB" altLang="en-US" sz="2400"/>
              <a:t>Can use this to calculate required power and Q factors for an SRF and/or NCRF system based on pillbox numbers.</a:t>
            </a:r>
          </a:p>
          <a:p>
            <a:r>
              <a:rPr lang="en-GB" altLang="en-US" sz="2400"/>
              <a:t>Investigate possible power sources.</a:t>
            </a:r>
          </a:p>
          <a:p>
            <a:r>
              <a:rPr lang="en-GB" altLang="en-US" sz="2400"/>
              <a:t>Single or </a:t>
            </a:r>
            <a:r>
              <a:rPr lang="en-GB" altLang="en-US" sz="2400" err="1"/>
              <a:t>multicell</a:t>
            </a:r>
            <a:r>
              <a:rPr lang="en-GB" altLang="en-US" sz="2400"/>
              <a:t>?</a:t>
            </a:r>
          </a:p>
          <a:p>
            <a:r>
              <a:rPr lang="en-GB" altLang="en-US" sz="2400"/>
              <a:t>SCRF or NCRF</a:t>
            </a:r>
          </a:p>
          <a:p>
            <a:r>
              <a:rPr lang="en-GB" altLang="en-US" sz="2400"/>
              <a:t>Choose frequency.</a:t>
            </a:r>
          </a:p>
          <a:p>
            <a:r>
              <a:rPr lang="en-GB" altLang="en-US" sz="2400"/>
              <a:t>Model real cavity and look at HOM damping.</a:t>
            </a:r>
          </a:p>
          <a:p>
            <a:r>
              <a:rPr lang="en-GB" altLang="en-US" sz="2400"/>
              <a:t>Adjust calculations using numbers from RF models.</a:t>
            </a:r>
          </a:p>
          <a:p>
            <a:pPr>
              <a:buFontTx/>
              <a:buNone/>
            </a:pPr>
            <a:endParaRPr lang="en-GB" altLang="en-US" sz="2400"/>
          </a:p>
          <a:p>
            <a:endParaRPr lang="en-GB" altLang="en-US"/>
          </a:p>
          <a:p>
            <a:endParaRPr lang="en-GB"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endParaRPr lang="en-GB"/>
          </a:p>
        </p:txBody>
      </p:sp>
      <p:sp>
        <p:nvSpPr>
          <p:cNvPr id="3" name="Content Placeholder 2"/>
          <p:cNvSpPr>
            <a:spLocks noGrp="1"/>
          </p:cNvSpPr>
          <p:nvPr>
            <p:ph idx="1"/>
          </p:nvPr>
        </p:nvSpPr>
        <p:spPr/>
        <p:txBody>
          <a:bodyPr/>
          <a:lstStyle/>
          <a:p>
            <a:pPr marL="0" indent="0">
              <a:buNone/>
            </a:pPr>
            <a:r>
              <a:rPr lang="en-US" sz="2400"/>
              <a:t>Linear Accelerators – </a:t>
            </a:r>
            <a:r>
              <a:rPr lang="en-US" sz="2400" err="1"/>
              <a:t>Wangler</a:t>
            </a:r>
            <a:endParaRPr lang="en-US" sz="2400"/>
          </a:p>
          <a:p>
            <a:pPr marL="0" indent="0">
              <a:buNone/>
            </a:pPr>
            <a:endParaRPr lang="en-US" sz="2400"/>
          </a:p>
          <a:p>
            <a:pPr marL="0" indent="0">
              <a:buNone/>
            </a:pPr>
            <a:r>
              <a:rPr lang="en-US" sz="2400"/>
              <a:t>HOM mitigation – R. Jones RF CAS 2010 </a:t>
            </a:r>
            <a:r>
              <a:rPr lang="en-US" sz="2400">
                <a:hlinkClick r:id="rId2"/>
              </a:rPr>
              <a:t>https://indico.cern.ch/event/69321/contributions/2069682/attachments/1028719/1464831/Jones-1.pdf</a:t>
            </a:r>
            <a:endParaRPr lang="en-US" sz="2400"/>
          </a:p>
          <a:p>
            <a:pPr marL="0" indent="0">
              <a:buNone/>
            </a:pPr>
            <a:endParaRPr lang="en-US" sz="2400"/>
          </a:p>
          <a:p>
            <a:pPr marL="0" indent="0">
              <a:buNone/>
            </a:pPr>
            <a:r>
              <a:rPr lang="en-US" sz="2400"/>
              <a:t>HOM dampers – S. </a:t>
            </a:r>
            <a:r>
              <a:rPr lang="en-US" sz="2400" err="1"/>
              <a:t>Belomestnykh</a:t>
            </a:r>
            <a:r>
              <a:rPr lang="en-US" sz="2400"/>
              <a:t> USPAS 2009 </a:t>
            </a:r>
            <a:r>
              <a:rPr lang="en-US" sz="2400">
                <a:hlinkClick r:id="rId3"/>
              </a:rPr>
              <a:t>https://uspas.fnal.gov/materials/09UNM/SRF/USPAS2009_Lecture_11_HOM_dampers.pdf</a:t>
            </a:r>
            <a:endParaRPr lang="en-US" sz="2400"/>
          </a:p>
          <a:p>
            <a:pPr marL="0" indent="0">
              <a:buNone/>
            </a:pPr>
            <a:endParaRPr lang="en-US" sz="2400"/>
          </a:p>
          <a:p>
            <a:pPr marL="0" indent="0">
              <a:buNone/>
            </a:pPr>
            <a:endParaRPr lang="en-US" sz="2400"/>
          </a:p>
          <a:p>
            <a:pPr marL="0" indent="0">
              <a:buNone/>
            </a:pPr>
            <a:endParaRPr lang="en-GB"/>
          </a:p>
        </p:txBody>
      </p:sp>
    </p:spTree>
    <p:extLst>
      <p:ext uri="{BB962C8B-B14F-4D97-AF65-F5344CB8AC3E}">
        <p14:creationId xmlns:p14="http://schemas.microsoft.com/office/powerpoint/2010/main" val="824689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B8F0-4D7E-4CD1-0ED9-F76D3C590A6A}"/>
              </a:ext>
            </a:extLst>
          </p:cNvPr>
          <p:cNvSpPr>
            <a:spLocks noGrp="1"/>
          </p:cNvSpPr>
          <p:nvPr>
            <p:ph type="title"/>
          </p:nvPr>
        </p:nvSpPr>
        <p:spPr/>
        <p:txBody>
          <a:bodyPr/>
          <a:lstStyle/>
          <a:p>
            <a:r>
              <a:rPr lang="en-GB"/>
              <a:t>Assessment</a:t>
            </a:r>
          </a:p>
        </p:txBody>
      </p:sp>
      <p:sp>
        <p:nvSpPr>
          <p:cNvPr id="3" name="Content Placeholder 2">
            <a:extLst>
              <a:ext uri="{FF2B5EF4-FFF2-40B4-BE49-F238E27FC236}">
                <a16:creationId xmlns:a16="http://schemas.microsoft.com/office/drawing/2014/main" id="{DE067DDF-65E3-3681-C116-1DD79519A77F}"/>
              </a:ext>
            </a:extLst>
          </p:cNvPr>
          <p:cNvSpPr>
            <a:spLocks noGrp="1"/>
          </p:cNvSpPr>
          <p:nvPr>
            <p:ph idx="1"/>
          </p:nvPr>
        </p:nvSpPr>
        <p:spPr/>
        <p:txBody>
          <a:bodyPr/>
          <a:lstStyle/>
          <a:p>
            <a:r>
              <a:rPr lang="en-GB"/>
              <a:t>RF assessment will be on the Indico for today’s lecture</a:t>
            </a:r>
          </a:p>
          <a:p>
            <a:r>
              <a:rPr lang="en-GB"/>
              <a:t>Due date is 16</a:t>
            </a:r>
            <a:r>
              <a:rPr lang="en-GB" baseline="30000"/>
              <a:t>th</a:t>
            </a:r>
            <a:r>
              <a:rPr lang="en-GB"/>
              <a:t> February</a:t>
            </a:r>
          </a:p>
          <a:p>
            <a:r>
              <a:rPr lang="en-GB"/>
              <a:t>Email me your answers </a:t>
            </a:r>
            <a:r>
              <a:rPr lang="en-GB">
                <a:hlinkClick r:id="rId2"/>
              </a:rPr>
              <a:t>louise.cowie@stfc.ac.uk</a:t>
            </a:r>
            <a:r>
              <a:rPr lang="en-GB"/>
              <a:t> or drop them on my desk A24B</a:t>
            </a:r>
          </a:p>
        </p:txBody>
      </p:sp>
    </p:spTree>
    <p:extLst>
      <p:ext uri="{BB962C8B-B14F-4D97-AF65-F5344CB8AC3E}">
        <p14:creationId xmlns:p14="http://schemas.microsoft.com/office/powerpoint/2010/main" val="237276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a:t>Bunch Spectrum</a:t>
            </a:r>
          </a:p>
        </p:txBody>
      </p:sp>
      <p:sp>
        <p:nvSpPr>
          <p:cNvPr id="6147" name="Rectangle 3"/>
          <p:cNvSpPr>
            <a:spLocks noGrp="1" noChangeArrowheads="1"/>
          </p:cNvSpPr>
          <p:nvPr>
            <p:ph type="body" idx="1"/>
          </p:nvPr>
        </p:nvSpPr>
        <p:spPr>
          <a:xfrm>
            <a:off x="457200" y="1600200"/>
            <a:ext cx="8229600" cy="5068888"/>
          </a:xfrm>
        </p:spPr>
        <p:txBody>
          <a:bodyPr/>
          <a:lstStyle/>
          <a:p>
            <a:pPr eaLnBrk="1" hangingPunct="1">
              <a:lnSpc>
                <a:spcPct val="80000"/>
              </a:lnSpc>
            </a:pPr>
            <a:r>
              <a:rPr lang="en-GB" altLang="en-US" sz="2000"/>
              <a:t>A charged bunch can induce </a:t>
            </a:r>
            <a:r>
              <a:rPr lang="en-GB" altLang="en-US" sz="2000" err="1"/>
              <a:t>wakefields</a:t>
            </a:r>
            <a:r>
              <a:rPr lang="en-GB" altLang="en-US" sz="2000"/>
              <a:t> over a wide spectrum</a:t>
            </a:r>
          </a:p>
          <a:p>
            <a:pPr eaLnBrk="1" hangingPunct="1">
              <a:lnSpc>
                <a:spcPct val="80000"/>
              </a:lnSpc>
            </a:pPr>
            <a:r>
              <a:rPr lang="en-GB" altLang="en-US" sz="2000"/>
              <a:t>A Gaussian bunch has a Gaussian spectrum.</a:t>
            </a:r>
          </a:p>
          <a:p>
            <a:pPr eaLnBrk="1" hangingPunct="1">
              <a:lnSpc>
                <a:spcPct val="80000"/>
              </a:lnSpc>
            </a:pPr>
            <a:endParaRPr lang="en-GB" altLang="en-US" sz="2000"/>
          </a:p>
          <a:p>
            <a:pPr eaLnBrk="1" hangingPunct="1">
              <a:lnSpc>
                <a:spcPct val="80000"/>
              </a:lnSpc>
            </a:pPr>
            <a:endParaRPr lang="en-GB" altLang="en-US" sz="2000"/>
          </a:p>
          <a:p>
            <a:pPr lvl="8">
              <a:lnSpc>
                <a:spcPct val="80000"/>
              </a:lnSpc>
            </a:pPr>
            <a:endParaRPr lang="en-GB" altLang="en-US" sz="800"/>
          </a:p>
          <a:p>
            <a:pPr eaLnBrk="1" hangingPunct="1">
              <a:lnSpc>
                <a:spcPct val="80000"/>
              </a:lnSpc>
            </a:pPr>
            <a:endParaRPr lang="en-GB" altLang="en-US" sz="2000"/>
          </a:p>
          <a:p>
            <a:pPr eaLnBrk="1" hangingPunct="1">
              <a:lnSpc>
                <a:spcPct val="80000"/>
              </a:lnSpc>
            </a:pPr>
            <a:endParaRPr lang="en-GB" altLang="en-US" sz="2000"/>
          </a:p>
          <a:p>
            <a:pPr eaLnBrk="1" hangingPunct="1">
              <a:lnSpc>
                <a:spcPct val="80000"/>
              </a:lnSpc>
            </a:pPr>
            <a:endParaRPr lang="en-GB" altLang="en-US" sz="2000"/>
          </a:p>
          <a:p>
            <a:pPr eaLnBrk="1" hangingPunct="1">
              <a:lnSpc>
                <a:spcPct val="80000"/>
              </a:lnSpc>
            </a:pPr>
            <a:endParaRPr lang="en-GB" altLang="en-US" sz="2000"/>
          </a:p>
          <a:p>
            <a:pPr eaLnBrk="1" hangingPunct="1">
              <a:lnSpc>
                <a:spcPct val="80000"/>
              </a:lnSpc>
            </a:pPr>
            <a:endParaRPr lang="en-GB" altLang="en-US" sz="2000"/>
          </a:p>
          <a:p>
            <a:pPr eaLnBrk="1" hangingPunct="1">
              <a:lnSpc>
                <a:spcPct val="80000"/>
              </a:lnSpc>
            </a:pPr>
            <a:endParaRPr lang="en-GB" altLang="en-US" sz="2000"/>
          </a:p>
          <a:p>
            <a:pPr eaLnBrk="1" hangingPunct="1">
              <a:lnSpc>
                <a:spcPct val="80000"/>
              </a:lnSpc>
            </a:pPr>
            <a:endParaRPr lang="en-GB" altLang="en-US" sz="2000"/>
          </a:p>
          <a:p>
            <a:pPr eaLnBrk="1" hangingPunct="1">
              <a:lnSpc>
                <a:spcPct val="80000"/>
              </a:lnSpc>
            </a:pPr>
            <a:r>
              <a:rPr lang="en-GB" altLang="en-US" sz="2000"/>
              <a:t>On the short timescale (within the bunch) all the frequencies induced can act on following electrons within the bunch.</a:t>
            </a:r>
          </a:p>
          <a:p>
            <a:pPr eaLnBrk="1" hangingPunct="1">
              <a:lnSpc>
                <a:spcPct val="80000"/>
              </a:lnSpc>
            </a:pPr>
            <a:r>
              <a:rPr lang="en-GB" altLang="en-US" sz="2000"/>
              <a:t>On a longer timescale (between bunches) the high frequencies decay and only trapped low frequency (high Q) modes participate in the interaction.</a:t>
            </a:r>
          </a:p>
        </p:txBody>
      </p:sp>
      <p:sp>
        <p:nvSpPr>
          <p:cNvPr id="6149" name="Rectangle 6"/>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mc:AlternateContent xmlns:mc="http://schemas.openxmlformats.org/markup-compatibility/2006">
        <mc:Choice xmlns:a14="http://schemas.microsoft.com/office/drawing/2010/main" Requires="a14">
          <p:sp>
            <p:nvSpPr>
              <p:cNvPr id="2" name="TextBox 1"/>
              <p:cNvSpPr txBox="1"/>
              <p:nvPr/>
            </p:nvSpPr>
            <p:spPr>
              <a:xfrm>
                <a:off x="1387377" y="2228632"/>
                <a:ext cx="1516697" cy="511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𝜌</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𝑧</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𝑧</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den>
                          </m:f>
                        </m:sup>
                      </m:sSup>
                    </m:oMath>
                  </m:oMathPara>
                </a14:m>
                <a:endParaRPr lang="en-GB" sz="2000"/>
              </a:p>
            </p:txBody>
          </p:sp>
        </mc:Choice>
        <mc:Fallback>
          <p:sp>
            <p:nvSpPr>
              <p:cNvPr id="2" name="TextBox 1"/>
              <p:cNvSpPr txBox="1">
                <a:spLocks noRot="1" noChangeAspect="1" noMove="1" noResize="1" noEditPoints="1" noAdjustHandles="1" noChangeArrowheads="1" noChangeShapeType="1" noTextEdit="1"/>
              </p:cNvSpPr>
              <p:nvPr/>
            </p:nvSpPr>
            <p:spPr>
              <a:xfrm>
                <a:off x="1387377" y="2228632"/>
                <a:ext cx="1516697" cy="51148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259271" y="2203232"/>
                <a:ext cx="1594604" cy="5148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𝜌</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𝑐𝑡</m:t>
                                  </m:r>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den>
                          </m:f>
                        </m:sup>
                      </m:sSup>
                    </m:oMath>
                  </m:oMathPara>
                </a14:m>
                <a:endParaRPr lang="en-GB" sz="2000"/>
              </a:p>
            </p:txBody>
          </p:sp>
        </mc:Choice>
        <mc:Fallback>
          <p:sp>
            <p:nvSpPr>
              <p:cNvPr id="8" name="TextBox 7"/>
              <p:cNvSpPr txBox="1">
                <a:spLocks noRot="1" noChangeAspect="1" noMove="1" noResize="1" noEditPoints="1" noAdjustHandles="1" noChangeArrowheads="1" noChangeShapeType="1" noTextEdit="1"/>
              </p:cNvSpPr>
              <p:nvPr/>
            </p:nvSpPr>
            <p:spPr>
              <a:xfrm>
                <a:off x="3259271" y="2203232"/>
                <a:ext cx="1594604" cy="5148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5148064" y="2207700"/>
                <a:ext cx="2039084" cy="511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𝐴</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r>
                                    <a:rPr lang="en-US" sz="2000" b="0" i="1" smtClean="0">
                                      <a:latin typeface="Cambria Math" panose="02040503050406030204" pitchFamily="18" charset="0"/>
                                    </a:rPr>
                                    <m:t>𝜋</m:t>
                                  </m:r>
                                </m:e>
                                <m:sup>
                                  <m:r>
                                    <a:rPr lang="en-US" sz="2000" b="0" i="1" smtClean="0">
                                      <a:latin typeface="Cambria Math" panose="02040503050406030204" pitchFamily="18" charset="0"/>
                                    </a:rPr>
                                    <m:t>2</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2</m:t>
                                  </m:r>
                                </m:sup>
                              </m:sSup>
                            </m:den>
                          </m:f>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𝑓</m:t>
                              </m:r>
                            </m:e>
                            <m:sup>
                              <m:r>
                                <a:rPr lang="en-US" sz="2000" b="0" i="1" smtClean="0">
                                  <a:latin typeface="Cambria Math" panose="02040503050406030204" pitchFamily="18" charset="0"/>
                                </a:rPr>
                                <m:t>2</m:t>
                              </m:r>
                            </m:sup>
                          </m:sSup>
                        </m:sup>
                      </m:sSup>
                    </m:oMath>
                  </m:oMathPara>
                </a14:m>
                <a:endParaRPr lang="en-GB" sz="2000"/>
              </a:p>
            </p:txBody>
          </p:sp>
        </mc:Choice>
        <mc:Fallback>
          <p:sp>
            <p:nvSpPr>
              <p:cNvPr id="9" name="TextBox 8"/>
              <p:cNvSpPr txBox="1">
                <a:spLocks noRot="1" noChangeAspect="1" noMove="1" noResize="1" noEditPoints="1" noAdjustHandles="1" noChangeArrowheads="1" noChangeShapeType="1" noTextEdit="1"/>
              </p:cNvSpPr>
              <p:nvPr/>
            </p:nvSpPr>
            <p:spPr>
              <a:xfrm>
                <a:off x="5148064" y="2207700"/>
                <a:ext cx="2039084" cy="511487"/>
              </a:xfrm>
              <a:prstGeom prst="rect">
                <a:avLst/>
              </a:prstGeom>
              <a:blipFill>
                <a:blip r:embed="rId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371712" y="2892410"/>
            <a:ext cx="4032448" cy="2098011"/>
          </a:xfrm>
          <a:prstGeom prst="rect">
            <a:avLst/>
          </a:prstGeom>
        </p:spPr>
      </p:pic>
      <p:pic>
        <p:nvPicPr>
          <p:cNvPr id="4" name="Picture 3"/>
          <p:cNvPicPr>
            <a:picLocks noChangeAspect="1"/>
          </p:cNvPicPr>
          <p:nvPr/>
        </p:nvPicPr>
        <p:blipFill>
          <a:blip r:embed="rId6"/>
          <a:stretch>
            <a:fillRect/>
          </a:stretch>
        </p:blipFill>
        <p:spPr>
          <a:xfrm>
            <a:off x="4572000" y="2903103"/>
            <a:ext cx="3943910" cy="20892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a:t>Mode Indices</a:t>
            </a:r>
          </a:p>
        </p:txBody>
      </p:sp>
      <p:sp>
        <p:nvSpPr>
          <p:cNvPr id="7171" name="Rectangle 3"/>
          <p:cNvSpPr>
            <a:spLocks noGrp="1" noChangeArrowheads="1"/>
          </p:cNvSpPr>
          <p:nvPr>
            <p:ph type="body" idx="1"/>
          </p:nvPr>
        </p:nvSpPr>
        <p:spPr/>
        <p:txBody>
          <a:bodyPr/>
          <a:lstStyle/>
          <a:p>
            <a:pPr eaLnBrk="1" hangingPunct="1"/>
            <a:r>
              <a:rPr lang="en-US" altLang="en-US" sz="2000"/>
              <a:t>All modes in the beams frequency spectrum are excited. </a:t>
            </a:r>
          </a:p>
          <a:p>
            <a:pPr eaLnBrk="1" hangingPunct="1"/>
            <a:r>
              <a:rPr lang="en-US" altLang="en-US" sz="2000"/>
              <a:t>Modes are of order TM</a:t>
            </a:r>
            <a:r>
              <a:rPr lang="en-US" altLang="en-US" sz="2000" baseline="-25000"/>
              <a:t>mnp</a:t>
            </a:r>
            <a:r>
              <a:rPr lang="en-US" altLang="en-US" sz="2000"/>
              <a:t>, the first mode is the TM</a:t>
            </a:r>
            <a:r>
              <a:rPr lang="en-US" altLang="en-US" sz="2000" baseline="-25000"/>
              <a:t>010</a:t>
            </a:r>
            <a:r>
              <a:rPr lang="en-US" altLang="en-US" sz="2000"/>
              <a:t> accelerating mode so all other modes are higher order modes (HOMs)</a:t>
            </a:r>
          </a:p>
          <a:p>
            <a:pPr eaLnBrk="1" hangingPunct="1"/>
            <a:r>
              <a:rPr lang="en-US" altLang="en-US" sz="2000"/>
              <a:t>Modes of very high azimuthal order have very little fields near the beam so we can ignore them, so we concentrate on m=0, 1 and 2</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l="4347" t="31091" r="3294"/>
          <a:stretch>
            <a:fillRect/>
          </a:stretch>
        </p:blipFill>
        <p:spPr bwMode="auto">
          <a:xfrm>
            <a:off x="457200" y="3405188"/>
            <a:ext cx="828040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en-US"/>
              <a:t>Pancake effect</a:t>
            </a:r>
          </a:p>
        </p:txBody>
      </p:sp>
      <p:sp>
        <p:nvSpPr>
          <p:cNvPr id="8195" name="Rectangle 3"/>
          <p:cNvSpPr>
            <a:spLocks noGrp="1" noChangeArrowheads="1"/>
          </p:cNvSpPr>
          <p:nvPr>
            <p:ph type="body" idx="1"/>
          </p:nvPr>
        </p:nvSpPr>
        <p:spPr>
          <a:xfrm>
            <a:off x="457200" y="1341438"/>
            <a:ext cx="8229600" cy="3197225"/>
          </a:xfrm>
        </p:spPr>
        <p:txBody>
          <a:bodyPr/>
          <a:lstStyle/>
          <a:p>
            <a:pPr eaLnBrk="1" hangingPunct="1">
              <a:lnSpc>
                <a:spcPct val="80000"/>
              </a:lnSpc>
            </a:pPr>
            <a:r>
              <a:rPr lang="en-GB" altLang="en-US" sz="2400"/>
              <a:t>For relativistic bunches Lorentz contraction means the electric fields of the bunch are almost entirely perpendicular to the bunch. </a:t>
            </a:r>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r>
              <a:rPr lang="en-US" altLang="en-US" sz="2400"/>
              <a:t>We don’t need to consider direct electron to electron forces</a:t>
            </a:r>
            <a:endParaRPr lang="en-GB" altLang="en-US" sz="2400"/>
          </a:p>
          <a:p>
            <a:pPr eaLnBrk="1" hangingPunct="1">
              <a:lnSpc>
                <a:spcPct val="80000"/>
              </a:lnSpc>
            </a:pPr>
            <a:endParaRPr lang="en-US" altLang="en-US" sz="2400"/>
          </a:p>
          <a:p>
            <a:pPr eaLnBrk="1" hangingPunct="1">
              <a:lnSpc>
                <a:spcPct val="80000"/>
              </a:lnSpc>
            </a:pPr>
            <a:r>
              <a:rPr lang="en-US" altLang="en-US" sz="2400"/>
              <a:t>It is the generation of fields behind the charge in the conducting boundaries that can apply a force to electrons in the bunch</a:t>
            </a:r>
            <a:endParaRPr lang="en-GB" altLang="en-US" sz="2400"/>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204864"/>
            <a:ext cx="372234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35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altLang="en-US"/>
              <a:t>Wakefields</a:t>
            </a:r>
          </a:p>
        </p:txBody>
      </p:sp>
      <mc:AlternateContent xmlns:mc="http://schemas.openxmlformats.org/markup-compatibility/2006">
        <mc:Choice xmlns:a14="http://schemas.microsoft.com/office/drawing/2010/main" Requires="a14">
          <p:sp>
            <p:nvSpPr>
              <p:cNvPr id="9219" name="Rectangle 3"/>
              <p:cNvSpPr>
                <a:spLocks noGrp="1" noChangeArrowheads="1"/>
              </p:cNvSpPr>
              <p:nvPr>
                <p:ph type="body" idx="1"/>
              </p:nvPr>
            </p:nvSpPr>
            <p:spPr>
              <a:xfrm>
                <a:off x="457200" y="1341438"/>
                <a:ext cx="8229600" cy="3197225"/>
              </a:xfrm>
            </p:spPr>
            <p:txBody>
              <a:bodyPr/>
              <a:lstStyle/>
              <a:p>
                <a:pPr eaLnBrk="1" hangingPunct="1">
                  <a:lnSpc>
                    <a:spcPct val="80000"/>
                  </a:lnSpc>
                </a:pPr>
                <a:endParaRPr lang="en-GB" altLang="en-US" sz="2400"/>
              </a:p>
              <a:p>
                <a:pPr eaLnBrk="1" hangingPunct="1">
                  <a:lnSpc>
                    <a:spcPct val="80000"/>
                  </a:lnSpc>
                </a:pPr>
                <a:r>
                  <a:rPr lang="en-GB" altLang="en-US" sz="2400"/>
                  <a:t>Due to causality an electron travelling at the speed of light cannot affect an electron ahead of it.</a:t>
                </a:r>
              </a:p>
              <a:p>
                <a:pPr eaLnBrk="1" hangingPunct="1">
                  <a:lnSpc>
                    <a:spcPct val="80000"/>
                  </a:lnSpc>
                </a:pPr>
                <a:r>
                  <a:rPr lang="en-GB" altLang="en-US" sz="2400"/>
                  <a:t>This means </a:t>
                </a:r>
                <a:r>
                  <a:rPr lang="en-GB" altLang="en-US" sz="2400" err="1"/>
                  <a:t>wakefields</a:t>
                </a:r>
                <a:r>
                  <a:rPr lang="en-GB" altLang="en-US" sz="2400"/>
                  <a:t> cannot affect charges in front of itself only behind if fully relativistic.</a:t>
                </a:r>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endParaRPr lang="en-GB" altLang="en-US" sz="2400"/>
              </a:p>
              <a:p>
                <a:pPr eaLnBrk="1" hangingPunct="1">
                  <a:lnSpc>
                    <a:spcPct val="80000"/>
                  </a:lnSpc>
                </a:pPr>
                <a:r>
                  <a:rPr lang="en-GB" altLang="en-US" sz="2400"/>
                  <a:t>Lower energy particles can have a wake which extends ahead.</a:t>
                </a:r>
              </a:p>
              <a:p>
                <a:pPr eaLnBrk="1" hangingPunct="1">
                  <a:lnSpc>
                    <a:spcPct val="80000"/>
                  </a:lnSpc>
                </a:pPr>
                <a:r>
                  <a:rPr lang="en-US" altLang="en-US" sz="2400"/>
                  <a:t>In what follows we will assume </a:t>
                </a:r>
                <a14:m>
                  <m:oMath xmlns:m="http://schemas.openxmlformats.org/officeDocument/2006/math">
                    <m:r>
                      <a:rPr lang="en-US" altLang="en-US" sz="2400" b="0" i="1" smtClean="0">
                        <a:latin typeface="Cambria Math" panose="02040503050406030204" pitchFamily="18" charset="0"/>
                      </a:rPr>
                      <m:t>𝛽</m:t>
                    </m:r>
                    <m:r>
                      <a:rPr lang="en-US" altLang="en-US" sz="2400" b="0" i="1" smtClean="0">
                        <a:latin typeface="Cambria Math" panose="02040503050406030204" pitchFamily="18" charset="0"/>
                      </a:rPr>
                      <m:t>=1</m:t>
                    </m:r>
                    <m:r>
                      <a:rPr lang="en-US" altLang="en-US" sz="2400" b="0" i="0" smtClean="0">
                        <a:latin typeface="Cambria Math" panose="02040503050406030204" pitchFamily="18" charset="0"/>
                      </a:rPr>
                      <m:t> (</m:t>
                    </m:r>
                    <m:r>
                      <m:rPr>
                        <m:sty m:val="p"/>
                      </m:rPr>
                      <a:rPr lang="en-US" altLang="en-US" sz="2400" b="0" i="0" smtClean="0">
                        <a:latin typeface="Cambria Math" panose="02040503050406030204" pitchFamily="18" charset="0"/>
                      </a:rPr>
                      <m:t>v</m:t>
                    </m:r>
                    <m:r>
                      <a:rPr lang="en-US" altLang="en-US" sz="2400" b="0" i="0" smtClean="0">
                        <a:latin typeface="Cambria Math" panose="02040503050406030204" pitchFamily="18" charset="0"/>
                      </a:rPr>
                      <m:t>=</m:t>
                    </m:r>
                    <m:r>
                      <m:rPr>
                        <m:sty m:val="p"/>
                      </m:rPr>
                      <a:rPr lang="en-US" altLang="en-US" sz="2400" b="0" i="0" smtClean="0">
                        <a:latin typeface="Cambria Math" panose="02040503050406030204" pitchFamily="18" charset="0"/>
                      </a:rPr>
                      <m:t>c</m:t>
                    </m:r>
                    <m:r>
                      <a:rPr lang="en-US" altLang="en-US" sz="2400" b="0" i="0" smtClean="0">
                        <a:latin typeface="Cambria Math" panose="02040503050406030204" pitchFamily="18" charset="0"/>
                      </a:rPr>
                      <m:t>)</m:t>
                    </m:r>
                  </m:oMath>
                </a14:m>
                <a:endParaRPr lang="en-GB" altLang="en-US" sz="2400"/>
              </a:p>
            </p:txBody>
          </p:sp>
        </mc:Choice>
        <mc:Fallback>
          <p:sp>
            <p:nvSpPr>
              <p:cNvPr id="9219" name="Rectangle 3"/>
              <p:cNvSpPr>
                <a:spLocks noGrp="1" noRot="1" noChangeAspect="1" noMove="1" noResize="1" noEditPoints="1" noAdjustHandles="1" noChangeArrowheads="1" noChangeShapeType="1" noTextEdit="1"/>
              </p:cNvSpPr>
              <p:nvPr>
                <p:ph type="body" idx="1"/>
              </p:nvPr>
            </p:nvSpPr>
            <p:spPr>
              <a:xfrm>
                <a:off x="457200" y="1341438"/>
                <a:ext cx="8229600" cy="3197225"/>
              </a:xfrm>
              <a:blipFill>
                <a:blip r:embed="rId2"/>
                <a:stretch>
                  <a:fillRect l="-963" b="-69714"/>
                </a:stretch>
              </a:blipFill>
            </p:spPr>
            <p:txBody>
              <a:bodyPr/>
              <a:lstStyle/>
              <a:p>
                <a:r>
                  <a:rPr lang="en-US">
                    <a:noFill/>
                  </a:rPr>
                  <a:t> </a:t>
                </a:r>
              </a:p>
            </p:txBody>
          </p:sp>
        </mc:Fallback>
      </mc:AlternateContent>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96952"/>
            <a:ext cx="72739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Wake field quantities </a:t>
            </a:r>
            <a:endParaRPr lang="en-GB"/>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a:t>The </a:t>
                </a:r>
                <a:r>
                  <a:rPr lang="en-US" b="1"/>
                  <a:t>wake potential </a:t>
                </a:r>
                <a14:m>
                  <m:oMath xmlns:m="http://schemas.openxmlformats.org/officeDocument/2006/math">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𝒕</m:t>
                    </m:r>
                    <m:r>
                      <a:rPr lang="en-US" b="1" i="1" smtClean="0">
                        <a:latin typeface="Cambria Math" panose="02040503050406030204" pitchFamily="18" charset="0"/>
                      </a:rPr>
                      <m:t>)</m:t>
                    </m:r>
                  </m:oMath>
                </a14:m>
                <a:r>
                  <a:rPr lang="en-US" b="1"/>
                  <a:t> </a:t>
                </a:r>
                <a:r>
                  <a:rPr lang="en-US"/>
                  <a:t>is the potential </a:t>
                </a:r>
                <a:r>
                  <a:rPr lang="en-US" b="1"/>
                  <a:t>(in V) </a:t>
                </a:r>
                <a:r>
                  <a:rPr lang="en-US"/>
                  <a:t>a</a:t>
                </a:r>
                <a:r>
                  <a:rPr lang="en-US" b="1"/>
                  <a:t> </a:t>
                </a:r>
                <a:r>
                  <a:rPr lang="en-US"/>
                  <a:t>charge</a:t>
                </a:r>
                <a:r>
                  <a:rPr lang="en-US" b="1"/>
                  <a:t> </a:t>
                </a:r>
                <a:r>
                  <a:rPr lang="en-US"/>
                  <a:t>leaves behind it, to be experienced by a witness charge after time </a:t>
                </a:r>
                <a14:m>
                  <m:oMath xmlns:m="http://schemas.openxmlformats.org/officeDocument/2006/math">
                    <m:r>
                      <a:rPr lang="en-US" i="1" dirty="0" smtClean="0">
                        <a:latin typeface="Cambria Math" panose="02040503050406030204" pitchFamily="18" charset="0"/>
                      </a:rPr>
                      <m:t>𝑡</m:t>
                    </m:r>
                  </m:oMath>
                </a14:m>
                <a:endParaRPr lang="en-US"/>
              </a:p>
              <a:p>
                <a:pPr marL="0" indent="0">
                  <a:buNone/>
                </a:pPr>
                <a:r>
                  <a:rPr lang="en-US" sz="2400"/>
                  <a:t>(also often see </a:t>
                </a:r>
                <a14:m>
                  <m:oMath xmlns:m="http://schemas.openxmlformats.org/officeDocument/2006/math">
                    <m:r>
                      <a:rPr lang="en-US" sz="2400" b="1" i="1">
                        <a:latin typeface="Cambria Math" panose="02040503050406030204" pitchFamily="18" charset="0"/>
                      </a:rPr>
                      <m:t>𝒘</m:t>
                    </m:r>
                    <m:r>
                      <a:rPr lang="en-US" sz="2400" b="1" i="1">
                        <a:latin typeface="Cambria Math" panose="02040503050406030204" pitchFamily="18" charset="0"/>
                      </a:rPr>
                      <m:t>(</m:t>
                    </m:r>
                    <m:r>
                      <a:rPr lang="en-US" sz="2400" b="1" i="1" smtClean="0">
                        <a:latin typeface="Cambria Math" panose="02040503050406030204" pitchFamily="18" charset="0"/>
                      </a:rPr>
                      <m:t>𝒛</m:t>
                    </m:r>
                    <m:r>
                      <a:rPr lang="en-US" sz="2400" b="1" i="1">
                        <a:latin typeface="Cambria Math" panose="02040503050406030204" pitchFamily="18" charset="0"/>
                      </a:rPr>
                      <m:t>)</m:t>
                    </m:r>
                  </m:oMath>
                </a14:m>
                <a:r>
                  <a:rPr lang="en-US" sz="2400" b="1"/>
                  <a:t> </a:t>
                </a:r>
                <a:r>
                  <a:rPr lang="en-US" sz="2400"/>
                  <a:t>but since </a:t>
                </a:r>
                <a14:m>
                  <m:oMath xmlns:m="http://schemas.openxmlformats.org/officeDocument/2006/math">
                    <m:r>
                      <a:rPr lang="en-US" sz="2400" i="1" dirty="0" smtClean="0">
                        <a:latin typeface="Cambria Math" panose="02040503050406030204" pitchFamily="18" charset="0"/>
                      </a:rPr>
                      <m:t>𝑣</m:t>
                    </m:r>
                    <m:r>
                      <a:rPr lang="en-US" sz="2400" i="1" dirty="0" smtClean="0">
                        <a:latin typeface="Cambria Math" panose="02040503050406030204" pitchFamily="18" charset="0"/>
                      </a:rPr>
                      <m:t>=</m:t>
                    </m:r>
                    <m:r>
                      <a:rPr lang="en-US" sz="2400" i="1" dirty="0" smtClean="0">
                        <a:latin typeface="Cambria Math" panose="02040503050406030204" pitchFamily="18" charset="0"/>
                      </a:rPr>
                      <m:t>𝑐</m:t>
                    </m:r>
                  </m:oMath>
                </a14:m>
                <a:r>
                  <a:rPr lang="en-US" sz="2400"/>
                  <a:t> then </a:t>
                </a:r>
                <a14:m>
                  <m:oMath xmlns:m="http://schemas.openxmlformats.org/officeDocument/2006/math">
                    <m:r>
                      <a:rPr lang="en-US" sz="2400" i="1" dirty="0" smtClean="0">
                        <a:latin typeface="Cambria Math" panose="02040503050406030204" pitchFamily="18" charset="0"/>
                      </a:rPr>
                      <m:t>𝑧</m:t>
                    </m:r>
                    <m:r>
                      <a:rPr lang="en-US" sz="2400" i="1" dirty="0" smtClean="0">
                        <a:latin typeface="Cambria Math" panose="02040503050406030204" pitchFamily="18" charset="0"/>
                      </a:rPr>
                      <m:t> = </m:t>
                    </m:r>
                    <m:r>
                      <a:rPr lang="en-US" sz="2400" i="1" dirty="0" err="1" smtClean="0">
                        <a:latin typeface="Cambria Math" panose="02040503050406030204" pitchFamily="18" charset="0"/>
                      </a:rPr>
                      <m:t>𝑐𝑡</m:t>
                    </m:r>
                    <m:r>
                      <a:rPr lang="en-US" sz="2400" i="1" dirty="0" smtClean="0">
                        <a:latin typeface="Cambria Math" panose="02040503050406030204" pitchFamily="18" charset="0"/>
                      </a:rPr>
                      <m:t> </m:t>
                    </m:r>
                  </m:oMath>
                </a14:m>
                <a:r>
                  <a:rPr lang="en-US" sz="2400"/>
                  <a:t>these are interchangeable with just a factor </a:t>
                </a:r>
                <a14:m>
                  <m:oMath xmlns:m="http://schemas.openxmlformats.org/officeDocument/2006/math">
                    <m:r>
                      <a:rPr lang="en-US" sz="2400" i="1" dirty="0" smtClean="0">
                        <a:latin typeface="Cambria Math" panose="02040503050406030204" pitchFamily="18" charset="0"/>
                      </a:rPr>
                      <m:t>𝑐</m:t>
                    </m:r>
                  </m:oMath>
                </a14:m>
                <a:r>
                  <a:rPr lang="en-US" sz="2400"/>
                  <a:t>)</a:t>
                </a:r>
              </a:p>
              <a:p>
                <a:pPr marL="0" indent="0">
                  <a:buNone/>
                </a:pPr>
                <a:endParaRPr lang="en-US"/>
              </a:p>
              <a:p>
                <a:pPr marL="0" indent="0">
                  <a:buNone/>
                </a:pPr>
                <a:r>
                  <a:rPr lang="en-US"/>
                  <a:t>The </a:t>
                </a:r>
                <a:r>
                  <a:rPr lang="en-US" b="1"/>
                  <a:t>coupling impedance </a:t>
                </a:r>
                <a14:m>
                  <m:oMath xmlns:m="http://schemas.openxmlformats.org/officeDocument/2006/math">
                    <m:r>
                      <a:rPr lang="en-US" b="1" i="1" smtClean="0">
                        <a:latin typeface="Cambria Math" panose="02040503050406030204" pitchFamily="18" charset="0"/>
                      </a:rPr>
                      <m:t>𝒁</m:t>
                    </m:r>
                    <m:r>
                      <a:rPr lang="en-US" b="1" i="1" smtClean="0">
                        <a:latin typeface="Cambria Math" panose="02040503050406030204" pitchFamily="18" charset="0"/>
                      </a:rPr>
                      <m:t>(</m:t>
                    </m:r>
                    <m:r>
                      <a:rPr lang="en-US" b="1" i="1" smtClean="0">
                        <a:latin typeface="Cambria Math" panose="02040503050406030204" pitchFamily="18" charset="0"/>
                      </a:rPr>
                      <m:t>𝝎</m:t>
                    </m:r>
                    <m:r>
                      <a:rPr lang="en-US" b="1" i="1" smtClean="0">
                        <a:latin typeface="Cambria Math" panose="02040503050406030204" pitchFamily="18" charset="0"/>
                      </a:rPr>
                      <m:t>)</m:t>
                    </m:r>
                  </m:oMath>
                </a14:m>
                <a:r>
                  <a:rPr lang="en-US" b="1"/>
                  <a:t> </a:t>
                </a:r>
                <a:r>
                  <a:rPr lang="en-US"/>
                  <a:t>is </a:t>
                </a:r>
                <a:r>
                  <a:rPr lang="en-GB" altLang="en-US"/>
                  <a:t>the complex power spectrum </a:t>
                </a:r>
                <a:r>
                  <a:rPr lang="en-GB"/>
                  <a:t>of the energy loss of a unit point charge. It is the Fourier transform of the wake function.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752" r="-1259" b="-14690"/>
                </a:stretch>
              </a:blipFill>
            </p:spPr>
            <p:txBody>
              <a:bodyPr/>
              <a:lstStyle/>
              <a:p>
                <a:r>
                  <a:rPr lang="en-US">
                    <a:noFill/>
                  </a:rPr>
                  <a:t> </a:t>
                </a:r>
              </a:p>
            </p:txBody>
          </p:sp>
        </mc:Fallback>
      </mc:AlternateContent>
    </p:spTree>
    <p:extLst>
      <p:ext uri="{BB962C8B-B14F-4D97-AF65-F5344CB8AC3E}">
        <p14:creationId xmlns:p14="http://schemas.microsoft.com/office/powerpoint/2010/main" val="359559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a:t>Coupling Impedance</a:t>
            </a:r>
          </a:p>
        </p:txBody>
      </p:sp>
      <p:sp>
        <p:nvSpPr>
          <p:cNvPr id="10243" name="Line 6"/>
          <p:cNvSpPr>
            <a:spLocks noChangeShapeType="1"/>
          </p:cNvSpPr>
          <p:nvPr/>
        </p:nvSpPr>
        <p:spPr bwMode="auto">
          <a:xfrm flipV="1">
            <a:off x="1026942" y="1528763"/>
            <a:ext cx="0" cy="244792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0244" name="Line 7"/>
          <p:cNvSpPr>
            <a:spLocks noChangeShapeType="1"/>
          </p:cNvSpPr>
          <p:nvPr/>
        </p:nvSpPr>
        <p:spPr bwMode="auto">
          <a:xfrm>
            <a:off x="1026942" y="3976688"/>
            <a:ext cx="67691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0245" name="Freeform 23"/>
          <p:cNvSpPr>
            <a:spLocks/>
          </p:cNvSpPr>
          <p:nvPr/>
        </p:nvSpPr>
        <p:spPr bwMode="auto">
          <a:xfrm>
            <a:off x="4181304" y="3663951"/>
            <a:ext cx="1138238" cy="165100"/>
          </a:xfrm>
          <a:custGeom>
            <a:avLst/>
            <a:gdLst>
              <a:gd name="T0" fmla="*/ 0 w 953"/>
              <a:gd name="T1" fmla="*/ 2147483646 h 402"/>
              <a:gd name="T2" fmla="*/ 2147483646 w 953"/>
              <a:gd name="T3" fmla="*/ 2147483646 h 402"/>
              <a:gd name="T4" fmla="*/ 2147483646 w 953"/>
              <a:gd name="T5" fmla="*/ 2147483646 h 402"/>
              <a:gd name="T6" fmla="*/ 2147483646 w 953"/>
              <a:gd name="T7" fmla="*/ 2147483646 h 402"/>
              <a:gd name="T8" fmla="*/ 0 60000 65536"/>
              <a:gd name="T9" fmla="*/ 0 60000 65536"/>
              <a:gd name="T10" fmla="*/ 0 60000 65536"/>
              <a:gd name="T11" fmla="*/ 0 60000 65536"/>
              <a:gd name="T12" fmla="*/ 0 w 953"/>
              <a:gd name="T13" fmla="*/ 0 h 402"/>
              <a:gd name="T14" fmla="*/ 953 w 953"/>
              <a:gd name="T15" fmla="*/ 402 h 402"/>
            </a:gdLst>
            <a:ahLst/>
            <a:cxnLst>
              <a:cxn ang="T8">
                <a:pos x="T0" y="T1"/>
              </a:cxn>
              <a:cxn ang="T9">
                <a:pos x="T2" y="T3"/>
              </a:cxn>
              <a:cxn ang="T10">
                <a:pos x="T4" y="T5"/>
              </a:cxn>
              <a:cxn ang="T11">
                <a:pos x="T6" y="T7"/>
              </a:cxn>
            </a:cxnLst>
            <a:rect l="T12" t="T13" r="T14" b="T15"/>
            <a:pathLst>
              <a:path w="953" h="402">
                <a:moveTo>
                  <a:pt x="0" y="311"/>
                </a:moveTo>
                <a:cubicBezTo>
                  <a:pt x="83" y="356"/>
                  <a:pt x="166" y="402"/>
                  <a:pt x="227" y="356"/>
                </a:cubicBezTo>
                <a:cubicBezTo>
                  <a:pt x="288" y="310"/>
                  <a:pt x="242" y="76"/>
                  <a:pt x="363" y="38"/>
                </a:cubicBezTo>
                <a:cubicBezTo>
                  <a:pt x="484" y="0"/>
                  <a:pt x="718" y="64"/>
                  <a:pt x="953" y="1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0246" name="Group 10"/>
          <p:cNvGrpSpPr>
            <a:grpSpLocks/>
          </p:cNvGrpSpPr>
          <p:nvPr/>
        </p:nvGrpSpPr>
        <p:grpSpPr bwMode="auto">
          <a:xfrm>
            <a:off x="1949279" y="1528763"/>
            <a:ext cx="158750" cy="2136775"/>
            <a:chOff x="1701" y="519"/>
            <a:chExt cx="226" cy="3047"/>
          </a:xfrm>
        </p:grpSpPr>
        <p:sp>
          <p:nvSpPr>
            <p:cNvPr id="10271" name="Freeform 11"/>
            <p:cNvSpPr>
              <a:spLocks/>
            </p:cNvSpPr>
            <p:nvPr/>
          </p:nvSpPr>
          <p:spPr bwMode="auto">
            <a:xfrm>
              <a:off x="1701"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72" name="Freeform 12"/>
            <p:cNvSpPr>
              <a:spLocks/>
            </p:cNvSpPr>
            <p:nvPr/>
          </p:nvSpPr>
          <p:spPr bwMode="auto">
            <a:xfrm flipH="1">
              <a:off x="1814"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247" name="Freeform 13"/>
          <p:cNvSpPr>
            <a:spLocks/>
          </p:cNvSpPr>
          <p:nvPr/>
        </p:nvSpPr>
        <p:spPr bwMode="auto">
          <a:xfrm>
            <a:off x="1026942" y="3665538"/>
            <a:ext cx="920750" cy="311150"/>
          </a:xfrm>
          <a:custGeom>
            <a:avLst/>
            <a:gdLst>
              <a:gd name="T0" fmla="*/ 0 w 771"/>
              <a:gd name="T1" fmla="*/ 2147483646 h 635"/>
              <a:gd name="T2" fmla="*/ 2147483646 w 771"/>
              <a:gd name="T3" fmla="*/ 2147483646 h 635"/>
              <a:gd name="T4" fmla="*/ 2147483646 w 771"/>
              <a:gd name="T5" fmla="*/ 0 h 635"/>
              <a:gd name="T6" fmla="*/ 0 60000 65536"/>
              <a:gd name="T7" fmla="*/ 0 60000 65536"/>
              <a:gd name="T8" fmla="*/ 0 60000 65536"/>
              <a:gd name="T9" fmla="*/ 0 w 771"/>
              <a:gd name="T10" fmla="*/ 0 h 635"/>
              <a:gd name="T11" fmla="*/ 771 w 771"/>
              <a:gd name="T12" fmla="*/ 635 h 635"/>
            </a:gdLst>
            <a:ahLst/>
            <a:cxnLst>
              <a:cxn ang="T6">
                <a:pos x="T0" y="T1"/>
              </a:cxn>
              <a:cxn ang="T7">
                <a:pos x="T2" y="T3"/>
              </a:cxn>
              <a:cxn ang="T8">
                <a:pos x="T4" y="T5"/>
              </a:cxn>
            </a:cxnLst>
            <a:rect l="T9" t="T10" r="T11" b="T12"/>
            <a:pathLst>
              <a:path w="771" h="635">
                <a:moveTo>
                  <a:pt x="0" y="635"/>
                </a:moveTo>
                <a:cubicBezTo>
                  <a:pt x="208" y="574"/>
                  <a:pt x="416" y="514"/>
                  <a:pt x="544" y="408"/>
                </a:cubicBezTo>
                <a:cubicBezTo>
                  <a:pt x="672" y="302"/>
                  <a:pt x="721" y="151"/>
                  <a:pt x="771"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10248" name="Group 14"/>
          <p:cNvGrpSpPr>
            <a:grpSpLocks/>
          </p:cNvGrpSpPr>
          <p:nvPr/>
        </p:nvGrpSpPr>
        <p:grpSpPr bwMode="auto">
          <a:xfrm>
            <a:off x="2416004" y="2608263"/>
            <a:ext cx="269875" cy="1057275"/>
            <a:chOff x="1701" y="519"/>
            <a:chExt cx="226" cy="3047"/>
          </a:xfrm>
        </p:grpSpPr>
        <p:sp>
          <p:nvSpPr>
            <p:cNvPr id="10269" name="Freeform 15"/>
            <p:cNvSpPr>
              <a:spLocks/>
            </p:cNvSpPr>
            <p:nvPr/>
          </p:nvSpPr>
          <p:spPr bwMode="auto">
            <a:xfrm>
              <a:off x="1701"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70" name="Freeform 16"/>
            <p:cNvSpPr>
              <a:spLocks/>
            </p:cNvSpPr>
            <p:nvPr/>
          </p:nvSpPr>
          <p:spPr bwMode="auto">
            <a:xfrm flipH="1">
              <a:off x="1814"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0249" name="Group 17"/>
          <p:cNvGrpSpPr>
            <a:grpSpLocks/>
          </p:cNvGrpSpPr>
          <p:nvPr/>
        </p:nvGrpSpPr>
        <p:grpSpPr bwMode="auto">
          <a:xfrm>
            <a:off x="2904954" y="3184526"/>
            <a:ext cx="431800" cy="547687"/>
            <a:chOff x="1701" y="519"/>
            <a:chExt cx="226" cy="3047"/>
          </a:xfrm>
        </p:grpSpPr>
        <p:sp>
          <p:nvSpPr>
            <p:cNvPr id="10267" name="Freeform 18"/>
            <p:cNvSpPr>
              <a:spLocks/>
            </p:cNvSpPr>
            <p:nvPr/>
          </p:nvSpPr>
          <p:spPr bwMode="auto">
            <a:xfrm>
              <a:off x="1701"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8" name="Freeform 19"/>
            <p:cNvSpPr>
              <a:spLocks/>
            </p:cNvSpPr>
            <p:nvPr/>
          </p:nvSpPr>
          <p:spPr bwMode="auto">
            <a:xfrm flipH="1">
              <a:off x="1814"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0250" name="Group 20"/>
          <p:cNvGrpSpPr>
            <a:grpSpLocks/>
          </p:cNvGrpSpPr>
          <p:nvPr/>
        </p:nvGrpSpPr>
        <p:grpSpPr bwMode="auto">
          <a:xfrm>
            <a:off x="3619329" y="3460751"/>
            <a:ext cx="649288" cy="347662"/>
            <a:chOff x="1701" y="519"/>
            <a:chExt cx="226" cy="3047"/>
          </a:xfrm>
        </p:grpSpPr>
        <p:sp>
          <p:nvSpPr>
            <p:cNvPr id="10265" name="Freeform 21"/>
            <p:cNvSpPr>
              <a:spLocks/>
            </p:cNvSpPr>
            <p:nvPr/>
          </p:nvSpPr>
          <p:spPr bwMode="auto">
            <a:xfrm>
              <a:off x="1701"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6" name="Freeform 22"/>
            <p:cNvSpPr>
              <a:spLocks/>
            </p:cNvSpPr>
            <p:nvPr/>
          </p:nvSpPr>
          <p:spPr bwMode="auto">
            <a:xfrm flipH="1">
              <a:off x="1814" y="519"/>
              <a:ext cx="113" cy="3047"/>
            </a:xfrm>
            <a:custGeom>
              <a:avLst/>
              <a:gdLst>
                <a:gd name="T0" fmla="*/ 0 w 1315"/>
                <a:gd name="T1" fmla="*/ 3039 h 3047"/>
                <a:gd name="T2" fmla="*/ 0 w 1315"/>
                <a:gd name="T3" fmla="*/ 2903 h 3047"/>
                <a:gd name="T4" fmla="*/ 0 w 1315"/>
                <a:gd name="T5" fmla="*/ 2177 h 3047"/>
                <a:gd name="T6" fmla="*/ 0 w 1315"/>
                <a:gd name="T7" fmla="*/ 681 h 3047"/>
                <a:gd name="T8" fmla="*/ 0 w 1315"/>
                <a:gd name="T9" fmla="*/ 0 h 3047"/>
                <a:gd name="T10" fmla="*/ 0 60000 65536"/>
                <a:gd name="T11" fmla="*/ 0 60000 65536"/>
                <a:gd name="T12" fmla="*/ 0 60000 65536"/>
                <a:gd name="T13" fmla="*/ 0 60000 65536"/>
                <a:gd name="T14" fmla="*/ 0 60000 65536"/>
                <a:gd name="T15" fmla="*/ 0 w 1315"/>
                <a:gd name="T16" fmla="*/ 0 h 3047"/>
                <a:gd name="T17" fmla="*/ 1315 w 1315"/>
                <a:gd name="T18" fmla="*/ 3047 h 3047"/>
              </a:gdLst>
              <a:ahLst/>
              <a:cxnLst>
                <a:cxn ang="T10">
                  <a:pos x="T0" y="T1"/>
                </a:cxn>
                <a:cxn ang="T11">
                  <a:pos x="T2" y="T3"/>
                </a:cxn>
                <a:cxn ang="T12">
                  <a:pos x="T4" y="T5"/>
                </a:cxn>
                <a:cxn ang="T13">
                  <a:pos x="T6" y="T7"/>
                </a:cxn>
                <a:cxn ang="T14">
                  <a:pos x="T8" y="T9"/>
                </a:cxn>
              </a:cxnLst>
              <a:rect l="T15" t="T16" r="T17" b="T18"/>
              <a:pathLst>
                <a:path w="1315" h="3047">
                  <a:moveTo>
                    <a:pt x="0" y="3039"/>
                  </a:moveTo>
                  <a:cubicBezTo>
                    <a:pt x="48" y="3043"/>
                    <a:pt x="97" y="3047"/>
                    <a:pt x="226" y="2903"/>
                  </a:cubicBezTo>
                  <a:cubicBezTo>
                    <a:pt x="355" y="2759"/>
                    <a:pt x="605" y="2547"/>
                    <a:pt x="771" y="2177"/>
                  </a:cubicBezTo>
                  <a:cubicBezTo>
                    <a:pt x="937" y="1807"/>
                    <a:pt x="1133" y="1044"/>
                    <a:pt x="1224" y="681"/>
                  </a:cubicBezTo>
                  <a:cubicBezTo>
                    <a:pt x="1315" y="318"/>
                    <a:pt x="1315" y="159"/>
                    <a:pt x="1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0251" name="Freeform 24"/>
          <p:cNvSpPr>
            <a:spLocks/>
          </p:cNvSpPr>
          <p:nvPr/>
        </p:nvSpPr>
        <p:spPr bwMode="auto">
          <a:xfrm>
            <a:off x="2109617" y="3641726"/>
            <a:ext cx="325437" cy="182562"/>
          </a:xfrm>
          <a:custGeom>
            <a:avLst/>
            <a:gdLst>
              <a:gd name="T0" fmla="*/ 0 w 363"/>
              <a:gd name="T1" fmla="*/ 2147483646 h 371"/>
              <a:gd name="T2" fmla="*/ 2147483646 w 363"/>
              <a:gd name="T3" fmla="*/ 2147483646 h 371"/>
              <a:gd name="T4" fmla="*/ 2147483646 w 363"/>
              <a:gd name="T5" fmla="*/ 0 h 371"/>
              <a:gd name="T6" fmla="*/ 0 60000 65536"/>
              <a:gd name="T7" fmla="*/ 0 60000 65536"/>
              <a:gd name="T8" fmla="*/ 0 60000 65536"/>
              <a:gd name="T9" fmla="*/ 0 w 363"/>
              <a:gd name="T10" fmla="*/ 0 h 371"/>
              <a:gd name="T11" fmla="*/ 363 w 363"/>
              <a:gd name="T12" fmla="*/ 371 h 371"/>
            </a:gdLst>
            <a:ahLst/>
            <a:cxnLst>
              <a:cxn ang="T6">
                <a:pos x="T0" y="T1"/>
              </a:cxn>
              <a:cxn ang="T7">
                <a:pos x="T2" y="T3"/>
              </a:cxn>
              <a:cxn ang="T8">
                <a:pos x="T4" y="T5"/>
              </a:cxn>
            </a:cxnLst>
            <a:rect l="T9" t="T10" r="T11" b="T12"/>
            <a:pathLst>
              <a:path w="363" h="371">
                <a:moveTo>
                  <a:pt x="0" y="46"/>
                </a:moveTo>
                <a:cubicBezTo>
                  <a:pt x="38" y="208"/>
                  <a:pt x="76" y="371"/>
                  <a:pt x="136" y="363"/>
                </a:cubicBezTo>
                <a:cubicBezTo>
                  <a:pt x="196" y="355"/>
                  <a:pt x="279" y="177"/>
                  <a:pt x="363"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2" name="Freeform 25"/>
          <p:cNvSpPr>
            <a:spLocks/>
          </p:cNvSpPr>
          <p:nvPr/>
        </p:nvSpPr>
        <p:spPr bwMode="auto">
          <a:xfrm>
            <a:off x="2687467" y="3660776"/>
            <a:ext cx="271462" cy="119062"/>
          </a:xfrm>
          <a:custGeom>
            <a:avLst/>
            <a:gdLst>
              <a:gd name="T0" fmla="*/ 0 w 317"/>
              <a:gd name="T1" fmla="*/ 0 h 242"/>
              <a:gd name="T2" fmla="*/ 2147483646 w 317"/>
              <a:gd name="T3" fmla="*/ 2147483646 h 242"/>
              <a:gd name="T4" fmla="*/ 2147483646 w 317"/>
              <a:gd name="T5" fmla="*/ 2147483646 h 242"/>
              <a:gd name="T6" fmla="*/ 0 60000 65536"/>
              <a:gd name="T7" fmla="*/ 0 60000 65536"/>
              <a:gd name="T8" fmla="*/ 0 60000 65536"/>
              <a:gd name="T9" fmla="*/ 0 w 317"/>
              <a:gd name="T10" fmla="*/ 0 h 242"/>
              <a:gd name="T11" fmla="*/ 317 w 317"/>
              <a:gd name="T12" fmla="*/ 242 h 242"/>
            </a:gdLst>
            <a:ahLst/>
            <a:cxnLst>
              <a:cxn ang="T6">
                <a:pos x="T0" y="T1"/>
              </a:cxn>
              <a:cxn ang="T7">
                <a:pos x="T2" y="T3"/>
              </a:cxn>
              <a:cxn ang="T8">
                <a:pos x="T4" y="T5"/>
              </a:cxn>
            </a:cxnLst>
            <a:rect l="T9" t="T10" r="T11" b="T12"/>
            <a:pathLst>
              <a:path w="317" h="242">
                <a:moveTo>
                  <a:pt x="0" y="0"/>
                </a:moveTo>
                <a:cubicBezTo>
                  <a:pt x="41" y="106"/>
                  <a:pt x="83" y="212"/>
                  <a:pt x="136" y="227"/>
                </a:cubicBezTo>
                <a:cubicBezTo>
                  <a:pt x="189" y="242"/>
                  <a:pt x="253" y="166"/>
                  <a:pt x="317" y="9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3" name="Freeform 26"/>
          <p:cNvSpPr>
            <a:spLocks/>
          </p:cNvSpPr>
          <p:nvPr/>
        </p:nvSpPr>
        <p:spPr bwMode="auto">
          <a:xfrm>
            <a:off x="3301829" y="3709988"/>
            <a:ext cx="434975" cy="114300"/>
          </a:xfrm>
          <a:custGeom>
            <a:avLst/>
            <a:gdLst>
              <a:gd name="T0" fmla="*/ 0 w 499"/>
              <a:gd name="T1" fmla="*/ 0 h 233"/>
              <a:gd name="T2" fmla="*/ 2147483646 w 499"/>
              <a:gd name="T3" fmla="*/ 2147483646 h 233"/>
              <a:gd name="T4" fmla="*/ 2147483646 w 499"/>
              <a:gd name="T5" fmla="*/ 2147483646 h 233"/>
              <a:gd name="T6" fmla="*/ 2147483646 w 499"/>
              <a:gd name="T7" fmla="*/ 2147483646 h 233"/>
              <a:gd name="T8" fmla="*/ 0 60000 65536"/>
              <a:gd name="T9" fmla="*/ 0 60000 65536"/>
              <a:gd name="T10" fmla="*/ 0 60000 65536"/>
              <a:gd name="T11" fmla="*/ 0 60000 65536"/>
              <a:gd name="T12" fmla="*/ 0 w 499"/>
              <a:gd name="T13" fmla="*/ 0 h 233"/>
              <a:gd name="T14" fmla="*/ 499 w 499"/>
              <a:gd name="T15" fmla="*/ 233 h 233"/>
            </a:gdLst>
            <a:ahLst/>
            <a:cxnLst>
              <a:cxn ang="T8">
                <a:pos x="T0" y="T1"/>
              </a:cxn>
              <a:cxn ang="T9">
                <a:pos x="T2" y="T3"/>
              </a:cxn>
              <a:cxn ang="T10">
                <a:pos x="T4" y="T5"/>
              </a:cxn>
              <a:cxn ang="T11">
                <a:pos x="T6" y="T7"/>
              </a:cxn>
            </a:cxnLst>
            <a:rect l="T12" t="T13" r="T14" b="T15"/>
            <a:pathLst>
              <a:path w="499" h="233">
                <a:moveTo>
                  <a:pt x="0" y="0"/>
                </a:moveTo>
                <a:cubicBezTo>
                  <a:pt x="0" y="3"/>
                  <a:pt x="0" y="7"/>
                  <a:pt x="45" y="45"/>
                </a:cubicBezTo>
                <a:cubicBezTo>
                  <a:pt x="90" y="83"/>
                  <a:pt x="196" y="219"/>
                  <a:pt x="272" y="226"/>
                </a:cubicBezTo>
                <a:cubicBezTo>
                  <a:pt x="348" y="233"/>
                  <a:pt x="423" y="161"/>
                  <a:pt x="499" y="9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4" name="Freeform 27"/>
          <p:cNvSpPr>
            <a:spLocks/>
          </p:cNvSpPr>
          <p:nvPr/>
        </p:nvSpPr>
        <p:spPr bwMode="auto">
          <a:xfrm>
            <a:off x="5276679" y="3708401"/>
            <a:ext cx="2411413" cy="69850"/>
          </a:xfrm>
          <a:custGeom>
            <a:avLst/>
            <a:gdLst>
              <a:gd name="T0" fmla="*/ 0 w 1406"/>
              <a:gd name="T1" fmla="*/ 0 h 272"/>
              <a:gd name="T2" fmla="*/ 2147483646 w 1406"/>
              <a:gd name="T3" fmla="*/ 2147483646 h 272"/>
              <a:gd name="T4" fmla="*/ 2147483646 w 1406"/>
              <a:gd name="T5" fmla="*/ 2147483646 h 272"/>
              <a:gd name="T6" fmla="*/ 0 60000 65536"/>
              <a:gd name="T7" fmla="*/ 0 60000 65536"/>
              <a:gd name="T8" fmla="*/ 0 60000 65536"/>
              <a:gd name="T9" fmla="*/ 0 w 1406"/>
              <a:gd name="T10" fmla="*/ 0 h 272"/>
              <a:gd name="T11" fmla="*/ 1406 w 1406"/>
              <a:gd name="T12" fmla="*/ 272 h 272"/>
            </a:gdLst>
            <a:ahLst/>
            <a:cxnLst>
              <a:cxn ang="T6">
                <a:pos x="T0" y="T1"/>
              </a:cxn>
              <a:cxn ang="T7">
                <a:pos x="T2" y="T3"/>
              </a:cxn>
              <a:cxn ang="T8">
                <a:pos x="T4" y="T5"/>
              </a:cxn>
            </a:cxnLst>
            <a:rect l="T9" t="T10" r="T11" b="T12"/>
            <a:pathLst>
              <a:path w="1406" h="272">
                <a:moveTo>
                  <a:pt x="0" y="0"/>
                </a:moveTo>
                <a:cubicBezTo>
                  <a:pt x="359" y="91"/>
                  <a:pt x="718" y="182"/>
                  <a:pt x="952" y="227"/>
                </a:cubicBezTo>
                <a:cubicBezTo>
                  <a:pt x="1186" y="272"/>
                  <a:pt x="1296" y="272"/>
                  <a:pt x="1406" y="27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5" name="Line 28"/>
          <p:cNvSpPr>
            <a:spLocks noChangeShapeType="1"/>
          </p:cNvSpPr>
          <p:nvPr/>
        </p:nvSpPr>
        <p:spPr bwMode="auto">
          <a:xfrm>
            <a:off x="1819104" y="1241426"/>
            <a:ext cx="0" cy="27352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56" name="Line 29"/>
          <p:cNvSpPr>
            <a:spLocks noChangeShapeType="1"/>
          </p:cNvSpPr>
          <p:nvPr/>
        </p:nvSpPr>
        <p:spPr bwMode="auto">
          <a:xfrm>
            <a:off x="4484517" y="1241426"/>
            <a:ext cx="0" cy="280828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0257" name="Text Box 30"/>
          <p:cNvSpPr txBox="1">
            <a:spLocks noChangeArrowheads="1"/>
          </p:cNvSpPr>
          <p:nvPr/>
        </p:nvSpPr>
        <p:spPr bwMode="auto">
          <a:xfrm>
            <a:off x="4700417" y="1233488"/>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Broadband Impedance</a:t>
            </a:r>
          </a:p>
        </p:txBody>
      </p:sp>
      <p:sp>
        <p:nvSpPr>
          <p:cNvPr id="10258" name="Text Box 31"/>
          <p:cNvSpPr txBox="1">
            <a:spLocks noChangeArrowheads="1"/>
          </p:cNvSpPr>
          <p:nvPr/>
        </p:nvSpPr>
        <p:spPr bwMode="auto">
          <a:xfrm>
            <a:off x="1892129" y="1233488"/>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Narrowband Impedance</a:t>
            </a:r>
          </a:p>
        </p:txBody>
      </p:sp>
      <p:sp>
        <p:nvSpPr>
          <p:cNvPr id="10259" name="Text Box 32"/>
          <p:cNvSpPr txBox="1">
            <a:spLocks noChangeArrowheads="1"/>
          </p:cNvSpPr>
          <p:nvPr/>
        </p:nvSpPr>
        <p:spPr bwMode="auto">
          <a:xfrm>
            <a:off x="955504" y="1241426"/>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Cut-off</a:t>
            </a:r>
          </a:p>
        </p:txBody>
      </p:sp>
      <p:sp>
        <p:nvSpPr>
          <p:cNvPr id="10260" name="Text Box 33"/>
          <p:cNvSpPr txBox="1">
            <a:spLocks noChangeArrowheads="1"/>
          </p:cNvSpPr>
          <p:nvPr/>
        </p:nvSpPr>
        <p:spPr bwMode="auto">
          <a:xfrm>
            <a:off x="3476454" y="4192588"/>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frequency</a:t>
            </a:r>
          </a:p>
        </p:txBody>
      </p:sp>
      <p:sp>
        <p:nvSpPr>
          <p:cNvPr id="10261" name="Text Box 34"/>
          <p:cNvSpPr txBox="1">
            <a:spLocks noChangeArrowheads="1"/>
          </p:cNvSpPr>
          <p:nvPr/>
        </p:nvSpPr>
        <p:spPr bwMode="auto">
          <a:xfrm rot="16200000">
            <a:off x="-876471" y="1920876"/>
            <a:ext cx="3024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Impedance</a:t>
            </a:r>
          </a:p>
        </p:txBody>
      </p:sp>
      <p:sp>
        <p:nvSpPr>
          <p:cNvPr id="10262" name="Text Box 35"/>
          <p:cNvSpPr txBox="1">
            <a:spLocks noChangeArrowheads="1"/>
          </p:cNvSpPr>
          <p:nvPr/>
        </p:nvSpPr>
        <p:spPr bwMode="auto">
          <a:xfrm>
            <a:off x="137906" y="4792663"/>
            <a:ext cx="912502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a:t>The coupling impedance in the frequency domain is shown above. It has three regions.</a:t>
            </a:r>
          </a:p>
          <a:p>
            <a:pPr eaLnBrk="1" hangingPunct="1">
              <a:spcBef>
                <a:spcPct val="50000"/>
              </a:spcBef>
              <a:buFontTx/>
              <a:buNone/>
            </a:pPr>
            <a:endParaRPr lang="en-US" altLang="en-US" sz="1800"/>
          </a:p>
          <a:p>
            <a:pPr eaLnBrk="1" hangingPunct="1">
              <a:spcBef>
                <a:spcPct val="50000"/>
              </a:spcBef>
              <a:buFontTx/>
              <a:buNone/>
            </a:pPr>
            <a:endParaRPr lang="en-GB" altLang="en-US" sz="1800"/>
          </a:p>
          <a:p>
            <a:pPr eaLnBrk="1" hangingPunct="1">
              <a:spcBef>
                <a:spcPct val="50000"/>
              </a:spcBef>
              <a:buFontTx/>
              <a:buNone/>
            </a:pPr>
            <a:r>
              <a:rPr lang="en-GB" altLang="en-US" sz="1800"/>
              <a:t>The broadband impedance region doesn’t look like it has much of an effect but it covers a huge frequency spectrum so it’s integral can dwarf the narrowband region.</a:t>
            </a:r>
          </a:p>
        </p:txBody>
      </p:sp>
      <p:sp>
        <p:nvSpPr>
          <p:cNvPr id="10263" name="Rectangle 38"/>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10264" name="Object 2"/>
          <p:cNvGraphicFramePr>
            <a:graphicFrameLocks noChangeAspect="1"/>
          </p:cNvGraphicFramePr>
          <p:nvPr>
            <p:extLst>
              <p:ext uri="{D42A27DB-BD31-4B8C-83A1-F6EECF244321}">
                <p14:modId xmlns:p14="http://schemas.microsoft.com/office/powerpoint/2010/main" val="3188666679"/>
              </p:ext>
            </p:extLst>
          </p:nvPr>
        </p:nvGraphicFramePr>
        <p:xfrm>
          <a:off x="2367982" y="5153026"/>
          <a:ext cx="3476625" cy="873125"/>
        </p:xfrm>
        <a:graphic>
          <a:graphicData uri="http://schemas.openxmlformats.org/presentationml/2006/ole">
            <mc:AlternateContent xmlns:mc="http://schemas.openxmlformats.org/markup-compatibility/2006">
              <mc:Choice xmlns:v="urn:schemas-microsoft-com:vml" Requires="v">
                <p:oleObj name="Equation" r:id="rId2" imgW="1816100" imgH="457200" progId="Equation.DSMT4">
                  <p:embed/>
                </p:oleObj>
              </mc:Choice>
              <mc:Fallback>
                <p:oleObj name="Equation" r:id="rId2" imgW="1816100" imgH="457200" progId="Equation.DSMT4">
                  <p:embed/>
                  <p:pic>
                    <p:nvPicPr>
                      <p:cNvPr id="1026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982" y="5153026"/>
                        <a:ext cx="34766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8EA2CBFAE5464D8B590CB0FE9FDF74" ma:contentTypeVersion="13" ma:contentTypeDescription="Create a new document." ma:contentTypeScope="" ma:versionID="e940f3e87640512735411cdb47ec9c60">
  <xsd:schema xmlns:xsd="http://www.w3.org/2001/XMLSchema" xmlns:xs="http://www.w3.org/2001/XMLSchema" xmlns:p="http://schemas.microsoft.com/office/2006/metadata/properties" xmlns:ns3="19a5072a-c90b-4bd3-a68a-b7abbd4b55f2" xmlns:ns4="e8785e35-4af9-43d1-8745-88b55cf0d46b" targetNamespace="http://schemas.microsoft.com/office/2006/metadata/properties" ma:root="true" ma:fieldsID="bdc01cbe470f2444a8070a88acd37b44" ns3:_="" ns4:_="">
    <xsd:import namespace="19a5072a-c90b-4bd3-a68a-b7abbd4b55f2"/>
    <xsd:import namespace="e8785e35-4af9-43d1-8745-88b55cf0d4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5072a-c90b-4bd3-a68a-b7abbd4b55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785e35-4af9-43d1-8745-88b55cf0d46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8AE31-4743-4D17-B5C5-4673C1859A69}">
  <ds:schemaRefs>
    <ds:schemaRef ds:uri="19a5072a-c90b-4bd3-a68a-b7abbd4b55f2"/>
    <ds:schemaRef ds:uri="e8785e35-4af9-43d1-8745-88b55cf0d4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2E0D83B-4CD6-42CD-9EEE-0D90EB3EBD13}">
  <ds:schemaRefs>
    <ds:schemaRef ds:uri="19a5072a-c90b-4bd3-a68a-b7abbd4b55f2"/>
    <ds:schemaRef ds:uri="e8785e35-4af9-43d1-8745-88b55cf0d4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4B0658-78C5-425F-8389-0B47948EF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34</Slides>
  <Notes>3</Notes>
  <HiddenSlides>1</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PowerPoint Presentation</vt:lpstr>
      <vt:lpstr>Lecture 4: HOM Wakefields</vt:lpstr>
      <vt:lpstr>Generation of RF Current</vt:lpstr>
      <vt:lpstr>Bunch Spectrum</vt:lpstr>
      <vt:lpstr>Mode Indices</vt:lpstr>
      <vt:lpstr>Pancake effect</vt:lpstr>
      <vt:lpstr>Wakefields</vt:lpstr>
      <vt:lpstr>Wake field quantities </vt:lpstr>
      <vt:lpstr>Coupling Impedance</vt:lpstr>
      <vt:lpstr>Single mode impedance &amp; wake</vt:lpstr>
      <vt:lpstr>Single mode wakefields</vt:lpstr>
      <vt:lpstr>Single Bunch Wake</vt:lpstr>
      <vt:lpstr>Multibunch Wakefields</vt:lpstr>
      <vt:lpstr>Transverse Kicks</vt:lpstr>
      <vt:lpstr>Dipole modes</vt:lpstr>
      <vt:lpstr>Panofsky-Wenzel Theorem</vt:lpstr>
      <vt:lpstr>Panofsky-Wenzel Theorem</vt:lpstr>
      <vt:lpstr>TE111 Dipole Mode</vt:lpstr>
      <vt:lpstr>TM110 Dipole Mode</vt:lpstr>
      <vt:lpstr>Transverse Wakes</vt:lpstr>
      <vt:lpstr>Resonances</vt:lpstr>
      <vt:lpstr>Damping</vt:lpstr>
      <vt:lpstr>Beampipe damping</vt:lpstr>
      <vt:lpstr>Beampipe HOM Dampers</vt:lpstr>
      <vt:lpstr>Rectangular waveguide couplers</vt:lpstr>
      <vt:lpstr>Coaxial HOM couplers</vt:lpstr>
      <vt:lpstr>Probes, Loops and Hooks</vt:lpstr>
      <vt:lpstr>Loop HOM couplers</vt:lpstr>
      <vt:lpstr>F-probe couplers</vt:lpstr>
      <vt:lpstr>Choke Damping</vt:lpstr>
      <vt:lpstr>Multicell cavity damping</vt:lpstr>
      <vt:lpstr>Putting it all together</vt:lpstr>
      <vt:lpstr>References</vt:lpstr>
      <vt:lpstr>Assessment</vt:lpstr>
    </vt:vector>
  </TitlesOfParts>
  <Company>Daresbury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RF Cavities for Accelerators</dc:title>
  <dc:creator>Graemeburt32</dc:creator>
  <cp:revision>1</cp:revision>
  <dcterms:created xsi:type="dcterms:W3CDTF">2007-04-29T19:05:40Z</dcterms:created>
  <dcterms:modified xsi:type="dcterms:W3CDTF">2026-01-19T10:24:42Z</dcterms:modified>
</cp:coreProperties>
</file>