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2" r:id="rId4"/>
    <p:sldId id="263" r:id="rId5"/>
    <p:sldId id="261" r:id="rId6"/>
    <p:sldId id="259" r:id="rId7"/>
    <p:sldId id="260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AEAE"/>
    <a:srgbClr val="D1D1D1"/>
    <a:srgbClr val="FFFF00"/>
    <a:srgbClr val="00FFFF"/>
    <a:srgbClr val="00FF00"/>
    <a:srgbClr val="FF8000"/>
    <a:srgbClr val="FFF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58"/>
  </p:normalViewPr>
  <p:slideViewPr>
    <p:cSldViewPr snapToGrid="0">
      <p:cViewPr varScale="1">
        <p:scale>
          <a:sx n="154" d="100"/>
          <a:sy n="154" d="100"/>
        </p:scale>
        <p:origin x="1056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16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368AE-6011-C647-B3CE-A2324B69BEF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904FB-A699-4A4E-91E7-CCCC780C6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408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F7C9E-B767-1049-B14C-E01BE4363530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64332-DFBC-D546-9D62-8B5A6BCB0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15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64332-DFBC-D546-9D62-8B5A6BCB01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3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319F8-A177-E580-2C6B-6A71504A3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D0B78-2A98-5F8A-356E-B56D0FDDE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82CA04-A172-AB0B-D837-86028813348A}"/>
              </a:ext>
            </a:extLst>
          </p:cNvPr>
          <p:cNvSpPr txBox="1"/>
          <p:nvPr userDrawn="1"/>
        </p:nvSpPr>
        <p:spPr>
          <a:xfrm>
            <a:off x="0" y="4809657"/>
            <a:ext cx="3723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K. Long for </a:t>
            </a:r>
            <a:r>
              <a:rPr lang="en-US" b="1" dirty="0">
                <a:solidFill>
                  <a:srgbClr val="C00000"/>
                </a:solidFill>
              </a:rPr>
              <a:t>Paul Jurj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fld id="{B19FB069-7A70-CF49-A3CF-C9513262B04A}" type="datetime3">
              <a:rPr lang="en-GB" b="1" smtClean="0">
                <a:solidFill>
                  <a:schemeClr val="tx1"/>
                </a:solidFill>
              </a:rPr>
              <a:t>30 April, 2026</a:t>
            </a:fld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B9A71E-44B9-6BC5-C139-F3694C4ED9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244" y="45526"/>
            <a:ext cx="1673817" cy="18412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A0ECD6C-8C71-1E53-A709-46FF26411F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370" y="6461"/>
            <a:ext cx="1086603" cy="27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07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C1AEF-03CC-71F6-F93B-B34E142B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4B7EE-D3E4-CB5F-5447-99D589B75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A4EC-7B24-5835-C79D-99E239F0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4AB52-6A3A-1E5E-8464-BC13FA69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18A55-41F1-BA18-4AAA-54B647AD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4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F0061A-0539-FB65-5519-2D645A42F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DD123-AEED-CB30-95B8-E79B80F99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D6BA-8543-13F0-3748-E2F2C277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6478B-C2B6-787E-5599-87B346937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72D73-972C-F6F5-9CAA-18A16246D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7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5CFF1-76B9-D2FB-CC27-2570D68C3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2" y="0"/>
            <a:ext cx="9139678" cy="563716"/>
          </a:xfrm>
        </p:spPr>
        <p:txBody>
          <a:bodyPr/>
          <a:lstStyle>
            <a:lvl1pPr>
              <a:defRPr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B215D-B0F4-44E6-BA2D-231493CE6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3716"/>
            <a:ext cx="9139678" cy="4579784"/>
          </a:xfrm>
        </p:spPr>
        <p:txBody>
          <a:bodyPr/>
          <a:lstStyle>
            <a:lvl1pPr>
              <a:buNone/>
              <a:defRPr sz="3200" b="1">
                <a:solidFill>
                  <a:schemeClr val="accent1"/>
                </a:solidFill>
              </a:defRPr>
            </a:lvl1pPr>
            <a:lvl2pPr marL="358775" indent="-176213">
              <a:tabLst/>
              <a:defRPr sz="28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 marL="534988" indent="-176213">
              <a:tabLst/>
              <a:defRPr sz="2400" b="1">
                <a:solidFill>
                  <a:schemeClr val="accent3">
                    <a:lumMod val="75000"/>
                  </a:schemeClr>
                </a:solidFill>
              </a:defRPr>
            </a:lvl3pPr>
            <a:lvl4pPr marL="711200" indent="-161925">
              <a:tabLst/>
              <a:defRPr sz="2000" b="1">
                <a:solidFill>
                  <a:schemeClr val="accent3"/>
                </a:solidFill>
              </a:defRPr>
            </a:lvl4pPr>
            <a:lvl5pPr marL="893763" indent="-168275">
              <a:tabLst/>
              <a:defRPr sz="18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59356-E57F-3A32-E86D-5BAC3382E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2278" y="4869656"/>
            <a:ext cx="2057400" cy="273844"/>
          </a:xfrm>
        </p:spPr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9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CD85F-4F74-940D-FE54-701AA345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50986-4525-3B34-4A24-65981CE33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0F8AC-C319-5980-0882-6B1387863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23CA8-D820-5AF1-7C23-B707696E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3DC8C-3C6D-C138-186E-0807329F8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8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2E29-1DBF-B274-5CC0-C3A339EF7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2D058-5E32-9183-75CF-0FA3AA4DC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145B9-5E16-6525-E744-5A5EB90AE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EB3B7-31B0-01E7-9C8B-B646DCD1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534ED-8880-5482-87D4-EB17CFB28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18B11-5E2D-E5EE-7CA6-BD4EF286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6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B7F0B-4A28-846D-D1BD-41DB62138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DD97B-DB78-CD8C-DE34-F7B2D3EBC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D6ED9-2CD8-2631-9F11-2C6625EE0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587F6-B895-1291-6472-9EFC909DC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9EE1E-8697-0973-17CA-F2C9C2A7B0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A8E278-3A5C-4CC5-AA09-0D2C0B48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8541BD-33E9-4E54-6913-7A971494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139FE-C86B-8326-9CD8-4D709AFC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8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ADE0E-D9A0-D0F9-2461-C573E1227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FDA6C5-7828-C08C-09B9-6733D952A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F6CA4D-D2DB-7C1F-D73D-4A39C6BD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AB7F8-15C9-9B01-6BE4-24EB8CAD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6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725DD-B0F4-073B-ECBE-3156E26F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5A1E0-AB29-C75D-5575-9C95F534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4789B-2B73-946C-902B-B681CB1E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5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4D05-B446-7000-1DED-CD35607A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09B3C-0B58-E49A-766B-CB3275954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20492-30F1-D3FB-0D41-026E1CD10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4A622-7D21-BB51-4A86-EFF642992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867F3-1AD0-F3E6-C563-F832AB45B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B48D7-6FC5-2010-9A09-4FD78CE43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3229-42D6-E04C-30DA-5ADD5C6F0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60A8-F9DA-EC1C-BFB1-A86F55330B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C9E91-F253-66C5-90EE-581739007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78771-9D22-EDEB-D1F6-2B1ECE772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9F4DF-9A80-5719-3697-9E6D44A2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94DF9-466A-1228-A642-C64BC9F2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7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DEFB7-631D-50E3-2FB7-9330FF90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BB54C-3EE3-CDA1-3FC9-DDEC85DAE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FBF8-FEE1-BB5B-18CD-6F639DCB3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87B6A6-4F75-C74E-AF3B-BE56091266C7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87B57-1A68-11E8-084A-C8ADFD1A6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6219A-9EF9-4005-5496-B8F9990B0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DC3ABC-92C2-B748-ABF3-8546144348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D0F94-72A6-C747-E662-4A57DAF1F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Laser-</a:t>
            </a:r>
            <a:r>
              <a:rPr lang="en-US" sz="4800" dirty="0" err="1"/>
              <a:t>focussed</a:t>
            </a:r>
            <a:r>
              <a:rPr lang="en-US" sz="4800" dirty="0"/>
              <a:t> on science for radiotherapy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7389F6-DA43-3CAF-E150-4ECDD4BEF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870472"/>
          </a:xfrm>
        </p:spPr>
        <p:txBody>
          <a:bodyPr>
            <a:normAutofit/>
          </a:bodyPr>
          <a:lstStyle/>
          <a:p>
            <a:r>
              <a:rPr lang="en-US" dirty="0" err="1"/>
              <a:t>LhARA</a:t>
            </a:r>
            <a:r>
              <a:rPr lang="en-US" dirty="0"/>
              <a:t> exhibit at the</a:t>
            </a:r>
            <a:br>
              <a:rPr lang="en-US" dirty="0"/>
            </a:br>
            <a:r>
              <a:rPr lang="en-US" dirty="0"/>
              <a:t>2026 Royal Society Summer Science Exhibition</a:t>
            </a:r>
          </a:p>
          <a:p>
            <a:endParaRPr lang="en-US" dirty="0"/>
          </a:p>
          <a:p>
            <a:r>
              <a:rPr lang="en-US" dirty="0"/>
              <a:t>Status update</a:t>
            </a:r>
          </a:p>
        </p:txBody>
      </p:sp>
    </p:spTree>
    <p:extLst>
      <p:ext uri="{BB962C8B-B14F-4D97-AF65-F5344CB8AC3E}">
        <p14:creationId xmlns:p14="http://schemas.microsoft.com/office/powerpoint/2010/main" val="194688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F011E-5230-2D02-07F5-25D79488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ACA0-CD89-65A5-AF12-009EDD085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3716"/>
            <a:ext cx="9139678" cy="4579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Preparation area:</a:t>
            </a:r>
          </a:p>
          <a:p>
            <a:pPr lvl="1"/>
            <a:r>
              <a:rPr lang="en-US" dirty="0"/>
              <a:t>4x2 m</a:t>
            </a:r>
            <a:r>
              <a:rPr lang="en-US" baseline="30000" dirty="0"/>
              <a:t>2</a:t>
            </a:r>
            <a:r>
              <a:rPr lang="en-US" dirty="0"/>
              <a:t> space secured in Physics laboratory</a:t>
            </a:r>
          </a:p>
          <a:p>
            <a:pPr lvl="1"/>
            <a:r>
              <a:rPr lang="en-US" dirty="0"/>
              <a:t>Agreement to rebuild exhibit in Physics Common Room in run-up to SSE</a:t>
            </a:r>
          </a:p>
          <a:p>
            <a:r>
              <a:rPr lang="en-US" dirty="0"/>
              <a:t>Elements of exhibit:</a:t>
            </a:r>
          </a:p>
          <a:p>
            <a:pPr lvl="1"/>
            <a:r>
              <a:rPr lang="en-US" dirty="0"/>
              <a:t>Back-drop:</a:t>
            </a:r>
          </a:p>
          <a:p>
            <a:pPr marL="534670" lvl="2" indent="-175895"/>
            <a:r>
              <a:rPr lang="en-US" dirty="0"/>
              <a:t>Design: </a:t>
            </a:r>
            <a:r>
              <a:rPr lang="en-US" dirty="0" err="1"/>
              <a:t>LhARA</a:t>
            </a:r>
            <a:r>
              <a:rPr lang="en-US" dirty="0"/>
              <a:t> web/comms group</a:t>
            </a:r>
          </a:p>
          <a:p>
            <a:pPr marL="534670" lvl="2" indent="-175895"/>
            <a:r>
              <a:rPr lang="en-US" dirty="0"/>
              <a:t>Order to be placed (IC Physics Comms team) this/next week</a:t>
            </a:r>
          </a:p>
          <a:p>
            <a:pPr lvl="1" indent="-175895"/>
            <a:r>
              <a:rPr lang="en-US" dirty="0"/>
              <a:t>Currently working on 6 activities/demos</a:t>
            </a:r>
          </a:p>
          <a:p>
            <a:pPr marL="534670" lvl="2" indent="-175895"/>
            <a:r>
              <a:rPr lang="en-US" dirty="0"/>
              <a:t>Different levels of maturity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518A8-1EC9-AAD0-0463-F59D92AFC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498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334B8-BB2F-C4B3-EED6-4C743572B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know of schedule: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896DF-0E48-42EA-D439-FF8D4E95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33F1DF-D552-368B-DEF7-38ADB9E97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63716"/>
            <a:ext cx="7772400" cy="437197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20673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213BC-8C49-314E-439F-91CEAAE7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2B00E2-154F-345A-7AE1-51AFC5DD3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231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46ED2-F81B-F055-B967-24AA97C5C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061B4-A221-7088-C3FB-A0EB195EE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Exhibit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B03BC-5368-D96B-DD30-8A4B44F2A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3716"/>
            <a:ext cx="9139678" cy="4579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Activities/demos (</a:t>
            </a:r>
            <a:r>
              <a:rPr lang="en-US" sz="2200" dirty="0">
                <a:solidFill>
                  <a:schemeClr val="accent3"/>
                </a:solidFill>
              </a:rPr>
              <a:t>not all activities for all sessions!</a:t>
            </a:r>
            <a:r>
              <a:rPr lang="en-US" sz="2200" dirty="0"/>
              <a:t>):</a:t>
            </a:r>
          </a:p>
          <a:p>
            <a:pPr marL="457200" indent="-457200">
              <a:buAutoNum type="arabicParenR"/>
            </a:pPr>
            <a:r>
              <a:rPr lang="en-US" sz="2000" dirty="0">
                <a:solidFill>
                  <a:srgbClr val="156082"/>
                </a:solidFill>
              </a:rPr>
              <a:t>VR tour of </a:t>
            </a:r>
            <a:r>
              <a:rPr lang="en-US" sz="2000" dirty="0" err="1">
                <a:solidFill>
                  <a:srgbClr val="156082"/>
                </a:solidFill>
              </a:rPr>
              <a:t>LhARA</a:t>
            </a:r>
            <a:endParaRPr lang="en-US" sz="2000" dirty="0">
              <a:solidFill>
                <a:srgbClr val="156082"/>
              </a:solidFill>
            </a:endParaRPr>
          </a:p>
          <a:p>
            <a:r>
              <a:rPr lang="en-US" sz="2000" dirty="0">
                <a:solidFill>
                  <a:srgbClr val="156082"/>
                </a:solidFill>
              </a:rPr>
              <a:t>2) Plasma lens demonstrator (Quadrupole trap)</a:t>
            </a:r>
          </a:p>
          <a:p>
            <a:r>
              <a:rPr lang="en-US" sz="1800" dirty="0">
                <a:solidFill>
                  <a:srgbClr val="156082"/>
                </a:solidFill>
              </a:rPr>
              <a:t>  - we have one trap ready, building a second one</a:t>
            </a:r>
          </a:p>
          <a:p>
            <a:r>
              <a:rPr lang="en-US" sz="2000" dirty="0">
                <a:solidFill>
                  <a:srgbClr val="156082"/>
                </a:solidFill>
              </a:rPr>
              <a:t>3) Laser balloon popping</a:t>
            </a:r>
          </a:p>
          <a:p>
            <a:r>
              <a:rPr lang="en-US" sz="2000" dirty="0">
                <a:solidFill>
                  <a:srgbClr val="156082"/>
                </a:solidFill>
              </a:rPr>
              <a:t>  </a:t>
            </a:r>
            <a:r>
              <a:rPr lang="en-US" sz="1800" dirty="0">
                <a:solidFill>
                  <a:srgbClr val="156082"/>
                </a:solidFill>
              </a:rPr>
              <a:t>- device ready, in discussions about sourcing back up components</a:t>
            </a:r>
          </a:p>
          <a:p>
            <a:r>
              <a:rPr lang="en-US" sz="2000" dirty="0">
                <a:solidFill>
                  <a:srgbClr val="156082"/>
                </a:solidFill>
              </a:rPr>
              <a:t>4) Leo Cancer Care EVE chair prototype</a:t>
            </a:r>
          </a:p>
          <a:p>
            <a:r>
              <a:rPr lang="en-US" sz="2000" dirty="0">
                <a:solidFill>
                  <a:srgbClr val="156082"/>
                </a:solidFill>
              </a:rPr>
              <a:t>  </a:t>
            </a:r>
            <a:r>
              <a:rPr lang="en-US" sz="1800" dirty="0">
                <a:solidFill>
                  <a:srgbClr val="156082"/>
                </a:solidFill>
              </a:rPr>
              <a:t>- ready</a:t>
            </a:r>
          </a:p>
          <a:p>
            <a:r>
              <a:rPr lang="en-US" sz="2000" dirty="0">
                <a:solidFill>
                  <a:srgbClr val="156082"/>
                </a:solidFill>
              </a:rPr>
              <a:t>5) </a:t>
            </a:r>
            <a:r>
              <a:rPr lang="en-US" sz="2000" dirty="0" err="1">
                <a:solidFill>
                  <a:srgbClr val="156082"/>
                </a:solidFill>
              </a:rPr>
              <a:t>LhARA</a:t>
            </a:r>
            <a:r>
              <a:rPr lang="en-US" sz="2000" dirty="0">
                <a:solidFill>
                  <a:srgbClr val="156082"/>
                </a:solidFill>
              </a:rPr>
              <a:t> 3D model</a:t>
            </a:r>
          </a:p>
          <a:p>
            <a:r>
              <a:rPr lang="en-US" sz="2000" dirty="0">
                <a:solidFill>
                  <a:srgbClr val="156082"/>
                </a:solidFill>
              </a:rPr>
              <a:t>  </a:t>
            </a:r>
            <a:r>
              <a:rPr lang="en-US" sz="1800" dirty="0">
                <a:solidFill>
                  <a:srgbClr val="156082"/>
                </a:solidFill>
              </a:rPr>
              <a:t>- printing final components of the model</a:t>
            </a:r>
          </a:p>
          <a:p>
            <a:r>
              <a:rPr lang="en-US" sz="2000" dirty="0">
                <a:solidFill>
                  <a:srgbClr val="156082"/>
                </a:solidFill>
              </a:rPr>
              <a:t>6) Treatment planning activity</a:t>
            </a:r>
          </a:p>
          <a:p>
            <a:r>
              <a:rPr lang="en-US" sz="2000" dirty="0">
                <a:solidFill>
                  <a:srgbClr val="156082"/>
                </a:solidFill>
              </a:rPr>
              <a:t>  </a:t>
            </a:r>
            <a:r>
              <a:rPr lang="en-US" sz="1800" dirty="0">
                <a:solidFill>
                  <a:srgbClr val="156082"/>
                </a:solidFill>
              </a:rPr>
              <a:t>- at the planning stage</a:t>
            </a:r>
          </a:p>
          <a:p>
            <a:pPr marL="182880" lvl="1" indent="0">
              <a:buNone/>
            </a:pPr>
            <a:endParaRPr lang="en-US" dirty="0">
              <a:solidFill>
                <a:srgbClr val="215F9A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8BB4F-F2C9-5D5A-F992-95067EF0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0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40F05-A35C-6911-DD83-EC9AB0E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D9366-3D21-5FDC-B838-0250EC0F5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Presently signed up:</a:t>
            </a:r>
          </a:p>
          <a:p>
            <a:pPr lvl="1" indent="-175895"/>
            <a:r>
              <a:rPr lang="en-US" dirty="0"/>
              <a:t>~27 drawn from across UK’s 4-nations and European collaborators</a:t>
            </a:r>
          </a:p>
          <a:p>
            <a:pPr lvl="1" indent="-175895"/>
            <a:r>
              <a:rPr lang="en-US" dirty="0"/>
              <a:t>Most attended RS Public Engagement Training</a:t>
            </a:r>
          </a:p>
          <a:p>
            <a:pPr lvl="2" indent="-175895"/>
            <a:r>
              <a:rPr lang="en-US" dirty="0"/>
              <a:t>Additional training being planned (see next slide)</a:t>
            </a:r>
          </a:p>
          <a:p>
            <a:pPr lvl="1"/>
            <a:r>
              <a:rPr lang="en-US" dirty="0"/>
              <a:t>Still time to volunteer!</a:t>
            </a:r>
          </a:p>
          <a:p>
            <a:endParaRPr lang="en-US" dirty="0"/>
          </a:p>
          <a:p>
            <a:r>
              <a:rPr lang="en-US" dirty="0"/>
              <a:t>Accommodation for team members:</a:t>
            </a:r>
          </a:p>
          <a:p>
            <a:pPr lvl="1"/>
            <a:r>
              <a:rPr lang="en-US" dirty="0"/>
              <a:t>A headache!</a:t>
            </a:r>
          </a:p>
          <a:p>
            <a:pPr lvl="1"/>
            <a:r>
              <a:rPr lang="en-US" dirty="0"/>
              <a:t>Booked: mixture of IC and private accommodation</a:t>
            </a:r>
          </a:p>
          <a:p>
            <a:pPr marL="534670" lvl="2" indent="-175895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15D56-B3DE-3AE4-9965-DAB57B81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30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D69FA-CA85-C6FD-32FF-E78FF146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and messaging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ECBE8-C4FA-873F-C1E1-168E02208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Preparing short briefs on (OG + …):</a:t>
            </a:r>
          </a:p>
          <a:p>
            <a:pPr lvl="1"/>
            <a:r>
              <a:rPr lang="en-US" dirty="0"/>
              <a:t>Clinical impact (statistics on RT, cures, etc.)</a:t>
            </a:r>
          </a:p>
          <a:p>
            <a:pPr lvl="1"/>
            <a:r>
              <a:rPr lang="en-US" dirty="0"/>
              <a:t>Market size and potential impact (global value, etc.)</a:t>
            </a:r>
          </a:p>
          <a:p>
            <a:pPr lvl="1"/>
            <a:r>
              <a:rPr lang="en-US" dirty="0"/>
              <a:t>Science and innovation potential</a:t>
            </a:r>
          </a:p>
          <a:p>
            <a:endParaRPr lang="en-US" dirty="0"/>
          </a:p>
          <a:p>
            <a:r>
              <a:rPr lang="en-US" dirty="0"/>
              <a:t>Planning further training/team building:</a:t>
            </a:r>
          </a:p>
          <a:p>
            <a:pPr lvl="1" indent="-175895"/>
            <a:r>
              <a:rPr lang="en-US" dirty="0"/>
              <a:t>Target for end of May/early June</a:t>
            </a:r>
          </a:p>
          <a:p>
            <a:pPr lvl="1" indent="-175895"/>
            <a:r>
              <a:rPr lang="en-US" dirty="0"/>
              <a:t>First a briefing/training lead by the messaging team, followed by practice session at 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BEA72-B0E9-90D9-FD5B-33A97E398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99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38DC6-B3A2-2907-CC58-29588EBD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 …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58A62-D013-0D3B-89F3-58E89804F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Paul Jurj; doing an excellent job!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7539C-2593-FAB7-484B-329E3FBD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84059"/>
      </p:ext>
    </p:extLst>
  </p:cSld>
  <p:clrMapOvr>
    <a:masterClrMapping/>
  </p:clrMapOvr>
</p:sld>
</file>

<file path=ppt/theme/theme1.xml><?xml version="1.0" encoding="utf-8"?>
<a:theme xmlns:a="http://schemas.openxmlformats.org/drawingml/2006/main" name="KL-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01-2026-04-29-LONG-WnI.pptx" id="{CE5EF617-7C81-4241-8142-BB1915B43911}" vid="{319AF958-2568-9542-9515-ED721B11BC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KL-slide</Template>
  <TotalTime>36</TotalTime>
  <Words>316</Words>
  <Application>Microsoft Macintosh PowerPoint</Application>
  <PresentationFormat>On-screen Show (16:9)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KL-slide</vt:lpstr>
      <vt:lpstr>Laser-focussed on science for radiotherapy</vt:lpstr>
      <vt:lpstr>Exhibit preparation</vt:lpstr>
      <vt:lpstr>What we know of schedule:</vt:lpstr>
      <vt:lpstr>PowerPoint Presentation</vt:lpstr>
      <vt:lpstr>Exhibit preparation</vt:lpstr>
      <vt:lpstr>Presenter team</vt:lpstr>
      <vt:lpstr>Communication and messaging</vt:lpstr>
      <vt:lpstr>Acknowledgments 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Long, Kenneth (STFC,RAL,PPD)</dc:creator>
  <cp:lastModifiedBy>Long, Kenneth (STFC,RAL,PPD)</cp:lastModifiedBy>
  <cp:revision>2</cp:revision>
  <dcterms:created xsi:type="dcterms:W3CDTF">2026-04-30T07:42:20Z</dcterms:created>
  <dcterms:modified xsi:type="dcterms:W3CDTF">2026-04-30T08:18:41Z</dcterms:modified>
</cp:coreProperties>
</file>