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1" r:id="rId4"/>
    <p:sldId id="1617" r:id="rId5"/>
    <p:sldId id="1608" r:id="rId6"/>
    <p:sldId id="1610" r:id="rId7"/>
    <p:sldId id="258" r:id="rId8"/>
    <p:sldId id="1616" r:id="rId9"/>
    <p:sldId id="1615" r:id="rId10"/>
    <p:sldId id="259" r:id="rId11"/>
    <p:sldId id="1618" r:id="rId12"/>
    <p:sldId id="260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AEAE"/>
    <a:srgbClr val="D1D1D1"/>
    <a:srgbClr val="FFFF00"/>
    <a:srgbClr val="00FFFF"/>
    <a:srgbClr val="00FF00"/>
    <a:srgbClr val="FF8000"/>
    <a:srgbClr val="FFF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4658"/>
  </p:normalViewPr>
  <p:slideViewPr>
    <p:cSldViewPr snapToGrid="0">
      <p:cViewPr varScale="1">
        <p:scale>
          <a:sx n="154" d="100"/>
          <a:sy n="154" d="100"/>
        </p:scale>
        <p:origin x="696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5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E4F873-FBE1-3745-A96D-CEEC7A4C0352}" type="doc">
      <dgm:prSet loTypeId="urn:microsoft.com/office/officeart/2005/8/layout/radial1" loCatId="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0BC0C92E-976F-E147-82A9-178ABB170D96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800" b="1" dirty="0" err="1">
              <a:solidFill>
                <a:srgbClr val="002060"/>
              </a:solidFill>
            </a:rPr>
            <a:t>LhARA</a:t>
          </a:r>
          <a:endParaRPr lang="en-GB" sz="800" b="1" dirty="0">
            <a:solidFill>
              <a:srgbClr val="002060"/>
            </a:solidFill>
          </a:endParaRPr>
        </a:p>
      </dgm:t>
    </dgm:pt>
    <dgm:pt modelId="{1B43D32B-211D-D543-B987-7F5B6066BE0C}" type="parTrans" cxnId="{16EB670B-E98F-5648-977F-B4338E06598F}">
      <dgm:prSet/>
      <dgm:spPr/>
      <dgm:t>
        <a:bodyPr/>
        <a:lstStyle/>
        <a:p>
          <a:endParaRPr lang="en-GB" sz="2400"/>
        </a:p>
      </dgm:t>
    </dgm:pt>
    <dgm:pt modelId="{00D72E4C-4D43-5A48-8F9A-809D9A17D5EA}" type="sibTrans" cxnId="{16EB670B-E98F-5648-977F-B4338E06598F}">
      <dgm:prSet/>
      <dgm:spPr/>
      <dgm:t>
        <a:bodyPr/>
        <a:lstStyle/>
        <a:p>
          <a:endParaRPr lang="en-GB" sz="2400"/>
        </a:p>
      </dgm:t>
    </dgm:pt>
    <dgm:pt modelId="{06EFF423-77C5-8944-9B8C-95750C8BF455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700" b="1" dirty="0">
              <a:solidFill>
                <a:srgbClr val="002060"/>
              </a:solidFill>
            </a:rPr>
            <a:t>Institutes</a:t>
          </a:r>
        </a:p>
      </dgm:t>
    </dgm:pt>
    <dgm:pt modelId="{F50FC664-1D09-FA40-862D-7A4CFD0ACCFE}" type="parTrans" cxnId="{A1B35A4C-31B5-6F4A-BC16-246DB50B158E}">
      <dgm:prSet custT="1"/>
      <dgm:spPr/>
      <dgm:t>
        <a:bodyPr/>
        <a:lstStyle/>
        <a:p>
          <a:endParaRPr lang="en-GB" sz="700"/>
        </a:p>
      </dgm:t>
    </dgm:pt>
    <dgm:pt modelId="{7EE0A13B-8FD6-3441-8E5D-79716D07F34E}" type="sibTrans" cxnId="{A1B35A4C-31B5-6F4A-BC16-246DB50B158E}">
      <dgm:prSet/>
      <dgm:spPr/>
      <dgm:t>
        <a:bodyPr/>
        <a:lstStyle/>
        <a:p>
          <a:endParaRPr lang="en-GB" sz="2400"/>
        </a:p>
      </dgm:t>
    </dgm:pt>
    <dgm:pt modelId="{AA869162-83CC-4545-8E28-6216B9F0D083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700" b="1" dirty="0">
              <a:solidFill>
                <a:srgbClr val="002060"/>
              </a:solidFill>
            </a:rPr>
            <a:t>UKRI</a:t>
          </a:r>
        </a:p>
      </dgm:t>
    </dgm:pt>
    <dgm:pt modelId="{BAA80C09-404D-C141-A072-8A480ABEF41C}" type="parTrans" cxnId="{0EE28113-E1C0-2148-BDB8-A08D04E89365}">
      <dgm:prSet custT="1"/>
      <dgm:spPr/>
      <dgm:t>
        <a:bodyPr/>
        <a:lstStyle/>
        <a:p>
          <a:endParaRPr lang="en-GB" sz="700"/>
        </a:p>
      </dgm:t>
    </dgm:pt>
    <dgm:pt modelId="{FA42AA5C-8D64-7849-8A3E-B4216B922132}" type="sibTrans" cxnId="{0EE28113-E1C0-2148-BDB8-A08D04E89365}">
      <dgm:prSet/>
      <dgm:spPr/>
      <dgm:t>
        <a:bodyPr/>
        <a:lstStyle/>
        <a:p>
          <a:endParaRPr lang="en-GB" sz="2400"/>
        </a:p>
      </dgm:t>
    </dgm:pt>
    <dgm:pt modelId="{CC4BA61B-3098-2D45-8708-42E665108996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700" b="1" dirty="0">
              <a:solidFill>
                <a:srgbClr val="002060"/>
              </a:solidFill>
            </a:rPr>
            <a:t>EU/ERC</a:t>
          </a:r>
        </a:p>
      </dgm:t>
    </dgm:pt>
    <dgm:pt modelId="{5F03F405-4519-9F47-B99B-6D842CBCA74A}" type="parTrans" cxnId="{B251E933-286D-8A44-BDA9-10BCA385B6B7}">
      <dgm:prSet custT="1"/>
      <dgm:spPr/>
      <dgm:t>
        <a:bodyPr/>
        <a:lstStyle/>
        <a:p>
          <a:endParaRPr lang="en-GB" sz="700"/>
        </a:p>
      </dgm:t>
    </dgm:pt>
    <dgm:pt modelId="{522C70F3-085A-2F49-975E-8F922531CDB7}" type="sibTrans" cxnId="{B251E933-286D-8A44-BDA9-10BCA385B6B7}">
      <dgm:prSet/>
      <dgm:spPr/>
      <dgm:t>
        <a:bodyPr/>
        <a:lstStyle/>
        <a:p>
          <a:endParaRPr lang="en-GB" sz="2400"/>
        </a:p>
      </dgm:t>
    </dgm:pt>
    <dgm:pt modelId="{06DC68A7-BEBB-724B-BDDC-2BDC8A3802B4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700" b="1" dirty="0">
              <a:solidFill>
                <a:srgbClr val="002060"/>
              </a:solidFill>
            </a:rPr>
            <a:t>Industry</a:t>
          </a:r>
          <a:br>
            <a:rPr lang="en-GB" sz="700" b="1" dirty="0">
              <a:solidFill>
                <a:srgbClr val="002060"/>
              </a:solidFill>
            </a:rPr>
          </a:br>
          <a:r>
            <a:rPr lang="en-GB" sz="700" b="1" dirty="0">
              <a:solidFill>
                <a:srgbClr val="002060"/>
              </a:solidFill>
            </a:rPr>
            <a:t>partners</a:t>
          </a:r>
        </a:p>
      </dgm:t>
    </dgm:pt>
    <dgm:pt modelId="{8992A611-76C2-5F4A-8573-87B392404C77}" type="parTrans" cxnId="{57E40AFF-22FF-7F4B-A7F7-A682EA709DBA}">
      <dgm:prSet custT="1"/>
      <dgm:spPr/>
      <dgm:t>
        <a:bodyPr/>
        <a:lstStyle/>
        <a:p>
          <a:endParaRPr lang="en-GB" sz="700"/>
        </a:p>
      </dgm:t>
    </dgm:pt>
    <dgm:pt modelId="{504CDBF7-E07F-B64D-AE16-1E05650B2E84}" type="sibTrans" cxnId="{57E40AFF-22FF-7F4B-A7F7-A682EA709DBA}">
      <dgm:prSet/>
      <dgm:spPr/>
      <dgm:t>
        <a:bodyPr/>
        <a:lstStyle/>
        <a:p>
          <a:endParaRPr lang="en-GB" sz="2400"/>
        </a:p>
      </dgm:t>
    </dgm:pt>
    <dgm:pt modelId="{A4F0AF3F-4E8C-1948-9F23-B9168A8A2D0F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700" b="1" dirty="0">
              <a:solidFill>
                <a:srgbClr val="002060"/>
              </a:solidFill>
            </a:rPr>
            <a:t>Philanthropists</a:t>
          </a:r>
        </a:p>
      </dgm:t>
    </dgm:pt>
    <dgm:pt modelId="{6C67EA53-8028-0048-BE7B-9E47472F3D3C}" type="parTrans" cxnId="{D1E9532A-1478-3442-8676-EE7ED518EDAF}">
      <dgm:prSet custT="1"/>
      <dgm:spPr/>
      <dgm:t>
        <a:bodyPr/>
        <a:lstStyle/>
        <a:p>
          <a:endParaRPr lang="en-GB" sz="700"/>
        </a:p>
      </dgm:t>
    </dgm:pt>
    <dgm:pt modelId="{452AB049-CD61-E948-860B-5FD962B11B59}" type="sibTrans" cxnId="{D1E9532A-1478-3442-8676-EE7ED518EDAF}">
      <dgm:prSet/>
      <dgm:spPr/>
      <dgm:t>
        <a:bodyPr/>
        <a:lstStyle/>
        <a:p>
          <a:endParaRPr lang="en-GB" sz="2400"/>
        </a:p>
      </dgm:t>
    </dgm:pt>
    <dgm:pt modelId="{35CDED89-9D28-B941-BBD9-4C1D345A1C70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700" b="1" dirty="0">
              <a:solidFill>
                <a:srgbClr val="002060"/>
              </a:solidFill>
            </a:rPr>
            <a:t>Foundations</a:t>
          </a:r>
        </a:p>
      </dgm:t>
    </dgm:pt>
    <dgm:pt modelId="{E7B39D92-BDE5-7047-B612-66CBAD697FDF}" type="parTrans" cxnId="{E1B1DB83-C3CC-0749-8C5B-70E5F78399EE}">
      <dgm:prSet custT="1"/>
      <dgm:spPr/>
      <dgm:t>
        <a:bodyPr/>
        <a:lstStyle/>
        <a:p>
          <a:endParaRPr lang="en-GB" sz="700"/>
        </a:p>
      </dgm:t>
    </dgm:pt>
    <dgm:pt modelId="{6A195BDA-8098-544C-9F28-3A162844DFBD}" type="sibTrans" cxnId="{E1B1DB83-C3CC-0749-8C5B-70E5F78399EE}">
      <dgm:prSet/>
      <dgm:spPr/>
      <dgm:t>
        <a:bodyPr/>
        <a:lstStyle/>
        <a:p>
          <a:endParaRPr lang="en-GB" sz="2400"/>
        </a:p>
      </dgm:t>
    </dgm:pt>
    <dgm:pt modelId="{051A57FF-B04B-014F-ABF4-3371AD14E591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3600" dirty="0">
              <a:solidFill>
                <a:srgbClr val="002060"/>
              </a:solidFill>
            </a:rPr>
            <a:t>…</a:t>
          </a:r>
        </a:p>
      </dgm:t>
    </dgm:pt>
    <dgm:pt modelId="{2254C1CA-BC80-C248-922A-0F7D44899B69}" type="parTrans" cxnId="{86672580-5D53-2F47-A44C-49908E43CD37}">
      <dgm:prSet custT="1"/>
      <dgm:spPr/>
      <dgm:t>
        <a:bodyPr/>
        <a:lstStyle/>
        <a:p>
          <a:endParaRPr lang="en-GB" sz="700"/>
        </a:p>
      </dgm:t>
    </dgm:pt>
    <dgm:pt modelId="{B18BD51F-F054-E642-BDD2-B291F94155F0}" type="sibTrans" cxnId="{86672580-5D53-2F47-A44C-49908E43CD37}">
      <dgm:prSet/>
      <dgm:spPr/>
      <dgm:t>
        <a:bodyPr/>
        <a:lstStyle/>
        <a:p>
          <a:endParaRPr lang="en-GB" sz="2400"/>
        </a:p>
      </dgm:t>
    </dgm:pt>
    <dgm:pt modelId="{CAEF928C-E096-D543-B1CD-F07CBE4EDB76}" type="pres">
      <dgm:prSet presAssocID="{39E4F873-FBE1-3745-A96D-CEEC7A4C035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DDFDF38-09E2-A44D-856B-F3915D430A0A}" type="pres">
      <dgm:prSet presAssocID="{0BC0C92E-976F-E147-82A9-178ABB170D96}" presName="centerShape" presStyleLbl="node0" presStyleIdx="0" presStyleCnt="1"/>
      <dgm:spPr/>
    </dgm:pt>
    <dgm:pt modelId="{57132CB8-EA4F-5941-9B74-3E0E2C45FBD2}" type="pres">
      <dgm:prSet presAssocID="{F50FC664-1D09-FA40-862D-7A4CFD0ACCFE}" presName="Name9" presStyleLbl="parChTrans1D2" presStyleIdx="0" presStyleCnt="7"/>
      <dgm:spPr/>
    </dgm:pt>
    <dgm:pt modelId="{9AD1FAC5-9C38-D74E-9DAC-91A5A22E6EB7}" type="pres">
      <dgm:prSet presAssocID="{F50FC664-1D09-FA40-862D-7A4CFD0ACCFE}" presName="connTx" presStyleLbl="parChTrans1D2" presStyleIdx="0" presStyleCnt="7"/>
      <dgm:spPr/>
    </dgm:pt>
    <dgm:pt modelId="{C4870CB2-FF23-BD4E-80C5-744255DE250F}" type="pres">
      <dgm:prSet presAssocID="{06EFF423-77C5-8944-9B8C-95750C8BF455}" presName="node" presStyleLbl="node1" presStyleIdx="0" presStyleCnt="7">
        <dgm:presLayoutVars>
          <dgm:bulletEnabled val="1"/>
        </dgm:presLayoutVars>
      </dgm:prSet>
      <dgm:spPr/>
    </dgm:pt>
    <dgm:pt modelId="{8BE7FAC7-E8D6-6C44-BB0B-320B7D3836BD}" type="pres">
      <dgm:prSet presAssocID="{BAA80C09-404D-C141-A072-8A480ABEF41C}" presName="Name9" presStyleLbl="parChTrans1D2" presStyleIdx="1" presStyleCnt="7"/>
      <dgm:spPr/>
    </dgm:pt>
    <dgm:pt modelId="{37FB1569-ADB2-714C-8142-A2058AEBC54F}" type="pres">
      <dgm:prSet presAssocID="{BAA80C09-404D-C141-A072-8A480ABEF41C}" presName="connTx" presStyleLbl="parChTrans1D2" presStyleIdx="1" presStyleCnt="7"/>
      <dgm:spPr/>
    </dgm:pt>
    <dgm:pt modelId="{5721EFE5-6DAE-D043-8598-CA973D3F0DC0}" type="pres">
      <dgm:prSet presAssocID="{AA869162-83CC-4545-8E28-6216B9F0D083}" presName="node" presStyleLbl="node1" presStyleIdx="1" presStyleCnt="7">
        <dgm:presLayoutVars>
          <dgm:bulletEnabled val="1"/>
        </dgm:presLayoutVars>
      </dgm:prSet>
      <dgm:spPr/>
    </dgm:pt>
    <dgm:pt modelId="{562BCC84-1BAF-3149-A3ED-6776E9E2035C}" type="pres">
      <dgm:prSet presAssocID="{5F03F405-4519-9F47-B99B-6D842CBCA74A}" presName="Name9" presStyleLbl="parChTrans1D2" presStyleIdx="2" presStyleCnt="7"/>
      <dgm:spPr/>
    </dgm:pt>
    <dgm:pt modelId="{82EDBF8D-600D-EB45-9CFA-3BA7F37C2EF6}" type="pres">
      <dgm:prSet presAssocID="{5F03F405-4519-9F47-B99B-6D842CBCA74A}" presName="connTx" presStyleLbl="parChTrans1D2" presStyleIdx="2" presStyleCnt="7"/>
      <dgm:spPr/>
    </dgm:pt>
    <dgm:pt modelId="{82E36EE6-869E-774F-B4EF-70EC5EDB3B48}" type="pres">
      <dgm:prSet presAssocID="{CC4BA61B-3098-2D45-8708-42E665108996}" presName="node" presStyleLbl="node1" presStyleIdx="2" presStyleCnt="7">
        <dgm:presLayoutVars>
          <dgm:bulletEnabled val="1"/>
        </dgm:presLayoutVars>
      </dgm:prSet>
      <dgm:spPr/>
    </dgm:pt>
    <dgm:pt modelId="{17D28BD8-53A1-FA4D-971F-72315440AA8C}" type="pres">
      <dgm:prSet presAssocID="{8992A611-76C2-5F4A-8573-87B392404C77}" presName="Name9" presStyleLbl="parChTrans1D2" presStyleIdx="3" presStyleCnt="7"/>
      <dgm:spPr/>
    </dgm:pt>
    <dgm:pt modelId="{86FF4D0C-3EFA-1F46-B0A0-C793AA33DA91}" type="pres">
      <dgm:prSet presAssocID="{8992A611-76C2-5F4A-8573-87B392404C77}" presName="connTx" presStyleLbl="parChTrans1D2" presStyleIdx="3" presStyleCnt="7"/>
      <dgm:spPr/>
    </dgm:pt>
    <dgm:pt modelId="{0CD09509-23F8-CA46-A8C8-139466DF3859}" type="pres">
      <dgm:prSet presAssocID="{06DC68A7-BEBB-724B-BDDC-2BDC8A3802B4}" presName="node" presStyleLbl="node1" presStyleIdx="3" presStyleCnt="7">
        <dgm:presLayoutVars>
          <dgm:bulletEnabled val="1"/>
        </dgm:presLayoutVars>
      </dgm:prSet>
      <dgm:spPr/>
    </dgm:pt>
    <dgm:pt modelId="{BB8A1144-3A24-9F40-AD31-AA649CACA499}" type="pres">
      <dgm:prSet presAssocID="{E7B39D92-BDE5-7047-B612-66CBAD697FDF}" presName="Name9" presStyleLbl="parChTrans1D2" presStyleIdx="4" presStyleCnt="7"/>
      <dgm:spPr/>
    </dgm:pt>
    <dgm:pt modelId="{CF821EDC-6BB1-F44E-8FEE-50CD8667B48C}" type="pres">
      <dgm:prSet presAssocID="{E7B39D92-BDE5-7047-B612-66CBAD697FDF}" presName="connTx" presStyleLbl="parChTrans1D2" presStyleIdx="4" presStyleCnt="7"/>
      <dgm:spPr/>
    </dgm:pt>
    <dgm:pt modelId="{6BC15CBC-09C7-BE4C-B53D-3D8341402DEE}" type="pres">
      <dgm:prSet presAssocID="{35CDED89-9D28-B941-BBD9-4C1D345A1C70}" presName="node" presStyleLbl="node1" presStyleIdx="4" presStyleCnt="7">
        <dgm:presLayoutVars>
          <dgm:bulletEnabled val="1"/>
        </dgm:presLayoutVars>
      </dgm:prSet>
      <dgm:spPr/>
    </dgm:pt>
    <dgm:pt modelId="{9FED28B2-047B-4845-9F98-344B9C4E10A1}" type="pres">
      <dgm:prSet presAssocID="{6C67EA53-8028-0048-BE7B-9E47472F3D3C}" presName="Name9" presStyleLbl="parChTrans1D2" presStyleIdx="5" presStyleCnt="7"/>
      <dgm:spPr/>
    </dgm:pt>
    <dgm:pt modelId="{1A754905-85B6-684F-9EF9-4E377FB0084B}" type="pres">
      <dgm:prSet presAssocID="{6C67EA53-8028-0048-BE7B-9E47472F3D3C}" presName="connTx" presStyleLbl="parChTrans1D2" presStyleIdx="5" presStyleCnt="7"/>
      <dgm:spPr/>
    </dgm:pt>
    <dgm:pt modelId="{BA8AC895-93DE-D34B-9C26-90A0E112E45C}" type="pres">
      <dgm:prSet presAssocID="{A4F0AF3F-4E8C-1948-9F23-B9168A8A2D0F}" presName="node" presStyleLbl="node1" presStyleIdx="5" presStyleCnt="7">
        <dgm:presLayoutVars>
          <dgm:bulletEnabled val="1"/>
        </dgm:presLayoutVars>
      </dgm:prSet>
      <dgm:spPr/>
    </dgm:pt>
    <dgm:pt modelId="{2E82433D-3646-E841-83C1-7A65F286F98D}" type="pres">
      <dgm:prSet presAssocID="{2254C1CA-BC80-C248-922A-0F7D44899B69}" presName="Name9" presStyleLbl="parChTrans1D2" presStyleIdx="6" presStyleCnt="7"/>
      <dgm:spPr/>
    </dgm:pt>
    <dgm:pt modelId="{F3379C46-01A3-C345-A2CD-2FFF2E566D51}" type="pres">
      <dgm:prSet presAssocID="{2254C1CA-BC80-C248-922A-0F7D44899B69}" presName="connTx" presStyleLbl="parChTrans1D2" presStyleIdx="6" presStyleCnt="7"/>
      <dgm:spPr/>
    </dgm:pt>
    <dgm:pt modelId="{09838A71-CB18-3347-A5C9-1E240D0D4522}" type="pres">
      <dgm:prSet presAssocID="{051A57FF-B04B-014F-ABF4-3371AD14E591}" presName="node" presStyleLbl="node1" presStyleIdx="6" presStyleCnt="7">
        <dgm:presLayoutVars>
          <dgm:bulletEnabled val="1"/>
        </dgm:presLayoutVars>
      </dgm:prSet>
      <dgm:spPr/>
    </dgm:pt>
  </dgm:ptLst>
  <dgm:cxnLst>
    <dgm:cxn modelId="{B327B401-2A52-9A4F-95E3-913123704B3A}" type="presOf" srcId="{051A57FF-B04B-014F-ABF4-3371AD14E591}" destId="{09838A71-CB18-3347-A5C9-1E240D0D4522}" srcOrd="0" destOrd="0" presId="urn:microsoft.com/office/officeart/2005/8/layout/radial1"/>
    <dgm:cxn modelId="{C6E3C709-E334-9B41-BA8D-CC7032FB65EC}" type="presOf" srcId="{BAA80C09-404D-C141-A072-8A480ABEF41C}" destId="{8BE7FAC7-E8D6-6C44-BB0B-320B7D3836BD}" srcOrd="0" destOrd="0" presId="urn:microsoft.com/office/officeart/2005/8/layout/radial1"/>
    <dgm:cxn modelId="{FFB1590A-1149-1840-B2AB-BC35345C983F}" type="presOf" srcId="{35CDED89-9D28-B941-BBD9-4C1D345A1C70}" destId="{6BC15CBC-09C7-BE4C-B53D-3D8341402DEE}" srcOrd="0" destOrd="0" presId="urn:microsoft.com/office/officeart/2005/8/layout/radial1"/>
    <dgm:cxn modelId="{16EB670B-E98F-5648-977F-B4338E06598F}" srcId="{39E4F873-FBE1-3745-A96D-CEEC7A4C0352}" destId="{0BC0C92E-976F-E147-82A9-178ABB170D96}" srcOrd="0" destOrd="0" parTransId="{1B43D32B-211D-D543-B987-7F5B6066BE0C}" sibTransId="{00D72E4C-4D43-5A48-8F9A-809D9A17D5EA}"/>
    <dgm:cxn modelId="{26B7A311-80AA-CA48-BDB7-AD5E4EA4D467}" type="presOf" srcId="{BAA80C09-404D-C141-A072-8A480ABEF41C}" destId="{37FB1569-ADB2-714C-8142-A2058AEBC54F}" srcOrd="1" destOrd="0" presId="urn:microsoft.com/office/officeart/2005/8/layout/radial1"/>
    <dgm:cxn modelId="{0EE28113-E1C0-2148-BDB8-A08D04E89365}" srcId="{0BC0C92E-976F-E147-82A9-178ABB170D96}" destId="{AA869162-83CC-4545-8E28-6216B9F0D083}" srcOrd="1" destOrd="0" parTransId="{BAA80C09-404D-C141-A072-8A480ABEF41C}" sibTransId="{FA42AA5C-8D64-7849-8A3E-B4216B922132}"/>
    <dgm:cxn modelId="{CD158413-8E2D-2141-90CC-15F78793274A}" type="presOf" srcId="{0BC0C92E-976F-E147-82A9-178ABB170D96}" destId="{9DDFDF38-09E2-A44D-856B-F3915D430A0A}" srcOrd="0" destOrd="0" presId="urn:microsoft.com/office/officeart/2005/8/layout/radial1"/>
    <dgm:cxn modelId="{753B551D-359A-854B-922E-8DDD34D7602C}" type="presOf" srcId="{39E4F873-FBE1-3745-A96D-CEEC7A4C0352}" destId="{CAEF928C-E096-D543-B1CD-F07CBE4EDB76}" srcOrd="0" destOrd="0" presId="urn:microsoft.com/office/officeart/2005/8/layout/radial1"/>
    <dgm:cxn modelId="{59890A26-1D0B-074A-8DB0-B6A76239F2A7}" type="presOf" srcId="{6C67EA53-8028-0048-BE7B-9E47472F3D3C}" destId="{1A754905-85B6-684F-9EF9-4E377FB0084B}" srcOrd="1" destOrd="0" presId="urn:microsoft.com/office/officeart/2005/8/layout/radial1"/>
    <dgm:cxn modelId="{D1E9532A-1478-3442-8676-EE7ED518EDAF}" srcId="{0BC0C92E-976F-E147-82A9-178ABB170D96}" destId="{A4F0AF3F-4E8C-1948-9F23-B9168A8A2D0F}" srcOrd="5" destOrd="0" parTransId="{6C67EA53-8028-0048-BE7B-9E47472F3D3C}" sibTransId="{452AB049-CD61-E948-860B-5FD962B11B59}"/>
    <dgm:cxn modelId="{8B72452C-E7F1-9F4B-8AB4-C3E77455A5BC}" type="presOf" srcId="{06DC68A7-BEBB-724B-BDDC-2BDC8A3802B4}" destId="{0CD09509-23F8-CA46-A8C8-139466DF3859}" srcOrd="0" destOrd="0" presId="urn:microsoft.com/office/officeart/2005/8/layout/radial1"/>
    <dgm:cxn modelId="{B251E933-286D-8A44-BDA9-10BCA385B6B7}" srcId="{0BC0C92E-976F-E147-82A9-178ABB170D96}" destId="{CC4BA61B-3098-2D45-8708-42E665108996}" srcOrd="2" destOrd="0" parTransId="{5F03F405-4519-9F47-B99B-6D842CBCA74A}" sibTransId="{522C70F3-085A-2F49-975E-8F922531CDB7}"/>
    <dgm:cxn modelId="{C2A2D235-488B-2442-A707-72B16A72DC0F}" type="presOf" srcId="{6C67EA53-8028-0048-BE7B-9E47472F3D3C}" destId="{9FED28B2-047B-4845-9F98-344B9C4E10A1}" srcOrd="0" destOrd="0" presId="urn:microsoft.com/office/officeart/2005/8/layout/radial1"/>
    <dgm:cxn modelId="{A1B35A4C-31B5-6F4A-BC16-246DB50B158E}" srcId="{0BC0C92E-976F-E147-82A9-178ABB170D96}" destId="{06EFF423-77C5-8944-9B8C-95750C8BF455}" srcOrd="0" destOrd="0" parTransId="{F50FC664-1D09-FA40-862D-7A4CFD0ACCFE}" sibTransId="{7EE0A13B-8FD6-3441-8E5D-79716D07F34E}"/>
    <dgm:cxn modelId="{1CB1BA5F-D318-0340-B70F-96F07DCF091E}" type="presOf" srcId="{8992A611-76C2-5F4A-8573-87B392404C77}" destId="{17D28BD8-53A1-FA4D-971F-72315440AA8C}" srcOrd="0" destOrd="0" presId="urn:microsoft.com/office/officeart/2005/8/layout/radial1"/>
    <dgm:cxn modelId="{2EB11A6D-5F5A-524D-A642-A862D4DAC704}" type="presOf" srcId="{A4F0AF3F-4E8C-1948-9F23-B9168A8A2D0F}" destId="{BA8AC895-93DE-D34B-9C26-90A0E112E45C}" srcOrd="0" destOrd="0" presId="urn:microsoft.com/office/officeart/2005/8/layout/radial1"/>
    <dgm:cxn modelId="{F1E3A573-7461-EC4B-85F5-4B4E373D5237}" type="presOf" srcId="{E7B39D92-BDE5-7047-B612-66CBAD697FDF}" destId="{BB8A1144-3A24-9F40-AD31-AA649CACA499}" srcOrd="0" destOrd="0" presId="urn:microsoft.com/office/officeart/2005/8/layout/radial1"/>
    <dgm:cxn modelId="{A3671E7A-B565-5E40-92B9-C5BAE14ADDB1}" type="presOf" srcId="{F50FC664-1D09-FA40-862D-7A4CFD0ACCFE}" destId="{9AD1FAC5-9C38-D74E-9DAC-91A5A22E6EB7}" srcOrd="1" destOrd="0" presId="urn:microsoft.com/office/officeart/2005/8/layout/radial1"/>
    <dgm:cxn modelId="{AD90DD7B-DDB0-7A46-8F0E-5921C964986F}" type="presOf" srcId="{CC4BA61B-3098-2D45-8708-42E665108996}" destId="{82E36EE6-869E-774F-B4EF-70EC5EDB3B48}" srcOrd="0" destOrd="0" presId="urn:microsoft.com/office/officeart/2005/8/layout/radial1"/>
    <dgm:cxn modelId="{86672580-5D53-2F47-A44C-49908E43CD37}" srcId="{0BC0C92E-976F-E147-82A9-178ABB170D96}" destId="{051A57FF-B04B-014F-ABF4-3371AD14E591}" srcOrd="6" destOrd="0" parTransId="{2254C1CA-BC80-C248-922A-0F7D44899B69}" sibTransId="{B18BD51F-F054-E642-BDD2-B291F94155F0}"/>
    <dgm:cxn modelId="{E1B1DB83-C3CC-0749-8C5B-70E5F78399EE}" srcId="{0BC0C92E-976F-E147-82A9-178ABB170D96}" destId="{35CDED89-9D28-B941-BBD9-4C1D345A1C70}" srcOrd="4" destOrd="0" parTransId="{E7B39D92-BDE5-7047-B612-66CBAD697FDF}" sibTransId="{6A195BDA-8098-544C-9F28-3A162844DFBD}"/>
    <dgm:cxn modelId="{C4846186-1530-D446-B961-68EEF3F041D0}" type="presOf" srcId="{8992A611-76C2-5F4A-8573-87B392404C77}" destId="{86FF4D0C-3EFA-1F46-B0A0-C793AA33DA91}" srcOrd="1" destOrd="0" presId="urn:microsoft.com/office/officeart/2005/8/layout/radial1"/>
    <dgm:cxn modelId="{F9C7DD8D-E2F0-BB4A-9CF5-5C8FD931D035}" type="presOf" srcId="{F50FC664-1D09-FA40-862D-7A4CFD0ACCFE}" destId="{57132CB8-EA4F-5941-9B74-3E0E2C45FBD2}" srcOrd="0" destOrd="0" presId="urn:microsoft.com/office/officeart/2005/8/layout/radial1"/>
    <dgm:cxn modelId="{FB553AAA-652E-A345-8F9A-A5D93C930D81}" type="presOf" srcId="{AA869162-83CC-4545-8E28-6216B9F0D083}" destId="{5721EFE5-6DAE-D043-8598-CA973D3F0DC0}" srcOrd="0" destOrd="0" presId="urn:microsoft.com/office/officeart/2005/8/layout/radial1"/>
    <dgm:cxn modelId="{5EE15FB5-00EC-C644-9476-B90589EB5261}" type="presOf" srcId="{2254C1CA-BC80-C248-922A-0F7D44899B69}" destId="{F3379C46-01A3-C345-A2CD-2FFF2E566D51}" srcOrd="1" destOrd="0" presId="urn:microsoft.com/office/officeart/2005/8/layout/radial1"/>
    <dgm:cxn modelId="{6FB2ABC6-4635-2947-AEAE-285AFDA448AD}" type="presOf" srcId="{E7B39D92-BDE5-7047-B612-66CBAD697FDF}" destId="{CF821EDC-6BB1-F44E-8FEE-50CD8667B48C}" srcOrd="1" destOrd="0" presId="urn:microsoft.com/office/officeart/2005/8/layout/radial1"/>
    <dgm:cxn modelId="{51BBCECA-D79F-A94B-974B-FCFABF43A718}" type="presOf" srcId="{5F03F405-4519-9F47-B99B-6D842CBCA74A}" destId="{82EDBF8D-600D-EB45-9CFA-3BA7F37C2EF6}" srcOrd="1" destOrd="0" presId="urn:microsoft.com/office/officeart/2005/8/layout/radial1"/>
    <dgm:cxn modelId="{7B1321D0-EC42-0A4D-9A45-20372EF1DEA2}" type="presOf" srcId="{06EFF423-77C5-8944-9B8C-95750C8BF455}" destId="{C4870CB2-FF23-BD4E-80C5-744255DE250F}" srcOrd="0" destOrd="0" presId="urn:microsoft.com/office/officeart/2005/8/layout/radial1"/>
    <dgm:cxn modelId="{028127D3-7247-8C44-8012-06E41D676D79}" type="presOf" srcId="{5F03F405-4519-9F47-B99B-6D842CBCA74A}" destId="{562BCC84-1BAF-3149-A3ED-6776E9E2035C}" srcOrd="0" destOrd="0" presId="urn:microsoft.com/office/officeart/2005/8/layout/radial1"/>
    <dgm:cxn modelId="{8512CAD7-9B20-1F41-B871-F6DEF192A649}" type="presOf" srcId="{2254C1CA-BC80-C248-922A-0F7D44899B69}" destId="{2E82433D-3646-E841-83C1-7A65F286F98D}" srcOrd="0" destOrd="0" presId="urn:microsoft.com/office/officeart/2005/8/layout/radial1"/>
    <dgm:cxn modelId="{57E40AFF-22FF-7F4B-A7F7-A682EA709DBA}" srcId="{0BC0C92E-976F-E147-82A9-178ABB170D96}" destId="{06DC68A7-BEBB-724B-BDDC-2BDC8A3802B4}" srcOrd="3" destOrd="0" parTransId="{8992A611-76C2-5F4A-8573-87B392404C77}" sibTransId="{504CDBF7-E07F-B64D-AE16-1E05650B2E84}"/>
    <dgm:cxn modelId="{9CE21D0F-3E9D-FC4A-B65C-8FC7A980F64D}" type="presParOf" srcId="{CAEF928C-E096-D543-B1CD-F07CBE4EDB76}" destId="{9DDFDF38-09E2-A44D-856B-F3915D430A0A}" srcOrd="0" destOrd="0" presId="urn:microsoft.com/office/officeart/2005/8/layout/radial1"/>
    <dgm:cxn modelId="{3952DA48-A638-E04B-AE53-442B1233B00B}" type="presParOf" srcId="{CAEF928C-E096-D543-B1CD-F07CBE4EDB76}" destId="{57132CB8-EA4F-5941-9B74-3E0E2C45FBD2}" srcOrd="1" destOrd="0" presId="urn:microsoft.com/office/officeart/2005/8/layout/radial1"/>
    <dgm:cxn modelId="{C49E698B-ACFE-F94E-B2DD-5508B67FE3B9}" type="presParOf" srcId="{57132CB8-EA4F-5941-9B74-3E0E2C45FBD2}" destId="{9AD1FAC5-9C38-D74E-9DAC-91A5A22E6EB7}" srcOrd="0" destOrd="0" presId="urn:microsoft.com/office/officeart/2005/8/layout/radial1"/>
    <dgm:cxn modelId="{88481C1E-4070-4148-BBEB-814A998406E6}" type="presParOf" srcId="{CAEF928C-E096-D543-B1CD-F07CBE4EDB76}" destId="{C4870CB2-FF23-BD4E-80C5-744255DE250F}" srcOrd="2" destOrd="0" presId="urn:microsoft.com/office/officeart/2005/8/layout/radial1"/>
    <dgm:cxn modelId="{41313558-4B39-7744-B116-3963977A7681}" type="presParOf" srcId="{CAEF928C-E096-D543-B1CD-F07CBE4EDB76}" destId="{8BE7FAC7-E8D6-6C44-BB0B-320B7D3836BD}" srcOrd="3" destOrd="0" presId="urn:microsoft.com/office/officeart/2005/8/layout/radial1"/>
    <dgm:cxn modelId="{EAE50AA4-D847-2C40-84D8-E6FAA31BD022}" type="presParOf" srcId="{8BE7FAC7-E8D6-6C44-BB0B-320B7D3836BD}" destId="{37FB1569-ADB2-714C-8142-A2058AEBC54F}" srcOrd="0" destOrd="0" presId="urn:microsoft.com/office/officeart/2005/8/layout/radial1"/>
    <dgm:cxn modelId="{E733D057-B5BE-7749-AD9A-6AC9CD2FD2FC}" type="presParOf" srcId="{CAEF928C-E096-D543-B1CD-F07CBE4EDB76}" destId="{5721EFE5-6DAE-D043-8598-CA973D3F0DC0}" srcOrd="4" destOrd="0" presId="urn:microsoft.com/office/officeart/2005/8/layout/radial1"/>
    <dgm:cxn modelId="{53790610-502C-634A-A19E-A09A78635595}" type="presParOf" srcId="{CAEF928C-E096-D543-B1CD-F07CBE4EDB76}" destId="{562BCC84-1BAF-3149-A3ED-6776E9E2035C}" srcOrd="5" destOrd="0" presId="urn:microsoft.com/office/officeart/2005/8/layout/radial1"/>
    <dgm:cxn modelId="{3BEE015B-D6D5-F24C-B260-CFDB36A134FF}" type="presParOf" srcId="{562BCC84-1BAF-3149-A3ED-6776E9E2035C}" destId="{82EDBF8D-600D-EB45-9CFA-3BA7F37C2EF6}" srcOrd="0" destOrd="0" presId="urn:microsoft.com/office/officeart/2005/8/layout/radial1"/>
    <dgm:cxn modelId="{C4ABEBF9-5877-654B-BDDE-BFB80A55A663}" type="presParOf" srcId="{CAEF928C-E096-D543-B1CD-F07CBE4EDB76}" destId="{82E36EE6-869E-774F-B4EF-70EC5EDB3B48}" srcOrd="6" destOrd="0" presId="urn:microsoft.com/office/officeart/2005/8/layout/radial1"/>
    <dgm:cxn modelId="{AA45EDDD-C2C1-074C-AB4A-AB7A9599C224}" type="presParOf" srcId="{CAEF928C-E096-D543-B1CD-F07CBE4EDB76}" destId="{17D28BD8-53A1-FA4D-971F-72315440AA8C}" srcOrd="7" destOrd="0" presId="urn:microsoft.com/office/officeart/2005/8/layout/radial1"/>
    <dgm:cxn modelId="{FF0E63F2-039A-A247-BB13-B7EF53229145}" type="presParOf" srcId="{17D28BD8-53A1-FA4D-971F-72315440AA8C}" destId="{86FF4D0C-3EFA-1F46-B0A0-C793AA33DA91}" srcOrd="0" destOrd="0" presId="urn:microsoft.com/office/officeart/2005/8/layout/radial1"/>
    <dgm:cxn modelId="{BA937734-A1A7-C64B-B13B-DDEFF1FE1CA2}" type="presParOf" srcId="{CAEF928C-E096-D543-B1CD-F07CBE4EDB76}" destId="{0CD09509-23F8-CA46-A8C8-139466DF3859}" srcOrd="8" destOrd="0" presId="urn:microsoft.com/office/officeart/2005/8/layout/radial1"/>
    <dgm:cxn modelId="{362D2EDB-6B29-124E-8279-EFFCEC429392}" type="presParOf" srcId="{CAEF928C-E096-D543-B1CD-F07CBE4EDB76}" destId="{BB8A1144-3A24-9F40-AD31-AA649CACA499}" srcOrd="9" destOrd="0" presId="urn:microsoft.com/office/officeart/2005/8/layout/radial1"/>
    <dgm:cxn modelId="{76791E45-B03B-FF4E-B0C0-C693C80CDB30}" type="presParOf" srcId="{BB8A1144-3A24-9F40-AD31-AA649CACA499}" destId="{CF821EDC-6BB1-F44E-8FEE-50CD8667B48C}" srcOrd="0" destOrd="0" presId="urn:microsoft.com/office/officeart/2005/8/layout/radial1"/>
    <dgm:cxn modelId="{533B19A8-F6E9-2D42-B161-84C9C0D54F9C}" type="presParOf" srcId="{CAEF928C-E096-D543-B1CD-F07CBE4EDB76}" destId="{6BC15CBC-09C7-BE4C-B53D-3D8341402DEE}" srcOrd="10" destOrd="0" presId="urn:microsoft.com/office/officeart/2005/8/layout/radial1"/>
    <dgm:cxn modelId="{4D98F922-2774-144F-9601-3AB3FB65D546}" type="presParOf" srcId="{CAEF928C-E096-D543-B1CD-F07CBE4EDB76}" destId="{9FED28B2-047B-4845-9F98-344B9C4E10A1}" srcOrd="11" destOrd="0" presId="urn:microsoft.com/office/officeart/2005/8/layout/radial1"/>
    <dgm:cxn modelId="{3410EB69-5BF1-B346-9FCE-66FD7DEC0730}" type="presParOf" srcId="{9FED28B2-047B-4845-9F98-344B9C4E10A1}" destId="{1A754905-85B6-684F-9EF9-4E377FB0084B}" srcOrd="0" destOrd="0" presId="urn:microsoft.com/office/officeart/2005/8/layout/radial1"/>
    <dgm:cxn modelId="{F56B4191-20E6-A64A-86C3-A4A360E5604C}" type="presParOf" srcId="{CAEF928C-E096-D543-B1CD-F07CBE4EDB76}" destId="{BA8AC895-93DE-D34B-9C26-90A0E112E45C}" srcOrd="12" destOrd="0" presId="urn:microsoft.com/office/officeart/2005/8/layout/radial1"/>
    <dgm:cxn modelId="{BE407A69-0F51-8B45-8990-267C84EDCBBA}" type="presParOf" srcId="{CAEF928C-E096-D543-B1CD-F07CBE4EDB76}" destId="{2E82433D-3646-E841-83C1-7A65F286F98D}" srcOrd="13" destOrd="0" presId="urn:microsoft.com/office/officeart/2005/8/layout/radial1"/>
    <dgm:cxn modelId="{20170DF0-7BAD-3D4C-BB9A-23983D6BC8E4}" type="presParOf" srcId="{2E82433D-3646-E841-83C1-7A65F286F98D}" destId="{F3379C46-01A3-C345-A2CD-2FFF2E566D51}" srcOrd="0" destOrd="0" presId="urn:microsoft.com/office/officeart/2005/8/layout/radial1"/>
    <dgm:cxn modelId="{E03D4AD1-AD6F-EF44-A032-B07FBEB0090E}" type="presParOf" srcId="{CAEF928C-E096-D543-B1CD-F07CBE4EDB76}" destId="{09838A71-CB18-3347-A5C9-1E240D0D4522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FDF38-09E2-A44D-856B-F3915D430A0A}">
      <dsp:nvSpPr>
        <dsp:cNvPr id="0" name=""/>
        <dsp:cNvSpPr/>
      </dsp:nvSpPr>
      <dsp:spPr>
        <a:xfrm>
          <a:off x="1691645" y="1062387"/>
          <a:ext cx="707015" cy="707015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 err="1">
              <a:solidFill>
                <a:srgbClr val="002060"/>
              </a:solidFill>
            </a:rPr>
            <a:t>LhARA</a:t>
          </a:r>
          <a:endParaRPr lang="en-GB" sz="800" b="1" kern="1200" dirty="0">
            <a:solidFill>
              <a:srgbClr val="002060"/>
            </a:solidFill>
          </a:endParaRPr>
        </a:p>
      </dsp:txBody>
      <dsp:txXfrm>
        <a:off x="1795185" y="1165927"/>
        <a:ext cx="499935" cy="499935"/>
      </dsp:txXfrm>
    </dsp:sp>
    <dsp:sp modelId="{57132CB8-EA4F-5941-9B74-3E0E2C45FBD2}">
      <dsp:nvSpPr>
        <dsp:cNvPr id="0" name=""/>
        <dsp:cNvSpPr/>
      </dsp:nvSpPr>
      <dsp:spPr>
        <a:xfrm rot="16200000">
          <a:off x="1868932" y="870609"/>
          <a:ext cx="352442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352442" y="15556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/>
        </a:p>
      </dsp:txBody>
      <dsp:txXfrm>
        <a:off x="2036342" y="877354"/>
        <a:ext cx="17622" cy="17622"/>
      </dsp:txXfrm>
    </dsp:sp>
    <dsp:sp modelId="{C4870CB2-FF23-BD4E-80C5-744255DE250F}">
      <dsp:nvSpPr>
        <dsp:cNvPr id="0" name=""/>
        <dsp:cNvSpPr/>
      </dsp:nvSpPr>
      <dsp:spPr>
        <a:xfrm>
          <a:off x="1691645" y="2928"/>
          <a:ext cx="707015" cy="70701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srgbClr val="002060"/>
              </a:solidFill>
            </a:rPr>
            <a:t>Institutes</a:t>
          </a:r>
        </a:p>
      </dsp:txBody>
      <dsp:txXfrm>
        <a:off x="1795185" y="106468"/>
        <a:ext cx="499935" cy="499935"/>
      </dsp:txXfrm>
    </dsp:sp>
    <dsp:sp modelId="{8BE7FAC7-E8D6-6C44-BB0B-320B7D3836BD}">
      <dsp:nvSpPr>
        <dsp:cNvPr id="0" name=""/>
        <dsp:cNvSpPr/>
      </dsp:nvSpPr>
      <dsp:spPr>
        <a:xfrm rot="19285714">
          <a:off x="2283091" y="1070057"/>
          <a:ext cx="352442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352442" y="15556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/>
        </a:p>
      </dsp:txBody>
      <dsp:txXfrm>
        <a:off x="2450501" y="1076803"/>
        <a:ext cx="17622" cy="17622"/>
      </dsp:txXfrm>
    </dsp:sp>
    <dsp:sp modelId="{5721EFE5-6DAE-D043-8598-CA973D3F0DC0}">
      <dsp:nvSpPr>
        <dsp:cNvPr id="0" name=""/>
        <dsp:cNvSpPr/>
      </dsp:nvSpPr>
      <dsp:spPr>
        <a:xfrm>
          <a:off x="2519963" y="401825"/>
          <a:ext cx="707015" cy="70701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srgbClr val="002060"/>
              </a:solidFill>
            </a:rPr>
            <a:t>UKRI</a:t>
          </a:r>
        </a:p>
      </dsp:txBody>
      <dsp:txXfrm>
        <a:off x="2623503" y="505365"/>
        <a:ext cx="499935" cy="499935"/>
      </dsp:txXfrm>
    </dsp:sp>
    <dsp:sp modelId="{562BCC84-1BAF-3149-A3ED-6776E9E2035C}">
      <dsp:nvSpPr>
        <dsp:cNvPr id="0" name=""/>
        <dsp:cNvSpPr/>
      </dsp:nvSpPr>
      <dsp:spPr>
        <a:xfrm rot="771429">
          <a:off x="2385380" y="1518214"/>
          <a:ext cx="352442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352442" y="15556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/>
        </a:p>
      </dsp:txBody>
      <dsp:txXfrm>
        <a:off x="2552790" y="1524960"/>
        <a:ext cx="17622" cy="17622"/>
      </dsp:txXfrm>
    </dsp:sp>
    <dsp:sp modelId="{82E36EE6-869E-774F-B4EF-70EC5EDB3B48}">
      <dsp:nvSpPr>
        <dsp:cNvPr id="0" name=""/>
        <dsp:cNvSpPr/>
      </dsp:nvSpPr>
      <dsp:spPr>
        <a:xfrm>
          <a:off x="2724541" y="1298138"/>
          <a:ext cx="707015" cy="70701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srgbClr val="002060"/>
              </a:solidFill>
            </a:rPr>
            <a:t>EU/ERC</a:t>
          </a:r>
        </a:p>
      </dsp:txBody>
      <dsp:txXfrm>
        <a:off x="2828081" y="1401678"/>
        <a:ext cx="499935" cy="499935"/>
      </dsp:txXfrm>
    </dsp:sp>
    <dsp:sp modelId="{17D28BD8-53A1-FA4D-971F-72315440AA8C}">
      <dsp:nvSpPr>
        <dsp:cNvPr id="0" name=""/>
        <dsp:cNvSpPr/>
      </dsp:nvSpPr>
      <dsp:spPr>
        <a:xfrm rot="3857143">
          <a:off x="2098773" y="1877608"/>
          <a:ext cx="352442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352442" y="15556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/>
        </a:p>
      </dsp:txBody>
      <dsp:txXfrm>
        <a:off x="2266183" y="1884353"/>
        <a:ext cx="17622" cy="17622"/>
      </dsp:txXfrm>
    </dsp:sp>
    <dsp:sp modelId="{0CD09509-23F8-CA46-A8C8-139466DF3859}">
      <dsp:nvSpPr>
        <dsp:cNvPr id="0" name=""/>
        <dsp:cNvSpPr/>
      </dsp:nvSpPr>
      <dsp:spPr>
        <a:xfrm>
          <a:off x="2151327" y="2016926"/>
          <a:ext cx="707015" cy="70701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srgbClr val="002060"/>
              </a:solidFill>
            </a:rPr>
            <a:t>Industry</a:t>
          </a:r>
          <a:br>
            <a:rPr lang="en-GB" sz="700" b="1" kern="1200" dirty="0">
              <a:solidFill>
                <a:srgbClr val="002060"/>
              </a:solidFill>
            </a:rPr>
          </a:br>
          <a:r>
            <a:rPr lang="en-GB" sz="700" b="1" kern="1200" dirty="0">
              <a:solidFill>
                <a:srgbClr val="002060"/>
              </a:solidFill>
            </a:rPr>
            <a:t>partners</a:t>
          </a:r>
        </a:p>
      </dsp:txBody>
      <dsp:txXfrm>
        <a:off x="2254867" y="2120466"/>
        <a:ext cx="499935" cy="499935"/>
      </dsp:txXfrm>
    </dsp:sp>
    <dsp:sp modelId="{BB8A1144-3A24-9F40-AD31-AA649CACA499}">
      <dsp:nvSpPr>
        <dsp:cNvPr id="0" name=""/>
        <dsp:cNvSpPr/>
      </dsp:nvSpPr>
      <dsp:spPr>
        <a:xfrm rot="6942857">
          <a:off x="1639091" y="1877608"/>
          <a:ext cx="352442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352442" y="15556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/>
        </a:p>
      </dsp:txBody>
      <dsp:txXfrm rot="10800000">
        <a:off x="1806501" y="1884353"/>
        <a:ext cx="17622" cy="17622"/>
      </dsp:txXfrm>
    </dsp:sp>
    <dsp:sp modelId="{6BC15CBC-09C7-BE4C-B53D-3D8341402DEE}">
      <dsp:nvSpPr>
        <dsp:cNvPr id="0" name=""/>
        <dsp:cNvSpPr/>
      </dsp:nvSpPr>
      <dsp:spPr>
        <a:xfrm>
          <a:off x="1231963" y="2016926"/>
          <a:ext cx="707015" cy="70701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srgbClr val="002060"/>
              </a:solidFill>
            </a:rPr>
            <a:t>Foundations</a:t>
          </a:r>
        </a:p>
      </dsp:txBody>
      <dsp:txXfrm>
        <a:off x="1335503" y="2120466"/>
        <a:ext cx="499935" cy="499935"/>
      </dsp:txXfrm>
    </dsp:sp>
    <dsp:sp modelId="{9FED28B2-047B-4845-9F98-344B9C4E10A1}">
      <dsp:nvSpPr>
        <dsp:cNvPr id="0" name=""/>
        <dsp:cNvSpPr/>
      </dsp:nvSpPr>
      <dsp:spPr>
        <a:xfrm rot="10028571">
          <a:off x="1352484" y="1518214"/>
          <a:ext cx="352442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352442" y="15556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/>
        </a:p>
      </dsp:txBody>
      <dsp:txXfrm rot="10800000">
        <a:off x="1519894" y="1524960"/>
        <a:ext cx="17622" cy="17622"/>
      </dsp:txXfrm>
    </dsp:sp>
    <dsp:sp modelId="{BA8AC895-93DE-D34B-9C26-90A0E112E45C}">
      <dsp:nvSpPr>
        <dsp:cNvPr id="0" name=""/>
        <dsp:cNvSpPr/>
      </dsp:nvSpPr>
      <dsp:spPr>
        <a:xfrm>
          <a:off x="658749" y="1298138"/>
          <a:ext cx="707015" cy="70701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 dirty="0">
              <a:solidFill>
                <a:srgbClr val="002060"/>
              </a:solidFill>
            </a:rPr>
            <a:t>Philanthropists</a:t>
          </a:r>
        </a:p>
      </dsp:txBody>
      <dsp:txXfrm>
        <a:off x="762289" y="1401678"/>
        <a:ext cx="499935" cy="499935"/>
      </dsp:txXfrm>
    </dsp:sp>
    <dsp:sp modelId="{2E82433D-3646-E841-83C1-7A65F286F98D}">
      <dsp:nvSpPr>
        <dsp:cNvPr id="0" name=""/>
        <dsp:cNvSpPr/>
      </dsp:nvSpPr>
      <dsp:spPr>
        <a:xfrm rot="13114286">
          <a:off x="1454772" y="1070057"/>
          <a:ext cx="352442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352442" y="15556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/>
        </a:p>
      </dsp:txBody>
      <dsp:txXfrm rot="10800000">
        <a:off x="1622183" y="1076803"/>
        <a:ext cx="17622" cy="17622"/>
      </dsp:txXfrm>
    </dsp:sp>
    <dsp:sp modelId="{09838A71-CB18-3347-A5C9-1E240D0D4522}">
      <dsp:nvSpPr>
        <dsp:cNvPr id="0" name=""/>
        <dsp:cNvSpPr/>
      </dsp:nvSpPr>
      <dsp:spPr>
        <a:xfrm>
          <a:off x="863327" y="401825"/>
          <a:ext cx="707015" cy="70701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solidFill>
                <a:srgbClr val="002060"/>
              </a:solidFill>
            </a:rPr>
            <a:t>…</a:t>
          </a:r>
        </a:p>
      </dsp:txBody>
      <dsp:txXfrm>
        <a:off x="966867" y="505365"/>
        <a:ext cx="499935" cy="499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3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0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319F8-A177-E580-2C6B-6A71504A3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D0B78-2A98-5F8A-356E-B56D0FDDE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2CA04-A172-AB0B-D837-86028813348A}"/>
              </a:ext>
            </a:extLst>
          </p:cNvPr>
          <p:cNvSpPr txBox="1"/>
          <p:nvPr userDrawn="1"/>
        </p:nvSpPr>
        <p:spPr>
          <a:xfrm>
            <a:off x="0" y="4809657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tx1"/>
                </a:solidFill>
              </a:rPr>
              <a:t>29 April, 2026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9A71E-44B9-6BC5-C139-F3694C4ED9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4" y="45526"/>
            <a:ext cx="1673817" cy="1841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A0ECD6C-8C71-1E53-A709-46FF26411F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0370" y="6461"/>
            <a:ext cx="1086603" cy="27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07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1AEF-03CC-71F6-F93B-B34E142B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4B7EE-D3E4-CB5F-5447-99D589B75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1A4EC-7B24-5835-C79D-99E239F0C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4AB52-6A3A-1E5E-8464-BC13FA69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18A55-41F1-BA18-4AAA-54B647AD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F0061A-0539-FB65-5519-2D645A42F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D123-AEED-CB30-95B8-E79B80F99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D6BA-8543-13F0-3748-E2F2C277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6478B-C2B6-787E-5599-87B34693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72D73-972C-F6F5-9CAA-18A16246D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7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5CFF1-76B9-D2FB-CC27-2570D68C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" y="0"/>
            <a:ext cx="9139678" cy="563716"/>
          </a:xfrm>
        </p:spPr>
        <p:txBody>
          <a:bodyPr/>
          <a:lstStyle>
            <a:lvl1pPr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B215D-B0F4-44E6-BA2D-231493CE6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716"/>
            <a:ext cx="9139678" cy="4579784"/>
          </a:xfrm>
        </p:spPr>
        <p:txBody>
          <a:bodyPr/>
          <a:lstStyle>
            <a:lvl1pPr>
              <a:buNone/>
              <a:defRPr sz="3200" b="1">
                <a:solidFill>
                  <a:schemeClr val="accent1"/>
                </a:solidFill>
              </a:defRPr>
            </a:lvl1pPr>
            <a:lvl2pPr marL="358775" indent="-176213">
              <a:tabLst/>
              <a:defRPr sz="2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534988" indent="-176213">
              <a:tabLst/>
              <a:defRPr sz="2400" b="1">
                <a:solidFill>
                  <a:schemeClr val="accent3">
                    <a:lumMod val="75000"/>
                  </a:schemeClr>
                </a:solidFill>
              </a:defRPr>
            </a:lvl3pPr>
            <a:lvl4pPr marL="711200" indent="-161925">
              <a:tabLst/>
              <a:defRPr sz="2000" b="1">
                <a:solidFill>
                  <a:schemeClr val="accent3"/>
                </a:solidFill>
              </a:defRPr>
            </a:lvl4pPr>
            <a:lvl5pPr marL="893763" indent="-168275">
              <a:tabLst/>
              <a:defRPr sz="1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9356-E57F-3A32-E86D-5BAC3382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2278" y="4869656"/>
            <a:ext cx="2057400" cy="273844"/>
          </a:xfrm>
        </p:spPr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9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D85F-4F74-940D-FE54-701AA345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50986-4525-3B34-4A24-65981CE33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0F8AC-C319-5980-0882-6B1387863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23CA8-D820-5AF1-7C23-B707696E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DC8C-3C6D-C138-186E-0807329F8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80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2E29-1DBF-B274-5CC0-C3A339EF7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2D058-5E32-9183-75CF-0FA3AA4DC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145B9-5E16-6525-E744-5A5EB90AE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EB3B7-31B0-01E7-9C8B-B646DCD1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534ED-8880-5482-87D4-EB17CFB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18B11-5E2D-E5EE-7CA6-BD4EF286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6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7F0B-4A28-846D-D1BD-41DB6213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DD97B-DB78-CD8C-DE34-F7B2D3EBC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D6ED9-2CD8-2631-9F11-2C6625EE0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587F6-B895-1291-6472-9EFC909DC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9EE1E-8697-0973-17CA-F2C9C2A7B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8E278-3A5C-4CC5-AA09-0D2C0B48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4/29/26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8541BD-33E9-4E54-6913-7A971494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6139FE-C86B-8326-9CD8-4D709AFC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8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ADE0E-D9A0-D0F9-2461-C573E122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DA6C5-7828-C08C-09B9-6733D952A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6CA4D-D2DB-7C1F-D73D-4A39C6BD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AB7F8-15C9-9B01-6BE4-24EB8CAD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6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1725DD-B0F4-073B-ECBE-3156E26F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4/29/26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5A1E0-AB29-C75D-5575-9C95F534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4789B-2B73-946C-902B-B681CB1E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4D05-B446-7000-1DED-CD35607A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09B3C-0B58-E49A-766B-CB3275954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20492-30F1-D3FB-0D41-026E1CD10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4A622-7D21-BB51-4A86-EFF64299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867F3-1AD0-F3E6-C563-F832AB45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B48D7-6FC5-2010-9A09-4FD78CE4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3229-42D6-E04C-30DA-5ADD5C6F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5E60A8-F9DA-EC1C-BFB1-A86F55330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C9E91-F253-66C5-90EE-581739007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78771-9D22-EDEB-D1F6-2B1ECE77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4/29/26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9F4DF-9A80-5719-3697-9E6D44A2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94DF9-466A-1228-A642-C64BC9F2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7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2DEFB7-631D-50E3-2FB7-9330FF90C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BB54C-3EE3-CDA1-3FC9-DDEC85DAE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FBF8-FEE1-BB5B-18CD-6F639DCB3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87B6A6-4F75-C74E-AF3B-BE56091266C7}" type="datetimeFigureOut">
              <a:rPr lang="en-US" smtClean="0"/>
              <a:t>4/29/26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87B57-1A68-11E8-084A-C8ADFD1A6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6219A-9EF9-4005-5496-B8F9990B0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3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indico.stfc.ac.uk/event/1703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2573866"/>
          </a:xfrm>
        </p:spPr>
        <p:txBody>
          <a:bodyPr>
            <a:normAutofit/>
          </a:bodyPr>
          <a:lstStyle/>
          <a:p>
            <a:r>
              <a:rPr lang="en-US" sz="4000" dirty="0"/>
              <a:t>Welcome and introduction</a:t>
            </a: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4639"/>
            <a:ext cx="6858000" cy="124182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B57FB-11A8-EAD9-1397-203A9123F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021" y="513733"/>
            <a:ext cx="5933958" cy="301338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3D69FA-CA85-C6FD-32FF-E78FF146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of our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ECBE8-C4FA-873F-C1E1-168E02208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76917"/>
            <a:ext cx="9139678" cy="156658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To be followed by Discussion of the </a:t>
            </a:r>
            <a:r>
              <a:rPr lang="en-US" dirty="0" err="1"/>
              <a:t>LhARA</a:t>
            </a:r>
            <a:r>
              <a:rPr lang="en-US" dirty="0"/>
              <a:t> initiative:</a:t>
            </a:r>
          </a:p>
          <a:p>
            <a:pPr lvl="1"/>
            <a:r>
              <a:rPr lang="en-US" dirty="0"/>
              <a:t>Discussion leads:</a:t>
            </a:r>
          </a:p>
          <a:p>
            <a:pPr lvl="2"/>
            <a:r>
              <a:rPr lang="en-US" dirty="0"/>
              <a:t>Radiation biology; science: 		Emma Melia</a:t>
            </a:r>
          </a:p>
          <a:p>
            <a:pPr lvl="2"/>
            <a:r>
              <a:rPr lang="en-US" dirty="0" err="1"/>
              <a:t>LhARA</a:t>
            </a:r>
            <a:r>
              <a:rPr lang="en-US" dirty="0"/>
              <a:t> project: 				Colin Whyte</a:t>
            </a:r>
          </a:p>
          <a:p>
            <a:pPr lvl="2"/>
            <a:r>
              <a:rPr lang="en-US" dirty="0"/>
              <a:t>Co-creation/co-investment		Tracy Underwood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BEA72-B0E9-90D9-FD5B-33A97E398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9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76024-19AA-FDBC-D1D9-6C894E0F0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0A24B0-DBF3-0BD3-530F-48923322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079" y="0"/>
            <a:ext cx="1030015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922CB-015A-F9BA-A105-5694E505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"/>
            <a:ext cx="9138791" cy="415499"/>
          </a:xfrm>
        </p:spPr>
        <p:txBody>
          <a:bodyPr>
            <a:normAutofit fontScale="90000"/>
          </a:bodyPr>
          <a:lstStyle/>
          <a:p>
            <a:r>
              <a:rPr lang="en-US" dirty="0"/>
              <a:t>Three pillars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07FF2-4319-9EBE-7579-C1B74B625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1DC3ABC-92C2-B748-ABF3-8546144348B4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A67A0-11F9-B41F-8B0B-627F76F6AB57}"/>
              </a:ext>
            </a:extLst>
          </p:cNvPr>
          <p:cNvSpPr txBox="1"/>
          <p:nvPr/>
        </p:nvSpPr>
        <p:spPr>
          <a:xfrm rot="18123576">
            <a:off x="-1190199" y="3399885"/>
            <a:ext cx="4603959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2400" b="1" dirty="0">
                <a:solidFill>
                  <a:schemeClr val="bg1"/>
                </a:solidFill>
              </a:rPr>
              <a:t>Science: radiobiology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344C4B-2931-9302-C3D4-DA6C974D8979}"/>
              </a:ext>
            </a:extLst>
          </p:cNvPr>
          <p:cNvSpPr txBox="1"/>
          <p:nvPr/>
        </p:nvSpPr>
        <p:spPr>
          <a:xfrm rot="16200000">
            <a:off x="2406441" y="3399885"/>
            <a:ext cx="4603959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2400" b="1" dirty="0">
                <a:solidFill>
                  <a:schemeClr val="bg1"/>
                </a:solidFill>
              </a:rPr>
              <a:t>Project: </a:t>
            </a:r>
            <a:r>
              <a:rPr lang="en-US" sz="2400" b="1" dirty="0" err="1">
                <a:solidFill>
                  <a:schemeClr val="bg1"/>
                </a:solidFill>
              </a:rPr>
              <a:t>LhARA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0050D3-8F22-DE67-628D-1FE1253A69AE}"/>
              </a:ext>
            </a:extLst>
          </p:cNvPr>
          <p:cNvSpPr txBox="1"/>
          <p:nvPr/>
        </p:nvSpPr>
        <p:spPr>
          <a:xfrm rot="14166767">
            <a:off x="5744255" y="3314657"/>
            <a:ext cx="4603959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2400" b="1" dirty="0">
                <a:solidFill>
                  <a:schemeClr val="bg1"/>
                </a:solidFill>
              </a:rPr>
              <a:t>Impact: co-creation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7A4D9B-C34E-3DD7-C116-07BB09C98A80}"/>
              </a:ext>
            </a:extLst>
          </p:cNvPr>
          <p:cNvSpPr txBox="1"/>
          <p:nvPr/>
        </p:nvSpPr>
        <p:spPr>
          <a:xfrm>
            <a:off x="906780" y="707963"/>
            <a:ext cx="2118360" cy="11513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b="1" dirty="0" err="1">
                <a:solidFill>
                  <a:srgbClr val="006400"/>
                </a:solidFill>
              </a:rPr>
              <a:t>PoPLaR</a:t>
            </a:r>
            <a:endParaRPr lang="en-US" b="1" dirty="0">
              <a:solidFill>
                <a:srgbClr val="006400"/>
              </a:solidFill>
            </a:endParaRPr>
          </a:p>
          <a:p>
            <a:pPr algn="ctr">
              <a:lnSpc>
                <a:spcPct val="105000"/>
              </a:lnSpc>
            </a:pPr>
            <a:r>
              <a:rPr lang="en-US" b="1" dirty="0">
                <a:solidFill>
                  <a:schemeClr val="accent1"/>
                </a:solidFill>
              </a:rPr>
              <a:t>as part of</a:t>
            </a:r>
          </a:p>
          <a:p>
            <a:pPr algn="ctr">
              <a:lnSpc>
                <a:spcPct val="105000"/>
              </a:lnSpc>
            </a:pPr>
            <a:r>
              <a:rPr lang="en-US" b="1" dirty="0">
                <a:solidFill>
                  <a:schemeClr val="accent1"/>
                </a:solidFill>
              </a:rPr>
              <a:t>systematic</a:t>
            </a:r>
          </a:p>
          <a:p>
            <a:pPr algn="ctr">
              <a:lnSpc>
                <a:spcPct val="105000"/>
              </a:lnSpc>
            </a:pPr>
            <a:r>
              <a:rPr lang="en-US" b="1" dirty="0" err="1">
                <a:solidFill>
                  <a:schemeClr val="accent1"/>
                </a:solidFill>
              </a:rPr>
              <a:t>programme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61604-BBA8-E4DA-95C3-C82CD4C5A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1" y="738386"/>
            <a:ext cx="2372229" cy="11666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79B357-7A0D-AA1E-1A5F-0A68254B1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92" y="616758"/>
            <a:ext cx="1880341" cy="1288298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4097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8BFF-630F-2D63-F5F6-83D80B3E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 #9: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7639D-E1DE-B945-A9EE-97FB6605A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8528"/>
            <a:ext cx="9139678" cy="4134971"/>
          </a:xfrm>
        </p:spPr>
        <p:txBody>
          <a:bodyPr/>
          <a:lstStyle/>
          <a:p>
            <a:r>
              <a:rPr lang="en-US" dirty="0"/>
              <a:t>All set!  Main objective:</a:t>
            </a:r>
          </a:p>
          <a:p>
            <a:pPr lvl="1"/>
            <a:r>
              <a:rPr lang="en-US" dirty="0"/>
              <a:t>Initiate definition of next phase of </a:t>
            </a:r>
            <a:r>
              <a:rPr lang="en-US" dirty="0" err="1"/>
              <a:t>LhARA</a:t>
            </a:r>
            <a:r>
              <a:rPr lang="en-US" dirty="0"/>
              <a:t> initiative!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82CC3-B24A-C0FF-5F1C-D52F7810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46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F011E-5230-2D02-07F5-25D794886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our last collaboration meeting (Sep25)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0ACA0-CD89-65A5-AF12-009EDD085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716"/>
            <a:ext cx="4572000" cy="4579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 err="1"/>
              <a:t>PoPLaR</a:t>
            </a:r>
            <a:r>
              <a:rPr lang="en-US" sz="2800" dirty="0"/>
              <a:t> @ SCAPA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518A8-1EC9-AAD0-0463-F59D92AF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24FB39-F860-1E65-9E60-73C14C06B1E0}"/>
              </a:ext>
            </a:extLst>
          </p:cNvPr>
          <p:cNvSpPr txBox="1">
            <a:spLocks/>
          </p:cNvSpPr>
          <p:nvPr/>
        </p:nvSpPr>
        <p:spPr>
          <a:xfrm>
            <a:off x="4374777" y="564300"/>
            <a:ext cx="4572000" cy="457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800" b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1200" indent="-1619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893763" indent="-1682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dirty="0"/>
              <a:t>Conceptual Design Report</a:t>
            </a:r>
          </a:p>
        </p:txBody>
      </p:sp>
      <p:pic>
        <p:nvPicPr>
          <p:cNvPr id="6" name="Picture 5" descr="A book cover with green and blue cells&#10;&#10;AI-generated content may be incorrect.">
            <a:extLst>
              <a:ext uri="{FF2B5EF4-FFF2-40B4-BE49-F238E27FC236}">
                <a16:creationId xmlns:a16="http://schemas.microsoft.com/office/drawing/2014/main" id="{7C9DC537-98BD-4914-9D77-3F0689601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50" y="1028696"/>
            <a:ext cx="2835908" cy="405428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510965-A814-9192-C0DC-E218975EE7A0}"/>
              </a:ext>
            </a:extLst>
          </p:cNvPr>
          <p:cNvSpPr txBox="1"/>
          <p:nvPr/>
        </p:nvSpPr>
        <p:spPr>
          <a:xfrm>
            <a:off x="5151094" y="1455644"/>
            <a:ext cx="2744149" cy="3385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DOI: 10.5286/stfctr.2026007</a:t>
            </a:r>
          </a:p>
        </p:txBody>
      </p:sp>
      <p:pic>
        <p:nvPicPr>
          <p:cNvPr id="10" name="Picture 9" descr="Close-up of a machine&#10;&#10;AI-generated content may be incorrect.">
            <a:extLst>
              <a:ext uri="{FF2B5EF4-FFF2-40B4-BE49-F238E27FC236}">
                <a16:creationId xmlns:a16="http://schemas.microsoft.com/office/drawing/2014/main" id="{BEF67DAD-291D-AED4-934A-40EB01B6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969" y="1308553"/>
            <a:ext cx="1876421" cy="33408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A machine with many wires and a piece of metal&#10;&#10;AI-generated content may be incorrect.">
            <a:extLst>
              <a:ext uri="{FF2B5EF4-FFF2-40B4-BE49-F238E27FC236}">
                <a16:creationId xmlns:a16="http://schemas.microsoft.com/office/drawing/2014/main" id="{F135B518-AF8B-06DA-EEC9-5834A63B6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05" y="1308553"/>
            <a:ext cx="1876420" cy="334080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94498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46ED2-F81B-F055-B967-24AA97C5C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061B4-A221-7088-C3FB-A0EB195E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Publication: Frontiers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B03BC-5368-D96B-DD30-8A4B44F2A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563716"/>
            <a:ext cx="5439335" cy="4579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Article hub:</a:t>
            </a:r>
            <a:endParaRPr lang="en-US" sz="2200" dirty="0">
              <a:solidFill>
                <a:srgbClr val="215F9A"/>
              </a:solidFill>
            </a:endParaRPr>
          </a:p>
          <a:p>
            <a:pPr lvl="1"/>
            <a:r>
              <a:rPr lang="en-US" sz="1800" dirty="0">
                <a:solidFill>
                  <a:srgbClr val="215F9A"/>
                </a:solidFill>
              </a:rPr>
              <a:t>Proposal in preparation</a:t>
            </a:r>
          </a:p>
          <a:p>
            <a:pPr lvl="2"/>
            <a:r>
              <a:rPr lang="en-US" sz="1400" dirty="0">
                <a:solidFill>
                  <a:srgbClr val="215F9A"/>
                </a:solidFill>
              </a:rPr>
              <a:t>Vehicle to publish content of CDR + additional material</a:t>
            </a:r>
          </a:p>
          <a:p>
            <a:pPr lvl="1"/>
            <a:r>
              <a:rPr lang="en-US" sz="1800" dirty="0">
                <a:solidFill>
                  <a:srgbClr val="215F9A"/>
                </a:solidFill>
              </a:rPr>
              <a:t>Focus for summer/autumn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8BB4F-F2C9-5D5A-F992-95067EF0D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B2292-C0FF-67D0-40D4-97F37CE7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775" y="207240"/>
            <a:ext cx="3391457" cy="47993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8E0C73-6C80-3555-CB41-5155BF3BA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68" y="1945009"/>
            <a:ext cx="5041311" cy="266167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2720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19878-9A50-F21F-1CA0-CBC4A7C4C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Peer-group meeting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6074C-E4D1-2BA5-6DC2-320CBBD8B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5300"/>
            <a:ext cx="5219700" cy="90991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First of series: 27Feb26</a:t>
            </a:r>
          </a:p>
          <a:p>
            <a:pPr lvl="1"/>
            <a:r>
              <a:rPr lang="en-US" dirty="0"/>
              <a:t>Success!</a:t>
            </a:r>
          </a:p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Plasma lens meeting planning restarted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50672-6BA2-ABFD-6569-10C4D2DF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1DC3ABC-92C2-B748-ABF3-8546144348B4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772F5-58AD-0766-6E82-6B45E3718CFD}"/>
              </a:ext>
            </a:extLst>
          </p:cNvPr>
          <p:cNvSpPr txBox="1"/>
          <p:nvPr/>
        </p:nvSpPr>
        <p:spPr>
          <a:xfrm rot="16200000">
            <a:off x="-1853864" y="2583329"/>
            <a:ext cx="4191000" cy="39019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US" sz="1500" b="1" dirty="0">
                <a:hlinkClick r:id="rId2"/>
              </a:rPr>
              <a:t>https://indico.stfc.ac.uk/event/1703/</a:t>
            </a:r>
            <a:r>
              <a:rPr lang="en-US" sz="1500" b="1" dirty="0"/>
              <a:t>	</a:t>
            </a:r>
          </a:p>
        </p:txBody>
      </p:sp>
      <p:pic>
        <p:nvPicPr>
          <p:cNvPr id="9" name="Picture 8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AD1CAB00-DDBD-76BB-2E9C-75885477A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621" y="1479176"/>
            <a:ext cx="3178859" cy="362047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32FFA-04B6-ED0C-4AA6-331A8E994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239" y="46726"/>
            <a:ext cx="3692002" cy="50529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2D8B62-AC2C-AD3C-908F-2252360D9F61}"/>
              </a:ext>
            </a:extLst>
          </p:cNvPr>
          <p:cNvSpPr/>
          <p:nvPr/>
        </p:nvSpPr>
        <p:spPr>
          <a:xfrm>
            <a:off x="5428172" y="1313371"/>
            <a:ext cx="452887" cy="1258379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6" name="Picture 15" descr="A black and red text&#10;&#10;AI-generated content may be incorrect.">
            <a:extLst>
              <a:ext uri="{FF2B5EF4-FFF2-40B4-BE49-F238E27FC236}">
                <a16:creationId xmlns:a16="http://schemas.microsoft.com/office/drawing/2014/main" id="{9004DBCC-2708-C382-7D18-638D00AFB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90" y="83611"/>
            <a:ext cx="941867" cy="2478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842CC8-9986-5823-B125-26DA040B2467}"/>
              </a:ext>
            </a:extLst>
          </p:cNvPr>
          <p:cNvSpPr txBox="1"/>
          <p:nvPr/>
        </p:nvSpPr>
        <p:spPr>
          <a:xfrm>
            <a:off x="5898020" y="573655"/>
            <a:ext cx="3040812" cy="1775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105000"/>
              </a:lnSpc>
            </a:pPr>
            <a:r>
              <a:rPr lang="en-US" sz="600" dirty="0">
                <a:solidFill>
                  <a:schemeClr val="accent1"/>
                </a:solidFill>
              </a:rPr>
              <a:t>https://</a:t>
            </a:r>
            <a:r>
              <a:rPr lang="en-US" sz="600" dirty="0" err="1">
                <a:solidFill>
                  <a:schemeClr val="accent1"/>
                </a:solidFill>
              </a:rPr>
              <a:t>physicsworld.com</a:t>
            </a:r>
            <a:r>
              <a:rPr lang="en-US" sz="600" dirty="0">
                <a:solidFill>
                  <a:schemeClr val="accent1"/>
                </a:solidFill>
              </a:rPr>
              <a:t>/a/a-glimpse-into-the-future-of-particle-therapy/</a:t>
            </a:r>
          </a:p>
        </p:txBody>
      </p:sp>
    </p:spTree>
    <p:extLst>
      <p:ext uri="{BB962C8B-B14F-4D97-AF65-F5344CB8AC3E}">
        <p14:creationId xmlns:p14="http://schemas.microsoft.com/office/powerpoint/2010/main" val="335354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D3FAB1-8055-069E-0495-795A6B9C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going to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B5203-CA10-3A3F-358E-1E692632C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67121"/>
            <a:ext cx="9138791" cy="218178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Communication training:</a:t>
            </a:r>
          </a:p>
          <a:p>
            <a:r>
              <a:rPr lang="en-US" dirty="0"/>
              <a:t>		26Feb26; IC</a:t>
            </a:r>
          </a:p>
          <a:p>
            <a:r>
              <a:rPr lang="en-US" dirty="0">
                <a:solidFill>
                  <a:schemeClr val="accent6"/>
                </a:solidFill>
              </a:rPr>
              <a:t>			Success!</a:t>
            </a:r>
          </a:p>
          <a:p>
            <a:endParaRPr lang="en-US" dirty="0"/>
          </a:p>
          <a:p>
            <a:r>
              <a:rPr lang="en-US" dirty="0"/>
              <a:t>Pressure!  Creating exhibit now </a:t>
            </a:r>
          </a:p>
          <a:p>
            <a:pPr lvl="1"/>
            <a:r>
              <a:rPr lang="en-US" dirty="0"/>
              <a:t>Still time to get involved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E8F46-3FF5-B4F2-CE78-BC993C2A6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8" y="492239"/>
            <a:ext cx="3893748" cy="181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AFDB3E-5AB4-0FBD-7D4F-11BE2CB7B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317" y="281858"/>
            <a:ext cx="4935951" cy="18054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4BD28-55D0-D68F-4AAC-ADCB02A9A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775" y="2509087"/>
            <a:ext cx="3431868" cy="257390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61126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56B7DB-5B7F-BD4C-977D-ED48CE274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079" y="0"/>
            <a:ext cx="1030015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F82A8D-7600-0452-129B-BEEACDF1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"/>
            <a:ext cx="9138791" cy="415499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the three pillars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F5112-F90B-2C90-9AD8-40D32EDC4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1DC3ABC-92C2-B748-ABF3-8546144348B4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E7AF9-64E2-1134-48EE-A1C7FBABB8BA}"/>
              </a:ext>
            </a:extLst>
          </p:cNvPr>
          <p:cNvSpPr txBox="1"/>
          <p:nvPr/>
        </p:nvSpPr>
        <p:spPr>
          <a:xfrm rot="18123576">
            <a:off x="-1190199" y="3399885"/>
            <a:ext cx="4603959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2400" b="1" dirty="0">
                <a:solidFill>
                  <a:schemeClr val="bg1"/>
                </a:solidFill>
              </a:rPr>
              <a:t>Science: radiobiology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F8C4A-313A-E9CB-985A-E9EBEAAE4450}"/>
              </a:ext>
            </a:extLst>
          </p:cNvPr>
          <p:cNvSpPr txBox="1"/>
          <p:nvPr/>
        </p:nvSpPr>
        <p:spPr>
          <a:xfrm rot="16200000">
            <a:off x="2406441" y="3399885"/>
            <a:ext cx="4603959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2400" b="1" dirty="0">
                <a:solidFill>
                  <a:schemeClr val="bg1"/>
                </a:solidFill>
              </a:rPr>
              <a:t>Project: </a:t>
            </a:r>
            <a:r>
              <a:rPr lang="en-US" sz="2400" b="1" dirty="0" err="1">
                <a:solidFill>
                  <a:schemeClr val="bg1"/>
                </a:solidFill>
              </a:rPr>
              <a:t>LhARA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6FE74-F521-8B44-063A-5761D56A3C18}"/>
              </a:ext>
            </a:extLst>
          </p:cNvPr>
          <p:cNvSpPr txBox="1"/>
          <p:nvPr/>
        </p:nvSpPr>
        <p:spPr>
          <a:xfrm rot="14166767">
            <a:off x="5744255" y="3314657"/>
            <a:ext cx="4603959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2400" b="1" dirty="0">
                <a:solidFill>
                  <a:schemeClr val="bg1"/>
                </a:solidFill>
              </a:rPr>
              <a:t>Impact: co-creation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155DEA-F9DE-8DC2-5A2D-F0CEA4311755}"/>
              </a:ext>
            </a:extLst>
          </p:cNvPr>
          <p:cNvSpPr txBox="1"/>
          <p:nvPr/>
        </p:nvSpPr>
        <p:spPr>
          <a:xfrm>
            <a:off x="906780" y="707963"/>
            <a:ext cx="2118360" cy="11513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b="1" dirty="0" err="1">
                <a:solidFill>
                  <a:srgbClr val="006400"/>
                </a:solidFill>
              </a:rPr>
              <a:t>PoPLaR</a:t>
            </a:r>
            <a:endParaRPr lang="en-US" b="1" dirty="0">
              <a:solidFill>
                <a:srgbClr val="006400"/>
              </a:solidFill>
            </a:endParaRPr>
          </a:p>
          <a:p>
            <a:pPr algn="ctr">
              <a:lnSpc>
                <a:spcPct val="105000"/>
              </a:lnSpc>
            </a:pPr>
            <a:r>
              <a:rPr lang="en-US" b="1" dirty="0">
                <a:solidFill>
                  <a:schemeClr val="accent1"/>
                </a:solidFill>
              </a:rPr>
              <a:t>as part of</a:t>
            </a:r>
          </a:p>
          <a:p>
            <a:pPr algn="ctr">
              <a:lnSpc>
                <a:spcPct val="105000"/>
              </a:lnSpc>
            </a:pPr>
            <a:r>
              <a:rPr lang="en-US" b="1" dirty="0">
                <a:solidFill>
                  <a:schemeClr val="accent1"/>
                </a:solidFill>
              </a:rPr>
              <a:t>systematic</a:t>
            </a:r>
          </a:p>
          <a:p>
            <a:pPr algn="ctr">
              <a:lnSpc>
                <a:spcPct val="105000"/>
              </a:lnSpc>
            </a:pPr>
            <a:r>
              <a:rPr lang="en-US" b="1" dirty="0" err="1">
                <a:solidFill>
                  <a:schemeClr val="accent1"/>
                </a:solidFill>
              </a:rPr>
              <a:t>programme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3F1096-3F61-9068-9D47-10E63699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1" y="738386"/>
            <a:ext cx="2372229" cy="116667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AF3CD9-1FB9-755E-53D8-78EAAE72E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92" y="616758"/>
            <a:ext cx="1880341" cy="128829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7240D5-92C2-6BDE-C079-EE9DE63F58C8}"/>
              </a:ext>
            </a:extLst>
          </p:cNvPr>
          <p:cNvSpPr/>
          <p:nvPr/>
        </p:nvSpPr>
        <p:spPr>
          <a:xfrm>
            <a:off x="6044453" y="-7620"/>
            <a:ext cx="3677625" cy="5143500"/>
          </a:xfrm>
          <a:prstGeom prst="rect">
            <a:avLst/>
          </a:prstGeom>
          <a:solidFill>
            <a:srgbClr val="AEAEAE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7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40F05-A35C-6911-DD83-EC9AB0EF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D9366-3D21-5FDC-B838-0250EC0F5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Institutes and authors:</a:t>
            </a:r>
          </a:p>
          <a:p>
            <a:pPr lvl="1" indent="-175895"/>
            <a:r>
              <a:rPr lang="en-US" dirty="0"/>
              <a:t>Institutes and authors defined through CDR</a:t>
            </a:r>
          </a:p>
          <a:p>
            <a:pPr lvl="1" indent="-175895"/>
            <a:r>
              <a:rPr lang="en-US" dirty="0"/>
              <a:t>Logo-slide refresh, Matt Pereira:</a:t>
            </a:r>
          </a:p>
          <a:p>
            <a:pPr lvl="2" indent="-175895"/>
            <a:r>
              <a:rPr lang="en-US" dirty="0"/>
              <a:t>80% done – goal, complete by end </a:t>
            </a:r>
            <a:r>
              <a:rPr lang="en-US" i="1" dirty="0"/>
              <a:t>THIS </a:t>
            </a:r>
            <a:r>
              <a:rPr lang="en-US" dirty="0"/>
              <a:t>CM</a:t>
            </a:r>
          </a:p>
          <a:p>
            <a:pPr lvl="3" indent="-175895"/>
            <a:r>
              <a:rPr lang="en-US" dirty="0"/>
              <a:t>Needed for RS SSE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Portfolio funding model:</a:t>
            </a:r>
          </a:p>
          <a:p>
            <a:pPr marL="534670" lvl="2" indent="-17589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15D56-B3DE-3AE4-9965-DAB57B81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4EFBC67-83F6-ADF4-B442-0530B443A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830161"/>
              </p:ext>
            </p:extLst>
          </p:nvPr>
        </p:nvGraphicFramePr>
        <p:xfrm>
          <a:off x="5037124" y="2279707"/>
          <a:ext cx="4090307" cy="2726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9830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813D5-A04E-6FCD-D0D0-15E7EB11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LhARA</a:t>
            </a:r>
            <a:r>
              <a:rPr lang="en-US" dirty="0"/>
              <a:t> collaboration business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ED093-F1E9-C90F-BD71-C6F341107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en-US" dirty="0"/>
              <a:t>Vision that encompasses institutional business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8A02E-84A5-0E2D-B361-419588EA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1DC3ABC-92C2-B748-ABF3-8546144348B4}" type="slidenum">
              <a:rPr lang="en-US" smtClean="0"/>
              <a:pPr algn="r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FBBC1-EC61-8570-5A22-39FF74BA3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5" y="1812550"/>
            <a:ext cx="4473165" cy="273610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7F449-3025-51E0-CEC8-5D2F8D229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694" y="2218848"/>
            <a:ext cx="4488769" cy="2452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38C189-EA56-B8F3-AE60-6EAD04C58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412" y="0"/>
            <a:ext cx="789266" cy="5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27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81E66-90E1-E8A8-406A-782A29FAA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Programme</a:t>
            </a:r>
            <a:r>
              <a:rPr lang="en-US" dirty="0"/>
              <a:t>, project and business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9355D-7D53-18A0-5558-26ABB5775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00816"/>
            <a:ext cx="9138791" cy="174268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Agreed to develop business plans; now start “for real” …</a:t>
            </a:r>
          </a:p>
          <a:p>
            <a:pPr marL="569119" indent="-34528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Agreed with STFC/RAL/PPD that </a:t>
            </a:r>
            <a:r>
              <a:rPr lang="en-US" dirty="0">
                <a:solidFill>
                  <a:schemeClr val="accent2"/>
                </a:solidFill>
              </a:rPr>
              <a:t>Christopher Townsley</a:t>
            </a:r>
            <a:r>
              <a:rPr lang="en-US" dirty="0">
                <a:solidFill>
                  <a:schemeClr val="accent6"/>
                </a:solidFill>
              </a:rPr>
              <a:t> will be our consultant</a:t>
            </a:r>
          </a:p>
          <a:p>
            <a:pPr marL="569119" indent="-34528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Begin to prepare:</a:t>
            </a:r>
          </a:p>
          <a:p>
            <a:pPr marL="756444" lvl="1" indent="-345281"/>
            <a:r>
              <a:rPr lang="en-US" dirty="0">
                <a:solidFill>
                  <a:schemeClr val="accent6"/>
                </a:solidFill>
              </a:rPr>
              <a:t>Ideas required for 21May26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55E91-BA8C-D593-992F-7A825D33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1DC3ABC-92C2-B748-ABF3-8546144348B4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3BA087-0288-2B2D-FA02-E829FF112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6"/>
          <a:stretch>
            <a:fillRect/>
          </a:stretch>
        </p:blipFill>
        <p:spPr bwMode="auto">
          <a:xfrm>
            <a:off x="957855" y="415499"/>
            <a:ext cx="7223081" cy="28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652504"/>
      </p:ext>
    </p:extLst>
  </p:cSld>
  <p:clrMapOvr>
    <a:masterClrMapping/>
  </p:clrMapOvr>
</p:sld>
</file>

<file path=ppt/theme/theme1.xml><?xml version="1.0" encoding="utf-8"?>
<a:theme xmlns:a="http://schemas.openxmlformats.org/drawingml/2006/main" name="KL-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L-slide" id="{4CCE5B20-C754-B242-99AA-F2CE1C9F0F9D}" vid="{7B907CE8-C5E6-6E40-AD23-5EB2E183EB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KL-slide</Template>
  <TotalTime>127</TotalTime>
  <Words>325</Words>
  <Application>Microsoft Macintosh PowerPoint</Application>
  <PresentationFormat>On-screen Show (16:9)</PresentationFormat>
  <Paragraphs>85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KL-slide</vt:lpstr>
      <vt:lpstr>Welcome and introduction</vt:lpstr>
      <vt:lpstr>Since our last collaboration meeting (Sep25)</vt:lpstr>
      <vt:lpstr>Publication: Frontiers</vt:lpstr>
      <vt:lpstr>Peer-group meeting series</vt:lpstr>
      <vt:lpstr>We are going to …</vt:lpstr>
      <vt:lpstr>Building the three pillars</vt:lpstr>
      <vt:lpstr>Refresh</vt:lpstr>
      <vt:lpstr>LhARA collaboration business case</vt:lpstr>
      <vt:lpstr>Programme, project and business plans</vt:lpstr>
      <vt:lpstr>Presentation of our initiative</vt:lpstr>
      <vt:lpstr>Three pillars</vt:lpstr>
      <vt:lpstr>CM #9: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Long, Kenneth R</dc:creator>
  <cp:lastModifiedBy>Long, Kenneth (STFC,RAL,PPD)</cp:lastModifiedBy>
  <cp:revision>10</cp:revision>
  <dcterms:created xsi:type="dcterms:W3CDTF">2026-04-21T07:22:19Z</dcterms:created>
  <dcterms:modified xsi:type="dcterms:W3CDTF">2026-04-29T10:09:24Z</dcterms:modified>
</cp:coreProperties>
</file>