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embedTrueTypeFonts="1">
  <p:sldMasterIdLst>
    <p:sldMasterId id="2147483648" r:id="rId1"/>
  </p:sldMasterIdLst>
  <p:notesMasterIdLst>
    <p:notesMasterId r:id="rId31"/>
  </p:notesMasterIdLst>
  <p:sldIdLst>
    <p:sldId id="362" r:id="rId2"/>
    <p:sldId id="387" r:id="rId3"/>
    <p:sldId id="428" r:id="rId4"/>
    <p:sldId id="389" r:id="rId5"/>
    <p:sldId id="391" r:id="rId6"/>
    <p:sldId id="423" r:id="rId7"/>
    <p:sldId id="393" r:id="rId8"/>
    <p:sldId id="425" r:id="rId9"/>
    <p:sldId id="347" r:id="rId10"/>
    <p:sldId id="349" r:id="rId11"/>
    <p:sldId id="348" r:id="rId12"/>
    <p:sldId id="350" r:id="rId13"/>
    <p:sldId id="346" r:id="rId14"/>
    <p:sldId id="351" r:id="rId15"/>
    <p:sldId id="394" r:id="rId16"/>
    <p:sldId id="429" r:id="rId17"/>
    <p:sldId id="430" r:id="rId18"/>
    <p:sldId id="431" r:id="rId19"/>
    <p:sldId id="432" r:id="rId20"/>
    <p:sldId id="433" r:id="rId21"/>
    <p:sldId id="434" r:id="rId22"/>
    <p:sldId id="435" r:id="rId23"/>
    <p:sldId id="438" r:id="rId24"/>
    <p:sldId id="437" r:id="rId25"/>
    <p:sldId id="421" r:id="rId26"/>
    <p:sldId id="440" r:id="rId27"/>
    <p:sldId id="441" r:id="rId28"/>
    <p:sldId id="439" r:id="rId29"/>
    <p:sldId id="280" r:id="rId30"/>
  </p:sldIdLst>
  <p:sldSz cx="12192000" cy="6858000"/>
  <p:notesSz cx="6858000" cy="9144000"/>
  <p:embeddedFontLst>
    <p:embeddedFont>
      <p:font typeface="Imperial Sans Text" panose="020B0503020202020204"/>
      <p:regular r:id="rId32"/>
      <p:bold r:id="rId33"/>
    </p:embeddedFont>
    <p:embeddedFont>
      <p:font typeface="Imperial Sans Text Medium" panose="020F0502020204030204" pitchFamily="34" charset="0"/>
      <p:regular r:id="rId34"/>
    </p:embeddedFont>
    <p:embeddedFont>
      <p:font typeface="Imperial Sans Text Semibold" panose="020B0703020202020204"/>
      <p:regular r:id="rId35"/>
      <p:bold r:id="rId36"/>
    </p:embeddedFont>
    <p:embeddedFont>
      <p:font typeface="Roboto" panose="02000000000000000000" pitchFamily="2" charset="0"/>
      <p:regular r:id="rId37"/>
      <p:bold r:id="rId38"/>
      <p:italic r:id="rId39"/>
      <p:boldItalic r:id="rId40"/>
    </p:embeddedFont>
  </p:embeddedFontLst>
  <p:defaultTextStyle>
    <a:defPPr>
      <a:defRPr lang="en-US"/>
    </a:defPPr>
    <a:lvl1pPr marL="0" algn="l" defTabSz="914353" rtl="0" eaLnBrk="1" latinLnBrk="0" hangingPunct="1">
      <a:defRPr sz="1800" kern="1200">
        <a:solidFill>
          <a:schemeClr val="tx1"/>
        </a:solidFill>
        <a:latin typeface="+mn-lt"/>
        <a:ea typeface="+mn-ea"/>
        <a:cs typeface="+mn-cs"/>
      </a:defRPr>
    </a:lvl1pPr>
    <a:lvl2pPr marL="457177" algn="l" defTabSz="914353" rtl="0" eaLnBrk="1" latinLnBrk="0" hangingPunct="1">
      <a:defRPr sz="1800" kern="1200">
        <a:solidFill>
          <a:schemeClr val="tx1"/>
        </a:solidFill>
        <a:latin typeface="+mn-lt"/>
        <a:ea typeface="+mn-ea"/>
        <a:cs typeface="+mn-cs"/>
      </a:defRPr>
    </a:lvl2pPr>
    <a:lvl3pPr marL="914353" algn="l" defTabSz="914353" rtl="0" eaLnBrk="1" latinLnBrk="0" hangingPunct="1">
      <a:defRPr sz="1800" kern="1200">
        <a:solidFill>
          <a:schemeClr val="tx1"/>
        </a:solidFill>
        <a:latin typeface="+mn-lt"/>
        <a:ea typeface="+mn-ea"/>
        <a:cs typeface="+mn-cs"/>
      </a:defRPr>
    </a:lvl3pPr>
    <a:lvl4pPr marL="1371530" algn="l" defTabSz="914353" rtl="0" eaLnBrk="1" latinLnBrk="0" hangingPunct="1">
      <a:defRPr sz="1800" kern="1200">
        <a:solidFill>
          <a:schemeClr val="tx1"/>
        </a:solidFill>
        <a:latin typeface="+mn-lt"/>
        <a:ea typeface="+mn-ea"/>
        <a:cs typeface="+mn-cs"/>
      </a:defRPr>
    </a:lvl4pPr>
    <a:lvl5pPr marL="1828706" algn="l" defTabSz="914353" rtl="0" eaLnBrk="1" latinLnBrk="0" hangingPunct="1">
      <a:defRPr sz="1800" kern="1200">
        <a:solidFill>
          <a:schemeClr val="tx1"/>
        </a:solidFill>
        <a:latin typeface="+mn-lt"/>
        <a:ea typeface="+mn-ea"/>
        <a:cs typeface="+mn-cs"/>
      </a:defRPr>
    </a:lvl5pPr>
    <a:lvl6pPr marL="2285883" algn="l" defTabSz="914353" rtl="0" eaLnBrk="1" latinLnBrk="0" hangingPunct="1">
      <a:defRPr sz="1800" kern="1200">
        <a:solidFill>
          <a:schemeClr val="tx1"/>
        </a:solidFill>
        <a:latin typeface="+mn-lt"/>
        <a:ea typeface="+mn-ea"/>
        <a:cs typeface="+mn-cs"/>
      </a:defRPr>
    </a:lvl6pPr>
    <a:lvl7pPr marL="2743060" algn="l" defTabSz="914353" rtl="0" eaLnBrk="1" latinLnBrk="0" hangingPunct="1">
      <a:defRPr sz="1800" kern="1200">
        <a:solidFill>
          <a:schemeClr val="tx1"/>
        </a:solidFill>
        <a:latin typeface="+mn-lt"/>
        <a:ea typeface="+mn-ea"/>
        <a:cs typeface="+mn-cs"/>
      </a:defRPr>
    </a:lvl7pPr>
    <a:lvl8pPr marL="3200236" algn="l" defTabSz="914353" rtl="0" eaLnBrk="1" latinLnBrk="0" hangingPunct="1">
      <a:defRPr sz="1800" kern="1200">
        <a:solidFill>
          <a:schemeClr val="tx1"/>
        </a:solidFill>
        <a:latin typeface="+mn-lt"/>
        <a:ea typeface="+mn-ea"/>
        <a:cs typeface="+mn-cs"/>
      </a:defRPr>
    </a:lvl8pPr>
    <a:lvl9pPr marL="3657413" algn="l" defTabSz="914353"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7DC"/>
    <a:srgbClr val="F8F3C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44778B0-8EB8-5541-9914-68E1D7B630B5}" v="12" dt="2026-04-29T12:42:56.561"/>
    <p1510:client id="{D00B69AF-B385-B140-ACC0-4C9B3C2F4121}" v="48" dt="2026-04-28T18:24:15.460"/>
  </p1510:revLst>
</p1510:revInfo>
</file>

<file path=ppt/tableStyles.xml><?xml version="1.0" encoding="utf-8"?>
<a:tblStyleLst xmlns:a="http://schemas.openxmlformats.org/drawingml/2006/main" def="{69012ECD-51FC-41F1-AA8D-1B2483CD663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626"/>
    <p:restoredTop sz="84521"/>
  </p:normalViewPr>
  <p:slideViewPr>
    <p:cSldViewPr snapToGrid="0">
      <p:cViewPr>
        <p:scale>
          <a:sx n="132" d="100"/>
          <a:sy n="132" d="100"/>
        </p:scale>
        <p:origin x="16" y="-36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font" Target="fonts/font9.fntdata"/><Relationship Id="rId45"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 Id="rId46" Type="http://schemas.microsoft.com/office/2015/10/relationships/revisionInfo" Target="revisionInfo.xml"/><Relationship Id="rId20" Type="http://schemas.openxmlformats.org/officeDocument/2006/relationships/slide" Target="slides/slide19.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lvin Dyson" userId="44468823737_tp_box_2" providerId="OAuth2" clId="{BCF80CAC-0099-554C-870F-E07F1200BA50}"/>
    <pc:docChg chg="undo custSel addSld delSld modSld sldOrd">
      <pc:chgData name="Calvin Dyson" userId="44468823737_tp_box_2" providerId="OAuth2" clId="{BCF80CAC-0099-554C-870F-E07F1200BA50}" dt="2026-04-29T14:58:53.425" v="2972" actId="20577"/>
      <pc:docMkLst>
        <pc:docMk/>
      </pc:docMkLst>
      <pc:sldChg chg="modSp mod ord">
        <pc:chgData name="Calvin Dyson" userId="44468823737_tp_box_2" providerId="OAuth2" clId="{BCF80CAC-0099-554C-870F-E07F1200BA50}" dt="2026-04-29T14:55:35.250" v="2946" actId="20577"/>
        <pc:sldMkLst>
          <pc:docMk/>
          <pc:sldMk cId="4087852760" sldId="346"/>
        </pc:sldMkLst>
        <pc:spChg chg="mod">
          <ac:chgData name="Calvin Dyson" userId="44468823737_tp_box_2" providerId="OAuth2" clId="{BCF80CAC-0099-554C-870F-E07F1200BA50}" dt="2026-04-29T14:55:35.250" v="2946" actId="20577"/>
          <ac:spMkLst>
            <pc:docMk/>
            <pc:sldMk cId="4087852760" sldId="346"/>
            <ac:spMk id="2" creationId="{93C46247-6C94-05DB-F8F5-26E0CA0B326B}"/>
          </ac:spMkLst>
        </pc:spChg>
      </pc:sldChg>
      <pc:sldChg chg="modSp mod ord">
        <pc:chgData name="Calvin Dyson" userId="44468823737_tp_box_2" providerId="OAuth2" clId="{BCF80CAC-0099-554C-870F-E07F1200BA50}" dt="2026-04-28T16:33:51.472" v="874" actId="20577"/>
        <pc:sldMkLst>
          <pc:docMk/>
          <pc:sldMk cId="1071761971" sldId="347"/>
        </pc:sldMkLst>
        <pc:spChg chg="mod">
          <ac:chgData name="Calvin Dyson" userId="44468823737_tp_box_2" providerId="OAuth2" clId="{BCF80CAC-0099-554C-870F-E07F1200BA50}" dt="2026-04-28T16:33:51.472" v="874" actId="20577"/>
          <ac:spMkLst>
            <pc:docMk/>
            <pc:sldMk cId="1071761971" sldId="347"/>
            <ac:spMk id="5" creationId="{268A097F-FF52-7847-C6A2-BA93DD5604B3}"/>
          </ac:spMkLst>
        </pc:spChg>
      </pc:sldChg>
      <pc:sldChg chg="ord">
        <pc:chgData name="Calvin Dyson" userId="44468823737_tp_box_2" providerId="OAuth2" clId="{BCF80CAC-0099-554C-870F-E07F1200BA50}" dt="2026-04-28T16:34:42.139" v="875" actId="20578"/>
        <pc:sldMkLst>
          <pc:docMk/>
          <pc:sldMk cId="549669330" sldId="348"/>
        </pc:sldMkLst>
      </pc:sldChg>
      <pc:sldChg chg="ord">
        <pc:chgData name="Calvin Dyson" userId="44468823737_tp_box_2" providerId="OAuth2" clId="{BCF80CAC-0099-554C-870F-E07F1200BA50}" dt="2026-04-28T16:33:06.153" v="863" actId="20578"/>
        <pc:sldMkLst>
          <pc:docMk/>
          <pc:sldMk cId="333644752" sldId="349"/>
        </pc:sldMkLst>
      </pc:sldChg>
      <pc:sldChg chg="ord">
        <pc:chgData name="Calvin Dyson" userId="44468823737_tp_box_2" providerId="OAuth2" clId="{BCF80CAC-0099-554C-870F-E07F1200BA50}" dt="2026-04-28T16:33:06.153" v="863" actId="20578"/>
        <pc:sldMkLst>
          <pc:docMk/>
          <pc:sldMk cId="3917175228" sldId="350"/>
        </pc:sldMkLst>
      </pc:sldChg>
      <pc:sldChg chg="ord">
        <pc:chgData name="Calvin Dyson" userId="44468823737_tp_box_2" providerId="OAuth2" clId="{BCF80CAC-0099-554C-870F-E07F1200BA50}" dt="2026-04-28T16:33:06.153" v="863" actId="20578"/>
        <pc:sldMkLst>
          <pc:docMk/>
          <pc:sldMk cId="437755647" sldId="351"/>
        </pc:sldMkLst>
      </pc:sldChg>
      <pc:sldChg chg="modSp mod">
        <pc:chgData name="Calvin Dyson" userId="44468823737_tp_box_2" providerId="OAuth2" clId="{BCF80CAC-0099-554C-870F-E07F1200BA50}" dt="2026-04-28T16:17:58.210" v="719" actId="20577"/>
        <pc:sldMkLst>
          <pc:docMk/>
          <pc:sldMk cId="3702565151" sldId="362"/>
        </pc:sldMkLst>
        <pc:spChg chg="mod">
          <ac:chgData name="Calvin Dyson" userId="44468823737_tp_box_2" providerId="OAuth2" clId="{BCF80CAC-0099-554C-870F-E07F1200BA50}" dt="2026-04-28T16:17:58.210" v="719" actId="20577"/>
          <ac:spMkLst>
            <pc:docMk/>
            <pc:sldMk cId="3702565151" sldId="362"/>
            <ac:spMk id="2" creationId="{20F7F6C5-7663-81E3-7A6D-28EB77EE07F0}"/>
          </ac:spMkLst>
        </pc:spChg>
      </pc:sldChg>
      <pc:sldChg chg="modSp mod">
        <pc:chgData name="Calvin Dyson" userId="44468823737_tp_box_2" providerId="OAuth2" clId="{BCF80CAC-0099-554C-870F-E07F1200BA50}" dt="2026-04-28T16:31:38.885" v="861" actId="20577"/>
        <pc:sldMkLst>
          <pc:docMk/>
          <pc:sldMk cId="4089943432" sldId="389"/>
        </pc:sldMkLst>
        <pc:spChg chg="mod">
          <ac:chgData name="Calvin Dyson" userId="44468823737_tp_box_2" providerId="OAuth2" clId="{BCF80CAC-0099-554C-870F-E07F1200BA50}" dt="2026-04-28T16:31:38.885" v="861" actId="20577"/>
          <ac:spMkLst>
            <pc:docMk/>
            <pc:sldMk cId="4089943432" sldId="389"/>
            <ac:spMk id="3" creationId="{A6C06339-C111-F4D1-546D-8FFD91D07AEE}"/>
          </ac:spMkLst>
        </pc:spChg>
      </pc:sldChg>
      <pc:sldChg chg="modSp mod">
        <pc:chgData name="Calvin Dyson" userId="44468823737_tp_box_2" providerId="OAuth2" clId="{BCF80CAC-0099-554C-870F-E07F1200BA50}" dt="2026-04-28T16:21:22.500" v="720" actId="1076"/>
        <pc:sldMkLst>
          <pc:docMk/>
          <pc:sldMk cId="1237926441" sldId="391"/>
        </pc:sldMkLst>
        <pc:spChg chg="mod">
          <ac:chgData name="Calvin Dyson" userId="44468823737_tp_box_2" providerId="OAuth2" clId="{BCF80CAC-0099-554C-870F-E07F1200BA50}" dt="2026-04-28T16:21:22.500" v="720" actId="1076"/>
          <ac:spMkLst>
            <pc:docMk/>
            <pc:sldMk cId="1237926441" sldId="391"/>
            <ac:spMk id="19" creationId="{BA49FB91-67FF-7029-1D84-6D2622D76CDB}"/>
          </ac:spMkLst>
        </pc:spChg>
        <pc:picChg chg="mod">
          <ac:chgData name="Calvin Dyson" userId="44468823737_tp_box_2" providerId="OAuth2" clId="{BCF80CAC-0099-554C-870F-E07F1200BA50}" dt="2026-04-28T08:44:56.872" v="15" actId="29295"/>
          <ac:picMkLst>
            <pc:docMk/>
            <pc:sldMk cId="1237926441" sldId="391"/>
            <ac:picMk id="30" creationId="{E0576891-465B-792F-66A8-881808B000E3}"/>
          </ac:picMkLst>
        </pc:picChg>
      </pc:sldChg>
      <pc:sldChg chg="add del">
        <pc:chgData name="Calvin Dyson" userId="44468823737_tp_box_2" providerId="OAuth2" clId="{BCF80CAC-0099-554C-870F-E07F1200BA50}" dt="2026-04-28T08:45:00.056" v="17"/>
        <pc:sldMkLst>
          <pc:docMk/>
          <pc:sldMk cId="3130835571" sldId="394"/>
        </pc:sldMkLst>
      </pc:sldChg>
      <pc:sldChg chg="mod modShow">
        <pc:chgData name="Calvin Dyson" userId="44468823737_tp_box_2" providerId="OAuth2" clId="{BCF80CAC-0099-554C-870F-E07F1200BA50}" dt="2026-04-29T12:21:57.975" v="2837" actId="729"/>
        <pc:sldMkLst>
          <pc:docMk/>
          <pc:sldMk cId="2130172041" sldId="421"/>
        </pc:sldMkLst>
      </pc:sldChg>
      <pc:sldChg chg="addSp modSp mod modNotesTx">
        <pc:chgData name="Calvin Dyson" userId="44468823737_tp_box_2" providerId="OAuth2" clId="{BCF80CAC-0099-554C-870F-E07F1200BA50}" dt="2026-04-29T14:46:30.623" v="2945" actId="20577"/>
        <pc:sldMkLst>
          <pc:docMk/>
          <pc:sldMk cId="1652400831" sldId="423"/>
        </pc:sldMkLst>
        <pc:spChg chg="add mod">
          <ac:chgData name="Calvin Dyson" userId="44468823737_tp_box_2" providerId="OAuth2" clId="{BCF80CAC-0099-554C-870F-E07F1200BA50}" dt="2026-04-28T16:25:29.388" v="785" actId="14100"/>
          <ac:spMkLst>
            <pc:docMk/>
            <pc:sldMk cId="1652400831" sldId="423"/>
            <ac:spMk id="3" creationId="{16C554D7-8F76-9080-B560-CB6A3F23F8C0}"/>
          </ac:spMkLst>
        </pc:spChg>
        <pc:spChg chg="add mod">
          <ac:chgData name="Calvin Dyson" userId="44468823737_tp_box_2" providerId="OAuth2" clId="{BCF80CAC-0099-554C-870F-E07F1200BA50}" dt="2026-04-28T16:25:36.364" v="796" actId="14100"/>
          <ac:spMkLst>
            <pc:docMk/>
            <pc:sldMk cId="1652400831" sldId="423"/>
            <ac:spMk id="9" creationId="{6F4CEE00-30B8-A8D7-6A56-9B3A9696E95C}"/>
          </ac:spMkLst>
        </pc:spChg>
        <pc:spChg chg="add mod">
          <ac:chgData name="Calvin Dyson" userId="44468823737_tp_box_2" providerId="OAuth2" clId="{BCF80CAC-0099-554C-870F-E07F1200BA50}" dt="2026-04-28T16:26:04.946" v="807" actId="20577"/>
          <ac:spMkLst>
            <pc:docMk/>
            <pc:sldMk cId="1652400831" sldId="423"/>
            <ac:spMk id="12" creationId="{9C2BBCD4-ECFF-71C5-F163-CCA9E8A06AF4}"/>
          </ac:spMkLst>
        </pc:spChg>
        <pc:spChg chg="add mod">
          <ac:chgData name="Calvin Dyson" userId="44468823737_tp_box_2" providerId="OAuth2" clId="{BCF80CAC-0099-554C-870F-E07F1200BA50}" dt="2026-04-28T16:26:14.209" v="816" actId="20577"/>
          <ac:spMkLst>
            <pc:docMk/>
            <pc:sldMk cId="1652400831" sldId="423"/>
            <ac:spMk id="16" creationId="{F859F48D-BAE0-44DC-F4BE-E8699E03752E}"/>
          </ac:spMkLst>
        </pc:spChg>
        <pc:spChg chg="add mod">
          <ac:chgData name="Calvin Dyson" userId="44468823737_tp_box_2" providerId="OAuth2" clId="{BCF80CAC-0099-554C-870F-E07F1200BA50}" dt="2026-04-28T16:26:21.715" v="826" actId="20577"/>
          <ac:spMkLst>
            <pc:docMk/>
            <pc:sldMk cId="1652400831" sldId="423"/>
            <ac:spMk id="19" creationId="{68D263BD-50A6-8CC4-2BCB-DD6C770DD27B}"/>
          </ac:spMkLst>
        </pc:spChg>
        <pc:spChg chg="add mod">
          <ac:chgData name="Calvin Dyson" userId="44468823737_tp_box_2" providerId="OAuth2" clId="{BCF80CAC-0099-554C-870F-E07F1200BA50}" dt="2026-04-28T16:26:28.401" v="836" actId="20577"/>
          <ac:spMkLst>
            <pc:docMk/>
            <pc:sldMk cId="1652400831" sldId="423"/>
            <ac:spMk id="20" creationId="{7D9B04D9-1BF8-84C6-98E7-69C73D52C5C1}"/>
          </ac:spMkLst>
        </pc:spChg>
        <pc:spChg chg="mod">
          <ac:chgData name="Calvin Dyson" userId="44468823737_tp_box_2" providerId="OAuth2" clId="{BCF80CAC-0099-554C-870F-E07F1200BA50}" dt="2026-04-28T16:25:38.857" v="797" actId="1076"/>
          <ac:spMkLst>
            <pc:docMk/>
            <pc:sldMk cId="1652400831" sldId="423"/>
            <ac:spMk id="26" creationId="{D3FC4861-B6DF-1AEC-4E51-C2175EC059CB}"/>
          </ac:spMkLst>
        </pc:spChg>
        <pc:spChg chg="mod">
          <ac:chgData name="Calvin Dyson" userId="44468823737_tp_box_2" providerId="OAuth2" clId="{BCF80CAC-0099-554C-870F-E07F1200BA50}" dt="2026-04-28T16:24:56.925" v="758" actId="255"/>
          <ac:spMkLst>
            <pc:docMk/>
            <pc:sldMk cId="1652400831" sldId="423"/>
            <ac:spMk id="27" creationId="{6B6E10ED-7667-74F8-50B9-D460B52C6B74}"/>
          </ac:spMkLst>
        </pc:spChg>
        <pc:spChg chg="mod">
          <ac:chgData name="Calvin Dyson" userId="44468823737_tp_box_2" providerId="OAuth2" clId="{BCF80CAC-0099-554C-870F-E07F1200BA50}" dt="2026-04-28T16:24:56.925" v="758" actId="255"/>
          <ac:spMkLst>
            <pc:docMk/>
            <pc:sldMk cId="1652400831" sldId="423"/>
            <ac:spMk id="28" creationId="{20C66661-6F61-41FC-4D77-0565D31E2EA4}"/>
          </ac:spMkLst>
        </pc:spChg>
        <pc:spChg chg="mod">
          <ac:chgData name="Calvin Dyson" userId="44468823737_tp_box_2" providerId="OAuth2" clId="{BCF80CAC-0099-554C-870F-E07F1200BA50}" dt="2026-04-28T16:24:56.925" v="758" actId="255"/>
          <ac:spMkLst>
            <pc:docMk/>
            <pc:sldMk cId="1652400831" sldId="423"/>
            <ac:spMk id="29" creationId="{90AC2C73-16D6-4698-DF5C-6D387312BE95}"/>
          </ac:spMkLst>
        </pc:spChg>
        <pc:graphicFrameChg chg="add mod modGraphic">
          <ac:chgData name="Calvin Dyson" userId="44468823737_tp_box_2" providerId="OAuth2" clId="{BCF80CAC-0099-554C-870F-E07F1200BA50}" dt="2026-04-28T16:28:48.581" v="858"/>
          <ac:graphicFrameMkLst>
            <pc:docMk/>
            <pc:sldMk cId="1652400831" sldId="423"/>
            <ac:graphicFrameMk id="21" creationId="{DEF9C23F-FFFA-1882-8D93-177973C54DBA}"/>
          </ac:graphicFrameMkLst>
        </pc:graphicFrameChg>
      </pc:sldChg>
      <pc:sldChg chg="modSp mod">
        <pc:chgData name="Calvin Dyson" userId="44468823737_tp_box_2" providerId="OAuth2" clId="{BCF80CAC-0099-554C-870F-E07F1200BA50}" dt="2026-04-29T14:58:53.425" v="2972" actId="20577"/>
        <pc:sldMkLst>
          <pc:docMk/>
          <pc:sldMk cId="3602371776" sldId="429"/>
        </pc:sldMkLst>
        <pc:spChg chg="mod">
          <ac:chgData name="Calvin Dyson" userId="44468823737_tp_box_2" providerId="OAuth2" clId="{BCF80CAC-0099-554C-870F-E07F1200BA50}" dt="2026-04-29T14:58:53.425" v="2972" actId="20577"/>
          <ac:spMkLst>
            <pc:docMk/>
            <pc:sldMk cId="3602371776" sldId="429"/>
            <ac:spMk id="3" creationId="{F8A4E350-53A0-74D3-C64C-F003BAA71653}"/>
          </ac:spMkLst>
        </pc:spChg>
      </pc:sldChg>
      <pc:sldChg chg="delSp modSp mod modNotesTx">
        <pc:chgData name="Calvin Dyson" userId="44468823737_tp_box_2" providerId="OAuth2" clId="{BCF80CAC-0099-554C-870F-E07F1200BA50}" dt="2026-04-28T16:46:48.263" v="1032" actId="14100"/>
        <pc:sldMkLst>
          <pc:docMk/>
          <pc:sldMk cId="88149209" sldId="432"/>
        </pc:sldMkLst>
        <pc:spChg chg="mod">
          <ac:chgData name="Calvin Dyson" userId="44468823737_tp_box_2" providerId="OAuth2" clId="{BCF80CAC-0099-554C-870F-E07F1200BA50}" dt="2026-04-28T16:46:48.263" v="1032" actId="14100"/>
          <ac:spMkLst>
            <pc:docMk/>
            <pc:sldMk cId="88149209" sldId="432"/>
            <ac:spMk id="17" creationId="{37168FA3-E6F8-10C2-F4F0-74707BF38D57}"/>
          </ac:spMkLst>
        </pc:spChg>
        <pc:picChg chg="del">
          <ac:chgData name="Calvin Dyson" userId="44468823737_tp_box_2" providerId="OAuth2" clId="{BCF80CAC-0099-554C-870F-E07F1200BA50}" dt="2026-04-28T16:46:33.357" v="1030" actId="478"/>
          <ac:picMkLst>
            <pc:docMk/>
            <pc:sldMk cId="88149209" sldId="432"/>
            <ac:picMk id="14" creationId="{2F31FA81-78AB-8CAA-2D40-138873422838}"/>
          </ac:picMkLst>
        </pc:picChg>
        <pc:picChg chg="mod">
          <ac:chgData name="Calvin Dyson" userId="44468823737_tp_box_2" providerId="OAuth2" clId="{BCF80CAC-0099-554C-870F-E07F1200BA50}" dt="2026-04-28T16:46:48.263" v="1032" actId="14100"/>
          <ac:picMkLst>
            <pc:docMk/>
            <pc:sldMk cId="88149209" sldId="432"/>
            <ac:picMk id="16" creationId="{064DD395-D517-4901-1C7E-C56CAA33537F}"/>
          </ac:picMkLst>
        </pc:picChg>
      </pc:sldChg>
      <pc:sldChg chg="modSp mod modNotesTx">
        <pc:chgData name="Calvin Dyson" userId="44468823737_tp_box_2" providerId="OAuth2" clId="{BCF80CAC-0099-554C-870F-E07F1200BA50}" dt="2026-04-28T16:53:23.683" v="1038" actId="20577"/>
        <pc:sldMkLst>
          <pc:docMk/>
          <pc:sldMk cId="1931531671" sldId="433"/>
        </pc:sldMkLst>
        <pc:spChg chg="mod">
          <ac:chgData name="Calvin Dyson" userId="44468823737_tp_box_2" providerId="OAuth2" clId="{BCF80CAC-0099-554C-870F-E07F1200BA50}" dt="2026-04-28T16:51:46.307" v="1034" actId="20577"/>
          <ac:spMkLst>
            <pc:docMk/>
            <pc:sldMk cId="1931531671" sldId="433"/>
            <ac:spMk id="23" creationId="{9578E0FC-B81B-1F76-8243-8640058A6ADB}"/>
          </ac:spMkLst>
        </pc:spChg>
      </pc:sldChg>
      <pc:sldChg chg="modSp mod">
        <pc:chgData name="Calvin Dyson" userId="44468823737_tp_box_2" providerId="OAuth2" clId="{BCF80CAC-0099-554C-870F-E07F1200BA50}" dt="2026-04-28T16:57:13.406" v="1427" actId="20577"/>
        <pc:sldMkLst>
          <pc:docMk/>
          <pc:sldMk cId="3094771628" sldId="434"/>
        </pc:sldMkLst>
        <pc:spChg chg="mod">
          <ac:chgData name="Calvin Dyson" userId="44468823737_tp_box_2" providerId="OAuth2" clId="{BCF80CAC-0099-554C-870F-E07F1200BA50}" dt="2026-04-28T16:57:13.406" v="1427" actId="20577"/>
          <ac:spMkLst>
            <pc:docMk/>
            <pc:sldMk cId="3094771628" sldId="434"/>
            <ac:spMk id="3" creationId="{E28CBD54-B396-3764-4FEA-D6DBE31E6DDE}"/>
          </ac:spMkLst>
        </pc:spChg>
      </pc:sldChg>
      <pc:sldChg chg="modSp mod">
        <pc:chgData name="Calvin Dyson" userId="44468823737_tp_box_2" providerId="OAuth2" clId="{BCF80CAC-0099-554C-870F-E07F1200BA50}" dt="2026-04-28T18:24:26.228" v="2783" actId="20577"/>
        <pc:sldMkLst>
          <pc:docMk/>
          <pc:sldMk cId="263498902" sldId="438"/>
        </pc:sldMkLst>
        <pc:spChg chg="mod">
          <ac:chgData name="Calvin Dyson" userId="44468823737_tp_box_2" providerId="OAuth2" clId="{BCF80CAC-0099-554C-870F-E07F1200BA50}" dt="2026-04-28T18:24:26.228" v="2783" actId="20577"/>
          <ac:spMkLst>
            <pc:docMk/>
            <pc:sldMk cId="263498902" sldId="438"/>
            <ac:spMk id="3" creationId="{39D70F81-9D4E-8CDE-88C9-B79E47358818}"/>
          </ac:spMkLst>
        </pc:spChg>
      </pc:sldChg>
      <pc:sldChg chg="addSp modSp mod">
        <pc:chgData name="Calvin Dyson" userId="44468823737_tp_box_2" providerId="OAuth2" clId="{BCF80CAC-0099-554C-870F-E07F1200BA50}" dt="2026-04-29T12:25:11.801" v="2846" actId="20577"/>
        <pc:sldMkLst>
          <pc:docMk/>
          <pc:sldMk cId="2808404986" sldId="439"/>
        </pc:sldMkLst>
        <pc:spChg chg="mod">
          <ac:chgData name="Calvin Dyson" userId="44468823737_tp_box_2" providerId="OAuth2" clId="{BCF80CAC-0099-554C-870F-E07F1200BA50}" dt="2026-04-29T12:25:11.801" v="2846" actId="20577"/>
          <ac:spMkLst>
            <pc:docMk/>
            <pc:sldMk cId="2808404986" sldId="439"/>
            <ac:spMk id="3" creationId="{F8A4E350-53A0-74D3-C64C-F003BAA71653}"/>
          </ac:spMkLst>
        </pc:spChg>
        <pc:spChg chg="add mod">
          <ac:chgData name="Calvin Dyson" userId="44468823737_tp_box_2" providerId="OAuth2" clId="{BCF80CAC-0099-554C-870F-E07F1200BA50}" dt="2026-04-29T12:24:06.824" v="2840" actId="20577"/>
          <ac:spMkLst>
            <pc:docMk/>
            <pc:sldMk cId="2808404986" sldId="439"/>
            <ac:spMk id="8" creationId="{4112C585-2662-AFF3-9D45-0BB285C66652}"/>
          </ac:spMkLst>
        </pc:spChg>
      </pc:sldChg>
      <pc:sldChg chg="addSp delSp modSp new mod">
        <pc:chgData name="Calvin Dyson" userId="44468823737_tp_box_2" providerId="OAuth2" clId="{BCF80CAC-0099-554C-870F-E07F1200BA50}" dt="2026-04-29T14:36:02.497" v="2903" actId="20577"/>
        <pc:sldMkLst>
          <pc:docMk/>
          <pc:sldMk cId="2184729573" sldId="440"/>
        </pc:sldMkLst>
        <pc:spChg chg="mod">
          <ac:chgData name="Calvin Dyson" userId="44468823737_tp_box_2" providerId="OAuth2" clId="{BCF80CAC-0099-554C-870F-E07F1200BA50}" dt="2026-04-28T09:14:46.238" v="64" actId="20577"/>
          <ac:spMkLst>
            <pc:docMk/>
            <pc:sldMk cId="2184729573" sldId="440"/>
            <ac:spMk id="2" creationId="{8CDEECFA-FE30-25BB-9120-1D87FBA4A7FA}"/>
          </ac:spMkLst>
        </pc:spChg>
        <pc:spChg chg="add">
          <ac:chgData name="Calvin Dyson" userId="44468823737_tp_box_2" providerId="OAuth2" clId="{BCF80CAC-0099-554C-870F-E07F1200BA50}" dt="2026-04-29T12:28:06.457" v="2858"/>
          <ac:spMkLst>
            <pc:docMk/>
            <pc:sldMk cId="2184729573" sldId="440"/>
            <ac:spMk id="3" creationId="{2E64A81C-BC33-3ADC-6162-471C259E6975}"/>
          </ac:spMkLst>
        </pc:spChg>
        <pc:spChg chg="del">
          <ac:chgData name="Calvin Dyson" userId="44468823737_tp_box_2" providerId="OAuth2" clId="{BCF80CAC-0099-554C-870F-E07F1200BA50}" dt="2026-04-28T09:17:20.190" v="66"/>
          <ac:spMkLst>
            <pc:docMk/>
            <pc:sldMk cId="2184729573" sldId="440"/>
            <ac:spMk id="3" creationId="{70D6E830-9408-8002-D1B2-59CF9001870D}"/>
          </ac:spMkLst>
        </pc:spChg>
        <pc:spChg chg="mod">
          <ac:chgData name="Calvin Dyson" userId="44468823737_tp_box_2" providerId="OAuth2" clId="{BCF80CAC-0099-554C-870F-E07F1200BA50}" dt="2026-04-28T09:17:24.730" v="72" actId="20577"/>
          <ac:spMkLst>
            <pc:docMk/>
            <pc:sldMk cId="2184729573" sldId="440"/>
            <ac:spMk id="7" creationId="{A5A9D308-2648-AC57-31DF-D93353B295E8}"/>
          </ac:spMkLst>
        </pc:spChg>
        <pc:spChg chg="add mod">
          <ac:chgData name="Calvin Dyson" userId="44468823737_tp_box_2" providerId="OAuth2" clId="{BCF80CAC-0099-554C-870F-E07F1200BA50}" dt="2026-04-29T14:36:02.497" v="2903" actId="20577"/>
          <ac:spMkLst>
            <pc:docMk/>
            <pc:sldMk cId="2184729573" sldId="440"/>
            <ac:spMk id="10" creationId="{D8206E2E-B62C-FD11-7011-C9F624B26094}"/>
          </ac:spMkLst>
        </pc:spChg>
        <pc:spChg chg="add mod">
          <ac:chgData name="Calvin Dyson" userId="44468823737_tp_box_2" providerId="OAuth2" clId="{BCF80CAC-0099-554C-870F-E07F1200BA50}" dt="2026-04-29T12:43:10.880" v="2900" actId="255"/>
          <ac:spMkLst>
            <pc:docMk/>
            <pc:sldMk cId="2184729573" sldId="440"/>
            <ac:spMk id="11" creationId="{D9CD59C0-FE84-6DC2-F87A-7EBB33D73312}"/>
          </ac:spMkLst>
        </pc:spChg>
        <pc:spChg chg="add mod">
          <ac:chgData name="Calvin Dyson" userId="44468823737_tp_box_2" providerId="OAuth2" clId="{BCF80CAC-0099-554C-870F-E07F1200BA50}" dt="2026-04-28T09:30:43.525" v="694" actId="2085"/>
          <ac:spMkLst>
            <pc:docMk/>
            <pc:sldMk cId="2184729573" sldId="440"/>
            <ac:spMk id="13" creationId="{CA5A5BDC-9833-88F8-3D36-A10E81DC3424}"/>
          </ac:spMkLst>
        </pc:spChg>
        <pc:spChg chg="add mod">
          <ac:chgData name="Calvin Dyson" userId="44468823737_tp_box_2" providerId="OAuth2" clId="{BCF80CAC-0099-554C-870F-E07F1200BA50}" dt="2026-04-28T09:31:17.506" v="700" actId="1076"/>
          <ac:spMkLst>
            <pc:docMk/>
            <pc:sldMk cId="2184729573" sldId="440"/>
            <ac:spMk id="14" creationId="{AD0ACBA3-81BE-1022-6170-4A0390F0F11B}"/>
          </ac:spMkLst>
        </pc:spChg>
        <pc:spChg chg="add del mod">
          <ac:chgData name="Calvin Dyson" userId="44468823737_tp_box_2" providerId="OAuth2" clId="{BCF80CAC-0099-554C-870F-E07F1200BA50}" dt="2026-04-29T12:41:57.820" v="2892"/>
          <ac:spMkLst>
            <pc:docMk/>
            <pc:sldMk cId="2184729573" sldId="440"/>
            <ac:spMk id="18" creationId="{8AC33286-4076-55CE-51D5-3B1AACA2ECB7}"/>
          </ac:spMkLst>
        </pc:spChg>
        <pc:spChg chg="add mod">
          <ac:chgData name="Calvin Dyson" userId="44468823737_tp_box_2" providerId="OAuth2" clId="{BCF80CAC-0099-554C-870F-E07F1200BA50}" dt="2026-04-29T12:43:19.337" v="2901" actId="1076"/>
          <ac:spMkLst>
            <pc:docMk/>
            <pc:sldMk cId="2184729573" sldId="440"/>
            <ac:spMk id="20" creationId="{CC6AABE4-040F-8F8F-252F-CDADCFB32AEE}"/>
          </ac:spMkLst>
        </pc:spChg>
        <pc:grpChg chg="add mod">
          <ac:chgData name="Calvin Dyson" userId="44468823737_tp_box_2" providerId="OAuth2" clId="{BCF80CAC-0099-554C-870F-E07F1200BA50}" dt="2026-04-29T12:41:53.670" v="2890" actId="1076"/>
          <ac:grpSpMkLst>
            <pc:docMk/>
            <pc:sldMk cId="2184729573" sldId="440"/>
            <ac:grpSpMk id="15" creationId="{8202450B-3F46-19AD-16C1-C518B6D4745A}"/>
          </ac:grpSpMkLst>
        </pc:grpChg>
        <pc:picChg chg="add mod ord">
          <ac:chgData name="Calvin Dyson" userId="44468823737_tp_box_2" providerId="OAuth2" clId="{BCF80CAC-0099-554C-870F-E07F1200BA50}" dt="2026-04-28T09:17:41.406" v="75" actId="1076"/>
          <ac:picMkLst>
            <pc:docMk/>
            <pc:sldMk cId="2184729573" sldId="440"/>
            <ac:picMk id="9" creationId="{BABA2F99-8327-B4DD-F47D-2EABA0675552}"/>
          </ac:picMkLst>
        </pc:picChg>
        <pc:picChg chg="add mod modCrop">
          <ac:chgData name="Calvin Dyson" userId="44468823737_tp_box_2" providerId="OAuth2" clId="{BCF80CAC-0099-554C-870F-E07F1200BA50}" dt="2026-04-28T09:30:58.708" v="695" actId="732"/>
          <ac:picMkLst>
            <pc:docMk/>
            <pc:sldMk cId="2184729573" sldId="440"/>
            <ac:picMk id="12" creationId="{26D1E068-60B9-EBEF-4AB6-97E786AC8DA5}"/>
          </ac:picMkLst>
        </pc:picChg>
        <pc:picChg chg="add mod">
          <ac:chgData name="Calvin Dyson" userId="44468823737_tp_box_2" providerId="OAuth2" clId="{BCF80CAC-0099-554C-870F-E07F1200BA50}" dt="2026-04-29T12:43:22.835" v="2902" actId="1076"/>
          <ac:picMkLst>
            <pc:docMk/>
            <pc:sldMk cId="2184729573" sldId="440"/>
            <ac:picMk id="17" creationId="{AD126236-E8A7-A1E1-7DEC-D722CA8148FC}"/>
          </ac:picMkLst>
        </pc:picChg>
      </pc:sldChg>
      <pc:sldChg chg="addSp delSp modSp add mod">
        <pc:chgData name="Calvin Dyson" userId="44468823737_tp_box_2" providerId="OAuth2" clId="{BCF80CAC-0099-554C-870F-E07F1200BA50}" dt="2026-04-29T12:26:25.930" v="2855" actId="255"/>
        <pc:sldMkLst>
          <pc:docMk/>
          <pc:sldMk cId="3680309898" sldId="441"/>
        </pc:sldMkLst>
        <pc:spChg chg="mod">
          <ac:chgData name="Calvin Dyson" userId="44468823737_tp_box_2" providerId="OAuth2" clId="{BCF80CAC-0099-554C-870F-E07F1200BA50}" dt="2026-04-28T17:19:43.653" v="1461" actId="20577"/>
          <ac:spMkLst>
            <pc:docMk/>
            <pc:sldMk cId="3680309898" sldId="441"/>
            <ac:spMk id="2" creationId="{C26C2A24-B623-5F25-F36B-66FB0A78B15F}"/>
          </ac:spMkLst>
        </pc:spChg>
        <pc:spChg chg="add del">
          <ac:chgData name="Calvin Dyson" userId="44468823737_tp_box_2" providerId="OAuth2" clId="{BCF80CAC-0099-554C-870F-E07F1200BA50}" dt="2026-04-29T12:26:00.983" v="2849" actId="478"/>
          <ac:spMkLst>
            <pc:docMk/>
            <pc:sldMk cId="3680309898" sldId="441"/>
            <ac:spMk id="3" creationId="{8294D175-C5E4-FE6A-3FDA-0BFBA6CA0B6D}"/>
          </ac:spMkLst>
        </pc:spChg>
        <pc:spChg chg="mod">
          <ac:chgData name="Calvin Dyson" userId="44468823737_tp_box_2" providerId="OAuth2" clId="{BCF80CAC-0099-554C-870F-E07F1200BA50}" dt="2026-04-28T17:19:53.185" v="1473" actId="20577"/>
          <ac:spMkLst>
            <pc:docMk/>
            <pc:sldMk cId="3680309898" sldId="441"/>
            <ac:spMk id="7" creationId="{B1428FE6-CC97-73DD-BF5E-8644BFE60A96}"/>
          </ac:spMkLst>
        </pc:spChg>
        <pc:spChg chg="add del mod">
          <ac:chgData name="Calvin Dyson" userId="44468823737_tp_box_2" providerId="OAuth2" clId="{BCF80CAC-0099-554C-870F-E07F1200BA50}" dt="2026-04-28T17:19:15.591" v="1432" actId="478"/>
          <ac:spMkLst>
            <pc:docMk/>
            <pc:sldMk cId="3680309898" sldId="441"/>
            <ac:spMk id="8" creationId="{0013082A-942E-54CC-6524-5C841E2D4EB3}"/>
          </ac:spMkLst>
        </pc:spChg>
        <pc:spChg chg="add">
          <ac:chgData name="Calvin Dyson" userId="44468823737_tp_box_2" providerId="OAuth2" clId="{BCF80CAC-0099-554C-870F-E07F1200BA50}" dt="2026-04-29T12:26:04.337" v="2852"/>
          <ac:spMkLst>
            <pc:docMk/>
            <pc:sldMk cId="3680309898" sldId="441"/>
            <ac:spMk id="8" creationId="{ED1AA93A-4EB8-173C-4614-2EEA1E78F74A}"/>
          </ac:spMkLst>
        </pc:spChg>
        <pc:spChg chg="mod">
          <ac:chgData name="Calvin Dyson" userId="44468823737_tp_box_2" providerId="OAuth2" clId="{BCF80CAC-0099-554C-870F-E07F1200BA50}" dt="2026-04-29T12:26:03.585" v="2851" actId="20577"/>
          <ac:spMkLst>
            <pc:docMk/>
            <pc:sldMk cId="3680309898" sldId="441"/>
            <ac:spMk id="10" creationId="{E4E75E76-B152-0DA4-7CB6-3AEBC21C2E8E}"/>
          </ac:spMkLst>
        </pc:spChg>
        <pc:spChg chg="add mod">
          <ac:chgData name="Calvin Dyson" userId="44468823737_tp_box_2" providerId="OAuth2" clId="{BCF80CAC-0099-554C-870F-E07F1200BA50}" dt="2026-04-28T20:37:45.060" v="2836" actId="20577"/>
          <ac:spMkLst>
            <pc:docMk/>
            <pc:sldMk cId="3680309898" sldId="441"/>
            <ac:spMk id="11" creationId="{92A1FF55-D3B8-252C-EDDC-324D5B67FFFA}"/>
          </ac:spMkLst>
        </pc:spChg>
        <pc:spChg chg="add mod">
          <ac:chgData name="Calvin Dyson" userId="44468823737_tp_box_2" providerId="OAuth2" clId="{BCF80CAC-0099-554C-870F-E07F1200BA50}" dt="2026-04-29T12:26:25.930" v="2855" actId="255"/>
          <ac:spMkLst>
            <pc:docMk/>
            <pc:sldMk cId="3680309898" sldId="441"/>
            <ac:spMk id="12" creationId="{F3E33E19-10CD-DE4F-FBA5-8BCB674A5CD8}"/>
          </ac:spMkLst>
        </pc:spChg>
        <pc:spChg chg="add mod">
          <ac:chgData name="Calvin Dyson" userId="44468823737_tp_box_2" providerId="OAuth2" clId="{BCF80CAC-0099-554C-870F-E07F1200BA50}" dt="2026-04-28T17:32:26.478" v="2055" actId="208"/>
          <ac:spMkLst>
            <pc:docMk/>
            <pc:sldMk cId="3680309898" sldId="441"/>
            <ac:spMk id="16" creationId="{76C5BD7C-36B6-9636-4D07-419BB75F5C33}"/>
          </ac:spMkLst>
        </pc:spChg>
        <pc:spChg chg="add mod">
          <ac:chgData name="Calvin Dyson" userId="44468823737_tp_box_2" providerId="OAuth2" clId="{BCF80CAC-0099-554C-870F-E07F1200BA50}" dt="2026-04-29T12:25:31.204" v="2847"/>
          <ac:spMkLst>
            <pc:docMk/>
            <pc:sldMk cId="3680309898" sldId="441"/>
            <ac:spMk id="18" creationId="{4C422B28-6114-444D-AB7C-B60B261C70BF}"/>
          </ac:spMkLst>
        </pc:spChg>
        <pc:grpChg chg="del">
          <ac:chgData name="Calvin Dyson" userId="44468823737_tp_box_2" providerId="OAuth2" clId="{BCF80CAC-0099-554C-870F-E07F1200BA50}" dt="2026-04-28T17:19:17.266" v="1434" actId="478"/>
          <ac:grpSpMkLst>
            <pc:docMk/>
            <pc:sldMk cId="3680309898" sldId="441"/>
            <ac:grpSpMk id="15" creationId="{9B5F120D-C1C0-F595-2955-49D09B35B0FF}"/>
          </ac:grpSpMkLst>
        </pc:grpChg>
        <pc:picChg chg="del mod">
          <ac:chgData name="Calvin Dyson" userId="44468823737_tp_box_2" providerId="OAuth2" clId="{BCF80CAC-0099-554C-870F-E07F1200BA50}" dt="2026-04-28T17:19:11.160" v="1431" actId="478"/>
          <ac:picMkLst>
            <pc:docMk/>
            <pc:sldMk cId="3680309898" sldId="441"/>
            <ac:picMk id="9" creationId="{2392AC00-0D6C-188B-D881-294A30A98FAD}"/>
          </ac:picMkLst>
        </pc:picChg>
        <pc:picChg chg="del">
          <ac:chgData name="Calvin Dyson" userId="44468823737_tp_box_2" providerId="OAuth2" clId="{BCF80CAC-0099-554C-870F-E07F1200BA50}" dt="2026-04-28T17:19:16.435" v="1433" actId="478"/>
          <ac:picMkLst>
            <pc:docMk/>
            <pc:sldMk cId="3680309898" sldId="441"/>
            <ac:picMk id="17" creationId="{3714479D-1896-9CE7-8F86-5755C584090C}"/>
          </ac:picMkLst>
        </pc:picChg>
        <pc:picChg chg="add del mod">
          <ac:chgData name="Calvin Dyson" userId="44468823737_tp_box_2" providerId="OAuth2" clId="{BCF80CAC-0099-554C-870F-E07F1200BA50}" dt="2026-04-28T17:31:18.940" v="2039" actId="478"/>
          <ac:picMkLst>
            <pc:docMk/>
            <pc:sldMk cId="3680309898" sldId="441"/>
            <ac:picMk id="1026" creationId="{A80D4986-8690-3937-195F-4D5E95E68FF5}"/>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E0D2A8-8F95-47C2-ABE1-A779F5A43C98}" type="datetimeFigureOut">
              <a:rPr lang="en-US" smtClean="0"/>
              <a:t>4/29/26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7663E2-27CE-4C79-91D3-7F5C4262D57F}" type="slidenum">
              <a:rPr lang="en-US" smtClean="0"/>
              <a:t>‹#›</a:t>
            </a:fld>
            <a:endParaRPr lang="en-US"/>
          </a:p>
        </p:txBody>
      </p:sp>
    </p:spTree>
    <p:extLst>
      <p:ext uri="{BB962C8B-B14F-4D97-AF65-F5344CB8AC3E}">
        <p14:creationId xmlns:p14="http://schemas.microsoft.com/office/powerpoint/2010/main" val="1230559577"/>
      </p:ext>
    </p:extLst>
  </p:cSld>
  <p:clrMap bg1="lt1" tx1="dk1" bg2="lt2" tx2="dk2" accent1="accent1" accent2="accent2" accent3="accent3" accent4="accent4" accent5="accent5" accent6="accent6" hlink="hlink" folHlink="folHlink"/>
  <p:notesStyle>
    <a:lvl1pPr marL="0" algn="l" defTabSz="914353" rtl="0" eaLnBrk="1" latinLnBrk="0" hangingPunct="1">
      <a:defRPr sz="1200" kern="1200">
        <a:solidFill>
          <a:schemeClr val="tx1"/>
        </a:solidFill>
        <a:latin typeface="+mn-lt"/>
        <a:ea typeface="+mn-ea"/>
        <a:cs typeface="+mn-cs"/>
      </a:defRPr>
    </a:lvl1pPr>
    <a:lvl2pPr marL="457177" algn="l" defTabSz="914353" rtl="0" eaLnBrk="1" latinLnBrk="0" hangingPunct="1">
      <a:defRPr sz="1200" kern="1200">
        <a:solidFill>
          <a:schemeClr val="tx1"/>
        </a:solidFill>
        <a:latin typeface="+mn-lt"/>
        <a:ea typeface="+mn-ea"/>
        <a:cs typeface="+mn-cs"/>
      </a:defRPr>
    </a:lvl2pPr>
    <a:lvl3pPr marL="914353" algn="l" defTabSz="914353" rtl="0" eaLnBrk="1" latinLnBrk="0" hangingPunct="1">
      <a:defRPr sz="1200" kern="1200">
        <a:solidFill>
          <a:schemeClr val="tx1"/>
        </a:solidFill>
        <a:latin typeface="+mn-lt"/>
        <a:ea typeface="+mn-ea"/>
        <a:cs typeface="+mn-cs"/>
      </a:defRPr>
    </a:lvl3pPr>
    <a:lvl4pPr marL="1371530" algn="l" defTabSz="914353" rtl="0" eaLnBrk="1" latinLnBrk="0" hangingPunct="1">
      <a:defRPr sz="1200" kern="1200">
        <a:solidFill>
          <a:schemeClr val="tx1"/>
        </a:solidFill>
        <a:latin typeface="+mn-lt"/>
        <a:ea typeface="+mn-ea"/>
        <a:cs typeface="+mn-cs"/>
      </a:defRPr>
    </a:lvl4pPr>
    <a:lvl5pPr marL="1828706" algn="l" defTabSz="914353" rtl="0" eaLnBrk="1" latinLnBrk="0" hangingPunct="1">
      <a:defRPr sz="1200" kern="1200">
        <a:solidFill>
          <a:schemeClr val="tx1"/>
        </a:solidFill>
        <a:latin typeface="+mn-lt"/>
        <a:ea typeface="+mn-ea"/>
        <a:cs typeface="+mn-cs"/>
      </a:defRPr>
    </a:lvl5pPr>
    <a:lvl6pPr marL="2285883" algn="l" defTabSz="914353" rtl="0" eaLnBrk="1" latinLnBrk="0" hangingPunct="1">
      <a:defRPr sz="1200" kern="1200">
        <a:solidFill>
          <a:schemeClr val="tx1"/>
        </a:solidFill>
        <a:latin typeface="+mn-lt"/>
        <a:ea typeface="+mn-ea"/>
        <a:cs typeface="+mn-cs"/>
      </a:defRPr>
    </a:lvl6pPr>
    <a:lvl7pPr marL="2743060" algn="l" defTabSz="914353" rtl="0" eaLnBrk="1" latinLnBrk="0" hangingPunct="1">
      <a:defRPr sz="1200" kern="1200">
        <a:solidFill>
          <a:schemeClr val="tx1"/>
        </a:solidFill>
        <a:latin typeface="+mn-lt"/>
        <a:ea typeface="+mn-ea"/>
        <a:cs typeface="+mn-cs"/>
      </a:defRPr>
    </a:lvl7pPr>
    <a:lvl8pPr marL="3200236" algn="l" defTabSz="914353" rtl="0" eaLnBrk="1" latinLnBrk="0" hangingPunct="1">
      <a:defRPr sz="1200" kern="1200">
        <a:solidFill>
          <a:schemeClr val="tx1"/>
        </a:solidFill>
        <a:latin typeface="+mn-lt"/>
        <a:ea typeface="+mn-ea"/>
        <a:cs typeface="+mn-cs"/>
      </a:defRPr>
    </a:lvl8pPr>
    <a:lvl9pPr marL="3657413" algn="l" defTabSz="914353"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A34DDE-30EF-1A94-0470-961064268CC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1D4BD5-81C7-F078-80F7-456705A4AF5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D01579-7CC3-5A17-9732-9E6EC5824827}"/>
              </a:ext>
            </a:extLst>
          </p:cNvPr>
          <p:cNvSpPr>
            <a:spLocks noGrp="1"/>
          </p:cNvSpPr>
          <p:nvPr>
            <p:ph type="body" idx="1"/>
          </p:nvPr>
        </p:nvSpPr>
        <p:spPr/>
        <p:txBody>
          <a:bodyPr/>
          <a:lstStyle/>
          <a:p>
            <a:pPr marL="171450" indent="-171450">
              <a:buFont typeface="Arial" panose="020B0604020202020204" pitchFamily="34" charset="0"/>
              <a:buChar char="•"/>
            </a:pPr>
            <a:r>
              <a:rPr lang="en-GB" dirty="0"/>
              <a:t>Welcome to the simulation of the LION beam with LLO</a:t>
            </a:r>
          </a:p>
          <a:p>
            <a:pPr marL="171450" indent="-171450">
              <a:buFont typeface="Arial" panose="020B0604020202020204" pitchFamily="34" charset="0"/>
              <a:buChar char="•"/>
            </a:pPr>
            <a:r>
              <a:rPr lang="en-GB" dirty="0"/>
              <a:t>Calvin Dyson and work completed with </a:t>
            </a:r>
          </a:p>
        </p:txBody>
      </p:sp>
      <p:sp>
        <p:nvSpPr>
          <p:cNvPr id="4" name="Slide Number Placeholder 3">
            <a:extLst>
              <a:ext uri="{FF2B5EF4-FFF2-40B4-BE49-F238E27FC236}">
                <a16:creationId xmlns:a16="http://schemas.microsoft.com/office/drawing/2014/main" id="{73248FE9-4B8C-9CCD-E803-D3248ECAFE46}"/>
              </a:ext>
            </a:extLst>
          </p:cNvPr>
          <p:cNvSpPr>
            <a:spLocks noGrp="1"/>
          </p:cNvSpPr>
          <p:nvPr>
            <p:ph type="sldNum" sz="quarter" idx="5"/>
          </p:nvPr>
        </p:nvSpPr>
        <p:spPr/>
        <p:txBody>
          <a:bodyPr/>
          <a:lstStyle/>
          <a:p>
            <a:fld id="{877663E2-27CE-4C79-91D3-7F5C4262D57F}" type="slidenum">
              <a:rPr lang="en-US" smtClean="0"/>
              <a:t>1</a:t>
            </a:fld>
            <a:endParaRPr lang="en-US"/>
          </a:p>
        </p:txBody>
      </p:sp>
    </p:spTree>
    <p:extLst>
      <p:ext uri="{BB962C8B-B14F-4D97-AF65-F5344CB8AC3E}">
        <p14:creationId xmlns:p14="http://schemas.microsoft.com/office/powerpoint/2010/main" val="23984441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140GeV per 250um cube so around 1Gy at D1</a:t>
            </a:r>
          </a:p>
          <a:p>
            <a:r>
              <a:rPr lang="en-US" dirty="0"/>
              <a:t>10^4 Gy is the damage threshold</a:t>
            </a:r>
          </a:p>
          <a:p>
            <a:r>
              <a:rPr lang="en-US" dirty="0"/>
              <a:t>Will be Birks law quenching</a:t>
            </a:r>
          </a:p>
        </p:txBody>
      </p:sp>
      <p:sp>
        <p:nvSpPr>
          <p:cNvPr id="4" name="Slide Number Placeholder 3"/>
          <p:cNvSpPr>
            <a:spLocks noGrp="1"/>
          </p:cNvSpPr>
          <p:nvPr>
            <p:ph type="sldNum" sz="quarter" idx="5"/>
          </p:nvPr>
        </p:nvSpPr>
        <p:spPr/>
        <p:txBody>
          <a:bodyPr/>
          <a:lstStyle/>
          <a:p>
            <a:fld id="{877663E2-27CE-4C79-91D3-7F5C4262D57F}" type="slidenum">
              <a:rPr lang="en-US" smtClean="0"/>
              <a:t>6</a:t>
            </a:fld>
            <a:endParaRPr lang="en-US"/>
          </a:p>
        </p:txBody>
      </p:sp>
    </p:spTree>
    <p:extLst>
      <p:ext uri="{BB962C8B-B14F-4D97-AF65-F5344CB8AC3E}">
        <p14:creationId xmlns:p14="http://schemas.microsoft.com/office/powerpoint/2010/main" val="1529293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7663E2-27CE-4C79-91D3-7F5C4262D57F}" type="slidenum">
              <a:rPr lang="en-US" smtClean="0"/>
              <a:t>16</a:t>
            </a:fld>
            <a:endParaRPr lang="en-US"/>
          </a:p>
        </p:txBody>
      </p:sp>
    </p:spTree>
    <p:extLst>
      <p:ext uri="{BB962C8B-B14F-4D97-AF65-F5344CB8AC3E}">
        <p14:creationId xmlns:p14="http://schemas.microsoft.com/office/powerpoint/2010/main" val="3585300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663E2-27CE-4C79-91D3-7F5C4262D57F}" type="slidenum">
              <a:rPr lang="en-US" smtClean="0"/>
              <a:t>19</a:t>
            </a:fld>
            <a:endParaRPr lang="en-US"/>
          </a:p>
        </p:txBody>
      </p:sp>
    </p:spTree>
    <p:extLst>
      <p:ext uri="{BB962C8B-B14F-4D97-AF65-F5344CB8AC3E}">
        <p14:creationId xmlns:p14="http://schemas.microsoft.com/office/powerpoint/2010/main" val="214184049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Tony</a:t>
            </a:r>
          </a:p>
        </p:txBody>
      </p:sp>
      <p:sp>
        <p:nvSpPr>
          <p:cNvPr id="4" name="Slide Number Placeholder 3"/>
          <p:cNvSpPr>
            <a:spLocks noGrp="1"/>
          </p:cNvSpPr>
          <p:nvPr>
            <p:ph type="sldNum" sz="quarter" idx="5"/>
          </p:nvPr>
        </p:nvSpPr>
        <p:spPr/>
        <p:txBody>
          <a:bodyPr/>
          <a:lstStyle/>
          <a:p>
            <a:fld id="{877663E2-27CE-4C79-91D3-7F5C4262D57F}" type="slidenum">
              <a:rPr lang="en-US" smtClean="0"/>
              <a:t>20</a:t>
            </a:fld>
            <a:endParaRPr lang="en-US"/>
          </a:p>
        </p:txBody>
      </p:sp>
    </p:spTree>
    <p:extLst>
      <p:ext uri="{BB962C8B-B14F-4D97-AF65-F5344CB8AC3E}">
        <p14:creationId xmlns:p14="http://schemas.microsoft.com/office/powerpoint/2010/main" val="3677333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77663E2-27CE-4C79-91D3-7F5C4262D57F}" type="slidenum">
              <a:rPr lang="en-US" smtClean="0"/>
              <a:t>25</a:t>
            </a:fld>
            <a:endParaRPr lang="en-US"/>
          </a:p>
        </p:txBody>
      </p:sp>
    </p:spTree>
    <p:extLst>
      <p:ext uri="{BB962C8B-B14F-4D97-AF65-F5344CB8AC3E}">
        <p14:creationId xmlns:p14="http://schemas.microsoft.com/office/powerpoint/2010/main" val="164713594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GB" sz="1200" dirty="0">
                <a:solidFill>
                  <a:srgbClr val="000000"/>
                </a:solidFill>
                <a:latin typeface="Helvetica" pitchFamily="2" charset="0"/>
              </a:rPr>
              <a:t>S</a:t>
            </a:r>
            <a:r>
              <a:rPr lang="en-GB" sz="1200" dirty="0">
                <a:solidFill>
                  <a:srgbClr val="000000"/>
                </a:solidFill>
                <a:effectLst/>
                <a:latin typeface="Helvetica" pitchFamily="2" charset="0"/>
              </a:rPr>
              <a:t>ignal trace measured with the ICT</a:t>
            </a:r>
          </a:p>
          <a:p>
            <a:pPr>
              <a:buNone/>
            </a:pPr>
            <a:r>
              <a:rPr lang="en-GB" sz="1200" dirty="0">
                <a:solidFill>
                  <a:srgbClr val="000000"/>
                </a:solidFill>
                <a:effectLst/>
                <a:latin typeface="Helvetica" pitchFamily="2" charset="0"/>
              </a:rPr>
              <a:t>and the oscilloscope readout representative of the ion beam charge</a:t>
            </a:r>
          </a:p>
          <a:p>
            <a:pPr>
              <a:buNone/>
            </a:pPr>
            <a:r>
              <a:rPr lang="en-GB" sz="1200" dirty="0">
                <a:solidFill>
                  <a:srgbClr val="000000"/>
                </a:solidFill>
                <a:effectLst/>
                <a:latin typeface="Helvetica" pitchFamily="2" charset="0"/>
              </a:rPr>
              <a:t>measurements during cell sample irradiations. The solid line shows</a:t>
            </a:r>
          </a:p>
          <a:p>
            <a:pPr>
              <a:buNone/>
            </a:pPr>
            <a:r>
              <a:rPr lang="en-GB" sz="1200" dirty="0">
                <a:solidFill>
                  <a:srgbClr val="000000"/>
                </a:solidFill>
                <a:effectLst/>
                <a:latin typeface="Helvetica" pitchFamily="2" charset="0"/>
              </a:rPr>
              <a:t>an average over 10 shots and the shaded area indicates the standard</a:t>
            </a:r>
          </a:p>
          <a:p>
            <a:pPr>
              <a:buNone/>
            </a:pPr>
            <a:r>
              <a:rPr lang="en-GB" sz="1200" dirty="0">
                <a:solidFill>
                  <a:srgbClr val="000000"/>
                </a:solidFill>
                <a:effectLst/>
                <a:latin typeface="Helvetica" pitchFamily="2" charset="0"/>
              </a:rPr>
              <a:t>deviation.</a:t>
            </a:r>
          </a:p>
          <a:p>
            <a:endParaRPr lang="en-US" dirty="0"/>
          </a:p>
        </p:txBody>
      </p:sp>
      <p:sp>
        <p:nvSpPr>
          <p:cNvPr id="4" name="Slide Number Placeholder 3"/>
          <p:cNvSpPr>
            <a:spLocks noGrp="1"/>
          </p:cNvSpPr>
          <p:nvPr>
            <p:ph type="sldNum" sz="quarter" idx="5"/>
          </p:nvPr>
        </p:nvSpPr>
        <p:spPr/>
        <p:txBody>
          <a:bodyPr/>
          <a:lstStyle/>
          <a:p>
            <a:fld id="{877663E2-27CE-4C79-91D3-7F5C4262D57F}" type="slidenum">
              <a:rPr lang="en-US" smtClean="0"/>
              <a:t>26</a:t>
            </a:fld>
            <a:endParaRPr lang="en-US"/>
          </a:p>
        </p:txBody>
      </p:sp>
    </p:spTree>
    <p:extLst>
      <p:ext uri="{BB962C8B-B14F-4D97-AF65-F5344CB8AC3E}">
        <p14:creationId xmlns:p14="http://schemas.microsoft.com/office/powerpoint/2010/main" val="3393076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877663E2-27CE-4C79-91D3-7F5C4262D57F}" type="slidenum">
              <a:rPr lang="en-US" smtClean="0"/>
              <a:t>29</a:t>
            </a:fld>
            <a:endParaRPr lang="en-US"/>
          </a:p>
        </p:txBody>
      </p:sp>
    </p:spTree>
    <p:extLst>
      <p:ext uri="{BB962C8B-B14F-4D97-AF65-F5344CB8AC3E}">
        <p14:creationId xmlns:p14="http://schemas.microsoft.com/office/powerpoint/2010/main" val="967917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bg1"/>
        </a:solidFill>
        <a:effectLst/>
      </p:bgPr>
    </p:bg>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GB"/>
              <a:t>Click to edit Master title style</a:t>
            </a:r>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
        <p:nvSpPr>
          <p:cNvPr id="34" name="Text Placeholder 17">
            <a:extLst>
              <a:ext uri="{FF2B5EF4-FFF2-40B4-BE49-F238E27FC236}">
                <a16:creationId xmlns:a16="http://schemas.microsoft.com/office/drawing/2014/main" id="{C53F61BD-18EB-B863-761D-89639D8806F9}"/>
              </a:ext>
            </a:extLst>
          </p:cNvPr>
          <p:cNvSpPr>
            <a:spLocks noGrp="1"/>
          </p:cNvSpPr>
          <p:nvPr>
            <p:ph type="body" sz="quarter" idx="10"/>
          </p:nvPr>
        </p:nvSpPr>
        <p:spPr>
          <a:xfrm>
            <a:off x="330271" y="5789336"/>
            <a:ext cx="5579198" cy="740845"/>
          </a:xfrm>
        </p:spPr>
        <p:txBody>
          <a:bodyPr anchor="b"/>
          <a:lstStyle>
            <a:lvl1pPr>
              <a:defRPr sz="2200">
                <a:solidFill>
                  <a:schemeClr val="accent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GB"/>
              <a:t>Click to edit Master text styles</a:t>
            </a:r>
          </a:p>
        </p:txBody>
      </p:sp>
    </p:spTree>
    <p:extLst>
      <p:ext uri="{BB962C8B-B14F-4D97-AF65-F5344CB8AC3E}">
        <p14:creationId xmlns:p14="http://schemas.microsoft.com/office/powerpoint/2010/main" val="243303334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GB"/>
              <a:t>Click to edit Master title style</a:t>
            </a:r>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331746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GB"/>
              <a:t>Click to edit Master title style</a:t>
            </a:r>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121846384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0AC38-BED1-9031-E2E0-CB195EDFD8B7}"/>
              </a:ext>
            </a:extLst>
          </p:cNvPr>
          <p:cNvSpPr>
            <a:spLocks noGrp="1"/>
          </p:cNvSpPr>
          <p:nvPr>
            <p:ph type="title"/>
          </p:nvPr>
        </p:nvSpPr>
        <p:spPr>
          <a:xfrm>
            <a:off x="325800" y="252000"/>
            <a:ext cx="11540763" cy="378044"/>
          </a:xfrm>
        </p:spPr>
        <p:txBody>
          <a:bodyPr/>
          <a:lstStyle>
            <a:lvl1pPr>
              <a:defRPr/>
            </a:lvl1pPr>
          </a:lstStyle>
          <a:p>
            <a:r>
              <a:rPr lang="en-GB"/>
              <a:t>Click to edit Master title style</a:t>
            </a:r>
          </a:p>
        </p:txBody>
      </p:sp>
      <p:sp>
        <p:nvSpPr>
          <p:cNvPr id="3" name="Content Placeholder 2">
            <a:extLst>
              <a:ext uri="{FF2B5EF4-FFF2-40B4-BE49-F238E27FC236}">
                <a16:creationId xmlns:a16="http://schemas.microsoft.com/office/drawing/2014/main" id="{73B26F26-EA3D-40AC-124C-008BE90D71FC}"/>
              </a:ext>
            </a:extLst>
          </p:cNvPr>
          <p:cNvSpPr>
            <a:spLocks noGrp="1"/>
          </p:cNvSpPr>
          <p:nvPr>
            <p:ph idx="1"/>
          </p:nvPr>
        </p:nvSpPr>
        <p:spPr>
          <a:xfrm>
            <a:off x="325800" y="1394619"/>
            <a:ext cx="11540763"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DFCC11D5-984D-8680-D542-25A06BDC5C8B}"/>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3D2E529F-F811-2979-BFFA-08BB8BC2F24E}"/>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40A69BFE-A663-D9A7-8252-C853694690A1}"/>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8" name="Subtitle 2">
            <a:extLst>
              <a:ext uri="{FF2B5EF4-FFF2-40B4-BE49-F238E27FC236}">
                <a16:creationId xmlns:a16="http://schemas.microsoft.com/office/drawing/2014/main" id="{62B454FF-7060-E11B-6122-C9D16BC06047}"/>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16852610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r>
              <a:rPr lang="en-GB"/>
              <a:t>18/09/2025</a:t>
            </a:r>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LhARA Collaboration Meeting</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20903585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r>
              <a:rPr lang="en-GB"/>
              <a:t>18/09/2025</a:t>
            </a:r>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LhARA Collaboration Meeting</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202019597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nten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2934A7-BB27-0705-778A-9BC1A80F5880}"/>
              </a:ext>
            </a:extLst>
          </p:cNvPr>
          <p:cNvSpPr>
            <a:spLocks noGrp="1"/>
          </p:cNvSpPr>
          <p:nvPr>
            <p:ph type="title"/>
          </p:nvPr>
        </p:nvSpPr>
        <p:spPr>
          <a:xfrm>
            <a:off x="326232" y="252000"/>
            <a:ext cx="11541025" cy="378044"/>
          </a:xfrm>
        </p:spPr>
        <p:txBody>
          <a:bodyPr/>
          <a:lstStyle/>
          <a:p>
            <a:r>
              <a:rPr lang="en-GB"/>
              <a:t>Click to edit Master title style</a:t>
            </a:r>
          </a:p>
        </p:txBody>
      </p:sp>
      <p:sp>
        <p:nvSpPr>
          <p:cNvPr id="3" name="Content Placeholder 2">
            <a:extLst>
              <a:ext uri="{FF2B5EF4-FFF2-40B4-BE49-F238E27FC236}">
                <a16:creationId xmlns:a16="http://schemas.microsoft.com/office/drawing/2014/main" id="{4423D824-2B92-00E0-3B10-2E7351FAE033}"/>
              </a:ext>
            </a:extLst>
          </p:cNvPr>
          <p:cNvSpPr>
            <a:spLocks noGrp="1"/>
          </p:cNvSpPr>
          <p:nvPr>
            <p:ph sz="half" idx="1"/>
          </p:nvPr>
        </p:nvSpPr>
        <p:spPr>
          <a:xfrm>
            <a:off x="326232"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Content Placeholder 3">
            <a:extLst>
              <a:ext uri="{FF2B5EF4-FFF2-40B4-BE49-F238E27FC236}">
                <a16:creationId xmlns:a16="http://schemas.microsoft.com/office/drawing/2014/main" id="{9316325E-A8D8-4356-8054-A314C1AF0A0C}"/>
              </a:ext>
            </a:extLst>
          </p:cNvPr>
          <p:cNvSpPr>
            <a:spLocks noGrp="1"/>
          </p:cNvSpPr>
          <p:nvPr>
            <p:ph sz="half" idx="2"/>
          </p:nvPr>
        </p:nvSpPr>
        <p:spPr>
          <a:xfrm>
            <a:off x="6283325" y="1394619"/>
            <a:ext cx="5583238" cy="4866481"/>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 name="Date Placeholder 4">
            <a:extLst>
              <a:ext uri="{FF2B5EF4-FFF2-40B4-BE49-F238E27FC236}">
                <a16:creationId xmlns:a16="http://schemas.microsoft.com/office/drawing/2014/main" id="{48109A4F-CF52-ABB2-91FD-CF9C01BF0DA3}"/>
              </a:ext>
            </a:extLst>
          </p:cNvPr>
          <p:cNvSpPr>
            <a:spLocks noGrp="1"/>
          </p:cNvSpPr>
          <p:nvPr>
            <p:ph type="dt" sz="half" idx="10"/>
          </p:nvPr>
        </p:nvSpPr>
        <p:spPr/>
        <p:txBody>
          <a:bodyPr/>
          <a:lstStyle/>
          <a:p>
            <a:r>
              <a:rPr lang="en-GB"/>
              <a:t>18/09/2025</a:t>
            </a:r>
          </a:p>
        </p:txBody>
      </p:sp>
      <p:sp>
        <p:nvSpPr>
          <p:cNvPr id="6" name="Footer Placeholder 5">
            <a:extLst>
              <a:ext uri="{FF2B5EF4-FFF2-40B4-BE49-F238E27FC236}">
                <a16:creationId xmlns:a16="http://schemas.microsoft.com/office/drawing/2014/main" id="{EC5B9B47-9D04-96FB-8B95-D7BC38470F9A}"/>
              </a:ext>
            </a:extLst>
          </p:cNvPr>
          <p:cNvSpPr>
            <a:spLocks noGrp="1"/>
          </p:cNvSpPr>
          <p:nvPr>
            <p:ph type="ftr" sz="quarter" idx="11"/>
          </p:nvPr>
        </p:nvSpPr>
        <p:spPr/>
        <p:txBody>
          <a:bodyPr/>
          <a:lstStyle/>
          <a:p>
            <a:r>
              <a:rPr lang="en-GB"/>
              <a:t>LhARA Collaboration Meeting</a:t>
            </a:r>
          </a:p>
        </p:txBody>
      </p:sp>
      <p:sp>
        <p:nvSpPr>
          <p:cNvPr id="7" name="Slide Number Placeholder 6">
            <a:extLst>
              <a:ext uri="{FF2B5EF4-FFF2-40B4-BE49-F238E27FC236}">
                <a16:creationId xmlns:a16="http://schemas.microsoft.com/office/drawing/2014/main" id="{859D9458-0376-0EC1-BA89-A49552E192E8}"/>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10" name="Subtitle 2">
            <a:extLst>
              <a:ext uri="{FF2B5EF4-FFF2-40B4-BE49-F238E27FC236}">
                <a16:creationId xmlns:a16="http://schemas.microsoft.com/office/drawing/2014/main" id="{3E5619CB-8093-9292-D19B-3E145BB563F3}"/>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118074776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388475608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hree Conten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26866366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hree Conten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26232"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96397"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66562"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0" name="Subtitle 2">
            <a:extLst>
              <a:ext uri="{FF2B5EF4-FFF2-40B4-BE49-F238E27FC236}">
                <a16:creationId xmlns:a16="http://schemas.microsoft.com/office/drawing/2014/main" id="{CBB1273F-0B9B-4FDD-4203-5D0C87B419DE}"/>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25362480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hree Images and Captio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GB"/>
              <a:t>Click icon to add picture</a:t>
            </a:r>
            <a:endParaRPr lang="en-US"/>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GB"/>
              <a:t>Click icon to add picture</a:t>
            </a:r>
            <a:endParaRPr lang="en-US"/>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GB"/>
              <a:t>Click icon to add picture</a:t>
            </a:r>
            <a:endParaRPr lang="en-US"/>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10370667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Smoke">
    <p:bg>
      <p:bgPr>
        <a:solidFill>
          <a:schemeClr val="bg2"/>
        </a:solidFill>
        <a:effectLst/>
      </p:bgPr>
    </p:bg>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GB"/>
              <a:t>Click to edit Master title style</a:t>
            </a:r>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
        <p:nvSpPr>
          <p:cNvPr id="2" name="Text Placeholder 17">
            <a:extLst>
              <a:ext uri="{FF2B5EF4-FFF2-40B4-BE49-F238E27FC236}">
                <a16:creationId xmlns:a16="http://schemas.microsoft.com/office/drawing/2014/main" id="{C3CC0732-2E95-AE1D-13E5-F7FFC7BB0ED9}"/>
              </a:ext>
            </a:extLst>
          </p:cNvPr>
          <p:cNvSpPr>
            <a:spLocks noGrp="1"/>
          </p:cNvSpPr>
          <p:nvPr>
            <p:ph type="body" sz="quarter" idx="10"/>
          </p:nvPr>
        </p:nvSpPr>
        <p:spPr>
          <a:xfrm>
            <a:off x="330271" y="5789336"/>
            <a:ext cx="5579198" cy="740845"/>
          </a:xfrm>
        </p:spPr>
        <p:txBody>
          <a:bodyPr anchor="b"/>
          <a:lstStyle>
            <a:lvl1pPr>
              <a:defRPr sz="2200">
                <a:solidFill>
                  <a:schemeClr val="accent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GB"/>
              <a:t>Click to edit Master text styles</a:t>
            </a:r>
          </a:p>
        </p:txBody>
      </p:sp>
    </p:spTree>
    <p:extLst>
      <p:ext uri="{BB962C8B-B14F-4D97-AF65-F5344CB8AC3E}">
        <p14:creationId xmlns:p14="http://schemas.microsoft.com/office/powerpoint/2010/main" val="24972648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Images and Captions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GB"/>
              <a:t>Click icon to add picture</a:t>
            </a:r>
            <a:endParaRPr lang="en-US"/>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GB"/>
              <a:t>Click icon to add picture</a:t>
            </a:r>
            <a:endParaRPr lang="en-US"/>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GB"/>
              <a:t>Click icon to add picture</a:t>
            </a:r>
            <a:endParaRPr lang="en-US"/>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116098037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Images and Captions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C223E2-CB33-A043-EFAE-5E5920ABF286}"/>
              </a:ext>
            </a:extLst>
          </p:cNvPr>
          <p:cNvSpPr>
            <a:spLocks noGrp="1"/>
          </p:cNvSpPr>
          <p:nvPr>
            <p:ph type="title"/>
          </p:nvPr>
        </p:nvSpPr>
        <p:spPr/>
        <p:txBody>
          <a:bodyPr/>
          <a:lstStyle/>
          <a:p>
            <a:r>
              <a:rPr lang="en-GB"/>
              <a:t>Click to edit Master title style</a:t>
            </a:r>
            <a:endParaRPr lang="en-US"/>
          </a:p>
        </p:txBody>
      </p:sp>
      <p:sp>
        <p:nvSpPr>
          <p:cNvPr id="3" name="Date Placeholder 2">
            <a:extLst>
              <a:ext uri="{FF2B5EF4-FFF2-40B4-BE49-F238E27FC236}">
                <a16:creationId xmlns:a16="http://schemas.microsoft.com/office/drawing/2014/main" id="{26D07086-8168-2FFB-8A6A-847C21CE63D9}"/>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32BF319C-1022-A0DE-5680-6E6F7A33ADB0}"/>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2FA01DCF-BF44-5758-3698-48171189DF1F}"/>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2">
            <a:extLst>
              <a:ext uri="{FF2B5EF4-FFF2-40B4-BE49-F238E27FC236}">
                <a16:creationId xmlns:a16="http://schemas.microsoft.com/office/drawing/2014/main" id="{07DDBB1C-FCE2-459F-CD23-42AF9E169BFC}"/>
              </a:ext>
            </a:extLst>
          </p:cNvPr>
          <p:cNvSpPr>
            <a:spLocks noGrp="1"/>
          </p:cNvSpPr>
          <p:nvPr>
            <p:ph idx="1"/>
          </p:nvPr>
        </p:nvSpPr>
        <p:spPr>
          <a:xfrm>
            <a:off x="318493"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8" name="Content Placeholder 2">
            <a:extLst>
              <a:ext uri="{FF2B5EF4-FFF2-40B4-BE49-F238E27FC236}">
                <a16:creationId xmlns:a16="http://schemas.microsoft.com/office/drawing/2014/main" id="{7284B46C-0DDC-167C-514E-EB0FCC3E4BE7}"/>
              </a:ext>
            </a:extLst>
          </p:cNvPr>
          <p:cNvSpPr>
            <a:spLocks noGrp="1"/>
          </p:cNvSpPr>
          <p:nvPr>
            <p:ph idx="14"/>
          </p:nvPr>
        </p:nvSpPr>
        <p:spPr>
          <a:xfrm>
            <a:off x="4276876"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9" name="Content Placeholder 2">
            <a:extLst>
              <a:ext uri="{FF2B5EF4-FFF2-40B4-BE49-F238E27FC236}">
                <a16:creationId xmlns:a16="http://schemas.microsoft.com/office/drawing/2014/main" id="{AC354167-3149-957E-9D9F-B30D04014172}"/>
              </a:ext>
            </a:extLst>
          </p:cNvPr>
          <p:cNvSpPr>
            <a:spLocks noGrp="1"/>
          </p:cNvSpPr>
          <p:nvPr>
            <p:ph idx="15"/>
          </p:nvPr>
        </p:nvSpPr>
        <p:spPr>
          <a:xfrm>
            <a:off x="8235258" y="3429000"/>
            <a:ext cx="3600000" cy="2832100"/>
          </a:xfrm>
        </p:spPr>
        <p:txBody>
          <a:bodyPr/>
          <a:lstStyle>
            <a:lvl1pPr rtl="0">
              <a:defRPr sz="1800"/>
            </a:lvl1pPr>
            <a:lvl2pPr rtl="0">
              <a:defRPr sz="1800"/>
            </a:lvl2pPr>
            <a:lvl3pPr rtl="0">
              <a:defRPr sz="1800"/>
            </a:lvl3pPr>
            <a:lvl4pPr rtl="0">
              <a:defRPr sz="1800"/>
            </a:lvl4pPr>
            <a:lvl5pPr rtl="0">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11" name="Picture Placeholder 10">
            <a:extLst>
              <a:ext uri="{FF2B5EF4-FFF2-40B4-BE49-F238E27FC236}">
                <a16:creationId xmlns:a16="http://schemas.microsoft.com/office/drawing/2014/main" id="{047AD979-9E36-27D3-D861-472A37C9BD30}"/>
              </a:ext>
            </a:extLst>
          </p:cNvPr>
          <p:cNvSpPr>
            <a:spLocks noGrp="1"/>
          </p:cNvSpPr>
          <p:nvPr>
            <p:ph type="pic" sz="quarter" idx="16"/>
          </p:nvPr>
        </p:nvSpPr>
        <p:spPr>
          <a:xfrm>
            <a:off x="318490" y="1394619"/>
            <a:ext cx="3600000" cy="1836000"/>
          </a:xfrm>
          <a:solidFill>
            <a:schemeClr val="bg1">
              <a:lumMod val="85000"/>
            </a:schemeClr>
          </a:solidFill>
        </p:spPr>
        <p:txBody>
          <a:bodyPr/>
          <a:lstStyle/>
          <a:p>
            <a:r>
              <a:rPr lang="en-GB"/>
              <a:t>Click icon to add picture</a:t>
            </a:r>
            <a:endParaRPr lang="en-US"/>
          </a:p>
        </p:txBody>
      </p:sp>
      <p:sp>
        <p:nvSpPr>
          <p:cNvPr id="12" name="Picture Placeholder 10">
            <a:extLst>
              <a:ext uri="{FF2B5EF4-FFF2-40B4-BE49-F238E27FC236}">
                <a16:creationId xmlns:a16="http://schemas.microsoft.com/office/drawing/2014/main" id="{BA925AEF-9705-43FC-B311-1B9A5C872480}"/>
              </a:ext>
            </a:extLst>
          </p:cNvPr>
          <p:cNvSpPr>
            <a:spLocks noGrp="1"/>
          </p:cNvSpPr>
          <p:nvPr>
            <p:ph type="pic" sz="quarter" idx="17"/>
          </p:nvPr>
        </p:nvSpPr>
        <p:spPr>
          <a:xfrm>
            <a:off x="4276876" y="1394619"/>
            <a:ext cx="3600000" cy="1836000"/>
          </a:xfrm>
          <a:solidFill>
            <a:schemeClr val="bg1">
              <a:lumMod val="85000"/>
            </a:schemeClr>
          </a:solidFill>
        </p:spPr>
        <p:txBody>
          <a:bodyPr/>
          <a:lstStyle/>
          <a:p>
            <a:r>
              <a:rPr lang="en-GB"/>
              <a:t>Click icon to add picture</a:t>
            </a:r>
            <a:endParaRPr lang="en-US"/>
          </a:p>
        </p:txBody>
      </p:sp>
      <p:sp>
        <p:nvSpPr>
          <p:cNvPr id="13" name="Picture Placeholder 10">
            <a:extLst>
              <a:ext uri="{FF2B5EF4-FFF2-40B4-BE49-F238E27FC236}">
                <a16:creationId xmlns:a16="http://schemas.microsoft.com/office/drawing/2014/main" id="{71EBAC93-1C14-C84A-FF75-AC90D6C8A890}"/>
              </a:ext>
            </a:extLst>
          </p:cNvPr>
          <p:cNvSpPr>
            <a:spLocks noGrp="1"/>
          </p:cNvSpPr>
          <p:nvPr>
            <p:ph type="pic" sz="quarter" idx="18"/>
          </p:nvPr>
        </p:nvSpPr>
        <p:spPr>
          <a:xfrm>
            <a:off x="8235261" y="1394619"/>
            <a:ext cx="3600000" cy="1836000"/>
          </a:xfrm>
          <a:solidFill>
            <a:schemeClr val="bg1">
              <a:lumMod val="85000"/>
            </a:schemeClr>
          </a:solidFill>
        </p:spPr>
        <p:txBody>
          <a:bodyPr/>
          <a:lstStyle/>
          <a:p>
            <a:r>
              <a:rPr lang="en-GB"/>
              <a:t>Click icon to add picture</a:t>
            </a:r>
            <a:endParaRPr lang="en-US"/>
          </a:p>
        </p:txBody>
      </p:sp>
      <p:sp>
        <p:nvSpPr>
          <p:cNvPr id="10" name="Subtitle 2">
            <a:extLst>
              <a:ext uri="{FF2B5EF4-FFF2-40B4-BE49-F238E27FC236}">
                <a16:creationId xmlns:a16="http://schemas.microsoft.com/office/drawing/2014/main" id="{A6EB687B-5D2E-6018-5C19-6211E4ADBA8B}"/>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281423154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Large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403934480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Large Text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32447539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Large Text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819"/>
            <a:ext cx="9984000" cy="5933281"/>
          </a:xfrm>
        </p:spPr>
        <p:txBody>
          <a:bodyPr/>
          <a:lstStyle>
            <a:lvl1pPr>
              <a:defRPr sz="4800"/>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p>
            <a:fld id="{CBA53E11-492D-48B3-9F9B-09541CA2A39A}" type="slidenum">
              <a:rPr lang="en-GB" smtClean="0"/>
              <a:pPr/>
              <a:t>‹#›</a:t>
            </a:fld>
            <a:endParaRPr lang="en-GB"/>
          </a:p>
        </p:txBody>
      </p:sp>
    </p:spTree>
    <p:extLst>
      <p:ext uri="{BB962C8B-B14F-4D97-AF65-F5344CB8AC3E}">
        <p14:creationId xmlns:p14="http://schemas.microsoft.com/office/powerpoint/2010/main" val="351801924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Large Text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EF41CF-A3E3-C272-C94C-947AC89C85B4}"/>
              </a:ext>
            </a:extLst>
          </p:cNvPr>
          <p:cNvSpPr>
            <a:spLocks noGrp="1"/>
          </p:cNvSpPr>
          <p:nvPr>
            <p:ph type="title"/>
          </p:nvPr>
        </p:nvSpPr>
        <p:spPr>
          <a:xfrm>
            <a:off x="318492" y="327025"/>
            <a:ext cx="9984000" cy="5934075"/>
          </a:xfrm>
        </p:spPr>
        <p:txBody>
          <a:bodyPr/>
          <a:lstStyle>
            <a:lvl1pPr>
              <a:defRPr sz="4800">
                <a:solidFill>
                  <a:schemeClr val="bg1"/>
                </a:solidFill>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05080FA7-D3DB-DCE0-62D3-E92CDF5E1BD8}"/>
              </a:ext>
            </a:extLst>
          </p:cNvPr>
          <p:cNvSpPr>
            <a:spLocks noGrp="1"/>
          </p:cNvSpPr>
          <p:nvPr>
            <p:ph type="dt" sz="half" idx="10"/>
          </p:nvPr>
        </p:nvSpPr>
        <p:spPr/>
        <p:txBody>
          <a:bodyPr/>
          <a:lstStyle>
            <a:lvl1pPr>
              <a:defRPr>
                <a:solidFill>
                  <a:schemeClr val="bg1"/>
                </a:solidFill>
              </a:defRPr>
            </a:lvl1pPr>
          </a:lstStyle>
          <a:p>
            <a:r>
              <a:rPr lang="en-GB"/>
              <a:t>18/09/2025</a:t>
            </a:r>
          </a:p>
        </p:txBody>
      </p:sp>
      <p:sp>
        <p:nvSpPr>
          <p:cNvPr id="4" name="Footer Placeholder 3">
            <a:extLst>
              <a:ext uri="{FF2B5EF4-FFF2-40B4-BE49-F238E27FC236}">
                <a16:creationId xmlns:a16="http://schemas.microsoft.com/office/drawing/2014/main" id="{37FFF8CC-E316-E641-C9CE-DF3DAA8A6428}"/>
              </a:ext>
            </a:extLst>
          </p:cNvPr>
          <p:cNvSpPr>
            <a:spLocks noGrp="1"/>
          </p:cNvSpPr>
          <p:nvPr>
            <p:ph type="ftr" sz="quarter" idx="11"/>
          </p:nvPr>
        </p:nvSpPr>
        <p:spPr/>
        <p:txBody>
          <a:bodyPr/>
          <a:lstStyle>
            <a:lvl1pPr>
              <a:defRPr>
                <a:solidFill>
                  <a:schemeClr val="bg1"/>
                </a:solidFill>
              </a:defRPr>
            </a:lvl1pPr>
          </a:lstStyle>
          <a:p>
            <a:r>
              <a:rPr lang="en-GB"/>
              <a:t>LhARA Collaboration Meeting</a:t>
            </a:r>
          </a:p>
        </p:txBody>
      </p:sp>
      <p:sp>
        <p:nvSpPr>
          <p:cNvPr id="5" name="Slide Number Placeholder 4">
            <a:extLst>
              <a:ext uri="{FF2B5EF4-FFF2-40B4-BE49-F238E27FC236}">
                <a16:creationId xmlns:a16="http://schemas.microsoft.com/office/drawing/2014/main" id="{7A2F5865-014C-FA86-09B0-6C05A0B661A9}"/>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8" name="TextBox 7">
            <a:extLst>
              <a:ext uri="{FF2B5EF4-FFF2-40B4-BE49-F238E27FC236}">
                <a16:creationId xmlns:a16="http://schemas.microsoft.com/office/drawing/2014/main" id="{24A8D6E0-472D-9B14-F3A6-BC2F23E87040}"/>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a:solidFill>
                  <a:schemeClr val="bg1"/>
                </a:solidFill>
                <a:latin typeface="+mj-lt"/>
              </a:rPr>
              <a:t>Imperial College London</a:t>
            </a:r>
          </a:p>
        </p:txBody>
      </p:sp>
    </p:spTree>
    <p:extLst>
      <p:ext uri="{BB962C8B-B14F-4D97-AF65-F5344CB8AC3E}">
        <p14:creationId xmlns:p14="http://schemas.microsoft.com/office/powerpoint/2010/main" val="146774957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GB"/>
              <a:t>Click to edit Master title style</a:t>
            </a:r>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267369607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ection Header Smoke">
    <p:bg>
      <p:bgPr>
        <a:solidFill>
          <a:schemeClr val="bg2"/>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GB"/>
              <a:t>Click to edit Master title style</a:t>
            </a:r>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194925788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ection Header Khaki">
    <p:bg>
      <p:bgPr>
        <a:solidFill>
          <a:srgbClr val="FBF7DC"/>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D5D21AD4-68E5-D832-D55C-9ACFCD153AF8}"/>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1311EA1B-04BA-0493-81EB-3E7823E19024}"/>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DDA22947-0466-77E3-9884-7FFF54F0FEAD}"/>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1">
            <a:extLst>
              <a:ext uri="{FF2B5EF4-FFF2-40B4-BE49-F238E27FC236}">
                <a16:creationId xmlns:a16="http://schemas.microsoft.com/office/drawing/2014/main" id="{45A24D7B-41EB-9794-42AE-564F6680EA41}"/>
              </a:ext>
            </a:extLst>
          </p:cNvPr>
          <p:cNvSpPr>
            <a:spLocks noGrp="1"/>
          </p:cNvSpPr>
          <p:nvPr>
            <p:ph type="ctrTitle"/>
          </p:nvPr>
        </p:nvSpPr>
        <p:spPr>
          <a:xfrm>
            <a:off x="317251" y="2417400"/>
            <a:ext cx="9144000" cy="1847942"/>
          </a:xfrm>
        </p:spPr>
        <p:txBody>
          <a:bodyPr anchor="b"/>
          <a:lstStyle>
            <a:lvl1pPr algn="l">
              <a:defRPr sz="6400">
                <a:solidFill>
                  <a:schemeClr val="accent1"/>
                </a:solidFill>
              </a:defRPr>
            </a:lvl1pPr>
          </a:lstStyle>
          <a:p>
            <a:r>
              <a:rPr lang="en-GB"/>
              <a:t>Click to edit Master title style</a:t>
            </a:r>
          </a:p>
        </p:txBody>
      </p:sp>
      <p:sp>
        <p:nvSpPr>
          <p:cNvPr id="8" name="Subtitle 2">
            <a:extLst>
              <a:ext uri="{FF2B5EF4-FFF2-40B4-BE49-F238E27FC236}">
                <a16:creationId xmlns:a16="http://schemas.microsoft.com/office/drawing/2014/main" id="{14EAC6AD-293C-6C12-F9F6-48F5FCB0E4A2}"/>
              </a:ext>
            </a:extLst>
          </p:cNvPr>
          <p:cNvSpPr>
            <a:spLocks noGrp="1"/>
          </p:cNvSpPr>
          <p:nvPr>
            <p:ph type="subTitle" idx="1"/>
          </p:nvPr>
        </p:nvSpPr>
        <p:spPr>
          <a:xfrm>
            <a:off x="317251" y="4383000"/>
            <a:ext cx="9144000" cy="1322348"/>
          </a:xfrm>
        </p:spPr>
        <p:txBody>
          <a:bodyPr/>
          <a:lstStyle>
            <a:lvl1pPr marL="0" indent="0" algn="l">
              <a:buNone/>
              <a:defRPr sz="475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1886803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Section Header Blue">
    <p:bg>
      <p:bgPr>
        <a:solidFill>
          <a:schemeClr val="accent1"/>
        </a:solidFill>
        <a:effectLst/>
      </p:bgPr>
    </p:bg>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76FEE2EA-C029-0AE3-B18F-CB5D823CD415}"/>
              </a:ext>
            </a:extLst>
          </p:cNvPr>
          <p:cNvSpPr>
            <a:spLocks noGrp="1"/>
          </p:cNvSpPr>
          <p:nvPr>
            <p:ph type="dt" sz="half" idx="10"/>
          </p:nvPr>
        </p:nvSpPr>
        <p:spPr/>
        <p:txBody>
          <a:bodyPr/>
          <a:lstStyle>
            <a:lvl1pPr>
              <a:defRPr>
                <a:solidFill>
                  <a:schemeClr val="bg1"/>
                </a:solidFill>
              </a:defRPr>
            </a:lvl1pPr>
          </a:lstStyle>
          <a:p>
            <a:r>
              <a:rPr lang="en-GB"/>
              <a:t>18/09/2025</a:t>
            </a:r>
          </a:p>
        </p:txBody>
      </p:sp>
      <p:sp>
        <p:nvSpPr>
          <p:cNvPr id="5" name="Footer Placeholder 4">
            <a:extLst>
              <a:ext uri="{FF2B5EF4-FFF2-40B4-BE49-F238E27FC236}">
                <a16:creationId xmlns:a16="http://schemas.microsoft.com/office/drawing/2014/main" id="{DA74AA3B-FC1A-1DAF-C282-4ED6FC740315}"/>
              </a:ext>
            </a:extLst>
          </p:cNvPr>
          <p:cNvSpPr>
            <a:spLocks noGrp="1"/>
          </p:cNvSpPr>
          <p:nvPr>
            <p:ph type="ftr" sz="quarter" idx="11"/>
          </p:nvPr>
        </p:nvSpPr>
        <p:spPr/>
        <p:txBody>
          <a:bodyPr/>
          <a:lstStyle>
            <a:lvl1pPr>
              <a:defRPr>
                <a:solidFill>
                  <a:schemeClr val="bg1"/>
                </a:solidFill>
              </a:defRPr>
            </a:lvl1pPr>
          </a:lstStyle>
          <a:p>
            <a:r>
              <a:rPr lang="en-GB"/>
              <a:t>LhARA Collaboration Meeting</a:t>
            </a:r>
          </a:p>
        </p:txBody>
      </p:sp>
      <p:sp>
        <p:nvSpPr>
          <p:cNvPr id="6" name="Slide Number Placeholder 5">
            <a:extLst>
              <a:ext uri="{FF2B5EF4-FFF2-40B4-BE49-F238E27FC236}">
                <a16:creationId xmlns:a16="http://schemas.microsoft.com/office/drawing/2014/main" id="{D908A0A1-4076-F926-D730-16EF8BBD729E}"/>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433E70A2-A3C6-29D0-1DEB-4D8F9283B18B}"/>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a:solidFill>
                  <a:schemeClr val="bg1"/>
                </a:solidFill>
                <a:latin typeface="+mj-lt"/>
              </a:rPr>
              <a:t>Imperial College London</a:t>
            </a:r>
          </a:p>
        </p:txBody>
      </p:sp>
      <p:sp>
        <p:nvSpPr>
          <p:cNvPr id="9" name="Title 1">
            <a:extLst>
              <a:ext uri="{FF2B5EF4-FFF2-40B4-BE49-F238E27FC236}">
                <a16:creationId xmlns:a16="http://schemas.microsoft.com/office/drawing/2014/main" id="{8E2710C7-980D-1529-A1C4-D0B914429772}"/>
              </a:ext>
            </a:extLst>
          </p:cNvPr>
          <p:cNvSpPr>
            <a:spLocks noGrp="1"/>
          </p:cNvSpPr>
          <p:nvPr>
            <p:ph type="ctrTitle"/>
          </p:nvPr>
        </p:nvSpPr>
        <p:spPr>
          <a:xfrm>
            <a:off x="317251" y="2417400"/>
            <a:ext cx="9144000" cy="1847942"/>
          </a:xfrm>
        </p:spPr>
        <p:txBody>
          <a:bodyPr anchor="b"/>
          <a:lstStyle>
            <a:lvl1pPr algn="l">
              <a:defRPr sz="6400">
                <a:solidFill>
                  <a:schemeClr val="bg1"/>
                </a:solidFill>
              </a:defRPr>
            </a:lvl1pPr>
          </a:lstStyle>
          <a:p>
            <a:r>
              <a:rPr lang="en-GB"/>
              <a:t>Click to edit Master title style</a:t>
            </a:r>
          </a:p>
        </p:txBody>
      </p:sp>
      <p:sp>
        <p:nvSpPr>
          <p:cNvPr id="10" name="Subtitle 2">
            <a:extLst>
              <a:ext uri="{FF2B5EF4-FFF2-40B4-BE49-F238E27FC236}">
                <a16:creationId xmlns:a16="http://schemas.microsoft.com/office/drawing/2014/main" id="{01609BCD-EF9A-DF89-AAD2-167090C57F54}"/>
              </a:ext>
            </a:extLst>
          </p:cNvPr>
          <p:cNvSpPr>
            <a:spLocks noGrp="1"/>
          </p:cNvSpPr>
          <p:nvPr>
            <p:ph type="subTitle" idx="1"/>
          </p:nvPr>
        </p:nvSpPr>
        <p:spPr>
          <a:xfrm>
            <a:off x="31725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367399523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Slide Khaki">
    <p:bg>
      <p:bgPr>
        <a:solidFill>
          <a:srgbClr val="FBF7DC"/>
        </a:solidFill>
        <a:effectLst/>
      </p:bgPr>
    </p:bg>
    <p:spTree>
      <p:nvGrpSpPr>
        <p:cNvPr id="1" name=""/>
        <p:cNvGrpSpPr/>
        <p:nvPr/>
      </p:nvGrpSpPr>
      <p:grpSpPr>
        <a:xfrm>
          <a:off x="0" y="0"/>
          <a:ext cx="0" cy="0"/>
          <a:chOff x="0" y="0"/>
          <a:chExt cx="0" cy="0"/>
        </a:xfrm>
      </p:grpSpPr>
      <p:grpSp>
        <p:nvGrpSpPr>
          <p:cNvPr id="23" name="Group 4">
            <a:extLst>
              <a:ext uri="{FF2B5EF4-FFF2-40B4-BE49-F238E27FC236}">
                <a16:creationId xmlns:a16="http://schemas.microsoft.com/office/drawing/2014/main" id="{0C35C447-372A-2538-9C02-9DA22221296C}"/>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24" name="Freeform 5">
              <a:extLst>
                <a:ext uri="{FF2B5EF4-FFF2-40B4-BE49-F238E27FC236}">
                  <a16:creationId xmlns:a16="http://schemas.microsoft.com/office/drawing/2014/main" id="{CFF1AFD2-F993-B30A-2282-C04F1F65AF0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6">
              <a:extLst>
                <a:ext uri="{FF2B5EF4-FFF2-40B4-BE49-F238E27FC236}">
                  <a16:creationId xmlns:a16="http://schemas.microsoft.com/office/drawing/2014/main" id="{2F13F474-91EA-0185-733B-62682BD9F6E9}"/>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6" name="Freeform 7">
              <a:extLst>
                <a:ext uri="{FF2B5EF4-FFF2-40B4-BE49-F238E27FC236}">
                  <a16:creationId xmlns:a16="http://schemas.microsoft.com/office/drawing/2014/main" id="{87072C05-B626-BAF9-5316-96EAB02420F0}"/>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7" name="Freeform 8">
              <a:extLst>
                <a:ext uri="{FF2B5EF4-FFF2-40B4-BE49-F238E27FC236}">
                  <a16:creationId xmlns:a16="http://schemas.microsoft.com/office/drawing/2014/main" id="{AC6EA6C6-1057-DAC8-2609-B6EB51B72376}"/>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8" name="Freeform 9">
              <a:extLst>
                <a:ext uri="{FF2B5EF4-FFF2-40B4-BE49-F238E27FC236}">
                  <a16:creationId xmlns:a16="http://schemas.microsoft.com/office/drawing/2014/main" id="{4E258757-AB3A-DE10-FDFE-35B9588E9C3E}"/>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9" name="Freeform 10">
              <a:extLst>
                <a:ext uri="{FF2B5EF4-FFF2-40B4-BE49-F238E27FC236}">
                  <a16:creationId xmlns:a16="http://schemas.microsoft.com/office/drawing/2014/main" id="{74360D36-2B50-3114-9CB9-4BEE96BCCE6A}"/>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0" name="Freeform 11">
              <a:extLst>
                <a:ext uri="{FF2B5EF4-FFF2-40B4-BE49-F238E27FC236}">
                  <a16:creationId xmlns:a16="http://schemas.microsoft.com/office/drawing/2014/main" id="{1B032D16-0F2B-1DEC-D92A-ACAF24C07B0A}"/>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31" name="Freeform 12">
              <a:extLst>
                <a:ext uri="{FF2B5EF4-FFF2-40B4-BE49-F238E27FC236}">
                  <a16:creationId xmlns:a16="http://schemas.microsoft.com/office/drawing/2014/main" id="{13923343-4541-4792-ADC5-E6333E98D37A}"/>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32" name="Title 1">
            <a:extLst>
              <a:ext uri="{FF2B5EF4-FFF2-40B4-BE49-F238E27FC236}">
                <a16:creationId xmlns:a16="http://schemas.microsoft.com/office/drawing/2014/main" id="{802863CF-25C1-DECF-F640-C736ECDB9551}"/>
              </a:ext>
            </a:extLst>
          </p:cNvPr>
          <p:cNvSpPr>
            <a:spLocks noGrp="1"/>
          </p:cNvSpPr>
          <p:nvPr>
            <p:ph type="ctrTitle"/>
          </p:nvPr>
        </p:nvSpPr>
        <p:spPr>
          <a:xfrm>
            <a:off x="330271" y="2417400"/>
            <a:ext cx="9144000" cy="1847942"/>
          </a:xfrm>
        </p:spPr>
        <p:txBody>
          <a:bodyPr anchor="b"/>
          <a:lstStyle>
            <a:lvl1pPr algn="l">
              <a:defRPr sz="6400">
                <a:solidFill>
                  <a:schemeClr val="accent1"/>
                </a:solidFill>
              </a:defRPr>
            </a:lvl1pPr>
          </a:lstStyle>
          <a:p>
            <a:r>
              <a:rPr lang="en-GB"/>
              <a:t>Click to edit Master title style</a:t>
            </a:r>
          </a:p>
        </p:txBody>
      </p:sp>
      <p:sp>
        <p:nvSpPr>
          <p:cNvPr id="33" name="Subtitle 2">
            <a:extLst>
              <a:ext uri="{FF2B5EF4-FFF2-40B4-BE49-F238E27FC236}">
                <a16:creationId xmlns:a16="http://schemas.microsoft.com/office/drawing/2014/main" id="{623E9086-C2CE-8088-D447-C484543077B0}"/>
              </a:ext>
            </a:extLst>
          </p:cNvPr>
          <p:cNvSpPr>
            <a:spLocks noGrp="1"/>
          </p:cNvSpPr>
          <p:nvPr>
            <p:ph type="subTitle" idx="1"/>
          </p:nvPr>
        </p:nvSpPr>
        <p:spPr>
          <a:xfrm>
            <a:off x="330271" y="4383000"/>
            <a:ext cx="9144000" cy="1322348"/>
          </a:xfrm>
        </p:spPr>
        <p:txBody>
          <a:bodyPr/>
          <a:lstStyle>
            <a:lvl1pPr marL="0" indent="0" algn="l">
              <a:buNone/>
              <a:defRPr sz="4800">
                <a:solidFill>
                  <a:schemeClr val="accent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
        <p:nvSpPr>
          <p:cNvPr id="2" name="Text Placeholder 17">
            <a:extLst>
              <a:ext uri="{FF2B5EF4-FFF2-40B4-BE49-F238E27FC236}">
                <a16:creationId xmlns:a16="http://schemas.microsoft.com/office/drawing/2014/main" id="{522D6F08-46E5-5EA7-E3A2-67645E5C7D60}"/>
              </a:ext>
            </a:extLst>
          </p:cNvPr>
          <p:cNvSpPr>
            <a:spLocks noGrp="1"/>
          </p:cNvSpPr>
          <p:nvPr>
            <p:ph type="body" sz="quarter" idx="10"/>
          </p:nvPr>
        </p:nvSpPr>
        <p:spPr>
          <a:xfrm>
            <a:off x="330271" y="5789336"/>
            <a:ext cx="5579198" cy="740845"/>
          </a:xfrm>
        </p:spPr>
        <p:txBody>
          <a:bodyPr anchor="b"/>
          <a:lstStyle>
            <a:lvl1pPr>
              <a:defRPr sz="2200">
                <a:solidFill>
                  <a:schemeClr val="accent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GB"/>
              <a:t>Click to edit Master text styles</a:t>
            </a:r>
          </a:p>
        </p:txBody>
      </p:sp>
    </p:spTree>
    <p:extLst>
      <p:ext uri="{BB962C8B-B14F-4D97-AF65-F5344CB8AC3E}">
        <p14:creationId xmlns:p14="http://schemas.microsoft.com/office/powerpoint/2010/main" val="606689727"/>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GB"/>
              <a:t>Click to edit Master title style</a:t>
            </a:r>
            <a:endParaRPr lang="en-US"/>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293963589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Text and Content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GB"/>
              <a:t>Click to edit Master title style</a:t>
            </a:r>
            <a:endParaRPr lang="en-US"/>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220639597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Text and Content Khaki">
    <p:bg>
      <p:bgPr>
        <a:solidFill>
          <a:srgbClr val="FBF7DC"/>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Title 6">
            <a:extLst>
              <a:ext uri="{FF2B5EF4-FFF2-40B4-BE49-F238E27FC236}">
                <a16:creationId xmlns:a16="http://schemas.microsoft.com/office/drawing/2014/main" id="{D52399BF-03C9-B24E-A780-BE7CD263C933}"/>
              </a:ext>
            </a:extLst>
          </p:cNvPr>
          <p:cNvSpPr>
            <a:spLocks noGrp="1"/>
          </p:cNvSpPr>
          <p:nvPr>
            <p:ph type="title"/>
          </p:nvPr>
        </p:nvSpPr>
        <p:spPr>
          <a:xfrm>
            <a:off x="325800" y="252000"/>
            <a:ext cx="5583670" cy="378044"/>
          </a:xfrm>
        </p:spPr>
        <p:txBody>
          <a:bodyPr/>
          <a:lstStyle/>
          <a:p>
            <a:r>
              <a:rPr lang="en-GB"/>
              <a:t>Click to edit Master title style</a:t>
            </a:r>
            <a:endParaRPr lang="en-US"/>
          </a:p>
        </p:txBody>
      </p:sp>
      <p:sp>
        <p:nvSpPr>
          <p:cNvPr id="9" name="Subtitle 2">
            <a:extLst>
              <a:ext uri="{FF2B5EF4-FFF2-40B4-BE49-F238E27FC236}">
                <a16:creationId xmlns:a16="http://schemas.microsoft.com/office/drawing/2014/main" id="{4D02234B-F0AA-AEA6-E636-52276BDE0E86}"/>
              </a:ext>
            </a:extLst>
          </p:cNvPr>
          <p:cNvSpPr>
            <a:spLocks noGrp="1"/>
          </p:cNvSpPr>
          <p:nvPr>
            <p:ph type="subTitle" idx="13"/>
          </p:nvPr>
        </p:nvSpPr>
        <p:spPr>
          <a:xfrm>
            <a:off x="325800" y="620196"/>
            <a:ext cx="558367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
        <p:nvSpPr>
          <p:cNvPr id="12" name="Text Placeholder 11">
            <a:extLst>
              <a:ext uri="{FF2B5EF4-FFF2-40B4-BE49-F238E27FC236}">
                <a16:creationId xmlns:a16="http://schemas.microsoft.com/office/drawing/2014/main" id="{B8D7AD65-3E40-A55B-332E-BB6300B58FD1}"/>
              </a:ext>
            </a:extLst>
          </p:cNvPr>
          <p:cNvSpPr>
            <a:spLocks noGrp="1"/>
          </p:cNvSpPr>
          <p:nvPr>
            <p:ph type="body" sz="quarter" idx="16"/>
          </p:nvPr>
        </p:nvSpPr>
        <p:spPr>
          <a:xfrm>
            <a:off x="325800" y="1394619"/>
            <a:ext cx="558367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Content Placeholder 5">
            <a:extLst>
              <a:ext uri="{FF2B5EF4-FFF2-40B4-BE49-F238E27FC236}">
                <a16:creationId xmlns:a16="http://schemas.microsoft.com/office/drawing/2014/main" id="{2F90AF79-7BDC-6C86-6328-5E1E4E4A08B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277332222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Content and Four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GB"/>
              <a:t>Click icon to add picture</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GB"/>
              <a:t>Click to edit Master title style</a:t>
            </a:r>
            <a:endParaRPr lang="en-US"/>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GB"/>
              <a:t>Click icon to add picture</a:t>
            </a:r>
            <a:endParaRPr lang="en-US"/>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246506536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Content and Four Images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GB"/>
              <a:t>Click icon to add picture</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GB"/>
              <a:t>Click to edit Master title style</a:t>
            </a:r>
            <a:endParaRPr lang="en-US"/>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GB"/>
              <a:t>Click icon to add picture</a:t>
            </a:r>
            <a:endParaRPr lang="en-US"/>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229356906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Content and Four Images Khaki">
    <p:bg>
      <p:bgPr>
        <a:solidFill>
          <a:srgbClr val="FBF7DC"/>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819"/>
            <a:ext cx="3744000" cy="2925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8122200" y="327819"/>
            <a:ext cx="3744000" cy="2925000"/>
          </a:xfrm>
          <a:solidFill>
            <a:schemeClr val="bg1">
              <a:lumMod val="85000"/>
            </a:schemeClr>
          </a:solidFill>
        </p:spPr>
        <p:txBody>
          <a:bodyPr/>
          <a:lstStyle/>
          <a:p>
            <a:r>
              <a:rPr lang="en-GB"/>
              <a:t>Click icon to add picture</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GB"/>
              <a:t>Click to edit Master title style</a:t>
            </a:r>
            <a:endParaRPr lang="en-US"/>
          </a:p>
        </p:txBody>
      </p:sp>
      <p:sp>
        <p:nvSpPr>
          <p:cNvPr id="15" name="Picture Placeholder 9">
            <a:extLst>
              <a:ext uri="{FF2B5EF4-FFF2-40B4-BE49-F238E27FC236}">
                <a16:creationId xmlns:a16="http://schemas.microsoft.com/office/drawing/2014/main" id="{820BEAE3-D117-6A35-4CA0-AD8A32FA8AD8}"/>
              </a:ext>
            </a:extLst>
          </p:cNvPr>
          <p:cNvSpPr>
            <a:spLocks noGrp="1"/>
          </p:cNvSpPr>
          <p:nvPr>
            <p:ph type="pic" sz="quarter" idx="17"/>
          </p:nvPr>
        </p:nvSpPr>
        <p:spPr>
          <a:xfrm>
            <a:off x="4275880" y="3336100"/>
            <a:ext cx="3744000" cy="2925000"/>
          </a:xfrm>
          <a:solidFill>
            <a:schemeClr val="bg1">
              <a:lumMod val="85000"/>
            </a:schemeClr>
          </a:solidFill>
        </p:spPr>
        <p:txBody>
          <a:bodyPr/>
          <a:lstStyle/>
          <a:p>
            <a:r>
              <a:rPr lang="en-GB"/>
              <a:t>Click icon to add picture</a:t>
            </a:r>
            <a:endParaRPr lang="en-US"/>
          </a:p>
        </p:txBody>
      </p:sp>
      <p:sp>
        <p:nvSpPr>
          <p:cNvPr id="16" name="Picture Placeholder 9">
            <a:extLst>
              <a:ext uri="{FF2B5EF4-FFF2-40B4-BE49-F238E27FC236}">
                <a16:creationId xmlns:a16="http://schemas.microsoft.com/office/drawing/2014/main" id="{A380118A-A6AE-E8BE-5470-901DF79D51DC}"/>
              </a:ext>
            </a:extLst>
          </p:cNvPr>
          <p:cNvSpPr>
            <a:spLocks noGrp="1"/>
          </p:cNvSpPr>
          <p:nvPr>
            <p:ph type="pic" sz="quarter" idx="18"/>
          </p:nvPr>
        </p:nvSpPr>
        <p:spPr>
          <a:xfrm>
            <a:off x="8122200" y="3336100"/>
            <a:ext cx="3744000" cy="2925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386322611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Content and Nine Images">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GB"/>
              <a:t>Click icon to add picture</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GB"/>
              <a:t>Click to edit Master title style</a:t>
            </a:r>
            <a:endParaRPr lang="en-US"/>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GB"/>
              <a:t>Click icon to add picture</a:t>
            </a:r>
            <a:endParaRPr lang="en-US"/>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GB"/>
              <a:t>Click icon to add picture</a:t>
            </a:r>
            <a:endParaRPr lang="en-US"/>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GB"/>
              <a:t>Click icon to add picture</a:t>
            </a:r>
            <a:endParaRPr lang="en-US"/>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GB"/>
              <a:t>Click icon to add picture</a:t>
            </a:r>
            <a:endParaRPr lang="en-US"/>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GB"/>
              <a:t>Click icon to add picture</a:t>
            </a:r>
            <a:endParaRPr lang="en-US"/>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GB"/>
              <a:t>Click icon to add picture</a:t>
            </a:r>
            <a:endParaRPr lang="en-US"/>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12007049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Content and Nine Images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GB"/>
              <a:t>Click icon to add picture</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GB"/>
              <a:t>Click to edit Master title style</a:t>
            </a:r>
            <a:endParaRPr lang="en-US"/>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GB"/>
              <a:t>Click icon to add picture</a:t>
            </a:r>
            <a:endParaRPr lang="en-US"/>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GB"/>
              <a:t>Click icon to add picture</a:t>
            </a:r>
            <a:endParaRPr lang="en-US"/>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GB"/>
              <a:t>Click icon to add picture</a:t>
            </a:r>
            <a:endParaRPr lang="en-US"/>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GB"/>
              <a:t>Click icon to add picture</a:t>
            </a:r>
            <a:endParaRPr lang="en-US"/>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GB"/>
              <a:t>Click icon to add picture</a:t>
            </a:r>
            <a:endParaRPr lang="en-US"/>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GB"/>
              <a:t>Click icon to add picture</a:t>
            </a:r>
            <a:endParaRPr lang="en-US"/>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31887846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Content and Nine Images Khaki">
    <p:bg>
      <p:bgPr>
        <a:solidFill>
          <a:srgbClr val="FBF7DC"/>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5800" y="1394619"/>
            <a:ext cx="3600000" cy="48664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10" name="Picture Placeholder 9">
            <a:extLst>
              <a:ext uri="{FF2B5EF4-FFF2-40B4-BE49-F238E27FC236}">
                <a16:creationId xmlns:a16="http://schemas.microsoft.com/office/drawing/2014/main" id="{74920982-7B93-FD28-69A5-DDD95FFDB982}"/>
              </a:ext>
            </a:extLst>
          </p:cNvPr>
          <p:cNvSpPr>
            <a:spLocks noGrp="1"/>
          </p:cNvSpPr>
          <p:nvPr>
            <p:ph type="pic" sz="quarter" idx="15"/>
          </p:nvPr>
        </p:nvSpPr>
        <p:spPr>
          <a:xfrm>
            <a:off x="4275880" y="327028"/>
            <a:ext cx="2466000" cy="1926000"/>
          </a:xfrm>
          <a:solidFill>
            <a:schemeClr val="bg1">
              <a:lumMod val="85000"/>
            </a:schemeClr>
          </a:solidFill>
        </p:spPr>
        <p:txBody>
          <a:bodyPr/>
          <a:lstStyle/>
          <a:p>
            <a:r>
              <a:rPr lang="en-GB"/>
              <a:t>Click icon to add picture</a:t>
            </a:r>
            <a:endParaRPr lang="en-US"/>
          </a:p>
        </p:txBody>
      </p:sp>
      <p:sp>
        <p:nvSpPr>
          <p:cNvPr id="7" name="Picture Placeholder 9">
            <a:extLst>
              <a:ext uri="{FF2B5EF4-FFF2-40B4-BE49-F238E27FC236}">
                <a16:creationId xmlns:a16="http://schemas.microsoft.com/office/drawing/2014/main" id="{4F7D26A6-576F-735A-7429-EDF64293F6F0}"/>
              </a:ext>
            </a:extLst>
          </p:cNvPr>
          <p:cNvSpPr>
            <a:spLocks noGrp="1"/>
          </p:cNvSpPr>
          <p:nvPr>
            <p:ph type="pic" sz="quarter" idx="16"/>
          </p:nvPr>
        </p:nvSpPr>
        <p:spPr>
          <a:xfrm>
            <a:off x="6838040" y="327028"/>
            <a:ext cx="2466000" cy="1926000"/>
          </a:xfrm>
          <a:solidFill>
            <a:schemeClr val="bg1">
              <a:lumMod val="85000"/>
            </a:schemeClr>
          </a:solidFill>
        </p:spPr>
        <p:txBody>
          <a:bodyPr/>
          <a:lstStyle/>
          <a:p>
            <a:r>
              <a:rPr lang="en-GB"/>
              <a:t>Click icon to add picture</a:t>
            </a:r>
            <a:endParaRPr lang="en-US"/>
          </a:p>
        </p:txBody>
      </p:sp>
      <p:sp>
        <p:nvSpPr>
          <p:cNvPr id="9" name="Subtitle 2">
            <a:extLst>
              <a:ext uri="{FF2B5EF4-FFF2-40B4-BE49-F238E27FC236}">
                <a16:creationId xmlns:a16="http://schemas.microsoft.com/office/drawing/2014/main" id="{CCAACF40-E2EE-B805-06BA-00FF4664A1A7}"/>
              </a:ext>
            </a:extLst>
          </p:cNvPr>
          <p:cNvSpPr>
            <a:spLocks noGrp="1"/>
          </p:cNvSpPr>
          <p:nvPr>
            <p:ph type="subTitle" idx="13"/>
          </p:nvPr>
        </p:nvSpPr>
        <p:spPr>
          <a:xfrm>
            <a:off x="325800" y="620196"/>
            <a:ext cx="3600000"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
        <p:nvSpPr>
          <p:cNvPr id="11" name="Title 10">
            <a:extLst>
              <a:ext uri="{FF2B5EF4-FFF2-40B4-BE49-F238E27FC236}">
                <a16:creationId xmlns:a16="http://schemas.microsoft.com/office/drawing/2014/main" id="{C0D226BA-B259-18A4-2510-39AFB57E076B}"/>
              </a:ext>
            </a:extLst>
          </p:cNvPr>
          <p:cNvSpPr>
            <a:spLocks noGrp="1"/>
          </p:cNvSpPr>
          <p:nvPr>
            <p:ph type="title"/>
          </p:nvPr>
        </p:nvSpPr>
        <p:spPr>
          <a:xfrm>
            <a:off x="325800" y="252000"/>
            <a:ext cx="3600000" cy="378044"/>
          </a:xfrm>
        </p:spPr>
        <p:txBody>
          <a:bodyPr/>
          <a:lstStyle/>
          <a:p>
            <a:r>
              <a:rPr lang="en-GB"/>
              <a:t>Click to edit Master title style</a:t>
            </a:r>
            <a:endParaRPr lang="en-US"/>
          </a:p>
        </p:txBody>
      </p:sp>
      <p:sp>
        <p:nvSpPr>
          <p:cNvPr id="2" name="Picture Placeholder 9">
            <a:extLst>
              <a:ext uri="{FF2B5EF4-FFF2-40B4-BE49-F238E27FC236}">
                <a16:creationId xmlns:a16="http://schemas.microsoft.com/office/drawing/2014/main" id="{3BF8A661-BC32-12AC-2F2D-D852D8FEEC19}"/>
              </a:ext>
            </a:extLst>
          </p:cNvPr>
          <p:cNvSpPr>
            <a:spLocks noGrp="1"/>
          </p:cNvSpPr>
          <p:nvPr>
            <p:ph type="pic" sz="quarter" idx="17"/>
          </p:nvPr>
        </p:nvSpPr>
        <p:spPr>
          <a:xfrm>
            <a:off x="9400200" y="327028"/>
            <a:ext cx="2466000" cy="1926000"/>
          </a:xfrm>
          <a:solidFill>
            <a:schemeClr val="bg1">
              <a:lumMod val="85000"/>
            </a:schemeClr>
          </a:solidFill>
        </p:spPr>
        <p:txBody>
          <a:bodyPr/>
          <a:lstStyle/>
          <a:p>
            <a:r>
              <a:rPr lang="en-GB"/>
              <a:t>Click icon to add picture</a:t>
            </a:r>
            <a:endParaRPr lang="en-US"/>
          </a:p>
        </p:txBody>
      </p:sp>
      <p:sp>
        <p:nvSpPr>
          <p:cNvPr id="6" name="Picture Placeholder 9">
            <a:extLst>
              <a:ext uri="{FF2B5EF4-FFF2-40B4-BE49-F238E27FC236}">
                <a16:creationId xmlns:a16="http://schemas.microsoft.com/office/drawing/2014/main" id="{424D9351-99D0-9E5B-7115-9BACEF47F4E4}"/>
              </a:ext>
            </a:extLst>
          </p:cNvPr>
          <p:cNvSpPr>
            <a:spLocks noGrp="1"/>
          </p:cNvSpPr>
          <p:nvPr>
            <p:ph type="pic" sz="quarter" idx="18"/>
          </p:nvPr>
        </p:nvSpPr>
        <p:spPr>
          <a:xfrm>
            <a:off x="4275880" y="2331064"/>
            <a:ext cx="2466000" cy="1926000"/>
          </a:xfrm>
          <a:solidFill>
            <a:schemeClr val="bg1">
              <a:lumMod val="85000"/>
            </a:schemeClr>
          </a:solidFill>
        </p:spPr>
        <p:txBody>
          <a:bodyPr/>
          <a:lstStyle/>
          <a:p>
            <a:r>
              <a:rPr lang="en-GB"/>
              <a:t>Click icon to add picture</a:t>
            </a:r>
            <a:endParaRPr lang="en-US"/>
          </a:p>
        </p:txBody>
      </p:sp>
      <p:sp>
        <p:nvSpPr>
          <p:cNvPr id="12" name="Picture Placeholder 9">
            <a:extLst>
              <a:ext uri="{FF2B5EF4-FFF2-40B4-BE49-F238E27FC236}">
                <a16:creationId xmlns:a16="http://schemas.microsoft.com/office/drawing/2014/main" id="{7E1A1E6C-1250-255D-C128-8D998573C34C}"/>
              </a:ext>
            </a:extLst>
          </p:cNvPr>
          <p:cNvSpPr>
            <a:spLocks noGrp="1"/>
          </p:cNvSpPr>
          <p:nvPr>
            <p:ph type="pic" sz="quarter" idx="19"/>
          </p:nvPr>
        </p:nvSpPr>
        <p:spPr>
          <a:xfrm>
            <a:off x="6838040" y="2331000"/>
            <a:ext cx="2466000" cy="1926000"/>
          </a:xfrm>
          <a:solidFill>
            <a:schemeClr val="bg1">
              <a:lumMod val="85000"/>
            </a:schemeClr>
          </a:solidFill>
        </p:spPr>
        <p:txBody>
          <a:bodyPr/>
          <a:lstStyle/>
          <a:p>
            <a:r>
              <a:rPr lang="en-GB"/>
              <a:t>Click icon to add picture</a:t>
            </a:r>
            <a:endParaRPr lang="en-US"/>
          </a:p>
        </p:txBody>
      </p:sp>
      <p:sp>
        <p:nvSpPr>
          <p:cNvPr id="13" name="Picture Placeholder 9">
            <a:extLst>
              <a:ext uri="{FF2B5EF4-FFF2-40B4-BE49-F238E27FC236}">
                <a16:creationId xmlns:a16="http://schemas.microsoft.com/office/drawing/2014/main" id="{707F7AF8-8070-56D1-C887-AB07C4710C1B}"/>
              </a:ext>
            </a:extLst>
          </p:cNvPr>
          <p:cNvSpPr>
            <a:spLocks noGrp="1"/>
          </p:cNvSpPr>
          <p:nvPr>
            <p:ph type="pic" sz="quarter" idx="20"/>
          </p:nvPr>
        </p:nvSpPr>
        <p:spPr>
          <a:xfrm>
            <a:off x="9400200" y="2331000"/>
            <a:ext cx="2466000" cy="1926000"/>
          </a:xfrm>
          <a:solidFill>
            <a:schemeClr val="bg1">
              <a:lumMod val="85000"/>
            </a:schemeClr>
          </a:solidFill>
        </p:spPr>
        <p:txBody>
          <a:bodyPr/>
          <a:lstStyle/>
          <a:p>
            <a:r>
              <a:rPr lang="en-GB"/>
              <a:t>Click icon to add picture</a:t>
            </a:r>
            <a:endParaRPr lang="en-US"/>
          </a:p>
        </p:txBody>
      </p:sp>
      <p:sp>
        <p:nvSpPr>
          <p:cNvPr id="14" name="Picture Placeholder 9">
            <a:extLst>
              <a:ext uri="{FF2B5EF4-FFF2-40B4-BE49-F238E27FC236}">
                <a16:creationId xmlns:a16="http://schemas.microsoft.com/office/drawing/2014/main" id="{DCCCE168-E156-6A02-DEEC-8F9AC2E8B010}"/>
              </a:ext>
            </a:extLst>
          </p:cNvPr>
          <p:cNvSpPr>
            <a:spLocks noGrp="1"/>
          </p:cNvSpPr>
          <p:nvPr>
            <p:ph type="pic" sz="quarter" idx="21"/>
          </p:nvPr>
        </p:nvSpPr>
        <p:spPr>
          <a:xfrm>
            <a:off x="4275880" y="4335100"/>
            <a:ext cx="2466000" cy="1926000"/>
          </a:xfrm>
          <a:solidFill>
            <a:schemeClr val="bg1">
              <a:lumMod val="85000"/>
            </a:schemeClr>
          </a:solidFill>
        </p:spPr>
        <p:txBody>
          <a:bodyPr/>
          <a:lstStyle/>
          <a:p>
            <a:r>
              <a:rPr lang="en-GB"/>
              <a:t>Click icon to add picture</a:t>
            </a:r>
            <a:endParaRPr lang="en-US"/>
          </a:p>
        </p:txBody>
      </p:sp>
      <p:sp>
        <p:nvSpPr>
          <p:cNvPr id="17" name="Picture Placeholder 9">
            <a:extLst>
              <a:ext uri="{FF2B5EF4-FFF2-40B4-BE49-F238E27FC236}">
                <a16:creationId xmlns:a16="http://schemas.microsoft.com/office/drawing/2014/main" id="{935D5F28-4EFB-7DB6-B73E-ECA9F671D622}"/>
              </a:ext>
            </a:extLst>
          </p:cNvPr>
          <p:cNvSpPr>
            <a:spLocks noGrp="1"/>
          </p:cNvSpPr>
          <p:nvPr>
            <p:ph type="pic" sz="quarter" idx="22"/>
          </p:nvPr>
        </p:nvSpPr>
        <p:spPr>
          <a:xfrm>
            <a:off x="6838040" y="4335100"/>
            <a:ext cx="2466000" cy="1926000"/>
          </a:xfrm>
          <a:solidFill>
            <a:schemeClr val="bg1">
              <a:lumMod val="85000"/>
            </a:schemeClr>
          </a:solidFill>
        </p:spPr>
        <p:txBody>
          <a:bodyPr/>
          <a:lstStyle/>
          <a:p>
            <a:r>
              <a:rPr lang="en-GB"/>
              <a:t>Click icon to add picture</a:t>
            </a:r>
            <a:endParaRPr lang="en-US"/>
          </a:p>
        </p:txBody>
      </p:sp>
      <p:sp>
        <p:nvSpPr>
          <p:cNvPr id="18" name="Picture Placeholder 9">
            <a:extLst>
              <a:ext uri="{FF2B5EF4-FFF2-40B4-BE49-F238E27FC236}">
                <a16:creationId xmlns:a16="http://schemas.microsoft.com/office/drawing/2014/main" id="{EBE80ECC-3276-2379-3DA7-E599F908B356}"/>
              </a:ext>
            </a:extLst>
          </p:cNvPr>
          <p:cNvSpPr>
            <a:spLocks noGrp="1"/>
          </p:cNvSpPr>
          <p:nvPr>
            <p:ph type="pic" sz="quarter" idx="23"/>
          </p:nvPr>
        </p:nvSpPr>
        <p:spPr>
          <a:xfrm>
            <a:off x="9400200" y="4335100"/>
            <a:ext cx="2466000" cy="1926000"/>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204135415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ext and Conten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133955305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Slid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GB"/>
              <a:t>Click to edit Master title style</a:t>
            </a:r>
          </a:p>
        </p:txBody>
      </p:sp>
      <p:sp>
        <p:nvSpPr>
          <p:cNvPr id="3" name="Subtitle 2">
            <a:extLst>
              <a:ext uri="{FF2B5EF4-FFF2-40B4-BE49-F238E27FC236}">
                <a16:creationId xmlns:a16="http://schemas.microsoft.com/office/drawing/2014/main" id="{D4E0DA90-2FF2-F36C-F9FF-CD7A192F009A}"/>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grpSp>
        <p:nvGrpSpPr>
          <p:cNvPr id="6" name="Group 4">
            <a:extLst>
              <a:ext uri="{FF2B5EF4-FFF2-40B4-BE49-F238E27FC236}">
                <a16:creationId xmlns:a16="http://schemas.microsoft.com/office/drawing/2014/main" id="{714C7637-5E21-BDDB-D675-718E58535D6D}"/>
              </a:ext>
            </a:extLst>
          </p:cNvPr>
          <p:cNvGrpSpPr>
            <a:grpSpLocks noChangeAspect="1"/>
          </p:cNvGrpSpPr>
          <p:nvPr userDrawn="1"/>
        </p:nvGrpSpPr>
        <p:grpSpPr bwMode="auto">
          <a:xfrm>
            <a:off x="330271" y="327819"/>
            <a:ext cx="3972600" cy="438124"/>
            <a:chOff x="0" y="3473"/>
            <a:chExt cx="15360" cy="1694"/>
          </a:xfrm>
        </p:grpSpPr>
        <p:sp>
          <p:nvSpPr>
            <p:cNvPr id="17" name="Freeform 5">
              <a:extLst>
                <a:ext uri="{FF2B5EF4-FFF2-40B4-BE49-F238E27FC236}">
                  <a16:creationId xmlns:a16="http://schemas.microsoft.com/office/drawing/2014/main" id="{A57B56D4-851E-7242-EAB1-CD5B53E8B9A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6">
              <a:extLst>
                <a:ext uri="{FF2B5EF4-FFF2-40B4-BE49-F238E27FC236}">
                  <a16:creationId xmlns:a16="http://schemas.microsoft.com/office/drawing/2014/main" id="{525FF1F4-36F0-A184-7B99-8F5F4A49C89F}"/>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7">
              <a:extLst>
                <a:ext uri="{FF2B5EF4-FFF2-40B4-BE49-F238E27FC236}">
                  <a16:creationId xmlns:a16="http://schemas.microsoft.com/office/drawing/2014/main" id="{F198715B-A90B-9B06-A055-401A84B0921B}"/>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8">
              <a:extLst>
                <a:ext uri="{FF2B5EF4-FFF2-40B4-BE49-F238E27FC236}">
                  <a16:creationId xmlns:a16="http://schemas.microsoft.com/office/drawing/2014/main" id="{9D2E04D5-A2EE-135D-A8C9-6E695F9BCF31}"/>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9">
              <a:extLst>
                <a:ext uri="{FF2B5EF4-FFF2-40B4-BE49-F238E27FC236}">
                  <a16:creationId xmlns:a16="http://schemas.microsoft.com/office/drawing/2014/main" id="{8CE0DC1F-799B-3F7A-3A71-D20337A4746C}"/>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3" name="Freeform 10">
              <a:extLst>
                <a:ext uri="{FF2B5EF4-FFF2-40B4-BE49-F238E27FC236}">
                  <a16:creationId xmlns:a16="http://schemas.microsoft.com/office/drawing/2014/main" id="{E8EAEE22-055F-6869-D50D-D9C8C9082FD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4" name="Freeform 11">
              <a:extLst>
                <a:ext uri="{FF2B5EF4-FFF2-40B4-BE49-F238E27FC236}">
                  <a16:creationId xmlns:a16="http://schemas.microsoft.com/office/drawing/2014/main" id="{EADAC67C-850F-96D3-0962-09E1B4CC3ECB}"/>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5" name="Freeform 12">
              <a:extLst>
                <a:ext uri="{FF2B5EF4-FFF2-40B4-BE49-F238E27FC236}">
                  <a16:creationId xmlns:a16="http://schemas.microsoft.com/office/drawing/2014/main" id="{683187A0-2E68-170D-55EF-0FA20E7A75B8}"/>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4" name="Text Placeholder 17">
            <a:extLst>
              <a:ext uri="{FF2B5EF4-FFF2-40B4-BE49-F238E27FC236}">
                <a16:creationId xmlns:a16="http://schemas.microsoft.com/office/drawing/2014/main" id="{AE7C5DD9-4903-8E37-9C71-518439271A75}"/>
              </a:ext>
            </a:extLst>
          </p:cNvPr>
          <p:cNvSpPr>
            <a:spLocks noGrp="1"/>
          </p:cNvSpPr>
          <p:nvPr>
            <p:ph type="body" sz="quarter" idx="10"/>
          </p:nvPr>
        </p:nvSpPr>
        <p:spPr>
          <a:xfrm>
            <a:off x="330271" y="5789336"/>
            <a:ext cx="5579198" cy="740845"/>
          </a:xfrm>
        </p:spPr>
        <p:txBody>
          <a:bodyPr anchor="b"/>
          <a:lstStyle>
            <a:lvl1pPr>
              <a:defRPr sz="2200">
                <a:solidFill>
                  <a:schemeClr val="bg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GB"/>
              <a:t>Click to edit Master text styles</a:t>
            </a:r>
          </a:p>
        </p:txBody>
      </p:sp>
    </p:spTree>
    <p:extLst>
      <p:ext uri="{BB962C8B-B14F-4D97-AF65-F5344CB8AC3E}">
        <p14:creationId xmlns:p14="http://schemas.microsoft.com/office/powerpoint/2010/main" val="6288291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ext and Content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364018343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ext and Content Khaki">
    <p:bg>
      <p:bgPr>
        <a:solidFill>
          <a:srgbClr val="FBF7DC"/>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326232" y="327819"/>
            <a:ext cx="5583238" cy="59332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Text Placeholder 5">
            <a:extLst>
              <a:ext uri="{FF2B5EF4-FFF2-40B4-BE49-F238E27FC236}">
                <a16:creationId xmlns:a16="http://schemas.microsoft.com/office/drawing/2014/main" id="{862146EC-D096-3118-B564-94943B4AAEC4}"/>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
        <p:nvSpPr>
          <p:cNvPr id="2" name="Content Placeholder 5">
            <a:extLst>
              <a:ext uri="{FF2B5EF4-FFF2-40B4-BE49-F238E27FC236}">
                <a16:creationId xmlns:a16="http://schemas.microsoft.com/office/drawing/2014/main" id="{C8087009-76FB-8577-E442-4BA57C9BC40D}"/>
              </a:ext>
            </a:extLst>
          </p:cNvPr>
          <p:cNvSpPr>
            <a:spLocks noGrp="1"/>
          </p:cNvSpPr>
          <p:nvPr>
            <p:ph sz="quarter" idx="17" hasCustomPrompt="1"/>
          </p:nvPr>
        </p:nvSpPr>
        <p:spPr>
          <a:xfrm>
            <a:off x="6290831" y="328613"/>
            <a:ext cx="5583670" cy="5932487"/>
          </a:xfr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297450929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ontent and Text">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78587760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and Text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42408421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and Text Khaki">
    <p:bg>
      <p:bgPr>
        <a:solidFill>
          <a:srgbClr val="FBF7DC"/>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5A745BD5-0640-F2F6-890F-9A43357F82A5}"/>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9F56E09A-8977-E57B-72B5-46534AF8C289}"/>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F7944FC8-3717-4FAD-3024-9B9DB6074521}"/>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8" name="Text Placeholder 7">
            <a:extLst>
              <a:ext uri="{FF2B5EF4-FFF2-40B4-BE49-F238E27FC236}">
                <a16:creationId xmlns:a16="http://schemas.microsoft.com/office/drawing/2014/main" id="{14E7D2B8-AE4F-2293-866D-13361A0A4A21}"/>
              </a:ext>
            </a:extLst>
          </p:cNvPr>
          <p:cNvSpPr>
            <a:spLocks noGrp="1"/>
          </p:cNvSpPr>
          <p:nvPr>
            <p:ph type="body" sz="quarter" idx="14"/>
          </p:nvPr>
        </p:nvSpPr>
        <p:spPr>
          <a:xfrm>
            <a:off x="6291761" y="327819"/>
            <a:ext cx="5574008" cy="5933281"/>
          </a:xfrm>
        </p:spPr>
        <p:txBody>
          <a:bodyPr/>
          <a:lstStyle>
            <a:lvl1pPr>
              <a:defRPr sz="1800"/>
            </a:lvl1pPr>
            <a:lvl2pPr>
              <a:defRPr sz="1800"/>
            </a:lvl2pPr>
            <a:lvl3pPr>
              <a:defRPr sz="1800"/>
            </a:lvl3pPr>
            <a:lvl4pPr>
              <a:defRPr sz="1800"/>
            </a:lvl4pPr>
            <a:lvl5pPr>
              <a:defRPr sz="1800"/>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2" name="Text Placeholder 5">
            <a:extLst>
              <a:ext uri="{FF2B5EF4-FFF2-40B4-BE49-F238E27FC236}">
                <a16:creationId xmlns:a16="http://schemas.microsoft.com/office/drawing/2014/main" id="{E9D81BEA-7EB3-2BC8-30E0-0E8C91FA2361}"/>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
        <p:nvSpPr>
          <p:cNvPr id="6" name="Content Placeholder 5">
            <a:extLst>
              <a:ext uri="{FF2B5EF4-FFF2-40B4-BE49-F238E27FC236}">
                <a16:creationId xmlns:a16="http://schemas.microsoft.com/office/drawing/2014/main" id="{6E09D4F2-8CDC-D853-BB4E-3D1330CD34A2}"/>
              </a:ext>
            </a:extLst>
          </p:cNvPr>
          <p:cNvSpPr>
            <a:spLocks noGrp="1"/>
          </p:cNvSpPr>
          <p:nvPr>
            <p:ph sz="quarter" idx="17" hasCustomPrompt="1"/>
          </p:nvPr>
        </p:nvSpPr>
        <p:spPr>
          <a:xfrm>
            <a:off x="326593" y="328613"/>
            <a:ext cx="5583670" cy="5932487"/>
          </a:xfrm>
        </p:spPr>
        <p:txBody>
          <a:bodyPr/>
          <a:lstStyle>
            <a:lvl1pPr>
              <a:defRPr sz="1800"/>
            </a:lvl1pPr>
            <a:lvl2pPr>
              <a:defRPr sz="1800"/>
            </a:lvl2pPr>
            <a:lvl3pPr>
              <a:defRPr sz="1800"/>
            </a:lvl3pPr>
            <a:lvl4pPr>
              <a:defRPr sz="1800"/>
            </a:lvl4pPr>
            <a:lvl5pPr>
              <a:defRPr sz="1800"/>
            </a:lvl5pPr>
          </a:lstStyle>
          <a:p>
            <a:pPr lvl="0"/>
            <a:r>
              <a:rPr lang="en-US"/>
              <a:t>Click an icon to add content</a:t>
            </a:r>
          </a:p>
        </p:txBody>
      </p:sp>
    </p:spTree>
    <p:extLst>
      <p:ext uri="{BB962C8B-B14F-4D97-AF65-F5344CB8AC3E}">
        <p14:creationId xmlns:p14="http://schemas.microsoft.com/office/powerpoint/2010/main" val="37827781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Large Image">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GB"/>
              <a:t>Click icon to add picture</a:t>
            </a:r>
            <a:endParaRPr lang="en-US"/>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Tree>
    <p:extLst>
      <p:ext uri="{BB962C8B-B14F-4D97-AF65-F5344CB8AC3E}">
        <p14:creationId xmlns:p14="http://schemas.microsoft.com/office/powerpoint/2010/main" val="330675283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Large Image Smoke">
    <p:bg>
      <p:bgPr>
        <a:solidFill>
          <a:schemeClr val="bg2"/>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GB"/>
              <a:t>Click icon to add picture</a:t>
            </a:r>
            <a:endParaRPr lang="en-US"/>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Tree>
    <p:extLst>
      <p:ext uri="{BB962C8B-B14F-4D97-AF65-F5344CB8AC3E}">
        <p14:creationId xmlns:p14="http://schemas.microsoft.com/office/powerpoint/2010/main" val="311599155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Large Image Khaki">
    <p:bg>
      <p:bgPr>
        <a:solidFill>
          <a:srgbClr val="FBF7DC"/>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35956E3-49F4-0F54-ECD1-833CCCC18321}"/>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BB47AF09-A289-B391-8698-2A6786771E1C}"/>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A5D67CF9-6C56-BF00-C251-8AA14203B1E9}"/>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326232" y="327819"/>
            <a:ext cx="11541025" cy="5933281"/>
          </a:xfrm>
          <a:solidFill>
            <a:schemeClr val="bg1">
              <a:lumMod val="85000"/>
            </a:schemeClr>
          </a:solidFill>
        </p:spPr>
        <p:txBody>
          <a:bodyPr/>
          <a:lstStyle/>
          <a:p>
            <a:r>
              <a:rPr lang="en-GB"/>
              <a:t>Click icon to add picture</a:t>
            </a:r>
            <a:endParaRPr lang="en-US"/>
          </a:p>
        </p:txBody>
      </p:sp>
      <p:sp>
        <p:nvSpPr>
          <p:cNvPr id="2" name="Text Placeholder 5">
            <a:extLst>
              <a:ext uri="{FF2B5EF4-FFF2-40B4-BE49-F238E27FC236}">
                <a16:creationId xmlns:a16="http://schemas.microsoft.com/office/drawing/2014/main" id="{194B053A-20C0-FAD5-8DBE-F33035C94A95}"/>
              </a:ext>
            </a:extLst>
          </p:cNvPr>
          <p:cNvSpPr>
            <a:spLocks noGrp="1"/>
          </p:cNvSpPr>
          <p:nvPr>
            <p:ph type="body" sz="quarter" idx="16" hasCustomPrompt="1"/>
          </p:nvPr>
        </p:nvSpPr>
        <p:spPr>
          <a:xfrm>
            <a:off x="6292057" y="6393657"/>
            <a:ext cx="2743200" cy="137319"/>
          </a:xfrm>
        </p:spPr>
        <p:txBody>
          <a:bodyPr/>
          <a:lstStyle>
            <a:lvl1pPr>
              <a:defRPr sz="850">
                <a:solidFill>
                  <a:schemeClr val="accent1"/>
                </a:solidFill>
              </a:defRPr>
            </a:lvl1pPr>
            <a:lvl2pPr>
              <a:defRPr sz="850">
                <a:solidFill>
                  <a:schemeClr val="accent1"/>
                </a:solidFill>
              </a:defRPr>
            </a:lvl2pPr>
            <a:lvl3pPr>
              <a:defRPr sz="850">
                <a:solidFill>
                  <a:schemeClr val="accent1"/>
                </a:solidFill>
              </a:defRPr>
            </a:lvl3pPr>
            <a:lvl4pPr>
              <a:defRPr sz="850">
                <a:solidFill>
                  <a:schemeClr val="accent1"/>
                </a:solidFill>
              </a:defRPr>
            </a:lvl4pPr>
            <a:lvl5pPr>
              <a:defRPr sz="850">
                <a:solidFill>
                  <a:schemeClr val="accent1"/>
                </a:solidFill>
              </a:defRPr>
            </a:lvl5pPr>
          </a:lstStyle>
          <a:p>
            <a:pPr lvl="0"/>
            <a:r>
              <a:rPr lang="en-US"/>
              <a:t>Image caption goes here</a:t>
            </a:r>
          </a:p>
        </p:txBody>
      </p:sp>
    </p:spTree>
    <p:extLst>
      <p:ext uri="{BB962C8B-B14F-4D97-AF65-F5344CB8AC3E}">
        <p14:creationId xmlns:p14="http://schemas.microsoft.com/office/powerpoint/2010/main" val="285968501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Full Bleed Image">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2754C307-7FD2-615A-261A-9396C9B3C626}"/>
              </a:ext>
            </a:extLst>
          </p:cNvPr>
          <p:cNvSpPr>
            <a:spLocks noGrp="1"/>
          </p:cNvSpPr>
          <p:nvPr>
            <p:ph type="pic" sz="quarter" idx="13"/>
          </p:nvPr>
        </p:nvSpPr>
        <p:spPr>
          <a:xfrm>
            <a:off x="1" y="3"/>
            <a:ext cx="12193489" cy="6857999"/>
          </a:xfrm>
          <a:solidFill>
            <a:schemeClr val="bg1">
              <a:lumMod val="85000"/>
            </a:schemeClr>
          </a:solidFill>
        </p:spPr>
        <p:txBody>
          <a:bodyPr/>
          <a:lstStyle/>
          <a:p>
            <a:r>
              <a:rPr lang="en-GB"/>
              <a:t>Click icon to add picture</a:t>
            </a:r>
            <a:endParaRPr lang="en-US"/>
          </a:p>
        </p:txBody>
      </p:sp>
    </p:spTree>
    <p:extLst>
      <p:ext uri="{BB962C8B-B14F-4D97-AF65-F5344CB8AC3E}">
        <p14:creationId xmlns:p14="http://schemas.microsoft.com/office/powerpoint/2010/main" val="296043340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End Slide">
    <p:bg>
      <p:bgPr>
        <a:solidFill>
          <a:schemeClr val="bg1"/>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14899905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Slide Image">
    <p:bg>
      <p:bgPr>
        <a:solidFill>
          <a:schemeClr val="bg1">
            <a:lumMod val="85000"/>
          </a:schemeClr>
        </a:solidFill>
        <a:effectLst/>
      </p:bgPr>
    </p:bg>
    <p:spTree>
      <p:nvGrpSpPr>
        <p:cNvPr id="1" name=""/>
        <p:cNvGrpSpPr/>
        <p:nvPr/>
      </p:nvGrpSpPr>
      <p:grpSpPr>
        <a:xfrm>
          <a:off x="0" y="0"/>
          <a:ext cx="0" cy="0"/>
          <a:chOff x="0" y="0"/>
          <a:chExt cx="0" cy="0"/>
        </a:xfrm>
      </p:grpSpPr>
      <p:grpSp>
        <p:nvGrpSpPr>
          <p:cNvPr id="4" name="Group 4">
            <a:extLst>
              <a:ext uri="{FF2B5EF4-FFF2-40B4-BE49-F238E27FC236}">
                <a16:creationId xmlns:a16="http://schemas.microsoft.com/office/drawing/2014/main" id="{98F30683-44FB-4995-47C3-43A7DE5523C7}"/>
              </a:ext>
            </a:extLst>
          </p:cNvPr>
          <p:cNvGrpSpPr>
            <a:grpSpLocks noChangeAspect="1"/>
          </p:cNvGrpSpPr>
          <p:nvPr userDrawn="1"/>
        </p:nvGrpSpPr>
        <p:grpSpPr bwMode="auto">
          <a:xfrm>
            <a:off x="330271" y="327819"/>
            <a:ext cx="3972600" cy="438124"/>
            <a:chOff x="0" y="3473"/>
            <a:chExt cx="15360" cy="1694"/>
          </a:xfrm>
        </p:grpSpPr>
        <p:sp>
          <p:nvSpPr>
            <p:cNvPr id="5" name="Freeform 5">
              <a:extLst>
                <a:ext uri="{FF2B5EF4-FFF2-40B4-BE49-F238E27FC236}">
                  <a16:creationId xmlns:a16="http://schemas.microsoft.com/office/drawing/2014/main" id="{77A24E86-91AA-6A9B-314A-752B77481A0D}"/>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6">
              <a:extLst>
                <a:ext uri="{FF2B5EF4-FFF2-40B4-BE49-F238E27FC236}">
                  <a16:creationId xmlns:a16="http://schemas.microsoft.com/office/drawing/2014/main" id="{A879B37A-F4A9-2DDA-3FC3-9FC52384AE62}"/>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7">
              <a:extLst>
                <a:ext uri="{FF2B5EF4-FFF2-40B4-BE49-F238E27FC236}">
                  <a16:creationId xmlns:a16="http://schemas.microsoft.com/office/drawing/2014/main" id="{93DABC58-132F-2F2F-EB5B-78B30A3D448C}"/>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8">
              <a:extLst>
                <a:ext uri="{FF2B5EF4-FFF2-40B4-BE49-F238E27FC236}">
                  <a16:creationId xmlns:a16="http://schemas.microsoft.com/office/drawing/2014/main" id="{DFE51362-844C-B4F1-1A83-A287F312E94A}"/>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9">
              <a:extLst>
                <a:ext uri="{FF2B5EF4-FFF2-40B4-BE49-F238E27FC236}">
                  <a16:creationId xmlns:a16="http://schemas.microsoft.com/office/drawing/2014/main" id="{E0F57AAB-C462-6A3A-9686-048341EA78B1}"/>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0">
              <a:extLst>
                <a:ext uri="{FF2B5EF4-FFF2-40B4-BE49-F238E27FC236}">
                  <a16:creationId xmlns:a16="http://schemas.microsoft.com/office/drawing/2014/main" id="{8A0D371A-82CE-1829-AA32-FB790C7A60A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1">
              <a:extLst>
                <a:ext uri="{FF2B5EF4-FFF2-40B4-BE49-F238E27FC236}">
                  <a16:creationId xmlns:a16="http://schemas.microsoft.com/office/drawing/2014/main" id="{EA0DE082-4D8F-8158-56B4-AF85C4A0FA22}"/>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2" name="Freeform 12">
              <a:extLst>
                <a:ext uri="{FF2B5EF4-FFF2-40B4-BE49-F238E27FC236}">
                  <a16:creationId xmlns:a16="http://schemas.microsoft.com/office/drawing/2014/main" id="{530CFB56-59E9-38CF-519A-B532B32547A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23" name="Title 1">
            <a:extLst>
              <a:ext uri="{FF2B5EF4-FFF2-40B4-BE49-F238E27FC236}">
                <a16:creationId xmlns:a16="http://schemas.microsoft.com/office/drawing/2014/main" id="{FB5434B5-DD4C-F988-6EBA-085A7DD4940D}"/>
              </a:ext>
            </a:extLst>
          </p:cNvPr>
          <p:cNvSpPr>
            <a:spLocks noGrp="1"/>
          </p:cNvSpPr>
          <p:nvPr>
            <p:ph type="ctrTitle"/>
          </p:nvPr>
        </p:nvSpPr>
        <p:spPr>
          <a:xfrm>
            <a:off x="330271" y="2417400"/>
            <a:ext cx="9144000" cy="1847942"/>
          </a:xfrm>
        </p:spPr>
        <p:txBody>
          <a:bodyPr anchor="b"/>
          <a:lstStyle>
            <a:lvl1pPr algn="l">
              <a:defRPr sz="6400">
                <a:solidFill>
                  <a:schemeClr val="bg1"/>
                </a:solidFill>
              </a:defRPr>
            </a:lvl1pPr>
          </a:lstStyle>
          <a:p>
            <a:r>
              <a:rPr lang="en-GB"/>
              <a:t>Click to edit Master title style</a:t>
            </a:r>
          </a:p>
        </p:txBody>
      </p:sp>
      <p:sp>
        <p:nvSpPr>
          <p:cNvPr id="24" name="Subtitle 2">
            <a:extLst>
              <a:ext uri="{FF2B5EF4-FFF2-40B4-BE49-F238E27FC236}">
                <a16:creationId xmlns:a16="http://schemas.microsoft.com/office/drawing/2014/main" id="{1E34748E-CBEF-26E7-AB9F-696FA5D599DC}"/>
              </a:ext>
            </a:extLst>
          </p:cNvPr>
          <p:cNvSpPr>
            <a:spLocks noGrp="1"/>
          </p:cNvSpPr>
          <p:nvPr>
            <p:ph type="subTitle" idx="1"/>
          </p:nvPr>
        </p:nvSpPr>
        <p:spPr>
          <a:xfrm>
            <a:off x="330271" y="4383000"/>
            <a:ext cx="9144000" cy="1322348"/>
          </a:xfrm>
        </p:spPr>
        <p:txBody>
          <a:bodyPr/>
          <a:lstStyle>
            <a:lvl1pPr marL="0" indent="0" algn="l">
              <a:buNone/>
              <a:defRPr sz="4800">
                <a:solidFill>
                  <a:schemeClr val="bg1"/>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
        <p:nvSpPr>
          <p:cNvPr id="2" name="Text Placeholder 17">
            <a:extLst>
              <a:ext uri="{FF2B5EF4-FFF2-40B4-BE49-F238E27FC236}">
                <a16:creationId xmlns:a16="http://schemas.microsoft.com/office/drawing/2014/main" id="{8079AE91-4ABF-A9AC-DD3E-25CF3D141B1F}"/>
              </a:ext>
            </a:extLst>
          </p:cNvPr>
          <p:cNvSpPr>
            <a:spLocks noGrp="1"/>
          </p:cNvSpPr>
          <p:nvPr>
            <p:ph type="body" sz="quarter" idx="10"/>
          </p:nvPr>
        </p:nvSpPr>
        <p:spPr>
          <a:xfrm>
            <a:off x="330271" y="5789336"/>
            <a:ext cx="5579198" cy="740845"/>
          </a:xfrm>
        </p:spPr>
        <p:txBody>
          <a:bodyPr anchor="b"/>
          <a:lstStyle>
            <a:lvl1pPr>
              <a:defRPr sz="2200">
                <a:solidFill>
                  <a:schemeClr val="bg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GB"/>
              <a:t>Click to edit Master text styles</a:t>
            </a:r>
          </a:p>
        </p:txBody>
      </p:sp>
    </p:spTree>
    <p:extLst>
      <p:ext uri="{BB962C8B-B14F-4D97-AF65-F5344CB8AC3E}">
        <p14:creationId xmlns:p14="http://schemas.microsoft.com/office/powerpoint/2010/main" val="407999913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End Slide Smoke">
    <p:bg>
      <p:bgPr>
        <a:solidFill>
          <a:schemeClr val="bg2"/>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6585482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End Slide Khaki">
    <p:bg>
      <p:bgPr>
        <a:solidFill>
          <a:srgbClr val="FBF7DC"/>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98C9DEC1-150C-501B-2DF1-6E2CB499B668}"/>
              </a:ext>
            </a:extLst>
          </p:cNvPr>
          <p:cNvGrpSpPr>
            <a:grpSpLocks noChangeAspect="1"/>
          </p:cNvGrpSpPr>
          <p:nvPr userDrawn="1"/>
        </p:nvGrpSpPr>
        <p:grpSpPr bwMode="auto">
          <a:xfrm>
            <a:off x="330271" y="327819"/>
            <a:ext cx="11536292" cy="1272297"/>
            <a:chOff x="0" y="3473"/>
            <a:chExt cx="15360" cy="1694"/>
          </a:xfrm>
          <a:solidFill>
            <a:schemeClr val="accent1"/>
          </a:solidFill>
        </p:grpSpPr>
        <p:sp>
          <p:nvSpPr>
            <p:cNvPr id="3" name="Freeform 5">
              <a:extLst>
                <a:ext uri="{FF2B5EF4-FFF2-40B4-BE49-F238E27FC236}">
                  <a16:creationId xmlns:a16="http://schemas.microsoft.com/office/drawing/2014/main" id="{E39A89AD-BEB6-79FD-8F05-4DF88E68FEE2}"/>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733ED1C0-423D-3BA1-7D76-5AD063DB4966}"/>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24321CB6-88B2-41D3-45AD-465FCCF9FFB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28DF50ED-77B5-2CCB-445E-BE59A74640E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3E46F43E-7289-80AB-2776-B413EE27ED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0C82D5C3-8445-8837-27CE-3B93EA4FA45F}"/>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2D962E7C-3E08-D166-19E4-74C492278721}"/>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F4041540-D57A-59CB-04E7-A52B58E1F12F}"/>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21169666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End Slide Blue">
    <p:bg>
      <p:bgPr>
        <a:solidFill>
          <a:schemeClr val="accent1"/>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8F1E4B3C-5470-00F2-B8CB-BB4906CF439D}"/>
              </a:ext>
            </a:extLst>
          </p:cNvPr>
          <p:cNvGrpSpPr>
            <a:grpSpLocks noChangeAspect="1"/>
          </p:cNvGrpSpPr>
          <p:nvPr userDrawn="1"/>
        </p:nvGrpSpPr>
        <p:grpSpPr bwMode="auto">
          <a:xfrm>
            <a:off x="330271" y="327819"/>
            <a:ext cx="11536292" cy="1272297"/>
            <a:chOff x="0" y="3473"/>
            <a:chExt cx="15360" cy="1694"/>
          </a:xfrm>
        </p:grpSpPr>
        <p:sp>
          <p:nvSpPr>
            <p:cNvPr id="3" name="Freeform 5">
              <a:extLst>
                <a:ext uri="{FF2B5EF4-FFF2-40B4-BE49-F238E27FC236}">
                  <a16:creationId xmlns:a16="http://schemas.microsoft.com/office/drawing/2014/main" id="{7D7A316D-6FA6-8EBE-A7B4-43071E70A86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11C06CEA-028D-9197-2DEF-67878595AE6C}"/>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DEA93E8D-A827-0EF8-FC25-4EDF7B194E8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F359F29-A6DD-FD4C-F807-701DEA41EDF2}"/>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2468BF6B-AEBB-4CAA-244D-9EBE80B9A1DB}"/>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CC60AC05-547F-FA65-604E-4ED4912EA9E4}"/>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7632E58E-1400-1E6E-BB60-7A9B794F41F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4D65D159-581D-F29B-BBD4-C1C5BACCEEFB}"/>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425010597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End Slide Image">
    <p:bg>
      <p:bgPr>
        <a:solidFill>
          <a:schemeClr val="bg1">
            <a:lumMod val="85000"/>
          </a:schemeClr>
        </a:solidFill>
        <a:effectLst/>
      </p:bgPr>
    </p:bg>
    <p:spTree>
      <p:nvGrpSpPr>
        <p:cNvPr id="1" name=""/>
        <p:cNvGrpSpPr/>
        <p:nvPr/>
      </p:nvGrpSpPr>
      <p:grpSpPr>
        <a:xfrm>
          <a:off x="0" y="0"/>
          <a:ext cx="0" cy="0"/>
          <a:chOff x="0" y="0"/>
          <a:chExt cx="0" cy="0"/>
        </a:xfrm>
      </p:grpSpPr>
      <p:grpSp>
        <p:nvGrpSpPr>
          <p:cNvPr id="2" name="Group 4">
            <a:extLst>
              <a:ext uri="{FF2B5EF4-FFF2-40B4-BE49-F238E27FC236}">
                <a16:creationId xmlns:a16="http://schemas.microsoft.com/office/drawing/2014/main" id="{3A87AD45-2D2F-D96C-947C-BAE35BFEBEE3}"/>
              </a:ext>
            </a:extLst>
          </p:cNvPr>
          <p:cNvGrpSpPr>
            <a:grpSpLocks noChangeAspect="1"/>
          </p:cNvGrpSpPr>
          <p:nvPr userDrawn="1"/>
        </p:nvGrpSpPr>
        <p:grpSpPr bwMode="auto">
          <a:xfrm>
            <a:off x="330271" y="327819"/>
            <a:ext cx="11536292" cy="1272297"/>
            <a:chOff x="0" y="3473"/>
            <a:chExt cx="15360" cy="1694"/>
          </a:xfrm>
        </p:grpSpPr>
        <p:sp>
          <p:nvSpPr>
            <p:cNvPr id="3" name="Freeform 5">
              <a:extLst>
                <a:ext uri="{FF2B5EF4-FFF2-40B4-BE49-F238E27FC236}">
                  <a16:creationId xmlns:a16="http://schemas.microsoft.com/office/drawing/2014/main" id="{31EDC35F-4F2D-B2A7-1ECD-0CF19D1AD285}"/>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4" name="Freeform 6">
              <a:extLst>
                <a:ext uri="{FF2B5EF4-FFF2-40B4-BE49-F238E27FC236}">
                  <a16:creationId xmlns:a16="http://schemas.microsoft.com/office/drawing/2014/main" id="{97F4776F-4E5E-13DF-F11A-A6808FFFC980}"/>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7">
              <a:extLst>
                <a:ext uri="{FF2B5EF4-FFF2-40B4-BE49-F238E27FC236}">
                  <a16:creationId xmlns:a16="http://schemas.microsoft.com/office/drawing/2014/main" id="{BA993AE1-6A24-5C17-7FE2-A16589D9C4A6}"/>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5" name="Freeform 8">
              <a:extLst>
                <a:ext uri="{FF2B5EF4-FFF2-40B4-BE49-F238E27FC236}">
                  <a16:creationId xmlns:a16="http://schemas.microsoft.com/office/drawing/2014/main" id="{DA87F8EF-CDAD-15A2-A361-88921E1CAF7E}"/>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6" name="Freeform 9">
              <a:extLst>
                <a:ext uri="{FF2B5EF4-FFF2-40B4-BE49-F238E27FC236}">
                  <a16:creationId xmlns:a16="http://schemas.microsoft.com/office/drawing/2014/main" id="{E90186DB-2300-A8AA-8FAD-2C609649A61A}"/>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10">
              <a:extLst>
                <a:ext uri="{FF2B5EF4-FFF2-40B4-BE49-F238E27FC236}">
                  <a16:creationId xmlns:a16="http://schemas.microsoft.com/office/drawing/2014/main" id="{31922286-E237-1114-3A54-E1731611D66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8" name="Freeform 11">
              <a:extLst>
                <a:ext uri="{FF2B5EF4-FFF2-40B4-BE49-F238E27FC236}">
                  <a16:creationId xmlns:a16="http://schemas.microsoft.com/office/drawing/2014/main" id="{1B4DA78C-0EF6-B05D-F2D2-EFEDA343E394}"/>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2">
              <a:extLst>
                <a:ext uri="{FF2B5EF4-FFF2-40B4-BE49-F238E27FC236}">
                  <a16:creationId xmlns:a16="http://schemas.microsoft.com/office/drawing/2014/main" id="{A00F92FE-6EB2-0D0E-BFC9-559AD1E7A4E7}"/>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Tree>
    <p:extLst>
      <p:ext uri="{BB962C8B-B14F-4D97-AF65-F5344CB8AC3E}">
        <p14:creationId xmlns:p14="http://schemas.microsoft.com/office/powerpoint/2010/main" val="12161258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Closing Slide">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GB"/>
              <a:t>Click to edit Master title style</a:t>
            </a:r>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6E1CB8A6-5DB1-3B99-A9F8-9597AF152C7E}"/>
              </a:ext>
            </a:extLst>
          </p:cNvPr>
          <p:cNvSpPr>
            <a:spLocks noGrp="1"/>
          </p:cNvSpPr>
          <p:nvPr>
            <p:ph type="body" sz="quarter" idx="10"/>
          </p:nvPr>
        </p:nvSpPr>
        <p:spPr>
          <a:xfrm>
            <a:off x="330271" y="5789336"/>
            <a:ext cx="5579198" cy="740845"/>
          </a:xfrm>
        </p:spPr>
        <p:txBody>
          <a:bodyPr anchor="b"/>
          <a:lstStyle>
            <a:lvl1pPr>
              <a:defRPr sz="2000">
                <a:solidFill>
                  <a:schemeClr val="accent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GB"/>
              <a:t>Click to edit Master text styles</a:t>
            </a:r>
          </a:p>
        </p:txBody>
      </p:sp>
    </p:spTree>
    <p:extLst>
      <p:ext uri="{BB962C8B-B14F-4D97-AF65-F5344CB8AC3E}">
        <p14:creationId xmlns:p14="http://schemas.microsoft.com/office/powerpoint/2010/main" val="17618191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Closing Slide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GB"/>
              <a:t>Click to edit Master title style</a:t>
            </a:r>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9" name="Text Placeholder 17">
            <a:extLst>
              <a:ext uri="{FF2B5EF4-FFF2-40B4-BE49-F238E27FC236}">
                <a16:creationId xmlns:a16="http://schemas.microsoft.com/office/drawing/2014/main" id="{FC459D86-11D8-7A68-1B53-2B86FE4F7E1B}"/>
              </a:ext>
            </a:extLst>
          </p:cNvPr>
          <p:cNvSpPr>
            <a:spLocks noGrp="1"/>
          </p:cNvSpPr>
          <p:nvPr>
            <p:ph type="body" sz="quarter" idx="10"/>
          </p:nvPr>
        </p:nvSpPr>
        <p:spPr>
          <a:xfrm>
            <a:off x="330271" y="5789336"/>
            <a:ext cx="5579198" cy="740845"/>
          </a:xfrm>
        </p:spPr>
        <p:txBody>
          <a:bodyPr anchor="b"/>
          <a:lstStyle>
            <a:lvl1pPr>
              <a:defRPr sz="2000">
                <a:solidFill>
                  <a:schemeClr val="accent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GB"/>
              <a:t>Click to edit Master text styles</a:t>
            </a:r>
          </a:p>
        </p:txBody>
      </p:sp>
    </p:spTree>
    <p:extLst>
      <p:ext uri="{BB962C8B-B14F-4D97-AF65-F5344CB8AC3E}">
        <p14:creationId xmlns:p14="http://schemas.microsoft.com/office/powerpoint/2010/main" val="240818450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showMasterSp="0" preserve="1" userDrawn="1">
  <p:cSld name="Closing Slide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accent1"/>
                </a:solidFill>
              </a:defRPr>
            </a:lvl1pPr>
          </a:lstStyle>
          <a:p>
            <a:r>
              <a:rPr lang="en-GB"/>
              <a:t>Click to edit Master title style</a:t>
            </a:r>
          </a:p>
        </p:txBody>
      </p:sp>
      <p:grpSp>
        <p:nvGrpSpPr>
          <p:cNvPr id="3" name="Group 4">
            <a:extLst>
              <a:ext uri="{FF2B5EF4-FFF2-40B4-BE49-F238E27FC236}">
                <a16:creationId xmlns:a16="http://schemas.microsoft.com/office/drawing/2014/main" id="{B9815FA8-AE01-67BC-5B0D-996D4CDAD192}"/>
              </a:ext>
            </a:extLst>
          </p:cNvPr>
          <p:cNvGrpSpPr>
            <a:grpSpLocks noChangeAspect="1"/>
          </p:cNvGrpSpPr>
          <p:nvPr userDrawn="1"/>
        </p:nvGrpSpPr>
        <p:grpSpPr bwMode="auto">
          <a:xfrm>
            <a:off x="330271" y="327819"/>
            <a:ext cx="3972600" cy="438124"/>
            <a:chOff x="0" y="3473"/>
            <a:chExt cx="15360" cy="1694"/>
          </a:xfrm>
          <a:solidFill>
            <a:schemeClr val="accent1"/>
          </a:solidFill>
        </p:grpSpPr>
        <p:sp>
          <p:nvSpPr>
            <p:cNvPr id="4" name="Freeform 5">
              <a:extLst>
                <a:ext uri="{FF2B5EF4-FFF2-40B4-BE49-F238E27FC236}">
                  <a16:creationId xmlns:a16="http://schemas.microsoft.com/office/drawing/2014/main" id="{FB1AA775-4CCE-276F-2BCF-CDB5A9211FDB}"/>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D0FDD9D0-D471-8D20-94AE-C3BC73F88F8D}"/>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CD6C2A08-9069-9582-5D59-A51210F8CB78}"/>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610C2D08-4FE4-C1FC-5226-E7A45B13D658}"/>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8010D1AF-A77E-06AA-9B05-D1DD5EE83096}"/>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98B53AE0-4719-5655-6BA0-0E7E9ECB8EC1}"/>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AD6D1E9-D44F-9A59-4CB4-033C25A77DAC}"/>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F58ED361-0E2C-77F6-2830-FBB60D746483}"/>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374EB628-65B8-A8C0-3304-77AF961E91F9}"/>
              </a:ext>
            </a:extLst>
          </p:cNvPr>
          <p:cNvSpPr>
            <a:spLocks noGrp="1"/>
          </p:cNvSpPr>
          <p:nvPr>
            <p:ph type="body" sz="quarter" idx="10"/>
          </p:nvPr>
        </p:nvSpPr>
        <p:spPr>
          <a:xfrm>
            <a:off x="330271" y="5789336"/>
            <a:ext cx="5579198" cy="740845"/>
          </a:xfrm>
        </p:spPr>
        <p:txBody>
          <a:bodyPr anchor="b"/>
          <a:lstStyle>
            <a:lvl1pPr>
              <a:defRPr sz="2000">
                <a:solidFill>
                  <a:schemeClr val="accent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GB"/>
              <a:t>Click to edit Master text styles</a:t>
            </a:r>
          </a:p>
        </p:txBody>
      </p:sp>
    </p:spTree>
    <p:extLst>
      <p:ext uri="{BB962C8B-B14F-4D97-AF65-F5344CB8AC3E}">
        <p14:creationId xmlns:p14="http://schemas.microsoft.com/office/powerpoint/2010/main" val="1595170055"/>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31C1E3-6A7C-C21D-910D-C4B7DFFF5270}"/>
              </a:ext>
            </a:extLst>
          </p:cNvPr>
          <p:cNvSpPr>
            <a:spLocks noGrp="1"/>
          </p:cNvSpPr>
          <p:nvPr>
            <p:ph type="ctrTitle"/>
          </p:nvPr>
        </p:nvSpPr>
        <p:spPr>
          <a:xfrm>
            <a:off x="330271" y="3338719"/>
            <a:ext cx="9144000" cy="1828406"/>
          </a:xfrm>
        </p:spPr>
        <p:txBody>
          <a:bodyPr anchor="t"/>
          <a:lstStyle>
            <a:lvl1pPr algn="l">
              <a:defRPr sz="6400">
                <a:solidFill>
                  <a:schemeClr val="bg1"/>
                </a:solidFill>
              </a:defRPr>
            </a:lvl1pPr>
          </a:lstStyle>
          <a:p>
            <a:r>
              <a:rPr lang="en-GB"/>
              <a:t>Click to edit Master title style</a:t>
            </a:r>
          </a:p>
        </p:txBody>
      </p:sp>
      <p:grpSp>
        <p:nvGrpSpPr>
          <p:cNvPr id="3" name="Group 4">
            <a:extLst>
              <a:ext uri="{FF2B5EF4-FFF2-40B4-BE49-F238E27FC236}">
                <a16:creationId xmlns:a16="http://schemas.microsoft.com/office/drawing/2014/main" id="{49CC1682-CCAA-5EE1-585E-F7C4434F1C5E}"/>
              </a:ext>
            </a:extLst>
          </p:cNvPr>
          <p:cNvGrpSpPr>
            <a:grpSpLocks noChangeAspect="1"/>
          </p:cNvGrpSpPr>
          <p:nvPr userDrawn="1"/>
        </p:nvGrpSpPr>
        <p:grpSpPr bwMode="auto">
          <a:xfrm>
            <a:off x="330271" y="327819"/>
            <a:ext cx="3972600" cy="438124"/>
            <a:chOff x="0" y="3473"/>
            <a:chExt cx="15360" cy="1694"/>
          </a:xfrm>
        </p:grpSpPr>
        <p:sp>
          <p:nvSpPr>
            <p:cNvPr id="4" name="Freeform 5">
              <a:extLst>
                <a:ext uri="{FF2B5EF4-FFF2-40B4-BE49-F238E27FC236}">
                  <a16:creationId xmlns:a16="http://schemas.microsoft.com/office/drawing/2014/main" id="{770403FB-3386-A0FE-3E9D-A2925EF0E8F0}"/>
                </a:ext>
              </a:extLst>
            </p:cNvPr>
            <p:cNvSpPr>
              <a:spLocks/>
            </p:cNvSpPr>
            <p:nvPr userDrawn="1"/>
          </p:nvSpPr>
          <p:spPr bwMode="auto">
            <a:xfrm>
              <a:off x="14261" y="3473"/>
              <a:ext cx="1099" cy="1694"/>
            </a:xfrm>
            <a:custGeom>
              <a:avLst/>
              <a:gdLst>
                <a:gd name="T0" fmla="*/ 0 w 1099"/>
                <a:gd name="T1" fmla="*/ 0 h 1694"/>
                <a:gd name="T2" fmla="*/ 0 w 1099"/>
                <a:gd name="T3" fmla="*/ 1694 h 1694"/>
                <a:gd name="T4" fmla="*/ 1099 w 1099"/>
                <a:gd name="T5" fmla="*/ 1694 h 1694"/>
                <a:gd name="T6" fmla="*/ 1099 w 1099"/>
                <a:gd name="T7" fmla="*/ 1397 h 1694"/>
                <a:gd name="T8" fmla="*/ 319 w 1099"/>
                <a:gd name="T9" fmla="*/ 1397 h 1694"/>
                <a:gd name="T10" fmla="*/ 319 w 1099"/>
                <a:gd name="T11" fmla="*/ 0 h 1694"/>
                <a:gd name="T12" fmla="*/ 0 w 1099"/>
                <a:gd name="T13" fmla="*/ 0 h 1694"/>
              </a:gdLst>
              <a:ahLst/>
              <a:cxnLst>
                <a:cxn ang="0">
                  <a:pos x="T0" y="T1"/>
                </a:cxn>
                <a:cxn ang="0">
                  <a:pos x="T2" y="T3"/>
                </a:cxn>
                <a:cxn ang="0">
                  <a:pos x="T4" y="T5"/>
                </a:cxn>
                <a:cxn ang="0">
                  <a:pos x="T6" y="T7"/>
                </a:cxn>
                <a:cxn ang="0">
                  <a:pos x="T8" y="T9"/>
                </a:cxn>
                <a:cxn ang="0">
                  <a:pos x="T10" y="T11"/>
                </a:cxn>
                <a:cxn ang="0">
                  <a:pos x="T12" y="T13"/>
                </a:cxn>
              </a:cxnLst>
              <a:rect l="0" t="0" r="r" b="b"/>
              <a:pathLst>
                <a:path w="1099" h="1694">
                  <a:moveTo>
                    <a:pt x="0" y="0"/>
                  </a:moveTo>
                  <a:lnTo>
                    <a:pt x="0" y="1694"/>
                  </a:lnTo>
                  <a:lnTo>
                    <a:pt x="1099" y="1694"/>
                  </a:lnTo>
                  <a:lnTo>
                    <a:pt x="1099" y="1397"/>
                  </a:lnTo>
                  <a:lnTo>
                    <a:pt x="319" y="1397"/>
                  </a:lnTo>
                  <a:lnTo>
                    <a:pt x="319"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5" name="Freeform 6">
              <a:extLst>
                <a:ext uri="{FF2B5EF4-FFF2-40B4-BE49-F238E27FC236}">
                  <a16:creationId xmlns:a16="http://schemas.microsoft.com/office/drawing/2014/main" id="{C2CDC1DE-179E-04D4-B493-BF069DE85D67}"/>
                </a:ext>
              </a:extLst>
            </p:cNvPr>
            <p:cNvSpPr>
              <a:spLocks noEditPoints="1"/>
            </p:cNvSpPr>
            <p:nvPr userDrawn="1"/>
          </p:nvSpPr>
          <p:spPr bwMode="auto">
            <a:xfrm>
              <a:off x="12002" y="3473"/>
              <a:ext cx="1535" cy="1694"/>
            </a:xfrm>
            <a:custGeom>
              <a:avLst/>
              <a:gdLst>
                <a:gd name="T0" fmla="*/ 556 w 1535"/>
                <a:gd name="T1" fmla="*/ 0 h 1694"/>
                <a:gd name="T2" fmla="*/ 0 w 1535"/>
                <a:gd name="T3" fmla="*/ 1694 h 1694"/>
                <a:gd name="T4" fmla="*/ 337 w 1535"/>
                <a:gd name="T5" fmla="*/ 1694 h 1694"/>
                <a:gd name="T6" fmla="*/ 453 w 1535"/>
                <a:gd name="T7" fmla="*/ 1321 h 1694"/>
                <a:gd name="T8" fmla="*/ 1083 w 1535"/>
                <a:gd name="T9" fmla="*/ 1321 h 1694"/>
                <a:gd name="T10" fmla="*/ 1197 w 1535"/>
                <a:gd name="T11" fmla="*/ 1694 h 1694"/>
                <a:gd name="T12" fmla="*/ 1535 w 1535"/>
                <a:gd name="T13" fmla="*/ 1694 h 1694"/>
                <a:gd name="T14" fmla="*/ 978 w 1535"/>
                <a:gd name="T15" fmla="*/ 0 h 1694"/>
                <a:gd name="T16" fmla="*/ 556 w 1535"/>
                <a:gd name="T17" fmla="*/ 0 h 1694"/>
                <a:gd name="T18" fmla="*/ 768 w 1535"/>
                <a:gd name="T19" fmla="*/ 301 h 1694"/>
                <a:gd name="T20" fmla="*/ 998 w 1535"/>
                <a:gd name="T21" fmla="*/ 1048 h 1694"/>
                <a:gd name="T22" fmla="*/ 536 w 1535"/>
                <a:gd name="T23" fmla="*/ 1048 h 1694"/>
                <a:gd name="T24" fmla="*/ 768 w 1535"/>
                <a:gd name="T25" fmla="*/ 301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5" h="1694">
                  <a:moveTo>
                    <a:pt x="556" y="0"/>
                  </a:moveTo>
                  <a:lnTo>
                    <a:pt x="0" y="1694"/>
                  </a:lnTo>
                  <a:lnTo>
                    <a:pt x="337" y="1694"/>
                  </a:lnTo>
                  <a:lnTo>
                    <a:pt x="453" y="1321"/>
                  </a:lnTo>
                  <a:lnTo>
                    <a:pt x="1083" y="1321"/>
                  </a:lnTo>
                  <a:lnTo>
                    <a:pt x="1197" y="1694"/>
                  </a:lnTo>
                  <a:lnTo>
                    <a:pt x="1535" y="1694"/>
                  </a:lnTo>
                  <a:lnTo>
                    <a:pt x="978" y="0"/>
                  </a:lnTo>
                  <a:lnTo>
                    <a:pt x="556" y="0"/>
                  </a:lnTo>
                  <a:close/>
                  <a:moveTo>
                    <a:pt x="768" y="301"/>
                  </a:moveTo>
                  <a:lnTo>
                    <a:pt x="998" y="1048"/>
                  </a:lnTo>
                  <a:lnTo>
                    <a:pt x="536" y="1048"/>
                  </a:lnTo>
                  <a:lnTo>
                    <a:pt x="768" y="3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6" name="Freeform 7">
              <a:extLst>
                <a:ext uri="{FF2B5EF4-FFF2-40B4-BE49-F238E27FC236}">
                  <a16:creationId xmlns:a16="http://schemas.microsoft.com/office/drawing/2014/main" id="{B9A68412-C85B-6332-8B98-2635795BBA04}"/>
                </a:ext>
              </a:extLst>
            </p:cNvPr>
            <p:cNvSpPr>
              <a:spLocks/>
            </p:cNvSpPr>
            <p:nvPr userDrawn="1"/>
          </p:nvSpPr>
          <p:spPr bwMode="auto">
            <a:xfrm>
              <a:off x="10250" y="3473"/>
              <a:ext cx="1113" cy="1694"/>
            </a:xfrm>
            <a:custGeom>
              <a:avLst/>
              <a:gdLst>
                <a:gd name="T0" fmla="*/ 0 w 1113"/>
                <a:gd name="T1" fmla="*/ 0 h 1694"/>
                <a:gd name="T2" fmla="*/ 0 w 1113"/>
                <a:gd name="T3" fmla="*/ 297 h 1694"/>
                <a:gd name="T4" fmla="*/ 396 w 1113"/>
                <a:gd name="T5" fmla="*/ 297 h 1694"/>
                <a:gd name="T6" fmla="*/ 396 w 1113"/>
                <a:gd name="T7" fmla="*/ 1397 h 1694"/>
                <a:gd name="T8" fmla="*/ 0 w 1113"/>
                <a:gd name="T9" fmla="*/ 1397 h 1694"/>
                <a:gd name="T10" fmla="*/ 0 w 1113"/>
                <a:gd name="T11" fmla="*/ 1694 h 1694"/>
                <a:gd name="T12" fmla="*/ 1113 w 1113"/>
                <a:gd name="T13" fmla="*/ 1694 h 1694"/>
                <a:gd name="T14" fmla="*/ 1113 w 1113"/>
                <a:gd name="T15" fmla="*/ 1397 h 1694"/>
                <a:gd name="T16" fmla="*/ 716 w 1113"/>
                <a:gd name="T17" fmla="*/ 1397 h 1694"/>
                <a:gd name="T18" fmla="*/ 716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6" y="297"/>
                  </a:lnTo>
                  <a:lnTo>
                    <a:pt x="396" y="1397"/>
                  </a:lnTo>
                  <a:lnTo>
                    <a:pt x="0" y="1397"/>
                  </a:lnTo>
                  <a:lnTo>
                    <a:pt x="0" y="1694"/>
                  </a:lnTo>
                  <a:lnTo>
                    <a:pt x="1113" y="1694"/>
                  </a:lnTo>
                  <a:lnTo>
                    <a:pt x="1113" y="1397"/>
                  </a:lnTo>
                  <a:lnTo>
                    <a:pt x="716" y="1397"/>
                  </a:lnTo>
                  <a:lnTo>
                    <a:pt x="716"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8" name="Freeform 8">
              <a:extLst>
                <a:ext uri="{FF2B5EF4-FFF2-40B4-BE49-F238E27FC236}">
                  <a16:creationId xmlns:a16="http://schemas.microsoft.com/office/drawing/2014/main" id="{D9ECB875-34C4-65FF-6CDA-1356F6BC767F}"/>
                </a:ext>
              </a:extLst>
            </p:cNvPr>
            <p:cNvSpPr>
              <a:spLocks noEditPoints="1"/>
            </p:cNvSpPr>
            <p:nvPr userDrawn="1"/>
          </p:nvSpPr>
          <p:spPr bwMode="auto">
            <a:xfrm>
              <a:off x="8263" y="3473"/>
              <a:ext cx="1317" cy="1694"/>
            </a:xfrm>
            <a:custGeom>
              <a:avLst/>
              <a:gdLst>
                <a:gd name="T0" fmla="*/ 884 w 932"/>
                <a:gd name="T1" fmla="*/ 372 h 1199"/>
                <a:gd name="T2" fmla="*/ 442 w 932"/>
                <a:gd name="T3" fmla="*/ 0 h 1199"/>
                <a:gd name="T4" fmla="*/ 0 w 932"/>
                <a:gd name="T5" fmla="*/ 0 h 1199"/>
                <a:gd name="T6" fmla="*/ 0 w 932"/>
                <a:gd name="T7" fmla="*/ 1199 h 1199"/>
                <a:gd name="T8" fmla="*/ 227 w 932"/>
                <a:gd name="T9" fmla="*/ 1199 h 1199"/>
                <a:gd name="T10" fmla="*/ 227 w 932"/>
                <a:gd name="T11" fmla="*/ 755 h 1199"/>
                <a:gd name="T12" fmla="*/ 418 w 932"/>
                <a:gd name="T13" fmla="*/ 755 h 1199"/>
                <a:gd name="T14" fmla="*/ 450 w 932"/>
                <a:gd name="T15" fmla="*/ 755 h 1199"/>
                <a:gd name="T16" fmla="*/ 681 w 932"/>
                <a:gd name="T17" fmla="*/ 1199 h 1199"/>
                <a:gd name="T18" fmla="*/ 932 w 932"/>
                <a:gd name="T19" fmla="*/ 1199 h 1199"/>
                <a:gd name="T20" fmla="*/ 676 w 932"/>
                <a:gd name="T21" fmla="*/ 707 h 1199"/>
                <a:gd name="T22" fmla="*/ 884 w 932"/>
                <a:gd name="T23" fmla="*/ 372 h 1199"/>
                <a:gd name="T24" fmla="*/ 645 w 932"/>
                <a:gd name="T25" fmla="*/ 372 h 1199"/>
                <a:gd name="T26" fmla="*/ 418 w 932"/>
                <a:gd name="T27" fmla="*/ 562 h 1199"/>
                <a:gd name="T28" fmla="*/ 227 w 932"/>
                <a:gd name="T29" fmla="*/ 562 h 1199"/>
                <a:gd name="T30" fmla="*/ 227 w 932"/>
                <a:gd name="T31" fmla="*/ 194 h 1199"/>
                <a:gd name="T32" fmla="*/ 418 w 932"/>
                <a:gd name="T33" fmla="*/ 194 h 1199"/>
                <a:gd name="T34" fmla="*/ 645 w 932"/>
                <a:gd name="T35" fmla="*/ 372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32" h="1199">
                  <a:moveTo>
                    <a:pt x="884" y="372"/>
                  </a:moveTo>
                  <a:cubicBezTo>
                    <a:pt x="884" y="92"/>
                    <a:pt x="693" y="0"/>
                    <a:pt x="442" y="0"/>
                  </a:cubicBezTo>
                  <a:cubicBezTo>
                    <a:pt x="0" y="0"/>
                    <a:pt x="0" y="0"/>
                    <a:pt x="0" y="0"/>
                  </a:cubicBezTo>
                  <a:cubicBezTo>
                    <a:pt x="0" y="1199"/>
                    <a:pt x="0" y="1199"/>
                    <a:pt x="0" y="1199"/>
                  </a:cubicBezTo>
                  <a:cubicBezTo>
                    <a:pt x="227" y="1199"/>
                    <a:pt x="227" y="1199"/>
                    <a:pt x="227" y="1199"/>
                  </a:cubicBezTo>
                  <a:cubicBezTo>
                    <a:pt x="227" y="755"/>
                    <a:pt x="227" y="755"/>
                    <a:pt x="227" y="755"/>
                  </a:cubicBezTo>
                  <a:cubicBezTo>
                    <a:pt x="418" y="755"/>
                    <a:pt x="418" y="755"/>
                    <a:pt x="418" y="755"/>
                  </a:cubicBezTo>
                  <a:cubicBezTo>
                    <a:pt x="429" y="755"/>
                    <a:pt x="439" y="755"/>
                    <a:pt x="450" y="755"/>
                  </a:cubicBezTo>
                  <a:cubicBezTo>
                    <a:pt x="681" y="1199"/>
                    <a:pt x="681" y="1199"/>
                    <a:pt x="681" y="1199"/>
                  </a:cubicBezTo>
                  <a:cubicBezTo>
                    <a:pt x="932" y="1199"/>
                    <a:pt x="932" y="1199"/>
                    <a:pt x="932" y="1199"/>
                  </a:cubicBezTo>
                  <a:cubicBezTo>
                    <a:pt x="676" y="707"/>
                    <a:pt x="676" y="707"/>
                    <a:pt x="676" y="707"/>
                  </a:cubicBezTo>
                  <a:cubicBezTo>
                    <a:pt x="801" y="652"/>
                    <a:pt x="884" y="545"/>
                    <a:pt x="884" y="372"/>
                  </a:cubicBezTo>
                  <a:moveTo>
                    <a:pt x="645" y="372"/>
                  </a:moveTo>
                  <a:cubicBezTo>
                    <a:pt x="645" y="516"/>
                    <a:pt x="562" y="562"/>
                    <a:pt x="418" y="562"/>
                  </a:cubicBezTo>
                  <a:cubicBezTo>
                    <a:pt x="227" y="562"/>
                    <a:pt x="227" y="562"/>
                    <a:pt x="227" y="562"/>
                  </a:cubicBezTo>
                  <a:cubicBezTo>
                    <a:pt x="227" y="194"/>
                    <a:pt x="227" y="194"/>
                    <a:pt x="227" y="194"/>
                  </a:cubicBezTo>
                  <a:cubicBezTo>
                    <a:pt x="418" y="194"/>
                    <a:pt x="418" y="194"/>
                    <a:pt x="418" y="194"/>
                  </a:cubicBezTo>
                  <a:cubicBezTo>
                    <a:pt x="574" y="194"/>
                    <a:pt x="645" y="252"/>
                    <a:pt x="645" y="372"/>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7" name="Freeform 9">
              <a:extLst>
                <a:ext uri="{FF2B5EF4-FFF2-40B4-BE49-F238E27FC236}">
                  <a16:creationId xmlns:a16="http://schemas.microsoft.com/office/drawing/2014/main" id="{D3B5B848-7A8D-931B-DFC2-C5B37B8DB6F5}"/>
                </a:ext>
              </a:extLst>
            </p:cNvPr>
            <p:cNvSpPr>
              <a:spLocks/>
            </p:cNvSpPr>
            <p:nvPr userDrawn="1"/>
          </p:nvSpPr>
          <p:spPr bwMode="auto">
            <a:xfrm>
              <a:off x="6369" y="3473"/>
              <a:ext cx="1098" cy="1694"/>
            </a:xfrm>
            <a:custGeom>
              <a:avLst/>
              <a:gdLst>
                <a:gd name="T0" fmla="*/ 0 w 1098"/>
                <a:gd name="T1" fmla="*/ 0 h 1694"/>
                <a:gd name="T2" fmla="*/ 0 w 1098"/>
                <a:gd name="T3" fmla="*/ 1694 h 1694"/>
                <a:gd name="T4" fmla="*/ 1098 w 1098"/>
                <a:gd name="T5" fmla="*/ 1694 h 1694"/>
                <a:gd name="T6" fmla="*/ 1098 w 1098"/>
                <a:gd name="T7" fmla="*/ 1397 h 1694"/>
                <a:gd name="T8" fmla="*/ 321 w 1098"/>
                <a:gd name="T9" fmla="*/ 1397 h 1694"/>
                <a:gd name="T10" fmla="*/ 321 w 1098"/>
                <a:gd name="T11" fmla="*/ 973 h 1694"/>
                <a:gd name="T12" fmla="*/ 1030 w 1098"/>
                <a:gd name="T13" fmla="*/ 973 h 1694"/>
                <a:gd name="T14" fmla="*/ 1030 w 1098"/>
                <a:gd name="T15" fmla="*/ 687 h 1694"/>
                <a:gd name="T16" fmla="*/ 321 w 1098"/>
                <a:gd name="T17" fmla="*/ 687 h 1694"/>
                <a:gd name="T18" fmla="*/ 321 w 1098"/>
                <a:gd name="T19" fmla="*/ 297 h 1694"/>
                <a:gd name="T20" fmla="*/ 1098 w 1098"/>
                <a:gd name="T21" fmla="*/ 297 h 1694"/>
                <a:gd name="T22" fmla="*/ 1098 w 1098"/>
                <a:gd name="T23" fmla="*/ 0 h 1694"/>
                <a:gd name="T24" fmla="*/ 0 w 1098"/>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098" h="1694">
                  <a:moveTo>
                    <a:pt x="0" y="0"/>
                  </a:moveTo>
                  <a:lnTo>
                    <a:pt x="0" y="1694"/>
                  </a:lnTo>
                  <a:lnTo>
                    <a:pt x="1098" y="1694"/>
                  </a:lnTo>
                  <a:lnTo>
                    <a:pt x="1098" y="1397"/>
                  </a:lnTo>
                  <a:lnTo>
                    <a:pt x="321" y="1397"/>
                  </a:lnTo>
                  <a:lnTo>
                    <a:pt x="321" y="973"/>
                  </a:lnTo>
                  <a:lnTo>
                    <a:pt x="1030" y="973"/>
                  </a:lnTo>
                  <a:lnTo>
                    <a:pt x="1030" y="687"/>
                  </a:lnTo>
                  <a:lnTo>
                    <a:pt x="321" y="687"/>
                  </a:lnTo>
                  <a:lnTo>
                    <a:pt x="321" y="297"/>
                  </a:lnTo>
                  <a:lnTo>
                    <a:pt x="1098" y="297"/>
                  </a:lnTo>
                  <a:lnTo>
                    <a:pt x="1098"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19" name="Freeform 10">
              <a:extLst>
                <a:ext uri="{FF2B5EF4-FFF2-40B4-BE49-F238E27FC236}">
                  <a16:creationId xmlns:a16="http://schemas.microsoft.com/office/drawing/2014/main" id="{361AABDF-9542-DBC6-6388-ABE2035BE7BC}"/>
                </a:ext>
              </a:extLst>
            </p:cNvPr>
            <p:cNvSpPr>
              <a:spLocks noEditPoints="1"/>
            </p:cNvSpPr>
            <p:nvPr userDrawn="1"/>
          </p:nvSpPr>
          <p:spPr bwMode="auto">
            <a:xfrm>
              <a:off x="4481" y="3473"/>
              <a:ext cx="1215" cy="1694"/>
            </a:xfrm>
            <a:custGeom>
              <a:avLst/>
              <a:gdLst>
                <a:gd name="T0" fmla="*/ 406 w 860"/>
                <a:gd name="T1" fmla="*/ 791 h 1199"/>
                <a:gd name="T2" fmla="*/ 227 w 860"/>
                <a:gd name="T3" fmla="*/ 791 h 1199"/>
                <a:gd name="T4" fmla="*/ 227 w 860"/>
                <a:gd name="T5" fmla="*/ 1199 h 1199"/>
                <a:gd name="T6" fmla="*/ 0 w 860"/>
                <a:gd name="T7" fmla="*/ 1199 h 1199"/>
                <a:gd name="T8" fmla="*/ 0 w 860"/>
                <a:gd name="T9" fmla="*/ 0 h 1199"/>
                <a:gd name="T10" fmla="*/ 406 w 860"/>
                <a:gd name="T11" fmla="*/ 0 h 1199"/>
                <a:gd name="T12" fmla="*/ 860 w 860"/>
                <a:gd name="T13" fmla="*/ 396 h 1199"/>
                <a:gd name="T14" fmla="*/ 406 w 860"/>
                <a:gd name="T15" fmla="*/ 791 h 1199"/>
                <a:gd name="T16" fmla="*/ 394 w 860"/>
                <a:gd name="T17" fmla="*/ 194 h 1199"/>
                <a:gd name="T18" fmla="*/ 227 w 860"/>
                <a:gd name="T19" fmla="*/ 194 h 1199"/>
                <a:gd name="T20" fmla="*/ 227 w 860"/>
                <a:gd name="T21" fmla="*/ 598 h 1199"/>
                <a:gd name="T22" fmla="*/ 394 w 860"/>
                <a:gd name="T23" fmla="*/ 598 h 1199"/>
                <a:gd name="T24" fmla="*/ 621 w 860"/>
                <a:gd name="T25" fmla="*/ 396 h 1199"/>
                <a:gd name="T26" fmla="*/ 394 w 860"/>
                <a:gd name="T27" fmla="*/ 194 h 11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60" h="1199">
                  <a:moveTo>
                    <a:pt x="406" y="791"/>
                  </a:moveTo>
                  <a:cubicBezTo>
                    <a:pt x="227" y="791"/>
                    <a:pt x="227" y="791"/>
                    <a:pt x="227" y="791"/>
                  </a:cubicBezTo>
                  <a:cubicBezTo>
                    <a:pt x="227" y="1199"/>
                    <a:pt x="227" y="1199"/>
                    <a:pt x="227" y="1199"/>
                  </a:cubicBezTo>
                  <a:cubicBezTo>
                    <a:pt x="0" y="1199"/>
                    <a:pt x="0" y="1199"/>
                    <a:pt x="0" y="1199"/>
                  </a:cubicBezTo>
                  <a:cubicBezTo>
                    <a:pt x="0" y="0"/>
                    <a:pt x="0" y="0"/>
                    <a:pt x="0" y="0"/>
                  </a:cubicBezTo>
                  <a:cubicBezTo>
                    <a:pt x="406" y="0"/>
                    <a:pt x="406" y="0"/>
                    <a:pt x="406" y="0"/>
                  </a:cubicBezTo>
                  <a:cubicBezTo>
                    <a:pt x="661" y="0"/>
                    <a:pt x="860" y="116"/>
                    <a:pt x="860" y="396"/>
                  </a:cubicBezTo>
                  <a:cubicBezTo>
                    <a:pt x="860" y="671"/>
                    <a:pt x="659" y="791"/>
                    <a:pt x="406" y="791"/>
                  </a:cubicBezTo>
                  <a:moveTo>
                    <a:pt x="394" y="194"/>
                  </a:moveTo>
                  <a:cubicBezTo>
                    <a:pt x="227" y="194"/>
                    <a:pt x="227" y="194"/>
                    <a:pt x="227" y="194"/>
                  </a:cubicBezTo>
                  <a:cubicBezTo>
                    <a:pt x="227" y="598"/>
                    <a:pt x="227" y="598"/>
                    <a:pt x="227" y="598"/>
                  </a:cubicBezTo>
                  <a:cubicBezTo>
                    <a:pt x="394" y="598"/>
                    <a:pt x="394" y="598"/>
                    <a:pt x="394" y="598"/>
                  </a:cubicBezTo>
                  <a:cubicBezTo>
                    <a:pt x="525" y="598"/>
                    <a:pt x="621" y="534"/>
                    <a:pt x="621" y="396"/>
                  </a:cubicBezTo>
                  <a:cubicBezTo>
                    <a:pt x="621" y="252"/>
                    <a:pt x="525" y="194"/>
                    <a:pt x="394" y="194"/>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0" name="Freeform 11">
              <a:extLst>
                <a:ext uri="{FF2B5EF4-FFF2-40B4-BE49-F238E27FC236}">
                  <a16:creationId xmlns:a16="http://schemas.microsoft.com/office/drawing/2014/main" id="{057C10C3-A39D-D1F6-3C50-91EC9A5E76EF}"/>
                </a:ext>
              </a:extLst>
            </p:cNvPr>
            <p:cNvSpPr>
              <a:spLocks/>
            </p:cNvSpPr>
            <p:nvPr userDrawn="1"/>
          </p:nvSpPr>
          <p:spPr bwMode="auto">
            <a:xfrm>
              <a:off x="1945" y="3473"/>
              <a:ext cx="1720" cy="1694"/>
            </a:xfrm>
            <a:custGeom>
              <a:avLst/>
              <a:gdLst>
                <a:gd name="T0" fmla="*/ 1265 w 1720"/>
                <a:gd name="T1" fmla="*/ 0 h 1694"/>
                <a:gd name="T2" fmla="*/ 860 w 1720"/>
                <a:gd name="T3" fmla="*/ 996 h 1694"/>
                <a:gd name="T4" fmla="*/ 456 w 1720"/>
                <a:gd name="T5" fmla="*/ 0 h 1694"/>
                <a:gd name="T6" fmla="*/ 0 w 1720"/>
                <a:gd name="T7" fmla="*/ 0 h 1694"/>
                <a:gd name="T8" fmla="*/ 0 w 1720"/>
                <a:gd name="T9" fmla="*/ 1694 h 1694"/>
                <a:gd name="T10" fmla="*/ 303 w 1720"/>
                <a:gd name="T11" fmla="*/ 1694 h 1694"/>
                <a:gd name="T12" fmla="*/ 303 w 1720"/>
                <a:gd name="T13" fmla="*/ 428 h 1694"/>
                <a:gd name="T14" fmla="*/ 692 w 1720"/>
                <a:gd name="T15" fmla="*/ 1321 h 1694"/>
                <a:gd name="T16" fmla="*/ 709 w 1720"/>
                <a:gd name="T17" fmla="*/ 1321 h 1694"/>
                <a:gd name="T18" fmla="*/ 1012 w 1720"/>
                <a:gd name="T19" fmla="*/ 1321 h 1694"/>
                <a:gd name="T20" fmla="*/ 1029 w 1720"/>
                <a:gd name="T21" fmla="*/ 1321 h 1694"/>
                <a:gd name="T22" fmla="*/ 1416 w 1720"/>
                <a:gd name="T23" fmla="*/ 428 h 1694"/>
                <a:gd name="T24" fmla="*/ 1416 w 1720"/>
                <a:gd name="T25" fmla="*/ 1694 h 1694"/>
                <a:gd name="T26" fmla="*/ 1720 w 1720"/>
                <a:gd name="T27" fmla="*/ 1694 h 1694"/>
                <a:gd name="T28" fmla="*/ 1720 w 1720"/>
                <a:gd name="T29" fmla="*/ 0 h 1694"/>
                <a:gd name="T30" fmla="*/ 1265 w 1720"/>
                <a:gd name="T31"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0" h="1694">
                  <a:moveTo>
                    <a:pt x="1265" y="0"/>
                  </a:moveTo>
                  <a:lnTo>
                    <a:pt x="860" y="996"/>
                  </a:lnTo>
                  <a:lnTo>
                    <a:pt x="456" y="0"/>
                  </a:lnTo>
                  <a:lnTo>
                    <a:pt x="0" y="0"/>
                  </a:lnTo>
                  <a:lnTo>
                    <a:pt x="0" y="1694"/>
                  </a:lnTo>
                  <a:lnTo>
                    <a:pt x="303" y="1694"/>
                  </a:lnTo>
                  <a:lnTo>
                    <a:pt x="303" y="428"/>
                  </a:lnTo>
                  <a:lnTo>
                    <a:pt x="692" y="1321"/>
                  </a:lnTo>
                  <a:lnTo>
                    <a:pt x="709" y="1321"/>
                  </a:lnTo>
                  <a:lnTo>
                    <a:pt x="1012" y="1321"/>
                  </a:lnTo>
                  <a:lnTo>
                    <a:pt x="1029" y="1321"/>
                  </a:lnTo>
                  <a:lnTo>
                    <a:pt x="1416" y="428"/>
                  </a:lnTo>
                  <a:lnTo>
                    <a:pt x="1416" y="1694"/>
                  </a:lnTo>
                  <a:lnTo>
                    <a:pt x="1720" y="1694"/>
                  </a:lnTo>
                  <a:lnTo>
                    <a:pt x="1720" y="0"/>
                  </a:lnTo>
                  <a:lnTo>
                    <a:pt x="1265"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sp>
          <p:nvSpPr>
            <p:cNvPr id="21" name="Freeform 12">
              <a:extLst>
                <a:ext uri="{FF2B5EF4-FFF2-40B4-BE49-F238E27FC236}">
                  <a16:creationId xmlns:a16="http://schemas.microsoft.com/office/drawing/2014/main" id="{E4DD9B4A-92B0-0B9A-755B-A13B032A85A5}"/>
                </a:ext>
              </a:extLst>
            </p:cNvPr>
            <p:cNvSpPr>
              <a:spLocks/>
            </p:cNvSpPr>
            <p:nvPr userDrawn="1"/>
          </p:nvSpPr>
          <p:spPr bwMode="auto">
            <a:xfrm>
              <a:off x="0" y="3473"/>
              <a:ext cx="1113" cy="1694"/>
            </a:xfrm>
            <a:custGeom>
              <a:avLst/>
              <a:gdLst>
                <a:gd name="T0" fmla="*/ 0 w 1113"/>
                <a:gd name="T1" fmla="*/ 0 h 1694"/>
                <a:gd name="T2" fmla="*/ 0 w 1113"/>
                <a:gd name="T3" fmla="*/ 297 h 1694"/>
                <a:gd name="T4" fmla="*/ 397 w 1113"/>
                <a:gd name="T5" fmla="*/ 297 h 1694"/>
                <a:gd name="T6" fmla="*/ 397 w 1113"/>
                <a:gd name="T7" fmla="*/ 1397 h 1694"/>
                <a:gd name="T8" fmla="*/ 0 w 1113"/>
                <a:gd name="T9" fmla="*/ 1397 h 1694"/>
                <a:gd name="T10" fmla="*/ 0 w 1113"/>
                <a:gd name="T11" fmla="*/ 1694 h 1694"/>
                <a:gd name="T12" fmla="*/ 1113 w 1113"/>
                <a:gd name="T13" fmla="*/ 1694 h 1694"/>
                <a:gd name="T14" fmla="*/ 1113 w 1113"/>
                <a:gd name="T15" fmla="*/ 1397 h 1694"/>
                <a:gd name="T16" fmla="*/ 717 w 1113"/>
                <a:gd name="T17" fmla="*/ 1397 h 1694"/>
                <a:gd name="T18" fmla="*/ 717 w 1113"/>
                <a:gd name="T19" fmla="*/ 297 h 1694"/>
                <a:gd name="T20" fmla="*/ 1113 w 1113"/>
                <a:gd name="T21" fmla="*/ 297 h 1694"/>
                <a:gd name="T22" fmla="*/ 1113 w 1113"/>
                <a:gd name="T23" fmla="*/ 0 h 1694"/>
                <a:gd name="T24" fmla="*/ 0 w 1113"/>
                <a:gd name="T25" fmla="*/ 0 h 1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3" h="1694">
                  <a:moveTo>
                    <a:pt x="0" y="0"/>
                  </a:moveTo>
                  <a:lnTo>
                    <a:pt x="0" y="297"/>
                  </a:lnTo>
                  <a:lnTo>
                    <a:pt x="397" y="297"/>
                  </a:lnTo>
                  <a:lnTo>
                    <a:pt x="397" y="1397"/>
                  </a:lnTo>
                  <a:lnTo>
                    <a:pt x="0" y="1397"/>
                  </a:lnTo>
                  <a:lnTo>
                    <a:pt x="0" y="1694"/>
                  </a:lnTo>
                  <a:lnTo>
                    <a:pt x="1113" y="1694"/>
                  </a:lnTo>
                  <a:lnTo>
                    <a:pt x="1113" y="1397"/>
                  </a:lnTo>
                  <a:lnTo>
                    <a:pt x="717" y="1397"/>
                  </a:lnTo>
                  <a:lnTo>
                    <a:pt x="717" y="297"/>
                  </a:lnTo>
                  <a:lnTo>
                    <a:pt x="1113" y="297"/>
                  </a:lnTo>
                  <a:lnTo>
                    <a:pt x="1113" y="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900"/>
            </a:p>
          </p:txBody>
        </p:sp>
      </p:grpSp>
      <p:sp>
        <p:nvSpPr>
          <p:cNvPr id="7" name="Text Placeholder 17">
            <a:extLst>
              <a:ext uri="{FF2B5EF4-FFF2-40B4-BE49-F238E27FC236}">
                <a16:creationId xmlns:a16="http://schemas.microsoft.com/office/drawing/2014/main" id="{67F605DF-643C-8B14-6DAD-2EA5E33ACE68}"/>
              </a:ext>
            </a:extLst>
          </p:cNvPr>
          <p:cNvSpPr>
            <a:spLocks noGrp="1"/>
          </p:cNvSpPr>
          <p:nvPr>
            <p:ph type="body" sz="quarter" idx="10"/>
          </p:nvPr>
        </p:nvSpPr>
        <p:spPr>
          <a:xfrm>
            <a:off x="330271" y="5789336"/>
            <a:ext cx="5579198" cy="740845"/>
          </a:xfrm>
        </p:spPr>
        <p:txBody>
          <a:bodyPr anchor="b"/>
          <a:lstStyle>
            <a:lvl1pPr>
              <a:defRPr sz="2000">
                <a:solidFill>
                  <a:schemeClr val="bg1"/>
                </a:solidFill>
                <a:latin typeface="Imperial Sans Text Medium" panose="020B0603020202020204" pitchFamily="34" charset="0"/>
                <a:ea typeface="Inter Medium" panose="02000503000000020004" pitchFamily="2" charset="0"/>
              </a:defRPr>
            </a:lvl1pPr>
            <a:lvl2pPr>
              <a:defRPr sz="2200">
                <a:solidFill>
                  <a:schemeClr val="accent1"/>
                </a:solidFill>
                <a:latin typeface="+mn-lt"/>
              </a:defRPr>
            </a:lvl2pPr>
            <a:lvl3pPr>
              <a:defRPr sz="2200">
                <a:solidFill>
                  <a:schemeClr val="accent1"/>
                </a:solidFill>
                <a:latin typeface="+mn-lt"/>
                <a:ea typeface="Inter Medium" panose="02000503000000020004" pitchFamily="2" charset="0"/>
              </a:defRPr>
            </a:lvl3pPr>
            <a:lvl4pPr>
              <a:defRPr sz="2200">
                <a:solidFill>
                  <a:schemeClr val="accent1"/>
                </a:solidFill>
                <a:latin typeface="+mn-lt"/>
                <a:ea typeface="Inter Medium" panose="02000503000000020004" pitchFamily="2" charset="0"/>
              </a:defRPr>
            </a:lvl4pPr>
            <a:lvl5pPr>
              <a:defRPr sz="2200">
                <a:solidFill>
                  <a:schemeClr val="accent1"/>
                </a:solidFill>
                <a:latin typeface="+mn-lt"/>
                <a:ea typeface="Inter Medium" panose="02000503000000020004" pitchFamily="2" charset="0"/>
              </a:defRPr>
            </a:lvl5pPr>
            <a:lvl6pPr marL="1714412" indent="0">
              <a:buNone/>
              <a:defRPr>
                <a:latin typeface="+mn-lt"/>
              </a:defRPr>
            </a:lvl6pPr>
          </a:lstStyle>
          <a:p>
            <a:pPr lvl="0"/>
            <a:r>
              <a:rPr lang="en-GB"/>
              <a:t>Click to edit Master text styles</a:t>
            </a:r>
          </a:p>
        </p:txBody>
      </p:sp>
    </p:spTree>
    <p:extLst>
      <p:ext uri="{BB962C8B-B14F-4D97-AF65-F5344CB8AC3E}">
        <p14:creationId xmlns:p14="http://schemas.microsoft.com/office/powerpoint/2010/main" val="300092682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171181825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Only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1437015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2084810"/>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Only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36668-9440-2FC4-1A20-CEA2160E17C3}"/>
              </a:ext>
            </a:extLst>
          </p:cNvPr>
          <p:cNvSpPr>
            <a:spLocks noGrp="1"/>
          </p:cNvSpPr>
          <p:nvPr>
            <p:ph type="title"/>
          </p:nvPr>
        </p:nvSpPr>
        <p:spPr/>
        <p:txBody>
          <a:bodyPr/>
          <a:lstStyle/>
          <a:p>
            <a:r>
              <a:rPr lang="en-GB"/>
              <a:t>Click to edit Master title style</a:t>
            </a:r>
          </a:p>
        </p:txBody>
      </p:sp>
      <p:sp>
        <p:nvSpPr>
          <p:cNvPr id="3" name="Date Placeholder 2">
            <a:extLst>
              <a:ext uri="{FF2B5EF4-FFF2-40B4-BE49-F238E27FC236}">
                <a16:creationId xmlns:a16="http://schemas.microsoft.com/office/drawing/2014/main" id="{BAA156BD-F388-30EA-2720-04061953B80B}"/>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93FDBFEE-0509-16B7-5DAE-5E0DB02DD78A}"/>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7EAB126A-2C1E-4241-BBEB-C3AA6FE6222E}"/>
              </a:ext>
            </a:extLst>
          </p:cNvPr>
          <p:cNvSpPr>
            <a:spLocks noGrp="1"/>
          </p:cNvSpPr>
          <p:nvPr>
            <p:ph type="sldNum" sz="quarter" idx="12"/>
          </p:nvPr>
        </p:nvSpPr>
        <p:spPr/>
        <p:txBody>
          <a:bodyPr/>
          <a:lstStyle/>
          <a:p>
            <a:fld id="{CBA53E11-492D-48B3-9F9B-09541CA2A39A}" type="slidenum">
              <a:rPr lang="en-GB" smtClean="0"/>
              <a:t>‹#›</a:t>
            </a:fld>
            <a:endParaRPr lang="en-GB"/>
          </a:p>
        </p:txBody>
      </p:sp>
      <p:sp>
        <p:nvSpPr>
          <p:cNvPr id="7" name="Subtitle 2">
            <a:extLst>
              <a:ext uri="{FF2B5EF4-FFF2-40B4-BE49-F238E27FC236}">
                <a16:creationId xmlns:a16="http://schemas.microsoft.com/office/drawing/2014/main" id="{42358139-EACE-E729-C3E3-AD890A6D0F80}"/>
              </a:ext>
            </a:extLst>
          </p:cNvPr>
          <p:cNvSpPr>
            <a:spLocks noGrp="1"/>
          </p:cNvSpPr>
          <p:nvPr>
            <p:ph type="subTitle" idx="13"/>
          </p:nvPr>
        </p:nvSpPr>
        <p:spPr>
          <a:xfrm>
            <a:off x="325800" y="620196"/>
            <a:ext cx="11540763" cy="371567"/>
          </a:xfrm>
        </p:spPr>
        <p:txBody>
          <a:bodyPr/>
          <a:lstStyle>
            <a:lvl1pPr marL="0" indent="0" algn="l">
              <a:lnSpc>
                <a:spcPct val="90000"/>
              </a:lnSpc>
              <a:buNone/>
              <a:defRPr sz="2600">
                <a:solidFill>
                  <a:schemeClr val="accent3"/>
                </a:solidFill>
                <a:latin typeface="+mn-lt"/>
                <a:ea typeface="Inter Medium" panose="02000503000000020004" pitchFamily="2" charset="0"/>
              </a:defRPr>
            </a:lvl1pPr>
            <a:lvl2pPr marL="342882" indent="0" algn="ctr">
              <a:buNone/>
              <a:defRPr sz="1500"/>
            </a:lvl2pPr>
            <a:lvl3pPr marL="685765" indent="0" algn="ctr">
              <a:buNone/>
              <a:defRPr sz="1350"/>
            </a:lvl3pPr>
            <a:lvl4pPr marL="1028647" indent="0" algn="ctr">
              <a:buNone/>
              <a:defRPr sz="1200"/>
            </a:lvl4pPr>
            <a:lvl5pPr marL="1371530" indent="0" algn="ctr">
              <a:buNone/>
              <a:defRPr sz="1200"/>
            </a:lvl5pPr>
            <a:lvl6pPr marL="1714412" indent="0" algn="ctr">
              <a:buNone/>
              <a:defRPr sz="1200"/>
            </a:lvl6pPr>
            <a:lvl7pPr marL="2057295" indent="0" algn="ctr">
              <a:buNone/>
              <a:defRPr sz="1200"/>
            </a:lvl7pPr>
            <a:lvl8pPr marL="2400177" indent="0" algn="ctr">
              <a:buNone/>
              <a:defRPr sz="1200"/>
            </a:lvl8pPr>
            <a:lvl9pPr marL="2743060" indent="0" algn="ctr">
              <a:buNone/>
              <a:defRPr sz="1200"/>
            </a:lvl9pPr>
          </a:lstStyle>
          <a:p>
            <a:r>
              <a:rPr lang="en-GB"/>
              <a:t>Click to edit Master subtitle style</a:t>
            </a:r>
          </a:p>
        </p:txBody>
      </p:sp>
    </p:spTree>
    <p:extLst>
      <p:ext uri="{BB962C8B-B14F-4D97-AF65-F5344CB8AC3E}">
        <p14:creationId xmlns:p14="http://schemas.microsoft.com/office/powerpoint/2010/main" val="258909866"/>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r>
              <a:rPr lang="en-GB"/>
              <a:t>18/09/2025</a:t>
            </a:r>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r>
              <a:rPr lang="en-GB"/>
              <a:t>LhARA Collaboration Meeting</a:t>
            </a:r>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196446497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Smoke">
    <p:bg>
      <p:bgPr>
        <a:solidFill>
          <a:schemeClr val="bg2"/>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r>
              <a:rPr lang="en-GB"/>
              <a:t>18/09/2025</a:t>
            </a:r>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r>
              <a:rPr lang="en-GB"/>
              <a:t>LhARA Collaboration Meeting</a:t>
            </a:r>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375716822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Khaki">
    <p:bg>
      <p:bgPr>
        <a:solidFill>
          <a:srgbClr val="FBF7DC"/>
        </a:solid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0B01DE9-7247-71C2-3301-8F43BD947000}"/>
              </a:ext>
            </a:extLst>
          </p:cNvPr>
          <p:cNvSpPr>
            <a:spLocks noGrp="1"/>
          </p:cNvSpPr>
          <p:nvPr>
            <p:ph type="dt" sz="half" idx="10"/>
          </p:nvPr>
        </p:nvSpPr>
        <p:spPr/>
        <p:txBody>
          <a:bodyPr/>
          <a:lstStyle/>
          <a:p>
            <a:r>
              <a:rPr lang="en-GB"/>
              <a:t>18/09/2025</a:t>
            </a:r>
          </a:p>
        </p:txBody>
      </p:sp>
      <p:sp>
        <p:nvSpPr>
          <p:cNvPr id="3" name="Footer Placeholder 2">
            <a:extLst>
              <a:ext uri="{FF2B5EF4-FFF2-40B4-BE49-F238E27FC236}">
                <a16:creationId xmlns:a16="http://schemas.microsoft.com/office/drawing/2014/main" id="{A0F1F649-B08E-D628-15EF-6CAEE9855C9E}"/>
              </a:ext>
            </a:extLst>
          </p:cNvPr>
          <p:cNvSpPr>
            <a:spLocks noGrp="1"/>
          </p:cNvSpPr>
          <p:nvPr>
            <p:ph type="ftr" sz="quarter" idx="11"/>
          </p:nvPr>
        </p:nvSpPr>
        <p:spPr/>
        <p:txBody>
          <a:bodyPr/>
          <a:lstStyle/>
          <a:p>
            <a:r>
              <a:rPr lang="en-GB"/>
              <a:t>LhARA Collaboration Meeting</a:t>
            </a:r>
          </a:p>
        </p:txBody>
      </p:sp>
      <p:sp>
        <p:nvSpPr>
          <p:cNvPr id="4" name="Slide Number Placeholder 3">
            <a:extLst>
              <a:ext uri="{FF2B5EF4-FFF2-40B4-BE49-F238E27FC236}">
                <a16:creationId xmlns:a16="http://schemas.microsoft.com/office/drawing/2014/main" id="{5C0EDFB5-B3BA-ADA8-4600-FCDAFA1A852F}"/>
              </a:ext>
            </a:extLst>
          </p:cNvPr>
          <p:cNvSpPr>
            <a:spLocks noGrp="1"/>
          </p:cNvSpPr>
          <p:nvPr>
            <p:ph type="sldNum" sz="quarter" idx="12"/>
          </p:nvPr>
        </p:nvSpPr>
        <p:spPr/>
        <p:txBody>
          <a:bodyPr/>
          <a:lstStyle/>
          <a:p>
            <a:fld id="{CBA53E11-492D-48B3-9F9B-09541CA2A39A}" type="slidenum">
              <a:rPr lang="en-GB" smtClean="0"/>
              <a:t>‹#›</a:t>
            </a:fld>
            <a:endParaRPr lang="en-GB"/>
          </a:p>
        </p:txBody>
      </p:sp>
    </p:spTree>
    <p:extLst>
      <p:ext uri="{BB962C8B-B14F-4D97-AF65-F5344CB8AC3E}">
        <p14:creationId xmlns:p14="http://schemas.microsoft.com/office/powerpoint/2010/main" val="4188112911"/>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r>
              <a:rPr lang="en-GB"/>
              <a:t>18/09/2025</a:t>
            </a:r>
            <a:endParaRPr lang="en-US"/>
          </a:p>
        </p:txBody>
      </p:sp>
      <p:sp>
        <p:nvSpPr>
          <p:cNvPr id="5" name="Footer Placeholder 4"/>
          <p:cNvSpPr>
            <a:spLocks noGrp="1"/>
          </p:cNvSpPr>
          <p:nvPr>
            <p:ph type="ftr" sz="quarter" idx="11"/>
          </p:nvPr>
        </p:nvSpPr>
        <p:spPr/>
        <p:txBody>
          <a:bodyPr/>
          <a:lstStyle/>
          <a:p>
            <a:r>
              <a:rPr lang="en-US"/>
              <a:t>LhARA Collaboration Meeting</a:t>
            </a:r>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74780724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Content slide 1">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68581C02-7D6E-E646-8EB8-746BD0509DEA}"/>
              </a:ext>
            </a:extLst>
          </p:cNvPr>
          <p:cNvSpPr/>
          <p:nvPr userDrawn="1"/>
        </p:nvSpPr>
        <p:spPr>
          <a:xfrm>
            <a:off x="0" y="6129716"/>
            <a:ext cx="12191999" cy="728284"/>
          </a:xfrm>
          <a:prstGeom prst="rect">
            <a:avLst/>
          </a:prstGeom>
          <a:gradFill flip="none" rotWithShape="1">
            <a:gsLst>
              <a:gs pos="0">
                <a:srgbClr val="17336F"/>
              </a:gs>
              <a:gs pos="98000">
                <a:srgbClr val="FFFFFF"/>
              </a:gs>
              <a:gs pos="100000">
                <a:srgbClr val="FFFFFF"/>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10" name="Picture Placeholder 9">
            <a:extLst>
              <a:ext uri="{FF2B5EF4-FFF2-40B4-BE49-F238E27FC236}">
                <a16:creationId xmlns:a16="http://schemas.microsoft.com/office/drawing/2014/main" id="{13D6E0C0-DE43-624D-9873-0953E5462B7F}"/>
              </a:ext>
            </a:extLst>
          </p:cNvPr>
          <p:cNvSpPr>
            <a:spLocks noGrp="1"/>
          </p:cNvSpPr>
          <p:nvPr>
            <p:ph type="pic" sz="quarter" idx="10"/>
          </p:nvPr>
        </p:nvSpPr>
        <p:spPr>
          <a:xfrm>
            <a:off x="6132513" y="620712"/>
            <a:ext cx="5472112" cy="4213225"/>
          </a:xfrm>
          <a:prstGeom prst="rect">
            <a:avLst/>
          </a:prstGeom>
          <a:solidFill>
            <a:schemeClr val="bg1">
              <a:lumMod val="85000"/>
            </a:schemeClr>
          </a:solidFill>
        </p:spPr>
        <p:txBody>
          <a:bodyPr/>
          <a:lstStyle/>
          <a:p>
            <a:endParaRPr lang="en-US" dirty="0"/>
          </a:p>
        </p:txBody>
      </p:sp>
      <p:sp>
        <p:nvSpPr>
          <p:cNvPr id="9" name="Rectangle 8">
            <a:extLst>
              <a:ext uri="{FF2B5EF4-FFF2-40B4-BE49-F238E27FC236}">
                <a16:creationId xmlns:a16="http://schemas.microsoft.com/office/drawing/2014/main" id="{7796710C-BEDC-8743-98D8-0AE64833C537}"/>
              </a:ext>
            </a:extLst>
          </p:cNvPr>
          <p:cNvSpPr/>
          <p:nvPr userDrawn="1"/>
        </p:nvSpPr>
        <p:spPr>
          <a:xfrm>
            <a:off x="-1" y="0"/>
            <a:ext cx="153641" cy="6860688"/>
          </a:xfrm>
          <a:prstGeom prst="rect">
            <a:avLst/>
          </a:prstGeom>
          <a:solidFill>
            <a:srgbClr val="1634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7" name="Text Placeholder 6">
            <a:extLst>
              <a:ext uri="{FF2B5EF4-FFF2-40B4-BE49-F238E27FC236}">
                <a16:creationId xmlns:a16="http://schemas.microsoft.com/office/drawing/2014/main" id="{49B5274B-F1E3-464D-869F-C83399524533}"/>
              </a:ext>
            </a:extLst>
          </p:cNvPr>
          <p:cNvSpPr>
            <a:spLocks noGrp="1"/>
          </p:cNvSpPr>
          <p:nvPr>
            <p:ph type="body" sz="quarter" idx="11" hasCustomPrompt="1"/>
          </p:nvPr>
        </p:nvSpPr>
        <p:spPr>
          <a:xfrm>
            <a:off x="1336675" y="519113"/>
            <a:ext cx="4608513" cy="877887"/>
          </a:xfrm>
          <a:prstGeom prst="rect">
            <a:avLst/>
          </a:prstGeom>
        </p:spPr>
        <p:txBody>
          <a:bodyPr/>
          <a:lstStyle>
            <a:lvl1pPr marL="0" indent="0">
              <a:buNone/>
              <a:defRPr sz="3800" b="1">
                <a:latin typeface="Arial" panose="020B0604020202020204" pitchFamily="34" charset="0"/>
                <a:cs typeface="Arial" panose="020B0604020202020204" pitchFamily="34" charset="0"/>
              </a:defRPr>
            </a:lvl1pPr>
            <a:lvl2pPr marL="457200" indent="0">
              <a:buNone/>
              <a:defRPr/>
            </a:lvl2pPr>
          </a:lstStyle>
          <a:p>
            <a:pPr lvl="0"/>
            <a:r>
              <a:rPr lang="en-US" dirty="0"/>
              <a:t>[Heading text]</a:t>
            </a:r>
          </a:p>
        </p:txBody>
      </p:sp>
      <p:sp>
        <p:nvSpPr>
          <p:cNvPr id="12" name="Text Placeholder 11">
            <a:extLst>
              <a:ext uri="{FF2B5EF4-FFF2-40B4-BE49-F238E27FC236}">
                <a16:creationId xmlns:a16="http://schemas.microsoft.com/office/drawing/2014/main" id="{5389A5E1-7687-8E4C-B87F-5B0FB1B9EA91}"/>
              </a:ext>
            </a:extLst>
          </p:cNvPr>
          <p:cNvSpPr>
            <a:spLocks noGrp="1"/>
          </p:cNvSpPr>
          <p:nvPr>
            <p:ph type="body" sz="quarter" idx="12" hasCustomPrompt="1"/>
          </p:nvPr>
        </p:nvSpPr>
        <p:spPr>
          <a:xfrm>
            <a:off x="1336675" y="1943100"/>
            <a:ext cx="4086225" cy="584200"/>
          </a:xfrm>
          <a:prstGeom prst="rect">
            <a:avLst/>
          </a:prstGeom>
        </p:spPr>
        <p:txBody>
          <a:bodyPr/>
          <a:lstStyle>
            <a:lvl1pPr marL="0" indent="0">
              <a:buNone/>
              <a:defRPr>
                <a:solidFill>
                  <a:srgbClr val="000000"/>
                </a:solidFill>
                <a:latin typeface="Arial" panose="020B0604020202020204" pitchFamily="34" charset="0"/>
                <a:cs typeface="Arial" panose="020B0604020202020204" pitchFamily="34" charset="0"/>
              </a:defRPr>
            </a:lvl1pPr>
            <a:lvl2pPr marL="457200" indent="0">
              <a:buNone/>
              <a:defRPr/>
            </a:lvl2pPr>
          </a:lstStyle>
          <a:p>
            <a:pPr lvl="0"/>
            <a:r>
              <a:rPr lang="en-US" dirty="0"/>
              <a:t>[sub heading text]</a:t>
            </a:r>
          </a:p>
        </p:txBody>
      </p:sp>
      <p:sp>
        <p:nvSpPr>
          <p:cNvPr id="14" name="Text Placeholder 13">
            <a:extLst>
              <a:ext uri="{FF2B5EF4-FFF2-40B4-BE49-F238E27FC236}">
                <a16:creationId xmlns:a16="http://schemas.microsoft.com/office/drawing/2014/main" id="{8E79C618-AEDD-1246-A088-10560B0DF68B}"/>
              </a:ext>
            </a:extLst>
          </p:cNvPr>
          <p:cNvSpPr>
            <a:spLocks noGrp="1"/>
          </p:cNvSpPr>
          <p:nvPr>
            <p:ph type="body" sz="quarter" idx="13" hasCustomPrompt="1"/>
          </p:nvPr>
        </p:nvSpPr>
        <p:spPr>
          <a:xfrm>
            <a:off x="1362075" y="2667000"/>
            <a:ext cx="3946525" cy="1993900"/>
          </a:xfrm>
          <a:prstGeom prst="rect">
            <a:avLst/>
          </a:prstGeom>
        </p:spPr>
        <p:txBody>
          <a:bodyPr/>
          <a:lstStyle>
            <a:lvl1pPr marL="285750" marR="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sz="1600">
                <a:solidFill>
                  <a:srgbClr val="000000"/>
                </a:solidFill>
                <a:latin typeface="Arial" panose="020B0604020202020204" pitchFamily="34" charset="0"/>
                <a:cs typeface="Arial" panose="020B0604020202020204" pitchFamily="34" charset="0"/>
              </a:defRPr>
            </a:lvl1pPr>
            <a:lvl2pPr marL="7429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2pPr>
            <a:lvl3pPr marL="12001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3pPr>
            <a:lvl4pPr marL="16573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4pPr>
            <a:lvl5pPr marL="2114550" indent="-285750">
              <a:buClr>
                <a:srgbClr val="17336F"/>
              </a:buClr>
              <a:buFont typeface="Arial" panose="020B0604020202020204" pitchFamily="34" charset="0"/>
              <a:buChar char="•"/>
              <a:defRPr sz="1600">
                <a:solidFill>
                  <a:srgbClr val="000000"/>
                </a:solidFill>
                <a:latin typeface="Arial" panose="020B0604020202020204" pitchFamily="34" charset="0"/>
                <a:cs typeface="Arial" panose="020B0604020202020204" pitchFamily="34" charset="0"/>
              </a:defRPr>
            </a:lvl5pPr>
          </a:lstStyle>
          <a:p>
            <a:pPr lvl="0"/>
            <a:r>
              <a:rPr lang="en-US" dirty="0"/>
              <a:t>[body text]</a:t>
            </a:r>
          </a:p>
          <a:p>
            <a:pPr marL="285750" marR="0" lvl="0" indent="-285750" algn="l" defTabSz="914400" rtl="0" eaLnBrk="1" fontAlgn="auto" latinLnBrk="0" hangingPunct="1">
              <a:lnSpc>
                <a:spcPct val="90000"/>
              </a:lnSpc>
              <a:spcBef>
                <a:spcPts val="1000"/>
              </a:spcBef>
              <a:spcAft>
                <a:spcPts val="0"/>
              </a:spcAft>
              <a:buClr>
                <a:srgbClr val="17336F"/>
              </a:buClr>
              <a:buSzTx/>
              <a:buFont typeface="Arial" panose="020B0604020202020204" pitchFamily="34" charset="0"/>
              <a:buChar char="•"/>
              <a:tabLst/>
              <a:defRPr/>
            </a:pPr>
            <a:r>
              <a:rPr lang="en-US" dirty="0"/>
              <a:t>[body text]</a:t>
            </a:r>
          </a:p>
          <a:p>
            <a:pPr lvl="0"/>
            <a:endParaRPr lang="en-US" dirty="0"/>
          </a:p>
        </p:txBody>
      </p:sp>
      <p:pic>
        <p:nvPicPr>
          <p:cNvPr id="13" name="Picture 12">
            <a:extLst>
              <a:ext uri="{FF2B5EF4-FFF2-40B4-BE49-F238E27FC236}">
                <a16:creationId xmlns:a16="http://schemas.microsoft.com/office/drawing/2014/main" id="{AF27219D-2F81-964C-B8E5-4A1A7D04DB1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75865" y="6193004"/>
            <a:ext cx="1790515" cy="608390"/>
          </a:xfrm>
          <a:prstGeom prst="rect">
            <a:avLst/>
          </a:prstGeom>
        </p:spPr>
      </p:pic>
    </p:spTree>
    <p:extLst>
      <p:ext uri="{BB962C8B-B14F-4D97-AF65-F5344CB8AC3E}">
        <p14:creationId xmlns:p14="http://schemas.microsoft.com/office/powerpoint/2010/main" val="418909972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Smoke">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396122023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Khaki">
    <p:bg>
      <p:bgPr>
        <a:solidFill>
          <a:srgbClr val="FBF7DC"/>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327819"/>
            <a:ext cx="5163243" cy="3101181"/>
          </a:xfrm>
        </p:spPr>
        <p:txBody>
          <a:bodyPr/>
          <a:lstStyle>
            <a:lvl1pPr>
              <a:defRPr sz="6400"/>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025"/>
            <a:ext cx="5777508" cy="3101977"/>
          </a:xfrm>
        </p:spPr>
        <p:txBody>
          <a:bodyPr/>
          <a:lstStyle>
            <a:lvl1pPr>
              <a:defRPr>
                <a:solidFill>
                  <a:schemeClr val="accent1"/>
                </a:solidFill>
              </a:defRPr>
            </a:lvl1pPr>
            <a:lvl2pPr>
              <a:defRPr>
                <a:solidFill>
                  <a:schemeClr val="accent1"/>
                </a:solidFill>
              </a:defRPr>
            </a:lvl2pPr>
            <a:lvl3pPr>
              <a:defRPr>
                <a:solidFill>
                  <a:schemeClr val="accent1"/>
                </a:solidFill>
              </a:defRPr>
            </a:lvl3pPr>
            <a:lvl4pPr>
              <a:defRPr>
                <a:solidFill>
                  <a:schemeClr val="accent1"/>
                </a:solidFill>
              </a:defRPr>
            </a:lvl4pPr>
            <a:lvl5pPr>
              <a:defRPr>
                <a:solidFill>
                  <a:schemeClr val="accent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Tree>
    <p:extLst>
      <p:ext uri="{BB962C8B-B14F-4D97-AF65-F5344CB8AC3E}">
        <p14:creationId xmlns:p14="http://schemas.microsoft.com/office/powerpoint/2010/main" val="40348320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319FE4-6876-B5B6-E975-473C9AD4B5B2}"/>
              </a:ext>
            </a:extLst>
          </p:cNvPr>
          <p:cNvSpPr>
            <a:spLocks noGrp="1"/>
          </p:cNvSpPr>
          <p:nvPr>
            <p:ph type="title"/>
          </p:nvPr>
        </p:nvSpPr>
        <p:spPr>
          <a:xfrm>
            <a:off x="318494" y="238870"/>
            <a:ext cx="5163243" cy="3190130"/>
          </a:xfrm>
        </p:spPr>
        <p:txBody>
          <a:bodyPr/>
          <a:lstStyle>
            <a:lvl1pPr>
              <a:defRPr sz="6400">
                <a:solidFill>
                  <a:schemeClr val="bg1"/>
                </a:solidFill>
              </a:defRPr>
            </a:lvl1pPr>
          </a:lstStyle>
          <a:p>
            <a:r>
              <a:rPr lang="en-GB"/>
              <a:t>Click to edit Master title style</a:t>
            </a:r>
            <a:endParaRPr lang="en-US"/>
          </a:p>
        </p:txBody>
      </p:sp>
      <p:sp>
        <p:nvSpPr>
          <p:cNvPr id="3" name="Date Placeholder 2">
            <a:extLst>
              <a:ext uri="{FF2B5EF4-FFF2-40B4-BE49-F238E27FC236}">
                <a16:creationId xmlns:a16="http://schemas.microsoft.com/office/drawing/2014/main" id="{089A3DB1-810F-A8E3-C248-4835CAA99DF5}"/>
              </a:ext>
            </a:extLst>
          </p:cNvPr>
          <p:cNvSpPr>
            <a:spLocks noGrp="1"/>
          </p:cNvSpPr>
          <p:nvPr>
            <p:ph type="dt" sz="half" idx="10"/>
          </p:nvPr>
        </p:nvSpPr>
        <p:spPr/>
        <p:txBody>
          <a:bodyPr/>
          <a:lstStyle>
            <a:lvl1pPr>
              <a:defRPr>
                <a:solidFill>
                  <a:schemeClr val="bg1"/>
                </a:solidFill>
              </a:defRPr>
            </a:lvl1pPr>
          </a:lstStyle>
          <a:p>
            <a:r>
              <a:rPr lang="en-GB"/>
              <a:t>18/09/2025</a:t>
            </a:r>
          </a:p>
        </p:txBody>
      </p:sp>
      <p:sp>
        <p:nvSpPr>
          <p:cNvPr id="4" name="Footer Placeholder 3">
            <a:extLst>
              <a:ext uri="{FF2B5EF4-FFF2-40B4-BE49-F238E27FC236}">
                <a16:creationId xmlns:a16="http://schemas.microsoft.com/office/drawing/2014/main" id="{A6B777E5-A94F-F8C3-D5F7-C4C35810FF1A}"/>
              </a:ext>
            </a:extLst>
          </p:cNvPr>
          <p:cNvSpPr>
            <a:spLocks noGrp="1"/>
          </p:cNvSpPr>
          <p:nvPr>
            <p:ph type="ftr" sz="quarter" idx="11"/>
          </p:nvPr>
        </p:nvSpPr>
        <p:spPr/>
        <p:txBody>
          <a:bodyPr/>
          <a:lstStyle>
            <a:lvl1pPr>
              <a:defRPr>
                <a:solidFill>
                  <a:schemeClr val="bg1"/>
                </a:solidFill>
              </a:defRPr>
            </a:lvl1pPr>
          </a:lstStyle>
          <a:p>
            <a:r>
              <a:rPr lang="en-GB"/>
              <a:t>LhARA Collaboration Meeting</a:t>
            </a:r>
          </a:p>
        </p:txBody>
      </p:sp>
      <p:sp>
        <p:nvSpPr>
          <p:cNvPr id="5" name="Slide Number Placeholder 4">
            <a:extLst>
              <a:ext uri="{FF2B5EF4-FFF2-40B4-BE49-F238E27FC236}">
                <a16:creationId xmlns:a16="http://schemas.microsoft.com/office/drawing/2014/main" id="{8A089025-7C4D-C600-55FE-4CBA1AECC50A}"/>
              </a:ext>
            </a:extLst>
          </p:cNvPr>
          <p:cNvSpPr>
            <a:spLocks noGrp="1"/>
          </p:cNvSpPr>
          <p:nvPr>
            <p:ph type="sldNum" sz="quarter" idx="12"/>
          </p:nvPr>
        </p:nvSpPr>
        <p:spPr/>
        <p:txBody>
          <a:bodyPr/>
          <a:lstStyle>
            <a:lvl1pPr>
              <a:defRPr>
                <a:solidFill>
                  <a:schemeClr val="bg1"/>
                </a:solidFill>
              </a:defRPr>
            </a:lvl1pPr>
          </a:lstStyle>
          <a:p>
            <a:fld id="{CBA53E11-492D-48B3-9F9B-09541CA2A39A}" type="slidenum">
              <a:rPr lang="en-GB" smtClean="0"/>
              <a:pPr/>
              <a:t>‹#›</a:t>
            </a:fld>
            <a:endParaRPr lang="en-GB"/>
          </a:p>
        </p:txBody>
      </p:sp>
      <p:sp>
        <p:nvSpPr>
          <p:cNvPr id="7" name="Content Placeholder 6">
            <a:extLst>
              <a:ext uri="{FF2B5EF4-FFF2-40B4-BE49-F238E27FC236}">
                <a16:creationId xmlns:a16="http://schemas.microsoft.com/office/drawing/2014/main" id="{3F3EA03B-C9D6-61A6-148F-9BF74F07D9B8}"/>
              </a:ext>
            </a:extLst>
          </p:cNvPr>
          <p:cNvSpPr>
            <a:spLocks noGrp="1"/>
          </p:cNvSpPr>
          <p:nvPr>
            <p:ph sz="quarter" idx="13"/>
          </p:nvPr>
        </p:nvSpPr>
        <p:spPr>
          <a:xfrm>
            <a:off x="6096001" y="327819"/>
            <a:ext cx="5777508" cy="3101183"/>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TextBox 7">
            <a:extLst>
              <a:ext uri="{FF2B5EF4-FFF2-40B4-BE49-F238E27FC236}">
                <a16:creationId xmlns:a16="http://schemas.microsoft.com/office/drawing/2014/main" id="{F9C35426-417C-E41E-5A03-5974D3C79A08}"/>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a:solidFill>
                  <a:schemeClr val="bg1"/>
                </a:solidFill>
                <a:latin typeface="+mj-lt"/>
              </a:rPr>
              <a:t>Imperial College London</a:t>
            </a:r>
          </a:p>
        </p:txBody>
      </p:sp>
    </p:spTree>
    <p:extLst>
      <p:ext uri="{BB962C8B-B14F-4D97-AF65-F5344CB8AC3E}">
        <p14:creationId xmlns:p14="http://schemas.microsoft.com/office/powerpoint/2010/main" val="751618283"/>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63" Type="http://schemas.openxmlformats.org/officeDocument/2006/relationships/slideLayout" Target="../slideLayouts/slideLayout63.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66" Type="http://schemas.openxmlformats.org/officeDocument/2006/relationships/theme" Target="../theme/theme1.xml"/><Relationship Id="rId5" Type="http://schemas.openxmlformats.org/officeDocument/2006/relationships/slideLayout" Target="../slideLayouts/slideLayout5.xml"/><Relationship Id="rId61" Type="http://schemas.openxmlformats.org/officeDocument/2006/relationships/slideLayout" Target="../slideLayouts/slideLayout6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56" Type="http://schemas.openxmlformats.org/officeDocument/2006/relationships/slideLayout" Target="../slideLayouts/slideLayout56.xml"/><Relationship Id="rId64" Type="http://schemas.openxmlformats.org/officeDocument/2006/relationships/slideLayout" Target="../slideLayouts/slideLayout64.xml"/><Relationship Id="rId8" Type="http://schemas.openxmlformats.org/officeDocument/2006/relationships/slideLayout" Target="../slideLayouts/slideLayout8.xml"/><Relationship Id="rId51" Type="http://schemas.openxmlformats.org/officeDocument/2006/relationships/slideLayout" Target="../slideLayouts/slideLayout5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00F4440-CEDC-0D92-E0D5-5C1E3B59B1DA}"/>
              </a:ext>
            </a:extLst>
          </p:cNvPr>
          <p:cNvSpPr>
            <a:spLocks noGrp="1"/>
          </p:cNvSpPr>
          <p:nvPr>
            <p:ph type="title"/>
          </p:nvPr>
        </p:nvSpPr>
        <p:spPr>
          <a:xfrm>
            <a:off x="325800" y="252000"/>
            <a:ext cx="11540763" cy="378044"/>
          </a:xfrm>
          <a:prstGeom prst="rect">
            <a:avLst/>
          </a:prstGeom>
        </p:spPr>
        <p:txBody>
          <a:bodyPr vert="horz" lIns="0" tIns="0" rIns="0" bIns="0" rtlCol="0" anchor="t">
            <a:noAutofit/>
          </a:bodyPr>
          <a:lstStyle/>
          <a:p>
            <a:r>
              <a:rPr lang="en-GB"/>
              <a:t>Click to edit Master title style</a:t>
            </a:r>
          </a:p>
        </p:txBody>
      </p:sp>
      <p:sp>
        <p:nvSpPr>
          <p:cNvPr id="3" name="Text Placeholder 2">
            <a:extLst>
              <a:ext uri="{FF2B5EF4-FFF2-40B4-BE49-F238E27FC236}">
                <a16:creationId xmlns:a16="http://schemas.microsoft.com/office/drawing/2014/main" id="{DBCA021F-8558-9528-DA3D-486CCDBEB58F}"/>
              </a:ext>
            </a:extLst>
          </p:cNvPr>
          <p:cNvSpPr>
            <a:spLocks noGrp="1"/>
          </p:cNvSpPr>
          <p:nvPr>
            <p:ph type="body" idx="1"/>
          </p:nvPr>
        </p:nvSpPr>
        <p:spPr>
          <a:xfrm>
            <a:off x="326232" y="1394619"/>
            <a:ext cx="11541025" cy="4866481"/>
          </a:xfrm>
          <a:prstGeom prst="rect">
            <a:avLst/>
          </a:prstGeom>
        </p:spPr>
        <p:txBody>
          <a:bodyPr vert="horz" lIns="0" tIns="0" rIns="0" bIns="0" rtlCol="0">
            <a:no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4" name="Date Placeholder 3">
            <a:extLst>
              <a:ext uri="{FF2B5EF4-FFF2-40B4-BE49-F238E27FC236}">
                <a16:creationId xmlns:a16="http://schemas.microsoft.com/office/drawing/2014/main" id="{1CD1A8F0-AC4B-E4A0-94D0-99C4BFD973A7}"/>
              </a:ext>
            </a:extLst>
          </p:cNvPr>
          <p:cNvSpPr>
            <a:spLocks noGrp="1"/>
          </p:cNvSpPr>
          <p:nvPr>
            <p:ph type="dt" sz="half" idx="2"/>
          </p:nvPr>
        </p:nvSpPr>
        <p:spPr>
          <a:xfrm>
            <a:off x="10641349" y="6393702"/>
            <a:ext cx="1233647" cy="137270"/>
          </a:xfrm>
          <a:prstGeom prst="rect">
            <a:avLst/>
          </a:prstGeom>
        </p:spPr>
        <p:txBody>
          <a:bodyPr vert="horz" lIns="0" tIns="0" rIns="0" bIns="0" rtlCol="0" anchor="b">
            <a:noAutofit/>
          </a:bodyPr>
          <a:lstStyle>
            <a:lvl1pPr algn="r">
              <a:defRPr sz="850">
                <a:solidFill>
                  <a:schemeClr val="accent1"/>
                </a:solidFill>
              </a:defRPr>
            </a:lvl1pPr>
          </a:lstStyle>
          <a:p>
            <a:r>
              <a:rPr lang="en-GB"/>
              <a:t>18/09/2025</a:t>
            </a:r>
          </a:p>
        </p:txBody>
      </p:sp>
      <p:sp>
        <p:nvSpPr>
          <p:cNvPr id="5" name="Footer Placeholder 4">
            <a:extLst>
              <a:ext uri="{FF2B5EF4-FFF2-40B4-BE49-F238E27FC236}">
                <a16:creationId xmlns:a16="http://schemas.microsoft.com/office/drawing/2014/main" id="{5EC0FC7A-298A-77A0-6596-56B0B3FD8C37}"/>
              </a:ext>
            </a:extLst>
          </p:cNvPr>
          <p:cNvSpPr>
            <a:spLocks noGrp="1"/>
          </p:cNvSpPr>
          <p:nvPr>
            <p:ph type="ftr" sz="quarter" idx="3"/>
          </p:nvPr>
        </p:nvSpPr>
        <p:spPr>
          <a:xfrm>
            <a:off x="1965261" y="6393702"/>
            <a:ext cx="3423452" cy="137272"/>
          </a:xfrm>
          <a:prstGeom prst="rect">
            <a:avLst/>
          </a:prstGeom>
        </p:spPr>
        <p:txBody>
          <a:bodyPr vert="horz" lIns="0" tIns="0" rIns="0" bIns="0" rtlCol="0" anchor="b">
            <a:noAutofit/>
          </a:bodyPr>
          <a:lstStyle>
            <a:lvl1pPr algn="l">
              <a:defRPr sz="850">
                <a:solidFill>
                  <a:schemeClr val="accent1"/>
                </a:solidFill>
              </a:defRPr>
            </a:lvl1pPr>
          </a:lstStyle>
          <a:p>
            <a:r>
              <a:rPr lang="en-GB"/>
              <a:t>LhARA Collaboration Meeting</a:t>
            </a:r>
          </a:p>
        </p:txBody>
      </p:sp>
      <p:sp>
        <p:nvSpPr>
          <p:cNvPr id="6" name="Slide Number Placeholder 5">
            <a:extLst>
              <a:ext uri="{FF2B5EF4-FFF2-40B4-BE49-F238E27FC236}">
                <a16:creationId xmlns:a16="http://schemas.microsoft.com/office/drawing/2014/main" id="{B4517C40-7EB7-0CFD-6F6C-54AE57DE17D5}"/>
              </a:ext>
            </a:extLst>
          </p:cNvPr>
          <p:cNvSpPr>
            <a:spLocks noGrp="1"/>
          </p:cNvSpPr>
          <p:nvPr>
            <p:ph type="sldNum" sz="quarter" idx="4"/>
          </p:nvPr>
        </p:nvSpPr>
        <p:spPr>
          <a:xfrm>
            <a:off x="5936755" y="6393702"/>
            <a:ext cx="318491" cy="137272"/>
          </a:xfrm>
          <a:prstGeom prst="rect">
            <a:avLst/>
          </a:prstGeom>
        </p:spPr>
        <p:txBody>
          <a:bodyPr vert="horz" lIns="0" tIns="0" rIns="0" bIns="0" rtlCol="0" anchor="b">
            <a:noAutofit/>
          </a:bodyPr>
          <a:lstStyle>
            <a:lvl1pPr algn="ctr">
              <a:defRPr sz="850" b="1">
                <a:solidFill>
                  <a:schemeClr val="accent1"/>
                </a:solidFill>
              </a:defRPr>
            </a:lvl1pPr>
          </a:lstStyle>
          <a:p>
            <a:fld id="{CBA53E11-492D-48B3-9F9B-09541CA2A39A}" type="slidenum">
              <a:rPr lang="en-GB" smtClean="0"/>
              <a:pPr/>
              <a:t>‹#›</a:t>
            </a:fld>
            <a:endParaRPr lang="en-GB"/>
          </a:p>
        </p:txBody>
      </p:sp>
      <p:sp>
        <p:nvSpPr>
          <p:cNvPr id="7" name="TextBox 6">
            <a:extLst>
              <a:ext uri="{FF2B5EF4-FFF2-40B4-BE49-F238E27FC236}">
                <a16:creationId xmlns:a16="http://schemas.microsoft.com/office/drawing/2014/main" id="{D296CDD9-97E9-735B-8549-0F3AE3CCAC58}"/>
              </a:ext>
            </a:extLst>
          </p:cNvPr>
          <p:cNvSpPr txBox="1"/>
          <p:nvPr userDrawn="1"/>
        </p:nvSpPr>
        <p:spPr>
          <a:xfrm>
            <a:off x="326232" y="6393702"/>
            <a:ext cx="1417500" cy="137272"/>
          </a:xfrm>
          <a:prstGeom prst="rect">
            <a:avLst/>
          </a:prstGeom>
          <a:noFill/>
        </p:spPr>
        <p:txBody>
          <a:bodyPr wrap="square" lIns="0" tIns="0" rIns="0" bIns="0" rtlCol="0" anchor="b">
            <a:noAutofit/>
          </a:bodyPr>
          <a:lstStyle/>
          <a:p>
            <a:pPr algn="l"/>
            <a:r>
              <a:rPr lang="en-US" sz="850" b="0">
                <a:solidFill>
                  <a:schemeClr val="accent1"/>
                </a:solidFill>
                <a:latin typeface="+mj-lt"/>
              </a:rPr>
              <a:t>Imperial College London</a:t>
            </a:r>
          </a:p>
        </p:txBody>
      </p:sp>
    </p:spTree>
    <p:extLst>
      <p:ext uri="{BB962C8B-B14F-4D97-AF65-F5344CB8AC3E}">
        <p14:creationId xmlns:p14="http://schemas.microsoft.com/office/powerpoint/2010/main" val="1145082161"/>
      </p:ext>
    </p:extLst>
  </p:cSld>
  <p:clrMap bg1="lt1" tx1="dk1" bg2="lt2" tx2="dk2" accent1="accent1" accent2="accent2" accent3="accent3" accent4="accent4" accent5="accent5" accent6="accent6" hlink="hlink" folHlink="folHlink"/>
  <p:sldLayoutIdLst>
    <p:sldLayoutId id="2147483656" r:id="rId1"/>
    <p:sldLayoutId id="2147483679" r:id="rId2"/>
    <p:sldLayoutId id="2147483680" r:id="rId3"/>
    <p:sldLayoutId id="2147483649" r:id="rId4"/>
    <p:sldLayoutId id="2147483657" r:id="rId5"/>
    <p:sldLayoutId id="2147483658" r:id="rId6"/>
    <p:sldLayoutId id="2147483681" r:id="rId7"/>
    <p:sldLayoutId id="2147483682" r:id="rId8"/>
    <p:sldLayoutId id="2147483675" r:id="rId9"/>
    <p:sldLayoutId id="2147483650" r:id="rId10"/>
    <p:sldLayoutId id="2147483683" r:id="rId11"/>
    <p:sldLayoutId id="2147483684" r:id="rId12"/>
    <p:sldLayoutId id="2147483652" r:id="rId13"/>
    <p:sldLayoutId id="2147483685" r:id="rId14"/>
    <p:sldLayoutId id="2147483686" r:id="rId15"/>
    <p:sldLayoutId id="2147483659" r:id="rId16"/>
    <p:sldLayoutId id="2147483687" r:id="rId17"/>
    <p:sldLayoutId id="2147483688" r:id="rId18"/>
    <p:sldLayoutId id="2147483660" r:id="rId19"/>
    <p:sldLayoutId id="2147483689" r:id="rId20"/>
    <p:sldLayoutId id="2147483690" r:id="rId21"/>
    <p:sldLayoutId id="2147483677" r:id="rId22"/>
    <p:sldLayoutId id="2147483691" r:id="rId23"/>
    <p:sldLayoutId id="2147483692" r:id="rId24"/>
    <p:sldLayoutId id="2147483676" r:id="rId25"/>
    <p:sldLayoutId id="2147483667" r:id="rId26"/>
    <p:sldLayoutId id="2147483693" r:id="rId27"/>
    <p:sldLayoutId id="2147483694" r:id="rId28"/>
    <p:sldLayoutId id="2147483666" r:id="rId29"/>
    <p:sldLayoutId id="2147483661" r:id="rId30"/>
    <p:sldLayoutId id="2147483695" r:id="rId31"/>
    <p:sldLayoutId id="2147483696" r:id="rId32"/>
    <p:sldLayoutId id="2147483669" r:id="rId33"/>
    <p:sldLayoutId id="2147483697" r:id="rId34"/>
    <p:sldLayoutId id="2147483698" r:id="rId35"/>
    <p:sldLayoutId id="2147483678" r:id="rId36"/>
    <p:sldLayoutId id="2147483699" r:id="rId37"/>
    <p:sldLayoutId id="2147483700" r:id="rId38"/>
    <p:sldLayoutId id="2147483662" r:id="rId39"/>
    <p:sldLayoutId id="2147483701" r:id="rId40"/>
    <p:sldLayoutId id="2147483702" r:id="rId41"/>
    <p:sldLayoutId id="2147483663" r:id="rId42"/>
    <p:sldLayoutId id="2147483703" r:id="rId43"/>
    <p:sldLayoutId id="2147483704" r:id="rId44"/>
    <p:sldLayoutId id="2147483664" r:id="rId45"/>
    <p:sldLayoutId id="2147483705" r:id="rId46"/>
    <p:sldLayoutId id="2147483706" r:id="rId47"/>
    <p:sldLayoutId id="2147483665" r:id="rId48"/>
    <p:sldLayoutId id="2147483671" r:id="rId49"/>
    <p:sldLayoutId id="2147483707" r:id="rId50"/>
    <p:sldLayoutId id="2147483708" r:id="rId51"/>
    <p:sldLayoutId id="2147483670" r:id="rId52"/>
    <p:sldLayoutId id="2147483672" r:id="rId53"/>
    <p:sldLayoutId id="2147483674" r:id="rId54"/>
    <p:sldLayoutId id="2147483709" r:id="rId55"/>
    <p:sldLayoutId id="2147483710" r:id="rId56"/>
    <p:sldLayoutId id="2147483673" r:id="rId57"/>
    <p:sldLayoutId id="2147483654" r:id="rId58"/>
    <p:sldLayoutId id="2147483711" r:id="rId59"/>
    <p:sldLayoutId id="2147483712" r:id="rId60"/>
    <p:sldLayoutId id="2147483655" r:id="rId61"/>
    <p:sldLayoutId id="2147483713" r:id="rId62"/>
    <p:sldLayoutId id="2147483714" r:id="rId63"/>
    <p:sldLayoutId id="2147483715" r:id="rId64"/>
    <p:sldLayoutId id="2147483716" r:id="rId65"/>
  </p:sldLayoutIdLst>
  <p:hf hdr="0"/>
  <p:txStyles>
    <p:titleStyle>
      <a:lvl1pPr algn="l" defTabSz="685765" rtl="0" eaLnBrk="1" latinLnBrk="0" hangingPunct="1">
        <a:lnSpc>
          <a:spcPct val="90000"/>
        </a:lnSpc>
        <a:spcBef>
          <a:spcPct val="0"/>
        </a:spcBef>
        <a:buNone/>
        <a:defRPr sz="2600" b="0" kern="1200">
          <a:solidFill>
            <a:schemeClr val="accent1"/>
          </a:solidFill>
          <a:latin typeface="+mj-lt"/>
          <a:ea typeface="+mj-ea"/>
          <a:cs typeface="+mj-cs"/>
        </a:defRPr>
      </a:lvl1pPr>
    </p:titleStyle>
    <p:body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685765" rtl="0" eaLnBrk="1" latinLnBrk="0" hangingPunct="1">
        <a:defRPr sz="1600" kern="1200">
          <a:solidFill>
            <a:schemeClr val="tx1"/>
          </a:solidFill>
          <a:latin typeface="+mn-lt"/>
          <a:ea typeface="+mn-ea"/>
          <a:cs typeface="+mn-cs"/>
        </a:defRPr>
      </a:lvl1pPr>
      <a:lvl2pPr marL="342882" algn="l" defTabSz="685765" rtl="0" eaLnBrk="1" latinLnBrk="0" hangingPunct="1">
        <a:defRPr sz="1600" kern="1200">
          <a:solidFill>
            <a:schemeClr val="tx1"/>
          </a:solidFill>
          <a:latin typeface="+mn-lt"/>
          <a:ea typeface="+mn-ea"/>
          <a:cs typeface="+mn-cs"/>
        </a:defRPr>
      </a:lvl2pPr>
      <a:lvl3pPr marL="685765" algn="l" defTabSz="685765" rtl="0" eaLnBrk="1" latinLnBrk="0" hangingPunct="1">
        <a:defRPr sz="1600" kern="1200">
          <a:solidFill>
            <a:schemeClr val="tx1"/>
          </a:solidFill>
          <a:latin typeface="+mn-lt"/>
          <a:ea typeface="+mn-ea"/>
          <a:cs typeface="+mn-cs"/>
        </a:defRPr>
      </a:lvl3pPr>
      <a:lvl4pPr marL="1028647" algn="l" defTabSz="685765" rtl="0" eaLnBrk="1" latinLnBrk="0" hangingPunct="1">
        <a:defRPr sz="1600" kern="1200">
          <a:solidFill>
            <a:schemeClr val="tx1"/>
          </a:solidFill>
          <a:latin typeface="+mn-lt"/>
          <a:ea typeface="+mn-ea"/>
          <a:cs typeface="+mn-cs"/>
        </a:defRPr>
      </a:lvl4pPr>
      <a:lvl5pPr marL="1371530" algn="l" defTabSz="685765" rtl="0" eaLnBrk="1" latinLnBrk="0" hangingPunct="1">
        <a:defRPr sz="1600" kern="1200">
          <a:solidFill>
            <a:schemeClr val="tx1"/>
          </a:solidFill>
          <a:latin typeface="+mn-lt"/>
          <a:ea typeface="+mn-ea"/>
          <a:cs typeface="+mn-cs"/>
        </a:defRPr>
      </a:lvl5pPr>
      <a:lvl6pPr marL="1714412" algn="l" defTabSz="685765" rtl="0" eaLnBrk="1" latinLnBrk="0" hangingPunct="1">
        <a:defRPr sz="1600" kern="1200">
          <a:solidFill>
            <a:schemeClr val="tx1"/>
          </a:solidFill>
          <a:latin typeface="+mn-lt"/>
          <a:ea typeface="+mn-ea"/>
          <a:cs typeface="+mn-cs"/>
        </a:defRPr>
      </a:lvl6pPr>
      <a:lvl7pPr marL="2057295" algn="l" defTabSz="685765" rtl="0" eaLnBrk="1" latinLnBrk="0" hangingPunct="1">
        <a:defRPr sz="1600" kern="1200">
          <a:solidFill>
            <a:schemeClr val="tx1"/>
          </a:solidFill>
          <a:latin typeface="+mn-lt"/>
          <a:ea typeface="+mn-ea"/>
          <a:cs typeface="+mn-cs"/>
        </a:defRPr>
      </a:lvl7pPr>
      <a:lvl8pPr marL="2400177" algn="l" defTabSz="685765" rtl="0" eaLnBrk="1" latinLnBrk="0" hangingPunct="1">
        <a:defRPr sz="1600" kern="1200">
          <a:solidFill>
            <a:schemeClr val="tx1"/>
          </a:solidFill>
          <a:latin typeface="+mn-lt"/>
          <a:ea typeface="+mn-ea"/>
          <a:cs typeface="+mn-cs"/>
        </a:defRPr>
      </a:lvl8pPr>
      <a:lvl9pPr marL="2743060" algn="l" defTabSz="685765" rtl="0" eaLnBrk="1" latinLnBrk="0" hangingPunct="1">
        <a:defRPr sz="16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orient="horz" pos="2160" userDrawn="1">
          <p15:clr>
            <a:srgbClr val="F26B43"/>
          </p15:clr>
        </p15:guide>
        <p15:guide id="3" pos="206" userDrawn="1">
          <p15:clr>
            <a:srgbClr val="F26B43"/>
          </p15:clr>
        </p15:guide>
        <p15:guide id="4" pos="7475" userDrawn="1">
          <p15:clr>
            <a:srgbClr val="F26B43"/>
          </p15:clr>
        </p15:guide>
        <p15:guide id="5" orient="horz" pos="207" userDrawn="1">
          <p15:clr>
            <a:srgbClr val="F26B43"/>
          </p15:clr>
        </p15:guide>
        <p15:guide id="6" orient="horz" pos="4114" userDrawn="1">
          <p15:clr>
            <a:srgbClr val="F26B43"/>
          </p15:clr>
        </p15:guide>
        <p15:guide id="7" orient="horz" pos="3944" userDrawn="1">
          <p15:clr>
            <a:srgbClr val="F26B43"/>
          </p15:clr>
        </p15:guide>
        <p15:guide id="8" orient="horz" pos="879" userDrawn="1">
          <p15:clr>
            <a:srgbClr val="F26B43"/>
          </p15:clr>
        </p15:guide>
        <p15:guide id="9" pos="3723" userDrawn="1">
          <p15:clr>
            <a:srgbClr val="F26B43"/>
          </p15:clr>
        </p15:guide>
        <p15:guide id="10" pos="3958"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65.xml"/></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5.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2.png"/><Relationship Id="rId1" Type="http://schemas.openxmlformats.org/officeDocument/2006/relationships/slideLayout" Target="../slideLayouts/slideLayout65.xml"/><Relationship Id="rId4" Type="http://schemas.openxmlformats.org/officeDocument/2006/relationships/image" Target="../media/image2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5.xml"/></Relationships>
</file>

<file path=ppt/slides/_rels/slide1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5.xml"/></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10.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0.xml"/><Relationship Id="rId4" Type="http://schemas.openxmlformats.org/officeDocument/2006/relationships/image" Target="../media/image36.png"/></Relationships>
</file>

<file path=ppt/slides/_rels/slide1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xml"/><Relationship Id="rId1" Type="http://schemas.openxmlformats.org/officeDocument/2006/relationships/slideLayout" Target="../slideLayouts/slideLayout10.xml"/><Relationship Id="rId4" Type="http://schemas.openxmlformats.org/officeDocument/2006/relationships/image" Target="../media/image38.png"/></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xml"/><Relationship Id="rId1" Type="http://schemas.openxmlformats.org/officeDocument/2006/relationships/slideLayout" Target="../slideLayouts/slideLayout10.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3.png"/><Relationship Id="rId7" Type="http://schemas.openxmlformats.org/officeDocument/2006/relationships/image" Target="../media/image46.png"/><Relationship Id="rId2" Type="http://schemas.openxmlformats.org/officeDocument/2006/relationships/image" Target="../media/image42.png"/><Relationship Id="rId1" Type="http://schemas.openxmlformats.org/officeDocument/2006/relationships/slideLayout" Target="../slideLayouts/slideLayout10.xml"/><Relationship Id="rId6" Type="http://schemas.openxmlformats.org/officeDocument/2006/relationships/image" Target="../media/image45.png"/><Relationship Id="rId5" Type="http://schemas.openxmlformats.org/officeDocument/2006/relationships/image" Target="../media/image31.png"/><Relationship Id="rId4" Type="http://schemas.openxmlformats.org/officeDocument/2006/relationships/image" Target="../media/image44.png"/><Relationship Id="rId9" Type="http://schemas.openxmlformats.org/officeDocument/2006/relationships/image" Target="../media/image48.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10.xml"/><Relationship Id="rId5" Type="http://schemas.openxmlformats.org/officeDocument/2006/relationships/image" Target="../media/image51.png"/><Relationship Id="rId4" Type="http://schemas.openxmlformats.org/officeDocument/2006/relationships/image" Target="../media/image5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0.png"/><Relationship Id="rId2" Type="http://schemas.openxmlformats.org/officeDocument/2006/relationships/image" Target="../media/image5.png"/><Relationship Id="rId1" Type="http://schemas.openxmlformats.org/officeDocument/2006/relationships/slideLayout" Target="../slideLayouts/slideLayout10.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A674FCE-6139-584B-8939-66E7666A49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0F7F6C5-7663-81E3-7A6D-28EB77EE07F0}"/>
              </a:ext>
            </a:extLst>
          </p:cNvPr>
          <p:cNvSpPr>
            <a:spLocks noGrp="1"/>
          </p:cNvSpPr>
          <p:nvPr>
            <p:ph type="ctrTitle"/>
          </p:nvPr>
        </p:nvSpPr>
        <p:spPr/>
        <p:txBody>
          <a:bodyPr/>
          <a:lstStyle/>
          <a:p>
            <a:r>
              <a:rPr lang="en-US" dirty="0"/>
              <a:t>Beamline Diagnostics for </a:t>
            </a:r>
            <a:r>
              <a:rPr lang="en-US" dirty="0" err="1"/>
              <a:t>PoPLaR</a:t>
            </a:r>
            <a:endParaRPr lang="en-US" dirty="0"/>
          </a:p>
        </p:txBody>
      </p:sp>
      <p:sp>
        <p:nvSpPr>
          <p:cNvPr id="3" name="Subtitle 2">
            <a:extLst>
              <a:ext uri="{FF2B5EF4-FFF2-40B4-BE49-F238E27FC236}">
                <a16:creationId xmlns:a16="http://schemas.microsoft.com/office/drawing/2014/main" id="{347E46DE-3D3C-51AF-CB9E-605A91582672}"/>
              </a:ext>
            </a:extLst>
          </p:cNvPr>
          <p:cNvSpPr>
            <a:spLocks noGrp="1"/>
          </p:cNvSpPr>
          <p:nvPr>
            <p:ph type="subTitle" idx="1"/>
          </p:nvPr>
        </p:nvSpPr>
        <p:spPr/>
        <p:txBody>
          <a:bodyPr/>
          <a:lstStyle/>
          <a:p>
            <a:r>
              <a:rPr lang="en-US" sz="2200" dirty="0"/>
              <a:t>Presenter: Calvin Dyson</a:t>
            </a:r>
          </a:p>
          <a:p>
            <a:endParaRPr lang="en-US" sz="2200" dirty="0"/>
          </a:p>
          <a:p>
            <a:endParaRPr lang="en-US" sz="2200" dirty="0"/>
          </a:p>
          <a:p>
            <a:r>
              <a:rPr lang="en-GB" sz="2200" dirty="0"/>
              <a:t>18</a:t>
            </a:r>
            <a:r>
              <a:rPr lang="en-GB" sz="2200" baseline="30000" dirty="0"/>
              <a:t>th</a:t>
            </a:r>
            <a:r>
              <a:rPr lang="en-GB" sz="2200" dirty="0"/>
              <a:t> September 2025</a:t>
            </a:r>
          </a:p>
          <a:p>
            <a:r>
              <a:rPr lang="en-GB" sz="2200" dirty="0"/>
              <a:t>LhARA 8</a:t>
            </a:r>
            <a:r>
              <a:rPr lang="en-GB" sz="2200" baseline="30000" dirty="0"/>
              <a:t>th</a:t>
            </a:r>
            <a:r>
              <a:rPr lang="en-GB" sz="2200" dirty="0"/>
              <a:t> Collaboration Meeting, </a:t>
            </a:r>
            <a:endParaRPr lang="en-US" sz="2200" dirty="0"/>
          </a:p>
          <a:p>
            <a:endParaRPr lang="en-US" dirty="0"/>
          </a:p>
        </p:txBody>
      </p:sp>
      <p:pic>
        <p:nvPicPr>
          <p:cNvPr id="10" name="Picture 2">
            <a:extLst>
              <a:ext uri="{FF2B5EF4-FFF2-40B4-BE49-F238E27FC236}">
                <a16:creationId xmlns:a16="http://schemas.microsoft.com/office/drawing/2014/main" id="{CE32B987-86B4-FA53-851D-66509E37CF92}"/>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6430719" y="0"/>
            <a:ext cx="6061561" cy="20457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256515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283165-9FB4-C8E8-3095-23C708757A56}"/>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40D52D1B-64AB-43A5-DBEC-D500B784798C}"/>
              </a:ext>
            </a:extLst>
          </p:cNvPr>
          <p:cNvSpPr>
            <a:spLocks noGrp="1"/>
          </p:cNvSpPr>
          <p:nvPr>
            <p:ph type="body" sz="quarter" idx="11"/>
          </p:nvPr>
        </p:nvSpPr>
        <p:spPr>
          <a:xfrm>
            <a:off x="355599" y="18913"/>
            <a:ext cx="11631961" cy="676670"/>
          </a:xfrm>
        </p:spPr>
        <p:txBody>
          <a:bodyPr/>
          <a:lstStyle/>
          <a:p>
            <a:r>
              <a:rPr lang="en-GB" dirty="0"/>
              <a:t>Fibres 16-bit TIFF, no dark frame subtracted </a:t>
            </a:r>
          </a:p>
        </p:txBody>
      </p:sp>
      <p:pic>
        <p:nvPicPr>
          <p:cNvPr id="13" name="Picture 12">
            <a:extLst>
              <a:ext uri="{FF2B5EF4-FFF2-40B4-BE49-F238E27FC236}">
                <a16:creationId xmlns:a16="http://schemas.microsoft.com/office/drawing/2014/main" id="{3CE3CA60-3DE7-9559-72A5-3D758845CB4D}"/>
              </a:ext>
            </a:extLst>
          </p:cNvPr>
          <p:cNvPicPr>
            <a:picLocks noChangeAspect="1"/>
          </p:cNvPicPr>
          <p:nvPr/>
        </p:nvPicPr>
        <p:blipFill>
          <a:blip r:embed="rId2"/>
          <a:srcRect t="10618" b="7529"/>
          <a:stretch>
            <a:fillRect/>
          </a:stretch>
        </p:blipFill>
        <p:spPr>
          <a:xfrm>
            <a:off x="974724" y="1924049"/>
            <a:ext cx="9102726" cy="4038601"/>
          </a:xfrm>
          <a:prstGeom prst="rect">
            <a:avLst/>
          </a:prstGeom>
        </p:spPr>
      </p:pic>
      <p:pic>
        <p:nvPicPr>
          <p:cNvPr id="3" name="Picture 2">
            <a:extLst>
              <a:ext uri="{FF2B5EF4-FFF2-40B4-BE49-F238E27FC236}">
                <a16:creationId xmlns:a16="http://schemas.microsoft.com/office/drawing/2014/main" id="{C23C492C-9AD7-0CE0-A82E-7C63D77AA3D6}"/>
              </a:ext>
            </a:extLst>
          </p:cNvPr>
          <p:cNvPicPr>
            <a:picLocks noChangeAspect="1"/>
          </p:cNvPicPr>
          <p:nvPr/>
        </p:nvPicPr>
        <p:blipFill>
          <a:blip r:embed="rId3"/>
          <a:stretch>
            <a:fillRect/>
          </a:stretch>
        </p:blipFill>
        <p:spPr>
          <a:xfrm>
            <a:off x="1085850" y="690562"/>
            <a:ext cx="8905875" cy="1400175"/>
          </a:xfrm>
          <a:prstGeom prst="rect">
            <a:avLst/>
          </a:prstGeom>
        </p:spPr>
      </p:pic>
      <p:sp>
        <p:nvSpPr>
          <p:cNvPr id="4" name="TextBox 3">
            <a:extLst>
              <a:ext uri="{FF2B5EF4-FFF2-40B4-BE49-F238E27FC236}">
                <a16:creationId xmlns:a16="http://schemas.microsoft.com/office/drawing/2014/main" id="{DD75B182-B9CA-D311-056B-24C26D98AA8A}"/>
              </a:ext>
            </a:extLst>
          </p:cNvPr>
          <p:cNvSpPr txBox="1"/>
          <p:nvPr/>
        </p:nvSpPr>
        <p:spPr>
          <a:xfrm>
            <a:off x="6534473" y="5733814"/>
            <a:ext cx="2958239" cy="342081"/>
          </a:xfrm>
          <a:prstGeom prst="rect">
            <a:avLst/>
          </a:prstGeom>
          <a:noFill/>
        </p:spPr>
        <p:txBody>
          <a:bodyPr wrap="square">
            <a:spAutoFit/>
          </a:bodyPr>
          <a:lstStyle/>
          <a:p>
            <a:r>
              <a:rPr lang="en-GB" sz="2000" b="0" dirty="0">
                <a:solidFill>
                  <a:schemeClr val="tx1"/>
                </a:solidFill>
                <a:latin typeface="Arial" panose="020B0604020202020204" pitchFamily="34" charset="0"/>
                <a:cs typeface="Arial" panose="020B0604020202020204" pitchFamily="34" charset="0"/>
              </a:rPr>
              <a:t>5.86 × 5.86 </a:t>
            </a:r>
            <a:r>
              <a:rPr lang="en-GB" sz="2000" b="0" dirty="0">
                <a:solidFill>
                  <a:schemeClr val="tx1"/>
                </a:solidFill>
                <a:latin typeface="Arial" panose="020B0604020202020204" pitchFamily="34" charset="0"/>
                <a:cs typeface="Arial" panose="020B0604020202020204" pitchFamily="34" charset="0"/>
                <a:sym typeface="Symbol" panose="05050102010706020507" pitchFamily="18" charset="2"/>
              </a:rPr>
              <a:t>m pixels) </a:t>
            </a:r>
            <a:endParaRPr lang="en-GB" dirty="0"/>
          </a:p>
        </p:txBody>
      </p:sp>
    </p:spTree>
    <p:extLst>
      <p:ext uri="{BB962C8B-B14F-4D97-AF65-F5344CB8AC3E}">
        <p14:creationId xmlns:p14="http://schemas.microsoft.com/office/powerpoint/2010/main" val="333644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2">
            <a:extLst>
              <a:ext uri="{FF2B5EF4-FFF2-40B4-BE49-F238E27FC236}">
                <a16:creationId xmlns:a16="http://schemas.microsoft.com/office/drawing/2014/main" id="{538B26FF-22F8-1CE7-D6D7-70B9E65C8CD7}"/>
              </a:ext>
            </a:extLst>
          </p:cNvPr>
          <p:cNvSpPr>
            <a:spLocks noGrp="1"/>
          </p:cNvSpPr>
          <p:nvPr>
            <p:ph type="body" sz="quarter" idx="11"/>
          </p:nvPr>
        </p:nvSpPr>
        <p:spPr>
          <a:xfrm>
            <a:off x="355599" y="105995"/>
            <a:ext cx="11631961" cy="676670"/>
          </a:xfrm>
        </p:spPr>
        <p:txBody>
          <a:bodyPr/>
          <a:lstStyle/>
          <a:p>
            <a:r>
              <a:rPr lang="en-GB" dirty="0"/>
              <a:t>Average of 5 Dark frames</a:t>
            </a:r>
          </a:p>
        </p:txBody>
      </p:sp>
      <p:sp>
        <p:nvSpPr>
          <p:cNvPr id="10" name="TextBox 9">
            <a:extLst>
              <a:ext uri="{FF2B5EF4-FFF2-40B4-BE49-F238E27FC236}">
                <a16:creationId xmlns:a16="http://schemas.microsoft.com/office/drawing/2014/main" id="{61850053-ABCD-6C16-FB91-79DE2FB98CBF}"/>
              </a:ext>
            </a:extLst>
          </p:cNvPr>
          <p:cNvSpPr txBox="1"/>
          <p:nvPr/>
        </p:nvSpPr>
        <p:spPr>
          <a:xfrm>
            <a:off x="974725" y="5468149"/>
            <a:ext cx="6611696" cy="387798"/>
          </a:xfrm>
          <a:prstGeom prst="rect">
            <a:avLst/>
          </a:prstGeom>
          <a:noFill/>
        </p:spPr>
        <p:txBody>
          <a:bodyPr wrap="square">
            <a:spAutoFit/>
          </a:bodyPr>
          <a:lstStyle/>
          <a:p>
            <a:r>
              <a:rPr lang="en-GB" sz="2400" b="0" dirty="0">
                <a:solidFill>
                  <a:srgbClr val="000000"/>
                </a:solidFill>
                <a:latin typeface="Arial" panose="020B0604020202020204" pitchFamily="34" charset="0"/>
                <a:cs typeface="Arial" panose="020B0604020202020204" pitchFamily="34" charset="0"/>
              </a:rPr>
              <a:t>Evidence of hot pixels and fixed pattern noise.</a:t>
            </a:r>
          </a:p>
        </p:txBody>
      </p:sp>
      <p:pic>
        <p:nvPicPr>
          <p:cNvPr id="6" name="Picture 5">
            <a:extLst>
              <a:ext uri="{FF2B5EF4-FFF2-40B4-BE49-F238E27FC236}">
                <a16:creationId xmlns:a16="http://schemas.microsoft.com/office/drawing/2014/main" id="{3B75589A-E1A6-8065-A663-47DDC1BD871C}"/>
              </a:ext>
            </a:extLst>
          </p:cNvPr>
          <p:cNvPicPr>
            <a:picLocks noChangeAspect="1"/>
          </p:cNvPicPr>
          <p:nvPr/>
        </p:nvPicPr>
        <p:blipFill>
          <a:blip r:embed="rId2"/>
          <a:stretch>
            <a:fillRect/>
          </a:stretch>
        </p:blipFill>
        <p:spPr>
          <a:xfrm>
            <a:off x="1095374" y="782665"/>
            <a:ext cx="7134225" cy="4458891"/>
          </a:xfrm>
          <a:prstGeom prst="rect">
            <a:avLst/>
          </a:prstGeom>
        </p:spPr>
      </p:pic>
      <p:pic>
        <p:nvPicPr>
          <p:cNvPr id="13" name="Picture 12">
            <a:extLst>
              <a:ext uri="{FF2B5EF4-FFF2-40B4-BE49-F238E27FC236}">
                <a16:creationId xmlns:a16="http://schemas.microsoft.com/office/drawing/2014/main" id="{2E9D38F8-B507-8436-E9A4-2E53C05D477D}"/>
              </a:ext>
            </a:extLst>
          </p:cNvPr>
          <p:cNvPicPr>
            <a:picLocks noChangeAspect="1"/>
          </p:cNvPicPr>
          <p:nvPr/>
        </p:nvPicPr>
        <p:blipFill>
          <a:blip r:embed="rId3"/>
          <a:srcRect b="23070"/>
          <a:stretch>
            <a:fillRect/>
          </a:stretch>
        </p:blipFill>
        <p:spPr>
          <a:xfrm>
            <a:off x="8388620" y="782665"/>
            <a:ext cx="3439918" cy="3132006"/>
          </a:xfrm>
          <a:prstGeom prst="rect">
            <a:avLst/>
          </a:prstGeom>
        </p:spPr>
      </p:pic>
    </p:spTree>
    <p:extLst>
      <p:ext uri="{BB962C8B-B14F-4D97-AF65-F5344CB8AC3E}">
        <p14:creationId xmlns:p14="http://schemas.microsoft.com/office/powerpoint/2010/main" val="54966933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0112CF-154A-B4B1-12AC-F1EFF0D9FCB4}"/>
            </a:ext>
          </a:extLst>
        </p:cNvPr>
        <p:cNvGrpSpPr/>
        <p:nvPr/>
      </p:nvGrpSpPr>
      <p:grpSpPr>
        <a:xfrm>
          <a:off x="0" y="0"/>
          <a:ext cx="0" cy="0"/>
          <a:chOff x="0" y="0"/>
          <a:chExt cx="0" cy="0"/>
        </a:xfrm>
      </p:grpSpPr>
      <p:sp>
        <p:nvSpPr>
          <p:cNvPr id="8" name="Text Placeholder 2">
            <a:extLst>
              <a:ext uri="{FF2B5EF4-FFF2-40B4-BE49-F238E27FC236}">
                <a16:creationId xmlns:a16="http://schemas.microsoft.com/office/drawing/2014/main" id="{6EB8B85C-869C-D6B1-D32B-E02608A60472}"/>
              </a:ext>
            </a:extLst>
          </p:cNvPr>
          <p:cNvSpPr>
            <a:spLocks noGrp="1"/>
          </p:cNvSpPr>
          <p:nvPr>
            <p:ph type="body" sz="quarter" idx="11"/>
          </p:nvPr>
        </p:nvSpPr>
        <p:spPr>
          <a:xfrm>
            <a:off x="355599" y="18913"/>
            <a:ext cx="11631961" cy="676670"/>
          </a:xfrm>
        </p:spPr>
        <p:txBody>
          <a:bodyPr/>
          <a:lstStyle/>
          <a:p>
            <a:r>
              <a:rPr lang="en-GB" dirty="0"/>
              <a:t>Fibres 16-bit TIFF, average dark frame subtracted </a:t>
            </a:r>
          </a:p>
        </p:txBody>
      </p:sp>
      <p:pic>
        <p:nvPicPr>
          <p:cNvPr id="3" name="Picture 2">
            <a:extLst>
              <a:ext uri="{FF2B5EF4-FFF2-40B4-BE49-F238E27FC236}">
                <a16:creationId xmlns:a16="http://schemas.microsoft.com/office/drawing/2014/main" id="{552EB1A8-A249-B673-C58A-44C891A2295F}"/>
              </a:ext>
            </a:extLst>
          </p:cNvPr>
          <p:cNvPicPr>
            <a:picLocks noChangeAspect="1"/>
          </p:cNvPicPr>
          <p:nvPr/>
        </p:nvPicPr>
        <p:blipFill>
          <a:blip r:embed="rId2"/>
          <a:stretch>
            <a:fillRect/>
          </a:stretch>
        </p:blipFill>
        <p:spPr>
          <a:xfrm>
            <a:off x="1085850" y="690562"/>
            <a:ext cx="8905875" cy="1400175"/>
          </a:xfrm>
          <a:prstGeom prst="rect">
            <a:avLst/>
          </a:prstGeom>
        </p:spPr>
      </p:pic>
      <p:sp>
        <p:nvSpPr>
          <p:cNvPr id="4" name="TextBox 3">
            <a:extLst>
              <a:ext uri="{FF2B5EF4-FFF2-40B4-BE49-F238E27FC236}">
                <a16:creationId xmlns:a16="http://schemas.microsoft.com/office/drawing/2014/main" id="{97073CA5-3428-C142-3508-5A319663D0EA}"/>
              </a:ext>
            </a:extLst>
          </p:cNvPr>
          <p:cNvSpPr txBox="1"/>
          <p:nvPr/>
        </p:nvSpPr>
        <p:spPr>
          <a:xfrm>
            <a:off x="6534473" y="5733814"/>
            <a:ext cx="2958239" cy="342081"/>
          </a:xfrm>
          <a:prstGeom prst="rect">
            <a:avLst/>
          </a:prstGeom>
          <a:noFill/>
        </p:spPr>
        <p:txBody>
          <a:bodyPr wrap="square">
            <a:spAutoFit/>
          </a:bodyPr>
          <a:lstStyle/>
          <a:p>
            <a:r>
              <a:rPr lang="en-GB" sz="2000" b="0" dirty="0">
                <a:solidFill>
                  <a:schemeClr val="tx1"/>
                </a:solidFill>
                <a:latin typeface="Arial" panose="020B0604020202020204" pitchFamily="34" charset="0"/>
                <a:cs typeface="Arial" panose="020B0604020202020204" pitchFamily="34" charset="0"/>
              </a:rPr>
              <a:t>5.86 × 5.86 </a:t>
            </a:r>
            <a:r>
              <a:rPr lang="en-GB" sz="2000" b="0" dirty="0">
                <a:solidFill>
                  <a:schemeClr val="tx1"/>
                </a:solidFill>
                <a:latin typeface="Arial" panose="020B0604020202020204" pitchFamily="34" charset="0"/>
                <a:cs typeface="Arial" panose="020B0604020202020204" pitchFamily="34" charset="0"/>
                <a:sym typeface="Symbol" panose="05050102010706020507" pitchFamily="18" charset="2"/>
              </a:rPr>
              <a:t>m pixels) </a:t>
            </a:r>
            <a:endParaRPr lang="en-GB" dirty="0"/>
          </a:p>
        </p:txBody>
      </p:sp>
      <p:pic>
        <p:nvPicPr>
          <p:cNvPr id="5" name="Picture 4">
            <a:extLst>
              <a:ext uri="{FF2B5EF4-FFF2-40B4-BE49-F238E27FC236}">
                <a16:creationId xmlns:a16="http://schemas.microsoft.com/office/drawing/2014/main" id="{0237FBD7-D813-BA68-628E-2DFBFCDAF293}"/>
              </a:ext>
            </a:extLst>
          </p:cNvPr>
          <p:cNvPicPr>
            <a:picLocks noChangeAspect="1"/>
          </p:cNvPicPr>
          <p:nvPr/>
        </p:nvPicPr>
        <p:blipFill>
          <a:blip r:embed="rId3"/>
          <a:srcRect b="7081"/>
          <a:stretch>
            <a:fillRect/>
          </a:stretch>
        </p:blipFill>
        <p:spPr>
          <a:xfrm>
            <a:off x="573437" y="1866092"/>
            <a:ext cx="9499225" cy="4301346"/>
          </a:xfrm>
          <a:prstGeom prst="rect">
            <a:avLst/>
          </a:prstGeom>
        </p:spPr>
      </p:pic>
      <p:pic>
        <p:nvPicPr>
          <p:cNvPr id="7" name="Picture 6">
            <a:extLst>
              <a:ext uri="{FF2B5EF4-FFF2-40B4-BE49-F238E27FC236}">
                <a16:creationId xmlns:a16="http://schemas.microsoft.com/office/drawing/2014/main" id="{4D26EBC6-084B-89B1-5BA2-AAF9090C5623}"/>
              </a:ext>
            </a:extLst>
          </p:cNvPr>
          <p:cNvPicPr>
            <a:picLocks noChangeAspect="1"/>
          </p:cNvPicPr>
          <p:nvPr/>
        </p:nvPicPr>
        <p:blipFill>
          <a:blip r:embed="rId4"/>
          <a:stretch>
            <a:fillRect/>
          </a:stretch>
        </p:blipFill>
        <p:spPr>
          <a:xfrm>
            <a:off x="8377091" y="1557578"/>
            <a:ext cx="3657114" cy="3363133"/>
          </a:xfrm>
          <a:prstGeom prst="rect">
            <a:avLst/>
          </a:prstGeom>
        </p:spPr>
      </p:pic>
      <p:sp>
        <p:nvSpPr>
          <p:cNvPr id="9" name="Arrow: Right 8">
            <a:extLst>
              <a:ext uri="{FF2B5EF4-FFF2-40B4-BE49-F238E27FC236}">
                <a16:creationId xmlns:a16="http://schemas.microsoft.com/office/drawing/2014/main" id="{981B5DA7-3DA8-4AFF-6CA0-3224C598B287}"/>
              </a:ext>
            </a:extLst>
          </p:cNvPr>
          <p:cNvSpPr/>
          <p:nvPr/>
        </p:nvSpPr>
        <p:spPr>
          <a:xfrm rot="11586535">
            <a:off x="4530098" y="2046154"/>
            <a:ext cx="4335095" cy="232474"/>
          </a:xfrm>
          <a:prstGeom prst="right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a:extLst>
              <a:ext uri="{FF2B5EF4-FFF2-40B4-BE49-F238E27FC236}">
                <a16:creationId xmlns:a16="http://schemas.microsoft.com/office/drawing/2014/main" id="{99F9A0B0-F954-9D6D-9319-2AEA341515B6}"/>
              </a:ext>
            </a:extLst>
          </p:cNvPr>
          <p:cNvSpPr txBox="1"/>
          <p:nvPr/>
        </p:nvSpPr>
        <p:spPr>
          <a:xfrm>
            <a:off x="6686873" y="5842254"/>
            <a:ext cx="2958239" cy="342081"/>
          </a:xfrm>
          <a:prstGeom prst="rect">
            <a:avLst/>
          </a:prstGeom>
          <a:noFill/>
        </p:spPr>
        <p:txBody>
          <a:bodyPr wrap="square">
            <a:spAutoFit/>
          </a:bodyPr>
          <a:lstStyle/>
          <a:p>
            <a:r>
              <a:rPr lang="en-GB" sz="2000" b="0" dirty="0">
                <a:solidFill>
                  <a:schemeClr val="tx1"/>
                </a:solidFill>
                <a:latin typeface="Arial" panose="020B0604020202020204" pitchFamily="34" charset="0"/>
                <a:cs typeface="Arial" panose="020B0604020202020204" pitchFamily="34" charset="0"/>
              </a:rPr>
              <a:t>5.86 × 5.86 </a:t>
            </a:r>
            <a:r>
              <a:rPr lang="en-GB" sz="2000" b="0" dirty="0">
                <a:solidFill>
                  <a:schemeClr val="tx1"/>
                </a:solidFill>
                <a:latin typeface="Arial" panose="020B0604020202020204" pitchFamily="34" charset="0"/>
                <a:cs typeface="Arial" panose="020B0604020202020204" pitchFamily="34" charset="0"/>
                <a:sym typeface="Symbol" panose="05050102010706020507" pitchFamily="18" charset="2"/>
              </a:rPr>
              <a:t>m pixels) </a:t>
            </a:r>
            <a:endParaRPr lang="en-GB" dirty="0"/>
          </a:p>
        </p:txBody>
      </p:sp>
    </p:spTree>
    <p:extLst>
      <p:ext uri="{BB962C8B-B14F-4D97-AF65-F5344CB8AC3E}">
        <p14:creationId xmlns:p14="http://schemas.microsoft.com/office/powerpoint/2010/main" val="391717522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8A47E9-B7C8-1EBF-F1FC-81D52BB008D3}"/>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9DCFE6E0-3117-4B3C-C3D4-55EB611093AC}"/>
              </a:ext>
            </a:extLst>
          </p:cNvPr>
          <p:cNvSpPr/>
          <p:nvPr/>
        </p:nvSpPr>
        <p:spPr>
          <a:xfrm>
            <a:off x="1067895" y="3782212"/>
            <a:ext cx="1511085" cy="1528697"/>
          </a:xfrm>
          <a:prstGeom prst="rect">
            <a:avLst/>
          </a:prstGeom>
          <a:solidFill>
            <a:schemeClr val="accent1">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 Placeholder 2">
            <a:extLst>
              <a:ext uri="{FF2B5EF4-FFF2-40B4-BE49-F238E27FC236}">
                <a16:creationId xmlns:a16="http://schemas.microsoft.com/office/drawing/2014/main" id="{6B1F9AC5-1BA4-DA62-0D8F-7EF1E76854D2}"/>
              </a:ext>
            </a:extLst>
          </p:cNvPr>
          <p:cNvSpPr>
            <a:spLocks noGrp="1"/>
          </p:cNvSpPr>
          <p:nvPr>
            <p:ph type="body" sz="quarter" idx="11"/>
          </p:nvPr>
        </p:nvSpPr>
        <p:spPr>
          <a:xfrm>
            <a:off x="355599" y="105994"/>
            <a:ext cx="11631961" cy="1020279"/>
          </a:xfrm>
        </p:spPr>
        <p:txBody>
          <a:bodyPr/>
          <a:lstStyle/>
          <a:p>
            <a:r>
              <a:rPr lang="en-GB" dirty="0"/>
              <a:t>What next for </a:t>
            </a:r>
            <a:r>
              <a:rPr lang="en-GB" dirty="0" err="1"/>
              <a:t>PoPLaR</a:t>
            </a:r>
            <a:r>
              <a:rPr lang="en-GB" dirty="0"/>
              <a:t>?</a:t>
            </a:r>
          </a:p>
        </p:txBody>
      </p:sp>
      <p:sp>
        <p:nvSpPr>
          <p:cNvPr id="2" name="TextBox 1">
            <a:extLst>
              <a:ext uri="{FF2B5EF4-FFF2-40B4-BE49-F238E27FC236}">
                <a16:creationId xmlns:a16="http://schemas.microsoft.com/office/drawing/2014/main" id="{93C46247-6C94-05DB-F8F5-26E0CA0B326B}"/>
              </a:ext>
            </a:extLst>
          </p:cNvPr>
          <p:cNvSpPr txBox="1"/>
          <p:nvPr/>
        </p:nvSpPr>
        <p:spPr>
          <a:xfrm>
            <a:off x="355600" y="766855"/>
            <a:ext cx="10764434" cy="2215991"/>
          </a:xfrm>
          <a:prstGeom prst="rect">
            <a:avLst/>
          </a:prstGeom>
          <a:noFill/>
        </p:spPr>
        <p:txBody>
          <a:bodyPr wrap="square" rtlCol="0">
            <a:spAutoFit/>
          </a:bodyPr>
          <a:lstStyle/>
          <a:p>
            <a:pPr lvl="1" indent="0">
              <a:spcBef>
                <a:spcPts val="600"/>
              </a:spcBef>
              <a:spcAft>
                <a:spcPts val="600"/>
              </a:spcAft>
            </a:pPr>
            <a:r>
              <a:rPr lang="en-GB" b="0" dirty="0">
                <a:solidFill>
                  <a:schemeClr val="tx1"/>
                </a:solidFill>
                <a:latin typeface="Arial" panose="020B0604020202020204" pitchFamily="34" charset="0"/>
                <a:cs typeface="Arial" panose="020B0604020202020204" pitchFamily="34" charset="0"/>
              </a:rPr>
              <a:t>The matched transparent fibres from </a:t>
            </a:r>
            <a:r>
              <a:rPr lang="en-GB" b="0" dirty="0" err="1">
                <a:solidFill>
                  <a:schemeClr val="tx1"/>
                </a:solidFill>
                <a:latin typeface="Arial" panose="020B0604020202020204" pitchFamily="34" charset="0"/>
                <a:cs typeface="Arial" panose="020B0604020202020204" pitchFamily="34" charset="0"/>
              </a:rPr>
              <a:t>Luxium</a:t>
            </a:r>
            <a:r>
              <a:rPr lang="en-GB" b="0" dirty="0">
                <a:solidFill>
                  <a:schemeClr val="tx1"/>
                </a:solidFill>
                <a:latin typeface="Arial" panose="020B0604020202020204" pitchFamily="34" charset="0"/>
                <a:cs typeface="Arial" panose="020B0604020202020204" pitchFamily="34" charset="0"/>
              </a:rPr>
              <a:t> to take a bundle from the fibre plane to a small connector that would be inside the vacuum vessel. Unfortunately, </a:t>
            </a:r>
            <a:r>
              <a:rPr lang="en-GB" b="0" dirty="0" err="1">
                <a:solidFill>
                  <a:schemeClr val="tx1"/>
                </a:solidFill>
                <a:latin typeface="Arial" panose="020B0604020202020204" pitchFamily="34" charset="0"/>
                <a:cs typeface="Arial" panose="020B0604020202020204" pitchFamily="34" charset="0"/>
              </a:rPr>
              <a:t>Luxium</a:t>
            </a:r>
            <a:r>
              <a:rPr lang="en-GB" b="0" dirty="0">
                <a:solidFill>
                  <a:schemeClr val="tx1"/>
                </a:solidFill>
                <a:latin typeface="Arial" panose="020B0604020202020204" pitchFamily="34" charset="0"/>
                <a:cs typeface="Arial" panose="020B0604020202020204" pitchFamily="34" charset="0"/>
              </a:rPr>
              <a:t> are not making these fibres in small quantities at present;</a:t>
            </a:r>
          </a:p>
          <a:p>
            <a:pPr lvl="1" indent="0">
              <a:spcBef>
                <a:spcPts val="600"/>
              </a:spcBef>
              <a:spcAft>
                <a:spcPts val="600"/>
              </a:spcAft>
            </a:pPr>
            <a:r>
              <a:rPr lang="en-GB" b="0" dirty="0">
                <a:solidFill>
                  <a:schemeClr val="tx1"/>
                </a:solidFill>
                <a:latin typeface="Arial" panose="020B0604020202020204" pitchFamily="34" charset="0"/>
                <a:cs typeface="Arial" panose="020B0604020202020204" pitchFamily="34" charset="0"/>
              </a:rPr>
              <a:t>Propose to use a </a:t>
            </a:r>
            <a:r>
              <a:rPr lang="en-GB" b="0" dirty="0" err="1">
                <a:solidFill>
                  <a:schemeClr val="tx1"/>
                </a:solidFill>
                <a:latin typeface="Arial" panose="020B0604020202020204" pitchFamily="34" charset="0"/>
                <a:cs typeface="Arial" panose="020B0604020202020204" pitchFamily="34" charset="0"/>
              </a:rPr>
              <a:t>Thorlab</a:t>
            </a:r>
            <a:r>
              <a:rPr lang="en-GB" b="0" dirty="0">
                <a:solidFill>
                  <a:schemeClr val="tx1"/>
                </a:solidFill>
                <a:latin typeface="Arial" panose="020B0604020202020204" pitchFamily="34" charset="0"/>
                <a:cs typeface="Arial" panose="020B0604020202020204" pitchFamily="34" charset="0"/>
              </a:rPr>
              <a:t> FP600URT  0.5 NA, 600 </a:t>
            </a:r>
            <a:r>
              <a:rPr lang="en-GB" b="0" dirty="0">
                <a:solidFill>
                  <a:schemeClr val="tx1"/>
                </a:solidFill>
                <a:latin typeface="Arial" panose="020B0604020202020204" pitchFamily="34" charset="0"/>
                <a:cs typeface="Arial" panose="020B0604020202020204" pitchFamily="34" charset="0"/>
                <a:sym typeface="Symbol" panose="05050102010706020507" pitchFamily="18" charset="2"/>
              </a:rPr>
              <a:t>m core diameter fibre;</a:t>
            </a:r>
            <a:endParaRPr lang="en-GB" b="0" dirty="0">
              <a:solidFill>
                <a:schemeClr val="tx1"/>
              </a:solidFill>
              <a:latin typeface="Arial" panose="020B0604020202020204" pitchFamily="34" charset="0"/>
              <a:cs typeface="Arial" panose="020B0604020202020204" pitchFamily="34" charset="0"/>
            </a:endParaRPr>
          </a:p>
          <a:p>
            <a:pPr lvl="1" indent="0">
              <a:spcBef>
                <a:spcPts val="600"/>
              </a:spcBef>
              <a:spcAft>
                <a:spcPts val="600"/>
              </a:spcAft>
            </a:pPr>
            <a:r>
              <a:rPr lang="en-GB" b="0" dirty="0">
                <a:solidFill>
                  <a:schemeClr val="tx1"/>
                </a:solidFill>
                <a:latin typeface="Arial" panose="020B0604020202020204" pitchFamily="34" charset="0"/>
                <a:cs typeface="Arial" panose="020B0604020202020204" pitchFamily="34" charset="0"/>
              </a:rPr>
              <a:t>Develop a design, evaluate in ZEMAX to enable this approach to be tested (3D printing);</a:t>
            </a:r>
          </a:p>
          <a:p>
            <a:pPr lvl="1" indent="0">
              <a:spcBef>
                <a:spcPts val="600"/>
              </a:spcBef>
              <a:spcAft>
                <a:spcPts val="600"/>
              </a:spcAft>
            </a:pPr>
            <a:r>
              <a:rPr lang="en-GB" b="0" dirty="0">
                <a:solidFill>
                  <a:schemeClr val="tx1"/>
                </a:solidFill>
                <a:latin typeface="Arial" panose="020B0604020202020204" pitchFamily="34" charset="0"/>
                <a:cs typeface="Arial" panose="020B0604020202020204" pitchFamily="34" charset="0"/>
              </a:rPr>
              <a:t>Repeat measurements and evaluate results.</a:t>
            </a:r>
          </a:p>
        </p:txBody>
      </p:sp>
      <p:sp>
        <p:nvSpPr>
          <p:cNvPr id="6" name="Rectangle 5">
            <a:extLst>
              <a:ext uri="{FF2B5EF4-FFF2-40B4-BE49-F238E27FC236}">
                <a16:creationId xmlns:a16="http://schemas.microsoft.com/office/drawing/2014/main" id="{D64FEA12-5113-7563-430F-CA8EF0645005}"/>
              </a:ext>
            </a:extLst>
          </p:cNvPr>
          <p:cNvSpPr/>
          <p:nvPr/>
        </p:nvSpPr>
        <p:spPr>
          <a:xfrm>
            <a:off x="780274" y="3539758"/>
            <a:ext cx="2046052" cy="2054592"/>
          </a:xfrm>
          <a:prstGeom prst="rect">
            <a:avLst/>
          </a:prstGeom>
          <a:solidFill>
            <a:schemeClr val="accent1">
              <a:alpha val="33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8" name="Straight Connector 7">
            <a:extLst>
              <a:ext uri="{FF2B5EF4-FFF2-40B4-BE49-F238E27FC236}">
                <a16:creationId xmlns:a16="http://schemas.microsoft.com/office/drawing/2014/main" id="{2DD2637C-6F82-8D74-47FE-AE3E945A0425}"/>
              </a:ext>
            </a:extLst>
          </p:cNvPr>
          <p:cNvCxnSpPr/>
          <p:nvPr/>
        </p:nvCxnSpPr>
        <p:spPr>
          <a:xfrm>
            <a:off x="1067895" y="3981450"/>
            <a:ext cx="1511085"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7C4886C4-9F70-D4DD-F335-FA8B0C03BE16}"/>
              </a:ext>
            </a:extLst>
          </p:cNvPr>
          <p:cNvCxnSpPr/>
          <p:nvPr/>
        </p:nvCxnSpPr>
        <p:spPr>
          <a:xfrm>
            <a:off x="1074245" y="4133850"/>
            <a:ext cx="1511085"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3272602-20D0-01E7-4374-61D8C6081FD2}"/>
              </a:ext>
            </a:extLst>
          </p:cNvPr>
          <p:cNvCxnSpPr/>
          <p:nvPr/>
        </p:nvCxnSpPr>
        <p:spPr>
          <a:xfrm>
            <a:off x="1061545" y="4286250"/>
            <a:ext cx="1511085"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1E51C915-BED1-1797-1025-0757373A5BC4}"/>
              </a:ext>
            </a:extLst>
          </p:cNvPr>
          <p:cNvCxnSpPr/>
          <p:nvPr/>
        </p:nvCxnSpPr>
        <p:spPr>
          <a:xfrm>
            <a:off x="1055195" y="4438650"/>
            <a:ext cx="1511085"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C8C78D1-9ECB-7989-D6D3-DDA276F4A769}"/>
              </a:ext>
            </a:extLst>
          </p:cNvPr>
          <p:cNvCxnSpPr/>
          <p:nvPr/>
        </p:nvCxnSpPr>
        <p:spPr>
          <a:xfrm>
            <a:off x="1074245" y="4591050"/>
            <a:ext cx="1511085"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C100BD5C-E026-A349-6A3E-3C9219853CA8}"/>
              </a:ext>
            </a:extLst>
          </p:cNvPr>
          <p:cNvCxnSpPr/>
          <p:nvPr/>
        </p:nvCxnSpPr>
        <p:spPr>
          <a:xfrm>
            <a:off x="1074245" y="4743450"/>
            <a:ext cx="1511085"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2899DEBE-76F6-A327-D1D8-D233D5697C0C}"/>
              </a:ext>
            </a:extLst>
          </p:cNvPr>
          <p:cNvCxnSpPr/>
          <p:nvPr/>
        </p:nvCxnSpPr>
        <p:spPr>
          <a:xfrm>
            <a:off x="1055195" y="4895850"/>
            <a:ext cx="1511085"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C01CEE0-CE94-13B4-31C0-D516E5D3525E}"/>
              </a:ext>
            </a:extLst>
          </p:cNvPr>
          <p:cNvCxnSpPr/>
          <p:nvPr/>
        </p:nvCxnSpPr>
        <p:spPr>
          <a:xfrm>
            <a:off x="1074245" y="5048250"/>
            <a:ext cx="1511085" cy="0"/>
          </a:xfrm>
          <a:prstGeom prst="line">
            <a:avLst/>
          </a:prstGeom>
          <a:ln w="25400">
            <a:solidFill>
              <a:srgbClr val="92D050"/>
            </a:solidFill>
          </a:ln>
        </p:spPr>
        <p:style>
          <a:lnRef idx="1">
            <a:schemeClr val="accent1"/>
          </a:lnRef>
          <a:fillRef idx="0">
            <a:schemeClr val="accent1"/>
          </a:fillRef>
          <a:effectRef idx="0">
            <a:schemeClr val="accent1"/>
          </a:effectRef>
          <a:fontRef idx="minor">
            <a:schemeClr val="tx1"/>
          </a:fontRef>
        </p:style>
      </p:cxnSp>
      <p:sp>
        <p:nvSpPr>
          <p:cNvPr id="16" name="Freeform: Shape 15">
            <a:extLst>
              <a:ext uri="{FF2B5EF4-FFF2-40B4-BE49-F238E27FC236}">
                <a16:creationId xmlns:a16="http://schemas.microsoft.com/office/drawing/2014/main" id="{17F43A9F-B7F5-4B50-154D-8F2C4FFD9E41}"/>
              </a:ext>
            </a:extLst>
          </p:cNvPr>
          <p:cNvSpPr/>
          <p:nvPr/>
        </p:nvSpPr>
        <p:spPr>
          <a:xfrm>
            <a:off x="2832100" y="3928903"/>
            <a:ext cx="3892550" cy="357347"/>
          </a:xfrm>
          <a:custGeom>
            <a:avLst/>
            <a:gdLst>
              <a:gd name="csX0" fmla="*/ 0 w 4145194"/>
              <a:gd name="csY0" fmla="*/ 52548 h 658219"/>
              <a:gd name="csX1" fmla="*/ 2292350 w 4145194"/>
              <a:gd name="csY1" fmla="*/ 52548 h 658219"/>
              <a:gd name="csX2" fmla="*/ 3651250 w 4145194"/>
              <a:gd name="csY2" fmla="*/ 598648 h 658219"/>
              <a:gd name="csX3" fmla="*/ 4114800 w 4145194"/>
              <a:gd name="csY3" fmla="*/ 649448 h 658219"/>
              <a:gd name="csX4" fmla="*/ 4102100 w 4145194"/>
              <a:gd name="csY4" fmla="*/ 649448 h 658219"/>
              <a:gd name="csX5" fmla="*/ 4102100 w 4145194"/>
              <a:gd name="csY5" fmla="*/ 655798 h 658219"/>
            </a:gdLst>
            <a:ahLst/>
            <a:cxnLst>
              <a:cxn ang="0">
                <a:pos x="csX0" y="csY0"/>
              </a:cxn>
              <a:cxn ang="0">
                <a:pos x="csX1" y="csY1"/>
              </a:cxn>
              <a:cxn ang="0">
                <a:pos x="csX2" y="csY2"/>
              </a:cxn>
              <a:cxn ang="0">
                <a:pos x="csX3" y="csY3"/>
              </a:cxn>
              <a:cxn ang="0">
                <a:pos x="csX4" y="csY4"/>
              </a:cxn>
              <a:cxn ang="0">
                <a:pos x="csX5" y="csY5"/>
              </a:cxn>
            </a:cxnLst>
            <a:rect l="l" t="t" r="r" b="b"/>
            <a:pathLst>
              <a:path w="4145194" h="658219">
                <a:moveTo>
                  <a:pt x="0" y="52548"/>
                </a:moveTo>
                <a:cubicBezTo>
                  <a:pt x="841904" y="7039"/>
                  <a:pt x="1683808" y="-38469"/>
                  <a:pt x="2292350" y="52548"/>
                </a:cubicBezTo>
                <a:cubicBezTo>
                  <a:pt x="2900892" y="143565"/>
                  <a:pt x="3347508" y="499165"/>
                  <a:pt x="3651250" y="598648"/>
                </a:cubicBezTo>
                <a:cubicBezTo>
                  <a:pt x="3954992" y="698131"/>
                  <a:pt x="4039658" y="640981"/>
                  <a:pt x="4114800" y="649448"/>
                </a:cubicBezTo>
                <a:cubicBezTo>
                  <a:pt x="4189942" y="657915"/>
                  <a:pt x="4102100" y="649448"/>
                  <a:pt x="4102100" y="649448"/>
                </a:cubicBezTo>
                <a:cubicBezTo>
                  <a:pt x="4099983" y="650506"/>
                  <a:pt x="4101041" y="653152"/>
                  <a:pt x="4102100" y="655798"/>
                </a:cubicBezTo>
              </a:path>
            </a:pathLst>
          </a:custGeom>
          <a:noFill/>
          <a:ln w="25400">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0" name="Freeform: Shape 19">
            <a:extLst>
              <a:ext uri="{FF2B5EF4-FFF2-40B4-BE49-F238E27FC236}">
                <a16:creationId xmlns:a16="http://schemas.microsoft.com/office/drawing/2014/main" id="{F3BB07CD-5759-FC2C-C001-D157F0002FB8}"/>
              </a:ext>
            </a:extLst>
          </p:cNvPr>
          <p:cNvSpPr/>
          <p:nvPr/>
        </p:nvSpPr>
        <p:spPr>
          <a:xfrm>
            <a:off x="2825750" y="4108092"/>
            <a:ext cx="3930898" cy="241658"/>
          </a:xfrm>
          <a:custGeom>
            <a:avLst/>
            <a:gdLst>
              <a:gd name="csX0" fmla="*/ 0 w 3930898"/>
              <a:gd name="csY0" fmla="*/ 32108 h 241658"/>
              <a:gd name="csX1" fmla="*/ 2444750 w 3930898"/>
              <a:gd name="csY1" fmla="*/ 13058 h 241658"/>
              <a:gd name="csX2" fmla="*/ 3467100 w 3930898"/>
              <a:gd name="csY2" fmla="*/ 203558 h 241658"/>
              <a:gd name="csX3" fmla="*/ 3905250 w 3930898"/>
              <a:gd name="csY3" fmla="*/ 222608 h 241658"/>
              <a:gd name="csX4" fmla="*/ 3879850 w 3930898"/>
              <a:gd name="csY4" fmla="*/ 241658 h 241658"/>
            </a:gdLst>
            <a:ahLst/>
            <a:cxnLst>
              <a:cxn ang="0">
                <a:pos x="csX0" y="csY0"/>
              </a:cxn>
              <a:cxn ang="0">
                <a:pos x="csX1" y="csY1"/>
              </a:cxn>
              <a:cxn ang="0">
                <a:pos x="csX2" y="csY2"/>
              </a:cxn>
              <a:cxn ang="0">
                <a:pos x="csX3" y="csY3"/>
              </a:cxn>
              <a:cxn ang="0">
                <a:pos x="csX4" y="csY4"/>
              </a:cxn>
            </a:cxnLst>
            <a:rect l="l" t="t" r="r" b="b"/>
            <a:pathLst>
              <a:path w="3930898" h="241658">
                <a:moveTo>
                  <a:pt x="0" y="32108"/>
                </a:moveTo>
                <a:cubicBezTo>
                  <a:pt x="933450" y="8295"/>
                  <a:pt x="1866900" y="-15517"/>
                  <a:pt x="2444750" y="13058"/>
                </a:cubicBezTo>
                <a:cubicBezTo>
                  <a:pt x="3022600" y="41633"/>
                  <a:pt x="3223683" y="168633"/>
                  <a:pt x="3467100" y="203558"/>
                </a:cubicBezTo>
                <a:cubicBezTo>
                  <a:pt x="3710517" y="238483"/>
                  <a:pt x="3836458" y="216258"/>
                  <a:pt x="3905250" y="222608"/>
                </a:cubicBezTo>
                <a:cubicBezTo>
                  <a:pt x="3974042" y="228958"/>
                  <a:pt x="3883025" y="221550"/>
                  <a:pt x="3879850" y="241658"/>
                </a:cubicBezTo>
              </a:path>
            </a:pathLst>
          </a:cu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1" name="Freeform: Shape 20">
            <a:extLst>
              <a:ext uri="{FF2B5EF4-FFF2-40B4-BE49-F238E27FC236}">
                <a16:creationId xmlns:a16="http://schemas.microsoft.com/office/drawing/2014/main" id="{38793D24-533D-28BE-DA90-6A080EFBA64D}"/>
              </a:ext>
            </a:extLst>
          </p:cNvPr>
          <p:cNvSpPr/>
          <p:nvPr/>
        </p:nvSpPr>
        <p:spPr>
          <a:xfrm>
            <a:off x="2825750" y="4392084"/>
            <a:ext cx="3867150" cy="662516"/>
          </a:xfrm>
          <a:custGeom>
            <a:avLst/>
            <a:gdLst>
              <a:gd name="csX0" fmla="*/ 0 w 3867150"/>
              <a:gd name="csY0" fmla="*/ 662516 h 662516"/>
              <a:gd name="csX1" fmla="*/ 2565400 w 3867150"/>
              <a:gd name="csY1" fmla="*/ 618066 h 662516"/>
              <a:gd name="csX2" fmla="*/ 3556000 w 3867150"/>
              <a:gd name="csY2" fmla="*/ 84666 h 662516"/>
              <a:gd name="csX3" fmla="*/ 3867150 w 3867150"/>
              <a:gd name="csY3" fmla="*/ 8466 h 662516"/>
            </a:gdLst>
            <a:ahLst/>
            <a:cxnLst>
              <a:cxn ang="0">
                <a:pos x="csX0" y="csY0"/>
              </a:cxn>
              <a:cxn ang="0">
                <a:pos x="csX1" y="csY1"/>
              </a:cxn>
              <a:cxn ang="0">
                <a:pos x="csX2" y="csY2"/>
              </a:cxn>
              <a:cxn ang="0">
                <a:pos x="csX3" y="csY3"/>
              </a:cxn>
            </a:cxnLst>
            <a:rect l="l" t="t" r="r" b="b"/>
            <a:pathLst>
              <a:path w="3867150" h="662516">
                <a:moveTo>
                  <a:pt x="0" y="662516"/>
                </a:moveTo>
                <a:lnTo>
                  <a:pt x="2565400" y="618066"/>
                </a:lnTo>
                <a:cubicBezTo>
                  <a:pt x="3158067" y="521758"/>
                  <a:pt x="3339042" y="186266"/>
                  <a:pt x="3556000" y="84666"/>
                </a:cubicBezTo>
                <a:cubicBezTo>
                  <a:pt x="3772958" y="-16934"/>
                  <a:pt x="3820054" y="-4234"/>
                  <a:pt x="3867150" y="8466"/>
                </a:cubicBezTo>
              </a:path>
            </a:pathLst>
          </a:custGeom>
          <a:noFill/>
          <a:ln w="22225">
            <a:solidFill>
              <a:schemeClr val="bg1">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2" name="TextBox 21">
            <a:extLst>
              <a:ext uri="{FF2B5EF4-FFF2-40B4-BE49-F238E27FC236}">
                <a16:creationId xmlns:a16="http://schemas.microsoft.com/office/drawing/2014/main" id="{E16B2B63-136A-6D9E-7F0C-404AD9FB4618}"/>
              </a:ext>
            </a:extLst>
          </p:cNvPr>
          <p:cNvSpPr txBox="1"/>
          <p:nvPr/>
        </p:nvSpPr>
        <p:spPr>
          <a:xfrm>
            <a:off x="2959423" y="4346271"/>
            <a:ext cx="2412677" cy="584775"/>
          </a:xfrm>
          <a:prstGeom prst="rect">
            <a:avLst/>
          </a:prstGeom>
          <a:noFill/>
        </p:spPr>
        <p:txBody>
          <a:bodyPr wrap="square">
            <a:spAutoFit/>
          </a:bodyPr>
          <a:lstStyle/>
          <a:p>
            <a:r>
              <a:rPr lang="en-GB" sz="1600" b="0" dirty="0">
                <a:solidFill>
                  <a:schemeClr val="tx1"/>
                </a:solidFill>
                <a:latin typeface="Arial" panose="020B0604020202020204" pitchFamily="34" charset="0"/>
                <a:cs typeface="Arial" panose="020B0604020202020204" pitchFamily="34" charset="0"/>
              </a:rPr>
              <a:t>Transparent fibres </a:t>
            </a:r>
            <a:r>
              <a:rPr lang="en-GB" sz="1600" b="1" dirty="0">
                <a:solidFill>
                  <a:schemeClr val="tx1"/>
                </a:solidFill>
                <a:latin typeface="Arial" panose="020B0604020202020204" pitchFamily="34" charset="0"/>
                <a:cs typeface="Arial" panose="020B0604020202020204" pitchFamily="34" charset="0"/>
              </a:rPr>
              <a:t>inside</a:t>
            </a:r>
            <a:r>
              <a:rPr lang="en-GB" sz="1600" b="0" dirty="0">
                <a:solidFill>
                  <a:schemeClr val="tx1"/>
                </a:solidFill>
                <a:latin typeface="Arial" panose="020B0604020202020204" pitchFamily="34" charset="0"/>
                <a:cs typeface="Arial" panose="020B0604020202020204" pitchFamily="34" charset="0"/>
              </a:rPr>
              <a:t> vacuum chamber</a:t>
            </a:r>
            <a:endParaRPr lang="en-GB" sz="1600" dirty="0"/>
          </a:p>
        </p:txBody>
      </p:sp>
      <p:sp>
        <p:nvSpPr>
          <p:cNvPr id="23" name="TextBox 22">
            <a:extLst>
              <a:ext uri="{FF2B5EF4-FFF2-40B4-BE49-F238E27FC236}">
                <a16:creationId xmlns:a16="http://schemas.microsoft.com/office/drawing/2014/main" id="{4B36F7FE-FDBB-6AB2-25F7-45DFD72EF667}"/>
              </a:ext>
            </a:extLst>
          </p:cNvPr>
          <p:cNvSpPr txBox="1"/>
          <p:nvPr/>
        </p:nvSpPr>
        <p:spPr>
          <a:xfrm>
            <a:off x="880074" y="5343702"/>
            <a:ext cx="1899426" cy="292581"/>
          </a:xfrm>
          <a:prstGeom prst="rect">
            <a:avLst/>
          </a:prstGeom>
          <a:noFill/>
        </p:spPr>
        <p:txBody>
          <a:bodyPr wrap="square">
            <a:spAutoFit/>
          </a:bodyPr>
          <a:lstStyle/>
          <a:p>
            <a:r>
              <a:rPr lang="en-GB" sz="1600" b="0" dirty="0">
                <a:solidFill>
                  <a:schemeClr val="tx1"/>
                </a:solidFill>
                <a:latin typeface="Arial" panose="020B0604020202020204" pitchFamily="34" charset="0"/>
                <a:cs typeface="Arial" panose="020B0604020202020204" pitchFamily="34" charset="0"/>
              </a:rPr>
              <a:t>Fibre frame holder</a:t>
            </a:r>
            <a:endParaRPr lang="en-GB" sz="1600" dirty="0"/>
          </a:p>
        </p:txBody>
      </p:sp>
      <p:sp>
        <p:nvSpPr>
          <p:cNvPr id="24" name="TextBox 23">
            <a:extLst>
              <a:ext uri="{FF2B5EF4-FFF2-40B4-BE49-F238E27FC236}">
                <a16:creationId xmlns:a16="http://schemas.microsoft.com/office/drawing/2014/main" id="{5D2249BA-DA7F-F7DF-C81E-68A6F39FCF5D}"/>
              </a:ext>
            </a:extLst>
          </p:cNvPr>
          <p:cNvSpPr txBox="1"/>
          <p:nvPr/>
        </p:nvSpPr>
        <p:spPr>
          <a:xfrm>
            <a:off x="1183974" y="3779659"/>
            <a:ext cx="1291626" cy="686535"/>
          </a:xfrm>
          <a:prstGeom prst="rect">
            <a:avLst/>
          </a:prstGeom>
          <a:noFill/>
        </p:spPr>
        <p:txBody>
          <a:bodyPr wrap="square">
            <a:spAutoFit/>
          </a:bodyPr>
          <a:lstStyle/>
          <a:p>
            <a:r>
              <a:rPr lang="en-GB" sz="1600" b="0" dirty="0">
                <a:solidFill>
                  <a:schemeClr val="tx1"/>
                </a:solidFill>
                <a:latin typeface="Arial" panose="020B0604020202020204" pitchFamily="34" charset="0"/>
                <a:cs typeface="Arial" panose="020B0604020202020204" pitchFamily="34" charset="0"/>
              </a:rPr>
              <a:t>Sparse fibre scintillator frame</a:t>
            </a:r>
            <a:endParaRPr lang="en-GB" sz="1600" dirty="0"/>
          </a:p>
        </p:txBody>
      </p:sp>
      <p:sp>
        <p:nvSpPr>
          <p:cNvPr id="25" name="Rectangle 24">
            <a:extLst>
              <a:ext uri="{FF2B5EF4-FFF2-40B4-BE49-F238E27FC236}">
                <a16:creationId xmlns:a16="http://schemas.microsoft.com/office/drawing/2014/main" id="{75212970-EEE9-2B68-83BF-2F7FA121F687}"/>
              </a:ext>
            </a:extLst>
          </p:cNvPr>
          <p:cNvSpPr/>
          <p:nvPr/>
        </p:nvSpPr>
        <p:spPr>
          <a:xfrm>
            <a:off x="6470650" y="4228921"/>
            <a:ext cx="285998" cy="237273"/>
          </a:xfrm>
          <a:prstGeom prst="rect">
            <a:avLst/>
          </a:prstGeom>
          <a:solidFill>
            <a:srgbClr val="0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6" name="Oval 25">
            <a:extLst>
              <a:ext uri="{FF2B5EF4-FFF2-40B4-BE49-F238E27FC236}">
                <a16:creationId xmlns:a16="http://schemas.microsoft.com/office/drawing/2014/main" id="{EE413F52-C4BB-369D-A56C-969566AFFCE5}"/>
              </a:ext>
            </a:extLst>
          </p:cNvPr>
          <p:cNvSpPr/>
          <p:nvPr/>
        </p:nvSpPr>
        <p:spPr>
          <a:xfrm>
            <a:off x="7169150" y="4133850"/>
            <a:ext cx="109219" cy="40640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7" name="Rectangle 26">
            <a:extLst>
              <a:ext uri="{FF2B5EF4-FFF2-40B4-BE49-F238E27FC236}">
                <a16:creationId xmlns:a16="http://schemas.microsoft.com/office/drawing/2014/main" id="{30B4E29B-320A-116F-764B-17496DD0BCA6}"/>
              </a:ext>
            </a:extLst>
          </p:cNvPr>
          <p:cNvSpPr/>
          <p:nvPr/>
        </p:nvSpPr>
        <p:spPr>
          <a:xfrm>
            <a:off x="7956549" y="4085218"/>
            <a:ext cx="658109" cy="529063"/>
          </a:xfrm>
          <a:prstGeom prst="rect">
            <a:avLst/>
          </a:prstGeom>
          <a:solidFill>
            <a:srgbClr val="0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cxnSp>
        <p:nvCxnSpPr>
          <p:cNvPr id="29" name="Straight Connector 28">
            <a:extLst>
              <a:ext uri="{FF2B5EF4-FFF2-40B4-BE49-F238E27FC236}">
                <a16:creationId xmlns:a16="http://schemas.microsoft.com/office/drawing/2014/main" id="{E4D4E228-EB76-6C19-DE15-71D64F0D4266}"/>
              </a:ext>
            </a:extLst>
          </p:cNvPr>
          <p:cNvCxnSpPr>
            <a:cxnSpLocks/>
          </p:cNvCxnSpPr>
          <p:nvPr/>
        </p:nvCxnSpPr>
        <p:spPr>
          <a:xfrm>
            <a:off x="6908800" y="3037668"/>
            <a:ext cx="0" cy="2598615"/>
          </a:xfrm>
          <a:prstGeom prst="line">
            <a:avLst/>
          </a:prstGeom>
          <a:ln w="25400">
            <a:solidFill>
              <a:schemeClr val="accent4"/>
            </a:solidFill>
            <a:prstDash val="dash"/>
          </a:ln>
        </p:spPr>
        <p:style>
          <a:lnRef idx="1">
            <a:schemeClr val="accent1"/>
          </a:lnRef>
          <a:fillRef idx="0">
            <a:schemeClr val="accent1"/>
          </a:fillRef>
          <a:effectRef idx="0">
            <a:schemeClr val="accent1"/>
          </a:effectRef>
          <a:fontRef idx="minor">
            <a:schemeClr val="tx1"/>
          </a:fontRef>
        </p:style>
      </p:cxnSp>
      <p:sp>
        <p:nvSpPr>
          <p:cNvPr id="31" name="TextBox 30">
            <a:extLst>
              <a:ext uri="{FF2B5EF4-FFF2-40B4-BE49-F238E27FC236}">
                <a16:creationId xmlns:a16="http://schemas.microsoft.com/office/drawing/2014/main" id="{05A15009-FEB2-413E-C6C1-104673D23906}"/>
              </a:ext>
            </a:extLst>
          </p:cNvPr>
          <p:cNvSpPr txBox="1"/>
          <p:nvPr/>
        </p:nvSpPr>
        <p:spPr>
          <a:xfrm>
            <a:off x="7169150" y="4936200"/>
            <a:ext cx="3398069" cy="830997"/>
          </a:xfrm>
          <a:prstGeom prst="rect">
            <a:avLst/>
          </a:prstGeom>
          <a:noFill/>
        </p:spPr>
        <p:txBody>
          <a:bodyPr wrap="square">
            <a:spAutoFit/>
          </a:bodyPr>
          <a:lstStyle/>
          <a:p>
            <a:r>
              <a:rPr lang="en-GB" sz="1600" b="0" dirty="0">
                <a:solidFill>
                  <a:schemeClr val="tx1"/>
                </a:solidFill>
                <a:latin typeface="Arial" panose="020B0604020202020204" pitchFamily="34" charset="0"/>
                <a:cs typeface="Arial" panose="020B0604020202020204" pitchFamily="34" charset="0"/>
              </a:rPr>
              <a:t>Lens and camera </a:t>
            </a:r>
            <a:r>
              <a:rPr lang="en-GB" sz="1600" b="1" dirty="0">
                <a:solidFill>
                  <a:schemeClr val="tx1"/>
                </a:solidFill>
                <a:latin typeface="Arial" panose="020B0604020202020204" pitchFamily="34" charset="0"/>
                <a:cs typeface="Arial" panose="020B0604020202020204" pitchFamily="34" charset="0"/>
              </a:rPr>
              <a:t>outside</a:t>
            </a:r>
            <a:r>
              <a:rPr lang="en-GB" sz="1600" b="0" dirty="0">
                <a:solidFill>
                  <a:schemeClr val="tx1"/>
                </a:solidFill>
                <a:latin typeface="Arial" panose="020B0604020202020204" pitchFamily="34" charset="0"/>
                <a:cs typeface="Arial" panose="020B0604020202020204" pitchFamily="34" charset="0"/>
              </a:rPr>
              <a:t> vacuum chamber, imaging via a vacuum viewport</a:t>
            </a:r>
            <a:endParaRPr lang="en-GB" sz="1600" dirty="0"/>
          </a:p>
        </p:txBody>
      </p:sp>
      <p:sp>
        <p:nvSpPr>
          <p:cNvPr id="32" name="TextBox 31">
            <a:extLst>
              <a:ext uri="{FF2B5EF4-FFF2-40B4-BE49-F238E27FC236}">
                <a16:creationId xmlns:a16="http://schemas.microsoft.com/office/drawing/2014/main" id="{7BC4A72C-6058-7EF1-ED27-AFBB7C6E4FD7}"/>
              </a:ext>
            </a:extLst>
          </p:cNvPr>
          <p:cNvSpPr txBox="1"/>
          <p:nvPr/>
        </p:nvSpPr>
        <p:spPr>
          <a:xfrm>
            <a:off x="5524725" y="3107582"/>
            <a:ext cx="2735606" cy="686535"/>
          </a:xfrm>
          <a:prstGeom prst="rect">
            <a:avLst/>
          </a:prstGeom>
          <a:noFill/>
        </p:spPr>
        <p:txBody>
          <a:bodyPr wrap="square">
            <a:spAutoFit/>
          </a:bodyPr>
          <a:lstStyle/>
          <a:p>
            <a:r>
              <a:rPr lang="en-GB" sz="1600" b="0" dirty="0">
                <a:solidFill>
                  <a:schemeClr val="tx1"/>
                </a:solidFill>
                <a:latin typeface="Arial" panose="020B0604020202020204" pitchFamily="34" charset="0"/>
                <a:cs typeface="Arial" panose="020B0604020202020204" pitchFamily="34" charset="0"/>
              </a:rPr>
              <a:t>Fibre bundle adapter, could use fibres from more than one sparse scintillator frame</a:t>
            </a:r>
            <a:endParaRPr lang="en-GB" sz="1600" dirty="0"/>
          </a:p>
        </p:txBody>
      </p:sp>
      <p:sp>
        <p:nvSpPr>
          <p:cNvPr id="34" name="Arrow: Down 33">
            <a:extLst>
              <a:ext uri="{FF2B5EF4-FFF2-40B4-BE49-F238E27FC236}">
                <a16:creationId xmlns:a16="http://schemas.microsoft.com/office/drawing/2014/main" id="{D6E330D1-AA69-A85B-EFD0-13A02F7FFB3F}"/>
              </a:ext>
            </a:extLst>
          </p:cNvPr>
          <p:cNvSpPr/>
          <p:nvPr/>
        </p:nvSpPr>
        <p:spPr>
          <a:xfrm rot="4703295" flipH="1">
            <a:off x="7676590" y="2976929"/>
            <a:ext cx="45719" cy="1985388"/>
          </a:xfrm>
          <a:prstGeom prst="downArrow">
            <a:avLst/>
          </a:prstGeom>
          <a:solidFill>
            <a:schemeClr val="accent5">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nvGrpSpPr>
          <p:cNvPr id="44" name="Group 43">
            <a:extLst>
              <a:ext uri="{FF2B5EF4-FFF2-40B4-BE49-F238E27FC236}">
                <a16:creationId xmlns:a16="http://schemas.microsoft.com/office/drawing/2014/main" id="{3D05FDA5-8E50-8540-C205-A5AD6A0CA9B9}"/>
              </a:ext>
            </a:extLst>
          </p:cNvPr>
          <p:cNvGrpSpPr/>
          <p:nvPr/>
        </p:nvGrpSpPr>
        <p:grpSpPr>
          <a:xfrm>
            <a:off x="8743403" y="3255443"/>
            <a:ext cx="551020" cy="524216"/>
            <a:chOff x="8980182" y="2933825"/>
            <a:chExt cx="551020" cy="524216"/>
          </a:xfrm>
        </p:grpSpPr>
        <p:sp>
          <p:nvSpPr>
            <p:cNvPr id="17" name="Oval 16">
              <a:extLst>
                <a:ext uri="{FF2B5EF4-FFF2-40B4-BE49-F238E27FC236}">
                  <a16:creationId xmlns:a16="http://schemas.microsoft.com/office/drawing/2014/main" id="{772CF875-7772-DF5B-0B5F-657FDC9ABD08}"/>
                </a:ext>
              </a:extLst>
            </p:cNvPr>
            <p:cNvSpPr/>
            <p:nvPr/>
          </p:nvSpPr>
          <p:spPr>
            <a:xfrm>
              <a:off x="9066508" y="3025752"/>
              <a:ext cx="45719" cy="559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Oval 17">
              <a:extLst>
                <a:ext uri="{FF2B5EF4-FFF2-40B4-BE49-F238E27FC236}">
                  <a16:creationId xmlns:a16="http://schemas.microsoft.com/office/drawing/2014/main" id="{24480549-B03F-193C-FEF9-D157133019AA}"/>
                </a:ext>
              </a:extLst>
            </p:cNvPr>
            <p:cNvSpPr/>
            <p:nvPr/>
          </p:nvSpPr>
          <p:spPr>
            <a:xfrm>
              <a:off x="9071285" y="3165833"/>
              <a:ext cx="45719" cy="559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Oval 18">
              <a:extLst>
                <a:ext uri="{FF2B5EF4-FFF2-40B4-BE49-F238E27FC236}">
                  <a16:creationId xmlns:a16="http://schemas.microsoft.com/office/drawing/2014/main" id="{8073AF81-2D9E-F3C3-21CC-B2D204D4215D}"/>
                </a:ext>
              </a:extLst>
            </p:cNvPr>
            <p:cNvSpPr/>
            <p:nvPr/>
          </p:nvSpPr>
          <p:spPr>
            <a:xfrm>
              <a:off x="9070753" y="3292999"/>
              <a:ext cx="45719" cy="559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7" name="Oval 36">
              <a:extLst>
                <a:ext uri="{FF2B5EF4-FFF2-40B4-BE49-F238E27FC236}">
                  <a16:creationId xmlns:a16="http://schemas.microsoft.com/office/drawing/2014/main" id="{8DFC25F0-C08B-213F-E84F-8228EFB06430}"/>
                </a:ext>
              </a:extLst>
            </p:cNvPr>
            <p:cNvSpPr/>
            <p:nvPr/>
          </p:nvSpPr>
          <p:spPr>
            <a:xfrm>
              <a:off x="9218908" y="3030536"/>
              <a:ext cx="45719" cy="559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8" name="Oval 37">
              <a:extLst>
                <a:ext uri="{FF2B5EF4-FFF2-40B4-BE49-F238E27FC236}">
                  <a16:creationId xmlns:a16="http://schemas.microsoft.com/office/drawing/2014/main" id="{BAB4DC53-3F4F-1C4F-2D39-AD4615A83372}"/>
                </a:ext>
              </a:extLst>
            </p:cNvPr>
            <p:cNvSpPr/>
            <p:nvPr/>
          </p:nvSpPr>
          <p:spPr>
            <a:xfrm>
              <a:off x="9223685" y="3170617"/>
              <a:ext cx="45719" cy="559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9" name="Oval 38">
              <a:extLst>
                <a:ext uri="{FF2B5EF4-FFF2-40B4-BE49-F238E27FC236}">
                  <a16:creationId xmlns:a16="http://schemas.microsoft.com/office/drawing/2014/main" id="{26EB26CB-E769-37D9-1DF6-7D14E6A8619C}"/>
                </a:ext>
              </a:extLst>
            </p:cNvPr>
            <p:cNvSpPr/>
            <p:nvPr/>
          </p:nvSpPr>
          <p:spPr>
            <a:xfrm>
              <a:off x="9223153" y="3297783"/>
              <a:ext cx="45719" cy="559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0" name="Oval 39">
              <a:extLst>
                <a:ext uri="{FF2B5EF4-FFF2-40B4-BE49-F238E27FC236}">
                  <a16:creationId xmlns:a16="http://schemas.microsoft.com/office/drawing/2014/main" id="{E3395F10-EC57-FD39-78F5-D23AD679E8D9}"/>
                </a:ext>
              </a:extLst>
            </p:cNvPr>
            <p:cNvSpPr/>
            <p:nvPr/>
          </p:nvSpPr>
          <p:spPr>
            <a:xfrm>
              <a:off x="9371308" y="3031252"/>
              <a:ext cx="45719" cy="559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1" name="Oval 40">
              <a:extLst>
                <a:ext uri="{FF2B5EF4-FFF2-40B4-BE49-F238E27FC236}">
                  <a16:creationId xmlns:a16="http://schemas.microsoft.com/office/drawing/2014/main" id="{96240D1F-B8DF-43F0-FEB4-420AA705712E}"/>
                </a:ext>
              </a:extLst>
            </p:cNvPr>
            <p:cNvSpPr/>
            <p:nvPr/>
          </p:nvSpPr>
          <p:spPr>
            <a:xfrm>
              <a:off x="9376085" y="3171333"/>
              <a:ext cx="45719" cy="559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Oval 41">
              <a:extLst>
                <a:ext uri="{FF2B5EF4-FFF2-40B4-BE49-F238E27FC236}">
                  <a16:creationId xmlns:a16="http://schemas.microsoft.com/office/drawing/2014/main" id="{6226413E-3DF4-6334-6D98-ECBCAA93BBEC}"/>
                </a:ext>
              </a:extLst>
            </p:cNvPr>
            <p:cNvSpPr/>
            <p:nvPr/>
          </p:nvSpPr>
          <p:spPr>
            <a:xfrm>
              <a:off x="9375553" y="3298499"/>
              <a:ext cx="45719" cy="55978"/>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3" name="Rectangle 42">
              <a:extLst>
                <a:ext uri="{FF2B5EF4-FFF2-40B4-BE49-F238E27FC236}">
                  <a16:creationId xmlns:a16="http://schemas.microsoft.com/office/drawing/2014/main" id="{66845663-79D9-272B-144B-FF22D5F82B43}"/>
                </a:ext>
              </a:extLst>
            </p:cNvPr>
            <p:cNvSpPr/>
            <p:nvPr/>
          </p:nvSpPr>
          <p:spPr>
            <a:xfrm>
              <a:off x="8980182" y="2933825"/>
              <a:ext cx="551020" cy="524216"/>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grpSp>
      <p:cxnSp>
        <p:nvCxnSpPr>
          <p:cNvPr id="7" name="Straight Connector 6">
            <a:extLst>
              <a:ext uri="{FF2B5EF4-FFF2-40B4-BE49-F238E27FC236}">
                <a16:creationId xmlns:a16="http://schemas.microsoft.com/office/drawing/2014/main" id="{DFC66471-F332-911D-31E6-A8B85994DDCE}"/>
              </a:ext>
            </a:extLst>
          </p:cNvPr>
          <p:cNvCxnSpPr>
            <a:cxnSpLocks/>
            <a:stCxn id="25" idx="3"/>
            <a:endCxn id="26" idx="1"/>
          </p:cNvCxnSpPr>
          <p:nvPr/>
        </p:nvCxnSpPr>
        <p:spPr>
          <a:xfrm flipV="1">
            <a:off x="6756648" y="4193366"/>
            <a:ext cx="428497" cy="154192"/>
          </a:xfrm>
          <a:prstGeom prst="line">
            <a:avLst/>
          </a:prstGeom>
          <a:ln w="952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C41DA740-ADD5-5CE7-A099-4DB9833CDC40}"/>
              </a:ext>
            </a:extLst>
          </p:cNvPr>
          <p:cNvCxnSpPr>
            <a:cxnSpLocks/>
            <a:stCxn id="25" idx="3"/>
            <a:endCxn id="26" idx="3"/>
          </p:cNvCxnSpPr>
          <p:nvPr/>
        </p:nvCxnSpPr>
        <p:spPr>
          <a:xfrm>
            <a:off x="6756648" y="4347558"/>
            <a:ext cx="428497" cy="133176"/>
          </a:xfrm>
          <a:prstGeom prst="line">
            <a:avLst/>
          </a:prstGeom>
          <a:ln w="952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5116DAEC-AEE5-FAFF-DA7A-FF595282F1D0}"/>
              </a:ext>
            </a:extLst>
          </p:cNvPr>
          <p:cNvCxnSpPr>
            <a:cxnSpLocks/>
            <a:stCxn id="26" idx="7"/>
            <a:endCxn id="27" idx="1"/>
          </p:cNvCxnSpPr>
          <p:nvPr/>
        </p:nvCxnSpPr>
        <p:spPr>
          <a:xfrm>
            <a:off x="7262374" y="4193366"/>
            <a:ext cx="694175" cy="156384"/>
          </a:xfrm>
          <a:prstGeom prst="line">
            <a:avLst/>
          </a:prstGeom>
          <a:ln w="9525">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1D03D65-C5E8-F5CE-4773-8C75F901BFAD}"/>
              </a:ext>
            </a:extLst>
          </p:cNvPr>
          <p:cNvCxnSpPr>
            <a:cxnSpLocks/>
            <a:stCxn id="26" idx="5"/>
            <a:endCxn id="27" idx="1"/>
          </p:cNvCxnSpPr>
          <p:nvPr/>
        </p:nvCxnSpPr>
        <p:spPr>
          <a:xfrm flipV="1">
            <a:off x="7262374" y="4349750"/>
            <a:ext cx="694175" cy="130984"/>
          </a:xfrm>
          <a:prstGeom prst="line">
            <a:avLst/>
          </a:prstGeom>
          <a:ln w="9525">
            <a:solidFill>
              <a:srgbClr val="92D05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878527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C22F10-BACB-098A-A0F2-C1F3B3036D6B}"/>
            </a:ext>
          </a:extLst>
        </p:cNvPr>
        <p:cNvGrpSpPr/>
        <p:nvPr/>
      </p:nvGrpSpPr>
      <p:grpSpPr>
        <a:xfrm>
          <a:off x="0" y="0"/>
          <a:ext cx="0" cy="0"/>
          <a:chOff x="0" y="0"/>
          <a:chExt cx="0" cy="0"/>
        </a:xfrm>
      </p:grpSpPr>
      <p:sp>
        <p:nvSpPr>
          <p:cNvPr id="3" name="Text Placeholder 2">
            <a:extLst>
              <a:ext uri="{FF2B5EF4-FFF2-40B4-BE49-F238E27FC236}">
                <a16:creationId xmlns:a16="http://schemas.microsoft.com/office/drawing/2014/main" id="{3C6A010B-BC8D-0FCD-8B48-64FB69FB632A}"/>
              </a:ext>
            </a:extLst>
          </p:cNvPr>
          <p:cNvSpPr>
            <a:spLocks noGrp="1"/>
          </p:cNvSpPr>
          <p:nvPr>
            <p:ph type="body" sz="quarter" idx="11"/>
          </p:nvPr>
        </p:nvSpPr>
        <p:spPr>
          <a:xfrm>
            <a:off x="355599" y="105994"/>
            <a:ext cx="11631961" cy="1020279"/>
          </a:xfrm>
        </p:spPr>
        <p:txBody>
          <a:bodyPr/>
          <a:lstStyle/>
          <a:p>
            <a:r>
              <a:rPr lang="en-US" dirty="0"/>
              <a:t>T</a:t>
            </a:r>
            <a:r>
              <a:rPr lang="en-GB" dirty="0" err="1"/>
              <a:t>horlabs</a:t>
            </a:r>
            <a:r>
              <a:rPr lang="en-GB" dirty="0"/>
              <a:t> 0.5 NA fibre available in multiples of 1m</a:t>
            </a:r>
          </a:p>
        </p:txBody>
      </p:sp>
      <p:pic>
        <p:nvPicPr>
          <p:cNvPr id="5" name="Picture 4">
            <a:extLst>
              <a:ext uri="{FF2B5EF4-FFF2-40B4-BE49-F238E27FC236}">
                <a16:creationId xmlns:a16="http://schemas.microsoft.com/office/drawing/2014/main" id="{F92185E4-3D59-C47D-7D85-5535EF58AB5F}"/>
              </a:ext>
            </a:extLst>
          </p:cNvPr>
          <p:cNvPicPr>
            <a:picLocks noChangeAspect="1"/>
          </p:cNvPicPr>
          <p:nvPr/>
        </p:nvPicPr>
        <p:blipFill>
          <a:blip r:embed="rId2"/>
          <a:srcRect l="24864" t="11250" r="25986"/>
          <a:stretch>
            <a:fillRect/>
          </a:stretch>
        </p:blipFill>
        <p:spPr>
          <a:xfrm>
            <a:off x="3824287" y="718789"/>
            <a:ext cx="4543425" cy="5102370"/>
          </a:xfrm>
          <a:prstGeom prst="rect">
            <a:avLst/>
          </a:prstGeom>
        </p:spPr>
      </p:pic>
    </p:spTree>
    <p:extLst>
      <p:ext uri="{BB962C8B-B14F-4D97-AF65-F5344CB8AC3E}">
        <p14:creationId xmlns:p14="http://schemas.microsoft.com/office/powerpoint/2010/main" val="4377556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9B6111-9203-A971-8C6A-24DF3271BD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955F42-422E-98F4-DB2A-D5448F2C0DE8}"/>
              </a:ext>
            </a:extLst>
          </p:cNvPr>
          <p:cNvSpPr>
            <a:spLocks noGrp="1"/>
          </p:cNvSpPr>
          <p:nvPr>
            <p:ph type="title"/>
          </p:nvPr>
        </p:nvSpPr>
        <p:spPr/>
        <p:txBody>
          <a:bodyPr/>
          <a:lstStyle/>
          <a:p>
            <a:r>
              <a:rPr lang="en-US" dirty="0"/>
              <a:t>Sparse Scintillating </a:t>
            </a:r>
            <a:r>
              <a:rPr lang="en-US" dirty="0" err="1"/>
              <a:t>Fibre</a:t>
            </a:r>
            <a:endParaRPr lang="en-US" dirty="0"/>
          </a:p>
        </p:txBody>
      </p:sp>
      <p:sp>
        <p:nvSpPr>
          <p:cNvPr id="4" name="Date Placeholder 3">
            <a:extLst>
              <a:ext uri="{FF2B5EF4-FFF2-40B4-BE49-F238E27FC236}">
                <a16:creationId xmlns:a16="http://schemas.microsoft.com/office/drawing/2014/main" id="{584969CF-C8D6-3F1B-8E30-6DC9674DF217}"/>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C1130652-B48D-08A2-7ECF-1FF1D7B6EB1B}"/>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F0EB6C14-E9BD-0A66-B618-7F873BF557F0}"/>
              </a:ext>
            </a:extLst>
          </p:cNvPr>
          <p:cNvSpPr>
            <a:spLocks noGrp="1"/>
          </p:cNvSpPr>
          <p:nvPr>
            <p:ph type="sldNum" sz="quarter" idx="12"/>
          </p:nvPr>
        </p:nvSpPr>
        <p:spPr/>
        <p:txBody>
          <a:bodyPr/>
          <a:lstStyle/>
          <a:p>
            <a:fld id="{CBA53E11-492D-48B3-9F9B-09541CA2A39A}" type="slidenum">
              <a:rPr lang="en-GB" smtClean="0"/>
              <a:t>15</a:t>
            </a:fld>
            <a:endParaRPr lang="en-GB"/>
          </a:p>
        </p:txBody>
      </p:sp>
      <p:sp>
        <p:nvSpPr>
          <p:cNvPr id="7" name="Subtitle 6">
            <a:extLst>
              <a:ext uri="{FF2B5EF4-FFF2-40B4-BE49-F238E27FC236}">
                <a16:creationId xmlns:a16="http://schemas.microsoft.com/office/drawing/2014/main" id="{EAD43458-F009-B510-E9A3-0178313FB2EB}"/>
              </a:ext>
            </a:extLst>
          </p:cNvPr>
          <p:cNvSpPr>
            <a:spLocks noGrp="1"/>
          </p:cNvSpPr>
          <p:nvPr>
            <p:ph type="subTitle" idx="13"/>
          </p:nvPr>
        </p:nvSpPr>
        <p:spPr/>
        <p:txBody>
          <a:bodyPr/>
          <a:lstStyle/>
          <a:p>
            <a:r>
              <a:rPr lang="en-US" dirty="0"/>
              <a:t>Impact on beam</a:t>
            </a:r>
          </a:p>
        </p:txBody>
      </p:sp>
      <p:pic>
        <p:nvPicPr>
          <p:cNvPr id="9" name="Picture 8">
            <a:extLst>
              <a:ext uri="{FF2B5EF4-FFF2-40B4-BE49-F238E27FC236}">
                <a16:creationId xmlns:a16="http://schemas.microsoft.com/office/drawing/2014/main" id="{F070BDE4-2CE9-4C45-BAD2-B8643D0E678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67747" y="1546404"/>
            <a:ext cx="3110362" cy="2520000"/>
          </a:xfrm>
          <a:prstGeom prst="rect">
            <a:avLst/>
          </a:prstGeom>
        </p:spPr>
      </p:pic>
      <p:pic>
        <p:nvPicPr>
          <p:cNvPr id="11" name="Picture 10">
            <a:extLst>
              <a:ext uri="{FF2B5EF4-FFF2-40B4-BE49-F238E27FC236}">
                <a16:creationId xmlns:a16="http://schemas.microsoft.com/office/drawing/2014/main" id="{B50EB2BF-60B6-E824-160B-4319845099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1658" y="1546404"/>
            <a:ext cx="3110362" cy="2520000"/>
          </a:xfrm>
          <a:prstGeom prst="rect">
            <a:avLst/>
          </a:prstGeom>
        </p:spPr>
      </p:pic>
      <p:pic>
        <p:nvPicPr>
          <p:cNvPr id="8" name="Content Placeholder 7">
            <a:extLst>
              <a:ext uri="{FF2B5EF4-FFF2-40B4-BE49-F238E27FC236}">
                <a16:creationId xmlns:a16="http://schemas.microsoft.com/office/drawing/2014/main" id="{E4B60B95-C5CD-C7CA-BDFC-2EF76591B27A}"/>
              </a:ext>
            </a:extLst>
          </p:cNvPr>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8175570" y="1546404"/>
            <a:ext cx="3122903" cy="2520000"/>
          </a:xfrm>
          <a:prstGeom prst="rect">
            <a:avLst/>
          </a:prstGeom>
        </p:spPr>
      </p:pic>
      <p:sp>
        <p:nvSpPr>
          <p:cNvPr id="10" name="TextBox 9">
            <a:extLst>
              <a:ext uri="{FF2B5EF4-FFF2-40B4-BE49-F238E27FC236}">
                <a16:creationId xmlns:a16="http://schemas.microsoft.com/office/drawing/2014/main" id="{097FCC46-DB2C-DED9-5411-FB4B914963B4}"/>
              </a:ext>
            </a:extLst>
          </p:cNvPr>
          <p:cNvSpPr txBox="1"/>
          <p:nvPr/>
        </p:nvSpPr>
        <p:spPr>
          <a:xfrm>
            <a:off x="1426292" y="936719"/>
            <a:ext cx="1805353" cy="633046"/>
          </a:xfrm>
          <a:prstGeom prst="rect">
            <a:avLst/>
          </a:prstGeom>
          <a:noFill/>
        </p:spPr>
        <p:txBody>
          <a:bodyPr wrap="square" lIns="0" tIns="0" rIns="0" bIns="0" rtlCol="0">
            <a:noAutofit/>
          </a:bodyPr>
          <a:lstStyle/>
          <a:p>
            <a:pPr algn="l">
              <a:lnSpc>
                <a:spcPct val="105000"/>
              </a:lnSpc>
            </a:pPr>
            <a:r>
              <a:rPr lang="en-US" sz="3000" dirty="0"/>
              <a:t>Current</a:t>
            </a:r>
            <a:endParaRPr lang="en-US" sz="3000" dirty="0">
              <a:solidFill>
                <a:schemeClr val="tx1"/>
              </a:solidFill>
            </a:endParaRPr>
          </a:p>
        </p:txBody>
      </p:sp>
      <p:sp>
        <p:nvSpPr>
          <p:cNvPr id="12" name="TextBox 11">
            <a:extLst>
              <a:ext uri="{FF2B5EF4-FFF2-40B4-BE49-F238E27FC236}">
                <a16:creationId xmlns:a16="http://schemas.microsoft.com/office/drawing/2014/main" id="{BC1B3394-197C-C8EB-DAAA-EC992E361D16}"/>
              </a:ext>
            </a:extLst>
          </p:cNvPr>
          <p:cNvSpPr txBox="1"/>
          <p:nvPr/>
        </p:nvSpPr>
        <p:spPr>
          <a:xfrm>
            <a:off x="5024162" y="620196"/>
            <a:ext cx="1805353" cy="633046"/>
          </a:xfrm>
          <a:prstGeom prst="rect">
            <a:avLst/>
          </a:prstGeom>
          <a:noFill/>
        </p:spPr>
        <p:txBody>
          <a:bodyPr wrap="square" lIns="0" tIns="0" rIns="0" bIns="0" rtlCol="0">
            <a:noAutofit/>
          </a:bodyPr>
          <a:lstStyle/>
          <a:p>
            <a:pPr algn="l">
              <a:lnSpc>
                <a:spcPct val="105000"/>
              </a:lnSpc>
            </a:pPr>
            <a:r>
              <a:rPr lang="en-US" sz="3000" dirty="0" err="1">
                <a:solidFill>
                  <a:schemeClr val="tx1"/>
                </a:solidFill>
              </a:rPr>
              <a:t>SciFi</a:t>
            </a:r>
            <a:r>
              <a:rPr lang="en-US" sz="3000" dirty="0">
                <a:solidFill>
                  <a:schemeClr val="tx1"/>
                </a:solidFill>
              </a:rPr>
              <a:t> at D3 and Air</a:t>
            </a:r>
          </a:p>
        </p:txBody>
      </p:sp>
      <p:sp>
        <p:nvSpPr>
          <p:cNvPr id="14" name="TextBox 13">
            <a:extLst>
              <a:ext uri="{FF2B5EF4-FFF2-40B4-BE49-F238E27FC236}">
                <a16:creationId xmlns:a16="http://schemas.microsoft.com/office/drawing/2014/main" id="{F4C802F2-70B9-F6DF-C682-1D46A7A8F225}"/>
              </a:ext>
            </a:extLst>
          </p:cNvPr>
          <p:cNvSpPr txBox="1"/>
          <p:nvPr/>
        </p:nvSpPr>
        <p:spPr>
          <a:xfrm>
            <a:off x="8940608" y="620196"/>
            <a:ext cx="2038953" cy="633046"/>
          </a:xfrm>
          <a:prstGeom prst="rect">
            <a:avLst/>
          </a:prstGeom>
          <a:noFill/>
        </p:spPr>
        <p:txBody>
          <a:bodyPr wrap="square" lIns="0" tIns="0" rIns="0" bIns="0" rtlCol="0">
            <a:noAutofit/>
          </a:bodyPr>
          <a:lstStyle/>
          <a:p>
            <a:pPr algn="l">
              <a:lnSpc>
                <a:spcPct val="105000"/>
              </a:lnSpc>
            </a:pPr>
            <a:r>
              <a:rPr lang="en-US" sz="3000" dirty="0" err="1">
                <a:solidFill>
                  <a:schemeClr val="tx1"/>
                </a:solidFill>
              </a:rPr>
              <a:t>SciFi</a:t>
            </a:r>
            <a:r>
              <a:rPr lang="en-US" sz="3000" dirty="0">
                <a:solidFill>
                  <a:schemeClr val="tx1"/>
                </a:solidFill>
              </a:rPr>
              <a:t> at D1, D2 and D3</a:t>
            </a:r>
          </a:p>
        </p:txBody>
      </p:sp>
      <p:pic>
        <p:nvPicPr>
          <p:cNvPr id="17" name="Picture 16">
            <a:extLst>
              <a:ext uri="{FF2B5EF4-FFF2-40B4-BE49-F238E27FC236}">
                <a16:creationId xmlns:a16="http://schemas.microsoft.com/office/drawing/2014/main" id="{850C2552-4D5D-6819-5143-C5BD457FE95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67747" y="4150053"/>
            <a:ext cx="2816152" cy="2160000"/>
          </a:xfrm>
          <a:prstGeom prst="rect">
            <a:avLst/>
          </a:prstGeom>
        </p:spPr>
      </p:pic>
      <p:pic>
        <p:nvPicPr>
          <p:cNvPr id="21" name="Picture 20">
            <a:extLst>
              <a:ext uri="{FF2B5EF4-FFF2-40B4-BE49-F238E27FC236}">
                <a16:creationId xmlns:a16="http://schemas.microsoft.com/office/drawing/2014/main" id="{D92DD3CE-155D-7E90-D45C-9BA58C18128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534475" y="4147649"/>
            <a:ext cx="2784726" cy="2160000"/>
          </a:xfrm>
          <a:prstGeom prst="rect">
            <a:avLst/>
          </a:prstGeom>
        </p:spPr>
      </p:pic>
      <p:pic>
        <p:nvPicPr>
          <p:cNvPr id="23" name="Picture 22">
            <a:extLst>
              <a:ext uri="{FF2B5EF4-FFF2-40B4-BE49-F238E27FC236}">
                <a16:creationId xmlns:a16="http://schemas.microsoft.com/office/drawing/2014/main" id="{6562BFF2-855D-658E-8627-1864DE5E6E81}"/>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344658" y="4147649"/>
            <a:ext cx="2784726" cy="2160000"/>
          </a:xfrm>
          <a:prstGeom prst="rect">
            <a:avLst/>
          </a:prstGeom>
        </p:spPr>
      </p:pic>
    </p:spTree>
    <p:extLst>
      <p:ext uri="{BB962C8B-B14F-4D97-AF65-F5344CB8AC3E}">
        <p14:creationId xmlns:p14="http://schemas.microsoft.com/office/powerpoint/2010/main" val="31308355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733B4-AA9C-C222-9E42-B8C275C02D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B76757-EEE8-B82C-8627-C85E7C6CFCF8}"/>
              </a:ext>
            </a:extLst>
          </p:cNvPr>
          <p:cNvSpPr>
            <a:spLocks noGrp="1"/>
          </p:cNvSpPr>
          <p:nvPr>
            <p:ph type="title"/>
          </p:nvPr>
        </p:nvSpPr>
        <p:spPr/>
        <p:txBody>
          <a:bodyPr/>
          <a:lstStyle/>
          <a:p>
            <a:r>
              <a:rPr lang="en-US" dirty="0"/>
              <a:t>Sparse Scintillating </a:t>
            </a:r>
            <a:r>
              <a:rPr lang="en-US" dirty="0" err="1"/>
              <a:t>Fibre</a:t>
            </a:r>
            <a:endParaRPr lang="en-US" dirty="0"/>
          </a:p>
        </p:txBody>
      </p:sp>
      <p:sp>
        <p:nvSpPr>
          <p:cNvPr id="4" name="Date Placeholder 3">
            <a:extLst>
              <a:ext uri="{FF2B5EF4-FFF2-40B4-BE49-F238E27FC236}">
                <a16:creationId xmlns:a16="http://schemas.microsoft.com/office/drawing/2014/main" id="{2DCB107F-0729-C163-2485-7CADBF54AD9B}"/>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513B83DC-A97D-41AB-CE31-E3DB4C1301E9}"/>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97BF8DD5-4BA1-5E47-0A01-0DF853776C89}"/>
              </a:ext>
            </a:extLst>
          </p:cNvPr>
          <p:cNvSpPr>
            <a:spLocks noGrp="1"/>
          </p:cNvSpPr>
          <p:nvPr>
            <p:ph type="sldNum" sz="quarter" idx="12"/>
          </p:nvPr>
        </p:nvSpPr>
        <p:spPr/>
        <p:txBody>
          <a:bodyPr/>
          <a:lstStyle/>
          <a:p>
            <a:fld id="{CBA53E11-492D-48B3-9F9B-09541CA2A39A}" type="slidenum">
              <a:rPr lang="en-GB" smtClean="0"/>
              <a:t>16</a:t>
            </a:fld>
            <a:endParaRPr lang="en-GB"/>
          </a:p>
        </p:txBody>
      </p:sp>
      <p:sp>
        <p:nvSpPr>
          <p:cNvPr id="7" name="Subtitle 6">
            <a:extLst>
              <a:ext uri="{FF2B5EF4-FFF2-40B4-BE49-F238E27FC236}">
                <a16:creationId xmlns:a16="http://schemas.microsoft.com/office/drawing/2014/main" id="{69C8CEFE-A068-47FD-CFA4-F9CF089A9E7C}"/>
              </a:ext>
            </a:extLst>
          </p:cNvPr>
          <p:cNvSpPr>
            <a:spLocks noGrp="1"/>
          </p:cNvSpPr>
          <p:nvPr>
            <p:ph type="subTitle" idx="13"/>
          </p:nvPr>
        </p:nvSpPr>
        <p:spPr/>
        <p:txBody>
          <a:bodyPr/>
          <a:lstStyle/>
          <a:p>
            <a:r>
              <a:rPr lang="en-US" dirty="0"/>
              <a:t>Conclusions and Next Steps</a:t>
            </a:r>
          </a:p>
        </p:txBody>
      </p:sp>
      <p:sp>
        <p:nvSpPr>
          <p:cNvPr id="3" name="Content Placeholder 2">
            <a:extLst>
              <a:ext uri="{FF2B5EF4-FFF2-40B4-BE49-F238E27FC236}">
                <a16:creationId xmlns:a16="http://schemas.microsoft.com/office/drawing/2014/main" id="{F8A4E350-53A0-74D3-C64C-F003BAA71653}"/>
              </a:ext>
            </a:extLst>
          </p:cNvPr>
          <p:cNvSpPr txBox="1">
            <a:spLocks/>
          </p:cNvSpPr>
          <p:nvPr/>
        </p:nvSpPr>
        <p:spPr>
          <a:xfrm>
            <a:off x="478632" y="1270170"/>
            <a:ext cx="10663193" cy="5413202"/>
          </a:xfrm>
          <a:prstGeom prst="rect">
            <a:avLst/>
          </a:prstGeom>
        </p:spPr>
        <p:txBody>
          <a:bodyPr vert="horz" lIns="0" tIns="0" rIns="0" bIns="0" rtlCol="0">
            <a:noAutofit/>
          </a:bodyPr>
          <a:lst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GB" sz="2200" b="1" dirty="0"/>
              <a:t>Energy per Fibre</a:t>
            </a:r>
          </a:p>
          <a:p>
            <a:pPr marL="504891" lvl="2" indent="-342900"/>
            <a:r>
              <a:rPr lang="en-GB" sz="2200" dirty="0"/>
              <a:t>Unlikely to cause radiation damage to the fibres</a:t>
            </a:r>
          </a:p>
          <a:p>
            <a:pPr marL="342900" indent="-342900">
              <a:buFont typeface="Arial" panose="020B0604020202020204" pitchFamily="34" charset="0"/>
              <a:buChar char="•"/>
            </a:pPr>
            <a:r>
              <a:rPr lang="en-GB" sz="2200" b="1" dirty="0"/>
              <a:t>Transmission out of the chamber</a:t>
            </a:r>
            <a:endParaRPr lang="en-GB" sz="2200" dirty="0"/>
          </a:p>
          <a:p>
            <a:pPr marL="666884" lvl="3" indent="-342900"/>
            <a:r>
              <a:rPr lang="en-GB" sz="2200" dirty="0"/>
              <a:t>Using transparent fibres</a:t>
            </a:r>
          </a:p>
          <a:p>
            <a:pPr marL="828875" lvl="4" indent="-342900"/>
            <a:r>
              <a:rPr lang="en-GB" sz="2200" dirty="0"/>
              <a:t>Longitudinal offset is key</a:t>
            </a:r>
          </a:p>
          <a:p>
            <a:pPr marL="666884" lvl="3" indent="-342900"/>
            <a:r>
              <a:rPr lang="en-GB" sz="2200" dirty="0"/>
              <a:t>Next:</a:t>
            </a:r>
          </a:p>
          <a:p>
            <a:pPr marL="828875" lvl="4" indent="-342900"/>
            <a:r>
              <a:rPr lang="en-GB" sz="2200" dirty="0"/>
              <a:t>Obtain transparent fibres from Thorlabs</a:t>
            </a:r>
          </a:p>
          <a:p>
            <a:pPr marL="342900" lvl="1" indent="-342900">
              <a:buFont typeface="Arial" panose="020B0604020202020204" pitchFamily="34" charset="0"/>
              <a:buChar char="•"/>
            </a:pPr>
            <a:r>
              <a:rPr lang="en-GB" sz="2200" b="1" dirty="0"/>
              <a:t>Impact on Beam</a:t>
            </a:r>
          </a:p>
          <a:p>
            <a:pPr marL="504891" lvl="2" indent="-342900"/>
            <a:r>
              <a:rPr lang="en-GB" sz="2200" dirty="0"/>
              <a:t>Little impact to the uniformity if before the scatterer</a:t>
            </a:r>
          </a:p>
          <a:p>
            <a:pPr marL="504891" lvl="2" indent="-342900"/>
            <a:r>
              <a:rPr lang="en-GB" sz="2200" dirty="0"/>
              <a:t>Fibres early in the beam cause a reduction in dose</a:t>
            </a:r>
            <a:endParaRPr lang="en-GB" dirty="0"/>
          </a:p>
          <a:p>
            <a:pPr marL="666884" lvl="3" indent="-342900"/>
            <a:endParaRPr lang="en-GB" b="1" dirty="0"/>
          </a:p>
        </p:txBody>
      </p:sp>
    </p:spTree>
    <p:extLst>
      <p:ext uri="{BB962C8B-B14F-4D97-AF65-F5344CB8AC3E}">
        <p14:creationId xmlns:p14="http://schemas.microsoft.com/office/powerpoint/2010/main" val="360237177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FE37A5-2087-DAC5-5624-1C83AC989CD6}"/>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89F68217-EDC9-811D-E3AA-A1056A5FA9DF}"/>
              </a:ext>
            </a:extLst>
          </p:cNvPr>
          <p:cNvSpPr>
            <a:spLocks noGrp="1"/>
          </p:cNvSpPr>
          <p:nvPr>
            <p:ph type="dt" sz="half" idx="10"/>
          </p:nvPr>
        </p:nvSpPr>
        <p:spPr/>
        <p:txBody>
          <a:bodyPr/>
          <a:lstStyle/>
          <a:p>
            <a:r>
              <a:rPr lang="en-GB"/>
              <a:t>18/09/2025</a:t>
            </a:r>
          </a:p>
        </p:txBody>
      </p:sp>
      <p:sp>
        <p:nvSpPr>
          <p:cNvPr id="3" name="Footer Placeholder 2">
            <a:extLst>
              <a:ext uri="{FF2B5EF4-FFF2-40B4-BE49-F238E27FC236}">
                <a16:creationId xmlns:a16="http://schemas.microsoft.com/office/drawing/2014/main" id="{458A44C0-3830-31DE-93FF-FC07B783EF0A}"/>
              </a:ext>
            </a:extLst>
          </p:cNvPr>
          <p:cNvSpPr>
            <a:spLocks noGrp="1"/>
          </p:cNvSpPr>
          <p:nvPr>
            <p:ph type="ftr" sz="quarter" idx="11"/>
          </p:nvPr>
        </p:nvSpPr>
        <p:spPr/>
        <p:txBody>
          <a:bodyPr/>
          <a:lstStyle/>
          <a:p>
            <a:r>
              <a:rPr lang="en-GB"/>
              <a:t>LhARA Collaboration Meeting</a:t>
            </a:r>
          </a:p>
        </p:txBody>
      </p:sp>
      <p:sp>
        <p:nvSpPr>
          <p:cNvPr id="4" name="Slide Number Placeholder 3">
            <a:extLst>
              <a:ext uri="{FF2B5EF4-FFF2-40B4-BE49-F238E27FC236}">
                <a16:creationId xmlns:a16="http://schemas.microsoft.com/office/drawing/2014/main" id="{A7B3E0DC-2479-CE7C-A2D9-709208C2AFB8}"/>
              </a:ext>
            </a:extLst>
          </p:cNvPr>
          <p:cNvSpPr>
            <a:spLocks noGrp="1"/>
          </p:cNvSpPr>
          <p:nvPr>
            <p:ph type="sldNum" sz="quarter" idx="12"/>
          </p:nvPr>
        </p:nvSpPr>
        <p:spPr/>
        <p:txBody>
          <a:bodyPr/>
          <a:lstStyle/>
          <a:p>
            <a:fld id="{CBA53E11-492D-48B3-9F9B-09541CA2A39A}" type="slidenum">
              <a:rPr lang="en-GB" smtClean="0"/>
              <a:pPr/>
              <a:t>17</a:t>
            </a:fld>
            <a:endParaRPr lang="en-GB"/>
          </a:p>
        </p:txBody>
      </p:sp>
      <p:sp>
        <p:nvSpPr>
          <p:cNvPr id="5" name="Title 4">
            <a:extLst>
              <a:ext uri="{FF2B5EF4-FFF2-40B4-BE49-F238E27FC236}">
                <a16:creationId xmlns:a16="http://schemas.microsoft.com/office/drawing/2014/main" id="{AC1F2D98-2B34-28E3-CD69-C3E35CF27CAC}"/>
              </a:ext>
            </a:extLst>
          </p:cNvPr>
          <p:cNvSpPr>
            <a:spLocks noGrp="1"/>
          </p:cNvSpPr>
          <p:nvPr>
            <p:ph type="ctrTitle"/>
          </p:nvPr>
        </p:nvSpPr>
        <p:spPr/>
        <p:txBody>
          <a:bodyPr/>
          <a:lstStyle/>
          <a:p>
            <a:r>
              <a:rPr lang="en-US" dirty="0"/>
              <a:t>RCF</a:t>
            </a:r>
          </a:p>
        </p:txBody>
      </p:sp>
      <p:sp>
        <p:nvSpPr>
          <p:cNvPr id="6" name="Subtitle 5">
            <a:extLst>
              <a:ext uri="{FF2B5EF4-FFF2-40B4-BE49-F238E27FC236}">
                <a16:creationId xmlns:a16="http://schemas.microsoft.com/office/drawing/2014/main" id="{46A4DBA1-B5B8-B733-D9F3-AC4BC6077C44}"/>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003949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A8BB80-EBFF-E490-7E1E-65F1459408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FF72D8F-1720-CE3B-EA77-EB1A3412640C}"/>
              </a:ext>
            </a:extLst>
          </p:cNvPr>
          <p:cNvSpPr>
            <a:spLocks noGrp="1"/>
          </p:cNvSpPr>
          <p:nvPr>
            <p:ph type="title"/>
          </p:nvPr>
        </p:nvSpPr>
        <p:spPr/>
        <p:txBody>
          <a:bodyPr/>
          <a:lstStyle/>
          <a:p>
            <a:r>
              <a:rPr lang="en-US" dirty="0"/>
              <a:t>RCF around the Cell Dish</a:t>
            </a:r>
          </a:p>
        </p:txBody>
      </p:sp>
      <p:sp>
        <p:nvSpPr>
          <p:cNvPr id="4" name="Date Placeholder 3">
            <a:extLst>
              <a:ext uri="{FF2B5EF4-FFF2-40B4-BE49-F238E27FC236}">
                <a16:creationId xmlns:a16="http://schemas.microsoft.com/office/drawing/2014/main" id="{51146CFD-E27D-C13A-15F4-03C7CB9BAA6B}"/>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A20E6193-9546-5EFD-44DF-1BBA217E2065}"/>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426153AF-7B5B-EF3A-9C87-351A49F921F2}"/>
              </a:ext>
            </a:extLst>
          </p:cNvPr>
          <p:cNvSpPr>
            <a:spLocks noGrp="1"/>
          </p:cNvSpPr>
          <p:nvPr>
            <p:ph type="sldNum" sz="quarter" idx="12"/>
          </p:nvPr>
        </p:nvSpPr>
        <p:spPr/>
        <p:txBody>
          <a:bodyPr/>
          <a:lstStyle/>
          <a:p>
            <a:fld id="{CBA53E11-492D-48B3-9F9B-09541CA2A39A}" type="slidenum">
              <a:rPr lang="en-GB" smtClean="0"/>
              <a:t>18</a:t>
            </a:fld>
            <a:endParaRPr lang="en-GB"/>
          </a:p>
        </p:txBody>
      </p:sp>
      <p:sp>
        <p:nvSpPr>
          <p:cNvPr id="7" name="Subtitle 6">
            <a:extLst>
              <a:ext uri="{FF2B5EF4-FFF2-40B4-BE49-F238E27FC236}">
                <a16:creationId xmlns:a16="http://schemas.microsoft.com/office/drawing/2014/main" id="{539D015F-4318-0B41-8124-E0770831149A}"/>
              </a:ext>
            </a:extLst>
          </p:cNvPr>
          <p:cNvSpPr>
            <a:spLocks noGrp="1"/>
          </p:cNvSpPr>
          <p:nvPr>
            <p:ph type="subTitle" idx="13"/>
          </p:nvPr>
        </p:nvSpPr>
        <p:spPr/>
        <p:txBody>
          <a:bodyPr/>
          <a:lstStyle/>
          <a:p>
            <a:endParaRPr lang="en-US" dirty="0"/>
          </a:p>
        </p:txBody>
      </p:sp>
      <p:pic>
        <p:nvPicPr>
          <p:cNvPr id="8" name="Content Placeholder 10">
            <a:extLst>
              <a:ext uri="{FF2B5EF4-FFF2-40B4-BE49-F238E27FC236}">
                <a16:creationId xmlns:a16="http://schemas.microsoft.com/office/drawing/2014/main" id="{89CD76A1-D548-EA26-CCFB-432AEDA73344}"/>
              </a:ext>
            </a:extLst>
          </p:cNvPr>
          <p:cNvPicPr>
            <a:picLocks noGrp="1" noChangeAspect="1"/>
          </p:cNvPicPr>
          <p:nvPr>
            <p:ph idx="1"/>
          </p:nvPr>
        </p:nvPicPr>
        <p:blipFill>
          <a:blip r:embed="rId2"/>
          <a:stretch>
            <a:fillRect/>
          </a:stretch>
        </p:blipFill>
        <p:spPr>
          <a:xfrm>
            <a:off x="7813443" y="998240"/>
            <a:ext cx="2880000" cy="2880000"/>
          </a:xfrm>
          <a:prstGeom prst="rect">
            <a:avLst/>
          </a:prstGeom>
        </p:spPr>
      </p:pic>
      <p:pic>
        <p:nvPicPr>
          <p:cNvPr id="9" name="Picture 8">
            <a:extLst>
              <a:ext uri="{FF2B5EF4-FFF2-40B4-BE49-F238E27FC236}">
                <a16:creationId xmlns:a16="http://schemas.microsoft.com/office/drawing/2014/main" id="{4EA3F71A-CE5F-C51F-AA75-B1E4077A7A39}"/>
              </a:ext>
            </a:extLst>
          </p:cNvPr>
          <p:cNvPicPr>
            <a:picLocks noChangeAspect="1"/>
          </p:cNvPicPr>
          <p:nvPr/>
        </p:nvPicPr>
        <p:blipFill>
          <a:blip r:embed="rId3"/>
          <a:stretch>
            <a:fillRect/>
          </a:stretch>
        </p:blipFill>
        <p:spPr>
          <a:xfrm>
            <a:off x="7813443" y="3884717"/>
            <a:ext cx="2880000" cy="2880000"/>
          </a:xfrm>
          <a:prstGeom prst="rect">
            <a:avLst/>
          </a:prstGeom>
        </p:spPr>
      </p:pic>
      <p:pic>
        <p:nvPicPr>
          <p:cNvPr id="10" name="Picture 9">
            <a:extLst>
              <a:ext uri="{FF2B5EF4-FFF2-40B4-BE49-F238E27FC236}">
                <a16:creationId xmlns:a16="http://schemas.microsoft.com/office/drawing/2014/main" id="{8C50142E-88AA-CBE7-63A2-F27C44E63216}"/>
              </a:ext>
            </a:extLst>
          </p:cNvPr>
          <p:cNvPicPr>
            <a:picLocks noChangeAspect="1"/>
          </p:cNvPicPr>
          <p:nvPr/>
        </p:nvPicPr>
        <p:blipFill>
          <a:blip r:embed="rId4"/>
          <a:stretch>
            <a:fillRect/>
          </a:stretch>
        </p:blipFill>
        <p:spPr>
          <a:xfrm>
            <a:off x="325437" y="975551"/>
            <a:ext cx="6738656" cy="5418151"/>
          </a:xfrm>
          <a:prstGeom prst="rect">
            <a:avLst/>
          </a:prstGeom>
        </p:spPr>
      </p:pic>
    </p:spTree>
    <p:extLst>
      <p:ext uri="{BB962C8B-B14F-4D97-AF65-F5344CB8AC3E}">
        <p14:creationId xmlns:p14="http://schemas.microsoft.com/office/powerpoint/2010/main" val="25203490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8AB861-945D-F639-50CB-3CC38EE3C8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462004C-921B-EB9D-3999-A84DDFC23B7B}"/>
              </a:ext>
            </a:extLst>
          </p:cNvPr>
          <p:cNvSpPr>
            <a:spLocks noGrp="1"/>
          </p:cNvSpPr>
          <p:nvPr>
            <p:ph type="title"/>
          </p:nvPr>
        </p:nvSpPr>
        <p:spPr/>
        <p:txBody>
          <a:bodyPr/>
          <a:lstStyle/>
          <a:p>
            <a:r>
              <a:rPr lang="en-US" dirty="0"/>
              <a:t>RCF around the Cell Dish</a:t>
            </a:r>
          </a:p>
        </p:txBody>
      </p:sp>
      <p:sp>
        <p:nvSpPr>
          <p:cNvPr id="4" name="Date Placeholder 3">
            <a:extLst>
              <a:ext uri="{FF2B5EF4-FFF2-40B4-BE49-F238E27FC236}">
                <a16:creationId xmlns:a16="http://schemas.microsoft.com/office/drawing/2014/main" id="{74531957-C650-BA96-7AC3-E3F824D077CE}"/>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B3EAA386-C4AB-ECE3-0982-85A494B54141}"/>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40D35698-2B31-A085-A06F-B43FBBC27C6D}"/>
              </a:ext>
            </a:extLst>
          </p:cNvPr>
          <p:cNvSpPr>
            <a:spLocks noGrp="1"/>
          </p:cNvSpPr>
          <p:nvPr>
            <p:ph type="sldNum" sz="quarter" idx="12"/>
          </p:nvPr>
        </p:nvSpPr>
        <p:spPr/>
        <p:txBody>
          <a:bodyPr/>
          <a:lstStyle/>
          <a:p>
            <a:fld id="{CBA53E11-492D-48B3-9F9B-09541CA2A39A}" type="slidenum">
              <a:rPr lang="en-GB" smtClean="0"/>
              <a:t>19</a:t>
            </a:fld>
            <a:endParaRPr lang="en-GB"/>
          </a:p>
        </p:txBody>
      </p:sp>
      <p:sp>
        <p:nvSpPr>
          <p:cNvPr id="7" name="Subtitle 6">
            <a:extLst>
              <a:ext uri="{FF2B5EF4-FFF2-40B4-BE49-F238E27FC236}">
                <a16:creationId xmlns:a16="http://schemas.microsoft.com/office/drawing/2014/main" id="{A5A70C5E-B556-04D7-AFFB-86B20EE9BA61}"/>
              </a:ext>
            </a:extLst>
          </p:cNvPr>
          <p:cNvSpPr>
            <a:spLocks noGrp="1"/>
          </p:cNvSpPr>
          <p:nvPr>
            <p:ph type="subTitle" idx="13"/>
          </p:nvPr>
        </p:nvSpPr>
        <p:spPr/>
        <p:txBody>
          <a:bodyPr/>
          <a:lstStyle/>
          <a:p>
            <a:r>
              <a:rPr lang="en-US" dirty="0"/>
              <a:t>Evaluation</a:t>
            </a:r>
          </a:p>
        </p:txBody>
      </p:sp>
      <p:sp>
        <p:nvSpPr>
          <p:cNvPr id="12" name="Content Placeholder 7">
            <a:extLst>
              <a:ext uri="{FF2B5EF4-FFF2-40B4-BE49-F238E27FC236}">
                <a16:creationId xmlns:a16="http://schemas.microsoft.com/office/drawing/2014/main" id="{7BA169C0-40E9-3DF1-1047-6186CE187A1F}"/>
              </a:ext>
            </a:extLst>
          </p:cNvPr>
          <p:cNvSpPr txBox="1">
            <a:spLocks/>
          </p:cNvSpPr>
          <p:nvPr/>
        </p:nvSpPr>
        <p:spPr>
          <a:xfrm>
            <a:off x="325437" y="1089614"/>
            <a:ext cx="5515425" cy="2276836"/>
          </a:xfrm>
          <a:prstGeom prst="rect">
            <a:avLst/>
          </a:prstGeom>
        </p:spPr>
        <p:txBody>
          <a:bodyPr vert="horz" lIns="0" tIns="0" rIns="0" bIns="0" rtlCol="0">
            <a:noAutofit/>
          </a:bodyPr>
          <a:lst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Originally completed a linear fit with measured uncertainties:</a:t>
            </a:r>
          </a:p>
          <a:p>
            <a:pPr marL="504891" lvl="2" indent="-342900"/>
            <a:r>
              <a:rPr lang="en-US" dirty="0"/>
              <a:t>𝜒</a:t>
            </a:r>
            <a:r>
              <a:rPr lang="en-US" baseline="-25000" dirty="0"/>
              <a:t>r</a:t>
            </a:r>
            <a:r>
              <a:rPr lang="en-US" baseline="30000" dirty="0"/>
              <a:t>2</a:t>
            </a:r>
            <a:r>
              <a:rPr lang="en-US" dirty="0"/>
              <a:t>: 6.12</a:t>
            </a:r>
          </a:p>
          <a:p>
            <a:pPr marL="342900" indent="-342900">
              <a:buFont typeface="Arial" panose="020B0604020202020204" pitchFamily="34" charset="0"/>
              <a:buChar char="•"/>
            </a:pPr>
            <a:r>
              <a:rPr lang="en-US" dirty="0"/>
              <a:t>Added a new ”film-to-film” uncertainty</a:t>
            </a:r>
          </a:p>
          <a:p>
            <a:pPr marL="504891" lvl="2" indent="-342900"/>
            <a:r>
              <a:rPr lang="en-US" dirty="0"/>
              <a:t>“Beam jitter”?</a:t>
            </a:r>
          </a:p>
          <a:p>
            <a:pPr marL="504891" lvl="2" indent="-342900"/>
            <a:r>
              <a:rPr lang="en-US" dirty="0"/>
              <a:t>Allowed it to vary until 𝜒</a:t>
            </a:r>
            <a:r>
              <a:rPr lang="en-US" baseline="-25000" dirty="0"/>
              <a:t>r</a:t>
            </a:r>
            <a:r>
              <a:rPr lang="en-US" baseline="30000" dirty="0"/>
              <a:t>2</a:t>
            </a:r>
            <a:r>
              <a:rPr lang="en-US" dirty="0"/>
              <a:t> ~1</a:t>
            </a:r>
          </a:p>
          <a:p>
            <a:pPr marL="504891" lvl="2" indent="-342900"/>
            <a:r>
              <a:rPr lang="en-US" dirty="0"/>
              <a:t>Uncertainty on fit became: 0.225 Gy</a:t>
            </a:r>
          </a:p>
          <a:p>
            <a:pPr marL="504891" lvl="2" indent="-342900"/>
            <a:endParaRPr lang="en-US" dirty="0"/>
          </a:p>
        </p:txBody>
      </p:sp>
      <p:pic>
        <p:nvPicPr>
          <p:cNvPr id="13" name="Picture 12">
            <a:extLst>
              <a:ext uri="{FF2B5EF4-FFF2-40B4-BE49-F238E27FC236}">
                <a16:creationId xmlns:a16="http://schemas.microsoft.com/office/drawing/2014/main" id="{F9F85B0B-F515-FE60-8681-24AA2D91E7D2}"/>
              </a:ext>
            </a:extLst>
          </p:cNvPr>
          <p:cNvPicPr>
            <a:picLocks noChangeAspect="1"/>
          </p:cNvPicPr>
          <p:nvPr/>
        </p:nvPicPr>
        <p:blipFill>
          <a:blip r:embed="rId3"/>
          <a:stretch>
            <a:fillRect/>
          </a:stretch>
        </p:blipFill>
        <p:spPr>
          <a:xfrm>
            <a:off x="6469710" y="123662"/>
            <a:ext cx="5029200" cy="5012152"/>
          </a:xfrm>
          <a:prstGeom prst="rect">
            <a:avLst/>
          </a:prstGeom>
        </p:spPr>
      </p:pic>
      <p:pic>
        <p:nvPicPr>
          <p:cNvPr id="16" name="Picture 15">
            <a:extLst>
              <a:ext uri="{FF2B5EF4-FFF2-40B4-BE49-F238E27FC236}">
                <a16:creationId xmlns:a16="http://schemas.microsoft.com/office/drawing/2014/main" id="{064DD395-D517-4901-1C7E-C56CAA33537F}"/>
              </a:ext>
            </a:extLst>
          </p:cNvPr>
          <p:cNvPicPr>
            <a:picLocks noChangeAspect="1"/>
          </p:cNvPicPr>
          <p:nvPr/>
        </p:nvPicPr>
        <p:blipFill>
          <a:blip r:embed="rId4">
            <a:extLst>
              <a:ext uri="{28A0092B-C50C-407E-A947-70E740481C1C}">
                <a14:useLocalDpi xmlns:a14="http://schemas.microsoft.com/office/drawing/2010/main" val="0"/>
              </a:ext>
            </a:extLst>
          </a:blip>
          <a:srcRect b="11229"/>
          <a:stretch>
            <a:fillRect/>
          </a:stretch>
        </p:blipFill>
        <p:spPr>
          <a:xfrm>
            <a:off x="3839845" y="4107857"/>
            <a:ext cx="2118185" cy="1448207"/>
          </a:xfrm>
          <a:prstGeom prst="rect">
            <a:avLst/>
          </a:prstGeom>
        </p:spPr>
      </p:pic>
      <p:sp>
        <p:nvSpPr>
          <p:cNvPr id="17" name="TextBox 16">
            <a:extLst>
              <a:ext uri="{FF2B5EF4-FFF2-40B4-BE49-F238E27FC236}">
                <a16:creationId xmlns:a16="http://schemas.microsoft.com/office/drawing/2014/main" id="{37168FA3-E6F8-10C2-F4F0-74707BF38D57}"/>
              </a:ext>
            </a:extLst>
          </p:cNvPr>
          <p:cNvSpPr txBox="1"/>
          <p:nvPr/>
        </p:nvSpPr>
        <p:spPr>
          <a:xfrm>
            <a:off x="359514" y="4019015"/>
            <a:ext cx="5577241" cy="1759732"/>
          </a:xfrm>
          <a:prstGeom prst="rect">
            <a:avLst/>
          </a:prstGeom>
          <a:noFill/>
          <a:ln>
            <a:solidFill>
              <a:srgbClr val="000080"/>
            </a:solidFill>
          </a:ln>
        </p:spPr>
        <p:txBody>
          <a:bodyPr wrap="square" lIns="0" tIns="0" rIns="0" bIns="0" rtlCol="0">
            <a:noAutofit/>
          </a:bodyPr>
          <a:lstStyle/>
          <a:p>
            <a:pPr algn="l">
              <a:lnSpc>
                <a:spcPct val="105000"/>
              </a:lnSpc>
            </a:pPr>
            <a:r>
              <a:rPr lang="en-US" sz="1600" b="1" dirty="0">
                <a:solidFill>
                  <a:srgbClr val="0000CD"/>
                </a:solidFill>
              </a:rPr>
              <a:t> Alternative to RCF:</a:t>
            </a:r>
          </a:p>
          <a:p>
            <a:pPr algn="l">
              <a:lnSpc>
                <a:spcPct val="105000"/>
              </a:lnSpc>
            </a:pPr>
            <a:r>
              <a:rPr lang="en-US" sz="1600" dirty="0"/>
              <a:t> Scintillating </a:t>
            </a:r>
            <a:r>
              <a:rPr lang="en-US" sz="1600" dirty="0" err="1"/>
              <a:t>Fibre</a:t>
            </a:r>
            <a:r>
              <a:rPr lang="en-US" sz="1600" dirty="0"/>
              <a:t> Coil around the Cell </a:t>
            </a:r>
            <a:r>
              <a:rPr lang="en-US" sz="1600" dirty="0">
                <a:solidFill>
                  <a:schemeClr val="tx1"/>
                </a:solidFill>
              </a:rPr>
              <a:t>Dish</a:t>
            </a:r>
          </a:p>
          <a:p>
            <a:pPr algn="l">
              <a:lnSpc>
                <a:spcPct val="105000"/>
              </a:lnSpc>
            </a:pPr>
            <a:r>
              <a:rPr lang="en-US" sz="1600" dirty="0"/>
              <a:t> Instant Feedback</a:t>
            </a:r>
          </a:p>
          <a:p>
            <a:pPr algn="l">
              <a:lnSpc>
                <a:spcPct val="105000"/>
              </a:lnSpc>
            </a:pPr>
            <a:r>
              <a:rPr lang="en-US" sz="1600" dirty="0">
                <a:solidFill>
                  <a:schemeClr val="tx1"/>
                </a:solidFill>
              </a:rPr>
              <a:t> Avoids </a:t>
            </a:r>
            <a:r>
              <a:rPr lang="en-US" sz="1600" dirty="0"/>
              <a:t>transmission issue since it is</a:t>
            </a:r>
          </a:p>
          <a:p>
            <a:pPr algn="l">
              <a:lnSpc>
                <a:spcPct val="105000"/>
              </a:lnSpc>
            </a:pPr>
            <a:r>
              <a:rPr lang="en-US" sz="1600" dirty="0"/>
              <a:t> not </a:t>
            </a:r>
            <a:r>
              <a:rPr lang="en-US" sz="1600" dirty="0">
                <a:solidFill>
                  <a:schemeClr val="tx1"/>
                </a:solidFill>
              </a:rPr>
              <a:t>in the vacuum chamber</a:t>
            </a:r>
          </a:p>
        </p:txBody>
      </p:sp>
    </p:spTree>
    <p:extLst>
      <p:ext uri="{BB962C8B-B14F-4D97-AF65-F5344CB8AC3E}">
        <p14:creationId xmlns:p14="http://schemas.microsoft.com/office/powerpoint/2010/main" val="88149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05ABB3-C7AF-1FAF-9C79-6B0534296412}"/>
              </a:ext>
            </a:extLst>
          </p:cNvPr>
          <p:cNvSpPr>
            <a:spLocks noGrp="1"/>
          </p:cNvSpPr>
          <p:nvPr>
            <p:ph type="title"/>
          </p:nvPr>
        </p:nvSpPr>
        <p:spPr/>
        <p:txBody>
          <a:bodyPr/>
          <a:lstStyle/>
          <a:p>
            <a:r>
              <a:rPr lang="en-US" sz="4400" dirty="0"/>
              <a:t>Why do we need an in-beam diagnostic</a:t>
            </a:r>
          </a:p>
        </p:txBody>
      </p:sp>
      <p:sp>
        <p:nvSpPr>
          <p:cNvPr id="3" name="Date Placeholder 2">
            <a:extLst>
              <a:ext uri="{FF2B5EF4-FFF2-40B4-BE49-F238E27FC236}">
                <a16:creationId xmlns:a16="http://schemas.microsoft.com/office/drawing/2014/main" id="{B1C38C0C-F6FA-E7C1-EA1B-4E32D5E71045}"/>
              </a:ext>
            </a:extLst>
          </p:cNvPr>
          <p:cNvSpPr>
            <a:spLocks noGrp="1"/>
          </p:cNvSpPr>
          <p:nvPr>
            <p:ph type="dt" sz="half" idx="10"/>
          </p:nvPr>
        </p:nvSpPr>
        <p:spPr/>
        <p:txBody>
          <a:bodyPr/>
          <a:lstStyle/>
          <a:p>
            <a:r>
              <a:rPr lang="en-GB"/>
              <a:t>18/09/2025</a:t>
            </a:r>
          </a:p>
        </p:txBody>
      </p:sp>
      <p:sp>
        <p:nvSpPr>
          <p:cNvPr id="4" name="Footer Placeholder 3">
            <a:extLst>
              <a:ext uri="{FF2B5EF4-FFF2-40B4-BE49-F238E27FC236}">
                <a16:creationId xmlns:a16="http://schemas.microsoft.com/office/drawing/2014/main" id="{7807C9D1-3B71-802B-8A21-F762E8CD24F8}"/>
              </a:ext>
            </a:extLst>
          </p:cNvPr>
          <p:cNvSpPr>
            <a:spLocks noGrp="1"/>
          </p:cNvSpPr>
          <p:nvPr>
            <p:ph type="ftr" sz="quarter" idx="11"/>
          </p:nvPr>
        </p:nvSpPr>
        <p:spPr/>
        <p:txBody>
          <a:bodyPr/>
          <a:lstStyle/>
          <a:p>
            <a:r>
              <a:rPr lang="en-GB"/>
              <a:t>LhARA Collaboration Meeting</a:t>
            </a:r>
          </a:p>
        </p:txBody>
      </p:sp>
      <p:sp>
        <p:nvSpPr>
          <p:cNvPr id="5" name="Slide Number Placeholder 4">
            <a:extLst>
              <a:ext uri="{FF2B5EF4-FFF2-40B4-BE49-F238E27FC236}">
                <a16:creationId xmlns:a16="http://schemas.microsoft.com/office/drawing/2014/main" id="{C851EBE6-F46D-D6C8-66D0-676879866774}"/>
              </a:ext>
            </a:extLst>
          </p:cNvPr>
          <p:cNvSpPr>
            <a:spLocks noGrp="1"/>
          </p:cNvSpPr>
          <p:nvPr>
            <p:ph type="sldNum" sz="quarter" idx="12"/>
          </p:nvPr>
        </p:nvSpPr>
        <p:spPr/>
        <p:txBody>
          <a:bodyPr/>
          <a:lstStyle/>
          <a:p>
            <a:fld id="{CBA53E11-492D-48B3-9F9B-09541CA2A39A}" type="slidenum">
              <a:rPr lang="en-GB" smtClean="0"/>
              <a:pPr/>
              <a:t>2</a:t>
            </a:fld>
            <a:endParaRPr lang="en-GB"/>
          </a:p>
        </p:txBody>
      </p:sp>
      <p:sp>
        <p:nvSpPr>
          <p:cNvPr id="6" name="Content Placeholder 5">
            <a:extLst>
              <a:ext uri="{FF2B5EF4-FFF2-40B4-BE49-F238E27FC236}">
                <a16:creationId xmlns:a16="http://schemas.microsoft.com/office/drawing/2014/main" id="{898FC56B-E7F7-3227-6DC1-ADE0C37671B1}"/>
              </a:ext>
            </a:extLst>
          </p:cNvPr>
          <p:cNvSpPr>
            <a:spLocks noGrp="1"/>
          </p:cNvSpPr>
          <p:nvPr>
            <p:ph idx="1"/>
          </p:nvPr>
        </p:nvSpPr>
        <p:spPr/>
        <p:txBody>
          <a:bodyPr/>
          <a:lstStyle/>
          <a:p>
            <a:pPr marL="285750" indent="-285750">
              <a:buFont typeface="Arial" panose="020B0604020202020204" pitchFamily="34" charset="0"/>
              <a:buChar char="•"/>
            </a:pPr>
            <a:r>
              <a:rPr lang="en-US" sz="3000" dirty="0"/>
              <a:t>Shot-to-shot Variation</a:t>
            </a:r>
          </a:p>
          <a:p>
            <a:pPr marL="285750" indent="-285750">
              <a:buFont typeface="Arial" panose="020B0604020202020204" pitchFamily="34" charset="0"/>
              <a:buChar char="•"/>
            </a:pPr>
            <a:r>
              <a:rPr lang="en-US" sz="3000" dirty="0"/>
              <a:t>Reduce vertical cell time</a:t>
            </a:r>
          </a:p>
          <a:p>
            <a:pPr marL="285750" indent="-285750">
              <a:buFont typeface="Arial" panose="020B0604020202020204" pitchFamily="34" charset="0"/>
              <a:buChar char="•"/>
            </a:pPr>
            <a:r>
              <a:rPr lang="en-US" sz="3000" dirty="0"/>
              <a:t>Provide a better understanding of the beam</a:t>
            </a:r>
          </a:p>
        </p:txBody>
      </p:sp>
      <p:sp>
        <p:nvSpPr>
          <p:cNvPr id="9" name="Subtitle 8">
            <a:extLst>
              <a:ext uri="{FF2B5EF4-FFF2-40B4-BE49-F238E27FC236}">
                <a16:creationId xmlns:a16="http://schemas.microsoft.com/office/drawing/2014/main" id="{F3800EB4-1C4E-5875-E962-008FD2D45131}"/>
              </a:ext>
            </a:extLst>
          </p:cNvPr>
          <p:cNvSpPr>
            <a:spLocks noGrp="1"/>
          </p:cNvSpPr>
          <p:nvPr>
            <p:ph type="subTitle" idx="13"/>
          </p:nvPr>
        </p:nvSpPr>
        <p:spPr/>
        <p:txBody>
          <a:bodyPr/>
          <a:lstStyle/>
          <a:p>
            <a:endParaRPr lang="en-US"/>
          </a:p>
        </p:txBody>
      </p:sp>
      <p:pic>
        <p:nvPicPr>
          <p:cNvPr id="10" name="Picture 9">
            <a:extLst>
              <a:ext uri="{FF2B5EF4-FFF2-40B4-BE49-F238E27FC236}">
                <a16:creationId xmlns:a16="http://schemas.microsoft.com/office/drawing/2014/main" id="{8F964C79-072C-F05E-6958-9CFF5B719D6E}"/>
              </a:ext>
            </a:extLst>
          </p:cNvPr>
          <p:cNvPicPr>
            <a:picLocks noChangeAspect="1"/>
          </p:cNvPicPr>
          <p:nvPr/>
        </p:nvPicPr>
        <p:blipFill>
          <a:blip r:embed="rId2"/>
          <a:stretch>
            <a:fillRect/>
          </a:stretch>
        </p:blipFill>
        <p:spPr>
          <a:xfrm>
            <a:off x="4296397" y="2272109"/>
            <a:ext cx="7543800" cy="3111500"/>
          </a:xfrm>
          <a:prstGeom prst="rect">
            <a:avLst/>
          </a:prstGeom>
        </p:spPr>
      </p:pic>
    </p:spTree>
    <p:extLst>
      <p:ext uri="{BB962C8B-B14F-4D97-AF65-F5344CB8AC3E}">
        <p14:creationId xmlns:p14="http://schemas.microsoft.com/office/powerpoint/2010/main" val="410580205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2E4E7C-20B2-10F6-EA33-C2D2E2882C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699A26F-0B9A-9F4C-3073-232C7959FA12}"/>
              </a:ext>
            </a:extLst>
          </p:cNvPr>
          <p:cNvSpPr>
            <a:spLocks noGrp="1"/>
          </p:cNvSpPr>
          <p:nvPr>
            <p:ph type="title"/>
          </p:nvPr>
        </p:nvSpPr>
        <p:spPr/>
        <p:txBody>
          <a:bodyPr/>
          <a:lstStyle/>
          <a:p>
            <a:r>
              <a:rPr lang="en-US" dirty="0"/>
              <a:t>In-Beam Delaminated EBT3</a:t>
            </a:r>
          </a:p>
        </p:txBody>
      </p:sp>
      <p:sp>
        <p:nvSpPr>
          <p:cNvPr id="4" name="Date Placeholder 3">
            <a:extLst>
              <a:ext uri="{FF2B5EF4-FFF2-40B4-BE49-F238E27FC236}">
                <a16:creationId xmlns:a16="http://schemas.microsoft.com/office/drawing/2014/main" id="{BEF67C25-9410-0650-03C4-5E8AB88BA825}"/>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CC9E71CD-316E-15A3-660A-4ED65C8D73E9}"/>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8352FFC8-7BBB-157B-6126-AD887DE14C71}"/>
              </a:ext>
            </a:extLst>
          </p:cNvPr>
          <p:cNvSpPr>
            <a:spLocks noGrp="1"/>
          </p:cNvSpPr>
          <p:nvPr>
            <p:ph type="sldNum" sz="quarter" idx="12"/>
          </p:nvPr>
        </p:nvSpPr>
        <p:spPr/>
        <p:txBody>
          <a:bodyPr/>
          <a:lstStyle/>
          <a:p>
            <a:fld id="{CBA53E11-492D-48B3-9F9B-09541CA2A39A}" type="slidenum">
              <a:rPr lang="en-GB" smtClean="0"/>
              <a:t>20</a:t>
            </a:fld>
            <a:endParaRPr lang="en-GB"/>
          </a:p>
        </p:txBody>
      </p:sp>
      <p:sp>
        <p:nvSpPr>
          <p:cNvPr id="7" name="Subtitle 6">
            <a:extLst>
              <a:ext uri="{FF2B5EF4-FFF2-40B4-BE49-F238E27FC236}">
                <a16:creationId xmlns:a16="http://schemas.microsoft.com/office/drawing/2014/main" id="{046A47EE-1F54-CC31-BDE8-B33792DB8235}"/>
              </a:ext>
            </a:extLst>
          </p:cNvPr>
          <p:cNvSpPr>
            <a:spLocks noGrp="1"/>
          </p:cNvSpPr>
          <p:nvPr>
            <p:ph type="subTitle" idx="13"/>
          </p:nvPr>
        </p:nvSpPr>
        <p:spPr/>
        <p:txBody>
          <a:bodyPr/>
          <a:lstStyle/>
          <a:p>
            <a:r>
              <a:rPr lang="en-US" dirty="0"/>
              <a:t>Evaluation</a:t>
            </a:r>
          </a:p>
        </p:txBody>
      </p:sp>
      <p:pic>
        <p:nvPicPr>
          <p:cNvPr id="8" name="Picture 7">
            <a:extLst>
              <a:ext uri="{FF2B5EF4-FFF2-40B4-BE49-F238E27FC236}">
                <a16:creationId xmlns:a16="http://schemas.microsoft.com/office/drawing/2014/main" id="{89349D24-A3F3-BFBD-A4A3-CF44015B226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25937" y="3873702"/>
            <a:ext cx="3285510" cy="2520000"/>
          </a:xfrm>
          <a:prstGeom prst="rect">
            <a:avLst/>
          </a:prstGeom>
        </p:spPr>
      </p:pic>
      <p:pic>
        <p:nvPicPr>
          <p:cNvPr id="10" name="Picture 9">
            <a:extLst>
              <a:ext uri="{FF2B5EF4-FFF2-40B4-BE49-F238E27FC236}">
                <a16:creationId xmlns:a16="http://schemas.microsoft.com/office/drawing/2014/main" id="{16458DC9-1E25-C807-8BE1-F0763C784B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63079" y="3873702"/>
            <a:ext cx="3285510" cy="2520000"/>
          </a:xfrm>
          <a:prstGeom prst="rect">
            <a:avLst/>
          </a:prstGeom>
        </p:spPr>
      </p:pic>
      <p:pic>
        <p:nvPicPr>
          <p:cNvPr id="15" name="Picture 14">
            <a:extLst>
              <a:ext uri="{FF2B5EF4-FFF2-40B4-BE49-F238E27FC236}">
                <a16:creationId xmlns:a16="http://schemas.microsoft.com/office/drawing/2014/main" id="{02A4F0AB-89FF-C679-75EB-53C52E544D0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62630" y="821039"/>
            <a:ext cx="3086407" cy="2520000"/>
          </a:xfrm>
          <a:prstGeom prst="rect">
            <a:avLst/>
          </a:prstGeom>
        </p:spPr>
      </p:pic>
      <p:pic>
        <p:nvPicPr>
          <p:cNvPr id="17" name="Picture 16">
            <a:extLst>
              <a:ext uri="{FF2B5EF4-FFF2-40B4-BE49-F238E27FC236}">
                <a16:creationId xmlns:a16="http://schemas.microsoft.com/office/drawing/2014/main" id="{F03C82B9-4C34-9660-3067-550F3348A29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1216" y="821039"/>
            <a:ext cx="3123715" cy="2520000"/>
          </a:xfrm>
          <a:prstGeom prst="rect">
            <a:avLst/>
          </a:prstGeom>
        </p:spPr>
      </p:pic>
      <p:sp>
        <p:nvSpPr>
          <p:cNvPr id="18" name="TextBox 17">
            <a:extLst>
              <a:ext uri="{FF2B5EF4-FFF2-40B4-BE49-F238E27FC236}">
                <a16:creationId xmlns:a16="http://schemas.microsoft.com/office/drawing/2014/main" id="{E953924C-82DF-08B0-C444-E74DF398D30A}"/>
              </a:ext>
            </a:extLst>
          </p:cNvPr>
          <p:cNvSpPr txBox="1"/>
          <p:nvPr/>
        </p:nvSpPr>
        <p:spPr>
          <a:xfrm>
            <a:off x="5715014" y="3341039"/>
            <a:ext cx="1805353" cy="633046"/>
          </a:xfrm>
          <a:prstGeom prst="rect">
            <a:avLst/>
          </a:prstGeom>
          <a:noFill/>
        </p:spPr>
        <p:txBody>
          <a:bodyPr wrap="square" lIns="0" tIns="0" rIns="0" bIns="0" rtlCol="0">
            <a:noAutofit/>
          </a:bodyPr>
          <a:lstStyle/>
          <a:p>
            <a:pPr algn="l">
              <a:lnSpc>
                <a:spcPct val="105000"/>
              </a:lnSpc>
            </a:pPr>
            <a:r>
              <a:rPr lang="en-US" sz="3000" dirty="0">
                <a:solidFill>
                  <a:schemeClr val="tx1"/>
                </a:solidFill>
              </a:rPr>
              <a:t>No RCF</a:t>
            </a:r>
          </a:p>
        </p:txBody>
      </p:sp>
      <p:sp>
        <p:nvSpPr>
          <p:cNvPr id="19" name="TextBox 18">
            <a:extLst>
              <a:ext uri="{FF2B5EF4-FFF2-40B4-BE49-F238E27FC236}">
                <a16:creationId xmlns:a16="http://schemas.microsoft.com/office/drawing/2014/main" id="{F170BD2F-FACF-6546-0813-810F6F3B3320}"/>
              </a:ext>
            </a:extLst>
          </p:cNvPr>
          <p:cNvSpPr txBox="1"/>
          <p:nvPr/>
        </p:nvSpPr>
        <p:spPr>
          <a:xfrm>
            <a:off x="9477103" y="3341039"/>
            <a:ext cx="1805353" cy="633046"/>
          </a:xfrm>
          <a:prstGeom prst="rect">
            <a:avLst/>
          </a:prstGeom>
          <a:noFill/>
        </p:spPr>
        <p:txBody>
          <a:bodyPr wrap="square" lIns="0" tIns="0" rIns="0" bIns="0" rtlCol="0">
            <a:noAutofit/>
          </a:bodyPr>
          <a:lstStyle/>
          <a:p>
            <a:pPr algn="l">
              <a:lnSpc>
                <a:spcPct val="105000"/>
              </a:lnSpc>
            </a:pPr>
            <a:r>
              <a:rPr lang="en-US" sz="3000" dirty="0">
                <a:solidFill>
                  <a:schemeClr val="tx1"/>
                </a:solidFill>
              </a:rPr>
              <a:t>RCF</a:t>
            </a:r>
          </a:p>
        </p:txBody>
      </p:sp>
      <p:sp>
        <p:nvSpPr>
          <p:cNvPr id="20" name="TextBox 19">
            <a:extLst>
              <a:ext uri="{FF2B5EF4-FFF2-40B4-BE49-F238E27FC236}">
                <a16:creationId xmlns:a16="http://schemas.microsoft.com/office/drawing/2014/main" id="{A3B5F720-E711-F592-83CC-ED68A165964D}"/>
              </a:ext>
            </a:extLst>
          </p:cNvPr>
          <p:cNvSpPr txBox="1"/>
          <p:nvPr/>
        </p:nvSpPr>
        <p:spPr>
          <a:xfrm>
            <a:off x="5715014" y="313521"/>
            <a:ext cx="1805353" cy="633046"/>
          </a:xfrm>
          <a:prstGeom prst="rect">
            <a:avLst/>
          </a:prstGeom>
          <a:noFill/>
        </p:spPr>
        <p:txBody>
          <a:bodyPr wrap="square" lIns="0" tIns="0" rIns="0" bIns="0" rtlCol="0">
            <a:noAutofit/>
          </a:bodyPr>
          <a:lstStyle/>
          <a:p>
            <a:pPr algn="l">
              <a:lnSpc>
                <a:spcPct val="105000"/>
              </a:lnSpc>
            </a:pPr>
            <a:r>
              <a:rPr lang="en-US" sz="3000" dirty="0"/>
              <a:t>On</a:t>
            </a:r>
            <a:r>
              <a:rPr lang="en-US" sz="3000" dirty="0">
                <a:solidFill>
                  <a:schemeClr val="tx1"/>
                </a:solidFill>
              </a:rPr>
              <a:t> RCF</a:t>
            </a:r>
          </a:p>
        </p:txBody>
      </p:sp>
      <p:sp>
        <p:nvSpPr>
          <p:cNvPr id="21" name="TextBox 20">
            <a:extLst>
              <a:ext uri="{FF2B5EF4-FFF2-40B4-BE49-F238E27FC236}">
                <a16:creationId xmlns:a16="http://schemas.microsoft.com/office/drawing/2014/main" id="{41700A58-2EDB-819B-8C2E-D49D69391A94}"/>
              </a:ext>
            </a:extLst>
          </p:cNvPr>
          <p:cNvSpPr txBox="1"/>
          <p:nvPr/>
        </p:nvSpPr>
        <p:spPr>
          <a:xfrm>
            <a:off x="9267297" y="313521"/>
            <a:ext cx="1805353" cy="633046"/>
          </a:xfrm>
          <a:prstGeom prst="rect">
            <a:avLst/>
          </a:prstGeom>
          <a:noFill/>
        </p:spPr>
        <p:txBody>
          <a:bodyPr wrap="square" lIns="0" tIns="0" rIns="0" bIns="0" rtlCol="0">
            <a:noAutofit/>
          </a:bodyPr>
          <a:lstStyle/>
          <a:p>
            <a:pPr algn="l">
              <a:lnSpc>
                <a:spcPct val="105000"/>
              </a:lnSpc>
            </a:pPr>
            <a:r>
              <a:rPr lang="en-US" sz="3000" dirty="0"/>
              <a:t>On Cells</a:t>
            </a:r>
            <a:endParaRPr lang="en-US" sz="3000" dirty="0">
              <a:solidFill>
                <a:schemeClr val="tx1"/>
              </a:solidFill>
            </a:endParaRPr>
          </a:p>
        </p:txBody>
      </p:sp>
      <p:sp>
        <p:nvSpPr>
          <p:cNvPr id="23" name="Content Placeholder 7">
            <a:extLst>
              <a:ext uri="{FF2B5EF4-FFF2-40B4-BE49-F238E27FC236}">
                <a16:creationId xmlns:a16="http://schemas.microsoft.com/office/drawing/2014/main" id="{9578E0FC-B81B-1F76-8243-8640058A6ADB}"/>
              </a:ext>
            </a:extLst>
          </p:cNvPr>
          <p:cNvSpPr txBox="1">
            <a:spLocks/>
          </p:cNvSpPr>
          <p:nvPr/>
        </p:nvSpPr>
        <p:spPr>
          <a:xfrm>
            <a:off x="388142" y="3744520"/>
            <a:ext cx="4071214" cy="2591135"/>
          </a:xfrm>
          <a:prstGeom prst="rect">
            <a:avLst/>
          </a:prstGeom>
        </p:spPr>
        <p:txBody>
          <a:bodyPr vert="horz" lIns="0" tIns="0" rIns="0" bIns="0" rtlCol="0">
            <a:noAutofit/>
          </a:bodyPr>
          <a:lst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pPr marL="342900" lvl="1" indent="-342900">
              <a:buFont typeface="Arial" panose="020B0604020202020204" pitchFamily="34" charset="0"/>
              <a:buChar char="•"/>
            </a:pPr>
            <a:r>
              <a:rPr lang="en-US" dirty="0"/>
              <a:t>Increases LET by an acceptable amount</a:t>
            </a:r>
          </a:p>
          <a:p>
            <a:pPr marL="342900" lvl="1" indent="-342900">
              <a:buFont typeface="Arial" panose="020B0604020202020204" pitchFamily="34" charset="0"/>
              <a:buChar char="•"/>
            </a:pPr>
            <a:r>
              <a:rPr lang="en-US" dirty="0"/>
              <a:t>Dose received on RCF is ~90% dose seen on cells</a:t>
            </a:r>
          </a:p>
          <a:p>
            <a:pPr marL="342900" lvl="1" indent="-342900">
              <a:buFont typeface="Arial" panose="020B0604020202020204" pitchFamily="34" charset="0"/>
              <a:buChar char="•"/>
            </a:pPr>
            <a:r>
              <a:rPr lang="en-US" dirty="0"/>
              <a:t>Main issue is supplier no longer making delaminated EBT3</a:t>
            </a:r>
          </a:p>
          <a:p>
            <a:pPr marL="504891" lvl="2" indent="-342900"/>
            <a:r>
              <a:rPr lang="en-US" dirty="0"/>
              <a:t>Could potentially make our own?</a:t>
            </a:r>
          </a:p>
        </p:txBody>
      </p:sp>
      <p:grpSp>
        <p:nvGrpSpPr>
          <p:cNvPr id="28" name="Group 27">
            <a:extLst>
              <a:ext uri="{FF2B5EF4-FFF2-40B4-BE49-F238E27FC236}">
                <a16:creationId xmlns:a16="http://schemas.microsoft.com/office/drawing/2014/main" id="{131B6918-D420-412E-E384-2CE7F62135F6}"/>
              </a:ext>
            </a:extLst>
          </p:cNvPr>
          <p:cNvGrpSpPr/>
          <p:nvPr/>
        </p:nvGrpSpPr>
        <p:grpSpPr>
          <a:xfrm>
            <a:off x="1300373" y="1356172"/>
            <a:ext cx="3158983" cy="1620458"/>
            <a:chOff x="417994" y="1316252"/>
            <a:chExt cx="3158983" cy="1620458"/>
          </a:xfrm>
        </p:grpSpPr>
        <p:sp>
          <p:nvSpPr>
            <p:cNvPr id="24" name="Rectangle 23">
              <a:extLst>
                <a:ext uri="{FF2B5EF4-FFF2-40B4-BE49-F238E27FC236}">
                  <a16:creationId xmlns:a16="http://schemas.microsoft.com/office/drawing/2014/main" id="{2FCFB44B-F819-BE62-07F9-9BCD98EE0C22}"/>
                </a:ext>
              </a:extLst>
            </p:cNvPr>
            <p:cNvSpPr/>
            <p:nvPr/>
          </p:nvSpPr>
          <p:spPr>
            <a:xfrm rot="16200000">
              <a:off x="204594" y="1529653"/>
              <a:ext cx="1620457" cy="1193657"/>
            </a:xfrm>
            <a:prstGeom prst="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Polymer Layer</a:t>
              </a:r>
            </a:p>
          </p:txBody>
        </p:sp>
        <p:sp>
          <p:nvSpPr>
            <p:cNvPr id="25" name="Rectangle 24">
              <a:extLst>
                <a:ext uri="{FF2B5EF4-FFF2-40B4-BE49-F238E27FC236}">
                  <a16:creationId xmlns:a16="http://schemas.microsoft.com/office/drawing/2014/main" id="{F1497064-6DBE-771A-4347-3E167893E4BE}"/>
                </a:ext>
              </a:extLst>
            </p:cNvPr>
            <p:cNvSpPr/>
            <p:nvPr/>
          </p:nvSpPr>
          <p:spPr>
            <a:xfrm rot="16200000">
              <a:off x="1096140" y="1845234"/>
              <a:ext cx="1620456" cy="562495"/>
            </a:xfrm>
            <a:prstGeom prst="rect">
              <a:avLst/>
            </a:prstGeom>
            <a:solidFill>
              <a:srgbClr val="FF0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Active Layer</a:t>
              </a:r>
            </a:p>
          </p:txBody>
        </p:sp>
        <p:sp>
          <p:nvSpPr>
            <p:cNvPr id="26" name="Rectangle 25">
              <a:extLst>
                <a:ext uri="{FF2B5EF4-FFF2-40B4-BE49-F238E27FC236}">
                  <a16:creationId xmlns:a16="http://schemas.microsoft.com/office/drawing/2014/main" id="{326A8B38-66E9-4D86-851C-82938C257ACF}"/>
                </a:ext>
              </a:extLst>
            </p:cNvPr>
            <p:cNvSpPr/>
            <p:nvPr/>
          </p:nvSpPr>
          <p:spPr>
            <a:xfrm rot="16200000">
              <a:off x="1519989" y="1983879"/>
              <a:ext cx="1620456" cy="285203"/>
            </a:xfrm>
            <a:prstGeom prst="rect">
              <a:avLst/>
            </a:prstGeom>
            <a:solidFill>
              <a:srgbClr val="AFEEEE"/>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Mylar Cover</a:t>
              </a:r>
            </a:p>
          </p:txBody>
        </p:sp>
        <p:sp>
          <p:nvSpPr>
            <p:cNvPr id="27" name="Rectangle 26">
              <a:extLst>
                <a:ext uri="{FF2B5EF4-FFF2-40B4-BE49-F238E27FC236}">
                  <a16:creationId xmlns:a16="http://schemas.microsoft.com/office/drawing/2014/main" id="{CAB53753-FAE3-D296-8657-698EFAEDE472}"/>
                </a:ext>
              </a:extLst>
            </p:cNvPr>
            <p:cNvSpPr/>
            <p:nvPr/>
          </p:nvSpPr>
          <p:spPr>
            <a:xfrm rot="16200000">
              <a:off x="2214670" y="1574400"/>
              <a:ext cx="1620456" cy="1104159"/>
            </a:xfrm>
            <a:prstGeom prst="rect">
              <a:avLst/>
            </a:prstGeom>
            <a:solidFill>
              <a:srgbClr val="98FB98"/>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Cells</a:t>
              </a:r>
            </a:p>
          </p:txBody>
        </p:sp>
      </p:grpSp>
      <p:sp>
        <p:nvSpPr>
          <p:cNvPr id="29" name="Right Arrow 28">
            <a:extLst>
              <a:ext uri="{FF2B5EF4-FFF2-40B4-BE49-F238E27FC236}">
                <a16:creationId xmlns:a16="http://schemas.microsoft.com/office/drawing/2014/main" id="{21B4E1D7-1496-16CD-EC7A-BCAE5FCFC997}"/>
              </a:ext>
            </a:extLst>
          </p:cNvPr>
          <p:cNvSpPr/>
          <p:nvPr/>
        </p:nvSpPr>
        <p:spPr>
          <a:xfrm>
            <a:off x="173620" y="1944547"/>
            <a:ext cx="860396" cy="576237"/>
          </a:xfrm>
          <a:prstGeom prst="rightArrow">
            <a:avLst/>
          </a:prstGeom>
          <a:solidFill>
            <a:srgbClr val="2323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schemeClr val="bg1"/>
                </a:solidFill>
              </a:rPr>
              <a:t>Beam</a:t>
            </a:r>
          </a:p>
        </p:txBody>
      </p:sp>
    </p:spTree>
    <p:extLst>
      <p:ext uri="{BB962C8B-B14F-4D97-AF65-F5344CB8AC3E}">
        <p14:creationId xmlns:p14="http://schemas.microsoft.com/office/powerpoint/2010/main" val="19315316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66B727-3916-D5C7-8F30-D00113C4272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90C8981-569D-46FE-6543-ADB7A497F35C}"/>
              </a:ext>
            </a:extLst>
          </p:cNvPr>
          <p:cNvSpPr>
            <a:spLocks noGrp="1"/>
          </p:cNvSpPr>
          <p:nvPr>
            <p:ph type="title"/>
          </p:nvPr>
        </p:nvSpPr>
        <p:spPr/>
        <p:txBody>
          <a:bodyPr/>
          <a:lstStyle/>
          <a:p>
            <a:r>
              <a:rPr lang="en-US" dirty="0"/>
              <a:t>RCF</a:t>
            </a:r>
          </a:p>
        </p:txBody>
      </p:sp>
      <p:sp>
        <p:nvSpPr>
          <p:cNvPr id="4" name="Date Placeholder 3">
            <a:extLst>
              <a:ext uri="{FF2B5EF4-FFF2-40B4-BE49-F238E27FC236}">
                <a16:creationId xmlns:a16="http://schemas.microsoft.com/office/drawing/2014/main" id="{50088D14-6E3E-4E1B-AFE9-C4852017D700}"/>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2BEB10D5-822F-EA53-B1E4-F20DD935D020}"/>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673B7936-A6E5-64D6-2470-DE61B371C288}"/>
              </a:ext>
            </a:extLst>
          </p:cNvPr>
          <p:cNvSpPr>
            <a:spLocks noGrp="1"/>
          </p:cNvSpPr>
          <p:nvPr>
            <p:ph type="sldNum" sz="quarter" idx="12"/>
          </p:nvPr>
        </p:nvSpPr>
        <p:spPr/>
        <p:txBody>
          <a:bodyPr/>
          <a:lstStyle/>
          <a:p>
            <a:fld id="{CBA53E11-492D-48B3-9F9B-09541CA2A39A}" type="slidenum">
              <a:rPr lang="en-GB" smtClean="0"/>
              <a:t>21</a:t>
            </a:fld>
            <a:endParaRPr lang="en-GB"/>
          </a:p>
        </p:txBody>
      </p:sp>
      <p:sp>
        <p:nvSpPr>
          <p:cNvPr id="7" name="Subtitle 6">
            <a:extLst>
              <a:ext uri="{FF2B5EF4-FFF2-40B4-BE49-F238E27FC236}">
                <a16:creationId xmlns:a16="http://schemas.microsoft.com/office/drawing/2014/main" id="{07A8B45E-4FB2-17C6-16B9-9A3811820E03}"/>
              </a:ext>
            </a:extLst>
          </p:cNvPr>
          <p:cNvSpPr>
            <a:spLocks noGrp="1"/>
          </p:cNvSpPr>
          <p:nvPr>
            <p:ph type="subTitle" idx="13"/>
          </p:nvPr>
        </p:nvSpPr>
        <p:spPr/>
        <p:txBody>
          <a:bodyPr/>
          <a:lstStyle/>
          <a:p>
            <a:r>
              <a:rPr lang="en-US" dirty="0"/>
              <a:t>Conclusions</a:t>
            </a:r>
          </a:p>
        </p:txBody>
      </p:sp>
      <p:sp>
        <p:nvSpPr>
          <p:cNvPr id="3" name="Content Placeholder 2">
            <a:extLst>
              <a:ext uri="{FF2B5EF4-FFF2-40B4-BE49-F238E27FC236}">
                <a16:creationId xmlns:a16="http://schemas.microsoft.com/office/drawing/2014/main" id="{E28CBD54-B396-3764-4FEA-D6DBE31E6DDE}"/>
              </a:ext>
            </a:extLst>
          </p:cNvPr>
          <p:cNvSpPr txBox="1">
            <a:spLocks/>
          </p:cNvSpPr>
          <p:nvPr/>
        </p:nvSpPr>
        <p:spPr>
          <a:xfrm>
            <a:off x="478632" y="1270170"/>
            <a:ext cx="10663193" cy="5413202"/>
          </a:xfrm>
          <a:prstGeom prst="rect">
            <a:avLst/>
          </a:prstGeom>
        </p:spPr>
        <p:txBody>
          <a:bodyPr vert="horz" lIns="0" tIns="0" rIns="0" bIns="0" rtlCol="0">
            <a:noAutofit/>
          </a:bodyPr>
          <a:lst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GB" sz="2200" b="1" dirty="0"/>
              <a:t>Useful Back-Up</a:t>
            </a:r>
          </a:p>
          <a:p>
            <a:endParaRPr lang="en-GB" sz="2200" b="1" dirty="0"/>
          </a:p>
          <a:p>
            <a:pPr marL="342900" indent="-342900">
              <a:buFont typeface="Arial" panose="020B0604020202020204" pitchFamily="34" charset="0"/>
              <a:buChar char="•"/>
            </a:pPr>
            <a:r>
              <a:rPr lang="en-GB" sz="2200" b="1" dirty="0"/>
              <a:t>Cons</a:t>
            </a:r>
          </a:p>
          <a:p>
            <a:pPr marL="504891" lvl="2" indent="-342900"/>
            <a:r>
              <a:rPr lang="en-GB" dirty="0"/>
              <a:t>24 hr delay</a:t>
            </a:r>
          </a:p>
          <a:p>
            <a:pPr marL="504891" lvl="2" indent="-342900"/>
            <a:r>
              <a:rPr lang="en-GB" dirty="0"/>
              <a:t>Calibration and handling</a:t>
            </a:r>
          </a:p>
          <a:p>
            <a:pPr marL="504891" lvl="2" indent="-342900"/>
            <a:r>
              <a:rPr lang="en-GB" dirty="0"/>
              <a:t>Can we travel with RCF? Radiation on planes/X-ray scanners</a:t>
            </a:r>
          </a:p>
          <a:p>
            <a:pPr marL="504891" lvl="2" indent="-342900"/>
            <a:r>
              <a:rPr lang="en-GB" dirty="0"/>
              <a:t>Accessibility of delaminated EBT3</a:t>
            </a:r>
          </a:p>
          <a:p>
            <a:pPr marL="504891" lvl="2" indent="-342900"/>
            <a:endParaRPr lang="en-GB" dirty="0"/>
          </a:p>
          <a:p>
            <a:pPr marL="342900" indent="-342900">
              <a:buFont typeface="Arial" panose="020B0604020202020204" pitchFamily="34" charset="0"/>
              <a:buChar char="•"/>
            </a:pPr>
            <a:r>
              <a:rPr lang="en-GB" sz="2200" b="1" dirty="0"/>
              <a:t>Pros</a:t>
            </a:r>
          </a:p>
          <a:p>
            <a:pPr marL="666884" lvl="3" indent="-342900"/>
            <a:r>
              <a:rPr lang="en-GB" dirty="0"/>
              <a:t>Currently available (</a:t>
            </a:r>
            <a:r>
              <a:rPr lang="en-GB" dirty="0" err="1"/>
              <a:t>ish</a:t>
            </a:r>
            <a:r>
              <a:rPr lang="en-GB" dirty="0"/>
              <a:t>)</a:t>
            </a:r>
          </a:p>
          <a:p>
            <a:pPr marL="666884" lvl="3" indent="-342900"/>
            <a:r>
              <a:rPr lang="en-GB" dirty="0"/>
              <a:t>Know how to use it</a:t>
            </a:r>
          </a:p>
          <a:p>
            <a:pPr marL="666884" lvl="3" indent="-342900"/>
            <a:r>
              <a:rPr lang="en-GB" dirty="0"/>
              <a:t>Will have to use it for the calibration of other diagnostics</a:t>
            </a:r>
          </a:p>
          <a:p>
            <a:pPr marL="666884" lvl="3" indent="-342900"/>
            <a:endParaRPr lang="en-GB" b="1" dirty="0"/>
          </a:p>
        </p:txBody>
      </p:sp>
    </p:spTree>
    <p:extLst>
      <p:ext uri="{BB962C8B-B14F-4D97-AF65-F5344CB8AC3E}">
        <p14:creationId xmlns:p14="http://schemas.microsoft.com/office/powerpoint/2010/main" val="30947716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6DCA060-FDD4-6936-7180-60D9F6E41497}"/>
            </a:ext>
          </a:extLst>
        </p:cNvPr>
        <p:cNvGrpSpPr/>
        <p:nvPr/>
      </p:nvGrpSpPr>
      <p:grpSpPr>
        <a:xfrm>
          <a:off x="0" y="0"/>
          <a:ext cx="0" cy="0"/>
          <a:chOff x="0" y="0"/>
          <a:chExt cx="0" cy="0"/>
        </a:xfrm>
      </p:grpSpPr>
      <p:sp>
        <p:nvSpPr>
          <p:cNvPr id="2" name="Date Placeholder 1">
            <a:extLst>
              <a:ext uri="{FF2B5EF4-FFF2-40B4-BE49-F238E27FC236}">
                <a16:creationId xmlns:a16="http://schemas.microsoft.com/office/drawing/2014/main" id="{ACAE91F9-8202-3DD2-222F-55C68346B835}"/>
              </a:ext>
            </a:extLst>
          </p:cNvPr>
          <p:cNvSpPr>
            <a:spLocks noGrp="1"/>
          </p:cNvSpPr>
          <p:nvPr>
            <p:ph type="dt" sz="half" idx="10"/>
          </p:nvPr>
        </p:nvSpPr>
        <p:spPr/>
        <p:txBody>
          <a:bodyPr/>
          <a:lstStyle/>
          <a:p>
            <a:r>
              <a:rPr lang="en-GB"/>
              <a:t>18/09/2025</a:t>
            </a:r>
          </a:p>
        </p:txBody>
      </p:sp>
      <p:sp>
        <p:nvSpPr>
          <p:cNvPr id="3" name="Footer Placeholder 2">
            <a:extLst>
              <a:ext uri="{FF2B5EF4-FFF2-40B4-BE49-F238E27FC236}">
                <a16:creationId xmlns:a16="http://schemas.microsoft.com/office/drawing/2014/main" id="{EB94EEE7-9F83-7504-EE72-B3BFDD4DDA41}"/>
              </a:ext>
            </a:extLst>
          </p:cNvPr>
          <p:cNvSpPr>
            <a:spLocks noGrp="1"/>
          </p:cNvSpPr>
          <p:nvPr>
            <p:ph type="ftr" sz="quarter" idx="11"/>
          </p:nvPr>
        </p:nvSpPr>
        <p:spPr/>
        <p:txBody>
          <a:bodyPr/>
          <a:lstStyle/>
          <a:p>
            <a:r>
              <a:rPr lang="en-GB"/>
              <a:t>LhARA Collaboration Meeting</a:t>
            </a:r>
          </a:p>
        </p:txBody>
      </p:sp>
      <p:sp>
        <p:nvSpPr>
          <p:cNvPr id="4" name="Slide Number Placeholder 3">
            <a:extLst>
              <a:ext uri="{FF2B5EF4-FFF2-40B4-BE49-F238E27FC236}">
                <a16:creationId xmlns:a16="http://schemas.microsoft.com/office/drawing/2014/main" id="{2188D52E-2940-AAF7-1BE4-66E58D9F5498}"/>
              </a:ext>
            </a:extLst>
          </p:cNvPr>
          <p:cNvSpPr>
            <a:spLocks noGrp="1"/>
          </p:cNvSpPr>
          <p:nvPr>
            <p:ph type="sldNum" sz="quarter" idx="12"/>
          </p:nvPr>
        </p:nvSpPr>
        <p:spPr/>
        <p:txBody>
          <a:bodyPr/>
          <a:lstStyle/>
          <a:p>
            <a:fld id="{CBA53E11-492D-48B3-9F9B-09541CA2A39A}" type="slidenum">
              <a:rPr lang="en-GB" smtClean="0"/>
              <a:pPr/>
              <a:t>22</a:t>
            </a:fld>
            <a:endParaRPr lang="en-GB"/>
          </a:p>
        </p:txBody>
      </p:sp>
      <p:sp>
        <p:nvSpPr>
          <p:cNvPr id="5" name="Title 4">
            <a:extLst>
              <a:ext uri="{FF2B5EF4-FFF2-40B4-BE49-F238E27FC236}">
                <a16:creationId xmlns:a16="http://schemas.microsoft.com/office/drawing/2014/main" id="{76D9AF45-D0CF-6B73-4F29-EE64530F3188}"/>
              </a:ext>
            </a:extLst>
          </p:cNvPr>
          <p:cNvSpPr>
            <a:spLocks noGrp="1"/>
          </p:cNvSpPr>
          <p:nvPr>
            <p:ph type="ctrTitle"/>
          </p:nvPr>
        </p:nvSpPr>
        <p:spPr/>
        <p:txBody>
          <a:bodyPr/>
          <a:lstStyle/>
          <a:p>
            <a:r>
              <a:rPr lang="en-US" dirty="0"/>
              <a:t>Other Suggestions</a:t>
            </a:r>
          </a:p>
        </p:txBody>
      </p:sp>
      <p:sp>
        <p:nvSpPr>
          <p:cNvPr id="6" name="Subtitle 5">
            <a:extLst>
              <a:ext uri="{FF2B5EF4-FFF2-40B4-BE49-F238E27FC236}">
                <a16:creationId xmlns:a16="http://schemas.microsoft.com/office/drawing/2014/main" id="{29E6631E-D4A4-838A-65BB-C82DA8FB0E49}"/>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416200214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D625CA-7C59-4B1D-7A29-EA4F93476D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91E91CE-0AD2-39A4-7C3A-A8BC35E68337}"/>
              </a:ext>
            </a:extLst>
          </p:cNvPr>
          <p:cNvSpPr>
            <a:spLocks noGrp="1"/>
          </p:cNvSpPr>
          <p:nvPr>
            <p:ph type="title"/>
          </p:nvPr>
        </p:nvSpPr>
        <p:spPr/>
        <p:txBody>
          <a:bodyPr/>
          <a:lstStyle/>
          <a:p>
            <a:r>
              <a:rPr lang="en-US" dirty="0"/>
              <a:t>Scintillating Plane</a:t>
            </a:r>
          </a:p>
        </p:txBody>
      </p:sp>
      <p:sp>
        <p:nvSpPr>
          <p:cNvPr id="4" name="Date Placeholder 3">
            <a:extLst>
              <a:ext uri="{FF2B5EF4-FFF2-40B4-BE49-F238E27FC236}">
                <a16:creationId xmlns:a16="http://schemas.microsoft.com/office/drawing/2014/main" id="{E88B85E8-5846-8125-CEF2-7059067B947D}"/>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F6490855-B965-BA08-CFA2-2703DE95C7A2}"/>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6975DB59-312F-D0F7-5DDA-8B10794D16F9}"/>
              </a:ext>
            </a:extLst>
          </p:cNvPr>
          <p:cNvSpPr>
            <a:spLocks noGrp="1"/>
          </p:cNvSpPr>
          <p:nvPr>
            <p:ph type="sldNum" sz="quarter" idx="12"/>
          </p:nvPr>
        </p:nvSpPr>
        <p:spPr/>
        <p:txBody>
          <a:bodyPr/>
          <a:lstStyle/>
          <a:p>
            <a:fld id="{CBA53E11-492D-48B3-9F9B-09541CA2A39A}" type="slidenum">
              <a:rPr lang="en-GB" smtClean="0"/>
              <a:t>23</a:t>
            </a:fld>
            <a:endParaRPr lang="en-GB"/>
          </a:p>
        </p:txBody>
      </p:sp>
      <p:sp>
        <p:nvSpPr>
          <p:cNvPr id="7" name="Subtitle 6">
            <a:extLst>
              <a:ext uri="{FF2B5EF4-FFF2-40B4-BE49-F238E27FC236}">
                <a16:creationId xmlns:a16="http://schemas.microsoft.com/office/drawing/2014/main" id="{8C94B762-3367-8856-C827-C1B4E852D304}"/>
              </a:ext>
            </a:extLst>
          </p:cNvPr>
          <p:cNvSpPr>
            <a:spLocks noGrp="1"/>
          </p:cNvSpPr>
          <p:nvPr>
            <p:ph type="subTitle" idx="13"/>
          </p:nvPr>
        </p:nvSpPr>
        <p:spPr/>
        <p:txBody>
          <a:bodyPr/>
          <a:lstStyle/>
          <a:p>
            <a:r>
              <a:rPr lang="en-US" dirty="0"/>
              <a:t>Ideas</a:t>
            </a:r>
          </a:p>
        </p:txBody>
      </p:sp>
      <p:sp>
        <p:nvSpPr>
          <p:cNvPr id="3" name="Content Placeholder 2">
            <a:extLst>
              <a:ext uri="{FF2B5EF4-FFF2-40B4-BE49-F238E27FC236}">
                <a16:creationId xmlns:a16="http://schemas.microsoft.com/office/drawing/2014/main" id="{39D70F81-9D4E-8CDE-88C9-B79E47358818}"/>
              </a:ext>
            </a:extLst>
          </p:cNvPr>
          <p:cNvSpPr>
            <a:spLocks noGrp="1"/>
          </p:cNvSpPr>
          <p:nvPr>
            <p:ph idx="1"/>
          </p:nvPr>
        </p:nvSpPr>
        <p:spPr>
          <a:xfrm>
            <a:off x="325800" y="1394619"/>
            <a:ext cx="11540763" cy="4866481"/>
          </a:xfrm>
        </p:spPr>
        <p:txBody>
          <a:bodyPr/>
          <a:lstStyle/>
          <a:p>
            <a:pPr marL="342900" indent="-342900">
              <a:buFont typeface="Arial" panose="020B0604020202020204" pitchFamily="34" charset="0"/>
              <a:buChar char="•"/>
            </a:pPr>
            <a:r>
              <a:rPr lang="en-US" b="1" dirty="0"/>
              <a:t>If there has to be a scatterer, why not make it a diagnostic</a:t>
            </a:r>
          </a:p>
          <a:p>
            <a:pPr marL="504891" lvl="2" indent="-342900"/>
            <a:r>
              <a:rPr lang="en-US" dirty="0"/>
              <a:t>Use a plane of scintillating material?</a:t>
            </a:r>
          </a:p>
          <a:p>
            <a:pPr marL="504891" lvl="2" indent="-342900"/>
            <a:r>
              <a:rPr lang="en-US" dirty="0"/>
              <a:t>Wire attached to the copper?</a:t>
            </a:r>
          </a:p>
          <a:p>
            <a:pPr marL="342900" lvl="1" indent="-342900">
              <a:buFont typeface="Arial" panose="020B0604020202020204" pitchFamily="34" charset="0"/>
              <a:buChar char="•"/>
            </a:pPr>
            <a:r>
              <a:rPr lang="en-US" dirty="0"/>
              <a:t>If delaminated RCF is running out, use a replacement?</a:t>
            </a:r>
          </a:p>
          <a:p>
            <a:pPr marL="504891" lvl="2" indent="-342900"/>
            <a:r>
              <a:rPr lang="en-US" dirty="0"/>
              <a:t>Use a plane of scintillating material?</a:t>
            </a:r>
          </a:p>
          <a:p>
            <a:pPr marL="342900" lvl="1" indent="-342900"/>
            <a:endParaRPr lang="en-US" dirty="0"/>
          </a:p>
          <a:p>
            <a:pPr marL="342900" lvl="1" indent="-342900">
              <a:buFont typeface="Arial" panose="020B0604020202020204" pitchFamily="34" charset="0"/>
              <a:buChar char="•"/>
            </a:pPr>
            <a:r>
              <a:rPr lang="en-US" dirty="0"/>
              <a:t>Simulations carried out using a 250 </a:t>
            </a:r>
            <a:r>
              <a:rPr lang="en-US" dirty="0">
                <a:sym typeface="Symbol" panose="05050102010706020507" pitchFamily="18" charset="2"/>
              </a:rPr>
              <a:t></a:t>
            </a:r>
            <a:r>
              <a:rPr lang="en-US" dirty="0"/>
              <a:t>m-thick scintillating material </a:t>
            </a:r>
          </a:p>
        </p:txBody>
      </p:sp>
    </p:spTree>
    <p:extLst>
      <p:ext uri="{BB962C8B-B14F-4D97-AF65-F5344CB8AC3E}">
        <p14:creationId xmlns:p14="http://schemas.microsoft.com/office/powerpoint/2010/main" val="263498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DB8FDB-7EFF-B963-06E5-F51D7D82825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A51863-D41D-70B0-5DB2-34C075BD3BA6}"/>
              </a:ext>
            </a:extLst>
          </p:cNvPr>
          <p:cNvSpPr>
            <a:spLocks noGrp="1"/>
          </p:cNvSpPr>
          <p:nvPr>
            <p:ph type="title"/>
          </p:nvPr>
        </p:nvSpPr>
        <p:spPr/>
        <p:txBody>
          <a:bodyPr/>
          <a:lstStyle/>
          <a:p>
            <a:r>
              <a:rPr lang="en-US" dirty="0"/>
              <a:t>Scintillating Plane</a:t>
            </a:r>
          </a:p>
        </p:txBody>
      </p:sp>
      <p:sp>
        <p:nvSpPr>
          <p:cNvPr id="4" name="Date Placeholder 3">
            <a:extLst>
              <a:ext uri="{FF2B5EF4-FFF2-40B4-BE49-F238E27FC236}">
                <a16:creationId xmlns:a16="http://schemas.microsoft.com/office/drawing/2014/main" id="{121E860F-484A-8023-FB10-E6CF5EAACAA5}"/>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2C494491-A01B-771B-529F-FF2B5AD458E3}"/>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E87E190C-31CB-BE7C-6F24-9122F658FD37}"/>
              </a:ext>
            </a:extLst>
          </p:cNvPr>
          <p:cNvSpPr>
            <a:spLocks noGrp="1"/>
          </p:cNvSpPr>
          <p:nvPr>
            <p:ph type="sldNum" sz="quarter" idx="12"/>
          </p:nvPr>
        </p:nvSpPr>
        <p:spPr/>
        <p:txBody>
          <a:bodyPr/>
          <a:lstStyle/>
          <a:p>
            <a:fld id="{CBA53E11-492D-48B3-9F9B-09541CA2A39A}" type="slidenum">
              <a:rPr lang="en-GB" smtClean="0"/>
              <a:t>24</a:t>
            </a:fld>
            <a:endParaRPr lang="en-GB"/>
          </a:p>
        </p:txBody>
      </p:sp>
      <p:sp>
        <p:nvSpPr>
          <p:cNvPr id="7" name="Subtitle 6">
            <a:extLst>
              <a:ext uri="{FF2B5EF4-FFF2-40B4-BE49-F238E27FC236}">
                <a16:creationId xmlns:a16="http://schemas.microsoft.com/office/drawing/2014/main" id="{409F71C8-FB29-1BCB-EC2A-699798C4A9A0}"/>
              </a:ext>
            </a:extLst>
          </p:cNvPr>
          <p:cNvSpPr>
            <a:spLocks noGrp="1"/>
          </p:cNvSpPr>
          <p:nvPr>
            <p:ph type="subTitle" idx="13"/>
          </p:nvPr>
        </p:nvSpPr>
        <p:spPr/>
        <p:txBody>
          <a:bodyPr/>
          <a:lstStyle/>
          <a:p>
            <a:r>
              <a:rPr lang="en-US" dirty="0"/>
              <a:t>Evaluation</a:t>
            </a:r>
          </a:p>
        </p:txBody>
      </p:sp>
      <p:pic>
        <p:nvPicPr>
          <p:cNvPr id="8" name="Picture 7">
            <a:extLst>
              <a:ext uri="{FF2B5EF4-FFF2-40B4-BE49-F238E27FC236}">
                <a16:creationId xmlns:a16="http://schemas.microsoft.com/office/drawing/2014/main" id="{7145B350-CA80-EBAB-1CA9-544A930153B8}"/>
              </a:ext>
            </a:extLst>
          </p:cNvPr>
          <p:cNvPicPr>
            <a:picLocks noChangeAspect="1"/>
          </p:cNvPicPr>
          <p:nvPr/>
        </p:nvPicPr>
        <p:blipFill>
          <a:blip r:embed="rId2"/>
          <a:stretch>
            <a:fillRect/>
          </a:stretch>
        </p:blipFill>
        <p:spPr>
          <a:xfrm>
            <a:off x="325800" y="1688566"/>
            <a:ext cx="2834322" cy="2340000"/>
          </a:xfrm>
          <a:prstGeom prst="rect">
            <a:avLst/>
          </a:prstGeom>
        </p:spPr>
      </p:pic>
      <p:pic>
        <p:nvPicPr>
          <p:cNvPr id="11" name="Picture 10">
            <a:extLst>
              <a:ext uri="{FF2B5EF4-FFF2-40B4-BE49-F238E27FC236}">
                <a16:creationId xmlns:a16="http://schemas.microsoft.com/office/drawing/2014/main" id="{E4C9874E-DF58-C21B-6266-1EA924617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72474" y="1688566"/>
            <a:ext cx="2912352" cy="2340000"/>
          </a:xfrm>
          <a:prstGeom prst="rect">
            <a:avLst/>
          </a:prstGeom>
        </p:spPr>
      </p:pic>
      <p:pic>
        <p:nvPicPr>
          <p:cNvPr id="13" name="Picture 12">
            <a:extLst>
              <a:ext uri="{FF2B5EF4-FFF2-40B4-BE49-F238E27FC236}">
                <a16:creationId xmlns:a16="http://schemas.microsoft.com/office/drawing/2014/main" id="{9AE4F357-38DC-7931-5901-D5A400C937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60122" y="1688566"/>
            <a:ext cx="2912352" cy="2340000"/>
          </a:xfrm>
          <a:prstGeom prst="rect">
            <a:avLst/>
          </a:prstGeom>
        </p:spPr>
      </p:pic>
      <p:sp>
        <p:nvSpPr>
          <p:cNvPr id="14" name="TextBox 13">
            <a:extLst>
              <a:ext uri="{FF2B5EF4-FFF2-40B4-BE49-F238E27FC236}">
                <a16:creationId xmlns:a16="http://schemas.microsoft.com/office/drawing/2014/main" id="{CC026CD1-2A54-87AC-1053-38C4C96C379C}"/>
              </a:ext>
            </a:extLst>
          </p:cNvPr>
          <p:cNvSpPr txBox="1"/>
          <p:nvPr/>
        </p:nvSpPr>
        <p:spPr>
          <a:xfrm>
            <a:off x="939244" y="1064940"/>
            <a:ext cx="1805353" cy="633046"/>
          </a:xfrm>
          <a:prstGeom prst="rect">
            <a:avLst/>
          </a:prstGeom>
          <a:noFill/>
        </p:spPr>
        <p:txBody>
          <a:bodyPr wrap="square" lIns="0" tIns="0" rIns="0" bIns="0" rtlCol="0">
            <a:noAutofit/>
          </a:bodyPr>
          <a:lstStyle/>
          <a:p>
            <a:pPr algn="l">
              <a:lnSpc>
                <a:spcPct val="105000"/>
              </a:lnSpc>
            </a:pPr>
            <a:r>
              <a:rPr lang="en-US" sz="3000" dirty="0"/>
              <a:t>Current</a:t>
            </a:r>
            <a:endParaRPr lang="en-US" sz="3000" dirty="0">
              <a:solidFill>
                <a:schemeClr val="tx1"/>
              </a:solidFill>
            </a:endParaRPr>
          </a:p>
        </p:txBody>
      </p:sp>
      <p:sp>
        <p:nvSpPr>
          <p:cNvPr id="15" name="TextBox 14">
            <a:extLst>
              <a:ext uri="{FF2B5EF4-FFF2-40B4-BE49-F238E27FC236}">
                <a16:creationId xmlns:a16="http://schemas.microsoft.com/office/drawing/2014/main" id="{FF04751D-72C7-F325-691B-F990A87EE78C}"/>
              </a:ext>
            </a:extLst>
          </p:cNvPr>
          <p:cNvSpPr txBox="1"/>
          <p:nvPr/>
        </p:nvSpPr>
        <p:spPr>
          <a:xfrm>
            <a:off x="3713621" y="230496"/>
            <a:ext cx="1805353" cy="633046"/>
          </a:xfrm>
          <a:prstGeom prst="rect">
            <a:avLst/>
          </a:prstGeom>
          <a:noFill/>
        </p:spPr>
        <p:txBody>
          <a:bodyPr wrap="square" lIns="0" tIns="0" rIns="0" bIns="0" rtlCol="0">
            <a:noAutofit/>
          </a:bodyPr>
          <a:lstStyle/>
          <a:p>
            <a:pPr algn="l">
              <a:lnSpc>
                <a:spcPct val="105000"/>
              </a:lnSpc>
            </a:pPr>
            <a:r>
              <a:rPr lang="en-US" sz="3000" dirty="0" err="1"/>
              <a:t>SciPlane</a:t>
            </a:r>
            <a:r>
              <a:rPr lang="en-US" sz="3000" dirty="0"/>
              <a:t> in front of cells</a:t>
            </a:r>
            <a:endParaRPr lang="en-US" sz="3000" dirty="0">
              <a:solidFill>
                <a:schemeClr val="tx1"/>
              </a:solidFill>
            </a:endParaRPr>
          </a:p>
        </p:txBody>
      </p:sp>
      <p:sp>
        <p:nvSpPr>
          <p:cNvPr id="16" name="TextBox 15">
            <a:extLst>
              <a:ext uri="{FF2B5EF4-FFF2-40B4-BE49-F238E27FC236}">
                <a16:creationId xmlns:a16="http://schemas.microsoft.com/office/drawing/2014/main" id="{374A1137-B9AE-1347-705F-D27E16EFF511}"/>
              </a:ext>
            </a:extLst>
          </p:cNvPr>
          <p:cNvSpPr txBox="1"/>
          <p:nvPr/>
        </p:nvSpPr>
        <p:spPr>
          <a:xfrm>
            <a:off x="6771267" y="172933"/>
            <a:ext cx="1805353" cy="633046"/>
          </a:xfrm>
          <a:prstGeom prst="rect">
            <a:avLst/>
          </a:prstGeom>
          <a:noFill/>
        </p:spPr>
        <p:txBody>
          <a:bodyPr wrap="square" lIns="0" tIns="0" rIns="0" bIns="0" rtlCol="0">
            <a:noAutofit/>
          </a:bodyPr>
          <a:lstStyle/>
          <a:p>
            <a:pPr algn="l">
              <a:lnSpc>
                <a:spcPct val="105000"/>
              </a:lnSpc>
            </a:pPr>
            <a:r>
              <a:rPr lang="en-US" sz="3000" dirty="0" err="1"/>
              <a:t>SciPlane</a:t>
            </a:r>
            <a:r>
              <a:rPr lang="en-US" sz="3000" dirty="0"/>
              <a:t> as a scatterer</a:t>
            </a:r>
            <a:endParaRPr lang="en-US" sz="3000" dirty="0">
              <a:solidFill>
                <a:schemeClr val="tx1"/>
              </a:solidFill>
            </a:endParaRPr>
          </a:p>
        </p:txBody>
      </p:sp>
      <p:sp>
        <p:nvSpPr>
          <p:cNvPr id="17" name="TextBox 16">
            <a:extLst>
              <a:ext uri="{FF2B5EF4-FFF2-40B4-BE49-F238E27FC236}">
                <a16:creationId xmlns:a16="http://schemas.microsoft.com/office/drawing/2014/main" id="{3F877C5F-AEAB-CFB7-9FCD-2AAD83C6DECE}"/>
              </a:ext>
            </a:extLst>
          </p:cNvPr>
          <p:cNvSpPr txBox="1"/>
          <p:nvPr/>
        </p:nvSpPr>
        <p:spPr>
          <a:xfrm>
            <a:off x="9912292" y="1095415"/>
            <a:ext cx="1805353" cy="633046"/>
          </a:xfrm>
          <a:prstGeom prst="rect">
            <a:avLst/>
          </a:prstGeom>
          <a:noFill/>
        </p:spPr>
        <p:txBody>
          <a:bodyPr wrap="square" lIns="0" tIns="0" rIns="0" bIns="0" rtlCol="0">
            <a:noAutofit/>
          </a:bodyPr>
          <a:lstStyle/>
          <a:p>
            <a:pPr algn="l">
              <a:lnSpc>
                <a:spcPct val="105000"/>
              </a:lnSpc>
            </a:pPr>
            <a:r>
              <a:rPr lang="en-US" sz="3000" dirty="0"/>
              <a:t>Both</a:t>
            </a:r>
            <a:endParaRPr lang="en-US" sz="3000" dirty="0">
              <a:solidFill>
                <a:schemeClr val="tx1"/>
              </a:solidFill>
            </a:endParaRPr>
          </a:p>
        </p:txBody>
      </p:sp>
      <p:pic>
        <p:nvPicPr>
          <p:cNvPr id="18" name="Picture 17">
            <a:extLst>
              <a:ext uri="{FF2B5EF4-FFF2-40B4-BE49-F238E27FC236}">
                <a16:creationId xmlns:a16="http://schemas.microsoft.com/office/drawing/2014/main" id="{3AD22671-43E0-3727-8D43-AB23B7E2D9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365" y="4063122"/>
            <a:ext cx="2816152" cy="2160000"/>
          </a:xfrm>
          <a:prstGeom prst="rect">
            <a:avLst/>
          </a:prstGeom>
        </p:spPr>
      </p:pic>
      <p:pic>
        <p:nvPicPr>
          <p:cNvPr id="20" name="Picture 19">
            <a:extLst>
              <a:ext uri="{FF2B5EF4-FFF2-40B4-BE49-F238E27FC236}">
                <a16:creationId xmlns:a16="http://schemas.microsoft.com/office/drawing/2014/main" id="{C3726D05-39FE-A4E2-B219-FADE2E12F96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27810" y="4063122"/>
            <a:ext cx="2755019" cy="2160000"/>
          </a:xfrm>
          <a:prstGeom prst="rect">
            <a:avLst/>
          </a:prstGeom>
        </p:spPr>
      </p:pic>
      <p:pic>
        <p:nvPicPr>
          <p:cNvPr id="22" name="Picture 21">
            <a:extLst>
              <a:ext uri="{FF2B5EF4-FFF2-40B4-BE49-F238E27FC236}">
                <a16:creationId xmlns:a16="http://schemas.microsoft.com/office/drawing/2014/main" id="{9E6315D3-4C9F-99DC-BF65-2CBF9951DBD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108370" y="4063122"/>
            <a:ext cx="2755019" cy="2160000"/>
          </a:xfrm>
          <a:prstGeom prst="rect">
            <a:avLst/>
          </a:prstGeom>
        </p:spPr>
      </p:pic>
      <p:pic>
        <p:nvPicPr>
          <p:cNvPr id="24" name="Picture 23">
            <a:extLst>
              <a:ext uri="{FF2B5EF4-FFF2-40B4-BE49-F238E27FC236}">
                <a16:creationId xmlns:a16="http://schemas.microsoft.com/office/drawing/2014/main" id="{FCC4B4BB-AD14-2A00-C52D-7DFA435DB80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166619" y="4063122"/>
            <a:ext cx="2755019" cy="2160000"/>
          </a:xfrm>
          <a:prstGeom prst="rect">
            <a:avLst/>
          </a:prstGeom>
        </p:spPr>
      </p:pic>
      <p:pic>
        <p:nvPicPr>
          <p:cNvPr id="26" name="Picture 25">
            <a:extLst>
              <a:ext uri="{FF2B5EF4-FFF2-40B4-BE49-F238E27FC236}">
                <a16:creationId xmlns:a16="http://schemas.microsoft.com/office/drawing/2014/main" id="{CD2DEC28-49A5-53A3-7570-294095C06EA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060034" y="1637832"/>
            <a:ext cx="2968188" cy="2340000"/>
          </a:xfrm>
          <a:prstGeom prst="rect">
            <a:avLst/>
          </a:prstGeom>
        </p:spPr>
      </p:pic>
      <p:sp>
        <p:nvSpPr>
          <p:cNvPr id="28" name="TextBox 27">
            <a:extLst>
              <a:ext uri="{FF2B5EF4-FFF2-40B4-BE49-F238E27FC236}">
                <a16:creationId xmlns:a16="http://schemas.microsoft.com/office/drawing/2014/main" id="{149A7A57-493C-CEF7-197B-D7C5E75AA99B}"/>
              </a:ext>
            </a:extLst>
          </p:cNvPr>
          <p:cNvSpPr txBox="1"/>
          <p:nvPr/>
        </p:nvSpPr>
        <p:spPr>
          <a:xfrm>
            <a:off x="7677208" y="1668745"/>
            <a:ext cx="193618" cy="119431"/>
          </a:xfrm>
          <a:prstGeom prst="rect">
            <a:avLst/>
          </a:prstGeom>
          <a:solidFill>
            <a:schemeClr val="bg1"/>
          </a:solidFill>
        </p:spPr>
        <p:txBody>
          <a:bodyPr wrap="square" lIns="0" tIns="0" rIns="0" bIns="0" rtlCol="0">
            <a:noAutofit/>
          </a:bodyPr>
          <a:lstStyle/>
          <a:p>
            <a:pPr algn="l">
              <a:lnSpc>
                <a:spcPct val="105000"/>
              </a:lnSpc>
            </a:pPr>
            <a:r>
              <a:rPr lang="en-US" sz="800" dirty="0">
                <a:solidFill>
                  <a:schemeClr val="tx1"/>
                </a:solidFill>
              </a:rPr>
              <a:t>335</a:t>
            </a:r>
          </a:p>
        </p:txBody>
      </p:sp>
      <p:sp>
        <p:nvSpPr>
          <p:cNvPr id="29" name="TextBox 28">
            <a:extLst>
              <a:ext uri="{FF2B5EF4-FFF2-40B4-BE49-F238E27FC236}">
                <a16:creationId xmlns:a16="http://schemas.microsoft.com/office/drawing/2014/main" id="{771B30FA-12F0-2E12-1A8D-65579A80B0FA}"/>
              </a:ext>
            </a:extLst>
          </p:cNvPr>
          <p:cNvSpPr txBox="1"/>
          <p:nvPr/>
        </p:nvSpPr>
        <p:spPr>
          <a:xfrm>
            <a:off x="10685241" y="1637832"/>
            <a:ext cx="193618" cy="119431"/>
          </a:xfrm>
          <a:prstGeom prst="rect">
            <a:avLst/>
          </a:prstGeom>
          <a:solidFill>
            <a:schemeClr val="bg1"/>
          </a:solidFill>
        </p:spPr>
        <p:txBody>
          <a:bodyPr wrap="square" lIns="0" tIns="0" rIns="0" bIns="0" rtlCol="0">
            <a:noAutofit/>
          </a:bodyPr>
          <a:lstStyle/>
          <a:p>
            <a:pPr algn="l">
              <a:lnSpc>
                <a:spcPct val="105000"/>
              </a:lnSpc>
            </a:pPr>
            <a:r>
              <a:rPr lang="en-US" sz="800" dirty="0">
                <a:solidFill>
                  <a:schemeClr val="tx1"/>
                </a:solidFill>
              </a:rPr>
              <a:t>335</a:t>
            </a:r>
          </a:p>
        </p:txBody>
      </p:sp>
    </p:spTree>
    <p:extLst>
      <p:ext uri="{BB962C8B-B14F-4D97-AF65-F5344CB8AC3E}">
        <p14:creationId xmlns:p14="http://schemas.microsoft.com/office/powerpoint/2010/main" val="5127103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a:extLst>
            <a:ext uri="{FF2B5EF4-FFF2-40B4-BE49-F238E27FC236}">
              <a16:creationId xmlns:a16="http://schemas.microsoft.com/office/drawing/2014/main" id="{8643CCCD-2F68-2ACD-4A7C-B59EEC82F20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48E119-B3B7-9ECC-20F8-CE3D8C5E13E3}"/>
              </a:ext>
            </a:extLst>
          </p:cNvPr>
          <p:cNvSpPr>
            <a:spLocks noGrp="1"/>
          </p:cNvSpPr>
          <p:nvPr>
            <p:ph type="title"/>
          </p:nvPr>
        </p:nvSpPr>
        <p:spPr/>
        <p:txBody>
          <a:bodyPr/>
          <a:lstStyle/>
          <a:p>
            <a:r>
              <a:rPr lang="en-US" dirty="0"/>
              <a:t>Tony’s Techniques</a:t>
            </a:r>
          </a:p>
        </p:txBody>
      </p:sp>
      <p:sp>
        <p:nvSpPr>
          <p:cNvPr id="4" name="Date Placeholder 3">
            <a:extLst>
              <a:ext uri="{FF2B5EF4-FFF2-40B4-BE49-F238E27FC236}">
                <a16:creationId xmlns:a16="http://schemas.microsoft.com/office/drawing/2014/main" id="{FBD94657-AEF6-9FB9-0A75-D0C3BEC1CFEA}"/>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0FBC476B-4D36-EF72-4949-6B58AA9C1490}"/>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B87476B8-198F-ED42-7F58-D3961D42A0AC}"/>
              </a:ext>
            </a:extLst>
          </p:cNvPr>
          <p:cNvSpPr>
            <a:spLocks noGrp="1"/>
          </p:cNvSpPr>
          <p:nvPr>
            <p:ph type="sldNum" sz="quarter" idx="12"/>
          </p:nvPr>
        </p:nvSpPr>
        <p:spPr/>
        <p:txBody>
          <a:bodyPr/>
          <a:lstStyle/>
          <a:p>
            <a:fld id="{CBA53E11-492D-48B3-9F9B-09541CA2A39A}" type="slidenum">
              <a:rPr lang="en-GB" smtClean="0"/>
              <a:t>25</a:t>
            </a:fld>
            <a:endParaRPr lang="en-GB"/>
          </a:p>
        </p:txBody>
      </p:sp>
      <p:sp>
        <p:nvSpPr>
          <p:cNvPr id="7" name="Subtitle 6">
            <a:extLst>
              <a:ext uri="{FF2B5EF4-FFF2-40B4-BE49-F238E27FC236}">
                <a16:creationId xmlns:a16="http://schemas.microsoft.com/office/drawing/2014/main" id="{44DBB8CC-2305-F3D4-A724-FF3D294BCC17}"/>
              </a:ext>
            </a:extLst>
          </p:cNvPr>
          <p:cNvSpPr>
            <a:spLocks noGrp="1"/>
          </p:cNvSpPr>
          <p:nvPr>
            <p:ph type="subTitle" idx="13"/>
          </p:nvPr>
        </p:nvSpPr>
        <p:spPr/>
        <p:txBody>
          <a:bodyPr/>
          <a:lstStyle/>
          <a:p>
            <a:endParaRPr lang="en-US" dirty="0"/>
          </a:p>
        </p:txBody>
      </p:sp>
      <p:sp>
        <p:nvSpPr>
          <p:cNvPr id="10" name="Rectangle 3">
            <a:extLst>
              <a:ext uri="{FF2B5EF4-FFF2-40B4-BE49-F238E27FC236}">
                <a16:creationId xmlns:a16="http://schemas.microsoft.com/office/drawing/2014/main" id="{ED150D8E-E289-E822-159D-F44BA3E927F3}"/>
              </a:ext>
            </a:extLst>
          </p:cNvPr>
          <p:cNvSpPr>
            <a:spLocks noGrp="1" noChangeArrowheads="1"/>
          </p:cNvSpPr>
          <p:nvPr>
            <p:ph idx="1"/>
          </p:nvPr>
        </p:nvSpPr>
        <p:spPr bwMode="auto">
          <a:xfrm>
            <a:off x="1519600" y="9900000"/>
            <a:ext cx="8373699" cy="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000000"/>
                </a:solidFill>
                <a:effectLst/>
                <a:latin typeface="Roboto" panose="02000000000000000000" pitchFamily="2" charset="0"/>
              </a:rPr>
              <a:t>Last Design: Secondary Standard Calorimeter. Sam Flynn at NPL has been designing a version for FLASH, with a final prototype built and the last tests before production were done in 2025. Currently, the lowest measurement is 2Gy. Sam believes it could reach 0.3Gy. Would be placed in front of the cell dish, so the fear of using electronics due to the EMP is less of an issue. There is still an issue in that an energy spectrum would be required to fully </a:t>
            </a:r>
            <a:r>
              <a:rPr kumimoji="0" lang="en-US" altLang="en-US" sz="1200" b="0" i="0" u="none" strike="noStrike" cap="none" normalizeH="0" baseline="0" dirty="0" err="1">
                <a:ln>
                  <a:noFill/>
                </a:ln>
                <a:solidFill>
                  <a:srgbClr val="000000"/>
                </a:solidFill>
                <a:effectLst/>
                <a:latin typeface="Roboto" panose="02000000000000000000" pitchFamily="2" charset="0"/>
              </a:rPr>
              <a:t>characterise</a:t>
            </a:r>
            <a:r>
              <a:rPr kumimoji="0" lang="en-US" altLang="en-US" sz="1200" b="0" i="0" u="none" strike="noStrike" cap="none" normalizeH="0" baseline="0" dirty="0">
                <a:ln>
                  <a:noFill/>
                </a:ln>
                <a:solidFill>
                  <a:srgbClr val="000000"/>
                </a:solidFill>
                <a:effectLst/>
                <a:latin typeface="Roboto" panose="02000000000000000000" pitchFamily="2" charset="0"/>
              </a:rPr>
              <a:t> the beam. This could be done with Nick's time-of-flight detector, but this runs into the same issue as the Thompson Parabola because it only samples a small portion of the beam</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grpSp>
        <p:nvGrpSpPr>
          <p:cNvPr id="8" name="Group 7">
            <a:extLst>
              <a:ext uri="{FF2B5EF4-FFF2-40B4-BE49-F238E27FC236}">
                <a16:creationId xmlns:a16="http://schemas.microsoft.com/office/drawing/2014/main" id="{E1355321-9EEC-2636-F452-3EF2C8662CCA}"/>
              </a:ext>
            </a:extLst>
          </p:cNvPr>
          <p:cNvGrpSpPr/>
          <p:nvPr/>
        </p:nvGrpSpPr>
        <p:grpSpPr>
          <a:xfrm>
            <a:off x="5885866" y="660621"/>
            <a:ext cx="5413263" cy="5594809"/>
            <a:chOff x="302627" y="1143000"/>
            <a:chExt cx="5413263" cy="5594809"/>
          </a:xfrm>
        </p:grpSpPr>
        <p:sp>
          <p:nvSpPr>
            <p:cNvPr id="40" name="CardBg1"/>
            <p:cNvSpPr txBox="1"/>
            <p:nvPr/>
          </p:nvSpPr>
          <p:spPr>
            <a:xfrm>
              <a:off x="302627" y="1143000"/>
              <a:ext cx="5413263" cy="5594809"/>
            </a:xfrm>
            <a:prstGeom prst="roundRect">
              <a:avLst>
                <a:gd name="adj" fmla="val 20000"/>
              </a:avLst>
            </a:prstGeom>
            <a:solidFill>
              <a:srgbClr val="EBF3FB"/>
            </a:solidFill>
            <a:ln w="19050">
              <a:solidFill>
                <a:srgbClr val="2E74B5"/>
              </a:solidFill>
            </a:ln>
          </p:spPr>
          <p:txBody>
            <a:bodyPr wrap="square" lIns="228600" tIns="228600" rIns="228600" bIns="228600" anchor="t"/>
            <a:lstStyle/>
            <a:p>
              <a:endParaRPr lang="en-US"/>
            </a:p>
          </p:txBody>
        </p:sp>
        <p:sp>
          <p:nvSpPr>
            <p:cNvPr id="41" name="CardTitle1"/>
            <p:cNvSpPr txBox="1"/>
            <p:nvPr/>
          </p:nvSpPr>
          <p:spPr>
            <a:xfrm>
              <a:off x="685800" y="1228600"/>
              <a:ext cx="4800600" cy="457200"/>
            </a:xfrm>
            <a:prstGeom prst="rect">
              <a:avLst/>
            </a:prstGeom>
            <a:noFill/>
            <a:ln>
              <a:noFill/>
            </a:ln>
          </p:spPr>
          <p:txBody>
            <a:bodyPr wrap="square" lIns="0" tIns="0" rIns="0" bIns="0" anchor="ctr"/>
            <a:lstStyle/>
            <a:p>
              <a:r>
                <a:rPr lang="en-US" sz="1800" b="1" dirty="0">
                  <a:solidFill>
                    <a:srgbClr val="1F4E79"/>
                  </a:solidFill>
                  <a:latin typeface="Calibri"/>
                </a:rPr>
                <a:t>Secondary Standard Calorimeter</a:t>
              </a:r>
            </a:p>
          </p:txBody>
        </p:sp>
        <p:sp>
          <p:nvSpPr>
            <p:cNvPr id="42" name="CardBody1"/>
            <p:cNvSpPr txBox="1"/>
            <p:nvPr/>
          </p:nvSpPr>
          <p:spPr>
            <a:xfrm>
              <a:off x="685800" y="1743800"/>
              <a:ext cx="4800600" cy="3972650"/>
            </a:xfrm>
            <a:prstGeom prst="rect">
              <a:avLst/>
            </a:prstGeom>
            <a:noFill/>
            <a:ln>
              <a:noFill/>
            </a:ln>
          </p:spPr>
          <p:txBody>
            <a:bodyPr wrap="square" lIns="0" tIns="0" rIns="0" bIns="0" anchor="t"/>
            <a:lstStyle/>
            <a:p>
              <a:pPr marL="228600" indent="-228600">
                <a:lnSpc>
                  <a:spcPct val="110000"/>
                </a:lnSpc>
                <a:buFont typeface="Arial"/>
                <a:buChar char="●"/>
              </a:pPr>
              <a:r>
                <a:rPr lang="en-US" sz="1300" b="1" dirty="0">
                  <a:solidFill>
                    <a:srgbClr val="1F4E79"/>
                  </a:solidFill>
                  <a:latin typeface="Calibri"/>
                </a:rPr>
                <a:t>Concept: </a:t>
              </a:r>
              <a:r>
                <a:rPr lang="en-US" sz="1300" dirty="0">
                  <a:solidFill>
                    <a:srgbClr val="222222"/>
                  </a:solidFill>
                  <a:latin typeface="Calibri"/>
                </a:rPr>
                <a:t>Adapting a secondary standard calorimeter to provide traceable absorbed-dose-to-water measurements at FLASH </a:t>
              </a:r>
            </a:p>
            <a:p>
              <a:pPr marL="228600" indent="-228600">
                <a:lnSpc>
                  <a:spcPct val="110000"/>
                </a:lnSpc>
                <a:buFont typeface="Arial"/>
                <a:buChar char="●"/>
              </a:pPr>
              <a:r>
                <a:rPr lang="en-US" sz="1300" b="1" dirty="0">
                  <a:solidFill>
                    <a:srgbClr val="1F4E79"/>
                  </a:solidFill>
                  <a:latin typeface="Calibri"/>
                </a:rPr>
                <a:t>Appeal:</a:t>
              </a:r>
            </a:p>
            <a:p>
              <a:pPr marL="685777" lvl="1" indent="-228600">
                <a:lnSpc>
                  <a:spcPct val="110000"/>
                </a:lnSpc>
                <a:buFont typeface="Arial"/>
                <a:buChar char="●"/>
              </a:pPr>
              <a:r>
                <a:rPr lang="en-US" sz="1300" dirty="0">
                  <a:solidFill>
                    <a:srgbClr val="222222"/>
                  </a:solidFill>
                  <a:latin typeface="Calibri"/>
                </a:rPr>
                <a:t> Real-time measurement</a:t>
              </a:r>
            </a:p>
            <a:p>
              <a:pPr marL="685777" lvl="1" indent="-228600">
                <a:lnSpc>
                  <a:spcPct val="110000"/>
                </a:lnSpc>
                <a:buFont typeface="Arial"/>
                <a:buChar char="●"/>
              </a:pPr>
              <a:r>
                <a:rPr lang="en-US" sz="1300" dirty="0">
                  <a:solidFill>
                    <a:srgbClr val="222222"/>
                  </a:solidFill>
                  <a:latin typeface="Calibri"/>
                </a:rPr>
                <a:t> Measures dose</a:t>
              </a:r>
            </a:p>
            <a:p>
              <a:pPr marL="685777" lvl="1" indent="-228600">
                <a:lnSpc>
                  <a:spcPct val="110000"/>
                </a:lnSpc>
                <a:buFont typeface="Arial"/>
                <a:buChar char="●"/>
              </a:pPr>
              <a:r>
                <a:rPr lang="en-US" sz="1300" dirty="0">
                  <a:solidFill>
                    <a:srgbClr val="222222"/>
                  </a:solidFill>
                  <a:latin typeface="Calibri"/>
                </a:rPr>
                <a:t> Traceably calibrated</a:t>
              </a:r>
              <a:endParaRPr lang="en-US" sz="1300" b="1" dirty="0">
                <a:solidFill>
                  <a:srgbClr val="1F4E79"/>
                </a:solidFill>
                <a:latin typeface="Calibri"/>
              </a:endParaRPr>
            </a:p>
            <a:p>
              <a:pPr marL="228600" indent="-228600">
                <a:lnSpc>
                  <a:spcPct val="110000"/>
                </a:lnSpc>
                <a:buFont typeface="Arial"/>
                <a:buChar char="●"/>
              </a:pPr>
              <a:r>
                <a:rPr lang="en-US" sz="1300" b="1" dirty="0">
                  <a:solidFill>
                    <a:srgbClr val="1F4E79"/>
                  </a:solidFill>
                  <a:latin typeface="Calibri"/>
                </a:rPr>
                <a:t>Developer/Collaborators: </a:t>
              </a:r>
              <a:r>
                <a:rPr lang="en-US" sz="1300" b="0" dirty="0">
                  <a:solidFill>
                    <a:srgbClr val="222222"/>
                  </a:solidFill>
                  <a:latin typeface="Calibri"/>
                </a:rPr>
                <a:t>Sam Flynn (NPL) </a:t>
              </a:r>
            </a:p>
            <a:p>
              <a:pPr marL="228600" indent="-228600">
                <a:lnSpc>
                  <a:spcPct val="110000"/>
                </a:lnSpc>
                <a:buFont typeface="Arial"/>
                <a:buChar char="●"/>
              </a:pPr>
              <a:r>
                <a:rPr lang="en-US" sz="1300" b="1" dirty="0">
                  <a:solidFill>
                    <a:srgbClr val="C00000"/>
                  </a:solidFill>
                  <a:latin typeface="Calibri"/>
                </a:rPr>
                <a:t>Challenges: </a:t>
              </a:r>
            </a:p>
            <a:p>
              <a:pPr marL="685777" lvl="1" indent="-228600">
                <a:lnSpc>
                  <a:spcPct val="110000"/>
                </a:lnSpc>
                <a:buFont typeface="Arial"/>
                <a:buChar char="●"/>
              </a:pPr>
              <a:r>
                <a:rPr lang="en-US" sz="1300" dirty="0">
                  <a:solidFill>
                    <a:srgbClr val="222222"/>
                  </a:solidFill>
                  <a:latin typeface="Calibri"/>
                </a:rPr>
                <a:t>Can only be placed in front of the cell dish since the EMP is too strong within the chamber.</a:t>
              </a:r>
              <a:r>
                <a:rPr lang="en-US" sz="1300" b="1" dirty="0">
                  <a:solidFill>
                    <a:srgbClr val="C00000"/>
                  </a:solidFill>
                  <a:latin typeface="Calibri"/>
                </a:rPr>
                <a:t> </a:t>
              </a:r>
            </a:p>
            <a:p>
              <a:pPr marL="685777" lvl="1" indent="-228600">
                <a:lnSpc>
                  <a:spcPct val="110000"/>
                </a:lnSpc>
                <a:buFont typeface="Arial"/>
                <a:buChar char="●"/>
              </a:pPr>
              <a:r>
                <a:rPr lang="en-US" sz="1300" b="0" dirty="0">
                  <a:solidFill>
                    <a:srgbClr val="222222"/>
                  </a:solidFill>
                  <a:latin typeface="Calibri"/>
                </a:rPr>
                <a:t>Full spectrum needed for </a:t>
              </a:r>
              <a:r>
                <a:rPr lang="en-US" sz="1300" b="0" dirty="0" err="1">
                  <a:solidFill>
                    <a:srgbClr val="222222"/>
                  </a:solidFill>
                  <a:latin typeface="Calibri"/>
                </a:rPr>
                <a:t>characterisation</a:t>
              </a:r>
              <a:r>
                <a:rPr lang="en-US" sz="1300" b="0" dirty="0">
                  <a:solidFill>
                    <a:srgbClr val="222222"/>
                  </a:solidFill>
                  <a:latin typeface="Calibri"/>
                </a:rPr>
                <a:t> </a:t>
              </a:r>
            </a:p>
            <a:p>
              <a:pPr marL="685777" lvl="1" indent="-228600">
                <a:lnSpc>
                  <a:spcPct val="110000"/>
                </a:lnSpc>
                <a:buFont typeface="Arial"/>
                <a:buChar char="●"/>
              </a:pPr>
              <a:r>
                <a:rPr lang="en-US" sz="1300" dirty="0">
                  <a:solidFill>
                    <a:srgbClr val="222222"/>
                  </a:solidFill>
                  <a:latin typeface="Calibri"/>
                </a:rPr>
                <a:t>Currently sensitive to 2Gy. Target is ~0.3Gy</a:t>
              </a:r>
              <a:r>
                <a:rPr lang="en-US" sz="1300" b="0" dirty="0">
                  <a:solidFill>
                    <a:srgbClr val="222222"/>
                  </a:solidFill>
                  <a:latin typeface="Calibri"/>
                </a:rPr>
                <a:t> </a:t>
              </a:r>
            </a:p>
            <a:p>
              <a:pPr marL="228600" indent="-228600">
                <a:lnSpc>
                  <a:spcPct val="110000"/>
                </a:lnSpc>
                <a:buFont typeface="Arial"/>
                <a:buChar char="●"/>
              </a:pPr>
              <a:r>
                <a:rPr lang="en-US" sz="1300" b="1" dirty="0">
                  <a:solidFill>
                    <a:srgbClr val="1F4E79"/>
                  </a:solidFill>
                  <a:latin typeface="Calibri"/>
                </a:rPr>
                <a:t>Status: </a:t>
              </a:r>
            </a:p>
            <a:p>
              <a:pPr marL="685777" lvl="1" indent="-228600">
                <a:lnSpc>
                  <a:spcPct val="110000"/>
                </a:lnSpc>
                <a:buFont typeface="Arial"/>
                <a:buChar char="●"/>
              </a:pPr>
              <a:r>
                <a:rPr lang="en-US" sz="1300" dirty="0">
                  <a:solidFill>
                    <a:srgbClr val="222222"/>
                  </a:solidFill>
                  <a:latin typeface="Calibri"/>
                </a:rPr>
                <a:t>Tests in 2025 showed:</a:t>
              </a:r>
            </a:p>
            <a:p>
              <a:pPr marL="1142953" lvl="2" indent="-228600">
                <a:lnSpc>
                  <a:spcPct val="110000"/>
                </a:lnSpc>
                <a:buFont typeface="Arial"/>
                <a:buChar char="●"/>
              </a:pPr>
              <a:r>
                <a:rPr lang="en-US" sz="1300" dirty="0">
                  <a:solidFill>
                    <a:srgbClr val="222222"/>
                  </a:solidFill>
                  <a:latin typeface="Calibri"/>
                </a:rPr>
                <a:t>“Calorimeters were successfully calibrated in terms of absorbed dose to water in conventional radiotherapy beams at approximately 5Gy/min with an estimated uncertainty of ±2-2.5% (k=2), and performed similarly in a 6MeV electron beam delivering approximately 180Gy/s” - </a:t>
              </a:r>
              <a:r>
                <a:rPr lang="en-US" altLang="en-US" sz="1200" dirty="0">
                  <a:solidFill>
                    <a:srgbClr val="212121"/>
                  </a:solidFill>
                </a:rPr>
                <a:t>Bass GA, Shipley DR, Flynn SF, Thomas RAS. A prototype low-cost secondary standard calorimeter for reference dosimetry with ultra-high pulse dose rates. doi:10.1259/bjr.20220638</a:t>
              </a:r>
              <a:endParaRPr lang="en-US" sz="1200" dirty="0">
                <a:solidFill>
                  <a:srgbClr val="222222"/>
                </a:solidFill>
              </a:endParaRPr>
            </a:p>
          </p:txBody>
        </p:sp>
      </p:grpSp>
      <p:grpSp>
        <p:nvGrpSpPr>
          <p:cNvPr id="3" name="Group 2">
            <a:extLst>
              <a:ext uri="{FF2B5EF4-FFF2-40B4-BE49-F238E27FC236}">
                <a16:creationId xmlns:a16="http://schemas.microsoft.com/office/drawing/2014/main" id="{74EA731F-6C05-2E50-01FC-BC9B6837B9E0}"/>
              </a:ext>
            </a:extLst>
          </p:cNvPr>
          <p:cNvGrpSpPr/>
          <p:nvPr/>
        </p:nvGrpSpPr>
        <p:grpSpPr>
          <a:xfrm>
            <a:off x="325437" y="630044"/>
            <a:ext cx="5413263" cy="5594409"/>
            <a:chOff x="6247509" y="1231383"/>
            <a:chExt cx="5413263" cy="5594409"/>
          </a:xfrm>
        </p:grpSpPr>
        <p:sp>
          <p:nvSpPr>
            <p:cNvPr id="50" name="CardBg2"/>
            <p:cNvSpPr txBox="1"/>
            <p:nvPr/>
          </p:nvSpPr>
          <p:spPr>
            <a:xfrm>
              <a:off x="6247509" y="1231383"/>
              <a:ext cx="5413263" cy="5594409"/>
            </a:xfrm>
            <a:prstGeom prst="roundRect">
              <a:avLst>
                <a:gd name="adj" fmla="val 20000"/>
              </a:avLst>
            </a:prstGeom>
            <a:solidFill>
              <a:srgbClr val="EAF5EA"/>
            </a:solidFill>
            <a:ln w="19050">
              <a:solidFill>
                <a:srgbClr val="375623"/>
              </a:solidFill>
            </a:ln>
          </p:spPr>
          <p:txBody>
            <a:bodyPr wrap="square" lIns="228600" tIns="228600" rIns="228600" bIns="228600" anchor="t"/>
            <a:lstStyle/>
            <a:p>
              <a:endParaRPr lang="en-US"/>
            </a:p>
          </p:txBody>
        </p:sp>
        <p:sp>
          <p:nvSpPr>
            <p:cNvPr id="51" name="CardTitle2"/>
            <p:cNvSpPr txBox="1"/>
            <p:nvPr/>
          </p:nvSpPr>
          <p:spPr>
            <a:xfrm>
              <a:off x="6704710" y="1348410"/>
              <a:ext cx="4800600" cy="457200"/>
            </a:xfrm>
            <a:prstGeom prst="rect">
              <a:avLst/>
            </a:prstGeom>
            <a:noFill/>
            <a:ln>
              <a:noFill/>
            </a:ln>
          </p:spPr>
          <p:txBody>
            <a:bodyPr wrap="square" lIns="0" tIns="0" rIns="0" bIns="0" anchor="ctr"/>
            <a:lstStyle/>
            <a:p>
              <a:r>
                <a:rPr lang="en-US" sz="1800" b="1" dirty="0">
                  <a:solidFill>
                    <a:srgbClr val="1E4620"/>
                  </a:solidFill>
                  <a:latin typeface="Calibri"/>
                </a:rPr>
                <a:t>Thin Phosphor (Instrumented Cell Dish Bottom?)</a:t>
              </a:r>
            </a:p>
          </p:txBody>
        </p:sp>
        <p:sp>
          <p:nvSpPr>
            <p:cNvPr id="52" name="CardBody2"/>
            <p:cNvSpPr txBox="1"/>
            <p:nvPr/>
          </p:nvSpPr>
          <p:spPr>
            <a:xfrm>
              <a:off x="6704710" y="1862760"/>
              <a:ext cx="4800600" cy="3972650"/>
            </a:xfrm>
            <a:prstGeom prst="rect">
              <a:avLst/>
            </a:prstGeom>
            <a:noFill/>
            <a:ln>
              <a:noFill/>
            </a:ln>
          </p:spPr>
          <p:txBody>
            <a:bodyPr wrap="square" lIns="0" tIns="0" rIns="0" bIns="0" anchor="t"/>
            <a:lstStyle/>
            <a:p>
              <a:pPr marL="228600" indent="-228600">
                <a:lnSpc>
                  <a:spcPct val="110000"/>
                </a:lnSpc>
                <a:buFont typeface="Arial"/>
                <a:buChar char="●"/>
              </a:pPr>
              <a:r>
                <a:rPr lang="en-US" sz="1300" b="1" dirty="0">
                  <a:solidFill>
                    <a:srgbClr val="1E4620"/>
                  </a:solidFill>
                  <a:latin typeface="Calibri"/>
                </a:rPr>
                <a:t>Concept: </a:t>
              </a:r>
              <a:r>
                <a:rPr lang="en-US" sz="1300" dirty="0">
                  <a:solidFill>
                    <a:srgbClr val="222222"/>
                  </a:solidFill>
                  <a:latin typeface="Calibri"/>
                </a:rPr>
                <a:t>Can deposit phosphor onto thin Kapton sheets or potentially onto the bottom of the cell dish</a:t>
              </a:r>
            </a:p>
            <a:p>
              <a:pPr marL="228600" indent="-228600">
                <a:lnSpc>
                  <a:spcPct val="110000"/>
                </a:lnSpc>
                <a:buFont typeface="Arial"/>
                <a:buChar char="●"/>
              </a:pPr>
              <a:r>
                <a:rPr lang="en-US" sz="1300" b="1" dirty="0">
                  <a:solidFill>
                    <a:srgbClr val="1E4620"/>
                  </a:solidFill>
                  <a:latin typeface="Calibri"/>
                </a:rPr>
                <a:t>Appeal: </a:t>
              </a:r>
            </a:p>
            <a:p>
              <a:pPr marL="685777" lvl="1" indent="-228600">
                <a:lnSpc>
                  <a:spcPct val="110000"/>
                </a:lnSpc>
                <a:buFont typeface="Arial"/>
                <a:buChar char="●"/>
              </a:pPr>
              <a:r>
                <a:rPr lang="en-US" sz="1300" b="0" dirty="0">
                  <a:solidFill>
                    <a:srgbClr val="222222"/>
                  </a:solidFill>
                  <a:latin typeface="Calibri"/>
                </a:rPr>
                <a:t>Real-time measurement</a:t>
              </a:r>
            </a:p>
            <a:p>
              <a:pPr marL="685777" lvl="1" indent="-228600">
                <a:lnSpc>
                  <a:spcPct val="110000"/>
                </a:lnSpc>
                <a:buFont typeface="Arial"/>
                <a:buChar char="●"/>
              </a:pPr>
              <a:r>
                <a:rPr lang="en-US" sz="1300" dirty="0">
                  <a:solidFill>
                    <a:srgbClr val="222222"/>
                  </a:solidFill>
                  <a:latin typeface="Calibri"/>
                </a:rPr>
                <a:t>Full beam profile</a:t>
              </a:r>
            </a:p>
            <a:p>
              <a:pPr marL="685777" lvl="1" indent="-228600">
                <a:lnSpc>
                  <a:spcPct val="110000"/>
                </a:lnSpc>
                <a:buFont typeface="Arial"/>
                <a:buChar char="●"/>
              </a:pPr>
              <a:r>
                <a:rPr lang="en-US" sz="1300" dirty="0">
                  <a:solidFill>
                    <a:srgbClr val="222222"/>
                  </a:solidFill>
                  <a:latin typeface="Calibri"/>
                </a:rPr>
                <a:t>Cell dish bottom as close to the cells as possible</a:t>
              </a:r>
              <a:endParaRPr lang="en-US" sz="1300" b="0" dirty="0">
                <a:solidFill>
                  <a:srgbClr val="222222"/>
                </a:solidFill>
                <a:latin typeface="Calibri"/>
              </a:endParaRPr>
            </a:p>
            <a:p>
              <a:pPr marL="228600" indent="-228600">
                <a:lnSpc>
                  <a:spcPct val="110000"/>
                </a:lnSpc>
                <a:buFont typeface="Arial"/>
                <a:buChar char="●"/>
              </a:pPr>
              <a:r>
                <a:rPr lang="en-US" sz="1300" b="1" dirty="0">
                  <a:solidFill>
                    <a:srgbClr val="1E4620"/>
                  </a:solidFill>
                  <a:latin typeface="Calibri"/>
                </a:rPr>
                <a:t>Collaborators: </a:t>
              </a:r>
              <a:r>
                <a:rPr lang="en-US" sz="1300" dirty="0">
                  <a:solidFill>
                    <a:srgbClr val="222222"/>
                  </a:solidFill>
                  <a:latin typeface="Calibri"/>
                </a:rPr>
                <a:t>Simon Joly (Peter Hobson has worked with phosphor at Brunel)</a:t>
              </a:r>
              <a:endParaRPr lang="en-US" sz="1300" b="0" dirty="0">
                <a:solidFill>
                  <a:srgbClr val="222222"/>
                </a:solidFill>
                <a:latin typeface="Calibri"/>
              </a:endParaRPr>
            </a:p>
            <a:p>
              <a:pPr marL="228600" indent="-228600">
                <a:lnSpc>
                  <a:spcPct val="110000"/>
                </a:lnSpc>
                <a:buFont typeface="Arial"/>
                <a:buChar char="●"/>
              </a:pPr>
              <a:r>
                <a:rPr lang="en-US" sz="1300" b="1" dirty="0">
                  <a:solidFill>
                    <a:srgbClr val="C00000"/>
                  </a:solidFill>
                  <a:latin typeface="Calibri"/>
                </a:rPr>
                <a:t>Challenges: </a:t>
              </a:r>
            </a:p>
            <a:p>
              <a:pPr marL="685777" lvl="1" indent="-228600">
                <a:lnSpc>
                  <a:spcPct val="110000"/>
                </a:lnSpc>
                <a:buFont typeface="Arial"/>
                <a:buChar char="●"/>
              </a:pPr>
              <a:r>
                <a:rPr lang="en-US" sz="1300" dirty="0">
                  <a:solidFill>
                    <a:srgbClr val="222222"/>
                  </a:solidFill>
                  <a:latin typeface="Calibri"/>
                </a:rPr>
                <a:t>Transport of light from the phosphor sheet to a detector</a:t>
              </a:r>
            </a:p>
            <a:p>
              <a:pPr marL="228600" indent="-228600">
                <a:lnSpc>
                  <a:spcPct val="110000"/>
                </a:lnSpc>
                <a:buFont typeface="Arial"/>
                <a:buChar char="●"/>
              </a:pPr>
              <a:r>
                <a:rPr lang="en-US" sz="1300" b="1" dirty="0">
                  <a:solidFill>
                    <a:srgbClr val="1E4620"/>
                  </a:solidFill>
                  <a:latin typeface="Calibri"/>
                </a:rPr>
                <a:t>Status: ???</a:t>
              </a:r>
              <a:endParaRPr lang="en-US" sz="1300" dirty="0">
                <a:solidFill>
                  <a:srgbClr val="222222"/>
                </a:solidFill>
                <a:latin typeface="Calibri"/>
              </a:endParaRPr>
            </a:p>
          </p:txBody>
        </p:sp>
      </p:grpSp>
    </p:spTree>
    <p:extLst>
      <p:ext uri="{BB962C8B-B14F-4D97-AF65-F5344CB8AC3E}">
        <p14:creationId xmlns:p14="http://schemas.microsoft.com/office/powerpoint/2010/main" val="21301720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EECFA-FE30-25BB-9120-1D87FBA4A7FA}"/>
              </a:ext>
            </a:extLst>
          </p:cNvPr>
          <p:cNvSpPr>
            <a:spLocks noGrp="1"/>
          </p:cNvSpPr>
          <p:nvPr>
            <p:ph type="title"/>
          </p:nvPr>
        </p:nvSpPr>
        <p:spPr/>
        <p:txBody>
          <a:bodyPr/>
          <a:lstStyle/>
          <a:p>
            <a:r>
              <a:rPr lang="en-US" dirty="0"/>
              <a:t>Integrated Current Transformers</a:t>
            </a:r>
          </a:p>
        </p:txBody>
      </p:sp>
      <p:pic>
        <p:nvPicPr>
          <p:cNvPr id="9" name="Content Placeholder 8">
            <a:extLst>
              <a:ext uri="{FF2B5EF4-FFF2-40B4-BE49-F238E27FC236}">
                <a16:creationId xmlns:a16="http://schemas.microsoft.com/office/drawing/2014/main" id="{BABA2F99-8327-B4DD-F47D-2EABA067555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805326" y="252000"/>
            <a:ext cx="6060874" cy="2128116"/>
          </a:xfrm>
          <a:prstGeom prst="rect">
            <a:avLst/>
          </a:prstGeom>
        </p:spPr>
      </p:pic>
      <p:sp>
        <p:nvSpPr>
          <p:cNvPr id="4" name="Date Placeholder 3">
            <a:extLst>
              <a:ext uri="{FF2B5EF4-FFF2-40B4-BE49-F238E27FC236}">
                <a16:creationId xmlns:a16="http://schemas.microsoft.com/office/drawing/2014/main" id="{C19F432C-2562-CC1C-D34F-BC393D3E406D}"/>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8C1C085C-8FCA-6CFF-BAB3-9954079779CF}"/>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71DFF320-E470-4AB1-F2DD-6F1FC0FD1549}"/>
              </a:ext>
            </a:extLst>
          </p:cNvPr>
          <p:cNvSpPr>
            <a:spLocks noGrp="1"/>
          </p:cNvSpPr>
          <p:nvPr>
            <p:ph type="sldNum" sz="quarter" idx="12"/>
          </p:nvPr>
        </p:nvSpPr>
        <p:spPr/>
        <p:txBody>
          <a:bodyPr/>
          <a:lstStyle/>
          <a:p>
            <a:fld id="{CBA53E11-492D-48B3-9F9B-09541CA2A39A}" type="slidenum">
              <a:rPr lang="en-GB" smtClean="0"/>
              <a:t>26</a:t>
            </a:fld>
            <a:endParaRPr lang="en-GB"/>
          </a:p>
        </p:txBody>
      </p:sp>
      <p:sp>
        <p:nvSpPr>
          <p:cNvPr id="7" name="Subtitle 6">
            <a:extLst>
              <a:ext uri="{FF2B5EF4-FFF2-40B4-BE49-F238E27FC236}">
                <a16:creationId xmlns:a16="http://schemas.microsoft.com/office/drawing/2014/main" id="{A5A9D308-2648-AC57-31DF-D93353B295E8}"/>
              </a:ext>
            </a:extLst>
          </p:cNvPr>
          <p:cNvSpPr>
            <a:spLocks noGrp="1"/>
          </p:cNvSpPr>
          <p:nvPr>
            <p:ph type="subTitle" idx="13"/>
          </p:nvPr>
        </p:nvSpPr>
        <p:spPr/>
        <p:txBody>
          <a:bodyPr/>
          <a:lstStyle/>
          <a:p>
            <a:r>
              <a:rPr lang="en-US" dirty="0"/>
              <a:t>BELLA</a:t>
            </a:r>
          </a:p>
        </p:txBody>
      </p:sp>
      <p:grpSp>
        <p:nvGrpSpPr>
          <p:cNvPr id="15" name="Group 14">
            <a:extLst>
              <a:ext uri="{FF2B5EF4-FFF2-40B4-BE49-F238E27FC236}">
                <a16:creationId xmlns:a16="http://schemas.microsoft.com/office/drawing/2014/main" id="{8202450B-3F46-19AD-16C1-C518B6D4745A}"/>
              </a:ext>
            </a:extLst>
          </p:cNvPr>
          <p:cNvGrpSpPr/>
          <p:nvPr/>
        </p:nvGrpSpPr>
        <p:grpSpPr>
          <a:xfrm>
            <a:off x="6915719" y="4502786"/>
            <a:ext cx="4734860" cy="1898384"/>
            <a:chOff x="5558589" y="3789947"/>
            <a:chExt cx="5426750" cy="1749513"/>
          </a:xfrm>
        </p:grpSpPr>
        <p:pic>
          <p:nvPicPr>
            <p:cNvPr id="12" name="Picture 11">
              <a:extLst>
                <a:ext uri="{FF2B5EF4-FFF2-40B4-BE49-F238E27FC236}">
                  <a16:creationId xmlns:a16="http://schemas.microsoft.com/office/drawing/2014/main" id="{26D1E068-60B9-EBEF-4AB6-97E786AC8DA5}"/>
                </a:ext>
              </a:extLst>
            </p:cNvPr>
            <p:cNvPicPr>
              <a:picLocks noChangeAspect="1"/>
            </p:cNvPicPr>
            <p:nvPr/>
          </p:nvPicPr>
          <p:blipFill>
            <a:blip r:embed="rId4">
              <a:extLst>
                <a:ext uri="{28A0092B-C50C-407E-A947-70E740481C1C}">
                  <a14:useLocalDpi xmlns:a14="http://schemas.microsoft.com/office/drawing/2010/main" val="0"/>
                </a:ext>
              </a:extLst>
            </a:blip>
            <a:srcRect t="4160" b="3055"/>
            <a:stretch>
              <a:fillRect/>
            </a:stretch>
          </p:blipFill>
          <p:spPr>
            <a:xfrm>
              <a:off x="5587839" y="3953042"/>
              <a:ext cx="5397500" cy="1461169"/>
            </a:xfrm>
            <a:prstGeom prst="rect">
              <a:avLst/>
            </a:prstGeom>
          </p:spPr>
        </p:pic>
        <p:sp>
          <p:nvSpPr>
            <p:cNvPr id="13" name="Rectangle 12">
              <a:extLst>
                <a:ext uri="{FF2B5EF4-FFF2-40B4-BE49-F238E27FC236}">
                  <a16:creationId xmlns:a16="http://schemas.microsoft.com/office/drawing/2014/main" id="{CA5A5BDC-9833-88F8-3D36-A10E81DC3424}"/>
                </a:ext>
              </a:extLst>
            </p:cNvPr>
            <p:cNvSpPr/>
            <p:nvPr/>
          </p:nvSpPr>
          <p:spPr>
            <a:xfrm>
              <a:off x="5558589" y="3789947"/>
              <a:ext cx="3874169" cy="385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4" name="Rectangle 13">
              <a:extLst>
                <a:ext uri="{FF2B5EF4-FFF2-40B4-BE49-F238E27FC236}">
                  <a16:creationId xmlns:a16="http://schemas.microsoft.com/office/drawing/2014/main" id="{AD0ACBA3-81BE-1022-6170-4A0390F0F11B}"/>
                </a:ext>
              </a:extLst>
            </p:cNvPr>
            <p:cNvSpPr/>
            <p:nvPr/>
          </p:nvSpPr>
          <p:spPr>
            <a:xfrm>
              <a:off x="8989595" y="5154449"/>
              <a:ext cx="1995744" cy="38501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grpSp>
      <p:sp>
        <p:nvSpPr>
          <p:cNvPr id="10" name="TextBox 9">
            <a:extLst>
              <a:ext uri="{FF2B5EF4-FFF2-40B4-BE49-F238E27FC236}">
                <a16:creationId xmlns:a16="http://schemas.microsoft.com/office/drawing/2014/main" id="{D8206E2E-B62C-FD11-7011-C9F624B26094}"/>
              </a:ext>
            </a:extLst>
          </p:cNvPr>
          <p:cNvSpPr txBox="1"/>
          <p:nvPr/>
        </p:nvSpPr>
        <p:spPr>
          <a:xfrm>
            <a:off x="541421" y="1455821"/>
            <a:ext cx="5017168" cy="4006516"/>
          </a:xfrm>
          <a:prstGeom prst="rect">
            <a:avLst/>
          </a:prstGeom>
          <a:noFill/>
        </p:spPr>
        <p:txBody>
          <a:bodyPr wrap="square" lIns="0" tIns="0" rIns="0" bIns="0" rtlCol="0">
            <a:noAutofit/>
          </a:bodyPr>
          <a:lstStyle/>
          <a:p>
            <a:pPr algn="l">
              <a:lnSpc>
                <a:spcPct val="105000"/>
              </a:lnSpc>
            </a:pPr>
            <a:r>
              <a:rPr lang="en-US" sz="1600" dirty="0">
                <a:solidFill>
                  <a:schemeClr val="tx1"/>
                </a:solidFill>
              </a:rPr>
              <a:t>How?</a:t>
            </a:r>
          </a:p>
          <a:p>
            <a:pPr marL="285750" indent="-285750">
              <a:lnSpc>
                <a:spcPct val="105000"/>
              </a:lnSpc>
              <a:buFont typeface="Arial" panose="020B0604020202020204" pitchFamily="34" charset="0"/>
              <a:buChar char="•"/>
            </a:pPr>
            <a:r>
              <a:rPr lang="en-US" sz="1600" dirty="0"/>
              <a:t>Moving charge (the beam) generates a current in the coil. Reading off the current tells you the amount of charge in the beam.</a:t>
            </a:r>
          </a:p>
          <a:p>
            <a:pPr algn="l">
              <a:lnSpc>
                <a:spcPct val="105000"/>
              </a:lnSpc>
            </a:pPr>
            <a:r>
              <a:rPr lang="en-US" sz="1600" dirty="0"/>
              <a:t>Pros</a:t>
            </a:r>
          </a:p>
          <a:p>
            <a:pPr marL="285750" indent="-285750" algn="l">
              <a:lnSpc>
                <a:spcPct val="105000"/>
              </a:lnSpc>
              <a:buFont typeface="Arial" panose="020B0604020202020204" pitchFamily="34" charset="0"/>
              <a:buChar char="•"/>
            </a:pPr>
            <a:r>
              <a:rPr lang="en-US" sz="1600" dirty="0"/>
              <a:t>In-beam diagnostic</a:t>
            </a:r>
          </a:p>
          <a:p>
            <a:pPr marL="285750" indent="-285750" algn="l">
              <a:lnSpc>
                <a:spcPct val="105000"/>
              </a:lnSpc>
              <a:buFont typeface="Arial" panose="020B0604020202020204" pitchFamily="34" charset="0"/>
              <a:buChar char="•"/>
            </a:pPr>
            <a:r>
              <a:rPr lang="en-US" sz="1600" dirty="0"/>
              <a:t>Non-destructive</a:t>
            </a:r>
          </a:p>
          <a:p>
            <a:pPr marL="285750" indent="-285750" algn="l">
              <a:lnSpc>
                <a:spcPct val="105000"/>
              </a:lnSpc>
              <a:buFont typeface="Arial" panose="020B0604020202020204" pitchFamily="34" charset="0"/>
              <a:buChar char="•"/>
            </a:pPr>
            <a:r>
              <a:rPr lang="en-US" sz="1600" dirty="0"/>
              <a:t>Can be calibrated with dose</a:t>
            </a:r>
          </a:p>
          <a:p>
            <a:pPr>
              <a:lnSpc>
                <a:spcPct val="105000"/>
              </a:lnSpc>
            </a:pPr>
            <a:r>
              <a:rPr lang="en-US" sz="1600" dirty="0"/>
              <a:t>Cons</a:t>
            </a:r>
          </a:p>
          <a:p>
            <a:pPr marL="285750" indent="-285750">
              <a:lnSpc>
                <a:spcPct val="105000"/>
              </a:lnSpc>
              <a:buFont typeface="Arial" panose="020B0604020202020204" pitchFamily="34" charset="0"/>
              <a:buChar char="•"/>
            </a:pPr>
            <a:r>
              <a:rPr lang="en-US" sz="1600" dirty="0"/>
              <a:t>No particle species discrimination</a:t>
            </a:r>
          </a:p>
          <a:p>
            <a:pPr marL="285750" indent="-285750">
              <a:lnSpc>
                <a:spcPct val="105000"/>
              </a:lnSpc>
              <a:buFont typeface="Arial" panose="020B0604020202020204" pitchFamily="34" charset="0"/>
              <a:buChar char="•"/>
            </a:pPr>
            <a:r>
              <a:rPr lang="en-US" sz="1600" dirty="0"/>
              <a:t>No spatial/beam profile information</a:t>
            </a:r>
          </a:p>
          <a:p>
            <a:pPr marL="285750" indent="-285750">
              <a:lnSpc>
                <a:spcPct val="105000"/>
              </a:lnSpc>
              <a:buFont typeface="Arial" panose="020B0604020202020204" pitchFamily="34" charset="0"/>
              <a:buChar char="•"/>
            </a:pPr>
            <a:r>
              <a:rPr lang="en-US" sz="1600" dirty="0"/>
              <a:t>Susceptible to EMP (readout chain requires mitigation)</a:t>
            </a:r>
          </a:p>
          <a:p>
            <a:pPr marL="285750" indent="-285750">
              <a:lnSpc>
                <a:spcPct val="105000"/>
              </a:lnSpc>
              <a:buFont typeface="Arial" panose="020B0604020202020204" pitchFamily="34" charset="0"/>
              <a:buChar char="•"/>
            </a:pPr>
            <a:r>
              <a:rPr lang="en-US" sz="1600" dirty="0"/>
              <a:t>Expensive?</a:t>
            </a:r>
          </a:p>
        </p:txBody>
      </p:sp>
      <p:pic>
        <p:nvPicPr>
          <p:cNvPr id="17" name="Picture 16">
            <a:extLst>
              <a:ext uri="{FF2B5EF4-FFF2-40B4-BE49-F238E27FC236}">
                <a16:creationId xmlns:a16="http://schemas.microsoft.com/office/drawing/2014/main" id="{AD126236-E8A7-A1E1-7DEC-D722CA8148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33413" y="2852050"/>
            <a:ext cx="3263998" cy="2113827"/>
          </a:xfrm>
          <a:prstGeom prst="rect">
            <a:avLst/>
          </a:prstGeom>
        </p:spPr>
      </p:pic>
      <p:sp>
        <p:nvSpPr>
          <p:cNvPr id="11" name="TextBox 10">
            <a:extLst>
              <a:ext uri="{FF2B5EF4-FFF2-40B4-BE49-F238E27FC236}">
                <a16:creationId xmlns:a16="http://schemas.microsoft.com/office/drawing/2014/main" id="{D9CD59C0-FE84-6DC2-F87A-7EBB33D73312}"/>
              </a:ext>
            </a:extLst>
          </p:cNvPr>
          <p:cNvSpPr txBox="1"/>
          <p:nvPr/>
        </p:nvSpPr>
        <p:spPr>
          <a:xfrm>
            <a:off x="5936755" y="2490331"/>
            <a:ext cx="6101254" cy="430887"/>
          </a:xfrm>
          <a:prstGeom prst="rect">
            <a:avLst/>
          </a:prstGeom>
          <a:noFill/>
        </p:spPr>
        <p:txBody>
          <a:bodyPr wrap="square">
            <a:spAutoFit/>
          </a:bodyPr>
          <a:lstStyle/>
          <a:p>
            <a:r>
              <a:rPr lang="en-GB" sz="1100" dirty="0"/>
              <a:t>Obst-Huebl, Lieselotte, et al. "Radiation damage to normal mammalian tissue in vivo with laser-driven protons at ultra-high instantaneous dose rate." </a:t>
            </a:r>
            <a:r>
              <a:rPr lang="en-GB" sz="1100" i="1" dirty="0" err="1"/>
              <a:t>arXiv</a:t>
            </a:r>
            <a:r>
              <a:rPr lang="en-GB" sz="1100" i="1" dirty="0"/>
              <a:t> preprint arXiv:2602.20460</a:t>
            </a:r>
            <a:r>
              <a:rPr lang="en-GB" sz="1100" dirty="0"/>
              <a:t> (2026).</a:t>
            </a:r>
          </a:p>
        </p:txBody>
      </p:sp>
      <p:sp>
        <p:nvSpPr>
          <p:cNvPr id="20" name="TextBox 19">
            <a:extLst>
              <a:ext uri="{FF2B5EF4-FFF2-40B4-BE49-F238E27FC236}">
                <a16:creationId xmlns:a16="http://schemas.microsoft.com/office/drawing/2014/main" id="{CC6AABE4-040F-8F8F-252F-CDADCFB32AEE}"/>
              </a:ext>
            </a:extLst>
          </p:cNvPr>
          <p:cNvSpPr txBox="1"/>
          <p:nvPr/>
        </p:nvSpPr>
        <p:spPr>
          <a:xfrm>
            <a:off x="9933313" y="3117791"/>
            <a:ext cx="2104696" cy="1384995"/>
          </a:xfrm>
          <a:prstGeom prst="rect">
            <a:avLst/>
          </a:prstGeom>
          <a:noFill/>
        </p:spPr>
        <p:txBody>
          <a:bodyPr wrap="square">
            <a:spAutoFit/>
          </a:bodyPr>
          <a:lstStyle/>
          <a:p>
            <a:pPr>
              <a:buNone/>
            </a:pPr>
            <a:r>
              <a:rPr lang="en-GB" sz="1200" dirty="0">
                <a:effectLst/>
                <a:latin typeface="Helvetica Neue" panose="02000503000000020004" pitchFamily="2" charset="0"/>
              </a:rPr>
              <a:t>Geulig, Laura D., et al. "Online charge measurement for petawatt laser-driven ion acceleration." </a:t>
            </a:r>
            <a:r>
              <a:rPr lang="en-GB" sz="1200" i="1" dirty="0">
                <a:effectLst/>
                <a:latin typeface="Helvetica Neue" panose="02000503000000020004" pitchFamily="2" charset="0"/>
              </a:rPr>
              <a:t>Review of Scientific Instruments</a:t>
            </a:r>
            <a:r>
              <a:rPr lang="en-GB" sz="1200" dirty="0">
                <a:effectLst/>
                <a:latin typeface="Helvetica Neue" panose="02000503000000020004" pitchFamily="2" charset="0"/>
              </a:rPr>
              <a:t> 93.10 (2022).</a:t>
            </a:r>
          </a:p>
        </p:txBody>
      </p:sp>
    </p:spTree>
    <p:extLst>
      <p:ext uri="{BB962C8B-B14F-4D97-AF65-F5344CB8AC3E}">
        <p14:creationId xmlns:p14="http://schemas.microsoft.com/office/powerpoint/2010/main" val="218472957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BA8F36-E0E8-3241-27B1-FBE75E2815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26C2A24-B623-5F25-F36B-66FB0A78B15F}"/>
              </a:ext>
            </a:extLst>
          </p:cNvPr>
          <p:cNvSpPr>
            <a:spLocks noGrp="1"/>
          </p:cNvSpPr>
          <p:nvPr>
            <p:ph type="title"/>
          </p:nvPr>
        </p:nvSpPr>
        <p:spPr/>
        <p:txBody>
          <a:bodyPr/>
          <a:lstStyle/>
          <a:p>
            <a:r>
              <a:rPr lang="en-US" dirty="0" err="1"/>
              <a:t>Advacam</a:t>
            </a:r>
            <a:r>
              <a:rPr lang="en-US" dirty="0"/>
              <a:t> </a:t>
            </a:r>
            <a:r>
              <a:rPr lang="en-US" dirty="0" err="1"/>
              <a:t>MiniPIX</a:t>
            </a:r>
            <a:endParaRPr lang="en-US" dirty="0"/>
          </a:p>
        </p:txBody>
      </p:sp>
      <p:sp>
        <p:nvSpPr>
          <p:cNvPr id="4" name="Date Placeholder 3">
            <a:extLst>
              <a:ext uri="{FF2B5EF4-FFF2-40B4-BE49-F238E27FC236}">
                <a16:creationId xmlns:a16="http://schemas.microsoft.com/office/drawing/2014/main" id="{14B75095-8981-8723-9C3E-AE51CAFFE978}"/>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2BB52D8F-20BF-0945-AEE4-15C65BD13BED}"/>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D5213FBD-DDFD-DD4B-B60E-B5BE222B1C79}"/>
              </a:ext>
            </a:extLst>
          </p:cNvPr>
          <p:cNvSpPr>
            <a:spLocks noGrp="1"/>
          </p:cNvSpPr>
          <p:nvPr>
            <p:ph type="sldNum" sz="quarter" idx="12"/>
          </p:nvPr>
        </p:nvSpPr>
        <p:spPr/>
        <p:txBody>
          <a:bodyPr/>
          <a:lstStyle/>
          <a:p>
            <a:fld id="{CBA53E11-492D-48B3-9F9B-09541CA2A39A}" type="slidenum">
              <a:rPr lang="en-GB" smtClean="0"/>
              <a:t>27</a:t>
            </a:fld>
            <a:endParaRPr lang="en-GB"/>
          </a:p>
        </p:txBody>
      </p:sp>
      <p:sp>
        <p:nvSpPr>
          <p:cNvPr id="7" name="Subtitle 6">
            <a:extLst>
              <a:ext uri="{FF2B5EF4-FFF2-40B4-BE49-F238E27FC236}">
                <a16:creationId xmlns:a16="http://schemas.microsoft.com/office/drawing/2014/main" id="{B1428FE6-CC97-73DD-BF5E-8644BFE60A96}"/>
              </a:ext>
            </a:extLst>
          </p:cNvPr>
          <p:cNvSpPr>
            <a:spLocks noGrp="1"/>
          </p:cNvSpPr>
          <p:nvPr>
            <p:ph type="subTitle" idx="13"/>
          </p:nvPr>
        </p:nvSpPr>
        <p:spPr/>
        <p:txBody>
          <a:bodyPr/>
          <a:lstStyle/>
          <a:p>
            <a:r>
              <a:rPr lang="en-US" dirty="0"/>
              <a:t>LET Detector</a:t>
            </a:r>
          </a:p>
        </p:txBody>
      </p:sp>
      <p:sp>
        <p:nvSpPr>
          <p:cNvPr id="16" name="Rectangle 15">
            <a:extLst>
              <a:ext uri="{FF2B5EF4-FFF2-40B4-BE49-F238E27FC236}">
                <a16:creationId xmlns:a16="http://schemas.microsoft.com/office/drawing/2014/main" id="{76C5BD7C-36B6-9636-4D07-419BB75F5C33}"/>
              </a:ext>
            </a:extLst>
          </p:cNvPr>
          <p:cNvSpPr/>
          <p:nvPr/>
        </p:nvSpPr>
        <p:spPr>
          <a:xfrm>
            <a:off x="421105" y="1287379"/>
            <a:ext cx="5329990" cy="4367463"/>
          </a:xfrm>
          <a:prstGeom prst="rect">
            <a:avLst/>
          </a:prstGeom>
          <a:solidFill>
            <a:srgbClr val="F5F5F5"/>
          </a:solidFill>
          <a:ln>
            <a:solidFill>
              <a:srgbClr val="0000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solidFill>
                <a:schemeClr val="bg1"/>
              </a:solidFill>
            </a:endParaRPr>
          </a:p>
        </p:txBody>
      </p:sp>
      <p:sp>
        <p:nvSpPr>
          <p:cNvPr id="18" name="Rectangle 17">
            <a:extLst>
              <a:ext uri="{FF2B5EF4-FFF2-40B4-BE49-F238E27FC236}">
                <a16:creationId xmlns:a16="http://schemas.microsoft.com/office/drawing/2014/main" id="{4C422B28-6114-444D-AB7C-B60B261C70BF}"/>
              </a:ext>
            </a:extLst>
          </p:cNvPr>
          <p:cNvSpPr/>
          <p:nvPr/>
        </p:nvSpPr>
        <p:spPr>
          <a:xfrm>
            <a:off x="5936755" y="1287378"/>
            <a:ext cx="5329990" cy="4367463"/>
          </a:xfrm>
          <a:prstGeom prst="rect">
            <a:avLst/>
          </a:prstGeom>
          <a:solidFill>
            <a:srgbClr val="F5F5F5"/>
          </a:solidFill>
          <a:ln>
            <a:solidFill>
              <a:srgbClr val="0000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bg1"/>
              </a:solidFill>
            </a:endParaRPr>
          </a:p>
        </p:txBody>
      </p:sp>
      <p:sp>
        <p:nvSpPr>
          <p:cNvPr id="10" name="TextBox 9">
            <a:extLst>
              <a:ext uri="{FF2B5EF4-FFF2-40B4-BE49-F238E27FC236}">
                <a16:creationId xmlns:a16="http://schemas.microsoft.com/office/drawing/2014/main" id="{E4E75E76-B152-0DA4-7CB6-3AEBC21C2E8E}"/>
              </a:ext>
            </a:extLst>
          </p:cNvPr>
          <p:cNvSpPr txBox="1"/>
          <p:nvPr/>
        </p:nvSpPr>
        <p:spPr>
          <a:xfrm>
            <a:off x="541421" y="1455821"/>
            <a:ext cx="5017168" cy="4006516"/>
          </a:xfrm>
          <a:prstGeom prst="rect">
            <a:avLst/>
          </a:prstGeom>
          <a:noFill/>
        </p:spPr>
        <p:txBody>
          <a:bodyPr wrap="square" lIns="0" tIns="0" rIns="0" bIns="0" rtlCol="0">
            <a:noAutofit/>
          </a:bodyPr>
          <a:lstStyle/>
          <a:p>
            <a:pPr algn="l">
              <a:lnSpc>
                <a:spcPct val="105000"/>
              </a:lnSpc>
            </a:pPr>
            <a:r>
              <a:rPr lang="en-US" sz="1600" dirty="0">
                <a:solidFill>
                  <a:schemeClr val="tx1"/>
                </a:solidFill>
              </a:rPr>
              <a:t>How?</a:t>
            </a:r>
          </a:p>
          <a:p>
            <a:pPr marL="285750" indent="-285750">
              <a:lnSpc>
                <a:spcPct val="105000"/>
              </a:lnSpc>
              <a:buFont typeface="Arial" panose="020B0604020202020204" pitchFamily="34" charset="0"/>
              <a:buChar char="•"/>
            </a:pPr>
            <a:r>
              <a:rPr lang="en-US" sz="1600" dirty="0"/>
              <a:t>Silicon Sensor attached to a grid of pixel electrodes.</a:t>
            </a:r>
          </a:p>
          <a:p>
            <a:pPr marL="285750" indent="-285750">
              <a:lnSpc>
                <a:spcPct val="105000"/>
              </a:lnSpc>
              <a:buFont typeface="Arial" panose="020B0604020202020204" pitchFamily="34" charset="0"/>
              <a:buChar char="•"/>
            </a:pPr>
            <a:r>
              <a:rPr lang="en-US" sz="1600" dirty="0"/>
              <a:t>Each pixel measures how long the signal stays above threshold and when it arrived</a:t>
            </a:r>
          </a:p>
          <a:p>
            <a:pPr marL="285750" indent="-285750">
              <a:lnSpc>
                <a:spcPct val="105000"/>
              </a:lnSpc>
              <a:buFont typeface="Arial" panose="020B0604020202020204" pitchFamily="34" charset="0"/>
              <a:buChar char="•"/>
            </a:pPr>
            <a:r>
              <a:rPr lang="en-US" sz="1600" dirty="0"/>
              <a:t>A particle creates a signal in several pixels producing a track</a:t>
            </a:r>
          </a:p>
          <a:p>
            <a:pPr marL="285750" indent="-285750">
              <a:lnSpc>
                <a:spcPct val="105000"/>
              </a:lnSpc>
              <a:buFont typeface="Arial" panose="020B0604020202020204" pitchFamily="34" charset="0"/>
              <a:buChar char="•"/>
            </a:pPr>
            <a:r>
              <a:rPr lang="en-US" sz="1600" dirty="0"/>
              <a:t>Can determine direction, energy deposited, species and LET</a:t>
            </a:r>
          </a:p>
          <a:p>
            <a:pPr marL="285750" indent="-285750">
              <a:lnSpc>
                <a:spcPct val="105000"/>
              </a:lnSpc>
              <a:buFont typeface="Arial" panose="020B0604020202020204" pitchFamily="34" charset="0"/>
              <a:buChar char="•"/>
            </a:pPr>
            <a:endParaRPr lang="en-US" sz="1600" dirty="0"/>
          </a:p>
          <a:p>
            <a:pPr marL="285750" indent="-285750">
              <a:lnSpc>
                <a:spcPct val="105000"/>
              </a:lnSpc>
              <a:buFont typeface="Arial" panose="020B0604020202020204" pitchFamily="34" charset="0"/>
              <a:buChar char="•"/>
            </a:pPr>
            <a:endParaRPr lang="en-US" sz="1600" dirty="0"/>
          </a:p>
        </p:txBody>
      </p:sp>
      <p:sp>
        <p:nvSpPr>
          <p:cNvPr id="11" name="TextBox 10">
            <a:extLst>
              <a:ext uri="{FF2B5EF4-FFF2-40B4-BE49-F238E27FC236}">
                <a16:creationId xmlns:a16="http://schemas.microsoft.com/office/drawing/2014/main" id="{92A1FF55-D3B8-252C-EDDC-324D5B67FFFA}"/>
              </a:ext>
            </a:extLst>
          </p:cNvPr>
          <p:cNvSpPr txBox="1"/>
          <p:nvPr/>
        </p:nvSpPr>
        <p:spPr>
          <a:xfrm>
            <a:off x="6096000" y="1419726"/>
            <a:ext cx="5033211" cy="3922295"/>
          </a:xfrm>
          <a:prstGeom prst="rect">
            <a:avLst/>
          </a:prstGeom>
          <a:noFill/>
        </p:spPr>
        <p:txBody>
          <a:bodyPr wrap="square" lIns="0" tIns="0" rIns="0" bIns="0" rtlCol="0">
            <a:noAutofit/>
          </a:bodyPr>
          <a:lstStyle/>
          <a:p>
            <a:pPr>
              <a:lnSpc>
                <a:spcPct val="105000"/>
              </a:lnSpc>
            </a:pPr>
            <a:r>
              <a:rPr lang="en-US" sz="1600" dirty="0"/>
              <a:t>Pros</a:t>
            </a:r>
          </a:p>
          <a:p>
            <a:pPr marL="285750" indent="-285750">
              <a:lnSpc>
                <a:spcPct val="105000"/>
              </a:lnSpc>
              <a:buFont typeface="Arial" panose="020B0604020202020204" pitchFamily="34" charset="0"/>
              <a:buChar char="•"/>
            </a:pPr>
            <a:r>
              <a:rPr lang="en-US" sz="1600" dirty="0"/>
              <a:t>Measures LET</a:t>
            </a:r>
          </a:p>
          <a:p>
            <a:pPr marL="285750" indent="-285750">
              <a:lnSpc>
                <a:spcPct val="105000"/>
              </a:lnSpc>
              <a:buFont typeface="Arial" panose="020B0604020202020204" pitchFamily="34" charset="0"/>
              <a:buChar char="•"/>
            </a:pPr>
            <a:r>
              <a:rPr lang="en-US" sz="1600" dirty="0"/>
              <a:t>Compact </a:t>
            </a:r>
            <a:r>
              <a:rPr lang="en-US" sz="1600"/>
              <a:t>and portable</a:t>
            </a:r>
            <a:endParaRPr lang="en-US" sz="1600" dirty="0"/>
          </a:p>
          <a:p>
            <a:pPr marL="285750" indent="-285750">
              <a:lnSpc>
                <a:spcPct val="105000"/>
              </a:lnSpc>
              <a:buFont typeface="Arial" panose="020B0604020202020204" pitchFamily="34" charset="0"/>
              <a:buChar char="•"/>
            </a:pPr>
            <a:r>
              <a:rPr lang="en-US" sz="1600" dirty="0"/>
              <a:t>Lots of measurements in one</a:t>
            </a:r>
          </a:p>
          <a:p>
            <a:pPr marL="285750" indent="-285750">
              <a:lnSpc>
                <a:spcPct val="105000"/>
              </a:lnSpc>
              <a:buFont typeface="Arial" panose="020B0604020202020204" pitchFamily="34" charset="0"/>
              <a:buChar char="•"/>
            </a:pPr>
            <a:r>
              <a:rPr lang="en-US" sz="1600" dirty="0"/>
              <a:t>Peter Hobson has experience?</a:t>
            </a:r>
          </a:p>
          <a:p>
            <a:pPr>
              <a:lnSpc>
                <a:spcPct val="105000"/>
              </a:lnSpc>
            </a:pPr>
            <a:endParaRPr lang="en-US" sz="1600" dirty="0"/>
          </a:p>
          <a:p>
            <a:pPr>
              <a:lnSpc>
                <a:spcPct val="105000"/>
              </a:lnSpc>
            </a:pPr>
            <a:r>
              <a:rPr lang="en-US" sz="1600" dirty="0"/>
              <a:t>Cons</a:t>
            </a:r>
          </a:p>
          <a:p>
            <a:pPr marL="285750" indent="-285750">
              <a:lnSpc>
                <a:spcPct val="105000"/>
              </a:lnSpc>
              <a:buFont typeface="Arial" panose="020B0604020202020204" pitchFamily="34" charset="0"/>
              <a:buChar char="•"/>
            </a:pPr>
            <a:r>
              <a:rPr lang="en-US" sz="1600" dirty="0"/>
              <a:t>Not on-shot (would replace cells)</a:t>
            </a:r>
          </a:p>
          <a:p>
            <a:pPr marL="285750" indent="-285750">
              <a:lnSpc>
                <a:spcPct val="105000"/>
              </a:lnSpc>
              <a:buFont typeface="Arial" panose="020B0604020202020204" pitchFamily="34" charset="0"/>
              <a:buChar char="•"/>
            </a:pPr>
            <a:r>
              <a:rPr lang="en-US" sz="1600" dirty="0"/>
              <a:t>Possible minimum energy threshold of 8MeV</a:t>
            </a:r>
          </a:p>
          <a:p>
            <a:pPr marL="285750" indent="-285750">
              <a:lnSpc>
                <a:spcPct val="105000"/>
              </a:lnSpc>
              <a:buFont typeface="Arial" panose="020B0604020202020204" pitchFamily="34" charset="0"/>
              <a:buChar char="•"/>
            </a:pPr>
            <a:r>
              <a:rPr lang="en-US" sz="1600" dirty="0"/>
              <a:t>Cost: €8,700-€12,100</a:t>
            </a:r>
          </a:p>
          <a:p>
            <a:pPr marL="285750" indent="-285750">
              <a:lnSpc>
                <a:spcPct val="105000"/>
              </a:lnSpc>
              <a:buFont typeface="Arial" panose="020B0604020202020204" pitchFamily="34" charset="0"/>
              <a:buChar char="•"/>
            </a:pPr>
            <a:r>
              <a:rPr lang="en-US" sz="1600" dirty="0"/>
              <a:t>Existing validation almost all for conventional continuous beams</a:t>
            </a:r>
          </a:p>
          <a:p>
            <a:pPr marL="285750" indent="-285750">
              <a:lnSpc>
                <a:spcPct val="105000"/>
              </a:lnSpc>
              <a:buFont typeface="Arial" panose="020B0604020202020204" pitchFamily="34" charset="0"/>
              <a:buChar char="•"/>
            </a:pPr>
            <a:r>
              <a:rPr lang="en-US" sz="1600" dirty="0"/>
              <a:t>Convert LET from Silicon to Water (Cells)</a:t>
            </a:r>
          </a:p>
          <a:p>
            <a:pPr algn="l">
              <a:lnSpc>
                <a:spcPct val="105000"/>
              </a:lnSpc>
            </a:pPr>
            <a:endParaRPr lang="en-US" sz="1600" dirty="0">
              <a:solidFill>
                <a:schemeClr val="tx1"/>
              </a:solidFill>
            </a:endParaRPr>
          </a:p>
        </p:txBody>
      </p:sp>
      <p:sp>
        <p:nvSpPr>
          <p:cNvPr id="12" name="TextBox 11">
            <a:extLst>
              <a:ext uri="{FF2B5EF4-FFF2-40B4-BE49-F238E27FC236}">
                <a16:creationId xmlns:a16="http://schemas.microsoft.com/office/drawing/2014/main" id="{F3E33E19-10CD-DE4F-FBA5-8BCB674A5CD8}"/>
              </a:ext>
            </a:extLst>
          </p:cNvPr>
          <p:cNvSpPr txBox="1"/>
          <p:nvPr/>
        </p:nvSpPr>
        <p:spPr>
          <a:xfrm>
            <a:off x="421105" y="5765790"/>
            <a:ext cx="6101254" cy="276999"/>
          </a:xfrm>
          <a:prstGeom prst="rect">
            <a:avLst/>
          </a:prstGeom>
          <a:noFill/>
        </p:spPr>
        <p:txBody>
          <a:bodyPr wrap="square">
            <a:spAutoFit/>
          </a:bodyPr>
          <a:lstStyle/>
          <a:p>
            <a:pPr>
              <a:buNone/>
            </a:pPr>
            <a:r>
              <a:rPr lang="en-GB" sz="1200" dirty="0">
                <a:effectLst/>
                <a:latin typeface="Helvetica Neue" panose="02000503000000020004" pitchFamily="2" charset="0"/>
              </a:rPr>
              <a:t>Paulina Stasica </a:t>
            </a:r>
            <a:r>
              <a:rPr lang="en-GB" sz="1200" i="1" dirty="0">
                <a:effectLst/>
                <a:latin typeface="Helvetica Neue" panose="02000503000000020004" pitchFamily="2" charset="0"/>
              </a:rPr>
              <a:t>et al</a:t>
            </a:r>
            <a:r>
              <a:rPr lang="en-GB" sz="1200" dirty="0">
                <a:effectLst/>
                <a:latin typeface="Helvetica Neue" panose="02000503000000020004" pitchFamily="2" charset="0"/>
              </a:rPr>
              <a:t> 2023 </a:t>
            </a:r>
            <a:r>
              <a:rPr lang="en-GB" sz="1200" i="1" dirty="0">
                <a:effectLst/>
                <a:latin typeface="Helvetica Neue" panose="02000503000000020004" pitchFamily="2" charset="0"/>
              </a:rPr>
              <a:t>Phys. Med. Biol.</a:t>
            </a:r>
            <a:r>
              <a:rPr lang="en-GB" sz="1200" dirty="0">
                <a:effectLst/>
                <a:latin typeface="Helvetica Neue" panose="02000503000000020004" pitchFamily="2" charset="0"/>
              </a:rPr>
              <a:t> </a:t>
            </a:r>
            <a:r>
              <a:rPr lang="en-GB" sz="1200" b="1" dirty="0">
                <a:effectLst/>
                <a:latin typeface="Helvetica Neue" panose="02000503000000020004" pitchFamily="2" charset="0"/>
              </a:rPr>
              <a:t>68</a:t>
            </a:r>
            <a:r>
              <a:rPr lang="en-GB" sz="1200" dirty="0">
                <a:effectLst/>
                <a:latin typeface="Helvetica Neue" panose="02000503000000020004" pitchFamily="2" charset="0"/>
              </a:rPr>
              <a:t> 104001</a:t>
            </a:r>
          </a:p>
        </p:txBody>
      </p:sp>
    </p:spTree>
    <p:extLst>
      <p:ext uri="{BB962C8B-B14F-4D97-AF65-F5344CB8AC3E}">
        <p14:creationId xmlns:p14="http://schemas.microsoft.com/office/powerpoint/2010/main" val="36803098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733B4-AA9C-C222-9E42-B8C275C02D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1B76757-EEE8-B82C-8627-C85E7C6CFCF8}"/>
              </a:ext>
            </a:extLst>
          </p:cNvPr>
          <p:cNvSpPr>
            <a:spLocks noGrp="1"/>
          </p:cNvSpPr>
          <p:nvPr>
            <p:ph type="title"/>
          </p:nvPr>
        </p:nvSpPr>
        <p:spPr/>
        <p:txBody>
          <a:bodyPr/>
          <a:lstStyle/>
          <a:p>
            <a:r>
              <a:rPr lang="en-US" dirty="0"/>
              <a:t>Overall Conclusions &amp; Next Steps</a:t>
            </a:r>
          </a:p>
        </p:txBody>
      </p:sp>
      <p:sp>
        <p:nvSpPr>
          <p:cNvPr id="4" name="Date Placeholder 3">
            <a:extLst>
              <a:ext uri="{FF2B5EF4-FFF2-40B4-BE49-F238E27FC236}">
                <a16:creationId xmlns:a16="http://schemas.microsoft.com/office/drawing/2014/main" id="{2DCB107F-0729-C163-2485-7CADBF54AD9B}"/>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513B83DC-A97D-41AB-CE31-E3DB4C1301E9}"/>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97BF8DD5-4BA1-5E47-0A01-0DF853776C89}"/>
              </a:ext>
            </a:extLst>
          </p:cNvPr>
          <p:cNvSpPr>
            <a:spLocks noGrp="1"/>
          </p:cNvSpPr>
          <p:nvPr>
            <p:ph type="sldNum" sz="quarter" idx="12"/>
          </p:nvPr>
        </p:nvSpPr>
        <p:spPr/>
        <p:txBody>
          <a:bodyPr/>
          <a:lstStyle/>
          <a:p>
            <a:fld id="{CBA53E11-492D-48B3-9F9B-09541CA2A39A}" type="slidenum">
              <a:rPr lang="en-GB" smtClean="0"/>
              <a:t>28</a:t>
            </a:fld>
            <a:endParaRPr lang="en-GB"/>
          </a:p>
        </p:txBody>
      </p:sp>
      <p:sp>
        <p:nvSpPr>
          <p:cNvPr id="7" name="Subtitle 6">
            <a:extLst>
              <a:ext uri="{FF2B5EF4-FFF2-40B4-BE49-F238E27FC236}">
                <a16:creationId xmlns:a16="http://schemas.microsoft.com/office/drawing/2014/main" id="{69C8CEFE-A068-47FD-CFA4-F9CF089A9E7C}"/>
              </a:ext>
            </a:extLst>
          </p:cNvPr>
          <p:cNvSpPr>
            <a:spLocks noGrp="1"/>
          </p:cNvSpPr>
          <p:nvPr>
            <p:ph type="subTitle" idx="13"/>
          </p:nvPr>
        </p:nvSpPr>
        <p:spPr/>
        <p:txBody>
          <a:bodyPr/>
          <a:lstStyle/>
          <a:p>
            <a:r>
              <a:rPr lang="en-US" dirty="0"/>
              <a:t>Beamline Diagnostics</a:t>
            </a:r>
          </a:p>
        </p:txBody>
      </p:sp>
      <p:sp>
        <p:nvSpPr>
          <p:cNvPr id="3" name="Content Placeholder 2">
            <a:extLst>
              <a:ext uri="{FF2B5EF4-FFF2-40B4-BE49-F238E27FC236}">
                <a16:creationId xmlns:a16="http://schemas.microsoft.com/office/drawing/2014/main" id="{F8A4E350-53A0-74D3-C64C-F003BAA71653}"/>
              </a:ext>
            </a:extLst>
          </p:cNvPr>
          <p:cNvSpPr txBox="1">
            <a:spLocks/>
          </p:cNvSpPr>
          <p:nvPr/>
        </p:nvSpPr>
        <p:spPr>
          <a:xfrm>
            <a:off x="478632" y="1270170"/>
            <a:ext cx="5458123" cy="5413202"/>
          </a:xfrm>
          <a:prstGeom prst="rect">
            <a:avLst/>
          </a:prstGeom>
        </p:spPr>
        <p:txBody>
          <a:bodyPr vert="horz" lIns="0" tIns="0" rIns="0" bIns="0" rtlCol="0">
            <a:noAutofit/>
          </a:bodyPr>
          <a:lst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pPr marL="342900" indent="-342900">
              <a:buFont typeface="Arial" panose="020B0604020202020204" pitchFamily="34" charset="0"/>
              <a:buChar char="•"/>
            </a:pPr>
            <a:r>
              <a:rPr lang="en-GB" sz="1600" b="1" dirty="0"/>
              <a:t>Sparse Scintillating Fibre</a:t>
            </a:r>
          </a:p>
          <a:p>
            <a:pPr marL="504891" lvl="2" indent="-342900"/>
            <a:r>
              <a:rPr lang="en-GB" sz="1600" dirty="0"/>
              <a:t>Damage risk is low</a:t>
            </a:r>
          </a:p>
          <a:p>
            <a:pPr marL="504891" lvl="2" indent="-342900"/>
            <a:r>
              <a:rPr lang="en-GB" sz="1600" dirty="0"/>
              <a:t>Better placed upstream of the scatterer</a:t>
            </a:r>
          </a:p>
          <a:p>
            <a:pPr marL="504891" lvl="2" indent="-342900"/>
            <a:r>
              <a:rPr lang="en-GB" sz="1600" dirty="0"/>
              <a:t>Transparent-fibre coupling supplier unresponsive — switch to Thorlabs and complete further tests</a:t>
            </a:r>
          </a:p>
          <a:p>
            <a:pPr marL="342900" indent="-342900">
              <a:buFont typeface="Arial" panose="020B0604020202020204" pitchFamily="34" charset="0"/>
              <a:buChar char="•"/>
            </a:pPr>
            <a:r>
              <a:rPr lang="en-GB" sz="1600" b="1" dirty="0"/>
              <a:t>RCF / Delaminated EBT3</a:t>
            </a:r>
          </a:p>
          <a:p>
            <a:pPr marL="504891" lvl="2" indent="-342900"/>
            <a:r>
              <a:rPr lang="en-GB" sz="1600" dirty="0"/>
              <a:t>Useful back-up</a:t>
            </a:r>
          </a:p>
          <a:p>
            <a:pPr marL="504891" lvl="2" indent="-342900"/>
            <a:r>
              <a:rPr lang="en-GB" sz="1600" dirty="0"/>
              <a:t>RCF around the dish might be better as a scintillating coil</a:t>
            </a:r>
          </a:p>
          <a:p>
            <a:pPr marL="342900" indent="-342900">
              <a:buFont typeface="Arial" panose="020B0604020202020204" pitchFamily="34" charset="0"/>
              <a:buChar char="•"/>
            </a:pPr>
            <a:r>
              <a:rPr lang="en-GB" sz="1600" b="1" dirty="0"/>
              <a:t>Scintillating Plane</a:t>
            </a:r>
          </a:p>
          <a:p>
            <a:pPr marL="504891" lvl="2" indent="-342900"/>
            <a:r>
              <a:rPr lang="en-GB" sz="1600" dirty="0"/>
              <a:t>Dual-use as a scatterer and a diagnostic is attractive</a:t>
            </a:r>
          </a:p>
          <a:p>
            <a:pPr marL="342900" lvl="1" indent="-342900">
              <a:buFont typeface="Arial" panose="020B0604020202020204" pitchFamily="34" charset="0"/>
              <a:buChar char="•"/>
            </a:pPr>
            <a:r>
              <a:rPr lang="en-GB" sz="1600" dirty="0"/>
              <a:t>ICT</a:t>
            </a:r>
          </a:p>
          <a:p>
            <a:pPr marL="504891" lvl="2" indent="-342900"/>
            <a:r>
              <a:rPr lang="en-GB" sz="1600" dirty="0"/>
              <a:t>Long-term promise </a:t>
            </a:r>
          </a:p>
          <a:p>
            <a:pPr marL="504891" lvl="2" indent="-342900"/>
            <a:r>
              <a:rPr lang="en-GB" sz="1600" dirty="0"/>
              <a:t>Have to deal with EMP</a:t>
            </a:r>
          </a:p>
          <a:p>
            <a:pPr marL="504891" lvl="2" indent="-342900"/>
            <a:r>
              <a:rPr lang="en-GB" sz="1600" dirty="0"/>
              <a:t>Cost</a:t>
            </a:r>
          </a:p>
          <a:p>
            <a:pPr marL="342900" lvl="1" indent="-342900">
              <a:buFont typeface="Arial" panose="020B0604020202020204" pitchFamily="34" charset="0"/>
              <a:buChar char="•"/>
            </a:pPr>
            <a:r>
              <a:rPr lang="en-GB" sz="1600" dirty="0" err="1"/>
              <a:t>Advacam</a:t>
            </a:r>
            <a:r>
              <a:rPr lang="en-GB" sz="1600" dirty="0"/>
              <a:t> </a:t>
            </a:r>
            <a:r>
              <a:rPr lang="en-GB" sz="1600" dirty="0" err="1"/>
              <a:t>MiniPIX</a:t>
            </a:r>
            <a:endParaRPr lang="en-GB" sz="1600" dirty="0"/>
          </a:p>
          <a:p>
            <a:pPr marL="504891" lvl="2" indent="-342900"/>
            <a:r>
              <a:rPr lang="en-GB" sz="1600" dirty="0"/>
              <a:t>Fills a key gap in current detection</a:t>
            </a:r>
          </a:p>
          <a:p>
            <a:pPr marL="504891" lvl="2" indent="-342900"/>
            <a:r>
              <a:rPr lang="en-GB" sz="1600" dirty="0"/>
              <a:t>Minimum energy threshold of 8MeV poses a problem</a:t>
            </a:r>
          </a:p>
          <a:p>
            <a:pPr marL="342900" lvl="1" indent="-342900"/>
            <a:endParaRPr lang="en-GB" sz="1600" dirty="0"/>
          </a:p>
        </p:txBody>
      </p:sp>
      <p:sp>
        <p:nvSpPr>
          <p:cNvPr id="8" name="Content Placeholder 2">
            <a:extLst>
              <a:ext uri="{FF2B5EF4-FFF2-40B4-BE49-F238E27FC236}">
                <a16:creationId xmlns:a16="http://schemas.microsoft.com/office/drawing/2014/main" id="{4112C585-2662-AFF3-9D45-0BB285C66652}"/>
              </a:ext>
            </a:extLst>
          </p:cNvPr>
          <p:cNvSpPr txBox="1">
            <a:spLocks/>
          </p:cNvSpPr>
          <p:nvPr/>
        </p:nvSpPr>
        <p:spPr>
          <a:xfrm>
            <a:off x="6255246" y="1117770"/>
            <a:ext cx="5458123" cy="5413202"/>
          </a:xfrm>
          <a:prstGeom prst="rect">
            <a:avLst/>
          </a:prstGeom>
        </p:spPr>
        <p:txBody>
          <a:bodyPr vert="horz" lIns="0" tIns="0" rIns="0" bIns="0" rtlCol="0">
            <a:noAutofit/>
          </a:bodyPr>
          <a:lstStyle>
            <a:lvl1pPr marL="0" indent="0" algn="l" defTabSz="685765" rtl="0" eaLnBrk="1" latinLnBrk="0" hangingPunct="1">
              <a:lnSpc>
                <a:spcPct val="105000"/>
              </a:lnSpc>
              <a:spcBef>
                <a:spcPts val="0"/>
              </a:spcBef>
              <a:buFont typeface="Arial" panose="020B0604020202020204" pitchFamily="34" charset="0"/>
              <a:buNone/>
              <a:defRPr sz="2000" kern="1200">
                <a:solidFill>
                  <a:schemeClr val="tx1"/>
                </a:solidFill>
                <a:latin typeface="+mn-lt"/>
                <a:ea typeface="+mn-ea"/>
                <a:cs typeface="+mn-cs"/>
              </a:defRPr>
            </a:lvl1pPr>
            <a:lvl2pPr marL="0" indent="0" algn="l" defTabSz="685765" rtl="0" eaLnBrk="1" latinLnBrk="0" hangingPunct="1">
              <a:lnSpc>
                <a:spcPct val="105000"/>
              </a:lnSpc>
              <a:spcBef>
                <a:spcPts val="0"/>
              </a:spcBef>
              <a:buFont typeface="Arial" panose="020B0604020202020204" pitchFamily="34" charset="0"/>
              <a:buNone/>
              <a:defRPr sz="2000" b="0" kern="1200">
                <a:solidFill>
                  <a:schemeClr val="tx1"/>
                </a:solidFill>
                <a:latin typeface="+mj-lt"/>
                <a:ea typeface="+mn-ea"/>
                <a:cs typeface="+mn-cs"/>
              </a:defRPr>
            </a:lvl2pPr>
            <a:lvl3pPr marL="161991"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3pPr>
            <a:lvl4pPr marL="323984"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4pPr>
            <a:lvl5pPr marL="485975" indent="-161991" algn="l" defTabSz="685765" rtl="0" eaLnBrk="1" latinLnBrk="0" hangingPunct="1">
              <a:lnSpc>
                <a:spcPct val="105000"/>
              </a:lnSpc>
              <a:spcBef>
                <a:spcPts val="0"/>
              </a:spcBef>
              <a:buClr>
                <a:schemeClr val="accent1"/>
              </a:buClr>
              <a:buFont typeface="Arial" panose="020B0604020202020204" pitchFamily="34" charset="0"/>
              <a:buChar char="•"/>
              <a:defRPr sz="2000" kern="1200">
                <a:solidFill>
                  <a:schemeClr val="tx1"/>
                </a:solidFill>
                <a:latin typeface="+mn-lt"/>
                <a:ea typeface="+mn-ea"/>
                <a:cs typeface="+mn-cs"/>
              </a:defRPr>
            </a:lvl5pPr>
            <a:lvl6pPr marL="1885853"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6pPr>
            <a:lvl7pPr marL="2228736"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7pPr>
            <a:lvl8pPr marL="2571618"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8pPr>
            <a:lvl9pPr marL="2914501" indent="-171441" algn="l" defTabSz="685765" rtl="0" eaLnBrk="1" latinLnBrk="0" hangingPunct="1">
              <a:lnSpc>
                <a:spcPct val="90000"/>
              </a:lnSpc>
              <a:spcBef>
                <a:spcPts val="375"/>
              </a:spcBef>
              <a:buFont typeface="Arial" panose="020B0604020202020204" pitchFamily="34" charset="0"/>
              <a:buChar char="•"/>
              <a:defRPr sz="1600" kern="1200">
                <a:solidFill>
                  <a:schemeClr val="tx1"/>
                </a:solidFill>
                <a:latin typeface="+mn-lt"/>
                <a:ea typeface="+mn-ea"/>
                <a:cs typeface="+mn-cs"/>
              </a:defRPr>
            </a:lvl9pPr>
          </a:lstStyle>
          <a:p>
            <a:r>
              <a:rPr lang="en-GB" b="1" dirty="0">
                <a:solidFill>
                  <a:srgbClr val="0000CD"/>
                </a:solidFill>
              </a:rPr>
              <a:t>Short-term aims (Next Beamtime)</a:t>
            </a:r>
          </a:p>
          <a:p>
            <a:pPr marL="504891" lvl="2" indent="-342900"/>
            <a:r>
              <a:rPr lang="en-GB" sz="1600" dirty="0"/>
              <a:t>Resolve transparent-fibre supplier situation </a:t>
            </a:r>
          </a:p>
          <a:p>
            <a:pPr marL="504891" lvl="2" indent="-342900"/>
            <a:r>
              <a:rPr lang="en-GB" sz="1600" dirty="0"/>
              <a:t>Evaluate scintillating coil as RCF replacement for cell-dish dosimetry</a:t>
            </a:r>
          </a:p>
          <a:p>
            <a:pPr marL="504891" lvl="2" indent="-342900"/>
            <a:r>
              <a:rPr lang="en-GB" sz="1600" dirty="0"/>
              <a:t>Investigate the possibility of delaminating RCF ourselves</a:t>
            </a:r>
          </a:p>
        </p:txBody>
      </p:sp>
    </p:spTree>
    <p:extLst>
      <p:ext uri="{BB962C8B-B14F-4D97-AF65-F5344CB8AC3E}">
        <p14:creationId xmlns:p14="http://schemas.microsoft.com/office/powerpoint/2010/main" val="28084049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A33FD5-8F84-09E1-F53E-FFAB74652F6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389C886-44C3-30D2-31BD-CE950FD85B34}"/>
              </a:ext>
            </a:extLst>
          </p:cNvPr>
          <p:cNvSpPr>
            <a:spLocks noGrp="1"/>
          </p:cNvSpPr>
          <p:nvPr>
            <p:ph type="ctrTitle"/>
          </p:nvPr>
        </p:nvSpPr>
        <p:spPr>
          <a:xfrm>
            <a:off x="330271" y="2417400"/>
            <a:ext cx="9144000" cy="1847942"/>
          </a:xfrm>
        </p:spPr>
        <p:txBody>
          <a:bodyPr anchor="b">
            <a:normAutofit/>
          </a:bodyPr>
          <a:lstStyle/>
          <a:p>
            <a:r>
              <a:rPr lang="en-US"/>
              <a:t>Thank you</a:t>
            </a:r>
          </a:p>
        </p:txBody>
      </p:sp>
      <p:sp>
        <p:nvSpPr>
          <p:cNvPr id="8" name="Subtitle 2">
            <a:extLst>
              <a:ext uri="{FF2B5EF4-FFF2-40B4-BE49-F238E27FC236}">
                <a16:creationId xmlns:a16="http://schemas.microsoft.com/office/drawing/2014/main" id="{F8CF55B4-AAD6-7281-2FE6-8948F74493F4}"/>
              </a:ext>
            </a:extLst>
          </p:cNvPr>
          <p:cNvSpPr>
            <a:spLocks noGrp="1"/>
          </p:cNvSpPr>
          <p:nvPr>
            <p:ph type="subTitle" idx="1"/>
          </p:nvPr>
        </p:nvSpPr>
        <p:spPr>
          <a:xfrm>
            <a:off x="330271" y="4383000"/>
            <a:ext cx="9144000" cy="1322348"/>
          </a:xfrm>
        </p:spPr>
        <p:txBody>
          <a:bodyPr/>
          <a:lstStyle/>
          <a:p>
            <a:endParaRPr lang="en-US"/>
          </a:p>
        </p:txBody>
      </p:sp>
      <p:sp>
        <p:nvSpPr>
          <p:cNvPr id="3" name="Text Placeholder 2">
            <a:extLst>
              <a:ext uri="{FF2B5EF4-FFF2-40B4-BE49-F238E27FC236}">
                <a16:creationId xmlns:a16="http://schemas.microsoft.com/office/drawing/2014/main" id="{0FAAA909-91C7-235E-6BF9-DDB1D7761A72}"/>
              </a:ext>
            </a:extLst>
          </p:cNvPr>
          <p:cNvSpPr>
            <a:spLocks noGrp="1"/>
          </p:cNvSpPr>
          <p:nvPr>
            <p:ph type="body" sz="quarter" idx="10"/>
          </p:nvPr>
        </p:nvSpPr>
        <p:spPr>
          <a:xfrm>
            <a:off x="330271" y="5789336"/>
            <a:ext cx="5579198" cy="740845"/>
          </a:xfrm>
        </p:spPr>
        <p:txBody>
          <a:bodyPr anchor="b">
            <a:normAutofit/>
          </a:bodyPr>
          <a:lstStyle/>
          <a:p>
            <a:pPr>
              <a:lnSpc>
                <a:spcPct val="95000"/>
              </a:lnSpc>
              <a:spcAft>
                <a:spcPts val="600"/>
              </a:spcAft>
            </a:pPr>
            <a:r>
              <a:rPr lang="en-GB" dirty="0"/>
              <a:t>Simulations for </a:t>
            </a:r>
            <a:r>
              <a:rPr lang="en-GB" dirty="0" err="1"/>
              <a:t>PoPLaR</a:t>
            </a:r>
            <a:endParaRPr lang="en-GB" dirty="0"/>
          </a:p>
          <a:p>
            <a:pPr>
              <a:lnSpc>
                <a:spcPct val="95000"/>
              </a:lnSpc>
              <a:spcAft>
                <a:spcPts val="600"/>
              </a:spcAft>
            </a:pPr>
            <a:r>
              <a:rPr lang="en-US" dirty="0"/>
              <a:t>18/09/2025</a:t>
            </a:r>
          </a:p>
        </p:txBody>
      </p:sp>
    </p:spTree>
    <p:extLst>
      <p:ext uri="{BB962C8B-B14F-4D97-AF65-F5344CB8AC3E}">
        <p14:creationId xmlns:p14="http://schemas.microsoft.com/office/powerpoint/2010/main" val="8435435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3B02084-AFBC-66CE-F53A-178C28496B4F}"/>
              </a:ext>
            </a:extLst>
          </p:cNvPr>
          <p:cNvSpPr>
            <a:spLocks noGrp="1"/>
          </p:cNvSpPr>
          <p:nvPr>
            <p:ph type="dt" sz="half" idx="10"/>
          </p:nvPr>
        </p:nvSpPr>
        <p:spPr/>
        <p:txBody>
          <a:bodyPr/>
          <a:lstStyle/>
          <a:p>
            <a:r>
              <a:rPr lang="en-GB"/>
              <a:t>18/09/2025</a:t>
            </a:r>
          </a:p>
        </p:txBody>
      </p:sp>
      <p:sp>
        <p:nvSpPr>
          <p:cNvPr id="3" name="Footer Placeholder 2">
            <a:extLst>
              <a:ext uri="{FF2B5EF4-FFF2-40B4-BE49-F238E27FC236}">
                <a16:creationId xmlns:a16="http://schemas.microsoft.com/office/drawing/2014/main" id="{643F110C-73AC-602B-E5BF-20E9A73CEDC1}"/>
              </a:ext>
            </a:extLst>
          </p:cNvPr>
          <p:cNvSpPr>
            <a:spLocks noGrp="1"/>
          </p:cNvSpPr>
          <p:nvPr>
            <p:ph type="ftr" sz="quarter" idx="11"/>
          </p:nvPr>
        </p:nvSpPr>
        <p:spPr/>
        <p:txBody>
          <a:bodyPr/>
          <a:lstStyle/>
          <a:p>
            <a:r>
              <a:rPr lang="en-GB"/>
              <a:t>LhARA Collaboration Meeting</a:t>
            </a:r>
          </a:p>
        </p:txBody>
      </p:sp>
      <p:sp>
        <p:nvSpPr>
          <p:cNvPr id="4" name="Slide Number Placeholder 3">
            <a:extLst>
              <a:ext uri="{FF2B5EF4-FFF2-40B4-BE49-F238E27FC236}">
                <a16:creationId xmlns:a16="http://schemas.microsoft.com/office/drawing/2014/main" id="{8F766985-662A-F526-9D82-CAF4BDF6464D}"/>
              </a:ext>
            </a:extLst>
          </p:cNvPr>
          <p:cNvSpPr>
            <a:spLocks noGrp="1"/>
          </p:cNvSpPr>
          <p:nvPr>
            <p:ph type="sldNum" sz="quarter" idx="12"/>
          </p:nvPr>
        </p:nvSpPr>
        <p:spPr/>
        <p:txBody>
          <a:bodyPr/>
          <a:lstStyle/>
          <a:p>
            <a:fld id="{CBA53E11-492D-48B3-9F9B-09541CA2A39A}" type="slidenum">
              <a:rPr lang="en-GB" smtClean="0"/>
              <a:pPr/>
              <a:t>3</a:t>
            </a:fld>
            <a:endParaRPr lang="en-GB"/>
          </a:p>
        </p:txBody>
      </p:sp>
      <p:sp>
        <p:nvSpPr>
          <p:cNvPr id="5" name="Title 4">
            <a:extLst>
              <a:ext uri="{FF2B5EF4-FFF2-40B4-BE49-F238E27FC236}">
                <a16:creationId xmlns:a16="http://schemas.microsoft.com/office/drawing/2014/main" id="{0A9D1B72-15AD-8619-0EA9-7407E339DEB1}"/>
              </a:ext>
            </a:extLst>
          </p:cNvPr>
          <p:cNvSpPr>
            <a:spLocks noGrp="1"/>
          </p:cNvSpPr>
          <p:nvPr>
            <p:ph type="ctrTitle"/>
          </p:nvPr>
        </p:nvSpPr>
        <p:spPr/>
        <p:txBody>
          <a:bodyPr/>
          <a:lstStyle/>
          <a:p>
            <a:r>
              <a:rPr lang="en-US" dirty="0"/>
              <a:t>Sparse Scintillating </a:t>
            </a:r>
            <a:r>
              <a:rPr lang="en-US" dirty="0" err="1"/>
              <a:t>Fibre</a:t>
            </a:r>
            <a:endParaRPr lang="en-US" dirty="0"/>
          </a:p>
        </p:txBody>
      </p:sp>
      <p:sp>
        <p:nvSpPr>
          <p:cNvPr id="6" name="Subtitle 5">
            <a:extLst>
              <a:ext uri="{FF2B5EF4-FFF2-40B4-BE49-F238E27FC236}">
                <a16:creationId xmlns:a16="http://schemas.microsoft.com/office/drawing/2014/main" id="{D3A4F982-4994-DB70-3F6C-C619CA0BDBA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098080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65003E-E7DE-061C-4C1C-8B5D75600EBD}"/>
              </a:ext>
            </a:extLst>
          </p:cNvPr>
          <p:cNvSpPr>
            <a:spLocks noGrp="1"/>
          </p:cNvSpPr>
          <p:nvPr>
            <p:ph type="title"/>
          </p:nvPr>
        </p:nvSpPr>
        <p:spPr/>
        <p:txBody>
          <a:bodyPr/>
          <a:lstStyle/>
          <a:p>
            <a:r>
              <a:rPr lang="en-US" dirty="0"/>
              <a:t>Sparse Scintillating </a:t>
            </a:r>
            <a:r>
              <a:rPr lang="en-US" dirty="0" err="1"/>
              <a:t>Fibre</a:t>
            </a:r>
            <a:endParaRPr lang="en-US" dirty="0"/>
          </a:p>
        </p:txBody>
      </p:sp>
      <p:sp>
        <p:nvSpPr>
          <p:cNvPr id="3" name="Content Placeholder 2">
            <a:extLst>
              <a:ext uri="{FF2B5EF4-FFF2-40B4-BE49-F238E27FC236}">
                <a16:creationId xmlns:a16="http://schemas.microsoft.com/office/drawing/2014/main" id="{A6C06339-C111-F4D1-546D-8FFD91D07AEE}"/>
              </a:ext>
            </a:extLst>
          </p:cNvPr>
          <p:cNvSpPr>
            <a:spLocks noGrp="1"/>
          </p:cNvSpPr>
          <p:nvPr>
            <p:ph idx="1"/>
          </p:nvPr>
        </p:nvSpPr>
        <p:spPr>
          <a:xfrm>
            <a:off x="325801" y="1394619"/>
            <a:ext cx="5248992" cy="4866481"/>
          </a:xfrm>
        </p:spPr>
        <p:txBody>
          <a:bodyPr/>
          <a:lstStyle/>
          <a:p>
            <a:pPr marL="342900" indent="-342900">
              <a:buFont typeface="Arial" panose="020B0604020202020204" pitchFamily="34" charset="0"/>
              <a:buChar char="•"/>
            </a:pPr>
            <a:r>
              <a:rPr lang="en-US" b="1" dirty="0" err="1"/>
              <a:t>Fibres</a:t>
            </a:r>
            <a:endParaRPr lang="en-US" b="1" dirty="0"/>
          </a:p>
          <a:p>
            <a:pPr marL="504891" lvl="2" indent="-342900"/>
            <a:r>
              <a:rPr lang="en-US" dirty="0"/>
              <a:t>250</a:t>
            </a:r>
            <a:r>
              <a:rPr lang="en-US" dirty="0">
                <a:sym typeface="Symbol" panose="05050102010706020507" pitchFamily="18" charset="2"/>
              </a:rPr>
              <a:t> </a:t>
            </a:r>
            <a:r>
              <a:rPr lang="en-US" dirty="0"/>
              <a:t>m diameter</a:t>
            </a:r>
          </a:p>
          <a:p>
            <a:pPr marL="504891" lvl="2" indent="-342900"/>
            <a:r>
              <a:rPr lang="en-US" dirty="0"/>
              <a:t>BCF-20</a:t>
            </a:r>
          </a:p>
          <a:p>
            <a:pPr marL="504891" lvl="2" indent="-342900"/>
            <a:r>
              <a:rPr lang="en-US" dirty="0"/>
              <a:t>3.3mm spacing between </a:t>
            </a:r>
            <a:r>
              <a:rPr lang="en-US" dirty="0" err="1"/>
              <a:t>fibres’</a:t>
            </a:r>
            <a:r>
              <a:rPr lang="en-US" dirty="0"/>
              <a:t> </a:t>
            </a:r>
            <a:r>
              <a:rPr lang="en-US" dirty="0" err="1"/>
              <a:t>centres</a:t>
            </a:r>
            <a:endParaRPr lang="en-US" dirty="0"/>
          </a:p>
          <a:p>
            <a:pPr marL="342900" indent="-342900">
              <a:buFont typeface="Arial" panose="020B0604020202020204" pitchFamily="34" charset="0"/>
              <a:buChar char="•"/>
            </a:pPr>
            <a:r>
              <a:rPr lang="en-US" b="1" dirty="0"/>
              <a:t>Holder</a:t>
            </a:r>
          </a:p>
          <a:p>
            <a:pPr marL="504891" lvl="2" indent="-342900"/>
            <a:r>
              <a:rPr lang="en-US" dirty="0"/>
              <a:t>48 x 42 mm</a:t>
            </a:r>
          </a:p>
          <a:p>
            <a:pPr marL="504891" lvl="2" indent="-342900"/>
            <a:r>
              <a:rPr lang="en-US" dirty="0"/>
              <a:t>Central hole is a 34mm square</a:t>
            </a:r>
          </a:p>
          <a:p>
            <a:pPr marL="504891" lvl="2" indent="-342900"/>
            <a:r>
              <a:rPr lang="en-US" dirty="0"/>
              <a:t>Space for a total of 20 </a:t>
            </a:r>
            <a:r>
              <a:rPr lang="en-US" dirty="0" err="1"/>
              <a:t>fibres</a:t>
            </a:r>
            <a:r>
              <a:rPr lang="en-US" dirty="0"/>
              <a:t> in a </a:t>
            </a:r>
            <a:r>
              <a:rPr lang="en-US" dirty="0" err="1"/>
              <a:t>criss-cross</a:t>
            </a:r>
            <a:r>
              <a:rPr lang="en-US" dirty="0"/>
              <a:t> pattern</a:t>
            </a:r>
          </a:p>
          <a:p>
            <a:pPr marL="342900" lvl="1" indent="-342900">
              <a:buFont typeface="Arial" panose="020B0604020202020204" pitchFamily="34" charset="0"/>
              <a:buChar char="•"/>
            </a:pPr>
            <a:r>
              <a:rPr lang="en-US" dirty="0"/>
              <a:t>Concerns</a:t>
            </a:r>
          </a:p>
          <a:p>
            <a:pPr marL="504891" lvl="2" indent="-342900"/>
            <a:r>
              <a:rPr lang="en-US" dirty="0"/>
              <a:t>Energy deposited per </a:t>
            </a:r>
            <a:r>
              <a:rPr lang="en-US" dirty="0" err="1"/>
              <a:t>fibre</a:t>
            </a:r>
            <a:endParaRPr lang="en-US" dirty="0"/>
          </a:p>
          <a:p>
            <a:pPr marL="504891" lvl="2" indent="-342900"/>
            <a:r>
              <a:rPr lang="en-US" dirty="0"/>
              <a:t>Transmission of light outside of the vacuum chamber</a:t>
            </a:r>
          </a:p>
          <a:p>
            <a:pPr marL="504891" lvl="2" indent="-342900"/>
            <a:r>
              <a:rPr lang="en-US" dirty="0"/>
              <a:t>Impact on the beam</a:t>
            </a:r>
          </a:p>
        </p:txBody>
      </p:sp>
      <p:sp>
        <p:nvSpPr>
          <p:cNvPr id="4" name="Date Placeholder 3">
            <a:extLst>
              <a:ext uri="{FF2B5EF4-FFF2-40B4-BE49-F238E27FC236}">
                <a16:creationId xmlns:a16="http://schemas.microsoft.com/office/drawing/2014/main" id="{F6E3D103-BD26-AE3F-5526-59DE86FD253A}"/>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171DF4EE-65BD-5E05-1F43-E0D6A03E8D71}"/>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35C1E5F5-56D6-6BB8-BFB7-AE87C7209752}"/>
              </a:ext>
            </a:extLst>
          </p:cNvPr>
          <p:cNvSpPr>
            <a:spLocks noGrp="1"/>
          </p:cNvSpPr>
          <p:nvPr>
            <p:ph type="sldNum" sz="quarter" idx="12"/>
          </p:nvPr>
        </p:nvSpPr>
        <p:spPr/>
        <p:txBody>
          <a:bodyPr/>
          <a:lstStyle/>
          <a:p>
            <a:fld id="{CBA53E11-492D-48B3-9F9B-09541CA2A39A}" type="slidenum">
              <a:rPr lang="en-GB" smtClean="0"/>
              <a:t>4</a:t>
            </a:fld>
            <a:endParaRPr lang="en-GB"/>
          </a:p>
        </p:txBody>
      </p:sp>
      <p:sp>
        <p:nvSpPr>
          <p:cNvPr id="7" name="Subtitle 6">
            <a:extLst>
              <a:ext uri="{FF2B5EF4-FFF2-40B4-BE49-F238E27FC236}">
                <a16:creationId xmlns:a16="http://schemas.microsoft.com/office/drawing/2014/main" id="{659A34CA-5C5C-E71C-A579-12CD258F4587}"/>
              </a:ext>
            </a:extLst>
          </p:cNvPr>
          <p:cNvSpPr>
            <a:spLocks noGrp="1"/>
          </p:cNvSpPr>
          <p:nvPr>
            <p:ph type="subTitle" idx="13"/>
          </p:nvPr>
        </p:nvSpPr>
        <p:spPr/>
        <p:txBody>
          <a:bodyPr/>
          <a:lstStyle/>
          <a:p>
            <a:r>
              <a:rPr lang="en-US" dirty="0"/>
              <a:t>The Design</a:t>
            </a:r>
          </a:p>
        </p:txBody>
      </p:sp>
      <p:pic>
        <p:nvPicPr>
          <p:cNvPr id="9" name="Picture 8">
            <a:extLst>
              <a:ext uri="{FF2B5EF4-FFF2-40B4-BE49-F238E27FC236}">
                <a16:creationId xmlns:a16="http://schemas.microsoft.com/office/drawing/2014/main" id="{E0E8CA92-8281-58EF-9765-2E8A00E0B8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74792" y="1581150"/>
            <a:ext cx="5943600" cy="3695700"/>
          </a:xfrm>
          <a:prstGeom prst="rect">
            <a:avLst/>
          </a:prstGeom>
        </p:spPr>
      </p:pic>
    </p:spTree>
    <p:extLst>
      <p:ext uri="{BB962C8B-B14F-4D97-AF65-F5344CB8AC3E}">
        <p14:creationId xmlns:p14="http://schemas.microsoft.com/office/powerpoint/2010/main" val="40899434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A9A096-B8A3-A5BB-0A42-BB09B79E225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F1083B2-26AD-77A6-518A-F4191C692615}"/>
              </a:ext>
            </a:extLst>
          </p:cNvPr>
          <p:cNvSpPr>
            <a:spLocks noGrp="1"/>
          </p:cNvSpPr>
          <p:nvPr>
            <p:ph type="title"/>
          </p:nvPr>
        </p:nvSpPr>
        <p:spPr/>
        <p:txBody>
          <a:bodyPr/>
          <a:lstStyle/>
          <a:p>
            <a:r>
              <a:rPr lang="en-US" dirty="0"/>
              <a:t>Sparse Scintillating </a:t>
            </a:r>
            <a:r>
              <a:rPr lang="en-US" dirty="0" err="1"/>
              <a:t>Fibre</a:t>
            </a:r>
            <a:endParaRPr lang="en-US" dirty="0"/>
          </a:p>
        </p:txBody>
      </p:sp>
      <p:sp>
        <p:nvSpPr>
          <p:cNvPr id="4" name="Date Placeholder 3">
            <a:extLst>
              <a:ext uri="{FF2B5EF4-FFF2-40B4-BE49-F238E27FC236}">
                <a16:creationId xmlns:a16="http://schemas.microsoft.com/office/drawing/2014/main" id="{8B022FB0-093A-8A37-56F9-B68733B7F497}"/>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302965DF-D76C-B407-B4ED-F5CF413A75C1}"/>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8FAB8625-278D-A92F-3E9F-9A83C75FF08D}"/>
              </a:ext>
            </a:extLst>
          </p:cNvPr>
          <p:cNvSpPr>
            <a:spLocks noGrp="1"/>
          </p:cNvSpPr>
          <p:nvPr>
            <p:ph type="sldNum" sz="quarter" idx="12"/>
          </p:nvPr>
        </p:nvSpPr>
        <p:spPr/>
        <p:txBody>
          <a:bodyPr/>
          <a:lstStyle/>
          <a:p>
            <a:fld id="{CBA53E11-492D-48B3-9F9B-09541CA2A39A}" type="slidenum">
              <a:rPr lang="en-GB" smtClean="0"/>
              <a:t>5</a:t>
            </a:fld>
            <a:endParaRPr lang="en-GB"/>
          </a:p>
        </p:txBody>
      </p:sp>
      <p:sp>
        <p:nvSpPr>
          <p:cNvPr id="7" name="Subtitle 6">
            <a:extLst>
              <a:ext uri="{FF2B5EF4-FFF2-40B4-BE49-F238E27FC236}">
                <a16:creationId xmlns:a16="http://schemas.microsoft.com/office/drawing/2014/main" id="{A9F7FCB2-EE7C-DC8B-1F46-830920FEE3FB}"/>
              </a:ext>
            </a:extLst>
          </p:cNvPr>
          <p:cNvSpPr>
            <a:spLocks noGrp="1"/>
          </p:cNvSpPr>
          <p:nvPr>
            <p:ph type="subTitle" idx="13"/>
          </p:nvPr>
        </p:nvSpPr>
        <p:spPr/>
        <p:txBody>
          <a:bodyPr/>
          <a:lstStyle/>
          <a:p>
            <a:r>
              <a:rPr lang="en-US" dirty="0"/>
              <a:t>Simulations of energy deposited per </a:t>
            </a:r>
            <a:r>
              <a:rPr lang="en-US" dirty="0" err="1"/>
              <a:t>fibre</a:t>
            </a:r>
            <a:endParaRPr lang="en-US" dirty="0"/>
          </a:p>
        </p:txBody>
      </p:sp>
      <p:pic>
        <p:nvPicPr>
          <p:cNvPr id="13" name="Content Placeholder 4">
            <a:extLst>
              <a:ext uri="{FF2B5EF4-FFF2-40B4-BE49-F238E27FC236}">
                <a16:creationId xmlns:a16="http://schemas.microsoft.com/office/drawing/2014/main" id="{D519F8CD-EC10-7E48-F906-F1DCA46C460B}"/>
              </a:ext>
            </a:extLst>
          </p:cNvPr>
          <p:cNvPicPr>
            <a:picLocks noChangeAspect="1"/>
          </p:cNvPicPr>
          <p:nvPr/>
        </p:nvPicPr>
        <p:blipFill>
          <a:blip r:embed="rId2"/>
          <a:stretch>
            <a:fillRect/>
          </a:stretch>
        </p:blipFill>
        <p:spPr>
          <a:xfrm>
            <a:off x="115735" y="1536493"/>
            <a:ext cx="7772400" cy="2997200"/>
          </a:xfrm>
          <a:prstGeom prst="rect">
            <a:avLst/>
          </a:prstGeom>
        </p:spPr>
      </p:pic>
      <p:sp>
        <p:nvSpPr>
          <p:cNvPr id="14" name="Rectangle 13">
            <a:extLst>
              <a:ext uri="{FF2B5EF4-FFF2-40B4-BE49-F238E27FC236}">
                <a16:creationId xmlns:a16="http://schemas.microsoft.com/office/drawing/2014/main" id="{5195E4D0-8EED-2569-5D18-D6FDECC1C304}"/>
              </a:ext>
            </a:extLst>
          </p:cNvPr>
          <p:cNvSpPr/>
          <p:nvPr/>
        </p:nvSpPr>
        <p:spPr>
          <a:xfrm>
            <a:off x="4003522" y="2553400"/>
            <a:ext cx="54428" cy="925286"/>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C767468E-443E-4609-DDF5-9B0DAD5D30C1}"/>
              </a:ext>
            </a:extLst>
          </p:cNvPr>
          <p:cNvSpPr/>
          <p:nvPr/>
        </p:nvSpPr>
        <p:spPr>
          <a:xfrm>
            <a:off x="7258350" y="2553400"/>
            <a:ext cx="54428" cy="925286"/>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0603D456-6CAD-6369-63FF-87AA29D3DA6E}"/>
              </a:ext>
            </a:extLst>
          </p:cNvPr>
          <p:cNvSpPr txBox="1"/>
          <p:nvPr/>
        </p:nvSpPr>
        <p:spPr>
          <a:xfrm>
            <a:off x="4580465" y="1038749"/>
            <a:ext cx="2950028" cy="369332"/>
          </a:xfrm>
          <a:prstGeom prst="rect">
            <a:avLst/>
          </a:prstGeom>
          <a:noFill/>
          <a:ln>
            <a:solidFill>
              <a:schemeClr val="tx1"/>
            </a:solidFill>
          </a:ln>
        </p:spPr>
        <p:txBody>
          <a:bodyPr wrap="square" rtlCol="0">
            <a:spAutoFit/>
          </a:bodyPr>
          <a:lstStyle/>
          <a:p>
            <a:r>
              <a:rPr lang="en-US" dirty="0"/>
              <a:t>Scintillating </a:t>
            </a:r>
            <a:r>
              <a:rPr lang="en-US" dirty="0" err="1"/>
              <a:t>Fibre</a:t>
            </a:r>
            <a:r>
              <a:rPr lang="en-US" dirty="0"/>
              <a:t> Locations</a:t>
            </a:r>
          </a:p>
        </p:txBody>
      </p:sp>
      <p:cxnSp>
        <p:nvCxnSpPr>
          <p:cNvPr id="17" name="Straight Arrow Connector 16">
            <a:extLst>
              <a:ext uri="{FF2B5EF4-FFF2-40B4-BE49-F238E27FC236}">
                <a16:creationId xmlns:a16="http://schemas.microsoft.com/office/drawing/2014/main" id="{A97C68A5-4302-537B-04D6-468D1736A848}"/>
              </a:ext>
            </a:extLst>
          </p:cNvPr>
          <p:cNvCxnSpPr>
            <a:cxnSpLocks/>
            <a:stCxn id="16" idx="2"/>
          </p:cNvCxnSpPr>
          <p:nvPr/>
        </p:nvCxnSpPr>
        <p:spPr>
          <a:xfrm flipH="1">
            <a:off x="4030736" y="1408081"/>
            <a:ext cx="2024743" cy="114531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18" name="Straight Arrow Connector 17">
            <a:extLst>
              <a:ext uri="{FF2B5EF4-FFF2-40B4-BE49-F238E27FC236}">
                <a16:creationId xmlns:a16="http://schemas.microsoft.com/office/drawing/2014/main" id="{FD224E7F-A512-3183-8901-69754FB58E65}"/>
              </a:ext>
            </a:extLst>
          </p:cNvPr>
          <p:cNvCxnSpPr>
            <a:cxnSpLocks/>
            <a:stCxn id="16" idx="2"/>
            <a:endCxn id="15" idx="0"/>
          </p:cNvCxnSpPr>
          <p:nvPr/>
        </p:nvCxnSpPr>
        <p:spPr>
          <a:xfrm>
            <a:off x="6055479" y="1408081"/>
            <a:ext cx="1230085" cy="114531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sp>
        <p:nvSpPr>
          <p:cNvPr id="19" name="TextBox 18">
            <a:extLst>
              <a:ext uri="{FF2B5EF4-FFF2-40B4-BE49-F238E27FC236}">
                <a16:creationId xmlns:a16="http://schemas.microsoft.com/office/drawing/2014/main" id="{BA49FB91-67FF-7029-1D84-6D2622D76CDB}"/>
              </a:ext>
            </a:extLst>
          </p:cNvPr>
          <p:cNvSpPr txBox="1"/>
          <p:nvPr/>
        </p:nvSpPr>
        <p:spPr>
          <a:xfrm>
            <a:off x="3754283" y="3478686"/>
            <a:ext cx="696687" cy="369332"/>
          </a:xfrm>
          <a:prstGeom prst="rect">
            <a:avLst/>
          </a:prstGeom>
          <a:noFill/>
        </p:spPr>
        <p:txBody>
          <a:bodyPr wrap="square" rtlCol="0">
            <a:spAutoFit/>
          </a:bodyPr>
          <a:lstStyle/>
          <a:p>
            <a:r>
              <a:rPr lang="en-US" dirty="0"/>
              <a:t>“D3”</a:t>
            </a:r>
          </a:p>
        </p:txBody>
      </p:sp>
      <p:sp>
        <p:nvSpPr>
          <p:cNvPr id="20" name="TextBox 19">
            <a:extLst>
              <a:ext uri="{FF2B5EF4-FFF2-40B4-BE49-F238E27FC236}">
                <a16:creationId xmlns:a16="http://schemas.microsoft.com/office/drawing/2014/main" id="{72026342-3892-CB74-83D4-BD7B51C267EA}"/>
              </a:ext>
            </a:extLst>
          </p:cNvPr>
          <p:cNvSpPr txBox="1"/>
          <p:nvPr/>
        </p:nvSpPr>
        <p:spPr>
          <a:xfrm>
            <a:off x="7070160" y="3504024"/>
            <a:ext cx="696687" cy="369332"/>
          </a:xfrm>
          <a:prstGeom prst="rect">
            <a:avLst/>
          </a:prstGeom>
          <a:noFill/>
        </p:spPr>
        <p:txBody>
          <a:bodyPr wrap="square" rtlCol="0">
            <a:spAutoFit/>
          </a:bodyPr>
          <a:lstStyle/>
          <a:p>
            <a:r>
              <a:rPr lang="en-US" dirty="0"/>
              <a:t>“Air”</a:t>
            </a:r>
          </a:p>
        </p:txBody>
      </p:sp>
      <p:sp>
        <p:nvSpPr>
          <p:cNvPr id="21" name="Rectangle 20">
            <a:extLst>
              <a:ext uri="{FF2B5EF4-FFF2-40B4-BE49-F238E27FC236}">
                <a16:creationId xmlns:a16="http://schemas.microsoft.com/office/drawing/2014/main" id="{8B455EFE-2FAF-376F-DFAE-7B7175330B07}"/>
              </a:ext>
            </a:extLst>
          </p:cNvPr>
          <p:cNvSpPr/>
          <p:nvPr/>
        </p:nvSpPr>
        <p:spPr>
          <a:xfrm>
            <a:off x="2208903" y="2553400"/>
            <a:ext cx="54428" cy="925286"/>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D4E3DDE1-9EB4-C7BA-6FB3-1B6426CABBB0}"/>
              </a:ext>
            </a:extLst>
          </p:cNvPr>
          <p:cNvSpPr txBox="1"/>
          <p:nvPr/>
        </p:nvSpPr>
        <p:spPr>
          <a:xfrm>
            <a:off x="1935774" y="3454346"/>
            <a:ext cx="696687" cy="369332"/>
          </a:xfrm>
          <a:prstGeom prst="rect">
            <a:avLst/>
          </a:prstGeom>
          <a:noFill/>
        </p:spPr>
        <p:txBody>
          <a:bodyPr wrap="square" rtlCol="0">
            <a:spAutoFit/>
          </a:bodyPr>
          <a:lstStyle/>
          <a:p>
            <a:r>
              <a:rPr lang="en-US" dirty="0"/>
              <a:t>“D2”</a:t>
            </a:r>
          </a:p>
        </p:txBody>
      </p:sp>
      <p:sp>
        <p:nvSpPr>
          <p:cNvPr id="23" name="Rectangle 22">
            <a:extLst>
              <a:ext uri="{FF2B5EF4-FFF2-40B4-BE49-F238E27FC236}">
                <a16:creationId xmlns:a16="http://schemas.microsoft.com/office/drawing/2014/main" id="{FDAFF949-99E2-0407-F678-534C5B6E22C6}"/>
              </a:ext>
            </a:extLst>
          </p:cNvPr>
          <p:cNvSpPr/>
          <p:nvPr/>
        </p:nvSpPr>
        <p:spPr>
          <a:xfrm>
            <a:off x="1257166" y="2553400"/>
            <a:ext cx="54428" cy="925286"/>
          </a:xfrm>
          <a:prstGeom prst="rect">
            <a:avLst/>
          </a:prstGeom>
          <a:solidFill>
            <a:srgbClr val="92D05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2B71A41-601A-850A-FA2C-47F993593522}"/>
              </a:ext>
            </a:extLst>
          </p:cNvPr>
          <p:cNvSpPr txBox="1"/>
          <p:nvPr/>
        </p:nvSpPr>
        <p:spPr>
          <a:xfrm>
            <a:off x="1135095" y="3460886"/>
            <a:ext cx="696687" cy="369332"/>
          </a:xfrm>
          <a:prstGeom prst="rect">
            <a:avLst/>
          </a:prstGeom>
          <a:noFill/>
        </p:spPr>
        <p:txBody>
          <a:bodyPr wrap="square" rtlCol="0">
            <a:spAutoFit/>
          </a:bodyPr>
          <a:lstStyle/>
          <a:p>
            <a:r>
              <a:rPr lang="en-US" dirty="0"/>
              <a:t>“D1”</a:t>
            </a:r>
          </a:p>
        </p:txBody>
      </p:sp>
      <p:cxnSp>
        <p:nvCxnSpPr>
          <p:cNvPr id="25" name="Straight Arrow Connector 24">
            <a:extLst>
              <a:ext uri="{FF2B5EF4-FFF2-40B4-BE49-F238E27FC236}">
                <a16:creationId xmlns:a16="http://schemas.microsoft.com/office/drawing/2014/main" id="{E51EAC1D-2F46-5D13-31C7-77BD1EEAB8D6}"/>
              </a:ext>
            </a:extLst>
          </p:cNvPr>
          <p:cNvCxnSpPr>
            <a:cxnSpLocks/>
            <a:stCxn id="16" idx="2"/>
          </p:cNvCxnSpPr>
          <p:nvPr/>
        </p:nvCxnSpPr>
        <p:spPr>
          <a:xfrm flipH="1">
            <a:off x="2236117" y="1408081"/>
            <a:ext cx="3819362" cy="1145319"/>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cxnSp>
        <p:nvCxnSpPr>
          <p:cNvPr id="27" name="Straight Arrow Connector 26">
            <a:extLst>
              <a:ext uri="{FF2B5EF4-FFF2-40B4-BE49-F238E27FC236}">
                <a16:creationId xmlns:a16="http://schemas.microsoft.com/office/drawing/2014/main" id="{865A7190-0DA6-D335-5AEF-CA04500FF1E3}"/>
              </a:ext>
            </a:extLst>
          </p:cNvPr>
          <p:cNvCxnSpPr>
            <a:cxnSpLocks/>
            <a:stCxn id="16" idx="2"/>
          </p:cNvCxnSpPr>
          <p:nvPr/>
        </p:nvCxnSpPr>
        <p:spPr>
          <a:xfrm flipH="1">
            <a:off x="1311594" y="1408081"/>
            <a:ext cx="4743885" cy="1145318"/>
          </a:xfrm>
          <a:prstGeom prst="straightConnector1">
            <a:avLst/>
          </a:prstGeom>
          <a:ln>
            <a:tailEnd type="triangle"/>
          </a:ln>
        </p:spPr>
        <p:style>
          <a:lnRef idx="2">
            <a:schemeClr val="dk1"/>
          </a:lnRef>
          <a:fillRef idx="0">
            <a:schemeClr val="dk1"/>
          </a:fillRef>
          <a:effectRef idx="1">
            <a:schemeClr val="dk1"/>
          </a:effectRef>
          <a:fontRef idx="minor">
            <a:schemeClr val="tx1"/>
          </a:fontRef>
        </p:style>
      </p:cxnSp>
      <p:pic>
        <p:nvPicPr>
          <p:cNvPr id="29" name="Picture 28">
            <a:extLst>
              <a:ext uri="{FF2B5EF4-FFF2-40B4-BE49-F238E27FC236}">
                <a16:creationId xmlns:a16="http://schemas.microsoft.com/office/drawing/2014/main" id="{E23A29CA-9C3D-DB19-397E-998F10E8B21D}"/>
              </a:ext>
            </a:extLst>
          </p:cNvPr>
          <p:cNvPicPr>
            <a:picLocks noChangeAspect="1"/>
          </p:cNvPicPr>
          <p:nvPr/>
        </p:nvPicPr>
        <p:blipFill>
          <a:blip r:embed="rId3"/>
          <a:srcRect l="7780" t="6587" r="5215"/>
          <a:stretch>
            <a:fillRect/>
          </a:stretch>
        </p:blipFill>
        <p:spPr>
          <a:xfrm>
            <a:off x="7766847" y="2908669"/>
            <a:ext cx="2098739" cy="1681428"/>
          </a:xfrm>
          <a:prstGeom prst="rect">
            <a:avLst/>
          </a:prstGeom>
        </p:spPr>
      </p:pic>
      <p:pic>
        <p:nvPicPr>
          <p:cNvPr id="30" name="Picture 29">
            <a:extLst>
              <a:ext uri="{FF2B5EF4-FFF2-40B4-BE49-F238E27FC236}">
                <a16:creationId xmlns:a16="http://schemas.microsoft.com/office/drawing/2014/main" id="{E0576891-465B-792F-66A8-881808B000E3}"/>
              </a:ext>
            </a:extLst>
          </p:cNvPr>
          <p:cNvPicPr>
            <a:picLocks noChangeAspect="1"/>
          </p:cNvPicPr>
          <p:nvPr/>
        </p:nvPicPr>
        <p:blipFill>
          <a:blip r:embed="rId4"/>
          <a:srcRect l="8385" t="6587" r="5878"/>
          <a:stretch>
            <a:fillRect/>
          </a:stretch>
        </p:blipFill>
        <p:spPr>
          <a:xfrm>
            <a:off x="9911327" y="2908669"/>
            <a:ext cx="2068139" cy="1681428"/>
          </a:xfrm>
          <a:prstGeom prst="rect">
            <a:avLst/>
          </a:prstGeom>
        </p:spPr>
      </p:pic>
      <p:pic>
        <p:nvPicPr>
          <p:cNvPr id="31" name="Picture 30">
            <a:extLst>
              <a:ext uri="{FF2B5EF4-FFF2-40B4-BE49-F238E27FC236}">
                <a16:creationId xmlns:a16="http://schemas.microsoft.com/office/drawing/2014/main" id="{A8BC1A04-4F5B-8EBE-3736-CDB96EB35104}"/>
              </a:ext>
            </a:extLst>
          </p:cNvPr>
          <p:cNvPicPr>
            <a:picLocks noChangeAspect="1"/>
          </p:cNvPicPr>
          <p:nvPr/>
        </p:nvPicPr>
        <p:blipFill>
          <a:blip r:embed="rId5"/>
          <a:stretch>
            <a:fillRect/>
          </a:stretch>
        </p:blipFill>
        <p:spPr>
          <a:xfrm>
            <a:off x="8915210" y="991763"/>
            <a:ext cx="2141695" cy="1800000"/>
          </a:xfrm>
          <a:prstGeom prst="rect">
            <a:avLst/>
          </a:prstGeom>
        </p:spPr>
      </p:pic>
      <p:pic>
        <p:nvPicPr>
          <p:cNvPr id="32" name="Picture 31">
            <a:extLst>
              <a:ext uri="{FF2B5EF4-FFF2-40B4-BE49-F238E27FC236}">
                <a16:creationId xmlns:a16="http://schemas.microsoft.com/office/drawing/2014/main" id="{7A90BDA5-C87E-B1D4-BF26-9CA5B132C4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76768" y="4743697"/>
            <a:ext cx="2907449" cy="1440000"/>
          </a:xfrm>
          <a:prstGeom prst="rect">
            <a:avLst/>
          </a:prstGeom>
        </p:spPr>
      </p:pic>
      <p:pic>
        <p:nvPicPr>
          <p:cNvPr id="33" name="Picture 32">
            <a:extLst>
              <a:ext uri="{FF2B5EF4-FFF2-40B4-BE49-F238E27FC236}">
                <a16:creationId xmlns:a16="http://schemas.microsoft.com/office/drawing/2014/main" id="{732DFD3C-56B9-E096-539E-F2538F86C87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072017" y="4719813"/>
            <a:ext cx="2907449" cy="1440000"/>
          </a:xfrm>
          <a:prstGeom prst="rect">
            <a:avLst/>
          </a:prstGeom>
        </p:spPr>
      </p:pic>
      <p:sp>
        <p:nvSpPr>
          <p:cNvPr id="34" name="TextBox 33">
            <a:extLst>
              <a:ext uri="{FF2B5EF4-FFF2-40B4-BE49-F238E27FC236}">
                <a16:creationId xmlns:a16="http://schemas.microsoft.com/office/drawing/2014/main" id="{619FA7D4-CF00-A349-378F-C79CD5D3FF4D}"/>
              </a:ext>
            </a:extLst>
          </p:cNvPr>
          <p:cNvSpPr txBox="1"/>
          <p:nvPr/>
        </p:nvSpPr>
        <p:spPr>
          <a:xfrm>
            <a:off x="325800" y="4743697"/>
            <a:ext cx="4419820" cy="1205690"/>
          </a:xfrm>
          <a:prstGeom prst="rect">
            <a:avLst/>
          </a:prstGeom>
          <a:noFill/>
        </p:spPr>
        <p:txBody>
          <a:bodyPr wrap="square" lIns="0" tIns="0" rIns="0" bIns="0" rtlCol="0">
            <a:noAutofit/>
          </a:bodyPr>
          <a:lstStyle/>
          <a:p>
            <a:pPr algn="l">
              <a:lnSpc>
                <a:spcPct val="105000"/>
              </a:lnSpc>
            </a:pPr>
            <a:r>
              <a:rPr lang="en-US" sz="1600" b="1" dirty="0">
                <a:solidFill>
                  <a:schemeClr val="tx1"/>
                </a:solidFill>
              </a:rPr>
              <a:t>Simulations</a:t>
            </a:r>
          </a:p>
          <a:p>
            <a:pPr marL="285750" indent="-285750" algn="l">
              <a:lnSpc>
                <a:spcPct val="105000"/>
              </a:lnSpc>
              <a:buFont typeface="Arial" panose="020B0604020202020204" pitchFamily="34" charset="0"/>
              <a:buChar char="•"/>
            </a:pPr>
            <a:r>
              <a:rPr lang="en-US" sz="1600" dirty="0">
                <a:solidFill>
                  <a:schemeClr val="tx1"/>
                </a:solidFill>
              </a:rPr>
              <a:t>1e8 Source Particles</a:t>
            </a:r>
          </a:p>
          <a:p>
            <a:pPr marL="285750" indent="-285750" algn="l">
              <a:lnSpc>
                <a:spcPct val="105000"/>
              </a:lnSpc>
              <a:buFont typeface="Arial" panose="020B0604020202020204" pitchFamily="34" charset="0"/>
              <a:buChar char="•"/>
            </a:pPr>
            <a:r>
              <a:rPr lang="en-US" sz="1600" dirty="0"/>
              <a:t>Laser-Driven Source Energy Distribution between 1 and 11.5MeV</a:t>
            </a:r>
            <a:endParaRPr lang="en-US" sz="1600" dirty="0">
              <a:solidFill>
                <a:schemeClr val="tx1"/>
              </a:solidFill>
            </a:endParaRPr>
          </a:p>
        </p:txBody>
      </p:sp>
      <p:sp>
        <p:nvSpPr>
          <p:cNvPr id="35" name="TextBox 34">
            <a:extLst>
              <a:ext uri="{FF2B5EF4-FFF2-40B4-BE49-F238E27FC236}">
                <a16:creationId xmlns:a16="http://schemas.microsoft.com/office/drawing/2014/main" id="{E0EF6EA5-7697-C175-3944-BF45BFB1E971}"/>
              </a:ext>
            </a:extLst>
          </p:cNvPr>
          <p:cNvSpPr txBox="1"/>
          <p:nvPr/>
        </p:nvSpPr>
        <p:spPr>
          <a:xfrm>
            <a:off x="9020634" y="445378"/>
            <a:ext cx="1689904" cy="369332"/>
          </a:xfrm>
          <a:prstGeom prst="rect">
            <a:avLst/>
          </a:prstGeom>
          <a:noFill/>
        </p:spPr>
        <p:txBody>
          <a:bodyPr wrap="square" rtlCol="0">
            <a:spAutoFit/>
          </a:bodyPr>
          <a:lstStyle/>
          <a:p>
            <a:r>
              <a:rPr lang="en-US" dirty="0"/>
              <a:t>Example at D3</a:t>
            </a:r>
          </a:p>
        </p:txBody>
      </p:sp>
    </p:spTree>
    <p:extLst>
      <p:ext uri="{BB962C8B-B14F-4D97-AF65-F5344CB8AC3E}">
        <p14:creationId xmlns:p14="http://schemas.microsoft.com/office/powerpoint/2010/main" val="123792644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800C92-BFF1-6C22-46A0-D77D41C350C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28C6537-8819-A1E3-DCA3-1E373DA13EA0}"/>
              </a:ext>
            </a:extLst>
          </p:cNvPr>
          <p:cNvSpPr>
            <a:spLocks noGrp="1"/>
          </p:cNvSpPr>
          <p:nvPr>
            <p:ph type="title"/>
          </p:nvPr>
        </p:nvSpPr>
        <p:spPr/>
        <p:txBody>
          <a:bodyPr/>
          <a:lstStyle/>
          <a:p>
            <a:r>
              <a:rPr lang="en-US" dirty="0"/>
              <a:t>Sparse Scintillating </a:t>
            </a:r>
            <a:r>
              <a:rPr lang="en-US" dirty="0" err="1"/>
              <a:t>Fibre</a:t>
            </a:r>
            <a:endParaRPr lang="en-US" dirty="0"/>
          </a:p>
        </p:txBody>
      </p:sp>
      <p:sp>
        <p:nvSpPr>
          <p:cNvPr id="4" name="Date Placeholder 3">
            <a:extLst>
              <a:ext uri="{FF2B5EF4-FFF2-40B4-BE49-F238E27FC236}">
                <a16:creationId xmlns:a16="http://schemas.microsoft.com/office/drawing/2014/main" id="{0BD8ECF0-429B-D4BD-DC21-E508C5B1971D}"/>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86DDDC69-D780-ED3E-1FB3-24DD5B74B805}"/>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90820CE0-277E-FE71-D378-2A793FEB2665}"/>
              </a:ext>
            </a:extLst>
          </p:cNvPr>
          <p:cNvSpPr>
            <a:spLocks noGrp="1"/>
          </p:cNvSpPr>
          <p:nvPr>
            <p:ph type="sldNum" sz="quarter" idx="12"/>
          </p:nvPr>
        </p:nvSpPr>
        <p:spPr/>
        <p:txBody>
          <a:bodyPr/>
          <a:lstStyle/>
          <a:p>
            <a:fld id="{CBA53E11-492D-48B3-9F9B-09541CA2A39A}" type="slidenum">
              <a:rPr lang="en-GB" smtClean="0"/>
              <a:t>6</a:t>
            </a:fld>
            <a:endParaRPr lang="en-GB"/>
          </a:p>
        </p:txBody>
      </p:sp>
      <p:sp>
        <p:nvSpPr>
          <p:cNvPr id="7" name="Subtitle 6">
            <a:extLst>
              <a:ext uri="{FF2B5EF4-FFF2-40B4-BE49-F238E27FC236}">
                <a16:creationId xmlns:a16="http://schemas.microsoft.com/office/drawing/2014/main" id="{1D8F25A6-B746-8F10-3C76-8C3A9B047FC6}"/>
              </a:ext>
            </a:extLst>
          </p:cNvPr>
          <p:cNvSpPr>
            <a:spLocks noGrp="1"/>
          </p:cNvSpPr>
          <p:nvPr>
            <p:ph type="subTitle" idx="13"/>
          </p:nvPr>
        </p:nvSpPr>
        <p:spPr/>
        <p:txBody>
          <a:bodyPr/>
          <a:lstStyle/>
          <a:p>
            <a:r>
              <a:rPr lang="en-US" dirty="0"/>
              <a:t>Simulations of energy deposited per </a:t>
            </a:r>
            <a:r>
              <a:rPr lang="en-US" dirty="0" err="1"/>
              <a:t>fibre</a:t>
            </a:r>
            <a:endParaRPr lang="en-US" dirty="0"/>
          </a:p>
        </p:txBody>
      </p:sp>
      <p:pic>
        <p:nvPicPr>
          <p:cNvPr id="10" name="Picture 9">
            <a:extLst>
              <a:ext uri="{FF2B5EF4-FFF2-40B4-BE49-F238E27FC236}">
                <a16:creationId xmlns:a16="http://schemas.microsoft.com/office/drawing/2014/main" id="{892BC1CB-608F-E006-B5F9-4347F3FC99D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0378" y="1814480"/>
            <a:ext cx="2907449" cy="1440000"/>
          </a:xfrm>
          <a:prstGeom prst="rect">
            <a:avLst/>
          </a:prstGeom>
        </p:spPr>
      </p:pic>
      <p:pic>
        <p:nvPicPr>
          <p:cNvPr id="13" name="Picture 12">
            <a:extLst>
              <a:ext uri="{FF2B5EF4-FFF2-40B4-BE49-F238E27FC236}">
                <a16:creationId xmlns:a16="http://schemas.microsoft.com/office/drawing/2014/main" id="{D105FC34-4520-B912-00B9-F5960B98EA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0377" y="3614480"/>
            <a:ext cx="2907449" cy="1440000"/>
          </a:xfrm>
          <a:prstGeom prst="rect">
            <a:avLst/>
          </a:prstGeom>
        </p:spPr>
      </p:pic>
      <p:pic>
        <p:nvPicPr>
          <p:cNvPr id="15" name="Picture 14">
            <a:extLst>
              <a:ext uri="{FF2B5EF4-FFF2-40B4-BE49-F238E27FC236}">
                <a16:creationId xmlns:a16="http://schemas.microsoft.com/office/drawing/2014/main" id="{4D0AAFDD-EFEE-8763-EB87-D725138486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187826" y="3614480"/>
            <a:ext cx="2907449" cy="1440000"/>
          </a:xfrm>
          <a:prstGeom prst="rect">
            <a:avLst/>
          </a:prstGeom>
        </p:spPr>
      </p:pic>
      <p:pic>
        <p:nvPicPr>
          <p:cNvPr id="17" name="Picture 16">
            <a:extLst>
              <a:ext uri="{FF2B5EF4-FFF2-40B4-BE49-F238E27FC236}">
                <a16:creationId xmlns:a16="http://schemas.microsoft.com/office/drawing/2014/main" id="{2994A3BA-C373-D43D-56F6-EE6C6166E6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187826" y="1814480"/>
            <a:ext cx="2907449" cy="1440000"/>
          </a:xfrm>
          <a:prstGeom prst="rect">
            <a:avLst/>
          </a:prstGeom>
        </p:spPr>
      </p:pic>
      <p:sp>
        <p:nvSpPr>
          <p:cNvPr id="22" name="TextBox 21">
            <a:extLst>
              <a:ext uri="{FF2B5EF4-FFF2-40B4-BE49-F238E27FC236}">
                <a16:creationId xmlns:a16="http://schemas.microsoft.com/office/drawing/2014/main" id="{AB79684A-BEBD-9EA6-7159-EA3A2E29B28F}"/>
              </a:ext>
            </a:extLst>
          </p:cNvPr>
          <p:cNvSpPr txBox="1"/>
          <p:nvPr/>
        </p:nvSpPr>
        <p:spPr>
          <a:xfrm>
            <a:off x="1528192" y="1250086"/>
            <a:ext cx="1805353" cy="633046"/>
          </a:xfrm>
          <a:prstGeom prst="rect">
            <a:avLst/>
          </a:prstGeom>
          <a:noFill/>
        </p:spPr>
        <p:txBody>
          <a:bodyPr wrap="square" lIns="0" tIns="0" rIns="0" bIns="0" rtlCol="0">
            <a:noAutofit/>
          </a:bodyPr>
          <a:lstStyle/>
          <a:p>
            <a:pPr algn="l">
              <a:lnSpc>
                <a:spcPct val="105000"/>
              </a:lnSpc>
            </a:pPr>
            <a:r>
              <a:rPr lang="en-US" sz="3000" dirty="0"/>
              <a:t>D</a:t>
            </a:r>
            <a:r>
              <a:rPr lang="en-US" sz="3000" dirty="0">
                <a:solidFill>
                  <a:schemeClr val="tx1"/>
                </a:solidFill>
              </a:rPr>
              <a:t>1</a:t>
            </a:r>
          </a:p>
        </p:txBody>
      </p:sp>
      <p:sp>
        <p:nvSpPr>
          <p:cNvPr id="23" name="TextBox 22">
            <a:extLst>
              <a:ext uri="{FF2B5EF4-FFF2-40B4-BE49-F238E27FC236}">
                <a16:creationId xmlns:a16="http://schemas.microsoft.com/office/drawing/2014/main" id="{56372C3E-323B-3B83-63D1-6F0E2167E10E}"/>
              </a:ext>
            </a:extLst>
          </p:cNvPr>
          <p:cNvSpPr txBox="1"/>
          <p:nvPr/>
        </p:nvSpPr>
        <p:spPr>
          <a:xfrm>
            <a:off x="4486036" y="1250086"/>
            <a:ext cx="1805353" cy="633046"/>
          </a:xfrm>
          <a:prstGeom prst="rect">
            <a:avLst/>
          </a:prstGeom>
          <a:noFill/>
        </p:spPr>
        <p:txBody>
          <a:bodyPr wrap="square" lIns="0" tIns="0" rIns="0" bIns="0" rtlCol="0">
            <a:noAutofit/>
          </a:bodyPr>
          <a:lstStyle/>
          <a:p>
            <a:pPr algn="l">
              <a:lnSpc>
                <a:spcPct val="105000"/>
              </a:lnSpc>
            </a:pPr>
            <a:r>
              <a:rPr lang="en-US" sz="3000" dirty="0"/>
              <a:t>D2</a:t>
            </a:r>
            <a:endParaRPr lang="en-US" sz="3000" dirty="0">
              <a:solidFill>
                <a:schemeClr val="tx1"/>
              </a:solidFill>
            </a:endParaRPr>
          </a:p>
        </p:txBody>
      </p:sp>
      <p:sp>
        <p:nvSpPr>
          <p:cNvPr id="24" name="TextBox 23">
            <a:extLst>
              <a:ext uri="{FF2B5EF4-FFF2-40B4-BE49-F238E27FC236}">
                <a16:creationId xmlns:a16="http://schemas.microsoft.com/office/drawing/2014/main" id="{A14A1C70-38FB-7CBA-018B-CFD51DF7FD16}"/>
              </a:ext>
            </a:extLst>
          </p:cNvPr>
          <p:cNvSpPr txBox="1"/>
          <p:nvPr/>
        </p:nvSpPr>
        <p:spPr>
          <a:xfrm>
            <a:off x="7448758" y="1250086"/>
            <a:ext cx="1805353" cy="633046"/>
          </a:xfrm>
          <a:prstGeom prst="rect">
            <a:avLst/>
          </a:prstGeom>
          <a:noFill/>
        </p:spPr>
        <p:txBody>
          <a:bodyPr wrap="square" lIns="0" tIns="0" rIns="0" bIns="0" rtlCol="0">
            <a:noAutofit/>
          </a:bodyPr>
          <a:lstStyle/>
          <a:p>
            <a:pPr algn="l">
              <a:lnSpc>
                <a:spcPct val="105000"/>
              </a:lnSpc>
            </a:pPr>
            <a:r>
              <a:rPr lang="en-US" sz="3000" dirty="0"/>
              <a:t>D3</a:t>
            </a:r>
            <a:endParaRPr lang="en-US" sz="3000" dirty="0">
              <a:solidFill>
                <a:schemeClr val="tx1"/>
              </a:solidFill>
            </a:endParaRPr>
          </a:p>
        </p:txBody>
      </p:sp>
      <p:sp>
        <p:nvSpPr>
          <p:cNvPr id="25" name="TextBox 24">
            <a:extLst>
              <a:ext uri="{FF2B5EF4-FFF2-40B4-BE49-F238E27FC236}">
                <a16:creationId xmlns:a16="http://schemas.microsoft.com/office/drawing/2014/main" id="{5C9778BB-C20B-CE2F-E4F0-55E77A7FDB1E}"/>
              </a:ext>
            </a:extLst>
          </p:cNvPr>
          <p:cNvSpPr txBox="1"/>
          <p:nvPr/>
        </p:nvSpPr>
        <p:spPr>
          <a:xfrm>
            <a:off x="10406602" y="1250086"/>
            <a:ext cx="1805353" cy="633046"/>
          </a:xfrm>
          <a:prstGeom prst="rect">
            <a:avLst/>
          </a:prstGeom>
          <a:noFill/>
        </p:spPr>
        <p:txBody>
          <a:bodyPr wrap="square" lIns="0" tIns="0" rIns="0" bIns="0" rtlCol="0">
            <a:noAutofit/>
          </a:bodyPr>
          <a:lstStyle/>
          <a:p>
            <a:pPr algn="l">
              <a:lnSpc>
                <a:spcPct val="105000"/>
              </a:lnSpc>
            </a:pPr>
            <a:r>
              <a:rPr lang="en-US" sz="3000" dirty="0">
                <a:solidFill>
                  <a:schemeClr val="tx1"/>
                </a:solidFill>
              </a:rPr>
              <a:t>Air</a:t>
            </a:r>
          </a:p>
        </p:txBody>
      </p:sp>
      <p:sp>
        <p:nvSpPr>
          <p:cNvPr id="26" name="TextBox 25">
            <a:extLst>
              <a:ext uri="{FF2B5EF4-FFF2-40B4-BE49-F238E27FC236}">
                <a16:creationId xmlns:a16="http://schemas.microsoft.com/office/drawing/2014/main" id="{D3FC4861-B6DF-1AEC-4E51-C2175EC059CB}"/>
              </a:ext>
            </a:extLst>
          </p:cNvPr>
          <p:cNvSpPr txBox="1"/>
          <p:nvPr/>
        </p:nvSpPr>
        <p:spPr>
          <a:xfrm>
            <a:off x="1251070" y="5185810"/>
            <a:ext cx="1805353" cy="633046"/>
          </a:xfrm>
          <a:prstGeom prst="rect">
            <a:avLst/>
          </a:prstGeom>
          <a:noFill/>
        </p:spPr>
        <p:txBody>
          <a:bodyPr wrap="square" lIns="0" tIns="0" rIns="0" bIns="0" rtlCol="0">
            <a:noAutofit/>
          </a:bodyPr>
          <a:lstStyle/>
          <a:p>
            <a:pPr algn="l">
              <a:lnSpc>
                <a:spcPct val="105000"/>
              </a:lnSpc>
            </a:pPr>
            <a:r>
              <a:rPr lang="en-US" sz="2000" dirty="0"/>
              <a:t>1410GeV</a:t>
            </a:r>
            <a:endParaRPr lang="en-US" sz="2000" dirty="0">
              <a:solidFill>
                <a:schemeClr val="tx1"/>
              </a:solidFill>
            </a:endParaRPr>
          </a:p>
        </p:txBody>
      </p:sp>
      <p:sp>
        <p:nvSpPr>
          <p:cNvPr id="27" name="TextBox 26">
            <a:extLst>
              <a:ext uri="{FF2B5EF4-FFF2-40B4-BE49-F238E27FC236}">
                <a16:creationId xmlns:a16="http://schemas.microsoft.com/office/drawing/2014/main" id="{6B6E10ED-7667-74F8-50B9-D460B52C6B74}"/>
              </a:ext>
            </a:extLst>
          </p:cNvPr>
          <p:cNvSpPr txBox="1"/>
          <p:nvPr/>
        </p:nvSpPr>
        <p:spPr>
          <a:xfrm>
            <a:off x="4082624" y="5185810"/>
            <a:ext cx="1805353" cy="633046"/>
          </a:xfrm>
          <a:prstGeom prst="rect">
            <a:avLst/>
          </a:prstGeom>
          <a:noFill/>
        </p:spPr>
        <p:txBody>
          <a:bodyPr wrap="square" lIns="0" tIns="0" rIns="0" bIns="0" rtlCol="0">
            <a:noAutofit/>
          </a:bodyPr>
          <a:lstStyle/>
          <a:p>
            <a:pPr algn="l">
              <a:lnSpc>
                <a:spcPct val="105000"/>
              </a:lnSpc>
            </a:pPr>
            <a:r>
              <a:rPr lang="en-US" sz="2000" dirty="0">
                <a:solidFill>
                  <a:schemeClr val="tx1"/>
                </a:solidFill>
              </a:rPr>
              <a:t>528.7GeV</a:t>
            </a:r>
          </a:p>
        </p:txBody>
      </p:sp>
      <p:sp>
        <p:nvSpPr>
          <p:cNvPr id="28" name="TextBox 27">
            <a:extLst>
              <a:ext uri="{FF2B5EF4-FFF2-40B4-BE49-F238E27FC236}">
                <a16:creationId xmlns:a16="http://schemas.microsoft.com/office/drawing/2014/main" id="{20C66661-6F61-41FC-4D77-0565D31E2EA4}"/>
              </a:ext>
            </a:extLst>
          </p:cNvPr>
          <p:cNvSpPr txBox="1"/>
          <p:nvPr/>
        </p:nvSpPr>
        <p:spPr>
          <a:xfrm>
            <a:off x="7019040" y="5185810"/>
            <a:ext cx="1805353" cy="633046"/>
          </a:xfrm>
          <a:prstGeom prst="rect">
            <a:avLst/>
          </a:prstGeom>
          <a:noFill/>
        </p:spPr>
        <p:txBody>
          <a:bodyPr wrap="square" lIns="0" tIns="0" rIns="0" bIns="0" rtlCol="0">
            <a:noAutofit/>
          </a:bodyPr>
          <a:lstStyle/>
          <a:p>
            <a:pPr algn="l">
              <a:lnSpc>
                <a:spcPct val="105000"/>
              </a:lnSpc>
            </a:pPr>
            <a:r>
              <a:rPr lang="en-US" sz="2000" dirty="0"/>
              <a:t>109.7GeV</a:t>
            </a:r>
            <a:endParaRPr lang="en-US" sz="2000" dirty="0">
              <a:solidFill>
                <a:schemeClr val="tx1"/>
              </a:solidFill>
            </a:endParaRPr>
          </a:p>
        </p:txBody>
      </p:sp>
      <p:sp>
        <p:nvSpPr>
          <p:cNvPr id="29" name="TextBox 28">
            <a:extLst>
              <a:ext uri="{FF2B5EF4-FFF2-40B4-BE49-F238E27FC236}">
                <a16:creationId xmlns:a16="http://schemas.microsoft.com/office/drawing/2014/main" id="{90AC2C73-16D6-4698-DF5C-6D387312BE95}"/>
              </a:ext>
            </a:extLst>
          </p:cNvPr>
          <p:cNvSpPr txBox="1"/>
          <p:nvPr/>
        </p:nvSpPr>
        <p:spPr>
          <a:xfrm>
            <a:off x="9901933" y="5185810"/>
            <a:ext cx="1805353" cy="633046"/>
          </a:xfrm>
          <a:prstGeom prst="rect">
            <a:avLst/>
          </a:prstGeom>
          <a:noFill/>
        </p:spPr>
        <p:txBody>
          <a:bodyPr wrap="square" lIns="0" tIns="0" rIns="0" bIns="0" rtlCol="0">
            <a:noAutofit/>
          </a:bodyPr>
          <a:lstStyle/>
          <a:p>
            <a:pPr algn="l">
              <a:lnSpc>
                <a:spcPct val="105000"/>
              </a:lnSpc>
            </a:pPr>
            <a:r>
              <a:rPr lang="en-US" sz="2000" dirty="0"/>
              <a:t>42.97GeV</a:t>
            </a:r>
            <a:endParaRPr lang="en-US" sz="2000" dirty="0">
              <a:solidFill>
                <a:schemeClr val="tx1"/>
              </a:solidFill>
            </a:endParaRPr>
          </a:p>
        </p:txBody>
      </p:sp>
      <p:pic>
        <p:nvPicPr>
          <p:cNvPr id="8" name="Picture 7">
            <a:extLst>
              <a:ext uri="{FF2B5EF4-FFF2-40B4-BE49-F238E27FC236}">
                <a16:creationId xmlns:a16="http://schemas.microsoft.com/office/drawing/2014/main" id="{D7065982-9B95-01B9-454B-5AC87EF42B3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5631" y="1814480"/>
            <a:ext cx="2900840" cy="1440000"/>
          </a:xfrm>
          <a:prstGeom prst="rect">
            <a:avLst/>
          </a:prstGeom>
        </p:spPr>
      </p:pic>
      <p:pic>
        <p:nvPicPr>
          <p:cNvPr id="11" name="Picture 10">
            <a:extLst>
              <a:ext uri="{FF2B5EF4-FFF2-40B4-BE49-F238E27FC236}">
                <a16:creationId xmlns:a16="http://schemas.microsoft.com/office/drawing/2014/main" id="{897C05DF-76CC-9871-AC14-5835B472B73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25631" y="3614480"/>
            <a:ext cx="2900840" cy="1440000"/>
          </a:xfrm>
          <a:prstGeom prst="rect">
            <a:avLst/>
          </a:prstGeom>
        </p:spPr>
      </p:pic>
      <p:pic>
        <p:nvPicPr>
          <p:cNvPr id="14" name="Picture 13">
            <a:extLst>
              <a:ext uri="{FF2B5EF4-FFF2-40B4-BE49-F238E27FC236}">
                <a16:creationId xmlns:a16="http://schemas.microsoft.com/office/drawing/2014/main" id="{A4E823AC-594F-7CE5-F682-96FB853B77C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95160" y="1814480"/>
            <a:ext cx="2900840" cy="1440000"/>
          </a:xfrm>
          <a:prstGeom prst="rect">
            <a:avLst/>
          </a:prstGeom>
        </p:spPr>
      </p:pic>
      <p:pic>
        <p:nvPicPr>
          <p:cNvPr id="18" name="Picture 17">
            <a:extLst>
              <a:ext uri="{FF2B5EF4-FFF2-40B4-BE49-F238E27FC236}">
                <a16:creationId xmlns:a16="http://schemas.microsoft.com/office/drawing/2014/main" id="{2351ABCB-390F-7D70-9215-0A39356BDA8C}"/>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195160" y="3614480"/>
            <a:ext cx="2900840" cy="1440000"/>
          </a:xfrm>
          <a:prstGeom prst="rect">
            <a:avLst/>
          </a:prstGeom>
        </p:spPr>
      </p:pic>
      <p:sp>
        <p:nvSpPr>
          <p:cNvPr id="3" name="TextBox 2">
            <a:extLst>
              <a:ext uri="{FF2B5EF4-FFF2-40B4-BE49-F238E27FC236}">
                <a16:creationId xmlns:a16="http://schemas.microsoft.com/office/drawing/2014/main" id="{16C554D7-8F76-9080-B560-CB6A3F23F8C0}"/>
              </a:ext>
            </a:extLst>
          </p:cNvPr>
          <p:cNvSpPr txBox="1"/>
          <p:nvPr/>
        </p:nvSpPr>
        <p:spPr>
          <a:xfrm>
            <a:off x="25667" y="5156810"/>
            <a:ext cx="997017" cy="633046"/>
          </a:xfrm>
          <a:prstGeom prst="rect">
            <a:avLst/>
          </a:prstGeom>
          <a:noFill/>
        </p:spPr>
        <p:txBody>
          <a:bodyPr wrap="square" lIns="0" tIns="0" rIns="0" bIns="0" rtlCol="0">
            <a:noAutofit/>
          </a:bodyPr>
          <a:lstStyle/>
          <a:p>
            <a:pPr algn="l">
              <a:lnSpc>
                <a:spcPct val="105000"/>
              </a:lnSpc>
            </a:pPr>
            <a:r>
              <a:rPr lang="en-US" sz="2000" dirty="0"/>
              <a:t>Average Energy</a:t>
            </a:r>
            <a:endParaRPr lang="en-US" sz="2000" dirty="0">
              <a:solidFill>
                <a:schemeClr val="tx1"/>
              </a:solidFill>
            </a:endParaRPr>
          </a:p>
        </p:txBody>
      </p:sp>
      <p:sp>
        <p:nvSpPr>
          <p:cNvPr id="9" name="TextBox 8">
            <a:extLst>
              <a:ext uri="{FF2B5EF4-FFF2-40B4-BE49-F238E27FC236}">
                <a16:creationId xmlns:a16="http://schemas.microsoft.com/office/drawing/2014/main" id="{6F4CEE00-30B8-A8D7-6A56-9B3A9696E95C}"/>
              </a:ext>
            </a:extLst>
          </p:cNvPr>
          <p:cNvSpPr txBox="1"/>
          <p:nvPr/>
        </p:nvSpPr>
        <p:spPr>
          <a:xfrm>
            <a:off x="25667" y="5760657"/>
            <a:ext cx="997017" cy="633046"/>
          </a:xfrm>
          <a:prstGeom prst="rect">
            <a:avLst/>
          </a:prstGeom>
          <a:noFill/>
        </p:spPr>
        <p:txBody>
          <a:bodyPr wrap="square" lIns="0" tIns="0" rIns="0" bIns="0" rtlCol="0">
            <a:noAutofit/>
          </a:bodyPr>
          <a:lstStyle/>
          <a:p>
            <a:pPr algn="l">
              <a:lnSpc>
                <a:spcPct val="105000"/>
              </a:lnSpc>
            </a:pPr>
            <a:r>
              <a:rPr lang="en-US" sz="2000" dirty="0"/>
              <a:t>Max Energy</a:t>
            </a:r>
            <a:endParaRPr lang="en-US" sz="2000" dirty="0">
              <a:solidFill>
                <a:schemeClr val="tx1"/>
              </a:solidFill>
            </a:endParaRPr>
          </a:p>
        </p:txBody>
      </p:sp>
      <p:sp>
        <p:nvSpPr>
          <p:cNvPr id="12" name="TextBox 11">
            <a:extLst>
              <a:ext uri="{FF2B5EF4-FFF2-40B4-BE49-F238E27FC236}">
                <a16:creationId xmlns:a16="http://schemas.microsoft.com/office/drawing/2014/main" id="{9C2BBCD4-ECFF-71C5-F163-CCA9E8A06AF4}"/>
              </a:ext>
            </a:extLst>
          </p:cNvPr>
          <p:cNvSpPr txBox="1"/>
          <p:nvPr/>
        </p:nvSpPr>
        <p:spPr>
          <a:xfrm>
            <a:off x="1251070" y="5897926"/>
            <a:ext cx="1805353" cy="633046"/>
          </a:xfrm>
          <a:prstGeom prst="rect">
            <a:avLst/>
          </a:prstGeom>
          <a:noFill/>
        </p:spPr>
        <p:txBody>
          <a:bodyPr wrap="square" lIns="0" tIns="0" rIns="0" bIns="0" rtlCol="0">
            <a:noAutofit/>
          </a:bodyPr>
          <a:lstStyle/>
          <a:p>
            <a:pPr algn="l">
              <a:lnSpc>
                <a:spcPct val="105000"/>
              </a:lnSpc>
            </a:pPr>
            <a:r>
              <a:rPr lang="en-US" sz="2000" dirty="0"/>
              <a:t>5437GeV</a:t>
            </a:r>
            <a:endParaRPr lang="en-US" sz="2000" dirty="0">
              <a:solidFill>
                <a:schemeClr val="tx1"/>
              </a:solidFill>
            </a:endParaRPr>
          </a:p>
        </p:txBody>
      </p:sp>
      <p:sp>
        <p:nvSpPr>
          <p:cNvPr id="16" name="TextBox 15">
            <a:extLst>
              <a:ext uri="{FF2B5EF4-FFF2-40B4-BE49-F238E27FC236}">
                <a16:creationId xmlns:a16="http://schemas.microsoft.com/office/drawing/2014/main" id="{F859F48D-BAE0-44DC-F4BE-E8699E03752E}"/>
              </a:ext>
            </a:extLst>
          </p:cNvPr>
          <p:cNvSpPr txBox="1"/>
          <p:nvPr/>
        </p:nvSpPr>
        <p:spPr>
          <a:xfrm>
            <a:off x="4082624" y="5897926"/>
            <a:ext cx="1805353" cy="633046"/>
          </a:xfrm>
          <a:prstGeom prst="rect">
            <a:avLst/>
          </a:prstGeom>
          <a:noFill/>
        </p:spPr>
        <p:txBody>
          <a:bodyPr wrap="square" lIns="0" tIns="0" rIns="0" bIns="0" rtlCol="0">
            <a:noAutofit/>
          </a:bodyPr>
          <a:lstStyle/>
          <a:p>
            <a:pPr algn="l">
              <a:lnSpc>
                <a:spcPct val="105000"/>
              </a:lnSpc>
            </a:pPr>
            <a:r>
              <a:rPr lang="en-US" sz="2000" dirty="0"/>
              <a:t>1969</a:t>
            </a:r>
            <a:r>
              <a:rPr lang="en-US" sz="2000" dirty="0">
                <a:solidFill>
                  <a:schemeClr val="tx1"/>
                </a:solidFill>
              </a:rPr>
              <a:t>GeV</a:t>
            </a:r>
          </a:p>
        </p:txBody>
      </p:sp>
      <p:sp>
        <p:nvSpPr>
          <p:cNvPr id="19" name="TextBox 18">
            <a:extLst>
              <a:ext uri="{FF2B5EF4-FFF2-40B4-BE49-F238E27FC236}">
                <a16:creationId xmlns:a16="http://schemas.microsoft.com/office/drawing/2014/main" id="{68D263BD-50A6-8CC4-2BCB-DD6C770DD27B}"/>
              </a:ext>
            </a:extLst>
          </p:cNvPr>
          <p:cNvSpPr txBox="1"/>
          <p:nvPr/>
        </p:nvSpPr>
        <p:spPr>
          <a:xfrm>
            <a:off x="7019040" y="5897926"/>
            <a:ext cx="1805353" cy="633046"/>
          </a:xfrm>
          <a:prstGeom prst="rect">
            <a:avLst/>
          </a:prstGeom>
          <a:noFill/>
        </p:spPr>
        <p:txBody>
          <a:bodyPr wrap="square" lIns="0" tIns="0" rIns="0" bIns="0" rtlCol="0">
            <a:noAutofit/>
          </a:bodyPr>
          <a:lstStyle/>
          <a:p>
            <a:pPr algn="l">
              <a:lnSpc>
                <a:spcPct val="105000"/>
              </a:lnSpc>
            </a:pPr>
            <a:r>
              <a:rPr lang="en-US" sz="2000" dirty="0"/>
              <a:t>344.3GeV</a:t>
            </a:r>
            <a:endParaRPr lang="en-US" sz="2000" dirty="0">
              <a:solidFill>
                <a:schemeClr val="tx1"/>
              </a:solidFill>
            </a:endParaRPr>
          </a:p>
        </p:txBody>
      </p:sp>
      <p:sp>
        <p:nvSpPr>
          <p:cNvPr id="20" name="TextBox 19">
            <a:extLst>
              <a:ext uri="{FF2B5EF4-FFF2-40B4-BE49-F238E27FC236}">
                <a16:creationId xmlns:a16="http://schemas.microsoft.com/office/drawing/2014/main" id="{7D9B04D9-1BF8-84C6-98E7-69C73D52C5C1}"/>
              </a:ext>
            </a:extLst>
          </p:cNvPr>
          <p:cNvSpPr txBox="1"/>
          <p:nvPr/>
        </p:nvSpPr>
        <p:spPr>
          <a:xfrm>
            <a:off x="9901933" y="5897926"/>
            <a:ext cx="1805353" cy="633046"/>
          </a:xfrm>
          <a:prstGeom prst="rect">
            <a:avLst/>
          </a:prstGeom>
          <a:noFill/>
        </p:spPr>
        <p:txBody>
          <a:bodyPr wrap="square" lIns="0" tIns="0" rIns="0" bIns="0" rtlCol="0">
            <a:noAutofit/>
          </a:bodyPr>
          <a:lstStyle/>
          <a:p>
            <a:pPr algn="l">
              <a:lnSpc>
                <a:spcPct val="105000"/>
              </a:lnSpc>
            </a:pPr>
            <a:r>
              <a:rPr lang="en-US" sz="2000" dirty="0"/>
              <a:t>68.25GeV</a:t>
            </a:r>
            <a:endParaRPr lang="en-US" sz="2000" dirty="0">
              <a:solidFill>
                <a:schemeClr val="tx1"/>
              </a:solidFill>
            </a:endParaRPr>
          </a:p>
        </p:txBody>
      </p:sp>
      <p:graphicFrame>
        <p:nvGraphicFramePr>
          <p:cNvPr id="21" name="Table 20">
            <a:extLst>
              <a:ext uri="{FF2B5EF4-FFF2-40B4-BE49-F238E27FC236}">
                <a16:creationId xmlns:a16="http://schemas.microsoft.com/office/drawing/2014/main" id="{DEF9C23F-FFFA-1882-8D93-177973C54DBA}"/>
              </a:ext>
            </a:extLst>
          </p:cNvPr>
          <p:cNvGraphicFramePr>
            <a:graphicFrameLocks noGrp="1"/>
          </p:cNvGraphicFramePr>
          <p:nvPr>
            <p:extLst>
              <p:ext uri="{D42A27DB-BD31-4B8C-83A1-F6EECF244321}">
                <p14:modId xmlns:p14="http://schemas.microsoft.com/office/powerpoint/2010/main" val="593146645"/>
              </p:ext>
            </p:extLst>
          </p:nvPr>
        </p:nvGraphicFramePr>
        <p:xfrm>
          <a:off x="25667" y="5156808"/>
          <a:ext cx="11452460" cy="1236892"/>
        </p:xfrm>
        <a:graphic>
          <a:graphicData uri="http://schemas.openxmlformats.org/drawingml/2006/table">
            <a:tbl>
              <a:tblPr>
                <a:tableStyleId>{69012ECD-51FC-41F1-AA8D-1B2483CD663E}</a:tableStyleId>
              </a:tblPr>
              <a:tblGrid>
                <a:gridCol w="984986">
                  <a:extLst>
                    <a:ext uri="{9D8B030D-6E8A-4147-A177-3AD203B41FA5}">
                      <a16:colId xmlns:a16="http://schemas.microsoft.com/office/drawing/2014/main" val="598732031"/>
                    </a:ext>
                  </a:extLst>
                </a:gridCol>
                <a:gridCol w="2249905">
                  <a:extLst>
                    <a:ext uri="{9D8B030D-6E8A-4147-A177-3AD203B41FA5}">
                      <a16:colId xmlns:a16="http://schemas.microsoft.com/office/drawing/2014/main" val="3998433087"/>
                    </a:ext>
                  </a:extLst>
                </a:gridCol>
                <a:gridCol w="2983831">
                  <a:extLst>
                    <a:ext uri="{9D8B030D-6E8A-4147-A177-3AD203B41FA5}">
                      <a16:colId xmlns:a16="http://schemas.microsoft.com/office/drawing/2014/main" val="3025144209"/>
                    </a:ext>
                  </a:extLst>
                </a:gridCol>
                <a:gridCol w="2943246">
                  <a:extLst>
                    <a:ext uri="{9D8B030D-6E8A-4147-A177-3AD203B41FA5}">
                      <a16:colId xmlns:a16="http://schemas.microsoft.com/office/drawing/2014/main" val="4195357286"/>
                    </a:ext>
                  </a:extLst>
                </a:gridCol>
                <a:gridCol w="2290492">
                  <a:extLst>
                    <a:ext uri="{9D8B030D-6E8A-4147-A177-3AD203B41FA5}">
                      <a16:colId xmlns:a16="http://schemas.microsoft.com/office/drawing/2014/main" val="3295328464"/>
                    </a:ext>
                  </a:extLst>
                </a:gridCol>
              </a:tblGrid>
              <a:tr h="618446">
                <a:tc>
                  <a:txBody>
                    <a:bodyPr/>
                    <a:lstStyle/>
                    <a:p>
                      <a:endParaRPr lang="en-US"/>
                    </a:p>
                  </a:txBody>
                  <a:tcPr>
                    <a:lnL w="6350" cap="flat" cmpd="sng" algn="ctr">
                      <a:noFill/>
                      <a:prstDash val="solid"/>
                      <a:miter lim="800000"/>
                    </a:lnL>
                    <a:lnR w="12700" cap="flat" cmpd="sng" algn="ctr">
                      <a:solidFill>
                        <a:schemeClr val="tx1"/>
                      </a:solid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6350" cap="flat" cmpd="sng" algn="ctr">
                      <a:noFill/>
                      <a:prstDash val="solid"/>
                      <a:miter lim="800000"/>
                    </a:lnR>
                    <a:lnT w="6350" cap="flat" cmpd="sng" algn="ctr">
                      <a:noFill/>
                      <a:prstDash val="solid"/>
                      <a:miter lim="800000"/>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97815745"/>
                  </a:ext>
                </a:extLst>
              </a:tr>
              <a:tr h="618446">
                <a:tc>
                  <a:txBody>
                    <a:bodyPr/>
                    <a:lstStyle/>
                    <a:p>
                      <a:endParaRPr lang="en-US"/>
                    </a:p>
                  </a:txBody>
                  <a:tcPr>
                    <a:lnL w="6350" cap="flat" cmpd="sng" algn="ctr">
                      <a:noFill/>
                      <a:prstDash val="solid"/>
                      <a:miter lim="800000"/>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endParaRPr lang="en-US"/>
                    </a:p>
                  </a:txBody>
                  <a:tcPr>
                    <a:lnL w="12700" cap="flat" cmpd="sng" algn="ctr">
                      <a:solidFill>
                        <a:schemeClr val="tx1"/>
                      </a:solid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tc>
                  <a:txBody>
                    <a:bodyPr/>
                    <a:lstStyle/>
                    <a:p>
                      <a:endParaRPr lang="en-US" dirty="0"/>
                    </a:p>
                  </a:txBody>
                  <a:tcPr>
                    <a:lnL w="12700" cap="flat" cmpd="sng" algn="ctr">
                      <a:noFill/>
                      <a:prstDash val="solid"/>
                      <a:round/>
                      <a:headEnd type="none" w="med" len="med"/>
                      <a:tailEnd type="none" w="med" len="med"/>
                    </a:lnL>
                    <a:lnR w="6350" cap="flat" cmpd="sng" algn="ctr">
                      <a:noFill/>
                      <a:prstDash val="solid"/>
                      <a:miter lim="800000"/>
                    </a:lnR>
                    <a:lnT w="12700" cap="flat" cmpd="sng" algn="ctr">
                      <a:solidFill>
                        <a:schemeClr val="tx1"/>
                      </a:solidFill>
                      <a:prstDash val="solid"/>
                      <a:round/>
                      <a:headEnd type="none" w="med" len="med"/>
                      <a:tailEnd type="none" w="med" len="med"/>
                    </a:lnT>
                    <a:lnB w="6350" cap="flat" cmpd="sng" algn="ctr">
                      <a:noFill/>
                      <a:prstDash val="solid"/>
                      <a:miter lim="800000"/>
                    </a:lnB>
                    <a:lnTlToBr w="12700" cmpd="sng">
                      <a:noFill/>
                      <a:prstDash val="solid"/>
                    </a:lnTlToBr>
                    <a:lnBlToTr w="12700" cmpd="sng">
                      <a:noFill/>
                      <a:prstDash val="solid"/>
                    </a:lnBlToTr>
                  </a:tcPr>
                </a:tc>
                <a:extLst>
                  <a:ext uri="{0D108BD9-81ED-4DB2-BD59-A6C34878D82A}">
                    <a16:rowId xmlns:a16="http://schemas.microsoft.com/office/drawing/2014/main" val="3502198059"/>
                  </a:ext>
                </a:extLst>
              </a:tr>
            </a:tbl>
          </a:graphicData>
        </a:graphic>
      </p:graphicFrame>
    </p:spTree>
    <p:extLst>
      <p:ext uri="{BB962C8B-B14F-4D97-AF65-F5344CB8AC3E}">
        <p14:creationId xmlns:p14="http://schemas.microsoft.com/office/powerpoint/2010/main" val="165240083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EA51CA-4F33-56A6-9711-4D9F609AEEE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9FE01E7-9283-7A90-E920-4833BF63134B}"/>
              </a:ext>
            </a:extLst>
          </p:cNvPr>
          <p:cNvSpPr>
            <a:spLocks noGrp="1"/>
          </p:cNvSpPr>
          <p:nvPr>
            <p:ph type="title"/>
          </p:nvPr>
        </p:nvSpPr>
        <p:spPr/>
        <p:txBody>
          <a:bodyPr/>
          <a:lstStyle/>
          <a:p>
            <a:r>
              <a:rPr lang="en-US" dirty="0"/>
              <a:t>Sparse Scintillating </a:t>
            </a:r>
            <a:r>
              <a:rPr lang="en-US" dirty="0" err="1"/>
              <a:t>Fibre</a:t>
            </a:r>
            <a:endParaRPr lang="en-US" dirty="0"/>
          </a:p>
        </p:txBody>
      </p:sp>
      <p:sp>
        <p:nvSpPr>
          <p:cNvPr id="4" name="Date Placeholder 3">
            <a:extLst>
              <a:ext uri="{FF2B5EF4-FFF2-40B4-BE49-F238E27FC236}">
                <a16:creationId xmlns:a16="http://schemas.microsoft.com/office/drawing/2014/main" id="{706DB1C7-E823-EA3B-6B3A-FC9458BB57C2}"/>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3DA124FE-BAA9-A76A-DBC9-4FB1A4E9A697}"/>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15BB3705-79E6-A66B-A563-EA24F4985480}"/>
              </a:ext>
            </a:extLst>
          </p:cNvPr>
          <p:cNvSpPr>
            <a:spLocks noGrp="1"/>
          </p:cNvSpPr>
          <p:nvPr>
            <p:ph type="sldNum" sz="quarter" idx="12"/>
          </p:nvPr>
        </p:nvSpPr>
        <p:spPr/>
        <p:txBody>
          <a:bodyPr/>
          <a:lstStyle/>
          <a:p>
            <a:fld id="{CBA53E11-492D-48B3-9F9B-09541CA2A39A}" type="slidenum">
              <a:rPr lang="en-GB" smtClean="0"/>
              <a:t>7</a:t>
            </a:fld>
            <a:endParaRPr lang="en-GB"/>
          </a:p>
        </p:txBody>
      </p:sp>
      <p:sp>
        <p:nvSpPr>
          <p:cNvPr id="7" name="Subtitle 6">
            <a:extLst>
              <a:ext uri="{FF2B5EF4-FFF2-40B4-BE49-F238E27FC236}">
                <a16:creationId xmlns:a16="http://schemas.microsoft.com/office/drawing/2014/main" id="{F9B8A9CC-5627-B906-992A-62ADB7E788E3}"/>
              </a:ext>
            </a:extLst>
          </p:cNvPr>
          <p:cNvSpPr>
            <a:spLocks noGrp="1"/>
          </p:cNvSpPr>
          <p:nvPr>
            <p:ph type="subTitle" idx="13"/>
          </p:nvPr>
        </p:nvSpPr>
        <p:spPr/>
        <p:txBody>
          <a:bodyPr/>
          <a:lstStyle/>
          <a:p>
            <a:r>
              <a:rPr lang="en-US" dirty="0"/>
              <a:t>ANSYS ZEMAX Simulations of light transmission – Non sequential ray tracing mode</a:t>
            </a:r>
          </a:p>
        </p:txBody>
      </p:sp>
      <p:pic>
        <p:nvPicPr>
          <p:cNvPr id="9" name="Picture 8">
            <a:extLst>
              <a:ext uri="{FF2B5EF4-FFF2-40B4-BE49-F238E27FC236}">
                <a16:creationId xmlns:a16="http://schemas.microsoft.com/office/drawing/2014/main" id="{5A00FB5B-503E-A9C3-FAF8-CD2D278D1F1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393" y="3035965"/>
            <a:ext cx="6820748" cy="2721321"/>
          </a:xfrm>
          <a:prstGeom prst="rect">
            <a:avLst/>
          </a:prstGeom>
        </p:spPr>
      </p:pic>
      <p:pic>
        <p:nvPicPr>
          <p:cNvPr id="15" name="Picture 14">
            <a:extLst>
              <a:ext uri="{FF2B5EF4-FFF2-40B4-BE49-F238E27FC236}">
                <a16:creationId xmlns:a16="http://schemas.microsoft.com/office/drawing/2014/main" id="{F49DAEDE-34B5-DB85-DFF7-015D00CE3E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46548" y="3239156"/>
            <a:ext cx="4731059" cy="2721321"/>
          </a:xfrm>
          <a:prstGeom prst="rect">
            <a:avLst/>
          </a:prstGeom>
        </p:spPr>
      </p:pic>
      <p:sp>
        <p:nvSpPr>
          <p:cNvPr id="16" name="TextBox 15">
            <a:extLst>
              <a:ext uri="{FF2B5EF4-FFF2-40B4-BE49-F238E27FC236}">
                <a16:creationId xmlns:a16="http://schemas.microsoft.com/office/drawing/2014/main" id="{2CF5221A-3659-7E51-A0A9-C7213CDC2E38}"/>
              </a:ext>
            </a:extLst>
          </p:cNvPr>
          <p:cNvSpPr txBox="1"/>
          <p:nvPr/>
        </p:nvSpPr>
        <p:spPr>
          <a:xfrm>
            <a:off x="439838" y="1902375"/>
            <a:ext cx="6706710" cy="1018573"/>
          </a:xfrm>
          <a:prstGeom prst="rect">
            <a:avLst/>
          </a:prstGeom>
          <a:noFill/>
        </p:spPr>
        <p:txBody>
          <a:bodyPr wrap="square" lIns="0" tIns="0" rIns="0" bIns="0" rtlCol="0">
            <a:noAutofit/>
          </a:bodyPr>
          <a:lstStyle/>
          <a:p>
            <a:pPr algn="l">
              <a:lnSpc>
                <a:spcPct val="105000"/>
              </a:lnSpc>
            </a:pPr>
            <a:r>
              <a:rPr lang="en-US" sz="1600" b="1" dirty="0">
                <a:solidFill>
                  <a:schemeClr val="tx1"/>
                </a:solidFill>
              </a:rPr>
              <a:t>Simulation of Light in Realistic </a:t>
            </a:r>
            <a:r>
              <a:rPr lang="en-US" sz="1600" b="1" dirty="0" err="1">
                <a:solidFill>
                  <a:schemeClr val="tx1"/>
                </a:solidFill>
              </a:rPr>
              <a:t>Fibre</a:t>
            </a:r>
            <a:endParaRPr lang="en-US" sz="1600" b="1" dirty="0">
              <a:solidFill>
                <a:schemeClr val="tx1"/>
              </a:solidFill>
            </a:endParaRPr>
          </a:p>
          <a:p>
            <a:pPr marL="285750" indent="-285750">
              <a:lnSpc>
                <a:spcPct val="105000"/>
              </a:lnSpc>
              <a:buFont typeface="Arial" panose="020B0604020202020204" pitchFamily="34" charset="0"/>
              <a:buChar char="•"/>
            </a:pPr>
            <a:r>
              <a:rPr lang="en-US" sz="1600" dirty="0">
                <a:solidFill>
                  <a:schemeClr val="tx1"/>
                </a:solidFill>
              </a:rPr>
              <a:t>Point source </a:t>
            </a:r>
            <a:r>
              <a:rPr lang="en-US" sz="1600" dirty="0"/>
              <a:t>with a 70-degree </a:t>
            </a:r>
            <a:r>
              <a:rPr lang="en-US" sz="1600" dirty="0">
                <a:solidFill>
                  <a:schemeClr val="tx1"/>
                </a:solidFill>
              </a:rPr>
              <a:t>cone apex angle emitting to the right</a:t>
            </a:r>
          </a:p>
          <a:p>
            <a:pPr marL="285750" indent="-285750" algn="l">
              <a:lnSpc>
                <a:spcPct val="105000"/>
              </a:lnSpc>
              <a:buFont typeface="Arial" panose="020B0604020202020204" pitchFamily="34" charset="0"/>
              <a:buChar char="•"/>
            </a:pPr>
            <a:r>
              <a:rPr lang="en-US" sz="1600" dirty="0"/>
              <a:t>1W Source Power</a:t>
            </a:r>
          </a:p>
          <a:p>
            <a:pPr marL="285750" indent="-285750" algn="l">
              <a:lnSpc>
                <a:spcPct val="105000"/>
              </a:lnSpc>
              <a:buFont typeface="Arial" panose="020B0604020202020204" pitchFamily="34" charset="0"/>
              <a:buChar char="•"/>
            </a:pPr>
            <a:endParaRPr lang="en-US" sz="1600" dirty="0">
              <a:solidFill>
                <a:schemeClr val="tx1"/>
              </a:solidFill>
            </a:endParaRPr>
          </a:p>
        </p:txBody>
      </p:sp>
      <p:sp>
        <p:nvSpPr>
          <p:cNvPr id="17" name="TextBox 16">
            <a:extLst>
              <a:ext uri="{FF2B5EF4-FFF2-40B4-BE49-F238E27FC236}">
                <a16:creationId xmlns:a16="http://schemas.microsoft.com/office/drawing/2014/main" id="{5D8F73BA-D458-B82F-FCFD-163C4597DF46}"/>
              </a:ext>
            </a:extLst>
          </p:cNvPr>
          <p:cNvSpPr txBox="1"/>
          <p:nvPr/>
        </p:nvSpPr>
        <p:spPr>
          <a:xfrm>
            <a:off x="7787887" y="1901406"/>
            <a:ext cx="6706710" cy="1809049"/>
          </a:xfrm>
          <a:prstGeom prst="rect">
            <a:avLst/>
          </a:prstGeom>
          <a:noFill/>
        </p:spPr>
        <p:txBody>
          <a:bodyPr wrap="square" lIns="0" tIns="0" rIns="0" bIns="0" rtlCol="0">
            <a:noAutofit/>
          </a:bodyPr>
          <a:lstStyle/>
          <a:p>
            <a:pPr algn="l">
              <a:lnSpc>
                <a:spcPct val="105000"/>
              </a:lnSpc>
            </a:pPr>
            <a:r>
              <a:rPr lang="en-US" sz="1600" b="1" dirty="0">
                <a:solidFill>
                  <a:schemeClr val="tx1"/>
                </a:solidFill>
              </a:rPr>
              <a:t>Light Distribution Imaged to Camera</a:t>
            </a:r>
          </a:p>
          <a:p>
            <a:pPr marL="285750" indent="-285750" algn="l">
              <a:lnSpc>
                <a:spcPct val="105000"/>
              </a:lnSpc>
              <a:buFont typeface="Arial" panose="020B0604020202020204" pitchFamily="34" charset="0"/>
              <a:buChar char="•"/>
            </a:pPr>
            <a:r>
              <a:rPr lang="en-US" sz="1600" dirty="0"/>
              <a:t>F=25mm</a:t>
            </a:r>
          </a:p>
          <a:p>
            <a:pPr marL="285750" indent="-285750" algn="l">
              <a:lnSpc>
                <a:spcPct val="105000"/>
              </a:lnSpc>
              <a:buFont typeface="Arial" panose="020B0604020202020204" pitchFamily="34" charset="0"/>
              <a:buChar char="•"/>
            </a:pPr>
            <a:r>
              <a:rPr lang="en-US" sz="1600" dirty="0"/>
              <a:t>6mm aperture</a:t>
            </a:r>
          </a:p>
          <a:p>
            <a:pPr marL="285750" indent="-285750">
              <a:lnSpc>
                <a:spcPct val="105000"/>
              </a:lnSpc>
              <a:buFont typeface="Arial" panose="020B0604020202020204" pitchFamily="34" charset="0"/>
              <a:buChar char="•"/>
            </a:pPr>
            <a:r>
              <a:rPr lang="en-US" sz="1600" dirty="0"/>
              <a:t>150mm from the </a:t>
            </a:r>
            <a:r>
              <a:rPr lang="en-US" sz="1600" dirty="0" err="1"/>
              <a:t>fibre</a:t>
            </a:r>
            <a:r>
              <a:rPr lang="en-US" sz="1600" dirty="0"/>
              <a:t> end</a:t>
            </a:r>
          </a:p>
          <a:p>
            <a:pPr marL="285750" indent="-285750" algn="l">
              <a:lnSpc>
                <a:spcPct val="105000"/>
              </a:lnSpc>
              <a:buFont typeface="Arial" panose="020B0604020202020204" pitchFamily="34" charset="0"/>
              <a:buChar char="•"/>
            </a:pPr>
            <a:r>
              <a:rPr lang="en-US" sz="1600" b="1" dirty="0">
                <a:solidFill>
                  <a:srgbClr val="0000CD"/>
                </a:solidFill>
              </a:rPr>
              <a:t>&lt;0.1% of total source power transmitted</a:t>
            </a:r>
          </a:p>
          <a:p>
            <a:pPr marL="285750" indent="-285750" algn="l">
              <a:lnSpc>
                <a:spcPct val="105000"/>
              </a:lnSpc>
              <a:buFont typeface="Arial" panose="020B0604020202020204" pitchFamily="34" charset="0"/>
              <a:buChar char="•"/>
            </a:pPr>
            <a:endParaRPr lang="en-US" sz="1600" dirty="0">
              <a:solidFill>
                <a:schemeClr val="tx1"/>
              </a:solidFill>
            </a:endParaRPr>
          </a:p>
        </p:txBody>
      </p:sp>
    </p:spTree>
    <p:extLst>
      <p:ext uri="{BB962C8B-B14F-4D97-AF65-F5344CB8AC3E}">
        <p14:creationId xmlns:p14="http://schemas.microsoft.com/office/powerpoint/2010/main" val="332335416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CC6C2C-839B-8E46-E2B6-18068EAEBF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729DD93-63FE-D73A-83B9-30197DA73D1D}"/>
              </a:ext>
            </a:extLst>
          </p:cNvPr>
          <p:cNvSpPr>
            <a:spLocks noGrp="1"/>
          </p:cNvSpPr>
          <p:nvPr>
            <p:ph type="title"/>
          </p:nvPr>
        </p:nvSpPr>
        <p:spPr/>
        <p:txBody>
          <a:bodyPr/>
          <a:lstStyle/>
          <a:p>
            <a:r>
              <a:rPr lang="en-US" dirty="0"/>
              <a:t>Sparse Scintillating </a:t>
            </a:r>
            <a:r>
              <a:rPr lang="en-US" dirty="0" err="1"/>
              <a:t>Fibre</a:t>
            </a:r>
            <a:endParaRPr lang="en-US" dirty="0"/>
          </a:p>
        </p:txBody>
      </p:sp>
      <p:sp>
        <p:nvSpPr>
          <p:cNvPr id="4" name="Date Placeholder 3">
            <a:extLst>
              <a:ext uri="{FF2B5EF4-FFF2-40B4-BE49-F238E27FC236}">
                <a16:creationId xmlns:a16="http://schemas.microsoft.com/office/drawing/2014/main" id="{F3001E9B-8D92-34B9-0B75-233B234E7336}"/>
              </a:ext>
            </a:extLst>
          </p:cNvPr>
          <p:cNvSpPr>
            <a:spLocks noGrp="1"/>
          </p:cNvSpPr>
          <p:nvPr>
            <p:ph type="dt" sz="half" idx="10"/>
          </p:nvPr>
        </p:nvSpPr>
        <p:spPr/>
        <p:txBody>
          <a:bodyPr/>
          <a:lstStyle/>
          <a:p>
            <a:r>
              <a:rPr lang="en-GB"/>
              <a:t>18/09/2025</a:t>
            </a:r>
          </a:p>
        </p:txBody>
      </p:sp>
      <p:sp>
        <p:nvSpPr>
          <p:cNvPr id="5" name="Footer Placeholder 4">
            <a:extLst>
              <a:ext uri="{FF2B5EF4-FFF2-40B4-BE49-F238E27FC236}">
                <a16:creationId xmlns:a16="http://schemas.microsoft.com/office/drawing/2014/main" id="{4036B686-1CBE-3678-D8B5-06555BFB24E8}"/>
              </a:ext>
            </a:extLst>
          </p:cNvPr>
          <p:cNvSpPr>
            <a:spLocks noGrp="1"/>
          </p:cNvSpPr>
          <p:nvPr>
            <p:ph type="ftr" sz="quarter" idx="11"/>
          </p:nvPr>
        </p:nvSpPr>
        <p:spPr/>
        <p:txBody>
          <a:bodyPr/>
          <a:lstStyle/>
          <a:p>
            <a:r>
              <a:rPr lang="en-GB"/>
              <a:t>LhARA Collaboration Meeting</a:t>
            </a:r>
          </a:p>
        </p:txBody>
      </p:sp>
      <p:sp>
        <p:nvSpPr>
          <p:cNvPr id="6" name="Slide Number Placeholder 5">
            <a:extLst>
              <a:ext uri="{FF2B5EF4-FFF2-40B4-BE49-F238E27FC236}">
                <a16:creationId xmlns:a16="http://schemas.microsoft.com/office/drawing/2014/main" id="{79577BE7-9AA2-E6C4-8BC0-6C9923666E58}"/>
              </a:ext>
            </a:extLst>
          </p:cNvPr>
          <p:cNvSpPr>
            <a:spLocks noGrp="1"/>
          </p:cNvSpPr>
          <p:nvPr>
            <p:ph type="sldNum" sz="quarter" idx="12"/>
          </p:nvPr>
        </p:nvSpPr>
        <p:spPr/>
        <p:txBody>
          <a:bodyPr/>
          <a:lstStyle/>
          <a:p>
            <a:fld id="{CBA53E11-492D-48B3-9F9B-09541CA2A39A}" type="slidenum">
              <a:rPr lang="en-GB" smtClean="0"/>
              <a:t>8</a:t>
            </a:fld>
            <a:endParaRPr lang="en-GB"/>
          </a:p>
        </p:txBody>
      </p:sp>
      <p:sp>
        <p:nvSpPr>
          <p:cNvPr id="7" name="Subtitle 6">
            <a:extLst>
              <a:ext uri="{FF2B5EF4-FFF2-40B4-BE49-F238E27FC236}">
                <a16:creationId xmlns:a16="http://schemas.microsoft.com/office/drawing/2014/main" id="{D468EB8E-3A8B-223E-52CB-7DA1A9A71EE3}"/>
              </a:ext>
            </a:extLst>
          </p:cNvPr>
          <p:cNvSpPr>
            <a:spLocks noGrp="1"/>
          </p:cNvSpPr>
          <p:nvPr>
            <p:ph type="subTitle" idx="13"/>
          </p:nvPr>
        </p:nvSpPr>
        <p:spPr/>
        <p:txBody>
          <a:bodyPr/>
          <a:lstStyle/>
          <a:p>
            <a:r>
              <a:rPr lang="en-US" dirty="0"/>
              <a:t>Coupling to Transparent </a:t>
            </a:r>
            <a:r>
              <a:rPr lang="en-US" dirty="0" err="1"/>
              <a:t>Fibre</a:t>
            </a:r>
            <a:endParaRPr lang="en-US" dirty="0"/>
          </a:p>
        </p:txBody>
      </p:sp>
      <p:graphicFrame>
        <p:nvGraphicFramePr>
          <p:cNvPr id="10" name="Table 9">
            <a:extLst>
              <a:ext uri="{FF2B5EF4-FFF2-40B4-BE49-F238E27FC236}">
                <a16:creationId xmlns:a16="http://schemas.microsoft.com/office/drawing/2014/main" id="{DA5B7083-8F81-7194-3C34-29105783B78C}"/>
              </a:ext>
            </a:extLst>
          </p:cNvPr>
          <p:cNvGraphicFramePr>
            <a:graphicFrameLocks noGrp="1"/>
          </p:cNvGraphicFramePr>
          <p:nvPr>
            <p:extLst>
              <p:ext uri="{D42A27DB-BD31-4B8C-83A1-F6EECF244321}">
                <p14:modId xmlns:p14="http://schemas.microsoft.com/office/powerpoint/2010/main" val="938216729"/>
              </p:ext>
            </p:extLst>
          </p:nvPr>
        </p:nvGraphicFramePr>
        <p:xfrm>
          <a:off x="6913243" y="1381720"/>
          <a:ext cx="5066555" cy="4663440"/>
        </p:xfrm>
        <a:graphic>
          <a:graphicData uri="http://schemas.openxmlformats.org/drawingml/2006/table">
            <a:tbl>
              <a:tblPr firstRow="1" bandRow="1" bandCol="1">
                <a:tableStyleId>{69012ECD-51FC-41F1-AA8D-1B2483CD663E}</a:tableStyleId>
              </a:tblPr>
              <a:tblGrid>
                <a:gridCol w="1511243">
                  <a:extLst>
                    <a:ext uri="{9D8B030D-6E8A-4147-A177-3AD203B41FA5}">
                      <a16:colId xmlns:a16="http://schemas.microsoft.com/office/drawing/2014/main" val="2726593718"/>
                    </a:ext>
                  </a:extLst>
                </a:gridCol>
                <a:gridCol w="932073">
                  <a:extLst>
                    <a:ext uri="{9D8B030D-6E8A-4147-A177-3AD203B41FA5}">
                      <a16:colId xmlns:a16="http://schemas.microsoft.com/office/drawing/2014/main" val="2154018701"/>
                    </a:ext>
                  </a:extLst>
                </a:gridCol>
                <a:gridCol w="1134319">
                  <a:extLst>
                    <a:ext uri="{9D8B030D-6E8A-4147-A177-3AD203B41FA5}">
                      <a16:colId xmlns:a16="http://schemas.microsoft.com/office/drawing/2014/main" val="2724125932"/>
                    </a:ext>
                  </a:extLst>
                </a:gridCol>
                <a:gridCol w="1488920">
                  <a:extLst>
                    <a:ext uri="{9D8B030D-6E8A-4147-A177-3AD203B41FA5}">
                      <a16:colId xmlns:a16="http://schemas.microsoft.com/office/drawing/2014/main" val="72832006"/>
                    </a:ext>
                  </a:extLst>
                </a:gridCol>
              </a:tblGrid>
              <a:tr h="543790">
                <a:tc>
                  <a:txBody>
                    <a:bodyPr/>
                    <a:lstStyle/>
                    <a:p>
                      <a:r>
                        <a:rPr lang="en-US" dirty="0"/>
                        <a:t>Longitudinal Offset (mm)</a:t>
                      </a:r>
                    </a:p>
                  </a:txBody>
                  <a:tcPr/>
                </a:tc>
                <a:tc>
                  <a:txBody>
                    <a:bodyPr/>
                    <a:lstStyle/>
                    <a:p>
                      <a:r>
                        <a:rPr lang="en-US" dirty="0"/>
                        <a:t>Lateral Offset (mm)</a:t>
                      </a:r>
                    </a:p>
                  </a:txBody>
                  <a:tcPr/>
                </a:tc>
                <a:tc>
                  <a:txBody>
                    <a:bodyPr/>
                    <a:lstStyle/>
                    <a:p>
                      <a:r>
                        <a:rPr lang="en-US" dirty="0"/>
                        <a:t>Angular Offset (Degrees)</a:t>
                      </a:r>
                    </a:p>
                  </a:txBody>
                  <a:tcPr/>
                </a:tc>
                <a:tc>
                  <a:txBody>
                    <a:bodyPr/>
                    <a:lstStyle/>
                    <a:p>
                      <a:r>
                        <a:rPr lang="en-US" dirty="0"/>
                        <a:t>Power Transmission to Transparent </a:t>
                      </a:r>
                      <a:r>
                        <a:rPr lang="en-US" dirty="0" err="1"/>
                        <a:t>Fibre</a:t>
                      </a:r>
                      <a:endParaRPr lang="en-US" dirty="0"/>
                    </a:p>
                  </a:txBody>
                  <a:tcPr/>
                </a:tc>
                <a:extLst>
                  <a:ext uri="{0D108BD9-81ED-4DB2-BD59-A6C34878D82A}">
                    <a16:rowId xmlns:a16="http://schemas.microsoft.com/office/drawing/2014/main" val="1914822227"/>
                  </a:ext>
                </a:extLst>
              </a:tr>
              <a:tr h="238494">
                <a:tc>
                  <a:txBody>
                    <a:bodyPr/>
                    <a:lstStyle/>
                    <a:p>
                      <a:r>
                        <a:rPr lang="en-US" dirty="0"/>
                        <a:t>0.1</a:t>
                      </a:r>
                    </a:p>
                  </a:txBody>
                  <a:tcPr/>
                </a:tc>
                <a:tc>
                  <a:txBody>
                    <a:bodyPr/>
                    <a:lstStyle/>
                    <a:p>
                      <a:r>
                        <a:rPr lang="en-US" dirty="0"/>
                        <a:t>0.00</a:t>
                      </a:r>
                    </a:p>
                  </a:txBody>
                  <a:tcPr/>
                </a:tc>
                <a:tc>
                  <a:txBody>
                    <a:bodyPr/>
                    <a:lstStyle/>
                    <a:p>
                      <a:pPr marL="0" marR="0" lvl="0" indent="0" algn="l" defTabSz="685765" rtl="0" eaLnBrk="1" fontAlgn="auto" latinLnBrk="0" hangingPunct="1">
                        <a:lnSpc>
                          <a:spcPct val="100000"/>
                        </a:lnSpc>
                        <a:spcBef>
                          <a:spcPts val="0"/>
                        </a:spcBef>
                        <a:spcAft>
                          <a:spcPts val="0"/>
                        </a:spcAft>
                        <a:buClrTx/>
                        <a:buSzTx/>
                        <a:buFontTx/>
                        <a:buNone/>
                        <a:tabLst/>
                        <a:defRPr/>
                      </a:pPr>
                      <a:r>
                        <a:rPr lang="en-US" dirty="0"/>
                        <a:t>0.0</a:t>
                      </a:r>
                    </a:p>
                  </a:txBody>
                  <a:tcPr/>
                </a:tc>
                <a:tc>
                  <a:txBody>
                    <a:bodyPr/>
                    <a:lstStyle/>
                    <a:p>
                      <a:r>
                        <a:rPr lang="en-US" dirty="0"/>
                        <a:t>37.3%</a:t>
                      </a:r>
                    </a:p>
                  </a:txBody>
                  <a:tcPr/>
                </a:tc>
                <a:extLst>
                  <a:ext uri="{0D108BD9-81ED-4DB2-BD59-A6C34878D82A}">
                    <a16:rowId xmlns:a16="http://schemas.microsoft.com/office/drawing/2014/main" val="1926042168"/>
                  </a:ext>
                </a:extLst>
              </a:tr>
              <a:tr h="238494">
                <a:tc>
                  <a:txBody>
                    <a:bodyPr/>
                    <a:lstStyle/>
                    <a:p>
                      <a:r>
                        <a:rPr lang="en-US" dirty="0"/>
                        <a:t>0.5</a:t>
                      </a:r>
                    </a:p>
                  </a:txBody>
                  <a:tcPr/>
                </a:tc>
                <a:tc>
                  <a:txBody>
                    <a:bodyPr/>
                    <a:lstStyle/>
                    <a:p>
                      <a:pPr marL="0" marR="0" lvl="0" indent="0" algn="l" defTabSz="685765" rtl="0" eaLnBrk="1" fontAlgn="auto" latinLnBrk="0" hangingPunct="1">
                        <a:lnSpc>
                          <a:spcPct val="100000"/>
                        </a:lnSpc>
                        <a:spcBef>
                          <a:spcPts val="0"/>
                        </a:spcBef>
                        <a:spcAft>
                          <a:spcPts val="0"/>
                        </a:spcAft>
                        <a:buClrTx/>
                        <a:buSzTx/>
                        <a:buFontTx/>
                        <a:buNone/>
                        <a:tabLst/>
                        <a:defRPr/>
                      </a:pPr>
                      <a:r>
                        <a:rPr lang="en-US" dirty="0"/>
                        <a:t>0.00</a:t>
                      </a:r>
                    </a:p>
                  </a:txBody>
                  <a:tcPr/>
                </a:tc>
                <a:tc>
                  <a:txBody>
                    <a:bodyPr/>
                    <a:lstStyle/>
                    <a:p>
                      <a:pPr marL="0" marR="0" lvl="0" indent="0" algn="l" defTabSz="685765" rtl="0" eaLnBrk="1" fontAlgn="auto" latinLnBrk="0" hangingPunct="1">
                        <a:lnSpc>
                          <a:spcPct val="100000"/>
                        </a:lnSpc>
                        <a:spcBef>
                          <a:spcPts val="0"/>
                        </a:spcBef>
                        <a:spcAft>
                          <a:spcPts val="0"/>
                        </a:spcAft>
                        <a:buClrTx/>
                        <a:buSzTx/>
                        <a:buFontTx/>
                        <a:buNone/>
                        <a:tabLst/>
                        <a:defRPr/>
                      </a:pPr>
                      <a:r>
                        <a:rPr lang="en-US" dirty="0"/>
                        <a:t>0.0</a:t>
                      </a:r>
                    </a:p>
                  </a:txBody>
                  <a:tcPr/>
                </a:tc>
                <a:tc>
                  <a:txBody>
                    <a:bodyPr/>
                    <a:lstStyle/>
                    <a:p>
                      <a:r>
                        <a:rPr lang="en-US" dirty="0"/>
                        <a:t>9.7%</a:t>
                      </a:r>
                    </a:p>
                  </a:txBody>
                  <a:tcPr/>
                </a:tc>
                <a:extLst>
                  <a:ext uri="{0D108BD9-81ED-4DB2-BD59-A6C34878D82A}">
                    <a16:rowId xmlns:a16="http://schemas.microsoft.com/office/drawing/2014/main" val="2107239452"/>
                  </a:ext>
                </a:extLst>
              </a:tr>
              <a:tr h="238494">
                <a:tc>
                  <a:txBody>
                    <a:bodyPr/>
                    <a:lstStyle/>
                    <a:p>
                      <a:r>
                        <a:rPr lang="en-US" dirty="0"/>
                        <a:t>1.0</a:t>
                      </a:r>
                    </a:p>
                  </a:txBody>
                  <a:tcPr/>
                </a:tc>
                <a:tc>
                  <a:txBody>
                    <a:bodyPr/>
                    <a:lstStyle/>
                    <a:p>
                      <a:pPr marL="0" marR="0" lvl="0" indent="0" algn="l" defTabSz="685765" rtl="0" eaLnBrk="1" fontAlgn="auto" latinLnBrk="0" hangingPunct="1">
                        <a:lnSpc>
                          <a:spcPct val="100000"/>
                        </a:lnSpc>
                        <a:spcBef>
                          <a:spcPts val="0"/>
                        </a:spcBef>
                        <a:spcAft>
                          <a:spcPts val="0"/>
                        </a:spcAft>
                        <a:buClrTx/>
                        <a:buSzTx/>
                        <a:buFontTx/>
                        <a:buNone/>
                        <a:tabLst/>
                        <a:defRPr/>
                      </a:pPr>
                      <a:r>
                        <a:rPr lang="en-US" dirty="0"/>
                        <a:t>0.00</a:t>
                      </a:r>
                    </a:p>
                  </a:txBody>
                  <a:tcPr/>
                </a:tc>
                <a:tc>
                  <a:txBody>
                    <a:bodyPr/>
                    <a:lstStyle/>
                    <a:p>
                      <a:pPr marL="0" marR="0" lvl="0" indent="0" algn="l" defTabSz="685765" rtl="0" eaLnBrk="1" fontAlgn="auto" latinLnBrk="0" hangingPunct="1">
                        <a:lnSpc>
                          <a:spcPct val="100000"/>
                        </a:lnSpc>
                        <a:spcBef>
                          <a:spcPts val="0"/>
                        </a:spcBef>
                        <a:spcAft>
                          <a:spcPts val="0"/>
                        </a:spcAft>
                        <a:buClrTx/>
                        <a:buSzTx/>
                        <a:buFontTx/>
                        <a:buNone/>
                        <a:tabLst/>
                        <a:defRPr/>
                      </a:pPr>
                      <a:r>
                        <a:rPr lang="en-US" dirty="0"/>
                        <a:t>0.0</a:t>
                      </a:r>
                    </a:p>
                  </a:txBody>
                  <a:tcPr/>
                </a:tc>
                <a:tc>
                  <a:txBody>
                    <a:bodyPr/>
                    <a:lstStyle/>
                    <a:p>
                      <a:r>
                        <a:rPr lang="en-US" dirty="0"/>
                        <a:t>3.1%</a:t>
                      </a:r>
                    </a:p>
                  </a:txBody>
                  <a:tcPr/>
                </a:tc>
                <a:extLst>
                  <a:ext uri="{0D108BD9-81ED-4DB2-BD59-A6C34878D82A}">
                    <a16:rowId xmlns:a16="http://schemas.microsoft.com/office/drawing/2014/main" val="3598087592"/>
                  </a:ext>
                </a:extLst>
              </a:tr>
              <a:tr h="238494">
                <a:tc>
                  <a:txBody>
                    <a:bodyPr/>
                    <a:lstStyle/>
                    <a:p>
                      <a:r>
                        <a:rPr lang="en-US" dirty="0"/>
                        <a:t>0.1</a:t>
                      </a:r>
                    </a:p>
                  </a:txBody>
                  <a:tcPr/>
                </a:tc>
                <a:tc>
                  <a:txBody>
                    <a:bodyPr/>
                    <a:lstStyle/>
                    <a:p>
                      <a:pPr marL="0" marR="0" lvl="0" indent="0" algn="l" defTabSz="685765" rtl="0" eaLnBrk="1" fontAlgn="auto" latinLnBrk="0" hangingPunct="1">
                        <a:lnSpc>
                          <a:spcPct val="100000"/>
                        </a:lnSpc>
                        <a:spcBef>
                          <a:spcPts val="0"/>
                        </a:spcBef>
                        <a:spcAft>
                          <a:spcPts val="0"/>
                        </a:spcAft>
                        <a:buClrTx/>
                        <a:buSzTx/>
                        <a:buFontTx/>
                        <a:buNone/>
                        <a:tabLst/>
                        <a:defRPr/>
                      </a:pPr>
                      <a:r>
                        <a:rPr lang="en-US" dirty="0"/>
                        <a:t>0.05</a:t>
                      </a:r>
                    </a:p>
                  </a:txBody>
                  <a:tcPr/>
                </a:tc>
                <a:tc>
                  <a:txBody>
                    <a:bodyPr/>
                    <a:lstStyle/>
                    <a:p>
                      <a:pPr marL="0" marR="0" lvl="0" indent="0" algn="l" defTabSz="685765" rtl="0" eaLnBrk="1" fontAlgn="auto" latinLnBrk="0" hangingPunct="1">
                        <a:lnSpc>
                          <a:spcPct val="100000"/>
                        </a:lnSpc>
                        <a:spcBef>
                          <a:spcPts val="0"/>
                        </a:spcBef>
                        <a:spcAft>
                          <a:spcPts val="0"/>
                        </a:spcAft>
                        <a:buClrTx/>
                        <a:buSzTx/>
                        <a:buFontTx/>
                        <a:buNone/>
                        <a:tabLst/>
                        <a:defRPr/>
                      </a:pPr>
                      <a:r>
                        <a:rPr lang="en-US" dirty="0"/>
                        <a:t>0.0</a:t>
                      </a:r>
                    </a:p>
                  </a:txBody>
                  <a:tcPr/>
                </a:tc>
                <a:tc>
                  <a:txBody>
                    <a:bodyPr/>
                    <a:lstStyle/>
                    <a:p>
                      <a:r>
                        <a:rPr lang="en-US" dirty="0"/>
                        <a:t>36.8%</a:t>
                      </a:r>
                    </a:p>
                  </a:txBody>
                  <a:tcPr/>
                </a:tc>
                <a:extLst>
                  <a:ext uri="{0D108BD9-81ED-4DB2-BD59-A6C34878D82A}">
                    <a16:rowId xmlns:a16="http://schemas.microsoft.com/office/drawing/2014/main" val="981151975"/>
                  </a:ext>
                </a:extLst>
              </a:tr>
              <a:tr h="238494">
                <a:tc>
                  <a:txBody>
                    <a:bodyPr/>
                    <a:lstStyle/>
                    <a:p>
                      <a:r>
                        <a:rPr lang="en-US" dirty="0"/>
                        <a:t>0.5</a:t>
                      </a:r>
                    </a:p>
                  </a:txBody>
                  <a:tcPr/>
                </a:tc>
                <a:tc>
                  <a:txBody>
                    <a:bodyPr/>
                    <a:lstStyle/>
                    <a:p>
                      <a:pPr marL="0" marR="0" lvl="0" indent="0" algn="l" defTabSz="685765" rtl="0" eaLnBrk="1" fontAlgn="auto" latinLnBrk="0" hangingPunct="1">
                        <a:lnSpc>
                          <a:spcPct val="100000"/>
                        </a:lnSpc>
                        <a:spcBef>
                          <a:spcPts val="0"/>
                        </a:spcBef>
                        <a:spcAft>
                          <a:spcPts val="0"/>
                        </a:spcAft>
                        <a:buClrTx/>
                        <a:buSzTx/>
                        <a:buFontTx/>
                        <a:buNone/>
                        <a:tabLst/>
                        <a:defRPr/>
                      </a:pPr>
                      <a:r>
                        <a:rPr lang="en-US" dirty="0"/>
                        <a:t>0.05</a:t>
                      </a:r>
                    </a:p>
                  </a:txBody>
                  <a:tcPr/>
                </a:tc>
                <a:tc>
                  <a:txBody>
                    <a:bodyPr/>
                    <a:lstStyle/>
                    <a:p>
                      <a:pPr marL="0" marR="0" lvl="0" indent="0" algn="l" defTabSz="685765" rtl="0" eaLnBrk="1" fontAlgn="auto" latinLnBrk="0" hangingPunct="1">
                        <a:lnSpc>
                          <a:spcPct val="100000"/>
                        </a:lnSpc>
                        <a:spcBef>
                          <a:spcPts val="0"/>
                        </a:spcBef>
                        <a:spcAft>
                          <a:spcPts val="0"/>
                        </a:spcAft>
                        <a:buClrTx/>
                        <a:buSzTx/>
                        <a:buFontTx/>
                        <a:buNone/>
                        <a:tabLst/>
                        <a:defRPr/>
                      </a:pPr>
                      <a:r>
                        <a:rPr lang="en-US" dirty="0"/>
                        <a:t>0.0</a:t>
                      </a:r>
                    </a:p>
                  </a:txBody>
                  <a:tcPr/>
                </a:tc>
                <a:tc>
                  <a:txBody>
                    <a:bodyPr/>
                    <a:lstStyle/>
                    <a:p>
                      <a:r>
                        <a:rPr lang="en-US" dirty="0"/>
                        <a:t>9.7%</a:t>
                      </a:r>
                    </a:p>
                  </a:txBody>
                  <a:tcPr/>
                </a:tc>
                <a:extLst>
                  <a:ext uri="{0D108BD9-81ED-4DB2-BD59-A6C34878D82A}">
                    <a16:rowId xmlns:a16="http://schemas.microsoft.com/office/drawing/2014/main" val="3002992590"/>
                  </a:ext>
                </a:extLst>
              </a:tr>
              <a:tr h="238494">
                <a:tc>
                  <a:txBody>
                    <a:bodyPr/>
                    <a:lstStyle/>
                    <a:p>
                      <a:r>
                        <a:rPr lang="en-US" dirty="0"/>
                        <a:t>0.1</a:t>
                      </a:r>
                    </a:p>
                  </a:txBody>
                  <a:tcPr/>
                </a:tc>
                <a:tc>
                  <a:txBody>
                    <a:bodyPr/>
                    <a:lstStyle/>
                    <a:p>
                      <a:r>
                        <a:rPr lang="en-US" dirty="0"/>
                        <a:t>0.10</a:t>
                      </a:r>
                    </a:p>
                  </a:txBody>
                  <a:tcPr/>
                </a:tc>
                <a:tc>
                  <a:txBody>
                    <a:bodyPr/>
                    <a:lstStyle/>
                    <a:p>
                      <a:pPr marL="0" marR="0" lvl="0" indent="0" algn="l" defTabSz="685765" rtl="0" eaLnBrk="1" fontAlgn="auto" latinLnBrk="0" hangingPunct="1">
                        <a:lnSpc>
                          <a:spcPct val="100000"/>
                        </a:lnSpc>
                        <a:spcBef>
                          <a:spcPts val="0"/>
                        </a:spcBef>
                        <a:spcAft>
                          <a:spcPts val="0"/>
                        </a:spcAft>
                        <a:buClrTx/>
                        <a:buSzTx/>
                        <a:buFontTx/>
                        <a:buNone/>
                        <a:tabLst/>
                        <a:defRPr/>
                      </a:pPr>
                      <a:r>
                        <a:rPr lang="en-US" dirty="0"/>
                        <a:t>0.0</a:t>
                      </a:r>
                    </a:p>
                  </a:txBody>
                  <a:tcPr/>
                </a:tc>
                <a:tc>
                  <a:txBody>
                    <a:bodyPr/>
                    <a:lstStyle/>
                    <a:p>
                      <a:r>
                        <a:rPr lang="en-US" dirty="0"/>
                        <a:t>35.0%</a:t>
                      </a:r>
                    </a:p>
                  </a:txBody>
                  <a:tcPr/>
                </a:tc>
                <a:extLst>
                  <a:ext uri="{0D108BD9-81ED-4DB2-BD59-A6C34878D82A}">
                    <a16:rowId xmlns:a16="http://schemas.microsoft.com/office/drawing/2014/main" val="3802545530"/>
                  </a:ext>
                </a:extLst>
              </a:tr>
              <a:tr h="238494">
                <a:tc>
                  <a:txBody>
                    <a:bodyPr/>
                    <a:lstStyle/>
                    <a:p>
                      <a:r>
                        <a:rPr lang="en-US" dirty="0"/>
                        <a:t>0.5</a:t>
                      </a:r>
                    </a:p>
                  </a:txBody>
                  <a:tcPr/>
                </a:tc>
                <a:tc>
                  <a:txBody>
                    <a:bodyPr/>
                    <a:lstStyle/>
                    <a:p>
                      <a:pPr marL="0" marR="0" lvl="0" indent="0" algn="l" defTabSz="685765" rtl="0" eaLnBrk="1" fontAlgn="auto" latinLnBrk="0" hangingPunct="1">
                        <a:lnSpc>
                          <a:spcPct val="100000"/>
                        </a:lnSpc>
                        <a:spcBef>
                          <a:spcPts val="0"/>
                        </a:spcBef>
                        <a:spcAft>
                          <a:spcPts val="0"/>
                        </a:spcAft>
                        <a:buClrTx/>
                        <a:buSzTx/>
                        <a:buFontTx/>
                        <a:buNone/>
                        <a:tabLst/>
                        <a:defRPr/>
                      </a:pPr>
                      <a:r>
                        <a:rPr lang="en-US" dirty="0"/>
                        <a:t>0.10</a:t>
                      </a:r>
                    </a:p>
                  </a:txBody>
                  <a:tcPr/>
                </a:tc>
                <a:tc>
                  <a:txBody>
                    <a:bodyPr/>
                    <a:lstStyle/>
                    <a:p>
                      <a:pPr marL="0" marR="0" lvl="0" indent="0" algn="l" defTabSz="685765" rtl="0" eaLnBrk="1" fontAlgn="auto" latinLnBrk="0" hangingPunct="1">
                        <a:lnSpc>
                          <a:spcPct val="100000"/>
                        </a:lnSpc>
                        <a:spcBef>
                          <a:spcPts val="0"/>
                        </a:spcBef>
                        <a:spcAft>
                          <a:spcPts val="0"/>
                        </a:spcAft>
                        <a:buClrTx/>
                        <a:buSzTx/>
                        <a:buFontTx/>
                        <a:buNone/>
                        <a:tabLst/>
                        <a:defRPr/>
                      </a:pPr>
                      <a:r>
                        <a:rPr lang="en-US" dirty="0"/>
                        <a:t>0.0</a:t>
                      </a:r>
                    </a:p>
                  </a:txBody>
                  <a:tcPr/>
                </a:tc>
                <a:tc>
                  <a:txBody>
                    <a:bodyPr/>
                    <a:lstStyle/>
                    <a:p>
                      <a:r>
                        <a:rPr lang="en-US" dirty="0"/>
                        <a:t>9.3%</a:t>
                      </a:r>
                    </a:p>
                  </a:txBody>
                  <a:tcPr/>
                </a:tc>
                <a:extLst>
                  <a:ext uri="{0D108BD9-81ED-4DB2-BD59-A6C34878D82A}">
                    <a16:rowId xmlns:a16="http://schemas.microsoft.com/office/drawing/2014/main" val="1125696574"/>
                  </a:ext>
                </a:extLst>
              </a:tr>
              <a:tr h="238494">
                <a:tc>
                  <a:txBody>
                    <a:bodyPr/>
                    <a:lstStyle/>
                    <a:p>
                      <a:r>
                        <a:rPr lang="en-US" dirty="0"/>
                        <a:t>0.5</a:t>
                      </a:r>
                    </a:p>
                  </a:txBody>
                  <a:tcPr/>
                </a:tc>
                <a:tc>
                  <a:txBody>
                    <a:bodyPr/>
                    <a:lstStyle/>
                    <a:p>
                      <a:pPr marL="0" marR="0" lvl="0" indent="0" algn="l" defTabSz="685765" rtl="0" eaLnBrk="1" fontAlgn="auto" latinLnBrk="0" hangingPunct="1">
                        <a:lnSpc>
                          <a:spcPct val="100000"/>
                        </a:lnSpc>
                        <a:spcBef>
                          <a:spcPts val="0"/>
                        </a:spcBef>
                        <a:spcAft>
                          <a:spcPts val="0"/>
                        </a:spcAft>
                        <a:buClrTx/>
                        <a:buSzTx/>
                        <a:buFontTx/>
                        <a:buNone/>
                        <a:tabLst/>
                        <a:defRPr/>
                      </a:pPr>
                      <a:r>
                        <a:rPr lang="en-US" dirty="0"/>
                        <a:t>0.00</a:t>
                      </a:r>
                    </a:p>
                  </a:txBody>
                  <a:tcPr/>
                </a:tc>
                <a:tc>
                  <a:txBody>
                    <a:bodyPr/>
                    <a:lstStyle/>
                    <a:p>
                      <a:r>
                        <a:rPr lang="en-US" dirty="0"/>
                        <a:t>1.0</a:t>
                      </a:r>
                    </a:p>
                  </a:txBody>
                  <a:tcPr/>
                </a:tc>
                <a:tc>
                  <a:txBody>
                    <a:bodyPr/>
                    <a:lstStyle/>
                    <a:p>
                      <a:r>
                        <a:rPr lang="en-US" dirty="0"/>
                        <a:t>9.7%</a:t>
                      </a:r>
                    </a:p>
                  </a:txBody>
                  <a:tcPr/>
                </a:tc>
                <a:extLst>
                  <a:ext uri="{0D108BD9-81ED-4DB2-BD59-A6C34878D82A}">
                    <a16:rowId xmlns:a16="http://schemas.microsoft.com/office/drawing/2014/main" val="3492265345"/>
                  </a:ext>
                </a:extLst>
              </a:tr>
              <a:tr h="238494">
                <a:tc>
                  <a:txBody>
                    <a:bodyPr/>
                    <a:lstStyle/>
                    <a:p>
                      <a:r>
                        <a:rPr lang="en-US" dirty="0"/>
                        <a:t>0.5</a:t>
                      </a:r>
                    </a:p>
                  </a:txBody>
                  <a:tcPr/>
                </a:tc>
                <a:tc>
                  <a:txBody>
                    <a:bodyPr/>
                    <a:lstStyle/>
                    <a:p>
                      <a:pPr marL="0" marR="0" lvl="0" indent="0" algn="l" defTabSz="685765" rtl="0" eaLnBrk="1" fontAlgn="auto" latinLnBrk="0" hangingPunct="1">
                        <a:lnSpc>
                          <a:spcPct val="100000"/>
                        </a:lnSpc>
                        <a:spcBef>
                          <a:spcPts val="0"/>
                        </a:spcBef>
                        <a:spcAft>
                          <a:spcPts val="0"/>
                        </a:spcAft>
                        <a:buClrTx/>
                        <a:buSzTx/>
                        <a:buFontTx/>
                        <a:buNone/>
                        <a:tabLst/>
                        <a:defRPr/>
                      </a:pPr>
                      <a:r>
                        <a:rPr lang="en-US" dirty="0"/>
                        <a:t>0.00</a:t>
                      </a:r>
                    </a:p>
                  </a:txBody>
                  <a:tcPr/>
                </a:tc>
                <a:tc>
                  <a:txBody>
                    <a:bodyPr/>
                    <a:lstStyle/>
                    <a:p>
                      <a:r>
                        <a:rPr lang="en-US" dirty="0"/>
                        <a:t>3.0</a:t>
                      </a:r>
                    </a:p>
                  </a:txBody>
                  <a:tcPr/>
                </a:tc>
                <a:tc>
                  <a:txBody>
                    <a:bodyPr/>
                    <a:lstStyle/>
                    <a:p>
                      <a:r>
                        <a:rPr lang="en-US" dirty="0"/>
                        <a:t>9.7%</a:t>
                      </a:r>
                    </a:p>
                  </a:txBody>
                  <a:tcPr/>
                </a:tc>
                <a:extLst>
                  <a:ext uri="{0D108BD9-81ED-4DB2-BD59-A6C34878D82A}">
                    <a16:rowId xmlns:a16="http://schemas.microsoft.com/office/drawing/2014/main" val="4167898009"/>
                  </a:ext>
                </a:extLst>
              </a:tr>
              <a:tr h="238494">
                <a:tc>
                  <a:txBody>
                    <a:bodyPr/>
                    <a:lstStyle/>
                    <a:p>
                      <a:r>
                        <a:rPr lang="en-US" dirty="0"/>
                        <a:t>0.5</a:t>
                      </a:r>
                    </a:p>
                  </a:txBody>
                  <a:tcPr/>
                </a:tc>
                <a:tc>
                  <a:txBody>
                    <a:bodyPr/>
                    <a:lstStyle/>
                    <a:p>
                      <a:pPr marL="0" marR="0" lvl="0" indent="0" algn="l" defTabSz="685765" rtl="0" eaLnBrk="1" fontAlgn="auto" latinLnBrk="0" hangingPunct="1">
                        <a:lnSpc>
                          <a:spcPct val="100000"/>
                        </a:lnSpc>
                        <a:spcBef>
                          <a:spcPts val="0"/>
                        </a:spcBef>
                        <a:spcAft>
                          <a:spcPts val="0"/>
                        </a:spcAft>
                        <a:buClrTx/>
                        <a:buSzTx/>
                        <a:buFontTx/>
                        <a:buNone/>
                        <a:tabLst/>
                        <a:defRPr/>
                      </a:pPr>
                      <a:r>
                        <a:rPr lang="en-US" dirty="0"/>
                        <a:t>0.00</a:t>
                      </a:r>
                    </a:p>
                  </a:txBody>
                  <a:tcPr/>
                </a:tc>
                <a:tc>
                  <a:txBody>
                    <a:bodyPr/>
                    <a:lstStyle/>
                    <a:p>
                      <a:r>
                        <a:rPr lang="en-US" dirty="0"/>
                        <a:t>5.0</a:t>
                      </a:r>
                    </a:p>
                  </a:txBody>
                  <a:tcPr/>
                </a:tc>
                <a:tc>
                  <a:txBody>
                    <a:bodyPr/>
                    <a:lstStyle/>
                    <a:p>
                      <a:r>
                        <a:rPr lang="en-US" dirty="0"/>
                        <a:t>9.7%</a:t>
                      </a:r>
                    </a:p>
                  </a:txBody>
                  <a:tcPr/>
                </a:tc>
                <a:extLst>
                  <a:ext uri="{0D108BD9-81ED-4DB2-BD59-A6C34878D82A}">
                    <a16:rowId xmlns:a16="http://schemas.microsoft.com/office/drawing/2014/main" val="1614609453"/>
                  </a:ext>
                </a:extLst>
              </a:tr>
            </a:tbl>
          </a:graphicData>
        </a:graphic>
      </p:graphicFrame>
      <p:pic>
        <p:nvPicPr>
          <p:cNvPr id="11" name="Picture 10">
            <a:extLst>
              <a:ext uri="{FF2B5EF4-FFF2-40B4-BE49-F238E27FC236}">
                <a16:creationId xmlns:a16="http://schemas.microsoft.com/office/drawing/2014/main" id="{8A457694-C04F-7320-5A0C-D39E9619DD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5800" y="1381720"/>
            <a:ext cx="6203946" cy="1952966"/>
          </a:xfrm>
          <a:prstGeom prst="rect">
            <a:avLst/>
          </a:prstGeom>
        </p:spPr>
      </p:pic>
      <p:sp>
        <p:nvSpPr>
          <p:cNvPr id="12" name="TextBox 11">
            <a:extLst>
              <a:ext uri="{FF2B5EF4-FFF2-40B4-BE49-F238E27FC236}">
                <a16:creationId xmlns:a16="http://schemas.microsoft.com/office/drawing/2014/main" id="{3DB6FAB1-67E5-319B-9F79-0FCF241FB2C1}"/>
              </a:ext>
            </a:extLst>
          </p:cNvPr>
          <p:cNvSpPr txBox="1"/>
          <p:nvPr/>
        </p:nvSpPr>
        <p:spPr>
          <a:xfrm>
            <a:off x="520861" y="3611301"/>
            <a:ext cx="5734385" cy="2433859"/>
          </a:xfrm>
          <a:prstGeom prst="rect">
            <a:avLst/>
          </a:prstGeom>
          <a:noFill/>
        </p:spPr>
        <p:txBody>
          <a:bodyPr wrap="square" lIns="0" tIns="0" rIns="0" bIns="0" rtlCol="0">
            <a:noAutofit/>
          </a:bodyPr>
          <a:lstStyle/>
          <a:p>
            <a:pPr algn="l">
              <a:lnSpc>
                <a:spcPct val="105000"/>
              </a:lnSpc>
            </a:pPr>
            <a:r>
              <a:rPr lang="en-US" sz="1600" b="1" dirty="0">
                <a:solidFill>
                  <a:schemeClr val="tx1"/>
                </a:solidFill>
              </a:rPr>
              <a:t>Transparent </a:t>
            </a:r>
            <a:r>
              <a:rPr lang="en-US" sz="1600" b="1" dirty="0" err="1">
                <a:solidFill>
                  <a:schemeClr val="tx1"/>
                </a:solidFill>
              </a:rPr>
              <a:t>Fibre</a:t>
            </a:r>
            <a:r>
              <a:rPr lang="en-US" sz="1600" b="1" dirty="0">
                <a:solidFill>
                  <a:schemeClr val="tx1"/>
                </a:solidFill>
              </a:rPr>
              <a:t> matched to scintillating </a:t>
            </a:r>
            <a:r>
              <a:rPr lang="en-US" sz="1600" b="1" dirty="0" err="1">
                <a:solidFill>
                  <a:schemeClr val="tx1"/>
                </a:solidFill>
              </a:rPr>
              <a:t>fibre</a:t>
            </a:r>
            <a:endParaRPr lang="en-US" sz="1600" b="1" dirty="0"/>
          </a:p>
          <a:p>
            <a:pPr marL="285750" indent="-285750" algn="l">
              <a:lnSpc>
                <a:spcPct val="105000"/>
              </a:lnSpc>
              <a:buFont typeface="Arial" panose="020B0604020202020204" pitchFamily="34" charset="0"/>
              <a:buChar char="•"/>
            </a:pPr>
            <a:r>
              <a:rPr lang="en-US" sz="1600" dirty="0"/>
              <a:t>500 </a:t>
            </a:r>
            <a:r>
              <a:rPr lang="en-US" sz="1600" dirty="0">
                <a:sym typeface="Symbol" panose="05050102010706020507" pitchFamily="18" charset="2"/>
              </a:rPr>
              <a:t></a:t>
            </a:r>
            <a:r>
              <a:rPr lang="en-US" sz="1600" dirty="0">
                <a:solidFill>
                  <a:schemeClr val="tx1"/>
                </a:solidFill>
              </a:rPr>
              <a:t>m Diameter</a:t>
            </a:r>
          </a:p>
          <a:p>
            <a:pPr marL="285750" indent="-285750" algn="l">
              <a:lnSpc>
                <a:spcPct val="105000"/>
              </a:lnSpc>
              <a:buFont typeface="Arial" panose="020B0604020202020204" pitchFamily="34" charset="0"/>
              <a:buChar char="•"/>
            </a:pPr>
            <a:r>
              <a:rPr lang="en-US" sz="1600" dirty="0"/>
              <a:t>BCF98XL</a:t>
            </a:r>
          </a:p>
          <a:p>
            <a:pPr marL="285750" indent="-285750" algn="l">
              <a:lnSpc>
                <a:spcPct val="105000"/>
              </a:lnSpc>
              <a:buFont typeface="Arial" panose="020B0604020202020204" pitchFamily="34" charset="0"/>
              <a:buChar char="•"/>
            </a:pPr>
            <a:endParaRPr lang="en-US" sz="1600" dirty="0"/>
          </a:p>
          <a:p>
            <a:pPr algn="l">
              <a:lnSpc>
                <a:spcPct val="105000"/>
              </a:lnSpc>
            </a:pPr>
            <a:r>
              <a:rPr lang="en-US" sz="1600" b="1" dirty="0"/>
              <a:t>Tolerance Test Takeaways</a:t>
            </a:r>
          </a:p>
          <a:p>
            <a:pPr marL="285750" indent="-285750" algn="l">
              <a:lnSpc>
                <a:spcPct val="105000"/>
              </a:lnSpc>
              <a:buFont typeface="Arial" panose="020B0604020202020204" pitchFamily="34" charset="0"/>
              <a:buChar char="•"/>
            </a:pPr>
            <a:r>
              <a:rPr lang="en-US" sz="1600" dirty="0"/>
              <a:t>Angular offset has little impact</a:t>
            </a:r>
          </a:p>
          <a:p>
            <a:pPr marL="285750" indent="-285750" algn="l">
              <a:lnSpc>
                <a:spcPct val="105000"/>
              </a:lnSpc>
              <a:buFont typeface="Arial" panose="020B0604020202020204" pitchFamily="34" charset="0"/>
              <a:buChar char="•"/>
            </a:pPr>
            <a:r>
              <a:rPr lang="en-US" sz="1600" dirty="0"/>
              <a:t>Most sensitive to longitudinal offset</a:t>
            </a:r>
          </a:p>
          <a:p>
            <a:pPr marL="285750" indent="-285750" algn="l">
              <a:lnSpc>
                <a:spcPct val="105000"/>
              </a:lnSpc>
              <a:buFont typeface="Arial" panose="020B0604020202020204" pitchFamily="34" charset="0"/>
              <a:buChar char="•"/>
            </a:pPr>
            <a:r>
              <a:rPr lang="en-US" sz="1600" dirty="0">
                <a:solidFill>
                  <a:schemeClr val="tx1"/>
                </a:solidFill>
              </a:rPr>
              <a:t>Lateral offset more significant at lower longitudinal offsets</a:t>
            </a:r>
          </a:p>
          <a:p>
            <a:pPr marL="285750" indent="-285750" algn="l">
              <a:lnSpc>
                <a:spcPct val="105000"/>
              </a:lnSpc>
              <a:buFont typeface="Arial" panose="020B0604020202020204" pitchFamily="34" charset="0"/>
              <a:buChar char="•"/>
            </a:pPr>
            <a:endParaRPr lang="en-US" sz="1600" dirty="0">
              <a:solidFill>
                <a:schemeClr val="tx1"/>
              </a:solidFill>
            </a:endParaRPr>
          </a:p>
        </p:txBody>
      </p:sp>
    </p:spTree>
    <p:extLst>
      <p:ext uri="{BB962C8B-B14F-4D97-AF65-F5344CB8AC3E}">
        <p14:creationId xmlns:p14="http://schemas.microsoft.com/office/powerpoint/2010/main" val="32996895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BC87EB-434D-4060-2E1F-5A448074774E}"/>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E7F567E-102D-23FE-0F13-41E79C7837C5}"/>
              </a:ext>
            </a:extLst>
          </p:cNvPr>
          <p:cNvSpPr txBox="1"/>
          <p:nvPr/>
        </p:nvSpPr>
        <p:spPr>
          <a:xfrm>
            <a:off x="355600" y="726797"/>
            <a:ext cx="7902575" cy="5010602"/>
          </a:xfrm>
          <a:prstGeom prst="rect">
            <a:avLst/>
          </a:prstGeom>
          <a:noFill/>
        </p:spPr>
        <p:txBody>
          <a:bodyPr wrap="square" rtlCol="0">
            <a:spAutoFit/>
          </a:bodyPr>
          <a:lstStyle/>
          <a:p>
            <a:pPr lvl="1" indent="0">
              <a:spcBef>
                <a:spcPts val="600"/>
              </a:spcBef>
              <a:spcAft>
                <a:spcPts val="600"/>
              </a:spcAft>
            </a:pPr>
            <a:r>
              <a:rPr lang="en-GB" sz="2000" b="0" dirty="0">
                <a:solidFill>
                  <a:schemeClr val="tx1"/>
                </a:solidFill>
                <a:latin typeface="Arial" panose="020B0604020202020204" pitchFamily="34" charset="0"/>
                <a:cs typeface="Arial" panose="020B0604020202020204" pitchFamily="34" charset="0"/>
              </a:rPr>
              <a:t>Camera: BFLY-U3-23S6M-C (1920 x 1200 5.86 × 5.86 </a:t>
            </a:r>
            <a:r>
              <a:rPr lang="en-GB" sz="2000" b="0" dirty="0">
                <a:solidFill>
                  <a:schemeClr val="tx1"/>
                </a:solidFill>
                <a:latin typeface="Arial" panose="020B0604020202020204" pitchFamily="34" charset="0"/>
                <a:cs typeface="Arial" panose="020B0604020202020204" pitchFamily="34" charset="0"/>
                <a:sym typeface="Symbol" panose="05050102010706020507" pitchFamily="18" charset="2"/>
              </a:rPr>
              <a:t>m pixels) 10/12 bit ADC;</a:t>
            </a:r>
            <a:endParaRPr lang="en-GB" sz="2000" b="0" dirty="0">
              <a:solidFill>
                <a:schemeClr val="tx1"/>
              </a:solidFill>
              <a:latin typeface="Arial" panose="020B0604020202020204" pitchFamily="34" charset="0"/>
              <a:cs typeface="Arial" panose="020B0604020202020204" pitchFamily="34" charset="0"/>
            </a:endParaRPr>
          </a:p>
          <a:p>
            <a:pPr lvl="1" indent="0">
              <a:spcBef>
                <a:spcPts val="600"/>
              </a:spcBef>
              <a:spcAft>
                <a:spcPts val="600"/>
              </a:spcAft>
            </a:pPr>
            <a:r>
              <a:rPr lang="en-GB" sz="2000" b="0" dirty="0">
                <a:solidFill>
                  <a:schemeClr val="tx1"/>
                </a:solidFill>
                <a:latin typeface="Arial" panose="020B0604020202020204" pitchFamily="34" charset="0"/>
                <a:cs typeface="Arial" panose="020B0604020202020204" pitchFamily="34" charset="0"/>
              </a:rPr>
              <a:t>Lens: 25 mm, F1.4 – F16 from EO;</a:t>
            </a:r>
          </a:p>
          <a:p>
            <a:pPr lvl="1" indent="0">
              <a:spcBef>
                <a:spcPts val="600"/>
              </a:spcBef>
              <a:spcAft>
                <a:spcPts val="600"/>
              </a:spcAft>
            </a:pPr>
            <a:r>
              <a:rPr lang="en-GB" sz="2000" b="0" dirty="0">
                <a:solidFill>
                  <a:schemeClr val="tx1"/>
                </a:solidFill>
                <a:latin typeface="Arial" panose="020B0604020202020204" pitchFamily="34" charset="0"/>
                <a:cs typeface="Arial" panose="020B0604020202020204" pitchFamily="34" charset="0"/>
              </a:rPr>
              <a:t>Fibre ends located at 106.6 mm from front ring of lens;</a:t>
            </a:r>
          </a:p>
          <a:p>
            <a:pPr lvl="1" indent="0">
              <a:spcBef>
                <a:spcPts val="600"/>
              </a:spcBef>
              <a:spcAft>
                <a:spcPts val="600"/>
              </a:spcAft>
            </a:pPr>
            <a:r>
              <a:rPr lang="en-GB" sz="2000" b="0" dirty="0">
                <a:solidFill>
                  <a:schemeClr val="tx1"/>
                </a:solidFill>
                <a:latin typeface="Arial" panose="020B0604020202020204" pitchFamily="34" charset="0"/>
                <a:cs typeface="Arial" panose="020B0604020202020204" pitchFamily="34" charset="0"/>
              </a:rPr>
              <a:t>Lens set at F16;</a:t>
            </a:r>
          </a:p>
          <a:p>
            <a:pPr lvl="1" indent="0">
              <a:spcBef>
                <a:spcPts val="600"/>
              </a:spcBef>
              <a:spcAft>
                <a:spcPts val="600"/>
              </a:spcAft>
            </a:pPr>
            <a:r>
              <a:rPr lang="en-GB" sz="2000" b="0" dirty="0">
                <a:solidFill>
                  <a:schemeClr val="tx1"/>
                </a:solidFill>
                <a:latin typeface="Arial" panose="020B0604020202020204" pitchFamily="34" charset="0"/>
                <a:cs typeface="Arial" panose="020B0604020202020204" pitchFamily="34" charset="0"/>
              </a:rPr>
              <a:t>Fibre plane illuminated by near UV LED – </a:t>
            </a:r>
            <a:r>
              <a:rPr lang="en-GB" sz="2000" b="1" dirty="0">
                <a:solidFill>
                  <a:schemeClr val="tx1"/>
                </a:solidFill>
                <a:latin typeface="Arial" panose="020B0604020202020204" pitchFamily="34" charset="0"/>
                <a:cs typeface="Arial" panose="020B0604020202020204" pitchFamily="34" charset="0"/>
              </a:rPr>
              <a:t>illumination not uniform</a:t>
            </a:r>
            <a:r>
              <a:rPr lang="en-GB" sz="2000" b="0" dirty="0">
                <a:solidFill>
                  <a:schemeClr val="tx1"/>
                </a:solidFill>
                <a:latin typeface="Arial" panose="020B0604020202020204" pitchFamily="34" charset="0"/>
                <a:cs typeface="Arial" panose="020B0604020202020204" pitchFamily="34" charset="0"/>
              </a:rPr>
              <a:t>;</a:t>
            </a:r>
          </a:p>
          <a:p>
            <a:pPr lvl="1" indent="0">
              <a:spcBef>
                <a:spcPts val="600"/>
              </a:spcBef>
              <a:spcAft>
                <a:spcPts val="600"/>
              </a:spcAft>
            </a:pPr>
            <a:r>
              <a:rPr lang="en-GB" sz="2000" b="0" dirty="0">
                <a:solidFill>
                  <a:schemeClr val="tx1"/>
                </a:solidFill>
                <a:latin typeface="Arial" panose="020B0604020202020204" pitchFamily="34" charset="0"/>
                <a:cs typeface="Arial" panose="020B0604020202020204" pitchFamily="34" charset="0"/>
              </a:rPr>
              <a:t>Ends of fibres imaged at ~ closest focus of lens (nominal 100 mm) ;</a:t>
            </a:r>
          </a:p>
          <a:p>
            <a:pPr lvl="1" indent="0">
              <a:spcBef>
                <a:spcPts val="600"/>
              </a:spcBef>
              <a:spcAft>
                <a:spcPts val="600"/>
              </a:spcAft>
            </a:pPr>
            <a:r>
              <a:rPr lang="en-GB" sz="2000" b="0" dirty="0">
                <a:solidFill>
                  <a:schemeClr val="tx1"/>
                </a:solidFill>
                <a:latin typeface="Arial" panose="020B0604020202020204" pitchFamily="34" charset="0"/>
                <a:cs typeface="Arial" panose="020B0604020202020204" pitchFamily="34" charset="0"/>
              </a:rPr>
              <a:t>Camera features not optimised, mainly set to auto. </a:t>
            </a:r>
            <a:r>
              <a:rPr lang="en-GB" sz="2000" b="0" dirty="0" err="1">
                <a:solidFill>
                  <a:schemeClr val="tx1"/>
                </a:solidFill>
                <a:latin typeface="Arial" panose="020B0604020202020204" pitchFamily="34" charset="0"/>
                <a:cs typeface="Arial" panose="020B0604020202020204" pitchFamily="34" charset="0"/>
              </a:rPr>
              <a:t>SpinView</a:t>
            </a:r>
            <a:r>
              <a:rPr lang="en-GB" sz="2000" b="0" dirty="0">
                <a:solidFill>
                  <a:schemeClr val="tx1"/>
                </a:solidFill>
                <a:latin typeface="Arial" panose="020B0604020202020204" pitchFamily="34" charset="0"/>
                <a:cs typeface="Arial" panose="020B0604020202020204" pitchFamily="34" charset="0"/>
              </a:rPr>
              <a:t> used for control and capture;</a:t>
            </a:r>
          </a:p>
          <a:p>
            <a:pPr lvl="1" indent="0">
              <a:spcBef>
                <a:spcPts val="600"/>
              </a:spcBef>
              <a:spcAft>
                <a:spcPts val="600"/>
              </a:spcAft>
            </a:pPr>
            <a:r>
              <a:rPr lang="en-GB" sz="2000" b="0" dirty="0">
                <a:solidFill>
                  <a:schemeClr val="tx1"/>
                </a:solidFill>
                <a:latin typeface="Arial" panose="020B0604020202020204" pitchFamily="34" charset="0"/>
                <a:cs typeface="Arial" panose="020B0604020202020204" pitchFamily="34" charset="0"/>
              </a:rPr>
              <a:t>LED power decreased until no saturation seen at 16-bit imaging.</a:t>
            </a:r>
          </a:p>
        </p:txBody>
      </p:sp>
      <p:sp>
        <p:nvSpPr>
          <p:cNvPr id="3" name="Text Placeholder 2">
            <a:extLst>
              <a:ext uri="{FF2B5EF4-FFF2-40B4-BE49-F238E27FC236}">
                <a16:creationId xmlns:a16="http://schemas.microsoft.com/office/drawing/2014/main" id="{AF1E9370-C6FD-DC1B-4F05-B669539F7CC7}"/>
              </a:ext>
            </a:extLst>
          </p:cNvPr>
          <p:cNvSpPr>
            <a:spLocks noGrp="1"/>
          </p:cNvSpPr>
          <p:nvPr>
            <p:ph type="body" sz="quarter" idx="11"/>
          </p:nvPr>
        </p:nvSpPr>
        <p:spPr>
          <a:xfrm>
            <a:off x="355599" y="105995"/>
            <a:ext cx="11631961" cy="676670"/>
          </a:xfrm>
        </p:spPr>
        <p:txBody>
          <a:bodyPr/>
          <a:lstStyle/>
          <a:p>
            <a:r>
              <a:rPr lang="en-GB" dirty="0"/>
              <a:t>Calvin and Peter carried out a quick imaging test</a:t>
            </a:r>
          </a:p>
        </p:txBody>
      </p:sp>
      <p:pic>
        <p:nvPicPr>
          <p:cNvPr id="4" name="Picture 3">
            <a:extLst>
              <a:ext uri="{FF2B5EF4-FFF2-40B4-BE49-F238E27FC236}">
                <a16:creationId xmlns:a16="http://schemas.microsoft.com/office/drawing/2014/main" id="{0890F691-3A40-EB9C-DF15-DADC3753FD80}"/>
              </a:ext>
            </a:extLst>
          </p:cNvPr>
          <p:cNvPicPr>
            <a:picLocks noChangeAspect="1"/>
          </p:cNvPicPr>
          <p:nvPr/>
        </p:nvPicPr>
        <p:blipFill>
          <a:blip r:embed="rId2"/>
          <a:srcRect l="26243" t="26110" r="20479" b="27362"/>
          <a:stretch>
            <a:fillRect/>
          </a:stretch>
        </p:blipFill>
        <p:spPr>
          <a:xfrm>
            <a:off x="8258175" y="1247577"/>
            <a:ext cx="3609976" cy="3190875"/>
          </a:xfrm>
          <a:prstGeom prst="rect">
            <a:avLst/>
          </a:prstGeom>
        </p:spPr>
      </p:pic>
      <p:sp>
        <p:nvSpPr>
          <p:cNvPr id="5" name="TextBox 4">
            <a:extLst>
              <a:ext uri="{FF2B5EF4-FFF2-40B4-BE49-F238E27FC236}">
                <a16:creationId xmlns:a16="http://schemas.microsoft.com/office/drawing/2014/main" id="{268A097F-FF52-7847-C6A2-BA93DD5604B3}"/>
              </a:ext>
            </a:extLst>
          </p:cNvPr>
          <p:cNvSpPr txBox="1"/>
          <p:nvPr/>
        </p:nvSpPr>
        <p:spPr>
          <a:xfrm>
            <a:off x="8198471" y="4801329"/>
            <a:ext cx="3729385" cy="830997"/>
          </a:xfrm>
          <a:prstGeom prst="rect">
            <a:avLst/>
          </a:prstGeom>
          <a:noFill/>
        </p:spPr>
        <p:txBody>
          <a:bodyPr wrap="square">
            <a:spAutoFit/>
          </a:bodyPr>
          <a:lstStyle/>
          <a:p>
            <a:r>
              <a:rPr lang="en-GB" sz="2400" b="0" dirty="0">
                <a:solidFill>
                  <a:schemeClr val="accent3"/>
                </a:solidFill>
                <a:latin typeface="Arial" panose="020B0604020202020204" pitchFamily="34" charset="0"/>
                <a:cs typeface="Arial" panose="020B0604020202020204" pitchFamily="34" charset="0"/>
              </a:rPr>
              <a:t>Many thanks to </a:t>
            </a:r>
            <a:r>
              <a:rPr lang="en-GB" sz="2400" dirty="0">
                <a:solidFill>
                  <a:schemeClr val="accent3"/>
                </a:solidFill>
                <a:latin typeface="Arial" panose="020B0604020202020204" pitchFamily="34" charset="0"/>
                <a:cs typeface="Arial" panose="020B0604020202020204" pitchFamily="34" charset="0"/>
              </a:rPr>
              <a:t>Peter</a:t>
            </a:r>
            <a:r>
              <a:rPr lang="en-GB" sz="2400" b="0" dirty="0">
                <a:solidFill>
                  <a:schemeClr val="accent3"/>
                </a:solidFill>
                <a:latin typeface="Arial" panose="020B0604020202020204" pitchFamily="34" charset="0"/>
                <a:cs typeface="Arial" panose="020B0604020202020204" pitchFamily="34" charset="0"/>
              </a:rPr>
              <a:t> for his help in the lab!</a:t>
            </a:r>
          </a:p>
        </p:txBody>
      </p:sp>
    </p:spTree>
    <p:extLst>
      <p:ext uri="{BB962C8B-B14F-4D97-AF65-F5344CB8AC3E}">
        <p14:creationId xmlns:p14="http://schemas.microsoft.com/office/powerpoint/2010/main" val="1071761971"/>
      </p:ext>
    </p:extLst>
  </p:cSld>
  <p:clrMapOvr>
    <a:masterClrMapping/>
  </p:clrMapOvr>
</p:sld>
</file>

<file path=ppt/theme/theme1.xml><?xml version="1.0" encoding="utf-8"?>
<a:theme xmlns:a="http://schemas.openxmlformats.org/drawingml/2006/main" name="ICL PPT Theme">
  <a:themeElements>
    <a:clrScheme name="Imperial colour theme">
      <a:dk1>
        <a:sysClr val="windowText" lastClr="000000"/>
      </a:dk1>
      <a:lt1>
        <a:sysClr val="window" lastClr="FFFFFF"/>
      </a:lt1>
      <a:dk2>
        <a:srgbClr val="000080"/>
      </a:dk2>
      <a:lt2>
        <a:srgbClr val="F5F5F5"/>
      </a:lt2>
      <a:accent1>
        <a:srgbClr val="0000CD"/>
      </a:accent1>
      <a:accent2>
        <a:srgbClr val="C71585"/>
      </a:accent2>
      <a:accent3>
        <a:srgbClr val="7B68EE"/>
      </a:accent3>
      <a:accent4>
        <a:srgbClr val="FF0000"/>
      </a:accent4>
      <a:accent5>
        <a:srgbClr val="FF4500"/>
      </a:accent5>
      <a:accent6>
        <a:srgbClr val="006400"/>
      </a:accent6>
      <a:hlink>
        <a:srgbClr val="000080"/>
      </a:hlink>
      <a:folHlink>
        <a:srgbClr val="C71585"/>
      </a:folHlink>
    </a:clrScheme>
    <a:fontScheme name="Imperial Sans font theme">
      <a:majorFont>
        <a:latin typeface="Imperial Sans Text Semibold"/>
        <a:ea typeface=""/>
        <a:cs typeface=""/>
      </a:majorFont>
      <a:minorFont>
        <a:latin typeface="Imperial Sans Tex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sz="1600">
            <a:solidFill>
              <a:schemeClr val="bg1"/>
            </a:solidFill>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lnSpc>
            <a:spcPct val="105000"/>
          </a:lnSpc>
          <a:defRPr sz="1600" dirty="0">
            <a:solidFill>
              <a:schemeClr val="tx1"/>
            </a:solidFill>
          </a:defRPr>
        </a:defPPr>
      </a:lstStyle>
    </a:txDef>
  </a:objectDefaults>
  <a:extraClrSchemeLst/>
  <a:custClrLst>
    <a:custClr name="Dark">
      <a:srgbClr val="232333"/>
    </a:custClr>
    <a:custClr name="Navy">
      <a:srgbClr val="000080"/>
    </a:custClr>
    <a:custClr name="Saddle Brown">
      <a:srgbClr val="8B4513"/>
    </a:custClr>
    <a:custClr name="Teal">
      <a:srgbClr val="008080"/>
    </a:custClr>
    <a:custClr name="Medium Violet Red">
      <a:srgbClr val="C71585"/>
    </a:custClr>
    <a:custClr name="Indigo">
      <a:srgbClr val="4B0082"/>
    </a:custClr>
    <a:custClr name="Crimson">
      <a:srgbClr val="DC143C"/>
    </a:custClr>
    <a:custClr name="Orange Red">
      <a:srgbClr val="FF4500"/>
    </a:custClr>
    <a:custClr name="Dark Green">
      <a:srgbClr val="006400"/>
    </a:custClr>
    <a:custClr>
      <a:srgbClr val="FFFFFF"/>
    </a:custClr>
    <a:custClr name="Slate Grey">
      <a:srgbClr val="708090"/>
    </a:custClr>
    <a:custClr name="Imperial Blue">
      <a:srgbClr val="0000CD"/>
    </a:custClr>
    <a:custClr name="Yellow">
      <a:srgbClr val="FFFF00"/>
    </a:custClr>
    <a:custClr name="Turquoise">
      <a:srgbClr val="40E0D0"/>
    </a:custClr>
    <a:custClr name="Violet">
      <a:srgbClr val="EE82EE"/>
    </a:custClr>
    <a:custClr name="Medium Blue Slate">
      <a:srgbClr val="7B68EE"/>
    </a:custClr>
    <a:custClr name="Red">
      <a:srgbClr val="FF0000"/>
    </a:custClr>
    <a:custClr name="Dark Orange">
      <a:srgbClr val="FF8C00"/>
    </a:custClr>
    <a:custClr name="Spring Green">
      <a:srgbClr val="00FF7F"/>
    </a:custClr>
    <a:custClr>
      <a:srgbClr val="FFFFFF"/>
    </a:custClr>
    <a:custClr name="White Smoke">
      <a:srgbClr val="F5F5F5"/>
    </a:custClr>
    <a:custClr name="Deep Sky Blue">
      <a:srgbClr val="00BFFF"/>
    </a:custClr>
    <a:custClr name="Khaki">
      <a:srgbClr val="F0E68C"/>
    </a:custClr>
    <a:custClr name="Pale Turquoise">
      <a:srgbClr val="AFEEEE"/>
    </a:custClr>
    <a:custClr name="Light Pink">
      <a:srgbClr val="FFB6C1"/>
    </a:custClr>
    <a:custClr name="Lavender">
      <a:srgbClr val="E6E6FA"/>
    </a:custClr>
    <a:custClr name="Salmon">
      <a:srgbClr val="FA8072"/>
    </a:custClr>
    <a:custClr name="Orange">
      <a:srgbClr val="FFA500"/>
    </a:custClr>
    <a:custClr name="Pale Green">
      <a:srgbClr val="98FB98"/>
    </a:custClr>
  </a:custClrLst>
  <a:extLst>
    <a:ext uri="{05A4C25C-085E-4340-85A3-A5531E510DB2}">
      <thm15:themeFamily xmlns:thm15="http://schemas.microsoft.com/office/thememl/2012/main" name="ICL_PowerPoint 16_9 template.potx" id="{9379B5C2-89E2-4436-AAC2-A0EB58951E1D}" vid="{86F68850-0020-4398-8624-9E789855663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custClrLst>
    <a:custClr name="Dark">
      <a:srgbClr val="232333"/>
    </a:custClr>
    <a:custClr name="Navy">
      <a:srgbClr val="000080"/>
    </a:custClr>
    <a:custClr name="Saddle Brown">
      <a:srgbClr val="8B4513"/>
    </a:custClr>
    <a:custClr name="Teal">
      <a:srgbClr val="008080"/>
    </a:custClr>
    <a:custClr name="Medium Violet Red">
      <a:srgbClr val="C71585"/>
    </a:custClr>
    <a:custClr name="Indigo">
      <a:srgbClr val="4B0082"/>
    </a:custClr>
    <a:custClr name="Crimson">
      <a:srgbClr val="DC143C"/>
    </a:custClr>
    <a:custClr name="Orange Red">
      <a:srgbClr val="FF4500"/>
    </a:custClr>
    <a:custClr name="Dark Green">
      <a:srgbClr val="006400"/>
    </a:custClr>
    <a:custClr>
      <a:srgbClr val="FFFFFF"/>
    </a:custClr>
    <a:custClr name="Slate Grey">
      <a:srgbClr val="708090"/>
    </a:custClr>
    <a:custClr name="Imperial Blue">
      <a:srgbClr val="0000CD"/>
    </a:custClr>
    <a:custClr name="Yellow">
      <a:srgbClr val="FFFF00"/>
    </a:custClr>
    <a:custClr name="Turquoise">
      <a:srgbClr val="40E0D0"/>
    </a:custClr>
    <a:custClr name="Violet">
      <a:srgbClr val="EE82EE"/>
    </a:custClr>
    <a:custClr name="Medium Blue Slate">
      <a:srgbClr val="7B68EE"/>
    </a:custClr>
    <a:custClr name="Red">
      <a:srgbClr val="FF0000"/>
    </a:custClr>
    <a:custClr name="Dark Orange">
      <a:srgbClr val="FF8C00"/>
    </a:custClr>
    <a:custClr name="Spring Green">
      <a:srgbClr val="00FF7F"/>
    </a:custClr>
    <a:custClr>
      <a:srgbClr val="FFFFFF"/>
    </a:custClr>
    <a:custClr name="White Smoke">
      <a:srgbClr val="F5F5F5"/>
    </a:custClr>
    <a:custClr name="Deep Sky Blue">
      <a:srgbClr val="00BFFF"/>
    </a:custClr>
    <a:custClr name="Khaki">
      <a:srgbClr val="F0E68C"/>
    </a:custClr>
    <a:custClr name="Pale Turquoise">
      <a:srgbClr val="AFEEEE"/>
    </a:custClr>
    <a:custClr name="Light Pink">
      <a:srgbClr val="FFB6C1"/>
    </a:custClr>
    <a:custClr name="Lavender">
      <a:srgbClr val="E6E6FA"/>
    </a:custClr>
    <a:custClr name="Salmon">
      <a:srgbClr val="FA8072"/>
    </a:custClr>
    <a:custClr name="Orange">
      <a:srgbClr val="FFA500"/>
    </a:custClr>
    <a:custClr name="Pale Green">
      <a:srgbClr val="98FB98"/>
    </a:custClr>
  </a:custClr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ICL PPT Theme</Template>
  <TotalTime>7241</TotalTime>
  <Words>1879</Words>
  <Application>Microsoft Macintosh PowerPoint</Application>
  <PresentationFormat>Widescreen</PresentationFormat>
  <Paragraphs>391</Paragraphs>
  <Slides>29</Slides>
  <Notes>8</Notes>
  <HiddenSlides>1</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29</vt:i4>
      </vt:variant>
    </vt:vector>
  </HeadingPairs>
  <TitlesOfParts>
    <vt:vector size="39" baseType="lpstr">
      <vt:lpstr>Imperial Sans Text</vt:lpstr>
      <vt:lpstr>Helvetica Neue</vt:lpstr>
      <vt:lpstr>Imperial Sans Text Medium</vt:lpstr>
      <vt:lpstr>Imperial Sans Text Semibold</vt:lpstr>
      <vt:lpstr>Arial</vt:lpstr>
      <vt:lpstr>Roboto</vt:lpstr>
      <vt:lpstr>Symbol</vt:lpstr>
      <vt:lpstr>Calibri</vt:lpstr>
      <vt:lpstr>Helvetica</vt:lpstr>
      <vt:lpstr>ICL PPT Theme</vt:lpstr>
      <vt:lpstr>Beamline Diagnostics for PoPLaR</vt:lpstr>
      <vt:lpstr>Why do we need an in-beam diagnostic</vt:lpstr>
      <vt:lpstr>Sparse Scintillating Fibre</vt:lpstr>
      <vt:lpstr>Sparse Scintillating Fibre</vt:lpstr>
      <vt:lpstr>Sparse Scintillating Fibre</vt:lpstr>
      <vt:lpstr>Sparse Scintillating Fibre</vt:lpstr>
      <vt:lpstr>Sparse Scintillating Fibre</vt:lpstr>
      <vt:lpstr>Sparse Scintillating Fibre</vt:lpstr>
      <vt:lpstr>PowerPoint Presentation</vt:lpstr>
      <vt:lpstr>PowerPoint Presentation</vt:lpstr>
      <vt:lpstr>PowerPoint Presentation</vt:lpstr>
      <vt:lpstr>PowerPoint Presentation</vt:lpstr>
      <vt:lpstr>PowerPoint Presentation</vt:lpstr>
      <vt:lpstr>PowerPoint Presentation</vt:lpstr>
      <vt:lpstr>Sparse Scintillating Fibre</vt:lpstr>
      <vt:lpstr>Sparse Scintillating Fibre</vt:lpstr>
      <vt:lpstr>RCF</vt:lpstr>
      <vt:lpstr>RCF around the Cell Dish</vt:lpstr>
      <vt:lpstr>RCF around the Cell Dish</vt:lpstr>
      <vt:lpstr>In-Beam Delaminated EBT3</vt:lpstr>
      <vt:lpstr>RCF</vt:lpstr>
      <vt:lpstr>Other Suggestions</vt:lpstr>
      <vt:lpstr>Scintillating Plane</vt:lpstr>
      <vt:lpstr>Scintillating Plane</vt:lpstr>
      <vt:lpstr>Tony’s Techniques</vt:lpstr>
      <vt:lpstr>Integrated Current Transformers</vt:lpstr>
      <vt:lpstr>Advacam MiniPIX</vt:lpstr>
      <vt:lpstr>Overall Conclusions &amp; Next Steps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Sadur, Zaynab</dc:creator>
  <cp:lastModifiedBy>Calvin Dyson</cp:lastModifiedBy>
  <cp:revision>39</cp:revision>
  <dcterms:created xsi:type="dcterms:W3CDTF">2025-03-20T14:00:52Z</dcterms:created>
  <dcterms:modified xsi:type="dcterms:W3CDTF">2026-04-29T14:58:58Z</dcterms:modified>
</cp:coreProperties>
</file>