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6" r:id="rId4"/>
    <p:sldId id="258" r:id="rId5"/>
    <p:sldId id="263" r:id="rId6"/>
    <p:sldId id="260" r:id="rId7"/>
    <p:sldId id="267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ECBE62-3702-4147-AEA8-DA4A02FFEA29}" v="39" dt="2026-04-30T08:00:59.747"/>
    <p1510:client id="{22D70587-ED05-42B0-8214-11187A77B821}" v="1095" dt="2026-04-29T20:42:25.6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41463"/>
            <a:ext cx="9144000" cy="2387600"/>
          </a:xfrm>
        </p:spPr>
        <p:txBody>
          <a:bodyPr>
            <a:normAutofit/>
          </a:bodyPr>
          <a:lstStyle/>
          <a:p>
            <a:r>
              <a:rPr lang="en-US" dirty="0"/>
              <a:t>Improving beam tracking using a hybrid code strategy</a:t>
            </a:r>
            <a:br>
              <a:rPr lang="en-US" dirty="0"/>
            </a:br>
            <a:r>
              <a:rPr lang="en-US" sz="3600" dirty="0" err="1"/>
              <a:t>LhARA</a:t>
            </a:r>
            <a:r>
              <a:rPr lang="en-US" sz="3600" dirty="0"/>
              <a:t> Collaboration meeting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44963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30/04/2026</a:t>
            </a:r>
          </a:p>
          <a:p>
            <a:r>
              <a:rPr lang="en-US"/>
              <a:t>Marie Mannie-Corbisier (ULB)</a:t>
            </a:r>
          </a:p>
          <a:p>
            <a:r>
              <a:rPr lang="en-US"/>
              <a:t>Supervisor: William Shields (RHUL)</a:t>
            </a:r>
            <a:endParaRPr lang="en-US" dirty="0"/>
          </a:p>
        </p:txBody>
      </p:sp>
      <p:pic>
        <p:nvPicPr>
          <p:cNvPr id="4" name="Picture 3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E96EE3F1-D2D0-6D2E-489E-6566B558A3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32069"/>
            <a:ext cx="2344111" cy="482675"/>
          </a:xfrm>
          <a:prstGeom prst="rect">
            <a:avLst/>
          </a:prstGeom>
        </p:spPr>
      </p:pic>
      <p:pic>
        <p:nvPicPr>
          <p:cNvPr id="5" name="Picture 4" descr="A blue and black logo&#10;&#10;AI-generated content may be incorrect.">
            <a:extLst>
              <a:ext uri="{FF2B5EF4-FFF2-40B4-BE49-F238E27FC236}">
                <a16:creationId xmlns:a16="http://schemas.microsoft.com/office/drawing/2014/main" id="{8BDCA75A-2E82-020D-7424-F6801AC247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45415" y="138748"/>
            <a:ext cx="3542030" cy="1165225"/>
          </a:xfrm>
          <a:prstGeom prst="rect">
            <a:avLst/>
          </a:prstGeom>
        </p:spPr>
      </p:pic>
      <p:pic>
        <p:nvPicPr>
          <p:cNvPr id="6" name="Picture 5" descr="A logo of a university&#10;&#10;AI-generated content may be incorrect.">
            <a:extLst>
              <a:ext uri="{FF2B5EF4-FFF2-40B4-BE49-F238E27FC236}">
                <a16:creationId xmlns:a16="http://schemas.microsoft.com/office/drawing/2014/main" id="{5471F177-F701-C1E9-7909-E8B21F3693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0757" y="139792"/>
            <a:ext cx="1528740" cy="851892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B91838-041D-092A-6A10-83A73E655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6C3040-DA7A-BA35-A72C-8F711F8867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47885CF-DC7B-6E56-0D45-007F1EABB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2</a:t>
            </a:fld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7B99C57-545A-56F8-BC17-080BF2EF1041}"/>
              </a:ext>
            </a:extLst>
          </p:cNvPr>
          <p:cNvSpPr/>
          <p:nvPr/>
        </p:nvSpPr>
        <p:spPr>
          <a:xfrm>
            <a:off x="529355" y="2461029"/>
            <a:ext cx="3289610" cy="86421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0" i="0" u="none" strike="noStrike" baseline="0" dirty="0" err="1">
                <a:solidFill>
                  <a:schemeClr val="bg1"/>
                </a:solidFill>
                <a:latin typeface="Aptos"/>
                <a:ea typeface="Aptos"/>
                <a:cs typeface="Aptos"/>
              </a:rPr>
              <a:t>LhARAlinearOptics</a:t>
            </a:r>
            <a:endParaRPr lang="en-US" dirty="0" err="1">
              <a:solidFill>
                <a:schemeClr val="bg1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E4791D2-4D3B-2510-6E97-BEF80E2333E3}"/>
              </a:ext>
            </a:extLst>
          </p:cNvPr>
          <p:cNvSpPr/>
          <p:nvPr/>
        </p:nvSpPr>
        <p:spPr>
          <a:xfrm>
            <a:off x="4720546" y="2457389"/>
            <a:ext cx="1254513" cy="86421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800">
                <a:solidFill>
                  <a:schemeClr val="bg1"/>
                </a:solidFill>
                <a:latin typeface="Aptos"/>
              </a:rPr>
              <a:t>GPT</a:t>
            </a:r>
            <a:endParaRPr lang="en-US" dirty="0" err="1">
              <a:solidFill>
                <a:schemeClr val="bg1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7917C9F-C35A-F671-8401-295952971803}"/>
              </a:ext>
            </a:extLst>
          </p:cNvPr>
          <p:cNvSpPr/>
          <p:nvPr/>
        </p:nvSpPr>
        <p:spPr>
          <a:xfrm>
            <a:off x="7170078" y="2457389"/>
            <a:ext cx="1710621" cy="86421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800">
                <a:solidFill>
                  <a:schemeClr val="bg1"/>
                </a:solidFill>
                <a:latin typeface="Aptos"/>
              </a:rPr>
              <a:t>BDSIM</a:t>
            </a:r>
            <a:endParaRPr lang="en-US" dirty="0" err="1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01E2BD-6D86-B419-357B-518108AAAC12}"/>
              </a:ext>
            </a:extLst>
          </p:cNvPr>
          <p:cNvSpPr/>
          <p:nvPr/>
        </p:nvSpPr>
        <p:spPr>
          <a:xfrm>
            <a:off x="4053486" y="1243319"/>
            <a:ext cx="2542725" cy="6829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</a:rPr>
              <a:t>Injection: Nozzle with Space Charge effect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D14269D-99E7-53D8-83C7-554F799631F9}"/>
              </a:ext>
            </a:extLst>
          </p:cNvPr>
          <p:cNvSpPr/>
          <p:nvPr/>
        </p:nvSpPr>
        <p:spPr>
          <a:xfrm>
            <a:off x="525942" y="1405880"/>
            <a:ext cx="2888165" cy="52039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</a:rPr>
              <a:t>TNSA beam production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65E6FF6-0C81-31CC-5D50-EEA11A35E566}"/>
              </a:ext>
            </a:extLst>
          </p:cNvPr>
          <p:cNvSpPr/>
          <p:nvPr/>
        </p:nvSpPr>
        <p:spPr>
          <a:xfrm>
            <a:off x="6857289" y="1405879"/>
            <a:ext cx="2583365" cy="52039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</a:rPr>
              <a:t>Stage 1 beamline 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4" name="Graphic 13" descr="Checkmark with solid fill">
            <a:extLst>
              <a:ext uri="{FF2B5EF4-FFF2-40B4-BE49-F238E27FC236}">
                <a16:creationId xmlns:a16="http://schemas.microsoft.com/office/drawing/2014/main" id="{2D4D05E0-6B30-0CCE-2C0A-B1236550310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686852" y="1838420"/>
            <a:ext cx="700669" cy="719255"/>
          </a:xfrm>
          <a:prstGeom prst="rect">
            <a:avLst/>
          </a:prstGeom>
        </p:spPr>
      </p:pic>
      <p:pic>
        <p:nvPicPr>
          <p:cNvPr id="21" name="Graphic 20" descr="Checkmark with solid fill">
            <a:extLst>
              <a:ext uri="{FF2B5EF4-FFF2-40B4-BE49-F238E27FC236}">
                <a16:creationId xmlns:a16="http://schemas.microsoft.com/office/drawing/2014/main" id="{24851796-D6E7-288A-A48D-3F2F6C3A3AC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995047" y="1838420"/>
            <a:ext cx="700669" cy="719255"/>
          </a:xfrm>
          <a:prstGeom prst="rect">
            <a:avLst/>
          </a:prstGeom>
        </p:spPr>
      </p:pic>
      <p:pic>
        <p:nvPicPr>
          <p:cNvPr id="23" name="Graphic 22" descr="Checkmark with solid fill">
            <a:extLst>
              <a:ext uri="{FF2B5EF4-FFF2-40B4-BE49-F238E27FC236}">
                <a16:creationId xmlns:a16="http://schemas.microsoft.com/office/drawing/2014/main" id="{A5A83863-E41D-8483-A9A0-496039DD827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801437" y="1838420"/>
            <a:ext cx="700669" cy="719255"/>
          </a:xfrm>
          <a:prstGeom prst="rect">
            <a:avLst/>
          </a:prstGeom>
        </p:spPr>
      </p:pic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F382720-EE19-C736-020D-752164E66BFD}"/>
              </a:ext>
            </a:extLst>
          </p:cNvPr>
          <p:cNvCxnSpPr>
            <a:cxnSpLocks/>
          </p:cNvCxnSpPr>
          <p:nvPr/>
        </p:nvCxnSpPr>
        <p:spPr>
          <a:xfrm flipV="1">
            <a:off x="3893305" y="2869905"/>
            <a:ext cx="752708" cy="3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5576D18-AF7A-102D-B3A8-BB9110C4D5A4}"/>
              </a:ext>
            </a:extLst>
          </p:cNvPr>
          <p:cNvCxnSpPr>
            <a:cxnSpLocks/>
          </p:cNvCxnSpPr>
          <p:nvPr/>
        </p:nvCxnSpPr>
        <p:spPr>
          <a:xfrm>
            <a:off x="6086378" y="2851323"/>
            <a:ext cx="1012902" cy="18582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1FB0C4DE-6A5E-4FAF-234E-29E291ADC29A}"/>
              </a:ext>
            </a:extLst>
          </p:cNvPr>
          <p:cNvSpPr txBox="1"/>
          <p:nvPr/>
        </p:nvSpPr>
        <p:spPr>
          <a:xfrm>
            <a:off x="9979393" y="1817137"/>
            <a:ext cx="200833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>
                <a:solidFill>
                  <a:srgbClr val="FF0000"/>
                </a:solidFill>
              </a:rPr>
              <a:t>Space charge effect missing</a:t>
            </a:r>
          </a:p>
        </p:txBody>
      </p:sp>
      <p:cxnSp>
        <p:nvCxnSpPr>
          <p:cNvPr id="28" name="Connector: Curved 27">
            <a:extLst>
              <a:ext uri="{FF2B5EF4-FFF2-40B4-BE49-F238E27FC236}">
                <a16:creationId xmlns:a16="http://schemas.microsoft.com/office/drawing/2014/main" id="{0ED58329-15BF-B62D-8CB9-82FC574739B2}"/>
              </a:ext>
            </a:extLst>
          </p:cNvPr>
          <p:cNvCxnSpPr/>
          <p:nvPr/>
        </p:nvCxnSpPr>
        <p:spPr>
          <a:xfrm flipV="1">
            <a:off x="9105757" y="2176921"/>
            <a:ext cx="871034" cy="358574"/>
          </a:xfrm>
          <a:prstGeom prst="curvedConnector3">
            <a:avLst/>
          </a:prstGeom>
          <a:ln>
            <a:solidFill>
              <a:srgbClr val="FF0000"/>
            </a:solidFill>
            <a:prstDash val="sys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Oval 28">
            <a:extLst>
              <a:ext uri="{FF2B5EF4-FFF2-40B4-BE49-F238E27FC236}">
                <a16:creationId xmlns:a16="http://schemas.microsoft.com/office/drawing/2014/main" id="{69541143-FB8C-9BA1-7DDF-6295383DDC5E}"/>
              </a:ext>
            </a:extLst>
          </p:cNvPr>
          <p:cNvSpPr/>
          <p:nvPr/>
        </p:nvSpPr>
        <p:spPr>
          <a:xfrm>
            <a:off x="6801916" y="2172957"/>
            <a:ext cx="2453268" cy="136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6A61AAF-929D-0A6D-F158-FD5E65C9718C}"/>
              </a:ext>
            </a:extLst>
          </p:cNvPr>
          <p:cNvSpPr/>
          <p:nvPr/>
        </p:nvSpPr>
        <p:spPr>
          <a:xfrm>
            <a:off x="0" y="0"/>
            <a:ext cx="12191999" cy="99431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sz="4400" dirty="0">
                <a:solidFill>
                  <a:schemeClr val="bg1"/>
                </a:solidFill>
                <a:latin typeface="Aptos Display"/>
              </a:rPr>
              <a:t>Beam tracking workflow: Previous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0EFC0A6-84C4-073D-2271-60899229E12E}"/>
              </a:ext>
            </a:extLst>
          </p:cNvPr>
          <p:cNvSpPr txBox="1"/>
          <p:nvPr/>
        </p:nvSpPr>
        <p:spPr>
          <a:xfrm>
            <a:off x="6146799" y="-640080"/>
            <a:ext cx="2743200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2185278-6EE6-35DC-458A-8C90B7859DA7}"/>
              </a:ext>
            </a:extLst>
          </p:cNvPr>
          <p:cNvGrpSpPr/>
          <p:nvPr/>
        </p:nvGrpSpPr>
        <p:grpSpPr>
          <a:xfrm>
            <a:off x="272543" y="3973028"/>
            <a:ext cx="9913006" cy="2751201"/>
            <a:chOff x="62751" y="3603812"/>
            <a:chExt cx="9913006" cy="2751201"/>
          </a:xfrm>
        </p:grpSpPr>
        <p:pic>
          <p:nvPicPr>
            <p:cNvPr id="12" name="Picture 11" descr="A diagram of a machine&#10;&#10;AI-generated content may be incorrect.">
              <a:extLst>
                <a:ext uri="{FF2B5EF4-FFF2-40B4-BE49-F238E27FC236}">
                  <a16:creationId xmlns:a16="http://schemas.microsoft.com/office/drawing/2014/main" id="{E0A69A28-D373-7853-F295-CF5AC0E3D59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t="2614" r="16123" b="8850"/>
            <a:stretch>
              <a:fillRect/>
            </a:stretch>
          </p:blipFill>
          <p:spPr>
            <a:xfrm>
              <a:off x="233082" y="3603812"/>
              <a:ext cx="9406666" cy="2751201"/>
            </a:xfrm>
            <a:prstGeom prst="rect">
              <a:avLst/>
            </a:prstGeom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E3AF473-6E35-9AA6-853F-562D69D31782}"/>
                </a:ext>
              </a:extLst>
            </p:cNvPr>
            <p:cNvSpPr/>
            <p:nvPr/>
          </p:nvSpPr>
          <p:spPr>
            <a:xfrm>
              <a:off x="62751" y="3603812"/>
              <a:ext cx="5701552" cy="1524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6272139F-EB8E-D9D8-77CA-A85B6C15DAEF}"/>
                </a:ext>
              </a:extLst>
            </p:cNvPr>
            <p:cNvCxnSpPr/>
            <p:nvPr/>
          </p:nvCxnSpPr>
          <p:spPr>
            <a:xfrm>
              <a:off x="4092088" y="5354320"/>
              <a:ext cx="384031" cy="603634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C4F7B502-DF9D-B77A-9607-9EF2259EE43B}"/>
                </a:ext>
              </a:extLst>
            </p:cNvPr>
            <p:cNvSpPr txBox="1"/>
            <p:nvPr/>
          </p:nvSpPr>
          <p:spPr>
            <a:xfrm>
              <a:off x="2804160" y="5019040"/>
              <a:ext cx="1463040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b="1">
                  <a:solidFill>
                    <a:srgbClr val="0070C0"/>
                  </a:solidFill>
                </a:rPr>
                <a:t>Focus point</a:t>
              </a:r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A176DAF9-7B2A-CB04-1B45-C256A180E586}"/>
                </a:ext>
              </a:extLst>
            </p:cNvPr>
            <p:cNvCxnSpPr/>
            <p:nvPr/>
          </p:nvCxnSpPr>
          <p:spPr>
            <a:xfrm>
              <a:off x="1076960" y="5110480"/>
              <a:ext cx="81280" cy="46736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0C46CF99-6F7B-49ED-9884-A289DD27DFA7}"/>
                </a:ext>
              </a:extLst>
            </p:cNvPr>
            <p:cNvSpPr txBox="1"/>
            <p:nvPr/>
          </p:nvSpPr>
          <p:spPr>
            <a:xfrm>
              <a:off x="233680" y="4582160"/>
              <a:ext cx="2743200" cy="646331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b="1">
                  <a:solidFill>
                    <a:srgbClr val="0070C0"/>
                  </a:solidFill>
                </a:rPr>
                <a:t>Small size after the nozzle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A9745097-8017-34B8-FD79-7C76A306C3C4}"/>
                </a:ext>
              </a:extLst>
            </p:cNvPr>
            <p:cNvSpPr/>
            <p:nvPr/>
          </p:nvSpPr>
          <p:spPr>
            <a:xfrm>
              <a:off x="9416957" y="3604496"/>
              <a:ext cx="558800" cy="1320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CF090B1-31E2-D8F1-93A3-A15953B34907}"/>
                </a:ext>
              </a:extLst>
            </p:cNvPr>
            <p:cNvSpPr/>
            <p:nvPr/>
          </p:nvSpPr>
          <p:spPr>
            <a:xfrm>
              <a:off x="9532532" y="5487879"/>
              <a:ext cx="393707" cy="7515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72EDE2C1-4D62-169C-953D-0A23AC5CBE2D}"/>
              </a:ext>
            </a:extLst>
          </p:cNvPr>
          <p:cNvSpPr txBox="1"/>
          <p:nvPr/>
        </p:nvSpPr>
        <p:spPr>
          <a:xfrm>
            <a:off x="528843" y="3844251"/>
            <a:ext cx="4572000" cy="830997"/>
          </a:xfrm>
          <a:prstGeom prst="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Space charge effect significant where the </a:t>
            </a:r>
            <a:r>
              <a:rPr lang="en-US" sz="2400" b="1">
                <a:solidFill>
                  <a:srgbClr val="C00000"/>
                </a:solidFill>
              </a:rPr>
              <a:t>beam density is high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418066C-7AAD-829C-42CB-830265BDFDB1}"/>
              </a:ext>
            </a:extLst>
          </p:cNvPr>
          <p:cNvSpPr/>
          <p:nvPr/>
        </p:nvSpPr>
        <p:spPr>
          <a:xfrm>
            <a:off x="7368719" y="3752490"/>
            <a:ext cx="1254513" cy="86421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800">
                <a:solidFill>
                  <a:schemeClr val="bg1"/>
                </a:solidFill>
                <a:latin typeface="Aptos"/>
              </a:rPr>
              <a:t>GPT</a:t>
            </a:r>
            <a:endParaRPr lang="en-US" dirty="0" err="1">
              <a:solidFill>
                <a:schemeClr val="bg1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30B708F-BAE2-8907-EAA6-2A9045EE21D6}"/>
              </a:ext>
            </a:extLst>
          </p:cNvPr>
          <p:cNvSpPr/>
          <p:nvPr/>
        </p:nvSpPr>
        <p:spPr>
          <a:xfrm>
            <a:off x="7025479" y="3548808"/>
            <a:ext cx="1980266" cy="129532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D75E9FB-DF30-EE8F-EC08-D7B6C78225FF}"/>
              </a:ext>
            </a:extLst>
          </p:cNvPr>
          <p:cNvSpPr txBox="1"/>
          <p:nvPr/>
        </p:nvSpPr>
        <p:spPr>
          <a:xfrm>
            <a:off x="9690846" y="3039035"/>
            <a:ext cx="2743200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>
                <a:solidFill>
                  <a:srgbClr val="FF0000"/>
                </a:solidFill>
              </a:rPr>
              <a:t>Dispersion missing</a:t>
            </a:r>
            <a:endParaRPr lang="en-US"/>
          </a:p>
          <a:p>
            <a:r>
              <a:rPr lang="en-US" sz="2000" b="1">
                <a:solidFill>
                  <a:srgbClr val="FF0000"/>
                </a:solidFill>
              </a:rPr>
              <a:t>+ tricky way to handle magnets</a:t>
            </a:r>
            <a:endParaRPr lang="en-US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47BD6C3E-15C9-E04B-CE9D-BA684C8D7F33}"/>
              </a:ext>
            </a:extLst>
          </p:cNvPr>
          <p:cNvCxnSpPr>
            <a:cxnSpLocks/>
          </p:cNvCxnSpPr>
          <p:nvPr/>
        </p:nvCxnSpPr>
        <p:spPr>
          <a:xfrm>
            <a:off x="6119249" y="2927225"/>
            <a:ext cx="1199964" cy="1232999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: Curved 21">
            <a:extLst>
              <a:ext uri="{FF2B5EF4-FFF2-40B4-BE49-F238E27FC236}">
                <a16:creationId xmlns:a16="http://schemas.microsoft.com/office/drawing/2014/main" id="{19BA178E-132D-9239-5065-B0D25DB80588}"/>
              </a:ext>
            </a:extLst>
          </p:cNvPr>
          <p:cNvCxnSpPr>
            <a:cxnSpLocks/>
          </p:cNvCxnSpPr>
          <p:nvPr/>
        </p:nvCxnSpPr>
        <p:spPr>
          <a:xfrm flipV="1">
            <a:off x="8817222" y="3487893"/>
            <a:ext cx="871034" cy="358574"/>
          </a:xfrm>
          <a:prstGeom prst="curvedConnector3">
            <a:avLst/>
          </a:prstGeom>
          <a:ln>
            <a:solidFill>
              <a:srgbClr val="FF0000"/>
            </a:solidFill>
            <a:prstDash val="sys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5426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076C7-043B-6CF7-753D-56F588399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4528934-2D39-D720-9738-A4379F571901}"/>
              </a:ext>
            </a:extLst>
          </p:cNvPr>
          <p:cNvSpPr/>
          <p:nvPr/>
        </p:nvSpPr>
        <p:spPr>
          <a:xfrm>
            <a:off x="0" y="0"/>
            <a:ext cx="12191999" cy="99431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sz="4400">
                <a:solidFill>
                  <a:schemeClr val="bg1"/>
                </a:solidFill>
                <a:latin typeface="Aptos Display"/>
              </a:rPr>
              <a:t>RF-Track</a:t>
            </a:r>
            <a:r>
              <a:rPr lang="en-US" sz="4400" dirty="0">
                <a:solidFill>
                  <a:schemeClr val="bg1"/>
                </a:solidFill>
                <a:latin typeface="Aptos Display"/>
              </a:rPr>
              <a:t>: particle tracking code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30E364D-34C6-EBD8-338C-BDA395861C35}"/>
              </a:ext>
            </a:extLst>
          </p:cNvPr>
          <p:cNvSpPr>
            <a:spLocks noGrp="1"/>
          </p:cNvSpPr>
          <p:nvPr/>
        </p:nvSpPr>
        <p:spPr>
          <a:xfrm>
            <a:off x="838200" y="1605667"/>
            <a:ext cx="10516709" cy="26441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Collective effects:</a:t>
            </a:r>
            <a:r>
              <a:rPr lang="en-US" dirty="0"/>
              <a:t> space charge, </a:t>
            </a:r>
            <a:r>
              <a:rPr lang="en-US" dirty="0" err="1"/>
              <a:t>wakefield</a:t>
            </a:r>
            <a:r>
              <a:rPr lang="en-US" dirty="0"/>
              <a:t>,…</a:t>
            </a:r>
          </a:p>
          <a:p>
            <a:r>
              <a:rPr lang="en-US" b="1"/>
              <a:t>Beam of different particle species</a:t>
            </a:r>
          </a:p>
          <a:p>
            <a:r>
              <a:rPr lang="en-US" b="1"/>
              <a:t>User friendly </a:t>
            </a:r>
            <a:r>
              <a:rPr lang="en-US"/>
              <a:t>(python code)</a:t>
            </a:r>
          </a:p>
          <a:p>
            <a:r>
              <a:rPr lang="en-US" b="1"/>
              <a:t>Dispersion</a:t>
            </a:r>
          </a:p>
          <a:p>
            <a:r>
              <a:rPr lang="en-US" b="1"/>
              <a:t>...</a:t>
            </a: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8" name="Slide Number Placeholder 1">
            <a:extLst>
              <a:ext uri="{FF2B5EF4-FFF2-40B4-BE49-F238E27FC236}">
                <a16:creationId xmlns:a16="http://schemas.microsoft.com/office/drawing/2014/main" id="{5451B847-62A7-B129-17CF-A1E1174BA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3</a:t>
            </a:fld>
            <a:endParaRPr lang="en-US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AD0E4EC-BBF7-5FAB-5559-55DE8297049F}"/>
              </a:ext>
            </a:extLst>
          </p:cNvPr>
          <p:cNvSpPr/>
          <p:nvPr/>
        </p:nvSpPr>
        <p:spPr>
          <a:xfrm>
            <a:off x="636495" y="4616823"/>
            <a:ext cx="10515598" cy="102197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developed at CERN for the design and </a:t>
            </a:r>
            <a:r>
              <a:rPr lang="en-US" sz="3200" dirty="0" err="1">
                <a:solidFill>
                  <a:schemeClr val="bg1"/>
                </a:solidFill>
              </a:rPr>
              <a:t>optimisation</a:t>
            </a:r>
            <a:r>
              <a:rPr lang="en-US" sz="3200" dirty="0">
                <a:solidFill>
                  <a:schemeClr val="bg1"/>
                </a:solidFill>
              </a:rPr>
              <a:t> of particle accelerators</a:t>
            </a:r>
          </a:p>
        </p:txBody>
      </p:sp>
    </p:spTree>
    <p:extLst>
      <p:ext uri="{BB962C8B-B14F-4D97-AF65-F5344CB8AC3E}">
        <p14:creationId xmlns:p14="http://schemas.microsoft.com/office/powerpoint/2010/main" val="2338385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38D3623A-D25D-F240-5251-3C0DD9168C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3150" t="85" r="12" b="-144"/>
          <a:stretch>
            <a:fillRect/>
          </a:stretch>
        </p:blipFill>
        <p:spPr>
          <a:xfrm rot="180000">
            <a:off x="10156616" y="1312190"/>
            <a:ext cx="1538699" cy="345139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4D4D02C-9386-57DE-B1E0-60F0DD7437A5}"/>
              </a:ext>
            </a:extLst>
          </p:cNvPr>
          <p:cNvSpPr/>
          <p:nvPr/>
        </p:nvSpPr>
        <p:spPr>
          <a:xfrm>
            <a:off x="0" y="0"/>
            <a:ext cx="12191999" cy="99431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sz="4400">
                <a:solidFill>
                  <a:schemeClr val="bg1"/>
                </a:solidFill>
                <a:latin typeface="Aptos Display"/>
              </a:rPr>
              <a:t>FFA injection line design with dispersion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B6E46A-28DF-8FE8-8144-76D287024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4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854E13F-69F2-10E0-376D-5EE40A7516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809" y="1270187"/>
            <a:ext cx="2828925" cy="39052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1329E45-8AAD-CC15-A8D3-8B0AC5BE8E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9077" y="1166327"/>
            <a:ext cx="4970556" cy="3362923"/>
          </a:xfrm>
          <a:prstGeom prst="rect">
            <a:avLst/>
          </a:prstGeom>
        </p:spPr>
      </p:pic>
      <p:pic>
        <p:nvPicPr>
          <p:cNvPr id="12" name="Picture 11" descr="A table with numbers and symbols&#10;&#10;AI-generated content may be incorrect.">
            <a:extLst>
              <a:ext uri="{FF2B5EF4-FFF2-40B4-BE49-F238E27FC236}">
                <a16:creationId xmlns:a16="http://schemas.microsoft.com/office/drawing/2014/main" id="{BCCDF49C-0C5A-F005-5A31-6FC41B2D5C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255" y="5224145"/>
            <a:ext cx="2259330" cy="1489710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65A2A1C-6DD8-6399-0302-BA6FABF1B155}"/>
              </a:ext>
            </a:extLst>
          </p:cNvPr>
          <p:cNvCxnSpPr>
            <a:cxnSpLocks/>
          </p:cNvCxnSpPr>
          <p:nvPr/>
        </p:nvCxnSpPr>
        <p:spPr>
          <a:xfrm flipV="1">
            <a:off x="1526024" y="4943143"/>
            <a:ext cx="752708" cy="3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FCC3887-7F75-12CA-450C-E24E396346FD}"/>
              </a:ext>
            </a:extLst>
          </p:cNvPr>
          <p:cNvCxnSpPr>
            <a:cxnSpLocks/>
          </p:cNvCxnSpPr>
          <p:nvPr/>
        </p:nvCxnSpPr>
        <p:spPr>
          <a:xfrm flipH="1">
            <a:off x="969885" y="1966863"/>
            <a:ext cx="681644" cy="268938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25E70C48-BED1-65AA-09DB-4809366AE490}"/>
              </a:ext>
            </a:extLst>
          </p:cNvPr>
          <p:cNvSpPr txBox="1"/>
          <p:nvPr/>
        </p:nvSpPr>
        <p:spPr>
          <a:xfrm>
            <a:off x="2519081" y="4527177"/>
            <a:ext cx="2079812" cy="646331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No</a:t>
            </a:r>
            <a:r>
              <a:rPr lang="en-US" dirty="0">
                <a:solidFill>
                  <a:schemeClr val="bg1"/>
                </a:solidFill>
              </a:rPr>
              <a:t> </a:t>
            </a:r>
            <a:r>
              <a:rPr lang="en-US">
                <a:solidFill>
                  <a:schemeClr val="bg1"/>
                </a:solidFill>
              </a:rPr>
              <a:t>dispersion at the start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2DF5B52-E5FD-E398-6F50-6251BF64D06E}"/>
              </a:ext>
            </a:extLst>
          </p:cNvPr>
          <p:cNvSpPr txBox="1"/>
          <p:nvPr/>
        </p:nvSpPr>
        <p:spPr>
          <a:xfrm>
            <a:off x="-1" y="2626659"/>
            <a:ext cx="1308846" cy="646331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Dispersion at </a:t>
            </a:r>
            <a:r>
              <a:rPr lang="en-US">
                <a:solidFill>
                  <a:schemeClr val="bg1"/>
                </a:solidFill>
              </a:rPr>
              <a:t>the exit 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0D530AA-2DAC-22C0-9AB1-5C61108A47F7}"/>
              </a:ext>
            </a:extLst>
          </p:cNvPr>
          <p:cNvSpPr txBox="1"/>
          <p:nvPr/>
        </p:nvSpPr>
        <p:spPr>
          <a:xfrm>
            <a:off x="4448621" y="5284878"/>
            <a:ext cx="7677115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1600" dirty="0"/>
          </a:p>
          <a:p>
            <a:pPr marL="285750" indent="-285750">
              <a:buFont typeface="Arial"/>
              <a:buChar char="•"/>
            </a:pPr>
            <a:r>
              <a:rPr lang="en-US" sz="2400" b="1" dirty="0"/>
              <a:t>Losses </a:t>
            </a:r>
            <a:r>
              <a:rPr lang="en-US" sz="2400" dirty="0"/>
              <a:t>(BDSIM:      , </a:t>
            </a:r>
            <a:r>
              <a:rPr lang="en-US" sz="2400"/>
              <a:t>RF-Track:      , GPT:      ) </a:t>
            </a:r>
          </a:p>
          <a:p>
            <a:pPr marL="285750" indent="-285750">
              <a:buFont typeface="Arial"/>
              <a:buChar char="•"/>
            </a:pPr>
            <a:r>
              <a:rPr lang="en-US" sz="2400" b="1"/>
              <a:t>Space-charge effect</a:t>
            </a:r>
            <a:r>
              <a:rPr lang="en-US" sz="2400"/>
              <a:t> (RF-Track:      ,GPT:      ,BDSIM:      )</a:t>
            </a:r>
            <a:endParaRPr lang="en-US" sz="2400" dirty="0"/>
          </a:p>
          <a:p>
            <a:pPr marL="285750" indent="-285750">
              <a:buFont typeface="Arial"/>
              <a:buChar char="•"/>
            </a:pPr>
            <a:r>
              <a:rPr lang="en-US" sz="2400" b="1" dirty="0"/>
              <a:t>Dispersion</a:t>
            </a:r>
            <a:r>
              <a:rPr lang="en-US" sz="2400"/>
              <a:t> ( BDSIM:      ,RF-Track:      , GPT:      )</a:t>
            </a:r>
          </a:p>
        </p:txBody>
      </p:sp>
      <p:sp>
        <p:nvSpPr>
          <p:cNvPr id="31" name="Flowchart: Connector 30">
            <a:extLst>
              <a:ext uri="{FF2B5EF4-FFF2-40B4-BE49-F238E27FC236}">
                <a16:creationId xmlns:a16="http://schemas.microsoft.com/office/drawing/2014/main" id="{90F64B5F-F853-B727-5325-C79B43BCD013}"/>
              </a:ext>
            </a:extLst>
          </p:cNvPr>
          <p:cNvSpPr/>
          <p:nvPr/>
        </p:nvSpPr>
        <p:spPr>
          <a:xfrm>
            <a:off x="5387788" y="2554941"/>
            <a:ext cx="197222" cy="2151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lowchart: Connector 31">
            <a:extLst>
              <a:ext uri="{FF2B5EF4-FFF2-40B4-BE49-F238E27FC236}">
                <a16:creationId xmlns:a16="http://schemas.microsoft.com/office/drawing/2014/main" id="{C1752DA7-F1B1-9427-E20A-A7FACFF87A58}"/>
              </a:ext>
            </a:extLst>
          </p:cNvPr>
          <p:cNvSpPr/>
          <p:nvPr/>
        </p:nvSpPr>
        <p:spPr>
          <a:xfrm>
            <a:off x="9448799" y="2949388"/>
            <a:ext cx="197222" cy="2151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9BFA259-0B38-7E9C-7265-809211125E6E}"/>
              </a:ext>
            </a:extLst>
          </p:cNvPr>
          <p:cNvSpPr txBox="1"/>
          <p:nvPr/>
        </p:nvSpPr>
        <p:spPr>
          <a:xfrm>
            <a:off x="5181598" y="4849907"/>
            <a:ext cx="4885764" cy="461665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chemeClr val="bg1"/>
                </a:solidFill>
              </a:rPr>
              <a:t>Various physical effects to simulate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5DCA1F-64C7-3F2D-CCB5-B2E2C42AFB56}"/>
              </a:ext>
            </a:extLst>
          </p:cNvPr>
          <p:cNvSpPr txBox="1"/>
          <p:nvPr/>
        </p:nvSpPr>
        <p:spPr>
          <a:xfrm>
            <a:off x="5586534" y="2483125"/>
            <a:ext cx="81070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Dx=0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69E9D9-3E55-EEC0-136C-A3A341D05F01}"/>
              </a:ext>
            </a:extLst>
          </p:cNvPr>
          <p:cNvSpPr txBox="1"/>
          <p:nvPr/>
        </p:nvSpPr>
        <p:spPr>
          <a:xfrm>
            <a:off x="8964473" y="2349578"/>
            <a:ext cx="79499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Dx=</a:t>
            </a:r>
          </a:p>
          <a:p>
            <a:pPr algn="l"/>
            <a:r>
              <a:rPr lang="en-US"/>
              <a:t>0.4m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0B277C-E030-D347-8954-7FA7B8E51258}"/>
              </a:ext>
            </a:extLst>
          </p:cNvPr>
          <p:cNvSpPr txBox="1"/>
          <p:nvPr/>
        </p:nvSpPr>
        <p:spPr>
          <a:xfrm>
            <a:off x="8516470" y="1604681"/>
            <a:ext cx="1246095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Without SC</a:t>
            </a:r>
          </a:p>
        </p:txBody>
      </p:sp>
      <p:pic>
        <p:nvPicPr>
          <p:cNvPr id="8" name="Graphic 7" descr="Close with solid fill">
            <a:extLst>
              <a:ext uri="{FF2B5EF4-FFF2-40B4-BE49-F238E27FC236}">
                <a16:creationId xmlns:a16="http://schemas.microsoft.com/office/drawing/2014/main" id="{7E1128A6-5315-4868-F0C9-CA14261FF80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15082" y="5580530"/>
            <a:ext cx="412376" cy="385482"/>
          </a:xfrm>
          <a:prstGeom prst="rect">
            <a:avLst/>
          </a:prstGeom>
        </p:spPr>
      </p:pic>
      <p:pic>
        <p:nvPicPr>
          <p:cNvPr id="11" name="Graphic 10" descr="Close with solid fill">
            <a:extLst>
              <a:ext uri="{FF2B5EF4-FFF2-40B4-BE49-F238E27FC236}">
                <a16:creationId xmlns:a16="http://schemas.microsoft.com/office/drawing/2014/main" id="{3E67B27A-36B1-27F8-1906-7DFD02AA94D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483788" y="5876365"/>
            <a:ext cx="412376" cy="385482"/>
          </a:xfrm>
          <a:prstGeom prst="rect">
            <a:avLst/>
          </a:prstGeom>
        </p:spPr>
      </p:pic>
      <p:pic>
        <p:nvPicPr>
          <p:cNvPr id="13" name="Graphic 12" descr="Close with solid fill">
            <a:extLst>
              <a:ext uri="{FF2B5EF4-FFF2-40B4-BE49-F238E27FC236}">
                <a16:creationId xmlns:a16="http://schemas.microsoft.com/office/drawing/2014/main" id="{E759611C-C54E-7892-0425-172DF58ABB3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336306" y="6252882"/>
            <a:ext cx="412376" cy="385482"/>
          </a:xfrm>
          <a:prstGeom prst="rect">
            <a:avLst/>
          </a:prstGeom>
        </p:spPr>
      </p:pic>
      <p:pic>
        <p:nvPicPr>
          <p:cNvPr id="14" name="Graphic 13" descr="Checkmark with solid fill">
            <a:extLst>
              <a:ext uri="{FF2B5EF4-FFF2-40B4-BE49-F238E27FC236}">
                <a16:creationId xmlns:a16="http://schemas.microsoft.com/office/drawing/2014/main" id="{4A031F99-65D2-571F-7DD4-0B923E27738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242611" y="6172200"/>
            <a:ext cx="412377" cy="528918"/>
          </a:xfrm>
          <a:prstGeom prst="rect">
            <a:avLst/>
          </a:prstGeom>
        </p:spPr>
      </p:pic>
      <p:pic>
        <p:nvPicPr>
          <p:cNvPr id="15" name="Graphic 14" descr="Checkmark with solid fill">
            <a:extLst>
              <a:ext uri="{FF2B5EF4-FFF2-40B4-BE49-F238E27FC236}">
                <a16:creationId xmlns:a16="http://schemas.microsoft.com/office/drawing/2014/main" id="{E80EC538-F946-F16C-2374-5A10C15506B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929717" y="5437093"/>
            <a:ext cx="412377" cy="528918"/>
          </a:xfrm>
          <a:prstGeom prst="rect">
            <a:avLst/>
          </a:prstGeom>
        </p:spPr>
      </p:pic>
      <p:pic>
        <p:nvPicPr>
          <p:cNvPr id="16" name="Graphic 15" descr="Checkmark with solid fill">
            <a:extLst>
              <a:ext uri="{FF2B5EF4-FFF2-40B4-BE49-F238E27FC236}">
                <a16:creationId xmlns:a16="http://schemas.microsoft.com/office/drawing/2014/main" id="{59B590C4-CF25-1E35-EC75-04484FA324D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027458" y="5804646"/>
            <a:ext cx="412377" cy="528918"/>
          </a:xfrm>
          <a:prstGeom prst="rect">
            <a:avLst/>
          </a:prstGeom>
        </p:spPr>
      </p:pic>
      <p:pic>
        <p:nvPicPr>
          <p:cNvPr id="20" name="Graphic 19" descr="Checkmark with solid fill">
            <a:extLst>
              <a:ext uri="{FF2B5EF4-FFF2-40B4-BE49-F238E27FC236}">
                <a16:creationId xmlns:a16="http://schemas.microsoft.com/office/drawing/2014/main" id="{DC24601A-3946-3453-3FEC-70751B58A6D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3458" y="6181163"/>
            <a:ext cx="412377" cy="528918"/>
          </a:xfrm>
          <a:prstGeom prst="rect">
            <a:avLst/>
          </a:prstGeom>
        </p:spPr>
      </p:pic>
      <p:pic>
        <p:nvPicPr>
          <p:cNvPr id="21" name="Graphic 20" descr="Checkmark with solid fill">
            <a:extLst>
              <a:ext uri="{FF2B5EF4-FFF2-40B4-BE49-F238E27FC236}">
                <a16:creationId xmlns:a16="http://schemas.microsoft.com/office/drawing/2014/main" id="{B3BD1DF6-AE42-6334-6AD4-0DB6D169947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067364" y="5777752"/>
            <a:ext cx="412377" cy="528918"/>
          </a:xfrm>
          <a:prstGeom prst="rect">
            <a:avLst/>
          </a:prstGeom>
        </p:spPr>
      </p:pic>
      <p:pic>
        <p:nvPicPr>
          <p:cNvPr id="23" name="Graphic 22" descr="Close with solid fill">
            <a:extLst>
              <a:ext uri="{FF2B5EF4-FFF2-40B4-BE49-F238E27FC236}">
                <a16:creationId xmlns:a16="http://schemas.microsoft.com/office/drawing/2014/main" id="{C5F60E63-0BB5-19D6-7C12-4AC5322FB9D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54154" y="5580530"/>
            <a:ext cx="412376" cy="385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929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ACFB5-423C-3928-A5A2-4036F2F77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8523458E-45BC-8735-4E53-FC6E3C8CDA14}"/>
              </a:ext>
            </a:extLst>
          </p:cNvPr>
          <p:cNvSpPr/>
          <p:nvPr/>
        </p:nvSpPr>
        <p:spPr>
          <a:xfrm>
            <a:off x="667783" y="2325975"/>
            <a:ext cx="3289610" cy="86421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0" i="0" u="none" strike="noStrike" baseline="0" dirty="0" err="1">
                <a:solidFill>
                  <a:schemeClr val="bg1"/>
                </a:solidFill>
                <a:latin typeface="Aptos"/>
                <a:ea typeface="Aptos"/>
                <a:cs typeface="Aptos"/>
              </a:rPr>
              <a:t>LhARAlinearOptics</a:t>
            </a:r>
            <a:endParaRPr lang="en-US" dirty="0" err="1">
              <a:solidFill>
                <a:schemeClr val="bg1"/>
              </a:solidFill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0F9AE269-FF05-47D3-AA99-2F4C3992EE3E}"/>
              </a:ext>
            </a:extLst>
          </p:cNvPr>
          <p:cNvSpPr/>
          <p:nvPr/>
        </p:nvSpPr>
        <p:spPr>
          <a:xfrm>
            <a:off x="5314122" y="1359536"/>
            <a:ext cx="1747024" cy="86421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800" dirty="0" err="1">
                <a:solidFill>
                  <a:schemeClr val="bg1"/>
                </a:solidFill>
              </a:rPr>
              <a:t>RFTrack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176090BF-4CD9-C937-C343-88AE6F948ADC}"/>
              </a:ext>
            </a:extLst>
          </p:cNvPr>
          <p:cNvSpPr/>
          <p:nvPr/>
        </p:nvSpPr>
        <p:spPr>
          <a:xfrm>
            <a:off x="5314121" y="3431805"/>
            <a:ext cx="1747025" cy="86421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800">
                <a:solidFill>
                  <a:schemeClr val="bg1"/>
                </a:solidFill>
                <a:latin typeface="Aptos"/>
              </a:rPr>
              <a:t>BDSIM</a:t>
            </a:r>
            <a:endParaRPr lang="en-US" dirty="0" err="1">
              <a:solidFill>
                <a:schemeClr val="bg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EF80EF4-71E4-9B4C-E2CA-DF2642F2F9DC}"/>
              </a:ext>
            </a:extLst>
          </p:cNvPr>
          <p:cNvSpPr/>
          <p:nvPr/>
        </p:nvSpPr>
        <p:spPr>
          <a:xfrm>
            <a:off x="509420" y="3872032"/>
            <a:ext cx="3522169" cy="42109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400">
                <a:solidFill>
                  <a:schemeClr val="tx1">
                    <a:lumMod val="85000"/>
                    <a:lumOff val="15000"/>
                  </a:schemeClr>
                </a:solidFill>
              </a:rPr>
              <a:t>TNSA beam production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35F0B18-D934-2D03-1235-DE77F94631A8}"/>
              </a:ext>
            </a:extLst>
          </p:cNvPr>
          <p:cNvSpPr/>
          <p:nvPr/>
        </p:nvSpPr>
        <p:spPr>
          <a:xfrm>
            <a:off x="7897490" y="2524015"/>
            <a:ext cx="3780893" cy="75511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400">
                <a:solidFill>
                  <a:schemeClr val="tx1">
                    <a:lumMod val="85000"/>
                    <a:lumOff val="15000"/>
                  </a:schemeClr>
                </a:solidFill>
              </a:rPr>
              <a:t>Full Stage 1 beamline </a:t>
            </a:r>
            <a:r>
              <a:rPr lang="en-US" sz="2400" b="1">
                <a:solidFill>
                  <a:schemeClr val="tx1">
                    <a:lumMod val="85000"/>
                    <a:lumOff val="15000"/>
                  </a:schemeClr>
                </a:solidFill>
              </a:rPr>
              <a:t>with Space Charge effect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59575F4-42F8-CCF6-4714-60DD56004583}"/>
              </a:ext>
            </a:extLst>
          </p:cNvPr>
          <p:cNvCxnSpPr/>
          <p:nvPr/>
        </p:nvCxnSpPr>
        <p:spPr>
          <a:xfrm>
            <a:off x="5747065" y="2288877"/>
            <a:ext cx="17147" cy="1059172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C5E9211B-D82A-E920-EC64-AAA1BE2EE0BA}"/>
              </a:ext>
            </a:extLst>
          </p:cNvPr>
          <p:cNvCxnSpPr>
            <a:cxnSpLocks/>
          </p:cNvCxnSpPr>
          <p:nvPr/>
        </p:nvCxnSpPr>
        <p:spPr>
          <a:xfrm flipH="1" flipV="1">
            <a:off x="6360380" y="2256015"/>
            <a:ext cx="15711" cy="1092705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161602A-118E-74B8-8A8D-F3E3D56EE5B7}"/>
              </a:ext>
            </a:extLst>
          </p:cNvPr>
          <p:cNvCxnSpPr>
            <a:cxnSpLocks/>
          </p:cNvCxnSpPr>
          <p:nvPr/>
        </p:nvCxnSpPr>
        <p:spPr>
          <a:xfrm flipV="1">
            <a:off x="4062213" y="1922052"/>
            <a:ext cx="1115122" cy="715539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Graphic 6" descr="Checkmark with solid fill">
            <a:extLst>
              <a:ext uri="{FF2B5EF4-FFF2-40B4-BE49-F238E27FC236}">
                <a16:creationId xmlns:a16="http://schemas.microsoft.com/office/drawing/2014/main" id="{2710DA31-A1DB-8521-BC92-CC45EE44902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967272" y="3148688"/>
            <a:ext cx="700669" cy="719255"/>
          </a:xfrm>
          <a:prstGeom prst="rect">
            <a:avLst/>
          </a:prstGeom>
        </p:spPr>
      </p:pic>
      <p:pic>
        <p:nvPicPr>
          <p:cNvPr id="9" name="Graphic 8" descr="Checkmark with solid fill">
            <a:extLst>
              <a:ext uri="{FF2B5EF4-FFF2-40B4-BE49-F238E27FC236}">
                <a16:creationId xmlns:a16="http://schemas.microsoft.com/office/drawing/2014/main" id="{81D697AE-7CBB-9EDF-0298-34418DEE978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17100000">
            <a:off x="7301272" y="2488907"/>
            <a:ext cx="700669" cy="719255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668DC8E-92CA-7AE4-8C57-F1EE33A6CEBC}"/>
              </a:ext>
            </a:extLst>
          </p:cNvPr>
          <p:cNvSpPr/>
          <p:nvPr/>
        </p:nvSpPr>
        <p:spPr>
          <a:xfrm>
            <a:off x="0" y="0"/>
            <a:ext cx="12191999" cy="99431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sz="4400">
                <a:solidFill>
                  <a:schemeClr val="bg1"/>
                </a:solidFill>
                <a:latin typeface="Aptos Display"/>
              </a:rPr>
              <a:t>Beam tracking workflow: Next</a:t>
            </a:r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C80E1D8-45D3-B216-C468-35FE4ED3C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5</a:t>
            </a:fld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34C5154-D55B-305E-EF74-A7DC5CC8320C}"/>
              </a:ext>
            </a:extLst>
          </p:cNvPr>
          <p:cNvSpPr txBox="1"/>
          <p:nvPr/>
        </p:nvSpPr>
        <p:spPr>
          <a:xfrm>
            <a:off x="5224114" y="6186663"/>
            <a:ext cx="313764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>
                <a:solidFill>
                  <a:srgbClr val="002060"/>
                </a:solidFill>
              </a:rPr>
              <a:t>B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F2B8CAC-8F71-7CF9-EB18-7ADAB2CE46B6}"/>
              </a:ext>
            </a:extLst>
          </p:cNvPr>
          <p:cNvSpPr txBox="1"/>
          <p:nvPr/>
        </p:nvSpPr>
        <p:spPr>
          <a:xfrm>
            <a:off x="5714492" y="6186663"/>
            <a:ext cx="313764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>
                <a:solidFill>
                  <a:srgbClr val="002060"/>
                </a:solidFill>
              </a:rPr>
              <a:t>B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79E665A0-213A-6CA2-DB5A-D18788FA9B04}"/>
              </a:ext>
            </a:extLst>
          </p:cNvPr>
          <p:cNvSpPr txBox="1"/>
          <p:nvPr/>
        </p:nvSpPr>
        <p:spPr>
          <a:xfrm>
            <a:off x="6227420" y="6166515"/>
            <a:ext cx="313764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>
                <a:solidFill>
                  <a:srgbClr val="002060"/>
                </a:solidFill>
              </a:rPr>
              <a:t>B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65ECE80B-A27D-BBC8-5B70-D4E35F7F692A}"/>
              </a:ext>
            </a:extLst>
          </p:cNvPr>
          <p:cNvSpPr txBox="1"/>
          <p:nvPr/>
        </p:nvSpPr>
        <p:spPr>
          <a:xfrm>
            <a:off x="6754766" y="6186663"/>
            <a:ext cx="313764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>
                <a:solidFill>
                  <a:srgbClr val="002060"/>
                </a:solidFill>
              </a:rPr>
              <a:t>B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1A1989C8-C17D-78B4-1802-AA47DB9ECB7D}"/>
              </a:ext>
            </a:extLst>
          </p:cNvPr>
          <p:cNvSpPr txBox="1"/>
          <p:nvPr/>
        </p:nvSpPr>
        <p:spPr>
          <a:xfrm>
            <a:off x="2590063" y="6193411"/>
            <a:ext cx="25880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>
                <a:solidFill>
                  <a:srgbClr val="002060"/>
                </a:solidFill>
              </a:rPr>
              <a:t>Software used: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4BF7DEFF-086C-CF8E-A363-873E1DD2F0BE}"/>
              </a:ext>
            </a:extLst>
          </p:cNvPr>
          <p:cNvSpPr txBox="1"/>
          <p:nvPr/>
        </p:nvSpPr>
        <p:spPr>
          <a:xfrm>
            <a:off x="5482703" y="6178807"/>
            <a:ext cx="313764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>
                <a:solidFill>
                  <a:srgbClr val="002060"/>
                </a:solidFill>
              </a:rPr>
              <a:t>R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AFCBA48-5F2C-7707-BFE5-798583052CC6}"/>
              </a:ext>
            </a:extLst>
          </p:cNvPr>
          <p:cNvSpPr txBox="1"/>
          <p:nvPr/>
        </p:nvSpPr>
        <p:spPr>
          <a:xfrm>
            <a:off x="5958665" y="6178807"/>
            <a:ext cx="313764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>
                <a:solidFill>
                  <a:srgbClr val="002060"/>
                </a:solidFill>
              </a:rPr>
              <a:t>R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5828A700-AA8C-B1EC-6E71-29C6ACA10911}"/>
              </a:ext>
            </a:extLst>
          </p:cNvPr>
          <p:cNvSpPr txBox="1"/>
          <p:nvPr/>
        </p:nvSpPr>
        <p:spPr>
          <a:xfrm>
            <a:off x="6497286" y="6178807"/>
            <a:ext cx="313764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>
                <a:solidFill>
                  <a:srgbClr val="002060"/>
                </a:solidFill>
              </a:rPr>
              <a:t>R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FE840DCC-6790-E9D6-8225-0C7357F4F1DB}"/>
              </a:ext>
            </a:extLst>
          </p:cNvPr>
          <p:cNvSpPr txBox="1"/>
          <p:nvPr/>
        </p:nvSpPr>
        <p:spPr>
          <a:xfrm>
            <a:off x="7012248" y="6186663"/>
            <a:ext cx="313764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>
                <a:solidFill>
                  <a:srgbClr val="002060"/>
                </a:solidFill>
              </a:rPr>
              <a:t>R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89" name="Arrow: Curved Up 88">
            <a:extLst>
              <a:ext uri="{FF2B5EF4-FFF2-40B4-BE49-F238E27FC236}">
                <a16:creationId xmlns:a16="http://schemas.microsoft.com/office/drawing/2014/main" id="{E6E64645-7F22-B9C2-BB82-0B581A6D6E9E}"/>
              </a:ext>
            </a:extLst>
          </p:cNvPr>
          <p:cNvSpPr/>
          <p:nvPr/>
        </p:nvSpPr>
        <p:spPr>
          <a:xfrm>
            <a:off x="5379748" y="6546360"/>
            <a:ext cx="304800" cy="152400"/>
          </a:xfrm>
          <a:prstGeom prst="curved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1" name="Arrow: Curved Up 90">
            <a:extLst>
              <a:ext uri="{FF2B5EF4-FFF2-40B4-BE49-F238E27FC236}">
                <a16:creationId xmlns:a16="http://schemas.microsoft.com/office/drawing/2014/main" id="{3B38183D-53DF-1EC3-33A8-F252C8DEACC0}"/>
              </a:ext>
            </a:extLst>
          </p:cNvPr>
          <p:cNvSpPr/>
          <p:nvPr/>
        </p:nvSpPr>
        <p:spPr>
          <a:xfrm>
            <a:off x="5897020" y="6546360"/>
            <a:ext cx="304800" cy="152400"/>
          </a:xfrm>
          <a:prstGeom prst="curved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3" name="Arrow: Curved Up 92">
            <a:extLst>
              <a:ext uri="{FF2B5EF4-FFF2-40B4-BE49-F238E27FC236}">
                <a16:creationId xmlns:a16="http://schemas.microsoft.com/office/drawing/2014/main" id="{B335272B-24C5-1E88-1443-57C0EE2BF27A}"/>
              </a:ext>
            </a:extLst>
          </p:cNvPr>
          <p:cNvSpPr/>
          <p:nvPr/>
        </p:nvSpPr>
        <p:spPr>
          <a:xfrm>
            <a:off x="6385272" y="6546360"/>
            <a:ext cx="304800" cy="152400"/>
          </a:xfrm>
          <a:prstGeom prst="curved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7D791F-6C3A-736B-8106-1D34C36873EB}"/>
              </a:ext>
            </a:extLst>
          </p:cNvPr>
          <p:cNvSpPr/>
          <p:nvPr/>
        </p:nvSpPr>
        <p:spPr>
          <a:xfrm>
            <a:off x="5214505" y="1169346"/>
            <a:ext cx="2109439" cy="3447585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Arrow: Curved Down 97">
            <a:extLst>
              <a:ext uri="{FF2B5EF4-FFF2-40B4-BE49-F238E27FC236}">
                <a16:creationId xmlns:a16="http://schemas.microsoft.com/office/drawing/2014/main" id="{ACF2F8B8-116A-A1BA-7A2D-7BF4277D81C0}"/>
              </a:ext>
            </a:extLst>
          </p:cNvPr>
          <p:cNvSpPr/>
          <p:nvPr/>
        </p:nvSpPr>
        <p:spPr>
          <a:xfrm>
            <a:off x="5653032" y="6044337"/>
            <a:ext cx="295835" cy="134470"/>
          </a:xfrm>
          <a:prstGeom prst="curved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9" name="Arrow: Curved Down 98">
            <a:extLst>
              <a:ext uri="{FF2B5EF4-FFF2-40B4-BE49-F238E27FC236}">
                <a16:creationId xmlns:a16="http://schemas.microsoft.com/office/drawing/2014/main" id="{B7F8E1C4-03CB-B757-F729-DB61AEF8CFE8}"/>
              </a:ext>
            </a:extLst>
          </p:cNvPr>
          <p:cNvSpPr/>
          <p:nvPr/>
        </p:nvSpPr>
        <p:spPr>
          <a:xfrm>
            <a:off x="6114390" y="6044337"/>
            <a:ext cx="295835" cy="134470"/>
          </a:xfrm>
          <a:prstGeom prst="curved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0" name="Arrow: Curved Down 99">
            <a:extLst>
              <a:ext uri="{FF2B5EF4-FFF2-40B4-BE49-F238E27FC236}">
                <a16:creationId xmlns:a16="http://schemas.microsoft.com/office/drawing/2014/main" id="{BD2317C5-8E41-D63C-E0F0-790D427F8D24}"/>
              </a:ext>
            </a:extLst>
          </p:cNvPr>
          <p:cNvSpPr/>
          <p:nvPr/>
        </p:nvSpPr>
        <p:spPr>
          <a:xfrm>
            <a:off x="6620480" y="6060048"/>
            <a:ext cx="295835" cy="134470"/>
          </a:xfrm>
          <a:prstGeom prst="curved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8" name="Arrow: Curved Up 107">
            <a:extLst>
              <a:ext uri="{FF2B5EF4-FFF2-40B4-BE49-F238E27FC236}">
                <a16:creationId xmlns:a16="http://schemas.microsoft.com/office/drawing/2014/main" id="{770988C4-C0F7-B366-B5F5-5FE6AF275168}"/>
              </a:ext>
            </a:extLst>
          </p:cNvPr>
          <p:cNvSpPr/>
          <p:nvPr/>
        </p:nvSpPr>
        <p:spPr>
          <a:xfrm>
            <a:off x="6893579" y="6533976"/>
            <a:ext cx="304800" cy="152400"/>
          </a:xfrm>
          <a:prstGeom prst="curved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3BFD6D5F-B9D7-248C-28D6-DD0E89AC3F40}"/>
              </a:ext>
            </a:extLst>
          </p:cNvPr>
          <p:cNvSpPr txBox="1"/>
          <p:nvPr/>
        </p:nvSpPr>
        <p:spPr>
          <a:xfrm>
            <a:off x="2909556" y="5055077"/>
            <a:ext cx="2268070" cy="83099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err="1">
                <a:solidFill>
                  <a:srgbClr val="002060"/>
                </a:solidFill>
              </a:rPr>
              <a:t>Discretised</a:t>
            </a:r>
            <a:r>
              <a:rPr lang="en-US" sz="2400" b="1" dirty="0">
                <a:solidFill>
                  <a:srgbClr val="002060"/>
                </a:solidFill>
              </a:rPr>
              <a:t> element</a:t>
            </a:r>
          </a:p>
        </p:txBody>
      </p:sp>
      <p:sp>
        <p:nvSpPr>
          <p:cNvPr id="10" name="Cylinder 9">
            <a:extLst>
              <a:ext uri="{FF2B5EF4-FFF2-40B4-BE49-F238E27FC236}">
                <a16:creationId xmlns:a16="http://schemas.microsoft.com/office/drawing/2014/main" id="{6FFBC9CE-19B3-5B83-AA02-D1411DECD136}"/>
              </a:ext>
            </a:extLst>
          </p:cNvPr>
          <p:cNvSpPr/>
          <p:nvPr/>
        </p:nvSpPr>
        <p:spPr>
          <a:xfrm rot="5400000">
            <a:off x="5881402" y="4335867"/>
            <a:ext cx="878541" cy="2088776"/>
          </a:xfrm>
          <a:prstGeom prst="can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F0BA8C1-300E-E214-2AAE-C5E86A46B983}"/>
              </a:ext>
            </a:extLst>
          </p:cNvPr>
          <p:cNvCxnSpPr/>
          <p:nvPr/>
        </p:nvCxnSpPr>
        <p:spPr>
          <a:xfrm flipH="1">
            <a:off x="5493145" y="4775047"/>
            <a:ext cx="6747" cy="1216796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34ACA5C-D632-E17B-4CE1-2851F3BE2924}"/>
              </a:ext>
            </a:extLst>
          </p:cNvPr>
          <p:cNvCxnSpPr>
            <a:cxnSpLocks/>
          </p:cNvCxnSpPr>
          <p:nvPr/>
        </p:nvCxnSpPr>
        <p:spPr>
          <a:xfrm flipH="1">
            <a:off x="5752382" y="4775047"/>
            <a:ext cx="6747" cy="1216796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7F1B7D3-8703-670D-5FD8-AD4276D9A00D}"/>
              </a:ext>
            </a:extLst>
          </p:cNvPr>
          <p:cNvCxnSpPr>
            <a:cxnSpLocks/>
          </p:cNvCxnSpPr>
          <p:nvPr/>
        </p:nvCxnSpPr>
        <p:spPr>
          <a:xfrm flipH="1">
            <a:off x="5995908" y="4775047"/>
            <a:ext cx="6747" cy="1216796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12D8F5A-7738-0B74-5574-2EAF18143766}"/>
              </a:ext>
            </a:extLst>
          </p:cNvPr>
          <p:cNvCxnSpPr>
            <a:cxnSpLocks/>
          </p:cNvCxnSpPr>
          <p:nvPr/>
        </p:nvCxnSpPr>
        <p:spPr>
          <a:xfrm flipH="1">
            <a:off x="6263000" y="4775047"/>
            <a:ext cx="6747" cy="1216796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BD08B08-763C-D4AE-AAA6-E146558D07D7}"/>
              </a:ext>
            </a:extLst>
          </p:cNvPr>
          <p:cNvCxnSpPr>
            <a:cxnSpLocks/>
          </p:cNvCxnSpPr>
          <p:nvPr/>
        </p:nvCxnSpPr>
        <p:spPr>
          <a:xfrm flipH="1">
            <a:off x="6537949" y="4775047"/>
            <a:ext cx="6747" cy="1216796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2CBE8D11-A372-BF27-6405-0A251F398F29}"/>
              </a:ext>
            </a:extLst>
          </p:cNvPr>
          <p:cNvCxnSpPr>
            <a:cxnSpLocks/>
          </p:cNvCxnSpPr>
          <p:nvPr/>
        </p:nvCxnSpPr>
        <p:spPr>
          <a:xfrm flipH="1">
            <a:off x="6805042" y="4775047"/>
            <a:ext cx="6747" cy="1216796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4100927-8126-D371-7368-0248E3B08EB4}"/>
              </a:ext>
            </a:extLst>
          </p:cNvPr>
          <p:cNvCxnSpPr>
            <a:cxnSpLocks/>
          </p:cNvCxnSpPr>
          <p:nvPr/>
        </p:nvCxnSpPr>
        <p:spPr>
          <a:xfrm flipH="1">
            <a:off x="7048568" y="4775047"/>
            <a:ext cx="6747" cy="1216796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32A7BB0C-3C78-D177-CDC9-F0910AB7C7CA}"/>
              </a:ext>
            </a:extLst>
          </p:cNvPr>
          <p:cNvSpPr/>
          <p:nvPr/>
        </p:nvSpPr>
        <p:spPr>
          <a:xfrm>
            <a:off x="5331597" y="2704198"/>
            <a:ext cx="1797378" cy="231603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INTERFACE</a:t>
            </a:r>
          </a:p>
        </p:txBody>
      </p:sp>
    </p:spTree>
    <p:extLst>
      <p:ext uri="{BB962C8B-B14F-4D97-AF65-F5344CB8AC3E}">
        <p14:creationId xmlns:p14="http://schemas.microsoft.com/office/powerpoint/2010/main" val="2781605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23A96A-52D1-3BFC-E8B4-7AA6B0BF8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6636501-580F-7D57-9B00-CE501112E14F}"/>
              </a:ext>
            </a:extLst>
          </p:cNvPr>
          <p:cNvSpPr/>
          <p:nvPr/>
        </p:nvSpPr>
        <p:spPr>
          <a:xfrm>
            <a:off x="0" y="0"/>
            <a:ext cx="12191999" cy="99431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sz="4400">
                <a:solidFill>
                  <a:schemeClr val="bg1"/>
                </a:solidFill>
                <a:latin typeface="Aptos Display"/>
              </a:rPr>
              <a:t>Preliminary simulation results: validation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E45D68-9DCD-67C0-F2F0-5F949CB03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6</a:t>
            </a:fld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373AE49-992F-32C0-2DAA-0F41D222DE01}"/>
              </a:ext>
            </a:extLst>
          </p:cNvPr>
          <p:cNvSpPr/>
          <p:nvPr/>
        </p:nvSpPr>
        <p:spPr>
          <a:xfrm>
            <a:off x="1447713" y="5669811"/>
            <a:ext cx="7915398" cy="86421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ptos"/>
              </a:rPr>
              <a:t>GPT VS RF-Track space charge effect: work in progress.</a:t>
            </a:r>
            <a:endParaRPr lang="en-US" sz="240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2129BC5-9CA3-5EB5-6F30-43A9169C933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636" r="-319" b="2000"/>
          <a:stretch>
            <a:fillRect/>
          </a:stretch>
        </p:blipFill>
        <p:spPr>
          <a:xfrm>
            <a:off x="1303655" y="1216343"/>
            <a:ext cx="8690380" cy="43535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4B2FA72-F399-823B-4188-890AFA6D126C}"/>
              </a:ext>
            </a:extLst>
          </p:cNvPr>
          <p:cNvSpPr txBox="1"/>
          <p:nvPr/>
        </p:nvSpPr>
        <p:spPr>
          <a:xfrm>
            <a:off x="9798423" y="2008094"/>
            <a:ext cx="1909483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Comparison without space charge effect</a:t>
            </a:r>
          </a:p>
        </p:txBody>
      </p:sp>
    </p:spTree>
    <p:extLst>
      <p:ext uri="{BB962C8B-B14F-4D97-AF65-F5344CB8AC3E}">
        <p14:creationId xmlns:p14="http://schemas.microsoft.com/office/powerpoint/2010/main" val="2974096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D629A-7DBD-2EC4-A101-E48A1B158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11B9813-1728-D45A-047D-14D1F369415D}"/>
              </a:ext>
            </a:extLst>
          </p:cNvPr>
          <p:cNvSpPr/>
          <p:nvPr/>
        </p:nvSpPr>
        <p:spPr>
          <a:xfrm>
            <a:off x="0" y="0"/>
            <a:ext cx="12191999" cy="99431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sz="4400">
                <a:solidFill>
                  <a:schemeClr val="bg1"/>
                </a:solidFill>
                <a:latin typeface="Aptos Display"/>
              </a:rPr>
              <a:t>Conclusion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2AA6AC-70BC-4882-0C6B-7467F28C2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7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FF86F8-18C1-70AF-31BC-EE2244ECAC15}"/>
              </a:ext>
            </a:extLst>
          </p:cNvPr>
          <p:cNvSpPr txBox="1"/>
          <p:nvPr/>
        </p:nvSpPr>
        <p:spPr>
          <a:xfrm>
            <a:off x="712371" y="1191197"/>
            <a:ext cx="10402476" cy="55399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>
                <a:ea typeface="+mn-lt"/>
                <a:cs typeface="+mn-lt"/>
              </a:rPr>
              <a:t> BDSIM is well suited for particle–matter interactions, but not sufficient alone for accurate collective beam tracking.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ea typeface="+mn-lt"/>
              <a:cs typeface="+mn-lt"/>
            </a:endParaRPr>
          </a:p>
          <a:p>
            <a:pPr marL="342900" indent="-34290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GPT presents limitations, especially in dispersive </a:t>
            </a:r>
            <a:r>
              <a:rPr lang="en-US" sz="2400" dirty="0">
                <a:ea typeface="+mn-lt"/>
                <a:cs typeface="+mn-lt"/>
              </a:rPr>
              <a:t>regions and magnetic </a:t>
            </a:r>
            <a:r>
              <a:rPr lang="en-US" sz="2400">
                <a:ea typeface="+mn-lt"/>
                <a:cs typeface="+mn-lt"/>
              </a:rPr>
              <a:t>elements for long beams.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ea typeface="+mn-lt"/>
              <a:cs typeface="+mn-lt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>
                <a:ea typeface="+mn-lt"/>
                <a:cs typeface="+mn-lt"/>
              </a:rPr>
              <a:t>A hybrid strategy combining BDSIM and RF-Track appears to be the most appropriate solution.</a:t>
            </a:r>
            <a:endParaRPr lang="en-US" sz="2400"/>
          </a:p>
          <a:p>
            <a:endParaRPr lang="en-US" sz="2400" dirty="0"/>
          </a:p>
          <a:p>
            <a:r>
              <a:rPr lang="en-US" sz="2400" b="1"/>
              <a:t>Next steps:</a:t>
            </a:r>
            <a:endParaRPr lang="en-US" sz="2400" b="1" dirty="0"/>
          </a:p>
          <a:p>
            <a:endParaRPr lang="en-US" sz="2400" dirty="0"/>
          </a:p>
          <a:p>
            <a:pPr marL="285750" indent="-285750">
              <a:buFont typeface="Arial"/>
              <a:buChar char="•"/>
            </a:pPr>
            <a:r>
              <a:rPr lang="en-US" sz="2400"/>
              <a:t>Extend tracking in RF-Track by using time integration instead of space.</a:t>
            </a: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r>
              <a:rPr lang="en-US" sz="2400"/>
              <a:t>Validate space-charge simulations in RF-Track against GPT.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231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34CF2-3ABB-8848-EA97-D412ECECB5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DA3EFBA-B69D-AE30-C6F8-1E0C4B9B8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8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D648DE6-6483-FE21-1696-4DC2184A085A}"/>
              </a:ext>
            </a:extLst>
          </p:cNvPr>
          <p:cNvSpPr txBox="1"/>
          <p:nvPr/>
        </p:nvSpPr>
        <p:spPr>
          <a:xfrm>
            <a:off x="2519680" y="3070112"/>
            <a:ext cx="6562163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Thank you for your attention!</a:t>
            </a:r>
          </a:p>
        </p:txBody>
      </p:sp>
      <p:pic>
        <p:nvPicPr>
          <p:cNvPr id="6" name="Picture 5" descr="A blue and black logo&#10;&#10;AI-generated content may be incorrect.">
            <a:extLst>
              <a:ext uri="{FF2B5EF4-FFF2-40B4-BE49-F238E27FC236}">
                <a16:creationId xmlns:a16="http://schemas.microsoft.com/office/drawing/2014/main" id="{177EBD45-6178-21B4-20A6-7C4E5EB97D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5415" y="138748"/>
            <a:ext cx="3542030" cy="1165225"/>
          </a:xfrm>
          <a:prstGeom prst="rect">
            <a:avLst/>
          </a:prstGeom>
        </p:spPr>
      </p:pic>
      <p:pic>
        <p:nvPicPr>
          <p:cNvPr id="9" name="Picture 8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D5059BCB-93E0-73F8-BCCB-B47B825604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232069"/>
            <a:ext cx="2344111" cy="482675"/>
          </a:xfrm>
          <a:prstGeom prst="rect">
            <a:avLst/>
          </a:prstGeom>
        </p:spPr>
      </p:pic>
      <p:pic>
        <p:nvPicPr>
          <p:cNvPr id="11" name="Picture 10" descr="A logo of a university&#10;&#10;AI-generated content may be incorrect.">
            <a:extLst>
              <a:ext uri="{FF2B5EF4-FFF2-40B4-BE49-F238E27FC236}">
                <a16:creationId xmlns:a16="http://schemas.microsoft.com/office/drawing/2014/main" id="{7F1F8778-8196-24E8-2733-4AB4BD3EEC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0757" y="139792"/>
            <a:ext cx="1528740" cy="851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140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Improving beam tracking using a hybrid code strategy LhARA Collaboration meeting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941</cp:revision>
  <dcterms:created xsi:type="dcterms:W3CDTF">2026-04-20T12:09:22Z</dcterms:created>
  <dcterms:modified xsi:type="dcterms:W3CDTF">2026-04-30T08:01:49Z</dcterms:modified>
</cp:coreProperties>
</file>