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41" r:id="rId5"/>
    <p:sldId id="344" r:id="rId6"/>
    <p:sldId id="346" r:id="rId7"/>
    <p:sldId id="345" r:id="rId8"/>
    <p:sldId id="348" r:id="rId9"/>
    <p:sldId id="347" r:id="rId10"/>
    <p:sldId id="34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Whyte" userId="fa61b079-d7ab-40ae-987d-4ab0746848a7" providerId="ADAL" clId="{E80F7E21-3F34-4FBF-BF68-4A3E907157FD}"/>
    <pc:docChg chg="custSel modSld">
      <pc:chgData name="Colin Whyte" userId="fa61b079-d7ab-40ae-987d-4ab0746848a7" providerId="ADAL" clId="{E80F7E21-3F34-4FBF-BF68-4A3E907157FD}" dt="2026-04-30T09:34:59.185" v="159" actId="20577"/>
      <pc:docMkLst>
        <pc:docMk/>
      </pc:docMkLst>
      <pc:sldChg chg="modSp mod">
        <pc:chgData name="Colin Whyte" userId="fa61b079-d7ab-40ae-987d-4ab0746848a7" providerId="ADAL" clId="{E80F7E21-3F34-4FBF-BF68-4A3E907157FD}" dt="2026-04-30T09:30:23.987" v="146" actId="1076"/>
        <pc:sldMkLst>
          <pc:docMk/>
          <pc:sldMk cId="3363654941" sldId="341"/>
        </pc:sldMkLst>
        <pc:spChg chg="mod">
          <ac:chgData name="Colin Whyte" userId="fa61b079-d7ab-40ae-987d-4ab0746848a7" providerId="ADAL" clId="{E80F7E21-3F34-4FBF-BF68-4A3E907157FD}" dt="2026-04-30T09:30:23.987" v="146" actId="1076"/>
          <ac:spMkLst>
            <pc:docMk/>
            <pc:sldMk cId="3363654941" sldId="341"/>
            <ac:spMk id="5" creationId="{C6CA2526-CF5E-4474-9CDF-3B0F24988843}"/>
          </ac:spMkLst>
        </pc:spChg>
      </pc:sldChg>
      <pc:sldChg chg="modSp mod">
        <pc:chgData name="Colin Whyte" userId="fa61b079-d7ab-40ae-987d-4ab0746848a7" providerId="ADAL" clId="{E80F7E21-3F34-4FBF-BF68-4A3E907157FD}" dt="2026-04-24T13:55:26.065" v="144" actId="404"/>
        <pc:sldMkLst>
          <pc:docMk/>
          <pc:sldMk cId="1299639492" sldId="344"/>
        </pc:sldMkLst>
        <pc:spChg chg="mod">
          <ac:chgData name="Colin Whyte" userId="fa61b079-d7ab-40ae-987d-4ab0746848a7" providerId="ADAL" clId="{E80F7E21-3F34-4FBF-BF68-4A3E907157FD}" dt="2026-04-24T13:55:02.784" v="143" actId="20577"/>
          <ac:spMkLst>
            <pc:docMk/>
            <pc:sldMk cId="1299639492" sldId="344"/>
            <ac:spMk id="2" creationId="{73F10C8A-E23F-4EB5-8930-C96756399D85}"/>
          </ac:spMkLst>
        </pc:spChg>
        <pc:spChg chg="mod">
          <ac:chgData name="Colin Whyte" userId="fa61b079-d7ab-40ae-987d-4ab0746848a7" providerId="ADAL" clId="{E80F7E21-3F34-4FBF-BF68-4A3E907157FD}" dt="2026-04-24T13:55:26.065" v="144" actId="404"/>
          <ac:spMkLst>
            <pc:docMk/>
            <pc:sldMk cId="1299639492" sldId="344"/>
            <ac:spMk id="3" creationId="{D3A68660-11E4-49BC-8BEF-4E33059B7403}"/>
          </ac:spMkLst>
        </pc:spChg>
        <pc:picChg chg="mod">
          <ac:chgData name="Colin Whyte" userId="fa61b079-d7ab-40ae-987d-4ab0746848a7" providerId="ADAL" clId="{E80F7E21-3F34-4FBF-BF68-4A3E907157FD}" dt="2026-04-24T13:30:12.270" v="11" actId="1440"/>
          <ac:picMkLst>
            <pc:docMk/>
            <pc:sldMk cId="1299639492" sldId="344"/>
            <ac:picMk id="1028" creationId="{9342D53D-1AD1-3440-D00F-94B7184C0731}"/>
          </ac:picMkLst>
        </pc:picChg>
      </pc:sldChg>
      <pc:sldChg chg="modSp mod">
        <pc:chgData name="Colin Whyte" userId="fa61b079-d7ab-40ae-987d-4ab0746848a7" providerId="ADAL" clId="{E80F7E21-3F34-4FBF-BF68-4A3E907157FD}" dt="2026-04-30T09:34:59.185" v="159" actId="20577"/>
        <pc:sldMkLst>
          <pc:docMk/>
          <pc:sldMk cId="3818228711" sldId="347"/>
        </pc:sldMkLst>
        <pc:spChg chg="mod">
          <ac:chgData name="Colin Whyte" userId="fa61b079-d7ab-40ae-987d-4ab0746848a7" providerId="ADAL" clId="{E80F7E21-3F34-4FBF-BF68-4A3E907157FD}" dt="2026-04-30T09:34:59.185" v="159" actId="20577"/>
          <ac:spMkLst>
            <pc:docMk/>
            <pc:sldMk cId="3818228711" sldId="347"/>
            <ac:spMk id="3" creationId="{92F546A9-FB8A-D4DC-45CF-4E0388A2A004}"/>
          </ac:spMkLst>
        </pc:spChg>
      </pc:sldChg>
      <pc:sldChg chg="modSp mod">
        <pc:chgData name="Colin Whyte" userId="fa61b079-d7ab-40ae-987d-4ab0746848a7" providerId="ADAL" clId="{E80F7E21-3F34-4FBF-BF68-4A3E907157FD}" dt="2026-04-30T09:33:51.101" v="158" actId="1076"/>
        <pc:sldMkLst>
          <pc:docMk/>
          <pc:sldMk cId="3737527170" sldId="348"/>
        </pc:sldMkLst>
        <pc:spChg chg="mod">
          <ac:chgData name="Colin Whyte" userId="fa61b079-d7ab-40ae-987d-4ab0746848a7" providerId="ADAL" clId="{E80F7E21-3F34-4FBF-BF68-4A3E907157FD}" dt="2026-04-30T09:31:50.394" v="147" actId="20577"/>
          <ac:spMkLst>
            <pc:docMk/>
            <pc:sldMk cId="3737527170" sldId="348"/>
            <ac:spMk id="2" creationId="{3D073F59-A5BE-3C25-C912-4BE7451E6B8B}"/>
          </ac:spMkLst>
        </pc:spChg>
        <pc:spChg chg="mod">
          <ac:chgData name="Colin Whyte" userId="fa61b079-d7ab-40ae-987d-4ab0746848a7" providerId="ADAL" clId="{E80F7E21-3F34-4FBF-BF68-4A3E907157FD}" dt="2026-04-30T09:33:51.101" v="158" actId="1076"/>
          <ac:spMkLst>
            <pc:docMk/>
            <pc:sldMk cId="3737527170" sldId="348"/>
            <ac:spMk id="3" creationId="{A57CCDEA-9B32-F8BC-F2D7-BD534FAF6BB9}"/>
          </ac:spMkLst>
        </pc:spChg>
      </pc:sldChg>
    </pc:docChg>
  </pc:docChgLst>
  <pc:docChgLst>
    <pc:chgData name="Colin Whyte" userId="fa61b079-d7ab-40ae-987d-4ab0746848a7" providerId="ADAL" clId="{AD0CF8C6-9BDE-57C7-AC1C-29E874C4FE81}"/>
    <pc:docChg chg="custSel delSld modSld">
      <pc:chgData name="Colin Whyte" userId="fa61b079-d7ab-40ae-987d-4ab0746848a7" providerId="ADAL" clId="{AD0CF8C6-9BDE-57C7-AC1C-29E874C4FE81}" dt="2026-04-29T12:48:37.860" v="265" actId="2696"/>
      <pc:docMkLst>
        <pc:docMk/>
      </pc:docMkLst>
      <pc:sldChg chg="del">
        <pc:chgData name="Colin Whyte" userId="fa61b079-d7ab-40ae-987d-4ab0746848a7" providerId="ADAL" clId="{AD0CF8C6-9BDE-57C7-AC1C-29E874C4FE81}" dt="2026-04-29T12:48:37.860" v="265" actId="2696"/>
        <pc:sldMkLst>
          <pc:docMk/>
          <pc:sldMk cId="1886014631" sldId="261"/>
        </pc:sldMkLst>
      </pc:sldChg>
      <pc:sldChg chg="modSp mod">
        <pc:chgData name="Colin Whyte" userId="fa61b079-d7ab-40ae-987d-4ab0746848a7" providerId="ADAL" clId="{AD0CF8C6-9BDE-57C7-AC1C-29E874C4FE81}" dt="2026-04-29T12:37:45.227" v="3" actId="313"/>
        <pc:sldMkLst>
          <pc:docMk/>
          <pc:sldMk cId="3419769496" sldId="345"/>
        </pc:sldMkLst>
        <pc:spChg chg="mod">
          <ac:chgData name="Colin Whyte" userId="fa61b079-d7ab-40ae-987d-4ab0746848a7" providerId="ADAL" clId="{AD0CF8C6-9BDE-57C7-AC1C-29E874C4FE81}" dt="2026-04-29T12:37:45.227" v="3" actId="313"/>
          <ac:spMkLst>
            <pc:docMk/>
            <pc:sldMk cId="3419769496" sldId="345"/>
            <ac:spMk id="3" creationId="{4D594E46-AD35-43EB-B232-92476A7CEE59}"/>
          </ac:spMkLst>
        </pc:spChg>
      </pc:sldChg>
      <pc:sldChg chg="modSp mod">
        <pc:chgData name="Colin Whyte" userId="fa61b079-d7ab-40ae-987d-4ab0746848a7" providerId="ADAL" clId="{AD0CF8C6-9BDE-57C7-AC1C-29E874C4FE81}" dt="2026-04-29T12:48:31.158" v="264" actId="20577"/>
        <pc:sldMkLst>
          <pc:docMk/>
          <pc:sldMk cId="3818228711" sldId="347"/>
        </pc:sldMkLst>
        <pc:spChg chg="mod">
          <ac:chgData name="Colin Whyte" userId="fa61b079-d7ab-40ae-987d-4ab0746848a7" providerId="ADAL" clId="{AD0CF8C6-9BDE-57C7-AC1C-29E874C4FE81}" dt="2026-04-29T12:40:06.661" v="63" actId="1076"/>
          <ac:spMkLst>
            <pc:docMk/>
            <pc:sldMk cId="3818228711" sldId="347"/>
            <ac:spMk id="2" creationId="{AFED9761-AFA2-14F8-B7FD-4812048E27FF}"/>
          </ac:spMkLst>
        </pc:spChg>
        <pc:spChg chg="mod">
          <ac:chgData name="Colin Whyte" userId="fa61b079-d7ab-40ae-987d-4ab0746848a7" providerId="ADAL" clId="{AD0CF8C6-9BDE-57C7-AC1C-29E874C4FE81}" dt="2026-04-29T12:48:31.158" v="264" actId="20577"/>
          <ac:spMkLst>
            <pc:docMk/>
            <pc:sldMk cId="3818228711" sldId="347"/>
            <ac:spMk id="3" creationId="{92F546A9-FB8A-D4DC-45CF-4E0388A2A004}"/>
          </ac:spMkLst>
        </pc:spChg>
      </pc:sldChg>
      <pc:sldChg chg="modSp mod">
        <pc:chgData name="Colin Whyte" userId="fa61b079-d7ab-40ae-987d-4ab0746848a7" providerId="ADAL" clId="{AD0CF8C6-9BDE-57C7-AC1C-29E874C4FE81}" dt="2026-04-29T12:38:29.745" v="48" actId="20577"/>
        <pc:sldMkLst>
          <pc:docMk/>
          <pc:sldMk cId="3737527170" sldId="348"/>
        </pc:sldMkLst>
        <pc:spChg chg="mod">
          <ac:chgData name="Colin Whyte" userId="fa61b079-d7ab-40ae-987d-4ab0746848a7" providerId="ADAL" clId="{AD0CF8C6-9BDE-57C7-AC1C-29E874C4FE81}" dt="2026-04-29T12:38:29.745" v="48" actId="20577"/>
          <ac:spMkLst>
            <pc:docMk/>
            <pc:sldMk cId="3737527170" sldId="348"/>
            <ac:spMk id="3" creationId="{A57CCDEA-9B32-F8BC-F2D7-BD534FAF6B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1880B-81CF-40CD-818E-A5944DE0B290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D80CC-2358-494E-A70A-ADC733646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79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4ABF-504A-4EF2-B3C8-C1E16ECE3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71D2A-C71C-4047-B2FC-38E09593B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E1870-DC89-4370-9E55-9F9C28C6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A4308-6A21-40C2-90AA-110FD475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E4337-B6BF-4E15-870A-3F223972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1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CF6B-37C3-45BC-9CE9-16749488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A0A20-BDE9-4B30-831B-840562B51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DCAE3-EDCB-41E0-A478-CA88852F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1D7D2-6A10-4337-AB11-F1BB1A6B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961A8-0312-4DA6-9A91-C9902C0B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E8256-D8ED-4EEF-AA3A-47C973C40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8BF2B-B805-49E2-A189-34A6AFFB9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85CE-A6F3-41C2-BAB5-D5B00350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90877-2A1D-4FA7-8F7A-6B888DAB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B387E-9F3B-4840-9E02-90C2A705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55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9AE0-F31B-462B-AE16-0CA3D07F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2BF5-9747-46D5-8A8E-3BABC9232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75F6A-58B8-4A4C-80EC-5FC054BC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C5EF3-4DDC-4454-B206-5849DE26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CFC63-B51D-4095-A899-062C37C9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88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B964-7A51-4BB2-83F6-D9A6D7AC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1977A-7607-4224-B6FD-4CE43234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2F7CD-A664-414D-8393-69F6D683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3FA8E-20D8-4A04-82AB-BF545E0B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85335-4374-4ED3-9B99-EA1854FC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9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27D3-FBB0-4055-8B6D-1C8039DD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1C23C-D0BD-4147-B12A-DA9F7856A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0F991-6A86-4361-B720-B44842D29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84FCA-3E19-4FC7-8C86-6136BE1B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603AF-452F-4E31-9710-AAC4A258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76082-F71E-41FB-B9E4-62B1DB01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8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32C88-D269-4E05-9E3C-3D39CF33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B10E0-D51C-4407-AA75-AD62D8B63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B57E-258C-4AF2-AC7C-293E20321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F3099-F5A5-4030-848A-DAA900B53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69933-DCE0-4DB6-B3C8-28B17DB3D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244D9-3613-4730-82CD-3137BE85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CA5737-8D1A-49AF-BFA5-1DAD623B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82AE3C-2715-4340-954B-6D4DECAC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12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A4C7-D29E-493B-85A6-BE30CFFF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497EC-1FD1-4DC1-915F-68EE70AE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13A1E-EC9A-41FF-86F6-ADFEFE52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66F88-0FB3-4E24-9458-57FC5FE3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73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8644B-50C8-423B-A020-27105E3B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3CBAD-6105-4B05-818E-E1FCBC5E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F0900-F731-4E83-91A7-549A8E0A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82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25DF-9958-4407-B116-2192EF18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B2971-86A6-454D-89F1-578DCEBDC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43548-3C7F-4D81-A9B8-5F7101785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32AAF-2A75-4873-BEAE-F342678B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3C77E-1845-411B-9C26-462E6F0E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2B20E-FFC3-4F35-A663-2B725818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5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5EF4-340C-435F-8AA1-8017888F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96D8F-05DE-4B2A-B7DA-99CAB9F92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8A8A0-89EC-460C-9BB0-0DB083AA4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46265-4D27-4EBB-B61A-E4106740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4E81E-B58A-425F-8371-828AD7562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556C6-74D2-4061-9B6C-48CE22C6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8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A26AC8-9F1C-4778-AACD-A03D2341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6AEBB-F8DC-4507-AE57-CAF834A92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8A59F-00F7-4C3C-8B9F-C8588006E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44FB-8743-440F-8870-DA473D79069C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6BE07-4D3E-4B68-9172-F64E9443A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6BBEA-9C66-4FA5-83E5-802BE3337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hARA-logo.png">
            <a:extLst>
              <a:ext uri="{FF2B5EF4-FFF2-40B4-BE49-F238E27FC236}">
                <a16:creationId xmlns:a16="http://schemas.microsoft.com/office/drawing/2014/main" id="{D145723E-5CE1-4146-BC8F-94150CDF6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7" y="379393"/>
            <a:ext cx="10786285" cy="362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CA2526-CF5E-4474-9CDF-3B0F24988843}"/>
              </a:ext>
            </a:extLst>
          </p:cNvPr>
          <p:cNvSpPr txBox="1"/>
          <p:nvPr/>
        </p:nvSpPr>
        <p:spPr>
          <a:xfrm>
            <a:off x="2024581" y="4596937"/>
            <a:ext cx="697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3</a:t>
            </a:r>
            <a:r>
              <a:rPr lang="en-GB" sz="3600" baseline="30000" dirty="0"/>
              <a:t>rd</a:t>
            </a:r>
            <a:r>
              <a:rPr lang="en-GB" sz="3600" dirty="0"/>
              <a:t> Pillar</a:t>
            </a:r>
          </a:p>
        </p:txBody>
      </p:sp>
    </p:spTree>
    <p:extLst>
      <p:ext uri="{BB962C8B-B14F-4D97-AF65-F5344CB8AC3E}">
        <p14:creationId xmlns:p14="http://schemas.microsoft.com/office/powerpoint/2010/main" val="336365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10C8A-E23F-4EB5-8930-C9675639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n-GB" sz="5400" dirty="0"/>
              <a:t>Business Case</a:t>
            </a:r>
          </a:p>
        </p:txBody>
      </p:sp>
      <p:sp>
        <p:nvSpPr>
          <p:cNvPr id="104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68660-11E4-49BC-8BEF-4E33059B7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" y="2872899"/>
            <a:ext cx="4935415" cy="3779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Answer all the unknowns in radiobiology, usher in a new dawn of biology-physics-engineering cross disciplinary research and banish cancer for ever and ever… </a:t>
            </a:r>
          </a:p>
          <a:p>
            <a:pPr marL="0" indent="0">
              <a:buNone/>
            </a:pPr>
            <a:r>
              <a:rPr lang="en-GB" sz="2400" dirty="0"/>
              <a:t>      </a:t>
            </a:r>
            <a:r>
              <a:rPr lang="en-GB" sz="2000" dirty="0"/>
              <a:t>until the next time </a:t>
            </a:r>
            <a:r>
              <a:rPr lang="en-GB" sz="1600" dirty="0"/>
              <a:t>(©Spike Milligan) 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     Skip joyfully into the new dawn</a:t>
            </a:r>
          </a:p>
          <a:p>
            <a:pPr marL="0" indent="0" algn="ctr">
              <a:buNone/>
            </a:pPr>
            <a:r>
              <a:rPr lang="en-GB" sz="3600" dirty="0"/>
              <a:t>How?</a:t>
            </a:r>
            <a:endParaRPr lang="en-GB" sz="2400" dirty="0"/>
          </a:p>
        </p:txBody>
      </p:sp>
      <p:pic>
        <p:nvPicPr>
          <p:cNvPr id="1026" name="Picture 2" descr="3,017,900+ Dawn Stock Photos, Pictures &amp; Royalty-Free Images - iStock">
            <a:extLst>
              <a:ext uri="{FF2B5EF4-FFF2-40B4-BE49-F238E27FC236}">
                <a16:creationId xmlns:a16="http://schemas.microsoft.com/office/drawing/2014/main" id="{13B095FE-C118-956D-8D3B-12E48BC9C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6" r="8533" b="2"/>
          <a:stretch>
            <a:fillRect/>
          </a:stretch>
        </p:blipFill>
        <p:spPr bwMode="auto"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ipping Away by escaped-emotions on DeviantArt">
            <a:extLst>
              <a:ext uri="{FF2B5EF4-FFF2-40B4-BE49-F238E27FC236}">
                <a16:creationId xmlns:a16="http://schemas.microsoft.com/office/drawing/2014/main" id="{9342D53D-1AD1-3440-D00F-94B7184C0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4" t="26063" r="28488" b="21664"/>
          <a:stretch>
            <a:fillRect/>
          </a:stretch>
        </p:blipFill>
        <p:spPr bwMode="auto">
          <a:xfrm>
            <a:off x="5517043" y="3416574"/>
            <a:ext cx="3235569" cy="32355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3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B919-8504-639E-932F-E5A62AA7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8" y="333953"/>
            <a:ext cx="9033164" cy="1325563"/>
          </a:xfrm>
        </p:spPr>
        <p:txBody>
          <a:bodyPr/>
          <a:lstStyle/>
          <a:p>
            <a:pPr algn="ctr"/>
            <a:r>
              <a:rPr lang="en-GB" dirty="0"/>
              <a:t>Overarching 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DD8A-1F61-F659-E4FB-9441A7137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55" y="1825625"/>
            <a:ext cx="11388435" cy="320357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GB" sz="4000" dirty="0"/>
              <a:t>Build from CDR </a:t>
            </a:r>
            <a:r>
              <a:rPr lang="en-GB" sz="3600" dirty="0"/>
              <a:t>- </a:t>
            </a:r>
            <a:r>
              <a:rPr lang="en-GB" dirty="0"/>
              <a:t>Aim is large facility stuffed full of active research</a:t>
            </a:r>
            <a:r>
              <a:rPr lang="en-GB" sz="3200" dirty="0"/>
              <a:t>.</a:t>
            </a:r>
          </a:p>
          <a:p>
            <a:pPr marL="0" indent="0" algn="ctr">
              <a:buNone/>
            </a:pPr>
            <a:r>
              <a:rPr lang="en-GB" sz="4000" dirty="0"/>
              <a:t>Requires ‘political’ campaign.</a:t>
            </a:r>
          </a:p>
          <a:p>
            <a:pPr marL="0" indent="0">
              <a:buNone/>
            </a:pPr>
            <a:r>
              <a:rPr lang="en-GB" sz="3200" dirty="0"/>
              <a:t>Starting gun was fired years ago</a:t>
            </a:r>
          </a:p>
          <a:p>
            <a:pPr lvl="1"/>
            <a:r>
              <a:rPr lang="en-GB" sz="2800" dirty="0"/>
              <a:t>Exhibition Road, Macron, politician engagement</a:t>
            </a:r>
          </a:p>
          <a:p>
            <a:pPr lvl="1"/>
            <a:r>
              <a:rPr lang="en-GB" sz="2800" dirty="0"/>
              <a:t>Royal Soc. Summer Exhibition and road trip - Glasgow Science Festival, events in Belfast and Swansea? </a:t>
            </a:r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F5357-4D65-645F-AABB-E8F7BBCDE06A}"/>
              </a:ext>
            </a:extLst>
          </p:cNvPr>
          <p:cNvSpPr txBox="1"/>
          <p:nvPr/>
        </p:nvSpPr>
        <p:spPr>
          <a:xfrm>
            <a:off x="1829160" y="5548746"/>
            <a:ext cx="7748596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3200" dirty="0"/>
              <a:t>Also need to address how to get funding </a:t>
            </a:r>
            <a:r>
              <a:rPr lang="en-GB" sz="3200" b="1" dirty="0"/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56668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CDCE-773E-421B-AAF1-997E85C2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GB" dirty="0"/>
              <a:t>Exploit what we have already achieved.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94E46-AD35-43EB-B232-92476A7CE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46" y="1784061"/>
            <a:ext cx="10515600" cy="4351338"/>
          </a:xfrm>
        </p:spPr>
        <p:txBody>
          <a:bodyPr/>
          <a:lstStyle/>
          <a:p>
            <a:r>
              <a:rPr lang="en-GB" dirty="0"/>
              <a:t>Find co-travellers in all areas</a:t>
            </a:r>
          </a:p>
          <a:p>
            <a:pPr lvl="1"/>
            <a:r>
              <a:rPr lang="en-GB" dirty="0"/>
              <a:t>Build collaborative effort</a:t>
            </a:r>
          </a:p>
          <a:p>
            <a:pPr lvl="1"/>
            <a:r>
              <a:rPr lang="en-GB" dirty="0"/>
              <a:t>Adjust targets to maximise ‘returns’</a:t>
            </a:r>
          </a:p>
          <a:p>
            <a:pPr lvl="1"/>
            <a:r>
              <a:rPr lang="en-GB" dirty="0"/>
              <a:t>Grow community with tentacles into the maximum number of funding sources.</a:t>
            </a:r>
          </a:p>
          <a:p>
            <a:pPr lvl="2"/>
            <a:r>
              <a:rPr lang="en-GB" sz="2400" dirty="0"/>
              <a:t>Upsides </a:t>
            </a:r>
          </a:p>
          <a:p>
            <a:pPr lvl="3"/>
            <a:r>
              <a:rPr lang="en-GB" sz="2000" dirty="0"/>
              <a:t>maximises opportunities</a:t>
            </a:r>
          </a:p>
          <a:p>
            <a:pPr lvl="3"/>
            <a:r>
              <a:rPr lang="en-GB" sz="2000" dirty="0"/>
              <a:t>Spreads funding and improves robustness</a:t>
            </a:r>
          </a:p>
          <a:p>
            <a:pPr lvl="2"/>
            <a:r>
              <a:rPr lang="en-GB" sz="2400" dirty="0"/>
              <a:t>Downsides </a:t>
            </a:r>
          </a:p>
          <a:p>
            <a:pPr lvl="3"/>
            <a:r>
              <a:rPr lang="en-GB" sz="2000" dirty="0"/>
              <a:t>some applications are less ‘utopian’</a:t>
            </a:r>
          </a:p>
          <a:p>
            <a:pPr lvl="3"/>
            <a:r>
              <a:rPr lang="en-GB" sz="2000" dirty="0"/>
              <a:t>Charities need to have a care who they work with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76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3F59-A5BE-3C25-C912-4BE7451E6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105352"/>
            <a:ext cx="10515600" cy="1325563"/>
          </a:xfrm>
        </p:spPr>
        <p:txBody>
          <a:bodyPr/>
          <a:lstStyle/>
          <a:p>
            <a:r>
              <a:rPr lang="en-GB" dirty="0"/>
              <a:t>What’s been done to date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CCDEA-9B32-F8BC-F2D7-BD534FAF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22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Initial contact for ion acoustic measurements. </a:t>
            </a:r>
            <a:r>
              <a:rPr lang="en-GB" b="1" i="1" dirty="0"/>
              <a:t>Needs more work </a:t>
            </a:r>
            <a:r>
              <a:rPr lang="en-GB" dirty="0"/>
              <a:t>including simulation of planar environment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Alternate proton beam use for radiation damage – requires low energy protons that can deposit significant dose in &lt;1um.</a:t>
            </a:r>
          </a:p>
          <a:p>
            <a:pPr marL="0" indent="0">
              <a:buNone/>
            </a:pPr>
            <a:r>
              <a:rPr lang="en-GB" dirty="0"/>
              <a:t>	non-spherical focussing element to direct low energy protons to 	appropriate focus. Useful for other purposes.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73752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9761-AFA2-14F8-B7FD-4812048E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9" y="160408"/>
            <a:ext cx="6163101" cy="1325563"/>
          </a:xfrm>
        </p:spPr>
        <p:txBody>
          <a:bodyPr/>
          <a:lstStyle/>
          <a:p>
            <a:pPr algn="ctr"/>
            <a:r>
              <a:rPr lang="en-GB" dirty="0"/>
              <a:t>What </a:t>
            </a:r>
            <a:r>
              <a:rPr lang="en-GB" b="1" i="1" dirty="0"/>
              <a:t>have</a:t>
            </a:r>
            <a:r>
              <a:rPr lang="en-GB" dirty="0"/>
              <a:t> we achieved?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46A9-FB8A-D4DC-45CF-4E0388A2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170" y="1375248"/>
            <a:ext cx="10515600" cy="532234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This is the bit where an undergraduate lecture would risk descending into humiliation as the students refuse to speak….</a:t>
            </a:r>
          </a:p>
          <a:p>
            <a:pPr marL="0" indent="0">
              <a:buNone/>
            </a:pPr>
            <a:r>
              <a:rPr lang="en-GB" dirty="0"/>
              <a:t>So I’ll start..</a:t>
            </a:r>
          </a:p>
          <a:p>
            <a:r>
              <a:rPr lang="en-GB" dirty="0"/>
              <a:t>We’ve built and operated a proton beam line that delivers:</a:t>
            </a:r>
          </a:p>
          <a:p>
            <a:pPr lvl="1"/>
            <a:r>
              <a:rPr lang="en-GB" dirty="0"/>
              <a:t>10^9? protons centred on 8MeV with FWHM of 2-3?MeV.</a:t>
            </a:r>
          </a:p>
          <a:p>
            <a:pPr lvl="1"/>
            <a:r>
              <a:rPr lang="en-GB" dirty="0"/>
              <a:t>Beam uniformity of x% and we have ‘some’ understanding of that measure</a:t>
            </a:r>
          </a:p>
          <a:p>
            <a:pPr lvl="1"/>
            <a:r>
              <a:rPr lang="en-GB" dirty="0"/>
              <a:t>RCF procedure developed.</a:t>
            </a:r>
          </a:p>
          <a:p>
            <a:pPr lvl="1"/>
            <a:r>
              <a:rPr lang="en-GB" dirty="0"/>
              <a:t>Know how to kill cells with no need for protons - plan to reduce collaterals</a:t>
            </a:r>
          </a:p>
          <a:p>
            <a:pPr lvl="1"/>
            <a:r>
              <a:rPr lang="en-GB" dirty="0"/>
              <a:t>Learned how to run Bayesian </a:t>
            </a:r>
            <a:r>
              <a:rPr lang="en-GB"/>
              <a:t>beamline optimisations.</a:t>
            </a:r>
            <a:endParaRPr lang="en-GB" dirty="0"/>
          </a:p>
          <a:p>
            <a:pPr lvl="1"/>
            <a:r>
              <a:rPr lang="en-GB" dirty="0"/>
              <a:t>Trapped far more electrons than expected….</a:t>
            </a:r>
          </a:p>
          <a:p>
            <a:pPr marL="0" indent="0">
              <a:buNone/>
            </a:pPr>
            <a:r>
              <a:rPr lang="en-GB" dirty="0"/>
              <a:t>Use next x minutes to bulk this list up…. brainstorm</a:t>
            </a:r>
          </a:p>
          <a:p>
            <a:pPr marL="0" indent="0" algn="r">
              <a:buNone/>
            </a:pPr>
            <a:r>
              <a:rPr lang="en-GB" dirty="0"/>
              <a:t>	I have a picture to help…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22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41C2-B320-4B53-9EE9-572C9EFE2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98" y="425961"/>
            <a:ext cx="3380509" cy="5660823"/>
          </a:xfrm>
        </p:spPr>
        <p:txBody>
          <a:bodyPr>
            <a:normAutofit/>
          </a:bodyPr>
          <a:lstStyle/>
          <a:p>
            <a:r>
              <a:rPr lang="en-GB" sz="6700" b="1" dirty="0"/>
              <a:t>ITRF</a:t>
            </a:r>
            <a:br>
              <a:rPr lang="en-GB" sz="6700" b="1" dirty="0"/>
            </a:br>
            <a:br>
              <a:rPr lang="en-GB" dirty="0"/>
            </a:br>
            <a:r>
              <a:rPr lang="en-GB" dirty="0"/>
              <a:t>Ion Therapy Research Facility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0F847-3370-41D9-83C7-C3222119F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425961"/>
            <a:ext cx="8414362" cy="539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20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AFD750426FF4689ED6EEB53C2951A" ma:contentTypeVersion="14" ma:contentTypeDescription="Create a new document." ma:contentTypeScope="" ma:versionID="e368a452c771ff3986d8dc0c1b182452">
  <xsd:schema xmlns:xsd="http://www.w3.org/2001/XMLSchema" xmlns:xs="http://www.w3.org/2001/XMLSchema" xmlns:p="http://schemas.microsoft.com/office/2006/metadata/properties" xmlns:ns3="861374fa-46ae-4859-acf9-337d9d35654b" xmlns:ns4="bcf48347-58aa-4d62-91d1-b7aa5d8fd5de" targetNamespace="http://schemas.microsoft.com/office/2006/metadata/properties" ma:root="true" ma:fieldsID="9f5869c28bf489176b4344fc69bac66e" ns3:_="" ns4:_="">
    <xsd:import namespace="861374fa-46ae-4859-acf9-337d9d35654b"/>
    <xsd:import namespace="bcf48347-58aa-4d62-91d1-b7aa5d8fd5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374fa-46ae-4859-acf9-337d9d3565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48347-58aa-4d62-91d1-b7aa5d8fd5d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5B9B13-56FA-465F-950A-6B9003BA8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374fa-46ae-4859-acf9-337d9d35654b"/>
    <ds:schemaRef ds:uri="bcf48347-58aa-4d62-91d1-b7aa5d8fd5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426BE0-6F08-47E5-BB6E-D470A537DE8A}">
  <ds:schemaRefs>
    <ds:schemaRef ds:uri="861374fa-46ae-4859-acf9-337d9d35654b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bcf48347-58aa-4d62-91d1-b7aa5d8fd5d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20F40A-F4C1-4970-9F4D-D58B984E9E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362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Business Case</vt:lpstr>
      <vt:lpstr>Overarching strategic Plan</vt:lpstr>
      <vt:lpstr>Exploit what we have already achieved. </vt:lpstr>
      <vt:lpstr>What’s been done to date … </vt:lpstr>
      <vt:lpstr>What have we achieved?</vt:lpstr>
      <vt:lpstr>ITRF  Ion Therapy Research Facility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Whyte</dc:creator>
  <cp:lastModifiedBy>Colin Whyte</cp:lastModifiedBy>
  <cp:revision>45</cp:revision>
  <dcterms:created xsi:type="dcterms:W3CDTF">2022-08-29T09:05:25Z</dcterms:created>
  <dcterms:modified xsi:type="dcterms:W3CDTF">2026-04-30T09:35:07Z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0x010100D62AFD750426FF4689ED6EEB53C2951A</vt:lpwstr>
  </property>
</Properties>
</file>