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4"/>
  </p:notesMasterIdLst>
  <p:sldIdLst>
    <p:sldId id="415" r:id="rId2"/>
    <p:sldId id="402" r:id="rId3"/>
    <p:sldId id="403" r:id="rId4"/>
    <p:sldId id="411" r:id="rId5"/>
    <p:sldId id="414" r:id="rId6"/>
    <p:sldId id="408" r:id="rId7"/>
    <p:sldId id="405" r:id="rId8"/>
    <p:sldId id="406" r:id="rId9"/>
    <p:sldId id="410" r:id="rId10"/>
    <p:sldId id="400" r:id="rId11"/>
    <p:sldId id="401" r:id="rId12"/>
    <p:sldId id="355" r:id="rId13"/>
  </p:sldIdLst>
  <p:sldSz cx="12192000" cy="6858000"/>
  <p:notesSz cx="6858000" cy="9144000"/>
  <p:embeddedFontLst>
    <p:embeddedFont>
      <p:font typeface="Cambria Math" panose="02040503050406030204" pitchFamily="18" charset="0"/>
      <p:regular r:id="rId15"/>
    </p:embeddedFont>
    <p:embeddedFont>
      <p:font typeface="Imperial Sans Text" panose="020B0503020202020204"/>
      <p:regular r:id="rId16"/>
      <p:bold r:id="rId17"/>
    </p:embeddedFont>
    <p:embeddedFont>
      <p:font typeface="Imperial Sans Text Medium" panose="020F0502020204030204" pitchFamily="34" charset="0"/>
      <p:regular r:id="rId18"/>
      <p:bold r:id="rId19"/>
      <p:italic r:id="rId20"/>
      <p:boldItalic r:id="rId21"/>
    </p:embeddedFont>
    <p:embeddedFont>
      <p:font typeface="Imperial Sans Text Semibold" panose="020B0703020202020204"/>
      <p:regular r:id="rId22"/>
      <p:bold r:id="rId23"/>
    </p:embeddedFont>
  </p:embeddedFontLst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FF"/>
    <a:srgbClr val="FBF7DC"/>
    <a:srgbClr val="F8F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607C6-8C46-A644-8D36-AF8226BB2DA2}" v="3" dt="2026-04-30T17:19:32.692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186"/>
    <p:restoredTop sz="84542"/>
  </p:normalViewPr>
  <p:slideViewPr>
    <p:cSldViewPr snapToGrid="0">
      <p:cViewPr>
        <p:scale>
          <a:sx n="136" d="100"/>
          <a:sy n="136" d="100"/>
        </p:scale>
        <p:origin x="16" y="-10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vin Dyson" userId="44468823737_tp_box_2" providerId="OAuth2" clId="{BCF80CAC-0099-554C-870F-E07F1200BA50}"/>
    <pc:docChg chg="undo custSel addSld delSld modSld">
      <pc:chgData name="Calvin Dyson" userId="44468823737_tp_box_2" providerId="OAuth2" clId="{BCF80CAC-0099-554C-870F-E07F1200BA50}" dt="2026-04-30T17:20:30.426" v="113" actId="164"/>
      <pc:docMkLst>
        <pc:docMk/>
      </pc:docMkLst>
      <pc:sldChg chg="addSp modSp">
        <pc:chgData name="Calvin Dyson" userId="44468823737_tp_box_2" providerId="OAuth2" clId="{BCF80CAC-0099-554C-870F-E07F1200BA50}" dt="2026-04-28T20:43:39.392" v="5"/>
        <pc:sldMkLst>
          <pc:docMk/>
          <pc:sldMk cId="1164456830" sldId="355"/>
        </pc:sldMkLst>
        <pc:spChg chg="add mod">
          <ac:chgData name="Calvin Dyson" userId="44468823737_tp_box_2" providerId="OAuth2" clId="{BCF80CAC-0099-554C-870F-E07F1200BA50}" dt="2026-04-28T20:43:39.392" v="5"/>
          <ac:spMkLst>
            <pc:docMk/>
            <pc:sldMk cId="1164456830" sldId="355"/>
            <ac:spMk id="5" creationId="{AA249CF6-C7A9-A223-CB97-2A95348D58BE}"/>
          </ac:spMkLst>
        </pc:spChg>
      </pc:sldChg>
      <pc:sldChg chg="addSp delSp modSp del mod modNotesTx">
        <pc:chgData name="Calvin Dyson" userId="44468823737_tp_box_2" providerId="OAuth2" clId="{BCF80CAC-0099-554C-870F-E07F1200BA50}" dt="2026-04-29T09:47:37.874" v="39" actId="2696"/>
        <pc:sldMkLst>
          <pc:docMk/>
          <pc:sldMk cId="3702565151" sldId="362"/>
        </pc:sldMkLst>
        <pc:spChg chg="add del mod">
          <ac:chgData name="Calvin Dyson" userId="44468823737_tp_box_2" providerId="OAuth2" clId="{BCF80CAC-0099-554C-870F-E07F1200BA50}" dt="2026-04-29T09:47:03.035" v="17" actId="478"/>
          <ac:spMkLst>
            <pc:docMk/>
            <pc:sldMk cId="3702565151" sldId="362"/>
            <ac:spMk id="3" creationId="{E577D37F-95ED-6324-EB91-AAFB04722186}"/>
          </ac:spMkLst>
        </pc:spChg>
      </pc:sldChg>
      <pc:sldChg chg="addSp modSp">
        <pc:chgData name="Calvin Dyson" userId="44468823737_tp_box_2" providerId="OAuth2" clId="{BCF80CAC-0099-554C-870F-E07F1200BA50}" dt="2026-04-28T20:43:39.392" v="5"/>
        <pc:sldMkLst>
          <pc:docMk/>
          <pc:sldMk cId="2872407865" sldId="400"/>
        </pc:sldMkLst>
        <pc:spChg chg="add mod">
          <ac:chgData name="Calvin Dyson" userId="44468823737_tp_box_2" providerId="OAuth2" clId="{BCF80CAC-0099-554C-870F-E07F1200BA50}" dt="2026-04-28T20:43:39.392" v="5"/>
          <ac:spMkLst>
            <pc:docMk/>
            <pc:sldMk cId="2872407865" sldId="400"/>
            <ac:spMk id="5" creationId="{53E25C2F-D79A-3FC9-E5A4-F1F7D020E522}"/>
          </ac:spMkLst>
        </pc:spChg>
      </pc:sldChg>
      <pc:sldChg chg="addSp modSp">
        <pc:chgData name="Calvin Dyson" userId="44468823737_tp_box_2" providerId="OAuth2" clId="{BCF80CAC-0099-554C-870F-E07F1200BA50}" dt="2026-04-28T20:43:39.392" v="5"/>
        <pc:sldMkLst>
          <pc:docMk/>
          <pc:sldMk cId="3226747620" sldId="401"/>
        </pc:sldMkLst>
        <pc:spChg chg="add mod">
          <ac:chgData name="Calvin Dyson" userId="44468823737_tp_box_2" providerId="OAuth2" clId="{BCF80CAC-0099-554C-870F-E07F1200BA50}" dt="2026-04-28T20:43:39.392" v="5"/>
          <ac:spMkLst>
            <pc:docMk/>
            <pc:sldMk cId="3226747620" sldId="401"/>
            <ac:spMk id="5" creationId="{479F5B5B-D0D6-7E05-6795-4BE71F2D4370}"/>
          </ac:spMkLst>
        </pc:spChg>
      </pc:sldChg>
      <pc:sldChg chg="addSp delSp modSp mod">
        <pc:chgData name="Calvin Dyson" userId="44468823737_tp_box_2" providerId="OAuth2" clId="{BCF80CAC-0099-554C-870F-E07F1200BA50}" dt="2026-04-30T17:20:30.426" v="113" actId="164"/>
        <pc:sldMkLst>
          <pc:docMk/>
          <pc:sldMk cId="4024514982" sldId="402"/>
        </pc:sldMkLst>
        <pc:spChg chg="add mod">
          <ac:chgData name="Calvin Dyson" userId="44468823737_tp_box_2" providerId="OAuth2" clId="{BCF80CAC-0099-554C-870F-E07F1200BA50}" dt="2026-04-28T20:43:39.392" v="5"/>
          <ac:spMkLst>
            <pc:docMk/>
            <pc:sldMk cId="4024514982" sldId="402"/>
            <ac:spMk id="5" creationId="{CF52A324-881F-F296-CC18-EF7BDBA1E900}"/>
          </ac:spMkLst>
        </pc:spChg>
        <pc:spChg chg="add mod">
          <ac:chgData name="Calvin Dyson" userId="44468823737_tp_box_2" providerId="OAuth2" clId="{BCF80CAC-0099-554C-870F-E07F1200BA50}" dt="2026-04-30T17:19:28.216" v="97" actId="14100"/>
          <ac:spMkLst>
            <pc:docMk/>
            <pc:sldMk cId="4024514982" sldId="402"/>
            <ac:spMk id="9" creationId="{ED07626F-7A6B-8FF9-C0D4-2F92D39833A9}"/>
          </ac:spMkLst>
        </pc:spChg>
        <pc:spChg chg="add del mod">
          <ac:chgData name="Calvin Dyson" userId="44468823737_tp_box_2" providerId="OAuth2" clId="{BCF80CAC-0099-554C-870F-E07F1200BA50}" dt="2026-04-30T17:19:07.125" v="78" actId="478"/>
          <ac:spMkLst>
            <pc:docMk/>
            <pc:sldMk cId="4024514982" sldId="402"/>
            <ac:spMk id="10" creationId="{35551331-6B82-AA4C-05DA-0F3A8EA71F8C}"/>
          </ac:spMkLst>
        </pc:spChg>
        <pc:spChg chg="add mod">
          <ac:chgData name="Calvin Dyson" userId="44468823737_tp_box_2" providerId="OAuth2" clId="{BCF80CAC-0099-554C-870F-E07F1200BA50}" dt="2026-04-30T17:20:10.244" v="112" actId="207"/>
          <ac:spMkLst>
            <pc:docMk/>
            <pc:sldMk cId="4024514982" sldId="402"/>
            <ac:spMk id="11" creationId="{AA8B1BD9-F969-DB45-715F-8DCAF66E0EC6}"/>
          </ac:spMkLst>
        </pc:spChg>
        <pc:grpChg chg="add">
          <ac:chgData name="Calvin Dyson" userId="44468823737_tp_box_2" providerId="OAuth2" clId="{BCF80CAC-0099-554C-870F-E07F1200BA50}" dt="2026-04-30T17:20:30.426" v="113" actId="164"/>
          <ac:grpSpMkLst>
            <pc:docMk/>
            <pc:sldMk cId="4024514982" sldId="402"/>
            <ac:grpSpMk id="12" creationId="{24F5409D-9532-45E5-004D-6D7D7E610C68}"/>
          </ac:grpSpMkLst>
        </pc:grpChg>
        <pc:picChg chg="mod">
          <ac:chgData name="Calvin Dyson" userId="44468823737_tp_box_2" providerId="OAuth2" clId="{BCF80CAC-0099-554C-870F-E07F1200BA50}" dt="2026-04-30T17:16:35.895" v="40" actId="1076"/>
          <ac:picMkLst>
            <pc:docMk/>
            <pc:sldMk cId="4024514982" sldId="402"/>
            <ac:picMk id="60" creationId="{F0E42768-4E1A-981B-0EDB-56651D25B4FD}"/>
          </ac:picMkLst>
        </pc:picChg>
      </pc:sldChg>
      <pc:sldChg chg="addSp modSp">
        <pc:chgData name="Calvin Dyson" userId="44468823737_tp_box_2" providerId="OAuth2" clId="{BCF80CAC-0099-554C-870F-E07F1200BA50}" dt="2026-04-28T20:43:39.392" v="5"/>
        <pc:sldMkLst>
          <pc:docMk/>
          <pc:sldMk cId="1367819128" sldId="403"/>
        </pc:sldMkLst>
        <pc:spChg chg="add mod">
          <ac:chgData name="Calvin Dyson" userId="44468823737_tp_box_2" providerId="OAuth2" clId="{BCF80CAC-0099-554C-870F-E07F1200BA50}" dt="2026-04-28T20:43:39.392" v="5"/>
          <ac:spMkLst>
            <pc:docMk/>
            <pc:sldMk cId="1367819128" sldId="403"/>
            <ac:spMk id="5" creationId="{4A8BDA5C-28C2-3D12-1C34-9100DF780D1C}"/>
          </ac:spMkLst>
        </pc:spChg>
      </pc:sldChg>
      <pc:sldChg chg="addSp modSp">
        <pc:chgData name="Calvin Dyson" userId="44468823737_tp_box_2" providerId="OAuth2" clId="{BCF80CAC-0099-554C-870F-E07F1200BA50}" dt="2026-04-28T20:43:39.392" v="5"/>
        <pc:sldMkLst>
          <pc:docMk/>
          <pc:sldMk cId="56589377" sldId="405"/>
        </pc:sldMkLst>
        <pc:spChg chg="add mod">
          <ac:chgData name="Calvin Dyson" userId="44468823737_tp_box_2" providerId="OAuth2" clId="{BCF80CAC-0099-554C-870F-E07F1200BA50}" dt="2026-04-28T20:43:39.392" v="5"/>
          <ac:spMkLst>
            <pc:docMk/>
            <pc:sldMk cId="56589377" sldId="405"/>
            <ac:spMk id="5" creationId="{D0D49C08-B50B-5FFC-A99A-2968A593AFA5}"/>
          </ac:spMkLst>
        </pc:spChg>
      </pc:sldChg>
      <pc:sldChg chg="addSp modSp mod modShow">
        <pc:chgData name="Calvin Dyson" userId="44468823737_tp_box_2" providerId="OAuth2" clId="{BCF80CAC-0099-554C-870F-E07F1200BA50}" dt="2026-04-28T20:43:39.392" v="5"/>
        <pc:sldMkLst>
          <pc:docMk/>
          <pc:sldMk cId="3004805492" sldId="406"/>
        </pc:sldMkLst>
        <pc:spChg chg="add mod">
          <ac:chgData name="Calvin Dyson" userId="44468823737_tp_box_2" providerId="OAuth2" clId="{BCF80CAC-0099-554C-870F-E07F1200BA50}" dt="2026-04-28T20:43:39.392" v="5"/>
          <ac:spMkLst>
            <pc:docMk/>
            <pc:sldMk cId="3004805492" sldId="406"/>
            <ac:spMk id="3" creationId="{2025846D-7D0D-E9F4-C872-5A0678E16A4C}"/>
          </ac:spMkLst>
        </pc:spChg>
      </pc:sldChg>
      <pc:sldChg chg="addSp modSp">
        <pc:chgData name="Calvin Dyson" userId="44468823737_tp_box_2" providerId="OAuth2" clId="{BCF80CAC-0099-554C-870F-E07F1200BA50}" dt="2026-04-28T20:43:39.392" v="5"/>
        <pc:sldMkLst>
          <pc:docMk/>
          <pc:sldMk cId="212979509" sldId="408"/>
        </pc:sldMkLst>
        <pc:spChg chg="add mod">
          <ac:chgData name="Calvin Dyson" userId="44468823737_tp_box_2" providerId="OAuth2" clId="{BCF80CAC-0099-554C-870F-E07F1200BA50}" dt="2026-04-28T20:43:39.392" v="5"/>
          <ac:spMkLst>
            <pc:docMk/>
            <pc:sldMk cId="212979509" sldId="408"/>
            <ac:spMk id="5" creationId="{A9A5743E-1D4F-450B-5A4C-8FD4A905ABF5}"/>
          </ac:spMkLst>
        </pc:spChg>
      </pc:sldChg>
      <pc:sldChg chg="addSp modSp">
        <pc:chgData name="Calvin Dyson" userId="44468823737_tp_box_2" providerId="OAuth2" clId="{BCF80CAC-0099-554C-870F-E07F1200BA50}" dt="2026-04-28T20:43:39.392" v="5"/>
        <pc:sldMkLst>
          <pc:docMk/>
          <pc:sldMk cId="40288123" sldId="410"/>
        </pc:sldMkLst>
        <pc:spChg chg="add mod">
          <ac:chgData name="Calvin Dyson" userId="44468823737_tp_box_2" providerId="OAuth2" clId="{BCF80CAC-0099-554C-870F-E07F1200BA50}" dt="2026-04-28T20:43:39.392" v="5"/>
          <ac:spMkLst>
            <pc:docMk/>
            <pc:sldMk cId="40288123" sldId="410"/>
            <ac:spMk id="3" creationId="{F790DB20-1D37-3322-05E6-0434D9396D49}"/>
          </ac:spMkLst>
        </pc:spChg>
      </pc:sldChg>
      <pc:sldChg chg="addSp modSp add mod modShow">
        <pc:chgData name="Calvin Dyson" userId="44468823737_tp_box_2" providerId="OAuth2" clId="{BCF80CAC-0099-554C-870F-E07F1200BA50}" dt="2026-04-28T20:43:39.392" v="5"/>
        <pc:sldMkLst>
          <pc:docMk/>
          <pc:sldMk cId="1290105485" sldId="411"/>
        </pc:sldMkLst>
        <pc:spChg chg="add mod">
          <ac:chgData name="Calvin Dyson" userId="44468823737_tp_box_2" providerId="OAuth2" clId="{BCF80CAC-0099-554C-870F-E07F1200BA50}" dt="2026-04-28T20:43:39.392" v="5"/>
          <ac:spMkLst>
            <pc:docMk/>
            <pc:sldMk cId="1290105485" sldId="411"/>
            <ac:spMk id="3" creationId="{19F2AD74-3CAD-AA73-E536-A94BE8578537}"/>
          </ac:spMkLst>
        </pc:spChg>
      </pc:sldChg>
      <pc:sldChg chg="addSp modSp add mod modShow">
        <pc:chgData name="Calvin Dyson" userId="44468823737_tp_box_2" providerId="OAuth2" clId="{BCF80CAC-0099-554C-870F-E07F1200BA50}" dt="2026-04-28T20:43:39.392" v="5"/>
        <pc:sldMkLst>
          <pc:docMk/>
          <pc:sldMk cId="691287230" sldId="414"/>
        </pc:sldMkLst>
        <pc:spChg chg="add mod">
          <ac:chgData name="Calvin Dyson" userId="44468823737_tp_box_2" providerId="OAuth2" clId="{BCF80CAC-0099-554C-870F-E07F1200BA50}" dt="2026-04-28T20:43:39.392" v="5"/>
          <ac:spMkLst>
            <pc:docMk/>
            <pc:sldMk cId="691287230" sldId="414"/>
            <ac:spMk id="5" creationId="{E874AC90-6BDE-5926-1DAF-89BD6D03EA78}"/>
          </ac:spMkLst>
        </pc:spChg>
      </pc:sldChg>
      <pc:sldChg chg="addSp delSp modSp new mod">
        <pc:chgData name="Calvin Dyson" userId="44468823737_tp_box_2" providerId="OAuth2" clId="{BCF80CAC-0099-554C-870F-E07F1200BA50}" dt="2026-04-29T09:47:34.268" v="38" actId="20577"/>
        <pc:sldMkLst>
          <pc:docMk/>
          <pc:sldMk cId="1732030606" sldId="415"/>
        </pc:sldMkLst>
        <pc:spChg chg="del">
          <ac:chgData name="Calvin Dyson" userId="44468823737_tp_box_2" providerId="OAuth2" clId="{BCF80CAC-0099-554C-870F-E07F1200BA50}" dt="2026-04-29T09:47:24.070" v="21" actId="478"/>
          <ac:spMkLst>
            <pc:docMk/>
            <pc:sldMk cId="1732030606" sldId="415"/>
            <ac:spMk id="2" creationId="{0619FF1D-1116-F3B8-9636-68DB924E0D2D}"/>
          </ac:spMkLst>
        </pc:spChg>
        <pc:spChg chg="mod">
          <ac:chgData name="Calvin Dyson" userId="44468823737_tp_box_2" providerId="OAuth2" clId="{BCF80CAC-0099-554C-870F-E07F1200BA50}" dt="2026-04-29T09:47:31.119" v="26" actId="20577"/>
          <ac:spMkLst>
            <pc:docMk/>
            <pc:sldMk cId="1732030606" sldId="415"/>
            <ac:spMk id="3" creationId="{02A2486A-12D3-15E9-F33C-C75105986C99}"/>
          </ac:spMkLst>
        </pc:spChg>
        <pc:spChg chg="mod">
          <ac:chgData name="Calvin Dyson" userId="44468823737_tp_box_2" providerId="OAuth2" clId="{BCF80CAC-0099-554C-870F-E07F1200BA50}" dt="2026-04-29T09:47:34.268" v="38" actId="20577"/>
          <ac:spMkLst>
            <pc:docMk/>
            <pc:sldMk cId="1732030606" sldId="415"/>
            <ac:spMk id="4" creationId="{B1FAB493-58C7-7E68-E44B-F14212C59693}"/>
          </ac:spMkLst>
        </pc:spChg>
        <pc:spChg chg="add mod">
          <ac:chgData name="Calvin Dyson" userId="44468823737_tp_box_2" providerId="OAuth2" clId="{BCF80CAC-0099-554C-870F-E07F1200BA50}" dt="2026-04-29T09:47:21.611" v="20"/>
          <ac:spMkLst>
            <pc:docMk/>
            <pc:sldMk cId="1732030606" sldId="415"/>
            <ac:spMk id="5" creationId="{AF70A41E-F7D3-464E-A9A9-0B482D26114F}"/>
          </ac:spMkLst>
        </pc:spChg>
        <pc:spChg chg="add mod">
          <ac:chgData name="Calvin Dyson" userId="44468823737_tp_box_2" providerId="OAuth2" clId="{BCF80CAC-0099-554C-870F-E07F1200BA50}" dt="2026-04-29T09:47:16.030" v="19"/>
          <ac:spMkLst>
            <pc:docMk/>
            <pc:sldMk cId="1732030606" sldId="415"/>
            <ac:spMk id="6" creationId="{D0D2E1CE-F140-8338-924D-7CFA6598EEAA}"/>
          </ac:spMkLst>
        </pc:spChg>
        <pc:spChg chg="add mod">
          <ac:chgData name="Calvin Dyson" userId="44468823737_tp_box_2" providerId="OAuth2" clId="{BCF80CAC-0099-554C-870F-E07F1200BA50}" dt="2026-04-29T09:47:27.378" v="22"/>
          <ac:spMkLst>
            <pc:docMk/>
            <pc:sldMk cId="1732030606" sldId="415"/>
            <ac:spMk id="7" creationId="{9A8E4C27-7103-61E2-695C-E9F05D80B75A}"/>
          </ac:spMkLst>
        </pc:spChg>
        <pc:spChg chg="add mod">
          <ac:chgData name="Calvin Dyson" userId="44468823737_tp_box_2" providerId="OAuth2" clId="{BCF80CAC-0099-554C-870F-E07F1200BA50}" dt="2026-04-29T09:47:27.378" v="22"/>
          <ac:spMkLst>
            <pc:docMk/>
            <pc:sldMk cId="1732030606" sldId="415"/>
            <ac:spMk id="8" creationId="{15B4A3A9-9F8B-06C7-F97E-E055F200A2D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D2A8-8F95-47C2-ABE1-A779F5A43C98}" type="datetimeFigureOut">
              <a:rPr lang="en-US" smtClean="0"/>
              <a:t>4/30/26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663E2-27CE-4C79-91D3-7F5C4262D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Mention:</a:t>
            </a:r>
          </a:p>
          <a:p>
            <a:r>
              <a:rPr lang="en-US" dirty="0"/>
              <a:t>Large Variation</a:t>
            </a:r>
            <a:br>
              <a:rPr lang="en-US" dirty="0"/>
            </a:br>
            <a:r>
              <a:rPr lang="en-US" dirty="0"/>
              <a:t>No Clear dependence on shot number</a:t>
            </a:r>
          </a:p>
          <a:p>
            <a:r>
              <a:rPr lang="en-US" dirty="0"/>
              <a:t>Potential Dependence on Smaller Film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9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663E2-27CE-4C79-91D3-7F5C4262D5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5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03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8463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5261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9035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20195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0747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4756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663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6248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706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C3CC0732-2E95-AE1D-13E5-F7FFC7BB0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264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0980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423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44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5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019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025"/>
            <a:ext cx="9984000" cy="593407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8D6E0-472D-9B14-F3A6-BC2F23E87040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467749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3696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9257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6803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EE2EA-C029-0AE3-B18F-CB5D823C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29/04/2026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AA3B-FC1A-1DAF-C282-4ED6FC74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LhARA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A0A1-4076-F926-D730-16EF8BBD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70A2-A3C6-29D0-1DEB-4D8F9283B18B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2710C7-980D-1529-A1C4-D0B914429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609BCD-EF9A-DF89-AAD2-167090C57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399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522D6F08-46E5-5EA7-E3A2-67645E5C7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689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39635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206395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733222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65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69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6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04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84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54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3955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14C7637-5E21-BDDB-D675-718E58535D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57B56D4-851E-7242-EAB1-CD5B53E8B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25FF1F4-36F0-A184-7B99-8F5F4A49C8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198715B-A90B-9B06-A055-401A84B09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D2E04D5-A2EE-135D-A8C9-6E695F9BC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CE0DC1F-799B-3F7A-3A71-D20337A47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8EAEE22-055F-6869-D50D-D9C8C9082F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EADAC67C-850F-96D3-0962-09E1B4CC3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83187A0-2E68-170D-55EF-0FA20E7A75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AE7C5DD9-4903-8E37-9C71-518439271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829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640183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74509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785877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40842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7827781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306752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115991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859685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"/>
            <a:ext cx="12193489" cy="68579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334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14899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8F30683-44FB-4995-47C3-43A7DE5523C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7A24E86-91AA-6A9B-314A-752B77481A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879B37A-F4A9-2DDA-3FC3-9FC52384AE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3DABC58-132F-2F2F-EB5B-78B30A3D4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FE51362-844C-B4F1-1A83-A287F312E9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0F57AAB-C462-6A3A-9686-048341EA78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A0D371A-82CE-1829-AA32-FB790C7A60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A0DE082-4D8F-8158-56B4-AF85C4A0FA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0CFB56-59E9-38CF-519A-B532B32547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FB5434B5-DD4C-F988-6EBA-085A7DD4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E34748E-CBEF-26E7-AB9F-696FA5D59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8079AE91-4ABF-A9AC-DD3E-25CF3D141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999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658548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11696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F1E4B3C-5470-00F2-B8CB-BB4906CF439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7D7A316D-6FA6-8EBE-A7B4-43071E70A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1C06CEA-028D-9197-2DEF-67878595AE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EA93E8D-A827-0EF8-FC25-4EDF7B194E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F359F29-A6DD-FD4C-F807-701DEA41ED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68BF6B-AEBB-4CAA-244D-9EBE80B9A1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C60AC05-547F-FA65-604E-4ED4912EA9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632E58E-1400-1E6E-BB60-7A9B794F41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D65D159-581D-F29B-BBD4-C1C5BACCEE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42501059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3A87AD45-2D2F-D96C-947C-BAE35BFEBE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1EDC35F-4F2D-B2A7-1ECD-0CF19D1AD2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7F4776F-4E5E-13DF-F11A-A6808FFFC9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A993AE1-6A24-5C17-7FE2-A16589D9C4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87F8EF-CDAD-15A2-A361-88921E1CAF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90186DB-2300-A8AA-8FAD-2C609649A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1922286-E237-1114-3A54-E1731611D6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B4DA78C-0EF6-B05D-F2D2-EFEDA343E3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A00F92FE-6EB2-0D0E-BFC9-559AD1E7A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2161258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E1CB8A6-5DB1-3B99-A9F8-9597AF152C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819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459D86-11D8-7A68-1B53-2B86FE4F7E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1845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74EB628-65B8-A8C0-3304-77AF961E9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1700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9CC1682-CCAA-5EE1-585E-F7C4434F1C5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70403FB-3386-A0FE-3E9D-A2925EF0E8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CDC1DE-179E-04D4-B493-BF069DE85D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9A68412-C85B-6332-8B98-2635795BBA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9ECB875-34C4-65FF-6CDA-1356F6BC76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3B5B848-7A8D-931B-DFC2-C5B37B8DB6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61AABDF-9542-DBC6-6388-ABE2035BE7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57C10C3-A39D-D1F6-3C50-91EC9A5E7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E4DD9B4A-92B0-0B9A-755B-A13B032A85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7F605DF-643C-8B14-6DAD-2EA5E33AC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9268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18182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701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48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9098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649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682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129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LhARA Collaboration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0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2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238870"/>
            <a:ext cx="5163243" cy="3190130"/>
          </a:xfr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29/04/2026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LhARA Collaboration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819"/>
            <a:ext cx="5777508" cy="3101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35426-417C-E41E-5A03-5974D3C79A0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75161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232" y="1394619"/>
            <a:ext cx="11541025" cy="4866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50">
                <a:solidFill>
                  <a:schemeClr val="accent1"/>
                </a:solidFill>
              </a:defRPr>
            </a:lvl1pPr>
          </a:lstStyle>
          <a:p>
            <a:r>
              <a:rPr lang="en-GB"/>
              <a:t>29/04/2026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50">
                <a:solidFill>
                  <a:schemeClr val="accent1"/>
                </a:solidFill>
              </a:defRPr>
            </a:lvl1pPr>
          </a:lstStyle>
          <a:p>
            <a:r>
              <a:rPr lang="en-GB"/>
              <a:t>LhARA Collaboration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6755" y="6393702"/>
            <a:ext cx="318491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850" b="1">
                <a:solidFill>
                  <a:schemeClr val="accent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6CDD9-97E9-735B-8549-0F3AE3CCAC5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>
                <a:solidFill>
                  <a:schemeClr val="accent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1450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80" r:id="rId3"/>
    <p:sldLayoutId id="2147483649" r:id="rId4"/>
    <p:sldLayoutId id="2147483657" r:id="rId5"/>
    <p:sldLayoutId id="2147483658" r:id="rId6"/>
    <p:sldLayoutId id="2147483681" r:id="rId7"/>
    <p:sldLayoutId id="2147483682" r:id="rId8"/>
    <p:sldLayoutId id="2147483675" r:id="rId9"/>
    <p:sldLayoutId id="2147483650" r:id="rId10"/>
    <p:sldLayoutId id="2147483683" r:id="rId11"/>
    <p:sldLayoutId id="2147483684" r:id="rId12"/>
    <p:sldLayoutId id="2147483652" r:id="rId13"/>
    <p:sldLayoutId id="2147483685" r:id="rId14"/>
    <p:sldLayoutId id="2147483686" r:id="rId15"/>
    <p:sldLayoutId id="2147483659" r:id="rId16"/>
    <p:sldLayoutId id="2147483687" r:id="rId17"/>
    <p:sldLayoutId id="2147483688" r:id="rId18"/>
    <p:sldLayoutId id="2147483660" r:id="rId19"/>
    <p:sldLayoutId id="2147483689" r:id="rId20"/>
    <p:sldLayoutId id="2147483690" r:id="rId21"/>
    <p:sldLayoutId id="2147483677" r:id="rId22"/>
    <p:sldLayoutId id="2147483691" r:id="rId23"/>
    <p:sldLayoutId id="2147483692" r:id="rId24"/>
    <p:sldLayoutId id="2147483676" r:id="rId25"/>
    <p:sldLayoutId id="2147483667" r:id="rId26"/>
    <p:sldLayoutId id="2147483693" r:id="rId27"/>
    <p:sldLayoutId id="2147483694" r:id="rId28"/>
    <p:sldLayoutId id="2147483666" r:id="rId29"/>
    <p:sldLayoutId id="2147483661" r:id="rId30"/>
    <p:sldLayoutId id="2147483695" r:id="rId31"/>
    <p:sldLayoutId id="2147483696" r:id="rId32"/>
    <p:sldLayoutId id="2147483669" r:id="rId33"/>
    <p:sldLayoutId id="2147483697" r:id="rId34"/>
    <p:sldLayoutId id="2147483698" r:id="rId35"/>
    <p:sldLayoutId id="2147483678" r:id="rId36"/>
    <p:sldLayoutId id="2147483699" r:id="rId37"/>
    <p:sldLayoutId id="2147483700" r:id="rId38"/>
    <p:sldLayoutId id="2147483662" r:id="rId39"/>
    <p:sldLayoutId id="2147483701" r:id="rId40"/>
    <p:sldLayoutId id="2147483702" r:id="rId41"/>
    <p:sldLayoutId id="2147483663" r:id="rId42"/>
    <p:sldLayoutId id="2147483703" r:id="rId43"/>
    <p:sldLayoutId id="2147483704" r:id="rId44"/>
    <p:sldLayoutId id="2147483664" r:id="rId45"/>
    <p:sldLayoutId id="2147483705" r:id="rId46"/>
    <p:sldLayoutId id="2147483706" r:id="rId47"/>
    <p:sldLayoutId id="2147483665" r:id="rId48"/>
    <p:sldLayoutId id="2147483671" r:id="rId49"/>
    <p:sldLayoutId id="2147483707" r:id="rId50"/>
    <p:sldLayoutId id="2147483708" r:id="rId51"/>
    <p:sldLayoutId id="2147483670" r:id="rId52"/>
    <p:sldLayoutId id="2147483672" r:id="rId53"/>
    <p:sldLayoutId id="2147483674" r:id="rId54"/>
    <p:sldLayoutId id="2147483709" r:id="rId55"/>
    <p:sldLayoutId id="2147483710" r:id="rId56"/>
    <p:sldLayoutId id="2147483673" r:id="rId57"/>
    <p:sldLayoutId id="2147483654" r:id="rId58"/>
    <p:sldLayoutId id="2147483711" r:id="rId59"/>
    <p:sldLayoutId id="2147483712" r:id="rId60"/>
    <p:sldLayoutId id="2147483655" r:id="rId61"/>
    <p:sldLayoutId id="2147483713" r:id="rId62"/>
    <p:sldLayoutId id="2147483714" r:id="rId63"/>
    <p:sldLayoutId id="2147483715" r:id="rId64"/>
  </p:sldLayoutIdLst>
  <p:hf hdr="0"/>
  <p:txStyles>
    <p:titleStyle>
      <a:lvl1pPr algn="l" defTabSz="685765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161991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84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85975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3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6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8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1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06" userDrawn="1">
          <p15:clr>
            <a:srgbClr val="F26B43"/>
          </p15:clr>
        </p15:guide>
        <p15:guide id="4" pos="7475" userDrawn="1">
          <p15:clr>
            <a:srgbClr val="F26B43"/>
          </p15:clr>
        </p15:guide>
        <p15:guide id="5" orient="horz" pos="207" userDrawn="1">
          <p15:clr>
            <a:srgbClr val="F26B43"/>
          </p15:clr>
        </p15:guide>
        <p15:guide id="6" orient="horz" pos="4114" userDrawn="1">
          <p15:clr>
            <a:srgbClr val="F26B43"/>
          </p15:clr>
        </p15:guide>
        <p15:guide id="7" orient="horz" pos="3944" userDrawn="1">
          <p15:clr>
            <a:srgbClr val="F26B43"/>
          </p15:clr>
        </p15:guide>
        <p15:guide id="8" orient="horz" pos="879" userDrawn="1">
          <p15:clr>
            <a:srgbClr val="F26B43"/>
          </p15:clr>
        </p15:guide>
        <p15:guide id="9" pos="3723" userDrawn="1">
          <p15:clr>
            <a:srgbClr val="F26B43"/>
          </p15:clr>
        </p15:guide>
        <p15:guide id="10" pos="3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A2486A-12D3-15E9-F33C-C75105986C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AB493-58C7-7E68-E44B-F14212C596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Calvin Dyson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8E4C27-7103-61E2-695C-E9F05D80B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/>
          <a:lstStyle/>
          <a:p>
            <a:r>
              <a:rPr lang="en-US" dirty="0" err="1"/>
              <a:t>PoPLaR</a:t>
            </a:r>
            <a:r>
              <a:rPr lang="en-US" dirty="0"/>
              <a:t> Phase 2: </a:t>
            </a:r>
            <a:br>
              <a:rPr lang="en-US" dirty="0"/>
            </a:br>
            <a:r>
              <a:rPr lang="en-US" dirty="0"/>
              <a:t>RCF Analysis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B4A3A9-9F8B-06C7-F97E-E055F200A2D3}"/>
              </a:ext>
            </a:extLst>
          </p:cNvPr>
          <p:cNvSpPr/>
          <p:nvPr/>
        </p:nvSpPr>
        <p:spPr>
          <a:xfrm>
            <a:off x="-393895" y="-281354"/>
            <a:ext cx="5739618" cy="191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3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98090-DA8D-A068-071A-DB63224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Uniformity Improvement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289B0-4901-781E-1493-841D1492F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10</a:t>
            </a:fld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6199636-31F9-38C3-E82E-08B72FFF429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901550"/>
            <a:ext cx="11540763" cy="371567"/>
          </a:xfrm>
        </p:spPr>
        <p:txBody>
          <a:bodyPr/>
          <a:lstStyle/>
          <a:p>
            <a:r>
              <a:rPr lang="en-US" dirty="0"/>
              <a:t>Move Copper Scatterer Closer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FC1F5-7D2D-3622-56BC-E611EE367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705" y="1254339"/>
            <a:ext cx="9436100" cy="470211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BE0D72-2CDC-7D2C-5D22-75C24F582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25C2F-D79A-3FC9-E5A4-F1F7D020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2872407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10A31-00D4-1DDB-03D6-395537FC6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F045-CD79-7F3C-6F52-51FD867C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Uniformity Improvement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DB000-05BD-325E-08A0-8E0940E7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11</a:t>
            </a:fld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5C44D5E-71A5-741B-18D2-6AC685AFFC5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901550"/>
            <a:ext cx="11540763" cy="371567"/>
          </a:xfrm>
        </p:spPr>
        <p:txBody>
          <a:bodyPr/>
          <a:lstStyle/>
          <a:p>
            <a:r>
              <a:rPr lang="en-US" dirty="0"/>
              <a:t>Move Copper Scatterer Closer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5AEA2-638A-5851-139D-6C11F03BC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37" y="1273117"/>
            <a:ext cx="4989513" cy="4989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F2E2EA-96C6-7200-9E15-7ADC013D5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50" y="1573822"/>
            <a:ext cx="6735664" cy="451917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FD292E-097D-DEE2-DADF-5D683243A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F5B5B-D0D6-7E05-6795-4BE71F2D4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322674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63B7F-5D21-30A1-0E51-69B8AA799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500" dirty="0"/>
              <a:t>Conclusions and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6A751-AF95-5E29-7AED-7BCEF682C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117770"/>
            <a:ext cx="10663193" cy="54132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Shot-to-Shot Variation is the biggest uncertainty</a:t>
            </a:r>
          </a:p>
          <a:p>
            <a:pPr marL="504891" lvl="2" indent="-342900"/>
            <a:r>
              <a:rPr lang="en-GB" sz="2200" dirty="0"/>
              <a:t>Requires in-beam diagnostic</a:t>
            </a:r>
          </a:p>
          <a:p>
            <a:endParaRPr lang="en-GB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Delivered roughly twice the dose as expected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200" b="1" dirty="0"/>
              <a:t>Spatial Non-Uniformity Considerable</a:t>
            </a:r>
          </a:p>
          <a:p>
            <a:pPr marL="666884" lvl="3" indent="-342900"/>
            <a:r>
              <a:rPr lang="en-GB" sz="2200" dirty="0"/>
              <a:t>Moving the scatterer closer does improve uniformity</a:t>
            </a:r>
          </a:p>
          <a:p>
            <a:pPr marL="666884" lvl="3" indent="-342900"/>
            <a:r>
              <a:rPr lang="en-GB" sz="2200" dirty="0"/>
              <a:t>Delivers a little less than half the dose per shot</a:t>
            </a:r>
          </a:p>
          <a:p>
            <a:pPr lvl="3" indent="0">
              <a:buNone/>
            </a:pPr>
            <a:endParaRPr lang="en-GB" sz="22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EC8CB6-4F16-FF05-540B-72759B33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12</a:t>
            </a:fld>
            <a:endParaRPr lang="en-GB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F01C9FDC-A9CB-8B2B-CE3D-2EE413BD052D}"/>
              </a:ext>
            </a:extLst>
          </p:cNvPr>
          <p:cNvSpPr txBox="1">
            <a:spLocks/>
          </p:cNvSpPr>
          <p:nvPr/>
        </p:nvSpPr>
        <p:spPr>
          <a:xfrm>
            <a:off x="5936755" y="6393702"/>
            <a:ext cx="318491" cy="13727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>
            <a:noAutofit/>
          </a:bodyPr>
          <a:lstStyle>
            <a:defPPr>
              <a:defRPr lang="en-US"/>
            </a:defPPr>
            <a:lvl1pPr marL="0" algn="ctr" defTabSz="914353" rtl="0" eaLnBrk="1" latinLnBrk="0" hangingPunct="1">
              <a:defRPr sz="85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6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36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A53E11-492D-48B3-9F9B-09541CA2A39A}" type="slidenum">
              <a:rPr lang="en-GB" sz="1200" smtClean="0"/>
              <a:pPr/>
              <a:t>12</a:t>
            </a:fld>
            <a:endParaRPr lang="en-GB" sz="1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2BD4B-3C98-B665-7E4C-147C4F8C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49CF6-C7A9-A223-CB97-2A95348D5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116445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AAF5-1B34-EA2D-50B1-F5B655C7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8D441-A1AB-A943-158E-8BD9127EB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1" y="1394619"/>
            <a:ext cx="8005400" cy="48664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RCF was used to estimate the dose delivered to the cells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 Main Sources of Uncertainty</a:t>
            </a:r>
          </a:p>
          <a:p>
            <a:pPr marL="504891" lvl="2" indent="-342900"/>
            <a:r>
              <a:rPr lang="en-US" dirty="0"/>
              <a:t>Temporal (Variation in dose between shots)</a:t>
            </a:r>
          </a:p>
          <a:p>
            <a:pPr marL="504891" lvl="2" indent="-342900"/>
            <a:r>
              <a:rPr lang="en-US" dirty="0"/>
              <a:t>Spatial (Variation in dose across the cell dish)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504891" lvl="2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BF633-E1AE-17A8-F731-BB87F5660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6A983-AEC2-1909-29BD-9452694B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2</a:t>
            </a:fld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214D0EC-E646-1001-1736-EF4717EB4D8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3C55CEBF-E7C7-78A5-03EE-8D8E0FC0F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538" y="1719659"/>
            <a:ext cx="2371725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2A324-881F-F296-CC18-EF7BDBA1E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F5409D-9532-45E5-004D-6D7D7E610C68}"/>
              </a:ext>
            </a:extLst>
          </p:cNvPr>
          <p:cNvGrpSpPr/>
          <p:nvPr/>
        </p:nvGrpSpPr>
        <p:grpSpPr>
          <a:xfrm>
            <a:off x="442301" y="2848201"/>
            <a:ext cx="7772400" cy="2989384"/>
            <a:chOff x="442301" y="2848201"/>
            <a:chExt cx="7772400" cy="2989384"/>
          </a:xfrm>
        </p:grpSpPr>
        <p:pic>
          <p:nvPicPr>
            <p:cNvPr id="60" name="Picture 59" descr="A diagram of a vacuum and vacuum&#10;&#10;AI-generated content may be incorrect.">
              <a:extLst>
                <a:ext uri="{FF2B5EF4-FFF2-40B4-BE49-F238E27FC236}">
                  <a16:creationId xmlns:a16="http://schemas.microsoft.com/office/drawing/2014/main" id="{F0E42768-4E1A-981B-0EDB-56651D25B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01" y="2848201"/>
              <a:ext cx="7772400" cy="298938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07626F-7A6B-8FF9-C0D4-2F92D39833A9}"/>
                </a:ext>
              </a:extLst>
            </p:cNvPr>
            <p:cNvSpPr/>
            <p:nvPr/>
          </p:nvSpPr>
          <p:spPr>
            <a:xfrm>
              <a:off x="5003304" y="3702050"/>
              <a:ext cx="1035545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Cu Scatterer (10𝜇m)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8B1BD9-F969-DB45-715F-8DCAF66E0EC6}"/>
                </a:ext>
              </a:extLst>
            </p:cNvPr>
            <p:cNvSpPr/>
            <p:nvPr/>
          </p:nvSpPr>
          <p:spPr>
            <a:xfrm>
              <a:off x="6312186" y="3702050"/>
              <a:ext cx="1187164" cy="209550"/>
            </a:xfrm>
            <a:prstGeom prst="rect">
              <a:avLst/>
            </a:prstGeom>
            <a:solidFill>
              <a:srgbClr val="D9D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Mylar (50𝜇m)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451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00E5F-EDCD-7F97-6C6D-E609B98A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35CDB-2834-FD05-375F-E22551143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004" y="1775264"/>
            <a:ext cx="3941399" cy="38538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Collected 50 Films</a:t>
            </a:r>
          </a:p>
          <a:p>
            <a:pPr marL="504891" lvl="2" indent="-342900"/>
            <a:r>
              <a:rPr lang="en-US" dirty="0"/>
              <a:t>20 larger than the cell dish</a:t>
            </a:r>
          </a:p>
          <a:p>
            <a:pPr marL="504891" lvl="2" indent="-342900"/>
            <a:r>
              <a:rPr lang="en-US" dirty="0"/>
              <a:t>30 smaller than the cell dish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Used the larger films to estimate the conversion of the smaller films to the full cell dish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Range of shots taken: 1-14</a:t>
            </a:r>
          </a:p>
          <a:p>
            <a:pPr marL="504891" lvl="2" indent="-342900"/>
            <a:r>
              <a:rPr lang="en-US" dirty="0"/>
              <a:t>Key shot numbers are 4, 7 and 14 shots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Range of Dose Delivered: 0.01 – 9.99 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342900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024FD-52A7-EF69-EBA7-1A96BE80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FE910-3F29-CC95-58BC-3A43E579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3</a:t>
            </a:fld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CAE4711-5348-C49A-C651-D3263014444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E20DEF-9B59-FAEE-EA41-5BA8AAF8C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196" y="2136982"/>
            <a:ext cx="7543800" cy="31115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DA5C-28C2-3D12-1C34-9100DF78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136781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C602-8C58-96D1-B2A6-F20FB9F85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Calibration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4463D-0958-81D9-3BE9-2BB8AFD7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633CF-A4F2-2C85-4813-CA1B3FF49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4</a:t>
            </a:fld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F5A9B1C-59DD-FFC6-8BD0-5DE468FD227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4233" y="814529"/>
            <a:ext cx="11540763" cy="371567"/>
          </a:xfrm>
        </p:spPr>
        <p:txBody>
          <a:bodyPr/>
          <a:lstStyle/>
          <a:p>
            <a:r>
              <a:rPr lang="en-US" dirty="0"/>
              <a:t>Models</a:t>
            </a:r>
          </a:p>
        </p:txBody>
      </p:sp>
      <p:pic>
        <p:nvPicPr>
          <p:cNvPr id="18" name="Picture 17" descr="A math equation with numbers&#10;&#10;AI-generated content may be incorrect.">
            <a:extLst>
              <a:ext uri="{FF2B5EF4-FFF2-40B4-BE49-F238E27FC236}">
                <a16:creationId xmlns:a16="http://schemas.microsoft.com/office/drawing/2014/main" id="{D68DEF1D-3402-65D4-CF15-90DBB4565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3" y="4604170"/>
            <a:ext cx="5856490" cy="849552"/>
          </a:xfrm>
          <a:prstGeom prst="rect">
            <a:avLst/>
          </a:prstGeom>
        </p:spPr>
      </p:pic>
      <p:pic>
        <p:nvPicPr>
          <p:cNvPr id="20" name="Picture 19" descr="A mathematical equation with numbers and symbols&#10;&#10;AI-generated content may be incorrect.">
            <a:extLst>
              <a:ext uri="{FF2B5EF4-FFF2-40B4-BE49-F238E27FC236}">
                <a16:creationId xmlns:a16="http://schemas.microsoft.com/office/drawing/2014/main" id="{63A4937E-B1EC-64A0-EEF4-9B1C07A44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89" y="3097610"/>
            <a:ext cx="2146300" cy="1041400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1191B07-9CAB-CA4B-9EA3-B1D232257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07" y="2348934"/>
            <a:ext cx="5062913" cy="713581"/>
          </a:xfrm>
        </p:spPr>
        <p:txBody>
          <a:bodyPr/>
          <a:lstStyle/>
          <a:p>
            <a:pPr lvl="1"/>
            <a:r>
              <a:rPr lang="en-US" dirty="0" err="1"/>
              <a:t>Gafchromic’s</a:t>
            </a:r>
            <a:r>
              <a:rPr lang="en-US" dirty="0"/>
              <a:t> Recommended Model</a:t>
            </a:r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E8A635AB-4B22-69EC-422A-403F1F732A7B}"/>
              </a:ext>
            </a:extLst>
          </p:cNvPr>
          <p:cNvSpPr txBox="1">
            <a:spLocks/>
          </p:cNvSpPr>
          <p:nvPr/>
        </p:nvSpPr>
        <p:spPr>
          <a:xfrm>
            <a:off x="8080441" y="2358592"/>
            <a:ext cx="5062913" cy="7135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765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765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61991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3984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5975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3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6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18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1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Polynomial Model</a:t>
            </a:r>
          </a:p>
        </p:txBody>
      </p:sp>
      <p:pic>
        <p:nvPicPr>
          <p:cNvPr id="25" name="Picture 2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510F8B0-80EF-CA8D-3850-9A1732846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67" y="3106079"/>
            <a:ext cx="2476500" cy="1041400"/>
          </a:xfrm>
          <a:prstGeom prst="rect">
            <a:avLst/>
          </a:prstGeom>
        </p:spPr>
      </p:pic>
      <p:pic>
        <p:nvPicPr>
          <p:cNvPr id="27" name="Picture 26" descr="A math formula with black text&#10;&#10;AI-generated content may be incorrect.">
            <a:extLst>
              <a:ext uri="{FF2B5EF4-FFF2-40B4-BE49-F238E27FC236}">
                <a16:creationId xmlns:a16="http://schemas.microsoft.com/office/drawing/2014/main" id="{0E7A8438-E90E-3A3C-8048-C9DE8CD061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7" y="4412322"/>
            <a:ext cx="4737100" cy="10414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BBFF2EC-22E8-AC31-0DD8-3ACBA39BE313}"/>
              </a:ext>
            </a:extLst>
          </p:cNvPr>
          <p:cNvSpPr/>
          <p:nvPr/>
        </p:nvSpPr>
        <p:spPr>
          <a:xfrm>
            <a:off x="163393" y="2162041"/>
            <a:ext cx="6015735" cy="4051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8304BF-FAAA-6EAA-3D8A-F1E014C1F74C}"/>
              </a:ext>
            </a:extLst>
          </p:cNvPr>
          <p:cNvSpPr/>
          <p:nvPr/>
        </p:nvSpPr>
        <p:spPr>
          <a:xfrm>
            <a:off x="6354313" y="2176845"/>
            <a:ext cx="5717615" cy="4051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31" name="Picture 30" descr="A black text with black letters&#10;&#10;AI-generated content may be incorrect.">
            <a:extLst>
              <a:ext uri="{FF2B5EF4-FFF2-40B4-BE49-F238E27FC236}">
                <a16:creationId xmlns:a16="http://schemas.microsoft.com/office/drawing/2014/main" id="{97F74F1C-6A51-5AA8-B5A9-9A6A1163B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50" y="967585"/>
            <a:ext cx="2197100" cy="10414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F2AD74-3CAD-AA73-E536-A94BE857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1290105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77252-A1F0-FF28-04EA-00010BF70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BF28-7C9F-DAEA-7F8C-2EC1FA0D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14" y="36835"/>
            <a:ext cx="11540763" cy="378044"/>
          </a:xfrm>
        </p:spPr>
        <p:txBody>
          <a:bodyPr/>
          <a:lstStyle/>
          <a:p>
            <a:r>
              <a:rPr lang="en-US" sz="4500" dirty="0"/>
              <a:t>Calibration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26747-2B95-D7B3-B1A6-0A117FDF0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6A87B-32E9-BB1B-70BD-0745B11D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5</a:t>
            </a:fld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3D922AB-706C-CBFD-2C6F-59A05C9FB7C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4233" y="575125"/>
            <a:ext cx="11540763" cy="371567"/>
          </a:xfrm>
        </p:spPr>
        <p:txBody>
          <a:bodyPr/>
          <a:lstStyle/>
          <a:p>
            <a:r>
              <a:rPr lang="en-US" dirty="0"/>
              <a:t>Evaluation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303CE05-071D-8C5D-1217-281DC9379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463" y="947216"/>
            <a:ext cx="4836736" cy="360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3E8620-4659-E38B-D95D-8AA7697DA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270" y="947216"/>
            <a:ext cx="5069387" cy="3600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E74C52-28CC-342E-4D6D-94AFCB6BE821}"/>
              </a:ext>
            </a:extLst>
          </p:cNvPr>
          <p:cNvGraphicFramePr>
            <a:graphicFrameLocks noGrp="1"/>
          </p:cNvGraphicFramePr>
          <p:nvPr/>
        </p:nvGraphicFramePr>
        <p:xfrm>
          <a:off x="325800" y="4728779"/>
          <a:ext cx="9335736" cy="1483360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2137671">
                  <a:extLst>
                    <a:ext uri="{9D8B030D-6E8A-4147-A177-3AD203B41FA5}">
                      <a16:colId xmlns:a16="http://schemas.microsoft.com/office/drawing/2014/main" val="4217328692"/>
                    </a:ext>
                  </a:extLst>
                </a:gridCol>
                <a:gridCol w="1596624">
                  <a:extLst>
                    <a:ext uri="{9D8B030D-6E8A-4147-A177-3AD203B41FA5}">
                      <a16:colId xmlns:a16="http://schemas.microsoft.com/office/drawing/2014/main" val="2761268453"/>
                    </a:ext>
                  </a:extLst>
                </a:gridCol>
                <a:gridCol w="1867147">
                  <a:extLst>
                    <a:ext uri="{9D8B030D-6E8A-4147-A177-3AD203B41FA5}">
                      <a16:colId xmlns:a16="http://schemas.microsoft.com/office/drawing/2014/main" val="1853819249"/>
                    </a:ext>
                  </a:extLst>
                </a:gridCol>
                <a:gridCol w="1867147">
                  <a:extLst>
                    <a:ext uri="{9D8B030D-6E8A-4147-A177-3AD203B41FA5}">
                      <a16:colId xmlns:a16="http://schemas.microsoft.com/office/drawing/2014/main" val="2146202231"/>
                    </a:ext>
                  </a:extLst>
                </a:gridCol>
                <a:gridCol w="1867147">
                  <a:extLst>
                    <a:ext uri="{9D8B030D-6E8A-4147-A177-3AD203B41FA5}">
                      <a16:colId xmlns:a16="http://schemas.microsoft.com/office/drawing/2014/main" val="3650077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𝜒</a:t>
                      </a:r>
                      <a:r>
                        <a:rPr lang="en-US" baseline="-25000" dirty="0"/>
                        <a:t>r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247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Gafchromic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2.13±0.13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0.167±0.015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2.12±0.13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78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Polynomial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6.43±0.33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43.7±8.8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2.85±0.25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983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Polynomial (C fixed)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6.36±0.23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41.3±2.4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0500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D8C3D28-0371-D517-4578-BABDDFD4E4B4}"/>
              </a:ext>
            </a:extLst>
          </p:cNvPr>
          <p:cNvSpPr txBox="1"/>
          <p:nvPr/>
        </p:nvSpPr>
        <p:spPr>
          <a:xfrm>
            <a:off x="9834476" y="4962627"/>
            <a:ext cx="25883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200" dirty="0">
                <a:solidFill>
                  <a:srgbClr val="000000"/>
                </a:solidFill>
                <a:effectLst/>
                <a:latin typeface="Times"/>
              </a:rPr>
              <a:t>Devic S </a:t>
            </a:r>
            <a:r>
              <a:rPr lang="en-GB" sz="1200" i="1" dirty="0">
                <a:solidFill>
                  <a:srgbClr val="000000"/>
                </a:solidFill>
                <a:effectLst/>
                <a:latin typeface="Times"/>
              </a:rPr>
              <a:t>et al </a:t>
            </a:r>
            <a:r>
              <a:rPr lang="en-GB" sz="1200" dirty="0">
                <a:solidFill>
                  <a:srgbClr val="000000"/>
                </a:solidFill>
                <a:effectLst/>
                <a:latin typeface="Times"/>
              </a:rPr>
              <a:t>2004 </a:t>
            </a:r>
            <a:r>
              <a:rPr lang="en-GB" sz="1200" dirty="0" err="1">
                <a:solidFill>
                  <a:srgbClr val="000000"/>
                </a:solidFill>
                <a:effectLst/>
                <a:latin typeface="Times"/>
              </a:rPr>
              <a:t>Dosimetric</a:t>
            </a:r>
            <a:r>
              <a:rPr lang="en-GB" sz="1200" dirty="0">
                <a:solidFill>
                  <a:srgbClr val="000000"/>
                </a:solidFill>
                <a:effectLst/>
                <a:latin typeface="Times"/>
              </a:rPr>
              <a:t> properties of improved </a:t>
            </a:r>
            <a:r>
              <a:rPr lang="en-GB" sz="1200" dirty="0" err="1">
                <a:solidFill>
                  <a:srgbClr val="000000"/>
                </a:solidFill>
                <a:effectLst/>
                <a:latin typeface="Times"/>
              </a:rPr>
              <a:t>GafChromic</a:t>
            </a:r>
            <a:r>
              <a:rPr lang="en-GB" sz="1200" dirty="0">
                <a:solidFill>
                  <a:srgbClr val="000000"/>
                </a:solidFill>
                <a:effectLst/>
                <a:latin typeface="Times"/>
              </a:rPr>
              <a:t> films for seven different digitizers </a:t>
            </a:r>
            <a:r>
              <a:rPr lang="en-GB" sz="1200" i="1" dirty="0">
                <a:solidFill>
                  <a:srgbClr val="000000"/>
                </a:solidFill>
                <a:effectLst/>
                <a:latin typeface="Times"/>
              </a:rPr>
              <a:t>Med.</a:t>
            </a:r>
            <a:endParaRPr lang="en-GB" sz="1200" dirty="0">
              <a:solidFill>
                <a:srgbClr val="000000"/>
              </a:solidFill>
              <a:effectLst/>
              <a:latin typeface="Times"/>
            </a:endParaRPr>
          </a:p>
          <a:p>
            <a:pPr>
              <a:buNone/>
            </a:pPr>
            <a:r>
              <a:rPr lang="en-GB" sz="1200" i="1" dirty="0">
                <a:solidFill>
                  <a:srgbClr val="000000"/>
                </a:solidFill>
                <a:effectLst/>
                <a:latin typeface="Times"/>
              </a:rPr>
              <a:t>Phys. </a:t>
            </a:r>
            <a:r>
              <a:rPr lang="en-GB" sz="1200" b="1" dirty="0">
                <a:solidFill>
                  <a:srgbClr val="0000FF"/>
                </a:solidFill>
                <a:effectLst/>
                <a:latin typeface="Times"/>
              </a:rPr>
              <a:t>31 </a:t>
            </a:r>
            <a:r>
              <a:rPr lang="en-GB" sz="1200" dirty="0">
                <a:solidFill>
                  <a:srgbClr val="0000FF"/>
                </a:solidFill>
                <a:effectLst/>
                <a:latin typeface="Times"/>
              </a:rPr>
              <a:t>2392–401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4AC90-6BDE-5926-1DAF-89BD6D03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69128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1FAD-7272-E5F7-E2D8-13A391AB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Estimating Dose Delivered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FA156-7B0E-A67D-E932-07A70C523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Performed a Maximum Likelihood Fit on the mean dose and the shot-to-shot variation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Assumes normally distributed shot-to-shot variation.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baseline="-25000" dirty="0"/>
              <a:t>i</a:t>
            </a:r>
            <a:r>
              <a:rPr lang="en-US" dirty="0"/>
              <a:t> = Number of Shots, 𝜇 = Mean Dose per Shot, </a:t>
            </a:r>
          </a:p>
          <a:p>
            <a:r>
              <a:rPr lang="en-US" dirty="0"/>
              <a:t>       𝜎</a:t>
            </a:r>
            <a:r>
              <a:rPr lang="en-US" baseline="-25000" dirty="0"/>
              <a:t>shot</a:t>
            </a:r>
            <a:r>
              <a:rPr lang="en-US" dirty="0"/>
              <a:t> = Shot-to-shot Variation, 𝜎</a:t>
            </a:r>
            <a:r>
              <a:rPr lang="en-US" baseline="-25000" dirty="0"/>
              <a:t>D</a:t>
            </a:r>
            <a:r>
              <a:rPr lang="en-US" dirty="0"/>
              <a:t> = Measurement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Result:</a:t>
            </a:r>
          </a:p>
          <a:p>
            <a:pPr marL="504891" lvl="2" indent="-342900"/>
            <a:r>
              <a:rPr lang="en-US" dirty="0"/>
              <a:t>𝜇 = 0.57 Gy</a:t>
            </a:r>
          </a:p>
          <a:p>
            <a:pPr marL="504891" lvl="2" indent="-342900"/>
            <a:r>
              <a:rPr lang="en-US" dirty="0"/>
              <a:t>𝜎</a:t>
            </a:r>
            <a:r>
              <a:rPr lang="en-US" baseline="-25000" dirty="0"/>
              <a:t>shot</a:t>
            </a:r>
            <a:r>
              <a:rPr lang="en-US" dirty="0"/>
              <a:t> </a:t>
            </a:r>
            <a:r>
              <a:rPr lang="en-US"/>
              <a:t>= 0.40 </a:t>
            </a:r>
            <a:r>
              <a:rPr lang="en-US" dirty="0"/>
              <a:t>Gy</a:t>
            </a:r>
          </a:p>
          <a:p>
            <a:pPr marL="504891" lvl="2" indent="-342900"/>
            <a:r>
              <a:rPr lang="en-US" dirty="0"/>
              <a:t>𝜎</a:t>
            </a:r>
            <a:r>
              <a:rPr lang="en-US" baseline="-25000" dirty="0"/>
              <a:t>D</a:t>
            </a:r>
            <a:r>
              <a:rPr lang="en-US" dirty="0"/>
              <a:t> = 0.03 Gy</a:t>
            </a:r>
          </a:p>
          <a:p>
            <a:pPr marL="504891" lvl="2" indent="-342900"/>
            <a:r>
              <a:rPr lang="en-US" dirty="0"/>
              <a:t>𝜒</a:t>
            </a:r>
            <a:r>
              <a:rPr lang="en-US" baseline="-25000" dirty="0"/>
              <a:t>red</a:t>
            </a:r>
            <a:r>
              <a:rPr lang="en-US" baseline="30000" dirty="0"/>
              <a:t>2</a:t>
            </a:r>
            <a:r>
              <a:rPr lang="en-US" dirty="0"/>
              <a:t> = 1.05 (p=0.384)</a:t>
            </a:r>
          </a:p>
          <a:p>
            <a:pPr marL="504891" lvl="2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8A9D5-A81D-2950-DAE0-16C5C9214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3BCED-5F86-84A7-F687-7B9561009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6</a:t>
            </a:fld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BB47CA2-076B-3EC6-0CD6-C4550C6DE5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618" y="825270"/>
            <a:ext cx="11540763" cy="371567"/>
          </a:xfrm>
        </p:spPr>
        <p:txBody>
          <a:bodyPr/>
          <a:lstStyle/>
          <a:p>
            <a:r>
              <a:rPr lang="en-US" dirty="0"/>
              <a:t>Shot-to-shot Variation</a:t>
            </a:r>
          </a:p>
        </p:txBody>
      </p:sp>
      <p:pic>
        <p:nvPicPr>
          <p:cNvPr id="8" name="Picture 7" descr="A close up of a letter&#10;&#10;AI-generated content may be incorrect.">
            <a:extLst>
              <a:ext uri="{FF2B5EF4-FFF2-40B4-BE49-F238E27FC236}">
                <a16:creationId xmlns:a16="http://schemas.microsoft.com/office/drawing/2014/main" id="{2D4BFC2B-3EC9-E387-05FA-A2B0D16AE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55" y="1810959"/>
            <a:ext cx="3175000" cy="50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33863E-B68D-5033-12BC-63D1FEAA43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744"/>
          <a:stretch>
            <a:fillRect/>
          </a:stretch>
        </p:blipFill>
        <p:spPr>
          <a:xfrm>
            <a:off x="6812998" y="2370183"/>
            <a:ext cx="4718602" cy="389091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5743E-1D4F-450B-5A4C-8FD4A905A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21297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6156-AE14-0F81-30F2-5B27BE2C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Estimating Dose Delivered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B2927-0FFF-5B7C-F3E0-B24942487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12" y="3604139"/>
            <a:ext cx="4673237" cy="12737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 Large Films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Mean CV: 13.93%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obvious dependence on mean dose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83F21-4B72-3A2F-34B6-326406EF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3D16C-F10E-4B2B-0D76-0260A3C4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7</a:t>
            </a:fld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38C1E30-ABE1-1489-DCC8-86D32BEA02F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826548"/>
            <a:ext cx="11540763" cy="371567"/>
          </a:xfrm>
        </p:spPr>
        <p:txBody>
          <a:bodyPr/>
          <a:lstStyle/>
          <a:p>
            <a:r>
              <a:rPr lang="en-US" dirty="0"/>
              <a:t>Spatial Variation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B5CBD2-5602-AA8B-6DF8-249F77E5B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961" y="2082800"/>
            <a:ext cx="4410639" cy="30426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12B630-5E66-53A2-FB0C-08B913254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461" y="1198115"/>
            <a:ext cx="2476500" cy="5016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469869-1618-ED62-8B84-F817F5C98C26}"/>
                  </a:ext>
                </a:extLst>
              </p:cNvPr>
              <p:cNvSpPr txBox="1"/>
              <p:nvPr/>
            </p:nvSpPr>
            <p:spPr>
              <a:xfrm>
                <a:off x="325437" y="1757619"/>
                <a:ext cx="4673600" cy="6503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algn="l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𝐶𝑉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𝑆𝑡𝑎𝑛𝑑𝑎𝑟𝑑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𝐷𝑒𝑣𝑖𝑎𝑡𝑖𝑜𝑛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𝐷𝑜𝑠𝑒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𝑎𝑐𝑟𝑜𝑠𝑠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𝐶𝑒𝑙𝑙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𝐷𝑖𝑠h</m:t>
                          </m:r>
                        </m:num>
                        <m:den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𝑀𝑒𝑎𝑛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𝐷𝑜𝑠𝑒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𝑎𝑐𝑟𝑜𝑠𝑠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𝐶𝑒𝑙𝑙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𝐷𝑖𝑠h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469869-1618-ED62-8B84-F817F5C98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37" y="1757619"/>
                <a:ext cx="4673600" cy="650361"/>
              </a:xfrm>
              <a:prstGeom prst="rect">
                <a:avLst/>
              </a:prstGeom>
              <a:blipFill>
                <a:blip r:embed="rId4"/>
                <a:stretch>
                  <a:fillRect l="-539" t="-1852" r="-5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49C08-B50B-5FFC-A99A-2968A593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56589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F967C-E633-04A8-1914-3B6BE9ED0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Estimating Dose Delivered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08892-2063-8943-1172-FDA182CC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076D7-AB08-5B5C-784D-6A4DE0E1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8</a:t>
            </a:fld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C814208-715E-0A61-3B83-6745A0AC26B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618" y="869013"/>
            <a:ext cx="11540763" cy="371567"/>
          </a:xfrm>
        </p:spPr>
        <p:txBody>
          <a:bodyPr/>
          <a:lstStyle/>
          <a:p>
            <a:r>
              <a:rPr lang="en-US" dirty="0"/>
              <a:t>Compare Dose Variation Sources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65B4E2-12BD-AA83-5BC9-9E062CC2DA28}"/>
              </a:ext>
            </a:extLst>
          </p:cNvPr>
          <p:cNvSpPr txBox="1"/>
          <p:nvPr/>
        </p:nvSpPr>
        <p:spPr>
          <a:xfrm>
            <a:off x="415995" y="1959766"/>
            <a:ext cx="4673600" cy="37147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Main Error is shot-to-shot variation</a:t>
            </a:r>
          </a:p>
          <a:p>
            <a:pPr marL="285750" indent="-285750" algn="l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Need to reduce the spatial variation as well</a:t>
            </a:r>
          </a:p>
          <a:p>
            <a:pPr marL="285750" indent="-285750" algn="l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CV becomes the bigger proportional error at 26 shots (or 14.8 Gy) 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490531-0BD6-ACAA-5B16-FAF996F0A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713" y="1099673"/>
            <a:ext cx="6178550" cy="468349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25846D-7D0D-E9F4-C872-5A0678E1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300480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C4593-6DD7-6582-1E93-59F157106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50789-124E-3D24-5C2E-05E3527C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Estimating Dose Delivered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2F23C-CD83-A40B-04FB-BC20B88F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29/04/2026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36BB3-98B8-2013-437F-65022C19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9</a:t>
            </a:fld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64B3724-C254-98D4-9723-9DF9A2E6A38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618" y="869013"/>
            <a:ext cx="11540763" cy="371567"/>
          </a:xfrm>
        </p:spPr>
        <p:txBody>
          <a:bodyPr/>
          <a:lstStyle/>
          <a:p>
            <a:r>
              <a:rPr lang="en-US" dirty="0"/>
              <a:t>Final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5834A4-8515-16D5-7001-B5B628C19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481" y="1240580"/>
            <a:ext cx="6946900" cy="4660900"/>
          </a:xfrm>
          <a:prstGeom prst="rect">
            <a:avLst/>
          </a:prstGeom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6E5CF99-12F6-ABCF-5A2D-3376C715A5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244419"/>
              </p:ext>
            </p:extLst>
          </p:nvPr>
        </p:nvGraphicFramePr>
        <p:xfrm>
          <a:off x="325618" y="2583180"/>
          <a:ext cx="4246563" cy="1691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15521">
                  <a:extLst>
                    <a:ext uri="{9D8B030D-6E8A-4147-A177-3AD203B41FA5}">
                      <a16:colId xmlns:a16="http://schemas.microsoft.com/office/drawing/2014/main" val="4108417892"/>
                    </a:ext>
                  </a:extLst>
                </a:gridCol>
                <a:gridCol w="1415521">
                  <a:extLst>
                    <a:ext uri="{9D8B030D-6E8A-4147-A177-3AD203B41FA5}">
                      <a16:colId xmlns:a16="http://schemas.microsoft.com/office/drawing/2014/main" val="1522050258"/>
                    </a:ext>
                  </a:extLst>
                </a:gridCol>
                <a:gridCol w="1415521">
                  <a:extLst>
                    <a:ext uri="{9D8B030D-6E8A-4147-A177-3AD203B41FA5}">
                      <a16:colId xmlns:a16="http://schemas.microsoft.com/office/drawing/2014/main" val="1636696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Predicted Dose /Gy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Uncertainty /Gy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147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470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803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14364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0DB20-1D37-3322-05E6-0434D939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LhARA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40288123"/>
      </p:ext>
    </p:extLst>
  </p:cSld>
  <p:clrMapOvr>
    <a:masterClrMapping/>
  </p:clrMapOvr>
</p:sld>
</file>

<file path=ppt/theme/theme1.xml><?xml version="1.0" encoding="utf-8"?>
<a:theme xmlns:a="http://schemas.openxmlformats.org/drawingml/2006/main" name="ICL PPT Theme">
  <a:themeElements>
    <a:clrScheme name="Imperial colour theme">
      <a:dk1>
        <a:sysClr val="windowText" lastClr="000000"/>
      </a:dk1>
      <a:lt1>
        <a:sysClr val="window" lastClr="FFFFFF"/>
      </a:lt1>
      <a:dk2>
        <a:srgbClr val="000080"/>
      </a:dk2>
      <a:lt2>
        <a:srgbClr val="F5F5F5"/>
      </a:lt2>
      <a:accent1>
        <a:srgbClr val="0000CD"/>
      </a:accent1>
      <a:accent2>
        <a:srgbClr val="C71585"/>
      </a:accent2>
      <a:accent3>
        <a:srgbClr val="7B68EE"/>
      </a:accent3>
      <a:accent4>
        <a:srgbClr val="FF0000"/>
      </a:accent4>
      <a:accent5>
        <a:srgbClr val="FF4500"/>
      </a:accent5>
      <a:accent6>
        <a:srgbClr val="006400"/>
      </a:accent6>
      <a:hlink>
        <a:srgbClr val="000080"/>
      </a:hlink>
      <a:folHlink>
        <a:srgbClr val="C71585"/>
      </a:folHlink>
    </a:clrScheme>
    <a:fontScheme name="Imperial Sans font theme">
      <a:majorFont>
        <a:latin typeface="Imperial Sans Text Semibold"/>
        <a:ea typeface=""/>
        <a:cs typeface=""/>
      </a:majorFont>
      <a:minorFont>
        <a:latin typeface="Imperial San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05000"/>
          </a:lnSpc>
          <a:defRPr sz="1600" dirty="0">
            <a:solidFill>
              <a:schemeClr val="tx1"/>
            </a:solidFill>
          </a:defRPr>
        </a:defPPr>
      </a:lstStyle>
    </a:txDef>
  </a:objectDefaults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ICL_PowerPoint 16_9 template.potx" id="{9379B5C2-89E2-4436-AAC2-A0EB58951E1D}" vid="{86F68850-0020-4398-8624-9E78985566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ICL PPT Theme</Template>
  <TotalTime>7271</TotalTime>
  <Words>449</Words>
  <Application>Microsoft Macintosh PowerPoint</Application>
  <PresentationFormat>Widescreen</PresentationFormat>
  <Paragraphs>140</Paragraphs>
  <Slides>12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Imperial Sans Text</vt:lpstr>
      <vt:lpstr>Imperial Sans Text Semibold</vt:lpstr>
      <vt:lpstr>Imperial Sans Text Medium</vt:lpstr>
      <vt:lpstr>Arial</vt:lpstr>
      <vt:lpstr>Times</vt:lpstr>
      <vt:lpstr>Cambria Math</vt:lpstr>
      <vt:lpstr>Calibri</vt:lpstr>
      <vt:lpstr>ICL PPT Theme</vt:lpstr>
      <vt:lpstr>PoPLaR Phase 2:  RCF Analysis</vt:lpstr>
      <vt:lpstr>Overview</vt:lpstr>
      <vt:lpstr>Dataset</vt:lpstr>
      <vt:lpstr>Calibration</vt:lpstr>
      <vt:lpstr>Calibration</vt:lpstr>
      <vt:lpstr>Estimating Dose Delivered</vt:lpstr>
      <vt:lpstr>Estimating Dose Delivered</vt:lpstr>
      <vt:lpstr>Estimating Dose Delivered</vt:lpstr>
      <vt:lpstr>Estimating Dose Delivered</vt:lpstr>
      <vt:lpstr>Uniformity Improvement</vt:lpstr>
      <vt:lpstr>Uniformity Improvement</vt:lpstr>
      <vt:lpstr>Conclusions and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Sadur, Zaynab</dc:creator>
  <cp:lastModifiedBy>Calvin Dyson</cp:lastModifiedBy>
  <cp:revision>37</cp:revision>
  <dcterms:created xsi:type="dcterms:W3CDTF">2025-03-20T14:00:52Z</dcterms:created>
  <dcterms:modified xsi:type="dcterms:W3CDTF">2026-04-30T17:20:40Z</dcterms:modified>
</cp:coreProperties>
</file>