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8"/>
  </p:notesMasterIdLst>
  <p:sldIdLst>
    <p:sldId id="256" r:id="rId2"/>
    <p:sldId id="263" r:id="rId3"/>
    <p:sldId id="260" r:id="rId4"/>
    <p:sldId id="295" r:id="rId5"/>
    <p:sldId id="264" r:id="rId6"/>
    <p:sldId id="265" r:id="rId7"/>
    <p:sldId id="299" r:id="rId8"/>
    <p:sldId id="300" r:id="rId9"/>
    <p:sldId id="303" r:id="rId10"/>
    <p:sldId id="301" r:id="rId11"/>
    <p:sldId id="259" r:id="rId12"/>
    <p:sldId id="261" r:id="rId13"/>
    <p:sldId id="262" r:id="rId14"/>
    <p:sldId id="269" r:id="rId15"/>
    <p:sldId id="30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3F300DF-C173-714E-AFBF-AB284574C1CD}">
          <p14:sldIdLst>
            <p14:sldId id="256"/>
            <p14:sldId id="263"/>
          </p14:sldIdLst>
        </p14:section>
        <p14:section name="S1 S2E Overview" id="{515E4069-D26E-A24F-81C5-7EC7E3C9987B}">
          <p14:sldIdLst>
            <p14:sldId id="260"/>
          </p14:sldIdLst>
        </p14:section>
        <p14:section name="Magnetic Source Capture" id="{FF5EB4A6-5D76-D34C-86C3-ABB8DEB561BD}">
          <p14:sldIdLst>
            <p14:sldId id="295"/>
            <p14:sldId id="264"/>
            <p14:sldId id="265"/>
            <p14:sldId id="299"/>
            <p14:sldId id="300"/>
            <p14:sldId id="303"/>
          </p14:sldIdLst>
        </p14:section>
        <p14:section name="Full Spectrum Tracking" id="{BA8C4F5F-DC49-974D-A173-6CB817EE558C}">
          <p14:sldIdLst>
            <p14:sldId id="301"/>
            <p14:sldId id="259"/>
            <p14:sldId id="261"/>
            <p14:sldId id="262"/>
            <p14:sldId id="269"/>
            <p14:sldId id="302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01"/>
    <p:restoredTop sz="94703"/>
  </p:normalViewPr>
  <p:slideViewPr>
    <p:cSldViewPr snapToGrid="0">
      <p:cViewPr varScale="1">
        <p:scale>
          <a:sx n="128" d="100"/>
          <a:sy n="128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EB414-442C-8F4F-9E9B-5F9A0EA5801F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B0DDD-1918-0948-85A3-4E4F7F04B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1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B99B8-7328-EC88-CC74-9B347B1C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731C1C-F2C8-8D93-F10D-ED01B1D23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8DB3AF-4F1B-AFB7-1B58-FF2C8CCF2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F489B-164C-EC36-B2F9-AC25C0758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1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AEA5C-7524-5C91-1537-C1574C125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3AA049-B42F-D6E6-A561-FCDC83BCA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64C7F-72C3-DC7C-3496-320123017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B2E3D-6651-94F9-5512-9CC4D79F0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9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F6680-E61A-6E8C-E891-E94D8C79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E4B9C-FE5F-1E23-354A-7F56D04008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5C5DA6-94B4-8482-B000-C94A7FE8D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B4CBC-A94B-82B4-6543-1904ECFD2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7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2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Hua Y, Jin Y, Hao K, Cao Y. Generating multiple reference vectors for a class of many-objective optimization problems with degenerate Pareto fronts. Complex &amp; Intelligent Systems. 2020 Jul;6(2):275-85.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AE32D-C1F8-D7B6-F09B-D4449470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49948-DDF6-D19A-FD41-4ACD66F04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2F080B-9433-98F3-5FC4-C607B7F0E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ABD78-7D51-C2B6-3EB5-85FC66737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08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B0DDD-1918-0948-85A3-4E4F7F04B3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matthew.pereira.2023@live.rhul.ac.uk" TargetMode="Externa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blue letters&#10;&#10;Description automatically generated">
            <a:extLst>
              <a:ext uri="{FF2B5EF4-FFF2-40B4-BE49-F238E27FC236}">
                <a16:creationId xmlns:a16="http://schemas.microsoft.com/office/drawing/2014/main" id="{C6784855-CDAC-FFB4-6FEC-A03683940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6178" y="5478582"/>
            <a:ext cx="3635822" cy="1038806"/>
          </a:xfrm>
          <a:prstGeom prst="rect">
            <a:avLst/>
          </a:prstGeom>
        </p:spPr>
      </p:pic>
      <p:pic>
        <p:nvPicPr>
          <p:cNvPr id="12" name="Picture 11" descr="A blue and grey logo&#10;&#10;Description automatically generated">
            <a:extLst>
              <a:ext uri="{FF2B5EF4-FFF2-40B4-BE49-F238E27FC236}">
                <a16:creationId xmlns:a16="http://schemas.microsoft.com/office/drawing/2014/main" id="{8A327794-8889-A254-8A70-E9B6A19A41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0204" y="5335203"/>
            <a:ext cx="3935758" cy="132556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C3349B64-A826-C497-03AC-DF5EEBA30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3342" y="821246"/>
            <a:ext cx="11008658" cy="1325563"/>
          </a:xfrm>
          <a:noFill/>
        </p:spPr>
        <p:txBody>
          <a:bodyPr>
            <a:noAutofit/>
          </a:bodyPr>
          <a:lstStyle>
            <a:lvl1pPr algn="l">
              <a:defRPr sz="5400" b="1" i="0">
                <a:ln>
                  <a:noFill/>
                </a:ln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9B3DB72F-DD25-83FF-902A-8386EBFCC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1754" y="4033939"/>
            <a:ext cx="3807105" cy="41207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latin typeface="Univers Condensed" panose="020B050602020205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5DB137A5-6C52-6AFB-B680-EFE285CCDA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4930" y="1952110"/>
            <a:ext cx="11008658" cy="477132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latin typeface="Univers Condensed" panose="020B050602020205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824006-2647-DBDA-AD80-01AC78947FD0}"/>
              </a:ext>
            </a:extLst>
          </p:cNvPr>
          <p:cNvSpPr/>
          <p:nvPr userDrawn="1"/>
        </p:nvSpPr>
        <p:spPr>
          <a:xfrm>
            <a:off x="-1588" y="1"/>
            <a:ext cx="1183342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ogo of a university&#10;&#10;Description automatically generated">
            <a:extLst>
              <a:ext uri="{FF2B5EF4-FFF2-40B4-BE49-F238E27FC236}">
                <a16:creationId xmlns:a16="http://schemas.microsoft.com/office/drawing/2014/main" id="{387A6066-DB96-50BC-AD43-DC61046EF1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5758" b="21970"/>
          <a:stretch/>
        </p:blipFill>
        <p:spPr>
          <a:xfrm>
            <a:off x="0" y="5411602"/>
            <a:ext cx="2355574" cy="117276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66FCE65-F8B8-5BDB-EB6E-610A29E8EA85}"/>
              </a:ext>
            </a:extLst>
          </p:cNvPr>
          <p:cNvSpPr txBox="1"/>
          <p:nvPr userDrawn="1"/>
        </p:nvSpPr>
        <p:spPr>
          <a:xfrm>
            <a:off x="1154340" y="2823074"/>
            <a:ext cx="3803929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2800" b="0" i="0" dirty="0">
                <a:latin typeface="Univers Condensed" panose="020B0506020202050204" pitchFamily="34" charset="0"/>
              </a:rPr>
              <a:t>Matt Pereira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EAD6D9-C74D-59DE-7491-A2B05428C5DE}"/>
              </a:ext>
            </a:extLst>
          </p:cNvPr>
          <p:cNvSpPr txBox="1"/>
          <p:nvPr userDrawn="1"/>
        </p:nvSpPr>
        <p:spPr>
          <a:xfrm>
            <a:off x="1154340" y="3342250"/>
            <a:ext cx="475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latin typeface="Univers Condensed" panose="020B0506020202050204" pitchFamily="34" charset="0"/>
              </a:rPr>
              <a:t>(matthew.pereira.2023@live.rhul.ac.uk)</a:t>
            </a:r>
          </a:p>
        </p:txBody>
      </p:sp>
    </p:spTree>
    <p:extLst>
      <p:ext uri="{BB962C8B-B14F-4D97-AF65-F5344CB8AC3E}">
        <p14:creationId xmlns:p14="http://schemas.microsoft.com/office/powerpoint/2010/main" val="20425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693EBF-A36A-5309-EE0F-77AB8DCE22DA}"/>
              </a:ext>
            </a:extLst>
          </p:cNvPr>
          <p:cNvSpPr/>
          <p:nvPr userDrawn="1"/>
        </p:nvSpPr>
        <p:spPr>
          <a:xfrm>
            <a:off x="-11" y="0"/>
            <a:ext cx="12192000" cy="5872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3133B-C6F5-5D14-F9D9-6AACB0B73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" y="-1148"/>
            <a:ext cx="12192002" cy="588446"/>
          </a:xfrm>
          <a:noFill/>
        </p:spPr>
        <p:txBody>
          <a:bodyPr anchor="t" anchorCtr="0">
            <a:noAutofit/>
          </a:bodyPr>
          <a:lstStyle>
            <a:lvl1pPr>
              <a:defRPr sz="4400" b="1" i="0">
                <a:effectLst/>
                <a:latin typeface="Univers Condensed" panose="020B050602020205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10411A-46F9-A8A2-95D0-B87EEFBA66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023" y="999999"/>
            <a:ext cx="4114800" cy="485800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Univers Light" panose="020B0403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6E90654-CD31-89C4-6196-92C26CE076F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60489" y="999999"/>
            <a:ext cx="7470374" cy="4858002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Univers Light" panose="020B0403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983539E-54D8-C885-11B2-2FA3A30C6F5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448796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30/04/26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79EB9736-D2FE-AE3F-E0C8-2DFB299D56E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-4" y="6356349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BE66BAC-9B92-0102-6524-1BF3EC4BD8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724399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6705782-4A63-F44F-90E5-EE22377B00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04FB3BC5-BC4E-71EC-0A80-E3D221149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758" b="21970"/>
          <a:stretch/>
        </p:blipFill>
        <p:spPr>
          <a:xfrm>
            <a:off x="11025777" y="6678"/>
            <a:ext cx="1166211" cy="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F3341A-080D-691E-7EEF-56C68688149E}"/>
              </a:ext>
            </a:extLst>
          </p:cNvPr>
          <p:cNvSpPr txBox="1"/>
          <p:nvPr userDrawn="1"/>
        </p:nvSpPr>
        <p:spPr>
          <a:xfrm>
            <a:off x="3029469" y="988135"/>
            <a:ext cx="6133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latin typeface="Univers Condensed" panose="020B0506020202050204" pitchFamily="34" charset="0"/>
              </a:rPr>
              <a:t>Thank You</a:t>
            </a:r>
          </a:p>
        </p:txBody>
      </p:sp>
      <p:pic>
        <p:nvPicPr>
          <p:cNvPr id="8" name="Picture 7" descr="A logo with blue letters&#10;&#10;Description automatically generated">
            <a:extLst>
              <a:ext uri="{FF2B5EF4-FFF2-40B4-BE49-F238E27FC236}">
                <a16:creationId xmlns:a16="http://schemas.microsoft.com/office/drawing/2014/main" id="{97B125B7-432E-59C3-0FC5-8CF2F9982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6178" y="5478582"/>
            <a:ext cx="3635822" cy="1038806"/>
          </a:xfrm>
          <a:prstGeom prst="rect">
            <a:avLst/>
          </a:prstGeom>
        </p:spPr>
      </p:pic>
      <p:pic>
        <p:nvPicPr>
          <p:cNvPr id="9" name="Picture 8" descr="A blue and grey logo&#10;&#10;Description automatically generated">
            <a:extLst>
              <a:ext uri="{FF2B5EF4-FFF2-40B4-BE49-F238E27FC236}">
                <a16:creationId xmlns:a16="http://schemas.microsoft.com/office/drawing/2014/main" id="{842E0EC4-DEB1-01FB-3715-A4B5E943BE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0204" y="5335203"/>
            <a:ext cx="3935758" cy="13255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5863CE-D42F-FC17-E217-BE13BDFF4A5B}"/>
              </a:ext>
            </a:extLst>
          </p:cNvPr>
          <p:cNvSpPr/>
          <p:nvPr userDrawn="1"/>
        </p:nvSpPr>
        <p:spPr>
          <a:xfrm>
            <a:off x="-1588" y="1"/>
            <a:ext cx="1183342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of a university&#10;&#10;Description automatically generated">
            <a:extLst>
              <a:ext uri="{FF2B5EF4-FFF2-40B4-BE49-F238E27FC236}">
                <a16:creationId xmlns:a16="http://schemas.microsoft.com/office/drawing/2014/main" id="{DBC60515-84E4-8510-DA2E-2352FDEE9C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5758" b="21970"/>
          <a:stretch/>
        </p:blipFill>
        <p:spPr>
          <a:xfrm>
            <a:off x="0" y="5411602"/>
            <a:ext cx="2355574" cy="1172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7E2327-3C3D-7579-5DA8-8AB39C2469F7}"/>
              </a:ext>
            </a:extLst>
          </p:cNvPr>
          <p:cNvSpPr txBox="1"/>
          <p:nvPr userDrawn="1"/>
        </p:nvSpPr>
        <p:spPr>
          <a:xfrm>
            <a:off x="2872157" y="3767555"/>
            <a:ext cx="644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latin typeface="Univers Condensed" panose="020B0506020202050204" pitchFamily="34" charset="0"/>
              </a:rPr>
              <a:t>Matt Pereira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18F93-9921-8DD5-B302-FC43BFEA9C4B}"/>
              </a:ext>
            </a:extLst>
          </p:cNvPr>
          <p:cNvSpPr txBox="1"/>
          <p:nvPr userDrawn="1"/>
        </p:nvSpPr>
        <p:spPr>
          <a:xfrm>
            <a:off x="2872157" y="4355944"/>
            <a:ext cx="644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latin typeface="Univers Condensed" panose="020B0506020202050204" pitchFamily="34" charset="0"/>
                <a:hlinkClick r:id="rId5"/>
              </a:rPr>
              <a:t>matthew.pereira.2023@live.rhul.ac.uk</a:t>
            </a:r>
            <a:r>
              <a:rPr lang="en-US" sz="2800" b="0" i="0" dirty="0">
                <a:latin typeface="Univers Condensed" panose="020B050602020205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7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13B1F0-089E-9731-C9C4-5355A395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102DD-88F2-1CCE-84CA-D8D0E2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4CE2A-B33D-C9B8-3365-377C22F15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30/04/26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F18C2-1400-FF23-088E-88C887D5F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Matt Pereira - LhARA Collaboration Meeting @ RAL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015BB-2958-6212-AD59-27A457092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705782-4A63-F44F-90E5-EE22377B0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6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2" r:id="rId2"/>
    <p:sldLayoutId id="214748376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FCD4-1705-8926-3308-4916D166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LhARA Stage 1 Start-to-End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31AC6-3FA4-8C3A-5B6E-D4EE65551A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30/04/26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3F06F-3F34-6A6B-2676-B84507362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Status and Studies Ongoing</a:t>
            </a:r>
          </a:p>
        </p:txBody>
      </p:sp>
    </p:spTree>
    <p:extLst>
      <p:ext uri="{BB962C8B-B14F-4D97-AF65-F5344CB8AC3E}">
        <p14:creationId xmlns:p14="http://schemas.microsoft.com/office/powerpoint/2010/main" val="258390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F8BB-1EEC-474C-A22C-14DB57F2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Spectrum Tracking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9F061-8637-509E-E18F-73ED8895BE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177" y="999999"/>
            <a:ext cx="11611686" cy="5270172"/>
          </a:xfrm>
        </p:spPr>
        <p:txBody>
          <a:bodyPr>
            <a:normAutofit/>
          </a:bodyPr>
          <a:lstStyle/>
          <a:p>
            <a:r>
              <a:rPr lang="en-GB" b="1" dirty="0"/>
              <a:t>Initial Objectives for an RF and Collimation Performance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Run the parametrised source workflow for the full KE spectrum (1-25 MeV)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Inspect the beam at nozzle exit to assess survival of the nominal energy band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Inspect the phase space at the first collimator as the initial conditions for a collimation study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Optimise collimator for energy cleaning and nominal energy band survival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RF cavity modelling, aiming to increase the population of of the nominal 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A1D7D-2D12-AE23-3714-FA6DA6B9EB5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D19C8-855C-822A-BA89-9A3701ECF64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3AF4-BA29-DBED-3034-D4E889517CB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2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3666-1D41-D64E-DF4D-CA15358D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Spectrum Beam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249B-9A1E-87BA-717A-C8EF8954C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022" y="999999"/>
            <a:ext cx="5123717" cy="2429001"/>
          </a:xfrm>
        </p:spPr>
        <p:txBody>
          <a:bodyPr/>
          <a:lstStyle/>
          <a:p>
            <a:r>
              <a:rPr lang="en-GB" dirty="0"/>
              <a:t>Source parameters taken from LhARA CDR</a:t>
            </a:r>
          </a:p>
          <a:p>
            <a:endParaRPr lang="en-GB" dirty="0"/>
          </a:p>
          <a:p>
            <a:r>
              <a:rPr lang="en-GB" dirty="0"/>
              <a:t>GPT tracking through the nozzle apertures</a:t>
            </a:r>
          </a:p>
          <a:p>
            <a:endParaRPr lang="en-GB" dirty="0"/>
          </a:p>
          <a:p>
            <a:r>
              <a:rPr lang="en-GB" dirty="0"/>
              <a:t>Particle coordinates at the nozzle exit as input to BDSIM tracking of the Stage 1 lattice</a:t>
            </a:r>
            <a:br>
              <a:rPr lang="en-GB" dirty="0"/>
            </a:br>
            <a:r>
              <a:rPr lang="en-GB" dirty="0"/>
              <a:t>(Shown on this slide)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405397-21A4-4A35-3027-FFD7DD64B34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5567316" y="606467"/>
            <a:ext cx="6620214" cy="397212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75208-7685-1094-8B2E-8B35D893FDD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96D40-C7D1-A620-8F4E-09C2A8C17F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18FFE-F404-08DE-D791-38DB440349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BA564BB-A785-487F-09B6-5E3640BA5202}"/>
              </a:ext>
            </a:extLst>
          </p:cNvPr>
          <p:cNvSpPr txBox="1">
            <a:spLocks/>
          </p:cNvSpPr>
          <p:nvPr/>
        </p:nvSpPr>
        <p:spPr>
          <a:xfrm>
            <a:off x="5424763" y="4597764"/>
            <a:ext cx="6310036" cy="175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AF018CE-B36E-6939-1997-20316DE6F808}"/>
              </a:ext>
            </a:extLst>
          </p:cNvPr>
          <p:cNvSpPr txBox="1">
            <a:spLocks/>
          </p:cNvSpPr>
          <p:nvPr/>
        </p:nvSpPr>
        <p:spPr>
          <a:xfrm>
            <a:off x="5814949" y="4622372"/>
            <a:ext cx="6620214" cy="17585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3M protons at source generation - </a:t>
            </a:r>
          </a:p>
          <a:p>
            <a:r>
              <a:rPr lang="en-GB" dirty="0"/>
              <a:t>~29,000 protons in 15±2% MeV band </a:t>
            </a:r>
          </a:p>
          <a:p>
            <a:endParaRPr lang="en-GB" dirty="0"/>
          </a:p>
          <a:p>
            <a:r>
              <a:rPr lang="en-GB" dirty="0"/>
              <a:t>250k protons survive the nozzle</a:t>
            </a:r>
          </a:p>
          <a:p>
            <a:r>
              <a:rPr lang="en-GB" dirty="0"/>
              <a:t>~1000 protons in 15±2% MeV band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115C9-745A-B62F-3B28-298D9B65E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8174"/>
            <a:ext cx="5755677" cy="2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7FED-98DA-4138-BED8-EC2A5DCA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Spectrum Phase Space at the Collimator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6A488-D8F5-A743-2053-925C53DEBF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BDSIM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Physical aperture of 3.65cm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collimation simulated</a:t>
            </a:r>
          </a:p>
          <a:p>
            <a:endParaRPr lang="en-GB" dirty="0"/>
          </a:p>
          <a:p>
            <a:r>
              <a:rPr lang="en-GB" dirty="0"/>
              <a:t>Observe three regions of transverse focusing in the full spectrum beam.</a:t>
            </a:r>
          </a:p>
          <a:p>
            <a:endParaRPr lang="en-GB" dirty="0"/>
          </a:p>
          <a:p>
            <a:r>
              <a:rPr lang="en-GB" dirty="0"/>
              <a:t>Three Gabor lenses – three foci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6C9F5-AA30-9E9B-C9E3-93A88608E69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F53B5-4DB8-6378-8B34-523FCB66439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Matt Pereira - LhARA Collaboration Meeting @ RAL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E703E-209B-515E-0867-2D1D3FE18D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80BAAF4-9753-2B0A-E130-769C6AF69A7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261823" y="2842952"/>
            <a:ext cx="7470775" cy="3152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57E576-2E99-9507-045B-67B98DC9CCEE}"/>
              </a:ext>
            </a:extLst>
          </p:cNvPr>
          <p:cNvSpPr txBox="1"/>
          <p:nvPr/>
        </p:nvSpPr>
        <p:spPr>
          <a:xfrm>
            <a:off x="3994950" y="6076632"/>
            <a:ext cx="6465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Particle Count scaled to represent a proton population of 10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9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19" name="Picture 18" descr="A blue and grey cylinder with a wire&#10;&#10;AI-generated content may be incorrect.">
            <a:extLst>
              <a:ext uri="{FF2B5EF4-FFF2-40B4-BE49-F238E27FC236}">
                <a16:creationId xmlns:a16="http://schemas.microsoft.com/office/drawing/2014/main" id="{8F4FCB48-8FE1-1AD1-37F4-D708660D5A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8"/>
          <a:stretch>
            <a:fillRect/>
          </a:stretch>
        </p:blipFill>
        <p:spPr>
          <a:xfrm>
            <a:off x="4942936" y="1190668"/>
            <a:ext cx="7249053" cy="15378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25CA21-23F6-C14D-59D8-95CAABD058D2}"/>
              </a:ext>
            </a:extLst>
          </p:cNvPr>
          <p:cNvSpPr txBox="1"/>
          <p:nvPr/>
        </p:nvSpPr>
        <p:spPr>
          <a:xfrm rot="18193586">
            <a:off x="4809285" y="1225916"/>
            <a:ext cx="81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TR Drift 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72DCDC-4CF0-0E1E-2B3C-617A2CBCBED5}"/>
              </a:ext>
            </a:extLst>
          </p:cNvPr>
          <p:cNvSpPr txBox="1"/>
          <p:nvPr/>
        </p:nvSpPr>
        <p:spPr>
          <a:xfrm rot="18193586">
            <a:off x="5165339" y="1182276"/>
            <a:ext cx="1010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Gabor Lens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B6FCA5-471D-1360-9877-3F515E1BDC2F}"/>
              </a:ext>
            </a:extLst>
          </p:cNvPr>
          <p:cNvSpPr txBox="1"/>
          <p:nvPr/>
        </p:nvSpPr>
        <p:spPr>
          <a:xfrm rot="18193586">
            <a:off x="5602817" y="1087697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TR Drift 02 + 03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489DEB-82C7-EE82-515E-BC717A567D91}"/>
              </a:ext>
            </a:extLst>
          </p:cNvPr>
          <p:cNvSpPr txBox="1"/>
          <p:nvPr/>
        </p:nvSpPr>
        <p:spPr>
          <a:xfrm rot="18193586">
            <a:off x="6164251" y="1182276"/>
            <a:ext cx="1010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Gabor Lens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87F898-50E4-079E-DEAB-9B8B2E1372EB}"/>
              </a:ext>
            </a:extLst>
          </p:cNvPr>
          <p:cNvSpPr txBox="1"/>
          <p:nvPr/>
        </p:nvSpPr>
        <p:spPr>
          <a:xfrm rot="18193586">
            <a:off x="6609729" y="1065123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TR Drift 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D0FA2-1119-3E51-CD07-B5646CE1AF87}"/>
              </a:ext>
            </a:extLst>
          </p:cNvPr>
          <p:cNvSpPr txBox="1"/>
          <p:nvPr/>
        </p:nvSpPr>
        <p:spPr>
          <a:xfrm rot="18193586">
            <a:off x="7051437" y="1065124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TR Drift 05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87A610-C234-4223-CCAA-FAD509FECCC6}"/>
              </a:ext>
            </a:extLst>
          </p:cNvPr>
          <p:cNvSpPr txBox="1"/>
          <p:nvPr/>
        </p:nvSpPr>
        <p:spPr>
          <a:xfrm rot="18193586">
            <a:off x="7686352" y="1051184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Cavity 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734D17-4EB3-8790-2077-7444C377AD2F}"/>
              </a:ext>
            </a:extLst>
          </p:cNvPr>
          <p:cNvSpPr txBox="1"/>
          <p:nvPr/>
        </p:nvSpPr>
        <p:spPr>
          <a:xfrm rot="18193586">
            <a:off x="8054308" y="1058155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LEL Drift 00 + 01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200040-A785-EAFE-3B76-1BB38D67BC58}"/>
              </a:ext>
            </a:extLst>
          </p:cNvPr>
          <p:cNvSpPr txBox="1"/>
          <p:nvPr/>
        </p:nvSpPr>
        <p:spPr>
          <a:xfrm rot="18193586">
            <a:off x="8542484" y="1159703"/>
            <a:ext cx="1010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Gabor Lens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0740E1-94EB-43B2-F257-2B6D821B589D}"/>
              </a:ext>
            </a:extLst>
          </p:cNvPr>
          <p:cNvSpPr txBox="1"/>
          <p:nvPr/>
        </p:nvSpPr>
        <p:spPr>
          <a:xfrm rot="18193586">
            <a:off x="9246239" y="1058154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LEL Drift 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298BB1-4A71-0ADE-4A64-C9C7DEBCB13E}"/>
              </a:ext>
            </a:extLst>
          </p:cNvPr>
          <p:cNvSpPr txBox="1"/>
          <p:nvPr/>
        </p:nvSpPr>
        <p:spPr>
          <a:xfrm rot="18193586">
            <a:off x="9931996" y="1047967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LEL Drift 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365BDE-FFDA-5D43-9E1D-CFA3D1B04524}"/>
              </a:ext>
            </a:extLst>
          </p:cNvPr>
          <p:cNvSpPr txBox="1"/>
          <p:nvPr/>
        </p:nvSpPr>
        <p:spPr>
          <a:xfrm rot="18193586">
            <a:off x="10577211" y="1058153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Collimator 01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C2A859-DBAA-A477-FF58-6D84F711A2F0}"/>
              </a:ext>
            </a:extLst>
          </p:cNvPr>
          <p:cNvSpPr/>
          <p:nvPr/>
        </p:nvSpPr>
        <p:spPr>
          <a:xfrm>
            <a:off x="10789569" y="1674608"/>
            <a:ext cx="328460" cy="65564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545AC9-2289-9148-ABD9-874786E36D52}"/>
              </a:ext>
            </a:extLst>
          </p:cNvPr>
          <p:cNvCxnSpPr>
            <a:cxnSpLocks/>
          </p:cNvCxnSpPr>
          <p:nvPr/>
        </p:nvCxnSpPr>
        <p:spPr>
          <a:xfrm flipH="1">
            <a:off x="10386391" y="2330251"/>
            <a:ext cx="403178" cy="4791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0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05DB-591F-165D-B5AF-3874D502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of Transverse-KE Phase 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460BF-FDE7-28BD-E359-7E75D65299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023" y="999999"/>
            <a:ext cx="4035198" cy="4858002"/>
          </a:xfrm>
        </p:spPr>
        <p:txBody>
          <a:bodyPr/>
          <a:lstStyle/>
          <a:p>
            <a:r>
              <a:rPr lang="en-GB" dirty="0"/>
              <a:t>New region of high intensity introduced at each Gabor Lens</a:t>
            </a:r>
          </a:p>
          <a:p>
            <a:endParaRPr lang="en-GB" dirty="0"/>
          </a:p>
          <a:p>
            <a:r>
              <a:rPr lang="en-GB" dirty="0"/>
              <a:t>Particles of ascending KE being focused to a point and then diverging again</a:t>
            </a:r>
          </a:p>
          <a:p>
            <a:br>
              <a:rPr lang="en-GB" dirty="0"/>
            </a:br>
            <a:r>
              <a:rPr lang="en-GB" dirty="0"/>
              <a:t>This is all before the energy selection collimator, so it is an unavoidable feature of the broad band energy spectrum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2F9F4-AD73-2FCE-5DD5-35F6622B85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DF46C-6CDE-7BD1-A39C-42195199C5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6DE2F-094B-9C60-6A6D-087623DB82E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2" name="Picture 41" descr="A blue and grey cylinder with a wire&#10;&#10;AI-generated content may be incorrect.">
            <a:extLst>
              <a:ext uri="{FF2B5EF4-FFF2-40B4-BE49-F238E27FC236}">
                <a16:creationId xmlns:a16="http://schemas.microsoft.com/office/drawing/2014/main" id="{D37B536F-DEE7-7DE8-7C87-95A64EB1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8"/>
          <a:stretch>
            <a:fillRect/>
          </a:stretch>
        </p:blipFill>
        <p:spPr>
          <a:xfrm>
            <a:off x="4942936" y="1190668"/>
            <a:ext cx="7249053" cy="153780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B00D9D4-61CA-8FF9-EE17-8F9131B37206}"/>
              </a:ext>
            </a:extLst>
          </p:cNvPr>
          <p:cNvSpPr txBox="1"/>
          <p:nvPr/>
        </p:nvSpPr>
        <p:spPr>
          <a:xfrm rot="18193586">
            <a:off x="4809285" y="1225916"/>
            <a:ext cx="81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TR Drift 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D119F0-23A2-052A-394A-01DD9E11D68A}"/>
              </a:ext>
            </a:extLst>
          </p:cNvPr>
          <p:cNvSpPr txBox="1"/>
          <p:nvPr/>
        </p:nvSpPr>
        <p:spPr>
          <a:xfrm rot="18193586">
            <a:off x="5165339" y="1182276"/>
            <a:ext cx="1010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Gabor Lens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DE7272-04AD-E21F-BC51-45E9C24D4734}"/>
              </a:ext>
            </a:extLst>
          </p:cNvPr>
          <p:cNvSpPr txBox="1"/>
          <p:nvPr/>
        </p:nvSpPr>
        <p:spPr>
          <a:xfrm rot="18193586">
            <a:off x="5602817" y="1087697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TR Drift 02 + 03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7954C1-321F-AB01-96D2-52687715BCB2}"/>
              </a:ext>
            </a:extLst>
          </p:cNvPr>
          <p:cNvSpPr txBox="1"/>
          <p:nvPr/>
        </p:nvSpPr>
        <p:spPr>
          <a:xfrm rot="18193586">
            <a:off x="6164251" y="1182276"/>
            <a:ext cx="1010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Gabor Lens 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AAEDCD-13A1-A744-ABD0-F01F91FEE45B}"/>
              </a:ext>
            </a:extLst>
          </p:cNvPr>
          <p:cNvSpPr txBox="1"/>
          <p:nvPr/>
        </p:nvSpPr>
        <p:spPr>
          <a:xfrm rot="18193586">
            <a:off x="6609729" y="1065123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TR Drift 04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30E674-EBDA-A0CA-AA91-4F5D6E9D42A2}"/>
              </a:ext>
            </a:extLst>
          </p:cNvPr>
          <p:cNvSpPr txBox="1"/>
          <p:nvPr/>
        </p:nvSpPr>
        <p:spPr>
          <a:xfrm rot="18193586">
            <a:off x="7051437" y="1065124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TR Drift 05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8D2866-FBBE-CDC3-7148-5B2B9AB49147}"/>
              </a:ext>
            </a:extLst>
          </p:cNvPr>
          <p:cNvSpPr txBox="1"/>
          <p:nvPr/>
        </p:nvSpPr>
        <p:spPr>
          <a:xfrm rot="18193586">
            <a:off x="7686352" y="1051184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Cavity 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C9F147-2762-3C90-BD88-D3043D21FCF4}"/>
              </a:ext>
            </a:extLst>
          </p:cNvPr>
          <p:cNvSpPr txBox="1"/>
          <p:nvPr/>
        </p:nvSpPr>
        <p:spPr>
          <a:xfrm rot="18193586">
            <a:off x="8054308" y="1058155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LEL Drift 00 + 01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629823-E519-5408-5363-FF6268637493}"/>
              </a:ext>
            </a:extLst>
          </p:cNvPr>
          <p:cNvSpPr txBox="1"/>
          <p:nvPr/>
        </p:nvSpPr>
        <p:spPr>
          <a:xfrm rot="18193586">
            <a:off x="8542484" y="1159703"/>
            <a:ext cx="10102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Gabor Lens 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FE451C-2983-B075-2A9D-D45FC09FC201}"/>
              </a:ext>
            </a:extLst>
          </p:cNvPr>
          <p:cNvSpPr txBox="1"/>
          <p:nvPr/>
        </p:nvSpPr>
        <p:spPr>
          <a:xfrm rot="18193586">
            <a:off x="9246239" y="1058154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LEL Drift 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6902F5-9D80-6FC0-3CAB-8BB96FDF6A14}"/>
              </a:ext>
            </a:extLst>
          </p:cNvPr>
          <p:cNvSpPr txBox="1"/>
          <p:nvPr/>
        </p:nvSpPr>
        <p:spPr>
          <a:xfrm rot="18193586">
            <a:off x="9931996" y="1047967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LEL Drift 03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BBFF6F-2387-16CC-7FEB-E9196E812E8F}"/>
              </a:ext>
            </a:extLst>
          </p:cNvPr>
          <p:cNvSpPr txBox="1"/>
          <p:nvPr/>
        </p:nvSpPr>
        <p:spPr>
          <a:xfrm rot="18193586">
            <a:off x="10577211" y="1058153"/>
            <a:ext cx="1236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Univers Light" panose="020B0403020202020204" pitchFamily="34" charset="0"/>
              </a:rPr>
              <a:t>Collimator 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1E0164-91AA-8AC0-8F40-68BA2A965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24" y="2776671"/>
            <a:ext cx="8158777" cy="32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D716A-33F6-FEC6-E4F7-1E30242F2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3F54-1013-0601-30A5-ADFDFABB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Updated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FCCE5-9956-F56C-7F6A-2D943BB0470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177" y="999999"/>
            <a:ext cx="11611686" cy="48580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Run the parametrised source workflow for the full KE spectrum (1-25 MeV)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Inspect the beam at nozzle exit to assess survival of the nominal energy band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Inspect the phase space at the first collimator as the initial conditions for a collimation study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Optimise collimator for energy cleaning and nominal energy band survival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RF cavity modelling, aiming to increase the population of of the nominal band before collimation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Plot loss maps and identify ‘hot spots’ for energy deposition in Stage 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AAA4-4945-43CD-8ED5-D460CFF838D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CEB0C-C20B-DF98-1766-76EA3F1B548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E3CE0-2B1D-C261-7486-5304C0527A1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1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BC0BD-E377-8ED5-E8F7-04B686364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567E-8EF8-F6A2-2A54-F882D47A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624D8-E259-2DE8-7CDA-C8BEE5844F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383" y="999999"/>
            <a:ext cx="11643480" cy="514825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feasible solution found for a PMQ source capture system</a:t>
            </a:r>
          </a:p>
          <a:p>
            <a:pPr marL="1028700" lvl="1" indent="-342900"/>
            <a:r>
              <a:rPr lang="en-GB" dirty="0"/>
              <a:t>Transmission cost of new apertures too high for divergence control</a:t>
            </a:r>
          </a:p>
          <a:p>
            <a:pPr marL="1028700" lvl="1" indent="-342900"/>
            <a:r>
              <a:rPr lang="en-GB" dirty="0"/>
              <a:t>Space for further investigation – Lower nominal energy band, further space charge modelling</a:t>
            </a:r>
          </a:p>
          <a:p>
            <a:pPr lvl="1" indent="0"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Full spectrum tracking revealed a multiple focusing feature of the broad band beam</a:t>
            </a:r>
          </a:p>
          <a:p>
            <a:pPr marL="1028700" lvl="1" indent="-342900"/>
            <a:r>
              <a:rPr lang="en-GB" dirty="0"/>
              <a:t>Challenges the efficacy of a simple collimator aperture </a:t>
            </a:r>
          </a:p>
          <a:p>
            <a:pPr marL="1028700" lvl="1" indent="-342900"/>
            <a:r>
              <a:rPr lang="en-GB" dirty="0"/>
              <a:t>Potential improvements with a tapered geometry being investigated</a:t>
            </a:r>
          </a:p>
          <a:p>
            <a:pPr marL="1028700" lvl="1" indent="-342900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Next: RF and Energy Selection study</a:t>
            </a:r>
          </a:p>
          <a:p>
            <a:pPr marL="1028700" lvl="1" indent="-342900"/>
            <a:r>
              <a:rPr lang="en-GB" dirty="0"/>
              <a:t>Parallel optimisation of collimator geometry and RF cavity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407D0-1EE2-10B7-2DAC-BA461F9E2F1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1FB11-4492-D162-ED7F-D371C9DA2FC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Matt Pereira - LhARA Collaboration Meeting @ RAL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3B335-BE14-48F2-CF09-2B3CC84431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6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2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41DC3-5FE8-CA49-FF24-71E8C8F8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1A518-42F3-A355-0F8A-10E3FFF5F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2F070-566F-4280-BB5F-015EBAB636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7383" y="999999"/>
            <a:ext cx="11643480" cy="4858002"/>
          </a:xfrm>
        </p:spPr>
        <p:txBody>
          <a:bodyPr/>
          <a:lstStyle/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Stage 1 Start-to-End Tracking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Magnetic Source Capture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Full Spectrum Source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Energy Selection Collimator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C537D-938A-7421-D2FB-2CAE42B8B6D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D0FD8-0D09-CD16-1150-8742433D396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Matt Pereira - LhARA Collaboration Meeting @ RAL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56C31-18BA-8BCA-36E9-FE6D070CE6C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4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200A-AC63-86C8-D41A-2BE84949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 1 Start-to-End Tracking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054AE-1564-3615-A82F-96EC8EB421F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C014D-9572-63B8-3757-46FA942AFA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Matt Pereira - LhARA Collaboration Meeting @ RAL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F3189-AD3F-75C8-BB5A-4118A619177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A3730-6CA6-4996-91FC-6D86A5CD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701"/>
          <a:stretch>
            <a:fillRect/>
          </a:stretch>
        </p:blipFill>
        <p:spPr>
          <a:xfrm>
            <a:off x="312259" y="2886427"/>
            <a:ext cx="11567458" cy="3469922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801DC79-B201-27D5-7AC2-528895A751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900" y="748937"/>
            <a:ext cx="9798163" cy="394498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b="1" dirty="0"/>
              <a:t>In CDR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Parametrised source beam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Gabor lens matching flexible to the conventional beam sizes (3.0 to 1.0 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Space charge tracking through solenoid equivalent Gabor lens lattice for 3.0 cm to 2.0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In-vitro end station dose modelling for ‘gold standard’ dose rate values</a:t>
            </a:r>
          </a:p>
          <a:p>
            <a:endParaRPr lang="en-GB" b="1" dirty="0"/>
          </a:p>
          <a:p>
            <a:r>
              <a:rPr lang="en-GB" b="1" dirty="0"/>
              <a:t>Ongoing and Further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Final focus quadrupoles – magnetic </a:t>
            </a:r>
            <a:r>
              <a:rPr lang="en-GB" dirty="0" err="1"/>
              <a:t>minibeam</a:t>
            </a:r>
            <a:r>
              <a:rPr lang="en-GB" dirty="0"/>
              <a:t> and uniformity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Vertical arc chromaticity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Magnetic source capture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Energy selection performance with full spectrum tracking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9865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3D1E-6166-66B9-9824-B3FB8E03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 1 Source Nozzle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61D4E-2E0B-D693-5FC0-64E85A3E56E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25F90-CE14-6229-E933-E80D5A79C0C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3DE7F-3DCF-2B98-70D5-8F5545DE769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4E44F-32F3-C3BD-4FF7-38A0BD66B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192" y="1195129"/>
            <a:ext cx="5102402" cy="4938913"/>
          </a:xfrm>
        </p:spPr>
        <p:txBody>
          <a:bodyPr>
            <a:normAutofit/>
          </a:bodyPr>
          <a:lstStyle/>
          <a:p>
            <a:r>
              <a:rPr lang="en-GB" sz="1600" b="1" dirty="0"/>
              <a:t>Vacuum nozzle couples the source to the S1 beamline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Tapered radial aperture 2.0 mm -&gt; 2.87 mm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~96% immediate beam loss</a:t>
            </a:r>
            <a:br>
              <a:rPr lang="en-GB" sz="1600" dirty="0"/>
            </a:br>
            <a:endParaRPr lang="en-GB" sz="1600" dirty="0"/>
          </a:p>
          <a:p>
            <a:endParaRPr lang="en-GB" sz="1600" b="1" dirty="0"/>
          </a:p>
          <a:p>
            <a:endParaRPr lang="en-GB" sz="1600" b="1" dirty="0"/>
          </a:p>
          <a:p>
            <a:r>
              <a:rPr lang="en-GB" sz="1600" b="1" dirty="0"/>
              <a:t>Downstream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Transmission from the source sets the limit on deliverable dose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Divergence and energy spread leads to emittance growth through the Gabor lenses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US" sz="1600" dirty="0"/>
          </a:p>
          <a:p>
            <a:endParaRPr lang="en-US" sz="14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90D290-2822-624E-C071-7B415EB3D01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8108523" y="1098459"/>
            <a:ext cx="3556780" cy="12798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B5F7E1-20F8-0956-828E-7D39F6ECC427}"/>
              </a:ext>
            </a:extLst>
          </p:cNvPr>
          <p:cNvSpPr/>
          <p:nvPr/>
        </p:nvSpPr>
        <p:spPr>
          <a:xfrm>
            <a:off x="5628658" y="927040"/>
            <a:ext cx="51758" cy="17511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39E69AA0-2D8B-5F83-24F4-0EAB011E4810}"/>
              </a:ext>
            </a:extLst>
          </p:cNvPr>
          <p:cNvSpPr/>
          <p:nvPr/>
        </p:nvSpPr>
        <p:spPr>
          <a:xfrm rot="16200000">
            <a:off x="6724624" y="1400897"/>
            <a:ext cx="250689" cy="848986"/>
          </a:xfrm>
          <a:prstGeom prst="trapezoid">
            <a:avLst>
              <a:gd name="adj" fmla="val 42156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B7CB610-1C74-A105-7D12-3E66463E9636}"/>
              </a:ext>
            </a:extLst>
          </p:cNvPr>
          <p:cNvSpPr/>
          <p:nvPr/>
        </p:nvSpPr>
        <p:spPr>
          <a:xfrm rot="5400000">
            <a:off x="5934634" y="2425812"/>
            <a:ext cx="250689" cy="81088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5945EE-7CFD-94BF-D97E-613E91CE8BC2}"/>
              </a:ext>
            </a:extLst>
          </p:cNvPr>
          <p:cNvSpPr txBox="1"/>
          <p:nvPr/>
        </p:nvSpPr>
        <p:spPr>
          <a:xfrm>
            <a:off x="5609972" y="2952493"/>
            <a:ext cx="7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cm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67286C-4D52-14C1-3F2F-42BD22D97557}"/>
              </a:ext>
            </a:extLst>
          </p:cNvPr>
          <p:cNvSpPr/>
          <p:nvPr/>
        </p:nvSpPr>
        <p:spPr>
          <a:xfrm rot="5400000">
            <a:off x="6754143" y="2426778"/>
            <a:ext cx="250689" cy="81088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C7D193-8BCF-3D03-D8EA-BBB69E6F1A2E}"/>
              </a:ext>
            </a:extLst>
          </p:cNvPr>
          <p:cNvSpPr txBox="1"/>
          <p:nvPr/>
        </p:nvSpPr>
        <p:spPr>
          <a:xfrm>
            <a:off x="6560310" y="2968304"/>
            <a:ext cx="7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cm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7F449D-3121-0D60-0137-058B30C5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9" t="51737" r="54739" b="2692"/>
          <a:stretch>
            <a:fillRect/>
          </a:stretch>
        </p:blipFill>
        <p:spPr>
          <a:xfrm>
            <a:off x="8805066" y="3588715"/>
            <a:ext cx="2860237" cy="223690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33197C-1322-C5CC-0DF2-D9662A560C7C}"/>
              </a:ext>
            </a:extLst>
          </p:cNvPr>
          <p:cNvCxnSpPr>
            <a:cxnSpLocks/>
          </p:cNvCxnSpPr>
          <p:nvPr/>
        </p:nvCxnSpPr>
        <p:spPr>
          <a:xfrm>
            <a:off x="8231874" y="4707167"/>
            <a:ext cx="603501" cy="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139B88-AA0D-626F-E6B9-C729D5E7D401}"/>
              </a:ext>
            </a:extLst>
          </p:cNvPr>
          <p:cNvSpPr txBox="1"/>
          <p:nvPr/>
        </p:nvSpPr>
        <p:spPr>
          <a:xfrm>
            <a:off x="8646155" y="2308870"/>
            <a:ext cx="248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Table from LhARA CDR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E62A5DE-389E-4DD3-E5E4-607BCF973DB8}"/>
              </a:ext>
            </a:extLst>
          </p:cNvPr>
          <p:cNvSpPr/>
          <p:nvPr/>
        </p:nvSpPr>
        <p:spPr>
          <a:xfrm rot="16200000">
            <a:off x="5750562" y="1409236"/>
            <a:ext cx="642955" cy="786767"/>
          </a:xfrm>
          <a:prstGeom prst="triangle">
            <a:avLst>
              <a:gd name="adj" fmla="val 4694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DFD0AE-3614-BA63-5611-7C5FA1F5D2C9}"/>
              </a:ext>
            </a:extLst>
          </p:cNvPr>
          <p:cNvSpPr txBox="1"/>
          <p:nvPr/>
        </p:nvSpPr>
        <p:spPr>
          <a:xfrm>
            <a:off x="5750358" y="5825622"/>
            <a:ext cx="2481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Spatial Profile off the Target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45535-C92A-3603-4646-65A8E77B37B8}"/>
              </a:ext>
            </a:extLst>
          </p:cNvPr>
          <p:cNvSpPr txBox="1"/>
          <p:nvPr/>
        </p:nvSpPr>
        <p:spPr>
          <a:xfrm>
            <a:off x="9183787" y="5825622"/>
            <a:ext cx="24815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Spatial Profile at the Nozzle Exit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AA5C8E-4B29-44F1-7368-DB4487534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699" y="3664586"/>
            <a:ext cx="3134175" cy="21035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5C2E92-3D55-2431-DF51-0C6204852AAE}"/>
              </a:ext>
            </a:extLst>
          </p:cNvPr>
          <p:cNvSpPr txBox="1"/>
          <p:nvPr/>
        </p:nvSpPr>
        <p:spPr>
          <a:xfrm>
            <a:off x="8231874" y="1456104"/>
            <a:ext cx="2845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a</a:t>
            </a:r>
            <a:br>
              <a:rPr lang="en-GB" sz="1400" b="1" dirty="0">
                <a:latin typeface="Univers Condensed" panose="020B0506020202050204" pitchFamily="34" charset="0"/>
              </a:rPr>
            </a:br>
            <a:r>
              <a:rPr lang="en-GB" sz="1400" b="1" dirty="0">
                <a:latin typeface="Univers Condensed" panose="020B0506020202050204" pitchFamily="34" charset="0"/>
              </a:rPr>
              <a:t>b</a:t>
            </a:r>
          </a:p>
          <a:p>
            <a:r>
              <a:rPr lang="en-GB" sz="1400" b="1" dirty="0">
                <a:latin typeface="Univers Condensed" panose="020B0506020202050204" pitchFamily="34" charset="0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ACDC8-F9F5-B3A2-4FCC-2AA717A23274}"/>
              </a:ext>
            </a:extLst>
          </p:cNvPr>
          <p:cNvSpPr txBox="1"/>
          <p:nvPr/>
        </p:nvSpPr>
        <p:spPr>
          <a:xfrm>
            <a:off x="5422319" y="1658332"/>
            <a:ext cx="284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E3F6FA-4136-088B-44F1-0D264E5D2F53}"/>
              </a:ext>
            </a:extLst>
          </p:cNvPr>
          <p:cNvSpPr txBox="1"/>
          <p:nvPr/>
        </p:nvSpPr>
        <p:spPr>
          <a:xfrm>
            <a:off x="6454733" y="1531928"/>
            <a:ext cx="284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F06168-ABA8-E06A-FEE1-6B31E971264B}"/>
              </a:ext>
            </a:extLst>
          </p:cNvPr>
          <p:cNvSpPr txBox="1"/>
          <p:nvPr/>
        </p:nvSpPr>
        <p:spPr>
          <a:xfrm>
            <a:off x="7210482" y="1671547"/>
            <a:ext cx="284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c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4F091C8-D1AD-BE16-0066-F92A19A1D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5303" y="3321825"/>
            <a:ext cx="461874" cy="2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6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A3610-C9E1-0210-676D-77ED6F297E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393" y="821669"/>
            <a:ext cx="11404736" cy="537883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Proposed Solution: </a:t>
            </a:r>
            <a:r>
              <a:rPr lang="en-GB" dirty="0"/>
              <a:t>A permanent magnet quadrupole system between the source and the start of the stage 1 beamline. </a:t>
            </a:r>
          </a:p>
          <a:p>
            <a:endParaRPr lang="en-GB" b="1" dirty="0"/>
          </a:p>
          <a:p>
            <a:r>
              <a:rPr lang="en-GB" b="1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Minimise angular divergence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Maximise transmission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Minimise asymmetry </a:t>
            </a:r>
            <a:endParaRPr lang="en-GB" b="1" dirty="0"/>
          </a:p>
          <a:p>
            <a:br>
              <a:rPr lang="en-GB" b="1" dirty="0"/>
            </a:br>
            <a:endParaRPr lang="en-GB" b="1" dirty="0"/>
          </a:p>
          <a:p>
            <a:r>
              <a:rPr lang="en-GB" b="1" dirty="0"/>
              <a:t>Free Parameters: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Quadrupole Lengths (varies integrated field) – bounds [0.02, 0.05]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Quadrupole apertures (scales inversely with quadrupole gradient) – bounds [0.01, 0.03]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Drift Lengths (adjustments to quadrupole positions) – bounds [0.0, 0.25] m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Quadrupole’s based on Halbach array PMQs used at SCAPA for </a:t>
            </a:r>
            <a:r>
              <a:rPr lang="en-GB" dirty="0" err="1"/>
              <a:t>PoPLAR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5993D-DD90-3AB5-1811-F56BD1BC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Magnetic Source Capture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F7D7AF-0549-BA14-2211-405DD1079AC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B797D6-6497-407B-F84F-433C280BDEC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0C9161-ABC0-4392-1AC2-70515BAC22A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AE44F2-B2A8-17E9-DABD-C41D4E17D80A}"/>
              </a:ext>
            </a:extLst>
          </p:cNvPr>
          <p:cNvSpPr/>
          <p:nvPr/>
        </p:nvSpPr>
        <p:spPr>
          <a:xfrm>
            <a:off x="4500171" y="1645779"/>
            <a:ext cx="56277" cy="1960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2969B7-8C9F-A474-2956-4D64502C16C0}"/>
              </a:ext>
            </a:extLst>
          </p:cNvPr>
          <p:cNvSpPr/>
          <p:nvPr/>
        </p:nvSpPr>
        <p:spPr>
          <a:xfrm>
            <a:off x="5058561" y="2107758"/>
            <a:ext cx="698377" cy="102130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2335415C-AA0B-813C-A978-017216EB75E0}"/>
              </a:ext>
            </a:extLst>
          </p:cNvPr>
          <p:cNvSpPr/>
          <p:nvPr/>
        </p:nvSpPr>
        <p:spPr>
          <a:xfrm rot="16200000">
            <a:off x="4472294" y="2366698"/>
            <a:ext cx="689282" cy="5253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9A9BAC-DAE8-24C3-96ED-032419F342B6}"/>
              </a:ext>
            </a:extLst>
          </p:cNvPr>
          <p:cNvSpPr/>
          <p:nvPr/>
        </p:nvSpPr>
        <p:spPr>
          <a:xfrm>
            <a:off x="6139625" y="2117873"/>
            <a:ext cx="698377" cy="10213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AA9B76-D3C6-1E86-DABD-A9E390B72BDA}"/>
              </a:ext>
            </a:extLst>
          </p:cNvPr>
          <p:cNvSpPr/>
          <p:nvPr/>
        </p:nvSpPr>
        <p:spPr>
          <a:xfrm>
            <a:off x="11065864" y="1661942"/>
            <a:ext cx="56943" cy="196065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455275-C9E3-770B-64F6-5010D2A95A1B}"/>
              </a:ext>
            </a:extLst>
          </p:cNvPr>
          <p:cNvSpPr/>
          <p:nvPr/>
        </p:nvSpPr>
        <p:spPr>
          <a:xfrm>
            <a:off x="7211745" y="2117873"/>
            <a:ext cx="698377" cy="10213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5F0DD1-9C70-2B32-868E-7C811299493F}"/>
              </a:ext>
            </a:extLst>
          </p:cNvPr>
          <p:cNvSpPr/>
          <p:nvPr/>
        </p:nvSpPr>
        <p:spPr>
          <a:xfrm>
            <a:off x="11129127" y="2546031"/>
            <a:ext cx="456627" cy="20715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97F0107-0AF2-6BC7-6644-E1D96D39A93C}"/>
              </a:ext>
            </a:extLst>
          </p:cNvPr>
          <p:cNvSpPr txBox="1">
            <a:spLocks/>
          </p:cNvSpPr>
          <p:nvPr/>
        </p:nvSpPr>
        <p:spPr>
          <a:xfrm>
            <a:off x="6207632" y="3008981"/>
            <a:ext cx="4916181" cy="1960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D2BFF7-DB48-2864-6912-97748AD512E4}"/>
              </a:ext>
            </a:extLst>
          </p:cNvPr>
          <p:cNvSpPr/>
          <p:nvPr/>
        </p:nvSpPr>
        <p:spPr>
          <a:xfrm>
            <a:off x="11397838" y="2134036"/>
            <a:ext cx="1179537" cy="102130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B3CEB-5D2A-197A-B954-2DE145AD668B}"/>
              </a:ext>
            </a:extLst>
          </p:cNvPr>
          <p:cNvSpPr txBox="1"/>
          <p:nvPr/>
        </p:nvSpPr>
        <p:spPr>
          <a:xfrm>
            <a:off x="5223991" y="1849484"/>
            <a:ext cx="287952" cy="30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B6D1E-17FC-8D44-F94D-00B41450FF30}"/>
              </a:ext>
            </a:extLst>
          </p:cNvPr>
          <p:cNvSpPr txBox="1"/>
          <p:nvPr/>
        </p:nvSpPr>
        <p:spPr>
          <a:xfrm>
            <a:off x="6305055" y="1849484"/>
            <a:ext cx="287952" cy="30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37C68C-4AA9-53F0-0352-F753A4FD174B}"/>
              </a:ext>
            </a:extLst>
          </p:cNvPr>
          <p:cNvSpPr txBox="1"/>
          <p:nvPr/>
        </p:nvSpPr>
        <p:spPr>
          <a:xfrm>
            <a:off x="7373467" y="1849484"/>
            <a:ext cx="287952" cy="30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D30C1-FB27-49EE-F417-5B268F9DB0E2}"/>
              </a:ext>
            </a:extLst>
          </p:cNvPr>
          <p:cNvSpPr txBox="1"/>
          <p:nvPr/>
        </p:nvSpPr>
        <p:spPr>
          <a:xfrm>
            <a:off x="11566164" y="1828740"/>
            <a:ext cx="459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GL1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25D10-43A8-6FBD-7041-8BA177A6F74E}"/>
              </a:ext>
            </a:extLst>
          </p:cNvPr>
          <p:cNvSpPr/>
          <p:nvPr/>
        </p:nvSpPr>
        <p:spPr>
          <a:xfrm>
            <a:off x="8222952" y="2131071"/>
            <a:ext cx="698377" cy="102130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72DD0-AE86-5096-AE56-E9100DCA6321}"/>
              </a:ext>
            </a:extLst>
          </p:cNvPr>
          <p:cNvSpPr/>
          <p:nvPr/>
        </p:nvSpPr>
        <p:spPr>
          <a:xfrm>
            <a:off x="9304016" y="2141186"/>
            <a:ext cx="698377" cy="10213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0173F-6708-4A41-2723-BA42675966F8}"/>
              </a:ext>
            </a:extLst>
          </p:cNvPr>
          <p:cNvSpPr/>
          <p:nvPr/>
        </p:nvSpPr>
        <p:spPr>
          <a:xfrm>
            <a:off x="10376136" y="2141186"/>
            <a:ext cx="698377" cy="10213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F599A-368C-64C7-A8AC-1AD5B8F84F3C}"/>
              </a:ext>
            </a:extLst>
          </p:cNvPr>
          <p:cNvSpPr txBox="1"/>
          <p:nvPr/>
        </p:nvSpPr>
        <p:spPr>
          <a:xfrm>
            <a:off x="8386487" y="1847444"/>
            <a:ext cx="287952" cy="30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376D9-4637-A253-4A57-FE0FDB584FB7}"/>
              </a:ext>
            </a:extLst>
          </p:cNvPr>
          <p:cNvSpPr txBox="1"/>
          <p:nvPr/>
        </p:nvSpPr>
        <p:spPr>
          <a:xfrm>
            <a:off x="9467551" y="1847444"/>
            <a:ext cx="287952" cy="30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07FF6-E2ED-5F24-C58A-DE3BFBA96F6A}"/>
              </a:ext>
            </a:extLst>
          </p:cNvPr>
          <p:cNvSpPr txBox="1"/>
          <p:nvPr/>
        </p:nvSpPr>
        <p:spPr>
          <a:xfrm>
            <a:off x="10535963" y="1847444"/>
            <a:ext cx="287952" cy="30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Univers Condensed" panose="020B050602020205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2672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B36A-83B4-F4D8-E39B-A23C648F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Optimisation Method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478751-F5E6-29AE-4FE1-A6F3F229F63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979492-A4E3-277E-255E-3E59405679A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49394F-881A-5425-1737-10EFFFBD855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Generating multiple reference vectors for a class of many ...">
            <a:extLst>
              <a:ext uri="{FF2B5EF4-FFF2-40B4-BE49-F238E27FC236}">
                <a16:creationId xmlns:a16="http://schemas.microsoft.com/office/drawing/2014/main" id="{B89CF19B-941A-810A-BECF-784C0D90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913" y="959394"/>
            <a:ext cx="4631404" cy="37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ED9470-2C6B-758D-EF74-35F066DC6096}"/>
              </a:ext>
            </a:extLst>
          </p:cNvPr>
          <p:cNvSpPr txBox="1">
            <a:spLocks/>
          </p:cNvSpPr>
          <p:nvPr/>
        </p:nvSpPr>
        <p:spPr>
          <a:xfrm>
            <a:off x="275855" y="780489"/>
            <a:ext cx="6959831" cy="535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Multi-Objective Bayesian Optimisation with a Pareto Front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Reduces the number of expensive BDSIM runs by learning surrogate behaviour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Highly parallelisable - Batch BDSIM runs lead to greater improvements per step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Each objective is modelled separately – handles competing objectives and removes manual tuning of weights</a:t>
            </a:r>
            <a:br>
              <a:rPr lang="en-GB" sz="2000" dirty="0"/>
            </a:b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Returns a Pareto front of non-dominated solutions – insights into the intrinsic trade-offs of the beamline and feasibility of present designs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3208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FECAA-26D8-ADA2-92E5-9146830FC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9161-4173-36D0-49B1-B342E658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Staged Optimisation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1A9CA-1107-26EB-1E10-8B0B1FF3CAA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09961-8D25-A869-41AA-735051AB824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90743-3CF8-67F5-60F4-6EEC3A32626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247B9193-367E-1CCF-3D53-BB663C5027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11" t="2627" r="8973"/>
          <a:stretch>
            <a:fillRect/>
          </a:stretch>
        </p:blipFill>
        <p:spPr>
          <a:xfrm>
            <a:off x="7552268" y="648258"/>
            <a:ext cx="4535043" cy="4356932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5A9C69E3-54AA-3E22-D912-B53AA61618E7}"/>
              </a:ext>
            </a:extLst>
          </p:cNvPr>
          <p:cNvSpPr/>
          <p:nvPr/>
        </p:nvSpPr>
        <p:spPr>
          <a:xfrm>
            <a:off x="6248399" y="1134534"/>
            <a:ext cx="220133" cy="261886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F40208-A173-FFE1-0190-F4F183BA1A2F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6468532" y="2443964"/>
            <a:ext cx="108373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F269643-F841-1E0C-5724-EEA95AB11A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689" y="772380"/>
            <a:ext cx="6253777" cy="5288353"/>
          </a:xfrm>
        </p:spPr>
        <p:txBody>
          <a:bodyPr>
            <a:normAutofit fontScale="92500" lnSpcReduction="20000"/>
          </a:bodyPr>
          <a:lstStyle/>
          <a:p>
            <a:r>
              <a:rPr lang="en-GB" sz="1900" b="1" dirty="0"/>
              <a:t>Staged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Optimise the first triplet with soft constraint</a:t>
            </a:r>
            <a:endParaRPr lang="en-GB" sz="1900" dirty="0">
              <a:latin typeface="+mn-lt"/>
            </a:endParaRPr>
          </a:p>
          <a:p>
            <a:pPr marL="971550" lvl="1" indent="-285750"/>
            <a:r>
              <a:rPr lang="en-GB" sz="1900" dirty="0">
                <a:latin typeface="Univers Light" panose="020B0403020202020204" pitchFamily="34" charset="0"/>
              </a:rPr>
              <a:t>T &gt; 4.1% (headroom for second triplet losses)</a:t>
            </a:r>
          </a:p>
          <a:p>
            <a:pPr marL="971550" lvl="1" indent="-285750"/>
            <a:r>
              <a:rPr lang="en-GB" sz="1900" dirty="0">
                <a:latin typeface="Univers Light" panose="020B0403020202020204" pitchFamily="34" charset="0"/>
              </a:rPr>
              <a:t>Objectives: minimise A and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Select a small set of configurations from the pareto front </a:t>
            </a:r>
          </a:p>
          <a:p>
            <a:pPr marL="971550" lvl="1" indent="-285750"/>
            <a:r>
              <a:rPr lang="en-GB" sz="1900" dirty="0">
                <a:latin typeface="Univers Light" panose="020B0403020202020204" pitchFamily="34" charset="0"/>
              </a:rPr>
              <a:t>Best overall balance: T=7.4%, A=2.0, D=0.17</a:t>
            </a:r>
          </a:p>
          <a:p>
            <a:pPr marL="971550" lvl="1" indent="-285750"/>
            <a:endParaRPr lang="en-GB" sz="1900" dirty="0">
              <a:latin typeface="Univers Light" panose="020B0403020202020204" pitchFamily="34" charset="0"/>
            </a:endParaRPr>
          </a:p>
          <a:p>
            <a:pPr marL="971550" lvl="1" indent="-285750"/>
            <a:r>
              <a:rPr lang="en-GB" sz="1900" dirty="0">
                <a:latin typeface="Univers Light" panose="020B0403020202020204" pitchFamily="34" charset="0"/>
              </a:rPr>
              <a:t>Lowest Divergence: T=4.5%, A=2.6, D=0.012</a:t>
            </a:r>
          </a:p>
          <a:p>
            <a:pPr marL="971550" lvl="1" indent="-285750"/>
            <a:endParaRPr lang="en-GB" sz="1900" dirty="0">
              <a:latin typeface="Univers Light" panose="020B0403020202020204" pitchFamily="34" charset="0"/>
            </a:endParaRPr>
          </a:p>
          <a:p>
            <a:pPr marL="971550" lvl="1" indent="-285750"/>
            <a:r>
              <a:rPr lang="en-GB" sz="1900" dirty="0">
                <a:latin typeface="Univers Light" panose="020B0403020202020204" pitchFamily="34" charset="0"/>
              </a:rPr>
              <a:t>Lowest Asymmetry: T=6.3%, A=1.4, D=0.032</a:t>
            </a:r>
            <a:endParaRPr lang="en-GB" sz="1900" dirty="0"/>
          </a:p>
          <a:p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Optimise the second triplet parameters with the first triplet parameters fixed and constraints set </a:t>
            </a:r>
          </a:p>
          <a:p>
            <a:pPr marL="971550" lvl="1" indent="-285750"/>
            <a:r>
              <a:rPr lang="en-GB" sz="1900" dirty="0">
                <a:latin typeface="Univers Light" panose="020B0403020202020204" pitchFamily="34" charset="0"/>
              </a:rPr>
              <a:t>T ≥ 4.1%, A ≤ 0.5, D ≤ 0.015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Examine the pareto fronts of the second stage simulations for feasible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03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3D6EC-5F2C-288B-5B3B-E272D1055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0E39-E45D-D1B1-1ADF-FC58BBCB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Staged Optimisation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4EC69-9D67-3F1D-BCF6-BBFEA7795C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85824" y="860711"/>
            <a:ext cx="6253777" cy="5334000"/>
          </a:xfrm>
        </p:spPr>
        <p:txBody>
          <a:bodyPr>
            <a:normAutofit/>
          </a:bodyPr>
          <a:lstStyle/>
          <a:p>
            <a:r>
              <a:rPr lang="en-GB" sz="1900" b="1" dirty="0"/>
              <a:t>No Solutions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Trade-off between the three objectives is too competitive to find a solution satisfying all three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Main reason a given simulation is deemed infeasible is the transmission constraint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The aperture bounds for these runs were left fairly wide and still there were no solutions</a:t>
            </a:r>
            <a:endParaRPr lang="en-GB" sz="2500" dirty="0"/>
          </a:p>
          <a:p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Divergence cannot be controlled in time to ‘save’ transmission losses from the additional apertures</a:t>
            </a:r>
          </a:p>
          <a:p>
            <a:endParaRPr lang="en-GB" sz="1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7E148-661B-A93F-C26E-8DBB89DCB23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78C4E-B85B-A8C0-B734-22DA3E3126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Matt Pereira - LhARA Collaboration Meeting @ RAL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16CF9-5568-0E40-DBF5-787B2A1026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graph of a cube&#10;&#10;AI-generated content may be incorrect.">
            <a:extLst>
              <a:ext uri="{FF2B5EF4-FFF2-40B4-BE49-F238E27FC236}">
                <a16:creationId xmlns:a16="http://schemas.microsoft.com/office/drawing/2014/main" id="{896DEE5F-2F72-2B15-52CC-E76ADBBB70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09" t="2778" r="11805"/>
          <a:stretch>
            <a:fillRect/>
          </a:stretch>
        </p:blipFill>
        <p:spPr>
          <a:xfrm>
            <a:off x="152399" y="762000"/>
            <a:ext cx="539017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6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82A43-E5B8-9801-9070-1547982D5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09BB-60F4-1F10-B905-7666E561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Magnetic Source Capture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7CDFA-9E8B-63C8-9F93-1BC76E9EF2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052" y="860711"/>
            <a:ext cx="11721549" cy="5334000"/>
          </a:xfrm>
        </p:spPr>
        <p:txBody>
          <a:bodyPr>
            <a:normAutofit/>
          </a:bodyPr>
          <a:lstStyle/>
          <a:p>
            <a:r>
              <a:rPr lang="en-GB" sz="2000" b="1" dirty="0"/>
              <a:t>No Solutions Found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Trade-off between the three objectives is too competitive to find a solution satisfying all three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Divergence cannot be controlled in time to ‘save’ transmission losses from the additional apertures</a:t>
            </a:r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Currently concluded – space for potential further investigations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Varying the nominal energy band that is being targeted for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Revisiting these methods after further space charge modelling – </a:t>
            </a:r>
            <a:r>
              <a:rPr lang="en-GB" sz="2000" dirty="0">
                <a:solidFill>
                  <a:srgbClr val="FF0000"/>
                </a:solidFill>
              </a:rPr>
              <a:t>LhARA Model in RF Track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Applying the same optimisation wrapper for other stage 1 studies – RF and Collimation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D1376-AF45-3884-65D2-B270E7B46C8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r>
              <a:rPr lang="en-US"/>
              <a:t>30/04/26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944AB-C0F6-AF04-6766-9D1CDB4F0A1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Matt Pereira - LhARA Collaboration Meeting @ RAL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EDAA0-FA8A-6FB9-08C4-9B2223ED6C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6705782-4A63-F44F-90E5-EE22377B00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186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7546</TotalTime>
  <Words>1300</Words>
  <Application>Microsoft Macintosh PowerPoint</Application>
  <PresentationFormat>Widescreen</PresentationFormat>
  <Paragraphs>257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Univers Condensed</vt:lpstr>
      <vt:lpstr>Univers Light</vt:lpstr>
      <vt:lpstr>Custom Design</vt:lpstr>
      <vt:lpstr>LhARA Stage 1 Start-to-End Tracking</vt:lpstr>
      <vt:lpstr>Outline</vt:lpstr>
      <vt:lpstr>Stage 1 Start-to-End Tracking</vt:lpstr>
      <vt:lpstr>Stage 1 Source Nozzle</vt:lpstr>
      <vt:lpstr>Magnetic Source Capture</vt:lpstr>
      <vt:lpstr>Optimisation Method</vt:lpstr>
      <vt:lpstr>Staged Optimisation</vt:lpstr>
      <vt:lpstr>Staged Optimisation</vt:lpstr>
      <vt:lpstr>Magnetic Source Capture Summary</vt:lpstr>
      <vt:lpstr>Full Spectrum Tracking</vt:lpstr>
      <vt:lpstr>Full Spectrum Beam Generation</vt:lpstr>
      <vt:lpstr>Full Spectrum Phase Space at the Collimator</vt:lpstr>
      <vt:lpstr>Development of Transverse-KE Phase Spaces</vt:lpstr>
      <vt:lpstr>Updated Objectives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Pereira</dc:creator>
  <cp:lastModifiedBy>Pereira, Matthew</cp:lastModifiedBy>
  <cp:revision>23</cp:revision>
  <dcterms:created xsi:type="dcterms:W3CDTF">2024-10-17T09:31:09Z</dcterms:created>
  <dcterms:modified xsi:type="dcterms:W3CDTF">2026-04-30T08:53:09Z</dcterms:modified>
</cp:coreProperties>
</file>