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6"/>
  </p:notesMasterIdLst>
  <p:sldIdLst>
    <p:sldId id="256" r:id="rId5"/>
    <p:sldId id="441" r:id="rId6"/>
    <p:sldId id="442" r:id="rId7"/>
    <p:sldId id="443" r:id="rId8"/>
    <p:sldId id="444" r:id="rId9"/>
    <p:sldId id="377" r:id="rId10"/>
    <p:sldId id="378" r:id="rId11"/>
    <p:sldId id="379" r:id="rId12"/>
    <p:sldId id="381" r:id="rId13"/>
    <p:sldId id="380" r:id="rId14"/>
    <p:sldId id="375" r:id="rId15"/>
    <p:sldId id="382" r:id="rId16"/>
    <p:sldId id="449" r:id="rId17"/>
    <p:sldId id="446" r:id="rId18"/>
    <p:sldId id="276" r:id="rId19"/>
    <p:sldId id="376" r:id="rId20"/>
    <p:sldId id="326" r:id="rId21"/>
    <p:sldId id="448" r:id="rId22"/>
    <p:sldId id="333" r:id="rId23"/>
    <p:sldId id="426" r:id="rId24"/>
    <p:sldId id="445" r:id="rId25"/>
    <p:sldId id="427" r:id="rId26"/>
    <p:sldId id="429" r:id="rId27"/>
    <p:sldId id="435" r:id="rId28"/>
    <p:sldId id="329" r:id="rId29"/>
    <p:sldId id="334" r:id="rId30"/>
    <p:sldId id="336" r:id="rId31"/>
    <p:sldId id="330" r:id="rId32"/>
    <p:sldId id="332" r:id="rId33"/>
    <p:sldId id="430" r:id="rId34"/>
    <p:sldId id="432" r:id="rId35"/>
    <p:sldId id="434" r:id="rId36"/>
    <p:sldId id="437" r:id="rId37"/>
    <p:sldId id="440" r:id="rId38"/>
    <p:sldId id="439" r:id="rId39"/>
    <p:sldId id="433" r:id="rId40"/>
    <p:sldId id="384" r:id="rId41"/>
    <p:sldId id="409" r:id="rId42"/>
    <p:sldId id="438" r:id="rId43"/>
    <p:sldId id="447" r:id="rId44"/>
    <p:sldId id="450" r:id="rId4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30" y="89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wie, Louise (STFC,DL,AST)" userId="0fdc2497-6193-47c7-b231-07bc976b5e6e" providerId="ADAL" clId="{F3272B5F-0994-4D70-873A-A88B10B0E121}"/>
    <pc:docChg chg="modSld">
      <pc:chgData name="Cowie, Louise (STFC,DL,AST)" userId="0fdc2497-6193-47c7-b231-07bc976b5e6e" providerId="ADAL" clId="{F3272B5F-0994-4D70-873A-A88B10B0E121}" dt="2026-01-09T13:59:34.712" v="1" actId="20577"/>
      <pc:docMkLst>
        <pc:docMk/>
      </pc:docMkLst>
      <pc:sldChg chg="modSp mod">
        <pc:chgData name="Cowie, Louise (STFC,DL,AST)" userId="0fdc2497-6193-47c7-b231-07bc976b5e6e" providerId="ADAL" clId="{F3272B5F-0994-4D70-873A-A88B10B0E121}" dt="2026-01-09T13:59:34.712" v="1" actId="20577"/>
        <pc:sldMkLst>
          <pc:docMk/>
          <pc:sldMk cId="0" sldId="375"/>
        </pc:sldMkLst>
        <pc:spChg chg="mod">
          <ac:chgData name="Cowie, Louise (STFC,DL,AST)" userId="0fdc2497-6193-47c7-b231-07bc976b5e6e" providerId="ADAL" clId="{F3272B5F-0994-4D70-873A-A88B10B0E121}" dt="2026-01-09T13:59:34.712" v="1" actId="20577"/>
          <ac:spMkLst>
            <pc:docMk/>
            <pc:sldMk cId="0" sldId="375"/>
            <ac:spMk id="18438"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6BD890A8-8469-4E66-BCDD-DD3B222D1421}"/>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28675" name="Rectangle 3">
            <a:extLst>
              <a:ext uri="{FF2B5EF4-FFF2-40B4-BE49-F238E27FC236}">
                <a16:creationId xmlns:a16="http://schemas.microsoft.com/office/drawing/2014/main" id="{F0E23C07-07FB-4350-AA77-EFEAA31B9EED}"/>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7" name="Rectangle 5">
            <a:extLst>
              <a:ext uri="{FF2B5EF4-FFF2-40B4-BE49-F238E27FC236}">
                <a16:creationId xmlns:a16="http://schemas.microsoft.com/office/drawing/2014/main" id="{7166BC20-74D9-41BA-8795-47731D67045A}"/>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8678" name="Rectangle 6">
            <a:extLst>
              <a:ext uri="{FF2B5EF4-FFF2-40B4-BE49-F238E27FC236}">
                <a16:creationId xmlns:a16="http://schemas.microsoft.com/office/drawing/2014/main" id="{FE877E61-B724-46C8-82C0-B708BC1E5D02}"/>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28679" name="Rectangle 7">
            <a:extLst>
              <a:ext uri="{FF2B5EF4-FFF2-40B4-BE49-F238E27FC236}">
                <a16:creationId xmlns:a16="http://schemas.microsoft.com/office/drawing/2014/main" id="{F655E835-9682-4B93-91C1-15D8AF19DF11}"/>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B3D1C60D-BDC6-44A3-96A2-E6551FE9CA9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CE5581D-E05D-4BA9-98B2-389F28EA268E}" type="slidenum">
              <a:rPr lang="en-US" altLang="en-US" smtClean="0"/>
              <a:pPr>
                <a:spcBef>
                  <a:spcPct val="0"/>
                </a:spcBef>
              </a:pPr>
              <a:t>1</a:t>
            </a:fld>
            <a:endParaRPr lang="en-US" altLang="en-US"/>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1113C16-6F0F-4079-9EEF-97ADB4BDDF39}" type="slidenum">
              <a:rPr lang="en-US" altLang="en-US" smtClean="0"/>
              <a:pPr>
                <a:spcBef>
                  <a:spcPct val="0"/>
                </a:spcBef>
              </a:pPr>
              <a:t>2</a:t>
            </a:fld>
            <a:endParaRPr lang="en-US" altLang="en-US"/>
          </a:p>
        </p:txBody>
      </p:sp>
      <p:sp>
        <p:nvSpPr>
          <p:cNvPr id="6147" name="Rectangle 2"/>
          <p:cNvSpPr>
            <a:spLocks noGrp="1" noRot="1" noChangeAspect="1" noChangeArrowheads="1" noTextEdit="1"/>
          </p:cNvSpPr>
          <p:nvPr>
            <p:ph type="sldImg"/>
          </p:nvPr>
        </p:nvSpPr>
        <p:spPr>
          <a:xfrm>
            <a:off x="1143000" y="684213"/>
            <a:ext cx="4572000" cy="3429000"/>
          </a:xfrm>
          <a:ln/>
        </p:spPr>
      </p:sp>
      <p:sp>
        <p:nvSpPr>
          <p:cNvPr id="6148" name="Rectangle 3"/>
          <p:cNvSpPr>
            <a:spLocks noGrp="1" noChangeArrowheads="1"/>
          </p:cNvSpPr>
          <p:nvPr>
            <p:ph type="body" idx="1"/>
          </p:nvPr>
        </p:nvSpPr>
        <p:spPr>
          <a:xfrm>
            <a:off x="685800" y="4340225"/>
            <a:ext cx="5486400" cy="41195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ECC5C42-B15D-4735-B6E0-EE793C55CC40}" type="slidenum">
              <a:rPr lang="en-US" altLang="en-US" smtClean="0"/>
              <a:pPr>
                <a:spcBef>
                  <a:spcPct val="0"/>
                </a:spcBef>
              </a:pPr>
              <a:t>3</a:t>
            </a:fld>
            <a:endParaRPr lang="en-US" altLang="en-US"/>
          </a:p>
        </p:txBody>
      </p:sp>
      <p:sp>
        <p:nvSpPr>
          <p:cNvPr id="8195" name="Rectangle 2"/>
          <p:cNvSpPr>
            <a:spLocks noGrp="1" noRot="1" noChangeAspect="1" noChangeArrowheads="1" noTextEdit="1"/>
          </p:cNvSpPr>
          <p:nvPr>
            <p:ph type="sldImg"/>
          </p:nvPr>
        </p:nvSpPr>
        <p:spPr>
          <a:xfrm>
            <a:off x="1143000" y="684213"/>
            <a:ext cx="4572000" cy="3429000"/>
          </a:xfrm>
          <a:ln/>
        </p:spPr>
      </p:sp>
      <p:sp>
        <p:nvSpPr>
          <p:cNvPr id="8196" name="Rectangle 3"/>
          <p:cNvSpPr>
            <a:spLocks noGrp="1" noChangeArrowheads="1"/>
          </p:cNvSpPr>
          <p:nvPr>
            <p:ph type="body" idx="1"/>
          </p:nvPr>
        </p:nvSpPr>
        <p:spPr>
          <a:xfrm>
            <a:off x="685800" y="4340225"/>
            <a:ext cx="5486400" cy="41195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8463785-F132-44E8-8FA2-FB122DDAD218}" type="slidenum">
              <a:rPr lang="en-US" altLang="en-US" smtClean="0"/>
              <a:pPr>
                <a:spcBef>
                  <a:spcPct val="0"/>
                </a:spcBef>
              </a:pPr>
              <a:t>5</a:t>
            </a:fld>
            <a:endParaRPr lang="en-US" alt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6F60765-1D3E-45A6-98AC-CEC5B03C5EAC}" type="slidenum">
              <a:rPr lang="en-US" altLang="en-US" smtClean="0"/>
              <a:pPr>
                <a:spcBef>
                  <a:spcPct val="0"/>
                </a:spcBef>
              </a:pPr>
              <a:t>6</a:t>
            </a:fld>
            <a:endParaRPr lang="en-US" altLang="en-US"/>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E0790F7-00CB-469E-93AB-CB5753B509E7}" type="slidenum">
              <a:rPr lang="en-US" altLang="en-US" smtClean="0"/>
              <a:pPr>
                <a:spcBef>
                  <a:spcPct val="0"/>
                </a:spcBef>
              </a:pPr>
              <a:t>28</a:t>
            </a:fld>
            <a:endParaRPr lang="en-US" altLang="en-US"/>
          </a:p>
        </p:txBody>
      </p:sp>
      <p:sp>
        <p:nvSpPr>
          <p:cNvPr id="34819" name="Rectangle 2"/>
          <p:cNvSpPr>
            <a:spLocks noGrp="1" noRot="1" noChangeAspect="1" noChangeArrowheads="1" noTextEdit="1"/>
          </p:cNvSpPr>
          <p:nvPr>
            <p:ph type="sldImg"/>
          </p:nvPr>
        </p:nvSpPr>
        <p:spPr>
          <a:xfrm>
            <a:off x="1143000" y="684213"/>
            <a:ext cx="4572000" cy="3429000"/>
          </a:xfrm>
          <a:ln/>
        </p:spPr>
      </p:sp>
      <p:sp>
        <p:nvSpPr>
          <p:cNvPr id="34820" name="Rectangle 3"/>
          <p:cNvSpPr>
            <a:spLocks noGrp="1" noChangeArrowheads="1"/>
          </p:cNvSpPr>
          <p:nvPr>
            <p:ph type="body" idx="1"/>
          </p:nvPr>
        </p:nvSpPr>
        <p:spPr>
          <a:xfrm>
            <a:off x="685800" y="4340225"/>
            <a:ext cx="5486400" cy="41195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latin typeface="Arial" panose="020B0604020202020204" pitchFamily="34" charset="0"/>
              </a:rPr>
              <a:t>Features highlighted in greater detail.</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A1DBFB0-9079-4F35-8068-0EE4BA6F02A8}" type="slidenum">
              <a:rPr lang="en-US" altLang="en-US" smtClean="0"/>
              <a:pPr>
                <a:spcBef>
                  <a:spcPct val="0"/>
                </a:spcBef>
              </a:pPr>
              <a:t>36</a:t>
            </a:fld>
            <a:endParaRPr lang="en-US" alt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BCB4F79B-3119-4E92-9C37-3D021AFA182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F2DCEA2-BDAA-42B3-81E2-A7FC0D2F8B6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B26175F-09C8-4F53-9A08-ADDB82B71F2E}"/>
              </a:ext>
            </a:extLst>
          </p:cNvPr>
          <p:cNvSpPr>
            <a:spLocks noGrp="1" noChangeArrowheads="1"/>
          </p:cNvSpPr>
          <p:nvPr>
            <p:ph type="sldNum" sz="quarter" idx="12"/>
          </p:nvPr>
        </p:nvSpPr>
        <p:spPr>
          <a:ln/>
        </p:spPr>
        <p:txBody>
          <a:bodyPr/>
          <a:lstStyle>
            <a:lvl1pPr>
              <a:defRPr/>
            </a:lvl1pPr>
          </a:lstStyle>
          <a:p>
            <a:pPr>
              <a:defRPr/>
            </a:pPr>
            <a:fld id="{D914510B-B24B-4CED-BD66-C340E4E2EF81}" type="slidenum">
              <a:rPr lang="en-US" altLang="en-US"/>
              <a:pPr>
                <a:defRPr/>
              </a:pPr>
              <a:t>‹#›</a:t>
            </a:fld>
            <a:endParaRPr lang="en-US" altLang="en-US"/>
          </a:p>
        </p:txBody>
      </p:sp>
    </p:spTree>
    <p:extLst>
      <p:ext uri="{BB962C8B-B14F-4D97-AF65-F5344CB8AC3E}">
        <p14:creationId xmlns:p14="http://schemas.microsoft.com/office/powerpoint/2010/main" val="1538129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BCB4F79B-3119-4E92-9C37-3D021AFA182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F2DCEA2-BDAA-42B3-81E2-A7FC0D2F8B6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B26175F-09C8-4F53-9A08-ADDB82B71F2E}"/>
              </a:ext>
            </a:extLst>
          </p:cNvPr>
          <p:cNvSpPr>
            <a:spLocks noGrp="1" noChangeArrowheads="1"/>
          </p:cNvSpPr>
          <p:nvPr>
            <p:ph type="sldNum" sz="quarter" idx="12"/>
          </p:nvPr>
        </p:nvSpPr>
        <p:spPr>
          <a:ln/>
        </p:spPr>
        <p:txBody>
          <a:bodyPr/>
          <a:lstStyle>
            <a:lvl1pPr>
              <a:defRPr/>
            </a:lvl1pPr>
          </a:lstStyle>
          <a:p>
            <a:pPr>
              <a:defRPr/>
            </a:pPr>
            <a:fld id="{C2486DA3-1378-423F-ADD9-96DE6859377D}" type="slidenum">
              <a:rPr lang="en-US" altLang="en-US"/>
              <a:pPr>
                <a:defRPr/>
              </a:pPr>
              <a:t>‹#›</a:t>
            </a:fld>
            <a:endParaRPr lang="en-US" altLang="en-US"/>
          </a:p>
        </p:txBody>
      </p:sp>
    </p:spTree>
    <p:extLst>
      <p:ext uri="{BB962C8B-B14F-4D97-AF65-F5344CB8AC3E}">
        <p14:creationId xmlns:p14="http://schemas.microsoft.com/office/powerpoint/2010/main" val="3129173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BCB4F79B-3119-4E92-9C37-3D021AFA182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F2DCEA2-BDAA-42B3-81E2-A7FC0D2F8B6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B26175F-09C8-4F53-9A08-ADDB82B71F2E}"/>
              </a:ext>
            </a:extLst>
          </p:cNvPr>
          <p:cNvSpPr>
            <a:spLocks noGrp="1" noChangeArrowheads="1"/>
          </p:cNvSpPr>
          <p:nvPr>
            <p:ph type="sldNum" sz="quarter" idx="12"/>
          </p:nvPr>
        </p:nvSpPr>
        <p:spPr>
          <a:ln/>
        </p:spPr>
        <p:txBody>
          <a:bodyPr/>
          <a:lstStyle>
            <a:lvl1pPr>
              <a:defRPr/>
            </a:lvl1pPr>
          </a:lstStyle>
          <a:p>
            <a:pPr>
              <a:defRPr/>
            </a:pPr>
            <a:fld id="{C0DEFB14-0CA3-4D56-A310-CAAB96F393AE}" type="slidenum">
              <a:rPr lang="en-US" altLang="en-US"/>
              <a:pPr>
                <a:defRPr/>
              </a:pPr>
              <a:t>‹#›</a:t>
            </a:fld>
            <a:endParaRPr lang="en-US" altLang="en-US"/>
          </a:p>
        </p:txBody>
      </p:sp>
    </p:spTree>
    <p:extLst>
      <p:ext uri="{BB962C8B-B14F-4D97-AF65-F5344CB8AC3E}">
        <p14:creationId xmlns:p14="http://schemas.microsoft.com/office/powerpoint/2010/main" val="13349622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BCB4F79B-3119-4E92-9C37-3D021AFA182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F2DCEA2-BDAA-42B3-81E2-A7FC0D2F8B6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B26175F-09C8-4F53-9A08-ADDB82B71F2E}"/>
              </a:ext>
            </a:extLst>
          </p:cNvPr>
          <p:cNvSpPr>
            <a:spLocks noGrp="1" noChangeArrowheads="1"/>
          </p:cNvSpPr>
          <p:nvPr>
            <p:ph type="sldNum" sz="quarter" idx="12"/>
          </p:nvPr>
        </p:nvSpPr>
        <p:spPr>
          <a:ln/>
        </p:spPr>
        <p:txBody>
          <a:bodyPr/>
          <a:lstStyle>
            <a:lvl1pPr>
              <a:defRPr/>
            </a:lvl1pPr>
          </a:lstStyle>
          <a:p>
            <a:pPr>
              <a:defRPr/>
            </a:pPr>
            <a:fld id="{96E7E7E9-F7F9-4C93-A36D-0F3163CB37FA}" type="slidenum">
              <a:rPr lang="en-US" altLang="en-US"/>
              <a:pPr>
                <a:defRPr/>
              </a:pPr>
              <a:t>‹#›</a:t>
            </a:fld>
            <a:endParaRPr lang="en-US" altLang="en-US"/>
          </a:p>
        </p:txBody>
      </p:sp>
    </p:spTree>
    <p:extLst>
      <p:ext uri="{BB962C8B-B14F-4D97-AF65-F5344CB8AC3E}">
        <p14:creationId xmlns:p14="http://schemas.microsoft.com/office/powerpoint/2010/main" val="25244578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4">
            <a:extLst>
              <a:ext uri="{FF2B5EF4-FFF2-40B4-BE49-F238E27FC236}">
                <a16:creationId xmlns:a16="http://schemas.microsoft.com/office/drawing/2014/main" id="{BCB4F79B-3119-4E92-9C37-3D021AFA1828}"/>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FF2DCEA2-BDAA-42B3-81E2-A7FC0D2F8B6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CB26175F-09C8-4F53-9A08-ADDB82B71F2E}"/>
              </a:ext>
            </a:extLst>
          </p:cNvPr>
          <p:cNvSpPr>
            <a:spLocks noGrp="1" noChangeArrowheads="1"/>
          </p:cNvSpPr>
          <p:nvPr>
            <p:ph type="sldNum" sz="quarter" idx="12"/>
          </p:nvPr>
        </p:nvSpPr>
        <p:spPr>
          <a:ln/>
        </p:spPr>
        <p:txBody>
          <a:bodyPr/>
          <a:lstStyle>
            <a:lvl1pPr>
              <a:defRPr/>
            </a:lvl1pPr>
          </a:lstStyle>
          <a:p>
            <a:pPr>
              <a:defRPr/>
            </a:pPr>
            <a:fld id="{DEADF723-76C7-432F-8BC7-6F1FBE3BE573}" type="slidenum">
              <a:rPr lang="en-US" altLang="en-US"/>
              <a:pPr>
                <a:defRPr/>
              </a:pPr>
              <a:t>‹#›</a:t>
            </a:fld>
            <a:endParaRPr lang="en-US" altLang="en-US"/>
          </a:p>
        </p:txBody>
      </p:sp>
    </p:spTree>
    <p:extLst>
      <p:ext uri="{BB962C8B-B14F-4D97-AF65-F5344CB8AC3E}">
        <p14:creationId xmlns:p14="http://schemas.microsoft.com/office/powerpoint/2010/main" val="31557534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endParaRPr lang="en-GB"/>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BCB4F79B-3119-4E92-9C37-3D021AFA1828}"/>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FF2DCEA2-BDAA-42B3-81E2-A7FC0D2F8B6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CB26175F-09C8-4F53-9A08-ADDB82B71F2E}"/>
              </a:ext>
            </a:extLst>
          </p:cNvPr>
          <p:cNvSpPr>
            <a:spLocks noGrp="1" noChangeArrowheads="1"/>
          </p:cNvSpPr>
          <p:nvPr>
            <p:ph type="sldNum" sz="quarter" idx="12"/>
          </p:nvPr>
        </p:nvSpPr>
        <p:spPr>
          <a:ln/>
        </p:spPr>
        <p:txBody>
          <a:bodyPr/>
          <a:lstStyle>
            <a:lvl1pPr>
              <a:defRPr/>
            </a:lvl1pPr>
          </a:lstStyle>
          <a:p>
            <a:pPr>
              <a:defRPr/>
            </a:pPr>
            <a:fld id="{87AE5592-B83E-4710-B4D0-CB3E9ECA4FA4}" type="slidenum">
              <a:rPr lang="en-US" altLang="en-US"/>
              <a:pPr>
                <a:defRPr/>
              </a:pPr>
              <a:t>‹#›</a:t>
            </a:fld>
            <a:endParaRPr lang="en-US" altLang="en-US"/>
          </a:p>
        </p:txBody>
      </p:sp>
    </p:spTree>
    <p:extLst>
      <p:ext uri="{BB962C8B-B14F-4D97-AF65-F5344CB8AC3E}">
        <p14:creationId xmlns:p14="http://schemas.microsoft.com/office/powerpoint/2010/main" val="40823688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hart Placeholder 3"/>
          <p:cNvSpPr>
            <a:spLocks noGrp="1"/>
          </p:cNvSpPr>
          <p:nvPr>
            <p:ph type="chart" sz="half" idx="2"/>
          </p:nvPr>
        </p:nvSpPr>
        <p:spPr>
          <a:xfrm>
            <a:off x="4648200" y="1600200"/>
            <a:ext cx="4038600" cy="4525963"/>
          </a:xfrm>
        </p:spPr>
        <p:txBody>
          <a:bodyPr/>
          <a:lstStyle/>
          <a:p>
            <a:pPr lvl="0"/>
            <a:endParaRPr lang="en-GB" noProof="0"/>
          </a:p>
        </p:txBody>
      </p:sp>
      <p:sp>
        <p:nvSpPr>
          <p:cNvPr id="5" name="Rectangle 4">
            <a:extLst>
              <a:ext uri="{FF2B5EF4-FFF2-40B4-BE49-F238E27FC236}">
                <a16:creationId xmlns:a16="http://schemas.microsoft.com/office/drawing/2014/main" id="{BCB4F79B-3119-4E92-9C37-3D021AFA182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F2DCEA2-BDAA-42B3-81E2-A7FC0D2F8B6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B26175F-09C8-4F53-9A08-ADDB82B71F2E}"/>
              </a:ext>
            </a:extLst>
          </p:cNvPr>
          <p:cNvSpPr>
            <a:spLocks noGrp="1" noChangeArrowheads="1"/>
          </p:cNvSpPr>
          <p:nvPr>
            <p:ph type="sldNum" sz="quarter" idx="12"/>
          </p:nvPr>
        </p:nvSpPr>
        <p:spPr>
          <a:ln/>
        </p:spPr>
        <p:txBody>
          <a:bodyPr/>
          <a:lstStyle>
            <a:lvl1pPr>
              <a:defRPr/>
            </a:lvl1pPr>
          </a:lstStyle>
          <a:p>
            <a:pPr>
              <a:defRPr/>
            </a:pPr>
            <a:fld id="{C0D78B6A-E2FC-442B-A774-E58A154C8B1A}" type="slidenum">
              <a:rPr lang="en-US" altLang="en-US"/>
              <a:pPr>
                <a:defRPr/>
              </a:pPr>
              <a:t>‹#›</a:t>
            </a:fld>
            <a:endParaRPr lang="en-US" altLang="en-US"/>
          </a:p>
        </p:txBody>
      </p:sp>
    </p:spTree>
    <p:extLst>
      <p:ext uri="{BB962C8B-B14F-4D97-AF65-F5344CB8AC3E}">
        <p14:creationId xmlns:p14="http://schemas.microsoft.com/office/powerpoint/2010/main" val="2161342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BCB4F79B-3119-4E92-9C37-3D021AFA182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F2DCEA2-BDAA-42B3-81E2-A7FC0D2F8B6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B26175F-09C8-4F53-9A08-ADDB82B71F2E}"/>
              </a:ext>
            </a:extLst>
          </p:cNvPr>
          <p:cNvSpPr>
            <a:spLocks noGrp="1" noChangeArrowheads="1"/>
          </p:cNvSpPr>
          <p:nvPr>
            <p:ph type="sldNum" sz="quarter" idx="12"/>
          </p:nvPr>
        </p:nvSpPr>
        <p:spPr>
          <a:ln/>
        </p:spPr>
        <p:txBody>
          <a:bodyPr/>
          <a:lstStyle>
            <a:lvl1pPr>
              <a:defRPr/>
            </a:lvl1pPr>
          </a:lstStyle>
          <a:p>
            <a:pPr>
              <a:defRPr/>
            </a:pPr>
            <a:fld id="{24FDD761-28B5-41AE-BC8E-AF10EEF355B0}" type="slidenum">
              <a:rPr lang="en-US" altLang="en-US"/>
              <a:pPr>
                <a:defRPr/>
              </a:pPr>
              <a:t>‹#›</a:t>
            </a:fld>
            <a:endParaRPr lang="en-US" altLang="en-US"/>
          </a:p>
        </p:txBody>
      </p:sp>
    </p:spTree>
    <p:extLst>
      <p:ext uri="{BB962C8B-B14F-4D97-AF65-F5344CB8AC3E}">
        <p14:creationId xmlns:p14="http://schemas.microsoft.com/office/powerpoint/2010/main" val="1298859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CB4F79B-3119-4E92-9C37-3D021AFA182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F2DCEA2-BDAA-42B3-81E2-A7FC0D2F8B6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B26175F-09C8-4F53-9A08-ADDB82B71F2E}"/>
              </a:ext>
            </a:extLst>
          </p:cNvPr>
          <p:cNvSpPr>
            <a:spLocks noGrp="1" noChangeArrowheads="1"/>
          </p:cNvSpPr>
          <p:nvPr>
            <p:ph type="sldNum" sz="quarter" idx="12"/>
          </p:nvPr>
        </p:nvSpPr>
        <p:spPr>
          <a:ln/>
        </p:spPr>
        <p:txBody>
          <a:bodyPr/>
          <a:lstStyle>
            <a:lvl1pPr>
              <a:defRPr/>
            </a:lvl1pPr>
          </a:lstStyle>
          <a:p>
            <a:pPr>
              <a:defRPr/>
            </a:pPr>
            <a:fld id="{51C02846-4CEE-4C12-8B03-C7FA56DA595F}" type="slidenum">
              <a:rPr lang="en-US" altLang="en-US"/>
              <a:pPr>
                <a:defRPr/>
              </a:pPr>
              <a:t>‹#›</a:t>
            </a:fld>
            <a:endParaRPr lang="en-US" altLang="en-US"/>
          </a:p>
        </p:txBody>
      </p:sp>
    </p:spTree>
    <p:extLst>
      <p:ext uri="{BB962C8B-B14F-4D97-AF65-F5344CB8AC3E}">
        <p14:creationId xmlns:p14="http://schemas.microsoft.com/office/powerpoint/2010/main" val="2753930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BCB4F79B-3119-4E92-9C37-3D021AFA182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F2DCEA2-BDAA-42B3-81E2-A7FC0D2F8B6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B26175F-09C8-4F53-9A08-ADDB82B71F2E}"/>
              </a:ext>
            </a:extLst>
          </p:cNvPr>
          <p:cNvSpPr>
            <a:spLocks noGrp="1" noChangeArrowheads="1"/>
          </p:cNvSpPr>
          <p:nvPr>
            <p:ph type="sldNum" sz="quarter" idx="12"/>
          </p:nvPr>
        </p:nvSpPr>
        <p:spPr>
          <a:ln/>
        </p:spPr>
        <p:txBody>
          <a:bodyPr/>
          <a:lstStyle>
            <a:lvl1pPr>
              <a:defRPr/>
            </a:lvl1pPr>
          </a:lstStyle>
          <a:p>
            <a:pPr>
              <a:defRPr/>
            </a:pPr>
            <a:fld id="{97515296-7FD2-4487-8071-EB90948D5D10}" type="slidenum">
              <a:rPr lang="en-US" altLang="en-US"/>
              <a:pPr>
                <a:defRPr/>
              </a:pPr>
              <a:t>‹#›</a:t>
            </a:fld>
            <a:endParaRPr lang="en-US" altLang="en-US"/>
          </a:p>
        </p:txBody>
      </p:sp>
    </p:spTree>
    <p:extLst>
      <p:ext uri="{BB962C8B-B14F-4D97-AF65-F5344CB8AC3E}">
        <p14:creationId xmlns:p14="http://schemas.microsoft.com/office/powerpoint/2010/main" val="3006496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BCB4F79B-3119-4E92-9C37-3D021AFA1828}"/>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FF2DCEA2-BDAA-42B3-81E2-A7FC0D2F8B6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CB26175F-09C8-4F53-9A08-ADDB82B71F2E}"/>
              </a:ext>
            </a:extLst>
          </p:cNvPr>
          <p:cNvSpPr>
            <a:spLocks noGrp="1" noChangeArrowheads="1"/>
          </p:cNvSpPr>
          <p:nvPr>
            <p:ph type="sldNum" sz="quarter" idx="12"/>
          </p:nvPr>
        </p:nvSpPr>
        <p:spPr>
          <a:ln/>
        </p:spPr>
        <p:txBody>
          <a:bodyPr/>
          <a:lstStyle>
            <a:lvl1pPr>
              <a:defRPr/>
            </a:lvl1pPr>
          </a:lstStyle>
          <a:p>
            <a:pPr>
              <a:defRPr/>
            </a:pPr>
            <a:fld id="{EBA3EF18-2340-4B40-989A-9A66C17D00ED}" type="slidenum">
              <a:rPr lang="en-US" altLang="en-US"/>
              <a:pPr>
                <a:defRPr/>
              </a:pPr>
              <a:t>‹#›</a:t>
            </a:fld>
            <a:endParaRPr lang="en-US" altLang="en-US"/>
          </a:p>
        </p:txBody>
      </p:sp>
    </p:spTree>
    <p:extLst>
      <p:ext uri="{BB962C8B-B14F-4D97-AF65-F5344CB8AC3E}">
        <p14:creationId xmlns:p14="http://schemas.microsoft.com/office/powerpoint/2010/main" val="2099813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BCB4F79B-3119-4E92-9C37-3D021AFA1828}"/>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FF2DCEA2-BDAA-42B3-81E2-A7FC0D2F8B6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CB26175F-09C8-4F53-9A08-ADDB82B71F2E}"/>
              </a:ext>
            </a:extLst>
          </p:cNvPr>
          <p:cNvSpPr>
            <a:spLocks noGrp="1" noChangeArrowheads="1"/>
          </p:cNvSpPr>
          <p:nvPr>
            <p:ph type="sldNum" sz="quarter" idx="12"/>
          </p:nvPr>
        </p:nvSpPr>
        <p:spPr>
          <a:ln/>
        </p:spPr>
        <p:txBody>
          <a:bodyPr/>
          <a:lstStyle>
            <a:lvl1pPr>
              <a:defRPr/>
            </a:lvl1pPr>
          </a:lstStyle>
          <a:p>
            <a:pPr>
              <a:defRPr/>
            </a:pPr>
            <a:fld id="{B0E538AC-2EA8-4119-ACEF-282AB06947A1}" type="slidenum">
              <a:rPr lang="en-US" altLang="en-US"/>
              <a:pPr>
                <a:defRPr/>
              </a:pPr>
              <a:t>‹#›</a:t>
            </a:fld>
            <a:endParaRPr lang="en-US" altLang="en-US"/>
          </a:p>
        </p:txBody>
      </p:sp>
    </p:spTree>
    <p:extLst>
      <p:ext uri="{BB962C8B-B14F-4D97-AF65-F5344CB8AC3E}">
        <p14:creationId xmlns:p14="http://schemas.microsoft.com/office/powerpoint/2010/main" val="2424560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CB4F79B-3119-4E92-9C37-3D021AFA1828}"/>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FF2DCEA2-BDAA-42B3-81E2-A7FC0D2F8B6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CB26175F-09C8-4F53-9A08-ADDB82B71F2E}"/>
              </a:ext>
            </a:extLst>
          </p:cNvPr>
          <p:cNvSpPr>
            <a:spLocks noGrp="1" noChangeArrowheads="1"/>
          </p:cNvSpPr>
          <p:nvPr>
            <p:ph type="sldNum" sz="quarter" idx="12"/>
          </p:nvPr>
        </p:nvSpPr>
        <p:spPr>
          <a:ln/>
        </p:spPr>
        <p:txBody>
          <a:bodyPr/>
          <a:lstStyle>
            <a:lvl1pPr>
              <a:defRPr/>
            </a:lvl1pPr>
          </a:lstStyle>
          <a:p>
            <a:pPr>
              <a:defRPr/>
            </a:pPr>
            <a:fld id="{82784F2C-492C-4358-925D-9744A6C6B9D8}" type="slidenum">
              <a:rPr lang="en-US" altLang="en-US"/>
              <a:pPr>
                <a:defRPr/>
              </a:pPr>
              <a:t>‹#›</a:t>
            </a:fld>
            <a:endParaRPr lang="en-US" altLang="en-US"/>
          </a:p>
        </p:txBody>
      </p:sp>
    </p:spTree>
    <p:extLst>
      <p:ext uri="{BB962C8B-B14F-4D97-AF65-F5344CB8AC3E}">
        <p14:creationId xmlns:p14="http://schemas.microsoft.com/office/powerpoint/2010/main" val="802066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CB4F79B-3119-4E92-9C37-3D021AFA182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F2DCEA2-BDAA-42B3-81E2-A7FC0D2F8B6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B26175F-09C8-4F53-9A08-ADDB82B71F2E}"/>
              </a:ext>
            </a:extLst>
          </p:cNvPr>
          <p:cNvSpPr>
            <a:spLocks noGrp="1" noChangeArrowheads="1"/>
          </p:cNvSpPr>
          <p:nvPr>
            <p:ph type="sldNum" sz="quarter" idx="12"/>
          </p:nvPr>
        </p:nvSpPr>
        <p:spPr>
          <a:ln/>
        </p:spPr>
        <p:txBody>
          <a:bodyPr/>
          <a:lstStyle>
            <a:lvl1pPr>
              <a:defRPr/>
            </a:lvl1pPr>
          </a:lstStyle>
          <a:p>
            <a:pPr>
              <a:defRPr/>
            </a:pPr>
            <a:fld id="{A890CA7B-2379-4902-8A30-580F1764F4EE}" type="slidenum">
              <a:rPr lang="en-US" altLang="en-US"/>
              <a:pPr>
                <a:defRPr/>
              </a:pPr>
              <a:t>‹#›</a:t>
            </a:fld>
            <a:endParaRPr lang="en-US" altLang="en-US"/>
          </a:p>
        </p:txBody>
      </p:sp>
    </p:spTree>
    <p:extLst>
      <p:ext uri="{BB962C8B-B14F-4D97-AF65-F5344CB8AC3E}">
        <p14:creationId xmlns:p14="http://schemas.microsoft.com/office/powerpoint/2010/main" val="55589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CB4F79B-3119-4E92-9C37-3D021AFA182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F2DCEA2-BDAA-42B3-81E2-A7FC0D2F8B6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B26175F-09C8-4F53-9A08-ADDB82B71F2E}"/>
              </a:ext>
            </a:extLst>
          </p:cNvPr>
          <p:cNvSpPr>
            <a:spLocks noGrp="1" noChangeArrowheads="1"/>
          </p:cNvSpPr>
          <p:nvPr>
            <p:ph type="sldNum" sz="quarter" idx="12"/>
          </p:nvPr>
        </p:nvSpPr>
        <p:spPr>
          <a:ln/>
        </p:spPr>
        <p:txBody>
          <a:bodyPr/>
          <a:lstStyle>
            <a:lvl1pPr>
              <a:defRPr/>
            </a:lvl1pPr>
          </a:lstStyle>
          <a:p>
            <a:pPr>
              <a:defRPr/>
            </a:pPr>
            <a:fld id="{DB0B375C-B6DA-47B4-A8A6-56B86BC48836}" type="slidenum">
              <a:rPr lang="en-US" altLang="en-US"/>
              <a:pPr>
                <a:defRPr/>
              </a:pPr>
              <a:t>‹#›</a:t>
            </a:fld>
            <a:endParaRPr lang="en-US" altLang="en-US"/>
          </a:p>
        </p:txBody>
      </p:sp>
    </p:spTree>
    <p:extLst>
      <p:ext uri="{BB962C8B-B14F-4D97-AF65-F5344CB8AC3E}">
        <p14:creationId xmlns:p14="http://schemas.microsoft.com/office/powerpoint/2010/main" val="3408861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BCB4F79B-3119-4E92-9C37-3D021AFA1828}"/>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id="{FF2DCEA2-BDAA-42B3-81E2-A7FC0D2F8B65}"/>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a:extLst>
              <a:ext uri="{FF2B5EF4-FFF2-40B4-BE49-F238E27FC236}">
                <a16:creationId xmlns:a16="http://schemas.microsoft.com/office/drawing/2014/main" id="{CB26175F-09C8-4F53-9A08-ADDB82B71F2E}"/>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0947D317-F9DF-4171-9ABD-4368753CECFE}" type="slidenum">
              <a:rPr lang="en-US" altLang="en-US"/>
              <a:pPr>
                <a:defRPr/>
              </a:pPr>
              <a:t>‹#›</a:t>
            </a:fld>
            <a:endParaRPr lang="en-US" altLang="en-US"/>
          </a:p>
        </p:txBody>
      </p:sp>
      <p:grpSp>
        <p:nvGrpSpPr>
          <p:cNvPr id="1031" name="Group 30"/>
          <p:cNvGrpSpPr>
            <a:grpSpLocks noChangeAspect="1"/>
          </p:cNvGrpSpPr>
          <p:nvPr userDrawn="1"/>
        </p:nvGrpSpPr>
        <p:grpSpPr bwMode="auto">
          <a:xfrm>
            <a:off x="34925" y="44450"/>
            <a:ext cx="1631950" cy="987425"/>
            <a:chOff x="4363" y="3017"/>
            <a:chExt cx="1043" cy="669"/>
          </a:xfrm>
        </p:grpSpPr>
        <p:pic>
          <p:nvPicPr>
            <p:cNvPr id="1032" name="Picture 16" descr="Cilogotransparent"/>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363" y="3017"/>
              <a:ext cx="752" cy="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8"/>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372" y="3529"/>
              <a:ext cx="1034"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emf"/><Relationship Id="rId7" Type="http://schemas.openxmlformats.org/officeDocument/2006/relationships/image" Target="../media/image21.wmf"/><Relationship Id="rId2" Type="http://schemas.openxmlformats.org/officeDocument/2006/relationships/oleObject" Target="../embeddings/oleObject9.bin"/><Relationship Id="rId1" Type="http://schemas.openxmlformats.org/officeDocument/2006/relationships/slideLayout" Target="../slideLayouts/slideLayout6.xml"/><Relationship Id="rId6" Type="http://schemas.openxmlformats.org/officeDocument/2006/relationships/oleObject" Target="../embeddings/oleObject11.bin"/><Relationship Id="rId5" Type="http://schemas.openxmlformats.org/officeDocument/2006/relationships/image" Target="../media/image20.wmf"/><Relationship Id="rId4" Type="http://schemas.openxmlformats.org/officeDocument/2006/relationships/oleObject" Target="../embeddings/oleObject10.bin"/></Relationships>
</file>

<file path=ppt/slides/_rels/slide11.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oleObject" Target="../embeddings/oleObject12.bin"/><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wmf"/><Relationship Id="rId4" Type="http://schemas.openxmlformats.org/officeDocument/2006/relationships/oleObject" Target="../embeddings/oleObject13.bin"/></Relationships>
</file>

<file path=ppt/slides/_rels/slide12.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oleObject" Target="../embeddings/oleObject14.bin"/><Relationship Id="rId7" Type="http://schemas.openxmlformats.org/officeDocument/2006/relationships/oleObject" Target="../embeddings/oleObject16.bin"/><Relationship Id="rId12" Type="http://schemas.openxmlformats.org/officeDocument/2006/relationships/image" Target="../media/image30.wmf"/><Relationship Id="rId2" Type="http://schemas.openxmlformats.org/officeDocument/2006/relationships/image" Target="../media/image25.wmf"/><Relationship Id="rId1" Type="http://schemas.openxmlformats.org/officeDocument/2006/relationships/slideLayout" Target="../slideLayouts/slideLayout2.xml"/><Relationship Id="rId6" Type="http://schemas.openxmlformats.org/officeDocument/2006/relationships/image" Target="../media/image27.wmf"/><Relationship Id="rId11" Type="http://schemas.openxmlformats.org/officeDocument/2006/relationships/oleObject" Target="../embeddings/oleObject18.bin"/><Relationship Id="rId5" Type="http://schemas.openxmlformats.org/officeDocument/2006/relationships/oleObject" Target="../embeddings/oleObject15.bin"/><Relationship Id="rId10" Type="http://schemas.openxmlformats.org/officeDocument/2006/relationships/image" Target="../media/image29.wmf"/><Relationship Id="rId4" Type="http://schemas.openxmlformats.org/officeDocument/2006/relationships/image" Target="../media/image26.wmf"/><Relationship Id="rId9" Type="http://schemas.openxmlformats.org/officeDocument/2006/relationships/oleObject" Target="../embeddings/oleObject17.bin"/></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wmf"/><Relationship Id="rId7" Type="http://schemas.openxmlformats.org/officeDocument/2006/relationships/image" Target="../media/image35.wmf"/><Relationship Id="rId2" Type="http://schemas.openxmlformats.org/officeDocument/2006/relationships/oleObject" Target="../embeddings/oleObject19.bin"/><Relationship Id="rId1" Type="http://schemas.openxmlformats.org/officeDocument/2006/relationships/slideLayout" Target="../slideLayouts/slideLayout2.xml"/><Relationship Id="rId6" Type="http://schemas.openxmlformats.org/officeDocument/2006/relationships/oleObject" Target="../embeddings/oleObject21.bin"/><Relationship Id="rId5" Type="http://schemas.openxmlformats.org/officeDocument/2006/relationships/image" Target="../media/image34.wmf"/><Relationship Id="rId4" Type="http://schemas.openxmlformats.org/officeDocument/2006/relationships/oleObject" Target="../embeddings/oleObject20.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oleObject" Target="../embeddings/oleObject22.bin"/><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http://wb0nni.dakotamade.com/diode.jpg" TargetMode="External"/><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http://wb0nni.dakotamade.com/triode.jpg" TargetMode="External"/><Relationship Id="rId2" Type="http://schemas.openxmlformats.org/officeDocument/2006/relationships/image" Target="../media/image39.jpe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oleObject" Target="../embeddings/oleObject23.bin"/></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oleObject" Target="../embeddings/oleObject24.bin"/><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oleObject" Target="../embeddings/oleObject25.bin"/><Relationship Id="rId7" Type="http://schemas.openxmlformats.org/officeDocument/2006/relationships/oleObject" Target="../embeddings/oleObject27.bin"/><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51.png"/><Relationship Id="rId5" Type="http://schemas.openxmlformats.org/officeDocument/2006/relationships/oleObject" Target="../embeddings/oleObject26.bin"/><Relationship Id="rId4" Type="http://schemas.openxmlformats.org/officeDocument/2006/relationships/image" Target="../media/image50.emf"/></Relationships>
</file>

<file path=ppt/slides/_rels/slide29.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oleObject" Target="../embeddings/oleObject28.bin"/><Relationship Id="rId1" Type="http://schemas.openxmlformats.org/officeDocument/2006/relationships/slideLayout" Target="../slideLayouts/slideLayout15.xml"/><Relationship Id="rId4" Type="http://schemas.openxmlformats.org/officeDocument/2006/relationships/image" Target="../media/image54.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5.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 Id="rId5" Type="http://schemas.openxmlformats.org/officeDocument/2006/relationships/image" Target="../media/image58.png"/><Relationship Id="rId4" Type="http://schemas.openxmlformats.org/officeDocument/2006/relationships/image" Target="../media/image57.png"/></Relationships>
</file>

<file path=ppt/slides/_rels/slide3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wmf"/><Relationship Id="rId5" Type="http://schemas.openxmlformats.org/officeDocument/2006/relationships/oleObject" Target="../embeddings/oleObject2.bin"/><Relationship Id="rId4" Type="http://schemas.openxmlformats.org/officeDocument/2006/relationships/image" Target="../media/image8.wmf"/><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image" Target="../media/image14.wmf"/><Relationship Id="rId7" Type="http://schemas.openxmlformats.org/officeDocument/2006/relationships/image" Target="../media/image16.wmf"/><Relationship Id="rId2" Type="http://schemas.openxmlformats.org/officeDocument/2006/relationships/oleObject" Target="../embeddings/oleObject4.bin"/><Relationship Id="rId1" Type="http://schemas.openxmlformats.org/officeDocument/2006/relationships/slideLayout" Target="../slideLayouts/slideLayout2.xml"/><Relationship Id="rId6" Type="http://schemas.openxmlformats.org/officeDocument/2006/relationships/oleObject" Target="../embeddings/oleObject6.bin"/><Relationship Id="rId5" Type="http://schemas.openxmlformats.org/officeDocument/2006/relationships/image" Target="../media/image15.wmf"/><Relationship Id="rId4" Type="http://schemas.openxmlformats.org/officeDocument/2006/relationships/oleObject" Target="../embeddings/oleObject5.bin"/><Relationship Id="rId9" Type="http://schemas.openxmlformats.org/officeDocument/2006/relationships/image" Target="../media/image17.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oleObject" Target="../embeddings/oleObject8.bin"/><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GB" altLang="en-US" b="1"/>
              <a:t>Lecture 2: RF power</a:t>
            </a:r>
            <a:endParaRPr lang="en-US" altLang="en-US"/>
          </a:p>
        </p:txBody>
      </p:sp>
      <p:sp>
        <p:nvSpPr>
          <p:cNvPr id="3075" name="Rectangle 3"/>
          <p:cNvSpPr>
            <a:spLocks noGrp="1" noChangeArrowheads="1"/>
          </p:cNvSpPr>
          <p:nvPr>
            <p:ph type="subTitle" idx="1"/>
          </p:nvPr>
        </p:nvSpPr>
        <p:spPr/>
        <p:txBody>
          <a:bodyPr/>
          <a:lstStyle/>
          <a:p>
            <a:pPr eaLnBrk="1" hangingPunct="1"/>
            <a:r>
              <a:rPr lang="en-US" altLang="en-US"/>
              <a:t>Louise Cowie</a:t>
            </a:r>
          </a:p>
          <a:p>
            <a:pPr eaLnBrk="1" hangingPunct="1"/>
            <a:r>
              <a:rPr lang="en-US" altLang="en-US"/>
              <a:t>STFC ASTeC</a:t>
            </a:r>
            <a:endParaRPr lang="en-GB" altLang="en-US"/>
          </a:p>
          <a:p>
            <a:pPr eaLnBrk="1" hangingPunct="1"/>
            <a:endParaRPr lang="en-GB" altLang="en-US"/>
          </a:p>
          <a:p>
            <a:pPr eaLnBrk="1" hangingPunct="1"/>
            <a:r>
              <a:rPr lang="en-GB" altLang="en-US"/>
              <a:t>Slides by Prof. G Burt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noChangeArrowheads="1"/>
          </p:cNvSpPr>
          <p:nvPr>
            <p:ph type="title"/>
          </p:nvPr>
        </p:nvSpPr>
        <p:spPr/>
        <p:txBody>
          <a:bodyPr/>
          <a:lstStyle/>
          <a:p>
            <a:pPr eaLnBrk="1" hangingPunct="1"/>
            <a:r>
              <a:rPr lang="en-GB" altLang="en-US"/>
              <a:t>Cavity responses</a:t>
            </a:r>
          </a:p>
        </p:txBody>
      </p:sp>
      <p:sp>
        <p:nvSpPr>
          <p:cNvPr id="17411" name="TextBox 2"/>
          <p:cNvSpPr txBox="1">
            <a:spLocks noChangeArrowheads="1"/>
          </p:cNvSpPr>
          <p:nvPr/>
        </p:nvSpPr>
        <p:spPr bwMode="auto">
          <a:xfrm>
            <a:off x="539750" y="1430338"/>
            <a:ext cx="7920038"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A resonant cavity will reflect all power at frequencies outside its bandwidth hence S11=1 and S21=0.</a:t>
            </a:r>
          </a:p>
          <a:p>
            <a:pPr eaLnBrk="1" hangingPunct="1">
              <a:spcBef>
                <a:spcPct val="0"/>
              </a:spcBef>
              <a:buFontTx/>
              <a:buNone/>
            </a:pPr>
            <a:endParaRPr lang="en-GB" altLang="en-US" sz="1800"/>
          </a:p>
          <a:p>
            <a:pPr eaLnBrk="1" hangingPunct="1">
              <a:spcBef>
                <a:spcPct val="0"/>
              </a:spcBef>
              <a:buFontTx/>
              <a:buNone/>
            </a:pPr>
            <a:r>
              <a:rPr lang="en-GB" altLang="en-US" sz="1800"/>
              <a:t>The reflections are minimised (and transmission maximised) at the resonant frequency.</a:t>
            </a:r>
          </a:p>
          <a:p>
            <a:pPr eaLnBrk="1" hangingPunct="1">
              <a:spcBef>
                <a:spcPct val="0"/>
              </a:spcBef>
              <a:buFontTx/>
              <a:buNone/>
            </a:pPr>
            <a:endParaRPr lang="en-GB" altLang="en-US" sz="1800"/>
          </a:p>
          <a:p>
            <a:pPr eaLnBrk="1" hangingPunct="1">
              <a:spcBef>
                <a:spcPct val="0"/>
              </a:spcBef>
              <a:buFontTx/>
              <a:buNone/>
            </a:pPr>
            <a:r>
              <a:rPr lang="en-GB" altLang="en-US" sz="1800"/>
              <a:t>If the coupler is matched to the cavity (they have the same impedance) the reflections will go to zero and 100% of the power will get into the cavity when in steady state (ie the cavity is filled).</a:t>
            </a:r>
          </a:p>
          <a:p>
            <a:pPr eaLnBrk="1" hangingPunct="1">
              <a:spcBef>
                <a:spcPct val="0"/>
              </a:spcBef>
              <a:buFontTx/>
              <a:buNone/>
            </a:pPr>
            <a:endParaRPr lang="en-GB" altLang="en-US" sz="1800"/>
          </a:p>
        </p:txBody>
      </p:sp>
      <p:graphicFrame>
        <p:nvGraphicFramePr>
          <p:cNvPr id="17412" name="Object 2"/>
          <p:cNvGraphicFramePr>
            <a:graphicFrameLocks noChangeAspect="1"/>
          </p:cNvGraphicFramePr>
          <p:nvPr/>
        </p:nvGraphicFramePr>
        <p:xfrm>
          <a:off x="1116013" y="4114800"/>
          <a:ext cx="4462462" cy="2128838"/>
        </p:xfrm>
        <a:graphic>
          <a:graphicData uri="http://schemas.openxmlformats.org/presentationml/2006/ole">
            <mc:AlternateContent xmlns:mc="http://schemas.openxmlformats.org/markup-compatibility/2006">
              <mc:Choice xmlns:v="urn:schemas-microsoft-com:vml" Requires="v">
                <p:oleObj name="Chart" r:id="rId2" imgW="9982143" imgH="4762438" progId="Excel.Chart.8">
                  <p:embed/>
                </p:oleObj>
              </mc:Choice>
              <mc:Fallback>
                <p:oleObj name="Chart" r:id="rId2" imgW="9982143" imgH="4762438" progId="Excel.Chart.8">
                  <p:embed/>
                  <p:pic>
                    <p:nvPicPr>
                      <p:cNvPr id="17412"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4114800"/>
                        <a:ext cx="4462462" cy="2128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13" name="TextBox 4"/>
          <p:cNvSpPr txBox="1">
            <a:spLocks noChangeArrowheads="1"/>
          </p:cNvSpPr>
          <p:nvPr/>
        </p:nvSpPr>
        <p:spPr bwMode="auto">
          <a:xfrm>
            <a:off x="539750" y="4221163"/>
            <a:ext cx="863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S11</a:t>
            </a:r>
          </a:p>
        </p:txBody>
      </p:sp>
      <p:sp>
        <p:nvSpPr>
          <p:cNvPr id="17414" name="TextBox 5"/>
          <p:cNvSpPr txBox="1">
            <a:spLocks noChangeArrowheads="1"/>
          </p:cNvSpPr>
          <p:nvPr/>
        </p:nvSpPr>
        <p:spPr bwMode="auto">
          <a:xfrm>
            <a:off x="5435600" y="4149725"/>
            <a:ext cx="3240088"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The reflected power minima in steady state is given by</a:t>
            </a:r>
          </a:p>
          <a:p>
            <a:pPr eaLnBrk="1" hangingPunct="1">
              <a:spcBef>
                <a:spcPct val="0"/>
              </a:spcBef>
              <a:buFontTx/>
              <a:buNone/>
            </a:pPr>
            <a:endParaRPr lang="en-GB" altLang="en-US" sz="1800"/>
          </a:p>
          <a:p>
            <a:pPr eaLnBrk="1" hangingPunct="1">
              <a:spcBef>
                <a:spcPct val="0"/>
              </a:spcBef>
              <a:buFontTx/>
              <a:buNone/>
            </a:pPr>
            <a:endParaRPr lang="en-GB" altLang="en-US" sz="1800"/>
          </a:p>
          <a:p>
            <a:pPr eaLnBrk="1" hangingPunct="1">
              <a:spcBef>
                <a:spcPct val="0"/>
              </a:spcBef>
              <a:buFontTx/>
              <a:buNone/>
            </a:pPr>
            <a:endParaRPr lang="en-GB" altLang="en-US" sz="1800"/>
          </a:p>
          <a:p>
            <a:pPr eaLnBrk="1" hangingPunct="1">
              <a:spcBef>
                <a:spcPct val="0"/>
              </a:spcBef>
              <a:buFontTx/>
              <a:buNone/>
            </a:pPr>
            <a:endParaRPr lang="en-GB" altLang="en-US" sz="1800"/>
          </a:p>
          <a:p>
            <a:pPr eaLnBrk="1" hangingPunct="1">
              <a:spcBef>
                <a:spcPct val="0"/>
              </a:spcBef>
              <a:buFontTx/>
              <a:buNone/>
            </a:pPr>
            <a:r>
              <a:rPr lang="en-GB" altLang="en-US" sz="1800"/>
              <a:t>where</a:t>
            </a:r>
          </a:p>
        </p:txBody>
      </p:sp>
      <p:graphicFrame>
        <p:nvGraphicFramePr>
          <p:cNvPr id="99331" name="Object 3"/>
          <p:cNvGraphicFramePr>
            <a:graphicFrameLocks noChangeAspect="1"/>
          </p:cNvGraphicFramePr>
          <p:nvPr/>
        </p:nvGraphicFramePr>
        <p:xfrm>
          <a:off x="5940425" y="4797425"/>
          <a:ext cx="1636713" cy="960438"/>
        </p:xfrm>
        <a:graphic>
          <a:graphicData uri="http://schemas.openxmlformats.org/presentationml/2006/ole">
            <mc:AlternateContent xmlns:mc="http://schemas.openxmlformats.org/markup-compatibility/2006">
              <mc:Choice xmlns:v="urn:schemas-microsoft-com:vml" Requires="v">
                <p:oleObj name="Equation" r:id="rId4" imgW="736600" imgH="431800" progId="Equation.3">
                  <p:embed/>
                </p:oleObj>
              </mc:Choice>
              <mc:Fallback>
                <p:oleObj name="Equation" r:id="rId4" imgW="736600" imgH="431800" progId="Equation.3">
                  <p:embed/>
                  <p:pic>
                    <p:nvPicPr>
                      <p:cNvPr id="99331"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0425" y="4797425"/>
                        <a:ext cx="1636713" cy="9604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9333" name="Object 5"/>
          <p:cNvGraphicFramePr>
            <a:graphicFrameLocks noChangeAspect="1"/>
          </p:cNvGraphicFramePr>
          <p:nvPr/>
        </p:nvGraphicFramePr>
        <p:xfrm>
          <a:off x="6227763" y="5876925"/>
          <a:ext cx="1184275" cy="960438"/>
        </p:xfrm>
        <a:graphic>
          <a:graphicData uri="http://schemas.openxmlformats.org/presentationml/2006/ole">
            <mc:AlternateContent xmlns:mc="http://schemas.openxmlformats.org/markup-compatibility/2006">
              <mc:Choice xmlns:v="urn:schemas-microsoft-com:vml" Requires="v">
                <p:oleObj name="Equation" r:id="rId6" imgW="533169" imgH="431613" progId="Equation.3">
                  <p:embed/>
                </p:oleObj>
              </mc:Choice>
              <mc:Fallback>
                <p:oleObj name="Equation" r:id="rId6" imgW="533169" imgH="431613" progId="Equation.3">
                  <p:embed/>
                  <p:pic>
                    <p:nvPicPr>
                      <p:cNvPr id="99333"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27763" y="5876925"/>
                        <a:ext cx="1184275"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Rectangle 1"/>
          <p:cNvSpPr/>
          <p:nvPr/>
        </p:nvSpPr>
        <p:spPr>
          <a:xfrm flipH="1" flipV="1">
            <a:off x="7361238" y="5094288"/>
            <a:ext cx="215900" cy="134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 name="Rectangle 9"/>
          <p:cNvSpPr/>
          <p:nvPr/>
        </p:nvSpPr>
        <p:spPr>
          <a:xfrm flipH="1" flipV="1">
            <a:off x="7361238" y="5586413"/>
            <a:ext cx="215900" cy="134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 name="Rectangle 10"/>
          <p:cNvSpPr/>
          <p:nvPr/>
        </p:nvSpPr>
        <p:spPr>
          <a:xfrm flipH="1" flipV="1">
            <a:off x="7353300" y="5084763"/>
            <a:ext cx="215900" cy="134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 name="Rectangle 11"/>
          <p:cNvSpPr/>
          <p:nvPr/>
        </p:nvSpPr>
        <p:spPr>
          <a:xfrm flipH="1" flipV="1">
            <a:off x="6443663" y="6396038"/>
            <a:ext cx="215900" cy="136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9331"/>
                                        </p:tgtEl>
                                        <p:attrNameLst>
                                          <p:attrName>style.visibility</p:attrName>
                                        </p:attrNameLst>
                                      </p:cBhvr>
                                      <p:to>
                                        <p:strVal val="visible"/>
                                      </p:to>
                                    </p:set>
                                    <p:animEffect transition="in" filter="fade">
                                      <p:cBhvr>
                                        <p:cTn id="7" dur="2000"/>
                                        <p:tgtEl>
                                          <p:spTgt spid="993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9333"/>
                                        </p:tgtEl>
                                        <p:attrNameLst>
                                          <p:attrName>style.visibility</p:attrName>
                                        </p:attrNameLst>
                                      </p:cBhvr>
                                      <p:to>
                                        <p:strVal val="visible"/>
                                      </p:to>
                                    </p:set>
                                    <p:animEffect transition="in" filter="fade">
                                      <p:cBhvr>
                                        <p:cTn id="12" dur="2000"/>
                                        <p:tgtEl>
                                          <p:spTgt spid="993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noChangeArrowheads="1"/>
          </p:cNvSpPr>
          <p:nvPr>
            <p:ph type="title"/>
          </p:nvPr>
        </p:nvSpPr>
        <p:spPr>
          <a:xfrm>
            <a:off x="457200" y="115888"/>
            <a:ext cx="8229600" cy="1143000"/>
          </a:xfrm>
        </p:spPr>
        <p:txBody>
          <a:bodyPr/>
          <a:lstStyle/>
          <a:p>
            <a:r>
              <a:rPr lang="en-GB" altLang="en-US"/>
              <a:t>Cavity Coupling</a:t>
            </a:r>
          </a:p>
        </p:txBody>
      </p:sp>
      <p:graphicFrame>
        <p:nvGraphicFramePr>
          <p:cNvPr id="18435" name="Object 3"/>
          <p:cNvGraphicFramePr>
            <a:graphicFrameLocks noChangeAspect="1"/>
          </p:cNvGraphicFramePr>
          <p:nvPr/>
        </p:nvGraphicFramePr>
        <p:xfrm>
          <a:off x="682625" y="3559175"/>
          <a:ext cx="1873250" cy="793750"/>
        </p:xfrm>
        <a:graphic>
          <a:graphicData uri="http://schemas.openxmlformats.org/presentationml/2006/ole">
            <mc:AlternateContent xmlns:mc="http://schemas.openxmlformats.org/markup-compatibility/2006">
              <mc:Choice xmlns:v="urn:schemas-microsoft-com:vml" Requires="v">
                <p:oleObj name="Equation" r:id="rId2" imgW="1054100" imgH="444500" progId="Equation.DSMT4">
                  <p:embed/>
                </p:oleObj>
              </mc:Choice>
              <mc:Fallback>
                <p:oleObj name="Equation" r:id="rId2" imgW="1054100" imgH="444500" progId="Equation.DSMT4">
                  <p:embed/>
                  <p:pic>
                    <p:nvPicPr>
                      <p:cNvPr id="18435"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25" y="3559175"/>
                        <a:ext cx="187325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436" name="Object 2"/>
          <p:cNvGraphicFramePr>
            <a:graphicFrameLocks noChangeAspect="1"/>
          </p:cNvGraphicFramePr>
          <p:nvPr/>
        </p:nvGraphicFramePr>
        <p:xfrm>
          <a:off x="827088" y="5568950"/>
          <a:ext cx="1584325" cy="769938"/>
        </p:xfrm>
        <a:graphic>
          <a:graphicData uri="http://schemas.openxmlformats.org/presentationml/2006/ole">
            <mc:AlternateContent xmlns:mc="http://schemas.openxmlformats.org/markup-compatibility/2006">
              <mc:Choice xmlns:v="urn:schemas-microsoft-com:vml" Requires="v">
                <p:oleObj name="Equation" r:id="rId4" imgW="1015559" imgH="495085" progId="Equation.DSMT4">
                  <p:embed/>
                </p:oleObj>
              </mc:Choice>
              <mc:Fallback>
                <p:oleObj name="Equation" r:id="rId4" imgW="1015559" imgH="495085" progId="Equation.DSMT4">
                  <p:embed/>
                  <p:pic>
                    <p:nvPicPr>
                      <p:cNvPr id="18436"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088" y="5568950"/>
                        <a:ext cx="15843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437" name="Rectangle 4"/>
          <p:cNvSpPr>
            <a:spLocks noChangeArrowheads="1"/>
          </p:cNvSpPr>
          <p:nvPr/>
        </p:nvSpPr>
        <p:spPr bwMode="auto">
          <a:xfrm>
            <a:off x="287338" y="1196975"/>
            <a:ext cx="8605837"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tabLst>
                <a:tab pos="457200" algn="l"/>
              </a:tabLst>
              <a:defRPr sz="3200">
                <a:solidFill>
                  <a:schemeClr val="tx1"/>
                </a:solidFill>
                <a:latin typeface="Arial" panose="020B0604020202020204" pitchFamily="34" charset="0"/>
              </a:defRPr>
            </a:lvl1pPr>
            <a:lvl2pPr marL="742950" indent="-285750">
              <a:spcBef>
                <a:spcPct val="20000"/>
              </a:spcBef>
              <a:buChar char="–"/>
              <a:tabLst>
                <a:tab pos="457200" algn="l"/>
              </a:tabLst>
              <a:defRPr sz="2800">
                <a:solidFill>
                  <a:schemeClr val="tx1"/>
                </a:solidFill>
                <a:latin typeface="Arial" panose="020B0604020202020204" pitchFamily="34" charset="0"/>
              </a:defRPr>
            </a:lvl2pPr>
            <a:lvl3pPr marL="1143000" indent="-228600">
              <a:spcBef>
                <a:spcPct val="20000"/>
              </a:spcBef>
              <a:buChar char="•"/>
              <a:tabLst>
                <a:tab pos="457200" algn="l"/>
              </a:tabLst>
              <a:defRPr sz="2400">
                <a:solidFill>
                  <a:schemeClr val="tx1"/>
                </a:solidFill>
                <a:latin typeface="Arial" panose="020B0604020202020204" pitchFamily="34" charset="0"/>
              </a:defRPr>
            </a:lvl3pPr>
            <a:lvl4pPr marL="1600200" indent="-228600">
              <a:spcBef>
                <a:spcPct val="20000"/>
              </a:spcBef>
              <a:buChar char="–"/>
              <a:tabLst>
                <a:tab pos="457200" algn="l"/>
              </a:tabLst>
              <a:defRPr sz="2000">
                <a:solidFill>
                  <a:schemeClr val="tx1"/>
                </a:solidFill>
                <a:latin typeface="Arial" panose="020B0604020202020204" pitchFamily="34" charset="0"/>
              </a:defRPr>
            </a:lvl4pPr>
            <a:lvl5pPr marL="2057400" indent="-228600">
              <a:spcBef>
                <a:spcPct val="20000"/>
              </a:spcBef>
              <a:buChar char="»"/>
              <a:tabLst>
                <a:tab pos="4572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4572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4572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4572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457200" algn="l"/>
              </a:tabLst>
              <a:defRPr sz="2000">
                <a:solidFill>
                  <a:schemeClr val="tx1"/>
                </a:solidFill>
                <a:latin typeface="Arial" panose="020B0604020202020204" pitchFamily="34" charset="0"/>
              </a:defRPr>
            </a:lvl9pPr>
          </a:lstStyle>
          <a:p>
            <a:pPr>
              <a:spcBef>
                <a:spcPct val="0"/>
              </a:spcBef>
              <a:buFontTx/>
              <a:buNone/>
            </a:pPr>
            <a:r>
              <a:rPr lang="en-GB" altLang="en-US" sz="2400">
                <a:cs typeface="Times New Roman" panose="02020603050405020304" pitchFamily="18" charset="0"/>
              </a:rPr>
              <a:t>Cavity Behaviour examples</a:t>
            </a:r>
            <a:endParaRPr lang="en-GB" altLang="en-US" sz="2400"/>
          </a:p>
          <a:p>
            <a:pPr>
              <a:spcBef>
                <a:spcPct val="0"/>
              </a:spcBef>
            </a:pPr>
            <a:r>
              <a:rPr lang="en-GB" altLang="en-US" sz="2400">
                <a:cs typeface="Times New Roman" panose="02020603050405020304" pitchFamily="18" charset="0"/>
              </a:rPr>
              <a:t>Steady state</a:t>
            </a:r>
            <a:endParaRPr lang="en-GB" altLang="en-US" sz="2400"/>
          </a:p>
          <a:p>
            <a:pPr>
              <a:spcBef>
                <a:spcPct val="0"/>
              </a:spcBef>
              <a:buFontTx/>
              <a:buNone/>
            </a:pPr>
            <a:r>
              <a:rPr lang="en-GB" altLang="en-US" sz="2400">
                <a:cs typeface="Times New Roman" panose="02020603050405020304" pitchFamily="18" charset="0"/>
              </a:rPr>
              <a:t>The most important behaviour we must understand is when the cavity is in steady state (ie when the cavity stored energy is constant and U=U</a:t>
            </a:r>
            <a:r>
              <a:rPr lang="en-GB" altLang="en-US" sz="2400" baseline="-30000">
                <a:cs typeface="Times New Roman" panose="02020603050405020304" pitchFamily="18" charset="0"/>
              </a:rPr>
              <a:t>0</a:t>
            </a:r>
            <a:r>
              <a:rPr lang="en-GB" altLang="en-US" sz="2400">
                <a:cs typeface="Times New Roman" panose="02020603050405020304" pitchFamily="18" charset="0"/>
              </a:rPr>
              <a:t>). We can use the definitions of beta and Q and the steady state power                        to derive</a:t>
            </a:r>
            <a:endParaRPr lang="en-GB" altLang="en-US" sz="2400"/>
          </a:p>
          <a:p>
            <a:pPr>
              <a:spcBef>
                <a:spcPct val="0"/>
              </a:spcBef>
              <a:buFontTx/>
              <a:buNone/>
            </a:pPr>
            <a:endParaRPr lang="en-GB" altLang="en-US" sz="2400"/>
          </a:p>
        </p:txBody>
      </p:sp>
      <p:sp>
        <p:nvSpPr>
          <p:cNvPr id="18438" name="Rectangle 5"/>
          <p:cNvSpPr>
            <a:spLocks noChangeArrowheads="1"/>
          </p:cNvSpPr>
          <p:nvPr/>
        </p:nvSpPr>
        <p:spPr bwMode="auto">
          <a:xfrm>
            <a:off x="468313" y="4327842"/>
            <a:ext cx="788352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GB" altLang="en-US" sz="2400">
              <a:cs typeface="Times New Roman" panose="02020603050405020304" pitchFamily="18" charset="0"/>
            </a:endParaRPr>
          </a:p>
          <a:p>
            <a:pPr>
              <a:spcBef>
                <a:spcPct val="0"/>
              </a:spcBef>
              <a:buFontTx/>
              <a:buNone/>
            </a:pPr>
            <a:r>
              <a:rPr lang="en-GB" altLang="en-US" sz="2400">
                <a:cs typeface="Times New Roman" panose="02020603050405020304" pitchFamily="18" charset="0"/>
              </a:rPr>
              <a:t>From </a:t>
            </a:r>
            <a:r>
              <a:rPr lang="en-GB" altLang="en-US" sz="2400" dirty="0">
                <a:cs typeface="Times New Roman" panose="02020603050405020304" pitchFamily="18" charset="0"/>
              </a:rPr>
              <a:t>this equation we can see that the cavity energy is maximum when β=1.</a:t>
            </a:r>
            <a:endParaRPr lang="en-GB" altLang="en-US" sz="2400" dirty="0"/>
          </a:p>
          <a:p>
            <a:pPr>
              <a:spcBef>
                <a:spcPct val="0"/>
              </a:spcBef>
              <a:buFontTx/>
              <a:buNone/>
            </a:pPr>
            <a:endParaRPr lang="en-GB" altLang="en-US" sz="1800" dirty="0"/>
          </a:p>
        </p:txBody>
      </p:sp>
      <p:sp>
        <p:nvSpPr>
          <p:cNvPr id="2" name="TextBox 1"/>
          <p:cNvSpPr txBox="1">
            <a:spLocks noRot="1" noChangeAspect="1" noMove="1" noResize="1" noEditPoints="1" noAdjustHandles="1" noChangeArrowheads="1" noChangeShapeType="1" noTextEdit="1"/>
          </p:cNvSpPr>
          <p:nvPr/>
        </p:nvSpPr>
        <p:spPr>
          <a:xfrm>
            <a:off x="4454460" y="3123212"/>
            <a:ext cx="1868332" cy="304763"/>
          </a:xfrm>
          <a:prstGeom prst="rect">
            <a:avLst/>
          </a:prstGeom>
          <a:blipFill>
            <a:blip r:embed="rId6"/>
            <a:stretch>
              <a:fillRect l="-2288" r="-4248" b="-28000"/>
            </a:stretch>
          </a:blipFill>
        </p:spPr>
        <p:txBody>
          <a:bodyPr/>
          <a:lstStyle/>
          <a:p>
            <a:r>
              <a:rPr lang="en-GB">
                <a:noFill/>
              </a:rPr>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GB" altLang="en-US"/>
              <a:t>Cavity Filling</a:t>
            </a:r>
          </a:p>
        </p:txBody>
      </p:sp>
      <p:grpSp>
        <p:nvGrpSpPr>
          <p:cNvPr id="19459" name="Group 4"/>
          <p:cNvGrpSpPr>
            <a:grpSpLocks noChangeAspect="1"/>
          </p:cNvGrpSpPr>
          <p:nvPr/>
        </p:nvGrpSpPr>
        <p:grpSpPr bwMode="auto">
          <a:xfrm>
            <a:off x="468313" y="1844675"/>
            <a:ext cx="6553200" cy="3362325"/>
            <a:chOff x="2354" y="1781"/>
            <a:chExt cx="10561" cy="5540"/>
          </a:xfrm>
        </p:grpSpPr>
        <p:sp>
          <p:nvSpPr>
            <p:cNvPr id="19463" name="AutoShape 5"/>
            <p:cNvSpPr>
              <a:spLocks noChangeAspect="1" noChangeArrowheads="1"/>
            </p:cNvSpPr>
            <p:nvPr/>
          </p:nvSpPr>
          <p:spPr bwMode="auto">
            <a:xfrm>
              <a:off x="2354" y="1781"/>
              <a:ext cx="10561" cy="5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1946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1" y="2114"/>
              <a:ext cx="7442" cy="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9465" name="Object 7"/>
            <p:cNvGraphicFramePr>
              <a:graphicFrameLocks noChangeAspect="1"/>
            </p:cNvGraphicFramePr>
            <p:nvPr/>
          </p:nvGraphicFramePr>
          <p:xfrm>
            <a:off x="2354" y="2126"/>
            <a:ext cx="713" cy="1226"/>
          </p:xfrm>
          <a:graphic>
            <a:graphicData uri="http://schemas.openxmlformats.org/presentationml/2006/ole">
              <mc:AlternateContent xmlns:mc="http://schemas.openxmlformats.org/markup-compatibility/2006">
                <mc:Choice xmlns:v="urn:schemas-microsoft-com:vml" Requires="v">
                  <p:oleObj r:id="rId3" imgW="520700" imgH="876300" progId="">
                    <p:embed/>
                  </p:oleObj>
                </mc:Choice>
                <mc:Fallback>
                  <p:oleObj r:id="rId3" imgW="520700" imgH="876300" progId="">
                    <p:embed/>
                    <p:pic>
                      <p:nvPicPr>
                        <p:cNvPr id="19465"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4" y="2126"/>
                          <a:ext cx="713" cy="12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66" name="Object 8"/>
            <p:cNvGraphicFramePr>
              <a:graphicFrameLocks noChangeAspect="1"/>
            </p:cNvGraphicFramePr>
            <p:nvPr/>
          </p:nvGraphicFramePr>
          <p:xfrm>
            <a:off x="8967" y="6788"/>
            <a:ext cx="1478" cy="533"/>
          </p:xfrm>
          <a:graphic>
            <a:graphicData uri="http://schemas.openxmlformats.org/presentationml/2006/ole">
              <mc:AlternateContent xmlns:mc="http://schemas.openxmlformats.org/markup-compatibility/2006">
                <mc:Choice xmlns:v="urn:schemas-microsoft-com:vml" Requires="v">
                  <p:oleObj r:id="rId5" imgW="1079032" imgH="380835" progId="">
                    <p:embed/>
                  </p:oleObj>
                </mc:Choice>
                <mc:Fallback>
                  <p:oleObj r:id="rId5" imgW="1079032" imgH="380835" progId="">
                    <p:embed/>
                    <p:pic>
                      <p:nvPicPr>
                        <p:cNvPr id="19466"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67" y="6788"/>
                          <a:ext cx="1478" cy="5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67" name="Object 9"/>
            <p:cNvGraphicFramePr>
              <a:graphicFrameLocks noChangeAspect="1"/>
            </p:cNvGraphicFramePr>
            <p:nvPr/>
          </p:nvGraphicFramePr>
          <p:xfrm>
            <a:off x="6887" y="4570"/>
            <a:ext cx="1148" cy="480"/>
          </p:xfrm>
          <a:graphic>
            <a:graphicData uri="http://schemas.openxmlformats.org/presentationml/2006/ole">
              <mc:AlternateContent xmlns:mc="http://schemas.openxmlformats.org/markup-compatibility/2006">
                <mc:Choice xmlns:v="urn:schemas-microsoft-com:vml" Requires="v">
                  <p:oleObj r:id="rId7" imgW="837836" imgH="342751" progId="">
                    <p:embed/>
                  </p:oleObj>
                </mc:Choice>
                <mc:Fallback>
                  <p:oleObj r:id="rId7" imgW="837836" imgH="342751" progId="">
                    <p:embed/>
                    <p:pic>
                      <p:nvPicPr>
                        <p:cNvPr id="19467"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87" y="4570"/>
                          <a:ext cx="1148" cy="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68" name="Object 10"/>
            <p:cNvGraphicFramePr>
              <a:graphicFrameLocks noChangeAspect="1"/>
            </p:cNvGraphicFramePr>
            <p:nvPr/>
          </p:nvGraphicFramePr>
          <p:xfrm>
            <a:off x="5015" y="2639"/>
            <a:ext cx="1252" cy="480"/>
          </p:xfrm>
          <a:graphic>
            <a:graphicData uri="http://schemas.openxmlformats.org/presentationml/2006/ole">
              <mc:AlternateContent xmlns:mc="http://schemas.openxmlformats.org/markup-compatibility/2006">
                <mc:Choice xmlns:v="urn:schemas-microsoft-com:vml" Requires="v">
                  <p:oleObj r:id="rId9" imgW="914400" imgH="342900" progId="">
                    <p:embed/>
                  </p:oleObj>
                </mc:Choice>
                <mc:Fallback>
                  <p:oleObj r:id="rId9" imgW="914400" imgH="342900" progId="">
                    <p:embed/>
                    <p:pic>
                      <p:nvPicPr>
                        <p:cNvPr id="19468"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15" y="2639"/>
                          <a:ext cx="1252" cy="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69" name="Object 11"/>
            <p:cNvGraphicFramePr>
              <a:graphicFrameLocks noChangeAspect="1"/>
            </p:cNvGraphicFramePr>
            <p:nvPr/>
          </p:nvGraphicFramePr>
          <p:xfrm>
            <a:off x="4315" y="4077"/>
            <a:ext cx="904" cy="480"/>
          </p:xfrm>
          <a:graphic>
            <a:graphicData uri="http://schemas.openxmlformats.org/presentationml/2006/ole">
              <mc:AlternateContent xmlns:mc="http://schemas.openxmlformats.org/markup-compatibility/2006">
                <mc:Choice xmlns:v="urn:schemas-microsoft-com:vml" Requires="v">
                  <p:oleObj r:id="rId11" imgW="660113" imgH="342751" progId="">
                    <p:embed/>
                  </p:oleObj>
                </mc:Choice>
                <mc:Fallback>
                  <p:oleObj r:id="rId11" imgW="660113" imgH="342751" progId="">
                    <p:embed/>
                    <p:pic>
                      <p:nvPicPr>
                        <p:cNvPr id="19469"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15" y="4077"/>
                          <a:ext cx="904" cy="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470" name="Text Box 12"/>
            <p:cNvSpPr txBox="1">
              <a:spLocks noChangeArrowheads="1"/>
            </p:cNvSpPr>
            <p:nvPr/>
          </p:nvSpPr>
          <p:spPr bwMode="auto">
            <a:xfrm>
              <a:off x="10993" y="1781"/>
              <a:ext cx="1922" cy="163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62179" tIns="31090" rIns="62179" bIns="3109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a:solidFill>
                    <a:srgbClr val="000000"/>
                  </a:solidFill>
                </a:rPr>
                <a:t>note:</a:t>
              </a:r>
            </a:p>
            <a:p>
              <a:pPr eaLnBrk="1" hangingPunct="1">
                <a:spcBef>
                  <a:spcPct val="0"/>
                </a:spcBef>
                <a:buFontTx/>
                <a:buNone/>
              </a:pPr>
              <a:r>
                <a:rPr lang="en-GB" altLang="en-US" sz="1600">
                  <a:solidFill>
                    <a:srgbClr val="000000"/>
                  </a:solidFill>
                </a:rPr>
                <a:t>No beam!</a:t>
              </a:r>
              <a:endParaRPr lang="en-GB" altLang="en-US" sz="1800"/>
            </a:p>
          </p:txBody>
        </p:sp>
      </p:grpSp>
      <p:sp>
        <p:nvSpPr>
          <p:cNvPr id="19460" name="Text Box 13"/>
          <p:cNvSpPr txBox="1">
            <a:spLocks noChangeArrowheads="1"/>
          </p:cNvSpPr>
          <p:nvPr/>
        </p:nvSpPr>
        <p:spPr bwMode="auto">
          <a:xfrm>
            <a:off x="5795963" y="2995613"/>
            <a:ext cx="2879725" cy="201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a:t>As we vary the external Q of a cavity the filling behaves differently. Initially all power is reflected from the cavity, as the cavities fill the reflections reduce.</a:t>
            </a:r>
          </a:p>
        </p:txBody>
      </p:sp>
      <p:sp>
        <p:nvSpPr>
          <p:cNvPr id="19461" name="Text Box 14"/>
          <p:cNvSpPr txBox="1">
            <a:spLocks noChangeArrowheads="1"/>
          </p:cNvSpPr>
          <p:nvPr/>
        </p:nvSpPr>
        <p:spPr bwMode="auto">
          <a:xfrm>
            <a:off x="539750" y="5300663"/>
            <a:ext cx="8064500"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a:t>The cavity is only matched (reflections=0) if the external Q of the cavity is equal to the </a:t>
            </a:r>
            <a:r>
              <a:rPr lang="en-GB" altLang="en-US" sz="1800" err="1"/>
              <a:t>ohmic</a:t>
            </a:r>
            <a:r>
              <a:rPr lang="en-GB" altLang="en-US" sz="1800"/>
              <a:t> Q</a:t>
            </a:r>
            <a:r>
              <a:rPr lang="en-GB" altLang="en-US" sz="1800" baseline="-25000"/>
              <a:t>0</a:t>
            </a:r>
            <a:r>
              <a:rPr lang="en-GB" altLang="en-US" sz="1800"/>
              <a:t> (you may include beam losses in this).</a:t>
            </a:r>
          </a:p>
          <a:p>
            <a:pPr eaLnBrk="1" hangingPunct="1">
              <a:spcBef>
                <a:spcPct val="50000"/>
              </a:spcBef>
              <a:buFontTx/>
              <a:buNone/>
            </a:pPr>
            <a:r>
              <a:rPr lang="en-GB" altLang="en-US" sz="1800"/>
              <a:t>A conceptual explanation for this as the reflected power from the coupler and the emitted power from the cavity destructively interfere.</a:t>
            </a:r>
          </a:p>
        </p:txBody>
      </p:sp>
      <p:sp>
        <p:nvSpPr>
          <p:cNvPr id="19462" name="TextBox 15"/>
          <p:cNvSpPr txBox="1">
            <a:spLocks noChangeArrowheads="1"/>
          </p:cNvSpPr>
          <p:nvPr/>
        </p:nvSpPr>
        <p:spPr bwMode="auto">
          <a:xfrm>
            <a:off x="179388" y="1268413"/>
            <a:ext cx="87137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When filling, the impedance of a resonant cavity varies with time and hence so does the match this means the reflections vary as the cavity fills.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Filling time</a:t>
            </a:r>
            <a:endParaRPr lang="en-GB"/>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1"/>
                <a:ext cx="8229600" cy="2548880"/>
              </a:xfrm>
            </p:spPr>
            <p:txBody>
              <a:bodyPr/>
              <a:lstStyle/>
              <a:p>
                <a:pPr marL="0" indent="0">
                  <a:buNone/>
                </a:pPr>
                <a:r>
                  <a:rPr lang="en-GB" altLang="en-US" sz="2800">
                    <a:solidFill>
                      <a:srgbClr val="1F497D"/>
                    </a:solidFill>
                    <a:latin typeface="Arial" panose="020B0604020202020204" pitchFamily="34" charset="0"/>
                    <a:ea typeface="Calibri" panose="020F0502020204030204" pitchFamily="34" charset="0"/>
                  </a:rPr>
                  <a:t>The field in a standing wave cavity decays exponentially with time constant </a:t>
                </a:r>
                <a14:m>
                  <m:oMath xmlns:m="http://schemas.openxmlformats.org/officeDocument/2006/math">
                    <m:r>
                      <a:rPr lang="en-GB" altLang="en-US" sz="2800" i="1" dirty="0" smtClean="0">
                        <a:solidFill>
                          <a:srgbClr val="1F497D"/>
                        </a:solidFill>
                        <a:latin typeface="Cambria Math" panose="02040503050406030204" pitchFamily="18" charset="0"/>
                        <a:ea typeface="Calibri" panose="020F0502020204030204" pitchFamily="34" charset="0"/>
                      </a:rPr>
                      <m:t>1/</m:t>
                    </m:r>
                    <m:r>
                      <a:rPr lang="en-US" altLang="en-US" sz="2800" b="0" i="1" dirty="0" smtClean="0">
                        <a:solidFill>
                          <a:srgbClr val="1F497D"/>
                        </a:solidFill>
                        <a:latin typeface="Cambria Math" panose="02040503050406030204" pitchFamily="18" charset="0"/>
                        <a:ea typeface="Calibri" panose="020F0502020204030204" pitchFamily="34" charset="0"/>
                      </a:rPr>
                      <m:t>𝜏</m:t>
                    </m:r>
                  </m:oMath>
                </a14:m>
                <a:r>
                  <a:rPr lang="en-GB" altLang="en-US" sz="2800">
                    <a:solidFill>
                      <a:srgbClr val="1F497D"/>
                    </a:solidFill>
                    <a:latin typeface="Arial" panose="020B0604020202020204" pitchFamily="34" charset="0"/>
                    <a:ea typeface="Calibri" panose="020F0502020204030204" pitchFamily="34" charset="0"/>
                  </a:rPr>
                  <a:t> where</a:t>
                </a:r>
              </a:p>
              <a:p>
                <a:pPr marL="0" indent="0">
                  <a:buNone/>
                </a:pPr>
                <a14:m>
                  <m:oMathPara xmlns:m="http://schemas.openxmlformats.org/officeDocument/2006/math">
                    <m:oMathParaPr>
                      <m:jc m:val="centerGroup"/>
                    </m:oMathParaPr>
                    <m:oMath xmlns:m="http://schemas.openxmlformats.org/officeDocument/2006/math">
                      <m:r>
                        <a:rPr lang="en-US" altLang="en-US" sz="2800" b="0" i="1" smtClean="0">
                          <a:solidFill>
                            <a:srgbClr val="1F497D"/>
                          </a:solidFill>
                          <a:latin typeface="Cambria Math" panose="02040503050406030204" pitchFamily="18" charset="0"/>
                          <a:ea typeface="Calibri" panose="020F0502020204030204" pitchFamily="34" charset="0"/>
                        </a:rPr>
                        <m:t>𝜏</m:t>
                      </m:r>
                      <m:r>
                        <a:rPr lang="en-US" altLang="en-US" sz="2800" b="0" i="1" smtClean="0">
                          <a:solidFill>
                            <a:srgbClr val="1F497D"/>
                          </a:solidFill>
                          <a:latin typeface="Cambria Math" panose="02040503050406030204" pitchFamily="18" charset="0"/>
                          <a:ea typeface="Calibri" panose="020F0502020204030204" pitchFamily="34" charset="0"/>
                        </a:rPr>
                        <m:t>=2</m:t>
                      </m:r>
                      <m:sSub>
                        <m:sSubPr>
                          <m:ctrlPr>
                            <a:rPr lang="en-US" altLang="en-US" sz="2800" b="0" i="1" smtClean="0">
                              <a:solidFill>
                                <a:srgbClr val="1F497D"/>
                              </a:solidFill>
                              <a:latin typeface="Cambria Math" panose="02040503050406030204" pitchFamily="18" charset="0"/>
                              <a:ea typeface="Calibri" panose="020F0502020204030204" pitchFamily="34" charset="0"/>
                            </a:rPr>
                          </m:ctrlPr>
                        </m:sSubPr>
                        <m:e>
                          <m:r>
                            <a:rPr lang="en-US" altLang="en-US" sz="2800" b="0" i="1" smtClean="0">
                              <a:solidFill>
                                <a:srgbClr val="1F497D"/>
                              </a:solidFill>
                              <a:latin typeface="Cambria Math" panose="02040503050406030204" pitchFamily="18" charset="0"/>
                              <a:ea typeface="Calibri" panose="020F0502020204030204" pitchFamily="34" charset="0"/>
                            </a:rPr>
                            <m:t>𝑄</m:t>
                          </m:r>
                        </m:e>
                        <m:sub>
                          <m:r>
                            <a:rPr lang="en-US" altLang="en-US" sz="2800" b="0" i="1" smtClean="0">
                              <a:solidFill>
                                <a:srgbClr val="1F497D"/>
                              </a:solidFill>
                              <a:latin typeface="Cambria Math" panose="02040503050406030204" pitchFamily="18" charset="0"/>
                              <a:ea typeface="Calibri" panose="020F0502020204030204" pitchFamily="34" charset="0"/>
                            </a:rPr>
                            <m:t>𝐿</m:t>
                          </m:r>
                        </m:sub>
                      </m:sSub>
                      <m:r>
                        <a:rPr lang="en-US" altLang="en-US" sz="2800" b="0" i="1" smtClean="0">
                          <a:solidFill>
                            <a:srgbClr val="1F497D"/>
                          </a:solidFill>
                          <a:latin typeface="Cambria Math" panose="02040503050406030204" pitchFamily="18" charset="0"/>
                          <a:ea typeface="Calibri" panose="020F0502020204030204" pitchFamily="34" charset="0"/>
                        </a:rPr>
                        <m:t>/</m:t>
                      </m:r>
                      <m:sSub>
                        <m:sSubPr>
                          <m:ctrlPr>
                            <a:rPr lang="en-US" altLang="en-US" sz="2800" b="0" i="1" smtClean="0">
                              <a:solidFill>
                                <a:srgbClr val="1F497D"/>
                              </a:solidFill>
                              <a:latin typeface="Cambria Math" panose="02040503050406030204" pitchFamily="18" charset="0"/>
                              <a:ea typeface="Calibri" panose="020F0502020204030204" pitchFamily="34" charset="0"/>
                            </a:rPr>
                          </m:ctrlPr>
                        </m:sSubPr>
                        <m:e>
                          <m:r>
                            <a:rPr lang="en-US" altLang="en-US" sz="2800" b="0" i="1" smtClean="0">
                              <a:solidFill>
                                <a:srgbClr val="1F497D"/>
                              </a:solidFill>
                              <a:latin typeface="Cambria Math" panose="02040503050406030204" pitchFamily="18" charset="0"/>
                              <a:ea typeface="Calibri" panose="020F0502020204030204" pitchFamily="34" charset="0"/>
                            </a:rPr>
                            <m:t>𝜔</m:t>
                          </m:r>
                        </m:e>
                        <m:sub>
                          <m:r>
                            <a:rPr lang="en-US" altLang="en-US" sz="2800" b="0" i="1" smtClean="0">
                              <a:solidFill>
                                <a:srgbClr val="1F497D"/>
                              </a:solidFill>
                              <a:latin typeface="Cambria Math" panose="02040503050406030204" pitchFamily="18" charset="0"/>
                              <a:ea typeface="Calibri" panose="020F0502020204030204" pitchFamily="34" charset="0"/>
                            </a:rPr>
                            <m:t>0</m:t>
                          </m:r>
                        </m:sub>
                      </m:sSub>
                    </m:oMath>
                  </m:oMathPara>
                </a14:m>
                <a:endParaRPr lang="en-GB" altLang="en-US" sz="2800">
                  <a:solidFill>
                    <a:srgbClr val="1F497D"/>
                  </a:solidFill>
                  <a:latin typeface="Arial" panose="020B0604020202020204" pitchFamily="34" charset="0"/>
                  <a:ea typeface="Calibri" panose="020F0502020204030204" pitchFamily="34" charset="0"/>
                </a:endParaRPr>
              </a:p>
              <a:p>
                <a:pPr marL="0" indent="0">
                  <a:buNone/>
                </a:pPr>
                <a:r>
                  <a:rPr lang="en-GB" altLang="en-US" sz="2800">
                    <a:solidFill>
                      <a:srgbClr val="1F497D"/>
                    </a:solidFill>
                    <a:latin typeface="Arial" panose="020B0604020202020204" pitchFamily="34" charset="0"/>
                    <a:ea typeface="Calibri" panose="020F0502020204030204" pitchFamily="34" charset="0"/>
                  </a:rPr>
                  <a:t>is known as the filling time. </a:t>
                </a:r>
              </a:p>
              <a:p>
                <a:pPr marL="0" indent="0">
                  <a:buNone/>
                </a:pPr>
                <a:r>
                  <a:rPr lang="en-US" sz="2800">
                    <a:solidFill>
                      <a:srgbClr val="1F497D"/>
                    </a:solidFill>
                    <a:latin typeface="Arial" panose="020B0604020202020204" pitchFamily="34" charset="0"/>
                  </a:rPr>
                  <a:t>It is oddly named because the </a:t>
                </a:r>
                <a:r>
                  <a:rPr lang="en-US" sz="2800" i="1">
                    <a:solidFill>
                      <a:srgbClr val="1F497D"/>
                    </a:solidFill>
                    <a:latin typeface="Arial" panose="020B0604020202020204" pitchFamily="34" charset="0"/>
                  </a:rPr>
                  <a:t>time it takes to fill</a:t>
                </a:r>
                <a:r>
                  <a:rPr lang="en-US" sz="2800">
                    <a:solidFill>
                      <a:srgbClr val="1F497D"/>
                    </a:solidFill>
                    <a:latin typeface="Arial" panose="020B0604020202020204" pitchFamily="34" charset="0"/>
                  </a:rPr>
                  <a:t> (or empty) a SW cavity is ~3</a:t>
                </a:r>
                <a14:m>
                  <m:oMath xmlns:m="http://schemas.openxmlformats.org/officeDocument/2006/math">
                    <m:r>
                      <a:rPr lang="en-US" altLang="en-US" sz="2800" b="0" i="1" dirty="0" smtClean="0">
                        <a:solidFill>
                          <a:srgbClr val="1F497D"/>
                        </a:solidFill>
                        <a:latin typeface="Cambria Math" panose="02040503050406030204" pitchFamily="18" charset="0"/>
                        <a:ea typeface="Calibri" panose="020F0502020204030204" pitchFamily="34" charset="0"/>
                      </a:rPr>
                      <m:t>𝜏</m:t>
                    </m:r>
                  </m:oMath>
                </a14:m>
                <a:r>
                  <a:rPr lang="en-US" sz="2800" i="1">
                    <a:solidFill>
                      <a:srgbClr val="1F497D"/>
                    </a:solidFill>
                    <a:latin typeface="Arial" panose="020B0604020202020204" pitchFamily="34" charset="0"/>
                  </a:rPr>
                  <a:t> </a:t>
                </a:r>
                <a:r>
                  <a:rPr lang="en-US" sz="2800">
                    <a:solidFill>
                      <a:srgbClr val="1F497D"/>
                    </a:solidFill>
                    <a:latin typeface="Arial" panose="020B0604020202020204" pitchFamily="34" charset="0"/>
                  </a:rPr>
                  <a:t>for a matched coupler</a:t>
                </a:r>
                <a:endParaRPr lang="en-GB" sz="280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1"/>
                <a:ext cx="8229600" cy="2548880"/>
              </a:xfrm>
              <a:blipFill>
                <a:blip r:embed="rId2"/>
                <a:stretch>
                  <a:fillRect l="-1481" t="-2632" b="-33971"/>
                </a:stretch>
              </a:blipFill>
            </p:spPr>
            <p:txBody>
              <a:bodyPr/>
              <a:lstStyle/>
              <a:p>
                <a:r>
                  <a:rPr lang="en-GB">
                    <a:noFill/>
                  </a:rPr>
                  <a:t> </a:t>
                </a:r>
              </a:p>
            </p:txBody>
          </p:sp>
        </mc:Fallback>
      </mc:AlternateContent>
      <p:sp>
        <p:nvSpPr>
          <p:cNvPr id="11" name="Arc 10"/>
          <p:cNvSpPr/>
          <p:nvPr/>
        </p:nvSpPr>
        <p:spPr>
          <a:xfrm>
            <a:off x="1259632" y="6165304"/>
            <a:ext cx="914400" cy="914400"/>
          </a:xfrm>
          <a:prstGeom prst="arc">
            <a:avLst>
              <a:gd name="adj1" fmla="val 16200000"/>
              <a:gd name="adj2" fmla="val 1624523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7" name="Straight Arrow Connector 16"/>
          <p:cNvCxnSpPr/>
          <p:nvPr/>
        </p:nvCxnSpPr>
        <p:spPr>
          <a:xfrm flipV="1">
            <a:off x="1475656" y="5013176"/>
            <a:ext cx="0" cy="1368152"/>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19" name="Straight Arrow Connector 18"/>
          <p:cNvCxnSpPr/>
          <p:nvPr/>
        </p:nvCxnSpPr>
        <p:spPr>
          <a:xfrm>
            <a:off x="1475656" y="6381328"/>
            <a:ext cx="2088232" cy="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20" name="TextBox 19"/>
          <p:cNvSpPr txBox="1"/>
          <p:nvPr/>
        </p:nvSpPr>
        <p:spPr>
          <a:xfrm>
            <a:off x="3203849" y="6300564"/>
            <a:ext cx="360040" cy="369332"/>
          </a:xfrm>
          <a:prstGeom prst="rect">
            <a:avLst/>
          </a:prstGeom>
          <a:noFill/>
        </p:spPr>
        <p:txBody>
          <a:bodyPr wrap="square" rtlCol="0">
            <a:spAutoFit/>
          </a:bodyPr>
          <a:lstStyle/>
          <a:p>
            <a:r>
              <a:rPr lang="en-US"/>
              <a:t>t</a:t>
            </a:r>
            <a:endParaRPr lang="en-GB"/>
          </a:p>
        </p:txBody>
      </p:sp>
      <p:sp>
        <p:nvSpPr>
          <p:cNvPr id="24" name="TextBox 23"/>
          <p:cNvSpPr txBox="1"/>
          <p:nvPr/>
        </p:nvSpPr>
        <p:spPr>
          <a:xfrm>
            <a:off x="656319" y="4967389"/>
            <a:ext cx="1206626" cy="646331"/>
          </a:xfrm>
          <a:prstGeom prst="rect">
            <a:avLst/>
          </a:prstGeom>
          <a:noFill/>
        </p:spPr>
        <p:txBody>
          <a:bodyPr wrap="square" rtlCol="0">
            <a:spAutoFit/>
          </a:bodyPr>
          <a:lstStyle/>
          <a:p>
            <a:r>
              <a:rPr lang="en-US"/>
              <a:t>RF in cavity</a:t>
            </a:r>
            <a:endParaRPr lang="en-GB"/>
          </a:p>
        </p:txBody>
      </p:sp>
      <p:cxnSp>
        <p:nvCxnSpPr>
          <p:cNvPr id="25" name="Straight Arrow Connector 24"/>
          <p:cNvCxnSpPr/>
          <p:nvPr/>
        </p:nvCxnSpPr>
        <p:spPr>
          <a:xfrm flipV="1">
            <a:off x="4540985" y="5013176"/>
            <a:ext cx="0" cy="1368152"/>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26" name="Straight Arrow Connector 25"/>
          <p:cNvCxnSpPr/>
          <p:nvPr/>
        </p:nvCxnSpPr>
        <p:spPr>
          <a:xfrm>
            <a:off x="4540985" y="6381328"/>
            <a:ext cx="2088232" cy="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27" name="TextBox 26"/>
          <p:cNvSpPr txBox="1"/>
          <p:nvPr/>
        </p:nvSpPr>
        <p:spPr>
          <a:xfrm>
            <a:off x="6298634" y="6332593"/>
            <a:ext cx="360040" cy="369332"/>
          </a:xfrm>
          <a:prstGeom prst="rect">
            <a:avLst/>
          </a:prstGeom>
          <a:noFill/>
        </p:spPr>
        <p:txBody>
          <a:bodyPr wrap="square" rtlCol="0">
            <a:spAutoFit/>
          </a:bodyPr>
          <a:lstStyle/>
          <a:p>
            <a:r>
              <a:rPr lang="en-US"/>
              <a:t>t</a:t>
            </a:r>
            <a:endParaRPr lang="en-GB"/>
          </a:p>
        </p:txBody>
      </p:sp>
      <p:sp>
        <p:nvSpPr>
          <p:cNvPr id="28" name="TextBox 27"/>
          <p:cNvSpPr txBox="1"/>
          <p:nvPr/>
        </p:nvSpPr>
        <p:spPr>
          <a:xfrm>
            <a:off x="3563888" y="4967389"/>
            <a:ext cx="1206626" cy="646331"/>
          </a:xfrm>
          <a:prstGeom prst="rect">
            <a:avLst/>
          </a:prstGeom>
          <a:noFill/>
        </p:spPr>
        <p:txBody>
          <a:bodyPr wrap="square" rtlCol="0">
            <a:spAutoFit/>
          </a:bodyPr>
          <a:lstStyle/>
          <a:p>
            <a:r>
              <a:rPr lang="en-US"/>
              <a:t>RF reverse</a:t>
            </a:r>
            <a:endParaRPr lang="en-GB"/>
          </a:p>
        </p:txBody>
      </p:sp>
      <p:cxnSp>
        <p:nvCxnSpPr>
          <p:cNvPr id="22" name="Straight Arrow Connector 21"/>
          <p:cNvCxnSpPr/>
          <p:nvPr/>
        </p:nvCxnSpPr>
        <p:spPr>
          <a:xfrm flipH="1">
            <a:off x="4726909" y="4869160"/>
            <a:ext cx="488116" cy="47912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2" name="Straight Arrow Connector 31"/>
          <p:cNvCxnSpPr/>
          <p:nvPr/>
        </p:nvCxnSpPr>
        <p:spPr>
          <a:xfrm flipH="1">
            <a:off x="5703575" y="4918981"/>
            <a:ext cx="480843" cy="34181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9" name="Rectangle 28"/>
          <p:cNvSpPr/>
          <p:nvPr/>
        </p:nvSpPr>
        <p:spPr>
          <a:xfrm>
            <a:off x="4582755" y="4584494"/>
            <a:ext cx="1120820" cy="369332"/>
          </a:xfrm>
          <a:prstGeom prst="rect">
            <a:avLst/>
          </a:prstGeom>
        </p:spPr>
        <p:txBody>
          <a:bodyPr wrap="none">
            <a:spAutoFit/>
          </a:bodyPr>
          <a:lstStyle/>
          <a:p>
            <a:r>
              <a:rPr lang="en-US"/>
              <a:t>reflection</a:t>
            </a:r>
            <a:endParaRPr lang="en-GB"/>
          </a:p>
        </p:txBody>
      </p:sp>
      <p:sp>
        <p:nvSpPr>
          <p:cNvPr id="34" name="Rectangle 33"/>
          <p:cNvSpPr/>
          <p:nvPr/>
        </p:nvSpPr>
        <p:spPr>
          <a:xfrm>
            <a:off x="5814783" y="4604697"/>
            <a:ext cx="1697901" cy="369332"/>
          </a:xfrm>
          <a:prstGeom prst="rect">
            <a:avLst/>
          </a:prstGeom>
        </p:spPr>
        <p:txBody>
          <a:bodyPr wrap="none">
            <a:spAutoFit/>
          </a:bodyPr>
          <a:lstStyle/>
          <a:p>
            <a:r>
              <a:rPr lang="en-US"/>
              <a:t>cavity empties</a:t>
            </a:r>
            <a:endParaRPr lang="en-GB"/>
          </a:p>
        </p:txBody>
      </p:sp>
      <p:sp>
        <p:nvSpPr>
          <p:cNvPr id="37" name="Freeform 36"/>
          <p:cNvSpPr/>
          <p:nvPr/>
        </p:nvSpPr>
        <p:spPr>
          <a:xfrm flipV="1">
            <a:off x="4658125" y="5357828"/>
            <a:ext cx="998272" cy="907372"/>
          </a:xfrm>
          <a:custGeom>
            <a:avLst/>
            <a:gdLst>
              <a:gd name="connsiteX0" fmla="*/ 0 w 2716567"/>
              <a:gd name="connsiteY0" fmla="*/ 939070 h 939070"/>
              <a:gd name="connsiteX1" fmla="*/ 284085 w 2716567"/>
              <a:gd name="connsiteY1" fmla="*/ 415287 h 939070"/>
              <a:gd name="connsiteX2" fmla="*/ 603681 w 2716567"/>
              <a:gd name="connsiteY2" fmla="*/ 140079 h 939070"/>
              <a:gd name="connsiteX3" fmla="*/ 923277 w 2716567"/>
              <a:gd name="connsiteY3" fmla="*/ 51303 h 939070"/>
              <a:gd name="connsiteX4" fmla="*/ 1154097 w 2716567"/>
              <a:gd name="connsiteY4" fmla="*/ 33547 h 939070"/>
              <a:gd name="connsiteX5" fmla="*/ 1420427 w 2716567"/>
              <a:gd name="connsiteY5" fmla="*/ 33547 h 939070"/>
              <a:gd name="connsiteX6" fmla="*/ 1526959 w 2716567"/>
              <a:gd name="connsiteY6" fmla="*/ 477431 h 939070"/>
              <a:gd name="connsiteX7" fmla="*/ 1704512 w 2716567"/>
              <a:gd name="connsiteY7" fmla="*/ 699373 h 939070"/>
              <a:gd name="connsiteX8" fmla="*/ 1882066 w 2716567"/>
              <a:gd name="connsiteY8" fmla="*/ 788149 h 939070"/>
              <a:gd name="connsiteX9" fmla="*/ 2121763 w 2716567"/>
              <a:gd name="connsiteY9" fmla="*/ 859171 h 939070"/>
              <a:gd name="connsiteX10" fmla="*/ 2716567 w 2716567"/>
              <a:gd name="connsiteY10" fmla="*/ 859171 h 939070"/>
              <a:gd name="connsiteX11" fmla="*/ 2716567 w 2716567"/>
              <a:gd name="connsiteY11" fmla="*/ 859171 h 939070"/>
              <a:gd name="connsiteX0" fmla="*/ 0 w 2716567"/>
              <a:gd name="connsiteY0" fmla="*/ 911506 h 911506"/>
              <a:gd name="connsiteX1" fmla="*/ 284085 w 2716567"/>
              <a:gd name="connsiteY1" fmla="*/ 387723 h 911506"/>
              <a:gd name="connsiteX2" fmla="*/ 603681 w 2716567"/>
              <a:gd name="connsiteY2" fmla="*/ 112515 h 911506"/>
              <a:gd name="connsiteX3" fmla="*/ 923277 w 2716567"/>
              <a:gd name="connsiteY3" fmla="*/ 23739 h 911506"/>
              <a:gd name="connsiteX4" fmla="*/ 1154097 w 2716567"/>
              <a:gd name="connsiteY4" fmla="*/ 5983 h 911506"/>
              <a:gd name="connsiteX5" fmla="*/ 1420427 w 2716567"/>
              <a:gd name="connsiteY5" fmla="*/ 5983 h 911506"/>
              <a:gd name="connsiteX6" fmla="*/ 1526959 w 2716567"/>
              <a:gd name="connsiteY6" fmla="*/ 449867 h 911506"/>
              <a:gd name="connsiteX7" fmla="*/ 1704512 w 2716567"/>
              <a:gd name="connsiteY7" fmla="*/ 671809 h 911506"/>
              <a:gd name="connsiteX8" fmla="*/ 1882066 w 2716567"/>
              <a:gd name="connsiteY8" fmla="*/ 760585 h 911506"/>
              <a:gd name="connsiteX9" fmla="*/ 2121763 w 2716567"/>
              <a:gd name="connsiteY9" fmla="*/ 831607 h 911506"/>
              <a:gd name="connsiteX10" fmla="*/ 2716567 w 2716567"/>
              <a:gd name="connsiteY10" fmla="*/ 831607 h 911506"/>
              <a:gd name="connsiteX11" fmla="*/ 2716567 w 2716567"/>
              <a:gd name="connsiteY11" fmla="*/ 831607 h 911506"/>
              <a:gd name="connsiteX0" fmla="*/ 0 w 2716567"/>
              <a:gd name="connsiteY0" fmla="*/ 937755 h 937755"/>
              <a:gd name="connsiteX1" fmla="*/ 284085 w 2716567"/>
              <a:gd name="connsiteY1" fmla="*/ 413972 h 937755"/>
              <a:gd name="connsiteX2" fmla="*/ 603681 w 2716567"/>
              <a:gd name="connsiteY2" fmla="*/ 138764 h 937755"/>
              <a:gd name="connsiteX3" fmla="*/ 923277 w 2716567"/>
              <a:gd name="connsiteY3" fmla="*/ 49988 h 937755"/>
              <a:gd name="connsiteX4" fmla="*/ 1154097 w 2716567"/>
              <a:gd name="connsiteY4" fmla="*/ 32232 h 937755"/>
              <a:gd name="connsiteX5" fmla="*/ 1420427 w 2716567"/>
              <a:gd name="connsiteY5" fmla="*/ 32232 h 937755"/>
              <a:gd name="connsiteX6" fmla="*/ 1589103 w 2716567"/>
              <a:gd name="connsiteY6" fmla="*/ 458361 h 937755"/>
              <a:gd name="connsiteX7" fmla="*/ 1704512 w 2716567"/>
              <a:gd name="connsiteY7" fmla="*/ 698058 h 937755"/>
              <a:gd name="connsiteX8" fmla="*/ 1882066 w 2716567"/>
              <a:gd name="connsiteY8" fmla="*/ 786834 h 937755"/>
              <a:gd name="connsiteX9" fmla="*/ 2121763 w 2716567"/>
              <a:gd name="connsiteY9" fmla="*/ 857856 h 937755"/>
              <a:gd name="connsiteX10" fmla="*/ 2716567 w 2716567"/>
              <a:gd name="connsiteY10" fmla="*/ 857856 h 937755"/>
              <a:gd name="connsiteX11" fmla="*/ 2716567 w 2716567"/>
              <a:gd name="connsiteY11" fmla="*/ 857856 h 937755"/>
              <a:gd name="connsiteX0" fmla="*/ 0 w 2716567"/>
              <a:gd name="connsiteY0" fmla="*/ 937755 h 937755"/>
              <a:gd name="connsiteX1" fmla="*/ 284085 w 2716567"/>
              <a:gd name="connsiteY1" fmla="*/ 413972 h 937755"/>
              <a:gd name="connsiteX2" fmla="*/ 603681 w 2716567"/>
              <a:gd name="connsiteY2" fmla="*/ 138764 h 937755"/>
              <a:gd name="connsiteX3" fmla="*/ 923277 w 2716567"/>
              <a:gd name="connsiteY3" fmla="*/ 49988 h 937755"/>
              <a:gd name="connsiteX4" fmla="*/ 1154097 w 2716567"/>
              <a:gd name="connsiteY4" fmla="*/ 32232 h 937755"/>
              <a:gd name="connsiteX5" fmla="*/ 1420427 w 2716567"/>
              <a:gd name="connsiteY5" fmla="*/ 32232 h 937755"/>
              <a:gd name="connsiteX6" fmla="*/ 1589103 w 2716567"/>
              <a:gd name="connsiteY6" fmla="*/ 458361 h 937755"/>
              <a:gd name="connsiteX7" fmla="*/ 1704512 w 2716567"/>
              <a:gd name="connsiteY7" fmla="*/ 698058 h 937755"/>
              <a:gd name="connsiteX8" fmla="*/ 1882066 w 2716567"/>
              <a:gd name="connsiteY8" fmla="*/ 786834 h 937755"/>
              <a:gd name="connsiteX9" fmla="*/ 2121763 w 2716567"/>
              <a:gd name="connsiteY9" fmla="*/ 857856 h 937755"/>
              <a:gd name="connsiteX10" fmla="*/ 2716567 w 2716567"/>
              <a:gd name="connsiteY10" fmla="*/ 857856 h 937755"/>
              <a:gd name="connsiteX11" fmla="*/ 2716567 w 2716567"/>
              <a:gd name="connsiteY11" fmla="*/ 857856 h 937755"/>
              <a:gd name="connsiteX0" fmla="*/ 0 w 2716567"/>
              <a:gd name="connsiteY0" fmla="*/ 948656 h 948656"/>
              <a:gd name="connsiteX1" fmla="*/ 284085 w 2716567"/>
              <a:gd name="connsiteY1" fmla="*/ 424873 h 948656"/>
              <a:gd name="connsiteX2" fmla="*/ 603681 w 2716567"/>
              <a:gd name="connsiteY2" fmla="*/ 149665 h 948656"/>
              <a:gd name="connsiteX3" fmla="*/ 923277 w 2716567"/>
              <a:gd name="connsiteY3" fmla="*/ 60889 h 948656"/>
              <a:gd name="connsiteX4" fmla="*/ 1154097 w 2716567"/>
              <a:gd name="connsiteY4" fmla="*/ 16500 h 948656"/>
              <a:gd name="connsiteX5" fmla="*/ 1420427 w 2716567"/>
              <a:gd name="connsiteY5" fmla="*/ 43133 h 948656"/>
              <a:gd name="connsiteX6" fmla="*/ 1589103 w 2716567"/>
              <a:gd name="connsiteY6" fmla="*/ 469262 h 948656"/>
              <a:gd name="connsiteX7" fmla="*/ 1704512 w 2716567"/>
              <a:gd name="connsiteY7" fmla="*/ 708959 h 948656"/>
              <a:gd name="connsiteX8" fmla="*/ 1882066 w 2716567"/>
              <a:gd name="connsiteY8" fmla="*/ 797735 h 948656"/>
              <a:gd name="connsiteX9" fmla="*/ 2121763 w 2716567"/>
              <a:gd name="connsiteY9" fmla="*/ 868757 h 948656"/>
              <a:gd name="connsiteX10" fmla="*/ 2716567 w 2716567"/>
              <a:gd name="connsiteY10" fmla="*/ 868757 h 948656"/>
              <a:gd name="connsiteX11" fmla="*/ 2716567 w 2716567"/>
              <a:gd name="connsiteY11" fmla="*/ 868757 h 948656"/>
              <a:gd name="connsiteX0" fmla="*/ 0 w 2716567"/>
              <a:gd name="connsiteY0" fmla="*/ 948656 h 948656"/>
              <a:gd name="connsiteX1" fmla="*/ 284085 w 2716567"/>
              <a:gd name="connsiteY1" fmla="*/ 424873 h 948656"/>
              <a:gd name="connsiteX2" fmla="*/ 603681 w 2716567"/>
              <a:gd name="connsiteY2" fmla="*/ 149665 h 948656"/>
              <a:gd name="connsiteX3" fmla="*/ 923277 w 2716567"/>
              <a:gd name="connsiteY3" fmla="*/ 60889 h 948656"/>
              <a:gd name="connsiteX4" fmla="*/ 1154097 w 2716567"/>
              <a:gd name="connsiteY4" fmla="*/ 16500 h 948656"/>
              <a:gd name="connsiteX5" fmla="*/ 1420427 w 2716567"/>
              <a:gd name="connsiteY5" fmla="*/ 43133 h 948656"/>
              <a:gd name="connsiteX6" fmla="*/ 1589103 w 2716567"/>
              <a:gd name="connsiteY6" fmla="*/ 469262 h 948656"/>
              <a:gd name="connsiteX7" fmla="*/ 1704512 w 2716567"/>
              <a:gd name="connsiteY7" fmla="*/ 708959 h 948656"/>
              <a:gd name="connsiteX8" fmla="*/ 1882066 w 2716567"/>
              <a:gd name="connsiteY8" fmla="*/ 797735 h 948656"/>
              <a:gd name="connsiteX9" fmla="*/ 2121763 w 2716567"/>
              <a:gd name="connsiteY9" fmla="*/ 868757 h 948656"/>
              <a:gd name="connsiteX10" fmla="*/ 2716567 w 2716567"/>
              <a:gd name="connsiteY10" fmla="*/ 868757 h 948656"/>
              <a:gd name="connsiteX11" fmla="*/ 2716567 w 2716567"/>
              <a:gd name="connsiteY11" fmla="*/ 868757 h 948656"/>
              <a:gd name="connsiteX0" fmla="*/ 0 w 2716567"/>
              <a:gd name="connsiteY0" fmla="*/ 949878 h 949878"/>
              <a:gd name="connsiteX1" fmla="*/ 284085 w 2716567"/>
              <a:gd name="connsiteY1" fmla="*/ 426095 h 949878"/>
              <a:gd name="connsiteX2" fmla="*/ 603681 w 2716567"/>
              <a:gd name="connsiteY2" fmla="*/ 150887 h 949878"/>
              <a:gd name="connsiteX3" fmla="*/ 923277 w 2716567"/>
              <a:gd name="connsiteY3" fmla="*/ 62111 h 949878"/>
              <a:gd name="connsiteX4" fmla="*/ 1154097 w 2716567"/>
              <a:gd name="connsiteY4" fmla="*/ 17722 h 949878"/>
              <a:gd name="connsiteX5" fmla="*/ 1420427 w 2716567"/>
              <a:gd name="connsiteY5" fmla="*/ 44355 h 949878"/>
              <a:gd name="connsiteX6" fmla="*/ 1562470 w 2716567"/>
              <a:gd name="connsiteY6" fmla="*/ 488239 h 949878"/>
              <a:gd name="connsiteX7" fmla="*/ 1704512 w 2716567"/>
              <a:gd name="connsiteY7" fmla="*/ 710181 h 949878"/>
              <a:gd name="connsiteX8" fmla="*/ 1882066 w 2716567"/>
              <a:gd name="connsiteY8" fmla="*/ 798957 h 949878"/>
              <a:gd name="connsiteX9" fmla="*/ 2121763 w 2716567"/>
              <a:gd name="connsiteY9" fmla="*/ 869979 h 949878"/>
              <a:gd name="connsiteX10" fmla="*/ 2716567 w 2716567"/>
              <a:gd name="connsiteY10" fmla="*/ 869979 h 949878"/>
              <a:gd name="connsiteX11" fmla="*/ 2716567 w 2716567"/>
              <a:gd name="connsiteY11" fmla="*/ 869979 h 949878"/>
              <a:gd name="connsiteX0" fmla="*/ 0 w 2716567"/>
              <a:gd name="connsiteY0" fmla="*/ 949878 h 949878"/>
              <a:gd name="connsiteX1" fmla="*/ 284085 w 2716567"/>
              <a:gd name="connsiteY1" fmla="*/ 426095 h 949878"/>
              <a:gd name="connsiteX2" fmla="*/ 603681 w 2716567"/>
              <a:gd name="connsiteY2" fmla="*/ 150887 h 949878"/>
              <a:gd name="connsiteX3" fmla="*/ 923277 w 2716567"/>
              <a:gd name="connsiteY3" fmla="*/ 62111 h 949878"/>
              <a:gd name="connsiteX4" fmla="*/ 1154097 w 2716567"/>
              <a:gd name="connsiteY4" fmla="*/ 17722 h 949878"/>
              <a:gd name="connsiteX5" fmla="*/ 1420427 w 2716567"/>
              <a:gd name="connsiteY5" fmla="*/ 44355 h 949878"/>
              <a:gd name="connsiteX6" fmla="*/ 1562470 w 2716567"/>
              <a:gd name="connsiteY6" fmla="*/ 488239 h 949878"/>
              <a:gd name="connsiteX7" fmla="*/ 1704512 w 2716567"/>
              <a:gd name="connsiteY7" fmla="*/ 710181 h 949878"/>
              <a:gd name="connsiteX8" fmla="*/ 1873189 w 2716567"/>
              <a:gd name="connsiteY8" fmla="*/ 816712 h 949878"/>
              <a:gd name="connsiteX9" fmla="*/ 2121763 w 2716567"/>
              <a:gd name="connsiteY9" fmla="*/ 869979 h 949878"/>
              <a:gd name="connsiteX10" fmla="*/ 2716567 w 2716567"/>
              <a:gd name="connsiteY10" fmla="*/ 869979 h 949878"/>
              <a:gd name="connsiteX11" fmla="*/ 2716567 w 2716567"/>
              <a:gd name="connsiteY11" fmla="*/ 869979 h 949878"/>
              <a:gd name="connsiteX0" fmla="*/ 0 w 2716567"/>
              <a:gd name="connsiteY0" fmla="*/ 949878 h 949878"/>
              <a:gd name="connsiteX1" fmla="*/ 284085 w 2716567"/>
              <a:gd name="connsiteY1" fmla="*/ 426095 h 949878"/>
              <a:gd name="connsiteX2" fmla="*/ 603681 w 2716567"/>
              <a:gd name="connsiteY2" fmla="*/ 150887 h 949878"/>
              <a:gd name="connsiteX3" fmla="*/ 923277 w 2716567"/>
              <a:gd name="connsiteY3" fmla="*/ 62111 h 949878"/>
              <a:gd name="connsiteX4" fmla="*/ 1154097 w 2716567"/>
              <a:gd name="connsiteY4" fmla="*/ 17722 h 949878"/>
              <a:gd name="connsiteX5" fmla="*/ 1420427 w 2716567"/>
              <a:gd name="connsiteY5" fmla="*/ 44355 h 949878"/>
              <a:gd name="connsiteX6" fmla="*/ 1562470 w 2716567"/>
              <a:gd name="connsiteY6" fmla="*/ 488239 h 949878"/>
              <a:gd name="connsiteX7" fmla="*/ 1704512 w 2716567"/>
              <a:gd name="connsiteY7" fmla="*/ 710181 h 949878"/>
              <a:gd name="connsiteX8" fmla="*/ 1873189 w 2716567"/>
              <a:gd name="connsiteY8" fmla="*/ 816712 h 949878"/>
              <a:gd name="connsiteX9" fmla="*/ 2121763 w 2716567"/>
              <a:gd name="connsiteY9" fmla="*/ 869979 h 949878"/>
              <a:gd name="connsiteX10" fmla="*/ 2716567 w 2716567"/>
              <a:gd name="connsiteY10" fmla="*/ 869979 h 949878"/>
              <a:gd name="connsiteX0" fmla="*/ 0 w 2716567"/>
              <a:gd name="connsiteY0" fmla="*/ 949878 h 949878"/>
              <a:gd name="connsiteX1" fmla="*/ 284085 w 2716567"/>
              <a:gd name="connsiteY1" fmla="*/ 426095 h 949878"/>
              <a:gd name="connsiteX2" fmla="*/ 603681 w 2716567"/>
              <a:gd name="connsiteY2" fmla="*/ 150887 h 949878"/>
              <a:gd name="connsiteX3" fmla="*/ 923277 w 2716567"/>
              <a:gd name="connsiteY3" fmla="*/ 62111 h 949878"/>
              <a:gd name="connsiteX4" fmla="*/ 1154097 w 2716567"/>
              <a:gd name="connsiteY4" fmla="*/ 17722 h 949878"/>
              <a:gd name="connsiteX5" fmla="*/ 1420427 w 2716567"/>
              <a:gd name="connsiteY5" fmla="*/ 44355 h 949878"/>
              <a:gd name="connsiteX6" fmla="*/ 1562470 w 2716567"/>
              <a:gd name="connsiteY6" fmla="*/ 488239 h 949878"/>
              <a:gd name="connsiteX7" fmla="*/ 1704512 w 2716567"/>
              <a:gd name="connsiteY7" fmla="*/ 710181 h 949878"/>
              <a:gd name="connsiteX8" fmla="*/ 1873189 w 2716567"/>
              <a:gd name="connsiteY8" fmla="*/ 816712 h 949878"/>
              <a:gd name="connsiteX9" fmla="*/ 2121763 w 2716567"/>
              <a:gd name="connsiteY9" fmla="*/ 869979 h 949878"/>
              <a:gd name="connsiteX10" fmla="*/ 2716567 w 2716567"/>
              <a:gd name="connsiteY10" fmla="*/ 869979 h 949878"/>
              <a:gd name="connsiteX0" fmla="*/ 0 w 2716567"/>
              <a:gd name="connsiteY0" fmla="*/ 949878 h 949878"/>
              <a:gd name="connsiteX1" fmla="*/ 284085 w 2716567"/>
              <a:gd name="connsiteY1" fmla="*/ 426095 h 949878"/>
              <a:gd name="connsiteX2" fmla="*/ 603681 w 2716567"/>
              <a:gd name="connsiteY2" fmla="*/ 150887 h 949878"/>
              <a:gd name="connsiteX3" fmla="*/ 923277 w 2716567"/>
              <a:gd name="connsiteY3" fmla="*/ 62111 h 949878"/>
              <a:gd name="connsiteX4" fmla="*/ 1154097 w 2716567"/>
              <a:gd name="connsiteY4" fmla="*/ 17722 h 949878"/>
              <a:gd name="connsiteX5" fmla="*/ 1420427 w 2716567"/>
              <a:gd name="connsiteY5" fmla="*/ 44355 h 949878"/>
              <a:gd name="connsiteX6" fmla="*/ 1562470 w 2716567"/>
              <a:gd name="connsiteY6" fmla="*/ 488239 h 949878"/>
              <a:gd name="connsiteX7" fmla="*/ 1704512 w 2716567"/>
              <a:gd name="connsiteY7" fmla="*/ 710181 h 949878"/>
              <a:gd name="connsiteX8" fmla="*/ 1873189 w 2716567"/>
              <a:gd name="connsiteY8" fmla="*/ 816712 h 949878"/>
              <a:gd name="connsiteX9" fmla="*/ 2121763 w 2716567"/>
              <a:gd name="connsiteY9" fmla="*/ 869979 h 949878"/>
              <a:gd name="connsiteX10" fmla="*/ 2716567 w 2716567"/>
              <a:gd name="connsiteY10" fmla="*/ 869979 h 949878"/>
              <a:gd name="connsiteX0" fmla="*/ 0 w 2716567"/>
              <a:gd name="connsiteY0" fmla="*/ 954206 h 954206"/>
              <a:gd name="connsiteX1" fmla="*/ 284085 w 2716567"/>
              <a:gd name="connsiteY1" fmla="*/ 430423 h 954206"/>
              <a:gd name="connsiteX2" fmla="*/ 603681 w 2716567"/>
              <a:gd name="connsiteY2" fmla="*/ 155215 h 954206"/>
              <a:gd name="connsiteX3" fmla="*/ 923277 w 2716567"/>
              <a:gd name="connsiteY3" fmla="*/ 66439 h 954206"/>
              <a:gd name="connsiteX4" fmla="*/ 1154097 w 2716567"/>
              <a:gd name="connsiteY4" fmla="*/ 22050 h 954206"/>
              <a:gd name="connsiteX5" fmla="*/ 1420427 w 2716567"/>
              <a:gd name="connsiteY5" fmla="*/ 48683 h 954206"/>
              <a:gd name="connsiteX6" fmla="*/ 1562470 w 2716567"/>
              <a:gd name="connsiteY6" fmla="*/ 492567 h 954206"/>
              <a:gd name="connsiteX7" fmla="*/ 1704512 w 2716567"/>
              <a:gd name="connsiteY7" fmla="*/ 714509 h 954206"/>
              <a:gd name="connsiteX8" fmla="*/ 1873189 w 2716567"/>
              <a:gd name="connsiteY8" fmla="*/ 821040 h 954206"/>
              <a:gd name="connsiteX9" fmla="*/ 2121763 w 2716567"/>
              <a:gd name="connsiteY9" fmla="*/ 874307 h 954206"/>
              <a:gd name="connsiteX10" fmla="*/ 2716567 w 2716567"/>
              <a:gd name="connsiteY10" fmla="*/ 874307 h 954206"/>
              <a:gd name="connsiteX0" fmla="*/ 0 w 2716567"/>
              <a:gd name="connsiteY0" fmla="*/ 941433 h 941433"/>
              <a:gd name="connsiteX1" fmla="*/ 284085 w 2716567"/>
              <a:gd name="connsiteY1" fmla="*/ 417650 h 941433"/>
              <a:gd name="connsiteX2" fmla="*/ 603681 w 2716567"/>
              <a:gd name="connsiteY2" fmla="*/ 142442 h 941433"/>
              <a:gd name="connsiteX3" fmla="*/ 923277 w 2716567"/>
              <a:gd name="connsiteY3" fmla="*/ 53666 h 941433"/>
              <a:gd name="connsiteX4" fmla="*/ 1149580 w 2716567"/>
              <a:gd name="connsiteY4" fmla="*/ 37852 h 941433"/>
              <a:gd name="connsiteX5" fmla="*/ 1420427 w 2716567"/>
              <a:gd name="connsiteY5" fmla="*/ 35910 h 941433"/>
              <a:gd name="connsiteX6" fmla="*/ 1562470 w 2716567"/>
              <a:gd name="connsiteY6" fmla="*/ 479794 h 941433"/>
              <a:gd name="connsiteX7" fmla="*/ 1704512 w 2716567"/>
              <a:gd name="connsiteY7" fmla="*/ 701736 h 941433"/>
              <a:gd name="connsiteX8" fmla="*/ 1873189 w 2716567"/>
              <a:gd name="connsiteY8" fmla="*/ 808267 h 941433"/>
              <a:gd name="connsiteX9" fmla="*/ 2121763 w 2716567"/>
              <a:gd name="connsiteY9" fmla="*/ 861534 h 941433"/>
              <a:gd name="connsiteX10" fmla="*/ 2716567 w 2716567"/>
              <a:gd name="connsiteY10" fmla="*/ 861534 h 941433"/>
              <a:gd name="connsiteX0" fmla="*/ 0 w 2716567"/>
              <a:gd name="connsiteY0" fmla="*/ 938414 h 938414"/>
              <a:gd name="connsiteX1" fmla="*/ 284085 w 2716567"/>
              <a:gd name="connsiteY1" fmla="*/ 414631 h 938414"/>
              <a:gd name="connsiteX2" fmla="*/ 603681 w 2716567"/>
              <a:gd name="connsiteY2" fmla="*/ 139423 h 938414"/>
              <a:gd name="connsiteX3" fmla="*/ 923277 w 2716567"/>
              <a:gd name="connsiteY3" fmla="*/ 50647 h 938414"/>
              <a:gd name="connsiteX4" fmla="*/ 1149580 w 2716567"/>
              <a:gd name="connsiteY4" fmla="*/ 34833 h 938414"/>
              <a:gd name="connsiteX5" fmla="*/ 1420427 w 2716567"/>
              <a:gd name="connsiteY5" fmla="*/ 32891 h 938414"/>
              <a:gd name="connsiteX6" fmla="*/ 1562470 w 2716567"/>
              <a:gd name="connsiteY6" fmla="*/ 476775 h 938414"/>
              <a:gd name="connsiteX7" fmla="*/ 1704512 w 2716567"/>
              <a:gd name="connsiteY7" fmla="*/ 698717 h 938414"/>
              <a:gd name="connsiteX8" fmla="*/ 1873189 w 2716567"/>
              <a:gd name="connsiteY8" fmla="*/ 805248 h 938414"/>
              <a:gd name="connsiteX9" fmla="*/ 2121763 w 2716567"/>
              <a:gd name="connsiteY9" fmla="*/ 858515 h 938414"/>
              <a:gd name="connsiteX10" fmla="*/ 2716567 w 2716567"/>
              <a:gd name="connsiteY10" fmla="*/ 858515 h 938414"/>
              <a:gd name="connsiteX0" fmla="*/ 0 w 2716567"/>
              <a:gd name="connsiteY0" fmla="*/ 938414 h 938414"/>
              <a:gd name="connsiteX1" fmla="*/ 284085 w 2716567"/>
              <a:gd name="connsiteY1" fmla="*/ 414631 h 938414"/>
              <a:gd name="connsiteX2" fmla="*/ 603681 w 2716567"/>
              <a:gd name="connsiteY2" fmla="*/ 139423 h 938414"/>
              <a:gd name="connsiteX3" fmla="*/ 923277 w 2716567"/>
              <a:gd name="connsiteY3" fmla="*/ 50647 h 938414"/>
              <a:gd name="connsiteX4" fmla="*/ 1149580 w 2716567"/>
              <a:gd name="connsiteY4" fmla="*/ 34833 h 938414"/>
              <a:gd name="connsiteX5" fmla="*/ 1420427 w 2716567"/>
              <a:gd name="connsiteY5" fmla="*/ 32891 h 938414"/>
              <a:gd name="connsiteX6" fmla="*/ 1562470 w 2716567"/>
              <a:gd name="connsiteY6" fmla="*/ 476775 h 938414"/>
              <a:gd name="connsiteX7" fmla="*/ 1704512 w 2716567"/>
              <a:gd name="connsiteY7" fmla="*/ 698717 h 938414"/>
              <a:gd name="connsiteX8" fmla="*/ 1873189 w 2716567"/>
              <a:gd name="connsiteY8" fmla="*/ 805248 h 938414"/>
              <a:gd name="connsiteX9" fmla="*/ 2121763 w 2716567"/>
              <a:gd name="connsiteY9" fmla="*/ 858515 h 938414"/>
              <a:gd name="connsiteX10" fmla="*/ 2716567 w 2716567"/>
              <a:gd name="connsiteY10" fmla="*/ 858515 h 938414"/>
              <a:gd name="connsiteX0" fmla="*/ 0 w 2716567"/>
              <a:gd name="connsiteY0" fmla="*/ 907372 h 907372"/>
              <a:gd name="connsiteX1" fmla="*/ 284085 w 2716567"/>
              <a:gd name="connsiteY1" fmla="*/ 383589 h 907372"/>
              <a:gd name="connsiteX2" fmla="*/ 603681 w 2716567"/>
              <a:gd name="connsiteY2" fmla="*/ 108381 h 907372"/>
              <a:gd name="connsiteX3" fmla="*/ 923277 w 2716567"/>
              <a:gd name="connsiteY3" fmla="*/ 19605 h 907372"/>
              <a:gd name="connsiteX4" fmla="*/ 1149580 w 2716567"/>
              <a:gd name="connsiteY4" fmla="*/ 3791 h 907372"/>
              <a:gd name="connsiteX5" fmla="*/ 1420427 w 2716567"/>
              <a:gd name="connsiteY5" fmla="*/ 1849 h 907372"/>
              <a:gd name="connsiteX6" fmla="*/ 1562470 w 2716567"/>
              <a:gd name="connsiteY6" fmla="*/ 445733 h 907372"/>
              <a:gd name="connsiteX7" fmla="*/ 1704512 w 2716567"/>
              <a:gd name="connsiteY7" fmla="*/ 667675 h 907372"/>
              <a:gd name="connsiteX8" fmla="*/ 1873189 w 2716567"/>
              <a:gd name="connsiteY8" fmla="*/ 774206 h 907372"/>
              <a:gd name="connsiteX9" fmla="*/ 2121763 w 2716567"/>
              <a:gd name="connsiteY9" fmla="*/ 827473 h 907372"/>
              <a:gd name="connsiteX10" fmla="*/ 2716567 w 2716567"/>
              <a:gd name="connsiteY10" fmla="*/ 827473 h 907372"/>
              <a:gd name="connsiteX0" fmla="*/ 0 w 2716567"/>
              <a:gd name="connsiteY0" fmla="*/ 907372 h 907372"/>
              <a:gd name="connsiteX1" fmla="*/ 284085 w 2716567"/>
              <a:gd name="connsiteY1" fmla="*/ 383589 h 907372"/>
              <a:gd name="connsiteX2" fmla="*/ 603681 w 2716567"/>
              <a:gd name="connsiteY2" fmla="*/ 108381 h 907372"/>
              <a:gd name="connsiteX3" fmla="*/ 923277 w 2716567"/>
              <a:gd name="connsiteY3" fmla="*/ 19605 h 907372"/>
              <a:gd name="connsiteX4" fmla="*/ 1149580 w 2716567"/>
              <a:gd name="connsiteY4" fmla="*/ 3791 h 907372"/>
              <a:gd name="connsiteX5" fmla="*/ 1420427 w 2716567"/>
              <a:gd name="connsiteY5" fmla="*/ 1849 h 907372"/>
              <a:gd name="connsiteX6" fmla="*/ 1562470 w 2716567"/>
              <a:gd name="connsiteY6" fmla="*/ 445733 h 907372"/>
              <a:gd name="connsiteX7" fmla="*/ 1722583 w 2716567"/>
              <a:gd name="connsiteY7" fmla="*/ 693075 h 907372"/>
              <a:gd name="connsiteX8" fmla="*/ 1873189 w 2716567"/>
              <a:gd name="connsiteY8" fmla="*/ 774206 h 907372"/>
              <a:gd name="connsiteX9" fmla="*/ 2121763 w 2716567"/>
              <a:gd name="connsiteY9" fmla="*/ 827473 h 907372"/>
              <a:gd name="connsiteX10" fmla="*/ 2716567 w 2716567"/>
              <a:gd name="connsiteY10" fmla="*/ 827473 h 907372"/>
              <a:gd name="connsiteX0" fmla="*/ 0 w 2716567"/>
              <a:gd name="connsiteY0" fmla="*/ 907372 h 907372"/>
              <a:gd name="connsiteX1" fmla="*/ 284085 w 2716567"/>
              <a:gd name="connsiteY1" fmla="*/ 383589 h 907372"/>
              <a:gd name="connsiteX2" fmla="*/ 603681 w 2716567"/>
              <a:gd name="connsiteY2" fmla="*/ 108381 h 907372"/>
              <a:gd name="connsiteX3" fmla="*/ 923277 w 2716567"/>
              <a:gd name="connsiteY3" fmla="*/ 19605 h 907372"/>
              <a:gd name="connsiteX4" fmla="*/ 1149580 w 2716567"/>
              <a:gd name="connsiteY4" fmla="*/ 3791 h 907372"/>
              <a:gd name="connsiteX5" fmla="*/ 1420427 w 2716567"/>
              <a:gd name="connsiteY5" fmla="*/ 1849 h 907372"/>
              <a:gd name="connsiteX6" fmla="*/ 1562470 w 2716567"/>
              <a:gd name="connsiteY6" fmla="*/ 445733 h 907372"/>
              <a:gd name="connsiteX7" fmla="*/ 1722583 w 2716567"/>
              <a:gd name="connsiteY7" fmla="*/ 693075 h 907372"/>
              <a:gd name="connsiteX8" fmla="*/ 1868672 w 2716567"/>
              <a:gd name="connsiteY8" fmla="*/ 796431 h 907372"/>
              <a:gd name="connsiteX9" fmla="*/ 2121763 w 2716567"/>
              <a:gd name="connsiteY9" fmla="*/ 827473 h 907372"/>
              <a:gd name="connsiteX10" fmla="*/ 2716567 w 2716567"/>
              <a:gd name="connsiteY10" fmla="*/ 827473 h 907372"/>
              <a:gd name="connsiteX0" fmla="*/ 0 w 2716567"/>
              <a:gd name="connsiteY0" fmla="*/ 907372 h 907372"/>
              <a:gd name="connsiteX1" fmla="*/ 284085 w 2716567"/>
              <a:gd name="connsiteY1" fmla="*/ 383589 h 907372"/>
              <a:gd name="connsiteX2" fmla="*/ 603681 w 2716567"/>
              <a:gd name="connsiteY2" fmla="*/ 108381 h 907372"/>
              <a:gd name="connsiteX3" fmla="*/ 923277 w 2716567"/>
              <a:gd name="connsiteY3" fmla="*/ 19605 h 907372"/>
              <a:gd name="connsiteX4" fmla="*/ 1149580 w 2716567"/>
              <a:gd name="connsiteY4" fmla="*/ 3791 h 907372"/>
              <a:gd name="connsiteX5" fmla="*/ 1420427 w 2716567"/>
              <a:gd name="connsiteY5" fmla="*/ 1849 h 907372"/>
              <a:gd name="connsiteX6" fmla="*/ 1562470 w 2716567"/>
              <a:gd name="connsiteY6" fmla="*/ 445733 h 907372"/>
              <a:gd name="connsiteX7" fmla="*/ 1722583 w 2716567"/>
              <a:gd name="connsiteY7" fmla="*/ 693075 h 907372"/>
              <a:gd name="connsiteX8" fmla="*/ 1868672 w 2716567"/>
              <a:gd name="connsiteY8" fmla="*/ 796431 h 907372"/>
              <a:gd name="connsiteX9" fmla="*/ 2121764 w 2716567"/>
              <a:gd name="connsiteY9" fmla="*/ 852873 h 907372"/>
              <a:gd name="connsiteX10" fmla="*/ 2716567 w 2716567"/>
              <a:gd name="connsiteY10" fmla="*/ 827473 h 907372"/>
              <a:gd name="connsiteX0" fmla="*/ 0 w 2703014"/>
              <a:gd name="connsiteY0" fmla="*/ 907372 h 907372"/>
              <a:gd name="connsiteX1" fmla="*/ 284085 w 2703014"/>
              <a:gd name="connsiteY1" fmla="*/ 383589 h 907372"/>
              <a:gd name="connsiteX2" fmla="*/ 603681 w 2703014"/>
              <a:gd name="connsiteY2" fmla="*/ 108381 h 907372"/>
              <a:gd name="connsiteX3" fmla="*/ 923277 w 2703014"/>
              <a:gd name="connsiteY3" fmla="*/ 19605 h 907372"/>
              <a:gd name="connsiteX4" fmla="*/ 1149580 w 2703014"/>
              <a:gd name="connsiteY4" fmla="*/ 3791 h 907372"/>
              <a:gd name="connsiteX5" fmla="*/ 1420427 w 2703014"/>
              <a:gd name="connsiteY5" fmla="*/ 1849 h 907372"/>
              <a:gd name="connsiteX6" fmla="*/ 1562470 w 2703014"/>
              <a:gd name="connsiteY6" fmla="*/ 445733 h 907372"/>
              <a:gd name="connsiteX7" fmla="*/ 1722583 w 2703014"/>
              <a:gd name="connsiteY7" fmla="*/ 693075 h 907372"/>
              <a:gd name="connsiteX8" fmla="*/ 1868672 w 2703014"/>
              <a:gd name="connsiteY8" fmla="*/ 796431 h 907372"/>
              <a:gd name="connsiteX9" fmla="*/ 2121764 w 2703014"/>
              <a:gd name="connsiteY9" fmla="*/ 852873 h 907372"/>
              <a:gd name="connsiteX10" fmla="*/ 2703014 w 2703014"/>
              <a:gd name="connsiteY10" fmla="*/ 852873 h 907372"/>
              <a:gd name="connsiteX0" fmla="*/ 0 w 2703014"/>
              <a:gd name="connsiteY0" fmla="*/ 907372 h 907372"/>
              <a:gd name="connsiteX1" fmla="*/ 284085 w 2703014"/>
              <a:gd name="connsiteY1" fmla="*/ 383589 h 907372"/>
              <a:gd name="connsiteX2" fmla="*/ 603681 w 2703014"/>
              <a:gd name="connsiteY2" fmla="*/ 108381 h 907372"/>
              <a:gd name="connsiteX3" fmla="*/ 923277 w 2703014"/>
              <a:gd name="connsiteY3" fmla="*/ 19605 h 907372"/>
              <a:gd name="connsiteX4" fmla="*/ 1149580 w 2703014"/>
              <a:gd name="connsiteY4" fmla="*/ 3791 h 907372"/>
              <a:gd name="connsiteX5" fmla="*/ 1420427 w 2703014"/>
              <a:gd name="connsiteY5" fmla="*/ 1849 h 907372"/>
              <a:gd name="connsiteX6" fmla="*/ 1562470 w 2703014"/>
              <a:gd name="connsiteY6" fmla="*/ 445733 h 907372"/>
              <a:gd name="connsiteX7" fmla="*/ 1722583 w 2703014"/>
              <a:gd name="connsiteY7" fmla="*/ 693075 h 907372"/>
              <a:gd name="connsiteX8" fmla="*/ 1868672 w 2703014"/>
              <a:gd name="connsiteY8" fmla="*/ 796431 h 907372"/>
              <a:gd name="connsiteX9" fmla="*/ 2121764 w 2703014"/>
              <a:gd name="connsiteY9" fmla="*/ 852873 h 907372"/>
              <a:gd name="connsiteX10" fmla="*/ 2703014 w 2703014"/>
              <a:gd name="connsiteY10" fmla="*/ 852873 h 907372"/>
              <a:gd name="connsiteX0" fmla="*/ 0 w 2703014"/>
              <a:gd name="connsiteY0" fmla="*/ 907372 h 907372"/>
              <a:gd name="connsiteX1" fmla="*/ 284085 w 2703014"/>
              <a:gd name="connsiteY1" fmla="*/ 383589 h 907372"/>
              <a:gd name="connsiteX2" fmla="*/ 603681 w 2703014"/>
              <a:gd name="connsiteY2" fmla="*/ 108381 h 907372"/>
              <a:gd name="connsiteX3" fmla="*/ 923277 w 2703014"/>
              <a:gd name="connsiteY3" fmla="*/ 19605 h 907372"/>
              <a:gd name="connsiteX4" fmla="*/ 1149580 w 2703014"/>
              <a:gd name="connsiteY4" fmla="*/ 3791 h 907372"/>
              <a:gd name="connsiteX5" fmla="*/ 1420427 w 2703014"/>
              <a:gd name="connsiteY5" fmla="*/ 1849 h 907372"/>
              <a:gd name="connsiteX6" fmla="*/ 1562470 w 2703014"/>
              <a:gd name="connsiteY6" fmla="*/ 445733 h 907372"/>
              <a:gd name="connsiteX7" fmla="*/ 1722583 w 2703014"/>
              <a:gd name="connsiteY7" fmla="*/ 693075 h 907372"/>
              <a:gd name="connsiteX8" fmla="*/ 1868672 w 2703014"/>
              <a:gd name="connsiteY8" fmla="*/ 796431 h 907372"/>
              <a:gd name="connsiteX9" fmla="*/ 2121764 w 2703014"/>
              <a:gd name="connsiteY9" fmla="*/ 852873 h 907372"/>
              <a:gd name="connsiteX10" fmla="*/ 2703014 w 2703014"/>
              <a:gd name="connsiteY10" fmla="*/ 852873 h 907372"/>
              <a:gd name="connsiteX0" fmla="*/ 0 w 2121764"/>
              <a:gd name="connsiteY0" fmla="*/ 907372 h 907372"/>
              <a:gd name="connsiteX1" fmla="*/ 284085 w 2121764"/>
              <a:gd name="connsiteY1" fmla="*/ 383589 h 907372"/>
              <a:gd name="connsiteX2" fmla="*/ 603681 w 2121764"/>
              <a:gd name="connsiteY2" fmla="*/ 108381 h 907372"/>
              <a:gd name="connsiteX3" fmla="*/ 923277 w 2121764"/>
              <a:gd name="connsiteY3" fmla="*/ 19605 h 907372"/>
              <a:gd name="connsiteX4" fmla="*/ 1149580 w 2121764"/>
              <a:gd name="connsiteY4" fmla="*/ 3791 h 907372"/>
              <a:gd name="connsiteX5" fmla="*/ 1420427 w 2121764"/>
              <a:gd name="connsiteY5" fmla="*/ 1849 h 907372"/>
              <a:gd name="connsiteX6" fmla="*/ 1562470 w 2121764"/>
              <a:gd name="connsiteY6" fmla="*/ 445733 h 907372"/>
              <a:gd name="connsiteX7" fmla="*/ 1722583 w 2121764"/>
              <a:gd name="connsiteY7" fmla="*/ 693075 h 907372"/>
              <a:gd name="connsiteX8" fmla="*/ 1868672 w 2121764"/>
              <a:gd name="connsiteY8" fmla="*/ 796431 h 907372"/>
              <a:gd name="connsiteX9" fmla="*/ 2121764 w 2121764"/>
              <a:gd name="connsiteY9" fmla="*/ 852873 h 907372"/>
              <a:gd name="connsiteX0" fmla="*/ 0 w 1868672"/>
              <a:gd name="connsiteY0" fmla="*/ 907372 h 907372"/>
              <a:gd name="connsiteX1" fmla="*/ 284085 w 1868672"/>
              <a:gd name="connsiteY1" fmla="*/ 383589 h 907372"/>
              <a:gd name="connsiteX2" fmla="*/ 603681 w 1868672"/>
              <a:gd name="connsiteY2" fmla="*/ 108381 h 907372"/>
              <a:gd name="connsiteX3" fmla="*/ 923277 w 1868672"/>
              <a:gd name="connsiteY3" fmla="*/ 19605 h 907372"/>
              <a:gd name="connsiteX4" fmla="*/ 1149580 w 1868672"/>
              <a:gd name="connsiteY4" fmla="*/ 3791 h 907372"/>
              <a:gd name="connsiteX5" fmla="*/ 1420427 w 1868672"/>
              <a:gd name="connsiteY5" fmla="*/ 1849 h 907372"/>
              <a:gd name="connsiteX6" fmla="*/ 1562470 w 1868672"/>
              <a:gd name="connsiteY6" fmla="*/ 445733 h 907372"/>
              <a:gd name="connsiteX7" fmla="*/ 1722583 w 1868672"/>
              <a:gd name="connsiteY7" fmla="*/ 693075 h 907372"/>
              <a:gd name="connsiteX8" fmla="*/ 1868672 w 1868672"/>
              <a:gd name="connsiteY8" fmla="*/ 796431 h 907372"/>
              <a:gd name="connsiteX0" fmla="*/ 0 w 1722583"/>
              <a:gd name="connsiteY0" fmla="*/ 907372 h 907372"/>
              <a:gd name="connsiteX1" fmla="*/ 284085 w 1722583"/>
              <a:gd name="connsiteY1" fmla="*/ 383589 h 907372"/>
              <a:gd name="connsiteX2" fmla="*/ 603681 w 1722583"/>
              <a:gd name="connsiteY2" fmla="*/ 108381 h 907372"/>
              <a:gd name="connsiteX3" fmla="*/ 923277 w 1722583"/>
              <a:gd name="connsiteY3" fmla="*/ 19605 h 907372"/>
              <a:gd name="connsiteX4" fmla="*/ 1149580 w 1722583"/>
              <a:gd name="connsiteY4" fmla="*/ 3791 h 907372"/>
              <a:gd name="connsiteX5" fmla="*/ 1420427 w 1722583"/>
              <a:gd name="connsiteY5" fmla="*/ 1849 h 907372"/>
              <a:gd name="connsiteX6" fmla="*/ 1562470 w 1722583"/>
              <a:gd name="connsiteY6" fmla="*/ 445733 h 907372"/>
              <a:gd name="connsiteX7" fmla="*/ 1722583 w 1722583"/>
              <a:gd name="connsiteY7" fmla="*/ 693075 h 907372"/>
              <a:gd name="connsiteX0" fmla="*/ 0 w 1562470"/>
              <a:gd name="connsiteY0" fmla="*/ 907372 h 907372"/>
              <a:gd name="connsiteX1" fmla="*/ 284085 w 1562470"/>
              <a:gd name="connsiteY1" fmla="*/ 383589 h 907372"/>
              <a:gd name="connsiteX2" fmla="*/ 603681 w 1562470"/>
              <a:gd name="connsiteY2" fmla="*/ 108381 h 907372"/>
              <a:gd name="connsiteX3" fmla="*/ 923277 w 1562470"/>
              <a:gd name="connsiteY3" fmla="*/ 19605 h 907372"/>
              <a:gd name="connsiteX4" fmla="*/ 1149580 w 1562470"/>
              <a:gd name="connsiteY4" fmla="*/ 3791 h 907372"/>
              <a:gd name="connsiteX5" fmla="*/ 1420427 w 1562470"/>
              <a:gd name="connsiteY5" fmla="*/ 1849 h 907372"/>
              <a:gd name="connsiteX6" fmla="*/ 1562470 w 1562470"/>
              <a:gd name="connsiteY6" fmla="*/ 445733 h 907372"/>
              <a:gd name="connsiteX0" fmla="*/ 0 w 1420428"/>
              <a:gd name="connsiteY0" fmla="*/ 907372 h 907372"/>
              <a:gd name="connsiteX1" fmla="*/ 284085 w 1420428"/>
              <a:gd name="connsiteY1" fmla="*/ 383589 h 907372"/>
              <a:gd name="connsiteX2" fmla="*/ 603681 w 1420428"/>
              <a:gd name="connsiteY2" fmla="*/ 108381 h 907372"/>
              <a:gd name="connsiteX3" fmla="*/ 923277 w 1420428"/>
              <a:gd name="connsiteY3" fmla="*/ 19605 h 907372"/>
              <a:gd name="connsiteX4" fmla="*/ 1149580 w 1420428"/>
              <a:gd name="connsiteY4" fmla="*/ 3791 h 907372"/>
              <a:gd name="connsiteX5" fmla="*/ 1420427 w 1420428"/>
              <a:gd name="connsiteY5" fmla="*/ 1849 h 907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0428" h="907372">
                <a:moveTo>
                  <a:pt x="0" y="907372"/>
                </a:moveTo>
                <a:cubicBezTo>
                  <a:pt x="91736" y="712063"/>
                  <a:pt x="183472" y="516754"/>
                  <a:pt x="284085" y="383589"/>
                </a:cubicBezTo>
                <a:cubicBezTo>
                  <a:pt x="384699" y="250424"/>
                  <a:pt x="484516" y="169045"/>
                  <a:pt x="603681" y="108381"/>
                </a:cubicBezTo>
                <a:cubicBezTo>
                  <a:pt x="722846" y="47717"/>
                  <a:pt x="832294" y="37037"/>
                  <a:pt x="923277" y="19605"/>
                </a:cubicBezTo>
                <a:cubicBezTo>
                  <a:pt x="1014260" y="2173"/>
                  <a:pt x="1066722" y="6750"/>
                  <a:pt x="1149580" y="3791"/>
                </a:cubicBezTo>
                <a:cubicBezTo>
                  <a:pt x="1232438" y="832"/>
                  <a:pt x="1315471" y="-1958"/>
                  <a:pt x="1420427" y="1849"/>
                </a:cubicBezTo>
              </a:path>
            </a:pathLst>
          </a:cu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Freeform 37"/>
          <p:cNvSpPr/>
          <p:nvPr/>
        </p:nvSpPr>
        <p:spPr>
          <a:xfrm>
            <a:off x="1540720" y="5396589"/>
            <a:ext cx="998272" cy="907372"/>
          </a:xfrm>
          <a:custGeom>
            <a:avLst/>
            <a:gdLst>
              <a:gd name="connsiteX0" fmla="*/ 0 w 2716567"/>
              <a:gd name="connsiteY0" fmla="*/ 939070 h 939070"/>
              <a:gd name="connsiteX1" fmla="*/ 284085 w 2716567"/>
              <a:gd name="connsiteY1" fmla="*/ 415287 h 939070"/>
              <a:gd name="connsiteX2" fmla="*/ 603681 w 2716567"/>
              <a:gd name="connsiteY2" fmla="*/ 140079 h 939070"/>
              <a:gd name="connsiteX3" fmla="*/ 923277 w 2716567"/>
              <a:gd name="connsiteY3" fmla="*/ 51303 h 939070"/>
              <a:gd name="connsiteX4" fmla="*/ 1154097 w 2716567"/>
              <a:gd name="connsiteY4" fmla="*/ 33547 h 939070"/>
              <a:gd name="connsiteX5" fmla="*/ 1420427 w 2716567"/>
              <a:gd name="connsiteY5" fmla="*/ 33547 h 939070"/>
              <a:gd name="connsiteX6" fmla="*/ 1526959 w 2716567"/>
              <a:gd name="connsiteY6" fmla="*/ 477431 h 939070"/>
              <a:gd name="connsiteX7" fmla="*/ 1704512 w 2716567"/>
              <a:gd name="connsiteY7" fmla="*/ 699373 h 939070"/>
              <a:gd name="connsiteX8" fmla="*/ 1882066 w 2716567"/>
              <a:gd name="connsiteY8" fmla="*/ 788149 h 939070"/>
              <a:gd name="connsiteX9" fmla="*/ 2121763 w 2716567"/>
              <a:gd name="connsiteY9" fmla="*/ 859171 h 939070"/>
              <a:gd name="connsiteX10" fmla="*/ 2716567 w 2716567"/>
              <a:gd name="connsiteY10" fmla="*/ 859171 h 939070"/>
              <a:gd name="connsiteX11" fmla="*/ 2716567 w 2716567"/>
              <a:gd name="connsiteY11" fmla="*/ 859171 h 939070"/>
              <a:gd name="connsiteX0" fmla="*/ 0 w 2716567"/>
              <a:gd name="connsiteY0" fmla="*/ 911506 h 911506"/>
              <a:gd name="connsiteX1" fmla="*/ 284085 w 2716567"/>
              <a:gd name="connsiteY1" fmla="*/ 387723 h 911506"/>
              <a:gd name="connsiteX2" fmla="*/ 603681 w 2716567"/>
              <a:gd name="connsiteY2" fmla="*/ 112515 h 911506"/>
              <a:gd name="connsiteX3" fmla="*/ 923277 w 2716567"/>
              <a:gd name="connsiteY3" fmla="*/ 23739 h 911506"/>
              <a:gd name="connsiteX4" fmla="*/ 1154097 w 2716567"/>
              <a:gd name="connsiteY4" fmla="*/ 5983 h 911506"/>
              <a:gd name="connsiteX5" fmla="*/ 1420427 w 2716567"/>
              <a:gd name="connsiteY5" fmla="*/ 5983 h 911506"/>
              <a:gd name="connsiteX6" fmla="*/ 1526959 w 2716567"/>
              <a:gd name="connsiteY6" fmla="*/ 449867 h 911506"/>
              <a:gd name="connsiteX7" fmla="*/ 1704512 w 2716567"/>
              <a:gd name="connsiteY7" fmla="*/ 671809 h 911506"/>
              <a:gd name="connsiteX8" fmla="*/ 1882066 w 2716567"/>
              <a:gd name="connsiteY8" fmla="*/ 760585 h 911506"/>
              <a:gd name="connsiteX9" fmla="*/ 2121763 w 2716567"/>
              <a:gd name="connsiteY9" fmla="*/ 831607 h 911506"/>
              <a:gd name="connsiteX10" fmla="*/ 2716567 w 2716567"/>
              <a:gd name="connsiteY10" fmla="*/ 831607 h 911506"/>
              <a:gd name="connsiteX11" fmla="*/ 2716567 w 2716567"/>
              <a:gd name="connsiteY11" fmla="*/ 831607 h 911506"/>
              <a:gd name="connsiteX0" fmla="*/ 0 w 2716567"/>
              <a:gd name="connsiteY0" fmla="*/ 937755 h 937755"/>
              <a:gd name="connsiteX1" fmla="*/ 284085 w 2716567"/>
              <a:gd name="connsiteY1" fmla="*/ 413972 h 937755"/>
              <a:gd name="connsiteX2" fmla="*/ 603681 w 2716567"/>
              <a:gd name="connsiteY2" fmla="*/ 138764 h 937755"/>
              <a:gd name="connsiteX3" fmla="*/ 923277 w 2716567"/>
              <a:gd name="connsiteY3" fmla="*/ 49988 h 937755"/>
              <a:gd name="connsiteX4" fmla="*/ 1154097 w 2716567"/>
              <a:gd name="connsiteY4" fmla="*/ 32232 h 937755"/>
              <a:gd name="connsiteX5" fmla="*/ 1420427 w 2716567"/>
              <a:gd name="connsiteY5" fmla="*/ 32232 h 937755"/>
              <a:gd name="connsiteX6" fmla="*/ 1589103 w 2716567"/>
              <a:gd name="connsiteY6" fmla="*/ 458361 h 937755"/>
              <a:gd name="connsiteX7" fmla="*/ 1704512 w 2716567"/>
              <a:gd name="connsiteY7" fmla="*/ 698058 h 937755"/>
              <a:gd name="connsiteX8" fmla="*/ 1882066 w 2716567"/>
              <a:gd name="connsiteY8" fmla="*/ 786834 h 937755"/>
              <a:gd name="connsiteX9" fmla="*/ 2121763 w 2716567"/>
              <a:gd name="connsiteY9" fmla="*/ 857856 h 937755"/>
              <a:gd name="connsiteX10" fmla="*/ 2716567 w 2716567"/>
              <a:gd name="connsiteY10" fmla="*/ 857856 h 937755"/>
              <a:gd name="connsiteX11" fmla="*/ 2716567 w 2716567"/>
              <a:gd name="connsiteY11" fmla="*/ 857856 h 937755"/>
              <a:gd name="connsiteX0" fmla="*/ 0 w 2716567"/>
              <a:gd name="connsiteY0" fmla="*/ 937755 h 937755"/>
              <a:gd name="connsiteX1" fmla="*/ 284085 w 2716567"/>
              <a:gd name="connsiteY1" fmla="*/ 413972 h 937755"/>
              <a:gd name="connsiteX2" fmla="*/ 603681 w 2716567"/>
              <a:gd name="connsiteY2" fmla="*/ 138764 h 937755"/>
              <a:gd name="connsiteX3" fmla="*/ 923277 w 2716567"/>
              <a:gd name="connsiteY3" fmla="*/ 49988 h 937755"/>
              <a:gd name="connsiteX4" fmla="*/ 1154097 w 2716567"/>
              <a:gd name="connsiteY4" fmla="*/ 32232 h 937755"/>
              <a:gd name="connsiteX5" fmla="*/ 1420427 w 2716567"/>
              <a:gd name="connsiteY5" fmla="*/ 32232 h 937755"/>
              <a:gd name="connsiteX6" fmla="*/ 1589103 w 2716567"/>
              <a:gd name="connsiteY6" fmla="*/ 458361 h 937755"/>
              <a:gd name="connsiteX7" fmla="*/ 1704512 w 2716567"/>
              <a:gd name="connsiteY7" fmla="*/ 698058 h 937755"/>
              <a:gd name="connsiteX8" fmla="*/ 1882066 w 2716567"/>
              <a:gd name="connsiteY8" fmla="*/ 786834 h 937755"/>
              <a:gd name="connsiteX9" fmla="*/ 2121763 w 2716567"/>
              <a:gd name="connsiteY9" fmla="*/ 857856 h 937755"/>
              <a:gd name="connsiteX10" fmla="*/ 2716567 w 2716567"/>
              <a:gd name="connsiteY10" fmla="*/ 857856 h 937755"/>
              <a:gd name="connsiteX11" fmla="*/ 2716567 w 2716567"/>
              <a:gd name="connsiteY11" fmla="*/ 857856 h 937755"/>
              <a:gd name="connsiteX0" fmla="*/ 0 w 2716567"/>
              <a:gd name="connsiteY0" fmla="*/ 948656 h 948656"/>
              <a:gd name="connsiteX1" fmla="*/ 284085 w 2716567"/>
              <a:gd name="connsiteY1" fmla="*/ 424873 h 948656"/>
              <a:gd name="connsiteX2" fmla="*/ 603681 w 2716567"/>
              <a:gd name="connsiteY2" fmla="*/ 149665 h 948656"/>
              <a:gd name="connsiteX3" fmla="*/ 923277 w 2716567"/>
              <a:gd name="connsiteY3" fmla="*/ 60889 h 948656"/>
              <a:gd name="connsiteX4" fmla="*/ 1154097 w 2716567"/>
              <a:gd name="connsiteY4" fmla="*/ 16500 h 948656"/>
              <a:gd name="connsiteX5" fmla="*/ 1420427 w 2716567"/>
              <a:gd name="connsiteY5" fmla="*/ 43133 h 948656"/>
              <a:gd name="connsiteX6" fmla="*/ 1589103 w 2716567"/>
              <a:gd name="connsiteY6" fmla="*/ 469262 h 948656"/>
              <a:gd name="connsiteX7" fmla="*/ 1704512 w 2716567"/>
              <a:gd name="connsiteY7" fmla="*/ 708959 h 948656"/>
              <a:gd name="connsiteX8" fmla="*/ 1882066 w 2716567"/>
              <a:gd name="connsiteY8" fmla="*/ 797735 h 948656"/>
              <a:gd name="connsiteX9" fmla="*/ 2121763 w 2716567"/>
              <a:gd name="connsiteY9" fmla="*/ 868757 h 948656"/>
              <a:gd name="connsiteX10" fmla="*/ 2716567 w 2716567"/>
              <a:gd name="connsiteY10" fmla="*/ 868757 h 948656"/>
              <a:gd name="connsiteX11" fmla="*/ 2716567 w 2716567"/>
              <a:gd name="connsiteY11" fmla="*/ 868757 h 948656"/>
              <a:gd name="connsiteX0" fmla="*/ 0 w 2716567"/>
              <a:gd name="connsiteY0" fmla="*/ 948656 h 948656"/>
              <a:gd name="connsiteX1" fmla="*/ 284085 w 2716567"/>
              <a:gd name="connsiteY1" fmla="*/ 424873 h 948656"/>
              <a:gd name="connsiteX2" fmla="*/ 603681 w 2716567"/>
              <a:gd name="connsiteY2" fmla="*/ 149665 h 948656"/>
              <a:gd name="connsiteX3" fmla="*/ 923277 w 2716567"/>
              <a:gd name="connsiteY3" fmla="*/ 60889 h 948656"/>
              <a:gd name="connsiteX4" fmla="*/ 1154097 w 2716567"/>
              <a:gd name="connsiteY4" fmla="*/ 16500 h 948656"/>
              <a:gd name="connsiteX5" fmla="*/ 1420427 w 2716567"/>
              <a:gd name="connsiteY5" fmla="*/ 43133 h 948656"/>
              <a:gd name="connsiteX6" fmla="*/ 1589103 w 2716567"/>
              <a:gd name="connsiteY6" fmla="*/ 469262 h 948656"/>
              <a:gd name="connsiteX7" fmla="*/ 1704512 w 2716567"/>
              <a:gd name="connsiteY7" fmla="*/ 708959 h 948656"/>
              <a:gd name="connsiteX8" fmla="*/ 1882066 w 2716567"/>
              <a:gd name="connsiteY8" fmla="*/ 797735 h 948656"/>
              <a:gd name="connsiteX9" fmla="*/ 2121763 w 2716567"/>
              <a:gd name="connsiteY9" fmla="*/ 868757 h 948656"/>
              <a:gd name="connsiteX10" fmla="*/ 2716567 w 2716567"/>
              <a:gd name="connsiteY10" fmla="*/ 868757 h 948656"/>
              <a:gd name="connsiteX11" fmla="*/ 2716567 w 2716567"/>
              <a:gd name="connsiteY11" fmla="*/ 868757 h 948656"/>
              <a:gd name="connsiteX0" fmla="*/ 0 w 2716567"/>
              <a:gd name="connsiteY0" fmla="*/ 949878 h 949878"/>
              <a:gd name="connsiteX1" fmla="*/ 284085 w 2716567"/>
              <a:gd name="connsiteY1" fmla="*/ 426095 h 949878"/>
              <a:gd name="connsiteX2" fmla="*/ 603681 w 2716567"/>
              <a:gd name="connsiteY2" fmla="*/ 150887 h 949878"/>
              <a:gd name="connsiteX3" fmla="*/ 923277 w 2716567"/>
              <a:gd name="connsiteY3" fmla="*/ 62111 h 949878"/>
              <a:gd name="connsiteX4" fmla="*/ 1154097 w 2716567"/>
              <a:gd name="connsiteY4" fmla="*/ 17722 h 949878"/>
              <a:gd name="connsiteX5" fmla="*/ 1420427 w 2716567"/>
              <a:gd name="connsiteY5" fmla="*/ 44355 h 949878"/>
              <a:gd name="connsiteX6" fmla="*/ 1562470 w 2716567"/>
              <a:gd name="connsiteY6" fmla="*/ 488239 h 949878"/>
              <a:gd name="connsiteX7" fmla="*/ 1704512 w 2716567"/>
              <a:gd name="connsiteY7" fmla="*/ 710181 h 949878"/>
              <a:gd name="connsiteX8" fmla="*/ 1882066 w 2716567"/>
              <a:gd name="connsiteY8" fmla="*/ 798957 h 949878"/>
              <a:gd name="connsiteX9" fmla="*/ 2121763 w 2716567"/>
              <a:gd name="connsiteY9" fmla="*/ 869979 h 949878"/>
              <a:gd name="connsiteX10" fmla="*/ 2716567 w 2716567"/>
              <a:gd name="connsiteY10" fmla="*/ 869979 h 949878"/>
              <a:gd name="connsiteX11" fmla="*/ 2716567 w 2716567"/>
              <a:gd name="connsiteY11" fmla="*/ 869979 h 949878"/>
              <a:gd name="connsiteX0" fmla="*/ 0 w 2716567"/>
              <a:gd name="connsiteY0" fmla="*/ 949878 h 949878"/>
              <a:gd name="connsiteX1" fmla="*/ 284085 w 2716567"/>
              <a:gd name="connsiteY1" fmla="*/ 426095 h 949878"/>
              <a:gd name="connsiteX2" fmla="*/ 603681 w 2716567"/>
              <a:gd name="connsiteY2" fmla="*/ 150887 h 949878"/>
              <a:gd name="connsiteX3" fmla="*/ 923277 w 2716567"/>
              <a:gd name="connsiteY3" fmla="*/ 62111 h 949878"/>
              <a:gd name="connsiteX4" fmla="*/ 1154097 w 2716567"/>
              <a:gd name="connsiteY4" fmla="*/ 17722 h 949878"/>
              <a:gd name="connsiteX5" fmla="*/ 1420427 w 2716567"/>
              <a:gd name="connsiteY5" fmla="*/ 44355 h 949878"/>
              <a:gd name="connsiteX6" fmla="*/ 1562470 w 2716567"/>
              <a:gd name="connsiteY6" fmla="*/ 488239 h 949878"/>
              <a:gd name="connsiteX7" fmla="*/ 1704512 w 2716567"/>
              <a:gd name="connsiteY7" fmla="*/ 710181 h 949878"/>
              <a:gd name="connsiteX8" fmla="*/ 1873189 w 2716567"/>
              <a:gd name="connsiteY8" fmla="*/ 816712 h 949878"/>
              <a:gd name="connsiteX9" fmla="*/ 2121763 w 2716567"/>
              <a:gd name="connsiteY9" fmla="*/ 869979 h 949878"/>
              <a:gd name="connsiteX10" fmla="*/ 2716567 w 2716567"/>
              <a:gd name="connsiteY10" fmla="*/ 869979 h 949878"/>
              <a:gd name="connsiteX11" fmla="*/ 2716567 w 2716567"/>
              <a:gd name="connsiteY11" fmla="*/ 869979 h 949878"/>
              <a:gd name="connsiteX0" fmla="*/ 0 w 2716567"/>
              <a:gd name="connsiteY0" fmla="*/ 949878 h 949878"/>
              <a:gd name="connsiteX1" fmla="*/ 284085 w 2716567"/>
              <a:gd name="connsiteY1" fmla="*/ 426095 h 949878"/>
              <a:gd name="connsiteX2" fmla="*/ 603681 w 2716567"/>
              <a:gd name="connsiteY2" fmla="*/ 150887 h 949878"/>
              <a:gd name="connsiteX3" fmla="*/ 923277 w 2716567"/>
              <a:gd name="connsiteY3" fmla="*/ 62111 h 949878"/>
              <a:gd name="connsiteX4" fmla="*/ 1154097 w 2716567"/>
              <a:gd name="connsiteY4" fmla="*/ 17722 h 949878"/>
              <a:gd name="connsiteX5" fmla="*/ 1420427 w 2716567"/>
              <a:gd name="connsiteY5" fmla="*/ 44355 h 949878"/>
              <a:gd name="connsiteX6" fmla="*/ 1562470 w 2716567"/>
              <a:gd name="connsiteY6" fmla="*/ 488239 h 949878"/>
              <a:gd name="connsiteX7" fmla="*/ 1704512 w 2716567"/>
              <a:gd name="connsiteY7" fmla="*/ 710181 h 949878"/>
              <a:gd name="connsiteX8" fmla="*/ 1873189 w 2716567"/>
              <a:gd name="connsiteY8" fmla="*/ 816712 h 949878"/>
              <a:gd name="connsiteX9" fmla="*/ 2121763 w 2716567"/>
              <a:gd name="connsiteY9" fmla="*/ 869979 h 949878"/>
              <a:gd name="connsiteX10" fmla="*/ 2716567 w 2716567"/>
              <a:gd name="connsiteY10" fmla="*/ 869979 h 949878"/>
              <a:gd name="connsiteX0" fmla="*/ 0 w 2716567"/>
              <a:gd name="connsiteY0" fmla="*/ 949878 h 949878"/>
              <a:gd name="connsiteX1" fmla="*/ 284085 w 2716567"/>
              <a:gd name="connsiteY1" fmla="*/ 426095 h 949878"/>
              <a:gd name="connsiteX2" fmla="*/ 603681 w 2716567"/>
              <a:gd name="connsiteY2" fmla="*/ 150887 h 949878"/>
              <a:gd name="connsiteX3" fmla="*/ 923277 w 2716567"/>
              <a:gd name="connsiteY3" fmla="*/ 62111 h 949878"/>
              <a:gd name="connsiteX4" fmla="*/ 1154097 w 2716567"/>
              <a:gd name="connsiteY4" fmla="*/ 17722 h 949878"/>
              <a:gd name="connsiteX5" fmla="*/ 1420427 w 2716567"/>
              <a:gd name="connsiteY5" fmla="*/ 44355 h 949878"/>
              <a:gd name="connsiteX6" fmla="*/ 1562470 w 2716567"/>
              <a:gd name="connsiteY6" fmla="*/ 488239 h 949878"/>
              <a:gd name="connsiteX7" fmla="*/ 1704512 w 2716567"/>
              <a:gd name="connsiteY7" fmla="*/ 710181 h 949878"/>
              <a:gd name="connsiteX8" fmla="*/ 1873189 w 2716567"/>
              <a:gd name="connsiteY8" fmla="*/ 816712 h 949878"/>
              <a:gd name="connsiteX9" fmla="*/ 2121763 w 2716567"/>
              <a:gd name="connsiteY9" fmla="*/ 869979 h 949878"/>
              <a:gd name="connsiteX10" fmla="*/ 2716567 w 2716567"/>
              <a:gd name="connsiteY10" fmla="*/ 869979 h 949878"/>
              <a:gd name="connsiteX0" fmla="*/ 0 w 2716567"/>
              <a:gd name="connsiteY0" fmla="*/ 949878 h 949878"/>
              <a:gd name="connsiteX1" fmla="*/ 284085 w 2716567"/>
              <a:gd name="connsiteY1" fmla="*/ 426095 h 949878"/>
              <a:gd name="connsiteX2" fmla="*/ 603681 w 2716567"/>
              <a:gd name="connsiteY2" fmla="*/ 150887 h 949878"/>
              <a:gd name="connsiteX3" fmla="*/ 923277 w 2716567"/>
              <a:gd name="connsiteY3" fmla="*/ 62111 h 949878"/>
              <a:gd name="connsiteX4" fmla="*/ 1154097 w 2716567"/>
              <a:gd name="connsiteY4" fmla="*/ 17722 h 949878"/>
              <a:gd name="connsiteX5" fmla="*/ 1420427 w 2716567"/>
              <a:gd name="connsiteY5" fmla="*/ 44355 h 949878"/>
              <a:gd name="connsiteX6" fmla="*/ 1562470 w 2716567"/>
              <a:gd name="connsiteY6" fmla="*/ 488239 h 949878"/>
              <a:gd name="connsiteX7" fmla="*/ 1704512 w 2716567"/>
              <a:gd name="connsiteY7" fmla="*/ 710181 h 949878"/>
              <a:gd name="connsiteX8" fmla="*/ 1873189 w 2716567"/>
              <a:gd name="connsiteY8" fmla="*/ 816712 h 949878"/>
              <a:gd name="connsiteX9" fmla="*/ 2121763 w 2716567"/>
              <a:gd name="connsiteY9" fmla="*/ 869979 h 949878"/>
              <a:gd name="connsiteX10" fmla="*/ 2716567 w 2716567"/>
              <a:gd name="connsiteY10" fmla="*/ 869979 h 949878"/>
              <a:gd name="connsiteX0" fmla="*/ 0 w 2716567"/>
              <a:gd name="connsiteY0" fmla="*/ 954206 h 954206"/>
              <a:gd name="connsiteX1" fmla="*/ 284085 w 2716567"/>
              <a:gd name="connsiteY1" fmla="*/ 430423 h 954206"/>
              <a:gd name="connsiteX2" fmla="*/ 603681 w 2716567"/>
              <a:gd name="connsiteY2" fmla="*/ 155215 h 954206"/>
              <a:gd name="connsiteX3" fmla="*/ 923277 w 2716567"/>
              <a:gd name="connsiteY3" fmla="*/ 66439 h 954206"/>
              <a:gd name="connsiteX4" fmla="*/ 1154097 w 2716567"/>
              <a:gd name="connsiteY4" fmla="*/ 22050 h 954206"/>
              <a:gd name="connsiteX5" fmla="*/ 1420427 w 2716567"/>
              <a:gd name="connsiteY5" fmla="*/ 48683 h 954206"/>
              <a:gd name="connsiteX6" fmla="*/ 1562470 w 2716567"/>
              <a:gd name="connsiteY6" fmla="*/ 492567 h 954206"/>
              <a:gd name="connsiteX7" fmla="*/ 1704512 w 2716567"/>
              <a:gd name="connsiteY7" fmla="*/ 714509 h 954206"/>
              <a:gd name="connsiteX8" fmla="*/ 1873189 w 2716567"/>
              <a:gd name="connsiteY8" fmla="*/ 821040 h 954206"/>
              <a:gd name="connsiteX9" fmla="*/ 2121763 w 2716567"/>
              <a:gd name="connsiteY9" fmla="*/ 874307 h 954206"/>
              <a:gd name="connsiteX10" fmla="*/ 2716567 w 2716567"/>
              <a:gd name="connsiteY10" fmla="*/ 874307 h 954206"/>
              <a:gd name="connsiteX0" fmla="*/ 0 w 2716567"/>
              <a:gd name="connsiteY0" fmla="*/ 941433 h 941433"/>
              <a:gd name="connsiteX1" fmla="*/ 284085 w 2716567"/>
              <a:gd name="connsiteY1" fmla="*/ 417650 h 941433"/>
              <a:gd name="connsiteX2" fmla="*/ 603681 w 2716567"/>
              <a:gd name="connsiteY2" fmla="*/ 142442 h 941433"/>
              <a:gd name="connsiteX3" fmla="*/ 923277 w 2716567"/>
              <a:gd name="connsiteY3" fmla="*/ 53666 h 941433"/>
              <a:gd name="connsiteX4" fmla="*/ 1149580 w 2716567"/>
              <a:gd name="connsiteY4" fmla="*/ 37852 h 941433"/>
              <a:gd name="connsiteX5" fmla="*/ 1420427 w 2716567"/>
              <a:gd name="connsiteY5" fmla="*/ 35910 h 941433"/>
              <a:gd name="connsiteX6" fmla="*/ 1562470 w 2716567"/>
              <a:gd name="connsiteY6" fmla="*/ 479794 h 941433"/>
              <a:gd name="connsiteX7" fmla="*/ 1704512 w 2716567"/>
              <a:gd name="connsiteY7" fmla="*/ 701736 h 941433"/>
              <a:gd name="connsiteX8" fmla="*/ 1873189 w 2716567"/>
              <a:gd name="connsiteY8" fmla="*/ 808267 h 941433"/>
              <a:gd name="connsiteX9" fmla="*/ 2121763 w 2716567"/>
              <a:gd name="connsiteY9" fmla="*/ 861534 h 941433"/>
              <a:gd name="connsiteX10" fmla="*/ 2716567 w 2716567"/>
              <a:gd name="connsiteY10" fmla="*/ 861534 h 941433"/>
              <a:gd name="connsiteX0" fmla="*/ 0 w 2716567"/>
              <a:gd name="connsiteY0" fmla="*/ 938414 h 938414"/>
              <a:gd name="connsiteX1" fmla="*/ 284085 w 2716567"/>
              <a:gd name="connsiteY1" fmla="*/ 414631 h 938414"/>
              <a:gd name="connsiteX2" fmla="*/ 603681 w 2716567"/>
              <a:gd name="connsiteY2" fmla="*/ 139423 h 938414"/>
              <a:gd name="connsiteX3" fmla="*/ 923277 w 2716567"/>
              <a:gd name="connsiteY3" fmla="*/ 50647 h 938414"/>
              <a:gd name="connsiteX4" fmla="*/ 1149580 w 2716567"/>
              <a:gd name="connsiteY4" fmla="*/ 34833 h 938414"/>
              <a:gd name="connsiteX5" fmla="*/ 1420427 w 2716567"/>
              <a:gd name="connsiteY5" fmla="*/ 32891 h 938414"/>
              <a:gd name="connsiteX6" fmla="*/ 1562470 w 2716567"/>
              <a:gd name="connsiteY6" fmla="*/ 476775 h 938414"/>
              <a:gd name="connsiteX7" fmla="*/ 1704512 w 2716567"/>
              <a:gd name="connsiteY7" fmla="*/ 698717 h 938414"/>
              <a:gd name="connsiteX8" fmla="*/ 1873189 w 2716567"/>
              <a:gd name="connsiteY8" fmla="*/ 805248 h 938414"/>
              <a:gd name="connsiteX9" fmla="*/ 2121763 w 2716567"/>
              <a:gd name="connsiteY9" fmla="*/ 858515 h 938414"/>
              <a:gd name="connsiteX10" fmla="*/ 2716567 w 2716567"/>
              <a:gd name="connsiteY10" fmla="*/ 858515 h 938414"/>
              <a:gd name="connsiteX0" fmla="*/ 0 w 2716567"/>
              <a:gd name="connsiteY0" fmla="*/ 938414 h 938414"/>
              <a:gd name="connsiteX1" fmla="*/ 284085 w 2716567"/>
              <a:gd name="connsiteY1" fmla="*/ 414631 h 938414"/>
              <a:gd name="connsiteX2" fmla="*/ 603681 w 2716567"/>
              <a:gd name="connsiteY2" fmla="*/ 139423 h 938414"/>
              <a:gd name="connsiteX3" fmla="*/ 923277 w 2716567"/>
              <a:gd name="connsiteY3" fmla="*/ 50647 h 938414"/>
              <a:gd name="connsiteX4" fmla="*/ 1149580 w 2716567"/>
              <a:gd name="connsiteY4" fmla="*/ 34833 h 938414"/>
              <a:gd name="connsiteX5" fmla="*/ 1420427 w 2716567"/>
              <a:gd name="connsiteY5" fmla="*/ 32891 h 938414"/>
              <a:gd name="connsiteX6" fmla="*/ 1562470 w 2716567"/>
              <a:gd name="connsiteY6" fmla="*/ 476775 h 938414"/>
              <a:gd name="connsiteX7" fmla="*/ 1704512 w 2716567"/>
              <a:gd name="connsiteY7" fmla="*/ 698717 h 938414"/>
              <a:gd name="connsiteX8" fmla="*/ 1873189 w 2716567"/>
              <a:gd name="connsiteY8" fmla="*/ 805248 h 938414"/>
              <a:gd name="connsiteX9" fmla="*/ 2121763 w 2716567"/>
              <a:gd name="connsiteY9" fmla="*/ 858515 h 938414"/>
              <a:gd name="connsiteX10" fmla="*/ 2716567 w 2716567"/>
              <a:gd name="connsiteY10" fmla="*/ 858515 h 938414"/>
              <a:gd name="connsiteX0" fmla="*/ 0 w 2716567"/>
              <a:gd name="connsiteY0" fmla="*/ 907372 h 907372"/>
              <a:gd name="connsiteX1" fmla="*/ 284085 w 2716567"/>
              <a:gd name="connsiteY1" fmla="*/ 383589 h 907372"/>
              <a:gd name="connsiteX2" fmla="*/ 603681 w 2716567"/>
              <a:gd name="connsiteY2" fmla="*/ 108381 h 907372"/>
              <a:gd name="connsiteX3" fmla="*/ 923277 w 2716567"/>
              <a:gd name="connsiteY3" fmla="*/ 19605 h 907372"/>
              <a:gd name="connsiteX4" fmla="*/ 1149580 w 2716567"/>
              <a:gd name="connsiteY4" fmla="*/ 3791 h 907372"/>
              <a:gd name="connsiteX5" fmla="*/ 1420427 w 2716567"/>
              <a:gd name="connsiteY5" fmla="*/ 1849 h 907372"/>
              <a:gd name="connsiteX6" fmla="*/ 1562470 w 2716567"/>
              <a:gd name="connsiteY6" fmla="*/ 445733 h 907372"/>
              <a:gd name="connsiteX7" fmla="*/ 1704512 w 2716567"/>
              <a:gd name="connsiteY7" fmla="*/ 667675 h 907372"/>
              <a:gd name="connsiteX8" fmla="*/ 1873189 w 2716567"/>
              <a:gd name="connsiteY8" fmla="*/ 774206 h 907372"/>
              <a:gd name="connsiteX9" fmla="*/ 2121763 w 2716567"/>
              <a:gd name="connsiteY9" fmla="*/ 827473 h 907372"/>
              <a:gd name="connsiteX10" fmla="*/ 2716567 w 2716567"/>
              <a:gd name="connsiteY10" fmla="*/ 827473 h 907372"/>
              <a:gd name="connsiteX0" fmla="*/ 0 w 2716567"/>
              <a:gd name="connsiteY0" fmla="*/ 907372 h 907372"/>
              <a:gd name="connsiteX1" fmla="*/ 284085 w 2716567"/>
              <a:gd name="connsiteY1" fmla="*/ 383589 h 907372"/>
              <a:gd name="connsiteX2" fmla="*/ 603681 w 2716567"/>
              <a:gd name="connsiteY2" fmla="*/ 108381 h 907372"/>
              <a:gd name="connsiteX3" fmla="*/ 923277 w 2716567"/>
              <a:gd name="connsiteY3" fmla="*/ 19605 h 907372"/>
              <a:gd name="connsiteX4" fmla="*/ 1149580 w 2716567"/>
              <a:gd name="connsiteY4" fmla="*/ 3791 h 907372"/>
              <a:gd name="connsiteX5" fmla="*/ 1420427 w 2716567"/>
              <a:gd name="connsiteY5" fmla="*/ 1849 h 907372"/>
              <a:gd name="connsiteX6" fmla="*/ 1562470 w 2716567"/>
              <a:gd name="connsiteY6" fmla="*/ 445733 h 907372"/>
              <a:gd name="connsiteX7" fmla="*/ 1722583 w 2716567"/>
              <a:gd name="connsiteY7" fmla="*/ 693075 h 907372"/>
              <a:gd name="connsiteX8" fmla="*/ 1873189 w 2716567"/>
              <a:gd name="connsiteY8" fmla="*/ 774206 h 907372"/>
              <a:gd name="connsiteX9" fmla="*/ 2121763 w 2716567"/>
              <a:gd name="connsiteY9" fmla="*/ 827473 h 907372"/>
              <a:gd name="connsiteX10" fmla="*/ 2716567 w 2716567"/>
              <a:gd name="connsiteY10" fmla="*/ 827473 h 907372"/>
              <a:gd name="connsiteX0" fmla="*/ 0 w 2716567"/>
              <a:gd name="connsiteY0" fmla="*/ 907372 h 907372"/>
              <a:gd name="connsiteX1" fmla="*/ 284085 w 2716567"/>
              <a:gd name="connsiteY1" fmla="*/ 383589 h 907372"/>
              <a:gd name="connsiteX2" fmla="*/ 603681 w 2716567"/>
              <a:gd name="connsiteY2" fmla="*/ 108381 h 907372"/>
              <a:gd name="connsiteX3" fmla="*/ 923277 w 2716567"/>
              <a:gd name="connsiteY3" fmla="*/ 19605 h 907372"/>
              <a:gd name="connsiteX4" fmla="*/ 1149580 w 2716567"/>
              <a:gd name="connsiteY4" fmla="*/ 3791 h 907372"/>
              <a:gd name="connsiteX5" fmla="*/ 1420427 w 2716567"/>
              <a:gd name="connsiteY5" fmla="*/ 1849 h 907372"/>
              <a:gd name="connsiteX6" fmla="*/ 1562470 w 2716567"/>
              <a:gd name="connsiteY6" fmla="*/ 445733 h 907372"/>
              <a:gd name="connsiteX7" fmla="*/ 1722583 w 2716567"/>
              <a:gd name="connsiteY7" fmla="*/ 693075 h 907372"/>
              <a:gd name="connsiteX8" fmla="*/ 1868672 w 2716567"/>
              <a:gd name="connsiteY8" fmla="*/ 796431 h 907372"/>
              <a:gd name="connsiteX9" fmla="*/ 2121763 w 2716567"/>
              <a:gd name="connsiteY9" fmla="*/ 827473 h 907372"/>
              <a:gd name="connsiteX10" fmla="*/ 2716567 w 2716567"/>
              <a:gd name="connsiteY10" fmla="*/ 827473 h 907372"/>
              <a:gd name="connsiteX0" fmla="*/ 0 w 2716567"/>
              <a:gd name="connsiteY0" fmla="*/ 907372 h 907372"/>
              <a:gd name="connsiteX1" fmla="*/ 284085 w 2716567"/>
              <a:gd name="connsiteY1" fmla="*/ 383589 h 907372"/>
              <a:gd name="connsiteX2" fmla="*/ 603681 w 2716567"/>
              <a:gd name="connsiteY2" fmla="*/ 108381 h 907372"/>
              <a:gd name="connsiteX3" fmla="*/ 923277 w 2716567"/>
              <a:gd name="connsiteY3" fmla="*/ 19605 h 907372"/>
              <a:gd name="connsiteX4" fmla="*/ 1149580 w 2716567"/>
              <a:gd name="connsiteY4" fmla="*/ 3791 h 907372"/>
              <a:gd name="connsiteX5" fmla="*/ 1420427 w 2716567"/>
              <a:gd name="connsiteY5" fmla="*/ 1849 h 907372"/>
              <a:gd name="connsiteX6" fmla="*/ 1562470 w 2716567"/>
              <a:gd name="connsiteY6" fmla="*/ 445733 h 907372"/>
              <a:gd name="connsiteX7" fmla="*/ 1722583 w 2716567"/>
              <a:gd name="connsiteY7" fmla="*/ 693075 h 907372"/>
              <a:gd name="connsiteX8" fmla="*/ 1868672 w 2716567"/>
              <a:gd name="connsiteY8" fmla="*/ 796431 h 907372"/>
              <a:gd name="connsiteX9" fmla="*/ 2121764 w 2716567"/>
              <a:gd name="connsiteY9" fmla="*/ 852873 h 907372"/>
              <a:gd name="connsiteX10" fmla="*/ 2716567 w 2716567"/>
              <a:gd name="connsiteY10" fmla="*/ 827473 h 907372"/>
              <a:gd name="connsiteX0" fmla="*/ 0 w 2703014"/>
              <a:gd name="connsiteY0" fmla="*/ 907372 h 907372"/>
              <a:gd name="connsiteX1" fmla="*/ 284085 w 2703014"/>
              <a:gd name="connsiteY1" fmla="*/ 383589 h 907372"/>
              <a:gd name="connsiteX2" fmla="*/ 603681 w 2703014"/>
              <a:gd name="connsiteY2" fmla="*/ 108381 h 907372"/>
              <a:gd name="connsiteX3" fmla="*/ 923277 w 2703014"/>
              <a:gd name="connsiteY3" fmla="*/ 19605 h 907372"/>
              <a:gd name="connsiteX4" fmla="*/ 1149580 w 2703014"/>
              <a:gd name="connsiteY4" fmla="*/ 3791 h 907372"/>
              <a:gd name="connsiteX5" fmla="*/ 1420427 w 2703014"/>
              <a:gd name="connsiteY5" fmla="*/ 1849 h 907372"/>
              <a:gd name="connsiteX6" fmla="*/ 1562470 w 2703014"/>
              <a:gd name="connsiteY6" fmla="*/ 445733 h 907372"/>
              <a:gd name="connsiteX7" fmla="*/ 1722583 w 2703014"/>
              <a:gd name="connsiteY7" fmla="*/ 693075 h 907372"/>
              <a:gd name="connsiteX8" fmla="*/ 1868672 w 2703014"/>
              <a:gd name="connsiteY8" fmla="*/ 796431 h 907372"/>
              <a:gd name="connsiteX9" fmla="*/ 2121764 w 2703014"/>
              <a:gd name="connsiteY9" fmla="*/ 852873 h 907372"/>
              <a:gd name="connsiteX10" fmla="*/ 2703014 w 2703014"/>
              <a:gd name="connsiteY10" fmla="*/ 852873 h 907372"/>
              <a:gd name="connsiteX0" fmla="*/ 0 w 2703014"/>
              <a:gd name="connsiteY0" fmla="*/ 907372 h 907372"/>
              <a:gd name="connsiteX1" fmla="*/ 284085 w 2703014"/>
              <a:gd name="connsiteY1" fmla="*/ 383589 h 907372"/>
              <a:gd name="connsiteX2" fmla="*/ 603681 w 2703014"/>
              <a:gd name="connsiteY2" fmla="*/ 108381 h 907372"/>
              <a:gd name="connsiteX3" fmla="*/ 923277 w 2703014"/>
              <a:gd name="connsiteY3" fmla="*/ 19605 h 907372"/>
              <a:gd name="connsiteX4" fmla="*/ 1149580 w 2703014"/>
              <a:gd name="connsiteY4" fmla="*/ 3791 h 907372"/>
              <a:gd name="connsiteX5" fmla="*/ 1420427 w 2703014"/>
              <a:gd name="connsiteY5" fmla="*/ 1849 h 907372"/>
              <a:gd name="connsiteX6" fmla="*/ 1562470 w 2703014"/>
              <a:gd name="connsiteY6" fmla="*/ 445733 h 907372"/>
              <a:gd name="connsiteX7" fmla="*/ 1722583 w 2703014"/>
              <a:gd name="connsiteY7" fmla="*/ 693075 h 907372"/>
              <a:gd name="connsiteX8" fmla="*/ 1868672 w 2703014"/>
              <a:gd name="connsiteY8" fmla="*/ 796431 h 907372"/>
              <a:gd name="connsiteX9" fmla="*/ 2121764 w 2703014"/>
              <a:gd name="connsiteY9" fmla="*/ 852873 h 907372"/>
              <a:gd name="connsiteX10" fmla="*/ 2703014 w 2703014"/>
              <a:gd name="connsiteY10" fmla="*/ 852873 h 907372"/>
              <a:gd name="connsiteX0" fmla="*/ 0 w 2703014"/>
              <a:gd name="connsiteY0" fmla="*/ 907372 h 907372"/>
              <a:gd name="connsiteX1" fmla="*/ 284085 w 2703014"/>
              <a:gd name="connsiteY1" fmla="*/ 383589 h 907372"/>
              <a:gd name="connsiteX2" fmla="*/ 603681 w 2703014"/>
              <a:gd name="connsiteY2" fmla="*/ 108381 h 907372"/>
              <a:gd name="connsiteX3" fmla="*/ 923277 w 2703014"/>
              <a:gd name="connsiteY3" fmla="*/ 19605 h 907372"/>
              <a:gd name="connsiteX4" fmla="*/ 1149580 w 2703014"/>
              <a:gd name="connsiteY4" fmla="*/ 3791 h 907372"/>
              <a:gd name="connsiteX5" fmla="*/ 1420427 w 2703014"/>
              <a:gd name="connsiteY5" fmla="*/ 1849 h 907372"/>
              <a:gd name="connsiteX6" fmla="*/ 1562470 w 2703014"/>
              <a:gd name="connsiteY6" fmla="*/ 445733 h 907372"/>
              <a:gd name="connsiteX7" fmla="*/ 1722583 w 2703014"/>
              <a:gd name="connsiteY7" fmla="*/ 693075 h 907372"/>
              <a:gd name="connsiteX8" fmla="*/ 1868672 w 2703014"/>
              <a:gd name="connsiteY8" fmla="*/ 796431 h 907372"/>
              <a:gd name="connsiteX9" fmla="*/ 2121764 w 2703014"/>
              <a:gd name="connsiteY9" fmla="*/ 852873 h 907372"/>
              <a:gd name="connsiteX10" fmla="*/ 2703014 w 2703014"/>
              <a:gd name="connsiteY10" fmla="*/ 852873 h 907372"/>
              <a:gd name="connsiteX0" fmla="*/ 0 w 2121764"/>
              <a:gd name="connsiteY0" fmla="*/ 907372 h 907372"/>
              <a:gd name="connsiteX1" fmla="*/ 284085 w 2121764"/>
              <a:gd name="connsiteY1" fmla="*/ 383589 h 907372"/>
              <a:gd name="connsiteX2" fmla="*/ 603681 w 2121764"/>
              <a:gd name="connsiteY2" fmla="*/ 108381 h 907372"/>
              <a:gd name="connsiteX3" fmla="*/ 923277 w 2121764"/>
              <a:gd name="connsiteY3" fmla="*/ 19605 h 907372"/>
              <a:gd name="connsiteX4" fmla="*/ 1149580 w 2121764"/>
              <a:gd name="connsiteY4" fmla="*/ 3791 h 907372"/>
              <a:gd name="connsiteX5" fmla="*/ 1420427 w 2121764"/>
              <a:gd name="connsiteY5" fmla="*/ 1849 h 907372"/>
              <a:gd name="connsiteX6" fmla="*/ 1562470 w 2121764"/>
              <a:gd name="connsiteY6" fmla="*/ 445733 h 907372"/>
              <a:gd name="connsiteX7" fmla="*/ 1722583 w 2121764"/>
              <a:gd name="connsiteY7" fmla="*/ 693075 h 907372"/>
              <a:gd name="connsiteX8" fmla="*/ 1868672 w 2121764"/>
              <a:gd name="connsiteY8" fmla="*/ 796431 h 907372"/>
              <a:gd name="connsiteX9" fmla="*/ 2121764 w 2121764"/>
              <a:gd name="connsiteY9" fmla="*/ 852873 h 907372"/>
              <a:gd name="connsiteX0" fmla="*/ 0 w 1868672"/>
              <a:gd name="connsiteY0" fmla="*/ 907372 h 907372"/>
              <a:gd name="connsiteX1" fmla="*/ 284085 w 1868672"/>
              <a:gd name="connsiteY1" fmla="*/ 383589 h 907372"/>
              <a:gd name="connsiteX2" fmla="*/ 603681 w 1868672"/>
              <a:gd name="connsiteY2" fmla="*/ 108381 h 907372"/>
              <a:gd name="connsiteX3" fmla="*/ 923277 w 1868672"/>
              <a:gd name="connsiteY3" fmla="*/ 19605 h 907372"/>
              <a:gd name="connsiteX4" fmla="*/ 1149580 w 1868672"/>
              <a:gd name="connsiteY4" fmla="*/ 3791 h 907372"/>
              <a:gd name="connsiteX5" fmla="*/ 1420427 w 1868672"/>
              <a:gd name="connsiteY5" fmla="*/ 1849 h 907372"/>
              <a:gd name="connsiteX6" fmla="*/ 1562470 w 1868672"/>
              <a:gd name="connsiteY6" fmla="*/ 445733 h 907372"/>
              <a:gd name="connsiteX7" fmla="*/ 1722583 w 1868672"/>
              <a:gd name="connsiteY7" fmla="*/ 693075 h 907372"/>
              <a:gd name="connsiteX8" fmla="*/ 1868672 w 1868672"/>
              <a:gd name="connsiteY8" fmla="*/ 796431 h 907372"/>
              <a:gd name="connsiteX0" fmla="*/ 0 w 1722583"/>
              <a:gd name="connsiteY0" fmla="*/ 907372 h 907372"/>
              <a:gd name="connsiteX1" fmla="*/ 284085 w 1722583"/>
              <a:gd name="connsiteY1" fmla="*/ 383589 h 907372"/>
              <a:gd name="connsiteX2" fmla="*/ 603681 w 1722583"/>
              <a:gd name="connsiteY2" fmla="*/ 108381 h 907372"/>
              <a:gd name="connsiteX3" fmla="*/ 923277 w 1722583"/>
              <a:gd name="connsiteY3" fmla="*/ 19605 h 907372"/>
              <a:gd name="connsiteX4" fmla="*/ 1149580 w 1722583"/>
              <a:gd name="connsiteY4" fmla="*/ 3791 h 907372"/>
              <a:gd name="connsiteX5" fmla="*/ 1420427 w 1722583"/>
              <a:gd name="connsiteY5" fmla="*/ 1849 h 907372"/>
              <a:gd name="connsiteX6" fmla="*/ 1562470 w 1722583"/>
              <a:gd name="connsiteY6" fmla="*/ 445733 h 907372"/>
              <a:gd name="connsiteX7" fmla="*/ 1722583 w 1722583"/>
              <a:gd name="connsiteY7" fmla="*/ 693075 h 907372"/>
              <a:gd name="connsiteX0" fmla="*/ 0 w 1562470"/>
              <a:gd name="connsiteY0" fmla="*/ 907372 h 907372"/>
              <a:gd name="connsiteX1" fmla="*/ 284085 w 1562470"/>
              <a:gd name="connsiteY1" fmla="*/ 383589 h 907372"/>
              <a:gd name="connsiteX2" fmla="*/ 603681 w 1562470"/>
              <a:gd name="connsiteY2" fmla="*/ 108381 h 907372"/>
              <a:gd name="connsiteX3" fmla="*/ 923277 w 1562470"/>
              <a:gd name="connsiteY3" fmla="*/ 19605 h 907372"/>
              <a:gd name="connsiteX4" fmla="*/ 1149580 w 1562470"/>
              <a:gd name="connsiteY4" fmla="*/ 3791 h 907372"/>
              <a:gd name="connsiteX5" fmla="*/ 1420427 w 1562470"/>
              <a:gd name="connsiteY5" fmla="*/ 1849 h 907372"/>
              <a:gd name="connsiteX6" fmla="*/ 1562470 w 1562470"/>
              <a:gd name="connsiteY6" fmla="*/ 445733 h 907372"/>
              <a:gd name="connsiteX0" fmla="*/ 0 w 1420428"/>
              <a:gd name="connsiteY0" fmla="*/ 907372 h 907372"/>
              <a:gd name="connsiteX1" fmla="*/ 284085 w 1420428"/>
              <a:gd name="connsiteY1" fmla="*/ 383589 h 907372"/>
              <a:gd name="connsiteX2" fmla="*/ 603681 w 1420428"/>
              <a:gd name="connsiteY2" fmla="*/ 108381 h 907372"/>
              <a:gd name="connsiteX3" fmla="*/ 923277 w 1420428"/>
              <a:gd name="connsiteY3" fmla="*/ 19605 h 907372"/>
              <a:gd name="connsiteX4" fmla="*/ 1149580 w 1420428"/>
              <a:gd name="connsiteY4" fmla="*/ 3791 h 907372"/>
              <a:gd name="connsiteX5" fmla="*/ 1420427 w 1420428"/>
              <a:gd name="connsiteY5" fmla="*/ 1849 h 907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0428" h="907372">
                <a:moveTo>
                  <a:pt x="0" y="907372"/>
                </a:moveTo>
                <a:cubicBezTo>
                  <a:pt x="91736" y="712063"/>
                  <a:pt x="183472" y="516754"/>
                  <a:pt x="284085" y="383589"/>
                </a:cubicBezTo>
                <a:cubicBezTo>
                  <a:pt x="384699" y="250424"/>
                  <a:pt x="484516" y="169045"/>
                  <a:pt x="603681" y="108381"/>
                </a:cubicBezTo>
                <a:cubicBezTo>
                  <a:pt x="722846" y="47717"/>
                  <a:pt x="832294" y="37037"/>
                  <a:pt x="923277" y="19605"/>
                </a:cubicBezTo>
                <a:cubicBezTo>
                  <a:pt x="1014260" y="2173"/>
                  <a:pt x="1066722" y="6750"/>
                  <a:pt x="1149580" y="3791"/>
                </a:cubicBezTo>
                <a:cubicBezTo>
                  <a:pt x="1232438" y="832"/>
                  <a:pt x="1315471" y="-1958"/>
                  <a:pt x="1420427" y="1849"/>
                </a:cubicBezTo>
              </a:path>
            </a:pathLst>
          </a:cu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Freeform 38"/>
          <p:cNvSpPr/>
          <p:nvPr/>
        </p:nvSpPr>
        <p:spPr>
          <a:xfrm flipV="1">
            <a:off x="2538992" y="5396589"/>
            <a:ext cx="998272" cy="907372"/>
          </a:xfrm>
          <a:custGeom>
            <a:avLst/>
            <a:gdLst>
              <a:gd name="connsiteX0" fmla="*/ 0 w 2716567"/>
              <a:gd name="connsiteY0" fmla="*/ 939070 h 939070"/>
              <a:gd name="connsiteX1" fmla="*/ 284085 w 2716567"/>
              <a:gd name="connsiteY1" fmla="*/ 415287 h 939070"/>
              <a:gd name="connsiteX2" fmla="*/ 603681 w 2716567"/>
              <a:gd name="connsiteY2" fmla="*/ 140079 h 939070"/>
              <a:gd name="connsiteX3" fmla="*/ 923277 w 2716567"/>
              <a:gd name="connsiteY3" fmla="*/ 51303 h 939070"/>
              <a:gd name="connsiteX4" fmla="*/ 1154097 w 2716567"/>
              <a:gd name="connsiteY4" fmla="*/ 33547 h 939070"/>
              <a:gd name="connsiteX5" fmla="*/ 1420427 w 2716567"/>
              <a:gd name="connsiteY5" fmla="*/ 33547 h 939070"/>
              <a:gd name="connsiteX6" fmla="*/ 1526959 w 2716567"/>
              <a:gd name="connsiteY6" fmla="*/ 477431 h 939070"/>
              <a:gd name="connsiteX7" fmla="*/ 1704512 w 2716567"/>
              <a:gd name="connsiteY7" fmla="*/ 699373 h 939070"/>
              <a:gd name="connsiteX8" fmla="*/ 1882066 w 2716567"/>
              <a:gd name="connsiteY8" fmla="*/ 788149 h 939070"/>
              <a:gd name="connsiteX9" fmla="*/ 2121763 w 2716567"/>
              <a:gd name="connsiteY9" fmla="*/ 859171 h 939070"/>
              <a:gd name="connsiteX10" fmla="*/ 2716567 w 2716567"/>
              <a:gd name="connsiteY10" fmla="*/ 859171 h 939070"/>
              <a:gd name="connsiteX11" fmla="*/ 2716567 w 2716567"/>
              <a:gd name="connsiteY11" fmla="*/ 859171 h 939070"/>
              <a:gd name="connsiteX0" fmla="*/ 0 w 2716567"/>
              <a:gd name="connsiteY0" fmla="*/ 911506 h 911506"/>
              <a:gd name="connsiteX1" fmla="*/ 284085 w 2716567"/>
              <a:gd name="connsiteY1" fmla="*/ 387723 h 911506"/>
              <a:gd name="connsiteX2" fmla="*/ 603681 w 2716567"/>
              <a:gd name="connsiteY2" fmla="*/ 112515 h 911506"/>
              <a:gd name="connsiteX3" fmla="*/ 923277 w 2716567"/>
              <a:gd name="connsiteY3" fmla="*/ 23739 h 911506"/>
              <a:gd name="connsiteX4" fmla="*/ 1154097 w 2716567"/>
              <a:gd name="connsiteY4" fmla="*/ 5983 h 911506"/>
              <a:gd name="connsiteX5" fmla="*/ 1420427 w 2716567"/>
              <a:gd name="connsiteY5" fmla="*/ 5983 h 911506"/>
              <a:gd name="connsiteX6" fmla="*/ 1526959 w 2716567"/>
              <a:gd name="connsiteY6" fmla="*/ 449867 h 911506"/>
              <a:gd name="connsiteX7" fmla="*/ 1704512 w 2716567"/>
              <a:gd name="connsiteY7" fmla="*/ 671809 h 911506"/>
              <a:gd name="connsiteX8" fmla="*/ 1882066 w 2716567"/>
              <a:gd name="connsiteY8" fmla="*/ 760585 h 911506"/>
              <a:gd name="connsiteX9" fmla="*/ 2121763 w 2716567"/>
              <a:gd name="connsiteY9" fmla="*/ 831607 h 911506"/>
              <a:gd name="connsiteX10" fmla="*/ 2716567 w 2716567"/>
              <a:gd name="connsiteY10" fmla="*/ 831607 h 911506"/>
              <a:gd name="connsiteX11" fmla="*/ 2716567 w 2716567"/>
              <a:gd name="connsiteY11" fmla="*/ 831607 h 911506"/>
              <a:gd name="connsiteX0" fmla="*/ 0 w 2716567"/>
              <a:gd name="connsiteY0" fmla="*/ 937755 h 937755"/>
              <a:gd name="connsiteX1" fmla="*/ 284085 w 2716567"/>
              <a:gd name="connsiteY1" fmla="*/ 413972 h 937755"/>
              <a:gd name="connsiteX2" fmla="*/ 603681 w 2716567"/>
              <a:gd name="connsiteY2" fmla="*/ 138764 h 937755"/>
              <a:gd name="connsiteX3" fmla="*/ 923277 w 2716567"/>
              <a:gd name="connsiteY3" fmla="*/ 49988 h 937755"/>
              <a:gd name="connsiteX4" fmla="*/ 1154097 w 2716567"/>
              <a:gd name="connsiteY4" fmla="*/ 32232 h 937755"/>
              <a:gd name="connsiteX5" fmla="*/ 1420427 w 2716567"/>
              <a:gd name="connsiteY5" fmla="*/ 32232 h 937755"/>
              <a:gd name="connsiteX6" fmla="*/ 1589103 w 2716567"/>
              <a:gd name="connsiteY6" fmla="*/ 458361 h 937755"/>
              <a:gd name="connsiteX7" fmla="*/ 1704512 w 2716567"/>
              <a:gd name="connsiteY7" fmla="*/ 698058 h 937755"/>
              <a:gd name="connsiteX8" fmla="*/ 1882066 w 2716567"/>
              <a:gd name="connsiteY8" fmla="*/ 786834 h 937755"/>
              <a:gd name="connsiteX9" fmla="*/ 2121763 w 2716567"/>
              <a:gd name="connsiteY9" fmla="*/ 857856 h 937755"/>
              <a:gd name="connsiteX10" fmla="*/ 2716567 w 2716567"/>
              <a:gd name="connsiteY10" fmla="*/ 857856 h 937755"/>
              <a:gd name="connsiteX11" fmla="*/ 2716567 w 2716567"/>
              <a:gd name="connsiteY11" fmla="*/ 857856 h 937755"/>
              <a:gd name="connsiteX0" fmla="*/ 0 w 2716567"/>
              <a:gd name="connsiteY0" fmla="*/ 937755 h 937755"/>
              <a:gd name="connsiteX1" fmla="*/ 284085 w 2716567"/>
              <a:gd name="connsiteY1" fmla="*/ 413972 h 937755"/>
              <a:gd name="connsiteX2" fmla="*/ 603681 w 2716567"/>
              <a:gd name="connsiteY2" fmla="*/ 138764 h 937755"/>
              <a:gd name="connsiteX3" fmla="*/ 923277 w 2716567"/>
              <a:gd name="connsiteY3" fmla="*/ 49988 h 937755"/>
              <a:gd name="connsiteX4" fmla="*/ 1154097 w 2716567"/>
              <a:gd name="connsiteY4" fmla="*/ 32232 h 937755"/>
              <a:gd name="connsiteX5" fmla="*/ 1420427 w 2716567"/>
              <a:gd name="connsiteY5" fmla="*/ 32232 h 937755"/>
              <a:gd name="connsiteX6" fmla="*/ 1589103 w 2716567"/>
              <a:gd name="connsiteY6" fmla="*/ 458361 h 937755"/>
              <a:gd name="connsiteX7" fmla="*/ 1704512 w 2716567"/>
              <a:gd name="connsiteY7" fmla="*/ 698058 h 937755"/>
              <a:gd name="connsiteX8" fmla="*/ 1882066 w 2716567"/>
              <a:gd name="connsiteY8" fmla="*/ 786834 h 937755"/>
              <a:gd name="connsiteX9" fmla="*/ 2121763 w 2716567"/>
              <a:gd name="connsiteY9" fmla="*/ 857856 h 937755"/>
              <a:gd name="connsiteX10" fmla="*/ 2716567 w 2716567"/>
              <a:gd name="connsiteY10" fmla="*/ 857856 h 937755"/>
              <a:gd name="connsiteX11" fmla="*/ 2716567 w 2716567"/>
              <a:gd name="connsiteY11" fmla="*/ 857856 h 937755"/>
              <a:gd name="connsiteX0" fmla="*/ 0 w 2716567"/>
              <a:gd name="connsiteY0" fmla="*/ 948656 h 948656"/>
              <a:gd name="connsiteX1" fmla="*/ 284085 w 2716567"/>
              <a:gd name="connsiteY1" fmla="*/ 424873 h 948656"/>
              <a:gd name="connsiteX2" fmla="*/ 603681 w 2716567"/>
              <a:gd name="connsiteY2" fmla="*/ 149665 h 948656"/>
              <a:gd name="connsiteX3" fmla="*/ 923277 w 2716567"/>
              <a:gd name="connsiteY3" fmla="*/ 60889 h 948656"/>
              <a:gd name="connsiteX4" fmla="*/ 1154097 w 2716567"/>
              <a:gd name="connsiteY4" fmla="*/ 16500 h 948656"/>
              <a:gd name="connsiteX5" fmla="*/ 1420427 w 2716567"/>
              <a:gd name="connsiteY5" fmla="*/ 43133 h 948656"/>
              <a:gd name="connsiteX6" fmla="*/ 1589103 w 2716567"/>
              <a:gd name="connsiteY6" fmla="*/ 469262 h 948656"/>
              <a:gd name="connsiteX7" fmla="*/ 1704512 w 2716567"/>
              <a:gd name="connsiteY7" fmla="*/ 708959 h 948656"/>
              <a:gd name="connsiteX8" fmla="*/ 1882066 w 2716567"/>
              <a:gd name="connsiteY8" fmla="*/ 797735 h 948656"/>
              <a:gd name="connsiteX9" fmla="*/ 2121763 w 2716567"/>
              <a:gd name="connsiteY9" fmla="*/ 868757 h 948656"/>
              <a:gd name="connsiteX10" fmla="*/ 2716567 w 2716567"/>
              <a:gd name="connsiteY10" fmla="*/ 868757 h 948656"/>
              <a:gd name="connsiteX11" fmla="*/ 2716567 w 2716567"/>
              <a:gd name="connsiteY11" fmla="*/ 868757 h 948656"/>
              <a:gd name="connsiteX0" fmla="*/ 0 w 2716567"/>
              <a:gd name="connsiteY0" fmla="*/ 948656 h 948656"/>
              <a:gd name="connsiteX1" fmla="*/ 284085 w 2716567"/>
              <a:gd name="connsiteY1" fmla="*/ 424873 h 948656"/>
              <a:gd name="connsiteX2" fmla="*/ 603681 w 2716567"/>
              <a:gd name="connsiteY2" fmla="*/ 149665 h 948656"/>
              <a:gd name="connsiteX3" fmla="*/ 923277 w 2716567"/>
              <a:gd name="connsiteY3" fmla="*/ 60889 h 948656"/>
              <a:gd name="connsiteX4" fmla="*/ 1154097 w 2716567"/>
              <a:gd name="connsiteY4" fmla="*/ 16500 h 948656"/>
              <a:gd name="connsiteX5" fmla="*/ 1420427 w 2716567"/>
              <a:gd name="connsiteY5" fmla="*/ 43133 h 948656"/>
              <a:gd name="connsiteX6" fmla="*/ 1589103 w 2716567"/>
              <a:gd name="connsiteY6" fmla="*/ 469262 h 948656"/>
              <a:gd name="connsiteX7" fmla="*/ 1704512 w 2716567"/>
              <a:gd name="connsiteY7" fmla="*/ 708959 h 948656"/>
              <a:gd name="connsiteX8" fmla="*/ 1882066 w 2716567"/>
              <a:gd name="connsiteY8" fmla="*/ 797735 h 948656"/>
              <a:gd name="connsiteX9" fmla="*/ 2121763 w 2716567"/>
              <a:gd name="connsiteY9" fmla="*/ 868757 h 948656"/>
              <a:gd name="connsiteX10" fmla="*/ 2716567 w 2716567"/>
              <a:gd name="connsiteY10" fmla="*/ 868757 h 948656"/>
              <a:gd name="connsiteX11" fmla="*/ 2716567 w 2716567"/>
              <a:gd name="connsiteY11" fmla="*/ 868757 h 948656"/>
              <a:gd name="connsiteX0" fmla="*/ 0 w 2716567"/>
              <a:gd name="connsiteY0" fmla="*/ 949878 h 949878"/>
              <a:gd name="connsiteX1" fmla="*/ 284085 w 2716567"/>
              <a:gd name="connsiteY1" fmla="*/ 426095 h 949878"/>
              <a:gd name="connsiteX2" fmla="*/ 603681 w 2716567"/>
              <a:gd name="connsiteY2" fmla="*/ 150887 h 949878"/>
              <a:gd name="connsiteX3" fmla="*/ 923277 w 2716567"/>
              <a:gd name="connsiteY3" fmla="*/ 62111 h 949878"/>
              <a:gd name="connsiteX4" fmla="*/ 1154097 w 2716567"/>
              <a:gd name="connsiteY4" fmla="*/ 17722 h 949878"/>
              <a:gd name="connsiteX5" fmla="*/ 1420427 w 2716567"/>
              <a:gd name="connsiteY5" fmla="*/ 44355 h 949878"/>
              <a:gd name="connsiteX6" fmla="*/ 1562470 w 2716567"/>
              <a:gd name="connsiteY6" fmla="*/ 488239 h 949878"/>
              <a:gd name="connsiteX7" fmla="*/ 1704512 w 2716567"/>
              <a:gd name="connsiteY7" fmla="*/ 710181 h 949878"/>
              <a:gd name="connsiteX8" fmla="*/ 1882066 w 2716567"/>
              <a:gd name="connsiteY8" fmla="*/ 798957 h 949878"/>
              <a:gd name="connsiteX9" fmla="*/ 2121763 w 2716567"/>
              <a:gd name="connsiteY9" fmla="*/ 869979 h 949878"/>
              <a:gd name="connsiteX10" fmla="*/ 2716567 w 2716567"/>
              <a:gd name="connsiteY10" fmla="*/ 869979 h 949878"/>
              <a:gd name="connsiteX11" fmla="*/ 2716567 w 2716567"/>
              <a:gd name="connsiteY11" fmla="*/ 869979 h 949878"/>
              <a:gd name="connsiteX0" fmla="*/ 0 w 2716567"/>
              <a:gd name="connsiteY0" fmla="*/ 949878 h 949878"/>
              <a:gd name="connsiteX1" fmla="*/ 284085 w 2716567"/>
              <a:gd name="connsiteY1" fmla="*/ 426095 h 949878"/>
              <a:gd name="connsiteX2" fmla="*/ 603681 w 2716567"/>
              <a:gd name="connsiteY2" fmla="*/ 150887 h 949878"/>
              <a:gd name="connsiteX3" fmla="*/ 923277 w 2716567"/>
              <a:gd name="connsiteY3" fmla="*/ 62111 h 949878"/>
              <a:gd name="connsiteX4" fmla="*/ 1154097 w 2716567"/>
              <a:gd name="connsiteY4" fmla="*/ 17722 h 949878"/>
              <a:gd name="connsiteX5" fmla="*/ 1420427 w 2716567"/>
              <a:gd name="connsiteY5" fmla="*/ 44355 h 949878"/>
              <a:gd name="connsiteX6" fmla="*/ 1562470 w 2716567"/>
              <a:gd name="connsiteY6" fmla="*/ 488239 h 949878"/>
              <a:gd name="connsiteX7" fmla="*/ 1704512 w 2716567"/>
              <a:gd name="connsiteY7" fmla="*/ 710181 h 949878"/>
              <a:gd name="connsiteX8" fmla="*/ 1873189 w 2716567"/>
              <a:gd name="connsiteY8" fmla="*/ 816712 h 949878"/>
              <a:gd name="connsiteX9" fmla="*/ 2121763 w 2716567"/>
              <a:gd name="connsiteY9" fmla="*/ 869979 h 949878"/>
              <a:gd name="connsiteX10" fmla="*/ 2716567 w 2716567"/>
              <a:gd name="connsiteY10" fmla="*/ 869979 h 949878"/>
              <a:gd name="connsiteX11" fmla="*/ 2716567 w 2716567"/>
              <a:gd name="connsiteY11" fmla="*/ 869979 h 949878"/>
              <a:gd name="connsiteX0" fmla="*/ 0 w 2716567"/>
              <a:gd name="connsiteY0" fmla="*/ 949878 h 949878"/>
              <a:gd name="connsiteX1" fmla="*/ 284085 w 2716567"/>
              <a:gd name="connsiteY1" fmla="*/ 426095 h 949878"/>
              <a:gd name="connsiteX2" fmla="*/ 603681 w 2716567"/>
              <a:gd name="connsiteY2" fmla="*/ 150887 h 949878"/>
              <a:gd name="connsiteX3" fmla="*/ 923277 w 2716567"/>
              <a:gd name="connsiteY3" fmla="*/ 62111 h 949878"/>
              <a:gd name="connsiteX4" fmla="*/ 1154097 w 2716567"/>
              <a:gd name="connsiteY4" fmla="*/ 17722 h 949878"/>
              <a:gd name="connsiteX5" fmla="*/ 1420427 w 2716567"/>
              <a:gd name="connsiteY5" fmla="*/ 44355 h 949878"/>
              <a:gd name="connsiteX6" fmla="*/ 1562470 w 2716567"/>
              <a:gd name="connsiteY6" fmla="*/ 488239 h 949878"/>
              <a:gd name="connsiteX7" fmla="*/ 1704512 w 2716567"/>
              <a:gd name="connsiteY7" fmla="*/ 710181 h 949878"/>
              <a:gd name="connsiteX8" fmla="*/ 1873189 w 2716567"/>
              <a:gd name="connsiteY8" fmla="*/ 816712 h 949878"/>
              <a:gd name="connsiteX9" fmla="*/ 2121763 w 2716567"/>
              <a:gd name="connsiteY9" fmla="*/ 869979 h 949878"/>
              <a:gd name="connsiteX10" fmla="*/ 2716567 w 2716567"/>
              <a:gd name="connsiteY10" fmla="*/ 869979 h 949878"/>
              <a:gd name="connsiteX0" fmla="*/ 0 w 2716567"/>
              <a:gd name="connsiteY0" fmla="*/ 949878 h 949878"/>
              <a:gd name="connsiteX1" fmla="*/ 284085 w 2716567"/>
              <a:gd name="connsiteY1" fmla="*/ 426095 h 949878"/>
              <a:gd name="connsiteX2" fmla="*/ 603681 w 2716567"/>
              <a:gd name="connsiteY2" fmla="*/ 150887 h 949878"/>
              <a:gd name="connsiteX3" fmla="*/ 923277 w 2716567"/>
              <a:gd name="connsiteY3" fmla="*/ 62111 h 949878"/>
              <a:gd name="connsiteX4" fmla="*/ 1154097 w 2716567"/>
              <a:gd name="connsiteY4" fmla="*/ 17722 h 949878"/>
              <a:gd name="connsiteX5" fmla="*/ 1420427 w 2716567"/>
              <a:gd name="connsiteY5" fmla="*/ 44355 h 949878"/>
              <a:gd name="connsiteX6" fmla="*/ 1562470 w 2716567"/>
              <a:gd name="connsiteY6" fmla="*/ 488239 h 949878"/>
              <a:gd name="connsiteX7" fmla="*/ 1704512 w 2716567"/>
              <a:gd name="connsiteY7" fmla="*/ 710181 h 949878"/>
              <a:gd name="connsiteX8" fmla="*/ 1873189 w 2716567"/>
              <a:gd name="connsiteY8" fmla="*/ 816712 h 949878"/>
              <a:gd name="connsiteX9" fmla="*/ 2121763 w 2716567"/>
              <a:gd name="connsiteY9" fmla="*/ 869979 h 949878"/>
              <a:gd name="connsiteX10" fmla="*/ 2716567 w 2716567"/>
              <a:gd name="connsiteY10" fmla="*/ 869979 h 949878"/>
              <a:gd name="connsiteX0" fmla="*/ 0 w 2716567"/>
              <a:gd name="connsiteY0" fmla="*/ 949878 h 949878"/>
              <a:gd name="connsiteX1" fmla="*/ 284085 w 2716567"/>
              <a:gd name="connsiteY1" fmla="*/ 426095 h 949878"/>
              <a:gd name="connsiteX2" fmla="*/ 603681 w 2716567"/>
              <a:gd name="connsiteY2" fmla="*/ 150887 h 949878"/>
              <a:gd name="connsiteX3" fmla="*/ 923277 w 2716567"/>
              <a:gd name="connsiteY3" fmla="*/ 62111 h 949878"/>
              <a:gd name="connsiteX4" fmla="*/ 1154097 w 2716567"/>
              <a:gd name="connsiteY4" fmla="*/ 17722 h 949878"/>
              <a:gd name="connsiteX5" fmla="*/ 1420427 w 2716567"/>
              <a:gd name="connsiteY5" fmla="*/ 44355 h 949878"/>
              <a:gd name="connsiteX6" fmla="*/ 1562470 w 2716567"/>
              <a:gd name="connsiteY6" fmla="*/ 488239 h 949878"/>
              <a:gd name="connsiteX7" fmla="*/ 1704512 w 2716567"/>
              <a:gd name="connsiteY7" fmla="*/ 710181 h 949878"/>
              <a:gd name="connsiteX8" fmla="*/ 1873189 w 2716567"/>
              <a:gd name="connsiteY8" fmla="*/ 816712 h 949878"/>
              <a:gd name="connsiteX9" fmla="*/ 2121763 w 2716567"/>
              <a:gd name="connsiteY9" fmla="*/ 869979 h 949878"/>
              <a:gd name="connsiteX10" fmla="*/ 2716567 w 2716567"/>
              <a:gd name="connsiteY10" fmla="*/ 869979 h 949878"/>
              <a:gd name="connsiteX0" fmla="*/ 0 w 2716567"/>
              <a:gd name="connsiteY0" fmla="*/ 954206 h 954206"/>
              <a:gd name="connsiteX1" fmla="*/ 284085 w 2716567"/>
              <a:gd name="connsiteY1" fmla="*/ 430423 h 954206"/>
              <a:gd name="connsiteX2" fmla="*/ 603681 w 2716567"/>
              <a:gd name="connsiteY2" fmla="*/ 155215 h 954206"/>
              <a:gd name="connsiteX3" fmla="*/ 923277 w 2716567"/>
              <a:gd name="connsiteY3" fmla="*/ 66439 h 954206"/>
              <a:gd name="connsiteX4" fmla="*/ 1154097 w 2716567"/>
              <a:gd name="connsiteY4" fmla="*/ 22050 h 954206"/>
              <a:gd name="connsiteX5" fmla="*/ 1420427 w 2716567"/>
              <a:gd name="connsiteY5" fmla="*/ 48683 h 954206"/>
              <a:gd name="connsiteX6" fmla="*/ 1562470 w 2716567"/>
              <a:gd name="connsiteY6" fmla="*/ 492567 h 954206"/>
              <a:gd name="connsiteX7" fmla="*/ 1704512 w 2716567"/>
              <a:gd name="connsiteY7" fmla="*/ 714509 h 954206"/>
              <a:gd name="connsiteX8" fmla="*/ 1873189 w 2716567"/>
              <a:gd name="connsiteY8" fmla="*/ 821040 h 954206"/>
              <a:gd name="connsiteX9" fmla="*/ 2121763 w 2716567"/>
              <a:gd name="connsiteY9" fmla="*/ 874307 h 954206"/>
              <a:gd name="connsiteX10" fmla="*/ 2716567 w 2716567"/>
              <a:gd name="connsiteY10" fmla="*/ 874307 h 954206"/>
              <a:gd name="connsiteX0" fmla="*/ 0 w 2716567"/>
              <a:gd name="connsiteY0" fmla="*/ 941433 h 941433"/>
              <a:gd name="connsiteX1" fmla="*/ 284085 w 2716567"/>
              <a:gd name="connsiteY1" fmla="*/ 417650 h 941433"/>
              <a:gd name="connsiteX2" fmla="*/ 603681 w 2716567"/>
              <a:gd name="connsiteY2" fmla="*/ 142442 h 941433"/>
              <a:gd name="connsiteX3" fmla="*/ 923277 w 2716567"/>
              <a:gd name="connsiteY3" fmla="*/ 53666 h 941433"/>
              <a:gd name="connsiteX4" fmla="*/ 1149580 w 2716567"/>
              <a:gd name="connsiteY4" fmla="*/ 37852 h 941433"/>
              <a:gd name="connsiteX5" fmla="*/ 1420427 w 2716567"/>
              <a:gd name="connsiteY5" fmla="*/ 35910 h 941433"/>
              <a:gd name="connsiteX6" fmla="*/ 1562470 w 2716567"/>
              <a:gd name="connsiteY6" fmla="*/ 479794 h 941433"/>
              <a:gd name="connsiteX7" fmla="*/ 1704512 w 2716567"/>
              <a:gd name="connsiteY7" fmla="*/ 701736 h 941433"/>
              <a:gd name="connsiteX8" fmla="*/ 1873189 w 2716567"/>
              <a:gd name="connsiteY8" fmla="*/ 808267 h 941433"/>
              <a:gd name="connsiteX9" fmla="*/ 2121763 w 2716567"/>
              <a:gd name="connsiteY9" fmla="*/ 861534 h 941433"/>
              <a:gd name="connsiteX10" fmla="*/ 2716567 w 2716567"/>
              <a:gd name="connsiteY10" fmla="*/ 861534 h 941433"/>
              <a:gd name="connsiteX0" fmla="*/ 0 w 2716567"/>
              <a:gd name="connsiteY0" fmla="*/ 938414 h 938414"/>
              <a:gd name="connsiteX1" fmla="*/ 284085 w 2716567"/>
              <a:gd name="connsiteY1" fmla="*/ 414631 h 938414"/>
              <a:gd name="connsiteX2" fmla="*/ 603681 w 2716567"/>
              <a:gd name="connsiteY2" fmla="*/ 139423 h 938414"/>
              <a:gd name="connsiteX3" fmla="*/ 923277 w 2716567"/>
              <a:gd name="connsiteY3" fmla="*/ 50647 h 938414"/>
              <a:gd name="connsiteX4" fmla="*/ 1149580 w 2716567"/>
              <a:gd name="connsiteY4" fmla="*/ 34833 h 938414"/>
              <a:gd name="connsiteX5" fmla="*/ 1420427 w 2716567"/>
              <a:gd name="connsiteY5" fmla="*/ 32891 h 938414"/>
              <a:gd name="connsiteX6" fmla="*/ 1562470 w 2716567"/>
              <a:gd name="connsiteY6" fmla="*/ 476775 h 938414"/>
              <a:gd name="connsiteX7" fmla="*/ 1704512 w 2716567"/>
              <a:gd name="connsiteY7" fmla="*/ 698717 h 938414"/>
              <a:gd name="connsiteX8" fmla="*/ 1873189 w 2716567"/>
              <a:gd name="connsiteY8" fmla="*/ 805248 h 938414"/>
              <a:gd name="connsiteX9" fmla="*/ 2121763 w 2716567"/>
              <a:gd name="connsiteY9" fmla="*/ 858515 h 938414"/>
              <a:gd name="connsiteX10" fmla="*/ 2716567 w 2716567"/>
              <a:gd name="connsiteY10" fmla="*/ 858515 h 938414"/>
              <a:gd name="connsiteX0" fmla="*/ 0 w 2716567"/>
              <a:gd name="connsiteY0" fmla="*/ 938414 h 938414"/>
              <a:gd name="connsiteX1" fmla="*/ 284085 w 2716567"/>
              <a:gd name="connsiteY1" fmla="*/ 414631 h 938414"/>
              <a:gd name="connsiteX2" fmla="*/ 603681 w 2716567"/>
              <a:gd name="connsiteY2" fmla="*/ 139423 h 938414"/>
              <a:gd name="connsiteX3" fmla="*/ 923277 w 2716567"/>
              <a:gd name="connsiteY3" fmla="*/ 50647 h 938414"/>
              <a:gd name="connsiteX4" fmla="*/ 1149580 w 2716567"/>
              <a:gd name="connsiteY4" fmla="*/ 34833 h 938414"/>
              <a:gd name="connsiteX5" fmla="*/ 1420427 w 2716567"/>
              <a:gd name="connsiteY5" fmla="*/ 32891 h 938414"/>
              <a:gd name="connsiteX6" fmla="*/ 1562470 w 2716567"/>
              <a:gd name="connsiteY6" fmla="*/ 476775 h 938414"/>
              <a:gd name="connsiteX7" fmla="*/ 1704512 w 2716567"/>
              <a:gd name="connsiteY7" fmla="*/ 698717 h 938414"/>
              <a:gd name="connsiteX8" fmla="*/ 1873189 w 2716567"/>
              <a:gd name="connsiteY8" fmla="*/ 805248 h 938414"/>
              <a:gd name="connsiteX9" fmla="*/ 2121763 w 2716567"/>
              <a:gd name="connsiteY9" fmla="*/ 858515 h 938414"/>
              <a:gd name="connsiteX10" fmla="*/ 2716567 w 2716567"/>
              <a:gd name="connsiteY10" fmla="*/ 858515 h 938414"/>
              <a:gd name="connsiteX0" fmla="*/ 0 w 2716567"/>
              <a:gd name="connsiteY0" fmla="*/ 907372 h 907372"/>
              <a:gd name="connsiteX1" fmla="*/ 284085 w 2716567"/>
              <a:gd name="connsiteY1" fmla="*/ 383589 h 907372"/>
              <a:gd name="connsiteX2" fmla="*/ 603681 w 2716567"/>
              <a:gd name="connsiteY2" fmla="*/ 108381 h 907372"/>
              <a:gd name="connsiteX3" fmla="*/ 923277 w 2716567"/>
              <a:gd name="connsiteY3" fmla="*/ 19605 h 907372"/>
              <a:gd name="connsiteX4" fmla="*/ 1149580 w 2716567"/>
              <a:gd name="connsiteY4" fmla="*/ 3791 h 907372"/>
              <a:gd name="connsiteX5" fmla="*/ 1420427 w 2716567"/>
              <a:gd name="connsiteY5" fmla="*/ 1849 h 907372"/>
              <a:gd name="connsiteX6" fmla="*/ 1562470 w 2716567"/>
              <a:gd name="connsiteY6" fmla="*/ 445733 h 907372"/>
              <a:gd name="connsiteX7" fmla="*/ 1704512 w 2716567"/>
              <a:gd name="connsiteY7" fmla="*/ 667675 h 907372"/>
              <a:gd name="connsiteX8" fmla="*/ 1873189 w 2716567"/>
              <a:gd name="connsiteY8" fmla="*/ 774206 h 907372"/>
              <a:gd name="connsiteX9" fmla="*/ 2121763 w 2716567"/>
              <a:gd name="connsiteY9" fmla="*/ 827473 h 907372"/>
              <a:gd name="connsiteX10" fmla="*/ 2716567 w 2716567"/>
              <a:gd name="connsiteY10" fmla="*/ 827473 h 907372"/>
              <a:gd name="connsiteX0" fmla="*/ 0 w 2716567"/>
              <a:gd name="connsiteY0" fmla="*/ 907372 h 907372"/>
              <a:gd name="connsiteX1" fmla="*/ 284085 w 2716567"/>
              <a:gd name="connsiteY1" fmla="*/ 383589 h 907372"/>
              <a:gd name="connsiteX2" fmla="*/ 603681 w 2716567"/>
              <a:gd name="connsiteY2" fmla="*/ 108381 h 907372"/>
              <a:gd name="connsiteX3" fmla="*/ 923277 w 2716567"/>
              <a:gd name="connsiteY3" fmla="*/ 19605 h 907372"/>
              <a:gd name="connsiteX4" fmla="*/ 1149580 w 2716567"/>
              <a:gd name="connsiteY4" fmla="*/ 3791 h 907372"/>
              <a:gd name="connsiteX5" fmla="*/ 1420427 w 2716567"/>
              <a:gd name="connsiteY5" fmla="*/ 1849 h 907372"/>
              <a:gd name="connsiteX6" fmla="*/ 1562470 w 2716567"/>
              <a:gd name="connsiteY6" fmla="*/ 445733 h 907372"/>
              <a:gd name="connsiteX7" fmla="*/ 1722583 w 2716567"/>
              <a:gd name="connsiteY7" fmla="*/ 693075 h 907372"/>
              <a:gd name="connsiteX8" fmla="*/ 1873189 w 2716567"/>
              <a:gd name="connsiteY8" fmla="*/ 774206 h 907372"/>
              <a:gd name="connsiteX9" fmla="*/ 2121763 w 2716567"/>
              <a:gd name="connsiteY9" fmla="*/ 827473 h 907372"/>
              <a:gd name="connsiteX10" fmla="*/ 2716567 w 2716567"/>
              <a:gd name="connsiteY10" fmla="*/ 827473 h 907372"/>
              <a:gd name="connsiteX0" fmla="*/ 0 w 2716567"/>
              <a:gd name="connsiteY0" fmla="*/ 907372 h 907372"/>
              <a:gd name="connsiteX1" fmla="*/ 284085 w 2716567"/>
              <a:gd name="connsiteY1" fmla="*/ 383589 h 907372"/>
              <a:gd name="connsiteX2" fmla="*/ 603681 w 2716567"/>
              <a:gd name="connsiteY2" fmla="*/ 108381 h 907372"/>
              <a:gd name="connsiteX3" fmla="*/ 923277 w 2716567"/>
              <a:gd name="connsiteY3" fmla="*/ 19605 h 907372"/>
              <a:gd name="connsiteX4" fmla="*/ 1149580 w 2716567"/>
              <a:gd name="connsiteY4" fmla="*/ 3791 h 907372"/>
              <a:gd name="connsiteX5" fmla="*/ 1420427 w 2716567"/>
              <a:gd name="connsiteY5" fmla="*/ 1849 h 907372"/>
              <a:gd name="connsiteX6" fmla="*/ 1562470 w 2716567"/>
              <a:gd name="connsiteY6" fmla="*/ 445733 h 907372"/>
              <a:gd name="connsiteX7" fmla="*/ 1722583 w 2716567"/>
              <a:gd name="connsiteY7" fmla="*/ 693075 h 907372"/>
              <a:gd name="connsiteX8" fmla="*/ 1868672 w 2716567"/>
              <a:gd name="connsiteY8" fmla="*/ 796431 h 907372"/>
              <a:gd name="connsiteX9" fmla="*/ 2121763 w 2716567"/>
              <a:gd name="connsiteY9" fmla="*/ 827473 h 907372"/>
              <a:gd name="connsiteX10" fmla="*/ 2716567 w 2716567"/>
              <a:gd name="connsiteY10" fmla="*/ 827473 h 907372"/>
              <a:gd name="connsiteX0" fmla="*/ 0 w 2716567"/>
              <a:gd name="connsiteY0" fmla="*/ 907372 h 907372"/>
              <a:gd name="connsiteX1" fmla="*/ 284085 w 2716567"/>
              <a:gd name="connsiteY1" fmla="*/ 383589 h 907372"/>
              <a:gd name="connsiteX2" fmla="*/ 603681 w 2716567"/>
              <a:gd name="connsiteY2" fmla="*/ 108381 h 907372"/>
              <a:gd name="connsiteX3" fmla="*/ 923277 w 2716567"/>
              <a:gd name="connsiteY3" fmla="*/ 19605 h 907372"/>
              <a:gd name="connsiteX4" fmla="*/ 1149580 w 2716567"/>
              <a:gd name="connsiteY4" fmla="*/ 3791 h 907372"/>
              <a:gd name="connsiteX5" fmla="*/ 1420427 w 2716567"/>
              <a:gd name="connsiteY5" fmla="*/ 1849 h 907372"/>
              <a:gd name="connsiteX6" fmla="*/ 1562470 w 2716567"/>
              <a:gd name="connsiteY6" fmla="*/ 445733 h 907372"/>
              <a:gd name="connsiteX7" fmla="*/ 1722583 w 2716567"/>
              <a:gd name="connsiteY7" fmla="*/ 693075 h 907372"/>
              <a:gd name="connsiteX8" fmla="*/ 1868672 w 2716567"/>
              <a:gd name="connsiteY8" fmla="*/ 796431 h 907372"/>
              <a:gd name="connsiteX9" fmla="*/ 2121764 w 2716567"/>
              <a:gd name="connsiteY9" fmla="*/ 852873 h 907372"/>
              <a:gd name="connsiteX10" fmla="*/ 2716567 w 2716567"/>
              <a:gd name="connsiteY10" fmla="*/ 827473 h 907372"/>
              <a:gd name="connsiteX0" fmla="*/ 0 w 2703014"/>
              <a:gd name="connsiteY0" fmla="*/ 907372 h 907372"/>
              <a:gd name="connsiteX1" fmla="*/ 284085 w 2703014"/>
              <a:gd name="connsiteY1" fmla="*/ 383589 h 907372"/>
              <a:gd name="connsiteX2" fmla="*/ 603681 w 2703014"/>
              <a:gd name="connsiteY2" fmla="*/ 108381 h 907372"/>
              <a:gd name="connsiteX3" fmla="*/ 923277 w 2703014"/>
              <a:gd name="connsiteY3" fmla="*/ 19605 h 907372"/>
              <a:gd name="connsiteX4" fmla="*/ 1149580 w 2703014"/>
              <a:gd name="connsiteY4" fmla="*/ 3791 h 907372"/>
              <a:gd name="connsiteX5" fmla="*/ 1420427 w 2703014"/>
              <a:gd name="connsiteY5" fmla="*/ 1849 h 907372"/>
              <a:gd name="connsiteX6" fmla="*/ 1562470 w 2703014"/>
              <a:gd name="connsiteY6" fmla="*/ 445733 h 907372"/>
              <a:gd name="connsiteX7" fmla="*/ 1722583 w 2703014"/>
              <a:gd name="connsiteY7" fmla="*/ 693075 h 907372"/>
              <a:gd name="connsiteX8" fmla="*/ 1868672 w 2703014"/>
              <a:gd name="connsiteY8" fmla="*/ 796431 h 907372"/>
              <a:gd name="connsiteX9" fmla="*/ 2121764 w 2703014"/>
              <a:gd name="connsiteY9" fmla="*/ 852873 h 907372"/>
              <a:gd name="connsiteX10" fmla="*/ 2703014 w 2703014"/>
              <a:gd name="connsiteY10" fmla="*/ 852873 h 907372"/>
              <a:gd name="connsiteX0" fmla="*/ 0 w 2703014"/>
              <a:gd name="connsiteY0" fmla="*/ 907372 h 907372"/>
              <a:gd name="connsiteX1" fmla="*/ 284085 w 2703014"/>
              <a:gd name="connsiteY1" fmla="*/ 383589 h 907372"/>
              <a:gd name="connsiteX2" fmla="*/ 603681 w 2703014"/>
              <a:gd name="connsiteY2" fmla="*/ 108381 h 907372"/>
              <a:gd name="connsiteX3" fmla="*/ 923277 w 2703014"/>
              <a:gd name="connsiteY3" fmla="*/ 19605 h 907372"/>
              <a:gd name="connsiteX4" fmla="*/ 1149580 w 2703014"/>
              <a:gd name="connsiteY4" fmla="*/ 3791 h 907372"/>
              <a:gd name="connsiteX5" fmla="*/ 1420427 w 2703014"/>
              <a:gd name="connsiteY5" fmla="*/ 1849 h 907372"/>
              <a:gd name="connsiteX6" fmla="*/ 1562470 w 2703014"/>
              <a:gd name="connsiteY6" fmla="*/ 445733 h 907372"/>
              <a:gd name="connsiteX7" fmla="*/ 1722583 w 2703014"/>
              <a:gd name="connsiteY7" fmla="*/ 693075 h 907372"/>
              <a:gd name="connsiteX8" fmla="*/ 1868672 w 2703014"/>
              <a:gd name="connsiteY8" fmla="*/ 796431 h 907372"/>
              <a:gd name="connsiteX9" fmla="*/ 2121764 w 2703014"/>
              <a:gd name="connsiteY9" fmla="*/ 852873 h 907372"/>
              <a:gd name="connsiteX10" fmla="*/ 2703014 w 2703014"/>
              <a:gd name="connsiteY10" fmla="*/ 852873 h 907372"/>
              <a:gd name="connsiteX0" fmla="*/ 0 w 2703014"/>
              <a:gd name="connsiteY0" fmla="*/ 907372 h 907372"/>
              <a:gd name="connsiteX1" fmla="*/ 284085 w 2703014"/>
              <a:gd name="connsiteY1" fmla="*/ 383589 h 907372"/>
              <a:gd name="connsiteX2" fmla="*/ 603681 w 2703014"/>
              <a:gd name="connsiteY2" fmla="*/ 108381 h 907372"/>
              <a:gd name="connsiteX3" fmla="*/ 923277 w 2703014"/>
              <a:gd name="connsiteY3" fmla="*/ 19605 h 907372"/>
              <a:gd name="connsiteX4" fmla="*/ 1149580 w 2703014"/>
              <a:gd name="connsiteY4" fmla="*/ 3791 h 907372"/>
              <a:gd name="connsiteX5" fmla="*/ 1420427 w 2703014"/>
              <a:gd name="connsiteY5" fmla="*/ 1849 h 907372"/>
              <a:gd name="connsiteX6" fmla="*/ 1562470 w 2703014"/>
              <a:gd name="connsiteY6" fmla="*/ 445733 h 907372"/>
              <a:gd name="connsiteX7" fmla="*/ 1722583 w 2703014"/>
              <a:gd name="connsiteY7" fmla="*/ 693075 h 907372"/>
              <a:gd name="connsiteX8" fmla="*/ 1868672 w 2703014"/>
              <a:gd name="connsiteY8" fmla="*/ 796431 h 907372"/>
              <a:gd name="connsiteX9" fmla="*/ 2121764 w 2703014"/>
              <a:gd name="connsiteY9" fmla="*/ 852873 h 907372"/>
              <a:gd name="connsiteX10" fmla="*/ 2703014 w 2703014"/>
              <a:gd name="connsiteY10" fmla="*/ 852873 h 907372"/>
              <a:gd name="connsiteX0" fmla="*/ 0 w 2121764"/>
              <a:gd name="connsiteY0" fmla="*/ 907372 h 907372"/>
              <a:gd name="connsiteX1" fmla="*/ 284085 w 2121764"/>
              <a:gd name="connsiteY1" fmla="*/ 383589 h 907372"/>
              <a:gd name="connsiteX2" fmla="*/ 603681 w 2121764"/>
              <a:gd name="connsiteY2" fmla="*/ 108381 h 907372"/>
              <a:gd name="connsiteX3" fmla="*/ 923277 w 2121764"/>
              <a:gd name="connsiteY3" fmla="*/ 19605 h 907372"/>
              <a:gd name="connsiteX4" fmla="*/ 1149580 w 2121764"/>
              <a:gd name="connsiteY4" fmla="*/ 3791 h 907372"/>
              <a:gd name="connsiteX5" fmla="*/ 1420427 w 2121764"/>
              <a:gd name="connsiteY5" fmla="*/ 1849 h 907372"/>
              <a:gd name="connsiteX6" fmla="*/ 1562470 w 2121764"/>
              <a:gd name="connsiteY6" fmla="*/ 445733 h 907372"/>
              <a:gd name="connsiteX7" fmla="*/ 1722583 w 2121764"/>
              <a:gd name="connsiteY7" fmla="*/ 693075 h 907372"/>
              <a:gd name="connsiteX8" fmla="*/ 1868672 w 2121764"/>
              <a:gd name="connsiteY8" fmla="*/ 796431 h 907372"/>
              <a:gd name="connsiteX9" fmla="*/ 2121764 w 2121764"/>
              <a:gd name="connsiteY9" fmla="*/ 852873 h 907372"/>
              <a:gd name="connsiteX0" fmla="*/ 0 w 1868672"/>
              <a:gd name="connsiteY0" fmla="*/ 907372 h 907372"/>
              <a:gd name="connsiteX1" fmla="*/ 284085 w 1868672"/>
              <a:gd name="connsiteY1" fmla="*/ 383589 h 907372"/>
              <a:gd name="connsiteX2" fmla="*/ 603681 w 1868672"/>
              <a:gd name="connsiteY2" fmla="*/ 108381 h 907372"/>
              <a:gd name="connsiteX3" fmla="*/ 923277 w 1868672"/>
              <a:gd name="connsiteY3" fmla="*/ 19605 h 907372"/>
              <a:gd name="connsiteX4" fmla="*/ 1149580 w 1868672"/>
              <a:gd name="connsiteY4" fmla="*/ 3791 h 907372"/>
              <a:gd name="connsiteX5" fmla="*/ 1420427 w 1868672"/>
              <a:gd name="connsiteY5" fmla="*/ 1849 h 907372"/>
              <a:gd name="connsiteX6" fmla="*/ 1562470 w 1868672"/>
              <a:gd name="connsiteY6" fmla="*/ 445733 h 907372"/>
              <a:gd name="connsiteX7" fmla="*/ 1722583 w 1868672"/>
              <a:gd name="connsiteY7" fmla="*/ 693075 h 907372"/>
              <a:gd name="connsiteX8" fmla="*/ 1868672 w 1868672"/>
              <a:gd name="connsiteY8" fmla="*/ 796431 h 907372"/>
              <a:gd name="connsiteX0" fmla="*/ 0 w 1722583"/>
              <a:gd name="connsiteY0" fmla="*/ 907372 h 907372"/>
              <a:gd name="connsiteX1" fmla="*/ 284085 w 1722583"/>
              <a:gd name="connsiteY1" fmla="*/ 383589 h 907372"/>
              <a:gd name="connsiteX2" fmla="*/ 603681 w 1722583"/>
              <a:gd name="connsiteY2" fmla="*/ 108381 h 907372"/>
              <a:gd name="connsiteX3" fmla="*/ 923277 w 1722583"/>
              <a:gd name="connsiteY3" fmla="*/ 19605 h 907372"/>
              <a:gd name="connsiteX4" fmla="*/ 1149580 w 1722583"/>
              <a:gd name="connsiteY4" fmla="*/ 3791 h 907372"/>
              <a:gd name="connsiteX5" fmla="*/ 1420427 w 1722583"/>
              <a:gd name="connsiteY5" fmla="*/ 1849 h 907372"/>
              <a:gd name="connsiteX6" fmla="*/ 1562470 w 1722583"/>
              <a:gd name="connsiteY6" fmla="*/ 445733 h 907372"/>
              <a:gd name="connsiteX7" fmla="*/ 1722583 w 1722583"/>
              <a:gd name="connsiteY7" fmla="*/ 693075 h 907372"/>
              <a:gd name="connsiteX0" fmla="*/ 0 w 1562470"/>
              <a:gd name="connsiteY0" fmla="*/ 907372 h 907372"/>
              <a:gd name="connsiteX1" fmla="*/ 284085 w 1562470"/>
              <a:gd name="connsiteY1" fmla="*/ 383589 h 907372"/>
              <a:gd name="connsiteX2" fmla="*/ 603681 w 1562470"/>
              <a:gd name="connsiteY2" fmla="*/ 108381 h 907372"/>
              <a:gd name="connsiteX3" fmla="*/ 923277 w 1562470"/>
              <a:gd name="connsiteY3" fmla="*/ 19605 h 907372"/>
              <a:gd name="connsiteX4" fmla="*/ 1149580 w 1562470"/>
              <a:gd name="connsiteY4" fmla="*/ 3791 h 907372"/>
              <a:gd name="connsiteX5" fmla="*/ 1420427 w 1562470"/>
              <a:gd name="connsiteY5" fmla="*/ 1849 h 907372"/>
              <a:gd name="connsiteX6" fmla="*/ 1562470 w 1562470"/>
              <a:gd name="connsiteY6" fmla="*/ 445733 h 907372"/>
              <a:gd name="connsiteX0" fmla="*/ 0 w 1420428"/>
              <a:gd name="connsiteY0" fmla="*/ 907372 h 907372"/>
              <a:gd name="connsiteX1" fmla="*/ 284085 w 1420428"/>
              <a:gd name="connsiteY1" fmla="*/ 383589 h 907372"/>
              <a:gd name="connsiteX2" fmla="*/ 603681 w 1420428"/>
              <a:gd name="connsiteY2" fmla="*/ 108381 h 907372"/>
              <a:gd name="connsiteX3" fmla="*/ 923277 w 1420428"/>
              <a:gd name="connsiteY3" fmla="*/ 19605 h 907372"/>
              <a:gd name="connsiteX4" fmla="*/ 1149580 w 1420428"/>
              <a:gd name="connsiteY4" fmla="*/ 3791 h 907372"/>
              <a:gd name="connsiteX5" fmla="*/ 1420427 w 1420428"/>
              <a:gd name="connsiteY5" fmla="*/ 1849 h 907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0428" h="907372">
                <a:moveTo>
                  <a:pt x="0" y="907372"/>
                </a:moveTo>
                <a:cubicBezTo>
                  <a:pt x="91736" y="712063"/>
                  <a:pt x="183472" y="516754"/>
                  <a:pt x="284085" y="383589"/>
                </a:cubicBezTo>
                <a:cubicBezTo>
                  <a:pt x="384699" y="250424"/>
                  <a:pt x="484516" y="169045"/>
                  <a:pt x="603681" y="108381"/>
                </a:cubicBezTo>
                <a:cubicBezTo>
                  <a:pt x="722846" y="47717"/>
                  <a:pt x="832294" y="37037"/>
                  <a:pt x="923277" y="19605"/>
                </a:cubicBezTo>
                <a:cubicBezTo>
                  <a:pt x="1014260" y="2173"/>
                  <a:pt x="1066722" y="6750"/>
                  <a:pt x="1149580" y="3791"/>
                </a:cubicBezTo>
                <a:cubicBezTo>
                  <a:pt x="1232438" y="832"/>
                  <a:pt x="1315471" y="-1958"/>
                  <a:pt x="1420427" y="1849"/>
                </a:cubicBezTo>
              </a:path>
            </a:pathLst>
          </a:cu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reeform 39"/>
          <p:cNvSpPr/>
          <p:nvPr/>
        </p:nvSpPr>
        <p:spPr>
          <a:xfrm flipV="1">
            <a:off x="5660402" y="5367374"/>
            <a:ext cx="998272" cy="907372"/>
          </a:xfrm>
          <a:custGeom>
            <a:avLst/>
            <a:gdLst>
              <a:gd name="connsiteX0" fmla="*/ 0 w 2716567"/>
              <a:gd name="connsiteY0" fmla="*/ 939070 h 939070"/>
              <a:gd name="connsiteX1" fmla="*/ 284085 w 2716567"/>
              <a:gd name="connsiteY1" fmla="*/ 415287 h 939070"/>
              <a:gd name="connsiteX2" fmla="*/ 603681 w 2716567"/>
              <a:gd name="connsiteY2" fmla="*/ 140079 h 939070"/>
              <a:gd name="connsiteX3" fmla="*/ 923277 w 2716567"/>
              <a:gd name="connsiteY3" fmla="*/ 51303 h 939070"/>
              <a:gd name="connsiteX4" fmla="*/ 1154097 w 2716567"/>
              <a:gd name="connsiteY4" fmla="*/ 33547 h 939070"/>
              <a:gd name="connsiteX5" fmla="*/ 1420427 w 2716567"/>
              <a:gd name="connsiteY5" fmla="*/ 33547 h 939070"/>
              <a:gd name="connsiteX6" fmla="*/ 1526959 w 2716567"/>
              <a:gd name="connsiteY6" fmla="*/ 477431 h 939070"/>
              <a:gd name="connsiteX7" fmla="*/ 1704512 w 2716567"/>
              <a:gd name="connsiteY7" fmla="*/ 699373 h 939070"/>
              <a:gd name="connsiteX8" fmla="*/ 1882066 w 2716567"/>
              <a:gd name="connsiteY8" fmla="*/ 788149 h 939070"/>
              <a:gd name="connsiteX9" fmla="*/ 2121763 w 2716567"/>
              <a:gd name="connsiteY9" fmla="*/ 859171 h 939070"/>
              <a:gd name="connsiteX10" fmla="*/ 2716567 w 2716567"/>
              <a:gd name="connsiteY10" fmla="*/ 859171 h 939070"/>
              <a:gd name="connsiteX11" fmla="*/ 2716567 w 2716567"/>
              <a:gd name="connsiteY11" fmla="*/ 859171 h 939070"/>
              <a:gd name="connsiteX0" fmla="*/ 0 w 2716567"/>
              <a:gd name="connsiteY0" fmla="*/ 911506 h 911506"/>
              <a:gd name="connsiteX1" fmla="*/ 284085 w 2716567"/>
              <a:gd name="connsiteY1" fmla="*/ 387723 h 911506"/>
              <a:gd name="connsiteX2" fmla="*/ 603681 w 2716567"/>
              <a:gd name="connsiteY2" fmla="*/ 112515 h 911506"/>
              <a:gd name="connsiteX3" fmla="*/ 923277 w 2716567"/>
              <a:gd name="connsiteY3" fmla="*/ 23739 h 911506"/>
              <a:gd name="connsiteX4" fmla="*/ 1154097 w 2716567"/>
              <a:gd name="connsiteY4" fmla="*/ 5983 h 911506"/>
              <a:gd name="connsiteX5" fmla="*/ 1420427 w 2716567"/>
              <a:gd name="connsiteY5" fmla="*/ 5983 h 911506"/>
              <a:gd name="connsiteX6" fmla="*/ 1526959 w 2716567"/>
              <a:gd name="connsiteY6" fmla="*/ 449867 h 911506"/>
              <a:gd name="connsiteX7" fmla="*/ 1704512 w 2716567"/>
              <a:gd name="connsiteY7" fmla="*/ 671809 h 911506"/>
              <a:gd name="connsiteX8" fmla="*/ 1882066 w 2716567"/>
              <a:gd name="connsiteY8" fmla="*/ 760585 h 911506"/>
              <a:gd name="connsiteX9" fmla="*/ 2121763 w 2716567"/>
              <a:gd name="connsiteY9" fmla="*/ 831607 h 911506"/>
              <a:gd name="connsiteX10" fmla="*/ 2716567 w 2716567"/>
              <a:gd name="connsiteY10" fmla="*/ 831607 h 911506"/>
              <a:gd name="connsiteX11" fmla="*/ 2716567 w 2716567"/>
              <a:gd name="connsiteY11" fmla="*/ 831607 h 911506"/>
              <a:gd name="connsiteX0" fmla="*/ 0 w 2716567"/>
              <a:gd name="connsiteY0" fmla="*/ 937755 h 937755"/>
              <a:gd name="connsiteX1" fmla="*/ 284085 w 2716567"/>
              <a:gd name="connsiteY1" fmla="*/ 413972 h 937755"/>
              <a:gd name="connsiteX2" fmla="*/ 603681 w 2716567"/>
              <a:gd name="connsiteY2" fmla="*/ 138764 h 937755"/>
              <a:gd name="connsiteX3" fmla="*/ 923277 w 2716567"/>
              <a:gd name="connsiteY3" fmla="*/ 49988 h 937755"/>
              <a:gd name="connsiteX4" fmla="*/ 1154097 w 2716567"/>
              <a:gd name="connsiteY4" fmla="*/ 32232 h 937755"/>
              <a:gd name="connsiteX5" fmla="*/ 1420427 w 2716567"/>
              <a:gd name="connsiteY5" fmla="*/ 32232 h 937755"/>
              <a:gd name="connsiteX6" fmla="*/ 1589103 w 2716567"/>
              <a:gd name="connsiteY6" fmla="*/ 458361 h 937755"/>
              <a:gd name="connsiteX7" fmla="*/ 1704512 w 2716567"/>
              <a:gd name="connsiteY7" fmla="*/ 698058 h 937755"/>
              <a:gd name="connsiteX8" fmla="*/ 1882066 w 2716567"/>
              <a:gd name="connsiteY8" fmla="*/ 786834 h 937755"/>
              <a:gd name="connsiteX9" fmla="*/ 2121763 w 2716567"/>
              <a:gd name="connsiteY9" fmla="*/ 857856 h 937755"/>
              <a:gd name="connsiteX10" fmla="*/ 2716567 w 2716567"/>
              <a:gd name="connsiteY10" fmla="*/ 857856 h 937755"/>
              <a:gd name="connsiteX11" fmla="*/ 2716567 w 2716567"/>
              <a:gd name="connsiteY11" fmla="*/ 857856 h 937755"/>
              <a:gd name="connsiteX0" fmla="*/ 0 w 2716567"/>
              <a:gd name="connsiteY0" fmla="*/ 937755 h 937755"/>
              <a:gd name="connsiteX1" fmla="*/ 284085 w 2716567"/>
              <a:gd name="connsiteY1" fmla="*/ 413972 h 937755"/>
              <a:gd name="connsiteX2" fmla="*/ 603681 w 2716567"/>
              <a:gd name="connsiteY2" fmla="*/ 138764 h 937755"/>
              <a:gd name="connsiteX3" fmla="*/ 923277 w 2716567"/>
              <a:gd name="connsiteY3" fmla="*/ 49988 h 937755"/>
              <a:gd name="connsiteX4" fmla="*/ 1154097 w 2716567"/>
              <a:gd name="connsiteY4" fmla="*/ 32232 h 937755"/>
              <a:gd name="connsiteX5" fmla="*/ 1420427 w 2716567"/>
              <a:gd name="connsiteY5" fmla="*/ 32232 h 937755"/>
              <a:gd name="connsiteX6" fmla="*/ 1589103 w 2716567"/>
              <a:gd name="connsiteY6" fmla="*/ 458361 h 937755"/>
              <a:gd name="connsiteX7" fmla="*/ 1704512 w 2716567"/>
              <a:gd name="connsiteY7" fmla="*/ 698058 h 937755"/>
              <a:gd name="connsiteX8" fmla="*/ 1882066 w 2716567"/>
              <a:gd name="connsiteY8" fmla="*/ 786834 h 937755"/>
              <a:gd name="connsiteX9" fmla="*/ 2121763 w 2716567"/>
              <a:gd name="connsiteY9" fmla="*/ 857856 h 937755"/>
              <a:gd name="connsiteX10" fmla="*/ 2716567 w 2716567"/>
              <a:gd name="connsiteY10" fmla="*/ 857856 h 937755"/>
              <a:gd name="connsiteX11" fmla="*/ 2716567 w 2716567"/>
              <a:gd name="connsiteY11" fmla="*/ 857856 h 937755"/>
              <a:gd name="connsiteX0" fmla="*/ 0 w 2716567"/>
              <a:gd name="connsiteY0" fmla="*/ 948656 h 948656"/>
              <a:gd name="connsiteX1" fmla="*/ 284085 w 2716567"/>
              <a:gd name="connsiteY1" fmla="*/ 424873 h 948656"/>
              <a:gd name="connsiteX2" fmla="*/ 603681 w 2716567"/>
              <a:gd name="connsiteY2" fmla="*/ 149665 h 948656"/>
              <a:gd name="connsiteX3" fmla="*/ 923277 w 2716567"/>
              <a:gd name="connsiteY3" fmla="*/ 60889 h 948656"/>
              <a:gd name="connsiteX4" fmla="*/ 1154097 w 2716567"/>
              <a:gd name="connsiteY4" fmla="*/ 16500 h 948656"/>
              <a:gd name="connsiteX5" fmla="*/ 1420427 w 2716567"/>
              <a:gd name="connsiteY5" fmla="*/ 43133 h 948656"/>
              <a:gd name="connsiteX6" fmla="*/ 1589103 w 2716567"/>
              <a:gd name="connsiteY6" fmla="*/ 469262 h 948656"/>
              <a:gd name="connsiteX7" fmla="*/ 1704512 w 2716567"/>
              <a:gd name="connsiteY7" fmla="*/ 708959 h 948656"/>
              <a:gd name="connsiteX8" fmla="*/ 1882066 w 2716567"/>
              <a:gd name="connsiteY8" fmla="*/ 797735 h 948656"/>
              <a:gd name="connsiteX9" fmla="*/ 2121763 w 2716567"/>
              <a:gd name="connsiteY9" fmla="*/ 868757 h 948656"/>
              <a:gd name="connsiteX10" fmla="*/ 2716567 w 2716567"/>
              <a:gd name="connsiteY10" fmla="*/ 868757 h 948656"/>
              <a:gd name="connsiteX11" fmla="*/ 2716567 w 2716567"/>
              <a:gd name="connsiteY11" fmla="*/ 868757 h 948656"/>
              <a:gd name="connsiteX0" fmla="*/ 0 w 2716567"/>
              <a:gd name="connsiteY0" fmla="*/ 948656 h 948656"/>
              <a:gd name="connsiteX1" fmla="*/ 284085 w 2716567"/>
              <a:gd name="connsiteY1" fmla="*/ 424873 h 948656"/>
              <a:gd name="connsiteX2" fmla="*/ 603681 w 2716567"/>
              <a:gd name="connsiteY2" fmla="*/ 149665 h 948656"/>
              <a:gd name="connsiteX3" fmla="*/ 923277 w 2716567"/>
              <a:gd name="connsiteY3" fmla="*/ 60889 h 948656"/>
              <a:gd name="connsiteX4" fmla="*/ 1154097 w 2716567"/>
              <a:gd name="connsiteY4" fmla="*/ 16500 h 948656"/>
              <a:gd name="connsiteX5" fmla="*/ 1420427 w 2716567"/>
              <a:gd name="connsiteY5" fmla="*/ 43133 h 948656"/>
              <a:gd name="connsiteX6" fmla="*/ 1589103 w 2716567"/>
              <a:gd name="connsiteY6" fmla="*/ 469262 h 948656"/>
              <a:gd name="connsiteX7" fmla="*/ 1704512 w 2716567"/>
              <a:gd name="connsiteY7" fmla="*/ 708959 h 948656"/>
              <a:gd name="connsiteX8" fmla="*/ 1882066 w 2716567"/>
              <a:gd name="connsiteY8" fmla="*/ 797735 h 948656"/>
              <a:gd name="connsiteX9" fmla="*/ 2121763 w 2716567"/>
              <a:gd name="connsiteY9" fmla="*/ 868757 h 948656"/>
              <a:gd name="connsiteX10" fmla="*/ 2716567 w 2716567"/>
              <a:gd name="connsiteY10" fmla="*/ 868757 h 948656"/>
              <a:gd name="connsiteX11" fmla="*/ 2716567 w 2716567"/>
              <a:gd name="connsiteY11" fmla="*/ 868757 h 948656"/>
              <a:gd name="connsiteX0" fmla="*/ 0 w 2716567"/>
              <a:gd name="connsiteY0" fmla="*/ 949878 h 949878"/>
              <a:gd name="connsiteX1" fmla="*/ 284085 w 2716567"/>
              <a:gd name="connsiteY1" fmla="*/ 426095 h 949878"/>
              <a:gd name="connsiteX2" fmla="*/ 603681 w 2716567"/>
              <a:gd name="connsiteY2" fmla="*/ 150887 h 949878"/>
              <a:gd name="connsiteX3" fmla="*/ 923277 w 2716567"/>
              <a:gd name="connsiteY3" fmla="*/ 62111 h 949878"/>
              <a:gd name="connsiteX4" fmla="*/ 1154097 w 2716567"/>
              <a:gd name="connsiteY4" fmla="*/ 17722 h 949878"/>
              <a:gd name="connsiteX5" fmla="*/ 1420427 w 2716567"/>
              <a:gd name="connsiteY5" fmla="*/ 44355 h 949878"/>
              <a:gd name="connsiteX6" fmla="*/ 1562470 w 2716567"/>
              <a:gd name="connsiteY6" fmla="*/ 488239 h 949878"/>
              <a:gd name="connsiteX7" fmla="*/ 1704512 w 2716567"/>
              <a:gd name="connsiteY7" fmla="*/ 710181 h 949878"/>
              <a:gd name="connsiteX8" fmla="*/ 1882066 w 2716567"/>
              <a:gd name="connsiteY8" fmla="*/ 798957 h 949878"/>
              <a:gd name="connsiteX9" fmla="*/ 2121763 w 2716567"/>
              <a:gd name="connsiteY9" fmla="*/ 869979 h 949878"/>
              <a:gd name="connsiteX10" fmla="*/ 2716567 w 2716567"/>
              <a:gd name="connsiteY10" fmla="*/ 869979 h 949878"/>
              <a:gd name="connsiteX11" fmla="*/ 2716567 w 2716567"/>
              <a:gd name="connsiteY11" fmla="*/ 869979 h 949878"/>
              <a:gd name="connsiteX0" fmla="*/ 0 w 2716567"/>
              <a:gd name="connsiteY0" fmla="*/ 949878 h 949878"/>
              <a:gd name="connsiteX1" fmla="*/ 284085 w 2716567"/>
              <a:gd name="connsiteY1" fmla="*/ 426095 h 949878"/>
              <a:gd name="connsiteX2" fmla="*/ 603681 w 2716567"/>
              <a:gd name="connsiteY2" fmla="*/ 150887 h 949878"/>
              <a:gd name="connsiteX3" fmla="*/ 923277 w 2716567"/>
              <a:gd name="connsiteY3" fmla="*/ 62111 h 949878"/>
              <a:gd name="connsiteX4" fmla="*/ 1154097 w 2716567"/>
              <a:gd name="connsiteY4" fmla="*/ 17722 h 949878"/>
              <a:gd name="connsiteX5" fmla="*/ 1420427 w 2716567"/>
              <a:gd name="connsiteY5" fmla="*/ 44355 h 949878"/>
              <a:gd name="connsiteX6" fmla="*/ 1562470 w 2716567"/>
              <a:gd name="connsiteY6" fmla="*/ 488239 h 949878"/>
              <a:gd name="connsiteX7" fmla="*/ 1704512 w 2716567"/>
              <a:gd name="connsiteY7" fmla="*/ 710181 h 949878"/>
              <a:gd name="connsiteX8" fmla="*/ 1873189 w 2716567"/>
              <a:gd name="connsiteY8" fmla="*/ 816712 h 949878"/>
              <a:gd name="connsiteX9" fmla="*/ 2121763 w 2716567"/>
              <a:gd name="connsiteY9" fmla="*/ 869979 h 949878"/>
              <a:gd name="connsiteX10" fmla="*/ 2716567 w 2716567"/>
              <a:gd name="connsiteY10" fmla="*/ 869979 h 949878"/>
              <a:gd name="connsiteX11" fmla="*/ 2716567 w 2716567"/>
              <a:gd name="connsiteY11" fmla="*/ 869979 h 949878"/>
              <a:gd name="connsiteX0" fmla="*/ 0 w 2716567"/>
              <a:gd name="connsiteY0" fmla="*/ 949878 h 949878"/>
              <a:gd name="connsiteX1" fmla="*/ 284085 w 2716567"/>
              <a:gd name="connsiteY1" fmla="*/ 426095 h 949878"/>
              <a:gd name="connsiteX2" fmla="*/ 603681 w 2716567"/>
              <a:gd name="connsiteY2" fmla="*/ 150887 h 949878"/>
              <a:gd name="connsiteX3" fmla="*/ 923277 w 2716567"/>
              <a:gd name="connsiteY3" fmla="*/ 62111 h 949878"/>
              <a:gd name="connsiteX4" fmla="*/ 1154097 w 2716567"/>
              <a:gd name="connsiteY4" fmla="*/ 17722 h 949878"/>
              <a:gd name="connsiteX5" fmla="*/ 1420427 w 2716567"/>
              <a:gd name="connsiteY5" fmla="*/ 44355 h 949878"/>
              <a:gd name="connsiteX6" fmla="*/ 1562470 w 2716567"/>
              <a:gd name="connsiteY6" fmla="*/ 488239 h 949878"/>
              <a:gd name="connsiteX7" fmla="*/ 1704512 w 2716567"/>
              <a:gd name="connsiteY7" fmla="*/ 710181 h 949878"/>
              <a:gd name="connsiteX8" fmla="*/ 1873189 w 2716567"/>
              <a:gd name="connsiteY8" fmla="*/ 816712 h 949878"/>
              <a:gd name="connsiteX9" fmla="*/ 2121763 w 2716567"/>
              <a:gd name="connsiteY9" fmla="*/ 869979 h 949878"/>
              <a:gd name="connsiteX10" fmla="*/ 2716567 w 2716567"/>
              <a:gd name="connsiteY10" fmla="*/ 869979 h 949878"/>
              <a:gd name="connsiteX0" fmla="*/ 0 w 2716567"/>
              <a:gd name="connsiteY0" fmla="*/ 949878 h 949878"/>
              <a:gd name="connsiteX1" fmla="*/ 284085 w 2716567"/>
              <a:gd name="connsiteY1" fmla="*/ 426095 h 949878"/>
              <a:gd name="connsiteX2" fmla="*/ 603681 w 2716567"/>
              <a:gd name="connsiteY2" fmla="*/ 150887 h 949878"/>
              <a:gd name="connsiteX3" fmla="*/ 923277 w 2716567"/>
              <a:gd name="connsiteY3" fmla="*/ 62111 h 949878"/>
              <a:gd name="connsiteX4" fmla="*/ 1154097 w 2716567"/>
              <a:gd name="connsiteY4" fmla="*/ 17722 h 949878"/>
              <a:gd name="connsiteX5" fmla="*/ 1420427 w 2716567"/>
              <a:gd name="connsiteY5" fmla="*/ 44355 h 949878"/>
              <a:gd name="connsiteX6" fmla="*/ 1562470 w 2716567"/>
              <a:gd name="connsiteY6" fmla="*/ 488239 h 949878"/>
              <a:gd name="connsiteX7" fmla="*/ 1704512 w 2716567"/>
              <a:gd name="connsiteY7" fmla="*/ 710181 h 949878"/>
              <a:gd name="connsiteX8" fmla="*/ 1873189 w 2716567"/>
              <a:gd name="connsiteY8" fmla="*/ 816712 h 949878"/>
              <a:gd name="connsiteX9" fmla="*/ 2121763 w 2716567"/>
              <a:gd name="connsiteY9" fmla="*/ 869979 h 949878"/>
              <a:gd name="connsiteX10" fmla="*/ 2716567 w 2716567"/>
              <a:gd name="connsiteY10" fmla="*/ 869979 h 949878"/>
              <a:gd name="connsiteX0" fmla="*/ 0 w 2716567"/>
              <a:gd name="connsiteY0" fmla="*/ 949878 h 949878"/>
              <a:gd name="connsiteX1" fmla="*/ 284085 w 2716567"/>
              <a:gd name="connsiteY1" fmla="*/ 426095 h 949878"/>
              <a:gd name="connsiteX2" fmla="*/ 603681 w 2716567"/>
              <a:gd name="connsiteY2" fmla="*/ 150887 h 949878"/>
              <a:gd name="connsiteX3" fmla="*/ 923277 w 2716567"/>
              <a:gd name="connsiteY3" fmla="*/ 62111 h 949878"/>
              <a:gd name="connsiteX4" fmla="*/ 1154097 w 2716567"/>
              <a:gd name="connsiteY4" fmla="*/ 17722 h 949878"/>
              <a:gd name="connsiteX5" fmla="*/ 1420427 w 2716567"/>
              <a:gd name="connsiteY5" fmla="*/ 44355 h 949878"/>
              <a:gd name="connsiteX6" fmla="*/ 1562470 w 2716567"/>
              <a:gd name="connsiteY6" fmla="*/ 488239 h 949878"/>
              <a:gd name="connsiteX7" fmla="*/ 1704512 w 2716567"/>
              <a:gd name="connsiteY7" fmla="*/ 710181 h 949878"/>
              <a:gd name="connsiteX8" fmla="*/ 1873189 w 2716567"/>
              <a:gd name="connsiteY8" fmla="*/ 816712 h 949878"/>
              <a:gd name="connsiteX9" fmla="*/ 2121763 w 2716567"/>
              <a:gd name="connsiteY9" fmla="*/ 869979 h 949878"/>
              <a:gd name="connsiteX10" fmla="*/ 2716567 w 2716567"/>
              <a:gd name="connsiteY10" fmla="*/ 869979 h 949878"/>
              <a:gd name="connsiteX0" fmla="*/ 0 w 2716567"/>
              <a:gd name="connsiteY0" fmla="*/ 954206 h 954206"/>
              <a:gd name="connsiteX1" fmla="*/ 284085 w 2716567"/>
              <a:gd name="connsiteY1" fmla="*/ 430423 h 954206"/>
              <a:gd name="connsiteX2" fmla="*/ 603681 w 2716567"/>
              <a:gd name="connsiteY2" fmla="*/ 155215 h 954206"/>
              <a:gd name="connsiteX3" fmla="*/ 923277 w 2716567"/>
              <a:gd name="connsiteY3" fmla="*/ 66439 h 954206"/>
              <a:gd name="connsiteX4" fmla="*/ 1154097 w 2716567"/>
              <a:gd name="connsiteY4" fmla="*/ 22050 h 954206"/>
              <a:gd name="connsiteX5" fmla="*/ 1420427 w 2716567"/>
              <a:gd name="connsiteY5" fmla="*/ 48683 h 954206"/>
              <a:gd name="connsiteX6" fmla="*/ 1562470 w 2716567"/>
              <a:gd name="connsiteY6" fmla="*/ 492567 h 954206"/>
              <a:gd name="connsiteX7" fmla="*/ 1704512 w 2716567"/>
              <a:gd name="connsiteY7" fmla="*/ 714509 h 954206"/>
              <a:gd name="connsiteX8" fmla="*/ 1873189 w 2716567"/>
              <a:gd name="connsiteY8" fmla="*/ 821040 h 954206"/>
              <a:gd name="connsiteX9" fmla="*/ 2121763 w 2716567"/>
              <a:gd name="connsiteY9" fmla="*/ 874307 h 954206"/>
              <a:gd name="connsiteX10" fmla="*/ 2716567 w 2716567"/>
              <a:gd name="connsiteY10" fmla="*/ 874307 h 954206"/>
              <a:gd name="connsiteX0" fmla="*/ 0 w 2716567"/>
              <a:gd name="connsiteY0" fmla="*/ 941433 h 941433"/>
              <a:gd name="connsiteX1" fmla="*/ 284085 w 2716567"/>
              <a:gd name="connsiteY1" fmla="*/ 417650 h 941433"/>
              <a:gd name="connsiteX2" fmla="*/ 603681 w 2716567"/>
              <a:gd name="connsiteY2" fmla="*/ 142442 h 941433"/>
              <a:gd name="connsiteX3" fmla="*/ 923277 w 2716567"/>
              <a:gd name="connsiteY3" fmla="*/ 53666 h 941433"/>
              <a:gd name="connsiteX4" fmla="*/ 1149580 w 2716567"/>
              <a:gd name="connsiteY4" fmla="*/ 37852 h 941433"/>
              <a:gd name="connsiteX5" fmla="*/ 1420427 w 2716567"/>
              <a:gd name="connsiteY5" fmla="*/ 35910 h 941433"/>
              <a:gd name="connsiteX6" fmla="*/ 1562470 w 2716567"/>
              <a:gd name="connsiteY6" fmla="*/ 479794 h 941433"/>
              <a:gd name="connsiteX7" fmla="*/ 1704512 w 2716567"/>
              <a:gd name="connsiteY7" fmla="*/ 701736 h 941433"/>
              <a:gd name="connsiteX8" fmla="*/ 1873189 w 2716567"/>
              <a:gd name="connsiteY8" fmla="*/ 808267 h 941433"/>
              <a:gd name="connsiteX9" fmla="*/ 2121763 w 2716567"/>
              <a:gd name="connsiteY9" fmla="*/ 861534 h 941433"/>
              <a:gd name="connsiteX10" fmla="*/ 2716567 w 2716567"/>
              <a:gd name="connsiteY10" fmla="*/ 861534 h 941433"/>
              <a:gd name="connsiteX0" fmla="*/ 0 w 2716567"/>
              <a:gd name="connsiteY0" fmla="*/ 938414 h 938414"/>
              <a:gd name="connsiteX1" fmla="*/ 284085 w 2716567"/>
              <a:gd name="connsiteY1" fmla="*/ 414631 h 938414"/>
              <a:gd name="connsiteX2" fmla="*/ 603681 w 2716567"/>
              <a:gd name="connsiteY2" fmla="*/ 139423 h 938414"/>
              <a:gd name="connsiteX3" fmla="*/ 923277 w 2716567"/>
              <a:gd name="connsiteY3" fmla="*/ 50647 h 938414"/>
              <a:gd name="connsiteX4" fmla="*/ 1149580 w 2716567"/>
              <a:gd name="connsiteY4" fmla="*/ 34833 h 938414"/>
              <a:gd name="connsiteX5" fmla="*/ 1420427 w 2716567"/>
              <a:gd name="connsiteY5" fmla="*/ 32891 h 938414"/>
              <a:gd name="connsiteX6" fmla="*/ 1562470 w 2716567"/>
              <a:gd name="connsiteY6" fmla="*/ 476775 h 938414"/>
              <a:gd name="connsiteX7" fmla="*/ 1704512 w 2716567"/>
              <a:gd name="connsiteY7" fmla="*/ 698717 h 938414"/>
              <a:gd name="connsiteX8" fmla="*/ 1873189 w 2716567"/>
              <a:gd name="connsiteY8" fmla="*/ 805248 h 938414"/>
              <a:gd name="connsiteX9" fmla="*/ 2121763 w 2716567"/>
              <a:gd name="connsiteY9" fmla="*/ 858515 h 938414"/>
              <a:gd name="connsiteX10" fmla="*/ 2716567 w 2716567"/>
              <a:gd name="connsiteY10" fmla="*/ 858515 h 938414"/>
              <a:gd name="connsiteX0" fmla="*/ 0 w 2716567"/>
              <a:gd name="connsiteY0" fmla="*/ 938414 h 938414"/>
              <a:gd name="connsiteX1" fmla="*/ 284085 w 2716567"/>
              <a:gd name="connsiteY1" fmla="*/ 414631 h 938414"/>
              <a:gd name="connsiteX2" fmla="*/ 603681 w 2716567"/>
              <a:gd name="connsiteY2" fmla="*/ 139423 h 938414"/>
              <a:gd name="connsiteX3" fmla="*/ 923277 w 2716567"/>
              <a:gd name="connsiteY3" fmla="*/ 50647 h 938414"/>
              <a:gd name="connsiteX4" fmla="*/ 1149580 w 2716567"/>
              <a:gd name="connsiteY4" fmla="*/ 34833 h 938414"/>
              <a:gd name="connsiteX5" fmla="*/ 1420427 w 2716567"/>
              <a:gd name="connsiteY5" fmla="*/ 32891 h 938414"/>
              <a:gd name="connsiteX6" fmla="*/ 1562470 w 2716567"/>
              <a:gd name="connsiteY6" fmla="*/ 476775 h 938414"/>
              <a:gd name="connsiteX7" fmla="*/ 1704512 w 2716567"/>
              <a:gd name="connsiteY7" fmla="*/ 698717 h 938414"/>
              <a:gd name="connsiteX8" fmla="*/ 1873189 w 2716567"/>
              <a:gd name="connsiteY8" fmla="*/ 805248 h 938414"/>
              <a:gd name="connsiteX9" fmla="*/ 2121763 w 2716567"/>
              <a:gd name="connsiteY9" fmla="*/ 858515 h 938414"/>
              <a:gd name="connsiteX10" fmla="*/ 2716567 w 2716567"/>
              <a:gd name="connsiteY10" fmla="*/ 858515 h 938414"/>
              <a:gd name="connsiteX0" fmla="*/ 0 w 2716567"/>
              <a:gd name="connsiteY0" fmla="*/ 907372 h 907372"/>
              <a:gd name="connsiteX1" fmla="*/ 284085 w 2716567"/>
              <a:gd name="connsiteY1" fmla="*/ 383589 h 907372"/>
              <a:gd name="connsiteX2" fmla="*/ 603681 w 2716567"/>
              <a:gd name="connsiteY2" fmla="*/ 108381 h 907372"/>
              <a:gd name="connsiteX3" fmla="*/ 923277 w 2716567"/>
              <a:gd name="connsiteY3" fmla="*/ 19605 h 907372"/>
              <a:gd name="connsiteX4" fmla="*/ 1149580 w 2716567"/>
              <a:gd name="connsiteY4" fmla="*/ 3791 h 907372"/>
              <a:gd name="connsiteX5" fmla="*/ 1420427 w 2716567"/>
              <a:gd name="connsiteY5" fmla="*/ 1849 h 907372"/>
              <a:gd name="connsiteX6" fmla="*/ 1562470 w 2716567"/>
              <a:gd name="connsiteY6" fmla="*/ 445733 h 907372"/>
              <a:gd name="connsiteX7" fmla="*/ 1704512 w 2716567"/>
              <a:gd name="connsiteY7" fmla="*/ 667675 h 907372"/>
              <a:gd name="connsiteX8" fmla="*/ 1873189 w 2716567"/>
              <a:gd name="connsiteY8" fmla="*/ 774206 h 907372"/>
              <a:gd name="connsiteX9" fmla="*/ 2121763 w 2716567"/>
              <a:gd name="connsiteY9" fmla="*/ 827473 h 907372"/>
              <a:gd name="connsiteX10" fmla="*/ 2716567 w 2716567"/>
              <a:gd name="connsiteY10" fmla="*/ 827473 h 907372"/>
              <a:gd name="connsiteX0" fmla="*/ 0 w 2716567"/>
              <a:gd name="connsiteY0" fmla="*/ 907372 h 907372"/>
              <a:gd name="connsiteX1" fmla="*/ 284085 w 2716567"/>
              <a:gd name="connsiteY1" fmla="*/ 383589 h 907372"/>
              <a:gd name="connsiteX2" fmla="*/ 603681 w 2716567"/>
              <a:gd name="connsiteY2" fmla="*/ 108381 h 907372"/>
              <a:gd name="connsiteX3" fmla="*/ 923277 w 2716567"/>
              <a:gd name="connsiteY3" fmla="*/ 19605 h 907372"/>
              <a:gd name="connsiteX4" fmla="*/ 1149580 w 2716567"/>
              <a:gd name="connsiteY4" fmla="*/ 3791 h 907372"/>
              <a:gd name="connsiteX5" fmla="*/ 1420427 w 2716567"/>
              <a:gd name="connsiteY5" fmla="*/ 1849 h 907372"/>
              <a:gd name="connsiteX6" fmla="*/ 1562470 w 2716567"/>
              <a:gd name="connsiteY6" fmla="*/ 445733 h 907372"/>
              <a:gd name="connsiteX7" fmla="*/ 1722583 w 2716567"/>
              <a:gd name="connsiteY7" fmla="*/ 693075 h 907372"/>
              <a:gd name="connsiteX8" fmla="*/ 1873189 w 2716567"/>
              <a:gd name="connsiteY8" fmla="*/ 774206 h 907372"/>
              <a:gd name="connsiteX9" fmla="*/ 2121763 w 2716567"/>
              <a:gd name="connsiteY9" fmla="*/ 827473 h 907372"/>
              <a:gd name="connsiteX10" fmla="*/ 2716567 w 2716567"/>
              <a:gd name="connsiteY10" fmla="*/ 827473 h 907372"/>
              <a:gd name="connsiteX0" fmla="*/ 0 w 2716567"/>
              <a:gd name="connsiteY0" fmla="*/ 907372 h 907372"/>
              <a:gd name="connsiteX1" fmla="*/ 284085 w 2716567"/>
              <a:gd name="connsiteY1" fmla="*/ 383589 h 907372"/>
              <a:gd name="connsiteX2" fmla="*/ 603681 w 2716567"/>
              <a:gd name="connsiteY2" fmla="*/ 108381 h 907372"/>
              <a:gd name="connsiteX3" fmla="*/ 923277 w 2716567"/>
              <a:gd name="connsiteY3" fmla="*/ 19605 h 907372"/>
              <a:gd name="connsiteX4" fmla="*/ 1149580 w 2716567"/>
              <a:gd name="connsiteY4" fmla="*/ 3791 h 907372"/>
              <a:gd name="connsiteX5" fmla="*/ 1420427 w 2716567"/>
              <a:gd name="connsiteY5" fmla="*/ 1849 h 907372"/>
              <a:gd name="connsiteX6" fmla="*/ 1562470 w 2716567"/>
              <a:gd name="connsiteY6" fmla="*/ 445733 h 907372"/>
              <a:gd name="connsiteX7" fmla="*/ 1722583 w 2716567"/>
              <a:gd name="connsiteY7" fmla="*/ 693075 h 907372"/>
              <a:gd name="connsiteX8" fmla="*/ 1868672 w 2716567"/>
              <a:gd name="connsiteY8" fmla="*/ 796431 h 907372"/>
              <a:gd name="connsiteX9" fmla="*/ 2121763 w 2716567"/>
              <a:gd name="connsiteY9" fmla="*/ 827473 h 907372"/>
              <a:gd name="connsiteX10" fmla="*/ 2716567 w 2716567"/>
              <a:gd name="connsiteY10" fmla="*/ 827473 h 907372"/>
              <a:gd name="connsiteX0" fmla="*/ 0 w 2716567"/>
              <a:gd name="connsiteY0" fmla="*/ 907372 h 907372"/>
              <a:gd name="connsiteX1" fmla="*/ 284085 w 2716567"/>
              <a:gd name="connsiteY1" fmla="*/ 383589 h 907372"/>
              <a:gd name="connsiteX2" fmla="*/ 603681 w 2716567"/>
              <a:gd name="connsiteY2" fmla="*/ 108381 h 907372"/>
              <a:gd name="connsiteX3" fmla="*/ 923277 w 2716567"/>
              <a:gd name="connsiteY3" fmla="*/ 19605 h 907372"/>
              <a:gd name="connsiteX4" fmla="*/ 1149580 w 2716567"/>
              <a:gd name="connsiteY4" fmla="*/ 3791 h 907372"/>
              <a:gd name="connsiteX5" fmla="*/ 1420427 w 2716567"/>
              <a:gd name="connsiteY5" fmla="*/ 1849 h 907372"/>
              <a:gd name="connsiteX6" fmla="*/ 1562470 w 2716567"/>
              <a:gd name="connsiteY6" fmla="*/ 445733 h 907372"/>
              <a:gd name="connsiteX7" fmla="*/ 1722583 w 2716567"/>
              <a:gd name="connsiteY7" fmla="*/ 693075 h 907372"/>
              <a:gd name="connsiteX8" fmla="*/ 1868672 w 2716567"/>
              <a:gd name="connsiteY8" fmla="*/ 796431 h 907372"/>
              <a:gd name="connsiteX9" fmla="*/ 2121764 w 2716567"/>
              <a:gd name="connsiteY9" fmla="*/ 852873 h 907372"/>
              <a:gd name="connsiteX10" fmla="*/ 2716567 w 2716567"/>
              <a:gd name="connsiteY10" fmla="*/ 827473 h 907372"/>
              <a:gd name="connsiteX0" fmla="*/ 0 w 2703014"/>
              <a:gd name="connsiteY0" fmla="*/ 907372 h 907372"/>
              <a:gd name="connsiteX1" fmla="*/ 284085 w 2703014"/>
              <a:gd name="connsiteY1" fmla="*/ 383589 h 907372"/>
              <a:gd name="connsiteX2" fmla="*/ 603681 w 2703014"/>
              <a:gd name="connsiteY2" fmla="*/ 108381 h 907372"/>
              <a:gd name="connsiteX3" fmla="*/ 923277 w 2703014"/>
              <a:gd name="connsiteY3" fmla="*/ 19605 h 907372"/>
              <a:gd name="connsiteX4" fmla="*/ 1149580 w 2703014"/>
              <a:gd name="connsiteY4" fmla="*/ 3791 h 907372"/>
              <a:gd name="connsiteX5" fmla="*/ 1420427 w 2703014"/>
              <a:gd name="connsiteY5" fmla="*/ 1849 h 907372"/>
              <a:gd name="connsiteX6" fmla="*/ 1562470 w 2703014"/>
              <a:gd name="connsiteY6" fmla="*/ 445733 h 907372"/>
              <a:gd name="connsiteX7" fmla="*/ 1722583 w 2703014"/>
              <a:gd name="connsiteY7" fmla="*/ 693075 h 907372"/>
              <a:gd name="connsiteX8" fmla="*/ 1868672 w 2703014"/>
              <a:gd name="connsiteY8" fmla="*/ 796431 h 907372"/>
              <a:gd name="connsiteX9" fmla="*/ 2121764 w 2703014"/>
              <a:gd name="connsiteY9" fmla="*/ 852873 h 907372"/>
              <a:gd name="connsiteX10" fmla="*/ 2703014 w 2703014"/>
              <a:gd name="connsiteY10" fmla="*/ 852873 h 907372"/>
              <a:gd name="connsiteX0" fmla="*/ 0 w 2703014"/>
              <a:gd name="connsiteY0" fmla="*/ 907372 h 907372"/>
              <a:gd name="connsiteX1" fmla="*/ 284085 w 2703014"/>
              <a:gd name="connsiteY1" fmla="*/ 383589 h 907372"/>
              <a:gd name="connsiteX2" fmla="*/ 603681 w 2703014"/>
              <a:gd name="connsiteY2" fmla="*/ 108381 h 907372"/>
              <a:gd name="connsiteX3" fmla="*/ 923277 w 2703014"/>
              <a:gd name="connsiteY3" fmla="*/ 19605 h 907372"/>
              <a:gd name="connsiteX4" fmla="*/ 1149580 w 2703014"/>
              <a:gd name="connsiteY4" fmla="*/ 3791 h 907372"/>
              <a:gd name="connsiteX5" fmla="*/ 1420427 w 2703014"/>
              <a:gd name="connsiteY5" fmla="*/ 1849 h 907372"/>
              <a:gd name="connsiteX6" fmla="*/ 1562470 w 2703014"/>
              <a:gd name="connsiteY6" fmla="*/ 445733 h 907372"/>
              <a:gd name="connsiteX7" fmla="*/ 1722583 w 2703014"/>
              <a:gd name="connsiteY7" fmla="*/ 693075 h 907372"/>
              <a:gd name="connsiteX8" fmla="*/ 1868672 w 2703014"/>
              <a:gd name="connsiteY8" fmla="*/ 796431 h 907372"/>
              <a:gd name="connsiteX9" fmla="*/ 2121764 w 2703014"/>
              <a:gd name="connsiteY9" fmla="*/ 852873 h 907372"/>
              <a:gd name="connsiteX10" fmla="*/ 2703014 w 2703014"/>
              <a:gd name="connsiteY10" fmla="*/ 852873 h 907372"/>
              <a:gd name="connsiteX0" fmla="*/ 0 w 2703014"/>
              <a:gd name="connsiteY0" fmla="*/ 907372 h 907372"/>
              <a:gd name="connsiteX1" fmla="*/ 284085 w 2703014"/>
              <a:gd name="connsiteY1" fmla="*/ 383589 h 907372"/>
              <a:gd name="connsiteX2" fmla="*/ 603681 w 2703014"/>
              <a:gd name="connsiteY2" fmla="*/ 108381 h 907372"/>
              <a:gd name="connsiteX3" fmla="*/ 923277 w 2703014"/>
              <a:gd name="connsiteY3" fmla="*/ 19605 h 907372"/>
              <a:gd name="connsiteX4" fmla="*/ 1149580 w 2703014"/>
              <a:gd name="connsiteY4" fmla="*/ 3791 h 907372"/>
              <a:gd name="connsiteX5" fmla="*/ 1420427 w 2703014"/>
              <a:gd name="connsiteY5" fmla="*/ 1849 h 907372"/>
              <a:gd name="connsiteX6" fmla="*/ 1562470 w 2703014"/>
              <a:gd name="connsiteY6" fmla="*/ 445733 h 907372"/>
              <a:gd name="connsiteX7" fmla="*/ 1722583 w 2703014"/>
              <a:gd name="connsiteY7" fmla="*/ 693075 h 907372"/>
              <a:gd name="connsiteX8" fmla="*/ 1868672 w 2703014"/>
              <a:gd name="connsiteY8" fmla="*/ 796431 h 907372"/>
              <a:gd name="connsiteX9" fmla="*/ 2121764 w 2703014"/>
              <a:gd name="connsiteY9" fmla="*/ 852873 h 907372"/>
              <a:gd name="connsiteX10" fmla="*/ 2703014 w 2703014"/>
              <a:gd name="connsiteY10" fmla="*/ 852873 h 907372"/>
              <a:gd name="connsiteX0" fmla="*/ 0 w 2121764"/>
              <a:gd name="connsiteY0" fmla="*/ 907372 h 907372"/>
              <a:gd name="connsiteX1" fmla="*/ 284085 w 2121764"/>
              <a:gd name="connsiteY1" fmla="*/ 383589 h 907372"/>
              <a:gd name="connsiteX2" fmla="*/ 603681 w 2121764"/>
              <a:gd name="connsiteY2" fmla="*/ 108381 h 907372"/>
              <a:gd name="connsiteX3" fmla="*/ 923277 w 2121764"/>
              <a:gd name="connsiteY3" fmla="*/ 19605 h 907372"/>
              <a:gd name="connsiteX4" fmla="*/ 1149580 w 2121764"/>
              <a:gd name="connsiteY4" fmla="*/ 3791 h 907372"/>
              <a:gd name="connsiteX5" fmla="*/ 1420427 w 2121764"/>
              <a:gd name="connsiteY5" fmla="*/ 1849 h 907372"/>
              <a:gd name="connsiteX6" fmla="*/ 1562470 w 2121764"/>
              <a:gd name="connsiteY6" fmla="*/ 445733 h 907372"/>
              <a:gd name="connsiteX7" fmla="*/ 1722583 w 2121764"/>
              <a:gd name="connsiteY7" fmla="*/ 693075 h 907372"/>
              <a:gd name="connsiteX8" fmla="*/ 1868672 w 2121764"/>
              <a:gd name="connsiteY8" fmla="*/ 796431 h 907372"/>
              <a:gd name="connsiteX9" fmla="*/ 2121764 w 2121764"/>
              <a:gd name="connsiteY9" fmla="*/ 852873 h 907372"/>
              <a:gd name="connsiteX0" fmla="*/ 0 w 1868672"/>
              <a:gd name="connsiteY0" fmla="*/ 907372 h 907372"/>
              <a:gd name="connsiteX1" fmla="*/ 284085 w 1868672"/>
              <a:gd name="connsiteY1" fmla="*/ 383589 h 907372"/>
              <a:gd name="connsiteX2" fmla="*/ 603681 w 1868672"/>
              <a:gd name="connsiteY2" fmla="*/ 108381 h 907372"/>
              <a:gd name="connsiteX3" fmla="*/ 923277 w 1868672"/>
              <a:gd name="connsiteY3" fmla="*/ 19605 h 907372"/>
              <a:gd name="connsiteX4" fmla="*/ 1149580 w 1868672"/>
              <a:gd name="connsiteY4" fmla="*/ 3791 h 907372"/>
              <a:gd name="connsiteX5" fmla="*/ 1420427 w 1868672"/>
              <a:gd name="connsiteY5" fmla="*/ 1849 h 907372"/>
              <a:gd name="connsiteX6" fmla="*/ 1562470 w 1868672"/>
              <a:gd name="connsiteY6" fmla="*/ 445733 h 907372"/>
              <a:gd name="connsiteX7" fmla="*/ 1722583 w 1868672"/>
              <a:gd name="connsiteY7" fmla="*/ 693075 h 907372"/>
              <a:gd name="connsiteX8" fmla="*/ 1868672 w 1868672"/>
              <a:gd name="connsiteY8" fmla="*/ 796431 h 907372"/>
              <a:gd name="connsiteX0" fmla="*/ 0 w 1722583"/>
              <a:gd name="connsiteY0" fmla="*/ 907372 h 907372"/>
              <a:gd name="connsiteX1" fmla="*/ 284085 w 1722583"/>
              <a:gd name="connsiteY1" fmla="*/ 383589 h 907372"/>
              <a:gd name="connsiteX2" fmla="*/ 603681 w 1722583"/>
              <a:gd name="connsiteY2" fmla="*/ 108381 h 907372"/>
              <a:gd name="connsiteX3" fmla="*/ 923277 w 1722583"/>
              <a:gd name="connsiteY3" fmla="*/ 19605 h 907372"/>
              <a:gd name="connsiteX4" fmla="*/ 1149580 w 1722583"/>
              <a:gd name="connsiteY4" fmla="*/ 3791 h 907372"/>
              <a:gd name="connsiteX5" fmla="*/ 1420427 w 1722583"/>
              <a:gd name="connsiteY5" fmla="*/ 1849 h 907372"/>
              <a:gd name="connsiteX6" fmla="*/ 1562470 w 1722583"/>
              <a:gd name="connsiteY6" fmla="*/ 445733 h 907372"/>
              <a:gd name="connsiteX7" fmla="*/ 1722583 w 1722583"/>
              <a:gd name="connsiteY7" fmla="*/ 693075 h 907372"/>
              <a:gd name="connsiteX0" fmla="*/ 0 w 1562470"/>
              <a:gd name="connsiteY0" fmla="*/ 907372 h 907372"/>
              <a:gd name="connsiteX1" fmla="*/ 284085 w 1562470"/>
              <a:gd name="connsiteY1" fmla="*/ 383589 h 907372"/>
              <a:gd name="connsiteX2" fmla="*/ 603681 w 1562470"/>
              <a:gd name="connsiteY2" fmla="*/ 108381 h 907372"/>
              <a:gd name="connsiteX3" fmla="*/ 923277 w 1562470"/>
              <a:gd name="connsiteY3" fmla="*/ 19605 h 907372"/>
              <a:gd name="connsiteX4" fmla="*/ 1149580 w 1562470"/>
              <a:gd name="connsiteY4" fmla="*/ 3791 h 907372"/>
              <a:gd name="connsiteX5" fmla="*/ 1420427 w 1562470"/>
              <a:gd name="connsiteY5" fmla="*/ 1849 h 907372"/>
              <a:gd name="connsiteX6" fmla="*/ 1562470 w 1562470"/>
              <a:gd name="connsiteY6" fmla="*/ 445733 h 907372"/>
              <a:gd name="connsiteX0" fmla="*/ 0 w 1420428"/>
              <a:gd name="connsiteY0" fmla="*/ 907372 h 907372"/>
              <a:gd name="connsiteX1" fmla="*/ 284085 w 1420428"/>
              <a:gd name="connsiteY1" fmla="*/ 383589 h 907372"/>
              <a:gd name="connsiteX2" fmla="*/ 603681 w 1420428"/>
              <a:gd name="connsiteY2" fmla="*/ 108381 h 907372"/>
              <a:gd name="connsiteX3" fmla="*/ 923277 w 1420428"/>
              <a:gd name="connsiteY3" fmla="*/ 19605 h 907372"/>
              <a:gd name="connsiteX4" fmla="*/ 1149580 w 1420428"/>
              <a:gd name="connsiteY4" fmla="*/ 3791 h 907372"/>
              <a:gd name="connsiteX5" fmla="*/ 1420427 w 1420428"/>
              <a:gd name="connsiteY5" fmla="*/ 1849 h 907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0428" h="907372">
                <a:moveTo>
                  <a:pt x="0" y="907372"/>
                </a:moveTo>
                <a:cubicBezTo>
                  <a:pt x="91736" y="712063"/>
                  <a:pt x="183472" y="516754"/>
                  <a:pt x="284085" y="383589"/>
                </a:cubicBezTo>
                <a:cubicBezTo>
                  <a:pt x="384699" y="250424"/>
                  <a:pt x="484516" y="169045"/>
                  <a:pt x="603681" y="108381"/>
                </a:cubicBezTo>
                <a:cubicBezTo>
                  <a:pt x="722846" y="47717"/>
                  <a:pt x="832294" y="37037"/>
                  <a:pt x="923277" y="19605"/>
                </a:cubicBezTo>
                <a:cubicBezTo>
                  <a:pt x="1014260" y="2173"/>
                  <a:pt x="1066722" y="6750"/>
                  <a:pt x="1149580" y="3791"/>
                </a:cubicBezTo>
                <a:cubicBezTo>
                  <a:pt x="1232438" y="832"/>
                  <a:pt x="1315471" y="-1958"/>
                  <a:pt x="1420427" y="1849"/>
                </a:cubicBezTo>
              </a:path>
            </a:pathLst>
          </a:cu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3" name="Straight Connector 32"/>
          <p:cNvCxnSpPr>
            <a:stCxn id="37" idx="0"/>
          </p:cNvCxnSpPr>
          <p:nvPr/>
        </p:nvCxnSpPr>
        <p:spPr>
          <a:xfrm>
            <a:off x="4658125" y="5357828"/>
            <a:ext cx="0" cy="907372"/>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endCxn id="37" idx="5"/>
          </p:cNvCxnSpPr>
          <p:nvPr/>
        </p:nvCxnSpPr>
        <p:spPr>
          <a:xfrm flipH="1">
            <a:off x="5656396" y="5357828"/>
            <a:ext cx="1" cy="905523"/>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6112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2" name="Title 1"/>
          <p:cNvSpPr>
            <a:spLocks noGrp="1" noChangeArrowheads="1"/>
          </p:cNvSpPr>
          <p:nvPr>
            <p:ph type="title"/>
          </p:nvPr>
        </p:nvSpPr>
        <p:spPr>
          <a:xfrm>
            <a:off x="1547813" y="274638"/>
            <a:ext cx="7138987" cy="1143000"/>
          </a:xfrm>
        </p:spPr>
        <p:txBody>
          <a:bodyPr/>
          <a:lstStyle/>
          <a:p>
            <a:r>
              <a:rPr lang="en-GB" altLang="en-US"/>
              <a:t>Overcoupled cavity example</a:t>
            </a:r>
          </a:p>
        </p:txBody>
      </p:sp>
      <p:sp>
        <p:nvSpPr>
          <p:cNvPr id="20483" name="Content Placeholder 2"/>
          <p:cNvSpPr>
            <a:spLocks noGrp="1" noChangeArrowheads="1"/>
          </p:cNvSpPr>
          <p:nvPr>
            <p:ph idx="1"/>
          </p:nvPr>
        </p:nvSpPr>
        <p:spPr/>
        <p:txBody>
          <a:bodyPr/>
          <a:lstStyle/>
          <a:p>
            <a:endParaRPr lang="en-GB" altLang="en-US"/>
          </a:p>
        </p:txBody>
      </p:sp>
      <p:pic>
        <p:nvPicPr>
          <p:cNvPr id="2048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600200"/>
            <a:ext cx="8147050" cy="489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GB" altLang="en-US"/>
              <a:t>Beam Loading</a:t>
            </a:r>
          </a:p>
        </p:txBody>
      </p:sp>
      <p:sp>
        <p:nvSpPr>
          <p:cNvPr id="21507" name="Rectangle 3"/>
          <p:cNvSpPr>
            <a:spLocks noGrp="1" noChangeArrowheads="1"/>
          </p:cNvSpPr>
          <p:nvPr>
            <p:ph type="body" idx="1"/>
          </p:nvPr>
        </p:nvSpPr>
        <p:spPr/>
        <p:txBody>
          <a:bodyPr/>
          <a:lstStyle/>
          <a:p>
            <a:pPr eaLnBrk="1" hangingPunct="1"/>
            <a:r>
              <a:rPr lang="en-GB" altLang="en-US" sz="2400"/>
              <a:t>In addition to </a:t>
            </a:r>
            <a:r>
              <a:rPr lang="en-GB" altLang="en-US" sz="2400" err="1"/>
              <a:t>ohmic</a:t>
            </a:r>
            <a:r>
              <a:rPr lang="en-GB" altLang="en-US" sz="2400"/>
              <a:t> losses we must also consider the power extracted from the cavity by the beam.</a:t>
            </a:r>
          </a:p>
          <a:p>
            <a:pPr eaLnBrk="1" hangingPunct="1"/>
            <a:r>
              <a:rPr lang="en-GB" altLang="en-US" sz="2400"/>
              <a:t>The beam draws a power </a:t>
            </a:r>
            <a:r>
              <a:rPr lang="en-GB" altLang="en-US" sz="2400" err="1"/>
              <a:t>P</a:t>
            </a:r>
            <a:r>
              <a:rPr lang="en-GB" altLang="en-US" sz="2400" baseline="-25000" err="1"/>
              <a:t>b</a:t>
            </a:r>
            <a:r>
              <a:rPr lang="en-GB" altLang="en-US" sz="2400"/>
              <a:t>=</a:t>
            </a:r>
            <a:r>
              <a:rPr lang="en-GB" altLang="en-US" sz="2400" err="1"/>
              <a:t>V</a:t>
            </a:r>
            <a:r>
              <a:rPr lang="en-GB" altLang="en-US" sz="2400" baseline="-25000" err="1"/>
              <a:t>c</a:t>
            </a:r>
            <a:r>
              <a:rPr lang="en-GB" altLang="en-US" sz="2400"/>
              <a:t> </a:t>
            </a:r>
            <a:r>
              <a:rPr lang="en-GB" altLang="en-US" sz="2400" err="1"/>
              <a:t>I</a:t>
            </a:r>
            <a:r>
              <a:rPr lang="en-GB" altLang="en-US" sz="2400" baseline="-25000" err="1"/>
              <a:t>beam</a:t>
            </a:r>
            <a:r>
              <a:rPr lang="en-GB" altLang="en-US" sz="2400"/>
              <a:t> from the cavity.</a:t>
            </a:r>
          </a:p>
          <a:p>
            <a:pPr eaLnBrk="1" hangingPunct="1"/>
            <a:r>
              <a:rPr lang="en-GB" altLang="en-US" sz="2400" err="1"/>
              <a:t>I</a:t>
            </a:r>
            <a:r>
              <a:rPr lang="en-GB" altLang="en-US" sz="2400" baseline="-25000" err="1"/>
              <a:t>beam</a:t>
            </a:r>
            <a:r>
              <a:rPr lang="en-GB" altLang="en-US" sz="2400"/>
              <a:t>=q f, where q is the bunch charge and f is the bunch repetition rate</a:t>
            </a:r>
          </a:p>
          <a:p>
            <a:pPr eaLnBrk="1" hangingPunct="1"/>
            <a:r>
              <a:rPr lang="en-GB" altLang="en-US" sz="2400"/>
              <a:t>If the voltage and current is in phase this additional loss can be lumped in with the </a:t>
            </a:r>
            <a:r>
              <a:rPr lang="en-GB" altLang="en-US" sz="2400" err="1"/>
              <a:t>ohmic</a:t>
            </a:r>
            <a:r>
              <a:rPr lang="en-GB" altLang="en-US" sz="2400"/>
              <a:t> heating as an external circuit cannot differentiate between different passive losses.</a:t>
            </a:r>
          </a:p>
          <a:p>
            <a:pPr eaLnBrk="1" hangingPunct="1"/>
            <a:r>
              <a:rPr lang="en-GB" altLang="en-US" sz="2400"/>
              <a:t>This means that the cavity requires different powers without beam or with lower/higher beam currents.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noChangeArrowheads="1"/>
          </p:cNvSpPr>
          <p:nvPr>
            <p:ph type="title"/>
          </p:nvPr>
        </p:nvSpPr>
        <p:spPr>
          <a:noFill/>
        </p:spPr>
        <p:txBody>
          <a:bodyPr/>
          <a:lstStyle/>
          <a:p>
            <a:r>
              <a:rPr lang="en-GB" altLang="en-US"/>
              <a:t>Coupling with Beam Loading</a:t>
            </a:r>
          </a:p>
        </p:txBody>
      </p:sp>
      <p:sp>
        <p:nvSpPr>
          <p:cNvPr id="22531" name="Content Placeholder 2"/>
          <p:cNvSpPr>
            <a:spLocks noGrp="1" noChangeArrowheads="1"/>
          </p:cNvSpPr>
          <p:nvPr>
            <p:ph idx="1"/>
          </p:nvPr>
        </p:nvSpPr>
        <p:spPr>
          <a:xfrm>
            <a:off x="457200" y="1484313"/>
            <a:ext cx="8229600" cy="4525962"/>
          </a:xfrm>
        </p:spPr>
        <p:txBody>
          <a:bodyPr/>
          <a:lstStyle/>
          <a:p>
            <a:r>
              <a:rPr lang="en-GB" altLang="en-US" sz="2400"/>
              <a:t>The </a:t>
            </a:r>
            <a:r>
              <a:rPr lang="en-GB" altLang="en-US" sz="2400" err="1"/>
              <a:t>rf</a:t>
            </a:r>
            <a:r>
              <a:rPr lang="en-GB" altLang="en-US" sz="2400"/>
              <a:t> source will not see any difference between the power dissipated in the cavity walls and the power extracted by the beam hence we can calculate a new Q factor, </a:t>
            </a:r>
            <a:r>
              <a:rPr lang="en-GB" altLang="en-US" sz="2400" err="1"/>
              <a:t>Q</a:t>
            </a:r>
            <a:r>
              <a:rPr lang="en-GB" altLang="en-US" sz="2400" baseline="-25000" err="1"/>
              <a:t>cb</a:t>
            </a:r>
            <a:r>
              <a:rPr lang="en-GB" altLang="en-US" sz="2400"/>
              <a:t>.</a:t>
            </a:r>
          </a:p>
          <a:p>
            <a:endParaRPr lang="en-GB" altLang="en-US" sz="2400"/>
          </a:p>
          <a:p>
            <a:r>
              <a:rPr lang="en-GB" altLang="en-US" sz="2400"/>
              <a:t>this </a:t>
            </a:r>
            <a:r>
              <a:rPr lang="en-GB" altLang="en-US" sz="2400" err="1"/>
              <a:t>Q</a:t>
            </a:r>
            <a:r>
              <a:rPr lang="en-GB" altLang="en-US" sz="2400" baseline="-25000" err="1"/>
              <a:t>cb</a:t>
            </a:r>
            <a:r>
              <a:rPr lang="en-GB" altLang="en-US" sz="2400"/>
              <a:t> will replace Q</a:t>
            </a:r>
            <a:r>
              <a:rPr lang="en-GB" altLang="en-US" sz="2400" baseline="-25000"/>
              <a:t>0</a:t>
            </a:r>
            <a:r>
              <a:rPr lang="en-GB" altLang="en-US" sz="2400"/>
              <a:t> when calculating cavity filling. This means the match will change as well as needing more power.</a:t>
            </a:r>
          </a:p>
          <a:p>
            <a:endParaRPr lang="en-GB" altLang="en-US" sz="2400"/>
          </a:p>
          <a:p>
            <a:endParaRPr lang="en-GB" altLang="en-US" sz="2400"/>
          </a:p>
          <a:p>
            <a:endParaRPr lang="en-GB" altLang="en-US" sz="2400"/>
          </a:p>
          <a:p>
            <a:r>
              <a:rPr lang="en-GB" altLang="en-US" sz="2400"/>
              <a:t>Normally we aim for </a:t>
            </a:r>
            <a:r>
              <a:rPr lang="en-GB" altLang="en-US" sz="2400">
                <a:latin typeface="Symbol" panose="05050102010706020507" pitchFamily="18" charset="2"/>
              </a:rPr>
              <a:t>b</a:t>
            </a:r>
            <a:r>
              <a:rPr lang="en-GB" altLang="en-US" sz="2400"/>
              <a:t>=1 with beam and have reflections when filling.</a:t>
            </a:r>
          </a:p>
          <a:p>
            <a:endParaRPr lang="en-GB" altLang="en-US"/>
          </a:p>
        </p:txBody>
      </p:sp>
      <p:sp>
        <p:nvSpPr>
          <p:cNvPr id="22532"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graphicFrame>
        <p:nvGraphicFramePr>
          <p:cNvPr id="22533" name="Object 1"/>
          <p:cNvGraphicFramePr>
            <a:graphicFrameLocks noChangeAspect="1"/>
          </p:cNvGraphicFramePr>
          <p:nvPr/>
        </p:nvGraphicFramePr>
        <p:xfrm>
          <a:off x="3563938" y="2665413"/>
          <a:ext cx="1655762" cy="846137"/>
        </p:xfrm>
        <a:graphic>
          <a:graphicData uri="http://schemas.openxmlformats.org/presentationml/2006/ole">
            <mc:AlternateContent xmlns:mc="http://schemas.openxmlformats.org/markup-compatibility/2006">
              <mc:Choice xmlns:v="urn:schemas-microsoft-com:vml" Requires="v">
                <p:oleObj name="Equation" r:id="rId2" imgW="837836" imgH="431613" progId="Equation.DSMT4">
                  <p:embed/>
                </p:oleObj>
              </mc:Choice>
              <mc:Fallback>
                <p:oleObj name="Equation" r:id="rId2" imgW="837836" imgH="431613" progId="Equation.DSMT4">
                  <p:embed/>
                  <p:pic>
                    <p:nvPicPr>
                      <p:cNvPr id="22533"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938" y="2665413"/>
                        <a:ext cx="1655762"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9333" name="Object 5"/>
          <p:cNvGraphicFramePr>
            <a:graphicFrameLocks noChangeAspect="1"/>
          </p:cNvGraphicFramePr>
          <p:nvPr/>
        </p:nvGraphicFramePr>
        <p:xfrm>
          <a:off x="1506538" y="4748213"/>
          <a:ext cx="1382712" cy="960437"/>
        </p:xfrm>
        <a:graphic>
          <a:graphicData uri="http://schemas.openxmlformats.org/presentationml/2006/ole">
            <mc:AlternateContent xmlns:mc="http://schemas.openxmlformats.org/markup-compatibility/2006">
              <mc:Choice xmlns:v="urn:schemas-microsoft-com:vml" Requires="v">
                <p:oleObj name="Equation" r:id="rId4" imgW="622030" imgH="431613" progId="Equation.DSMT4">
                  <p:embed/>
                </p:oleObj>
              </mc:Choice>
              <mc:Fallback>
                <p:oleObj name="Equation" r:id="rId4" imgW="622030" imgH="431613" progId="Equation.DSMT4">
                  <p:embed/>
                  <p:pic>
                    <p:nvPicPr>
                      <p:cNvPr id="99333"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6538" y="4748213"/>
                        <a:ext cx="1382712"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535" name="Object 5"/>
          <p:cNvGraphicFramePr>
            <a:graphicFrameLocks noChangeAspect="1"/>
          </p:cNvGraphicFramePr>
          <p:nvPr/>
        </p:nvGraphicFramePr>
        <p:xfrm>
          <a:off x="4848225" y="4748213"/>
          <a:ext cx="2603500" cy="1085850"/>
        </p:xfrm>
        <a:graphic>
          <a:graphicData uri="http://schemas.openxmlformats.org/presentationml/2006/ole">
            <mc:AlternateContent xmlns:mc="http://schemas.openxmlformats.org/markup-compatibility/2006">
              <mc:Choice xmlns:v="urn:schemas-microsoft-com:vml" Requires="v">
                <p:oleObj name="Equation" r:id="rId6" imgW="1193800" imgH="495300" progId="Equation.DSMT4">
                  <p:embed/>
                </p:oleObj>
              </mc:Choice>
              <mc:Fallback>
                <p:oleObj name="Equation" r:id="rId6" imgW="1193800" imgH="495300" progId="Equation.DSMT4">
                  <p:embed/>
                  <p:pic>
                    <p:nvPicPr>
                      <p:cNvPr id="22535"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48225" y="4748213"/>
                        <a:ext cx="26035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9333"/>
                                        </p:tgtEl>
                                        <p:attrNameLst>
                                          <p:attrName>style.visibility</p:attrName>
                                        </p:attrNameLst>
                                      </p:cBhvr>
                                      <p:to>
                                        <p:strVal val="visible"/>
                                      </p:to>
                                    </p:set>
                                    <p:animEffect transition="in" filter="fade">
                                      <p:cBhvr>
                                        <p:cTn id="7" dur="2000"/>
                                        <p:tgtEl>
                                          <p:spTgt spid="993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GB" altLang="en-US"/>
              <a:t>Typical RF System</a:t>
            </a:r>
          </a:p>
        </p:txBody>
      </p:sp>
      <p:sp>
        <p:nvSpPr>
          <p:cNvPr id="23555" name="Rectangle 5"/>
          <p:cNvSpPr>
            <a:spLocks noChangeArrowheads="1"/>
          </p:cNvSpPr>
          <p:nvPr/>
        </p:nvSpPr>
        <p:spPr bwMode="auto">
          <a:xfrm>
            <a:off x="2627313" y="3067050"/>
            <a:ext cx="1368425" cy="100965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23556" name="Rectangle 6"/>
          <p:cNvSpPr>
            <a:spLocks noChangeArrowheads="1"/>
          </p:cNvSpPr>
          <p:nvPr/>
        </p:nvSpPr>
        <p:spPr bwMode="auto">
          <a:xfrm>
            <a:off x="971550" y="1844675"/>
            <a:ext cx="1223963" cy="8636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23557" name="Rectangle 7"/>
          <p:cNvSpPr>
            <a:spLocks noChangeArrowheads="1"/>
          </p:cNvSpPr>
          <p:nvPr/>
        </p:nvSpPr>
        <p:spPr bwMode="auto">
          <a:xfrm>
            <a:off x="2843213" y="1844675"/>
            <a:ext cx="1081087" cy="865188"/>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23558" name="Rectangle 8"/>
          <p:cNvSpPr>
            <a:spLocks noChangeArrowheads="1"/>
          </p:cNvSpPr>
          <p:nvPr/>
        </p:nvSpPr>
        <p:spPr bwMode="auto">
          <a:xfrm>
            <a:off x="4356100" y="1844675"/>
            <a:ext cx="1800225" cy="792163"/>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23559" name="Rectangle 9"/>
          <p:cNvSpPr>
            <a:spLocks noChangeArrowheads="1"/>
          </p:cNvSpPr>
          <p:nvPr/>
        </p:nvSpPr>
        <p:spPr bwMode="auto">
          <a:xfrm>
            <a:off x="6589713" y="1844675"/>
            <a:ext cx="927100" cy="6731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23560" name="Line 10"/>
          <p:cNvSpPr>
            <a:spLocks noChangeShapeType="1"/>
          </p:cNvSpPr>
          <p:nvPr/>
        </p:nvSpPr>
        <p:spPr bwMode="auto">
          <a:xfrm>
            <a:off x="2195513" y="2276475"/>
            <a:ext cx="647700"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3561" name="Line 11"/>
          <p:cNvSpPr>
            <a:spLocks noChangeShapeType="1"/>
          </p:cNvSpPr>
          <p:nvPr/>
        </p:nvSpPr>
        <p:spPr bwMode="auto">
          <a:xfrm>
            <a:off x="3924300" y="2276475"/>
            <a:ext cx="503238"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3562" name="Line 12"/>
          <p:cNvSpPr>
            <a:spLocks noChangeShapeType="1"/>
          </p:cNvSpPr>
          <p:nvPr/>
        </p:nvSpPr>
        <p:spPr bwMode="auto">
          <a:xfrm>
            <a:off x="6156325" y="2205038"/>
            <a:ext cx="433388"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3563" name="Line 13"/>
          <p:cNvSpPr>
            <a:spLocks noChangeShapeType="1"/>
          </p:cNvSpPr>
          <p:nvPr/>
        </p:nvSpPr>
        <p:spPr bwMode="auto">
          <a:xfrm flipH="1">
            <a:off x="3348038" y="2708275"/>
            <a:ext cx="0" cy="360363"/>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3564" name="Text Box 14"/>
          <p:cNvSpPr txBox="1">
            <a:spLocks noChangeArrowheads="1"/>
          </p:cNvSpPr>
          <p:nvPr/>
        </p:nvSpPr>
        <p:spPr bwMode="auto">
          <a:xfrm>
            <a:off x="1116013" y="1844675"/>
            <a:ext cx="925512"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600">
                <a:latin typeface="Times New Roman" panose="02020603050405020304" pitchFamily="18" charset="0"/>
                <a:cs typeface="Arial" panose="020B0604020202020204" pitchFamily="34" charset="0"/>
              </a:rPr>
              <a:t>Low Level RF</a:t>
            </a:r>
          </a:p>
        </p:txBody>
      </p:sp>
      <p:sp>
        <p:nvSpPr>
          <p:cNvPr id="23565" name="Text Box 15"/>
          <p:cNvSpPr txBox="1">
            <a:spLocks noChangeArrowheads="1"/>
          </p:cNvSpPr>
          <p:nvPr/>
        </p:nvSpPr>
        <p:spPr bwMode="auto">
          <a:xfrm>
            <a:off x="2916238" y="1916113"/>
            <a:ext cx="98901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600">
                <a:latin typeface="Times New Roman" panose="02020603050405020304" pitchFamily="18" charset="0"/>
                <a:cs typeface="Arial" panose="020B0604020202020204" pitchFamily="34" charset="0"/>
              </a:rPr>
              <a:t>RF </a:t>
            </a:r>
          </a:p>
          <a:p>
            <a:pPr>
              <a:spcBef>
                <a:spcPct val="0"/>
              </a:spcBef>
              <a:buFontTx/>
              <a:buNone/>
            </a:pPr>
            <a:r>
              <a:rPr lang="en-GB" altLang="en-US" sz="1600">
                <a:latin typeface="Times New Roman" panose="02020603050405020304" pitchFamily="18" charset="0"/>
                <a:cs typeface="Arial" panose="020B0604020202020204" pitchFamily="34" charset="0"/>
              </a:rPr>
              <a:t>Amplifier</a:t>
            </a:r>
          </a:p>
        </p:txBody>
      </p:sp>
      <p:sp>
        <p:nvSpPr>
          <p:cNvPr id="23566" name="Text Box 16"/>
          <p:cNvSpPr txBox="1">
            <a:spLocks noChangeArrowheads="1"/>
          </p:cNvSpPr>
          <p:nvPr/>
        </p:nvSpPr>
        <p:spPr bwMode="auto">
          <a:xfrm>
            <a:off x="4356100" y="1852613"/>
            <a:ext cx="12954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600">
                <a:latin typeface="Times New Roman" panose="02020603050405020304" pitchFamily="18" charset="0"/>
                <a:cs typeface="Arial" panose="020B0604020202020204" pitchFamily="34" charset="0"/>
              </a:rPr>
              <a:t>Transmission System</a:t>
            </a:r>
          </a:p>
        </p:txBody>
      </p:sp>
      <p:sp>
        <p:nvSpPr>
          <p:cNvPr id="23567" name="Text Box 17"/>
          <p:cNvSpPr txBox="1">
            <a:spLocks noChangeArrowheads="1"/>
          </p:cNvSpPr>
          <p:nvPr/>
        </p:nvSpPr>
        <p:spPr bwMode="auto">
          <a:xfrm>
            <a:off x="6732588" y="1989138"/>
            <a:ext cx="7270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600">
                <a:latin typeface="Times New Roman" panose="02020603050405020304" pitchFamily="18" charset="0"/>
                <a:cs typeface="Arial" panose="020B0604020202020204" pitchFamily="34" charset="0"/>
              </a:rPr>
              <a:t>Cavity</a:t>
            </a:r>
          </a:p>
        </p:txBody>
      </p:sp>
      <p:sp>
        <p:nvSpPr>
          <p:cNvPr id="23568" name="Text Box 18"/>
          <p:cNvSpPr txBox="1">
            <a:spLocks noChangeArrowheads="1"/>
          </p:cNvSpPr>
          <p:nvPr/>
        </p:nvSpPr>
        <p:spPr bwMode="auto">
          <a:xfrm>
            <a:off x="2771775" y="3140075"/>
            <a:ext cx="15113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600">
                <a:latin typeface="Times New Roman" panose="02020603050405020304" pitchFamily="18" charset="0"/>
                <a:cs typeface="Arial" panose="020B0604020202020204" pitchFamily="34" charset="0"/>
              </a:rPr>
              <a:t>DC Power Supply or Modulator</a:t>
            </a:r>
          </a:p>
        </p:txBody>
      </p:sp>
      <p:sp>
        <p:nvSpPr>
          <p:cNvPr id="23569" name="Rectangle 19"/>
          <p:cNvSpPr>
            <a:spLocks noChangeArrowheads="1"/>
          </p:cNvSpPr>
          <p:nvPr/>
        </p:nvSpPr>
        <p:spPr bwMode="auto">
          <a:xfrm>
            <a:off x="323850" y="4292600"/>
            <a:ext cx="8229600"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buFontTx/>
              <a:buNone/>
            </a:pPr>
            <a:r>
              <a:rPr lang="en-GB" altLang="en-US" sz="2400"/>
              <a:t>A typical RF system contains</a:t>
            </a:r>
          </a:p>
          <a:p>
            <a:pPr eaLnBrk="1" hangingPunct="1">
              <a:lnSpc>
                <a:spcPct val="90000"/>
              </a:lnSpc>
            </a:pPr>
            <a:r>
              <a:rPr lang="en-GB" altLang="en-US" sz="2000"/>
              <a:t>A LLRF system for amplitude and phase control</a:t>
            </a:r>
          </a:p>
          <a:p>
            <a:pPr eaLnBrk="1" hangingPunct="1">
              <a:lnSpc>
                <a:spcPct val="90000"/>
              </a:lnSpc>
            </a:pPr>
            <a:r>
              <a:rPr lang="en-GB" altLang="en-US" sz="2000"/>
              <a:t>An RF amplifier to boost the LLRF signal</a:t>
            </a:r>
            <a:endParaRPr lang="en-GB" altLang="en-US" sz="2400"/>
          </a:p>
          <a:p>
            <a:pPr eaLnBrk="1" hangingPunct="1">
              <a:lnSpc>
                <a:spcPct val="90000"/>
              </a:lnSpc>
            </a:pPr>
            <a:r>
              <a:rPr lang="en-GB" altLang="en-US" sz="2000"/>
              <a:t>Power supply to provide electrical power to the Amplifier</a:t>
            </a:r>
          </a:p>
          <a:p>
            <a:pPr eaLnBrk="1" hangingPunct="1">
              <a:lnSpc>
                <a:spcPct val="90000"/>
              </a:lnSpc>
            </a:pPr>
            <a:r>
              <a:rPr lang="en-GB" altLang="en-US" sz="2000"/>
              <a:t>A transmission system to take power from the Amplifier to the cavity</a:t>
            </a:r>
          </a:p>
          <a:p>
            <a:pPr eaLnBrk="1" hangingPunct="1">
              <a:lnSpc>
                <a:spcPct val="90000"/>
              </a:lnSpc>
            </a:pPr>
            <a:r>
              <a:rPr lang="en-GB" altLang="en-US" sz="2000"/>
              <a:t>A cavity to transfer the RF power to the beam</a:t>
            </a:r>
          </a:p>
          <a:p>
            <a:pPr eaLnBrk="1" hangingPunct="1">
              <a:lnSpc>
                <a:spcPct val="90000"/>
              </a:lnSpc>
            </a:pPr>
            <a:r>
              <a:rPr lang="en-GB" altLang="en-US" sz="2000"/>
              <a:t>Feedback from the cavity to the LLRF system to correct errors.</a:t>
            </a:r>
            <a:endParaRPr lang="en-GB" altLang="en-US" sz="1800"/>
          </a:p>
          <a:p>
            <a:pPr lvl="1" eaLnBrk="1" hangingPunct="1">
              <a:lnSpc>
                <a:spcPct val="90000"/>
              </a:lnSpc>
            </a:pPr>
            <a:endParaRPr lang="en-GB" altLang="en-US" sz="1600"/>
          </a:p>
          <a:p>
            <a:pPr eaLnBrk="1" hangingPunct="1">
              <a:lnSpc>
                <a:spcPct val="90000"/>
              </a:lnSpc>
            </a:pPr>
            <a:endParaRPr lang="en-GB" altLang="en-US" sz="2000"/>
          </a:p>
          <a:p>
            <a:pPr eaLnBrk="1" hangingPunct="1">
              <a:lnSpc>
                <a:spcPct val="90000"/>
              </a:lnSpc>
            </a:pPr>
            <a:endParaRPr lang="en-GB" altLang="en-US" sz="2000"/>
          </a:p>
          <a:p>
            <a:pPr eaLnBrk="1" hangingPunct="1">
              <a:lnSpc>
                <a:spcPct val="90000"/>
              </a:lnSpc>
            </a:pPr>
            <a:endParaRPr lang="en-GB" altLang="en-US" sz="2000"/>
          </a:p>
        </p:txBody>
      </p:sp>
      <p:sp>
        <p:nvSpPr>
          <p:cNvPr id="23570" name="Line 20"/>
          <p:cNvSpPr>
            <a:spLocks noChangeShapeType="1"/>
          </p:cNvSpPr>
          <p:nvPr/>
        </p:nvSpPr>
        <p:spPr bwMode="auto">
          <a:xfrm flipV="1">
            <a:off x="1619250" y="1341438"/>
            <a:ext cx="0" cy="503237"/>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3571" name="Line 21"/>
          <p:cNvSpPr>
            <a:spLocks noChangeShapeType="1"/>
          </p:cNvSpPr>
          <p:nvPr/>
        </p:nvSpPr>
        <p:spPr bwMode="auto">
          <a:xfrm>
            <a:off x="1619250" y="1341438"/>
            <a:ext cx="5473700"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3572" name="Line 22"/>
          <p:cNvSpPr>
            <a:spLocks noChangeShapeType="1"/>
          </p:cNvSpPr>
          <p:nvPr/>
        </p:nvSpPr>
        <p:spPr bwMode="auto">
          <a:xfrm>
            <a:off x="7092950" y="1341438"/>
            <a:ext cx="0" cy="503237"/>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3573" name="Text Box 23"/>
          <p:cNvSpPr txBox="1">
            <a:spLocks noChangeArrowheads="1"/>
          </p:cNvSpPr>
          <p:nvPr/>
        </p:nvSpPr>
        <p:spPr bwMode="auto">
          <a:xfrm>
            <a:off x="3852863" y="1333500"/>
            <a:ext cx="27352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a:t>feedback</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Average power</a:t>
            </a:r>
            <a:endParaRPr lang="en-GB"/>
          </a:p>
        </p:txBody>
      </p:sp>
      <mc:AlternateContent xmlns:mc="http://schemas.openxmlformats.org/markup-compatibility/2006" xmlns:a14="http://schemas.microsoft.com/office/drawing/2010/main">
        <mc:Choice Requires="a14">
          <p:sp>
            <p:nvSpPr>
              <p:cNvPr id="3" name="Text Placeholder 2"/>
              <p:cNvSpPr>
                <a:spLocks noGrp="1"/>
              </p:cNvSpPr>
              <p:nvPr>
                <p:ph type="body" sz="half" idx="1"/>
              </p:nvPr>
            </p:nvSpPr>
            <p:spPr>
              <a:xfrm>
                <a:off x="457200" y="1600200"/>
                <a:ext cx="8075240" cy="4525963"/>
              </a:xfrm>
            </p:spPr>
            <p:txBody>
              <a:bodyPr/>
              <a:lstStyle/>
              <a:p>
                <a:r>
                  <a:rPr lang="en-US" sz="3000"/>
                  <a:t>Systems can be pulsed or continuous (CW)</a:t>
                </a:r>
              </a:p>
              <a:p>
                <a:r>
                  <a:rPr lang="en-US" sz="3000"/>
                  <a:t>Pulsed systems can have repetition rates from a few Hz to MHz (pulses per second)</a:t>
                </a:r>
              </a:p>
              <a:p>
                <a:r>
                  <a:rPr lang="en-US" sz="3000"/>
                  <a:t>The duty factor (or cycle) is the percentage of time the RF is on for:</a:t>
                </a:r>
              </a:p>
              <a:p>
                <a:pPr marL="0" indent="0">
                  <a:buNone/>
                </a:pPr>
                <a14:m>
                  <m:oMathPara xmlns:m="http://schemas.openxmlformats.org/officeDocument/2006/math">
                    <m:oMathParaPr>
                      <m:jc m:val="centerGroup"/>
                    </m:oMathParaPr>
                    <m:oMath xmlns:m="http://schemas.openxmlformats.org/officeDocument/2006/math">
                      <m:r>
                        <a:rPr lang="en-US" sz="3000" i="1" dirty="0" smtClean="0">
                          <a:latin typeface="Cambria Math" panose="02040503050406030204" pitchFamily="18" charset="0"/>
                        </a:rPr>
                        <m:t>    </m:t>
                      </m:r>
                      <m:r>
                        <a:rPr lang="en-US" sz="3000" i="1" dirty="0" smtClean="0">
                          <a:latin typeface="Cambria Math" panose="02040503050406030204" pitchFamily="18" charset="0"/>
                        </a:rPr>
                        <m:t>𝑃𝑢𝑙𝑠𝑒</m:t>
                      </m:r>
                      <m:r>
                        <a:rPr lang="en-US" sz="3000" i="1" dirty="0" smtClean="0">
                          <a:latin typeface="Cambria Math" panose="02040503050406030204" pitchFamily="18" charset="0"/>
                        </a:rPr>
                        <m:t> </m:t>
                      </m:r>
                      <m:r>
                        <a:rPr lang="en-US" sz="3000" i="1" dirty="0" smtClean="0">
                          <a:latin typeface="Cambria Math" panose="02040503050406030204" pitchFamily="18" charset="0"/>
                        </a:rPr>
                        <m:t>𝑙𝑒𝑛𝑔𝑡h</m:t>
                      </m:r>
                      <m:r>
                        <a:rPr lang="en-US" sz="3000" i="1" dirty="0" smtClean="0">
                          <a:latin typeface="Cambria Math" panose="02040503050406030204" pitchFamily="18" charset="0"/>
                        </a:rPr>
                        <m:t>/</m:t>
                      </m:r>
                      <m:r>
                        <a:rPr lang="en-US" sz="3000" i="1" dirty="0" smtClean="0">
                          <a:latin typeface="Cambria Math" panose="02040503050406030204" pitchFamily="18" charset="0"/>
                        </a:rPr>
                        <m:t>𝑝𝑒𝑟𝑖𝑜𝑑</m:t>
                      </m:r>
                      <m:r>
                        <a:rPr lang="en-US" sz="3000" i="1" dirty="0" smtClean="0">
                          <a:latin typeface="Cambria Math" panose="02040503050406030204" pitchFamily="18" charset="0"/>
                        </a:rPr>
                        <m:t> × 100</m:t>
                      </m:r>
                    </m:oMath>
                  </m:oMathPara>
                </a14:m>
                <a:endParaRPr lang="en-US" sz="3000"/>
              </a:p>
              <a:p>
                <a:pPr marL="0" indent="0">
                  <a:buNone/>
                </a:pPr>
                <a:r>
                  <a:rPr lang="en-US" sz="3000"/>
                  <a:t>Average power is </a:t>
                </a:r>
              </a:p>
              <a:p>
                <a:pPr marL="0" indent="0">
                  <a:buNone/>
                </a:pPr>
                <a14:m>
                  <m:oMathPara xmlns:m="http://schemas.openxmlformats.org/officeDocument/2006/math">
                    <m:oMathParaPr>
                      <m:jc m:val="centerGroup"/>
                    </m:oMathParaPr>
                    <m:oMath xmlns:m="http://schemas.openxmlformats.org/officeDocument/2006/math">
                      <m:f>
                        <m:fPr>
                          <m:ctrlPr>
                            <a:rPr lang="en-US" sz="3000" i="1" dirty="0" smtClean="0">
                              <a:latin typeface="Cambria Math" panose="02040503050406030204" pitchFamily="18" charset="0"/>
                            </a:rPr>
                          </m:ctrlPr>
                        </m:fPr>
                        <m:num>
                          <m:r>
                            <a:rPr lang="en-US" sz="3000" i="1" dirty="0" smtClean="0">
                              <a:latin typeface="Cambria Math" panose="02040503050406030204" pitchFamily="18" charset="0"/>
                            </a:rPr>
                            <m:t>𝑃𝑢𝑙𝑠𝑒</m:t>
                          </m:r>
                          <m:r>
                            <a:rPr lang="en-US" sz="3000" b="0" i="1" dirty="0" smtClean="0">
                              <a:latin typeface="Cambria Math" panose="02040503050406030204" pitchFamily="18" charset="0"/>
                            </a:rPr>
                            <m:t> </m:t>
                          </m:r>
                          <m:r>
                            <a:rPr lang="en-US" sz="3000" i="1" dirty="0" smtClean="0">
                              <a:latin typeface="Cambria Math" panose="02040503050406030204" pitchFamily="18" charset="0"/>
                            </a:rPr>
                            <m:t>𝑙𝑒𝑛𝑔𝑡h</m:t>
                          </m:r>
                        </m:num>
                        <m:den>
                          <m:r>
                            <a:rPr lang="en-US" sz="3000" i="1" dirty="0" smtClean="0">
                              <a:latin typeface="Cambria Math" panose="02040503050406030204" pitchFamily="18" charset="0"/>
                            </a:rPr>
                            <m:t>𝑝𝑒𝑟𝑖𝑜𝑑</m:t>
                          </m:r>
                        </m:den>
                      </m:f>
                      <m:r>
                        <a:rPr lang="en-US" sz="3000" i="1" dirty="0" smtClean="0">
                          <a:latin typeface="Cambria Math" panose="02040503050406030204" pitchFamily="18" charset="0"/>
                        </a:rPr>
                        <m:t>×</m:t>
                      </m:r>
                      <m:r>
                        <a:rPr lang="en-US" sz="3000" b="0" i="1" dirty="0" smtClean="0">
                          <a:latin typeface="Cambria Math" panose="02040503050406030204" pitchFamily="18" charset="0"/>
                        </a:rPr>
                        <m:t>𝑝𝑒𝑎𝑘</m:t>
                      </m:r>
                      <m:r>
                        <a:rPr lang="en-US" sz="3000" b="0" i="1" dirty="0" smtClean="0">
                          <a:latin typeface="Cambria Math" panose="02040503050406030204" pitchFamily="18" charset="0"/>
                        </a:rPr>
                        <m:t> </m:t>
                      </m:r>
                      <m:r>
                        <a:rPr lang="en-US" sz="3000" b="0" i="1" dirty="0" smtClean="0">
                          <a:latin typeface="Cambria Math" panose="02040503050406030204" pitchFamily="18" charset="0"/>
                        </a:rPr>
                        <m:t>𝑝𝑜𝑤𝑒𝑟</m:t>
                      </m:r>
                    </m:oMath>
                  </m:oMathPara>
                </a14:m>
                <a:endParaRPr lang="en-US" sz="3000"/>
              </a:p>
              <a:p>
                <a:endParaRPr lang="en-GB" sz="3000"/>
              </a:p>
            </p:txBody>
          </p:sp>
        </mc:Choice>
        <mc:Fallback xmlns="">
          <p:sp>
            <p:nvSpPr>
              <p:cNvPr id="3" name="Text Placeholder 2"/>
              <p:cNvSpPr>
                <a:spLocks noGrp="1" noRot="1" noChangeAspect="1" noMove="1" noResize="1" noEditPoints="1" noAdjustHandles="1" noChangeArrowheads="1" noChangeShapeType="1" noTextEdit="1"/>
              </p:cNvSpPr>
              <p:nvPr>
                <p:ph type="body" sz="half" idx="1"/>
              </p:nvPr>
            </p:nvSpPr>
            <p:spPr>
              <a:xfrm>
                <a:off x="457200" y="1600200"/>
                <a:ext cx="8075240" cy="4525963"/>
              </a:xfrm>
              <a:blipFill>
                <a:blip r:embed="rId2"/>
                <a:stretch>
                  <a:fillRect l="-1736" t="-1752"/>
                </a:stretch>
              </a:blipFill>
            </p:spPr>
            <p:txBody>
              <a:bodyPr/>
              <a:lstStyle/>
              <a:p>
                <a:r>
                  <a:rPr lang="en-GB">
                    <a:noFill/>
                  </a:rPr>
                  <a:t> </a:t>
                </a:r>
              </a:p>
            </p:txBody>
          </p:sp>
        </mc:Fallback>
      </mc:AlternateContent>
    </p:spTree>
    <p:extLst>
      <p:ext uri="{BB962C8B-B14F-4D97-AF65-F5344CB8AC3E}">
        <p14:creationId xmlns:p14="http://schemas.microsoft.com/office/powerpoint/2010/main" val="40318536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GB" altLang="en-US"/>
              <a:t>Basic Amplifier Equations</a:t>
            </a:r>
          </a:p>
        </p:txBody>
      </p:sp>
      <p:sp>
        <p:nvSpPr>
          <p:cNvPr id="24579" name="Rectangle 3"/>
          <p:cNvSpPr>
            <a:spLocks noGrp="1" noChangeArrowheads="1"/>
          </p:cNvSpPr>
          <p:nvPr>
            <p:ph type="body" sz="half" idx="1"/>
          </p:nvPr>
        </p:nvSpPr>
        <p:spPr>
          <a:xfrm>
            <a:off x="457200" y="1600200"/>
            <a:ext cx="8147050" cy="4525963"/>
          </a:xfrm>
        </p:spPr>
        <p:txBody>
          <a:bodyPr/>
          <a:lstStyle/>
          <a:p>
            <a:pPr eaLnBrk="1" hangingPunct="1">
              <a:lnSpc>
                <a:spcPct val="90000"/>
              </a:lnSpc>
            </a:pPr>
            <a:r>
              <a:rPr lang="en-GB" altLang="en-US" sz="2000"/>
              <a:t>Input power has two components, the RF input power which is to be amplified and the DC input power to the beam.</a:t>
            </a:r>
          </a:p>
          <a:p>
            <a:pPr eaLnBrk="1" hangingPunct="1">
              <a:lnSpc>
                <a:spcPct val="90000"/>
              </a:lnSpc>
            </a:pPr>
            <a:endParaRPr lang="en-GB" altLang="en-US" sz="2000"/>
          </a:p>
          <a:p>
            <a:pPr eaLnBrk="1" hangingPunct="1">
              <a:lnSpc>
                <a:spcPct val="90000"/>
              </a:lnSpc>
            </a:pPr>
            <a:r>
              <a:rPr lang="en-GB" altLang="en-US" sz="2000"/>
              <a:t>Gain=RF Output Power / RF Input Power = P</a:t>
            </a:r>
            <a:r>
              <a:rPr lang="en-GB" altLang="en-US" sz="2000" baseline="-25000"/>
              <a:t>rf</a:t>
            </a:r>
            <a:r>
              <a:rPr lang="en-GB" altLang="en-US" sz="2000"/>
              <a:t> / P</a:t>
            </a:r>
            <a:r>
              <a:rPr lang="en-GB" altLang="en-US" sz="2000" baseline="-25000"/>
              <a:t>in</a:t>
            </a:r>
          </a:p>
          <a:p>
            <a:pPr eaLnBrk="1" hangingPunct="1">
              <a:lnSpc>
                <a:spcPct val="90000"/>
              </a:lnSpc>
            </a:pPr>
            <a:endParaRPr lang="en-GB" altLang="en-US" sz="2000" baseline="-25000"/>
          </a:p>
          <a:p>
            <a:pPr eaLnBrk="1" hangingPunct="1">
              <a:lnSpc>
                <a:spcPct val="90000"/>
              </a:lnSpc>
            </a:pPr>
            <a:endParaRPr lang="en-GB" altLang="en-US" sz="2000" baseline="-25000"/>
          </a:p>
          <a:p>
            <a:pPr eaLnBrk="1" hangingPunct="1">
              <a:lnSpc>
                <a:spcPct val="90000"/>
              </a:lnSpc>
            </a:pPr>
            <a:endParaRPr lang="en-GB" altLang="en-US" sz="2000" baseline="-25000"/>
          </a:p>
          <a:p>
            <a:pPr eaLnBrk="1" hangingPunct="1">
              <a:lnSpc>
                <a:spcPct val="90000"/>
              </a:lnSpc>
            </a:pPr>
            <a:r>
              <a:rPr lang="en-GB" altLang="en-US" sz="2000"/>
              <a:t>RF Efficiency= RF Output Power / DC Input Power                   		    = P</a:t>
            </a:r>
            <a:r>
              <a:rPr lang="en-GB" altLang="en-US" sz="2000" baseline="-25000"/>
              <a:t>rf </a:t>
            </a:r>
            <a:r>
              <a:rPr lang="en-GB" altLang="en-US" sz="2000"/>
              <a:t>/ P</a:t>
            </a:r>
            <a:r>
              <a:rPr lang="en-GB" altLang="en-US" sz="2000" baseline="-25000"/>
              <a:t>dc</a:t>
            </a:r>
          </a:p>
          <a:p>
            <a:pPr eaLnBrk="1" hangingPunct="1">
              <a:lnSpc>
                <a:spcPct val="90000"/>
              </a:lnSpc>
            </a:pPr>
            <a:endParaRPr lang="en-GB" altLang="en-US" sz="2000" baseline="-25000"/>
          </a:p>
          <a:p>
            <a:pPr eaLnBrk="1" hangingPunct="1">
              <a:lnSpc>
                <a:spcPct val="90000"/>
              </a:lnSpc>
            </a:pPr>
            <a:r>
              <a:rPr lang="en-GB" altLang="en-US" sz="2000"/>
              <a:t>If the efficiency is low we need large DC power supplies and have a high electricity bill.</a:t>
            </a:r>
          </a:p>
          <a:p>
            <a:pPr eaLnBrk="1" hangingPunct="1">
              <a:lnSpc>
                <a:spcPct val="90000"/>
              </a:lnSpc>
            </a:pPr>
            <a:r>
              <a:rPr lang="en-GB" altLang="en-US" sz="2000"/>
              <a:t>If the gain is low we need a high input power and may require a pre-amplifier.</a:t>
            </a:r>
          </a:p>
          <a:p>
            <a:pPr eaLnBrk="1" hangingPunct="1">
              <a:lnSpc>
                <a:spcPct val="90000"/>
              </a:lnSpc>
            </a:pPr>
            <a:endParaRPr lang="en-GB" altLang="en-US" sz="2000"/>
          </a:p>
        </p:txBody>
      </p:sp>
      <p:graphicFrame>
        <p:nvGraphicFramePr>
          <p:cNvPr id="113668" name="Object 2"/>
          <p:cNvGraphicFramePr>
            <a:graphicFrameLocks noGrp="1" noChangeAspect="1"/>
          </p:cNvGraphicFramePr>
          <p:nvPr>
            <p:ph sz="half" idx="2"/>
          </p:nvPr>
        </p:nvGraphicFramePr>
        <p:xfrm>
          <a:off x="2509838" y="2924175"/>
          <a:ext cx="3933825" cy="585788"/>
        </p:xfrm>
        <a:graphic>
          <a:graphicData uri="http://schemas.openxmlformats.org/presentationml/2006/ole">
            <mc:AlternateContent xmlns:mc="http://schemas.openxmlformats.org/markup-compatibility/2006">
              <mc:Choice xmlns:v="urn:schemas-microsoft-com:vml" Requires="v">
                <p:oleObj name="Equation" r:id="rId2" imgW="1701800" imgH="254000" progId="Equation.DSMT4">
                  <p:embed/>
                </p:oleObj>
              </mc:Choice>
              <mc:Fallback>
                <p:oleObj name="Equation" r:id="rId2" imgW="1701800" imgH="254000" progId="Equation.DSMT4">
                  <p:embed/>
                  <p:pic>
                    <p:nvPicPr>
                      <p:cNvPr id="113668"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9838" y="2924175"/>
                        <a:ext cx="3933825" cy="585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3668"/>
                                        </p:tgtEl>
                                        <p:attrNameLst>
                                          <p:attrName>style.visibility</p:attrName>
                                        </p:attrNameLst>
                                      </p:cBhvr>
                                      <p:to>
                                        <p:strVal val="visible"/>
                                      </p:to>
                                    </p:set>
                                    <p:animEffect transition="in" filter="fade">
                                      <p:cBhvr>
                                        <p:cTn id="7" dur="2000"/>
                                        <p:tgtEl>
                                          <p:spTgt spid="1136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sz="quarter"/>
          </p:nvPr>
        </p:nvSpPr>
        <p:spPr/>
        <p:txBody>
          <a:bodyPr/>
          <a:lstStyle/>
          <a:p>
            <a:pPr eaLnBrk="1" hangingPunct="1"/>
            <a:r>
              <a:rPr lang="en-GB" altLang="en-US" sz="4000"/>
              <a:t>Capacitor</a:t>
            </a:r>
          </a:p>
        </p:txBody>
      </p:sp>
      <p:pic>
        <p:nvPicPr>
          <p:cNvPr id="5123" name="Picture 3"/>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1258888" y="2420938"/>
            <a:ext cx="3457575" cy="2192337"/>
          </a:xfrm>
          <a:noFill/>
        </p:spPr>
      </p:pic>
      <p:sp>
        <p:nvSpPr>
          <p:cNvPr id="5124" name="Text Box 5"/>
          <p:cNvSpPr txBox="1">
            <a:spLocks noChangeArrowheads="1"/>
          </p:cNvSpPr>
          <p:nvPr/>
        </p:nvSpPr>
        <p:spPr bwMode="auto">
          <a:xfrm>
            <a:off x="3059113" y="3860800"/>
            <a:ext cx="43021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b="1">
                <a:cs typeface="Arial" panose="020B0604020202020204" pitchFamily="34" charset="0"/>
              </a:rPr>
              <a:t>–</a:t>
            </a:r>
            <a:r>
              <a:rPr lang="en-GB" altLang="en-US">
                <a:cs typeface="Arial" panose="020B0604020202020204" pitchFamily="34" charset="0"/>
              </a:rPr>
              <a:t> </a:t>
            </a:r>
          </a:p>
        </p:txBody>
      </p:sp>
      <p:pic>
        <p:nvPicPr>
          <p:cNvPr id="88071" name="Picture 7"/>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4932363" y="1268413"/>
            <a:ext cx="3168650" cy="2146300"/>
          </a:xfrm>
          <a:noFill/>
        </p:spPr>
      </p:pic>
      <p:sp>
        <p:nvSpPr>
          <p:cNvPr id="88075" name="Text Box 11"/>
          <p:cNvSpPr txBox="1">
            <a:spLocks noChangeArrowheads="1"/>
          </p:cNvSpPr>
          <p:nvPr/>
        </p:nvSpPr>
        <p:spPr bwMode="auto">
          <a:xfrm>
            <a:off x="7607300" y="1100138"/>
            <a:ext cx="1501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400" b="1">
                <a:cs typeface="Arial" panose="020B0604020202020204" pitchFamily="34" charset="0"/>
              </a:rPr>
              <a:t>E-Field</a:t>
            </a:r>
          </a:p>
        </p:txBody>
      </p:sp>
      <p:sp>
        <p:nvSpPr>
          <p:cNvPr id="5127" name="Rectangle 15"/>
          <p:cNvSpPr>
            <a:spLocks noChangeArrowheads="1"/>
          </p:cNvSpPr>
          <p:nvPr/>
        </p:nvSpPr>
        <p:spPr bwMode="auto">
          <a:xfrm>
            <a:off x="4211638" y="2133600"/>
            <a:ext cx="576262" cy="2449513"/>
          </a:xfrm>
          <a:prstGeom prst="rect">
            <a:avLst/>
          </a:prstGeom>
          <a:solidFill>
            <a:schemeClr val="bg1"/>
          </a:solidFill>
          <a:ln w="952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5128" name="Rectangle 16"/>
          <p:cNvSpPr>
            <a:spLocks noChangeArrowheads="1"/>
          </p:cNvSpPr>
          <p:nvPr/>
        </p:nvSpPr>
        <p:spPr bwMode="auto">
          <a:xfrm>
            <a:off x="7956550" y="3500438"/>
            <a:ext cx="576263" cy="2449512"/>
          </a:xfrm>
          <a:prstGeom prst="rect">
            <a:avLst/>
          </a:prstGeom>
          <a:solidFill>
            <a:schemeClr val="bg1"/>
          </a:solidFill>
          <a:ln w="952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5129" name="Text Box 17"/>
          <p:cNvSpPr txBox="1">
            <a:spLocks noChangeArrowheads="1"/>
          </p:cNvSpPr>
          <p:nvPr/>
        </p:nvSpPr>
        <p:spPr bwMode="auto">
          <a:xfrm>
            <a:off x="179388" y="1196975"/>
            <a:ext cx="3529012"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400"/>
              <a:t>The electric field of the TM</a:t>
            </a:r>
            <a:r>
              <a:rPr lang="en-GB" altLang="en-US" sz="2400" baseline="-25000"/>
              <a:t>010 </a:t>
            </a:r>
            <a:r>
              <a:rPr lang="en-GB" altLang="en-US" sz="2400"/>
              <a:t>mode is contained between two metal plates</a:t>
            </a:r>
          </a:p>
        </p:txBody>
      </p:sp>
      <p:sp>
        <p:nvSpPr>
          <p:cNvPr id="5130" name="Text Box 18"/>
          <p:cNvSpPr txBox="1">
            <a:spLocks noChangeArrowheads="1"/>
          </p:cNvSpPr>
          <p:nvPr/>
        </p:nvSpPr>
        <p:spPr bwMode="auto">
          <a:xfrm>
            <a:off x="250825" y="4508500"/>
            <a:ext cx="4608513" cy="210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400"/>
              <a:t>This is identical to a capacitor.</a:t>
            </a:r>
          </a:p>
          <a:p>
            <a:pPr eaLnBrk="1" hangingPunct="1">
              <a:spcBef>
                <a:spcPct val="50000"/>
              </a:spcBef>
              <a:buFontTx/>
              <a:buNone/>
            </a:pPr>
            <a:r>
              <a:rPr lang="en-GB" altLang="en-US" sz="2400"/>
              <a:t>This means the end plates accumulate charge and a current will flow around the edges</a:t>
            </a:r>
          </a:p>
        </p:txBody>
      </p:sp>
      <p:pic>
        <p:nvPicPr>
          <p:cNvPr id="5131" name="Picture 19"/>
          <p:cNvPicPr>
            <a:picLocks noChangeAspect="1" noChangeArrowheads="1"/>
          </p:cNvPicPr>
          <p:nvPr/>
        </p:nvPicPr>
        <p:blipFill>
          <a:blip r:embed="rId5">
            <a:extLst>
              <a:ext uri="{28A0092B-C50C-407E-A947-70E740481C1C}">
                <a14:useLocalDpi xmlns:a14="http://schemas.microsoft.com/office/drawing/2010/main" val="0"/>
              </a:ext>
            </a:extLst>
          </a:blip>
          <a:srcRect l="54457"/>
          <a:stretch>
            <a:fillRect/>
          </a:stretch>
        </p:blipFill>
        <p:spPr bwMode="auto">
          <a:xfrm>
            <a:off x="4932363" y="3716338"/>
            <a:ext cx="3816350" cy="281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2" name="Text Box 20"/>
          <p:cNvSpPr txBox="1">
            <a:spLocks noChangeArrowheads="1"/>
          </p:cNvSpPr>
          <p:nvPr/>
        </p:nvSpPr>
        <p:spPr bwMode="auto">
          <a:xfrm>
            <a:off x="7596188" y="5516563"/>
            <a:ext cx="129698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400"/>
              <a:t>Surface Current</a:t>
            </a:r>
          </a:p>
        </p:txBody>
      </p:sp>
      <p:sp>
        <p:nvSpPr>
          <p:cNvPr id="5133" name="Rectangle 21"/>
          <p:cNvSpPr>
            <a:spLocks noChangeArrowheads="1"/>
          </p:cNvSpPr>
          <p:nvPr/>
        </p:nvSpPr>
        <p:spPr bwMode="auto">
          <a:xfrm>
            <a:off x="1258888" y="2492375"/>
            <a:ext cx="504825" cy="2016125"/>
          </a:xfrm>
          <a:prstGeom prst="rect">
            <a:avLst/>
          </a:prstGeom>
          <a:solidFill>
            <a:schemeClr val="bg1"/>
          </a:solidFill>
          <a:ln w="952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8071"/>
                                        </p:tgtEl>
                                        <p:attrNameLst>
                                          <p:attrName>style.visibility</p:attrName>
                                        </p:attrNameLst>
                                      </p:cBhvr>
                                      <p:to>
                                        <p:strVal val="visible"/>
                                      </p:to>
                                    </p:set>
                                    <p:animEffect transition="in" filter="fade">
                                      <p:cBhvr>
                                        <p:cTn id="7" dur="2000"/>
                                        <p:tgtEl>
                                          <p:spTgt spid="8807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8075"/>
                                        </p:tgtEl>
                                        <p:attrNameLst>
                                          <p:attrName>style.visibility</p:attrName>
                                        </p:attrNameLst>
                                      </p:cBhvr>
                                      <p:to>
                                        <p:strVal val="visible"/>
                                      </p:to>
                                    </p:set>
                                    <p:animEffect transition="in" filter="fade">
                                      <p:cBhvr>
                                        <p:cTn id="10" dur="2000"/>
                                        <p:tgtEl>
                                          <p:spTgt spid="88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7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descr="http://wb0nni.dakotamade.com/diode.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23913" y="2028825"/>
            <a:ext cx="3824287"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3"/>
          <p:cNvSpPr>
            <a:spLocks noGrp="1" noChangeArrowheads="1"/>
          </p:cNvSpPr>
          <p:nvPr>
            <p:ph type="title"/>
          </p:nvPr>
        </p:nvSpPr>
        <p:spPr/>
        <p:txBody>
          <a:bodyPr/>
          <a:lstStyle/>
          <a:p>
            <a:r>
              <a:rPr lang="en-GB" altLang="en-US"/>
              <a:t>Electron Guns (Diodes)</a:t>
            </a:r>
          </a:p>
        </p:txBody>
      </p:sp>
      <p:sp>
        <p:nvSpPr>
          <p:cNvPr id="25604" name="Rectangle 4"/>
          <p:cNvSpPr>
            <a:spLocks noChangeArrowheads="1"/>
          </p:cNvSpPr>
          <p:nvPr/>
        </p:nvSpPr>
        <p:spPr bwMode="auto">
          <a:xfrm>
            <a:off x="0" y="14192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119813" name="Text Box 5"/>
          <p:cNvSpPr txBox="1">
            <a:spLocks noChangeArrowheads="1"/>
          </p:cNvSpPr>
          <p:nvPr/>
        </p:nvSpPr>
        <p:spPr bwMode="auto">
          <a:xfrm>
            <a:off x="4679950" y="2152650"/>
            <a:ext cx="3333750" cy="2565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pPr>
            <a:r>
              <a:rPr lang="en-GB" altLang="en-US" sz="1800">
                <a:cs typeface="Arial" panose="020B0604020202020204" pitchFamily="34" charset="0"/>
              </a:rPr>
              <a:t> When a cathode is heated, electrons are given sufficient energy to leave the surface.</a:t>
            </a:r>
          </a:p>
          <a:p>
            <a:pPr algn="just" eaLnBrk="1" hangingPunct="1">
              <a:spcBef>
                <a:spcPct val="50000"/>
              </a:spcBef>
            </a:pPr>
            <a:r>
              <a:rPr lang="en-GB" altLang="en-US" sz="1800">
                <a:cs typeface="Arial" panose="020B0604020202020204" pitchFamily="34" charset="0"/>
              </a:rPr>
              <a:t> When a high enough voltage is applied, electrons will travel across the voltage gap.</a:t>
            </a:r>
          </a:p>
          <a:p>
            <a:pPr algn="just" eaLnBrk="1" hangingPunct="1">
              <a:spcBef>
                <a:spcPct val="50000"/>
              </a:spcBef>
            </a:pPr>
            <a:r>
              <a:rPr lang="en-GB" altLang="en-US" sz="1800">
                <a:cs typeface="Arial" panose="020B0604020202020204" pitchFamily="34" charset="0"/>
              </a:rPr>
              <a:t> A current is then measured on the anode.</a:t>
            </a:r>
          </a:p>
        </p:txBody>
      </p:sp>
      <p:sp>
        <p:nvSpPr>
          <p:cNvPr id="119814" name="Line 6"/>
          <p:cNvSpPr>
            <a:spLocks noChangeShapeType="1"/>
          </p:cNvSpPr>
          <p:nvPr/>
        </p:nvSpPr>
        <p:spPr bwMode="auto">
          <a:xfrm flipV="1">
            <a:off x="1627188" y="3025775"/>
            <a:ext cx="0" cy="1049338"/>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19815" name="Line 7"/>
          <p:cNvSpPr>
            <a:spLocks noChangeShapeType="1"/>
          </p:cNvSpPr>
          <p:nvPr/>
        </p:nvSpPr>
        <p:spPr bwMode="auto">
          <a:xfrm flipV="1">
            <a:off x="1843088" y="3038475"/>
            <a:ext cx="0" cy="1049338"/>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19816" name="Line 8"/>
          <p:cNvSpPr>
            <a:spLocks noChangeShapeType="1"/>
          </p:cNvSpPr>
          <p:nvPr/>
        </p:nvSpPr>
        <p:spPr bwMode="auto">
          <a:xfrm flipV="1">
            <a:off x="2058988" y="3040063"/>
            <a:ext cx="0" cy="1050925"/>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19817" name="Line 9"/>
          <p:cNvSpPr>
            <a:spLocks noChangeShapeType="1"/>
          </p:cNvSpPr>
          <p:nvPr/>
        </p:nvSpPr>
        <p:spPr bwMode="auto">
          <a:xfrm flipV="1">
            <a:off x="2274888" y="3041650"/>
            <a:ext cx="0" cy="103505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19818" name="Line 10"/>
          <p:cNvSpPr>
            <a:spLocks noChangeShapeType="1"/>
          </p:cNvSpPr>
          <p:nvPr/>
        </p:nvSpPr>
        <p:spPr bwMode="auto">
          <a:xfrm flipV="1">
            <a:off x="2490788" y="3055938"/>
            <a:ext cx="0" cy="103505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9810"/>
                                        </p:tgtEl>
                                        <p:attrNameLst>
                                          <p:attrName>style.visibility</p:attrName>
                                        </p:attrNameLst>
                                      </p:cBhvr>
                                      <p:to>
                                        <p:strVal val="visible"/>
                                      </p:to>
                                    </p:set>
                                    <p:animEffect transition="in" filter="fade">
                                      <p:cBhvr>
                                        <p:cTn id="7" dur="2000"/>
                                        <p:tgtEl>
                                          <p:spTgt spid="1198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19813">
                                            <p:txEl>
                                              <p:pRg st="0" end="0"/>
                                            </p:txEl>
                                          </p:spTgt>
                                        </p:tgtEl>
                                        <p:attrNameLst>
                                          <p:attrName>style.visibility</p:attrName>
                                        </p:attrNameLst>
                                      </p:cBhvr>
                                      <p:to>
                                        <p:strVal val="visible"/>
                                      </p:to>
                                    </p:set>
                                    <p:animEffect transition="in" filter="fade">
                                      <p:cBhvr>
                                        <p:cTn id="12" dur="2000"/>
                                        <p:tgtEl>
                                          <p:spTgt spid="11981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19813">
                                            <p:txEl>
                                              <p:pRg st="1" end="1"/>
                                            </p:txEl>
                                          </p:spTgt>
                                        </p:tgtEl>
                                        <p:attrNameLst>
                                          <p:attrName>style.visibility</p:attrName>
                                        </p:attrNameLst>
                                      </p:cBhvr>
                                      <p:to>
                                        <p:strVal val="visible"/>
                                      </p:to>
                                    </p:set>
                                    <p:animEffect transition="in" filter="fade">
                                      <p:cBhvr>
                                        <p:cTn id="17" dur="2000"/>
                                        <p:tgtEl>
                                          <p:spTgt spid="11981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119814"/>
                                        </p:tgtEl>
                                        <p:attrNameLst>
                                          <p:attrName>style.visibility</p:attrName>
                                        </p:attrNameLst>
                                      </p:cBhvr>
                                      <p:to>
                                        <p:strVal val="visible"/>
                                      </p:to>
                                    </p:set>
                                    <p:animEffect transition="in" filter="wipe(down)">
                                      <p:cBhvr>
                                        <p:cTn id="22" dur="500"/>
                                        <p:tgtEl>
                                          <p:spTgt spid="119814"/>
                                        </p:tgtEl>
                                      </p:cBhvr>
                                    </p:animEffect>
                                  </p:childTnLst>
                                </p:cTn>
                              </p:par>
                              <p:par>
                                <p:cTn id="23" presetID="22" presetClass="entr" presetSubtype="4" fill="hold" nodeType="withEffect">
                                  <p:stCondLst>
                                    <p:cond delay="0"/>
                                  </p:stCondLst>
                                  <p:childTnLst>
                                    <p:set>
                                      <p:cBhvr>
                                        <p:cTn id="24" dur="1" fill="hold">
                                          <p:stCondLst>
                                            <p:cond delay="0"/>
                                          </p:stCondLst>
                                        </p:cTn>
                                        <p:tgtEl>
                                          <p:spTgt spid="119815"/>
                                        </p:tgtEl>
                                        <p:attrNameLst>
                                          <p:attrName>style.visibility</p:attrName>
                                        </p:attrNameLst>
                                      </p:cBhvr>
                                      <p:to>
                                        <p:strVal val="visible"/>
                                      </p:to>
                                    </p:set>
                                    <p:animEffect transition="in" filter="wipe(down)">
                                      <p:cBhvr>
                                        <p:cTn id="25" dur="500"/>
                                        <p:tgtEl>
                                          <p:spTgt spid="119815"/>
                                        </p:tgtEl>
                                      </p:cBhvr>
                                    </p:animEffect>
                                  </p:childTnLst>
                                </p:cTn>
                              </p:par>
                              <p:par>
                                <p:cTn id="26" presetID="22" presetClass="entr" presetSubtype="4" fill="hold" nodeType="withEffect">
                                  <p:stCondLst>
                                    <p:cond delay="0"/>
                                  </p:stCondLst>
                                  <p:childTnLst>
                                    <p:set>
                                      <p:cBhvr>
                                        <p:cTn id="27" dur="1" fill="hold">
                                          <p:stCondLst>
                                            <p:cond delay="0"/>
                                          </p:stCondLst>
                                        </p:cTn>
                                        <p:tgtEl>
                                          <p:spTgt spid="119816"/>
                                        </p:tgtEl>
                                        <p:attrNameLst>
                                          <p:attrName>style.visibility</p:attrName>
                                        </p:attrNameLst>
                                      </p:cBhvr>
                                      <p:to>
                                        <p:strVal val="visible"/>
                                      </p:to>
                                    </p:set>
                                    <p:animEffect transition="in" filter="wipe(down)">
                                      <p:cBhvr>
                                        <p:cTn id="28" dur="500"/>
                                        <p:tgtEl>
                                          <p:spTgt spid="119816"/>
                                        </p:tgtEl>
                                      </p:cBhvr>
                                    </p:animEffect>
                                  </p:childTnLst>
                                </p:cTn>
                              </p:par>
                              <p:par>
                                <p:cTn id="29" presetID="22" presetClass="entr" presetSubtype="4" fill="hold" nodeType="withEffect">
                                  <p:stCondLst>
                                    <p:cond delay="0"/>
                                  </p:stCondLst>
                                  <p:childTnLst>
                                    <p:set>
                                      <p:cBhvr>
                                        <p:cTn id="30" dur="1" fill="hold">
                                          <p:stCondLst>
                                            <p:cond delay="0"/>
                                          </p:stCondLst>
                                        </p:cTn>
                                        <p:tgtEl>
                                          <p:spTgt spid="119817"/>
                                        </p:tgtEl>
                                        <p:attrNameLst>
                                          <p:attrName>style.visibility</p:attrName>
                                        </p:attrNameLst>
                                      </p:cBhvr>
                                      <p:to>
                                        <p:strVal val="visible"/>
                                      </p:to>
                                    </p:set>
                                    <p:animEffect transition="in" filter="wipe(down)">
                                      <p:cBhvr>
                                        <p:cTn id="31" dur="500"/>
                                        <p:tgtEl>
                                          <p:spTgt spid="119817"/>
                                        </p:tgtEl>
                                      </p:cBhvr>
                                    </p:animEffect>
                                  </p:childTnLst>
                                </p:cTn>
                              </p:par>
                              <p:par>
                                <p:cTn id="32" presetID="22" presetClass="entr" presetSubtype="4" fill="hold" nodeType="withEffect">
                                  <p:stCondLst>
                                    <p:cond delay="0"/>
                                  </p:stCondLst>
                                  <p:childTnLst>
                                    <p:set>
                                      <p:cBhvr>
                                        <p:cTn id="33" dur="1" fill="hold">
                                          <p:stCondLst>
                                            <p:cond delay="0"/>
                                          </p:stCondLst>
                                        </p:cTn>
                                        <p:tgtEl>
                                          <p:spTgt spid="119818"/>
                                        </p:tgtEl>
                                        <p:attrNameLst>
                                          <p:attrName>style.visibility</p:attrName>
                                        </p:attrNameLst>
                                      </p:cBhvr>
                                      <p:to>
                                        <p:strVal val="visible"/>
                                      </p:to>
                                    </p:set>
                                    <p:animEffect transition="in" filter="wipe(down)">
                                      <p:cBhvr>
                                        <p:cTn id="34" dur="500"/>
                                        <p:tgtEl>
                                          <p:spTgt spid="119818"/>
                                        </p:tgtEl>
                                      </p:cBhvr>
                                    </p:animEffect>
                                  </p:childTnLst>
                                </p:cTn>
                              </p:par>
                              <p:par>
                                <p:cTn id="35" presetID="10" presetClass="entr" presetSubtype="0" fill="hold" nodeType="withEffect">
                                  <p:stCondLst>
                                    <p:cond delay="0"/>
                                  </p:stCondLst>
                                  <p:childTnLst>
                                    <p:set>
                                      <p:cBhvr>
                                        <p:cTn id="36" dur="1" fill="hold">
                                          <p:stCondLst>
                                            <p:cond delay="0"/>
                                          </p:stCondLst>
                                        </p:cTn>
                                        <p:tgtEl>
                                          <p:spTgt spid="119813">
                                            <p:txEl>
                                              <p:pRg st="2" end="2"/>
                                            </p:txEl>
                                          </p:spTgt>
                                        </p:tgtEl>
                                        <p:attrNameLst>
                                          <p:attrName>style.visibility</p:attrName>
                                        </p:attrNameLst>
                                      </p:cBhvr>
                                      <p:to>
                                        <p:strVal val="visible"/>
                                      </p:to>
                                    </p:set>
                                    <p:animEffect transition="in" filter="fade">
                                      <p:cBhvr>
                                        <p:cTn id="37" dur="2000"/>
                                        <p:tgtEl>
                                          <p:spTgt spid="119813">
                                            <p:txEl>
                                              <p:pRg st="2" end="2"/>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xit" presetSubtype="0" fill="hold" nodeType="clickEffect">
                                  <p:stCondLst>
                                    <p:cond delay="0"/>
                                  </p:stCondLst>
                                  <p:childTnLst>
                                    <p:animEffect transition="out" filter="dissolve">
                                      <p:cBhvr>
                                        <p:cTn id="41" dur="500"/>
                                        <p:tgtEl>
                                          <p:spTgt spid="119814"/>
                                        </p:tgtEl>
                                      </p:cBhvr>
                                    </p:animEffect>
                                    <p:set>
                                      <p:cBhvr>
                                        <p:cTn id="42" dur="1" fill="hold">
                                          <p:stCondLst>
                                            <p:cond delay="499"/>
                                          </p:stCondLst>
                                        </p:cTn>
                                        <p:tgtEl>
                                          <p:spTgt spid="119814"/>
                                        </p:tgtEl>
                                        <p:attrNameLst>
                                          <p:attrName>style.visibility</p:attrName>
                                        </p:attrNameLst>
                                      </p:cBhvr>
                                      <p:to>
                                        <p:strVal val="hidden"/>
                                      </p:to>
                                    </p:set>
                                  </p:childTnLst>
                                </p:cTn>
                              </p:par>
                              <p:par>
                                <p:cTn id="43" presetID="9" presetClass="exit" presetSubtype="0" fill="hold" nodeType="withEffect">
                                  <p:stCondLst>
                                    <p:cond delay="0"/>
                                  </p:stCondLst>
                                  <p:childTnLst>
                                    <p:animEffect transition="out" filter="dissolve">
                                      <p:cBhvr>
                                        <p:cTn id="44" dur="500"/>
                                        <p:tgtEl>
                                          <p:spTgt spid="119815"/>
                                        </p:tgtEl>
                                      </p:cBhvr>
                                    </p:animEffect>
                                    <p:set>
                                      <p:cBhvr>
                                        <p:cTn id="45" dur="1" fill="hold">
                                          <p:stCondLst>
                                            <p:cond delay="499"/>
                                          </p:stCondLst>
                                        </p:cTn>
                                        <p:tgtEl>
                                          <p:spTgt spid="119815"/>
                                        </p:tgtEl>
                                        <p:attrNameLst>
                                          <p:attrName>style.visibility</p:attrName>
                                        </p:attrNameLst>
                                      </p:cBhvr>
                                      <p:to>
                                        <p:strVal val="hidden"/>
                                      </p:to>
                                    </p:set>
                                  </p:childTnLst>
                                </p:cTn>
                              </p:par>
                              <p:par>
                                <p:cTn id="46" presetID="9" presetClass="exit" presetSubtype="0" fill="hold" nodeType="withEffect">
                                  <p:stCondLst>
                                    <p:cond delay="0"/>
                                  </p:stCondLst>
                                  <p:childTnLst>
                                    <p:animEffect transition="out" filter="dissolve">
                                      <p:cBhvr>
                                        <p:cTn id="47" dur="500"/>
                                        <p:tgtEl>
                                          <p:spTgt spid="119816"/>
                                        </p:tgtEl>
                                      </p:cBhvr>
                                    </p:animEffect>
                                    <p:set>
                                      <p:cBhvr>
                                        <p:cTn id="48" dur="1" fill="hold">
                                          <p:stCondLst>
                                            <p:cond delay="499"/>
                                          </p:stCondLst>
                                        </p:cTn>
                                        <p:tgtEl>
                                          <p:spTgt spid="119816"/>
                                        </p:tgtEl>
                                        <p:attrNameLst>
                                          <p:attrName>style.visibility</p:attrName>
                                        </p:attrNameLst>
                                      </p:cBhvr>
                                      <p:to>
                                        <p:strVal val="hidden"/>
                                      </p:to>
                                    </p:set>
                                  </p:childTnLst>
                                </p:cTn>
                              </p:par>
                              <p:par>
                                <p:cTn id="49" presetID="9" presetClass="exit" presetSubtype="0" fill="hold" nodeType="withEffect">
                                  <p:stCondLst>
                                    <p:cond delay="0"/>
                                  </p:stCondLst>
                                  <p:childTnLst>
                                    <p:animEffect transition="out" filter="dissolve">
                                      <p:cBhvr>
                                        <p:cTn id="50" dur="500"/>
                                        <p:tgtEl>
                                          <p:spTgt spid="119817"/>
                                        </p:tgtEl>
                                      </p:cBhvr>
                                    </p:animEffect>
                                    <p:set>
                                      <p:cBhvr>
                                        <p:cTn id="51" dur="1" fill="hold">
                                          <p:stCondLst>
                                            <p:cond delay="499"/>
                                          </p:stCondLst>
                                        </p:cTn>
                                        <p:tgtEl>
                                          <p:spTgt spid="119817"/>
                                        </p:tgtEl>
                                        <p:attrNameLst>
                                          <p:attrName>style.visibility</p:attrName>
                                        </p:attrNameLst>
                                      </p:cBhvr>
                                      <p:to>
                                        <p:strVal val="hidden"/>
                                      </p:to>
                                    </p:set>
                                  </p:childTnLst>
                                </p:cTn>
                              </p:par>
                              <p:par>
                                <p:cTn id="52" presetID="9" presetClass="exit" presetSubtype="0" fill="hold" nodeType="withEffect">
                                  <p:stCondLst>
                                    <p:cond delay="0"/>
                                  </p:stCondLst>
                                  <p:childTnLst>
                                    <p:animEffect transition="out" filter="dissolve">
                                      <p:cBhvr>
                                        <p:cTn id="53" dur="500"/>
                                        <p:tgtEl>
                                          <p:spTgt spid="119818"/>
                                        </p:tgtEl>
                                      </p:cBhvr>
                                    </p:animEffect>
                                    <p:set>
                                      <p:cBhvr>
                                        <p:cTn id="54" dur="1" fill="hold">
                                          <p:stCondLst>
                                            <p:cond delay="499"/>
                                          </p:stCondLst>
                                        </p:cTn>
                                        <p:tgtEl>
                                          <p:spTgt spid="119818"/>
                                        </p:tgtEl>
                                        <p:attrNameLst>
                                          <p:attrName>style.visibility</p:attrName>
                                        </p:attrNameLst>
                                      </p:cBhvr>
                                      <p:to>
                                        <p:strVal val="hidden"/>
                                      </p:to>
                                    </p:set>
                                  </p:childTnLst>
                                </p:cTn>
                              </p:par>
                              <p:par>
                                <p:cTn id="55" presetID="9" presetClass="exit" presetSubtype="0" fill="hold" nodeType="withEffect">
                                  <p:stCondLst>
                                    <p:cond delay="0"/>
                                  </p:stCondLst>
                                  <p:childTnLst>
                                    <p:animEffect transition="out" filter="dissolve">
                                      <p:cBhvr>
                                        <p:cTn id="56" dur="500"/>
                                        <p:tgtEl>
                                          <p:spTgt spid="119810"/>
                                        </p:tgtEl>
                                      </p:cBhvr>
                                    </p:animEffect>
                                    <p:set>
                                      <p:cBhvr>
                                        <p:cTn id="57" dur="1" fill="hold">
                                          <p:stCondLst>
                                            <p:cond delay="499"/>
                                          </p:stCondLst>
                                        </p:cTn>
                                        <p:tgtEl>
                                          <p:spTgt spid="119810"/>
                                        </p:tgtEl>
                                        <p:attrNameLst>
                                          <p:attrName>style.visibility</p:attrName>
                                        </p:attrNameLst>
                                      </p:cBhvr>
                                      <p:to>
                                        <p:strVal val="hidden"/>
                                      </p:to>
                                    </p:set>
                                  </p:childTnLst>
                                </p:cTn>
                              </p:par>
                              <p:par>
                                <p:cTn id="58" presetID="9" presetClass="exit" presetSubtype="0" fill="hold" grpId="0" nodeType="withEffect">
                                  <p:stCondLst>
                                    <p:cond delay="0"/>
                                  </p:stCondLst>
                                  <p:childTnLst>
                                    <p:animEffect transition="out" filter="dissolve">
                                      <p:cBhvr>
                                        <p:cTn id="59" dur="500"/>
                                        <p:tgtEl>
                                          <p:spTgt spid="119813">
                                            <p:txEl>
                                              <p:pRg st="0" end="0"/>
                                            </p:txEl>
                                          </p:spTgt>
                                        </p:tgtEl>
                                      </p:cBhvr>
                                    </p:animEffect>
                                    <p:set>
                                      <p:cBhvr>
                                        <p:cTn id="60" dur="1" fill="hold">
                                          <p:stCondLst>
                                            <p:cond delay="499"/>
                                          </p:stCondLst>
                                        </p:cTn>
                                        <p:tgtEl>
                                          <p:spTgt spid="119813">
                                            <p:txEl>
                                              <p:pRg st="0" end="0"/>
                                            </p:txEl>
                                          </p:spTgt>
                                        </p:tgtEl>
                                        <p:attrNameLst>
                                          <p:attrName>style.visibility</p:attrName>
                                        </p:attrNameLst>
                                      </p:cBhvr>
                                      <p:to>
                                        <p:strVal val="hidden"/>
                                      </p:to>
                                    </p:set>
                                  </p:childTnLst>
                                </p:cTn>
                              </p:par>
                              <p:par>
                                <p:cTn id="61" presetID="9" presetClass="exit" presetSubtype="0" fill="hold" grpId="0" nodeType="withEffect">
                                  <p:stCondLst>
                                    <p:cond delay="0"/>
                                  </p:stCondLst>
                                  <p:childTnLst>
                                    <p:animEffect transition="out" filter="dissolve">
                                      <p:cBhvr>
                                        <p:cTn id="62" dur="500"/>
                                        <p:tgtEl>
                                          <p:spTgt spid="119813">
                                            <p:txEl>
                                              <p:pRg st="1" end="1"/>
                                            </p:txEl>
                                          </p:spTgt>
                                        </p:tgtEl>
                                      </p:cBhvr>
                                    </p:animEffect>
                                    <p:set>
                                      <p:cBhvr>
                                        <p:cTn id="63" dur="1" fill="hold">
                                          <p:stCondLst>
                                            <p:cond delay="499"/>
                                          </p:stCondLst>
                                        </p:cTn>
                                        <p:tgtEl>
                                          <p:spTgt spid="119813">
                                            <p:txEl>
                                              <p:pRg st="1" end="1"/>
                                            </p:txEl>
                                          </p:spTgt>
                                        </p:tgtEl>
                                        <p:attrNameLst>
                                          <p:attrName>style.visibility</p:attrName>
                                        </p:attrNameLst>
                                      </p:cBhvr>
                                      <p:to>
                                        <p:strVal val="hidden"/>
                                      </p:to>
                                    </p:set>
                                  </p:childTnLst>
                                </p:cTn>
                              </p:par>
                              <p:par>
                                <p:cTn id="64" presetID="9" presetClass="exit" presetSubtype="0" fill="hold" grpId="0" nodeType="withEffect">
                                  <p:stCondLst>
                                    <p:cond delay="0"/>
                                  </p:stCondLst>
                                  <p:childTnLst>
                                    <p:animEffect transition="out" filter="dissolve">
                                      <p:cBhvr>
                                        <p:cTn id="65" dur="500"/>
                                        <p:tgtEl>
                                          <p:spTgt spid="119813">
                                            <p:txEl>
                                              <p:pRg st="2" end="2"/>
                                            </p:txEl>
                                          </p:spTgt>
                                        </p:tgtEl>
                                      </p:cBhvr>
                                    </p:animEffect>
                                    <p:set>
                                      <p:cBhvr>
                                        <p:cTn id="66" dur="1" fill="hold">
                                          <p:stCondLst>
                                            <p:cond delay="499"/>
                                          </p:stCondLst>
                                        </p:cTn>
                                        <p:tgtEl>
                                          <p:spTgt spid="119813">
                                            <p:txEl>
                                              <p:pRg st="2" end="2"/>
                                            </p:txEl>
                                          </p:spTgt>
                                        </p:tgtEl>
                                        <p:attrNameLst>
                                          <p:attrName>style.visibility</p:attrName>
                                        </p:attrNameLst>
                                      </p:cBhvr>
                                      <p:to>
                                        <p:strVal val="hidden"/>
                                      </p:to>
                                    </p:set>
                                  </p:childTnLst>
                                </p:cTn>
                              </p:par>
                              <p:par>
                                <p:cTn id="67" presetID="9" presetClass="exit" presetSubtype="0" fill="hold" grpId="0" nodeType="withEffect">
                                  <p:stCondLst>
                                    <p:cond delay="0"/>
                                  </p:stCondLst>
                                  <p:childTnLst>
                                    <p:animEffect transition="out" filter="dissolve">
                                      <p:cBhvr>
                                        <p:cTn id="68" dur="500"/>
                                        <p:tgtEl>
                                          <p:spTgt spid="119813">
                                            <p:bg/>
                                          </p:spTgt>
                                        </p:tgtEl>
                                      </p:cBhvr>
                                    </p:animEffect>
                                    <p:set>
                                      <p:cBhvr>
                                        <p:cTn id="69" dur="1" fill="hold">
                                          <p:stCondLst>
                                            <p:cond delay="499"/>
                                          </p:stCondLst>
                                        </p:cTn>
                                        <p:tgtEl>
                                          <p:spTgt spid="119813">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3" grpId="0" build="allAtOnce"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noChangeArrowheads="1"/>
          </p:cNvSpPr>
          <p:nvPr>
            <p:ph type="title"/>
          </p:nvPr>
        </p:nvSpPr>
        <p:spPr/>
        <p:txBody>
          <a:bodyPr/>
          <a:lstStyle/>
          <a:p>
            <a:r>
              <a:rPr lang="en-GB" altLang="en-US"/>
              <a:t>John Ambrose Fleming</a:t>
            </a:r>
          </a:p>
        </p:txBody>
      </p:sp>
      <p:sp>
        <p:nvSpPr>
          <p:cNvPr id="26627" name="Content Placeholder 2"/>
          <p:cNvSpPr>
            <a:spLocks noGrp="1" noChangeArrowheads="1"/>
          </p:cNvSpPr>
          <p:nvPr>
            <p:ph idx="1"/>
          </p:nvPr>
        </p:nvSpPr>
        <p:spPr>
          <a:xfrm>
            <a:off x="457200" y="1600200"/>
            <a:ext cx="4186238" cy="4525963"/>
          </a:xfrm>
        </p:spPr>
        <p:txBody>
          <a:bodyPr/>
          <a:lstStyle/>
          <a:p>
            <a:r>
              <a:rPr lang="en-GB" altLang="en-US" sz="2000"/>
              <a:t>The first vacuum diode (electron gun) was invented by John Ambrose Fleming (who was from </a:t>
            </a:r>
            <a:r>
              <a:rPr lang="en-GB" altLang="en-US" sz="2000" b="1" u="sng"/>
              <a:t>Lancaster</a:t>
            </a:r>
            <a:r>
              <a:rPr lang="en-GB" altLang="en-US" sz="2000"/>
              <a:t>)</a:t>
            </a:r>
          </a:p>
          <a:p>
            <a:r>
              <a:rPr lang="en-GB" altLang="en-US" sz="2000"/>
              <a:t>This was the first electronic component an was considered to be the start of electronics and his diode was used in radio recievers for 50 years before being replaced by solid-state diodes.</a:t>
            </a:r>
          </a:p>
          <a:p>
            <a:endParaRPr lang="en-GB" altLang="en-US" sz="2000"/>
          </a:p>
        </p:txBody>
      </p:sp>
      <p:pic>
        <p:nvPicPr>
          <p:cNvPr id="26628" name="Picture 2" descr="John Ambrose Fleming 189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163" y="1417638"/>
            <a:ext cx="3168650" cy="390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GB" altLang="en-US"/>
              <a:t>Triode Guns</a:t>
            </a:r>
          </a:p>
        </p:txBody>
      </p:sp>
      <p:sp>
        <p:nvSpPr>
          <p:cNvPr id="27651" name="Rectangle 3"/>
          <p:cNvSpPr>
            <a:spLocks noChangeArrowheads="1"/>
          </p:cNvSpPr>
          <p:nvPr/>
        </p:nvSpPr>
        <p:spPr bwMode="auto">
          <a:xfrm>
            <a:off x="0" y="14192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pic>
        <p:nvPicPr>
          <p:cNvPr id="120836" name="Picture 4" descr="http://wb0nni.dakotamade.com/triode.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730750" y="1939925"/>
            <a:ext cx="3844925" cy="373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7" name="Text Box 5"/>
          <p:cNvSpPr txBox="1">
            <a:spLocks noChangeArrowheads="1"/>
          </p:cNvSpPr>
          <p:nvPr/>
        </p:nvSpPr>
        <p:spPr bwMode="auto">
          <a:xfrm>
            <a:off x="450850" y="1571625"/>
            <a:ext cx="397668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pPr>
            <a:r>
              <a:rPr lang="en-GB" altLang="en-US" sz="1800">
                <a:cs typeface="Arial" panose="020B0604020202020204" pitchFamily="34" charset="0"/>
              </a:rPr>
              <a:t> A grid can be inserted into a diode to control the voltage on the cathode surface.</a:t>
            </a:r>
          </a:p>
          <a:p>
            <a:pPr algn="just" eaLnBrk="1" hangingPunct="1">
              <a:spcBef>
                <a:spcPct val="50000"/>
              </a:spcBef>
            </a:pPr>
            <a:r>
              <a:rPr lang="en-GB" altLang="en-US" sz="1800">
                <a:cs typeface="Arial" panose="020B0604020202020204" pitchFamily="34" charset="0"/>
              </a:rPr>
              <a:t> An RF voltage can be applied to the grid to produce bunches of electrons.</a:t>
            </a:r>
          </a:p>
          <a:p>
            <a:pPr algn="just" eaLnBrk="1" hangingPunct="1">
              <a:spcBef>
                <a:spcPct val="50000"/>
              </a:spcBef>
            </a:pPr>
            <a:r>
              <a:rPr lang="en-GB" altLang="en-US" sz="1800">
                <a:cs typeface="Arial" panose="020B0604020202020204" pitchFamily="34" charset="0"/>
              </a:rPr>
              <a:t>The grid was added by L. de Forest but Fleming said he copied his idea.</a:t>
            </a:r>
          </a:p>
        </p:txBody>
      </p:sp>
      <p:graphicFrame>
        <p:nvGraphicFramePr>
          <p:cNvPr id="120838" name="Object 2"/>
          <p:cNvGraphicFramePr>
            <a:graphicFrameLocks noGrp="1" noChangeAspect="1"/>
          </p:cNvGraphicFramePr>
          <p:nvPr>
            <p:ph idx="1"/>
          </p:nvPr>
        </p:nvGraphicFramePr>
        <p:xfrm>
          <a:off x="884238" y="4124325"/>
          <a:ext cx="2792412" cy="1079500"/>
        </p:xfrm>
        <a:graphic>
          <a:graphicData uri="http://schemas.openxmlformats.org/presentationml/2006/ole">
            <mc:AlternateContent xmlns:mc="http://schemas.openxmlformats.org/markup-compatibility/2006">
              <mc:Choice xmlns:v="urn:schemas-microsoft-com:vml" Requires="v">
                <p:oleObj name="Bitmap Image" r:id="rId4" imgW="4067743" imgH="1676634" progId="Paint.Picture">
                  <p:embed/>
                </p:oleObj>
              </mc:Choice>
              <mc:Fallback>
                <p:oleObj name="Bitmap Image" r:id="rId4" imgW="4067743" imgH="1676634" progId="Paint.Picture">
                  <p:embed/>
                  <p:pic>
                    <p:nvPicPr>
                      <p:cNvPr id="120838"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4238" y="4124325"/>
                        <a:ext cx="2792412"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0839" name="Text Box 7"/>
          <p:cNvSpPr txBox="1">
            <a:spLocks noChangeArrowheads="1"/>
          </p:cNvSpPr>
          <p:nvPr/>
        </p:nvSpPr>
        <p:spPr bwMode="auto">
          <a:xfrm>
            <a:off x="1130300" y="5432425"/>
            <a:ext cx="19891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a:solidFill>
                  <a:srgbClr val="FF3300"/>
                </a:solidFill>
                <a:cs typeface="Arial" panose="020B0604020202020204" pitchFamily="34" charset="0"/>
              </a:rPr>
              <a:t>Electron bunches</a:t>
            </a:r>
          </a:p>
        </p:txBody>
      </p:sp>
      <p:sp>
        <p:nvSpPr>
          <p:cNvPr id="120840" name="Line 8"/>
          <p:cNvSpPr>
            <a:spLocks noChangeShapeType="1"/>
          </p:cNvSpPr>
          <p:nvPr/>
        </p:nvSpPr>
        <p:spPr bwMode="auto">
          <a:xfrm flipH="1" flipV="1">
            <a:off x="1236663" y="4800600"/>
            <a:ext cx="122237" cy="658813"/>
          </a:xfrm>
          <a:prstGeom prst="line">
            <a:avLst/>
          </a:prstGeom>
          <a:noFill/>
          <a:ln w="25400">
            <a:solidFill>
              <a:srgbClr val="8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20841" name="Line 9"/>
          <p:cNvSpPr>
            <a:spLocks noChangeShapeType="1"/>
          </p:cNvSpPr>
          <p:nvPr/>
        </p:nvSpPr>
        <p:spPr bwMode="auto">
          <a:xfrm flipV="1">
            <a:off x="1828800" y="4787900"/>
            <a:ext cx="12700" cy="631825"/>
          </a:xfrm>
          <a:prstGeom prst="line">
            <a:avLst/>
          </a:prstGeom>
          <a:noFill/>
          <a:ln w="25400">
            <a:solidFill>
              <a:srgbClr val="8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20842" name="Line 10"/>
          <p:cNvSpPr>
            <a:spLocks noChangeShapeType="1"/>
          </p:cNvSpPr>
          <p:nvPr/>
        </p:nvSpPr>
        <p:spPr bwMode="auto">
          <a:xfrm flipV="1">
            <a:off x="2514600" y="4787900"/>
            <a:ext cx="12700" cy="658813"/>
          </a:xfrm>
          <a:prstGeom prst="line">
            <a:avLst/>
          </a:prstGeom>
          <a:noFill/>
          <a:ln w="25400">
            <a:solidFill>
              <a:srgbClr val="8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20843" name="Line 11"/>
          <p:cNvSpPr>
            <a:spLocks noChangeShapeType="1"/>
          </p:cNvSpPr>
          <p:nvPr/>
        </p:nvSpPr>
        <p:spPr bwMode="auto">
          <a:xfrm flipV="1">
            <a:off x="2878138" y="4787900"/>
            <a:ext cx="268287" cy="617538"/>
          </a:xfrm>
          <a:prstGeom prst="line">
            <a:avLst/>
          </a:prstGeom>
          <a:noFill/>
          <a:ln w="25400">
            <a:solidFill>
              <a:srgbClr val="8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20844" name="Text Box 12"/>
          <p:cNvSpPr txBox="1">
            <a:spLocks noChangeArrowheads="1"/>
          </p:cNvSpPr>
          <p:nvPr/>
        </p:nvSpPr>
        <p:spPr bwMode="auto">
          <a:xfrm rot="-5400000">
            <a:off x="239713" y="4384675"/>
            <a:ext cx="11160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200">
                <a:cs typeface="Arial" panose="020B0604020202020204" pitchFamily="34" charset="0"/>
              </a:rPr>
              <a:t>Grid voltage</a:t>
            </a:r>
          </a:p>
        </p:txBody>
      </p:sp>
      <p:sp>
        <p:nvSpPr>
          <p:cNvPr id="120845" name="Text Box 13"/>
          <p:cNvSpPr txBox="1">
            <a:spLocks noChangeArrowheads="1"/>
          </p:cNvSpPr>
          <p:nvPr/>
        </p:nvSpPr>
        <p:spPr bwMode="auto">
          <a:xfrm>
            <a:off x="3213100" y="5016500"/>
            <a:ext cx="7000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200">
                <a:cs typeface="Arial" panose="020B0604020202020204" pitchFamily="34" charset="0"/>
              </a:rPr>
              <a:t>Time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20836"/>
                                        </p:tgtEl>
                                        <p:attrNameLst>
                                          <p:attrName>style.visibility</p:attrName>
                                        </p:attrNameLst>
                                      </p:cBhvr>
                                      <p:to>
                                        <p:strVal val="visible"/>
                                      </p:to>
                                    </p:set>
                                    <p:animEffect transition="in" filter="fade">
                                      <p:cBhvr>
                                        <p:cTn id="7" dur="2000"/>
                                        <p:tgtEl>
                                          <p:spTgt spid="1208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20837">
                                            <p:txEl>
                                              <p:pRg st="0" end="0"/>
                                            </p:txEl>
                                          </p:spTgt>
                                        </p:tgtEl>
                                        <p:attrNameLst>
                                          <p:attrName>style.visibility</p:attrName>
                                        </p:attrNameLst>
                                      </p:cBhvr>
                                      <p:to>
                                        <p:strVal val="visible"/>
                                      </p:to>
                                    </p:set>
                                    <p:animEffect transition="in" filter="fade">
                                      <p:cBhvr>
                                        <p:cTn id="12" dur="2000"/>
                                        <p:tgtEl>
                                          <p:spTgt spid="12083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20837">
                                            <p:txEl>
                                              <p:pRg st="1" end="1"/>
                                            </p:txEl>
                                          </p:spTgt>
                                        </p:tgtEl>
                                        <p:attrNameLst>
                                          <p:attrName>style.visibility</p:attrName>
                                        </p:attrNameLst>
                                      </p:cBhvr>
                                      <p:to>
                                        <p:strVal val="visible"/>
                                      </p:to>
                                    </p:set>
                                    <p:animEffect transition="in" filter="fade">
                                      <p:cBhvr>
                                        <p:cTn id="17" dur="2000"/>
                                        <p:tgtEl>
                                          <p:spTgt spid="12083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20837">
                                            <p:txEl>
                                              <p:pRg st="2" end="2"/>
                                            </p:txEl>
                                          </p:spTgt>
                                        </p:tgtEl>
                                        <p:attrNameLst>
                                          <p:attrName>style.visibility</p:attrName>
                                        </p:attrNameLst>
                                      </p:cBhvr>
                                      <p:to>
                                        <p:strVal val="visible"/>
                                      </p:to>
                                    </p:set>
                                    <p:animEffect transition="in" filter="fade">
                                      <p:cBhvr>
                                        <p:cTn id="22" dur="2000"/>
                                        <p:tgtEl>
                                          <p:spTgt spid="120837">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120838"/>
                                        </p:tgtEl>
                                        <p:attrNameLst>
                                          <p:attrName>style.visibility</p:attrName>
                                        </p:attrNameLst>
                                      </p:cBhvr>
                                      <p:to>
                                        <p:strVal val="visible"/>
                                      </p:to>
                                    </p:set>
                                    <p:animEffect transition="in" filter="wipe(left)">
                                      <p:cBhvr>
                                        <p:cTn id="27" dur="500"/>
                                        <p:tgtEl>
                                          <p:spTgt spid="120838"/>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20839"/>
                                        </p:tgtEl>
                                        <p:attrNameLst>
                                          <p:attrName>style.visibility</p:attrName>
                                        </p:attrNameLst>
                                      </p:cBhvr>
                                      <p:to>
                                        <p:strVal val="visible"/>
                                      </p:to>
                                    </p:set>
                                    <p:animEffect transition="in" filter="wipe(left)">
                                      <p:cBhvr>
                                        <p:cTn id="30" dur="500"/>
                                        <p:tgtEl>
                                          <p:spTgt spid="120839"/>
                                        </p:tgtEl>
                                      </p:cBhvr>
                                    </p:animEffect>
                                  </p:childTnLst>
                                </p:cTn>
                              </p:par>
                              <p:par>
                                <p:cTn id="31" presetID="22" presetClass="entr" presetSubtype="8" fill="hold" nodeType="withEffect">
                                  <p:stCondLst>
                                    <p:cond delay="0"/>
                                  </p:stCondLst>
                                  <p:childTnLst>
                                    <p:set>
                                      <p:cBhvr>
                                        <p:cTn id="32" dur="1" fill="hold">
                                          <p:stCondLst>
                                            <p:cond delay="0"/>
                                          </p:stCondLst>
                                        </p:cTn>
                                        <p:tgtEl>
                                          <p:spTgt spid="120840"/>
                                        </p:tgtEl>
                                        <p:attrNameLst>
                                          <p:attrName>style.visibility</p:attrName>
                                        </p:attrNameLst>
                                      </p:cBhvr>
                                      <p:to>
                                        <p:strVal val="visible"/>
                                      </p:to>
                                    </p:set>
                                    <p:animEffect transition="in" filter="wipe(left)">
                                      <p:cBhvr>
                                        <p:cTn id="33" dur="500"/>
                                        <p:tgtEl>
                                          <p:spTgt spid="120840"/>
                                        </p:tgtEl>
                                      </p:cBhvr>
                                    </p:animEffect>
                                  </p:childTnLst>
                                </p:cTn>
                              </p:par>
                              <p:par>
                                <p:cTn id="34" presetID="22" presetClass="entr" presetSubtype="8" fill="hold" nodeType="withEffect">
                                  <p:stCondLst>
                                    <p:cond delay="0"/>
                                  </p:stCondLst>
                                  <p:childTnLst>
                                    <p:set>
                                      <p:cBhvr>
                                        <p:cTn id="35" dur="1" fill="hold">
                                          <p:stCondLst>
                                            <p:cond delay="0"/>
                                          </p:stCondLst>
                                        </p:cTn>
                                        <p:tgtEl>
                                          <p:spTgt spid="120841"/>
                                        </p:tgtEl>
                                        <p:attrNameLst>
                                          <p:attrName>style.visibility</p:attrName>
                                        </p:attrNameLst>
                                      </p:cBhvr>
                                      <p:to>
                                        <p:strVal val="visible"/>
                                      </p:to>
                                    </p:set>
                                    <p:animEffect transition="in" filter="wipe(left)">
                                      <p:cBhvr>
                                        <p:cTn id="36" dur="500"/>
                                        <p:tgtEl>
                                          <p:spTgt spid="120841"/>
                                        </p:tgtEl>
                                      </p:cBhvr>
                                    </p:animEffect>
                                  </p:childTnLst>
                                </p:cTn>
                              </p:par>
                              <p:par>
                                <p:cTn id="37" presetID="22" presetClass="entr" presetSubtype="8" fill="hold" nodeType="withEffect">
                                  <p:stCondLst>
                                    <p:cond delay="0"/>
                                  </p:stCondLst>
                                  <p:childTnLst>
                                    <p:set>
                                      <p:cBhvr>
                                        <p:cTn id="38" dur="1" fill="hold">
                                          <p:stCondLst>
                                            <p:cond delay="0"/>
                                          </p:stCondLst>
                                        </p:cTn>
                                        <p:tgtEl>
                                          <p:spTgt spid="120842"/>
                                        </p:tgtEl>
                                        <p:attrNameLst>
                                          <p:attrName>style.visibility</p:attrName>
                                        </p:attrNameLst>
                                      </p:cBhvr>
                                      <p:to>
                                        <p:strVal val="visible"/>
                                      </p:to>
                                    </p:set>
                                    <p:animEffect transition="in" filter="wipe(left)">
                                      <p:cBhvr>
                                        <p:cTn id="39" dur="500"/>
                                        <p:tgtEl>
                                          <p:spTgt spid="120842"/>
                                        </p:tgtEl>
                                      </p:cBhvr>
                                    </p:animEffect>
                                  </p:childTnLst>
                                </p:cTn>
                              </p:par>
                              <p:par>
                                <p:cTn id="40" presetID="22" presetClass="entr" presetSubtype="8" fill="hold" nodeType="withEffect">
                                  <p:stCondLst>
                                    <p:cond delay="0"/>
                                  </p:stCondLst>
                                  <p:childTnLst>
                                    <p:set>
                                      <p:cBhvr>
                                        <p:cTn id="41" dur="1" fill="hold">
                                          <p:stCondLst>
                                            <p:cond delay="0"/>
                                          </p:stCondLst>
                                        </p:cTn>
                                        <p:tgtEl>
                                          <p:spTgt spid="120843"/>
                                        </p:tgtEl>
                                        <p:attrNameLst>
                                          <p:attrName>style.visibility</p:attrName>
                                        </p:attrNameLst>
                                      </p:cBhvr>
                                      <p:to>
                                        <p:strVal val="visible"/>
                                      </p:to>
                                    </p:set>
                                    <p:animEffect transition="in" filter="wipe(left)">
                                      <p:cBhvr>
                                        <p:cTn id="42" dur="500"/>
                                        <p:tgtEl>
                                          <p:spTgt spid="120843"/>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20844"/>
                                        </p:tgtEl>
                                        <p:attrNameLst>
                                          <p:attrName>style.visibility</p:attrName>
                                        </p:attrNameLst>
                                      </p:cBhvr>
                                      <p:to>
                                        <p:strVal val="visible"/>
                                      </p:to>
                                    </p:set>
                                    <p:animEffect transition="in" filter="wipe(left)">
                                      <p:cBhvr>
                                        <p:cTn id="45" dur="500"/>
                                        <p:tgtEl>
                                          <p:spTgt spid="120844"/>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20845"/>
                                        </p:tgtEl>
                                        <p:attrNameLst>
                                          <p:attrName>style.visibility</p:attrName>
                                        </p:attrNameLst>
                                      </p:cBhvr>
                                      <p:to>
                                        <p:strVal val="visible"/>
                                      </p:to>
                                    </p:set>
                                    <p:animEffect transition="in" filter="wipe(left)">
                                      <p:cBhvr>
                                        <p:cTn id="48" dur="500"/>
                                        <p:tgtEl>
                                          <p:spTgt spid="1208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9" grpId="0"/>
      <p:bldP spid="120844" grpId="0"/>
      <p:bldP spid="12084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44450"/>
            <a:ext cx="8229600" cy="1143000"/>
          </a:xfrm>
        </p:spPr>
        <p:txBody>
          <a:bodyPr/>
          <a:lstStyle/>
          <a:p>
            <a:r>
              <a:rPr lang="en-GB" altLang="en-US"/>
              <a:t>Triode Theory</a:t>
            </a:r>
          </a:p>
        </p:txBody>
      </p:sp>
      <p:sp>
        <p:nvSpPr>
          <p:cNvPr id="28675" name="Rectangle 3"/>
          <p:cNvSpPr>
            <a:spLocks noGrp="1" noChangeArrowheads="1"/>
          </p:cNvSpPr>
          <p:nvPr>
            <p:ph type="body" idx="1"/>
          </p:nvPr>
        </p:nvSpPr>
        <p:spPr>
          <a:xfrm>
            <a:off x="457200" y="1125538"/>
            <a:ext cx="8229600" cy="4525962"/>
          </a:xfrm>
        </p:spPr>
        <p:txBody>
          <a:bodyPr/>
          <a:lstStyle/>
          <a:p>
            <a:r>
              <a:rPr lang="en-GB" altLang="en-US" sz="2400"/>
              <a:t>The Beam induced from the cathode has a transient current. The current is given by I=I</a:t>
            </a:r>
            <a:r>
              <a:rPr lang="en-GB" altLang="en-US" sz="2400" baseline="-25000"/>
              <a:t>dc</a:t>
            </a:r>
            <a:r>
              <a:rPr lang="en-GB" altLang="en-US" sz="2400"/>
              <a:t>+I</a:t>
            </a:r>
            <a:r>
              <a:rPr lang="en-GB" altLang="en-US" sz="2400" baseline="-25000"/>
              <a:t>ac</a:t>
            </a:r>
            <a:endParaRPr lang="en-GB" altLang="en-US" sz="2400"/>
          </a:p>
          <a:p>
            <a:r>
              <a:rPr lang="en-GB" altLang="en-US" sz="2400"/>
              <a:t>The dc input power is then given by P</a:t>
            </a:r>
            <a:r>
              <a:rPr lang="en-GB" altLang="en-US" sz="2400" baseline="-25000"/>
              <a:t>dc</a:t>
            </a:r>
            <a:r>
              <a:rPr lang="en-GB" altLang="en-US" sz="2400"/>
              <a:t>=V</a:t>
            </a:r>
            <a:r>
              <a:rPr lang="en-GB" altLang="en-US" sz="2400" baseline="-25000"/>
              <a:t>anode</a:t>
            </a:r>
            <a:r>
              <a:rPr lang="en-GB" altLang="en-US" sz="2400"/>
              <a:t>I</a:t>
            </a:r>
            <a:r>
              <a:rPr lang="en-GB" altLang="en-US" sz="2400" baseline="-25000"/>
              <a:t>dc</a:t>
            </a:r>
          </a:p>
          <a:p>
            <a:r>
              <a:rPr lang="en-GB" altLang="en-US" sz="2400"/>
              <a:t>The ac input power is given by P</a:t>
            </a:r>
            <a:r>
              <a:rPr lang="en-GB" altLang="en-US" sz="2400" baseline="-25000"/>
              <a:t>in</a:t>
            </a:r>
            <a:r>
              <a:rPr lang="en-GB" altLang="en-US" sz="2400"/>
              <a:t>=V</a:t>
            </a:r>
            <a:r>
              <a:rPr lang="en-GB" altLang="en-US" sz="2400" baseline="-25000"/>
              <a:t>grid</a:t>
            </a:r>
            <a:r>
              <a:rPr lang="en-GB" altLang="en-US" sz="2400"/>
              <a:t>I</a:t>
            </a:r>
            <a:r>
              <a:rPr lang="en-GB" altLang="en-US" sz="2400" baseline="-25000"/>
              <a:t>ac</a:t>
            </a:r>
            <a:endParaRPr lang="en-GB" altLang="en-US" sz="2400"/>
          </a:p>
          <a:p>
            <a:r>
              <a:rPr lang="en-GB" altLang="en-US" sz="2400"/>
              <a:t>The ac output power is given by P</a:t>
            </a:r>
            <a:r>
              <a:rPr lang="en-GB" altLang="en-US" sz="2400" baseline="-25000"/>
              <a:t>rf</a:t>
            </a:r>
            <a:r>
              <a:rPr lang="en-GB" altLang="en-US" sz="2400"/>
              <a:t>=V</a:t>
            </a:r>
            <a:r>
              <a:rPr lang="en-GB" altLang="en-US" sz="2400" baseline="-25000"/>
              <a:t>anode</a:t>
            </a:r>
            <a:r>
              <a:rPr lang="en-GB" altLang="en-US" sz="2400"/>
              <a:t>I</a:t>
            </a:r>
            <a:r>
              <a:rPr lang="en-GB" altLang="en-US" sz="2400" baseline="-25000"/>
              <a:t>ac</a:t>
            </a:r>
            <a:endParaRPr lang="en-GB" altLang="en-US" sz="2400"/>
          </a:p>
          <a:p>
            <a:r>
              <a:rPr lang="en-GB" altLang="en-US" sz="2400"/>
              <a:t>In Class A I</a:t>
            </a:r>
            <a:r>
              <a:rPr lang="en-GB" altLang="en-US" sz="2400" baseline="-25000"/>
              <a:t>dc</a:t>
            </a:r>
            <a:r>
              <a:rPr lang="en-GB" altLang="en-US" sz="2400"/>
              <a:t>=I</a:t>
            </a:r>
            <a:r>
              <a:rPr lang="en-GB" altLang="en-US" sz="2400" baseline="-25000"/>
              <a:t>ac</a:t>
            </a:r>
          </a:p>
          <a:p>
            <a:r>
              <a:rPr lang="en-GB" altLang="en-US" sz="2400"/>
              <a:t>Efficiency= P</a:t>
            </a:r>
            <a:r>
              <a:rPr lang="en-GB" altLang="en-US" sz="2400" baseline="-25000"/>
              <a:t>rf </a:t>
            </a:r>
            <a:r>
              <a:rPr lang="en-GB" altLang="en-US" sz="2400"/>
              <a:t>/ P</a:t>
            </a:r>
            <a:r>
              <a:rPr lang="en-GB" altLang="en-US" sz="2400" baseline="-25000"/>
              <a:t>dc</a:t>
            </a:r>
            <a:r>
              <a:rPr lang="en-GB" altLang="en-US" sz="2400"/>
              <a:t>=50%</a:t>
            </a:r>
          </a:p>
          <a:p>
            <a:r>
              <a:rPr lang="en-GB" altLang="en-US" sz="2400"/>
              <a:t>Gain =P</a:t>
            </a:r>
            <a:r>
              <a:rPr lang="en-GB" altLang="en-US" sz="2400" baseline="-25000"/>
              <a:t>rf</a:t>
            </a:r>
            <a:r>
              <a:rPr lang="en-GB" altLang="en-US" sz="2400"/>
              <a:t>/P</a:t>
            </a:r>
            <a:r>
              <a:rPr lang="en-GB" altLang="en-US" sz="2400" baseline="-25000"/>
              <a:t>in</a:t>
            </a:r>
          </a:p>
          <a:p>
            <a:endParaRPr lang="en-GB" altLang="en-US" sz="2400" baseline="-25000"/>
          </a:p>
          <a:p>
            <a:endParaRPr lang="en-GB" altLang="en-US" sz="2400" baseline="-25000"/>
          </a:p>
          <a:p>
            <a:endParaRPr lang="en-GB" altLang="en-US" sz="2400" baseline="-25000"/>
          </a:p>
          <a:p>
            <a:pPr>
              <a:buFontTx/>
              <a:buNone/>
            </a:pPr>
            <a:endParaRPr lang="en-GB" altLang="en-US" sz="2400" baseline="-25000"/>
          </a:p>
          <a:p>
            <a:endParaRPr lang="en-GB" altLang="en-US" sz="2400"/>
          </a:p>
          <a:p>
            <a:endParaRPr lang="en-GB" altLang="en-US" sz="2400"/>
          </a:p>
          <a:p>
            <a:endParaRPr lang="en-GB" altLang="en-US" sz="2800"/>
          </a:p>
        </p:txBody>
      </p:sp>
      <p:pic>
        <p:nvPicPr>
          <p:cNvPr id="286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7900" y="3357563"/>
            <a:ext cx="3959225" cy="178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5084763"/>
            <a:ext cx="3743325" cy="160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Text Box 6"/>
          <p:cNvSpPr txBox="1">
            <a:spLocks noChangeArrowheads="1"/>
          </p:cNvSpPr>
          <p:nvPr/>
        </p:nvSpPr>
        <p:spPr bwMode="auto">
          <a:xfrm>
            <a:off x="539750" y="5045075"/>
            <a:ext cx="4103688"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a:t>Using different ratio of AC </a:t>
            </a:r>
          </a:p>
          <a:p>
            <a:pPr eaLnBrk="1" hangingPunct="1">
              <a:spcBef>
                <a:spcPct val="0"/>
              </a:spcBef>
              <a:buFontTx/>
              <a:buNone/>
            </a:pPr>
            <a:r>
              <a:rPr lang="en-GB" altLang="en-US" sz="2400"/>
              <a:t>to DC current we can improve the efficiency at the expense of Gain</a:t>
            </a:r>
          </a:p>
        </p:txBody>
      </p:sp>
      <p:sp>
        <p:nvSpPr>
          <p:cNvPr id="28679" name="Text Box 7"/>
          <p:cNvSpPr txBox="1">
            <a:spLocks noChangeArrowheads="1"/>
          </p:cNvSpPr>
          <p:nvPr/>
        </p:nvSpPr>
        <p:spPr bwMode="auto">
          <a:xfrm>
            <a:off x="6877050" y="3644900"/>
            <a:ext cx="17986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a:t>Class A</a:t>
            </a:r>
          </a:p>
        </p:txBody>
      </p:sp>
      <p:sp>
        <p:nvSpPr>
          <p:cNvPr id="28680" name="Text Box 8"/>
          <p:cNvSpPr txBox="1">
            <a:spLocks noChangeArrowheads="1"/>
          </p:cNvSpPr>
          <p:nvPr/>
        </p:nvSpPr>
        <p:spPr bwMode="auto">
          <a:xfrm>
            <a:off x="6986588" y="5457825"/>
            <a:ext cx="1082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a:t>Class B</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noChangeArrowheads="1"/>
          </p:cNvSpPr>
          <p:nvPr>
            <p:ph type="title"/>
          </p:nvPr>
        </p:nvSpPr>
        <p:spPr/>
        <p:txBody>
          <a:bodyPr/>
          <a:lstStyle/>
          <a:p>
            <a:r>
              <a:rPr lang="en-GB" altLang="en-US"/>
              <a:t>CERN Tetrode Example</a:t>
            </a:r>
          </a:p>
        </p:txBody>
      </p:sp>
      <p:sp>
        <p:nvSpPr>
          <p:cNvPr id="29699" name="Content Placeholder 2"/>
          <p:cNvSpPr>
            <a:spLocks noGrp="1" noChangeArrowheads="1"/>
          </p:cNvSpPr>
          <p:nvPr>
            <p:ph idx="1"/>
          </p:nvPr>
        </p:nvSpPr>
        <p:spPr>
          <a:xfrm>
            <a:off x="0" y="1600200"/>
            <a:ext cx="6659563" cy="4492625"/>
          </a:xfrm>
        </p:spPr>
        <p:txBody>
          <a:bodyPr/>
          <a:lstStyle/>
          <a:p>
            <a:r>
              <a:rPr lang="en-GB" altLang="en-US" sz="2400"/>
              <a:t>Frequency=200 MHz</a:t>
            </a:r>
          </a:p>
          <a:p>
            <a:r>
              <a:rPr lang="en-GB" altLang="en-US" sz="2400"/>
              <a:t>Power= 62 kW</a:t>
            </a:r>
          </a:p>
          <a:p>
            <a:r>
              <a:rPr lang="en-GB" altLang="en-US" sz="2400"/>
              <a:t>Gain=14 dB</a:t>
            </a:r>
          </a:p>
          <a:p>
            <a:r>
              <a:rPr lang="en-GB" altLang="en-US" sz="2400"/>
              <a:t>Efficiency = 64%</a:t>
            </a:r>
          </a:p>
          <a:p>
            <a:r>
              <a:rPr lang="en-GB" altLang="en-US" sz="2400"/>
              <a:t>Cathode Voltage= 10 kV</a:t>
            </a:r>
          </a:p>
          <a:p>
            <a:r>
              <a:rPr lang="en-GB" altLang="en-US" sz="2400"/>
              <a:t>A tetrode also has a 2</a:t>
            </a:r>
            <a:r>
              <a:rPr lang="en-GB" altLang="en-US" sz="2400" baseline="30000"/>
              <a:t>nd</a:t>
            </a:r>
            <a:r>
              <a:rPr lang="en-GB" altLang="en-US" sz="2400"/>
              <a:t> grid to screen the control grid from the anode to avoid feedback </a:t>
            </a:r>
          </a:p>
          <a:p>
            <a:r>
              <a:rPr lang="en-GB" altLang="en-US" sz="2400"/>
              <a:t>Gain is low so needs a SSPA or IOT driver. This lowers the overall efficiency and increases the cost.</a:t>
            </a:r>
          </a:p>
          <a:p>
            <a:r>
              <a:rPr lang="en-GB" altLang="en-US" sz="2400"/>
              <a:t>A diacrode is a sort of two sided tetrode that doubles the power.</a:t>
            </a:r>
          </a:p>
        </p:txBody>
      </p:sp>
      <p:pic>
        <p:nvPicPr>
          <p:cNvPr id="29700" name="Picture 4"/>
          <p:cNvPicPr>
            <a:picLocks noChangeAspect="1" noChangeArrowheads="1"/>
          </p:cNvPicPr>
          <p:nvPr/>
        </p:nvPicPr>
        <p:blipFill>
          <a:blip r:embed="rId2">
            <a:extLst>
              <a:ext uri="{28A0092B-C50C-407E-A947-70E740481C1C}">
                <a14:useLocalDpi xmlns:a14="http://schemas.microsoft.com/office/drawing/2010/main" val="0"/>
              </a:ext>
            </a:extLst>
          </a:blip>
          <a:srcRect l="8360" t="43520" r="44608" b="7878"/>
          <a:stretch>
            <a:fillRect/>
          </a:stretch>
        </p:blipFill>
        <p:spPr bwMode="auto">
          <a:xfrm>
            <a:off x="4211638" y="1268413"/>
            <a:ext cx="3240087" cy="249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4"/>
          <p:cNvPicPr>
            <a:picLocks noChangeAspect="1" noChangeArrowheads="1"/>
          </p:cNvPicPr>
          <p:nvPr/>
        </p:nvPicPr>
        <p:blipFill>
          <a:blip r:embed="rId2">
            <a:extLst>
              <a:ext uri="{28A0092B-C50C-407E-A947-70E740481C1C}">
                <a14:useLocalDpi xmlns:a14="http://schemas.microsoft.com/office/drawing/2010/main" val="0"/>
              </a:ext>
            </a:extLst>
          </a:blip>
          <a:srcRect l="58528" t="15443" b="7878"/>
          <a:stretch>
            <a:fillRect/>
          </a:stretch>
        </p:blipFill>
        <p:spPr bwMode="auto">
          <a:xfrm>
            <a:off x="6516688" y="2924175"/>
            <a:ext cx="2857500"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879475" y="274638"/>
            <a:ext cx="8229600" cy="1143000"/>
          </a:xfrm>
        </p:spPr>
        <p:txBody>
          <a:bodyPr/>
          <a:lstStyle/>
          <a:p>
            <a:pPr eaLnBrk="1" hangingPunct="1"/>
            <a:r>
              <a:rPr lang="en-GB" altLang="en-US"/>
              <a:t>Generation of RF Power</a:t>
            </a:r>
          </a:p>
        </p:txBody>
      </p:sp>
      <p:sp>
        <p:nvSpPr>
          <p:cNvPr id="30723" name="Rectangle 3"/>
          <p:cNvSpPr>
            <a:spLocks noChangeArrowheads="1"/>
          </p:cNvSpPr>
          <p:nvPr/>
        </p:nvSpPr>
        <p:spPr bwMode="auto">
          <a:xfrm>
            <a:off x="0" y="13890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52352" bIns="38088"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pic>
        <p:nvPicPr>
          <p:cNvPr id="124932" name="Picture 4" descr="cav1"/>
          <p:cNvPicPr>
            <a:picLocks noChangeAspect="1" noChangeArrowheads="1"/>
          </p:cNvPicPr>
          <p:nvPr/>
        </p:nvPicPr>
        <p:blipFill>
          <a:blip r:embed="rId2">
            <a:extLst>
              <a:ext uri="{28A0092B-C50C-407E-A947-70E740481C1C}">
                <a14:useLocalDpi xmlns:a14="http://schemas.microsoft.com/office/drawing/2010/main" val="0"/>
              </a:ext>
            </a:extLst>
          </a:blip>
          <a:srcRect l="5882" t="18712" r="32353" b="33742"/>
          <a:stretch>
            <a:fillRect/>
          </a:stretch>
        </p:blipFill>
        <p:spPr bwMode="auto">
          <a:xfrm>
            <a:off x="323850" y="3789363"/>
            <a:ext cx="2747963" cy="168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3" name="Rectangle 5"/>
          <p:cNvSpPr>
            <a:spLocks noChangeArrowheads="1"/>
          </p:cNvSpPr>
          <p:nvPr/>
        </p:nvSpPr>
        <p:spPr bwMode="auto">
          <a:xfrm>
            <a:off x="4410075" y="2370138"/>
            <a:ext cx="322263"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1300" b="1">
                <a:cs typeface="Arial" panose="020B0604020202020204" pitchFamily="34" charset="0"/>
              </a:rPr>
              <a:t>   </a:t>
            </a:r>
            <a:endParaRPr lang="en-GB" altLang="en-US" sz="1800">
              <a:cs typeface="Arial" panose="020B0604020202020204" pitchFamily="34" charset="0"/>
            </a:endParaRPr>
          </a:p>
        </p:txBody>
      </p:sp>
      <p:pic>
        <p:nvPicPr>
          <p:cNvPr id="124934" name="Picture 6" descr="cav2"/>
          <p:cNvPicPr>
            <a:picLocks noChangeAspect="1" noChangeArrowheads="1"/>
          </p:cNvPicPr>
          <p:nvPr/>
        </p:nvPicPr>
        <p:blipFill>
          <a:blip r:embed="rId3">
            <a:extLst>
              <a:ext uri="{28A0092B-C50C-407E-A947-70E740481C1C}">
                <a14:useLocalDpi xmlns:a14="http://schemas.microsoft.com/office/drawing/2010/main" val="0"/>
              </a:ext>
            </a:extLst>
          </a:blip>
          <a:srcRect l="17328" t="21671" r="19856" b="29572"/>
          <a:stretch>
            <a:fillRect/>
          </a:stretch>
        </p:blipFill>
        <p:spPr bwMode="auto">
          <a:xfrm>
            <a:off x="3203575" y="1817688"/>
            <a:ext cx="2600325" cy="161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35" name="Picture 7" descr="cav3"/>
          <p:cNvPicPr>
            <a:picLocks noChangeAspect="1" noChangeArrowheads="1"/>
          </p:cNvPicPr>
          <p:nvPr/>
        </p:nvPicPr>
        <p:blipFill>
          <a:blip r:embed="rId4">
            <a:extLst>
              <a:ext uri="{28A0092B-C50C-407E-A947-70E740481C1C}">
                <a14:useLocalDpi xmlns:a14="http://schemas.microsoft.com/office/drawing/2010/main" val="0"/>
              </a:ext>
            </a:extLst>
          </a:blip>
          <a:srcRect l="17328" t="21445" r="19856" b="29797"/>
          <a:stretch>
            <a:fillRect/>
          </a:stretch>
        </p:blipFill>
        <p:spPr bwMode="auto">
          <a:xfrm>
            <a:off x="6011863" y="3789363"/>
            <a:ext cx="2544762" cy="157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8" name="Rectangle 8"/>
          <p:cNvSpPr>
            <a:spLocks noChangeArrowheads="1"/>
          </p:cNvSpPr>
          <p:nvPr/>
        </p:nvSpPr>
        <p:spPr bwMode="auto">
          <a:xfrm>
            <a:off x="0" y="4903788"/>
            <a:ext cx="1841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300" b="1">
              <a:cs typeface="Arial" panose="020B0604020202020204" pitchFamily="34" charset="0"/>
            </a:endParaRPr>
          </a:p>
          <a:p>
            <a:pPr>
              <a:spcBef>
                <a:spcPct val="0"/>
              </a:spcBef>
              <a:buFontTx/>
              <a:buNone/>
            </a:pPr>
            <a:endParaRPr lang="en-GB" altLang="en-US" sz="1800">
              <a:cs typeface="Arial" panose="020B0604020202020204" pitchFamily="34" charset="0"/>
            </a:endParaRPr>
          </a:p>
        </p:txBody>
      </p:sp>
      <p:sp>
        <p:nvSpPr>
          <p:cNvPr id="124937" name="Text Box 9"/>
          <p:cNvSpPr txBox="1">
            <a:spLocks noChangeArrowheads="1"/>
          </p:cNvSpPr>
          <p:nvPr/>
        </p:nvSpPr>
        <p:spPr bwMode="auto">
          <a:xfrm>
            <a:off x="395288" y="3716338"/>
            <a:ext cx="4778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b="1">
                <a:cs typeface="Arial" panose="020B0604020202020204" pitchFamily="34" charset="0"/>
              </a:rPr>
              <a:t>A</a:t>
            </a:r>
          </a:p>
        </p:txBody>
      </p:sp>
      <p:sp>
        <p:nvSpPr>
          <p:cNvPr id="124938" name="Text Box 10"/>
          <p:cNvSpPr txBox="1">
            <a:spLocks noChangeArrowheads="1"/>
          </p:cNvSpPr>
          <p:nvPr/>
        </p:nvSpPr>
        <p:spPr bwMode="auto">
          <a:xfrm>
            <a:off x="3203575" y="1844675"/>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b="1">
                <a:cs typeface="Arial" panose="020B0604020202020204" pitchFamily="34" charset="0"/>
              </a:rPr>
              <a:t>B</a:t>
            </a:r>
          </a:p>
        </p:txBody>
      </p:sp>
      <p:sp>
        <p:nvSpPr>
          <p:cNvPr id="124939" name="Text Box 11"/>
          <p:cNvSpPr txBox="1">
            <a:spLocks noChangeArrowheads="1"/>
          </p:cNvSpPr>
          <p:nvPr/>
        </p:nvSpPr>
        <p:spPr bwMode="auto">
          <a:xfrm>
            <a:off x="6011863" y="3716338"/>
            <a:ext cx="4111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b="1">
                <a:cs typeface="Arial" panose="020B0604020202020204" pitchFamily="34" charset="0"/>
              </a:rPr>
              <a:t>C</a:t>
            </a:r>
          </a:p>
        </p:txBody>
      </p:sp>
      <p:sp>
        <p:nvSpPr>
          <p:cNvPr id="124940" name="Text Box 12"/>
          <p:cNvSpPr txBox="1">
            <a:spLocks noChangeArrowheads="1"/>
          </p:cNvSpPr>
          <p:nvPr/>
        </p:nvSpPr>
        <p:spPr bwMode="auto">
          <a:xfrm>
            <a:off x="442913" y="1689100"/>
            <a:ext cx="260985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GB" altLang="en-US" sz="1800">
                <a:cs typeface="Arial" panose="020B0604020202020204" pitchFamily="34" charset="0"/>
              </a:rPr>
              <a:t>A bunch of electrons approaches a resonant cavity and forces the electrons within the metal to flow away from the bunch.</a:t>
            </a:r>
          </a:p>
        </p:txBody>
      </p:sp>
      <p:sp>
        <p:nvSpPr>
          <p:cNvPr id="124941" name="Text Box 13"/>
          <p:cNvSpPr txBox="1">
            <a:spLocks noChangeArrowheads="1"/>
          </p:cNvSpPr>
          <p:nvPr/>
        </p:nvSpPr>
        <p:spPr bwMode="auto">
          <a:xfrm>
            <a:off x="3335338" y="3716338"/>
            <a:ext cx="2460625" cy="256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GB" altLang="en-US" sz="1800">
                <a:cs typeface="Arial" panose="020B0604020202020204" pitchFamily="34" charset="0"/>
              </a:rPr>
              <a:t>At a disturbance in the beampipe such as a cavity or iris the negative potential difference causes the electrons to slow down and the energy is absorbed into the cavity</a:t>
            </a:r>
          </a:p>
        </p:txBody>
      </p:sp>
      <p:sp>
        <p:nvSpPr>
          <p:cNvPr id="124942" name="Text Box 14"/>
          <p:cNvSpPr txBox="1">
            <a:spLocks noChangeArrowheads="1"/>
          </p:cNvSpPr>
          <p:nvPr/>
        </p:nvSpPr>
        <p:spPr bwMode="auto">
          <a:xfrm>
            <a:off x="5849938" y="1844675"/>
            <a:ext cx="3119437"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GB" altLang="en-US" sz="1800">
                <a:cs typeface="Arial" panose="020B0604020202020204" pitchFamily="34" charset="0"/>
              </a:rPr>
              <a:t>The lower energy electrons then pass through the cavity and force the electrons within the metal to flow back to the opposite side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24940"/>
                                        </p:tgtEl>
                                        <p:attrNameLst>
                                          <p:attrName>style.visibility</p:attrName>
                                        </p:attrNameLst>
                                      </p:cBhvr>
                                      <p:to>
                                        <p:strVal val="visible"/>
                                      </p:to>
                                    </p:set>
                                    <p:anim calcmode="lin" valueType="num">
                                      <p:cBhvr>
                                        <p:cTn id="7" dur="1000" fill="hold"/>
                                        <p:tgtEl>
                                          <p:spTgt spid="124940"/>
                                        </p:tgtEl>
                                        <p:attrNameLst>
                                          <p:attrName>ppt_x</p:attrName>
                                        </p:attrNameLst>
                                      </p:cBhvr>
                                      <p:tavLst>
                                        <p:tav tm="0">
                                          <p:val>
                                            <p:strVal val="#ppt_x-.2"/>
                                          </p:val>
                                        </p:tav>
                                        <p:tav tm="100000">
                                          <p:val>
                                            <p:strVal val="#ppt_x"/>
                                          </p:val>
                                        </p:tav>
                                      </p:tavLst>
                                    </p:anim>
                                    <p:anim calcmode="lin" valueType="num">
                                      <p:cBhvr>
                                        <p:cTn id="8" dur="1000" fill="hold"/>
                                        <p:tgtEl>
                                          <p:spTgt spid="12494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24940"/>
                                        </p:tgtEl>
                                      </p:cBhvr>
                                    </p:animEffect>
                                  </p:childTnLst>
                                </p:cTn>
                              </p:par>
                              <p:par>
                                <p:cTn id="10" presetID="29" presetClass="entr" presetSubtype="0" fill="hold" nodeType="withEffect">
                                  <p:stCondLst>
                                    <p:cond delay="0"/>
                                  </p:stCondLst>
                                  <p:childTnLst>
                                    <p:set>
                                      <p:cBhvr>
                                        <p:cTn id="11" dur="1" fill="hold">
                                          <p:stCondLst>
                                            <p:cond delay="0"/>
                                          </p:stCondLst>
                                        </p:cTn>
                                        <p:tgtEl>
                                          <p:spTgt spid="124932"/>
                                        </p:tgtEl>
                                        <p:attrNameLst>
                                          <p:attrName>style.visibility</p:attrName>
                                        </p:attrNameLst>
                                      </p:cBhvr>
                                      <p:to>
                                        <p:strVal val="visible"/>
                                      </p:to>
                                    </p:set>
                                    <p:anim calcmode="lin" valueType="num">
                                      <p:cBhvr>
                                        <p:cTn id="12" dur="1000" fill="hold"/>
                                        <p:tgtEl>
                                          <p:spTgt spid="124932"/>
                                        </p:tgtEl>
                                        <p:attrNameLst>
                                          <p:attrName>ppt_x</p:attrName>
                                        </p:attrNameLst>
                                      </p:cBhvr>
                                      <p:tavLst>
                                        <p:tav tm="0">
                                          <p:val>
                                            <p:strVal val="#ppt_x-.2"/>
                                          </p:val>
                                        </p:tav>
                                        <p:tav tm="100000">
                                          <p:val>
                                            <p:strVal val="#ppt_x"/>
                                          </p:val>
                                        </p:tav>
                                      </p:tavLst>
                                    </p:anim>
                                    <p:anim calcmode="lin" valueType="num">
                                      <p:cBhvr>
                                        <p:cTn id="13" dur="1000" fill="hold"/>
                                        <p:tgtEl>
                                          <p:spTgt spid="124932"/>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24932"/>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124937"/>
                                        </p:tgtEl>
                                        <p:attrNameLst>
                                          <p:attrName>style.visibility</p:attrName>
                                        </p:attrNameLst>
                                      </p:cBhvr>
                                      <p:to>
                                        <p:strVal val="visible"/>
                                      </p:to>
                                    </p:set>
                                    <p:anim calcmode="lin" valueType="num">
                                      <p:cBhvr>
                                        <p:cTn id="17" dur="1000" fill="hold"/>
                                        <p:tgtEl>
                                          <p:spTgt spid="124937"/>
                                        </p:tgtEl>
                                        <p:attrNameLst>
                                          <p:attrName>ppt_x</p:attrName>
                                        </p:attrNameLst>
                                      </p:cBhvr>
                                      <p:tavLst>
                                        <p:tav tm="0">
                                          <p:val>
                                            <p:strVal val="#ppt_x-.2"/>
                                          </p:val>
                                        </p:tav>
                                        <p:tav tm="100000">
                                          <p:val>
                                            <p:strVal val="#ppt_x"/>
                                          </p:val>
                                        </p:tav>
                                      </p:tavLst>
                                    </p:anim>
                                    <p:anim calcmode="lin" valueType="num">
                                      <p:cBhvr>
                                        <p:cTn id="18" dur="1000" fill="hold"/>
                                        <p:tgtEl>
                                          <p:spTgt spid="124937"/>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2493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9" presetClass="entr" presetSubtype="0" fill="hold" grpId="0" nodeType="clickEffect">
                                  <p:stCondLst>
                                    <p:cond delay="0"/>
                                  </p:stCondLst>
                                  <p:childTnLst>
                                    <p:set>
                                      <p:cBhvr>
                                        <p:cTn id="23" dur="1" fill="hold">
                                          <p:stCondLst>
                                            <p:cond delay="0"/>
                                          </p:stCondLst>
                                        </p:cTn>
                                        <p:tgtEl>
                                          <p:spTgt spid="124933"/>
                                        </p:tgtEl>
                                        <p:attrNameLst>
                                          <p:attrName>style.visibility</p:attrName>
                                        </p:attrNameLst>
                                      </p:cBhvr>
                                      <p:to>
                                        <p:strVal val="visible"/>
                                      </p:to>
                                    </p:set>
                                    <p:anim calcmode="lin" valueType="num">
                                      <p:cBhvr>
                                        <p:cTn id="24" dur="1000" fill="hold"/>
                                        <p:tgtEl>
                                          <p:spTgt spid="124933"/>
                                        </p:tgtEl>
                                        <p:attrNameLst>
                                          <p:attrName>ppt_x</p:attrName>
                                        </p:attrNameLst>
                                      </p:cBhvr>
                                      <p:tavLst>
                                        <p:tav tm="0">
                                          <p:val>
                                            <p:strVal val="#ppt_x-.2"/>
                                          </p:val>
                                        </p:tav>
                                        <p:tav tm="100000">
                                          <p:val>
                                            <p:strVal val="#ppt_x"/>
                                          </p:val>
                                        </p:tav>
                                      </p:tavLst>
                                    </p:anim>
                                    <p:anim calcmode="lin" valueType="num">
                                      <p:cBhvr>
                                        <p:cTn id="25" dur="1000" fill="hold"/>
                                        <p:tgtEl>
                                          <p:spTgt spid="124933"/>
                                        </p:tgtEl>
                                        <p:attrNameLst>
                                          <p:attrName>ppt_y</p:attrName>
                                        </p:attrNameLst>
                                      </p:cBhvr>
                                      <p:tavLst>
                                        <p:tav tm="0">
                                          <p:val>
                                            <p:strVal val="#ppt_y"/>
                                          </p:val>
                                        </p:tav>
                                        <p:tav tm="100000">
                                          <p:val>
                                            <p:strVal val="#ppt_y"/>
                                          </p:val>
                                        </p:tav>
                                      </p:tavLst>
                                    </p:anim>
                                    <p:animEffect transition="in" filter="wipe(right)" prLst="gradientSize: 0.1">
                                      <p:cBhvr>
                                        <p:cTn id="26" dur="1000"/>
                                        <p:tgtEl>
                                          <p:spTgt spid="124933"/>
                                        </p:tgtEl>
                                      </p:cBhvr>
                                    </p:animEffect>
                                  </p:childTnLst>
                                </p:cTn>
                              </p:par>
                              <p:par>
                                <p:cTn id="27" presetID="29" presetClass="entr" presetSubtype="0" fill="hold" nodeType="withEffect">
                                  <p:stCondLst>
                                    <p:cond delay="0"/>
                                  </p:stCondLst>
                                  <p:childTnLst>
                                    <p:set>
                                      <p:cBhvr>
                                        <p:cTn id="28" dur="1" fill="hold">
                                          <p:stCondLst>
                                            <p:cond delay="0"/>
                                          </p:stCondLst>
                                        </p:cTn>
                                        <p:tgtEl>
                                          <p:spTgt spid="124934"/>
                                        </p:tgtEl>
                                        <p:attrNameLst>
                                          <p:attrName>style.visibility</p:attrName>
                                        </p:attrNameLst>
                                      </p:cBhvr>
                                      <p:to>
                                        <p:strVal val="visible"/>
                                      </p:to>
                                    </p:set>
                                    <p:anim calcmode="lin" valueType="num">
                                      <p:cBhvr>
                                        <p:cTn id="29" dur="1000" fill="hold"/>
                                        <p:tgtEl>
                                          <p:spTgt spid="124934"/>
                                        </p:tgtEl>
                                        <p:attrNameLst>
                                          <p:attrName>ppt_x</p:attrName>
                                        </p:attrNameLst>
                                      </p:cBhvr>
                                      <p:tavLst>
                                        <p:tav tm="0">
                                          <p:val>
                                            <p:strVal val="#ppt_x-.2"/>
                                          </p:val>
                                        </p:tav>
                                        <p:tav tm="100000">
                                          <p:val>
                                            <p:strVal val="#ppt_x"/>
                                          </p:val>
                                        </p:tav>
                                      </p:tavLst>
                                    </p:anim>
                                    <p:anim calcmode="lin" valueType="num">
                                      <p:cBhvr>
                                        <p:cTn id="30" dur="1000" fill="hold"/>
                                        <p:tgtEl>
                                          <p:spTgt spid="124934"/>
                                        </p:tgtEl>
                                        <p:attrNameLst>
                                          <p:attrName>ppt_y</p:attrName>
                                        </p:attrNameLst>
                                      </p:cBhvr>
                                      <p:tavLst>
                                        <p:tav tm="0">
                                          <p:val>
                                            <p:strVal val="#ppt_y"/>
                                          </p:val>
                                        </p:tav>
                                        <p:tav tm="100000">
                                          <p:val>
                                            <p:strVal val="#ppt_y"/>
                                          </p:val>
                                        </p:tav>
                                      </p:tavLst>
                                    </p:anim>
                                    <p:animEffect transition="in" filter="wipe(right)" prLst="gradientSize: 0.1">
                                      <p:cBhvr>
                                        <p:cTn id="31" dur="1000"/>
                                        <p:tgtEl>
                                          <p:spTgt spid="124934"/>
                                        </p:tgtEl>
                                      </p:cBhvr>
                                    </p:animEffect>
                                  </p:childTnLst>
                                </p:cTn>
                              </p:par>
                              <p:par>
                                <p:cTn id="32" presetID="29" presetClass="entr" presetSubtype="0" fill="hold" grpId="0" nodeType="withEffect">
                                  <p:stCondLst>
                                    <p:cond delay="0"/>
                                  </p:stCondLst>
                                  <p:childTnLst>
                                    <p:set>
                                      <p:cBhvr>
                                        <p:cTn id="33" dur="1" fill="hold">
                                          <p:stCondLst>
                                            <p:cond delay="0"/>
                                          </p:stCondLst>
                                        </p:cTn>
                                        <p:tgtEl>
                                          <p:spTgt spid="124938"/>
                                        </p:tgtEl>
                                        <p:attrNameLst>
                                          <p:attrName>style.visibility</p:attrName>
                                        </p:attrNameLst>
                                      </p:cBhvr>
                                      <p:to>
                                        <p:strVal val="visible"/>
                                      </p:to>
                                    </p:set>
                                    <p:anim calcmode="lin" valueType="num">
                                      <p:cBhvr>
                                        <p:cTn id="34" dur="1000" fill="hold"/>
                                        <p:tgtEl>
                                          <p:spTgt spid="124938"/>
                                        </p:tgtEl>
                                        <p:attrNameLst>
                                          <p:attrName>ppt_x</p:attrName>
                                        </p:attrNameLst>
                                      </p:cBhvr>
                                      <p:tavLst>
                                        <p:tav tm="0">
                                          <p:val>
                                            <p:strVal val="#ppt_x-.2"/>
                                          </p:val>
                                        </p:tav>
                                        <p:tav tm="100000">
                                          <p:val>
                                            <p:strVal val="#ppt_x"/>
                                          </p:val>
                                        </p:tav>
                                      </p:tavLst>
                                    </p:anim>
                                    <p:anim calcmode="lin" valueType="num">
                                      <p:cBhvr>
                                        <p:cTn id="35" dur="1000" fill="hold"/>
                                        <p:tgtEl>
                                          <p:spTgt spid="124938"/>
                                        </p:tgtEl>
                                        <p:attrNameLst>
                                          <p:attrName>ppt_y</p:attrName>
                                        </p:attrNameLst>
                                      </p:cBhvr>
                                      <p:tavLst>
                                        <p:tav tm="0">
                                          <p:val>
                                            <p:strVal val="#ppt_y"/>
                                          </p:val>
                                        </p:tav>
                                        <p:tav tm="100000">
                                          <p:val>
                                            <p:strVal val="#ppt_y"/>
                                          </p:val>
                                        </p:tav>
                                      </p:tavLst>
                                    </p:anim>
                                    <p:animEffect transition="in" filter="wipe(right)" prLst="gradientSize: 0.1">
                                      <p:cBhvr>
                                        <p:cTn id="36" dur="1000"/>
                                        <p:tgtEl>
                                          <p:spTgt spid="124938"/>
                                        </p:tgtEl>
                                      </p:cBhvr>
                                    </p:animEffect>
                                  </p:childTnLst>
                                </p:cTn>
                              </p:par>
                              <p:par>
                                <p:cTn id="37" presetID="29" presetClass="entr" presetSubtype="0" fill="hold" grpId="0" nodeType="withEffect">
                                  <p:stCondLst>
                                    <p:cond delay="0"/>
                                  </p:stCondLst>
                                  <p:childTnLst>
                                    <p:set>
                                      <p:cBhvr>
                                        <p:cTn id="38" dur="1" fill="hold">
                                          <p:stCondLst>
                                            <p:cond delay="0"/>
                                          </p:stCondLst>
                                        </p:cTn>
                                        <p:tgtEl>
                                          <p:spTgt spid="124941"/>
                                        </p:tgtEl>
                                        <p:attrNameLst>
                                          <p:attrName>style.visibility</p:attrName>
                                        </p:attrNameLst>
                                      </p:cBhvr>
                                      <p:to>
                                        <p:strVal val="visible"/>
                                      </p:to>
                                    </p:set>
                                    <p:anim calcmode="lin" valueType="num">
                                      <p:cBhvr>
                                        <p:cTn id="39" dur="1000" fill="hold"/>
                                        <p:tgtEl>
                                          <p:spTgt spid="124941"/>
                                        </p:tgtEl>
                                        <p:attrNameLst>
                                          <p:attrName>ppt_x</p:attrName>
                                        </p:attrNameLst>
                                      </p:cBhvr>
                                      <p:tavLst>
                                        <p:tav tm="0">
                                          <p:val>
                                            <p:strVal val="#ppt_x-.2"/>
                                          </p:val>
                                        </p:tav>
                                        <p:tav tm="100000">
                                          <p:val>
                                            <p:strVal val="#ppt_x"/>
                                          </p:val>
                                        </p:tav>
                                      </p:tavLst>
                                    </p:anim>
                                    <p:anim calcmode="lin" valueType="num">
                                      <p:cBhvr>
                                        <p:cTn id="40" dur="1000" fill="hold"/>
                                        <p:tgtEl>
                                          <p:spTgt spid="124941"/>
                                        </p:tgtEl>
                                        <p:attrNameLst>
                                          <p:attrName>ppt_y</p:attrName>
                                        </p:attrNameLst>
                                      </p:cBhvr>
                                      <p:tavLst>
                                        <p:tav tm="0">
                                          <p:val>
                                            <p:strVal val="#ppt_y"/>
                                          </p:val>
                                        </p:tav>
                                        <p:tav tm="100000">
                                          <p:val>
                                            <p:strVal val="#ppt_y"/>
                                          </p:val>
                                        </p:tav>
                                      </p:tavLst>
                                    </p:anim>
                                    <p:animEffect transition="in" filter="wipe(right)" prLst="gradientSize: 0.1">
                                      <p:cBhvr>
                                        <p:cTn id="41" dur="1000"/>
                                        <p:tgtEl>
                                          <p:spTgt spid="124941"/>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9" presetClass="entr" presetSubtype="0" fill="hold" nodeType="clickEffect">
                                  <p:stCondLst>
                                    <p:cond delay="0"/>
                                  </p:stCondLst>
                                  <p:childTnLst>
                                    <p:set>
                                      <p:cBhvr>
                                        <p:cTn id="45" dur="1" fill="hold">
                                          <p:stCondLst>
                                            <p:cond delay="0"/>
                                          </p:stCondLst>
                                        </p:cTn>
                                        <p:tgtEl>
                                          <p:spTgt spid="124935"/>
                                        </p:tgtEl>
                                        <p:attrNameLst>
                                          <p:attrName>style.visibility</p:attrName>
                                        </p:attrNameLst>
                                      </p:cBhvr>
                                      <p:to>
                                        <p:strVal val="visible"/>
                                      </p:to>
                                    </p:set>
                                    <p:anim calcmode="lin" valueType="num">
                                      <p:cBhvr>
                                        <p:cTn id="46" dur="1000" fill="hold"/>
                                        <p:tgtEl>
                                          <p:spTgt spid="124935"/>
                                        </p:tgtEl>
                                        <p:attrNameLst>
                                          <p:attrName>ppt_x</p:attrName>
                                        </p:attrNameLst>
                                      </p:cBhvr>
                                      <p:tavLst>
                                        <p:tav tm="0">
                                          <p:val>
                                            <p:strVal val="#ppt_x-.2"/>
                                          </p:val>
                                        </p:tav>
                                        <p:tav tm="100000">
                                          <p:val>
                                            <p:strVal val="#ppt_x"/>
                                          </p:val>
                                        </p:tav>
                                      </p:tavLst>
                                    </p:anim>
                                    <p:anim calcmode="lin" valueType="num">
                                      <p:cBhvr>
                                        <p:cTn id="47" dur="1000" fill="hold"/>
                                        <p:tgtEl>
                                          <p:spTgt spid="124935"/>
                                        </p:tgtEl>
                                        <p:attrNameLst>
                                          <p:attrName>ppt_y</p:attrName>
                                        </p:attrNameLst>
                                      </p:cBhvr>
                                      <p:tavLst>
                                        <p:tav tm="0">
                                          <p:val>
                                            <p:strVal val="#ppt_y"/>
                                          </p:val>
                                        </p:tav>
                                        <p:tav tm="100000">
                                          <p:val>
                                            <p:strVal val="#ppt_y"/>
                                          </p:val>
                                        </p:tav>
                                      </p:tavLst>
                                    </p:anim>
                                    <p:animEffect transition="in" filter="wipe(right)" prLst="gradientSize: 0.1">
                                      <p:cBhvr>
                                        <p:cTn id="48" dur="1000"/>
                                        <p:tgtEl>
                                          <p:spTgt spid="124935"/>
                                        </p:tgtEl>
                                      </p:cBhvr>
                                    </p:animEffect>
                                  </p:childTnLst>
                                </p:cTn>
                              </p:par>
                              <p:par>
                                <p:cTn id="49" presetID="29" presetClass="entr" presetSubtype="0" fill="hold" grpId="0" nodeType="withEffect">
                                  <p:stCondLst>
                                    <p:cond delay="0"/>
                                  </p:stCondLst>
                                  <p:childTnLst>
                                    <p:set>
                                      <p:cBhvr>
                                        <p:cTn id="50" dur="1" fill="hold">
                                          <p:stCondLst>
                                            <p:cond delay="0"/>
                                          </p:stCondLst>
                                        </p:cTn>
                                        <p:tgtEl>
                                          <p:spTgt spid="124939"/>
                                        </p:tgtEl>
                                        <p:attrNameLst>
                                          <p:attrName>style.visibility</p:attrName>
                                        </p:attrNameLst>
                                      </p:cBhvr>
                                      <p:to>
                                        <p:strVal val="visible"/>
                                      </p:to>
                                    </p:set>
                                    <p:anim calcmode="lin" valueType="num">
                                      <p:cBhvr>
                                        <p:cTn id="51" dur="1000" fill="hold"/>
                                        <p:tgtEl>
                                          <p:spTgt spid="124939"/>
                                        </p:tgtEl>
                                        <p:attrNameLst>
                                          <p:attrName>ppt_x</p:attrName>
                                        </p:attrNameLst>
                                      </p:cBhvr>
                                      <p:tavLst>
                                        <p:tav tm="0">
                                          <p:val>
                                            <p:strVal val="#ppt_x-.2"/>
                                          </p:val>
                                        </p:tav>
                                        <p:tav tm="100000">
                                          <p:val>
                                            <p:strVal val="#ppt_x"/>
                                          </p:val>
                                        </p:tav>
                                      </p:tavLst>
                                    </p:anim>
                                    <p:anim calcmode="lin" valueType="num">
                                      <p:cBhvr>
                                        <p:cTn id="52" dur="1000" fill="hold"/>
                                        <p:tgtEl>
                                          <p:spTgt spid="124939"/>
                                        </p:tgtEl>
                                        <p:attrNameLst>
                                          <p:attrName>ppt_y</p:attrName>
                                        </p:attrNameLst>
                                      </p:cBhvr>
                                      <p:tavLst>
                                        <p:tav tm="0">
                                          <p:val>
                                            <p:strVal val="#ppt_y"/>
                                          </p:val>
                                        </p:tav>
                                        <p:tav tm="100000">
                                          <p:val>
                                            <p:strVal val="#ppt_y"/>
                                          </p:val>
                                        </p:tav>
                                      </p:tavLst>
                                    </p:anim>
                                    <p:animEffect transition="in" filter="wipe(right)" prLst="gradientSize: 0.1">
                                      <p:cBhvr>
                                        <p:cTn id="53" dur="1000"/>
                                        <p:tgtEl>
                                          <p:spTgt spid="124939"/>
                                        </p:tgtEl>
                                      </p:cBhvr>
                                    </p:animEffect>
                                  </p:childTnLst>
                                </p:cTn>
                              </p:par>
                              <p:par>
                                <p:cTn id="54" presetID="29" presetClass="entr" presetSubtype="0" fill="hold" grpId="0" nodeType="withEffect">
                                  <p:stCondLst>
                                    <p:cond delay="0"/>
                                  </p:stCondLst>
                                  <p:childTnLst>
                                    <p:set>
                                      <p:cBhvr>
                                        <p:cTn id="55" dur="1" fill="hold">
                                          <p:stCondLst>
                                            <p:cond delay="0"/>
                                          </p:stCondLst>
                                        </p:cTn>
                                        <p:tgtEl>
                                          <p:spTgt spid="124942"/>
                                        </p:tgtEl>
                                        <p:attrNameLst>
                                          <p:attrName>style.visibility</p:attrName>
                                        </p:attrNameLst>
                                      </p:cBhvr>
                                      <p:to>
                                        <p:strVal val="visible"/>
                                      </p:to>
                                    </p:set>
                                    <p:anim calcmode="lin" valueType="num">
                                      <p:cBhvr>
                                        <p:cTn id="56" dur="1000" fill="hold"/>
                                        <p:tgtEl>
                                          <p:spTgt spid="124942"/>
                                        </p:tgtEl>
                                        <p:attrNameLst>
                                          <p:attrName>ppt_x</p:attrName>
                                        </p:attrNameLst>
                                      </p:cBhvr>
                                      <p:tavLst>
                                        <p:tav tm="0">
                                          <p:val>
                                            <p:strVal val="#ppt_x-.2"/>
                                          </p:val>
                                        </p:tav>
                                        <p:tav tm="100000">
                                          <p:val>
                                            <p:strVal val="#ppt_x"/>
                                          </p:val>
                                        </p:tav>
                                      </p:tavLst>
                                    </p:anim>
                                    <p:anim calcmode="lin" valueType="num">
                                      <p:cBhvr>
                                        <p:cTn id="57" dur="1000" fill="hold"/>
                                        <p:tgtEl>
                                          <p:spTgt spid="124942"/>
                                        </p:tgtEl>
                                        <p:attrNameLst>
                                          <p:attrName>ppt_y</p:attrName>
                                        </p:attrNameLst>
                                      </p:cBhvr>
                                      <p:tavLst>
                                        <p:tav tm="0">
                                          <p:val>
                                            <p:strVal val="#ppt_y"/>
                                          </p:val>
                                        </p:tav>
                                        <p:tav tm="100000">
                                          <p:val>
                                            <p:strVal val="#ppt_y"/>
                                          </p:val>
                                        </p:tav>
                                      </p:tavLst>
                                    </p:anim>
                                    <p:animEffect transition="in" filter="wipe(right)" prLst="gradientSize: 0.1">
                                      <p:cBhvr>
                                        <p:cTn id="58" dur="1000"/>
                                        <p:tgtEl>
                                          <p:spTgt spid="1249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3" grpId="0"/>
      <p:bldP spid="124937" grpId="0"/>
      <p:bldP spid="124938" grpId="0"/>
      <p:bldP spid="124939" grpId="0"/>
      <p:bldP spid="124940" grpId="0"/>
      <p:bldP spid="124941" grpId="0"/>
      <p:bldP spid="12494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0" y="23955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graphicFrame>
        <p:nvGraphicFramePr>
          <p:cNvPr id="31747" name="Object 2"/>
          <p:cNvGraphicFramePr>
            <a:graphicFrameLocks noChangeAspect="1"/>
          </p:cNvGraphicFramePr>
          <p:nvPr/>
        </p:nvGraphicFramePr>
        <p:xfrm>
          <a:off x="512763" y="1355725"/>
          <a:ext cx="8213725" cy="3949700"/>
        </p:xfrm>
        <a:graphic>
          <a:graphicData uri="http://schemas.openxmlformats.org/presentationml/2006/ole">
            <mc:AlternateContent xmlns:mc="http://schemas.openxmlformats.org/markup-compatibility/2006">
              <mc:Choice xmlns:v="urn:schemas-microsoft-com:vml" Requires="v">
                <p:oleObj name="Bitmap Image" r:id="rId2" imgW="4266667" imgH="2467319" progId="Paint.Picture">
                  <p:embed/>
                </p:oleObj>
              </mc:Choice>
              <mc:Fallback>
                <p:oleObj name="Bitmap Image" r:id="rId2" imgW="4266667" imgH="2467319" progId="Paint.Picture">
                  <p:embed/>
                  <p:pic>
                    <p:nvPicPr>
                      <p:cNvPr id="31747" name="Object 2"/>
                      <p:cNvPicPr>
                        <a:picLocks noChangeAspect="1" noChangeArrowheads="1"/>
                      </p:cNvPicPr>
                      <p:nvPr/>
                    </p:nvPicPr>
                    <p:blipFill>
                      <a:blip r:embed="rId3">
                        <a:extLst>
                          <a:ext uri="{28A0092B-C50C-407E-A947-70E740481C1C}">
                            <a14:useLocalDpi xmlns:a14="http://schemas.microsoft.com/office/drawing/2010/main" val="0"/>
                          </a:ext>
                        </a:extLst>
                      </a:blip>
                      <a:srcRect l="3752" t="12560" r="2345" b="8965"/>
                      <a:stretch>
                        <a:fillRect/>
                      </a:stretch>
                    </p:blipFill>
                    <p:spPr bwMode="auto">
                      <a:xfrm>
                        <a:off x="512763" y="1355725"/>
                        <a:ext cx="8213725" cy="394970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5956" name="Rectangle 4"/>
          <p:cNvSpPr>
            <a:spLocks noChangeArrowheads="1"/>
          </p:cNvSpPr>
          <p:nvPr/>
        </p:nvSpPr>
        <p:spPr bwMode="auto">
          <a:xfrm>
            <a:off x="3186113" y="1355725"/>
            <a:ext cx="2097087" cy="40068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125957" name="Rectangle 5"/>
          <p:cNvSpPr>
            <a:spLocks noChangeArrowheads="1"/>
          </p:cNvSpPr>
          <p:nvPr/>
        </p:nvSpPr>
        <p:spPr bwMode="auto">
          <a:xfrm>
            <a:off x="4975225" y="1179513"/>
            <a:ext cx="3805238" cy="44386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750" name="Rectangle 6"/>
          <p:cNvSpPr>
            <a:spLocks noGrp="1" noChangeArrowheads="1"/>
          </p:cNvSpPr>
          <p:nvPr>
            <p:ph type="title"/>
          </p:nvPr>
        </p:nvSpPr>
        <p:spPr/>
        <p:txBody>
          <a:bodyPr/>
          <a:lstStyle/>
          <a:p>
            <a:pPr eaLnBrk="1" hangingPunct="1"/>
            <a:r>
              <a:rPr lang="en-GB" altLang="en-US"/>
              <a:t>IOT Schematics</a:t>
            </a:r>
          </a:p>
        </p:txBody>
      </p:sp>
      <p:sp>
        <p:nvSpPr>
          <p:cNvPr id="125959" name="Text Box 7"/>
          <p:cNvSpPr txBox="1">
            <a:spLocks noChangeArrowheads="1"/>
          </p:cNvSpPr>
          <p:nvPr/>
        </p:nvSpPr>
        <p:spPr bwMode="auto">
          <a:xfrm>
            <a:off x="1703388" y="6115050"/>
            <a:ext cx="19891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a:solidFill>
                  <a:srgbClr val="FF3300"/>
                </a:solidFill>
                <a:cs typeface="Arial" panose="020B0604020202020204" pitchFamily="34" charset="0"/>
              </a:rPr>
              <a:t>Electron bunches</a:t>
            </a:r>
          </a:p>
        </p:txBody>
      </p:sp>
      <p:sp>
        <p:nvSpPr>
          <p:cNvPr id="125960" name="Text Box 8"/>
          <p:cNvSpPr txBox="1">
            <a:spLocks noChangeArrowheads="1"/>
          </p:cNvSpPr>
          <p:nvPr/>
        </p:nvSpPr>
        <p:spPr bwMode="auto">
          <a:xfrm rot="-5400000">
            <a:off x="812801" y="5067300"/>
            <a:ext cx="11160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200">
                <a:cs typeface="Arial" panose="020B0604020202020204" pitchFamily="34" charset="0"/>
              </a:rPr>
              <a:t>Grid voltage</a:t>
            </a:r>
          </a:p>
        </p:txBody>
      </p:sp>
      <p:sp>
        <p:nvSpPr>
          <p:cNvPr id="125961" name="Text Box 9"/>
          <p:cNvSpPr txBox="1">
            <a:spLocks noChangeArrowheads="1"/>
          </p:cNvSpPr>
          <p:nvPr/>
        </p:nvSpPr>
        <p:spPr bwMode="auto">
          <a:xfrm>
            <a:off x="3786188" y="5699125"/>
            <a:ext cx="7000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200">
                <a:cs typeface="Arial" panose="020B0604020202020204" pitchFamily="34" charset="0"/>
              </a:rPr>
              <a:t>Time</a:t>
            </a:r>
          </a:p>
        </p:txBody>
      </p:sp>
      <p:pic>
        <p:nvPicPr>
          <p:cNvPr id="125962" name="Picture 10"/>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57325" y="4857750"/>
            <a:ext cx="2792413"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63" name="Line 11"/>
          <p:cNvSpPr>
            <a:spLocks noChangeShapeType="1"/>
          </p:cNvSpPr>
          <p:nvPr/>
        </p:nvSpPr>
        <p:spPr bwMode="auto">
          <a:xfrm flipH="1" flipV="1">
            <a:off x="1809750" y="5483225"/>
            <a:ext cx="122238" cy="658813"/>
          </a:xfrm>
          <a:prstGeom prst="line">
            <a:avLst/>
          </a:prstGeom>
          <a:noFill/>
          <a:ln w="25400">
            <a:solidFill>
              <a:srgbClr val="8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25964" name="Line 12"/>
          <p:cNvSpPr>
            <a:spLocks noChangeShapeType="1"/>
          </p:cNvSpPr>
          <p:nvPr/>
        </p:nvSpPr>
        <p:spPr bwMode="auto">
          <a:xfrm flipV="1">
            <a:off x="2401888" y="5470525"/>
            <a:ext cx="12700" cy="631825"/>
          </a:xfrm>
          <a:prstGeom prst="line">
            <a:avLst/>
          </a:prstGeom>
          <a:noFill/>
          <a:ln w="25400">
            <a:solidFill>
              <a:srgbClr val="8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25965" name="Line 13"/>
          <p:cNvSpPr>
            <a:spLocks noChangeShapeType="1"/>
          </p:cNvSpPr>
          <p:nvPr/>
        </p:nvSpPr>
        <p:spPr bwMode="auto">
          <a:xfrm flipV="1">
            <a:off x="3087688" y="5470525"/>
            <a:ext cx="12700" cy="658813"/>
          </a:xfrm>
          <a:prstGeom prst="line">
            <a:avLst/>
          </a:prstGeom>
          <a:noFill/>
          <a:ln w="25400">
            <a:solidFill>
              <a:srgbClr val="8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25966" name="Line 14"/>
          <p:cNvSpPr>
            <a:spLocks noChangeShapeType="1"/>
          </p:cNvSpPr>
          <p:nvPr/>
        </p:nvSpPr>
        <p:spPr bwMode="auto">
          <a:xfrm flipV="1">
            <a:off x="3451225" y="5470525"/>
            <a:ext cx="268288" cy="617538"/>
          </a:xfrm>
          <a:prstGeom prst="line">
            <a:avLst/>
          </a:prstGeom>
          <a:noFill/>
          <a:ln w="25400">
            <a:solidFill>
              <a:srgbClr val="8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25967" name="Text Box 15"/>
          <p:cNvSpPr txBox="1">
            <a:spLocks noChangeArrowheads="1"/>
          </p:cNvSpPr>
          <p:nvPr/>
        </p:nvSpPr>
        <p:spPr bwMode="auto">
          <a:xfrm>
            <a:off x="4776788" y="5500688"/>
            <a:ext cx="2376487" cy="366712"/>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1800" b="1">
                <a:cs typeface="Arial" panose="020B0604020202020204" pitchFamily="34" charset="0"/>
              </a:rPr>
              <a:t>Density Modulation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25962"/>
                                        </p:tgtEl>
                                        <p:attrNameLst>
                                          <p:attrName>style.visibility</p:attrName>
                                        </p:attrNameLst>
                                      </p:cBhvr>
                                      <p:to>
                                        <p:strVal val="visible"/>
                                      </p:to>
                                    </p:set>
                                  </p:childTnLst>
                                </p:cTn>
                              </p:par>
                            </p:childTnLst>
                          </p:cTn>
                        </p:par>
                        <p:par>
                          <p:cTn id="7" fill="hold" nodeType="afterGroup">
                            <p:stCondLst>
                              <p:cond delay="500"/>
                            </p:stCondLst>
                            <p:childTnLst>
                              <p:par>
                                <p:cTn id="8" presetID="22" presetClass="entr" presetSubtype="8" fill="hold" grpId="0" nodeType="afterEffect">
                                  <p:stCondLst>
                                    <p:cond delay="0"/>
                                  </p:stCondLst>
                                  <p:childTnLst>
                                    <p:set>
                                      <p:cBhvr>
                                        <p:cTn id="9" dur="1" fill="hold">
                                          <p:stCondLst>
                                            <p:cond delay="0"/>
                                          </p:stCondLst>
                                        </p:cTn>
                                        <p:tgtEl>
                                          <p:spTgt spid="125959"/>
                                        </p:tgtEl>
                                        <p:attrNameLst>
                                          <p:attrName>style.visibility</p:attrName>
                                        </p:attrNameLst>
                                      </p:cBhvr>
                                      <p:to>
                                        <p:strVal val="visible"/>
                                      </p:to>
                                    </p:set>
                                    <p:animEffect transition="in" filter="wipe(left)">
                                      <p:cBhvr>
                                        <p:cTn id="10" dur="500"/>
                                        <p:tgtEl>
                                          <p:spTgt spid="125959"/>
                                        </p:tgtEl>
                                      </p:cBhvr>
                                    </p:animEffect>
                                  </p:childTnLst>
                                </p:cTn>
                              </p:par>
                            </p:childTnLst>
                          </p:cTn>
                        </p:par>
                        <p:par>
                          <p:cTn id="11" fill="hold" nodeType="afterGroup">
                            <p:stCondLst>
                              <p:cond delay="1000"/>
                            </p:stCondLst>
                            <p:childTnLst>
                              <p:par>
                                <p:cTn id="12" presetID="22" presetClass="entr" presetSubtype="8" fill="hold" nodeType="afterEffect">
                                  <p:stCondLst>
                                    <p:cond delay="0"/>
                                  </p:stCondLst>
                                  <p:childTnLst>
                                    <p:set>
                                      <p:cBhvr>
                                        <p:cTn id="13" dur="1" fill="hold">
                                          <p:stCondLst>
                                            <p:cond delay="0"/>
                                          </p:stCondLst>
                                        </p:cTn>
                                        <p:tgtEl>
                                          <p:spTgt spid="125963"/>
                                        </p:tgtEl>
                                        <p:attrNameLst>
                                          <p:attrName>style.visibility</p:attrName>
                                        </p:attrNameLst>
                                      </p:cBhvr>
                                      <p:to>
                                        <p:strVal val="visible"/>
                                      </p:to>
                                    </p:set>
                                    <p:animEffect transition="in" filter="wipe(left)">
                                      <p:cBhvr>
                                        <p:cTn id="14" dur="500"/>
                                        <p:tgtEl>
                                          <p:spTgt spid="125963"/>
                                        </p:tgtEl>
                                      </p:cBhvr>
                                    </p:animEffect>
                                  </p:childTnLst>
                                </p:cTn>
                              </p:par>
                            </p:childTnLst>
                          </p:cTn>
                        </p:par>
                        <p:par>
                          <p:cTn id="15" fill="hold" nodeType="afterGroup">
                            <p:stCondLst>
                              <p:cond delay="1500"/>
                            </p:stCondLst>
                            <p:childTnLst>
                              <p:par>
                                <p:cTn id="16" presetID="22" presetClass="entr" presetSubtype="8" fill="hold" nodeType="afterEffect">
                                  <p:stCondLst>
                                    <p:cond delay="0"/>
                                  </p:stCondLst>
                                  <p:childTnLst>
                                    <p:set>
                                      <p:cBhvr>
                                        <p:cTn id="17" dur="1" fill="hold">
                                          <p:stCondLst>
                                            <p:cond delay="0"/>
                                          </p:stCondLst>
                                        </p:cTn>
                                        <p:tgtEl>
                                          <p:spTgt spid="125964"/>
                                        </p:tgtEl>
                                        <p:attrNameLst>
                                          <p:attrName>style.visibility</p:attrName>
                                        </p:attrNameLst>
                                      </p:cBhvr>
                                      <p:to>
                                        <p:strVal val="visible"/>
                                      </p:to>
                                    </p:set>
                                    <p:animEffect transition="in" filter="wipe(left)">
                                      <p:cBhvr>
                                        <p:cTn id="18" dur="500"/>
                                        <p:tgtEl>
                                          <p:spTgt spid="125964"/>
                                        </p:tgtEl>
                                      </p:cBhvr>
                                    </p:animEffect>
                                  </p:childTnLst>
                                </p:cTn>
                              </p:par>
                            </p:childTnLst>
                          </p:cTn>
                        </p:par>
                        <p:par>
                          <p:cTn id="19" fill="hold" nodeType="afterGroup">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5965"/>
                                        </p:tgtEl>
                                        <p:attrNameLst>
                                          <p:attrName>style.visibility</p:attrName>
                                        </p:attrNameLst>
                                      </p:cBhvr>
                                      <p:to>
                                        <p:strVal val="visible"/>
                                      </p:to>
                                    </p:set>
                                    <p:animEffect transition="in" filter="wipe(left)">
                                      <p:cBhvr>
                                        <p:cTn id="22" dur="500"/>
                                        <p:tgtEl>
                                          <p:spTgt spid="125965"/>
                                        </p:tgtEl>
                                      </p:cBhvr>
                                    </p:animEffect>
                                  </p:childTnLst>
                                </p:cTn>
                              </p:par>
                            </p:childTnLst>
                          </p:cTn>
                        </p:par>
                        <p:par>
                          <p:cTn id="23" fill="hold" nodeType="afterGroup">
                            <p:stCondLst>
                              <p:cond delay="2500"/>
                            </p:stCondLst>
                            <p:childTnLst>
                              <p:par>
                                <p:cTn id="24" presetID="22" presetClass="entr" presetSubtype="8" fill="hold" nodeType="afterEffect">
                                  <p:stCondLst>
                                    <p:cond delay="0"/>
                                  </p:stCondLst>
                                  <p:childTnLst>
                                    <p:set>
                                      <p:cBhvr>
                                        <p:cTn id="25" dur="1" fill="hold">
                                          <p:stCondLst>
                                            <p:cond delay="0"/>
                                          </p:stCondLst>
                                        </p:cTn>
                                        <p:tgtEl>
                                          <p:spTgt spid="125966"/>
                                        </p:tgtEl>
                                        <p:attrNameLst>
                                          <p:attrName>style.visibility</p:attrName>
                                        </p:attrNameLst>
                                      </p:cBhvr>
                                      <p:to>
                                        <p:strVal val="visible"/>
                                      </p:to>
                                    </p:set>
                                    <p:animEffect transition="in" filter="wipe(left)">
                                      <p:cBhvr>
                                        <p:cTn id="26" dur="500"/>
                                        <p:tgtEl>
                                          <p:spTgt spid="125966"/>
                                        </p:tgtEl>
                                      </p:cBhvr>
                                    </p:animEffect>
                                  </p:childTnLst>
                                </p:cTn>
                              </p:par>
                            </p:childTnLst>
                          </p:cTn>
                        </p:par>
                        <p:par>
                          <p:cTn id="27" fill="hold" nodeType="afterGroup">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25960"/>
                                        </p:tgtEl>
                                        <p:attrNameLst>
                                          <p:attrName>style.visibility</p:attrName>
                                        </p:attrNameLst>
                                      </p:cBhvr>
                                      <p:to>
                                        <p:strVal val="visible"/>
                                      </p:to>
                                    </p:set>
                                    <p:animEffect transition="in" filter="wipe(left)">
                                      <p:cBhvr>
                                        <p:cTn id="30" dur="500"/>
                                        <p:tgtEl>
                                          <p:spTgt spid="125960"/>
                                        </p:tgtEl>
                                      </p:cBhvr>
                                    </p:animEffect>
                                  </p:childTnLst>
                                </p:cTn>
                              </p:par>
                            </p:childTnLst>
                          </p:cTn>
                        </p:par>
                        <p:par>
                          <p:cTn id="31" fill="hold" nodeType="afterGroup">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125961"/>
                                        </p:tgtEl>
                                        <p:attrNameLst>
                                          <p:attrName>style.visibility</p:attrName>
                                        </p:attrNameLst>
                                      </p:cBhvr>
                                      <p:to>
                                        <p:strVal val="visible"/>
                                      </p:to>
                                    </p:set>
                                    <p:animEffect transition="in" filter="wipe(left)">
                                      <p:cBhvr>
                                        <p:cTn id="34" dur="500"/>
                                        <p:tgtEl>
                                          <p:spTgt spid="125961"/>
                                        </p:tgtEl>
                                      </p:cBhvr>
                                    </p:animEffect>
                                  </p:childTnLst>
                                </p:cTn>
                              </p:par>
                            </p:childTnLst>
                          </p:cTn>
                        </p:par>
                        <p:par>
                          <p:cTn id="35" fill="hold" nodeType="afterGroup">
                            <p:stCondLst>
                              <p:cond delay="4000"/>
                            </p:stCondLst>
                            <p:childTnLst>
                              <p:par>
                                <p:cTn id="36" presetID="14" presetClass="entr" presetSubtype="10" fill="hold" grpId="0" nodeType="afterEffect">
                                  <p:stCondLst>
                                    <p:cond delay="0"/>
                                  </p:stCondLst>
                                  <p:childTnLst>
                                    <p:set>
                                      <p:cBhvr>
                                        <p:cTn id="37" dur="1" fill="hold">
                                          <p:stCondLst>
                                            <p:cond delay="0"/>
                                          </p:stCondLst>
                                        </p:cTn>
                                        <p:tgtEl>
                                          <p:spTgt spid="125967"/>
                                        </p:tgtEl>
                                        <p:attrNameLst>
                                          <p:attrName>style.visibility</p:attrName>
                                        </p:attrNameLst>
                                      </p:cBhvr>
                                      <p:to>
                                        <p:strVal val="visible"/>
                                      </p:to>
                                    </p:set>
                                    <p:animEffect transition="in" filter="randombar(horizontal)">
                                      <p:cBhvr>
                                        <p:cTn id="38" dur="500"/>
                                        <p:tgtEl>
                                          <p:spTgt spid="125967"/>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125956"/>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12595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6" grpId="0" animBg="1"/>
      <p:bldP spid="125957" grpId="0" animBg="1"/>
      <p:bldP spid="125959" grpId="0" autoUpdateAnimBg="0"/>
      <p:bldP spid="125960" grpId="0" autoUpdateAnimBg="0"/>
      <p:bldP spid="125961" grpId="0" autoUpdateAnimBg="0"/>
      <p:bldP spid="125967" grpId="0" animBg="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GB" altLang="en-US"/>
              <a:t> IOT- Thales</a:t>
            </a:r>
          </a:p>
        </p:txBody>
      </p:sp>
      <p:sp>
        <p:nvSpPr>
          <p:cNvPr id="32771" name="Rectangle 3"/>
          <p:cNvSpPr>
            <a:spLocks noGrp="1" noChangeArrowheads="1"/>
          </p:cNvSpPr>
          <p:nvPr>
            <p:ph type="body" sz="half" idx="1"/>
          </p:nvPr>
        </p:nvSpPr>
        <p:spPr>
          <a:xfrm>
            <a:off x="395288" y="1196975"/>
            <a:ext cx="4752975" cy="5516563"/>
          </a:xfrm>
        </p:spPr>
        <p:txBody>
          <a:bodyPr/>
          <a:lstStyle/>
          <a:p>
            <a:pPr eaLnBrk="1" hangingPunct="1"/>
            <a:r>
              <a:rPr lang="en-GB" altLang="en-US" sz="2800"/>
              <a:t>80kW</a:t>
            </a:r>
          </a:p>
          <a:p>
            <a:pPr eaLnBrk="1" hangingPunct="1"/>
            <a:r>
              <a:rPr lang="en-GB" altLang="en-US" sz="2800"/>
              <a:t>34kV 2.2Amp</a:t>
            </a:r>
          </a:p>
          <a:p>
            <a:pPr eaLnBrk="1" hangingPunct="1"/>
            <a:r>
              <a:rPr lang="en-GB" altLang="en-US" sz="2800"/>
              <a:t>160mm dia, 800mm long, 23Kg weight</a:t>
            </a:r>
          </a:p>
          <a:p>
            <a:pPr eaLnBrk="1" hangingPunct="1"/>
            <a:r>
              <a:rPr lang="en-GB" altLang="en-US" sz="2800"/>
              <a:t>72.6% efficiency</a:t>
            </a:r>
          </a:p>
          <a:p>
            <a:pPr eaLnBrk="1" hangingPunct="1"/>
            <a:r>
              <a:rPr lang="en-GB" altLang="en-US" sz="2800"/>
              <a:t>25dB gain</a:t>
            </a:r>
          </a:p>
          <a:p>
            <a:pPr eaLnBrk="1" hangingPunct="1"/>
            <a:r>
              <a:rPr lang="en-GB" altLang="en-US" sz="2800"/>
              <a:t>160W RF drive</a:t>
            </a:r>
          </a:p>
          <a:p>
            <a:pPr eaLnBrk="1" hangingPunct="1"/>
            <a:r>
              <a:rPr lang="en-GB" altLang="en-US" sz="2800"/>
              <a:t>35,000 Hrs Lifetime</a:t>
            </a:r>
          </a:p>
          <a:p>
            <a:pPr eaLnBrk="1" hangingPunct="1">
              <a:buFontTx/>
              <a:buNone/>
            </a:pPr>
            <a:r>
              <a:rPr lang="en-GB" altLang="en-US" sz="2400" b="1"/>
              <a:t>4 IOT’s Combined in a combining cavity</a:t>
            </a:r>
          </a:p>
          <a:p>
            <a:pPr eaLnBrk="1" hangingPunct="1"/>
            <a:r>
              <a:rPr lang="en-GB" altLang="en-US" sz="2400"/>
              <a:t>RF Output Power 300kW</a:t>
            </a:r>
          </a:p>
          <a:p>
            <a:pPr eaLnBrk="1" hangingPunct="1"/>
            <a:endParaRPr lang="en-GB" altLang="en-US" sz="2400"/>
          </a:p>
          <a:p>
            <a:pPr eaLnBrk="1" hangingPunct="1"/>
            <a:endParaRPr lang="en-GB" altLang="en-US" sz="2400"/>
          </a:p>
        </p:txBody>
      </p:sp>
      <p:pic>
        <p:nvPicPr>
          <p:cNvPr id="32772" name="Picture 4" descr="TH 790"/>
          <p:cNvPicPr>
            <a:picLocks noGrp="1" noChangeAspect="1" noChangeArrowheads="1"/>
          </p:cNvPicPr>
          <p:nvPr>
            <p:ph type="chart" sz="half" idx="2"/>
          </p:nvPr>
        </p:nvPicPr>
        <p:blipFill>
          <a:blip r:embed="rId2" cstate="print">
            <a:extLst>
              <a:ext uri="{28A0092B-C50C-407E-A947-70E740481C1C}">
                <a14:useLocalDpi xmlns:a14="http://schemas.microsoft.com/office/drawing/2010/main" val="0"/>
              </a:ext>
            </a:extLst>
          </a:blip>
          <a:srcRect/>
          <a:stretch>
            <a:fillRect/>
          </a:stretch>
        </p:blipFill>
        <p:spPr>
          <a:xfrm>
            <a:off x="5286375" y="1600200"/>
            <a:ext cx="2767013" cy="4525963"/>
          </a:xfr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Line 2"/>
          <p:cNvSpPr>
            <a:spLocks noChangeShapeType="1"/>
          </p:cNvSpPr>
          <p:nvPr/>
        </p:nvSpPr>
        <p:spPr bwMode="auto">
          <a:xfrm flipV="1">
            <a:off x="1835150" y="6381750"/>
            <a:ext cx="45370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3795" name="Line 3"/>
          <p:cNvSpPr>
            <a:spLocks noChangeShapeType="1"/>
          </p:cNvSpPr>
          <p:nvPr/>
        </p:nvSpPr>
        <p:spPr bwMode="auto">
          <a:xfrm flipV="1">
            <a:off x="1835150" y="5661025"/>
            <a:ext cx="0" cy="7207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aphicFrame>
        <p:nvGraphicFramePr>
          <p:cNvPr id="33796" name="Object 2"/>
          <p:cNvGraphicFramePr>
            <a:graphicFrameLocks noGrp="1" noChangeAspect="1"/>
          </p:cNvGraphicFramePr>
          <p:nvPr>
            <p:ph sz="half" idx="2"/>
          </p:nvPr>
        </p:nvGraphicFramePr>
        <p:xfrm>
          <a:off x="1828800" y="5589588"/>
          <a:ext cx="4471988" cy="798512"/>
        </p:xfrm>
        <a:graphic>
          <a:graphicData uri="http://schemas.openxmlformats.org/presentationml/2006/ole">
            <mc:AlternateContent xmlns:mc="http://schemas.openxmlformats.org/markup-compatibility/2006">
              <mc:Choice xmlns:v="urn:schemas-microsoft-com:vml" Requires="v">
                <p:oleObj name="Chart" r:id="rId3" imgW="4905375" imgH="2809875" progId="Excel.Chart.8">
                  <p:embed/>
                </p:oleObj>
              </mc:Choice>
              <mc:Fallback>
                <p:oleObj name="Chart" r:id="rId3" imgW="4905375" imgH="2809875" progId="Excel.Chart.8">
                  <p:embed/>
                  <p:pic>
                    <p:nvPicPr>
                      <p:cNvPr id="3379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5589588"/>
                        <a:ext cx="4471988" cy="79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797" name="Text Box 5"/>
          <p:cNvSpPr txBox="1">
            <a:spLocks noChangeArrowheads="1"/>
          </p:cNvSpPr>
          <p:nvPr/>
        </p:nvSpPr>
        <p:spPr bwMode="auto">
          <a:xfrm>
            <a:off x="539750" y="5589588"/>
            <a:ext cx="10271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a:cs typeface="Arial" panose="020B0604020202020204" pitchFamily="34" charset="0"/>
              </a:rPr>
              <a:t>Electron density</a:t>
            </a:r>
          </a:p>
        </p:txBody>
      </p:sp>
      <p:sp>
        <p:nvSpPr>
          <p:cNvPr id="33798" name="Text Box 6"/>
          <p:cNvSpPr txBox="1">
            <a:spLocks noChangeArrowheads="1"/>
          </p:cNvSpPr>
          <p:nvPr/>
        </p:nvSpPr>
        <p:spPr bwMode="auto">
          <a:xfrm>
            <a:off x="539750" y="4640263"/>
            <a:ext cx="10271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a:cs typeface="Arial" panose="020B0604020202020204" pitchFamily="34" charset="0"/>
              </a:rPr>
              <a:t>Electron energy</a:t>
            </a:r>
          </a:p>
        </p:txBody>
      </p:sp>
      <p:grpSp>
        <p:nvGrpSpPr>
          <p:cNvPr id="33799" name="Group 7"/>
          <p:cNvGrpSpPr>
            <a:grpSpLocks/>
          </p:cNvGrpSpPr>
          <p:nvPr/>
        </p:nvGrpSpPr>
        <p:grpSpPr bwMode="auto">
          <a:xfrm>
            <a:off x="1835150" y="4683125"/>
            <a:ext cx="4535488" cy="720725"/>
            <a:chOff x="1610" y="2950"/>
            <a:chExt cx="1860" cy="454"/>
          </a:xfrm>
        </p:grpSpPr>
        <p:sp>
          <p:nvSpPr>
            <p:cNvPr id="33810" name="Line 8"/>
            <p:cNvSpPr>
              <a:spLocks noChangeShapeType="1"/>
            </p:cNvSpPr>
            <p:nvPr/>
          </p:nvSpPr>
          <p:spPr bwMode="auto">
            <a:xfrm>
              <a:off x="3152" y="3223"/>
              <a:ext cx="182"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3811" name="Line 9"/>
            <p:cNvSpPr>
              <a:spLocks noChangeShapeType="1"/>
            </p:cNvSpPr>
            <p:nvPr/>
          </p:nvSpPr>
          <p:spPr bwMode="auto">
            <a:xfrm>
              <a:off x="3152" y="2951"/>
              <a:ext cx="182" cy="363"/>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3812" name="Line 10"/>
            <p:cNvSpPr>
              <a:spLocks noChangeShapeType="1"/>
            </p:cNvSpPr>
            <p:nvPr/>
          </p:nvSpPr>
          <p:spPr bwMode="auto">
            <a:xfrm flipV="1">
              <a:off x="1610" y="2950"/>
              <a:ext cx="0" cy="45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3813" name="Line 11"/>
            <p:cNvSpPr>
              <a:spLocks noChangeShapeType="1"/>
            </p:cNvSpPr>
            <p:nvPr/>
          </p:nvSpPr>
          <p:spPr bwMode="auto">
            <a:xfrm>
              <a:off x="1610" y="3404"/>
              <a:ext cx="186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nvGrpSpPr>
            <p:cNvPr id="33814" name="Group 12"/>
            <p:cNvGrpSpPr>
              <a:grpSpLocks/>
            </p:cNvGrpSpPr>
            <p:nvPr/>
          </p:nvGrpSpPr>
          <p:grpSpPr bwMode="auto">
            <a:xfrm>
              <a:off x="1610" y="3087"/>
              <a:ext cx="1860" cy="317"/>
              <a:chOff x="1610" y="3521"/>
              <a:chExt cx="1860" cy="317"/>
            </a:xfrm>
          </p:grpSpPr>
          <p:sp>
            <p:nvSpPr>
              <p:cNvPr id="33829" name="Line 13"/>
              <p:cNvSpPr>
                <a:spLocks noChangeShapeType="1"/>
              </p:cNvSpPr>
              <p:nvPr/>
            </p:nvSpPr>
            <p:spPr bwMode="auto">
              <a:xfrm flipV="1">
                <a:off x="1610" y="3521"/>
                <a:ext cx="317" cy="317"/>
              </a:xfrm>
              <a:prstGeom prst="line">
                <a:avLst/>
              </a:prstGeom>
              <a:noFill/>
              <a:ln w="9525">
                <a:solidFill>
                  <a:srgbClr val="F1070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3830" name="Line 14"/>
              <p:cNvSpPr>
                <a:spLocks noChangeShapeType="1"/>
              </p:cNvSpPr>
              <p:nvPr/>
            </p:nvSpPr>
            <p:spPr bwMode="auto">
              <a:xfrm>
                <a:off x="1927" y="3521"/>
                <a:ext cx="1271" cy="0"/>
              </a:xfrm>
              <a:prstGeom prst="line">
                <a:avLst/>
              </a:prstGeom>
              <a:noFill/>
              <a:ln w="9525">
                <a:solidFill>
                  <a:srgbClr val="F1070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3831" name="Line 15"/>
              <p:cNvSpPr>
                <a:spLocks noChangeShapeType="1"/>
              </p:cNvSpPr>
              <p:nvPr/>
            </p:nvSpPr>
            <p:spPr bwMode="auto">
              <a:xfrm>
                <a:off x="3198" y="3521"/>
                <a:ext cx="136" cy="227"/>
              </a:xfrm>
              <a:prstGeom prst="line">
                <a:avLst/>
              </a:prstGeom>
              <a:noFill/>
              <a:ln w="9525">
                <a:solidFill>
                  <a:srgbClr val="F1070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3832" name="Line 16"/>
              <p:cNvSpPr>
                <a:spLocks noChangeShapeType="1"/>
              </p:cNvSpPr>
              <p:nvPr/>
            </p:nvSpPr>
            <p:spPr bwMode="auto">
              <a:xfrm>
                <a:off x="3334" y="3748"/>
                <a:ext cx="136" cy="0"/>
              </a:xfrm>
              <a:prstGeom prst="line">
                <a:avLst/>
              </a:prstGeom>
              <a:noFill/>
              <a:ln w="9525">
                <a:solidFill>
                  <a:srgbClr val="F10701"/>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33815" name="Group 17"/>
            <p:cNvGrpSpPr>
              <a:grpSpLocks/>
            </p:cNvGrpSpPr>
            <p:nvPr/>
          </p:nvGrpSpPr>
          <p:grpSpPr bwMode="auto">
            <a:xfrm>
              <a:off x="2245" y="2951"/>
              <a:ext cx="907" cy="136"/>
              <a:chOff x="2245" y="3113"/>
              <a:chExt cx="907" cy="408"/>
            </a:xfrm>
          </p:grpSpPr>
          <p:sp>
            <p:nvSpPr>
              <p:cNvPr id="33823" name="Line 18"/>
              <p:cNvSpPr>
                <a:spLocks noChangeShapeType="1"/>
              </p:cNvSpPr>
              <p:nvPr/>
            </p:nvSpPr>
            <p:spPr bwMode="auto">
              <a:xfrm flipV="1">
                <a:off x="2245" y="3385"/>
                <a:ext cx="136" cy="136"/>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3824" name="Line 19"/>
              <p:cNvSpPr>
                <a:spLocks noChangeShapeType="1"/>
              </p:cNvSpPr>
              <p:nvPr/>
            </p:nvSpPr>
            <p:spPr bwMode="auto">
              <a:xfrm flipV="1">
                <a:off x="2563" y="3249"/>
                <a:ext cx="136" cy="136"/>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3825" name="Line 20"/>
              <p:cNvSpPr>
                <a:spLocks noChangeShapeType="1"/>
              </p:cNvSpPr>
              <p:nvPr/>
            </p:nvSpPr>
            <p:spPr bwMode="auto">
              <a:xfrm flipV="1">
                <a:off x="2880" y="3113"/>
                <a:ext cx="136" cy="136"/>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3826" name="Line 21"/>
              <p:cNvSpPr>
                <a:spLocks noChangeShapeType="1"/>
              </p:cNvSpPr>
              <p:nvPr/>
            </p:nvSpPr>
            <p:spPr bwMode="auto">
              <a:xfrm>
                <a:off x="2381" y="3385"/>
                <a:ext cx="181"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3827" name="Line 22"/>
              <p:cNvSpPr>
                <a:spLocks noChangeShapeType="1"/>
              </p:cNvSpPr>
              <p:nvPr/>
            </p:nvSpPr>
            <p:spPr bwMode="auto">
              <a:xfrm>
                <a:off x="2699" y="3249"/>
                <a:ext cx="181"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3828" name="Line 23"/>
              <p:cNvSpPr>
                <a:spLocks noChangeShapeType="1"/>
              </p:cNvSpPr>
              <p:nvPr/>
            </p:nvSpPr>
            <p:spPr bwMode="auto">
              <a:xfrm>
                <a:off x="3016" y="3113"/>
                <a:ext cx="136"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33816" name="Group 24"/>
            <p:cNvGrpSpPr>
              <a:grpSpLocks/>
            </p:cNvGrpSpPr>
            <p:nvPr/>
          </p:nvGrpSpPr>
          <p:grpSpPr bwMode="auto">
            <a:xfrm flipV="1">
              <a:off x="2245" y="3087"/>
              <a:ext cx="907" cy="136"/>
              <a:chOff x="2245" y="3113"/>
              <a:chExt cx="907" cy="408"/>
            </a:xfrm>
          </p:grpSpPr>
          <p:sp>
            <p:nvSpPr>
              <p:cNvPr id="33817" name="Line 25"/>
              <p:cNvSpPr>
                <a:spLocks noChangeShapeType="1"/>
              </p:cNvSpPr>
              <p:nvPr/>
            </p:nvSpPr>
            <p:spPr bwMode="auto">
              <a:xfrm flipV="1">
                <a:off x="2245" y="3385"/>
                <a:ext cx="136" cy="1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3818" name="Line 26"/>
              <p:cNvSpPr>
                <a:spLocks noChangeShapeType="1"/>
              </p:cNvSpPr>
              <p:nvPr/>
            </p:nvSpPr>
            <p:spPr bwMode="auto">
              <a:xfrm flipV="1">
                <a:off x="2563" y="3249"/>
                <a:ext cx="136" cy="1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3819" name="Line 27"/>
              <p:cNvSpPr>
                <a:spLocks noChangeShapeType="1"/>
              </p:cNvSpPr>
              <p:nvPr/>
            </p:nvSpPr>
            <p:spPr bwMode="auto">
              <a:xfrm flipV="1">
                <a:off x="2880" y="3113"/>
                <a:ext cx="136" cy="1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3820" name="Line 28"/>
              <p:cNvSpPr>
                <a:spLocks noChangeShapeType="1"/>
              </p:cNvSpPr>
              <p:nvPr/>
            </p:nvSpPr>
            <p:spPr bwMode="auto">
              <a:xfrm>
                <a:off x="2381" y="3385"/>
                <a:ext cx="18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3821" name="Line 29"/>
              <p:cNvSpPr>
                <a:spLocks noChangeShapeType="1"/>
              </p:cNvSpPr>
              <p:nvPr/>
            </p:nvSpPr>
            <p:spPr bwMode="auto">
              <a:xfrm>
                <a:off x="2699" y="3249"/>
                <a:ext cx="18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3822" name="Line 30"/>
              <p:cNvSpPr>
                <a:spLocks noChangeShapeType="1"/>
              </p:cNvSpPr>
              <p:nvPr/>
            </p:nvSpPr>
            <p:spPr bwMode="auto">
              <a:xfrm>
                <a:off x="3016" y="3113"/>
                <a:ext cx="1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grpSp>
      <p:graphicFrame>
        <p:nvGraphicFramePr>
          <p:cNvPr id="33800" name="Object 3"/>
          <p:cNvGraphicFramePr>
            <a:graphicFrameLocks noChangeAspect="1"/>
          </p:cNvGraphicFramePr>
          <p:nvPr/>
        </p:nvGraphicFramePr>
        <p:xfrm>
          <a:off x="1171575" y="1177925"/>
          <a:ext cx="6569075" cy="2471738"/>
        </p:xfrm>
        <a:graphic>
          <a:graphicData uri="http://schemas.openxmlformats.org/presentationml/2006/ole">
            <mc:AlternateContent xmlns:mc="http://schemas.openxmlformats.org/markup-compatibility/2006">
              <mc:Choice xmlns:v="urn:schemas-microsoft-com:vml" Requires="v">
                <p:oleObj name="Bitmap Image" r:id="rId5" imgW="5753903" imgH="3019048" progId="Paint.Picture">
                  <p:embed/>
                </p:oleObj>
              </mc:Choice>
              <mc:Fallback>
                <p:oleObj name="Bitmap Image" r:id="rId5" imgW="5753903" imgH="3019048" progId="Paint.Picture">
                  <p:embed/>
                  <p:pic>
                    <p:nvPicPr>
                      <p:cNvPr id="3380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71575" y="1177925"/>
                        <a:ext cx="6569075" cy="247173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3801" name="Text Box 32"/>
          <p:cNvSpPr txBox="1">
            <a:spLocks noChangeArrowheads="1"/>
          </p:cNvSpPr>
          <p:nvPr/>
        </p:nvSpPr>
        <p:spPr bwMode="auto">
          <a:xfrm>
            <a:off x="539750" y="3644900"/>
            <a:ext cx="1352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a:cs typeface="Arial" panose="020B0604020202020204" pitchFamily="34" charset="0"/>
              </a:rPr>
              <a:t>Interaction energy</a:t>
            </a:r>
          </a:p>
        </p:txBody>
      </p:sp>
      <p:graphicFrame>
        <p:nvGraphicFramePr>
          <p:cNvPr id="33802" name="Object 4"/>
          <p:cNvGraphicFramePr>
            <a:graphicFrameLocks noGrp="1" noChangeAspect="1"/>
          </p:cNvGraphicFramePr>
          <p:nvPr>
            <p:ph sz="half" idx="1"/>
          </p:nvPr>
        </p:nvGraphicFramePr>
        <p:xfrm>
          <a:off x="1685925" y="3709988"/>
          <a:ext cx="4757738" cy="871537"/>
        </p:xfrm>
        <a:graphic>
          <a:graphicData uri="http://schemas.openxmlformats.org/presentationml/2006/ole">
            <mc:AlternateContent xmlns:mc="http://schemas.openxmlformats.org/markup-compatibility/2006">
              <mc:Choice xmlns:v="urn:schemas-microsoft-com:vml" Requires="v">
                <p:oleObj name="Bitmap Image" r:id="rId7" imgW="4858428" imgH="3304762" progId="Paint.Picture">
                  <p:embed/>
                </p:oleObj>
              </mc:Choice>
              <mc:Fallback>
                <p:oleObj name="Bitmap Image" r:id="rId7" imgW="4858428" imgH="3304762" progId="Paint.Picture">
                  <p:embed/>
                  <p:pic>
                    <p:nvPicPr>
                      <p:cNvPr id="33802" name="Object 4"/>
                      <p:cNvPicPr>
                        <a:picLocks noChangeAspect="1" noChangeArrowheads="1"/>
                      </p:cNvPicPr>
                      <p:nvPr/>
                    </p:nvPicPr>
                    <p:blipFill>
                      <a:blip r:embed="rId8">
                        <a:extLst>
                          <a:ext uri="{28A0092B-C50C-407E-A947-70E740481C1C}">
                            <a14:useLocalDpi xmlns:a14="http://schemas.microsoft.com/office/drawing/2010/main" val="0"/>
                          </a:ext>
                        </a:extLst>
                      </a:blip>
                      <a:srcRect b="49666"/>
                      <a:stretch>
                        <a:fillRect/>
                      </a:stretch>
                    </p:blipFill>
                    <p:spPr bwMode="auto">
                      <a:xfrm>
                        <a:off x="1685925" y="3709988"/>
                        <a:ext cx="4757738" cy="87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0082" name="Rectangle 34"/>
          <p:cNvSpPr>
            <a:spLocks noChangeArrowheads="1"/>
          </p:cNvSpPr>
          <p:nvPr/>
        </p:nvSpPr>
        <p:spPr bwMode="auto">
          <a:xfrm>
            <a:off x="3132138" y="1181100"/>
            <a:ext cx="2952750" cy="2387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130083" name="Rectangle 35"/>
          <p:cNvSpPr>
            <a:spLocks noChangeArrowheads="1"/>
          </p:cNvSpPr>
          <p:nvPr/>
        </p:nvSpPr>
        <p:spPr bwMode="auto">
          <a:xfrm>
            <a:off x="468313" y="3527425"/>
            <a:ext cx="5903912" cy="10112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130084" name="Rectangle 36"/>
          <p:cNvSpPr>
            <a:spLocks noChangeArrowheads="1"/>
          </p:cNvSpPr>
          <p:nvPr/>
        </p:nvSpPr>
        <p:spPr bwMode="auto">
          <a:xfrm>
            <a:off x="539750" y="4564063"/>
            <a:ext cx="5976938" cy="20335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130085" name="Rectangle 37"/>
          <p:cNvSpPr>
            <a:spLocks noChangeArrowheads="1"/>
          </p:cNvSpPr>
          <p:nvPr/>
        </p:nvSpPr>
        <p:spPr bwMode="auto">
          <a:xfrm>
            <a:off x="2974975" y="1971675"/>
            <a:ext cx="109538" cy="382588"/>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130086" name="Rectangle 38"/>
          <p:cNvSpPr>
            <a:spLocks noChangeArrowheads="1"/>
          </p:cNvSpPr>
          <p:nvPr/>
        </p:nvSpPr>
        <p:spPr bwMode="auto">
          <a:xfrm>
            <a:off x="2974975" y="2736850"/>
            <a:ext cx="109538" cy="382588"/>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130087" name="Rectangle 39"/>
          <p:cNvSpPr>
            <a:spLocks noChangeArrowheads="1"/>
          </p:cNvSpPr>
          <p:nvPr/>
        </p:nvSpPr>
        <p:spPr bwMode="auto">
          <a:xfrm>
            <a:off x="6084888" y="908050"/>
            <a:ext cx="1625600" cy="2784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3809" name="Rectangle 40"/>
          <p:cNvSpPr>
            <a:spLocks noGrp="1" noChangeArrowheads="1"/>
          </p:cNvSpPr>
          <p:nvPr>
            <p:ph type="title"/>
          </p:nvPr>
        </p:nvSpPr>
        <p:spPr/>
        <p:txBody>
          <a:bodyPr/>
          <a:lstStyle/>
          <a:p>
            <a:pPr eaLnBrk="1" hangingPunct="1"/>
            <a:r>
              <a:rPr lang="en-GB" altLang="en-US"/>
              <a:t>Klystron Schematics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grpId="0" nodeType="clickEffect">
                                  <p:stCondLst>
                                    <p:cond delay="0"/>
                                  </p:stCondLst>
                                  <p:childTnLst>
                                    <p:animEffect transition="out" filter="dissolve">
                                      <p:cBhvr>
                                        <p:cTn id="6" dur="500"/>
                                        <p:tgtEl>
                                          <p:spTgt spid="130082"/>
                                        </p:tgtEl>
                                      </p:cBhvr>
                                    </p:animEffect>
                                    <p:set>
                                      <p:cBhvr>
                                        <p:cTn id="7" dur="1" fill="hold">
                                          <p:stCondLst>
                                            <p:cond delay="499"/>
                                          </p:stCondLst>
                                        </p:cTn>
                                        <p:tgtEl>
                                          <p:spTgt spid="130082"/>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xit" presetSubtype="0" fill="hold" grpId="0" nodeType="clickEffect">
                                  <p:stCondLst>
                                    <p:cond delay="0"/>
                                  </p:stCondLst>
                                  <p:childTnLst>
                                    <p:animEffect transition="out" filter="dissolve">
                                      <p:cBhvr>
                                        <p:cTn id="11" dur="500"/>
                                        <p:tgtEl>
                                          <p:spTgt spid="130087"/>
                                        </p:tgtEl>
                                      </p:cBhvr>
                                    </p:animEffect>
                                    <p:set>
                                      <p:cBhvr>
                                        <p:cTn id="12" dur="1" fill="hold">
                                          <p:stCondLst>
                                            <p:cond delay="499"/>
                                          </p:stCondLst>
                                        </p:cTn>
                                        <p:tgtEl>
                                          <p:spTgt spid="130087"/>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xit" presetSubtype="0" fill="hold" grpId="0" nodeType="clickEffect">
                                  <p:stCondLst>
                                    <p:cond delay="0"/>
                                  </p:stCondLst>
                                  <p:childTnLst>
                                    <p:animEffect transition="out" filter="dissolve">
                                      <p:cBhvr>
                                        <p:cTn id="16" dur="500"/>
                                        <p:tgtEl>
                                          <p:spTgt spid="130083"/>
                                        </p:tgtEl>
                                      </p:cBhvr>
                                    </p:animEffect>
                                    <p:set>
                                      <p:cBhvr>
                                        <p:cTn id="17" dur="1" fill="hold">
                                          <p:stCondLst>
                                            <p:cond delay="499"/>
                                          </p:stCondLst>
                                        </p:cTn>
                                        <p:tgtEl>
                                          <p:spTgt spid="130083"/>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xit" presetSubtype="0" fill="hold" grpId="0" nodeType="clickEffect">
                                  <p:stCondLst>
                                    <p:cond delay="0"/>
                                  </p:stCondLst>
                                  <p:childTnLst>
                                    <p:animEffect transition="out" filter="dissolve">
                                      <p:cBhvr>
                                        <p:cTn id="21" dur="500"/>
                                        <p:tgtEl>
                                          <p:spTgt spid="130084"/>
                                        </p:tgtEl>
                                      </p:cBhvr>
                                    </p:animEffect>
                                    <p:set>
                                      <p:cBhvr>
                                        <p:cTn id="22" dur="1" fill="hold">
                                          <p:stCondLst>
                                            <p:cond delay="499"/>
                                          </p:stCondLst>
                                        </p:cTn>
                                        <p:tgtEl>
                                          <p:spTgt spid="130084"/>
                                        </p:tgtEl>
                                        <p:attrNameLst>
                                          <p:attrName>style.visibility</p:attrName>
                                        </p:attrNameLst>
                                      </p:cBhvr>
                                      <p:to>
                                        <p:strVal val="hidden"/>
                                      </p:to>
                                    </p:set>
                                  </p:childTnLst>
                                </p:cTn>
                              </p:par>
                              <p:par>
                                <p:cTn id="23" presetID="14" presetClass="entr" presetSubtype="10" fill="hold" grpId="0" nodeType="withEffect">
                                  <p:stCondLst>
                                    <p:cond delay="0"/>
                                  </p:stCondLst>
                                  <p:childTnLst>
                                    <p:set>
                                      <p:cBhvr>
                                        <p:cTn id="24" dur="1" fill="hold">
                                          <p:stCondLst>
                                            <p:cond delay="0"/>
                                          </p:stCondLst>
                                        </p:cTn>
                                        <p:tgtEl>
                                          <p:spTgt spid="130085"/>
                                        </p:tgtEl>
                                        <p:attrNameLst>
                                          <p:attrName>style.visibility</p:attrName>
                                        </p:attrNameLst>
                                      </p:cBhvr>
                                      <p:to>
                                        <p:strVal val="visible"/>
                                      </p:to>
                                    </p:set>
                                    <p:animEffect transition="in" filter="randombar(horizontal)">
                                      <p:cBhvr>
                                        <p:cTn id="25" dur="500"/>
                                        <p:tgtEl>
                                          <p:spTgt spid="130085"/>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30086"/>
                                        </p:tgtEl>
                                        <p:attrNameLst>
                                          <p:attrName>style.visibility</p:attrName>
                                        </p:attrNameLst>
                                      </p:cBhvr>
                                      <p:to>
                                        <p:strVal val="visible"/>
                                      </p:to>
                                    </p:set>
                                    <p:animEffect transition="in" filter="randombar(horizontal)">
                                      <p:cBhvr>
                                        <p:cTn id="28" dur="500"/>
                                        <p:tgtEl>
                                          <p:spTgt spid="1300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82" grpId="0" animBg="1"/>
      <p:bldP spid="130083" grpId="0" animBg="1"/>
      <p:bldP spid="130084" grpId="0" animBg="1"/>
      <p:bldP spid="130085" grpId="0" animBg="1"/>
      <p:bldP spid="130086" grpId="0" animBg="1"/>
      <p:bldP spid="13008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GB" altLang="en-US"/>
              <a:t>Klystron</a:t>
            </a:r>
          </a:p>
        </p:txBody>
      </p:sp>
      <p:sp>
        <p:nvSpPr>
          <p:cNvPr id="35843" name="Rectangle 3"/>
          <p:cNvSpPr>
            <a:spLocks noGrp="1" noChangeArrowheads="1"/>
          </p:cNvSpPr>
          <p:nvPr>
            <p:ph type="body" sz="half" idx="1"/>
          </p:nvPr>
        </p:nvSpPr>
        <p:spPr>
          <a:xfrm>
            <a:off x="457200" y="1600200"/>
            <a:ext cx="4035425" cy="4525963"/>
          </a:xfrm>
        </p:spPr>
        <p:txBody>
          <a:bodyPr/>
          <a:lstStyle/>
          <a:p>
            <a:pPr eaLnBrk="1" hangingPunct="1"/>
            <a:r>
              <a:rPr lang="en-GB" altLang="en-US" sz="2800"/>
              <a:t>RF Output Power 300kW</a:t>
            </a:r>
          </a:p>
          <a:p>
            <a:pPr eaLnBrk="1" hangingPunct="1"/>
            <a:r>
              <a:rPr lang="en-GB" altLang="en-US" sz="2800"/>
              <a:t>DC, -51kV, 8.48 Amp</a:t>
            </a:r>
          </a:p>
          <a:p>
            <a:pPr eaLnBrk="1" hangingPunct="1"/>
            <a:r>
              <a:rPr lang="en-GB" altLang="en-US" sz="2800"/>
              <a:t>2 Meters tall</a:t>
            </a:r>
          </a:p>
          <a:p>
            <a:pPr eaLnBrk="1" hangingPunct="1"/>
            <a:r>
              <a:rPr lang="en-GB" altLang="en-US" sz="2800"/>
              <a:t>60% efficiency (40% operating)</a:t>
            </a:r>
          </a:p>
          <a:p>
            <a:pPr eaLnBrk="1" hangingPunct="1"/>
            <a:r>
              <a:rPr lang="en-GB" altLang="en-US" sz="2800"/>
              <a:t>30W RF drive</a:t>
            </a:r>
          </a:p>
          <a:p>
            <a:pPr eaLnBrk="1" hangingPunct="1"/>
            <a:r>
              <a:rPr lang="en-GB" altLang="en-US" sz="2800"/>
              <a:t>40dB Gain</a:t>
            </a:r>
          </a:p>
          <a:p>
            <a:pPr eaLnBrk="1" hangingPunct="1"/>
            <a:r>
              <a:rPr lang="en-GB" altLang="en-US" sz="2800"/>
              <a:t>35,000 Hrs Lifetime</a:t>
            </a:r>
          </a:p>
        </p:txBody>
      </p:sp>
      <p:graphicFrame>
        <p:nvGraphicFramePr>
          <p:cNvPr id="35844" name="Object 2"/>
          <p:cNvGraphicFramePr>
            <a:graphicFrameLocks noGrp="1" noChangeAspect="1"/>
          </p:cNvGraphicFramePr>
          <p:nvPr>
            <p:ph type="chart" sz="half" idx="2"/>
          </p:nvPr>
        </p:nvGraphicFramePr>
        <p:xfrm>
          <a:off x="4651375" y="1600200"/>
          <a:ext cx="4035425" cy="4525963"/>
        </p:xfrm>
        <a:graphic>
          <a:graphicData uri="http://schemas.openxmlformats.org/presentationml/2006/ole">
            <mc:AlternateContent xmlns:mc="http://schemas.openxmlformats.org/markup-compatibility/2006">
              <mc:Choice xmlns:v="urn:schemas-microsoft-com:vml" Requires="v">
                <p:oleObj name="Chart" r:id="rId2" imgW="3809945" imgH="3657600" progId="MSGraph.Chart.8">
                  <p:embed followColorScheme="full"/>
                </p:oleObj>
              </mc:Choice>
              <mc:Fallback>
                <p:oleObj name="Chart" r:id="rId2" imgW="3809945" imgH="3657600" progId="MSGraph.Chart.8">
                  <p:embed followColorScheme="full"/>
                  <p:pic>
                    <p:nvPicPr>
                      <p:cNvPr id="35844"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1375" y="1600200"/>
                        <a:ext cx="403542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5845" name="Picture 5" descr="CLS booster RF unit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1828800"/>
            <a:ext cx="36004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sz="quarter"/>
          </p:nvPr>
        </p:nvSpPr>
        <p:spPr/>
        <p:txBody>
          <a:bodyPr/>
          <a:lstStyle/>
          <a:p>
            <a:pPr eaLnBrk="1" hangingPunct="1"/>
            <a:r>
              <a:rPr lang="en-GB" altLang="en-US" sz="4000"/>
              <a:t>Inductor</a:t>
            </a:r>
          </a:p>
        </p:txBody>
      </p:sp>
      <p:pic>
        <p:nvPicPr>
          <p:cNvPr id="7171" name="Picture 3"/>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250825" y="4076700"/>
            <a:ext cx="3384550" cy="2146300"/>
          </a:xfrm>
          <a:noFill/>
        </p:spPr>
      </p:pic>
      <p:sp>
        <p:nvSpPr>
          <p:cNvPr id="7172" name="Text Box 5"/>
          <p:cNvSpPr txBox="1">
            <a:spLocks noChangeArrowheads="1"/>
          </p:cNvSpPr>
          <p:nvPr/>
        </p:nvSpPr>
        <p:spPr bwMode="auto">
          <a:xfrm>
            <a:off x="2051050" y="5445125"/>
            <a:ext cx="4302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b="1">
                <a:cs typeface="Arial" panose="020B0604020202020204" pitchFamily="34" charset="0"/>
              </a:rPr>
              <a:t>–</a:t>
            </a:r>
            <a:r>
              <a:rPr lang="en-GB" altLang="en-US">
                <a:cs typeface="Arial" panose="020B0604020202020204" pitchFamily="34" charset="0"/>
              </a:rPr>
              <a:t> </a:t>
            </a:r>
          </a:p>
        </p:txBody>
      </p:sp>
      <p:pic>
        <p:nvPicPr>
          <p:cNvPr id="59398" name="Picture 6"/>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l="26125" t="15761" r="24716" b="18071"/>
          <a:stretch>
            <a:fillRect/>
          </a:stretch>
        </p:blipFill>
        <p:spPr>
          <a:xfrm>
            <a:off x="5364163" y="1125538"/>
            <a:ext cx="2925762" cy="3141662"/>
          </a:xfrm>
          <a:noFill/>
        </p:spPr>
      </p:pic>
      <p:sp>
        <p:nvSpPr>
          <p:cNvPr id="59404" name="Text Box 12"/>
          <p:cNvSpPr txBox="1">
            <a:spLocks noChangeArrowheads="1"/>
          </p:cNvSpPr>
          <p:nvPr/>
        </p:nvSpPr>
        <p:spPr bwMode="auto">
          <a:xfrm>
            <a:off x="7642225" y="1196975"/>
            <a:ext cx="1501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400" b="1">
                <a:cs typeface="Arial" panose="020B0604020202020204" pitchFamily="34" charset="0"/>
              </a:rPr>
              <a:t>B-Field</a:t>
            </a:r>
          </a:p>
        </p:txBody>
      </p:sp>
      <p:pic>
        <p:nvPicPr>
          <p:cNvPr id="7175" name="Picture 14"/>
          <p:cNvPicPr>
            <a:picLocks noChangeAspect="1" noChangeArrowheads="1"/>
          </p:cNvPicPr>
          <p:nvPr/>
        </p:nvPicPr>
        <p:blipFill>
          <a:blip r:embed="rId5">
            <a:extLst>
              <a:ext uri="{28A0092B-C50C-407E-A947-70E740481C1C}">
                <a14:useLocalDpi xmlns:a14="http://schemas.microsoft.com/office/drawing/2010/main" val="0"/>
              </a:ext>
            </a:extLst>
          </a:blip>
          <a:srcRect l="54457"/>
          <a:stretch>
            <a:fillRect/>
          </a:stretch>
        </p:blipFill>
        <p:spPr bwMode="auto">
          <a:xfrm>
            <a:off x="179388" y="1187450"/>
            <a:ext cx="3816350" cy="281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0" name="Line 8"/>
          <p:cNvSpPr>
            <a:spLocks noChangeShapeType="1"/>
          </p:cNvSpPr>
          <p:nvPr/>
        </p:nvSpPr>
        <p:spPr bwMode="auto">
          <a:xfrm flipV="1">
            <a:off x="4089400" y="2708275"/>
            <a:ext cx="1203325" cy="7938"/>
          </a:xfrm>
          <a:prstGeom prst="line">
            <a:avLst/>
          </a:prstGeom>
          <a:noFill/>
          <a:ln w="127000">
            <a:solidFill>
              <a:srgbClr val="00008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9402" name="Line 10"/>
          <p:cNvSpPr>
            <a:spLocks noChangeShapeType="1"/>
          </p:cNvSpPr>
          <p:nvPr/>
        </p:nvSpPr>
        <p:spPr bwMode="auto">
          <a:xfrm flipH="1">
            <a:off x="3635375" y="3716338"/>
            <a:ext cx="1728788" cy="1368425"/>
          </a:xfrm>
          <a:prstGeom prst="line">
            <a:avLst/>
          </a:prstGeom>
          <a:noFill/>
          <a:ln w="127000">
            <a:solidFill>
              <a:srgbClr val="00008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9403" name="Text Box 11"/>
          <p:cNvSpPr txBox="1">
            <a:spLocks noChangeArrowheads="1"/>
          </p:cNvSpPr>
          <p:nvPr/>
        </p:nvSpPr>
        <p:spPr bwMode="auto">
          <a:xfrm>
            <a:off x="2700338" y="2967038"/>
            <a:ext cx="15017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400" b="1">
                <a:cs typeface="Arial" panose="020B0604020202020204" pitchFamily="34" charset="0"/>
              </a:rPr>
              <a:t>Surface Current</a:t>
            </a:r>
          </a:p>
        </p:txBody>
      </p:sp>
      <p:sp>
        <p:nvSpPr>
          <p:cNvPr id="7179" name="Text Box 16"/>
          <p:cNvSpPr txBox="1">
            <a:spLocks noChangeArrowheads="1"/>
          </p:cNvSpPr>
          <p:nvPr/>
        </p:nvSpPr>
        <p:spPr bwMode="auto">
          <a:xfrm>
            <a:off x="4427538" y="4437063"/>
            <a:ext cx="4284662"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400"/>
              <a:t>The surface current travels round the outside of the cavity giving rise to a magnetic field and the cavity has some inductance.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9400"/>
                                        </p:tgtEl>
                                        <p:attrNameLst>
                                          <p:attrName>style.visibility</p:attrName>
                                        </p:attrNameLst>
                                      </p:cBhvr>
                                      <p:to>
                                        <p:strVal val="visible"/>
                                      </p:to>
                                    </p:set>
                                    <p:animEffect transition="in" filter="fade">
                                      <p:cBhvr>
                                        <p:cTn id="7" dur="2000"/>
                                        <p:tgtEl>
                                          <p:spTgt spid="59400"/>
                                        </p:tgtEl>
                                      </p:cBhvr>
                                    </p:animEffect>
                                  </p:childTnLst>
                                </p:cTn>
                              </p:par>
                              <p:par>
                                <p:cTn id="8" presetID="10" presetClass="entr" presetSubtype="0" fill="hold" nodeType="withEffect">
                                  <p:stCondLst>
                                    <p:cond delay="0"/>
                                  </p:stCondLst>
                                  <p:childTnLst>
                                    <p:set>
                                      <p:cBhvr>
                                        <p:cTn id="9" dur="1" fill="hold">
                                          <p:stCondLst>
                                            <p:cond delay="0"/>
                                          </p:stCondLst>
                                        </p:cTn>
                                        <p:tgtEl>
                                          <p:spTgt spid="59398"/>
                                        </p:tgtEl>
                                        <p:attrNameLst>
                                          <p:attrName>style.visibility</p:attrName>
                                        </p:attrNameLst>
                                      </p:cBhvr>
                                      <p:to>
                                        <p:strVal val="visible"/>
                                      </p:to>
                                    </p:set>
                                    <p:animEffect transition="in" filter="fade">
                                      <p:cBhvr>
                                        <p:cTn id="10" dur="2000"/>
                                        <p:tgtEl>
                                          <p:spTgt spid="59398"/>
                                        </p:tgtEl>
                                      </p:cBhvr>
                                    </p:animEffect>
                                  </p:childTnLst>
                                </p:cTn>
                              </p:par>
                              <p:par>
                                <p:cTn id="11" presetID="10" presetClass="entr" presetSubtype="0" fill="hold" nodeType="withEffect">
                                  <p:stCondLst>
                                    <p:cond delay="0"/>
                                  </p:stCondLst>
                                  <p:childTnLst>
                                    <p:set>
                                      <p:cBhvr>
                                        <p:cTn id="12" dur="1" fill="hold">
                                          <p:stCondLst>
                                            <p:cond delay="0"/>
                                          </p:stCondLst>
                                        </p:cTn>
                                        <p:tgtEl>
                                          <p:spTgt spid="59402"/>
                                        </p:tgtEl>
                                        <p:attrNameLst>
                                          <p:attrName>style.visibility</p:attrName>
                                        </p:attrNameLst>
                                      </p:cBhvr>
                                      <p:to>
                                        <p:strVal val="visible"/>
                                      </p:to>
                                    </p:set>
                                    <p:animEffect transition="in" filter="fade">
                                      <p:cBhvr>
                                        <p:cTn id="13" dur="2000"/>
                                        <p:tgtEl>
                                          <p:spTgt spid="5940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9404"/>
                                        </p:tgtEl>
                                        <p:attrNameLst>
                                          <p:attrName>style.visibility</p:attrName>
                                        </p:attrNameLst>
                                      </p:cBhvr>
                                      <p:to>
                                        <p:strVal val="visible"/>
                                      </p:to>
                                    </p:set>
                                    <p:animEffect transition="in" filter="fade">
                                      <p:cBhvr>
                                        <p:cTn id="16" dur="2000"/>
                                        <p:tgtEl>
                                          <p:spTgt spid="5940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9403"/>
                                        </p:tgtEl>
                                        <p:attrNameLst>
                                          <p:attrName>style.visibility</p:attrName>
                                        </p:attrNameLst>
                                      </p:cBhvr>
                                      <p:to>
                                        <p:strVal val="visible"/>
                                      </p:to>
                                    </p:set>
                                    <p:animEffect transition="in" filter="fade">
                                      <p:cBhvr>
                                        <p:cTn id="19" dur="2000"/>
                                        <p:tgtEl>
                                          <p:spTgt spid="594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04" grpId="0"/>
      <p:bldP spid="5940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ext Box 2"/>
          <p:cNvSpPr txBox="1">
            <a:spLocks noChangeArrowheads="1"/>
          </p:cNvSpPr>
          <p:nvPr/>
        </p:nvSpPr>
        <p:spPr bwMode="auto">
          <a:xfrm>
            <a:off x="5106988" y="1897063"/>
            <a:ext cx="3711575" cy="479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90000"/>
              </a:lnSpc>
              <a:spcBef>
                <a:spcPct val="0"/>
              </a:spcBef>
              <a:buSzPct val="50000"/>
              <a:buFont typeface="Wingdings" panose="05000000000000000000" pitchFamily="2" charset="2"/>
              <a:buBlip>
                <a:blip r:embed="rId2"/>
              </a:buBlip>
            </a:pPr>
            <a:r>
              <a:rPr lang="en-GB" altLang="en-US" sz="1800">
                <a:cs typeface="Arial" panose="020B0604020202020204" pitchFamily="34" charset="0"/>
              </a:rPr>
              <a:t>  Density modulation </a:t>
            </a:r>
          </a:p>
          <a:p>
            <a:pPr algn="just">
              <a:lnSpc>
                <a:spcPct val="90000"/>
              </a:lnSpc>
              <a:spcBef>
                <a:spcPct val="0"/>
              </a:spcBef>
              <a:buSzPct val="50000"/>
              <a:buFont typeface="Wingdings" panose="05000000000000000000" pitchFamily="2" charset="2"/>
              <a:buNone/>
            </a:pPr>
            <a:r>
              <a:rPr lang="en-GB" altLang="en-US" sz="1800">
                <a:cs typeface="Arial" panose="020B0604020202020204" pitchFamily="34" charset="0"/>
              </a:rPr>
              <a:t>direct from the cathode</a:t>
            </a:r>
          </a:p>
          <a:p>
            <a:pPr algn="just">
              <a:lnSpc>
                <a:spcPct val="90000"/>
              </a:lnSpc>
              <a:spcBef>
                <a:spcPct val="0"/>
              </a:spcBef>
              <a:buSzPct val="50000"/>
              <a:buFont typeface="Wingdings" panose="05000000000000000000" pitchFamily="2" charset="2"/>
              <a:buBlip>
                <a:blip r:embed="rId2"/>
              </a:buBlip>
            </a:pPr>
            <a:endParaRPr lang="en-GB" altLang="en-US" sz="1800">
              <a:cs typeface="Arial" panose="020B0604020202020204" pitchFamily="34" charset="0"/>
            </a:endParaRPr>
          </a:p>
          <a:p>
            <a:pPr algn="just">
              <a:lnSpc>
                <a:spcPct val="90000"/>
              </a:lnSpc>
              <a:spcBef>
                <a:spcPct val="0"/>
              </a:spcBef>
              <a:buSzPct val="50000"/>
              <a:buFont typeface="Wingdings" panose="05000000000000000000" pitchFamily="2" charset="2"/>
              <a:buBlip>
                <a:blip r:embed="rId2"/>
              </a:buBlip>
            </a:pPr>
            <a:r>
              <a:rPr lang="en-GB" altLang="en-US" sz="1800">
                <a:cs typeface="Arial" panose="020B0604020202020204" pitchFamily="34" charset="0"/>
              </a:rPr>
              <a:t>  Little velocity spread</a:t>
            </a:r>
          </a:p>
          <a:p>
            <a:pPr algn="just">
              <a:lnSpc>
                <a:spcPct val="90000"/>
              </a:lnSpc>
              <a:spcBef>
                <a:spcPct val="0"/>
              </a:spcBef>
              <a:buSzPct val="50000"/>
              <a:buFont typeface="Wingdings" panose="05000000000000000000" pitchFamily="2" charset="2"/>
              <a:buBlip>
                <a:blip r:embed="rId2"/>
              </a:buBlip>
            </a:pPr>
            <a:endParaRPr lang="en-GB" altLang="en-US" sz="1800">
              <a:cs typeface="Arial" panose="020B0604020202020204" pitchFamily="34" charset="0"/>
            </a:endParaRPr>
          </a:p>
          <a:p>
            <a:pPr algn="just">
              <a:lnSpc>
                <a:spcPct val="90000"/>
              </a:lnSpc>
              <a:spcBef>
                <a:spcPct val="0"/>
              </a:spcBef>
              <a:buSzPct val="50000"/>
              <a:buFont typeface="Wingdings" panose="05000000000000000000" pitchFamily="2" charset="2"/>
              <a:buBlip>
                <a:blip r:embed="rId2"/>
              </a:buBlip>
            </a:pPr>
            <a:r>
              <a:rPr lang="en-GB" altLang="en-US" sz="1800">
                <a:cs typeface="Arial" panose="020B0604020202020204" pitchFamily="34" charset="0"/>
              </a:rPr>
              <a:t>  Higher gap voltage</a:t>
            </a:r>
          </a:p>
          <a:p>
            <a:pPr lvl="1" algn="just">
              <a:lnSpc>
                <a:spcPct val="90000"/>
              </a:lnSpc>
              <a:spcBef>
                <a:spcPct val="0"/>
              </a:spcBef>
              <a:buSzPct val="50000"/>
              <a:buFont typeface="Wingdings" panose="05000000000000000000" pitchFamily="2" charset="2"/>
              <a:buBlip>
                <a:blip r:embed="rId2"/>
              </a:buBlip>
            </a:pPr>
            <a:r>
              <a:rPr lang="en-GB" altLang="en-US" sz="1800">
                <a:cs typeface="Arial" panose="020B0604020202020204" pitchFamily="34" charset="0"/>
              </a:rPr>
              <a:t>Increased output power</a:t>
            </a:r>
          </a:p>
          <a:p>
            <a:pPr lvl="1" algn="just">
              <a:lnSpc>
                <a:spcPct val="90000"/>
              </a:lnSpc>
              <a:spcBef>
                <a:spcPct val="0"/>
              </a:spcBef>
              <a:buSzPct val="50000"/>
              <a:buFont typeface="Wingdings" panose="05000000000000000000" pitchFamily="2" charset="2"/>
              <a:buBlip>
                <a:blip r:embed="rId2"/>
              </a:buBlip>
            </a:pPr>
            <a:r>
              <a:rPr lang="en-GB" altLang="en-US" sz="1800">
                <a:cs typeface="Arial" panose="020B0604020202020204" pitchFamily="34" charset="0"/>
              </a:rPr>
              <a:t>Higher efficiency</a:t>
            </a:r>
          </a:p>
          <a:p>
            <a:pPr lvl="1" algn="just">
              <a:lnSpc>
                <a:spcPct val="90000"/>
              </a:lnSpc>
              <a:spcBef>
                <a:spcPct val="0"/>
              </a:spcBef>
              <a:buSzPct val="50000"/>
              <a:buFont typeface="Wingdings" panose="05000000000000000000" pitchFamily="2" charset="2"/>
              <a:buBlip>
                <a:blip r:embed="rId2"/>
              </a:buBlip>
            </a:pPr>
            <a:endParaRPr lang="en-GB" altLang="en-US" sz="1800">
              <a:cs typeface="Arial" panose="020B0604020202020204" pitchFamily="34" charset="0"/>
            </a:endParaRPr>
          </a:p>
          <a:p>
            <a:pPr algn="just">
              <a:lnSpc>
                <a:spcPct val="90000"/>
              </a:lnSpc>
              <a:spcBef>
                <a:spcPct val="0"/>
              </a:spcBef>
              <a:buSzPct val="50000"/>
              <a:buFont typeface="Wingdings" panose="05000000000000000000" pitchFamily="2" charset="2"/>
              <a:buBlip>
                <a:blip r:embed="rId2"/>
              </a:buBlip>
            </a:pPr>
            <a:r>
              <a:rPr lang="en-GB" altLang="en-US" sz="1800">
                <a:cs typeface="Arial" panose="020B0604020202020204" pitchFamily="34" charset="0"/>
              </a:rPr>
              <a:t>  Efficiency is approximately constant</a:t>
            </a:r>
            <a:r>
              <a:rPr lang="en-GB" altLang="en-US" sz="1800">
                <a:cs typeface="Arial" panose="020B0604020202020204" pitchFamily="34" charset="0"/>
                <a:sym typeface="Symbol" panose="05050102010706020507" pitchFamily="18" charset="2"/>
              </a:rPr>
              <a:t> </a:t>
            </a:r>
            <a:r>
              <a:rPr lang="en-GB" altLang="en-US" sz="1800">
                <a:cs typeface="Arial" panose="020B0604020202020204" pitchFamily="34" charset="0"/>
              </a:rPr>
              <a:t>for reduced output power</a:t>
            </a:r>
          </a:p>
          <a:p>
            <a:pPr algn="just">
              <a:lnSpc>
                <a:spcPct val="90000"/>
              </a:lnSpc>
              <a:spcBef>
                <a:spcPct val="0"/>
              </a:spcBef>
              <a:buSzPct val="50000"/>
              <a:buFont typeface="Wingdings" panose="05000000000000000000" pitchFamily="2" charset="2"/>
              <a:buBlip>
                <a:blip r:embed="rId2"/>
              </a:buBlip>
            </a:pPr>
            <a:endParaRPr lang="en-GB" altLang="en-US" sz="1800">
              <a:cs typeface="Arial" panose="020B0604020202020204" pitchFamily="34" charset="0"/>
            </a:endParaRPr>
          </a:p>
          <a:p>
            <a:pPr algn="just">
              <a:lnSpc>
                <a:spcPct val="90000"/>
              </a:lnSpc>
              <a:spcBef>
                <a:spcPct val="0"/>
              </a:spcBef>
              <a:buSzPct val="50000"/>
              <a:buFont typeface="Wingdings" panose="05000000000000000000" pitchFamily="2" charset="2"/>
              <a:buBlip>
                <a:blip r:embed="rId2"/>
              </a:buBlip>
            </a:pPr>
            <a:r>
              <a:rPr lang="en-GB" altLang="en-US" sz="1800">
                <a:solidFill>
                  <a:srgbClr val="A50021"/>
                </a:solidFill>
                <a:cs typeface="Arial" panose="020B0604020202020204" pitchFamily="34" charset="0"/>
              </a:rPr>
              <a:t>  Low Gain</a:t>
            </a:r>
          </a:p>
          <a:p>
            <a:pPr algn="just">
              <a:lnSpc>
                <a:spcPct val="90000"/>
              </a:lnSpc>
              <a:spcBef>
                <a:spcPct val="0"/>
              </a:spcBef>
              <a:buSzPct val="50000"/>
              <a:buFont typeface="Wingdings" panose="05000000000000000000" pitchFamily="2" charset="2"/>
              <a:buNone/>
            </a:pPr>
            <a:endParaRPr lang="en-GB" altLang="en-US" sz="1800">
              <a:solidFill>
                <a:srgbClr val="A50021"/>
              </a:solidFill>
              <a:cs typeface="Arial" panose="020B0604020202020204" pitchFamily="34" charset="0"/>
            </a:endParaRPr>
          </a:p>
          <a:p>
            <a:pPr algn="just">
              <a:lnSpc>
                <a:spcPct val="90000"/>
              </a:lnSpc>
              <a:spcBef>
                <a:spcPct val="0"/>
              </a:spcBef>
              <a:buSzPct val="50000"/>
              <a:buFont typeface="Wingdings" panose="05000000000000000000" pitchFamily="2" charset="2"/>
              <a:buBlip>
                <a:blip r:embed="rId2"/>
              </a:buBlip>
            </a:pPr>
            <a:r>
              <a:rPr lang="en-GB" altLang="en-US" sz="1800">
                <a:solidFill>
                  <a:srgbClr val="A50021"/>
                </a:solidFill>
                <a:cs typeface="Arial" panose="020B0604020202020204" pitchFamily="34" charset="0"/>
              </a:rPr>
              <a:t>  Grid geometry will not permit IOTs to operate at high frequencies like Klystrons.</a:t>
            </a:r>
          </a:p>
          <a:p>
            <a:pPr>
              <a:lnSpc>
                <a:spcPct val="90000"/>
              </a:lnSpc>
              <a:spcBef>
                <a:spcPct val="0"/>
              </a:spcBef>
              <a:buSzPct val="50000"/>
              <a:buFont typeface="Wingdings" panose="05000000000000000000" pitchFamily="2" charset="2"/>
              <a:buBlip>
                <a:blip r:embed="rId2"/>
              </a:buBlip>
            </a:pPr>
            <a:endParaRPr lang="en-GB" altLang="en-US" sz="1800">
              <a:solidFill>
                <a:srgbClr val="A50021"/>
              </a:solidFill>
              <a:cs typeface="Arial" panose="020B0604020202020204" pitchFamily="34" charset="0"/>
            </a:endParaRPr>
          </a:p>
          <a:p>
            <a:pPr>
              <a:lnSpc>
                <a:spcPct val="90000"/>
              </a:lnSpc>
              <a:spcBef>
                <a:spcPct val="0"/>
              </a:spcBef>
              <a:buSzPct val="50000"/>
              <a:buFont typeface="Wingdings" panose="05000000000000000000" pitchFamily="2" charset="2"/>
              <a:buBlip>
                <a:blip r:embed="rId2"/>
              </a:buBlip>
            </a:pPr>
            <a:endParaRPr lang="en-GB" altLang="en-US" sz="1800">
              <a:cs typeface="Arial" panose="020B0604020202020204" pitchFamily="34" charset="0"/>
            </a:endParaRPr>
          </a:p>
        </p:txBody>
      </p:sp>
      <p:sp>
        <p:nvSpPr>
          <p:cNvPr id="36867" name="Text Box 3"/>
          <p:cNvSpPr txBox="1">
            <a:spLocks noChangeArrowheads="1"/>
          </p:cNvSpPr>
          <p:nvPr/>
        </p:nvSpPr>
        <p:spPr bwMode="auto">
          <a:xfrm>
            <a:off x="2913063" y="855663"/>
            <a:ext cx="25606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2800" i="1">
                <a:cs typeface="Arial" panose="020B0604020202020204" pitchFamily="34" charset="0"/>
              </a:rPr>
              <a:t>Technical Data</a:t>
            </a:r>
          </a:p>
        </p:txBody>
      </p:sp>
      <p:sp>
        <p:nvSpPr>
          <p:cNvPr id="137220" name="Text Box 4"/>
          <p:cNvSpPr txBox="1">
            <a:spLocks noChangeArrowheads="1"/>
          </p:cNvSpPr>
          <p:nvPr/>
        </p:nvSpPr>
        <p:spPr bwMode="auto">
          <a:xfrm>
            <a:off x="1089025" y="2017713"/>
            <a:ext cx="4032250" cy="430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90000"/>
              </a:lnSpc>
              <a:spcBef>
                <a:spcPct val="0"/>
              </a:spcBef>
              <a:buSzPct val="50000"/>
              <a:buFontTx/>
              <a:buBlip>
                <a:blip r:embed="rId3"/>
              </a:buBlip>
            </a:pPr>
            <a:r>
              <a:rPr lang="en-GB" altLang="en-US" sz="1800">
                <a:cs typeface="Arial" panose="020B0604020202020204" pitchFamily="34" charset="0"/>
              </a:rPr>
              <a:t> Electron Bunches formed by velocity modulation from the cavities.</a:t>
            </a:r>
          </a:p>
          <a:p>
            <a:pPr algn="just">
              <a:lnSpc>
                <a:spcPct val="90000"/>
              </a:lnSpc>
              <a:spcBef>
                <a:spcPct val="0"/>
              </a:spcBef>
              <a:buSzPct val="50000"/>
              <a:buFontTx/>
              <a:buNone/>
            </a:pPr>
            <a:endParaRPr lang="en-GB" altLang="en-US" sz="1800">
              <a:cs typeface="Arial" panose="020B0604020202020204" pitchFamily="34" charset="0"/>
            </a:endParaRPr>
          </a:p>
          <a:p>
            <a:pPr algn="just">
              <a:lnSpc>
                <a:spcPct val="90000"/>
              </a:lnSpc>
              <a:spcBef>
                <a:spcPct val="0"/>
              </a:spcBef>
              <a:buSzPct val="50000"/>
              <a:buFontTx/>
              <a:buBlip>
                <a:blip r:embed="rId3"/>
              </a:buBlip>
            </a:pPr>
            <a:r>
              <a:rPr lang="en-GB" altLang="en-US" sz="1800">
                <a:cs typeface="Arial" panose="020B0604020202020204" pitchFamily="34" charset="0"/>
              </a:rPr>
              <a:t> Several bunching cavities</a:t>
            </a:r>
          </a:p>
          <a:p>
            <a:pPr lvl="1" algn="just">
              <a:lnSpc>
                <a:spcPct val="90000"/>
              </a:lnSpc>
              <a:spcBef>
                <a:spcPct val="0"/>
              </a:spcBef>
              <a:buSzPct val="50000"/>
              <a:buFontTx/>
              <a:buBlip>
                <a:blip r:embed="rId3"/>
              </a:buBlip>
            </a:pPr>
            <a:r>
              <a:rPr lang="en-GB" altLang="en-US" sz="1800">
                <a:cs typeface="Arial" panose="020B0604020202020204" pitchFamily="34" charset="0"/>
              </a:rPr>
              <a:t>High Gain</a:t>
            </a:r>
          </a:p>
          <a:p>
            <a:pPr lvl="1" algn="just">
              <a:lnSpc>
                <a:spcPct val="90000"/>
              </a:lnSpc>
              <a:spcBef>
                <a:spcPct val="0"/>
              </a:spcBef>
              <a:buSzPct val="50000"/>
              <a:buFontTx/>
              <a:buBlip>
                <a:blip r:embed="rId3"/>
              </a:buBlip>
            </a:pPr>
            <a:r>
              <a:rPr lang="en-GB" altLang="en-US" sz="1800">
                <a:cs typeface="Arial" panose="020B0604020202020204" pitchFamily="34" charset="0"/>
              </a:rPr>
              <a:t>Long Device</a:t>
            </a:r>
          </a:p>
          <a:p>
            <a:pPr lvl="1" algn="just">
              <a:lnSpc>
                <a:spcPct val="90000"/>
              </a:lnSpc>
              <a:spcBef>
                <a:spcPct val="0"/>
              </a:spcBef>
              <a:buSzPct val="50000"/>
              <a:buFontTx/>
              <a:buBlip>
                <a:blip r:embed="rId3"/>
              </a:buBlip>
            </a:pPr>
            <a:r>
              <a:rPr lang="en-GB" altLang="en-US" sz="1800">
                <a:solidFill>
                  <a:srgbClr val="A50021"/>
                </a:solidFill>
                <a:cs typeface="Arial" panose="020B0604020202020204" pitchFamily="34" charset="0"/>
              </a:rPr>
              <a:t>Expensive</a:t>
            </a:r>
          </a:p>
          <a:p>
            <a:pPr lvl="1" algn="just">
              <a:lnSpc>
                <a:spcPct val="90000"/>
              </a:lnSpc>
              <a:spcBef>
                <a:spcPct val="0"/>
              </a:spcBef>
              <a:buSzPct val="50000"/>
              <a:buFontTx/>
              <a:buBlip>
                <a:blip r:embed="rId3"/>
              </a:buBlip>
            </a:pPr>
            <a:endParaRPr lang="en-GB" altLang="en-US" sz="1800">
              <a:solidFill>
                <a:srgbClr val="A50021"/>
              </a:solidFill>
              <a:cs typeface="Arial" panose="020B0604020202020204" pitchFamily="34" charset="0"/>
            </a:endParaRPr>
          </a:p>
          <a:p>
            <a:pPr algn="just">
              <a:lnSpc>
                <a:spcPct val="90000"/>
              </a:lnSpc>
              <a:spcBef>
                <a:spcPct val="0"/>
              </a:spcBef>
              <a:buSzPct val="50000"/>
              <a:buFontTx/>
              <a:buBlip>
                <a:blip r:embed="rId3"/>
              </a:buBlip>
            </a:pPr>
            <a:r>
              <a:rPr lang="en-GB" altLang="en-US" sz="1800">
                <a:cs typeface="Arial" panose="020B0604020202020204" pitchFamily="34" charset="0"/>
              </a:rPr>
              <a:t>  </a:t>
            </a:r>
            <a:r>
              <a:rPr lang="en-GB" altLang="en-US" sz="1800">
                <a:solidFill>
                  <a:srgbClr val="A50021"/>
                </a:solidFill>
                <a:cs typeface="Arial" panose="020B0604020202020204" pitchFamily="34" charset="0"/>
              </a:rPr>
              <a:t>Considerable velocity spread</a:t>
            </a:r>
          </a:p>
          <a:p>
            <a:pPr algn="just">
              <a:lnSpc>
                <a:spcPct val="90000"/>
              </a:lnSpc>
              <a:spcBef>
                <a:spcPct val="0"/>
              </a:spcBef>
              <a:buSzPct val="50000"/>
              <a:buFontTx/>
              <a:buBlip>
                <a:blip r:embed="rId3"/>
              </a:buBlip>
            </a:pPr>
            <a:endParaRPr lang="en-GB" altLang="en-US" sz="1800">
              <a:cs typeface="Arial" panose="020B0604020202020204" pitchFamily="34" charset="0"/>
            </a:endParaRPr>
          </a:p>
          <a:p>
            <a:pPr algn="just">
              <a:lnSpc>
                <a:spcPct val="90000"/>
              </a:lnSpc>
              <a:spcBef>
                <a:spcPct val="0"/>
              </a:spcBef>
              <a:buSzPct val="50000"/>
              <a:buFontTx/>
              <a:buBlip>
                <a:blip r:embed="rId3"/>
              </a:buBlip>
            </a:pPr>
            <a:r>
              <a:rPr lang="en-GB" altLang="en-US" sz="1800">
                <a:cs typeface="Arial" panose="020B0604020202020204" pitchFamily="34" charset="0"/>
              </a:rPr>
              <a:t>  Maximum gap voltage determined by the slower electrons</a:t>
            </a:r>
          </a:p>
          <a:p>
            <a:pPr algn="just">
              <a:lnSpc>
                <a:spcPct val="90000"/>
              </a:lnSpc>
              <a:spcBef>
                <a:spcPct val="0"/>
              </a:spcBef>
              <a:buSzPct val="50000"/>
              <a:buFontTx/>
              <a:buBlip>
                <a:blip r:embed="rId3"/>
              </a:buBlip>
            </a:pPr>
            <a:endParaRPr lang="en-GB" altLang="en-US" sz="1800">
              <a:solidFill>
                <a:srgbClr val="A50021"/>
              </a:solidFill>
              <a:cs typeface="Arial" panose="020B0604020202020204" pitchFamily="34" charset="0"/>
            </a:endParaRPr>
          </a:p>
          <a:p>
            <a:pPr algn="just">
              <a:lnSpc>
                <a:spcPct val="90000"/>
              </a:lnSpc>
              <a:spcBef>
                <a:spcPct val="0"/>
              </a:spcBef>
              <a:buSzPct val="50000"/>
              <a:buFontTx/>
              <a:buBlip>
                <a:blip r:embed="rId3"/>
              </a:buBlip>
            </a:pPr>
            <a:r>
              <a:rPr lang="en-GB" altLang="en-US" sz="1800">
                <a:solidFill>
                  <a:srgbClr val="A50021"/>
                </a:solidFill>
                <a:cs typeface="Arial" panose="020B0604020202020204" pitchFamily="34" charset="0"/>
              </a:rPr>
              <a:t>  Rapid reduction in efficiency for reduced output power</a:t>
            </a:r>
          </a:p>
          <a:p>
            <a:pPr algn="just">
              <a:lnSpc>
                <a:spcPct val="90000"/>
              </a:lnSpc>
              <a:spcBef>
                <a:spcPct val="0"/>
              </a:spcBef>
              <a:buSzPct val="50000"/>
              <a:buFontTx/>
              <a:buBlip>
                <a:blip r:embed="rId3"/>
              </a:buBlip>
            </a:pPr>
            <a:endParaRPr lang="en-GB" altLang="en-US" sz="1800">
              <a:cs typeface="Arial" panose="020B0604020202020204" pitchFamily="34" charset="0"/>
            </a:endParaRPr>
          </a:p>
          <a:p>
            <a:pPr algn="just">
              <a:lnSpc>
                <a:spcPct val="90000"/>
              </a:lnSpc>
              <a:spcBef>
                <a:spcPct val="0"/>
              </a:spcBef>
              <a:buSzPct val="50000"/>
              <a:buFontTx/>
              <a:buBlip>
                <a:blip r:embed="rId3"/>
              </a:buBlip>
            </a:pPr>
            <a:r>
              <a:rPr lang="en-GB" altLang="en-US" sz="1800">
                <a:cs typeface="Arial" panose="020B0604020202020204" pitchFamily="34" charset="0"/>
              </a:rPr>
              <a:t>  High Gain</a:t>
            </a:r>
          </a:p>
        </p:txBody>
      </p:sp>
      <p:grpSp>
        <p:nvGrpSpPr>
          <p:cNvPr id="2" name="Group 5"/>
          <p:cNvGrpSpPr>
            <a:grpSpLocks/>
          </p:cNvGrpSpPr>
          <p:nvPr/>
        </p:nvGrpSpPr>
        <p:grpSpPr bwMode="auto">
          <a:xfrm>
            <a:off x="5210175" y="982663"/>
            <a:ext cx="3933825" cy="2105025"/>
            <a:chOff x="3282" y="619"/>
            <a:chExt cx="2478" cy="1326"/>
          </a:xfrm>
        </p:grpSpPr>
        <p:pic>
          <p:nvPicPr>
            <p:cNvPr id="36873" name="Picture 6" descr="upright"/>
            <p:cNvPicPr>
              <a:picLocks noChangeAspect="1" noChangeArrowheads="1"/>
            </p:cNvPicPr>
            <p:nvPr/>
          </p:nvPicPr>
          <p:blipFill>
            <a:blip r:embed="rId4" cstate="print">
              <a:clrChange>
                <a:clrFrom>
                  <a:srgbClr val="00FDFD"/>
                </a:clrFrom>
                <a:clrTo>
                  <a:srgbClr val="00FDFD">
                    <a:alpha val="0"/>
                  </a:srgbClr>
                </a:clrTo>
              </a:clrChange>
              <a:extLst>
                <a:ext uri="{28A0092B-C50C-407E-A947-70E740481C1C}">
                  <a14:useLocalDpi xmlns:a14="http://schemas.microsoft.com/office/drawing/2010/main" val="0"/>
                </a:ext>
              </a:extLst>
            </a:blip>
            <a:srcRect l="31184" t="11469" r="26642" b="16055"/>
            <a:stretch>
              <a:fillRect/>
            </a:stretch>
          </p:blipFill>
          <p:spPr bwMode="auto">
            <a:xfrm>
              <a:off x="4668" y="619"/>
              <a:ext cx="1092" cy="1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4" name="Text Box 7"/>
            <p:cNvSpPr txBox="1">
              <a:spLocks noChangeArrowheads="1"/>
            </p:cNvSpPr>
            <p:nvPr/>
          </p:nvSpPr>
          <p:spPr bwMode="auto">
            <a:xfrm>
              <a:off x="3282" y="914"/>
              <a:ext cx="489"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2800" b="1">
                  <a:cs typeface="Arial" panose="020B0604020202020204" pitchFamily="34" charset="0"/>
                </a:rPr>
                <a:t>IOT</a:t>
              </a:r>
            </a:p>
          </p:txBody>
        </p:sp>
      </p:grpSp>
      <p:grpSp>
        <p:nvGrpSpPr>
          <p:cNvPr id="3" name="Group 8"/>
          <p:cNvGrpSpPr>
            <a:grpSpLocks/>
          </p:cNvGrpSpPr>
          <p:nvPr/>
        </p:nvGrpSpPr>
        <p:grpSpPr bwMode="auto">
          <a:xfrm>
            <a:off x="265113" y="960438"/>
            <a:ext cx="2501900" cy="5410200"/>
            <a:chOff x="167" y="605"/>
            <a:chExt cx="1576" cy="3408"/>
          </a:xfrm>
        </p:grpSpPr>
        <p:pic>
          <p:nvPicPr>
            <p:cNvPr id="36871" name="Picture 9" descr="k3425k_usethis1"/>
            <p:cNvPicPr>
              <a:picLocks noChangeAspect="1" noChangeArrowheads="1"/>
            </p:cNvPicPr>
            <p:nvPr/>
          </p:nvPicPr>
          <p:blipFill>
            <a:blip r:embed="rId5">
              <a:clrChange>
                <a:clrFrom>
                  <a:srgbClr val="00FDE3"/>
                </a:clrFrom>
                <a:clrTo>
                  <a:srgbClr val="00FDE3">
                    <a:alpha val="0"/>
                  </a:srgbClr>
                </a:clrTo>
              </a:clrChange>
              <a:lum bright="6000"/>
              <a:extLst>
                <a:ext uri="{28A0092B-C50C-407E-A947-70E740481C1C}">
                  <a14:useLocalDpi xmlns:a14="http://schemas.microsoft.com/office/drawing/2010/main" val="0"/>
                </a:ext>
              </a:extLst>
            </a:blip>
            <a:srcRect l="46460" t="19695" r="44600" b="11472"/>
            <a:stretch>
              <a:fillRect/>
            </a:stretch>
          </p:blipFill>
          <p:spPr bwMode="auto">
            <a:xfrm>
              <a:off x="167" y="605"/>
              <a:ext cx="626" cy="3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2" name="Text Box 10"/>
            <p:cNvSpPr txBox="1">
              <a:spLocks noChangeArrowheads="1"/>
            </p:cNvSpPr>
            <p:nvPr/>
          </p:nvSpPr>
          <p:spPr bwMode="auto">
            <a:xfrm>
              <a:off x="717" y="925"/>
              <a:ext cx="102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2800" b="1">
                  <a:cs typeface="Arial" panose="020B0604020202020204" pitchFamily="34" charset="0"/>
                </a:rPr>
                <a:t>Klystron</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nodeType="afterGroup">
                            <p:stCondLst>
                              <p:cond delay="0"/>
                            </p:stCondLst>
                            <p:childTnLst>
                              <p:par>
                                <p:cTn id="8" presetID="2" presetClass="entr" presetSubtype="4" fill="hold" grpId="0" nodeType="afterEffect">
                                  <p:stCondLst>
                                    <p:cond delay="0"/>
                                  </p:stCondLst>
                                  <p:childTnLst>
                                    <p:set>
                                      <p:cBhvr>
                                        <p:cTn id="9" dur="1" fill="hold">
                                          <p:stCondLst>
                                            <p:cond delay="0"/>
                                          </p:stCondLst>
                                        </p:cTn>
                                        <p:tgtEl>
                                          <p:spTgt spid="137220">
                                            <p:txEl>
                                              <p:pRg st="0" end="0"/>
                                            </p:txEl>
                                          </p:spTgt>
                                        </p:tgtEl>
                                        <p:attrNameLst>
                                          <p:attrName>style.visibility</p:attrName>
                                        </p:attrNameLst>
                                      </p:cBhvr>
                                      <p:to>
                                        <p:strVal val="visible"/>
                                      </p:to>
                                    </p:set>
                                    <p:anim calcmode="lin" valueType="num">
                                      <p:cBhvr additive="base">
                                        <p:cTn id="10" dur="1000" fill="hold"/>
                                        <p:tgtEl>
                                          <p:spTgt spid="137220">
                                            <p:txEl>
                                              <p:pRg st="0" end="0"/>
                                            </p:txEl>
                                          </p:spTgt>
                                        </p:tgtEl>
                                        <p:attrNameLst>
                                          <p:attrName>ppt_x</p:attrName>
                                        </p:attrNameLst>
                                      </p:cBhvr>
                                      <p:tavLst>
                                        <p:tav tm="0">
                                          <p:val>
                                            <p:strVal val="#ppt_x"/>
                                          </p:val>
                                        </p:tav>
                                        <p:tav tm="100000">
                                          <p:val>
                                            <p:strVal val="#ppt_x"/>
                                          </p:val>
                                        </p:tav>
                                      </p:tavLst>
                                    </p:anim>
                                    <p:anim calcmode="lin" valueType="num">
                                      <p:cBhvr additive="base">
                                        <p:cTn id="11" dur="1000" fill="hold"/>
                                        <p:tgtEl>
                                          <p:spTgt spid="137220">
                                            <p:txEl>
                                              <p:pRg st="0" end="0"/>
                                            </p:txEl>
                                          </p:spTgt>
                                        </p:tgtEl>
                                        <p:attrNameLst>
                                          <p:attrName>ppt_y</p:attrName>
                                        </p:attrNameLst>
                                      </p:cBhvr>
                                      <p:tavLst>
                                        <p:tav tm="0">
                                          <p:val>
                                            <p:strVal val="1+#ppt_h/2"/>
                                          </p:val>
                                        </p:tav>
                                        <p:tav tm="100000">
                                          <p:val>
                                            <p:strVal val="#ppt_y"/>
                                          </p:val>
                                        </p:tav>
                                      </p:tavLst>
                                    </p:anim>
                                  </p:childTnLst>
                                </p:cTn>
                              </p:par>
                            </p:childTnLst>
                          </p:cTn>
                        </p:par>
                        <p:par>
                          <p:cTn id="12" fill="hold" nodeType="afterGroup">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137220">
                                            <p:txEl>
                                              <p:pRg st="2" end="2"/>
                                            </p:txEl>
                                          </p:spTgt>
                                        </p:tgtEl>
                                        <p:attrNameLst>
                                          <p:attrName>style.visibility</p:attrName>
                                        </p:attrNameLst>
                                      </p:cBhvr>
                                      <p:to>
                                        <p:strVal val="visible"/>
                                      </p:to>
                                    </p:set>
                                    <p:anim calcmode="lin" valueType="num">
                                      <p:cBhvr additive="base">
                                        <p:cTn id="15" dur="1000" fill="hold"/>
                                        <p:tgtEl>
                                          <p:spTgt spid="137220">
                                            <p:txEl>
                                              <p:pRg st="2" end="2"/>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137220">
                                            <p:txEl>
                                              <p:pRg st="2" end="2"/>
                                            </p:txEl>
                                          </p:spTgt>
                                        </p:tgtEl>
                                        <p:attrNameLst>
                                          <p:attrName>ppt_y</p:attrName>
                                        </p:attrNameLst>
                                      </p:cBhvr>
                                      <p:tavLst>
                                        <p:tav tm="0">
                                          <p:val>
                                            <p:strVal val="1+#ppt_h/2"/>
                                          </p:val>
                                        </p:tav>
                                        <p:tav tm="100000">
                                          <p:val>
                                            <p:strVal val="#ppt_y"/>
                                          </p:val>
                                        </p:tav>
                                      </p:tavLst>
                                    </p:anim>
                                  </p:childTnLst>
                                </p:cTn>
                              </p:par>
                            </p:childTnLst>
                          </p:cTn>
                        </p:par>
                        <p:par>
                          <p:cTn id="17" fill="hold" nodeType="afterGroup">
                            <p:stCondLst>
                              <p:cond delay="2000"/>
                            </p:stCondLst>
                            <p:childTnLst>
                              <p:par>
                                <p:cTn id="18" presetID="2" presetClass="entr" presetSubtype="4" fill="hold" grpId="0" nodeType="afterEffect">
                                  <p:stCondLst>
                                    <p:cond delay="0"/>
                                  </p:stCondLst>
                                  <p:childTnLst>
                                    <p:set>
                                      <p:cBhvr>
                                        <p:cTn id="19" dur="1" fill="hold">
                                          <p:stCondLst>
                                            <p:cond delay="0"/>
                                          </p:stCondLst>
                                        </p:cTn>
                                        <p:tgtEl>
                                          <p:spTgt spid="137220">
                                            <p:txEl>
                                              <p:pRg st="3" end="3"/>
                                            </p:txEl>
                                          </p:spTgt>
                                        </p:tgtEl>
                                        <p:attrNameLst>
                                          <p:attrName>style.visibility</p:attrName>
                                        </p:attrNameLst>
                                      </p:cBhvr>
                                      <p:to>
                                        <p:strVal val="visible"/>
                                      </p:to>
                                    </p:set>
                                    <p:anim calcmode="lin" valueType="num">
                                      <p:cBhvr additive="base">
                                        <p:cTn id="20" dur="1000" fill="hold"/>
                                        <p:tgtEl>
                                          <p:spTgt spid="137220">
                                            <p:txEl>
                                              <p:pRg st="3" end="3"/>
                                            </p:txEl>
                                          </p:spTgt>
                                        </p:tgtEl>
                                        <p:attrNameLst>
                                          <p:attrName>ppt_x</p:attrName>
                                        </p:attrNameLst>
                                      </p:cBhvr>
                                      <p:tavLst>
                                        <p:tav tm="0">
                                          <p:val>
                                            <p:strVal val="#ppt_x"/>
                                          </p:val>
                                        </p:tav>
                                        <p:tav tm="100000">
                                          <p:val>
                                            <p:strVal val="#ppt_x"/>
                                          </p:val>
                                        </p:tav>
                                      </p:tavLst>
                                    </p:anim>
                                    <p:anim calcmode="lin" valueType="num">
                                      <p:cBhvr additive="base">
                                        <p:cTn id="21" dur="1000" fill="hold"/>
                                        <p:tgtEl>
                                          <p:spTgt spid="137220">
                                            <p:txEl>
                                              <p:pRg st="3" end="3"/>
                                            </p:txEl>
                                          </p:spTgt>
                                        </p:tgtEl>
                                        <p:attrNameLst>
                                          <p:attrName>ppt_y</p:attrName>
                                        </p:attrNameLst>
                                      </p:cBhvr>
                                      <p:tavLst>
                                        <p:tav tm="0">
                                          <p:val>
                                            <p:strVal val="1+#ppt_h/2"/>
                                          </p:val>
                                        </p:tav>
                                        <p:tav tm="100000">
                                          <p:val>
                                            <p:strVal val="#ppt_y"/>
                                          </p:val>
                                        </p:tav>
                                      </p:tavLst>
                                    </p:anim>
                                  </p:childTnLst>
                                </p:cTn>
                              </p:par>
                            </p:childTnLst>
                          </p:cTn>
                        </p:par>
                        <p:par>
                          <p:cTn id="22" fill="hold" nodeType="afterGroup">
                            <p:stCondLst>
                              <p:cond delay="3000"/>
                            </p:stCondLst>
                            <p:childTnLst>
                              <p:par>
                                <p:cTn id="23" presetID="2" presetClass="entr" presetSubtype="4" fill="hold" grpId="0" nodeType="afterEffect">
                                  <p:stCondLst>
                                    <p:cond delay="0"/>
                                  </p:stCondLst>
                                  <p:childTnLst>
                                    <p:set>
                                      <p:cBhvr>
                                        <p:cTn id="24" dur="1" fill="hold">
                                          <p:stCondLst>
                                            <p:cond delay="0"/>
                                          </p:stCondLst>
                                        </p:cTn>
                                        <p:tgtEl>
                                          <p:spTgt spid="137220">
                                            <p:txEl>
                                              <p:pRg st="4" end="4"/>
                                            </p:txEl>
                                          </p:spTgt>
                                        </p:tgtEl>
                                        <p:attrNameLst>
                                          <p:attrName>style.visibility</p:attrName>
                                        </p:attrNameLst>
                                      </p:cBhvr>
                                      <p:to>
                                        <p:strVal val="visible"/>
                                      </p:to>
                                    </p:set>
                                    <p:anim calcmode="lin" valueType="num">
                                      <p:cBhvr additive="base">
                                        <p:cTn id="25" dur="1000" fill="hold"/>
                                        <p:tgtEl>
                                          <p:spTgt spid="137220">
                                            <p:txEl>
                                              <p:pRg st="4" end="4"/>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137220">
                                            <p:txEl>
                                              <p:pRg st="4" end="4"/>
                                            </p:txEl>
                                          </p:spTgt>
                                        </p:tgtEl>
                                        <p:attrNameLst>
                                          <p:attrName>ppt_y</p:attrName>
                                        </p:attrNameLst>
                                      </p:cBhvr>
                                      <p:tavLst>
                                        <p:tav tm="0">
                                          <p:val>
                                            <p:strVal val="1+#ppt_h/2"/>
                                          </p:val>
                                        </p:tav>
                                        <p:tav tm="100000">
                                          <p:val>
                                            <p:strVal val="#ppt_y"/>
                                          </p:val>
                                        </p:tav>
                                      </p:tavLst>
                                    </p:anim>
                                  </p:childTnLst>
                                </p:cTn>
                              </p:par>
                            </p:childTnLst>
                          </p:cTn>
                        </p:par>
                        <p:par>
                          <p:cTn id="27" fill="hold" nodeType="afterGroup">
                            <p:stCondLst>
                              <p:cond delay="4000"/>
                            </p:stCondLst>
                            <p:childTnLst>
                              <p:par>
                                <p:cTn id="28" presetID="2" presetClass="entr" presetSubtype="4" fill="hold" grpId="0" nodeType="afterEffect">
                                  <p:stCondLst>
                                    <p:cond delay="0"/>
                                  </p:stCondLst>
                                  <p:childTnLst>
                                    <p:set>
                                      <p:cBhvr>
                                        <p:cTn id="29" dur="1" fill="hold">
                                          <p:stCondLst>
                                            <p:cond delay="0"/>
                                          </p:stCondLst>
                                        </p:cTn>
                                        <p:tgtEl>
                                          <p:spTgt spid="137220">
                                            <p:txEl>
                                              <p:pRg st="5" end="5"/>
                                            </p:txEl>
                                          </p:spTgt>
                                        </p:tgtEl>
                                        <p:attrNameLst>
                                          <p:attrName>style.visibility</p:attrName>
                                        </p:attrNameLst>
                                      </p:cBhvr>
                                      <p:to>
                                        <p:strVal val="visible"/>
                                      </p:to>
                                    </p:set>
                                    <p:anim calcmode="lin" valueType="num">
                                      <p:cBhvr additive="base">
                                        <p:cTn id="30" dur="1000" fill="hold"/>
                                        <p:tgtEl>
                                          <p:spTgt spid="137220">
                                            <p:txEl>
                                              <p:pRg st="5" end="5"/>
                                            </p:txEl>
                                          </p:spTgt>
                                        </p:tgtEl>
                                        <p:attrNameLst>
                                          <p:attrName>ppt_x</p:attrName>
                                        </p:attrNameLst>
                                      </p:cBhvr>
                                      <p:tavLst>
                                        <p:tav tm="0">
                                          <p:val>
                                            <p:strVal val="#ppt_x"/>
                                          </p:val>
                                        </p:tav>
                                        <p:tav tm="100000">
                                          <p:val>
                                            <p:strVal val="#ppt_x"/>
                                          </p:val>
                                        </p:tav>
                                      </p:tavLst>
                                    </p:anim>
                                    <p:anim calcmode="lin" valueType="num">
                                      <p:cBhvr additive="base">
                                        <p:cTn id="31" dur="1000" fill="hold"/>
                                        <p:tgtEl>
                                          <p:spTgt spid="137220">
                                            <p:txEl>
                                              <p:pRg st="5" end="5"/>
                                            </p:txEl>
                                          </p:spTgt>
                                        </p:tgtEl>
                                        <p:attrNameLst>
                                          <p:attrName>ppt_y</p:attrName>
                                        </p:attrNameLst>
                                      </p:cBhvr>
                                      <p:tavLst>
                                        <p:tav tm="0">
                                          <p:val>
                                            <p:strVal val="1+#ppt_h/2"/>
                                          </p:val>
                                        </p:tav>
                                        <p:tav tm="100000">
                                          <p:val>
                                            <p:strVal val="#ppt_y"/>
                                          </p:val>
                                        </p:tav>
                                      </p:tavLst>
                                    </p:anim>
                                  </p:childTnLst>
                                </p:cTn>
                              </p:par>
                            </p:childTnLst>
                          </p:cTn>
                        </p:par>
                        <p:par>
                          <p:cTn id="32" fill="hold" nodeType="afterGroup">
                            <p:stCondLst>
                              <p:cond delay="5000"/>
                            </p:stCondLst>
                            <p:childTnLst>
                              <p:par>
                                <p:cTn id="33" presetID="2" presetClass="entr" presetSubtype="4" fill="hold" grpId="0" nodeType="afterEffect">
                                  <p:stCondLst>
                                    <p:cond delay="0"/>
                                  </p:stCondLst>
                                  <p:childTnLst>
                                    <p:set>
                                      <p:cBhvr>
                                        <p:cTn id="34" dur="1" fill="hold">
                                          <p:stCondLst>
                                            <p:cond delay="0"/>
                                          </p:stCondLst>
                                        </p:cTn>
                                        <p:tgtEl>
                                          <p:spTgt spid="137220">
                                            <p:txEl>
                                              <p:pRg st="7" end="7"/>
                                            </p:txEl>
                                          </p:spTgt>
                                        </p:tgtEl>
                                        <p:attrNameLst>
                                          <p:attrName>style.visibility</p:attrName>
                                        </p:attrNameLst>
                                      </p:cBhvr>
                                      <p:to>
                                        <p:strVal val="visible"/>
                                      </p:to>
                                    </p:set>
                                    <p:anim calcmode="lin" valueType="num">
                                      <p:cBhvr additive="base">
                                        <p:cTn id="35" dur="1000" fill="hold"/>
                                        <p:tgtEl>
                                          <p:spTgt spid="137220">
                                            <p:txEl>
                                              <p:pRg st="7" end="7"/>
                                            </p:txEl>
                                          </p:spTgt>
                                        </p:tgtEl>
                                        <p:attrNameLst>
                                          <p:attrName>ppt_x</p:attrName>
                                        </p:attrNameLst>
                                      </p:cBhvr>
                                      <p:tavLst>
                                        <p:tav tm="0">
                                          <p:val>
                                            <p:strVal val="#ppt_x"/>
                                          </p:val>
                                        </p:tav>
                                        <p:tav tm="100000">
                                          <p:val>
                                            <p:strVal val="#ppt_x"/>
                                          </p:val>
                                        </p:tav>
                                      </p:tavLst>
                                    </p:anim>
                                    <p:anim calcmode="lin" valueType="num">
                                      <p:cBhvr additive="base">
                                        <p:cTn id="36" dur="1000" fill="hold"/>
                                        <p:tgtEl>
                                          <p:spTgt spid="137220">
                                            <p:txEl>
                                              <p:pRg st="7" end="7"/>
                                            </p:txEl>
                                          </p:spTgt>
                                        </p:tgtEl>
                                        <p:attrNameLst>
                                          <p:attrName>ppt_y</p:attrName>
                                        </p:attrNameLst>
                                      </p:cBhvr>
                                      <p:tavLst>
                                        <p:tav tm="0">
                                          <p:val>
                                            <p:strVal val="1+#ppt_h/2"/>
                                          </p:val>
                                        </p:tav>
                                        <p:tav tm="100000">
                                          <p:val>
                                            <p:strVal val="#ppt_y"/>
                                          </p:val>
                                        </p:tav>
                                      </p:tavLst>
                                    </p:anim>
                                  </p:childTnLst>
                                </p:cTn>
                              </p:par>
                            </p:childTnLst>
                          </p:cTn>
                        </p:par>
                        <p:par>
                          <p:cTn id="37" fill="hold" nodeType="afterGroup">
                            <p:stCondLst>
                              <p:cond delay="6000"/>
                            </p:stCondLst>
                            <p:childTnLst>
                              <p:par>
                                <p:cTn id="38" presetID="2" presetClass="entr" presetSubtype="4" fill="hold" grpId="0" nodeType="afterEffect">
                                  <p:stCondLst>
                                    <p:cond delay="0"/>
                                  </p:stCondLst>
                                  <p:childTnLst>
                                    <p:set>
                                      <p:cBhvr>
                                        <p:cTn id="39" dur="1" fill="hold">
                                          <p:stCondLst>
                                            <p:cond delay="0"/>
                                          </p:stCondLst>
                                        </p:cTn>
                                        <p:tgtEl>
                                          <p:spTgt spid="137220">
                                            <p:txEl>
                                              <p:pRg st="9" end="9"/>
                                            </p:txEl>
                                          </p:spTgt>
                                        </p:tgtEl>
                                        <p:attrNameLst>
                                          <p:attrName>style.visibility</p:attrName>
                                        </p:attrNameLst>
                                      </p:cBhvr>
                                      <p:to>
                                        <p:strVal val="visible"/>
                                      </p:to>
                                    </p:set>
                                    <p:anim calcmode="lin" valueType="num">
                                      <p:cBhvr additive="base">
                                        <p:cTn id="40" dur="1000" fill="hold"/>
                                        <p:tgtEl>
                                          <p:spTgt spid="137220">
                                            <p:txEl>
                                              <p:pRg st="9" end="9"/>
                                            </p:txEl>
                                          </p:spTgt>
                                        </p:tgtEl>
                                        <p:attrNameLst>
                                          <p:attrName>ppt_x</p:attrName>
                                        </p:attrNameLst>
                                      </p:cBhvr>
                                      <p:tavLst>
                                        <p:tav tm="0">
                                          <p:val>
                                            <p:strVal val="#ppt_x"/>
                                          </p:val>
                                        </p:tav>
                                        <p:tav tm="100000">
                                          <p:val>
                                            <p:strVal val="#ppt_x"/>
                                          </p:val>
                                        </p:tav>
                                      </p:tavLst>
                                    </p:anim>
                                    <p:anim calcmode="lin" valueType="num">
                                      <p:cBhvr additive="base">
                                        <p:cTn id="41" dur="1000" fill="hold"/>
                                        <p:tgtEl>
                                          <p:spTgt spid="137220">
                                            <p:txEl>
                                              <p:pRg st="9" end="9"/>
                                            </p:txEl>
                                          </p:spTgt>
                                        </p:tgtEl>
                                        <p:attrNameLst>
                                          <p:attrName>ppt_y</p:attrName>
                                        </p:attrNameLst>
                                      </p:cBhvr>
                                      <p:tavLst>
                                        <p:tav tm="0">
                                          <p:val>
                                            <p:strVal val="1+#ppt_h/2"/>
                                          </p:val>
                                        </p:tav>
                                        <p:tav tm="100000">
                                          <p:val>
                                            <p:strVal val="#ppt_y"/>
                                          </p:val>
                                        </p:tav>
                                      </p:tavLst>
                                    </p:anim>
                                  </p:childTnLst>
                                </p:cTn>
                              </p:par>
                            </p:childTnLst>
                          </p:cTn>
                        </p:par>
                        <p:par>
                          <p:cTn id="42" fill="hold" nodeType="afterGroup">
                            <p:stCondLst>
                              <p:cond delay="7000"/>
                            </p:stCondLst>
                            <p:childTnLst>
                              <p:par>
                                <p:cTn id="43" presetID="2" presetClass="entr" presetSubtype="4" fill="hold" grpId="0" nodeType="afterEffect">
                                  <p:stCondLst>
                                    <p:cond delay="0"/>
                                  </p:stCondLst>
                                  <p:childTnLst>
                                    <p:set>
                                      <p:cBhvr>
                                        <p:cTn id="44" dur="1" fill="hold">
                                          <p:stCondLst>
                                            <p:cond delay="0"/>
                                          </p:stCondLst>
                                        </p:cTn>
                                        <p:tgtEl>
                                          <p:spTgt spid="137220">
                                            <p:txEl>
                                              <p:pRg st="11" end="11"/>
                                            </p:txEl>
                                          </p:spTgt>
                                        </p:tgtEl>
                                        <p:attrNameLst>
                                          <p:attrName>style.visibility</p:attrName>
                                        </p:attrNameLst>
                                      </p:cBhvr>
                                      <p:to>
                                        <p:strVal val="visible"/>
                                      </p:to>
                                    </p:set>
                                    <p:anim calcmode="lin" valueType="num">
                                      <p:cBhvr additive="base">
                                        <p:cTn id="45" dur="1000" fill="hold"/>
                                        <p:tgtEl>
                                          <p:spTgt spid="137220">
                                            <p:txEl>
                                              <p:pRg st="11" end="11"/>
                                            </p:txEl>
                                          </p:spTgt>
                                        </p:tgtEl>
                                        <p:attrNameLst>
                                          <p:attrName>ppt_x</p:attrName>
                                        </p:attrNameLst>
                                      </p:cBhvr>
                                      <p:tavLst>
                                        <p:tav tm="0">
                                          <p:val>
                                            <p:strVal val="#ppt_x"/>
                                          </p:val>
                                        </p:tav>
                                        <p:tav tm="100000">
                                          <p:val>
                                            <p:strVal val="#ppt_x"/>
                                          </p:val>
                                        </p:tav>
                                      </p:tavLst>
                                    </p:anim>
                                    <p:anim calcmode="lin" valueType="num">
                                      <p:cBhvr additive="base">
                                        <p:cTn id="46" dur="1000" fill="hold"/>
                                        <p:tgtEl>
                                          <p:spTgt spid="137220">
                                            <p:txEl>
                                              <p:pRg st="11" end="11"/>
                                            </p:txEl>
                                          </p:spTgt>
                                        </p:tgtEl>
                                        <p:attrNameLst>
                                          <p:attrName>ppt_y</p:attrName>
                                        </p:attrNameLst>
                                      </p:cBhvr>
                                      <p:tavLst>
                                        <p:tav tm="0">
                                          <p:val>
                                            <p:strVal val="1+#ppt_h/2"/>
                                          </p:val>
                                        </p:tav>
                                        <p:tav tm="100000">
                                          <p:val>
                                            <p:strVal val="#ppt_y"/>
                                          </p:val>
                                        </p:tav>
                                      </p:tavLst>
                                    </p:anim>
                                  </p:childTnLst>
                                </p:cTn>
                              </p:par>
                            </p:childTnLst>
                          </p:cTn>
                        </p:par>
                        <p:par>
                          <p:cTn id="47" fill="hold" nodeType="afterGroup">
                            <p:stCondLst>
                              <p:cond delay="8000"/>
                            </p:stCondLst>
                            <p:childTnLst>
                              <p:par>
                                <p:cTn id="48" presetID="2" presetClass="entr" presetSubtype="4" fill="hold" grpId="0" nodeType="afterEffect">
                                  <p:stCondLst>
                                    <p:cond delay="0"/>
                                  </p:stCondLst>
                                  <p:childTnLst>
                                    <p:set>
                                      <p:cBhvr>
                                        <p:cTn id="49" dur="1" fill="hold">
                                          <p:stCondLst>
                                            <p:cond delay="0"/>
                                          </p:stCondLst>
                                        </p:cTn>
                                        <p:tgtEl>
                                          <p:spTgt spid="137220">
                                            <p:txEl>
                                              <p:pRg st="13" end="13"/>
                                            </p:txEl>
                                          </p:spTgt>
                                        </p:tgtEl>
                                        <p:attrNameLst>
                                          <p:attrName>style.visibility</p:attrName>
                                        </p:attrNameLst>
                                      </p:cBhvr>
                                      <p:to>
                                        <p:strVal val="visible"/>
                                      </p:to>
                                    </p:set>
                                    <p:anim calcmode="lin" valueType="num">
                                      <p:cBhvr additive="base">
                                        <p:cTn id="50" dur="1000" fill="hold"/>
                                        <p:tgtEl>
                                          <p:spTgt spid="137220">
                                            <p:txEl>
                                              <p:pRg st="13" end="13"/>
                                            </p:txEl>
                                          </p:spTgt>
                                        </p:tgtEl>
                                        <p:attrNameLst>
                                          <p:attrName>ppt_x</p:attrName>
                                        </p:attrNameLst>
                                      </p:cBhvr>
                                      <p:tavLst>
                                        <p:tav tm="0">
                                          <p:val>
                                            <p:strVal val="#ppt_x"/>
                                          </p:val>
                                        </p:tav>
                                        <p:tav tm="100000">
                                          <p:val>
                                            <p:strVal val="#ppt_x"/>
                                          </p:val>
                                        </p:tav>
                                      </p:tavLst>
                                    </p:anim>
                                    <p:anim calcmode="lin" valueType="num">
                                      <p:cBhvr additive="base">
                                        <p:cTn id="51" dur="1000" fill="hold"/>
                                        <p:tgtEl>
                                          <p:spTgt spid="137220">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1" presetClass="entr" presetSubtype="0" fill="hold" nodeType="clickEffect">
                                  <p:stCondLst>
                                    <p:cond delay="0"/>
                                  </p:stCondLst>
                                  <p:childTnLst>
                                    <p:set>
                                      <p:cBhvr>
                                        <p:cTn id="55" dur="1" fill="hold">
                                          <p:stCondLst>
                                            <p:cond delay="0"/>
                                          </p:stCondLst>
                                        </p:cTn>
                                        <p:tgtEl>
                                          <p:spTgt spid="2"/>
                                        </p:tgtEl>
                                        <p:attrNameLst>
                                          <p:attrName>style.visibility</p:attrName>
                                        </p:attrNameLst>
                                      </p:cBhvr>
                                      <p:to>
                                        <p:strVal val="visible"/>
                                      </p:to>
                                    </p:set>
                                  </p:childTnLst>
                                </p:cTn>
                              </p:par>
                            </p:childTnLst>
                          </p:cTn>
                        </p:par>
                        <p:par>
                          <p:cTn id="56" fill="hold" nodeType="afterGroup">
                            <p:stCondLst>
                              <p:cond delay="0"/>
                            </p:stCondLst>
                            <p:childTnLst>
                              <p:par>
                                <p:cTn id="57" presetID="2" presetClass="entr" presetSubtype="4" fill="hold" grpId="0" nodeType="afterEffect">
                                  <p:stCondLst>
                                    <p:cond delay="0"/>
                                  </p:stCondLst>
                                  <p:childTnLst>
                                    <p:set>
                                      <p:cBhvr>
                                        <p:cTn id="58" dur="1" fill="hold">
                                          <p:stCondLst>
                                            <p:cond delay="0"/>
                                          </p:stCondLst>
                                        </p:cTn>
                                        <p:tgtEl>
                                          <p:spTgt spid="137218">
                                            <p:txEl>
                                              <p:pRg st="0" end="0"/>
                                            </p:txEl>
                                          </p:spTgt>
                                        </p:tgtEl>
                                        <p:attrNameLst>
                                          <p:attrName>style.visibility</p:attrName>
                                        </p:attrNameLst>
                                      </p:cBhvr>
                                      <p:to>
                                        <p:strVal val="visible"/>
                                      </p:to>
                                    </p:set>
                                    <p:anim calcmode="lin" valueType="num">
                                      <p:cBhvr additive="base">
                                        <p:cTn id="59" dur="1000" fill="hold"/>
                                        <p:tgtEl>
                                          <p:spTgt spid="137218">
                                            <p:txEl>
                                              <p:pRg st="0" end="0"/>
                                            </p:txEl>
                                          </p:spTgt>
                                        </p:tgtEl>
                                        <p:attrNameLst>
                                          <p:attrName>ppt_x</p:attrName>
                                        </p:attrNameLst>
                                      </p:cBhvr>
                                      <p:tavLst>
                                        <p:tav tm="0">
                                          <p:val>
                                            <p:strVal val="#ppt_x"/>
                                          </p:val>
                                        </p:tav>
                                        <p:tav tm="100000">
                                          <p:val>
                                            <p:strVal val="#ppt_x"/>
                                          </p:val>
                                        </p:tav>
                                      </p:tavLst>
                                    </p:anim>
                                    <p:anim calcmode="lin" valueType="num">
                                      <p:cBhvr additive="base">
                                        <p:cTn id="60" dur="1000" fill="hold"/>
                                        <p:tgtEl>
                                          <p:spTgt spid="137218">
                                            <p:txEl>
                                              <p:pRg st="0" end="0"/>
                                            </p:txEl>
                                          </p:spTgt>
                                        </p:tgtEl>
                                        <p:attrNameLst>
                                          <p:attrName>ppt_y</p:attrName>
                                        </p:attrNameLst>
                                      </p:cBhvr>
                                      <p:tavLst>
                                        <p:tav tm="0">
                                          <p:val>
                                            <p:strVal val="1+#ppt_h/2"/>
                                          </p:val>
                                        </p:tav>
                                        <p:tav tm="100000">
                                          <p:val>
                                            <p:strVal val="#ppt_y"/>
                                          </p:val>
                                        </p:tav>
                                      </p:tavLst>
                                    </p:anim>
                                  </p:childTnLst>
                                </p:cTn>
                              </p:par>
                            </p:childTnLst>
                          </p:cTn>
                        </p:par>
                        <p:par>
                          <p:cTn id="61" fill="hold" nodeType="afterGroup">
                            <p:stCondLst>
                              <p:cond delay="1000"/>
                            </p:stCondLst>
                            <p:childTnLst>
                              <p:par>
                                <p:cTn id="62" presetID="2" presetClass="entr" presetSubtype="4" fill="hold" grpId="0" nodeType="afterEffect">
                                  <p:stCondLst>
                                    <p:cond delay="0"/>
                                  </p:stCondLst>
                                  <p:childTnLst>
                                    <p:set>
                                      <p:cBhvr>
                                        <p:cTn id="63" dur="1" fill="hold">
                                          <p:stCondLst>
                                            <p:cond delay="0"/>
                                          </p:stCondLst>
                                        </p:cTn>
                                        <p:tgtEl>
                                          <p:spTgt spid="137218">
                                            <p:txEl>
                                              <p:pRg st="1" end="1"/>
                                            </p:txEl>
                                          </p:spTgt>
                                        </p:tgtEl>
                                        <p:attrNameLst>
                                          <p:attrName>style.visibility</p:attrName>
                                        </p:attrNameLst>
                                      </p:cBhvr>
                                      <p:to>
                                        <p:strVal val="visible"/>
                                      </p:to>
                                    </p:set>
                                    <p:anim calcmode="lin" valueType="num">
                                      <p:cBhvr additive="base">
                                        <p:cTn id="64" dur="1000" fill="hold"/>
                                        <p:tgtEl>
                                          <p:spTgt spid="137218">
                                            <p:txEl>
                                              <p:pRg st="1" end="1"/>
                                            </p:txEl>
                                          </p:spTgt>
                                        </p:tgtEl>
                                        <p:attrNameLst>
                                          <p:attrName>ppt_x</p:attrName>
                                        </p:attrNameLst>
                                      </p:cBhvr>
                                      <p:tavLst>
                                        <p:tav tm="0">
                                          <p:val>
                                            <p:strVal val="#ppt_x"/>
                                          </p:val>
                                        </p:tav>
                                        <p:tav tm="100000">
                                          <p:val>
                                            <p:strVal val="#ppt_x"/>
                                          </p:val>
                                        </p:tav>
                                      </p:tavLst>
                                    </p:anim>
                                    <p:anim calcmode="lin" valueType="num">
                                      <p:cBhvr additive="base">
                                        <p:cTn id="65" dur="1000" fill="hold"/>
                                        <p:tgtEl>
                                          <p:spTgt spid="137218">
                                            <p:txEl>
                                              <p:pRg st="1" end="1"/>
                                            </p:txEl>
                                          </p:spTgt>
                                        </p:tgtEl>
                                        <p:attrNameLst>
                                          <p:attrName>ppt_y</p:attrName>
                                        </p:attrNameLst>
                                      </p:cBhvr>
                                      <p:tavLst>
                                        <p:tav tm="0">
                                          <p:val>
                                            <p:strVal val="1+#ppt_h/2"/>
                                          </p:val>
                                        </p:tav>
                                        <p:tav tm="100000">
                                          <p:val>
                                            <p:strVal val="#ppt_y"/>
                                          </p:val>
                                        </p:tav>
                                      </p:tavLst>
                                    </p:anim>
                                  </p:childTnLst>
                                </p:cTn>
                              </p:par>
                            </p:childTnLst>
                          </p:cTn>
                        </p:par>
                        <p:par>
                          <p:cTn id="66" fill="hold" nodeType="afterGroup">
                            <p:stCondLst>
                              <p:cond delay="2000"/>
                            </p:stCondLst>
                            <p:childTnLst>
                              <p:par>
                                <p:cTn id="67" presetID="2" presetClass="entr" presetSubtype="4" fill="hold" grpId="0" nodeType="afterEffect">
                                  <p:stCondLst>
                                    <p:cond delay="0"/>
                                  </p:stCondLst>
                                  <p:childTnLst>
                                    <p:set>
                                      <p:cBhvr>
                                        <p:cTn id="68" dur="1" fill="hold">
                                          <p:stCondLst>
                                            <p:cond delay="0"/>
                                          </p:stCondLst>
                                        </p:cTn>
                                        <p:tgtEl>
                                          <p:spTgt spid="137218">
                                            <p:txEl>
                                              <p:pRg st="3" end="3"/>
                                            </p:txEl>
                                          </p:spTgt>
                                        </p:tgtEl>
                                        <p:attrNameLst>
                                          <p:attrName>style.visibility</p:attrName>
                                        </p:attrNameLst>
                                      </p:cBhvr>
                                      <p:to>
                                        <p:strVal val="visible"/>
                                      </p:to>
                                    </p:set>
                                    <p:anim calcmode="lin" valueType="num">
                                      <p:cBhvr additive="base">
                                        <p:cTn id="69" dur="1000" fill="hold"/>
                                        <p:tgtEl>
                                          <p:spTgt spid="137218">
                                            <p:txEl>
                                              <p:pRg st="3" end="3"/>
                                            </p:txEl>
                                          </p:spTgt>
                                        </p:tgtEl>
                                        <p:attrNameLst>
                                          <p:attrName>ppt_x</p:attrName>
                                        </p:attrNameLst>
                                      </p:cBhvr>
                                      <p:tavLst>
                                        <p:tav tm="0">
                                          <p:val>
                                            <p:strVal val="#ppt_x"/>
                                          </p:val>
                                        </p:tav>
                                        <p:tav tm="100000">
                                          <p:val>
                                            <p:strVal val="#ppt_x"/>
                                          </p:val>
                                        </p:tav>
                                      </p:tavLst>
                                    </p:anim>
                                    <p:anim calcmode="lin" valueType="num">
                                      <p:cBhvr additive="base">
                                        <p:cTn id="70" dur="1000" fill="hold"/>
                                        <p:tgtEl>
                                          <p:spTgt spid="137218">
                                            <p:txEl>
                                              <p:pRg st="3" end="3"/>
                                            </p:txEl>
                                          </p:spTgt>
                                        </p:tgtEl>
                                        <p:attrNameLst>
                                          <p:attrName>ppt_y</p:attrName>
                                        </p:attrNameLst>
                                      </p:cBhvr>
                                      <p:tavLst>
                                        <p:tav tm="0">
                                          <p:val>
                                            <p:strVal val="1+#ppt_h/2"/>
                                          </p:val>
                                        </p:tav>
                                        <p:tav tm="100000">
                                          <p:val>
                                            <p:strVal val="#ppt_y"/>
                                          </p:val>
                                        </p:tav>
                                      </p:tavLst>
                                    </p:anim>
                                  </p:childTnLst>
                                </p:cTn>
                              </p:par>
                            </p:childTnLst>
                          </p:cTn>
                        </p:par>
                        <p:par>
                          <p:cTn id="71" fill="hold" nodeType="afterGroup">
                            <p:stCondLst>
                              <p:cond delay="3000"/>
                            </p:stCondLst>
                            <p:childTnLst>
                              <p:par>
                                <p:cTn id="72" presetID="2" presetClass="entr" presetSubtype="4" fill="hold" grpId="0" nodeType="afterEffect">
                                  <p:stCondLst>
                                    <p:cond delay="0"/>
                                  </p:stCondLst>
                                  <p:childTnLst>
                                    <p:set>
                                      <p:cBhvr>
                                        <p:cTn id="73" dur="1" fill="hold">
                                          <p:stCondLst>
                                            <p:cond delay="0"/>
                                          </p:stCondLst>
                                        </p:cTn>
                                        <p:tgtEl>
                                          <p:spTgt spid="137218">
                                            <p:txEl>
                                              <p:pRg st="5" end="5"/>
                                            </p:txEl>
                                          </p:spTgt>
                                        </p:tgtEl>
                                        <p:attrNameLst>
                                          <p:attrName>style.visibility</p:attrName>
                                        </p:attrNameLst>
                                      </p:cBhvr>
                                      <p:to>
                                        <p:strVal val="visible"/>
                                      </p:to>
                                    </p:set>
                                    <p:anim calcmode="lin" valueType="num">
                                      <p:cBhvr additive="base">
                                        <p:cTn id="74" dur="1000" fill="hold"/>
                                        <p:tgtEl>
                                          <p:spTgt spid="137218">
                                            <p:txEl>
                                              <p:pRg st="5" end="5"/>
                                            </p:txEl>
                                          </p:spTgt>
                                        </p:tgtEl>
                                        <p:attrNameLst>
                                          <p:attrName>ppt_x</p:attrName>
                                        </p:attrNameLst>
                                      </p:cBhvr>
                                      <p:tavLst>
                                        <p:tav tm="0">
                                          <p:val>
                                            <p:strVal val="#ppt_x"/>
                                          </p:val>
                                        </p:tav>
                                        <p:tav tm="100000">
                                          <p:val>
                                            <p:strVal val="#ppt_x"/>
                                          </p:val>
                                        </p:tav>
                                      </p:tavLst>
                                    </p:anim>
                                    <p:anim calcmode="lin" valueType="num">
                                      <p:cBhvr additive="base">
                                        <p:cTn id="75" dur="1000" fill="hold"/>
                                        <p:tgtEl>
                                          <p:spTgt spid="137218">
                                            <p:txEl>
                                              <p:pRg st="5" end="5"/>
                                            </p:txEl>
                                          </p:spTgt>
                                        </p:tgtEl>
                                        <p:attrNameLst>
                                          <p:attrName>ppt_y</p:attrName>
                                        </p:attrNameLst>
                                      </p:cBhvr>
                                      <p:tavLst>
                                        <p:tav tm="0">
                                          <p:val>
                                            <p:strVal val="1+#ppt_h/2"/>
                                          </p:val>
                                        </p:tav>
                                        <p:tav tm="100000">
                                          <p:val>
                                            <p:strVal val="#ppt_y"/>
                                          </p:val>
                                        </p:tav>
                                      </p:tavLst>
                                    </p:anim>
                                  </p:childTnLst>
                                </p:cTn>
                              </p:par>
                            </p:childTnLst>
                          </p:cTn>
                        </p:par>
                        <p:par>
                          <p:cTn id="76" fill="hold" nodeType="afterGroup">
                            <p:stCondLst>
                              <p:cond delay="4000"/>
                            </p:stCondLst>
                            <p:childTnLst>
                              <p:par>
                                <p:cTn id="77" presetID="2" presetClass="entr" presetSubtype="4" fill="hold" grpId="0" nodeType="afterEffect">
                                  <p:stCondLst>
                                    <p:cond delay="0"/>
                                  </p:stCondLst>
                                  <p:childTnLst>
                                    <p:set>
                                      <p:cBhvr>
                                        <p:cTn id="78" dur="1" fill="hold">
                                          <p:stCondLst>
                                            <p:cond delay="0"/>
                                          </p:stCondLst>
                                        </p:cTn>
                                        <p:tgtEl>
                                          <p:spTgt spid="137218">
                                            <p:txEl>
                                              <p:pRg st="6" end="6"/>
                                            </p:txEl>
                                          </p:spTgt>
                                        </p:tgtEl>
                                        <p:attrNameLst>
                                          <p:attrName>style.visibility</p:attrName>
                                        </p:attrNameLst>
                                      </p:cBhvr>
                                      <p:to>
                                        <p:strVal val="visible"/>
                                      </p:to>
                                    </p:set>
                                    <p:anim calcmode="lin" valueType="num">
                                      <p:cBhvr additive="base">
                                        <p:cTn id="79" dur="1000" fill="hold"/>
                                        <p:tgtEl>
                                          <p:spTgt spid="137218">
                                            <p:txEl>
                                              <p:pRg st="6" end="6"/>
                                            </p:txEl>
                                          </p:spTgt>
                                        </p:tgtEl>
                                        <p:attrNameLst>
                                          <p:attrName>ppt_x</p:attrName>
                                        </p:attrNameLst>
                                      </p:cBhvr>
                                      <p:tavLst>
                                        <p:tav tm="0">
                                          <p:val>
                                            <p:strVal val="#ppt_x"/>
                                          </p:val>
                                        </p:tav>
                                        <p:tav tm="100000">
                                          <p:val>
                                            <p:strVal val="#ppt_x"/>
                                          </p:val>
                                        </p:tav>
                                      </p:tavLst>
                                    </p:anim>
                                    <p:anim calcmode="lin" valueType="num">
                                      <p:cBhvr additive="base">
                                        <p:cTn id="80" dur="1000" fill="hold"/>
                                        <p:tgtEl>
                                          <p:spTgt spid="137218">
                                            <p:txEl>
                                              <p:pRg st="6" end="6"/>
                                            </p:txEl>
                                          </p:spTgt>
                                        </p:tgtEl>
                                        <p:attrNameLst>
                                          <p:attrName>ppt_y</p:attrName>
                                        </p:attrNameLst>
                                      </p:cBhvr>
                                      <p:tavLst>
                                        <p:tav tm="0">
                                          <p:val>
                                            <p:strVal val="1+#ppt_h/2"/>
                                          </p:val>
                                        </p:tav>
                                        <p:tav tm="100000">
                                          <p:val>
                                            <p:strVal val="#ppt_y"/>
                                          </p:val>
                                        </p:tav>
                                      </p:tavLst>
                                    </p:anim>
                                  </p:childTnLst>
                                </p:cTn>
                              </p:par>
                            </p:childTnLst>
                          </p:cTn>
                        </p:par>
                        <p:par>
                          <p:cTn id="81" fill="hold" nodeType="afterGroup">
                            <p:stCondLst>
                              <p:cond delay="5000"/>
                            </p:stCondLst>
                            <p:childTnLst>
                              <p:par>
                                <p:cTn id="82" presetID="2" presetClass="entr" presetSubtype="4" fill="hold" grpId="0" nodeType="afterEffect">
                                  <p:stCondLst>
                                    <p:cond delay="0"/>
                                  </p:stCondLst>
                                  <p:childTnLst>
                                    <p:set>
                                      <p:cBhvr>
                                        <p:cTn id="83" dur="1" fill="hold">
                                          <p:stCondLst>
                                            <p:cond delay="0"/>
                                          </p:stCondLst>
                                        </p:cTn>
                                        <p:tgtEl>
                                          <p:spTgt spid="137218">
                                            <p:txEl>
                                              <p:pRg st="7" end="7"/>
                                            </p:txEl>
                                          </p:spTgt>
                                        </p:tgtEl>
                                        <p:attrNameLst>
                                          <p:attrName>style.visibility</p:attrName>
                                        </p:attrNameLst>
                                      </p:cBhvr>
                                      <p:to>
                                        <p:strVal val="visible"/>
                                      </p:to>
                                    </p:set>
                                    <p:anim calcmode="lin" valueType="num">
                                      <p:cBhvr additive="base">
                                        <p:cTn id="84" dur="1000" fill="hold"/>
                                        <p:tgtEl>
                                          <p:spTgt spid="137218">
                                            <p:txEl>
                                              <p:pRg st="7" end="7"/>
                                            </p:txEl>
                                          </p:spTgt>
                                        </p:tgtEl>
                                        <p:attrNameLst>
                                          <p:attrName>ppt_x</p:attrName>
                                        </p:attrNameLst>
                                      </p:cBhvr>
                                      <p:tavLst>
                                        <p:tav tm="0">
                                          <p:val>
                                            <p:strVal val="#ppt_x"/>
                                          </p:val>
                                        </p:tav>
                                        <p:tav tm="100000">
                                          <p:val>
                                            <p:strVal val="#ppt_x"/>
                                          </p:val>
                                        </p:tav>
                                      </p:tavLst>
                                    </p:anim>
                                    <p:anim calcmode="lin" valueType="num">
                                      <p:cBhvr additive="base">
                                        <p:cTn id="85" dur="1000" fill="hold"/>
                                        <p:tgtEl>
                                          <p:spTgt spid="137218">
                                            <p:txEl>
                                              <p:pRg st="7" end="7"/>
                                            </p:txEl>
                                          </p:spTgt>
                                        </p:tgtEl>
                                        <p:attrNameLst>
                                          <p:attrName>ppt_y</p:attrName>
                                        </p:attrNameLst>
                                      </p:cBhvr>
                                      <p:tavLst>
                                        <p:tav tm="0">
                                          <p:val>
                                            <p:strVal val="1+#ppt_h/2"/>
                                          </p:val>
                                        </p:tav>
                                        <p:tav tm="100000">
                                          <p:val>
                                            <p:strVal val="#ppt_y"/>
                                          </p:val>
                                        </p:tav>
                                      </p:tavLst>
                                    </p:anim>
                                  </p:childTnLst>
                                </p:cTn>
                              </p:par>
                            </p:childTnLst>
                          </p:cTn>
                        </p:par>
                        <p:par>
                          <p:cTn id="86" fill="hold" nodeType="afterGroup">
                            <p:stCondLst>
                              <p:cond delay="6000"/>
                            </p:stCondLst>
                            <p:childTnLst>
                              <p:par>
                                <p:cTn id="87" presetID="2" presetClass="entr" presetSubtype="4" fill="hold" grpId="0" nodeType="afterEffect">
                                  <p:stCondLst>
                                    <p:cond delay="0"/>
                                  </p:stCondLst>
                                  <p:childTnLst>
                                    <p:set>
                                      <p:cBhvr>
                                        <p:cTn id="88" dur="1" fill="hold">
                                          <p:stCondLst>
                                            <p:cond delay="0"/>
                                          </p:stCondLst>
                                        </p:cTn>
                                        <p:tgtEl>
                                          <p:spTgt spid="137218">
                                            <p:txEl>
                                              <p:pRg st="9" end="9"/>
                                            </p:txEl>
                                          </p:spTgt>
                                        </p:tgtEl>
                                        <p:attrNameLst>
                                          <p:attrName>style.visibility</p:attrName>
                                        </p:attrNameLst>
                                      </p:cBhvr>
                                      <p:to>
                                        <p:strVal val="visible"/>
                                      </p:to>
                                    </p:set>
                                    <p:anim calcmode="lin" valueType="num">
                                      <p:cBhvr additive="base">
                                        <p:cTn id="89" dur="1000" fill="hold"/>
                                        <p:tgtEl>
                                          <p:spTgt spid="137218">
                                            <p:txEl>
                                              <p:pRg st="9" end="9"/>
                                            </p:txEl>
                                          </p:spTgt>
                                        </p:tgtEl>
                                        <p:attrNameLst>
                                          <p:attrName>ppt_x</p:attrName>
                                        </p:attrNameLst>
                                      </p:cBhvr>
                                      <p:tavLst>
                                        <p:tav tm="0">
                                          <p:val>
                                            <p:strVal val="#ppt_x"/>
                                          </p:val>
                                        </p:tav>
                                        <p:tav tm="100000">
                                          <p:val>
                                            <p:strVal val="#ppt_x"/>
                                          </p:val>
                                        </p:tav>
                                      </p:tavLst>
                                    </p:anim>
                                    <p:anim calcmode="lin" valueType="num">
                                      <p:cBhvr additive="base">
                                        <p:cTn id="90" dur="1000" fill="hold"/>
                                        <p:tgtEl>
                                          <p:spTgt spid="137218">
                                            <p:txEl>
                                              <p:pRg st="9" end="9"/>
                                            </p:txEl>
                                          </p:spTgt>
                                        </p:tgtEl>
                                        <p:attrNameLst>
                                          <p:attrName>ppt_y</p:attrName>
                                        </p:attrNameLst>
                                      </p:cBhvr>
                                      <p:tavLst>
                                        <p:tav tm="0">
                                          <p:val>
                                            <p:strVal val="1+#ppt_h/2"/>
                                          </p:val>
                                        </p:tav>
                                        <p:tav tm="100000">
                                          <p:val>
                                            <p:strVal val="#ppt_y"/>
                                          </p:val>
                                        </p:tav>
                                      </p:tavLst>
                                    </p:anim>
                                  </p:childTnLst>
                                </p:cTn>
                              </p:par>
                            </p:childTnLst>
                          </p:cTn>
                        </p:par>
                        <p:par>
                          <p:cTn id="91" fill="hold" nodeType="afterGroup">
                            <p:stCondLst>
                              <p:cond delay="7000"/>
                            </p:stCondLst>
                            <p:childTnLst>
                              <p:par>
                                <p:cTn id="92" presetID="2" presetClass="entr" presetSubtype="4" fill="hold" grpId="0" nodeType="afterEffect">
                                  <p:stCondLst>
                                    <p:cond delay="0"/>
                                  </p:stCondLst>
                                  <p:childTnLst>
                                    <p:set>
                                      <p:cBhvr>
                                        <p:cTn id="93" dur="1" fill="hold">
                                          <p:stCondLst>
                                            <p:cond delay="0"/>
                                          </p:stCondLst>
                                        </p:cTn>
                                        <p:tgtEl>
                                          <p:spTgt spid="137218">
                                            <p:txEl>
                                              <p:pRg st="11" end="11"/>
                                            </p:txEl>
                                          </p:spTgt>
                                        </p:tgtEl>
                                        <p:attrNameLst>
                                          <p:attrName>style.visibility</p:attrName>
                                        </p:attrNameLst>
                                      </p:cBhvr>
                                      <p:to>
                                        <p:strVal val="visible"/>
                                      </p:to>
                                    </p:set>
                                    <p:anim calcmode="lin" valueType="num">
                                      <p:cBhvr additive="base">
                                        <p:cTn id="94" dur="1000" fill="hold"/>
                                        <p:tgtEl>
                                          <p:spTgt spid="137218">
                                            <p:txEl>
                                              <p:pRg st="11" end="11"/>
                                            </p:txEl>
                                          </p:spTgt>
                                        </p:tgtEl>
                                        <p:attrNameLst>
                                          <p:attrName>ppt_x</p:attrName>
                                        </p:attrNameLst>
                                      </p:cBhvr>
                                      <p:tavLst>
                                        <p:tav tm="0">
                                          <p:val>
                                            <p:strVal val="#ppt_x"/>
                                          </p:val>
                                        </p:tav>
                                        <p:tav tm="100000">
                                          <p:val>
                                            <p:strVal val="#ppt_x"/>
                                          </p:val>
                                        </p:tav>
                                      </p:tavLst>
                                    </p:anim>
                                    <p:anim calcmode="lin" valueType="num">
                                      <p:cBhvr additive="base">
                                        <p:cTn id="95" dur="1000" fill="hold"/>
                                        <p:tgtEl>
                                          <p:spTgt spid="137218">
                                            <p:txEl>
                                              <p:pRg st="11" end="11"/>
                                            </p:txEl>
                                          </p:spTgt>
                                        </p:tgtEl>
                                        <p:attrNameLst>
                                          <p:attrName>ppt_y</p:attrName>
                                        </p:attrNameLst>
                                      </p:cBhvr>
                                      <p:tavLst>
                                        <p:tav tm="0">
                                          <p:val>
                                            <p:strVal val="1+#ppt_h/2"/>
                                          </p:val>
                                        </p:tav>
                                        <p:tav tm="100000">
                                          <p:val>
                                            <p:strVal val="#ppt_y"/>
                                          </p:val>
                                        </p:tav>
                                      </p:tavLst>
                                    </p:anim>
                                  </p:childTnLst>
                                </p:cTn>
                              </p:par>
                            </p:childTnLst>
                          </p:cTn>
                        </p:par>
                        <p:par>
                          <p:cTn id="96" fill="hold" nodeType="afterGroup">
                            <p:stCondLst>
                              <p:cond delay="8000"/>
                            </p:stCondLst>
                            <p:childTnLst>
                              <p:par>
                                <p:cTn id="97" presetID="2" presetClass="entr" presetSubtype="4" fill="hold" grpId="0" nodeType="afterEffect">
                                  <p:stCondLst>
                                    <p:cond delay="0"/>
                                  </p:stCondLst>
                                  <p:childTnLst>
                                    <p:set>
                                      <p:cBhvr>
                                        <p:cTn id="98" dur="1" fill="hold">
                                          <p:stCondLst>
                                            <p:cond delay="0"/>
                                          </p:stCondLst>
                                        </p:cTn>
                                        <p:tgtEl>
                                          <p:spTgt spid="137218">
                                            <p:txEl>
                                              <p:pRg st="13" end="13"/>
                                            </p:txEl>
                                          </p:spTgt>
                                        </p:tgtEl>
                                        <p:attrNameLst>
                                          <p:attrName>style.visibility</p:attrName>
                                        </p:attrNameLst>
                                      </p:cBhvr>
                                      <p:to>
                                        <p:strVal val="visible"/>
                                      </p:to>
                                    </p:set>
                                    <p:anim calcmode="lin" valueType="num">
                                      <p:cBhvr additive="base">
                                        <p:cTn id="99" dur="1000" fill="hold"/>
                                        <p:tgtEl>
                                          <p:spTgt spid="137218">
                                            <p:txEl>
                                              <p:pRg st="13" end="13"/>
                                            </p:txEl>
                                          </p:spTgt>
                                        </p:tgtEl>
                                        <p:attrNameLst>
                                          <p:attrName>ppt_x</p:attrName>
                                        </p:attrNameLst>
                                      </p:cBhvr>
                                      <p:tavLst>
                                        <p:tav tm="0">
                                          <p:val>
                                            <p:strVal val="#ppt_x"/>
                                          </p:val>
                                        </p:tav>
                                        <p:tav tm="100000">
                                          <p:val>
                                            <p:strVal val="#ppt_x"/>
                                          </p:val>
                                        </p:tav>
                                      </p:tavLst>
                                    </p:anim>
                                    <p:anim calcmode="lin" valueType="num">
                                      <p:cBhvr additive="base">
                                        <p:cTn id="100" dur="1000" fill="hold"/>
                                        <p:tgtEl>
                                          <p:spTgt spid="137218">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8" grpId="0" build="p" bldLvl="2"/>
      <p:bldP spid="137220" grpId="0" build="p" bldLvl="2"/>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a:t>Combining Tubes</a:t>
            </a:r>
          </a:p>
        </p:txBody>
      </p:sp>
      <p:sp>
        <p:nvSpPr>
          <p:cNvPr id="37891" name="Text Box 95"/>
          <p:cNvSpPr txBox="1">
            <a:spLocks noChangeArrowheads="1"/>
          </p:cNvSpPr>
          <p:nvPr/>
        </p:nvSpPr>
        <p:spPr bwMode="auto">
          <a:xfrm>
            <a:off x="250825" y="5013325"/>
            <a:ext cx="864235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pPr>
            <a:r>
              <a:rPr lang="en-GB" altLang="en-US" sz="1800"/>
              <a:t>IoT’s, tetrodes or SSPA’s are often combined to give a higher power output.</a:t>
            </a:r>
          </a:p>
          <a:p>
            <a:pPr eaLnBrk="1" hangingPunct="1">
              <a:spcBef>
                <a:spcPct val="50000"/>
              </a:spcBef>
            </a:pPr>
            <a:r>
              <a:rPr lang="en-GB" altLang="en-US" sz="1800"/>
              <a:t>This reduces efficiency as the combiners are lossy (perhaps 5-10% less).</a:t>
            </a:r>
          </a:p>
          <a:p>
            <a:pPr eaLnBrk="1" hangingPunct="1">
              <a:spcBef>
                <a:spcPct val="50000"/>
              </a:spcBef>
            </a:pPr>
            <a:r>
              <a:rPr lang="en-GB" altLang="en-US" sz="1800"/>
              <a:t>It is more reliable as if one amplifier breaks you only loose some of the power.</a:t>
            </a:r>
          </a:p>
          <a:p>
            <a:pPr eaLnBrk="1" hangingPunct="1">
              <a:spcBef>
                <a:spcPct val="50000"/>
              </a:spcBef>
            </a:pPr>
            <a:r>
              <a:rPr lang="en-GB" altLang="en-US" sz="1800"/>
              <a:t>Power output limited by heating, normally under 500 kW-1 MW.</a:t>
            </a:r>
          </a:p>
          <a:p>
            <a:pPr eaLnBrk="1" hangingPunct="1">
              <a:spcBef>
                <a:spcPct val="50000"/>
              </a:spcBef>
              <a:buFontTx/>
              <a:buNone/>
            </a:pPr>
            <a:endParaRPr lang="en-GB" altLang="en-US" sz="1800"/>
          </a:p>
        </p:txBody>
      </p:sp>
      <p:pic>
        <p:nvPicPr>
          <p:cNvPr id="37892" name="Picture 9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1484313"/>
            <a:ext cx="7277100"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noChangeArrowheads="1"/>
          </p:cNvSpPr>
          <p:nvPr>
            <p:ph type="title"/>
          </p:nvPr>
        </p:nvSpPr>
        <p:spPr>
          <a:xfrm>
            <a:off x="0" y="188913"/>
            <a:ext cx="9144000" cy="1143000"/>
          </a:xfrm>
          <a:solidFill>
            <a:schemeClr val="bg1"/>
          </a:solidFill>
        </p:spPr>
        <p:txBody>
          <a:bodyPr/>
          <a:lstStyle/>
          <a:p>
            <a:r>
              <a:rPr lang="en-GB" altLang="en-US"/>
              <a:t>Solid State Power Amplifier (SSPA)</a:t>
            </a:r>
          </a:p>
        </p:txBody>
      </p:sp>
      <p:sp>
        <p:nvSpPr>
          <p:cNvPr id="38915" name="Content Placeholder 2"/>
          <p:cNvSpPr>
            <a:spLocks noGrp="1" noChangeArrowheads="1"/>
          </p:cNvSpPr>
          <p:nvPr>
            <p:ph idx="1"/>
          </p:nvPr>
        </p:nvSpPr>
        <p:spPr>
          <a:xfrm>
            <a:off x="457200" y="1600200"/>
            <a:ext cx="3827463" cy="2405063"/>
          </a:xfrm>
        </p:spPr>
        <p:txBody>
          <a:bodyPr/>
          <a:lstStyle/>
          <a:p>
            <a:r>
              <a:rPr lang="en-GB" altLang="en-US" sz="2400"/>
              <a:t>We can also make a high power amplifier by combining hundreds of low power solid state amplifiers</a:t>
            </a:r>
          </a:p>
        </p:txBody>
      </p:sp>
      <p:pic>
        <p:nvPicPr>
          <p:cNvPr id="38916" name="Picture 4"/>
          <p:cNvPicPr>
            <a:picLocks noChangeAspect="1" noChangeArrowheads="1"/>
          </p:cNvPicPr>
          <p:nvPr/>
        </p:nvPicPr>
        <p:blipFill>
          <a:blip r:embed="rId2">
            <a:extLst>
              <a:ext uri="{28A0092B-C50C-407E-A947-70E740481C1C}">
                <a14:useLocalDpi xmlns:a14="http://schemas.microsoft.com/office/drawing/2010/main" val="0"/>
              </a:ext>
            </a:extLst>
          </a:blip>
          <a:srcRect b="53871"/>
          <a:stretch>
            <a:fillRect/>
          </a:stretch>
        </p:blipFill>
        <p:spPr bwMode="auto">
          <a:xfrm>
            <a:off x="4949825" y="4483100"/>
            <a:ext cx="4194175"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8917" name="Object 2"/>
          <p:cNvGraphicFramePr>
            <a:graphicFrameLocks noChangeAspect="1"/>
          </p:cNvGraphicFramePr>
          <p:nvPr/>
        </p:nvGraphicFramePr>
        <p:xfrm>
          <a:off x="4516438" y="1268413"/>
          <a:ext cx="4627562" cy="3313112"/>
        </p:xfrm>
        <a:graphic>
          <a:graphicData uri="http://schemas.openxmlformats.org/presentationml/2006/ole">
            <mc:AlternateContent xmlns:mc="http://schemas.openxmlformats.org/markup-compatibility/2006">
              <mc:Choice xmlns:v="urn:schemas-microsoft-com:vml" Requires="v">
                <p:oleObj name="Bitmap Image" r:id="rId3" imgW="6668431" imgH="4772691" progId="Paint.Picture">
                  <p:embed/>
                </p:oleObj>
              </mc:Choice>
              <mc:Fallback>
                <p:oleObj name="Bitmap Image" r:id="rId3" imgW="6668431" imgH="4772691" progId="Paint.Picture">
                  <p:embed/>
                  <p:pic>
                    <p:nvPicPr>
                      <p:cNvPr id="38917"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6438" y="1268413"/>
                        <a:ext cx="4627562" cy="331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8918" name="Picture 4"/>
          <p:cNvPicPr>
            <a:picLocks noChangeAspect="1" noChangeArrowheads="1"/>
          </p:cNvPicPr>
          <p:nvPr/>
        </p:nvPicPr>
        <p:blipFill>
          <a:blip r:embed="rId2">
            <a:extLst>
              <a:ext uri="{28A0092B-C50C-407E-A947-70E740481C1C}">
                <a14:useLocalDpi xmlns:a14="http://schemas.microsoft.com/office/drawing/2010/main" val="0"/>
              </a:ext>
            </a:extLst>
          </a:blip>
          <a:srcRect t="48763"/>
          <a:stretch>
            <a:fillRect/>
          </a:stretch>
        </p:blipFill>
        <p:spPr bwMode="auto">
          <a:xfrm>
            <a:off x="476250" y="4005263"/>
            <a:ext cx="4194175"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noChangeArrowheads="1"/>
          </p:cNvSpPr>
          <p:nvPr>
            <p:ph type="title"/>
          </p:nvPr>
        </p:nvSpPr>
        <p:spPr/>
        <p:txBody>
          <a:bodyPr/>
          <a:lstStyle/>
          <a:p>
            <a:r>
              <a:rPr lang="en-GB" altLang="en-US"/>
              <a:t>SSPA vs Tubes</a:t>
            </a:r>
          </a:p>
        </p:txBody>
      </p:sp>
      <p:sp>
        <p:nvSpPr>
          <p:cNvPr id="39939" name="Content Placeholder 2"/>
          <p:cNvSpPr>
            <a:spLocks noGrp="1" noChangeArrowheads="1"/>
          </p:cNvSpPr>
          <p:nvPr>
            <p:ph idx="1"/>
          </p:nvPr>
        </p:nvSpPr>
        <p:spPr>
          <a:xfrm>
            <a:off x="457200" y="1600200"/>
            <a:ext cx="4043363" cy="4525963"/>
          </a:xfrm>
        </p:spPr>
        <p:txBody>
          <a:bodyPr/>
          <a:lstStyle/>
          <a:p>
            <a:pPr>
              <a:buFontTx/>
              <a:buNone/>
            </a:pPr>
            <a:r>
              <a:rPr lang="en-GB" altLang="en-US" sz="2800" b="1"/>
              <a:t>Advantages</a:t>
            </a:r>
          </a:p>
          <a:p>
            <a:r>
              <a:rPr lang="en-GB" altLang="en-US" sz="2800"/>
              <a:t>No warm-up time</a:t>
            </a:r>
          </a:p>
          <a:p>
            <a:r>
              <a:rPr lang="en-GB" altLang="en-US" sz="2800"/>
              <a:t>High reliability</a:t>
            </a:r>
          </a:p>
          <a:p>
            <a:r>
              <a:rPr lang="en-GB" altLang="en-US" sz="2800"/>
              <a:t>Low voltage (&lt;100 V)</a:t>
            </a:r>
          </a:p>
          <a:p>
            <a:r>
              <a:rPr lang="en-GB" altLang="en-US" sz="2800"/>
              <a:t>Air cooling</a:t>
            </a:r>
          </a:p>
          <a:p>
            <a:r>
              <a:rPr lang="en-GB" altLang="en-US" sz="2800"/>
              <a:t>High stability</a:t>
            </a:r>
          </a:p>
          <a:p>
            <a:r>
              <a:rPr lang="en-GB" altLang="en-US" sz="2800"/>
              <a:t>Graceful degradation</a:t>
            </a:r>
          </a:p>
        </p:txBody>
      </p:sp>
      <p:sp>
        <p:nvSpPr>
          <p:cNvPr id="5" name="Content Placeholder 2">
            <a:extLst>
              <a:ext uri="{FF2B5EF4-FFF2-40B4-BE49-F238E27FC236}">
                <a16:creationId xmlns:a16="http://schemas.microsoft.com/office/drawing/2014/main" id="{E5BE8A3D-6112-4E55-8982-D270F0407D0C}"/>
              </a:ext>
            </a:extLst>
          </p:cNvPr>
          <p:cNvSpPr txBox="1">
            <a:spLocks/>
          </p:cNvSpPr>
          <p:nvPr/>
        </p:nvSpPr>
        <p:spPr bwMode="auto">
          <a:xfrm>
            <a:off x="4643438" y="1700213"/>
            <a:ext cx="4043362" cy="4525962"/>
          </a:xfrm>
          <a:prstGeom prst="rect">
            <a:avLst/>
          </a:prstGeom>
          <a:noFill/>
          <a:ln w="9525">
            <a:noFill/>
            <a:miter lim="800000"/>
            <a:headEnd/>
            <a:tailEnd/>
          </a:ln>
        </p:spPr>
        <p:txBody>
          <a:bodyPr/>
          <a:lstStyle/>
          <a:p>
            <a:pPr marL="342900" indent="-342900">
              <a:spcBef>
                <a:spcPct val="20000"/>
              </a:spcBef>
              <a:defRPr/>
            </a:pPr>
            <a:r>
              <a:rPr lang="en-GB" sz="2800" b="1" kern="0">
                <a:latin typeface="+mn-lt"/>
              </a:rPr>
              <a:t>Disadvantages</a:t>
            </a:r>
          </a:p>
          <a:p>
            <a:pPr marL="342900" indent="-342900">
              <a:spcBef>
                <a:spcPct val="20000"/>
              </a:spcBef>
              <a:buFontTx/>
              <a:buChar char="•"/>
              <a:defRPr/>
            </a:pPr>
            <a:r>
              <a:rPr lang="en-GB" sz="2800" kern="0">
                <a:latin typeface="+mn-lt"/>
              </a:rPr>
              <a:t>Complexity</a:t>
            </a:r>
          </a:p>
          <a:p>
            <a:pPr marL="342900" indent="-342900">
              <a:spcBef>
                <a:spcPct val="20000"/>
              </a:spcBef>
              <a:buFontTx/>
              <a:buChar char="•"/>
              <a:defRPr/>
            </a:pPr>
            <a:r>
              <a:rPr lang="en-GB" sz="2800" kern="0">
                <a:latin typeface="+mn-lt"/>
              </a:rPr>
              <a:t>Losses in combiners</a:t>
            </a:r>
          </a:p>
          <a:p>
            <a:pPr marL="342900" indent="-342900">
              <a:spcBef>
                <a:spcPct val="20000"/>
              </a:spcBef>
              <a:buFontTx/>
              <a:buChar char="•"/>
              <a:defRPr/>
            </a:pPr>
            <a:r>
              <a:rPr lang="en-GB" sz="2800" kern="0">
                <a:latin typeface="+mn-lt"/>
              </a:rPr>
              <a:t>Failed transistors must be isolated</a:t>
            </a:r>
          </a:p>
          <a:p>
            <a:pPr marL="342900" indent="-342900">
              <a:spcBef>
                <a:spcPct val="20000"/>
              </a:spcBef>
              <a:buFontTx/>
              <a:buChar char="•"/>
              <a:defRPr/>
            </a:pPr>
            <a:r>
              <a:rPr lang="en-GB" sz="2800" kern="0">
                <a:latin typeface="+mn-lt"/>
              </a:rPr>
              <a:t>Electrically fragile</a:t>
            </a:r>
          </a:p>
          <a:p>
            <a:pPr marL="342900" indent="-342900">
              <a:spcBef>
                <a:spcPct val="20000"/>
              </a:spcBef>
              <a:buFontTx/>
              <a:buChar char="•"/>
              <a:defRPr/>
            </a:pPr>
            <a:r>
              <a:rPr lang="en-GB" sz="2800" kern="0">
                <a:latin typeface="+mn-lt"/>
              </a:rPr>
              <a:t>High I2R losses</a:t>
            </a:r>
          </a:p>
          <a:p>
            <a:pPr marL="342900" indent="-342900">
              <a:spcBef>
                <a:spcPct val="20000"/>
              </a:spcBef>
              <a:buFontTx/>
              <a:buChar char="•"/>
              <a:defRPr/>
            </a:pPr>
            <a:r>
              <a:rPr lang="en-GB" sz="2800" kern="0">
                <a:latin typeface="+mn-lt"/>
              </a:rPr>
              <a:t>Low efficiency</a:t>
            </a:r>
          </a:p>
          <a:p>
            <a:pPr marL="342900" indent="-342900">
              <a:spcBef>
                <a:spcPct val="20000"/>
              </a:spcBef>
              <a:buFontTx/>
              <a:buChar char="•"/>
              <a:defRPr/>
            </a:pPr>
            <a:r>
              <a:rPr lang="en-GB" sz="2800" kern="0">
                <a:latin typeface="+mn-lt"/>
              </a:rPr>
              <a:t>High maintenance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noChangeArrowheads="1"/>
          </p:cNvSpPr>
          <p:nvPr>
            <p:ph type="title"/>
          </p:nvPr>
        </p:nvSpPr>
        <p:spPr/>
        <p:txBody>
          <a:bodyPr/>
          <a:lstStyle/>
          <a:p>
            <a:r>
              <a:rPr lang="en-GB" altLang="en-US"/>
              <a:t>Magnetrons</a:t>
            </a:r>
          </a:p>
        </p:txBody>
      </p:sp>
      <p:sp>
        <p:nvSpPr>
          <p:cNvPr id="40963" name="Content Placeholder 2"/>
          <p:cNvSpPr>
            <a:spLocks noGrp="1" noChangeArrowheads="1"/>
          </p:cNvSpPr>
          <p:nvPr>
            <p:ph idx="1"/>
          </p:nvPr>
        </p:nvSpPr>
        <p:spPr>
          <a:xfrm>
            <a:off x="457200" y="1600200"/>
            <a:ext cx="3106738" cy="4525963"/>
          </a:xfrm>
        </p:spPr>
        <p:txBody>
          <a:bodyPr/>
          <a:lstStyle/>
          <a:p>
            <a:r>
              <a:rPr lang="en-GB" altLang="en-US" sz="2000"/>
              <a:t>For small industrial accelerators the most common source is the magnetron.</a:t>
            </a:r>
          </a:p>
          <a:p>
            <a:r>
              <a:rPr lang="en-GB" altLang="en-US" sz="2000"/>
              <a:t>This works by having an electron cloud rotate around a coaxial cathode.</a:t>
            </a:r>
          </a:p>
          <a:p>
            <a:r>
              <a:rPr lang="en-GB" altLang="en-US" sz="2000"/>
              <a:t>They are cheap and fairly efficient and can reach powers of 5 MW pulsed or 30 kW CW at 3 GHz (100 kW at lower frequencies).</a:t>
            </a:r>
          </a:p>
        </p:txBody>
      </p:sp>
      <p:pic>
        <p:nvPicPr>
          <p:cNvPr id="40964" name="Picture 2"/>
          <p:cNvPicPr>
            <a:picLocks noChangeAspect="1" noChangeArrowheads="1"/>
          </p:cNvPicPr>
          <p:nvPr/>
        </p:nvPicPr>
        <p:blipFill>
          <a:blip r:embed="rId2">
            <a:extLst>
              <a:ext uri="{28A0092B-C50C-407E-A947-70E740481C1C}">
                <a14:useLocalDpi xmlns:a14="http://schemas.microsoft.com/office/drawing/2010/main" val="0"/>
              </a:ext>
            </a:extLst>
          </a:blip>
          <a:srcRect t="14175" r="39944" b="25581"/>
          <a:stretch>
            <a:fillRect/>
          </a:stretch>
        </p:blipFill>
        <p:spPr bwMode="auto">
          <a:xfrm>
            <a:off x="3779838" y="1628775"/>
            <a:ext cx="4895850" cy="367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TextBox 4"/>
          <p:cNvSpPr txBox="1">
            <a:spLocks noChangeArrowheads="1"/>
          </p:cNvSpPr>
          <p:nvPr/>
        </p:nvSpPr>
        <p:spPr bwMode="auto">
          <a:xfrm>
            <a:off x="3708400" y="5300663"/>
            <a:ext cx="51847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Phase stability is not good enough for large accelerators.</a:t>
            </a:r>
          </a:p>
          <a:p>
            <a:pPr eaLnBrk="1" hangingPunct="1">
              <a:spcBef>
                <a:spcPct val="0"/>
              </a:spcBef>
              <a:buFontTx/>
              <a:buNone/>
            </a:pPr>
            <a:r>
              <a:rPr lang="en-GB" altLang="en-US" sz="1800"/>
              <a:t>It may be possible to phase-lock magnetrons to allow them to be used for larger accelerator.</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noChangeArrowheads="1"/>
          </p:cNvSpPr>
          <p:nvPr>
            <p:ph type="title"/>
          </p:nvPr>
        </p:nvSpPr>
        <p:spPr/>
        <p:txBody>
          <a:bodyPr/>
          <a:lstStyle/>
          <a:p>
            <a:r>
              <a:rPr lang="en-GB" altLang="en-US"/>
              <a:t>Magnetrons for medical linacs</a:t>
            </a:r>
          </a:p>
        </p:txBody>
      </p:sp>
      <p:sp>
        <p:nvSpPr>
          <p:cNvPr id="41987" name="Content Placeholder 2"/>
          <p:cNvSpPr>
            <a:spLocks noGrp="1" noChangeArrowheads="1"/>
          </p:cNvSpPr>
          <p:nvPr>
            <p:ph idx="1"/>
          </p:nvPr>
        </p:nvSpPr>
        <p:spPr/>
        <p:txBody>
          <a:bodyPr/>
          <a:lstStyle/>
          <a:p>
            <a:endParaRPr lang="en-GB" altLang="en-US"/>
          </a:p>
        </p:txBody>
      </p:sp>
      <p:pic>
        <p:nvPicPr>
          <p:cNvPr id="41988" name="Picture 2"/>
          <p:cNvPicPr>
            <a:picLocks noChangeAspect="1" noChangeArrowheads="1"/>
          </p:cNvPicPr>
          <p:nvPr/>
        </p:nvPicPr>
        <p:blipFill>
          <a:blip r:embed="rId2">
            <a:extLst>
              <a:ext uri="{28A0092B-C50C-407E-A947-70E740481C1C}">
                <a14:useLocalDpi xmlns:a14="http://schemas.microsoft.com/office/drawing/2010/main" val="0"/>
              </a:ext>
            </a:extLst>
          </a:blip>
          <a:srcRect t="14508" b="8592"/>
          <a:stretch>
            <a:fillRect/>
          </a:stretch>
        </p:blipFill>
        <p:spPr bwMode="auto">
          <a:xfrm>
            <a:off x="468313" y="1341438"/>
            <a:ext cx="8143875"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GB" altLang="en-US"/>
              <a:t>Pulse Compression</a:t>
            </a:r>
            <a:endParaRPr lang="en-US" altLang="en-US"/>
          </a:p>
        </p:txBody>
      </p:sp>
      <p:pic>
        <p:nvPicPr>
          <p:cNvPr id="430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196975"/>
            <a:ext cx="467995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3012" name="Group 4"/>
          <p:cNvGrpSpPr>
            <a:grpSpLocks noChangeAspect="1"/>
          </p:cNvGrpSpPr>
          <p:nvPr/>
        </p:nvGrpSpPr>
        <p:grpSpPr bwMode="auto">
          <a:xfrm>
            <a:off x="2987675" y="3544888"/>
            <a:ext cx="6048375" cy="3197225"/>
            <a:chOff x="2351" y="6261"/>
            <a:chExt cx="7026" cy="3798"/>
          </a:xfrm>
        </p:grpSpPr>
        <p:sp>
          <p:nvSpPr>
            <p:cNvPr id="43015" name="AutoShape 5"/>
            <p:cNvSpPr>
              <a:spLocks noChangeAspect="1" noChangeArrowheads="1"/>
            </p:cNvSpPr>
            <p:nvPr/>
          </p:nvSpPr>
          <p:spPr bwMode="auto">
            <a:xfrm>
              <a:off x="2351" y="6261"/>
              <a:ext cx="7026" cy="3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43016" name="Line 6"/>
            <p:cNvSpPr>
              <a:spLocks noChangeShapeType="1"/>
            </p:cNvSpPr>
            <p:nvPr/>
          </p:nvSpPr>
          <p:spPr bwMode="auto">
            <a:xfrm>
              <a:off x="4028" y="6363"/>
              <a:ext cx="0" cy="332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3017" name="Line 7"/>
            <p:cNvSpPr>
              <a:spLocks noChangeShapeType="1"/>
            </p:cNvSpPr>
            <p:nvPr/>
          </p:nvSpPr>
          <p:spPr bwMode="auto">
            <a:xfrm>
              <a:off x="3732" y="9385"/>
              <a:ext cx="4043"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3018" name="Rectangle 8"/>
            <p:cNvSpPr>
              <a:spLocks noChangeArrowheads="1"/>
            </p:cNvSpPr>
            <p:nvPr/>
          </p:nvSpPr>
          <p:spPr bwMode="auto">
            <a:xfrm>
              <a:off x="4028" y="8176"/>
              <a:ext cx="3253" cy="1209"/>
            </a:xfrm>
            <a:prstGeom prst="rect">
              <a:avLst/>
            </a:prstGeom>
            <a:noFill/>
            <a:ln w="25400" algn="ctr">
              <a:solidFill>
                <a:srgbClr val="0033CC"/>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43019" name="Rectangle 9"/>
            <p:cNvSpPr>
              <a:spLocks noChangeArrowheads="1"/>
            </p:cNvSpPr>
            <p:nvPr/>
          </p:nvSpPr>
          <p:spPr bwMode="auto">
            <a:xfrm>
              <a:off x="5703" y="6464"/>
              <a:ext cx="1578" cy="2921"/>
            </a:xfrm>
            <a:prstGeom prst="rect">
              <a:avLst/>
            </a:prstGeom>
            <a:noFill/>
            <a:ln w="254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43020" name="Text Box 10"/>
            <p:cNvSpPr txBox="1">
              <a:spLocks noChangeArrowheads="1"/>
            </p:cNvSpPr>
            <p:nvPr/>
          </p:nvSpPr>
          <p:spPr bwMode="auto">
            <a:xfrm>
              <a:off x="2351" y="6261"/>
              <a:ext cx="1774" cy="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85954" tIns="42977" rIns="85954" bIns="42977"/>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500">
                  <a:solidFill>
                    <a:srgbClr val="000000"/>
                  </a:solidFill>
                </a:rPr>
                <a:t>Power</a:t>
              </a:r>
              <a:endParaRPr lang="en-US" altLang="en-US" sz="1800"/>
            </a:p>
          </p:txBody>
        </p:sp>
        <p:sp>
          <p:nvSpPr>
            <p:cNvPr id="43021" name="Text Box 11"/>
            <p:cNvSpPr txBox="1">
              <a:spLocks noChangeArrowheads="1"/>
            </p:cNvSpPr>
            <p:nvPr/>
          </p:nvSpPr>
          <p:spPr bwMode="auto">
            <a:xfrm>
              <a:off x="7281" y="9588"/>
              <a:ext cx="1381" cy="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85954" tIns="42977" rIns="85954" bIns="42977"/>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500">
                  <a:solidFill>
                    <a:srgbClr val="000000"/>
                  </a:solidFill>
                </a:rPr>
                <a:t>time</a:t>
              </a:r>
              <a:endParaRPr lang="en-US" altLang="en-US" sz="1800"/>
            </a:p>
          </p:txBody>
        </p:sp>
        <p:sp>
          <p:nvSpPr>
            <p:cNvPr id="43022" name="Text Box 12"/>
            <p:cNvSpPr txBox="1">
              <a:spLocks noChangeArrowheads="1"/>
            </p:cNvSpPr>
            <p:nvPr/>
          </p:nvSpPr>
          <p:spPr bwMode="auto">
            <a:xfrm>
              <a:off x="7281" y="6363"/>
              <a:ext cx="2073" cy="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85954" tIns="42977" rIns="85954" bIns="42977"/>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500">
                  <a:solidFill>
                    <a:srgbClr val="FF0000"/>
                  </a:solidFill>
                </a:rPr>
                <a:t>Compressed Pulse</a:t>
              </a:r>
              <a:endParaRPr lang="en-US" altLang="en-US" sz="1800"/>
            </a:p>
          </p:txBody>
        </p:sp>
        <p:sp>
          <p:nvSpPr>
            <p:cNvPr id="43023" name="Text Box 13"/>
            <p:cNvSpPr txBox="1">
              <a:spLocks noChangeArrowheads="1"/>
            </p:cNvSpPr>
            <p:nvPr/>
          </p:nvSpPr>
          <p:spPr bwMode="auto">
            <a:xfrm>
              <a:off x="7380" y="8379"/>
              <a:ext cx="1997" cy="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85954" tIns="42977" rIns="85954" bIns="42977"/>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500">
                  <a:solidFill>
                    <a:srgbClr val="0033CC"/>
                  </a:solidFill>
                </a:rPr>
                <a:t>Klystron </a:t>
              </a:r>
            </a:p>
            <a:p>
              <a:pPr algn="ctr" eaLnBrk="1" hangingPunct="1">
                <a:spcBef>
                  <a:spcPct val="0"/>
                </a:spcBef>
                <a:buFontTx/>
                <a:buNone/>
              </a:pPr>
              <a:r>
                <a:rPr lang="en-US" altLang="en-US" sz="1500">
                  <a:solidFill>
                    <a:srgbClr val="0033CC"/>
                  </a:solidFill>
                </a:rPr>
                <a:t>Pulse</a:t>
              </a:r>
              <a:endParaRPr lang="en-US" altLang="en-US" sz="1800"/>
            </a:p>
          </p:txBody>
        </p:sp>
      </p:grpSp>
      <p:sp>
        <p:nvSpPr>
          <p:cNvPr id="43013" name="Text Box 14"/>
          <p:cNvSpPr txBox="1">
            <a:spLocks noChangeArrowheads="1"/>
          </p:cNvSpPr>
          <p:nvPr/>
        </p:nvSpPr>
        <p:spPr bwMode="auto">
          <a:xfrm>
            <a:off x="5292725" y="1412875"/>
            <a:ext cx="3671888"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a:t>For pulse linacs it is often cheaper and easier to produce longer RF pulses and compress them to produce higher peak powers.</a:t>
            </a:r>
          </a:p>
          <a:p>
            <a:pPr eaLnBrk="1" hangingPunct="1">
              <a:spcBef>
                <a:spcPct val="50000"/>
              </a:spcBef>
              <a:buFontTx/>
              <a:buNone/>
            </a:pPr>
            <a:r>
              <a:rPr lang="en-GB" altLang="en-US" sz="1800"/>
              <a:t>Typically pulse are compressed in time by a factor of 10 and in power by 4.</a:t>
            </a:r>
          </a:p>
        </p:txBody>
      </p:sp>
      <p:sp>
        <p:nvSpPr>
          <p:cNvPr id="43014" name="Text Box 15"/>
          <p:cNvSpPr txBox="1">
            <a:spLocks noChangeArrowheads="1"/>
          </p:cNvSpPr>
          <p:nvPr/>
        </p:nvSpPr>
        <p:spPr bwMode="auto">
          <a:xfrm>
            <a:off x="179388" y="4724400"/>
            <a:ext cx="3455987"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a:t>This is performed by storing the RF in a cavity and switching the external Q of the cavity (or otherwise increasing the output power).</a:t>
            </a:r>
          </a:p>
          <a:p>
            <a:pPr eaLnBrk="1" hangingPunct="1">
              <a:spcBef>
                <a:spcPct val="50000"/>
              </a:spcBef>
              <a:buFontTx/>
              <a:buNone/>
            </a:pPr>
            <a:r>
              <a:rPr lang="en-GB" altLang="en-US" sz="1800"/>
              <a:t>Can reach 200 MW for 200 ns.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noChangeArrowheads="1"/>
          </p:cNvSpPr>
          <p:nvPr>
            <p:ph type="title"/>
          </p:nvPr>
        </p:nvSpPr>
        <p:spPr/>
        <p:txBody>
          <a:bodyPr/>
          <a:lstStyle/>
          <a:p>
            <a:r>
              <a:rPr lang="en-GB" altLang="en-US"/>
              <a:t>When to use what types?</a:t>
            </a:r>
          </a:p>
        </p:txBody>
      </p:sp>
      <p:sp>
        <p:nvSpPr>
          <p:cNvPr id="45059" name="Text Placeholder 2"/>
          <p:cNvSpPr>
            <a:spLocks noGrp="1" noChangeArrowheads="1"/>
          </p:cNvSpPr>
          <p:nvPr>
            <p:ph type="body" sz="half" idx="1"/>
          </p:nvPr>
        </p:nvSpPr>
        <p:spPr/>
        <p:txBody>
          <a:bodyPr/>
          <a:lstStyle/>
          <a:p>
            <a:endParaRPr lang="en-GB" altLang="en-US"/>
          </a:p>
        </p:txBody>
      </p:sp>
      <p:sp>
        <p:nvSpPr>
          <p:cNvPr id="45060" name="Chart Placeholder 3"/>
          <p:cNvSpPr>
            <a:spLocks noGrp="1" noChangeArrowheads="1" noTextEdit="1"/>
          </p:cNvSpPr>
          <p:nvPr>
            <p:ph type="chart" sz="half" idx="2"/>
          </p:nvPr>
        </p:nvSpPr>
        <p:spPr/>
        <p:txBody>
          <a:bodyPr/>
          <a:lstStyle/>
          <a:p>
            <a:endParaRPr lang="en-GB"/>
          </a:p>
        </p:txBody>
      </p:sp>
      <p:sp>
        <p:nvSpPr>
          <p:cNvPr id="8" name="Rectangle 7">
            <a:extLst>
              <a:ext uri="{FF2B5EF4-FFF2-40B4-BE49-F238E27FC236}">
                <a16:creationId xmlns:a16="http://schemas.microsoft.com/office/drawing/2014/main" id="{E86C0FF2-A568-4B6D-98AC-CFEB961F3055}"/>
              </a:ext>
            </a:extLst>
          </p:cNvPr>
          <p:cNvSpPr/>
          <p:nvPr/>
        </p:nvSpPr>
        <p:spPr>
          <a:xfrm flipH="1" flipV="1">
            <a:off x="4643438" y="2997200"/>
            <a:ext cx="73025" cy="71438"/>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srgbClr val="7030A0"/>
              </a:solidFill>
            </a:endParaRPr>
          </a:p>
        </p:txBody>
      </p:sp>
      <p:cxnSp>
        <p:nvCxnSpPr>
          <p:cNvPr id="10" name="Straight Connector 9">
            <a:extLst>
              <a:ext uri="{FF2B5EF4-FFF2-40B4-BE49-F238E27FC236}">
                <a16:creationId xmlns:a16="http://schemas.microsoft.com/office/drawing/2014/main" id="{D8897A15-16DF-4D35-961F-71267E4A00DD}"/>
              </a:ext>
            </a:extLst>
          </p:cNvPr>
          <p:cNvCxnSpPr>
            <a:endCxn id="8" idx="3"/>
          </p:cNvCxnSpPr>
          <p:nvPr/>
        </p:nvCxnSpPr>
        <p:spPr>
          <a:xfrm>
            <a:off x="4067175" y="2781300"/>
            <a:ext cx="576263" cy="252413"/>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pic>
        <p:nvPicPr>
          <p:cNvPr id="45063"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557338"/>
            <a:ext cx="7772400" cy="462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noChangeArrowheads="1"/>
          </p:cNvSpPr>
          <p:nvPr>
            <p:ph type="title"/>
          </p:nvPr>
        </p:nvSpPr>
        <p:spPr/>
        <p:txBody>
          <a:bodyPr/>
          <a:lstStyle/>
          <a:p>
            <a:r>
              <a:rPr lang="en-GB" altLang="en-US"/>
              <a:t>When to use what types</a:t>
            </a:r>
          </a:p>
        </p:txBody>
      </p:sp>
      <p:sp>
        <p:nvSpPr>
          <p:cNvPr id="46083" name="Text Placeholder 2"/>
          <p:cNvSpPr>
            <a:spLocks noGrp="1" noChangeArrowheads="1"/>
          </p:cNvSpPr>
          <p:nvPr>
            <p:ph type="body" sz="half" idx="1"/>
          </p:nvPr>
        </p:nvSpPr>
        <p:spPr>
          <a:xfrm>
            <a:off x="323850" y="1341438"/>
            <a:ext cx="8208963" cy="4525962"/>
          </a:xfrm>
        </p:spPr>
        <p:txBody>
          <a:bodyPr/>
          <a:lstStyle/>
          <a:p>
            <a:r>
              <a:rPr lang="en-GB" altLang="en-US" sz="2400"/>
              <a:t>In the range of 400 MHz to 1.3 GHz you have a choice. There is no right answer different accelerators make different choices.</a:t>
            </a:r>
          </a:p>
          <a:p>
            <a:r>
              <a:rPr lang="en-GB" altLang="en-US" sz="2400"/>
              <a:t>IoTs are higher efficiency but limited to &lt;100 kW and normally need combining.</a:t>
            </a:r>
          </a:p>
          <a:p>
            <a:r>
              <a:rPr lang="en-GB" altLang="en-US" sz="2400"/>
              <a:t>SSPA’s are very low down-time but expensive, inefficient and need a parts replaced a lot. Limited power.</a:t>
            </a:r>
          </a:p>
          <a:p>
            <a:r>
              <a:rPr lang="en-GB" altLang="en-US" sz="2400"/>
              <a:t>Klystrons  are high power and difficult to swap so if one breaks you have trouble. Can be noisy.</a:t>
            </a:r>
          </a:p>
          <a:p>
            <a:r>
              <a:rPr lang="en-GB" altLang="en-US" sz="2400"/>
              <a:t>Tetrodes are very low gain so need more amplifiers to drive them. Not for high frequency.</a:t>
            </a:r>
          </a:p>
          <a:p>
            <a:r>
              <a:rPr lang="en-GB" altLang="en-US" sz="2400"/>
              <a:t>Magnetrons are unstable so are not used for large machines with multiple cavities, medical/industrial only.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noChangeArrowheads="1"/>
          </p:cNvSpPr>
          <p:nvPr>
            <p:ph type="title"/>
          </p:nvPr>
        </p:nvSpPr>
        <p:spPr/>
        <p:txBody>
          <a:bodyPr/>
          <a:lstStyle/>
          <a:p>
            <a:r>
              <a:rPr lang="en-GB" altLang="en-US"/>
              <a:t>Device frequency</a:t>
            </a:r>
          </a:p>
        </p:txBody>
      </p:sp>
      <p:sp>
        <p:nvSpPr>
          <p:cNvPr id="47107" name="Text Placeholder 2"/>
          <p:cNvSpPr>
            <a:spLocks noGrp="1" noChangeArrowheads="1"/>
          </p:cNvSpPr>
          <p:nvPr>
            <p:ph type="body" sz="half" idx="1"/>
          </p:nvPr>
        </p:nvSpPr>
        <p:spPr>
          <a:xfrm>
            <a:off x="457200" y="1600200"/>
            <a:ext cx="7786688" cy="4525963"/>
          </a:xfrm>
        </p:spPr>
        <p:txBody>
          <a:bodyPr/>
          <a:lstStyle/>
          <a:p>
            <a:r>
              <a:rPr lang="en-GB" altLang="en-US" sz="2400"/>
              <a:t>You can only buy many tubes for accelerators at discrete frequencies hence most accelerators have to use common frequencies. The frequencies are:</a:t>
            </a:r>
          </a:p>
          <a:p>
            <a:endParaRPr lang="en-GB" altLang="en-US" sz="2400"/>
          </a:p>
          <a:p>
            <a:r>
              <a:rPr lang="en-GB" altLang="en-US" sz="2400"/>
              <a:t>200 MHz, 267 MHz, 352 MHz, 400 MHz, 508 MHz, 650 MHz, 704 MHz</a:t>
            </a:r>
          </a:p>
          <a:p>
            <a:r>
              <a:rPr lang="en-GB" altLang="en-US" sz="2400"/>
              <a:t>1.3 GHz, 2.87 GHz, 3 GHz, 3.7 GHz, 3.9 GHz, 5.6 GHz, 9.3 GHz, 11.424 GHz, 11.994 GHz</a:t>
            </a:r>
          </a:p>
          <a:p>
            <a:endParaRPr lang="en-GB" altLang="en-US" sz="2400"/>
          </a:p>
          <a:p>
            <a:r>
              <a:rPr lang="en-GB" altLang="en-US" sz="2400"/>
              <a:t>The frequencies tend to correspond to integer wavelengths in mm and inches and try to avoid frequencies used in broadcast and comms.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GB" altLang="en-US"/>
              <a:t>Resistor</a:t>
            </a:r>
          </a:p>
        </p:txBody>
      </p:sp>
      <p:pic>
        <p:nvPicPr>
          <p:cNvPr id="9219" name="Picture 4"/>
          <p:cNvPicPr>
            <a:picLocks noChangeAspect="1" noChangeArrowheads="1"/>
          </p:cNvPicPr>
          <p:nvPr/>
        </p:nvPicPr>
        <p:blipFill>
          <a:blip r:embed="rId2">
            <a:extLst>
              <a:ext uri="{28A0092B-C50C-407E-A947-70E740481C1C}">
                <a14:useLocalDpi xmlns:a14="http://schemas.microsoft.com/office/drawing/2010/main" val="0"/>
              </a:ext>
            </a:extLst>
          </a:blip>
          <a:srcRect l="54457"/>
          <a:stretch>
            <a:fillRect/>
          </a:stretch>
        </p:blipFill>
        <p:spPr bwMode="auto">
          <a:xfrm>
            <a:off x="179388" y="1258888"/>
            <a:ext cx="3816350" cy="281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5" descr="LRC circuit"/>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70779" b="70851"/>
          <a:stretch>
            <a:fillRect/>
          </a:stretch>
        </p:blipFill>
        <p:spPr bwMode="auto">
          <a:xfrm>
            <a:off x="5149850" y="4113213"/>
            <a:ext cx="3022600" cy="241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8" name="Text Box 6"/>
          <p:cNvSpPr txBox="1">
            <a:spLocks noChangeArrowheads="1"/>
          </p:cNvSpPr>
          <p:nvPr/>
        </p:nvSpPr>
        <p:spPr bwMode="auto">
          <a:xfrm>
            <a:off x="2700338" y="2967038"/>
            <a:ext cx="15017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400" b="1">
                <a:cs typeface="Arial" panose="020B0604020202020204" pitchFamily="34" charset="0"/>
              </a:rPr>
              <a:t>Surface Current</a:t>
            </a:r>
          </a:p>
        </p:txBody>
      </p:sp>
      <p:sp>
        <p:nvSpPr>
          <p:cNvPr id="9222" name="Text Box 7"/>
          <p:cNvSpPr txBox="1">
            <a:spLocks noChangeArrowheads="1"/>
          </p:cNvSpPr>
          <p:nvPr/>
        </p:nvSpPr>
        <p:spPr bwMode="auto">
          <a:xfrm>
            <a:off x="4787900" y="1484313"/>
            <a:ext cx="338455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400"/>
              <a:t>Finally, if the cavity has a finite conductivity, the surface current will flow in the skin depth causing ohmic heating and hence power loss.</a:t>
            </a:r>
          </a:p>
        </p:txBody>
      </p:sp>
      <p:sp>
        <p:nvSpPr>
          <p:cNvPr id="9223" name="Text Box 8"/>
          <p:cNvSpPr txBox="1">
            <a:spLocks noChangeArrowheads="1"/>
          </p:cNvSpPr>
          <p:nvPr/>
        </p:nvSpPr>
        <p:spPr bwMode="auto">
          <a:xfrm>
            <a:off x="250825" y="3933825"/>
            <a:ext cx="4897438" cy="283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400"/>
              <a:t>This can be accounted for by placing a resistor in the circuit. </a:t>
            </a:r>
          </a:p>
          <a:p>
            <a:pPr eaLnBrk="1" hangingPunct="1">
              <a:spcBef>
                <a:spcPct val="50000"/>
              </a:spcBef>
              <a:buFontTx/>
              <a:buNone/>
            </a:pPr>
            <a:r>
              <a:rPr lang="en-GB" altLang="en-US" sz="2400"/>
              <a:t>In this model we assume the voltage across the resistor is the cavity voltage. Hence R takes the value of the cavity shunt impedance (not R</a:t>
            </a:r>
            <a:r>
              <a:rPr lang="en-GB" altLang="en-US" sz="2400" baseline="-25000"/>
              <a:t>surface</a:t>
            </a:r>
            <a:r>
              <a:rPr lang="en-GB" altLang="en-US" sz="240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0118"/>
                                        </p:tgtEl>
                                        <p:attrNameLst>
                                          <p:attrName>style.visibility</p:attrName>
                                        </p:attrNameLst>
                                      </p:cBhvr>
                                      <p:to>
                                        <p:strVal val="visible"/>
                                      </p:to>
                                    </p:set>
                                    <p:animEffect transition="in" filter="fade">
                                      <p:cBhvr>
                                        <p:cTn id="7" dur="2000"/>
                                        <p:tgtEl>
                                          <p:spTgt spid="90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altLang="en-US"/>
              <a:t>References</a:t>
            </a:r>
            <a:endParaRPr lang="en-GB" altLang="en-US"/>
          </a:p>
        </p:txBody>
      </p:sp>
      <p:sp>
        <p:nvSpPr>
          <p:cNvPr id="48131" name="Content Placeholder 2"/>
          <p:cNvSpPr>
            <a:spLocks noGrp="1"/>
          </p:cNvSpPr>
          <p:nvPr>
            <p:ph idx="1"/>
          </p:nvPr>
        </p:nvSpPr>
        <p:spPr/>
        <p:txBody>
          <a:bodyPr/>
          <a:lstStyle/>
          <a:p>
            <a:pPr marL="0" indent="0">
              <a:buFontTx/>
              <a:buNone/>
            </a:pPr>
            <a:r>
              <a:rPr lang="en-US" altLang="en-US" sz="2000"/>
              <a:t>Wangler “RF Linear Accelerators”</a:t>
            </a:r>
          </a:p>
          <a:p>
            <a:pPr marL="0" indent="0">
              <a:buFontTx/>
              <a:buNone/>
            </a:pPr>
            <a:r>
              <a:rPr lang="en-US" altLang="en-US" sz="2000"/>
              <a:t>Carter “RF power generation” CAS 2010 </a:t>
            </a:r>
          </a:p>
          <a:p>
            <a:pPr marL="0" indent="0">
              <a:buFontTx/>
              <a:buNone/>
            </a:pPr>
            <a:r>
              <a:rPr lang="en-US" altLang="en-US" sz="2000"/>
              <a:t>https://arxiv.org/abs/1112.3209</a:t>
            </a:r>
          </a:p>
          <a:p>
            <a:pPr marL="0" indent="0">
              <a:buFontTx/>
              <a:buNone/>
            </a:pPr>
            <a:endParaRPr lang="en-GB" alt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77875-B3D0-47D5-9852-10181DA436E8}"/>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F8BC52E3-6CDB-4F62-809C-34D97B1AE89F}"/>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667836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GB" altLang="en-US"/>
              <a:t>Equivalent circuits</a:t>
            </a:r>
            <a:endParaRPr lang="en-US" altLang="en-US"/>
          </a:p>
        </p:txBody>
      </p:sp>
      <p:graphicFrame>
        <p:nvGraphicFramePr>
          <p:cNvPr id="10243" name="Object 9"/>
          <p:cNvGraphicFramePr>
            <a:graphicFrameLocks noChangeAspect="1"/>
          </p:cNvGraphicFramePr>
          <p:nvPr/>
        </p:nvGraphicFramePr>
        <p:xfrm>
          <a:off x="4356100" y="3644900"/>
          <a:ext cx="1584325" cy="1063625"/>
        </p:xfrm>
        <a:graphic>
          <a:graphicData uri="http://schemas.openxmlformats.org/presentationml/2006/ole">
            <mc:AlternateContent xmlns:mc="http://schemas.openxmlformats.org/markup-compatibility/2006">
              <mc:Choice xmlns:v="urn:schemas-microsoft-com:vml" Requires="v">
                <p:oleObj name="Equation" r:id="rId3" imgW="634725" imgH="431613" progId="Equation.DSMT4">
                  <p:embed/>
                </p:oleObj>
              </mc:Choice>
              <mc:Fallback>
                <p:oleObj name="Equation" r:id="rId3" imgW="634725" imgH="431613" progId="Equation.DSMT4">
                  <p:embed/>
                  <p:pic>
                    <p:nvPicPr>
                      <p:cNvPr id="10243"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3644900"/>
                        <a:ext cx="1584325"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244" name="Object 8"/>
          <p:cNvGraphicFramePr>
            <a:graphicFrameLocks noChangeAspect="1"/>
          </p:cNvGraphicFramePr>
          <p:nvPr/>
        </p:nvGraphicFramePr>
        <p:xfrm>
          <a:off x="2357438" y="3589338"/>
          <a:ext cx="1403350" cy="1089025"/>
        </p:xfrm>
        <a:graphic>
          <a:graphicData uri="http://schemas.openxmlformats.org/presentationml/2006/ole">
            <mc:AlternateContent xmlns:mc="http://schemas.openxmlformats.org/markup-compatibility/2006">
              <mc:Choice xmlns:v="urn:schemas-microsoft-com:vml" Requires="v">
                <p:oleObj name="Equation" r:id="rId5" imgW="533169" imgH="418918" progId="Equation.DSMT4">
                  <p:embed/>
                </p:oleObj>
              </mc:Choice>
              <mc:Fallback>
                <p:oleObj name="Equation" r:id="rId5" imgW="533169" imgH="418918" progId="Equation.DSMT4">
                  <p:embed/>
                  <p:pic>
                    <p:nvPicPr>
                      <p:cNvPr id="10244"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57438" y="3589338"/>
                        <a:ext cx="140335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245" name="Object 6"/>
          <p:cNvGraphicFramePr>
            <a:graphicFrameLocks noChangeAspect="1"/>
          </p:cNvGraphicFramePr>
          <p:nvPr/>
        </p:nvGraphicFramePr>
        <p:xfrm>
          <a:off x="395288" y="1557338"/>
          <a:ext cx="1944687" cy="1258887"/>
        </p:xfrm>
        <a:graphic>
          <a:graphicData uri="http://schemas.openxmlformats.org/presentationml/2006/ole">
            <mc:AlternateContent xmlns:mc="http://schemas.openxmlformats.org/markup-compatibility/2006">
              <mc:Choice xmlns:v="urn:schemas-microsoft-com:vml" Requires="v">
                <p:oleObj name="Equation" r:id="rId7" imgW="647700" imgH="419100" progId="Equation.DSMT4">
                  <p:embed/>
                </p:oleObj>
              </mc:Choice>
              <mc:Fallback>
                <p:oleObj name="Equation" r:id="rId7" imgW="647700" imgH="419100" progId="Equation.DSMT4">
                  <p:embed/>
                  <p:pic>
                    <p:nvPicPr>
                      <p:cNvPr id="10245"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5288" y="1557338"/>
                        <a:ext cx="1944687"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46" name="Rectangle 10"/>
          <p:cNvSpPr>
            <a:spLocks noChangeArrowheads="1"/>
          </p:cNvSpPr>
          <p:nvPr/>
        </p:nvSpPr>
        <p:spPr bwMode="auto">
          <a:xfrm>
            <a:off x="0" y="11811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10247" name="Rectangle 13"/>
          <p:cNvSpPr>
            <a:spLocks noChangeArrowheads="1"/>
          </p:cNvSpPr>
          <p:nvPr/>
        </p:nvSpPr>
        <p:spPr bwMode="auto">
          <a:xfrm>
            <a:off x="0" y="30448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pic>
        <p:nvPicPr>
          <p:cNvPr id="10248" name="Picture 16"/>
          <p:cNvPicPr>
            <a:picLocks noChangeAspect="1" noChangeArrowheads="1"/>
          </p:cNvPicPr>
          <p:nvPr/>
        </p:nvPicPr>
        <p:blipFill>
          <a:blip r:embed="rId9">
            <a:extLst>
              <a:ext uri="{28A0092B-C50C-407E-A947-70E740481C1C}">
                <a14:useLocalDpi xmlns:a14="http://schemas.microsoft.com/office/drawing/2010/main" val="0"/>
              </a:ext>
            </a:extLst>
          </a:blip>
          <a:srcRect l="50603"/>
          <a:stretch>
            <a:fillRect/>
          </a:stretch>
        </p:blipFill>
        <p:spPr bwMode="auto">
          <a:xfrm>
            <a:off x="2916238" y="1196975"/>
            <a:ext cx="2601912"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9" name="Text Box 17"/>
          <p:cNvSpPr txBox="1">
            <a:spLocks noChangeArrowheads="1"/>
          </p:cNvSpPr>
          <p:nvPr/>
        </p:nvSpPr>
        <p:spPr bwMode="auto">
          <a:xfrm>
            <a:off x="395288" y="4879975"/>
            <a:ext cx="8353425" cy="225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000"/>
              <a:t>The stored energy is just the stored energy in the capacitor.</a:t>
            </a:r>
          </a:p>
          <a:p>
            <a:pPr eaLnBrk="1" hangingPunct="1">
              <a:spcBef>
                <a:spcPct val="50000"/>
              </a:spcBef>
              <a:buFontTx/>
              <a:buNone/>
            </a:pPr>
            <a:r>
              <a:rPr lang="en-GB" altLang="en-US" sz="2000"/>
              <a:t>The voltage given by the equivalent circuit does not contain the transit time factor, T. So remember</a:t>
            </a:r>
          </a:p>
          <a:p>
            <a:pPr eaLnBrk="1" hangingPunct="1">
              <a:spcBef>
                <a:spcPct val="50000"/>
              </a:spcBef>
              <a:buFontTx/>
              <a:buNone/>
            </a:pPr>
            <a:r>
              <a:rPr lang="en-GB" altLang="en-US" sz="1800"/>
              <a:t>			         </a:t>
            </a:r>
            <a:r>
              <a:rPr lang="en-GB" altLang="en-US" sz="2400"/>
              <a:t>V</a:t>
            </a:r>
            <a:r>
              <a:rPr lang="en-GB" altLang="en-US" sz="2400" baseline="-25000"/>
              <a:t>c</a:t>
            </a:r>
            <a:r>
              <a:rPr lang="en-GB" altLang="en-US" sz="2400"/>
              <a:t>=V</a:t>
            </a:r>
            <a:r>
              <a:rPr lang="en-GB" altLang="en-US" sz="2400" baseline="-25000"/>
              <a:t>0 </a:t>
            </a:r>
            <a:r>
              <a:rPr lang="en-GB" altLang="en-US" sz="2400"/>
              <a:t>T</a:t>
            </a:r>
          </a:p>
          <a:p>
            <a:pPr eaLnBrk="1" hangingPunct="1">
              <a:spcBef>
                <a:spcPct val="50000"/>
              </a:spcBef>
              <a:buFontTx/>
              <a:buNone/>
            </a:pPr>
            <a:endParaRPr lang="en-US" altLang="en-US" sz="2400"/>
          </a:p>
        </p:txBody>
      </p:sp>
      <p:sp>
        <p:nvSpPr>
          <p:cNvPr id="46098" name="Text Box 18"/>
          <p:cNvSpPr txBox="1">
            <a:spLocks noChangeArrowheads="1"/>
          </p:cNvSpPr>
          <p:nvPr/>
        </p:nvSpPr>
        <p:spPr bwMode="auto">
          <a:xfrm>
            <a:off x="6011863" y="1484313"/>
            <a:ext cx="2303462"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GB" altLang="en-US" sz="2000">
                <a:cs typeface="Arial" panose="020B0604020202020204" pitchFamily="34" charset="0"/>
              </a:rPr>
              <a:t>To increase the frequency the inductance and capacitance has to be increased.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098"/>
                                        </p:tgtEl>
                                        <p:attrNameLst>
                                          <p:attrName>style.visibility</p:attrName>
                                        </p:attrNameLst>
                                      </p:cBhvr>
                                      <p:to>
                                        <p:strVal val="visible"/>
                                      </p:to>
                                    </p:set>
                                    <p:animEffect transition="in" filter="fade">
                                      <p:cBhvr>
                                        <p:cTn id="7" dur="2000"/>
                                        <p:tgtEl>
                                          <p:spTgt spid="46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GB" altLang="en-US"/>
              <a:t>Couplers</a:t>
            </a:r>
            <a:endParaRPr lang="en-US" altLang="en-US"/>
          </a:p>
        </p:txBody>
      </p:sp>
      <p:pic>
        <p:nvPicPr>
          <p:cNvPr id="1229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1484313"/>
            <a:ext cx="5267325"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3500438"/>
            <a:ext cx="5267325"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Rectangle 6"/>
          <p:cNvSpPr>
            <a:spLocks noChangeArrowheads="1"/>
          </p:cNvSpPr>
          <p:nvPr/>
        </p:nvSpPr>
        <p:spPr bwMode="auto">
          <a:xfrm>
            <a:off x="0" y="1600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2294" name="Rectangle 7"/>
          <p:cNvSpPr>
            <a:spLocks noChangeArrowheads="1"/>
          </p:cNvSpPr>
          <p:nvPr/>
        </p:nvSpPr>
        <p:spPr bwMode="auto">
          <a:xfrm>
            <a:off x="0" y="52578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2295" name="Text Box 8"/>
          <p:cNvSpPr txBox="1">
            <a:spLocks noChangeArrowheads="1"/>
          </p:cNvSpPr>
          <p:nvPr/>
        </p:nvSpPr>
        <p:spPr bwMode="auto">
          <a:xfrm>
            <a:off x="6205538" y="1125538"/>
            <a:ext cx="2808287" cy="547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000"/>
              <a:t>We need to connect the RF power source to the cavity which is done via a waveguide/coaxial line called a coupler.</a:t>
            </a:r>
          </a:p>
          <a:p>
            <a:pPr eaLnBrk="1" hangingPunct="1">
              <a:spcBef>
                <a:spcPct val="50000"/>
              </a:spcBef>
              <a:buFontTx/>
              <a:buNone/>
            </a:pPr>
            <a:r>
              <a:rPr lang="en-GB" altLang="en-US" sz="2000"/>
              <a:t>The couplers can also be represented in equivalent circuits. The RF source is represented by a ideal current source in parallel to an impedance and the coupler is represented as an n:1 turn transformer.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GB" altLang="en-US"/>
              <a:t>External Q factor</a:t>
            </a:r>
          </a:p>
        </p:txBody>
      </p:sp>
      <p:sp>
        <p:nvSpPr>
          <p:cNvPr id="14339" name="Rectangle 5"/>
          <p:cNvSpPr>
            <a:spLocks noChangeArrowheads="1"/>
          </p:cNvSpPr>
          <p:nvPr/>
        </p:nvSpPr>
        <p:spPr bwMode="auto">
          <a:xfrm>
            <a:off x="0" y="3214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aphicFrame>
        <p:nvGraphicFramePr>
          <p:cNvPr id="14340" name="Object 2"/>
          <p:cNvGraphicFramePr>
            <a:graphicFrameLocks noChangeAspect="1"/>
          </p:cNvGraphicFramePr>
          <p:nvPr/>
        </p:nvGraphicFramePr>
        <p:xfrm>
          <a:off x="2071688" y="2320925"/>
          <a:ext cx="1368425" cy="962025"/>
        </p:xfrm>
        <a:graphic>
          <a:graphicData uri="http://schemas.openxmlformats.org/presentationml/2006/ole">
            <mc:AlternateContent xmlns:mc="http://schemas.openxmlformats.org/markup-compatibility/2006">
              <mc:Choice xmlns:v="urn:schemas-microsoft-com:vml" Requires="v">
                <p:oleObj r:id="rId2" imgW="609336" imgH="431613" progId="Equation.DSMT4">
                  <p:embed/>
                </p:oleObj>
              </mc:Choice>
              <mc:Fallback>
                <p:oleObj r:id="rId2" imgW="609336" imgH="431613" progId="Equation.DSMT4">
                  <p:embed/>
                  <p:pic>
                    <p:nvPicPr>
                      <p:cNvPr id="1434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1688" y="2320925"/>
                        <a:ext cx="13684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341" name="Text Box 6"/>
          <p:cNvSpPr txBox="1">
            <a:spLocks noChangeArrowheads="1"/>
          </p:cNvSpPr>
          <p:nvPr/>
        </p:nvSpPr>
        <p:spPr bwMode="auto">
          <a:xfrm>
            <a:off x="684213" y="1412875"/>
            <a:ext cx="7848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000"/>
              <a:t>Ohmic losses are not the only loss mechanism in cavities. We also have to consider the loss from the couplers (power can flow into and out of the cavity via the coupler) . We define this external Q as,</a:t>
            </a:r>
          </a:p>
        </p:txBody>
      </p:sp>
      <p:sp>
        <p:nvSpPr>
          <p:cNvPr id="14342" name="Text Box 7"/>
          <p:cNvSpPr txBox="1">
            <a:spLocks noChangeArrowheads="1"/>
          </p:cNvSpPr>
          <p:nvPr/>
        </p:nvSpPr>
        <p:spPr bwMode="auto">
          <a:xfrm>
            <a:off x="611188" y="3213100"/>
            <a:ext cx="806450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000"/>
              <a:t>Where P</a:t>
            </a:r>
            <a:r>
              <a:rPr lang="en-GB" altLang="en-US" sz="2000" baseline="-25000"/>
              <a:t>e</a:t>
            </a:r>
            <a:r>
              <a:rPr lang="en-GB" altLang="en-US" sz="2000"/>
              <a:t> is the power lost through the coupler when the RF sources are turned off.</a:t>
            </a:r>
          </a:p>
          <a:p>
            <a:pPr eaLnBrk="1" hangingPunct="1">
              <a:spcBef>
                <a:spcPct val="50000"/>
              </a:spcBef>
              <a:buFontTx/>
              <a:buNone/>
            </a:pPr>
            <a:r>
              <a:rPr lang="en-GB" altLang="en-US" sz="2000"/>
              <a:t>We can then define a loaded Q factor, Q</a:t>
            </a:r>
            <a:r>
              <a:rPr lang="en-GB" altLang="en-US" sz="2000" baseline="-25000"/>
              <a:t>L</a:t>
            </a:r>
            <a:r>
              <a:rPr lang="en-GB" altLang="en-US" sz="2000"/>
              <a:t>, which is the ‘real’ Q of the cavity</a:t>
            </a:r>
          </a:p>
        </p:txBody>
      </p:sp>
      <p:sp>
        <p:nvSpPr>
          <p:cNvPr id="14343" name="Rectangle 9"/>
          <p:cNvSpPr>
            <a:spLocks noChangeArrowheads="1"/>
          </p:cNvSpPr>
          <p:nvPr/>
        </p:nvSpPr>
        <p:spPr bwMode="auto">
          <a:xfrm>
            <a:off x="0" y="3214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aphicFrame>
        <p:nvGraphicFramePr>
          <p:cNvPr id="14344" name="Object 3"/>
          <p:cNvGraphicFramePr>
            <a:graphicFrameLocks noChangeAspect="1"/>
          </p:cNvGraphicFramePr>
          <p:nvPr/>
        </p:nvGraphicFramePr>
        <p:xfrm>
          <a:off x="2555875" y="4724400"/>
          <a:ext cx="1871663" cy="887413"/>
        </p:xfrm>
        <a:graphic>
          <a:graphicData uri="http://schemas.openxmlformats.org/presentationml/2006/ole">
            <mc:AlternateContent xmlns:mc="http://schemas.openxmlformats.org/markup-compatibility/2006">
              <mc:Choice xmlns:v="urn:schemas-microsoft-com:vml" Requires="v">
                <p:oleObj r:id="rId4" imgW="901309" imgH="431613" progId="Equation.DSMT4">
                  <p:embed/>
                </p:oleObj>
              </mc:Choice>
              <mc:Fallback>
                <p:oleObj r:id="rId4" imgW="901309" imgH="431613" progId="Equation.DSMT4">
                  <p:embed/>
                  <p:pic>
                    <p:nvPicPr>
                      <p:cNvPr id="14344"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5875" y="4724400"/>
                        <a:ext cx="1871663"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345" name="Rectangle 11"/>
          <p:cNvSpPr>
            <a:spLocks noChangeArrowheads="1"/>
          </p:cNvSpPr>
          <p:nvPr/>
        </p:nvSpPr>
        <p:spPr bwMode="auto">
          <a:xfrm>
            <a:off x="0" y="3214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aphicFrame>
        <p:nvGraphicFramePr>
          <p:cNvPr id="14346" name="Object 4"/>
          <p:cNvGraphicFramePr>
            <a:graphicFrameLocks noChangeAspect="1"/>
          </p:cNvGraphicFramePr>
          <p:nvPr/>
        </p:nvGraphicFramePr>
        <p:xfrm>
          <a:off x="4932363" y="4724400"/>
          <a:ext cx="1295400" cy="896938"/>
        </p:xfrm>
        <a:graphic>
          <a:graphicData uri="http://schemas.openxmlformats.org/presentationml/2006/ole">
            <mc:AlternateContent xmlns:mc="http://schemas.openxmlformats.org/markup-compatibility/2006">
              <mc:Choice xmlns:v="urn:schemas-microsoft-com:vml" Requires="v">
                <p:oleObj r:id="rId6" imgW="622030" imgH="431613" progId="Equation.DSMT4">
                  <p:embed/>
                </p:oleObj>
              </mc:Choice>
              <mc:Fallback>
                <p:oleObj r:id="rId6" imgW="622030" imgH="431613" progId="Equation.DSMT4">
                  <p:embed/>
                  <p:pic>
                    <p:nvPicPr>
                      <p:cNvPr id="14346"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32363" y="4724400"/>
                        <a:ext cx="12954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347" name="Rectangle 13"/>
          <p:cNvSpPr>
            <a:spLocks noChangeArrowheads="1"/>
          </p:cNvSpPr>
          <p:nvPr/>
        </p:nvSpPr>
        <p:spPr bwMode="auto">
          <a:xfrm>
            <a:off x="0" y="3214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aphicFrame>
        <p:nvGraphicFramePr>
          <p:cNvPr id="14348" name="Object 5"/>
          <p:cNvGraphicFramePr>
            <a:graphicFrameLocks noChangeAspect="1"/>
          </p:cNvGraphicFramePr>
          <p:nvPr/>
        </p:nvGraphicFramePr>
        <p:xfrm>
          <a:off x="5219700" y="2351088"/>
          <a:ext cx="1657350" cy="931862"/>
        </p:xfrm>
        <a:graphic>
          <a:graphicData uri="http://schemas.openxmlformats.org/presentationml/2006/ole">
            <mc:AlternateContent xmlns:mc="http://schemas.openxmlformats.org/markup-compatibility/2006">
              <mc:Choice xmlns:v="urn:schemas-microsoft-com:vml" Requires="v">
                <p:oleObj r:id="rId8" imgW="761669" imgH="431613" progId="Equation.DSMT4">
                  <p:embed/>
                </p:oleObj>
              </mc:Choice>
              <mc:Fallback>
                <p:oleObj r:id="rId8" imgW="761669" imgH="431613" progId="Equation.DSMT4">
                  <p:embed/>
                  <p:pic>
                    <p:nvPicPr>
                      <p:cNvPr id="14348"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19700" y="2351088"/>
                        <a:ext cx="1657350"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GB" altLang="en-US" sz="4000"/>
              <a:t>Scattering Parameters</a:t>
            </a:r>
          </a:p>
        </p:txBody>
      </p:sp>
      <p:sp>
        <p:nvSpPr>
          <p:cNvPr id="15363" name="Text Box 4"/>
          <p:cNvSpPr txBox="1">
            <a:spLocks noChangeArrowheads="1"/>
          </p:cNvSpPr>
          <p:nvPr/>
        </p:nvSpPr>
        <p:spPr bwMode="auto">
          <a:xfrm>
            <a:off x="3424238" y="1989138"/>
            <a:ext cx="2074862" cy="16049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GB" altLang="en-US" sz="1800">
              <a:cs typeface="Arial" panose="020B0604020202020204" pitchFamily="34" charset="0"/>
            </a:endParaRPr>
          </a:p>
          <a:p>
            <a:pPr algn="ctr" eaLnBrk="1" hangingPunct="1">
              <a:spcBef>
                <a:spcPct val="50000"/>
              </a:spcBef>
              <a:buFontTx/>
              <a:buNone/>
            </a:pPr>
            <a:r>
              <a:rPr lang="en-GB" altLang="en-US" sz="1800" b="1">
                <a:solidFill>
                  <a:schemeClr val="bg1"/>
                </a:solidFill>
                <a:cs typeface="Arial" panose="020B0604020202020204" pitchFamily="34" charset="0"/>
              </a:rPr>
              <a:t>Black Box</a:t>
            </a:r>
          </a:p>
          <a:p>
            <a:pPr eaLnBrk="1" hangingPunct="1">
              <a:spcBef>
                <a:spcPct val="50000"/>
              </a:spcBef>
              <a:buFontTx/>
              <a:buNone/>
            </a:pPr>
            <a:endParaRPr lang="en-GB" altLang="en-US" sz="1800" b="1">
              <a:solidFill>
                <a:schemeClr val="bg1"/>
              </a:solidFill>
              <a:cs typeface="Arial" panose="020B0604020202020204" pitchFamily="34" charset="0"/>
            </a:endParaRPr>
          </a:p>
          <a:p>
            <a:pPr eaLnBrk="1" hangingPunct="1">
              <a:spcBef>
                <a:spcPct val="50000"/>
              </a:spcBef>
              <a:buFontTx/>
              <a:buNone/>
            </a:pPr>
            <a:endParaRPr lang="en-GB" altLang="en-US" sz="1800" b="1">
              <a:solidFill>
                <a:schemeClr val="bg1"/>
              </a:solidFill>
              <a:cs typeface="Arial" panose="020B0604020202020204" pitchFamily="34" charset="0"/>
            </a:endParaRPr>
          </a:p>
        </p:txBody>
      </p:sp>
      <p:sp>
        <p:nvSpPr>
          <p:cNvPr id="15364" name="Line 5"/>
          <p:cNvSpPr>
            <a:spLocks noChangeShapeType="1"/>
          </p:cNvSpPr>
          <p:nvPr/>
        </p:nvSpPr>
        <p:spPr bwMode="auto">
          <a:xfrm flipV="1">
            <a:off x="1763713" y="2544763"/>
            <a:ext cx="1060450" cy="20637"/>
          </a:xfrm>
          <a:prstGeom prst="line">
            <a:avLst/>
          </a:prstGeom>
          <a:noFill/>
          <a:ln w="635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102" name="Line 6"/>
          <p:cNvSpPr>
            <a:spLocks noChangeShapeType="1"/>
          </p:cNvSpPr>
          <p:nvPr/>
        </p:nvSpPr>
        <p:spPr bwMode="auto">
          <a:xfrm>
            <a:off x="6018213" y="2665413"/>
            <a:ext cx="1228725" cy="0"/>
          </a:xfrm>
          <a:prstGeom prst="line">
            <a:avLst/>
          </a:prstGeom>
          <a:noFill/>
          <a:ln w="635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103" name="Line 7"/>
          <p:cNvSpPr>
            <a:spLocks noChangeShapeType="1"/>
          </p:cNvSpPr>
          <p:nvPr/>
        </p:nvSpPr>
        <p:spPr bwMode="auto">
          <a:xfrm>
            <a:off x="1644650" y="2757488"/>
            <a:ext cx="1228725" cy="0"/>
          </a:xfrm>
          <a:prstGeom prst="line">
            <a:avLst/>
          </a:prstGeom>
          <a:noFill/>
          <a:ln w="63500">
            <a:solidFill>
              <a:schemeClr val="accent2"/>
            </a:solidFill>
            <a:round/>
            <a:headEnd type="triangle" w="med" len="med"/>
            <a:tailEnd/>
          </a:ln>
          <a:extLst>
            <a:ext uri="{909E8E84-426E-40DD-AFC4-6F175D3DCCD1}">
              <a14:hiddenFill xmlns:a14="http://schemas.microsoft.com/office/drawing/2010/main">
                <a:noFill/>
              </a14:hiddenFill>
            </a:ext>
          </a:extLst>
        </p:spPr>
        <p:txBody>
          <a:bodyPr/>
          <a:lstStyle/>
          <a:p>
            <a:endParaRPr lang="en-GB"/>
          </a:p>
        </p:txBody>
      </p:sp>
      <p:sp>
        <p:nvSpPr>
          <p:cNvPr id="4105" name="Text Box 9"/>
          <p:cNvSpPr txBox="1">
            <a:spLocks noChangeArrowheads="1"/>
          </p:cNvSpPr>
          <p:nvPr/>
        </p:nvSpPr>
        <p:spPr bwMode="auto">
          <a:xfrm>
            <a:off x="1268413" y="2600325"/>
            <a:ext cx="8175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b="1">
                <a:cs typeface="Arial" panose="020B0604020202020204" pitchFamily="34" charset="0"/>
              </a:rPr>
              <a:t>S</a:t>
            </a:r>
            <a:r>
              <a:rPr lang="en-GB" altLang="en-US" sz="1800" b="1" baseline="-25000">
                <a:cs typeface="Arial" panose="020B0604020202020204" pitchFamily="34" charset="0"/>
              </a:rPr>
              <a:t>1,1</a:t>
            </a:r>
          </a:p>
        </p:txBody>
      </p:sp>
      <p:sp>
        <p:nvSpPr>
          <p:cNvPr id="4107" name="Text Box 11"/>
          <p:cNvSpPr txBox="1">
            <a:spLocks noChangeArrowheads="1"/>
          </p:cNvSpPr>
          <p:nvPr/>
        </p:nvSpPr>
        <p:spPr bwMode="auto">
          <a:xfrm>
            <a:off x="7289800" y="2465388"/>
            <a:ext cx="8175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b="1">
                <a:cs typeface="Arial" panose="020B0604020202020204" pitchFamily="34" charset="0"/>
              </a:rPr>
              <a:t>S</a:t>
            </a:r>
            <a:r>
              <a:rPr lang="en-GB" altLang="en-US" sz="1800" b="1" baseline="-25000">
                <a:cs typeface="Arial" panose="020B0604020202020204" pitchFamily="34" charset="0"/>
              </a:rPr>
              <a:t>2,1</a:t>
            </a:r>
          </a:p>
        </p:txBody>
      </p:sp>
      <p:sp>
        <p:nvSpPr>
          <p:cNvPr id="15369" name="Rectangle 14"/>
          <p:cNvSpPr>
            <a:spLocks noChangeArrowheads="1"/>
          </p:cNvSpPr>
          <p:nvPr/>
        </p:nvSpPr>
        <p:spPr bwMode="auto">
          <a:xfrm>
            <a:off x="2879725" y="2517775"/>
            <a:ext cx="587375" cy="31273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5370" name="Rectangle 15"/>
          <p:cNvSpPr>
            <a:spLocks noChangeArrowheads="1"/>
          </p:cNvSpPr>
          <p:nvPr/>
        </p:nvSpPr>
        <p:spPr bwMode="auto">
          <a:xfrm>
            <a:off x="5362575" y="2557463"/>
            <a:ext cx="587375" cy="312737"/>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5371" name="Text Box 17"/>
          <p:cNvSpPr txBox="1">
            <a:spLocks noChangeArrowheads="1"/>
          </p:cNvSpPr>
          <p:nvPr/>
        </p:nvSpPr>
        <p:spPr bwMode="auto">
          <a:xfrm>
            <a:off x="1035050" y="2133600"/>
            <a:ext cx="15986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b="1">
                <a:cs typeface="Arial" panose="020B0604020202020204" pitchFamily="34" charset="0"/>
              </a:rPr>
              <a:t>Input signal</a:t>
            </a:r>
          </a:p>
        </p:txBody>
      </p:sp>
      <p:sp>
        <p:nvSpPr>
          <p:cNvPr id="4114" name="Rectangle 18"/>
          <p:cNvSpPr>
            <a:spLocks noChangeArrowheads="1"/>
          </p:cNvSpPr>
          <p:nvPr/>
        </p:nvSpPr>
        <p:spPr bwMode="auto">
          <a:xfrm>
            <a:off x="422275" y="2935288"/>
            <a:ext cx="218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cs typeface="Arial" panose="020B0604020202020204" pitchFamily="34" charset="0"/>
              </a:rPr>
              <a:t>input reflection coefficient</a:t>
            </a:r>
          </a:p>
        </p:txBody>
      </p:sp>
      <p:sp>
        <p:nvSpPr>
          <p:cNvPr id="4115" name="Rectangle 19"/>
          <p:cNvSpPr>
            <a:spLocks noChangeArrowheads="1"/>
          </p:cNvSpPr>
          <p:nvPr/>
        </p:nvSpPr>
        <p:spPr bwMode="auto">
          <a:xfrm>
            <a:off x="6224588" y="2813050"/>
            <a:ext cx="2667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cs typeface="Arial" panose="020B0604020202020204" pitchFamily="34" charset="0"/>
              </a:rPr>
              <a:t>forward transmission coefficient</a:t>
            </a:r>
          </a:p>
        </p:txBody>
      </p:sp>
      <p:sp>
        <p:nvSpPr>
          <p:cNvPr id="15374" name="Text Box 31"/>
          <p:cNvSpPr txBox="1">
            <a:spLocks noChangeArrowheads="1"/>
          </p:cNvSpPr>
          <p:nvPr/>
        </p:nvSpPr>
        <p:spPr bwMode="auto">
          <a:xfrm>
            <a:off x="468313" y="1341438"/>
            <a:ext cx="82073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a:t>When making RF measurements, the most common measurement is the S-parameters.</a:t>
            </a:r>
          </a:p>
        </p:txBody>
      </p:sp>
      <p:sp>
        <p:nvSpPr>
          <p:cNvPr id="15375" name="Text Box 117"/>
          <p:cNvSpPr txBox="1">
            <a:spLocks noChangeArrowheads="1"/>
          </p:cNvSpPr>
          <p:nvPr/>
        </p:nvSpPr>
        <p:spPr bwMode="auto">
          <a:xfrm>
            <a:off x="468313" y="3716338"/>
            <a:ext cx="78486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a:t>The S matrix is a m-by-m matrix (where m is the number of available measurement ports). The elements are labelled S parameters of form S</a:t>
            </a:r>
            <a:r>
              <a:rPr lang="en-GB" altLang="en-US" sz="1800" baseline="-25000"/>
              <a:t>ab</a:t>
            </a:r>
            <a:r>
              <a:rPr lang="en-GB" altLang="en-US" sz="1800"/>
              <a:t> where a is the measurement port and b is the input port.</a:t>
            </a:r>
          </a:p>
        </p:txBody>
      </p:sp>
      <p:sp>
        <p:nvSpPr>
          <p:cNvPr id="15376" name="Text Box 118"/>
          <p:cNvSpPr txBox="1">
            <a:spLocks noChangeArrowheads="1"/>
          </p:cNvSpPr>
          <p:nvPr/>
        </p:nvSpPr>
        <p:spPr bwMode="auto">
          <a:xfrm>
            <a:off x="539750" y="5470525"/>
            <a:ext cx="80645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a:t>The meaning of an S parameter is the ratio of the voltage measured at the measurement port to the voltage at the input port (assuming a CW input).</a:t>
            </a:r>
          </a:p>
          <a:p>
            <a:pPr eaLnBrk="1" hangingPunct="1">
              <a:spcBef>
                <a:spcPct val="50000"/>
              </a:spcBef>
              <a:buFontTx/>
              <a:buNone/>
            </a:pPr>
            <a:r>
              <a:rPr lang="en-GB" altLang="en-US" sz="1800"/>
              <a:t>S</a:t>
            </a:r>
            <a:r>
              <a:rPr lang="en-GB" altLang="en-US" sz="1800" baseline="-25000"/>
              <a:t>ab</a:t>
            </a:r>
            <a:r>
              <a:rPr lang="en-GB" altLang="en-US" sz="1800"/>
              <a:t> =</a:t>
            </a:r>
            <a:r>
              <a:rPr lang="en-GB" altLang="en-US" sz="1800" err="1"/>
              <a:t>V</a:t>
            </a:r>
            <a:r>
              <a:rPr lang="en-GB" altLang="en-US" sz="1800" baseline="-25000" err="1"/>
              <a:t>a</a:t>
            </a:r>
            <a:r>
              <a:rPr lang="en-GB" altLang="en-US" sz="1800"/>
              <a:t> / </a:t>
            </a:r>
            <a:r>
              <a:rPr lang="en-GB" altLang="en-US" sz="1800" err="1"/>
              <a:t>V</a:t>
            </a:r>
            <a:r>
              <a:rPr lang="en-GB" altLang="en-US" sz="1800" baseline="-25000" err="1"/>
              <a:t>b</a:t>
            </a:r>
            <a:endParaRPr lang="en-GB" altLang="en-US" sz="1800" baseline="-25000"/>
          </a:p>
        </p:txBody>
      </p:sp>
      <p:sp>
        <p:nvSpPr>
          <p:cNvPr id="15377" name="Text Box 119"/>
          <p:cNvSpPr txBox="1">
            <a:spLocks noChangeArrowheads="1"/>
          </p:cNvSpPr>
          <p:nvPr/>
        </p:nvSpPr>
        <p:spPr bwMode="auto">
          <a:xfrm>
            <a:off x="4140200" y="4652963"/>
            <a:ext cx="9366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a:t>S</a:t>
            </a:r>
            <a:r>
              <a:rPr lang="en-GB" altLang="en-US" sz="1800" baseline="-25000"/>
              <a:t>11</a:t>
            </a:r>
            <a:endParaRPr lang="en-GB" altLang="en-US" sz="1800"/>
          </a:p>
        </p:txBody>
      </p:sp>
      <p:sp>
        <p:nvSpPr>
          <p:cNvPr id="15378" name="Text Box 120"/>
          <p:cNvSpPr txBox="1">
            <a:spLocks noChangeArrowheads="1"/>
          </p:cNvSpPr>
          <p:nvPr/>
        </p:nvSpPr>
        <p:spPr bwMode="auto">
          <a:xfrm>
            <a:off x="4572000" y="4652963"/>
            <a:ext cx="9366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a:t>S</a:t>
            </a:r>
            <a:r>
              <a:rPr lang="en-GB" altLang="en-US" sz="1800" baseline="-25000"/>
              <a:t>12</a:t>
            </a:r>
            <a:endParaRPr lang="en-GB" altLang="en-US" sz="1800"/>
          </a:p>
        </p:txBody>
      </p:sp>
      <p:sp>
        <p:nvSpPr>
          <p:cNvPr id="15379" name="Text Box 121"/>
          <p:cNvSpPr txBox="1">
            <a:spLocks noChangeArrowheads="1"/>
          </p:cNvSpPr>
          <p:nvPr/>
        </p:nvSpPr>
        <p:spPr bwMode="auto">
          <a:xfrm>
            <a:off x="4140200" y="5084763"/>
            <a:ext cx="9366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a:t>S</a:t>
            </a:r>
            <a:r>
              <a:rPr lang="en-GB" altLang="en-US" sz="1800" baseline="-25000"/>
              <a:t>21</a:t>
            </a:r>
            <a:endParaRPr lang="en-GB" altLang="en-US" sz="1800"/>
          </a:p>
        </p:txBody>
      </p:sp>
      <p:sp>
        <p:nvSpPr>
          <p:cNvPr id="15380" name="Text Box 122"/>
          <p:cNvSpPr txBox="1">
            <a:spLocks noChangeArrowheads="1"/>
          </p:cNvSpPr>
          <p:nvPr/>
        </p:nvSpPr>
        <p:spPr bwMode="auto">
          <a:xfrm>
            <a:off x="4572000" y="5084763"/>
            <a:ext cx="9366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a:t>S</a:t>
            </a:r>
            <a:r>
              <a:rPr lang="en-GB" altLang="en-US" sz="1800" baseline="-25000"/>
              <a:t>22</a:t>
            </a:r>
            <a:endParaRPr lang="en-GB" altLang="en-US" sz="1800"/>
          </a:p>
        </p:txBody>
      </p:sp>
      <p:sp>
        <p:nvSpPr>
          <p:cNvPr id="15381" name="Line 123"/>
          <p:cNvSpPr>
            <a:spLocks noChangeShapeType="1"/>
          </p:cNvSpPr>
          <p:nvPr/>
        </p:nvSpPr>
        <p:spPr bwMode="auto">
          <a:xfrm>
            <a:off x="4140200" y="4724400"/>
            <a:ext cx="0" cy="7207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5382" name="Line 124"/>
          <p:cNvSpPr>
            <a:spLocks noChangeShapeType="1"/>
          </p:cNvSpPr>
          <p:nvPr/>
        </p:nvSpPr>
        <p:spPr bwMode="auto">
          <a:xfrm>
            <a:off x="5075238" y="4724400"/>
            <a:ext cx="0" cy="7921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5383" name="Text Box 125"/>
          <p:cNvSpPr txBox="1">
            <a:spLocks noChangeArrowheads="1"/>
          </p:cNvSpPr>
          <p:nvPr/>
        </p:nvSpPr>
        <p:spPr bwMode="auto">
          <a:xfrm>
            <a:off x="3490913" y="4868863"/>
            <a:ext cx="863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a:t>S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wipe(left)">
                                      <p:cBhvr>
                                        <p:cTn id="7" dur="500"/>
                                        <p:tgtEl>
                                          <p:spTgt spid="410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107"/>
                                        </p:tgtEl>
                                        <p:attrNameLst>
                                          <p:attrName>style.visibility</p:attrName>
                                        </p:attrNameLst>
                                      </p:cBhvr>
                                      <p:to>
                                        <p:strVal val="visible"/>
                                      </p:to>
                                    </p:set>
                                    <p:animEffect transition="in" filter="wipe(left)">
                                      <p:cBhvr>
                                        <p:cTn id="10" dur="500"/>
                                        <p:tgtEl>
                                          <p:spTgt spid="410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115"/>
                                        </p:tgtEl>
                                        <p:attrNameLst>
                                          <p:attrName>style.visibility</p:attrName>
                                        </p:attrNameLst>
                                      </p:cBhvr>
                                      <p:to>
                                        <p:strVal val="visible"/>
                                      </p:to>
                                    </p:set>
                                    <p:animEffect transition="in" filter="wipe(left)">
                                      <p:cBhvr>
                                        <p:cTn id="13" dur="500"/>
                                        <p:tgtEl>
                                          <p:spTgt spid="4115"/>
                                        </p:tgtEl>
                                      </p:cBhvr>
                                    </p:animEffect>
                                  </p:childTnLst>
                                </p:cTn>
                              </p:par>
                            </p:childTnLst>
                          </p:cTn>
                        </p:par>
                        <p:par>
                          <p:cTn id="14" fill="hold" nodeType="afterGroup">
                            <p:stCondLst>
                              <p:cond delay="500"/>
                            </p:stCondLst>
                            <p:childTnLst>
                              <p:par>
                                <p:cTn id="15" presetID="22" presetClass="entr" presetSubtype="2" fill="hold" nodeType="afterEffect">
                                  <p:stCondLst>
                                    <p:cond delay="0"/>
                                  </p:stCondLst>
                                  <p:childTnLst>
                                    <p:set>
                                      <p:cBhvr>
                                        <p:cTn id="16" dur="1" fill="hold">
                                          <p:stCondLst>
                                            <p:cond delay="0"/>
                                          </p:stCondLst>
                                        </p:cTn>
                                        <p:tgtEl>
                                          <p:spTgt spid="4103"/>
                                        </p:tgtEl>
                                        <p:attrNameLst>
                                          <p:attrName>style.visibility</p:attrName>
                                        </p:attrNameLst>
                                      </p:cBhvr>
                                      <p:to>
                                        <p:strVal val="visible"/>
                                      </p:to>
                                    </p:set>
                                    <p:animEffect transition="in" filter="wipe(right)">
                                      <p:cBhvr>
                                        <p:cTn id="17" dur="1000"/>
                                        <p:tgtEl>
                                          <p:spTgt spid="4103"/>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4105"/>
                                        </p:tgtEl>
                                        <p:attrNameLst>
                                          <p:attrName>style.visibility</p:attrName>
                                        </p:attrNameLst>
                                      </p:cBhvr>
                                      <p:to>
                                        <p:strVal val="visible"/>
                                      </p:to>
                                    </p:set>
                                    <p:animEffect transition="in" filter="wipe(right)">
                                      <p:cBhvr>
                                        <p:cTn id="20" dur="1000"/>
                                        <p:tgtEl>
                                          <p:spTgt spid="4105"/>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4114"/>
                                        </p:tgtEl>
                                        <p:attrNameLst>
                                          <p:attrName>style.visibility</p:attrName>
                                        </p:attrNameLst>
                                      </p:cBhvr>
                                      <p:to>
                                        <p:strVal val="visible"/>
                                      </p:to>
                                    </p:set>
                                    <p:animEffect transition="in" filter="wipe(right)">
                                      <p:cBhvr>
                                        <p:cTn id="23" dur="1000"/>
                                        <p:tgtEl>
                                          <p:spTgt spid="4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5" grpId="0"/>
      <p:bldP spid="4107" grpId="0"/>
      <p:bldP spid="4114" grpId="0"/>
      <p:bldP spid="41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GB" altLang="en-US"/>
              <a:t>Resonant Bandwidth</a:t>
            </a:r>
          </a:p>
        </p:txBody>
      </p:sp>
      <p:graphicFrame>
        <p:nvGraphicFramePr>
          <p:cNvPr id="16387" name="Object 3"/>
          <p:cNvGraphicFramePr>
            <a:graphicFrameLocks noChangeAspect="1"/>
          </p:cNvGraphicFramePr>
          <p:nvPr/>
        </p:nvGraphicFramePr>
        <p:xfrm>
          <a:off x="1258888" y="1268413"/>
          <a:ext cx="6096000" cy="4032250"/>
        </p:xfrm>
        <a:graphic>
          <a:graphicData uri="http://schemas.openxmlformats.org/presentationml/2006/ole">
            <mc:AlternateContent xmlns:mc="http://schemas.openxmlformats.org/markup-compatibility/2006">
              <mc:Choice xmlns:v="urn:schemas-microsoft-com:vml" Requires="v">
                <p:oleObj name="Chart" r:id="rId2" imgW="9382049" imgH="4848149" progId="Excel.Chart.8">
                  <p:embed/>
                </p:oleObj>
              </mc:Choice>
              <mc:Fallback>
                <p:oleObj name="Chart" r:id="rId2" imgW="9382049" imgH="4848149" progId="Excel.Chart.8">
                  <p:embed/>
                  <p:pic>
                    <p:nvPicPr>
                      <p:cNvPr id="16387"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1268413"/>
                        <a:ext cx="6096000" cy="403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388" name="Text Box 4"/>
          <p:cNvSpPr txBox="1">
            <a:spLocks noChangeArrowheads="1"/>
          </p:cNvSpPr>
          <p:nvPr/>
        </p:nvSpPr>
        <p:spPr bwMode="auto">
          <a:xfrm>
            <a:off x="2484438" y="5227638"/>
            <a:ext cx="38877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l-GR" altLang="en-US" sz="2400">
                <a:cs typeface="Arial" panose="020B0604020202020204" pitchFamily="34" charset="0"/>
              </a:rPr>
              <a:t>ω</a:t>
            </a:r>
            <a:r>
              <a:rPr lang="en-GB" altLang="en-US" sz="2400">
                <a:cs typeface="Arial" panose="020B0604020202020204" pitchFamily="34" charset="0"/>
              </a:rPr>
              <a:t>-</a:t>
            </a:r>
            <a:r>
              <a:rPr lang="el-GR" altLang="en-US" sz="2400">
                <a:cs typeface="Arial" panose="020B0604020202020204" pitchFamily="34" charset="0"/>
              </a:rPr>
              <a:t>ω</a:t>
            </a:r>
            <a:r>
              <a:rPr lang="en-GB" altLang="en-US" sz="2400" baseline="-25000">
                <a:cs typeface="Arial" panose="020B0604020202020204" pitchFamily="34" charset="0"/>
              </a:rPr>
              <a:t>0</a:t>
            </a:r>
            <a:endParaRPr lang="el-GR" altLang="en-US" sz="2400">
              <a:cs typeface="Arial" panose="020B0604020202020204" pitchFamily="34" charset="0"/>
            </a:endParaRPr>
          </a:p>
        </p:txBody>
      </p:sp>
      <p:sp>
        <p:nvSpPr>
          <p:cNvPr id="16389" name="Text Box 5"/>
          <p:cNvSpPr txBox="1">
            <a:spLocks noChangeArrowheads="1"/>
          </p:cNvSpPr>
          <p:nvPr/>
        </p:nvSpPr>
        <p:spPr bwMode="auto">
          <a:xfrm>
            <a:off x="684213" y="2852738"/>
            <a:ext cx="43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2400"/>
              <a:t>P</a:t>
            </a:r>
          </a:p>
        </p:txBody>
      </p:sp>
      <p:sp>
        <p:nvSpPr>
          <p:cNvPr id="16390" name="Line 6"/>
          <p:cNvSpPr>
            <a:spLocks noChangeShapeType="1"/>
          </p:cNvSpPr>
          <p:nvPr/>
        </p:nvSpPr>
        <p:spPr bwMode="auto">
          <a:xfrm>
            <a:off x="3132138" y="3140075"/>
            <a:ext cx="2663825" cy="0"/>
          </a:xfrm>
          <a:prstGeom prst="line">
            <a:avLst/>
          </a:prstGeom>
          <a:noFill/>
          <a:ln w="25400">
            <a:solidFill>
              <a:schemeClr val="tx1"/>
            </a:solidFill>
            <a:round/>
            <a:headEnd type="triangle" w="lg" len="lg"/>
            <a:tailEnd type="triangle" w="lg" len="lg"/>
          </a:ln>
          <a:extLst>
            <a:ext uri="{909E8E84-426E-40DD-AFC4-6F175D3DCCD1}">
              <a14:hiddenFill xmlns:a14="http://schemas.microsoft.com/office/drawing/2010/main">
                <a:noFill/>
              </a14:hiddenFill>
            </a:ext>
          </a:extLst>
        </p:spPr>
        <p:txBody>
          <a:bodyPr/>
          <a:lstStyle/>
          <a:p>
            <a:endParaRPr lang="en-GB"/>
          </a:p>
        </p:txBody>
      </p:sp>
      <p:grpSp>
        <p:nvGrpSpPr>
          <p:cNvPr id="16391" name="Group 7"/>
          <p:cNvGrpSpPr>
            <a:grpSpLocks/>
          </p:cNvGrpSpPr>
          <p:nvPr/>
        </p:nvGrpSpPr>
        <p:grpSpPr bwMode="auto">
          <a:xfrm>
            <a:off x="3924300" y="3068638"/>
            <a:ext cx="1196975" cy="890587"/>
            <a:chOff x="2472" y="2205"/>
            <a:chExt cx="754" cy="561"/>
          </a:xfrm>
        </p:grpSpPr>
        <p:sp>
          <p:nvSpPr>
            <p:cNvPr id="16400" name="Text Box 8"/>
            <p:cNvSpPr txBox="1">
              <a:spLocks noChangeArrowheads="1"/>
            </p:cNvSpPr>
            <p:nvPr/>
          </p:nvSpPr>
          <p:spPr bwMode="auto">
            <a:xfrm>
              <a:off x="2472" y="2387"/>
              <a:ext cx="4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endParaRPr lang="en-US" altLang="en-US" sz="2400"/>
            </a:p>
          </p:txBody>
        </p:sp>
        <p:sp>
          <p:nvSpPr>
            <p:cNvPr id="16401" name="Text Box 9"/>
            <p:cNvSpPr txBox="1">
              <a:spLocks noChangeArrowheads="1"/>
            </p:cNvSpPr>
            <p:nvPr/>
          </p:nvSpPr>
          <p:spPr bwMode="auto">
            <a:xfrm>
              <a:off x="2880" y="2205"/>
              <a:ext cx="33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l-GR" altLang="en-US" sz="2400">
                  <a:cs typeface="Arial" panose="020B0604020202020204" pitchFamily="34" charset="0"/>
                </a:rPr>
                <a:t>ω</a:t>
              </a:r>
              <a:r>
                <a:rPr lang="en-GB" altLang="en-US" sz="2400" baseline="-25000">
                  <a:cs typeface="Arial" panose="020B0604020202020204" pitchFamily="34" charset="0"/>
                </a:rPr>
                <a:t>0</a:t>
              </a:r>
              <a:endParaRPr lang="el-GR" altLang="en-US" sz="2400">
                <a:cs typeface="Arial" panose="020B0604020202020204" pitchFamily="34" charset="0"/>
              </a:endParaRPr>
            </a:p>
          </p:txBody>
        </p:sp>
        <p:sp>
          <p:nvSpPr>
            <p:cNvPr id="16402" name="Line 10"/>
            <p:cNvSpPr>
              <a:spLocks noChangeShapeType="1"/>
            </p:cNvSpPr>
            <p:nvPr/>
          </p:nvSpPr>
          <p:spPr bwMode="auto">
            <a:xfrm>
              <a:off x="2880" y="2478"/>
              <a:ext cx="318"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403" name="Text Box 11"/>
            <p:cNvSpPr txBox="1">
              <a:spLocks noChangeArrowheads="1"/>
            </p:cNvSpPr>
            <p:nvPr/>
          </p:nvSpPr>
          <p:spPr bwMode="auto">
            <a:xfrm>
              <a:off x="2890" y="2478"/>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2400"/>
                <a:t>Q</a:t>
              </a:r>
              <a:r>
                <a:rPr lang="en-GB" altLang="en-US" sz="2400" baseline="-25000"/>
                <a:t>L</a:t>
              </a:r>
            </a:p>
          </p:txBody>
        </p:sp>
      </p:grpSp>
      <p:sp>
        <p:nvSpPr>
          <p:cNvPr id="16392" name="Text Box 12"/>
          <p:cNvSpPr txBox="1">
            <a:spLocks noChangeArrowheads="1"/>
          </p:cNvSpPr>
          <p:nvPr/>
        </p:nvSpPr>
        <p:spPr bwMode="auto">
          <a:xfrm>
            <a:off x="3924300" y="3125788"/>
            <a:ext cx="504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2400"/>
              <a:t>1</a:t>
            </a:r>
          </a:p>
        </p:txBody>
      </p:sp>
      <p:sp>
        <p:nvSpPr>
          <p:cNvPr id="16393" name="Line 13"/>
          <p:cNvSpPr>
            <a:spLocks noChangeShapeType="1"/>
          </p:cNvSpPr>
          <p:nvPr/>
        </p:nvSpPr>
        <p:spPr bwMode="auto">
          <a:xfrm>
            <a:off x="4067175" y="3500438"/>
            <a:ext cx="2159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394" name="Text Box 14"/>
          <p:cNvSpPr txBox="1">
            <a:spLocks noChangeArrowheads="1"/>
          </p:cNvSpPr>
          <p:nvPr/>
        </p:nvSpPr>
        <p:spPr bwMode="auto">
          <a:xfrm>
            <a:off x="3995738" y="3470275"/>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2400"/>
              <a:t>t</a:t>
            </a:r>
            <a:r>
              <a:rPr lang="en-GB" altLang="en-US" sz="2400" baseline="-25000"/>
              <a:t>L</a:t>
            </a:r>
            <a:endParaRPr lang="en-GB" altLang="en-US" sz="2400"/>
          </a:p>
        </p:txBody>
      </p:sp>
      <p:sp>
        <p:nvSpPr>
          <p:cNvPr id="16395" name="Text Box 15"/>
          <p:cNvSpPr txBox="1">
            <a:spLocks noChangeArrowheads="1"/>
          </p:cNvSpPr>
          <p:nvPr/>
        </p:nvSpPr>
        <p:spPr bwMode="auto">
          <a:xfrm>
            <a:off x="4270375" y="3284538"/>
            <a:ext cx="36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2400"/>
              <a:t>=</a:t>
            </a:r>
          </a:p>
        </p:txBody>
      </p:sp>
      <p:sp>
        <p:nvSpPr>
          <p:cNvPr id="16396" name="Text Box 16"/>
          <p:cNvSpPr txBox="1">
            <a:spLocks noChangeArrowheads="1"/>
          </p:cNvSpPr>
          <p:nvPr/>
        </p:nvSpPr>
        <p:spPr bwMode="auto">
          <a:xfrm>
            <a:off x="179388" y="5661025"/>
            <a:ext cx="87137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2400"/>
              <a:t>SC cavities have much smaller resonant bandwidth and longer time constants. Over the resonant bandwidth the phase of S</a:t>
            </a:r>
            <a:r>
              <a:rPr lang="en-GB" altLang="en-US" sz="2400" baseline="-25000"/>
              <a:t>21</a:t>
            </a:r>
            <a:r>
              <a:rPr lang="en-GB" altLang="en-US" sz="2400"/>
              <a:t> also changes by 180 degrees.</a:t>
            </a:r>
          </a:p>
        </p:txBody>
      </p:sp>
      <p:sp>
        <p:nvSpPr>
          <p:cNvPr id="16397" name="Text Box 18"/>
          <p:cNvSpPr txBox="1">
            <a:spLocks noChangeArrowheads="1"/>
          </p:cNvSpPr>
          <p:nvPr/>
        </p:nvSpPr>
        <p:spPr bwMode="auto">
          <a:xfrm>
            <a:off x="2700338" y="3357563"/>
            <a:ext cx="647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endParaRPr lang="en-US" altLang="en-US" sz="2400"/>
          </a:p>
        </p:txBody>
      </p:sp>
      <p:sp>
        <p:nvSpPr>
          <p:cNvPr id="16398" name="Text Box 19"/>
          <p:cNvSpPr txBox="1">
            <a:spLocks noChangeArrowheads="1"/>
          </p:cNvSpPr>
          <p:nvPr/>
        </p:nvSpPr>
        <p:spPr bwMode="auto">
          <a:xfrm>
            <a:off x="3167063" y="3259138"/>
            <a:ext cx="8286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2400">
                <a:latin typeface="Symbol" panose="05050102010706020507" pitchFamily="18" charset="2"/>
                <a:cs typeface="Arial" panose="020B0604020202020204" pitchFamily="34" charset="0"/>
              </a:rPr>
              <a:t>D w=</a:t>
            </a:r>
            <a:endParaRPr lang="el-GR" altLang="en-US" sz="2400">
              <a:latin typeface="Symbol" panose="05050102010706020507" pitchFamily="18" charset="2"/>
              <a:cs typeface="Arial" panose="020B0604020202020204" pitchFamily="34" charset="0"/>
            </a:endParaRPr>
          </a:p>
        </p:txBody>
      </p:sp>
      <p:sp>
        <p:nvSpPr>
          <p:cNvPr id="16399" name="Text Box 21"/>
          <p:cNvSpPr txBox="1">
            <a:spLocks noChangeArrowheads="1"/>
          </p:cNvSpPr>
          <p:nvPr/>
        </p:nvSpPr>
        <p:spPr bwMode="auto">
          <a:xfrm>
            <a:off x="3538538" y="3598863"/>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2400" baseline="-25000"/>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D8EA2CBFAE5464D8B590CB0FE9FDF74" ma:contentTypeVersion="13" ma:contentTypeDescription="Create a new document." ma:contentTypeScope="" ma:versionID="e940f3e87640512735411cdb47ec9c60">
  <xsd:schema xmlns:xsd="http://www.w3.org/2001/XMLSchema" xmlns:xs="http://www.w3.org/2001/XMLSchema" xmlns:p="http://schemas.microsoft.com/office/2006/metadata/properties" xmlns:ns3="19a5072a-c90b-4bd3-a68a-b7abbd4b55f2" xmlns:ns4="e8785e35-4af9-43d1-8745-88b55cf0d46b" targetNamespace="http://schemas.microsoft.com/office/2006/metadata/properties" ma:root="true" ma:fieldsID="bdc01cbe470f2444a8070a88acd37b44" ns3:_="" ns4:_="">
    <xsd:import namespace="19a5072a-c90b-4bd3-a68a-b7abbd4b55f2"/>
    <xsd:import namespace="e8785e35-4af9-43d1-8745-88b55cf0d46b"/>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Loca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a5072a-c90b-4bd3-a68a-b7abbd4b55f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8785e35-4af9-43d1-8745-88b55cf0d46b"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51ED40D-E790-40F6-A3A1-3AB6AB1D28EB}">
  <ds:schemaRefs>
    <ds:schemaRef ds:uri="19a5072a-c90b-4bd3-a68a-b7abbd4b55f2"/>
    <ds:schemaRef ds:uri="e8785e35-4af9-43d1-8745-88b55cf0d46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37E8E52-206B-4780-BC07-B57FC99F9183}">
  <ds:schemaRefs>
    <ds:schemaRef ds:uri="19a5072a-c90b-4bd3-a68a-b7abbd4b55f2"/>
    <ds:schemaRef ds:uri="e8785e35-4af9-43d1-8745-88b55cf0d46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38BE54D5-ABD5-44F3-BCD0-BE7320F5B10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281</TotalTime>
  <Words>2413</Words>
  <Application>Microsoft Office PowerPoint</Application>
  <PresentationFormat>On-screen Show (4:3)</PresentationFormat>
  <Paragraphs>322</Paragraphs>
  <Slides>41</Slides>
  <Notes>7</Notes>
  <HiddenSlides>1</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4</vt:i4>
      </vt:variant>
      <vt:variant>
        <vt:lpstr>Slide Titles</vt:lpstr>
      </vt:variant>
      <vt:variant>
        <vt:i4>41</vt:i4>
      </vt:variant>
    </vt:vector>
  </HeadingPairs>
  <TitlesOfParts>
    <vt:vector size="51" baseType="lpstr">
      <vt:lpstr>Arial</vt:lpstr>
      <vt:lpstr>Cambria Math</vt:lpstr>
      <vt:lpstr>Symbol</vt:lpstr>
      <vt:lpstr>Times New Roman</vt:lpstr>
      <vt:lpstr>Wingdings</vt:lpstr>
      <vt:lpstr>Default Design</vt:lpstr>
      <vt:lpstr>Equation</vt:lpstr>
      <vt:lpstr>Equation.DSMT4</vt:lpstr>
      <vt:lpstr>Chart</vt:lpstr>
      <vt:lpstr>Bitmap Image</vt:lpstr>
      <vt:lpstr>Lecture 2: RF power</vt:lpstr>
      <vt:lpstr>Capacitor</vt:lpstr>
      <vt:lpstr>Inductor</vt:lpstr>
      <vt:lpstr>Resistor</vt:lpstr>
      <vt:lpstr>Equivalent circuits</vt:lpstr>
      <vt:lpstr>Couplers</vt:lpstr>
      <vt:lpstr>External Q factor</vt:lpstr>
      <vt:lpstr>Scattering Parameters</vt:lpstr>
      <vt:lpstr>Resonant Bandwidth</vt:lpstr>
      <vt:lpstr>Cavity responses</vt:lpstr>
      <vt:lpstr>Cavity Coupling</vt:lpstr>
      <vt:lpstr>Cavity Filling</vt:lpstr>
      <vt:lpstr>Filling time</vt:lpstr>
      <vt:lpstr>Overcoupled cavity example</vt:lpstr>
      <vt:lpstr>Beam Loading</vt:lpstr>
      <vt:lpstr>Coupling with Beam Loading</vt:lpstr>
      <vt:lpstr>Typical RF System</vt:lpstr>
      <vt:lpstr>Average power</vt:lpstr>
      <vt:lpstr>Basic Amplifier Equations</vt:lpstr>
      <vt:lpstr>Electron Guns (Diodes)</vt:lpstr>
      <vt:lpstr>John Ambrose Fleming</vt:lpstr>
      <vt:lpstr>Triode Guns</vt:lpstr>
      <vt:lpstr>Triode Theory</vt:lpstr>
      <vt:lpstr>CERN Tetrode Example</vt:lpstr>
      <vt:lpstr>Generation of RF Power</vt:lpstr>
      <vt:lpstr>IOT Schematics</vt:lpstr>
      <vt:lpstr> IOT- Thales</vt:lpstr>
      <vt:lpstr>Klystron Schematics</vt:lpstr>
      <vt:lpstr>Klystron</vt:lpstr>
      <vt:lpstr>PowerPoint Presentation</vt:lpstr>
      <vt:lpstr>Combining Tubes</vt:lpstr>
      <vt:lpstr>Solid State Power Amplifier (SSPA)</vt:lpstr>
      <vt:lpstr>SSPA vs Tubes</vt:lpstr>
      <vt:lpstr>Magnetrons</vt:lpstr>
      <vt:lpstr>Magnetrons for medical linacs</vt:lpstr>
      <vt:lpstr>Pulse Compression</vt:lpstr>
      <vt:lpstr>When to use what types?</vt:lpstr>
      <vt:lpstr>When to use what types</vt:lpstr>
      <vt:lpstr>Device frequency</vt:lpstr>
      <vt:lpstr>References</vt:lpstr>
      <vt:lpstr>PowerPoint Presentation</vt:lpstr>
    </vt:vector>
  </TitlesOfParts>
  <Company>Daresbury Laboratory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RF Cavities for Accelerators</dc:title>
  <dc:creator>Graemeburt32</dc:creator>
  <cp:lastModifiedBy>Cowie, Louise (STFC,DL,AST)</cp:lastModifiedBy>
  <cp:revision>1</cp:revision>
  <dcterms:created xsi:type="dcterms:W3CDTF">2007-04-29T19:05:40Z</dcterms:created>
  <dcterms:modified xsi:type="dcterms:W3CDTF">2026-01-09T13:59:42Z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0x010100BD8EA2CBFAE5464D8B590CB0FE9FDF74</vt:lpwstr>
  </property>
</Properties>
</file>